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90" r:id="rId2"/>
    <p:sldId id="307" r:id="rId3"/>
    <p:sldId id="308" r:id="rId4"/>
    <p:sldId id="309" r:id="rId5"/>
    <p:sldId id="315" r:id="rId6"/>
    <p:sldId id="316" r:id="rId7"/>
    <p:sldId id="324" r:id="rId8"/>
    <p:sldId id="325" r:id="rId9"/>
    <p:sldId id="317" r:id="rId10"/>
    <p:sldId id="318" r:id="rId11"/>
    <p:sldId id="319" r:id="rId12"/>
    <p:sldId id="311" r:id="rId13"/>
    <p:sldId id="312" r:id="rId14"/>
    <p:sldId id="321" r:id="rId15"/>
    <p:sldId id="313" r:id="rId16"/>
    <p:sldId id="314" r:id="rId17"/>
    <p:sldId id="322" r:id="rId18"/>
    <p:sldId id="30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 snapToGrid="0" snapToObjects="1">
      <p:cViewPr varScale="1">
        <p:scale>
          <a:sx n="42" d="100"/>
          <a:sy n="42" d="100"/>
        </p:scale>
        <p:origin x="-1132" y="-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G:\Anacm\format%20oscar%20surf\pluvio%20univ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err="1" smtClean="0"/>
              <a:t>Precipitaion</a:t>
            </a:r>
            <a:r>
              <a:rPr lang="en-US" sz="2000" dirty="0" smtClean="0"/>
              <a:t> </a:t>
            </a:r>
            <a:r>
              <a:rPr lang="en-US" sz="2000" dirty="0" err="1" smtClean="0"/>
              <a:t>Nvouni</a:t>
            </a:r>
            <a:r>
              <a:rPr lang="en-US" sz="2000" dirty="0" smtClean="0"/>
              <a:t> 2018</a:t>
            </a:r>
            <a:endParaRPr lang="en-US" sz="2000" dirty="0"/>
          </a:p>
        </c:rich>
      </c:tx>
      <c:layout>
        <c:manualLayout>
          <c:xMode val="edge"/>
          <c:yMode val="edge"/>
          <c:x val="0.1452953393283383"/>
          <c:y val="3.766862814479763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3845453318594785E-2"/>
          <c:y val="0.19486111111111112"/>
          <c:w val="0.90286351706036749"/>
          <c:h val="0.72088764946048411"/>
        </c:manualLayout>
      </c:layout>
      <c:lineChart>
        <c:grouping val="stacked"/>
        <c:varyColors val="0"/>
        <c:ser>
          <c:idx val="0"/>
          <c:order val="0"/>
          <c:tx>
            <c:strRef>
              <c:f>Feuil1!$A$4</c:f>
              <c:strCache>
                <c:ptCount val="1"/>
                <c:pt idx="0">
                  <c:v>precipitaion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Feuil1!$B$3:$M$3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Avr</c:v>
                </c:pt>
                <c:pt idx="4">
                  <c:v>Mai</c:v>
                </c:pt>
                <c:pt idx="5">
                  <c:v>juin</c:v>
                </c:pt>
                <c:pt idx="6">
                  <c:v>jui</c:v>
                </c:pt>
                <c:pt idx="7">
                  <c:v>Aout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Feuil1!$B$4:$M$4</c:f>
              <c:numCache>
                <c:formatCode>General</c:formatCode>
                <c:ptCount val="12"/>
                <c:pt idx="0">
                  <c:v>111.2</c:v>
                </c:pt>
                <c:pt idx="1">
                  <c:v>195.7</c:v>
                </c:pt>
                <c:pt idx="2">
                  <c:v>256.8</c:v>
                </c:pt>
                <c:pt idx="3">
                  <c:v>108.7</c:v>
                </c:pt>
                <c:pt idx="4">
                  <c:v>134</c:v>
                </c:pt>
                <c:pt idx="5">
                  <c:v>12</c:v>
                </c:pt>
                <c:pt idx="6">
                  <c:v>195</c:v>
                </c:pt>
                <c:pt idx="7">
                  <c:v>242.5</c:v>
                </c:pt>
                <c:pt idx="8">
                  <c:v>86.3</c:v>
                </c:pt>
                <c:pt idx="9">
                  <c:v>58.2</c:v>
                </c:pt>
                <c:pt idx="10">
                  <c:v>52.4</c:v>
                </c:pt>
                <c:pt idx="11">
                  <c:v>164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803200"/>
        <c:axId val="176025984"/>
      </c:lineChart>
      <c:catAx>
        <c:axId val="17480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6025984"/>
        <c:crosses val="autoZero"/>
        <c:auto val="1"/>
        <c:lblAlgn val="ctr"/>
        <c:lblOffset val="100"/>
        <c:noMultiLvlLbl val="0"/>
      </c:catAx>
      <c:valAx>
        <c:axId val="17602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480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La_Grille" TargetMode="External"/><Relationship Id="rId2" Type="http://schemas.openxmlformats.org/officeDocument/2006/relationships/hyperlink" Target="https://www.universalis.fr/encyclopedie/secession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r.wikipedia.org/w/index.php?title=Mtingui&amp;action=edit&amp;redlink=1" TargetMode="External"/><Relationship Id="rId4" Type="http://schemas.openxmlformats.org/officeDocument/2006/relationships/hyperlink" Target="https://fr.wikipedia.org/wiki/Karthal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mtClean="0"/>
              <a:t>Atelier OSCAR/Surface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H" smtClean="0"/>
              <a:t>Dakar/Senegal</a:t>
            </a:r>
            <a:endParaRPr lang="fr-CH" dirty="0" smtClean="0"/>
          </a:p>
          <a:p>
            <a:r>
              <a:rPr lang="fr-CH" smtClean="0"/>
              <a:t>9-11 April 2019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47333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000090"/>
                </a:solidFill>
              </a:rPr>
              <a:t>Contexte physique du pays</a:t>
            </a:r>
            <a:br>
              <a:rPr lang="fr-FR" sz="3600" b="1" dirty="0">
                <a:solidFill>
                  <a:srgbClr val="000090"/>
                </a:solidFill>
              </a:rPr>
            </a:br>
            <a:endParaRPr lang="en-US" sz="31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200" dirty="0" smtClean="0"/>
              <a:t>III       </a:t>
            </a:r>
            <a:r>
              <a:rPr lang="fr-FR" sz="2400" dirty="0" smtClean="0"/>
              <a:t>Les lacs : </a:t>
            </a:r>
            <a:r>
              <a:rPr lang="fr-FR" sz="2200" dirty="0" smtClean="0"/>
              <a:t>2 principaux lacs sur l’</a:t>
            </a:r>
            <a:r>
              <a:rPr lang="fr-FR" sz="2400" dirty="0"/>
              <a:t> î</a:t>
            </a:r>
            <a:r>
              <a:rPr lang="fr-FR" sz="2200" dirty="0" smtClean="0"/>
              <a:t>le de Ngazidja</a:t>
            </a:r>
          </a:p>
          <a:p>
            <a:pPr marL="0" indent="0">
              <a:buNone/>
            </a:pPr>
            <a:endParaRPr lang="fr-FR" sz="2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200" dirty="0"/>
              <a:t> </a:t>
            </a:r>
            <a:r>
              <a:rPr lang="fr-FR" sz="2200" dirty="0" smtClean="0"/>
              <a:t>         </a:t>
            </a:r>
            <a:r>
              <a:rPr lang="fr-FR" sz="2000" dirty="0" smtClean="0"/>
              <a:t>Le </a:t>
            </a:r>
            <a:r>
              <a:rPr lang="fr-FR" sz="2000" dirty="0" err="1" smtClean="0"/>
              <a:t>ngamawi</a:t>
            </a:r>
            <a:r>
              <a:rPr lang="fr-FR" sz="2000" dirty="0" smtClean="0"/>
              <a:t> qui a 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 la particularité d’ être salé</a:t>
            </a:r>
          </a:p>
          <a:p>
            <a:pPr marL="0" indent="0">
              <a:buNone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           Le lac d’eau se trouvant dans</a:t>
            </a:r>
          </a:p>
          <a:p>
            <a:pPr marL="0" indent="0">
              <a:buNone/>
            </a:pPr>
            <a:r>
              <a:rPr lang="fr-FR" sz="2000" dirty="0"/>
              <a:t>	</a:t>
            </a:r>
            <a:r>
              <a:rPr lang="fr-FR" sz="2000" dirty="0" smtClean="0"/>
              <a:t>	 le cratère du Karthala</a:t>
            </a:r>
          </a:p>
          <a:p>
            <a:pPr marL="0" indent="0">
              <a:buNone/>
            </a:pPr>
            <a:endParaRPr lang="fr-FR" sz="2000" dirty="0"/>
          </a:p>
          <a:p>
            <a:pPr marL="514350" indent="-514350">
              <a:buFont typeface="+mj-lt"/>
              <a:buAutoNum type="romanLcPeriod"/>
            </a:pPr>
            <a:endParaRPr lang="fr-FR" sz="2000" dirty="0"/>
          </a:p>
          <a:p>
            <a:pPr marL="0" indent="0">
              <a:buNone/>
            </a:pPr>
            <a:r>
              <a:rPr lang="fr-FR" sz="2000" dirty="0" smtClean="0"/>
              <a:t>                  un autre lac sur l’ile d’Anjouan (Dzialandzé) qui est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  la source de la quasi-totalité des rivière de cette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  </a:t>
            </a:r>
            <a:r>
              <a:rPr lang="fr-FR" sz="2000" dirty="0"/>
              <a:t>île</a:t>
            </a:r>
            <a:endParaRPr lang="fr-FR" sz="2000" dirty="0" smtClean="0"/>
          </a:p>
          <a:p>
            <a:pPr marL="0" indent="0">
              <a:buNone/>
            </a:pPr>
            <a:endParaRPr lang="fr-FR" sz="2800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3" y="1924050"/>
            <a:ext cx="2843923" cy="124223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2" y="3363332"/>
            <a:ext cx="2843923" cy="128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000090"/>
                </a:solidFill>
              </a:rPr>
              <a:t>Contexte physique du pays</a:t>
            </a:r>
            <a:br>
              <a:rPr lang="fr-FR" sz="3600" b="1" dirty="0">
                <a:solidFill>
                  <a:srgbClr val="000090"/>
                </a:solidFill>
              </a:rPr>
            </a:br>
            <a:endParaRPr lang="en-US" sz="31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IV        </a:t>
            </a:r>
            <a:r>
              <a:rPr lang="fr-FR" sz="2400" b="1" dirty="0"/>
              <a:t>Les </a:t>
            </a:r>
            <a:r>
              <a:rPr lang="fr-FR" sz="2400" b="1" dirty="0" smtClean="0"/>
              <a:t>rivières</a:t>
            </a:r>
          </a:p>
          <a:p>
            <a:pPr marL="0" indent="0">
              <a:buNone/>
            </a:pPr>
            <a:r>
              <a:rPr lang="fr-FR" sz="2400" b="1" dirty="0"/>
              <a:t>	</a:t>
            </a:r>
            <a:r>
              <a:rPr lang="fr-FR" sz="2400" b="1" dirty="0" smtClean="0"/>
              <a:t>	</a:t>
            </a:r>
            <a:r>
              <a:rPr lang="fr-FR" sz="2000" dirty="0"/>
              <a:t>Anjouan est la plus favorisée des </a:t>
            </a:r>
            <a:r>
              <a:rPr lang="fr-FR" sz="2000" dirty="0" smtClean="0"/>
              <a:t>îles</a:t>
            </a:r>
          </a:p>
          <a:p>
            <a:pPr marL="0" indent="0">
              <a:buNone/>
            </a:pPr>
            <a:r>
              <a:rPr lang="fr-FR" sz="2000" dirty="0" smtClean="0"/>
              <a:t>                </a:t>
            </a:r>
            <a:r>
              <a:rPr lang="fr-FR" sz="2000" dirty="0"/>
              <a:t>car deux tiers </a:t>
            </a:r>
            <a:r>
              <a:rPr lang="fr-FR" sz="2000" dirty="0" smtClean="0"/>
              <a:t>des rivières </a:t>
            </a:r>
            <a:r>
              <a:rPr lang="fr-FR" sz="2000" dirty="0"/>
              <a:t>de </a:t>
            </a:r>
            <a:r>
              <a:rPr lang="fr-FR" sz="2000" dirty="0" smtClean="0"/>
              <a:t>l'archipel</a:t>
            </a:r>
          </a:p>
          <a:p>
            <a:pPr marL="0" indent="0">
              <a:buNone/>
            </a:pPr>
            <a:r>
              <a:rPr lang="fr-FR" sz="2000" dirty="0" smtClean="0"/>
              <a:t>                </a:t>
            </a:r>
            <a:r>
              <a:rPr lang="fr-FR" sz="2000" dirty="0"/>
              <a:t>coulent </a:t>
            </a:r>
            <a:r>
              <a:rPr lang="fr-FR" sz="2000" dirty="0" smtClean="0"/>
              <a:t>ici. Presque </a:t>
            </a:r>
            <a:r>
              <a:rPr lang="fr-FR" sz="2000" dirty="0"/>
              <a:t>tous les villages </a:t>
            </a:r>
            <a:r>
              <a:rPr lang="fr-FR" sz="2000" dirty="0" smtClean="0"/>
              <a:t>ont</a:t>
            </a:r>
          </a:p>
          <a:p>
            <a:pPr marL="0" indent="0">
              <a:buNone/>
            </a:pPr>
            <a:r>
              <a:rPr lang="fr-FR" sz="2000" dirty="0" smtClean="0"/>
              <a:t>                leurs </a:t>
            </a:r>
            <a:r>
              <a:rPr lang="fr-FR" sz="2000" dirty="0"/>
              <a:t>cours d'eau dont </a:t>
            </a:r>
            <a:r>
              <a:rPr lang="fr-FR" sz="2000" dirty="0" smtClean="0"/>
              <a:t>beaucoup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</a:t>
            </a:r>
            <a:r>
              <a:rPr lang="fr-FR" sz="2000" dirty="0"/>
              <a:t>descendent d'un lac que l'on </a:t>
            </a:r>
            <a:r>
              <a:rPr lang="fr-FR" sz="2000" dirty="0" smtClean="0"/>
              <a:t>appelle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</a:t>
            </a:r>
            <a:r>
              <a:rPr lang="fr-FR" sz="2000" dirty="0"/>
              <a:t>Dzialandzé. Mais certaines rivières </a:t>
            </a:r>
            <a:r>
              <a:rPr lang="fr-FR" sz="2000" dirty="0" smtClean="0"/>
              <a:t>ne</a:t>
            </a:r>
          </a:p>
          <a:p>
            <a:pPr marL="0" indent="0">
              <a:buNone/>
            </a:pPr>
            <a:r>
              <a:rPr lang="fr-FR" sz="2000" dirty="0" smtClean="0"/>
              <a:t>                coulent </a:t>
            </a:r>
            <a:r>
              <a:rPr lang="fr-FR" sz="2000" dirty="0"/>
              <a:t>pas toute </a:t>
            </a:r>
            <a:r>
              <a:rPr lang="fr-FR" sz="2000" dirty="0" smtClean="0"/>
              <a:t>l'année.</a:t>
            </a:r>
            <a:endParaRPr lang="fr-FR" sz="2000" dirty="0"/>
          </a:p>
          <a:p>
            <a:pPr marL="0" indent="0">
              <a:buNone/>
            </a:pPr>
            <a:r>
              <a:rPr lang="fr-FR" sz="2800" dirty="0" smtClean="0"/>
              <a:t>           </a:t>
            </a:r>
            <a:r>
              <a:rPr lang="fr-FR" sz="2000" dirty="0" smtClean="0"/>
              <a:t>Quand à Ngazidja les rivières sont aux alentours 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du Kartala et ne coulent que pendant la période des pluies.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Sur l’ ensemble </a:t>
            </a:r>
            <a:r>
              <a:rPr lang="fr-FR" sz="2000" dirty="0"/>
              <a:t>des </a:t>
            </a:r>
            <a:r>
              <a:rPr lang="fr-FR" sz="2000" dirty="0" smtClean="0"/>
              <a:t>îles les zones côtière sont dominées par une</a:t>
            </a:r>
          </a:p>
          <a:p>
            <a:pPr marL="0" indent="0">
              <a:buNone/>
            </a:pPr>
            <a:r>
              <a:rPr lang="fr-FR" sz="2000" dirty="0"/>
              <a:t> </a:t>
            </a:r>
            <a:r>
              <a:rPr lang="fr-FR" sz="2000" dirty="0" smtClean="0"/>
              <a:t>               végétation de cocotier et des plages avec du sable blanc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63821" y="1955043"/>
            <a:ext cx="3022979" cy="244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2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000090"/>
                </a:solidFill>
              </a:rPr>
              <a:t>Exigences nationales pour les observations</a:t>
            </a:r>
            <a:r>
              <a:rPr lang="fr-FR" sz="3600" dirty="0"/>
              <a:t/>
            </a:r>
            <a:br>
              <a:rPr lang="fr-FR" sz="3600" dirty="0"/>
            </a:b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 err="1"/>
              <a:t>Domaines</a:t>
            </a:r>
            <a:r>
              <a:rPr lang="en-US" sz="2400" dirty="0"/>
              <a:t> </a:t>
            </a:r>
            <a:r>
              <a:rPr lang="en-US" sz="2400" dirty="0" err="1" smtClean="0"/>
              <a:t>d'application</a:t>
            </a:r>
            <a:r>
              <a:rPr lang="en-US" sz="2400" dirty="0" smtClean="0"/>
              <a:t> </a:t>
            </a:r>
            <a:r>
              <a:rPr lang="en-US" sz="2400" dirty="0" err="1" smtClean="0"/>
              <a:t>prioritaires</a:t>
            </a:r>
            <a:r>
              <a:rPr lang="en-US" sz="2400" dirty="0" smtClean="0"/>
              <a:t> </a:t>
            </a:r>
            <a:r>
              <a:rPr lang="en-US" sz="2400" dirty="0" err="1"/>
              <a:t>nationaux</a:t>
            </a:r>
            <a:endParaRPr lang="en-US" sz="2400" dirty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FR" sz="2000" dirty="0" smtClean="0"/>
              <a:t>Santé, Agriculture, Pèche, l</a:t>
            </a:r>
            <a:r>
              <a:rPr lang="fr-FR" sz="2000" smtClean="0"/>
              <a:t>’ élevage, </a:t>
            </a:r>
            <a:r>
              <a:rPr lang="fr-FR" sz="2000" dirty="0"/>
              <a:t>Les </a:t>
            </a:r>
            <a:r>
              <a:rPr lang="fr-FR" sz="2000" dirty="0" smtClean="0"/>
              <a:t>transports</a:t>
            </a:r>
            <a:endParaRPr lang="fr-FR" sz="2000" dirty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Tourisme, la nouvelle technologie</a:t>
            </a:r>
            <a:endParaRPr lang="fr-CH" sz="2000" dirty="0"/>
          </a:p>
          <a:p>
            <a:pPr marL="682625" indent="-682625">
              <a:buFont typeface="+mj-lt"/>
              <a:buAutoNum type="romanUcPeriod"/>
            </a:pPr>
            <a:r>
              <a:rPr lang="fr-FR" sz="2400" dirty="0"/>
              <a:t>Les variables observées les plus pertinentes: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/>
              <a:t>Température, humidité, précipitations, vent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/>
              <a:t>Pression, rayonnement</a:t>
            </a:r>
            <a:r>
              <a:rPr lang="fr-CH" sz="2000" dirty="0" smtClean="0"/>
              <a:t>, les vagues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138381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 fontScale="90000"/>
          </a:bodyPr>
          <a:lstStyle/>
          <a:p>
            <a:r>
              <a:rPr lang="fr-FR" sz="3300" b="1" dirty="0">
                <a:solidFill>
                  <a:srgbClr val="000090"/>
                </a:solidFill>
              </a:rPr>
              <a:t>Inventaire des capacités d'observation nationales actuelles</a:t>
            </a:r>
            <a:br>
              <a:rPr lang="fr-FR" sz="3300" b="1" dirty="0">
                <a:solidFill>
                  <a:srgbClr val="000090"/>
                </a:solidFill>
              </a:rPr>
            </a:br>
            <a:endParaRPr lang="en-US" sz="31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261"/>
            <a:ext cx="8229600" cy="4579658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fr-FR" sz="2000" b="1" dirty="0"/>
              <a:t>Inventaire des capacités d'observation nationales </a:t>
            </a:r>
            <a:r>
              <a:rPr lang="fr-FR" sz="2000" b="1" dirty="0" smtClean="0"/>
              <a:t>actuelles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0090"/>
                </a:solidFill>
              </a:rPr>
              <a:t>        </a:t>
            </a:r>
            <a:r>
              <a:rPr lang="fr-FR" sz="2000" b="1" dirty="0" smtClean="0"/>
              <a:t>1</a:t>
            </a:r>
            <a:r>
              <a:rPr lang="fr-FR" sz="2000" b="1" dirty="0" smtClean="0">
                <a:solidFill>
                  <a:srgbClr val="000090"/>
                </a:solidFill>
              </a:rPr>
              <a:t> . </a:t>
            </a:r>
            <a:r>
              <a:rPr lang="fr-FR" sz="2000" dirty="0" smtClean="0"/>
              <a:t>liste des capacités d’ observation que possède la direction de la</a:t>
            </a:r>
            <a:endParaRPr lang="fr-FR" sz="2000" dirty="0"/>
          </a:p>
          <a:p>
            <a:pPr marL="0" indent="0">
              <a:buNone/>
            </a:pPr>
            <a:r>
              <a:rPr lang="fr-FR" sz="2000" dirty="0" smtClean="0"/>
              <a:t>              métrologie de l’ aviation civile</a:t>
            </a:r>
            <a:r>
              <a:rPr lang="fr-FR" sz="2400" b="1" dirty="0">
                <a:solidFill>
                  <a:srgbClr val="000090"/>
                </a:solidFill>
              </a:rPr>
              <a:t/>
            </a:r>
            <a:br>
              <a:rPr lang="fr-FR" sz="2400" b="1" dirty="0">
                <a:solidFill>
                  <a:srgbClr val="000090"/>
                </a:solidFill>
              </a:rPr>
            </a:br>
            <a:endParaRPr lang="fr-FR" sz="24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06934"/>
              </p:ext>
            </p:extLst>
          </p:nvPr>
        </p:nvGraphicFramePr>
        <p:xfrm>
          <a:off x="1223749" y="2550190"/>
          <a:ext cx="725151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3785"/>
                <a:gridCol w="1105469"/>
                <a:gridCol w="2702257"/>
              </a:tblGrid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Types</a:t>
                      </a:r>
                      <a:r>
                        <a:rPr lang="fr-FR" baseline="0" dirty="0" smtClean="0"/>
                        <a:t> de stations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Technologie utilisée</a:t>
                      </a:r>
                      <a:endParaRPr lang="fr-FR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Agro météorologique automatique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GSM</a:t>
                      </a:r>
                      <a:endParaRPr lang="fr-FR" sz="1600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Météorologique automatique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GSM</a:t>
                      </a:r>
                      <a:endParaRPr lang="fr-FR" sz="1600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Synoptique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SMT</a:t>
                      </a:r>
                      <a:endParaRPr lang="fr-FR" sz="1600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Climatologique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Manuelle</a:t>
                      </a:r>
                      <a:endParaRPr lang="fr-FR" sz="1600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Marégraphe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satellite</a:t>
                      </a:r>
                      <a:endParaRPr lang="fr-FR" sz="1600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Bouée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Onde radio</a:t>
                      </a:r>
                      <a:r>
                        <a:rPr lang="fr-FR" sz="1600" baseline="0" dirty="0" smtClean="0"/>
                        <a:t> et la 3G</a:t>
                      </a:r>
                      <a:endParaRPr lang="fr-FR" sz="1600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pluviométrique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manuelle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57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 fontScale="90000"/>
          </a:bodyPr>
          <a:lstStyle/>
          <a:p>
            <a:r>
              <a:rPr lang="fr-FR" sz="3300" b="1" dirty="0">
                <a:solidFill>
                  <a:srgbClr val="000090"/>
                </a:solidFill>
              </a:rPr>
              <a:t>Inventaire des capacités d'observation nationales actuelles</a:t>
            </a:r>
            <a:br>
              <a:rPr lang="fr-FR" sz="3300" b="1" dirty="0">
                <a:solidFill>
                  <a:srgbClr val="000090"/>
                </a:solidFill>
              </a:rPr>
            </a:br>
            <a:endParaRPr lang="en-US" sz="31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8675"/>
            <a:ext cx="8229600" cy="4579658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fr-FR" sz="2000" b="1" dirty="0"/>
              <a:t>Inventaire des capacités d'observation nationales </a:t>
            </a:r>
            <a:r>
              <a:rPr lang="fr-FR" sz="2000" b="1" dirty="0" smtClean="0"/>
              <a:t>actuelles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0090"/>
                </a:solidFill>
              </a:rPr>
              <a:t>        </a:t>
            </a:r>
            <a:r>
              <a:rPr lang="fr-FR" sz="2000" b="1" dirty="0"/>
              <a:t>2</a:t>
            </a:r>
            <a:r>
              <a:rPr lang="fr-FR" sz="2000" b="1" dirty="0" smtClean="0">
                <a:solidFill>
                  <a:srgbClr val="000090"/>
                </a:solidFill>
              </a:rPr>
              <a:t> . </a:t>
            </a:r>
            <a:r>
              <a:rPr lang="fr-FR" sz="2000" dirty="0" smtClean="0"/>
              <a:t>liste des capacités d’ observation en dehors de la direction </a:t>
            </a:r>
            <a:endParaRPr lang="fr-FR" sz="2000" dirty="0"/>
          </a:p>
          <a:p>
            <a:pPr marL="0" indent="0">
              <a:buNone/>
            </a:pPr>
            <a:r>
              <a:rPr lang="fr-FR" sz="2000" dirty="0" smtClean="0"/>
              <a:t>              de la métrologie de l’ aviation civile</a:t>
            </a:r>
            <a:r>
              <a:rPr lang="fr-FR" sz="2400" b="1" dirty="0">
                <a:solidFill>
                  <a:srgbClr val="000090"/>
                </a:solidFill>
              </a:rPr>
              <a:t/>
            </a:r>
            <a:br>
              <a:rPr lang="fr-FR" sz="2400" b="1" dirty="0">
                <a:solidFill>
                  <a:srgbClr val="000090"/>
                </a:solidFill>
              </a:rPr>
            </a:br>
            <a:endParaRPr lang="fr-FR" sz="24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273964"/>
              </p:ext>
            </p:extLst>
          </p:nvPr>
        </p:nvGraphicFramePr>
        <p:xfrm>
          <a:off x="1223749" y="2966493"/>
          <a:ext cx="7251511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3785"/>
                <a:gridCol w="1105469"/>
                <a:gridCol w="2702257"/>
              </a:tblGrid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Types</a:t>
                      </a:r>
                      <a:r>
                        <a:rPr lang="fr-FR" baseline="0" dirty="0" smtClean="0"/>
                        <a:t> de stations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Technologie utilisée</a:t>
                      </a:r>
                      <a:endParaRPr lang="fr-FR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Radar Météorologique (ASECNA)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Synoptique (ASECNA)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SMT</a:t>
                      </a:r>
                      <a:endParaRPr lang="fr-FR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CO2 (OVK)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Sismique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</a:txBody>
                  <a:tcPr/>
                </a:tc>
              </a:tr>
              <a:tr h="340646">
                <a:tc>
                  <a:txBody>
                    <a:bodyPr/>
                    <a:lstStyle/>
                    <a:p>
                      <a:r>
                        <a:rPr lang="fr-FR" dirty="0" smtClean="0"/>
                        <a:t>Surveillance de la déformation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8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smtClean="0">
                <a:solidFill>
                  <a:srgbClr val="000090"/>
                </a:solidFill>
              </a:rPr>
              <a:t>Autres remarques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800" dirty="0" err="1" smtClean="0"/>
              <a:t>Outres</a:t>
            </a:r>
            <a:r>
              <a:rPr lang="en-US" sz="2800" dirty="0" smtClean="0"/>
              <a:t> les stations d’ observations la DTM et l’ASECNA</a:t>
            </a:r>
            <a:r>
              <a:rPr lang="en-US" sz="2800" dirty="0"/>
              <a:t> </a:t>
            </a:r>
            <a:r>
              <a:rPr lang="en-US" sz="2800" dirty="0" smtClean="0"/>
              <a:t>possédent des stations de prevision</a:t>
            </a:r>
          </a:p>
          <a:p>
            <a:pPr marL="0" indent="0">
              <a:buNone/>
            </a:pPr>
            <a:r>
              <a:rPr lang="en-US" sz="2800" dirty="0" smtClean="0"/>
              <a:t>    PUMA/SYNERGIE 2015 pour la DTM</a:t>
            </a:r>
          </a:p>
          <a:p>
            <a:pPr marL="0" indent="0">
              <a:buNone/>
            </a:pPr>
            <a:r>
              <a:rPr lang="en-US" sz="2800" dirty="0" smtClean="0"/>
              <a:t>    PUMA/SYNERGIE 2010 pour l’ASECNA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73551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 </a:t>
            </a:r>
            <a:r>
              <a:rPr lang="fr-CH" sz="3200" dirty="0" smtClean="0"/>
              <a:t>liste de stations avec métadonnées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878754"/>
              </p:ext>
            </p:extLst>
          </p:nvPr>
        </p:nvGraphicFramePr>
        <p:xfrm>
          <a:off x="614148" y="1396998"/>
          <a:ext cx="8072653" cy="5217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473"/>
                <a:gridCol w="932999"/>
                <a:gridCol w="865829"/>
                <a:gridCol w="1032907"/>
                <a:gridCol w="1560973"/>
                <a:gridCol w="1353451"/>
                <a:gridCol w="953021"/>
              </a:tblGrid>
              <a:tr h="732913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Name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Latitude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Longitude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Elévation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Type de Station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Variables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Schedule</a:t>
                      </a:r>
                      <a:endParaRPr lang="en-US" sz="1600" dirty="0"/>
                    </a:p>
                  </a:txBody>
                  <a:tcPr/>
                </a:tc>
              </a:tr>
              <a:tr h="1483871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Simboussa</a:t>
                      </a:r>
                      <a:endParaRPr lang="fr-CH" sz="1400" dirty="0" smtClean="0"/>
                    </a:p>
                    <a:p>
                      <a:r>
                        <a:rPr lang="fr-CH" sz="1400" dirty="0" smtClean="0"/>
                        <a:t>(Ngazidja)</a:t>
                      </a:r>
                    </a:p>
                    <a:p>
                      <a:r>
                        <a:rPr lang="fr-CH" sz="1400" dirty="0" err="1" smtClean="0"/>
                        <a:t>Ziroudani</a:t>
                      </a:r>
                      <a:endParaRPr lang="fr-CH" sz="1400" dirty="0" smtClean="0"/>
                    </a:p>
                    <a:p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moheli</a:t>
                      </a:r>
                      <a:r>
                        <a:rPr lang="fr-CH" sz="1400" dirty="0" smtClean="0"/>
                        <a:t>)</a:t>
                      </a:r>
                    </a:p>
                    <a:p>
                      <a:r>
                        <a:rPr lang="fr-CH" sz="1400" dirty="0" smtClean="0"/>
                        <a:t>Chandra</a:t>
                      </a:r>
                    </a:p>
                    <a:p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anjouan</a:t>
                      </a:r>
                      <a:r>
                        <a:rPr lang="fr-CH" sz="1400" dirty="0" smtClean="0"/>
                        <a:t>)</a:t>
                      </a:r>
                    </a:p>
                    <a:p>
                      <a:r>
                        <a:rPr lang="fr-CH" sz="1400" dirty="0" err="1" smtClean="0"/>
                        <a:t>Dimadjou</a:t>
                      </a:r>
                      <a:endParaRPr lang="fr-CH" sz="1400" dirty="0" smtClean="0"/>
                    </a:p>
                    <a:p>
                      <a:endParaRPr lang="fr-CH" sz="1400" dirty="0" smtClean="0"/>
                    </a:p>
                    <a:p>
                      <a:r>
                        <a:rPr lang="fr-CH" sz="1400" dirty="0" smtClean="0"/>
                        <a:t>Ngazidja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-11,88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-12,34</a:t>
                      </a:r>
                    </a:p>
                    <a:p>
                      <a:r>
                        <a:rPr lang="en-US" dirty="0" smtClean="0"/>
                        <a:t>-12,29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43,46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43,78</a:t>
                      </a:r>
                    </a:p>
                    <a:p>
                      <a:r>
                        <a:rPr lang="en-US" dirty="0" smtClean="0"/>
                        <a:t>44,46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400" baseline="0" dirty="0" smtClean="0"/>
                    </a:p>
                    <a:p>
                      <a:pPr algn="ctr"/>
                      <a:r>
                        <a:rPr lang="fr-CH" sz="1400" baseline="0" dirty="0" smtClean="0"/>
                        <a:t> Agro</a:t>
                      </a:r>
                    </a:p>
                    <a:p>
                      <a:pPr algn="ctr"/>
                      <a:r>
                        <a:rPr lang="fr-CH" sz="1400" baseline="0" dirty="0" smtClean="0"/>
                        <a:t>météorologique automatique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ensoleillement, température, humidité (aire et sol), RR</a:t>
                      </a:r>
                    </a:p>
                    <a:p>
                      <a:r>
                        <a:rPr lang="fr-CH" sz="1400" dirty="0" err="1" smtClean="0"/>
                        <a:t>Vent,temp</a:t>
                      </a:r>
                      <a:r>
                        <a:rPr lang="fr-CH" sz="1400" dirty="0" smtClean="0"/>
                        <a:t> sol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H" sz="1400" dirty="0" smtClean="0"/>
                    </a:p>
                    <a:p>
                      <a:endParaRPr lang="fr-CH" sz="1400" dirty="0" smtClean="0"/>
                    </a:p>
                    <a:p>
                      <a:endParaRPr lang="fr-CH" sz="1400" dirty="0" smtClean="0"/>
                    </a:p>
                    <a:p>
                      <a:r>
                        <a:rPr lang="fr-CH" sz="1400" dirty="0" smtClean="0"/>
                        <a:t>12h</a:t>
                      </a:r>
                      <a:endParaRPr lang="en-US" sz="1400" dirty="0"/>
                    </a:p>
                  </a:txBody>
                  <a:tcPr/>
                </a:tc>
              </a:tr>
              <a:tr h="2473118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Hahaya</a:t>
                      </a:r>
                      <a:r>
                        <a:rPr lang="en-US" sz="1400" dirty="0" smtClean="0"/>
                        <a:t> 67002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(Ngazidja)</a:t>
                      </a:r>
                      <a:endParaRPr lang="en-US" sz="1400" dirty="0" smtClean="0"/>
                    </a:p>
                    <a:p>
                      <a:r>
                        <a:rPr lang="en-US" sz="1600" dirty="0" err="1" smtClean="0"/>
                        <a:t>Moroni</a:t>
                      </a:r>
                      <a:r>
                        <a:rPr lang="en-US" sz="1600" dirty="0" smtClean="0"/>
                        <a:t> 67001</a:t>
                      </a:r>
                    </a:p>
                    <a:p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ngazidja</a:t>
                      </a:r>
                      <a:r>
                        <a:rPr lang="en-US" sz="1600" dirty="0" smtClean="0"/>
                        <a:t>)</a:t>
                      </a:r>
                    </a:p>
                    <a:p>
                      <a:r>
                        <a:rPr lang="en-US" sz="1600" dirty="0" smtClean="0"/>
                        <a:t>Bandar-</a:t>
                      </a:r>
                      <a:r>
                        <a:rPr lang="en-US" sz="1600" dirty="0" err="1" smtClean="0"/>
                        <a:t>Es</a:t>
                      </a:r>
                      <a:r>
                        <a:rPr lang="en-US" sz="1600" dirty="0" smtClean="0"/>
                        <a:t>-Salam 67003</a:t>
                      </a:r>
                    </a:p>
                    <a:p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Moheli</a:t>
                      </a:r>
                      <a:r>
                        <a:rPr lang="en-US" sz="1600" dirty="0" smtClean="0"/>
                        <a:t>)</a:t>
                      </a:r>
                    </a:p>
                    <a:p>
                      <a:r>
                        <a:rPr lang="en-US" sz="1600" dirty="0" err="1" smtClean="0"/>
                        <a:t>Ouani</a:t>
                      </a:r>
                      <a:r>
                        <a:rPr lang="en-US" sz="1600" dirty="0" smtClean="0"/>
                        <a:t> 67004</a:t>
                      </a:r>
                    </a:p>
                    <a:p>
                      <a:r>
                        <a:rPr lang="en-US" sz="1600" dirty="0" err="1" smtClean="0"/>
                        <a:t>Anjouan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-11,57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smtClean="0"/>
                        <a:t>-1 1,70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43,27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43,24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synoptique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ensoleillement, </a:t>
                      </a:r>
                      <a:r>
                        <a:rPr lang="fr-CH" sz="1600" dirty="0" err="1" smtClean="0"/>
                        <a:t>temp</a:t>
                      </a:r>
                      <a:r>
                        <a:rPr lang="fr-CH" sz="1600" dirty="0" smtClean="0"/>
                        <a:t>, humidité, RR, vent, visibilité, </a:t>
                      </a:r>
                      <a:r>
                        <a:rPr lang="fr-CH" sz="1600" dirty="0" err="1" smtClean="0"/>
                        <a:t>nebulosité</a:t>
                      </a:r>
                      <a:r>
                        <a:rPr lang="fr-CH" sz="1600" dirty="0" smtClean="0"/>
                        <a:t>, type nuage, </a:t>
                      </a:r>
                      <a:r>
                        <a:rPr lang="fr-CH" sz="1600" dirty="0" err="1" smtClean="0"/>
                        <a:t>temp</a:t>
                      </a:r>
                      <a:r>
                        <a:rPr lang="fr-CH" sz="1600" dirty="0" smtClean="0"/>
                        <a:t> point </a:t>
                      </a:r>
                      <a:r>
                        <a:rPr lang="fr-CH" sz="1600" dirty="0" err="1" smtClean="0"/>
                        <a:t>roseé</a:t>
                      </a:r>
                      <a:endParaRPr lang="fr-CH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mois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1h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33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 </a:t>
            </a:r>
            <a:r>
              <a:rPr lang="fr-CH" sz="3200" dirty="0" smtClean="0"/>
              <a:t>liste des stations avec métadonnées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182834"/>
              </p:ext>
            </p:extLst>
          </p:nvPr>
        </p:nvGraphicFramePr>
        <p:xfrm>
          <a:off x="614148" y="1397000"/>
          <a:ext cx="8072653" cy="4662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473"/>
                <a:gridCol w="932999"/>
                <a:gridCol w="865829"/>
                <a:gridCol w="1032907"/>
                <a:gridCol w="1560973"/>
                <a:gridCol w="1353451"/>
                <a:gridCol w="953021"/>
              </a:tblGrid>
              <a:tr h="830251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Name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Latitude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Longitude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Elévation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Type de Station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Variables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Schedule</a:t>
                      </a:r>
                      <a:endParaRPr lang="en-US" sz="1600" dirty="0"/>
                    </a:p>
                  </a:txBody>
                  <a:tcPr/>
                </a:tc>
              </a:tr>
              <a:tr h="270985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Hoani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Mohel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r>
                        <a:rPr lang="en-US" sz="1400" dirty="0" err="1" smtClean="0"/>
                        <a:t>Mdjoiezi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ngazidja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r>
                        <a:rPr lang="en-US" sz="1400" dirty="0" err="1" smtClean="0"/>
                        <a:t>Diboini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ngazidja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r>
                        <a:rPr lang="en-US" sz="1400" dirty="0" err="1" smtClean="0"/>
                        <a:t>Mremani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Anjouan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r>
                        <a:rPr lang="en-US" sz="1400" dirty="0" err="1" smtClean="0"/>
                        <a:t>Lingoni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Moheli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-12,27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-11,71</a:t>
                      </a:r>
                    </a:p>
                    <a:p>
                      <a:r>
                        <a:rPr lang="en-US" dirty="0" smtClean="0"/>
                        <a:t>-11,55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-12,30</a:t>
                      </a:r>
                    </a:p>
                    <a:p>
                      <a:r>
                        <a:rPr lang="en-US" dirty="0" smtClean="0"/>
                        <a:t>-12,34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43,66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43,24</a:t>
                      </a:r>
                    </a:p>
                    <a:p>
                      <a:r>
                        <a:rPr lang="en-US" dirty="0" smtClean="0"/>
                        <a:t>43,31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44,49</a:t>
                      </a:r>
                    </a:p>
                    <a:p>
                      <a:r>
                        <a:rPr lang="en-US" dirty="0" smtClean="0"/>
                        <a:t>43,73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Météorologique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automatique</a:t>
                      </a:r>
                      <a:endParaRPr lang="en-US" sz="1400" dirty="0" smtClean="0"/>
                    </a:p>
                    <a:p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ensoleillement, température, humidité, RR</a:t>
                      </a:r>
                    </a:p>
                    <a:p>
                      <a:r>
                        <a:rPr lang="fr-CH" sz="1400" dirty="0" smtClean="0"/>
                        <a:t>Vent(force et direction),</a:t>
                      </a:r>
                    </a:p>
                    <a:p>
                      <a:r>
                        <a:rPr lang="fr-CH" sz="1400" dirty="0" smtClean="0"/>
                        <a:t>Pression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12h</a:t>
                      </a:r>
                      <a:endParaRPr lang="en-US" sz="1400" dirty="0"/>
                    </a:p>
                  </a:txBody>
                  <a:tcPr/>
                </a:tc>
              </a:tr>
              <a:tr h="11225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Moroni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-11,70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43,24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Bouée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Salinité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niveau</a:t>
                      </a:r>
                      <a:r>
                        <a:rPr lang="en-US" sz="1400" dirty="0" smtClean="0"/>
                        <a:t> de la </a:t>
                      </a:r>
                      <a:r>
                        <a:rPr lang="en-US" sz="1400" dirty="0" err="1" smtClean="0"/>
                        <a:t>mer</a:t>
                      </a:r>
                      <a:r>
                        <a:rPr lang="en-US" sz="1400" dirty="0" smtClean="0"/>
                        <a:t>, hauteur </a:t>
                      </a:r>
                      <a:r>
                        <a:rPr lang="en-US" sz="1400" dirty="0" err="1" smtClean="0"/>
                        <a:t>vagues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3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592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smtClean="0">
                <a:solidFill>
                  <a:srgbClr val="000090"/>
                </a:solidFill>
              </a:rPr>
              <a:t>Merci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5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7" y="-5400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smtClean="0">
                <a:solidFill>
                  <a:srgbClr val="000090"/>
                </a:solidFill>
              </a:rPr>
              <a:t>Atelier OSCAR/Surface </a:t>
            </a:r>
            <a:br>
              <a:rPr lang="de-DE" sz="2000" smtClean="0">
                <a:solidFill>
                  <a:srgbClr val="000090"/>
                </a:solidFill>
              </a:rPr>
            </a:br>
            <a:r>
              <a:rPr lang="de-DE" sz="2000" smtClean="0">
                <a:solidFill>
                  <a:srgbClr val="000090"/>
                </a:solidFill>
              </a:rPr>
              <a:t>Dakar/Senegal</a:t>
            </a:r>
            <a:endParaRPr lang="de-DE" sz="2000" dirty="0">
              <a:solidFill>
                <a:srgbClr val="000090"/>
              </a:solidFill>
            </a:endParaRP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77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7700" b="1" i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7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7700" b="1" i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7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7700" b="1" i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77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en-US" sz="77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 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3983" y="2101743"/>
            <a:ext cx="759534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err="1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Elaboré</a:t>
            </a:r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 par..</a:t>
            </a:r>
          </a:p>
          <a:p>
            <a:pPr algn="ctr"/>
            <a:endParaRPr lang="en-US" sz="3200" i="1" dirty="0">
              <a:solidFill>
                <a:srgbClr val="011993"/>
              </a:solidFill>
              <a:latin typeface="+mj-lt"/>
              <a:ea typeface="Arial"/>
              <a:cs typeface="Arial"/>
              <a:sym typeface="Arial"/>
            </a:endParaRPr>
          </a:p>
          <a:p>
            <a:pPr algn="ctr"/>
            <a:endParaRPr lang="en-US" sz="3200" i="1" dirty="0" smtClean="0">
              <a:solidFill>
                <a:srgbClr val="011993"/>
              </a:solidFill>
              <a:latin typeface="+mj-lt"/>
              <a:ea typeface="Arial"/>
              <a:cs typeface="Arial"/>
              <a:sym typeface="Arial"/>
            </a:endParaRPr>
          </a:p>
          <a:p>
            <a:pPr algn="ctr"/>
            <a:endParaRPr lang="en-US" sz="3200" i="1" dirty="0">
              <a:solidFill>
                <a:srgbClr val="011993"/>
              </a:solidFill>
              <a:latin typeface="+mj-lt"/>
              <a:ea typeface="Arial"/>
              <a:cs typeface="Arial"/>
              <a:sym typeface="Arial"/>
            </a:endParaRPr>
          </a:p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                                               </a:t>
            </a:r>
            <a:r>
              <a:rPr lang="en-US" sz="3200" i="1" dirty="0" err="1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Djohar</a:t>
            </a:r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r>
              <a:rPr lang="en-US" sz="3200" i="1" dirty="0" err="1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Massoundi</a:t>
            </a:r>
            <a:endParaRPr lang="en-US" sz="3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368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Plan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fr-FR" sz="2400" dirty="0"/>
              <a:t>Introduction au pays et au </a:t>
            </a:r>
            <a:r>
              <a:rPr lang="fr-FR" sz="2400" dirty="0" smtClean="0"/>
              <a:t>SMHN</a:t>
            </a:r>
          </a:p>
          <a:p>
            <a:pPr marL="682625" indent="-682625">
              <a:buFont typeface="+mj-lt"/>
              <a:buAutoNum type="romanUcPeriod"/>
            </a:pPr>
            <a:r>
              <a:rPr lang="fr-FR" sz="2400" dirty="0" smtClean="0"/>
              <a:t>Contexte </a:t>
            </a:r>
            <a:r>
              <a:rPr lang="fr-FR" sz="2400" dirty="0"/>
              <a:t>physique du </a:t>
            </a:r>
            <a:r>
              <a:rPr lang="fr-FR" sz="2400" dirty="0" smtClean="0"/>
              <a:t>pays</a:t>
            </a:r>
          </a:p>
          <a:p>
            <a:pPr marL="682625" indent="-682625">
              <a:buFont typeface="+mj-lt"/>
              <a:buAutoNum type="romanUcPeriod"/>
            </a:pPr>
            <a:r>
              <a:rPr lang="fr-FR" sz="2400" dirty="0" smtClean="0"/>
              <a:t>Exigences </a:t>
            </a:r>
            <a:r>
              <a:rPr lang="fr-FR" sz="2400" dirty="0"/>
              <a:t>nationales pour les </a:t>
            </a:r>
            <a:r>
              <a:rPr lang="fr-FR" sz="2400" dirty="0" smtClean="0"/>
              <a:t>observations</a:t>
            </a:r>
          </a:p>
          <a:p>
            <a:pPr marL="682625" indent="-682625">
              <a:buFont typeface="+mj-lt"/>
              <a:buAutoNum type="romanUcPeriod"/>
            </a:pPr>
            <a:r>
              <a:rPr lang="fr-FR" sz="2400" dirty="0" smtClean="0"/>
              <a:t>Inventaire </a:t>
            </a:r>
            <a:r>
              <a:rPr lang="fr-FR" sz="2400" dirty="0"/>
              <a:t>des capacités d'observation nationales </a:t>
            </a:r>
            <a:r>
              <a:rPr lang="fr-FR" sz="2400" dirty="0" smtClean="0"/>
              <a:t>actuelles</a:t>
            </a:r>
          </a:p>
          <a:p>
            <a:pPr marL="682625" indent="-682625">
              <a:buFont typeface="+mj-lt"/>
              <a:buAutoNum type="romanUcPeriod"/>
            </a:pPr>
            <a:r>
              <a:rPr lang="fr-FR" sz="2400" dirty="0" smtClean="0"/>
              <a:t>D'autres </a:t>
            </a:r>
            <a:r>
              <a:rPr lang="fr-FR" sz="2400" dirty="0"/>
              <a:t>remarques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736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183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000090"/>
                </a:solidFill>
              </a:rPr>
              <a:t>Introduction au pays et au SMHN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1822"/>
            <a:ext cx="8229600" cy="503434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romanLcPeriod"/>
            </a:pPr>
            <a:r>
              <a:rPr lang="fr-FR" sz="2600" dirty="0" smtClean="0"/>
              <a:t>Vue </a:t>
            </a:r>
            <a:r>
              <a:rPr lang="fr-FR" sz="2600" dirty="0"/>
              <a:t>d'ensemble du </a:t>
            </a:r>
            <a:r>
              <a:rPr lang="fr-FR" sz="2600" dirty="0" smtClean="0"/>
              <a:t>pays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000" dirty="0" smtClean="0"/>
              <a:t> Situé </a:t>
            </a:r>
            <a:r>
              <a:rPr lang="fr-FR" sz="2000" dirty="0"/>
              <a:t>à l’entrée Nord du Canal de Mozambique</a:t>
            </a:r>
            <a:r>
              <a:rPr lang="fr-FR" sz="2000" dirty="0" smtClean="0"/>
              <a:t>,</a:t>
            </a:r>
          </a:p>
          <a:p>
            <a:pPr marL="0" indent="0">
              <a:buNone/>
            </a:pPr>
            <a:r>
              <a:rPr lang="fr-FR" sz="2000" dirty="0" smtClean="0"/>
              <a:t> </a:t>
            </a:r>
            <a:r>
              <a:rPr lang="fr-FR" sz="2000" dirty="0"/>
              <a:t>entre l’Afrique Orientale et </a:t>
            </a:r>
            <a:r>
              <a:rPr lang="fr-FR" sz="2000" dirty="0" smtClean="0"/>
              <a:t>Madagascar, l'archipel </a:t>
            </a:r>
          </a:p>
          <a:p>
            <a:pPr marL="0" indent="0">
              <a:buNone/>
            </a:pPr>
            <a:r>
              <a:rPr lang="fr-FR" sz="2000" dirty="0" smtClean="0"/>
              <a:t>des </a:t>
            </a:r>
            <a:r>
              <a:rPr lang="fr-FR" sz="2000" dirty="0"/>
              <a:t>Comores est un ensemble de quatre </a:t>
            </a:r>
            <a:r>
              <a:rPr lang="fr-FR" sz="2000" dirty="0" smtClean="0"/>
              <a:t>îles</a:t>
            </a:r>
          </a:p>
          <a:p>
            <a:pPr marL="0" indent="0">
              <a:buNone/>
            </a:pPr>
            <a:r>
              <a:rPr lang="fr-FR" sz="2000" dirty="0" smtClean="0"/>
              <a:t>d’origine volcanique</a:t>
            </a:r>
            <a:r>
              <a:rPr lang="fr-FR" sz="2000" dirty="0"/>
              <a:t>.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fr-FR" sz="2600" dirty="0" smtClean="0"/>
              <a:t>Population et Superficie</a:t>
            </a:r>
          </a:p>
          <a:p>
            <a:pPr marL="400050" lvl="1" indent="0">
              <a:buNone/>
            </a:pPr>
            <a:endParaRPr lang="fr-FR" sz="24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fr-FR" sz="2000" dirty="0" smtClean="0"/>
              <a:t>La </a:t>
            </a:r>
            <a:r>
              <a:rPr lang="fr-FR" sz="2000" dirty="0"/>
              <a:t>Grande </a:t>
            </a:r>
            <a:r>
              <a:rPr lang="fr-FR" sz="2000" dirty="0" smtClean="0"/>
              <a:t>Comores, </a:t>
            </a:r>
            <a:r>
              <a:rPr lang="fr-FR" sz="2000" dirty="0"/>
              <a:t>l'Île qui abrite la capitale </a:t>
            </a:r>
            <a:r>
              <a:rPr lang="fr-FR" sz="2000" b="1" dirty="0"/>
              <a:t>Moroni</a:t>
            </a:r>
            <a:r>
              <a:rPr lang="fr-FR" sz="2000" dirty="0"/>
              <a:t>, est la plus peuplée de l'archipel (un peu plus de </a:t>
            </a:r>
            <a:r>
              <a:rPr lang="fr-FR" sz="2000" b="1" dirty="0"/>
              <a:t>350 000 habitants</a:t>
            </a:r>
            <a:r>
              <a:rPr lang="fr-FR" sz="2000" dirty="0"/>
              <a:t>) et est aussi la plus étendue(</a:t>
            </a:r>
            <a:r>
              <a:rPr lang="fr-FR" sz="2000" b="1" dirty="0"/>
              <a:t>1 148 km² de superficie</a:t>
            </a:r>
            <a:r>
              <a:rPr lang="fr-FR" sz="2000" dirty="0" smtClean="0"/>
              <a:t>);</a:t>
            </a:r>
          </a:p>
          <a:p>
            <a:pPr marL="857250" lvl="1" indent="-457200">
              <a:buFont typeface="+mj-lt"/>
              <a:buAutoNum type="arabicPeriod"/>
            </a:pPr>
            <a:r>
              <a:rPr lang="fr-FR" sz="2000" dirty="0" smtClean="0"/>
              <a:t>Anjouan</a:t>
            </a:r>
            <a:r>
              <a:rPr lang="fr-FR" sz="2000" dirty="0"/>
              <a:t>, avec ses </a:t>
            </a:r>
            <a:r>
              <a:rPr lang="fr-FR" sz="2000" b="1" dirty="0"/>
              <a:t>210 000 habitants et 424 km² de superficie</a:t>
            </a:r>
            <a:r>
              <a:rPr lang="fr-FR" sz="2000" dirty="0"/>
              <a:t>, présente un relief très accidenté; comme elle est très arrosée par les moussons, elle possède un réseau hydrographique très dense</a:t>
            </a:r>
            <a:r>
              <a:rPr lang="fr-FR" sz="2000" dirty="0" smtClean="0"/>
              <a:t> </a:t>
            </a:r>
          </a:p>
          <a:p>
            <a:pPr marL="400050" lvl="1" indent="0">
              <a:buNone/>
            </a:pPr>
            <a:endParaRPr lang="fr-FR" sz="2000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004" y="1329817"/>
            <a:ext cx="2790966" cy="227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4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183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000090"/>
                </a:solidFill>
              </a:rPr>
              <a:t>Introduction au pays et au SMHN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2857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 </a:t>
            </a:r>
          </a:p>
          <a:p>
            <a:pPr marL="457200" indent="-457200">
              <a:buAutoNum type="arabicPeriod" startAt="3"/>
            </a:pPr>
            <a:r>
              <a:rPr lang="fr-FR" sz="4200" dirty="0" smtClean="0"/>
              <a:t>Mohéli</a:t>
            </a:r>
          </a:p>
          <a:p>
            <a:pPr marL="0" indent="0">
              <a:buNone/>
            </a:pPr>
            <a:r>
              <a:rPr lang="fr-FR" sz="3800" dirty="0" smtClean="0"/>
              <a:t>        </a:t>
            </a:r>
            <a:r>
              <a:rPr lang="fr-FR" sz="3800" dirty="0"/>
              <a:t>(</a:t>
            </a:r>
            <a:r>
              <a:rPr lang="fr-FR" sz="3800" b="1" dirty="0"/>
              <a:t>30.000 habitants</a:t>
            </a:r>
            <a:r>
              <a:rPr lang="fr-FR" sz="3800" dirty="0"/>
              <a:t> et </a:t>
            </a:r>
            <a:r>
              <a:rPr lang="fr-FR" sz="3800" b="1" dirty="0"/>
              <a:t>290 km² de superficie</a:t>
            </a:r>
            <a:r>
              <a:rPr lang="fr-FR" sz="3800" dirty="0"/>
              <a:t>), la plus petite des quatre Îles est pourvue de </a:t>
            </a:r>
            <a:r>
              <a:rPr lang="fr-FR" sz="3800" dirty="0" smtClean="0"/>
              <a:t>larges vallées </a:t>
            </a:r>
            <a:r>
              <a:rPr lang="fr-FR" sz="3800" dirty="0"/>
              <a:t>fertiles. Ses côtes moins découpées offrent de longues plages de sable</a:t>
            </a:r>
            <a:endParaRPr lang="fr-FR" sz="3800" dirty="0" smtClean="0"/>
          </a:p>
          <a:p>
            <a:pPr marL="0" indent="0">
              <a:buNone/>
            </a:pPr>
            <a:endParaRPr lang="fr-FR" sz="3800" dirty="0" smtClean="0"/>
          </a:p>
          <a:p>
            <a:pPr marL="0" indent="0">
              <a:buNone/>
            </a:pPr>
            <a:r>
              <a:rPr lang="fr-FR" sz="3800" dirty="0" smtClean="0"/>
              <a:t>4.     </a:t>
            </a:r>
            <a:r>
              <a:rPr lang="fr-FR" sz="4200" dirty="0" smtClean="0"/>
              <a:t>Mayotte</a:t>
            </a:r>
            <a:r>
              <a:rPr lang="fr-FR" sz="3800" dirty="0" smtClean="0"/>
              <a:t> </a:t>
            </a:r>
          </a:p>
          <a:p>
            <a:pPr marL="0" indent="0">
              <a:buNone/>
            </a:pPr>
            <a:r>
              <a:rPr lang="fr-FR" sz="3800" dirty="0" smtClean="0"/>
              <a:t>         75 </a:t>
            </a:r>
            <a:r>
              <a:rPr lang="fr-FR" sz="3800" dirty="0"/>
              <a:t>000 habitant et 374 </a:t>
            </a:r>
            <a:r>
              <a:rPr lang="fr-FR" sz="3800" dirty="0" smtClean="0"/>
              <a:t>km², </a:t>
            </a:r>
            <a:r>
              <a:rPr lang="fr-FR" sz="3800" dirty="0"/>
              <a:t>géologiquement la plus ancienne, se distingue par un relief très adouci et un lagon calme. Actuellement Mayotte n'est pas membre de l'Union des Comores; elle fait partie de la République française en tant que collectivité territoriale </a:t>
            </a:r>
            <a:r>
              <a:rPr lang="fr-FR" sz="3800" dirty="0" smtClean="0"/>
              <a:t>d’outre-mer</a:t>
            </a:r>
          </a:p>
          <a:p>
            <a:pPr marL="0" indent="0">
              <a:buNone/>
            </a:pPr>
            <a:endParaRPr lang="fr-FR" sz="3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3800" dirty="0" smtClean="0"/>
              <a:t>  </a:t>
            </a:r>
            <a:r>
              <a:rPr lang="fr-FR" sz="4200" dirty="0" smtClean="0"/>
              <a:t>Le climat</a:t>
            </a:r>
          </a:p>
          <a:p>
            <a:pPr marL="0" indent="0">
              <a:buNone/>
            </a:pPr>
            <a:r>
              <a:rPr lang="fr-FR" sz="3800" dirty="0" smtClean="0"/>
              <a:t>       De </a:t>
            </a:r>
            <a:r>
              <a:rPr lang="fr-FR" sz="3800" dirty="0"/>
              <a:t>type tropical, il est caractérisé par une saison chaude </a:t>
            </a:r>
            <a:r>
              <a:rPr lang="fr-FR" sz="3800" dirty="0" smtClean="0"/>
              <a:t>et une </a:t>
            </a:r>
            <a:r>
              <a:rPr lang="fr-FR" sz="3800" dirty="0"/>
              <a:t>saison pluvieuse correspondant à l’été austral (novembre-avril). Le reste de l’année, entre mai et octobre, l’Archipel connaît une saison sèche et fraîche, grâce aux alizés du Sud-Ouest</a:t>
            </a:r>
            <a:r>
              <a:rPr lang="fr-FR" sz="3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700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183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000090"/>
                </a:solidFill>
              </a:rPr>
              <a:t>Introduction au pays et au SMHN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/>
              <a:t>  Le climat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000" dirty="0" smtClean="0"/>
              <a:t>     </a:t>
            </a:r>
            <a:br>
              <a:rPr lang="fr-FR" sz="2000" dirty="0" smtClean="0"/>
            </a:br>
            <a:endParaRPr lang="fr-FR" sz="200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17" y="2333767"/>
            <a:ext cx="4053383" cy="3343702"/>
          </a:xfrm>
          <a:prstGeom prst="rect">
            <a:avLst/>
          </a:prstGeom>
        </p:spPr>
      </p:pic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6436033"/>
              </p:ext>
            </p:extLst>
          </p:nvPr>
        </p:nvGraphicFramePr>
        <p:xfrm>
          <a:off x="4633417" y="2224585"/>
          <a:ext cx="3882788" cy="3176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2703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183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000090"/>
                </a:solidFill>
              </a:rPr>
              <a:t>Introduction au pays et au SMHN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600" dirty="0" smtClean="0"/>
              <a:t>ii.   </a:t>
            </a:r>
            <a:r>
              <a:rPr lang="fr-FR" sz="2800" b="1" dirty="0" smtClean="0"/>
              <a:t>Introduction au SMHN et diagramme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800" b="1" dirty="0" smtClean="0"/>
              <a:t>Introduction </a:t>
            </a:r>
          </a:p>
          <a:p>
            <a:pPr marL="0" indent="0">
              <a:buNone/>
            </a:pPr>
            <a:r>
              <a:rPr lang="fr-FR" sz="2400" dirty="0" smtClean="0"/>
              <a:t>	</a:t>
            </a:r>
          </a:p>
          <a:p>
            <a:pPr marL="0" indent="0">
              <a:buNone/>
            </a:pPr>
            <a:r>
              <a:rPr lang="fr-FR" sz="2000" dirty="0" smtClean="0"/>
              <a:t>        </a:t>
            </a:r>
            <a:r>
              <a:rPr lang="fr-FR" sz="2100" dirty="0"/>
              <a:t>La Direction de la Météorologie </a:t>
            </a:r>
            <a:r>
              <a:rPr lang="fr-FR" sz="2100" dirty="0" smtClean="0"/>
              <a:t>qui est un département de l’ANACM</a:t>
            </a:r>
          </a:p>
          <a:p>
            <a:pPr marL="0" indent="0">
              <a:buNone/>
            </a:pPr>
            <a:r>
              <a:rPr lang="fr-FR" sz="2100" dirty="0"/>
              <a:t> </a:t>
            </a:r>
            <a:r>
              <a:rPr lang="fr-FR" sz="2100" dirty="0" smtClean="0"/>
              <a:t>       sous tutelle du ministère des transport assure </a:t>
            </a:r>
            <a:r>
              <a:rPr lang="fr-FR" sz="2100" dirty="0"/>
              <a:t>les activités </a:t>
            </a:r>
            <a:r>
              <a:rPr lang="fr-FR" sz="2100" dirty="0" smtClean="0"/>
              <a:t>relatives</a:t>
            </a:r>
          </a:p>
          <a:p>
            <a:pPr marL="0" indent="0">
              <a:buNone/>
            </a:pPr>
            <a:r>
              <a:rPr lang="fr-FR" sz="2100" dirty="0"/>
              <a:t> </a:t>
            </a:r>
            <a:r>
              <a:rPr lang="fr-FR" sz="2100" dirty="0" smtClean="0"/>
              <a:t>       </a:t>
            </a:r>
            <a:r>
              <a:rPr lang="fr-FR" sz="2100" dirty="0"/>
              <a:t>aux informations et </a:t>
            </a:r>
            <a:r>
              <a:rPr lang="fr-FR" sz="2100" dirty="0" smtClean="0"/>
              <a:t>prévisions </a:t>
            </a:r>
            <a:r>
              <a:rPr lang="fr-FR" sz="2100" dirty="0"/>
              <a:t>Météorologiques, </a:t>
            </a:r>
            <a:r>
              <a:rPr lang="fr-FR" sz="2100" dirty="0" smtClean="0"/>
              <a:t>climatologiques</a:t>
            </a:r>
          </a:p>
          <a:p>
            <a:pPr marL="0" indent="0">
              <a:buNone/>
            </a:pPr>
            <a:r>
              <a:rPr lang="fr-FR" sz="2100" dirty="0"/>
              <a:t> </a:t>
            </a:r>
            <a:r>
              <a:rPr lang="fr-FR" sz="2100" dirty="0" smtClean="0"/>
              <a:t>       </a:t>
            </a:r>
            <a:r>
              <a:rPr lang="fr-FR" sz="2100" dirty="0"/>
              <a:t>et l’évolution du système climatique nécessaire pour satisfaire </a:t>
            </a:r>
            <a:r>
              <a:rPr lang="fr-FR" sz="2100" dirty="0" smtClean="0"/>
              <a:t>tous</a:t>
            </a:r>
          </a:p>
          <a:p>
            <a:pPr marL="0" indent="0">
              <a:buNone/>
            </a:pPr>
            <a:r>
              <a:rPr lang="fr-FR" sz="2100" dirty="0"/>
              <a:t> </a:t>
            </a:r>
            <a:r>
              <a:rPr lang="fr-FR" sz="2100" dirty="0" smtClean="0"/>
              <a:t>       </a:t>
            </a:r>
            <a:r>
              <a:rPr lang="fr-FR" sz="2100" dirty="0"/>
              <a:t>les besoins des usagers au plan national et assurer les échanges </a:t>
            </a:r>
            <a:endParaRPr lang="fr-FR" sz="2100" dirty="0" smtClean="0"/>
          </a:p>
          <a:p>
            <a:pPr marL="0" indent="0">
              <a:buNone/>
            </a:pPr>
            <a:r>
              <a:rPr lang="fr-FR" sz="2100" dirty="0" smtClean="0"/>
              <a:t>        internationaux </a:t>
            </a:r>
            <a:r>
              <a:rPr lang="fr-FR" sz="2100" dirty="0"/>
              <a:t>de données en application des accords ratifiés par </a:t>
            </a:r>
            <a:endParaRPr lang="fr-FR" sz="2100" dirty="0" smtClean="0"/>
          </a:p>
          <a:p>
            <a:pPr marL="0" indent="0">
              <a:buNone/>
            </a:pPr>
            <a:r>
              <a:rPr lang="fr-FR" sz="2100" dirty="0"/>
              <a:t> </a:t>
            </a:r>
            <a:r>
              <a:rPr lang="fr-FR" sz="2100" dirty="0" smtClean="0"/>
              <a:t>       l’Union </a:t>
            </a:r>
            <a:r>
              <a:rPr lang="fr-FR" sz="2100" dirty="0"/>
              <a:t>des Comores</a:t>
            </a:r>
            <a:r>
              <a:rPr lang="fr-FR" sz="2100" dirty="0" smtClean="0"/>
              <a:t>.</a:t>
            </a:r>
          </a:p>
          <a:p>
            <a:pPr marL="0" indent="0">
              <a:buNone/>
            </a:pPr>
            <a:endParaRPr lang="fr-FR" sz="19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000" dirty="0" smtClean="0"/>
              <a:t>     </a:t>
            </a:r>
            <a:br>
              <a:rPr lang="fr-FR" sz="2000" dirty="0" smtClean="0"/>
            </a:b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73726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183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000090"/>
                </a:solidFill>
              </a:rPr>
              <a:t>Introduction au pays et au SMHN</a:t>
            </a:r>
            <a:r>
              <a:rPr lang="en-US" sz="3600" b="1" dirty="0" smtClean="0">
                <a:solidFill>
                  <a:srgbClr val="000090"/>
                </a:solidFill>
              </a:rPr>
              <a:t/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600" dirty="0" smtClean="0"/>
              <a:t>ii.   Introduction au SMHN et diagramme</a:t>
            </a:r>
          </a:p>
          <a:p>
            <a:pPr marL="514350" indent="-514350">
              <a:buAutoNum type="arabicPeriod" startAt="2"/>
            </a:pPr>
            <a:r>
              <a:rPr lang="fr-FR" sz="2600" dirty="0" smtClean="0"/>
              <a:t>Diagramme</a:t>
            </a:r>
          </a:p>
          <a:p>
            <a:pPr marL="0" indent="0">
              <a:buNone/>
            </a:pPr>
            <a:endParaRPr lang="fr-FR" sz="1900" dirty="0"/>
          </a:p>
          <a:p>
            <a:pPr marL="0" indent="0">
              <a:buNone/>
            </a:pPr>
            <a:r>
              <a:rPr lang="fr-FR" sz="2000" dirty="0" smtClean="0"/>
              <a:t>                                                   </a:t>
            </a:r>
            <a:endParaRPr lang="fr-FR" sz="2400" dirty="0" smtClean="0"/>
          </a:p>
          <a:p>
            <a:pPr marL="0" indent="0">
              <a:buNone/>
            </a:pPr>
            <a:r>
              <a:rPr lang="fr-FR" sz="2000" dirty="0" smtClean="0"/>
              <a:t>     </a:t>
            </a:r>
            <a:br>
              <a:rPr lang="fr-FR" sz="2000" dirty="0" smtClean="0"/>
            </a:br>
            <a:endParaRPr lang="fr-FR" sz="2000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116936"/>
              </p:ext>
            </p:extLst>
          </p:nvPr>
        </p:nvGraphicFramePr>
        <p:xfrm>
          <a:off x="3314700" y="2966341"/>
          <a:ext cx="3177540" cy="677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540"/>
              </a:tblGrid>
              <a:tr h="67761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sz="1800" dirty="0" smtClean="0"/>
                        <a:t>             Direction de la</a:t>
                      </a:r>
                    </a:p>
                    <a:p>
                      <a:pPr marL="0" indent="0">
                        <a:buNone/>
                      </a:pPr>
                      <a:r>
                        <a:rPr lang="fr-FR" sz="1800" dirty="0" smtClean="0"/>
                        <a:t>              Météorologie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Connecteur droit avec flèche 7"/>
          <p:cNvCxnSpPr/>
          <p:nvPr/>
        </p:nvCxnSpPr>
        <p:spPr>
          <a:xfrm flipH="1">
            <a:off x="1514901" y="3643952"/>
            <a:ext cx="1799799" cy="532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814723"/>
              </p:ext>
            </p:extLst>
          </p:nvPr>
        </p:nvGraphicFramePr>
        <p:xfrm>
          <a:off x="300250" y="4194791"/>
          <a:ext cx="1937982" cy="1194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982"/>
              </a:tblGrid>
              <a:tr h="1194784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 Prévision et</a:t>
                      </a:r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recherche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376690"/>
              </p:ext>
            </p:extLst>
          </p:nvPr>
        </p:nvGraphicFramePr>
        <p:xfrm>
          <a:off x="2402007" y="4199719"/>
          <a:ext cx="2038066" cy="1189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066"/>
              </a:tblGrid>
              <a:tr h="1189856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 Hydrométéo-rologie 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45860"/>
              </p:ext>
            </p:extLst>
          </p:nvPr>
        </p:nvGraphicFramePr>
        <p:xfrm>
          <a:off x="4649792" y="4200855"/>
          <a:ext cx="2019869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869"/>
              </a:tblGrid>
              <a:tr h="777922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 Climatologie environnement et observation 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270626"/>
              </p:ext>
            </p:extLst>
          </p:nvPr>
        </p:nvGraphicFramePr>
        <p:xfrm>
          <a:off x="6826155" y="4210711"/>
          <a:ext cx="1963003" cy="1178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003"/>
              </a:tblGrid>
              <a:tr h="1178864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 Agro météorologie 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Connecteur droit avec flèche 13"/>
          <p:cNvCxnSpPr>
            <a:endCxn id="10" idx="0"/>
          </p:cNvCxnSpPr>
          <p:nvPr/>
        </p:nvCxnSpPr>
        <p:spPr>
          <a:xfrm flipH="1">
            <a:off x="3421040" y="3643952"/>
            <a:ext cx="714232" cy="555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endCxn id="11" idx="0"/>
          </p:cNvCxnSpPr>
          <p:nvPr/>
        </p:nvCxnSpPr>
        <p:spPr>
          <a:xfrm>
            <a:off x="4926842" y="3643952"/>
            <a:ext cx="732884" cy="5569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endCxn id="12" idx="0"/>
          </p:cNvCxnSpPr>
          <p:nvPr/>
        </p:nvCxnSpPr>
        <p:spPr>
          <a:xfrm>
            <a:off x="6492240" y="3643952"/>
            <a:ext cx="1315416" cy="5667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8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000090"/>
                </a:solidFill>
              </a:rPr>
              <a:t>Contexte physique du pays</a:t>
            </a:r>
            <a:br>
              <a:rPr lang="fr-FR" sz="3600" b="1" dirty="0">
                <a:solidFill>
                  <a:srgbClr val="000090"/>
                </a:solidFill>
              </a:rPr>
            </a:br>
            <a:endParaRPr lang="en-US" sz="31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pPr marL="682625" indent="-682625">
              <a:buFont typeface="+mj-lt"/>
              <a:buAutoNum type="romanUcPeriod"/>
            </a:pPr>
            <a:r>
              <a:rPr lang="fr-FR" sz="2400" dirty="0" smtClean="0"/>
              <a:t>Surface : </a:t>
            </a:r>
            <a:r>
              <a:rPr lang="fr-FR" sz="2000" dirty="0"/>
              <a:t> </a:t>
            </a:r>
            <a:r>
              <a:rPr lang="fr-FR" sz="2400" dirty="0" smtClean="0"/>
              <a:t>La </a:t>
            </a:r>
            <a:r>
              <a:rPr lang="fr-FR" sz="2400" dirty="0"/>
              <a:t>superficie globale est de 2 034 kilomètres carrés qui se </a:t>
            </a:r>
            <a:r>
              <a:rPr lang="fr-FR" sz="2400" dirty="0" smtClean="0"/>
              <a:t>répartissent</a:t>
            </a:r>
            <a:r>
              <a:rPr lang="fr-FR" sz="2400" dirty="0"/>
              <a:t> </a:t>
            </a:r>
            <a:r>
              <a:rPr lang="fr-FR" sz="2400" dirty="0" smtClean="0"/>
              <a:t>sur 4 iles mais </a:t>
            </a:r>
            <a:r>
              <a:rPr lang="fr-FR" sz="2400" dirty="0"/>
              <a:t>Compte tenu de la </a:t>
            </a:r>
            <a:r>
              <a:rPr lang="fr-FR" sz="2400" dirty="0">
                <a:hlinkClick r:id="rId2"/>
              </a:rPr>
              <a:t>sécession</a:t>
            </a:r>
            <a:r>
              <a:rPr lang="fr-FR" sz="2400" dirty="0"/>
              <a:t> de Mayotte, la superficie « politique » des Comores est de seulement 1 862 kilomètres carrés</a:t>
            </a:r>
            <a:r>
              <a:rPr lang="fr-FR" sz="2400" dirty="0" smtClean="0"/>
              <a:t>.</a:t>
            </a:r>
          </a:p>
          <a:p>
            <a:pPr marL="682625" indent="-682625">
              <a:buFont typeface="+mj-lt"/>
              <a:buAutoNum type="romanUcPeriod"/>
            </a:pPr>
            <a:endParaRPr lang="fr-FR" sz="2000" dirty="0"/>
          </a:p>
          <a:p>
            <a:pPr marL="682625" indent="-682625">
              <a:buFont typeface="+mj-lt"/>
              <a:buAutoNum type="romanUcPeriod"/>
            </a:pPr>
            <a:r>
              <a:rPr lang="fr-FR" sz="2400" dirty="0" smtClean="0"/>
              <a:t>Les montagnes : 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endParaRPr lang="fr-FR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       </a:t>
            </a:r>
            <a:r>
              <a:rPr lang="fr-FR" sz="2200" dirty="0" smtClean="0"/>
              <a:t>Sur l’</a:t>
            </a:r>
            <a:r>
              <a:rPr lang="fr-FR" sz="2400" dirty="0"/>
              <a:t> î</a:t>
            </a:r>
            <a:r>
              <a:rPr lang="fr-FR" sz="2200" dirty="0" smtClean="0"/>
              <a:t>le de Ngazidja </a:t>
            </a:r>
            <a:r>
              <a:rPr lang="fr-FR" sz="2200" dirty="0"/>
              <a:t> </a:t>
            </a:r>
            <a:r>
              <a:rPr lang="fr-FR" sz="2200" u="sng" dirty="0">
                <a:hlinkClick r:id="rId3"/>
              </a:rPr>
              <a:t>La Grille</a:t>
            </a:r>
            <a:r>
              <a:rPr lang="fr-FR" sz="2200" dirty="0"/>
              <a:t> au nord (1 087 m) en grande partie disparue avec l'érosion et le </a:t>
            </a:r>
            <a:r>
              <a:rPr lang="fr-FR" sz="2200" u="sng" dirty="0">
                <a:hlinkClick r:id="rId4" tooltip="Karthala"/>
              </a:rPr>
              <a:t>Karthala</a:t>
            </a:r>
            <a:r>
              <a:rPr lang="fr-FR" sz="2200" dirty="0"/>
              <a:t> au sud (2 361 m) qui est le point le plus </a:t>
            </a:r>
            <a:r>
              <a:rPr lang="fr-FR" sz="2200" dirty="0" smtClean="0"/>
              <a:t>culminant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200" dirty="0"/>
              <a:t> </a:t>
            </a:r>
            <a:r>
              <a:rPr lang="fr-FR" sz="2200" dirty="0" smtClean="0"/>
              <a:t>      Sur l’</a:t>
            </a:r>
            <a:r>
              <a:rPr lang="fr-FR" sz="2400" dirty="0"/>
              <a:t> î</a:t>
            </a:r>
            <a:r>
              <a:rPr lang="fr-FR" sz="2200" dirty="0" smtClean="0"/>
              <a:t>le d’Anjouan </a:t>
            </a:r>
            <a:r>
              <a:rPr lang="fr-FR" sz="2200" dirty="0"/>
              <a:t>Trois ensembles montagneux se dégagent du relief. Le </a:t>
            </a:r>
            <a:r>
              <a:rPr lang="fr-FR" sz="2200" u="sng" dirty="0" smtClean="0">
                <a:hlinkClick r:id="rId5" tooltip="Mtingui (page inexistante)"/>
              </a:rPr>
              <a:t> Ntringui</a:t>
            </a:r>
            <a:r>
              <a:rPr lang="fr-FR" sz="2200" dirty="0"/>
              <a:t>, à 1 575 m, est le plus haut sommet de </a:t>
            </a:r>
            <a:r>
              <a:rPr lang="fr-FR" sz="2200" dirty="0" smtClean="0"/>
              <a:t>l'île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200" dirty="0"/>
              <a:t> </a:t>
            </a:r>
            <a:r>
              <a:rPr lang="fr-FR" sz="2200" dirty="0" smtClean="0"/>
              <a:t>      Sur Mohéli </a:t>
            </a:r>
            <a:r>
              <a:rPr lang="fr-FR" sz="2200" dirty="0"/>
              <a:t>une chaîne de montagnes dans son centre atteint 860 mètres de haut.  </a:t>
            </a:r>
            <a:r>
              <a:rPr lang="fr-FR" sz="2200" dirty="0" smtClean="0"/>
              <a:t>Mohéli </a:t>
            </a:r>
            <a:r>
              <a:rPr lang="fr-FR" sz="2200" dirty="0"/>
              <a:t>a gardé une forêt pluviale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fr-FR" sz="2800" dirty="0" smtClean="0"/>
          </a:p>
        </p:txBody>
      </p:sp>
    </p:spTree>
    <p:extLst>
      <p:ext uri="{BB962C8B-B14F-4D97-AF65-F5344CB8AC3E}">
        <p14:creationId xmlns:p14="http://schemas.microsoft.com/office/powerpoint/2010/main" val="31649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45734</TotalTime>
  <Words>603</Words>
  <Application>Microsoft Office PowerPoint</Application>
  <PresentationFormat>Affichage à l'écran (4:3)</PresentationFormat>
  <Paragraphs>279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WMO_BLUE_Powerpoint_en_fr</vt:lpstr>
      <vt:lpstr>Atelier OSCAR/Surface</vt:lpstr>
      <vt:lpstr>Présentation PowerPoint</vt:lpstr>
      <vt:lpstr>Plan</vt:lpstr>
      <vt:lpstr>Introduction au pays et au SMHN </vt:lpstr>
      <vt:lpstr>Introduction au pays et au SMHN </vt:lpstr>
      <vt:lpstr>Introduction au pays et au SMHN </vt:lpstr>
      <vt:lpstr>Introduction au pays et au SMHN </vt:lpstr>
      <vt:lpstr>Introduction au pays et au SMHN </vt:lpstr>
      <vt:lpstr>Contexte physique du pays </vt:lpstr>
      <vt:lpstr>Contexte physique du pays </vt:lpstr>
      <vt:lpstr>Contexte physique du pays </vt:lpstr>
      <vt:lpstr>Exigences nationales pour les observations </vt:lpstr>
      <vt:lpstr>Inventaire des capacités d'observation nationales actuelles </vt:lpstr>
      <vt:lpstr>Inventaire des capacités d'observation nationales actuelles </vt:lpstr>
      <vt:lpstr>Autres remarques</vt:lpstr>
      <vt:lpstr> liste de stations avec métadonnées</vt:lpstr>
      <vt:lpstr> liste des stations avec métadonnées</vt:lpstr>
      <vt:lpstr>Présentation PowerPoint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Aicha</cp:lastModifiedBy>
  <cp:revision>152</cp:revision>
  <dcterms:created xsi:type="dcterms:W3CDTF">2016-05-31T14:56:00Z</dcterms:created>
  <dcterms:modified xsi:type="dcterms:W3CDTF">2019-04-09T10:07:59Z</dcterms:modified>
</cp:coreProperties>
</file>