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59" r:id="rId9"/>
    <p:sldId id="267" r:id="rId10"/>
    <p:sldId id="268" r:id="rId11"/>
    <p:sldId id="270" r:id="rId12"/>
    <p:sldId id="269" r:id="rId13"/>
    <p:sldId id="271" r:id="rId14"/>
    <p:sldId id="258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7" d="100"/>
          <a:sy n="107" d="100"/>
        </p:scale>
        <p:origin x="-294" y="8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46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raktanden Varian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026"/>
          <p:cNvSpPr>
            <a:spLocks noGrp="1" noChangeArrowheads="1"/>
          </p:cNvSpPr>
          <p:nvPr>
            <p:ph type="title" hasCustomPrompt="1"/>
          </p:nvPr>
        </p:nvSpPr>
        <p:spPr>
          <a:xfrm>
            <a:off x="1287214" y="260648"/>
            <a:ext cx="7461250" cy="576064"/>
          </a:xfrm>
          <a:prstGeom prst="rect">
            <a:avLst/>
          </a:prstGeom>
          <a:noFill/>
        </p:spPr>
        <p:txBody>
          <a:bodyPr/>
          <a:lstStyle>
            <a:lvl1pPr>
              <a:defRPr sz="3200"/>
            </a:lvl1pPr>
          </a:lstStyle>
          <a:p>
            <a:r>
              <a:rPr lang="de-CH" dirty="0" smtClean="0"/>
              <a:t>Traktanden</a:t>
            </a:r>
            <a:endParaRPr lang="de-CH" dirty="0"/>
          </a:p>
        </p:txBody>
      </p:sp>
      <p:sp>
        <p:nvSpPr>
          <p:cNvPr id="13" name="Rectangle 1029"/>
          <p:cNvSpPr>
            <a:spLocks noGrp="1" noChangeArrowheads="1"/>
          </p:cNvSpPr>
          <p:nvPr>
            <p:ph type="body" idx="1" hasCustomPrompt="1"/>
          </p:nvPr>
        </p:nvSpPr>
        <p:spPr>
          <a:xfrm>
            <a:off x="1285876" y="1412777"/>
            <a:ext cx="7472363" cy="4608512"/>
          </a:xfrm>
          <a:prstGeom prst="rect">
            <a:avLst/>
          </a:prstGeom>
          <a:noFill/>
          <a:ln/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800" i="1"/>
            </a:lvl3pPr>
          </a:lstStyle>
          <a:p>
            <a:r>
              <a:rPr lang="de-CH" dirty="0"/>
              <a:t>Beispieltraktandum</a:t>
            </a:r>
          </a:p>
          <a:p>
            <a:r>
              <a:rPr lang="de-CH" dirty="0"/>
              <a:t>Ein weiteres Thema</a:t>
            </a:r>
          </a:p>
          <a:p>
            <a:r>
              <a:rPr lang="de-CH" dirty="0"/>
              <a:t>Zu behandelnde Anträge</a:t>
            </a:r>
          </a:p>
          <a:p>
            <a:pPr lvl="1"/>
            <a:r>
              <a:rPr lang="de-CH" dirty="0"/>
              <a:t>Eingabe 1</a:t>
            </a:r>
          </a:p>
          <a:p>
            <a:pPr lvl="1"/>
            <a:r>
              <a:rPr lang="de-CH" dirty="0"/>
              <a:t>Eingabe </a:t>
            </a:r>
            <a:r>
              <a:rPr lang="de-CH" dirty="0" smtClean="0"/>
              <a:t>2</a:t>
            </a:r>
          </a:p>
          <a:p>
            <a:pPr lvl="2"/>
            <a:r>
              <a:rPr lang="de-CH" dirty="0" smtClean="0"/>
              <a:t>Lore </a:t>
            </a:r>
            <a:r>
              <a:rPr lang="de-CH" dirty="0" err="1" smtClean="0"/>
              <a:t>ipsum</a:t>
            </a:r>
            <a:endParaRPr lang="de-CH" dirty="0"/>
          </a:p>
          <a:p>
            <a:r>
              <a:rPr lang="de-CH" dirty="0"/>
              <a:t>Zu verabschiedende Anträge</a:t>
            </a:r>
          </a:p>
          <a:p>
            <a:r>
              <a:rPr lang="de-CH" dirty="0"/>
              <a:t>Pause</a:t>
            </a:r>
          </a:p>
          <a:p>
            <a:r>
              <a:rPr lang="de-CH" dirty="0"/>
              <a:t>Varia (nur wenn noch genügend Zeit)</a:t>
            </a:r>
          </a:p>
        </p:txBody>
      </p:sp>
    </p:spTree>
    <p:extLst>
      <p:ext uri="{BB962C8B-B14F-4D97-AF65-F5344CB8AC3E}">
        <p14:creationId xmlns:p14="http://schemas.microsoft.com/office/powerpoint/2010/main" val="15295269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31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901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6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454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727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2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509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59AF2F-52C6-9B46-B8B2-0579234AE62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484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59AF2F-52C6-9B46-B8B2-0579234AE62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wmo2016_powerpoint_standard_v2-2.jp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617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16000" cy="691200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How to find information in OSCAR/Surface?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260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31" y="1094616"/>
            <a:ext cx="4509465" cy="34629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894346"/>
            <a:ext cx="2870082" cy="157205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de-CH" sz="4400" dirty="0" smtClean="0"/>
              <a:t>OSCAR </a:t>
            </a:r>
            <a:r>
              <a:rPr lang="de-CH" sz="4400" dirty="0" err="1" smtClean="0"/>
              <a:t>search</a:t>
            </a:r>
            <a:r>
              <a:rPr lang="de-CH" sz="4400" dirty="0" smtClean="0"/>
              <a:t> </a:t>
            </a:r>
            <a:r>
              <a:rPr lang="de-CH" sz="4400" dirty="0" err="1" smtClean="0"/>
              <a:t>results</a:t>
            </a:r>
            <a:endParaRPr lang="en-US" sz="44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140969"/>
            <a:ext cx="4373941" cy="28481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Oval Callout 6"/>
          <p:cNvSpPr/>
          <p:nvPr/>
        </p:nvSpPr>
        <p:spPr bwMode="auto">
          <a:xfrm>
            <a:off x="971600" y="5171892"/>
            <a:ext cx="2231977" cy="832957"/>
          </a:xfrm>
          <a:prstGeom prst="wedgeEllipseCallout">
            <a:avLst>
              <a:gd name="adj1" fmla="val 148737"/>
              <a:gd name="adj2" fmla="val -107901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Integration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with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GoogleEarth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8" name="Oval Callout 7"/>
          <p:cNvSpPr/>
          <p:nvPr/>
        </p:nvSpPr>
        <p:spPr bwMode="auto">
          <a:xfrm>
            <a:off x="5660459" y="888235"/>
            <a:ext cx="2231977" cy="832957"/>
          </a:xfrm>
          <a:prstGeom prst="wedgeEllipseCallout">
            <a:avLst>
              <a:gd name="adj1" fmla="val 22431"/>
              <a:gd name="adj2" fmla="val 92458"/>
            </a:avLst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Download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for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lang="de-CH" sz="1400" b="1" dirty="0" err="1">
                <a:solidFill>
                  <a:srgbClr val="FF0000"/>
                </a:solidFill>
              </a:rPr>
              <a:t>f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urther</a:t>
            </a: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 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analysis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1773" y="1354138"/>
            <a:ext cx="1381125" cy="1352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411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The station report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03250" y="1686757"/>
            <a:ext cx="4041775" cy="3284738"/>
          </a:xfrm>
        </p:spPr>
        <p:txBody>
          <a:bodyPr>
            <a:normAutofit fontScale="92500" lnSpcReduction="20000"/>
          </a:bodyPr>
          <a:lstStyle/>
          <a:p>
            <a:r>
              <a:rPr lang="fr-CH" dirty="0" smtClean="0"/>
              <a:t>The station report </a:t>
            </a:r>
            <a:r>
              <a:rPr lang="fr-CH" dirty="0" err="1" smtClean="0"/>
              <a:t>contains</a:t>
            </a:r>
            <a:r>
              <a:rPr lang="fr-CH" dirty="0" smtClean="0"/>
              <a:t> all relevant information about the </a:t>
            </a:r>
            <a:r>
              <a:rPr lang="fr-CH" dirty="0" err="1" smtClean="0"/>
              <a:t>staton</a:t>
            </a:r>
            <a:endParaRPr lang="fr-CH" dirty="0" smtClean="0"/>
          </a:p>
          <a:p>
            <a:r>
              <a:rPr lang="fr-CH" dirty="0" smtClean="0"/>
              <a:t>It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categorized</a:t>
            </a:r>
            <a:r>
              <a:rPr lang="fr-CH" dirty="0" smtClean="0"/>
              <a:t> </a:t>
            </a:r>
            <a:r>
              <a:rPr lang="fr-CH" dirty="0" err="1" smtClean="0"/>
              <a:t>into</a:t>
            </a:r>
            <a:r>
              <a:rPr lang="fr-CH" dirty="0" smtClean="0"/>
              <a:t> five main </a:t>
            </a:r>
            <a:r>
              <a:rPr lang="fr-CH" dirty="0" err="1" smtClean="0"/>
              <a:t>categories</a:t>
            </a:r>
            <a:endParaRPr lang="fr-CH" dirty="0"/>
          </a:p>
          <a:p>
            <a:r>
              <a:rPr lang="fr-CH" dirty="0" err="1" smtClean="0"/>
              <a:t>Each</a:t>
            </a:r>
            <a:r>
              <a:rPr lang="fr-CH" dirty="0" smtClean="0"/>
              <a:t> of the </a:t>
            </a:r>
            <a:r>
              <a:rPr lang="fr-CH" dirty="0" err="1" smtClean="0"/>
              <a:t>categories</a:t>
            </a:r>
            <a:r>
              <a:rPr lang="fr-CH" dirty="0" smtClean="0"/>
              <a:t> </a:t>
            </a:r>
            <a:r>
              <a:rPr lang="fr-CH" dirty="0" err="1" smtClean="0"/>
              <a:t>can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expanded</a:t>
            </a:r>
            <a:endParaRPr lang="fr-CH" dirty="0" smtClean="0"/>
          </a:p>
          <a:p>
            <a:r>
              <a:rPr lang="fr-CH" dirty="0" smtClean="0"/>
              <a:t>The observations / </a:t>
            </a:r>
            <a:r>
              <a:rPr lang="fr-CH" dirty="0" err="1" smtClean="0"/>
              <a:t>measurements</a:t>
            </a:r>
            <a:r>
              <a:rPr lang="fr-CH" dirty="0" smtClean="0"/>
              <a:t> </a:t>
            </a:r>
            <a:r>
              <a:rPr lang="fr-CH" dirty="0" err="1" smtClean="0"/>
              <a:t>category</a:t>
            </a:r>
            <a:r>
              <a:rPr lang="fr-CH" dirty="0" smtClean="0"/>
              <a:t> has </a:t>
            </a:r>
            <a:r>
              <a:rPr lang="fr-CH" dirty="0" err="1" smtClean="0"/>
              <a:t>further</a:t>
            </a:r>
            <a:r>
              <a:rPr lang="fr-CH" dirty="0" smtClean="0"/>
              <a:t> </a:t>
            </a:r>
            <a:r>
              <a:rPr lang="fr-CH" dirty="0" err="1" smtClean="0"/>
              <a:t>expandable</a:t>
            </a:r>
            <a:r>
              <a:rPr lang="fr-CH" dirty="0" smtClean="0"/>
              <a:t> </a:t>
            </a:r>
            <a:r>
              <a:rPr lang="fr-CH" dirty="0" err="1" smtClean="0"/>
              <a:t>sub</a:t>
            </a:r>
            <a:r>
              <a:rPr lang="fr-CH" dirty="0" smtClean="0"/>
              <a:t>-menues </a:t>
            </a:r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109" y="1283888"/>
            <a:ext cx="4327525" cy="19436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410" y="3000651"/>
            <a:ext cx="3216318" cy="3297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89329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7214" y="260647"/>
            <a:ext cx="7461250" cy="1177535"/>
          </a:xfrm>
        </p:spPr>
        <p:txBody>
          <a:bodyPr>
            <a:noAutofit/>
          </a:bodyPr>
          <a:lstStyle/>
          <a:p>
            <a:r>
              <a:rPr lang="de-CH" sz="3600" dirty="0" err="1" smtClean="0"/>
              <a:t>Which</a:t>
            </a:r>
            <a:r>
              <a:rPr lang="de-CH" sz="3600" dirty="0" smtClean="0"/>
              <a:t> </a:t>
            </a:r>
            <a:r>
              <a:rPr lang="de-CH" sz="3600" dirty="0" err="1" smtClean="0"/>
              <a:t>information</a:t>
            </a:r>
            <a:r>
              <a:rPr lang="de-CH" sz="3600" dirty="0" smtClean="0"/>
              <a:t> </a:t>
            </a:r>
            <a:r>
              <a:rPr lang="de-CH" sz="3600" dirty="0" err="1" smtClean="0"/>
              <a:t>is</a:t>
            </a:r>
            <a:r>
              <a:rPr lang="de-CH" sz="3600" dirty="0" smtClean="0"/>
              <a:t> </a:t>
            </a:r>
            <a:r>
              <a:rPr lang="de-CH" sz="3600" dirty="0" err="1" smtClean="0"/>
              <a:t>available</a:t>
            </a:r>
            <a:r>
              <a:rPr lang="de-CH" sz="3600" dirty="0" smtClean="0"/>
              <a:t> in OSCAR/Surface?</a:t>
            </a:r>
            <a:endParaRPr lang="en-US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876" y="1772816"/>
            <a:ext cx="5905038" cy="3873382"/>
          </a:xfrm>
        </p:spPr>
        <p:txBody>
          <a:bodyPr>
            <a:normAutofit lnSpcReduction="10000"/>
          </a:bodyPr>
          <a:lstStyle/>
          <a:p>
            <a:r>
              <a:rPr lang="de-CH" dirty="0" smtClean="0"/>
              <a:t>GAWSIS</a:t>
            </a:r>
            <a:endParaRPr lang="en-US" dirty="0"/>
          </a:p>
          <a:p>
            <a:pPr lvl="1"/>
            <a:r>
              <a:rPr lang="de-CH" dirty="0" smtClean="0">
                <a:sym typeface="Wingdings" panose="05000000000000000000" pitchFamily="2" charset="2"/>
              </a:rPr>
              <a:t>Metadata </a:t>
            </a:r>
            <a:r>
              <a:rPr lang="de-CH" dirty="0" err="1" smtClean="0">
                <a:sym typeface="Wingdings" panose="05000000000000000000" pitchFamily="2" charset="2"/>
              </a:rPr>
              <a:t>for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the</a:t>
            </a:r>
            <a:r>
              <a:rPr lang="de-CH" dirty="0" smtClean="0">
                <a:sym typeface="Wingdings" panose="05000000000000000000" pitchFamily="2" charset="2"/>
              </a:rPr>
              <a:t> Global Atmosphere Watch</a:t>
            </a:r>
          </a:p>
          <a:p>
            <a:r>
              <a:rPr lang="de-CH" dirty="0" smtClean="0">
                <a:sym typeface="Wingdings" panose="05000000000000000000" pitchFamily="2" charset="2"/>
              </a:rPr>
              <a:t>WMO Pub 9 </a:t>
            </a:r>
            <a:r>
              <a:rPr lang="de-CH" dirty="0" err="1" smtClean="0">
                <a:sym typeface="Wingdings" panose="05000000000000000000" pitchFamily="2" charset="2"/>
              </a:rPr>
              <a:t>Vol</a:t>
            </a:r>
            <a:r>
              <a:rPr lang="de-CH" dirty="0" smtClean="0">
                <a:sym typeface="Wingdings" panose="05000000000000000000" pitchFamily="2" charset="2"/>
              </a:rPr>
              <a:t> A</a:t>
            </a:r>
          </a:p>
          <a:p>
            <a:pPr lvl="1"/>
            <a:r>
              <a:rPr lang="de-CH" dirty="0" smtClean="0">
                <a:sym typeface="Wingdings" panose="05000000000000000000" pitchFamily="2" charset="2"/>
              </a:rPr>
              <a:t>Catalogue of </a:t>
            </a:r>
            <a:r>
              <a:rPr lang="de-CH" dirty="0" err="1" smtClean="0">
                <a:sym typeface="Wingdings" panose="05000000000000000000" pitchFamily="2" charset="2"/>
              </a:rPr>
              <a:t>synoptic</a:t>
            </a:r>
            <a:r>
              <a:rPr lang="de-CH" dirty="0" smtClean="0">
                <a:sym typeface="Wingdings" panose="05000000000000000000" pitchFamily="2" charset="2"/>
              </a:rPr>
              <a:t> and </a:t>
            </a:r>
            <a:r>
              <a:rPr lang="de-CH" dirty="0" err="1" smtClean="0">
                <a:sym typeface="Wingdings" panose="05000000000000000000" pitchFamily="2" charset="2"/>
              </a:rPr>
              <a:t>upper-air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stations</a:t>
            </a:r>
            <a:r>
              <a:rPr lang="de-CH" dirty="0" smtClean="0">
                <a:sym typeface="Wingdings" panose="05000000000000000000" pitchFamily="2" charset="2"/>
              </a:rPr>
              <a:t> of GOS</a:t>
            </a:r>
          </a:p>
          <a:p>
            <a:r>
              <a:rPr lang="de-CH" dirty="0" smtClean="0">
                <a:sym typeface="Wingdings" panose="05000000000000000000" pitchFamily="2" charset="2"/>
              </a:rPr>
              <a:t>JCOMMOPS</a:t>
            </a:r>
          </a:p>
          <a:p>
            <a:pPr lvl="1"/>
            <a:r>
              <a:rPr lang="de-CH" dirty="0" smtClean="0">
                <a:sym typeface="Wingdings" panose="05000000000000000000" pitchFamily="2" charset="2"/>
              </a:rPr>
              <a:t>Marine </a:t>
            </a:r>
            <a:r>
              <a:rPr lang="de-CH" dirty="0" err="1" smtClean="0">
                <a:sym typeface="Wingdings" panose="05000000000000000000" pitchFamily="2" charset="2"/>
              </a:rPr>
              <a:t>element</a:t>
            </a:r>
            <a:r>
              <a:rPr lang="de-CH" dirty="0" smtClean="0">
                <a:sym typeface="Wingdings" panose="05000000000000000000" pitchFamily="2" charset="2"/>
              </a:rPr>
              <a:t> of GOS / GOOS</a:t>
            </a:r>
          </a:p>
          <a:p>
            <a:r>
              <a:rPr lang="de-CH" dirty="0" smtClean="0">
                <a:sym typeface="Wingdings" panose="05000000000000000000" pitchFamily="2" charset="2"/>
              </a:rPr>
              <a:t>WMO Radar DB</a:t>
            </a:r>
          </a:p>
          <a:p>
            <a:pPr lvl="1"/>
            <a:r>
              <a:rPr lang="de-CH" dirty="0" smtClean="0">
                <a:sym typeface="Wingdings" panose="05000000000000000000" pitchFamily="2" charset="2"/>
              </a:rPr>
              <a:t>WMO </a:t>
            </a:r>
            <a:r>
              <a:rPr lang="de-CH" dirty="0" err="1" smtClean="0">
                <a:sym typeface="Wingdings" panose="05000000000000000000" pitchFamily="2" charset="2"/>
              </a:rPr>
              <a:t>Weather</a:t>
            </a:r>
            <a:r>
              <a:rPr lang="de-CH" dirty="0" smtClean="0">
                <a:sym typeface="Wingdings" panose="05000000000000000000" pitchFamily="2" charset="2"/>
              </a:rPr>
              <a:t> Radars </a:t>
            </a:r>
          </a:p>
          <a:p>
            <a:pPr marL="457200" lvl="1" indent="0">
              <a:buNone/>
            </a:pPr>
            <a:endParaRPr lang="de-CH" dirty="0" smtClean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de-CH" dirty="0" smtClean="0">
                <a:sym typeface="Wingdings" panose="05000000000000000000" pitchFamily="2" charset="2"/>
              </a:rPr>
              <a:t>Other </a:t>
            </a:r>
            <a:r>
              <a:rPr lang="de-CH" dirty="0" err="1" smtClean="0">
                <a:sym typeface="Wingdings" panose="05000000000000000000" pitchFamily="2" charset="2"/>
              </a:rPr>
              <a:t>components</a:t>
            </a:r>
            <a:r>
              <a:rPr lang="de-CH" dirty="0" smtClean="0">
                <a:sym typeface="Wingdings" panose="05000000000000000000" pitchFamily="2" charset="2"/>
              </a:rPr>
              <a:t>, such </a:t>
            </a:r>
            <a:r>
              <a:rPr lang="de-CH" dirty="0" err="1" smtClean="0">
                <a:sym typeface="Wingdings" panose="05000000000000000000" pitchFamily="2" charset="2"/>
              </a:rPr>
              <a:t>as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br>
              <a:rPr lang="de-CH" dirty="0" smtClean="0">
                <a:sym typeface="Wingdings" panose="05000000000000000000" pitchFamily="2" charset="2"/>
              </a:rPr>
            </a:br>
            <a:r>
              <a:rPr lang="de-CH" dirty="0" err="1" smtClean="0">
                <a:sym typeface="Wingdings" panose="05000000000000000000" pitchFamily="2" charset="2"/>
              </a:rPr>
              <a:t>Aircraft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Based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Observations</a:t>
            </a:r>
            <a:r>
              <a:rPr lang="de-CH" dirty="0" smtClean="0">
                <a:sym typeface="Wingdings" panose="05000000000000000000" pitchFamily="2" charset="2"/>
              </a:rPr>
              <a:t>, </a:t>
            </a:r>
            <a:r>
              <a:rPr lang="de-CH" dirty="0" err="1" smtClean="0">
                <a:sym typeface="Wingdings" panose="05000000000000000000" pitchFamily="2" charset="2"/>
              </a:rPr>
              <a:t>to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be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br>
              <a:rPr lang="de-CH" dirty="0" smtClean="0">
                <a:sym typeface="Wingdings" panose="05000000000000000000" pitchFamily="2" charset="2"/>
              </a:rPr>
            </a:br>
            <a:r>
              <a:rPr lang="de-CH" dirty="0" err="1" smtClean="0">
                <a:sym typeface="Wingdings" panose="05000000000000000000" pitchFamily="2" charset="2"/>
              </a:rPr>
              <a:t>added</a:t>
            </a:r>
            <a:r>
              <a:rPr lang="de-CH" dirty="0" smtClean="0">
                <a:sym typeface="Wingdings" panose="05000000000000000000" pitchFamily="2" charset="2"/>
              </a:rPr>
              <a:t> </a:t>
            </a:r>
            <a:r>
              <a:rPr lang="de-CH" dirty="0" err="1" smtClean="0">
                <a:sym typeface="Wingdings" panose="05000000000000000000" pitchFamily="2" charset="2"/>
              </a:rPr>
              <a:t>soon</a:t>
            </a:r>
            <a:endParaRPr lang="de-CH" dirty="0" smtClean="0">
              <a:sym typeface="Wingdings" panose="05000000000000000000" pitchFamily="2" charset="2"/>
            </a:endParaRPr>
          </a:p>
          <a:p>
            <a:pPr lvl="1"/>
            <a:endParaRPr lang="de-CH" dirty="0">
              <a:sym typeface="Wingdings" panose="05000000000000000000" pitchFamily="2" charset="2"/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7524330" y="1340768"/>
            <a:ext cx="1269901" cy="4608512"/>
          </a:xfrm>
          <a:prstGeom prst="rect">
            <a:avLst/>
          </a:prstGeom>
          <a:noFill/>
          <a:ln/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Char char="•"/>
              <a:defRPr sz="1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B2B2B2"/>
              </a:buClr>
              <a:buChar char="•"/>
              <a:defRPr sz="1800" i="1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C0C0C0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rgbClr val="DDDDDD"/>
              </a:buClr>
              <a:buChar char="•"/>
              <a:defRPr sz="21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r">
              <a:buNone/>
            </a:pPr>
            <a:r>
              <a:rPr lang="de-CH" kern="0" dirty="0" smtClean="0">
                <a:solidFill>
                  <a:srgbClr val="00B0F0"/>
                </a:solidFill>
              </a:rPr>
              <a:t># </a:t>
            </a:r>
            <a:r>
              <a:rPr lang="de-CH" kern="0" dirty="0" err="1" smtClean="0">
                <a:solidFill>
                  <a:srgbClr val="00B0F0"/>
                </a:solidFill>
              </a:rPr>
              <a:t>stations</a:t>
            </a:r>
            <a:endParaRPr lang="de-CH" kern="0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endParaRPr lang="de-CH" kern="0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sz="1800" kern="0" dirty="0" smtClean="0">
                <a:solidFill>
                  <a:srgbClr val="00B0F0"/>
                </a:solidFill>
              </a:rPr>
              <a:t>1’053</a:t>
            </a:r>
          </a:p>
          <a:p>
            <a:pPr marL="0" indent="0" algn="r">
              <a:buNone/>
            </a:pPr>
            <a:endParaRPr lang="de-CH" sz="1800" kern="0" dirty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sz="1800" kern="0" dirty="0" smtClean="0">
                <a:solidFill>
                  <a:srgbClr val="00B0F0"/>
                </a:solidFill>
              </a:rPr>
              <a:t> 13’026</a:t>
            </a:r>
          </a:p>
          <a:p>
            <a:pPr marL="0" indent="0" algn="r">
              <a:buNone/>
            </a:pPr>
            <a:endParaRPr lang="de-CH" sz="1800" kern="0" dirty="0" smtClean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sz="1800" kern="0" dirty="0" smtClean="0">
                <a:solidFill>
                  <a:srgbClr val="00B0F0"/>
                </a:solidFill>
              </a:rPr>
              <a:t>11’387</a:t>
            </a:r>
          </a:p>
          <a:p>
            <a:pPr marL="0" indent="0" algn="r">
              <a:buNone/>
            </a:pPr>
            <a:endParaRPr lang="de-CH" sz="1800" kern="0" dirty="0">
              <a:solidFill>
                <a:srgbClr val="00B0F0"/>
              </a:solidFill>
            </a:endParaRPr>
          </a:p>
          <a:p>
            <a:pPr marL="0" indent="0" algn="r">
              <a:buNone/>
            </a:pPr>
            <a:r>
              <a:rPr lang="de-CH" sz="1800" kern="0" dirty="0" smtClean="0">
                <a:solidFill>
                  <a:srgbClr val="00B0F0"/>
                </a:solidFill>
              </a:rPr>
              <a:t> 762</a:t>
            </a:r>
          </a:p>
        </p:txBody>
      </p:sp>
      <p:sp>
        <p:nvSpPr>
          <p:cNvPr id="5" name="Rectangle 4"/>
          <p:cNvSpPr/>
          <p:nvPr/>
        </p:nvSpPr>
        <p:spPr>
          <a:xfrm>
            <a:off x="5557845" y="4429958"/>
            <a:ext cx="2973595" cy="2319438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fr-CH" sz="1600" dirty="0" err="1" smtClean="0">
                <a:solidFill>
                  <a:srgbClr val="FF0000"/>
                </a:solidFill>
              </a:rPr>
              <a:t>Sometimes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there</a:t>
            </a:r>
            <a:r>
              <a:rPr lang="fr-CH" sz="1600" dirty="0" smtClean="0">
                <a:solidFill>
                  <a:srgbClr val="FF0000"/>
                </a:solidFill>
              </a:rPr>
              <a:t> are multiple stations </a:t>
            </a:r>
            <a:r>
              <a:rPr lang="fr-CH" sz="1600" dirty="0" err="1" smtClean="0">
                <a:solidFill>
                  <a:srgbClr val="FF0000"/>
                </a:solidFill>
              </a:rPr>
              <a:t>with</a:t>
            </a:r>
            <a:r>
              <a:rPr lang="fr-CH" sz="1600" dirty="0" smtClean="0">
                <a:solidFill>
                  <a:srgbClr val="FF0000"/>
                </a:solidFill>
              </a:rPr>
              <a:t> the </a:t>
            </a:r>
            <a:r>
              <a:rPr lang="fr-CH" sz="1600" dirty="0" err="1" smtClean="0">
                <a:solidFill>
                  <a:srgbClr val="FF0000"/>
                </a:solidFill>
              </a:rPr>
              <a:t>same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name</a:t>
            </a:r>
            <a:r>
              <a:rPr lang="fr-CH" sz="1600" dirty="0" smtClean="0">
                <a:solidFill>
                  <a:srgbClr val="FF0000"/>
                </a:solidFill>
              </a:rPr>
              <a:t> in OSCAR (</a:t>
            </a:r>
            <a:r>
              <a:rPr lang="fr-CH" sz="1600" dirty="0" err="1" smtClean="0">
                <a:solidFill>
                  <a:srgbClr val="FF0000"/>
                </a:solidFill>
              </a:rPr>
              <a:t>e.g</a:t>
            </a:r>
            <a:r>
              <a:rPr lang="fr-CH" sz="1600" dirty="0" smtClean="0">
                <a:solidFill>
                  <a:srgbClr val="FF0000"/>
                </a:solidFill>
              </a:rPr>
              <a:t> Tamanrasset). The </a:t>
            </a:r>
            <a:r>
              <a:rPr lang="fr-CH" sz="1600" dirty="0" err="1" smtClean="0">
                <a:solidFill>
                  <a:srgbClr val="FF0000"/>
                </a:solidFill>
              </a:rPr>
              <a:t>reason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is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that</a:t>
            </a:r>
            <a:r>
              <a:rPr lang="fr-CH" sz="1600" dirty="0" smtClean="0">
                <a:solidFill>
                  <a:srgbClr val="FF0000"/>
                </a:solidFill>
              </a:rPr>
              <a:t> a station </a:t>
            </a:r>
            <a:r>
              <a:rPr lang="fr-CH" sz="1600" dirty="0" err="1" smtClean="0">
                <a:solidFill>
                  <a:srgbClr val="FF0000"/>
                </a:solidFill>
              </a:rPr>
              <a:t>with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this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name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existed</a:t>
            </a:r>
            <a:r>
              <a:rPr lang="fr-CH" sz="1600" dirty="0" smtClean="0">
                <a:solidFill>
                  <a:srgbClr val="FF0000"/>
                </a:solidFill>
              </a:rPr>
              <a:t> in </a:t>
            </a:r>
            <a:r>
              <a:rPr lang="fr-CH" sz="1600" dirty="0" err="1" smtClean="0">
                <a:solidFill>
                  <a:srgbClr val="FF0000"/>
                </a:solidFill>
              </a:rPr>
              <a:t>two</a:t>
            </a:r>
            <a:r>
              <a:rPr lang="fr-CH" sz="1600" dirty="0" smtClean="0">
                <a:solidFill>
                  <a:srgbClr val="FF0000"/>
                </a:solidFill>
              </a:rPr>
              <a:t> or more of the data-sources (</a:t>
            </a:r>
            <a:r>
              <a:rPr lang="fr-CH" sz="1600" dirty="0" err="1" smtClean="0">
                <a:solidFill>
                  <a:srgbClr val="FF0000"/>
                </a:solidFill>
              </a:rPr>
              <a:t>e.g</a:t>
            </a:r>
            <a:r>
              <a:rPr lang="fr-CH" sz="1600" dirty="0" smtClean="0">
                <a:solidFill>
                  <a:srgbClr val="FF0000"/>
                </a:solidFill>
              </a:rPr>
              <a:t> Vol A and GAWSIS), or </a:t>
            </a:r>
            <a:r>
              <a:rPr lang="fr-CH" sz="1600" dirty="0" err="1" smtClean="0">
                <a:solidFill>
                  <a:srgbClr val="FF0000"/>
                </a:solidFill>
              </a:rPr>
              <a:t>was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listed</a:t>
            </a:r>
            <a:r>
              <a:rPr lang="fr-CH" sz="1600" dirty="0" smtClean="0">
                <a:solidFill>
                  <a:srgbClr val="FF0000"/>
                </a:solidFill>
              </a:rPr>
              <a:t> </a:t>
            </a:r>
            <a:r>
              <a:rPr lang="fr-CH" sz="1600" dirty="0" err="1" smtClean="0">
                <a:solidFill>
                  <a:srgbClr val="FF0000"/>
                </a:solidFill>
              </a:rPr>
              <a:t>twice</a:t>
            </a:r>
            <a:r>
              <a:rPr lang="fr-CH" sz="1600" dirty="0" smtClean="0">
                <a:solidFill>
                  <a:srgbClr val="FF0000"/>
                </a:solidFill>
              </a:rPr>
              <a:t> in Vol A as surface and </a:t>
            </a:r>
            <a:r>
              <a:rPr lang="fr-CH" sz="1600" dirty="0" err="1" smtClean="0">
                <a:solidFill>
                  <a:srgbClr val="FF0000"/>
                </a:solidFill>
              </a:rPr>
              <a:t>upper</a:t>
            </a:r>
            <a:r>
              <a:rPr lang="fr-CH" sz="1600" dirty="0" smtClean="0">
                <a:solidFill>
                  <a:srgbClr val="FF0000"/>
                </a:solidFill>
              </a:rPr>
              <a:t>-air stations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09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Learning topics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7868" y="1864311"/>
            <a:ext cx="74838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sz="2800" dirty="0" err="1" smtClean="0"/>
              <a:t>Where</a:t>
            </a:r>
            <a:r>
              <a:rPr lang="fr-CH" sz="2800" dirty="0" smtClean="0"/>
              <a:t> </a:t>
            </a:r>
            <a:r>
              <a:rPr lang="fr-CH" sz="2800" dirty="0" err="1" smtClean="0"/>
              <a:t>can</a:t>
            </a:r>
            <a:r>
              <a:rPr lang="fr-CH" sz="2800" dirty="0" smtClean="0"/>
              <a:t> </a:t>
            </a:r>
            <a:r>
              <a:rPr lang="fr-CH" sz="2800" dirty="0" err="1" smtClean="0"/>
              <a:t>you</a:t>
            </a:r>
            <a:r>
              <a:rPr lang="fr-CH" sz="2800" dirty="0" smtClean="0"/>
              <a:t> </a:t>
            </a:r>
            <a:r>
              <a:rPr lang="fr-CH" sz="2800" dirty="0" err="1" smtClean="0"/>
              <a:t>find</a:t>
            </a:r>
            <a:r>
              <a:rPr lang="fr-CH" sz="2800" dirty="0" smtClean="0"/>
              <a:t> information?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How </a:t>
            </a:r>
            <a:r>
              <a:rPr lang="fr-CH" sz="2800" dirty="0" err="1" smtClean="0"/>
              <a:t>can</a:t>
            </a:r>
            <a:r>
              <a:rPr lang="fr-CH" sz="2800" dirty="0" smtClean="0"/>
              <a:t> </a:t>
            </a:r>
            <a:r>
              <a:rPr lang="fr-CH" sz="2800" dirty="0" err="1" smtClean="0"/>
              <a:t>you</a:t>
            </a:r>
            <a:r>
              <a:rPr lang="fr-CH" sz="2800" dirty="0" smtClean="0"/>
              <a:t> </a:t>
            </a:r>
            <a:r>
              <a:rPr lang="fr-CH" sz="2800" dirty="0" err="1" smtClean="0"/>
              <a:t>find</a:t>
            </a:r>
            <a:r>
              <a:rPr lang="fr-CH" sz="2800" dirty="0" smtClean="0"/>
              <a:t> information?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How </a:t>
            </a:r>
            <a:r>
              <a:rPr lang="fr-CH" sz="2800" dirty="0" err="1" smtClean="0"/>
              <a:t>you</a:t>
            </a:r>
            <a:r>
              <a:rPr lang="fr-CH" sz="2800" dirty="0" smtClean="0"/>
              <a:t> </a:t>
            </a:r>
            <a:r>
              <a:rPr lang="fr-CH" sz="2800" dirty="0" err="1" smtClean="0"/>
              <a:t>can</a:t>
            </a:r>
            <a:r>
              <a:rPr lang="fr-CH" sz="2800" dirty="0" smtClean="0"/>
              <a:t> export </a:t>
            </a:r>
            <a:r>
              <a:rPr lang="fr-CH" sz="2800" dirty="0" err="1" smtClean="0"/>
              <a:t>results</a:t>
            </a:r>
            <a:r>
              <a:rPr lang="fr-CH" sz="28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The station report 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err="1"/>
              <a:t>Which</a:t>
            </a:r>
            <a:r>
              <a:rPr lang="fr-CH" sz="2800" dirty="0"/>
              <a:t> information </a:t>
            </a:r>
            <a:r>
              <a:rPr lang="fr-CH" sz="2800" dirty="0" err="1"/>
              <a:t>is</a:t>
            </a:r>
            <a:r>
              <a:rPr lang="fr-CH" sz="2800" dirty="0"/>
              <a:t> </a:t>
            </a:r>
            <a:r>
              <a:rPr lang="fr-CH" sz="2800" dirty="0" err="1"/>
              <a:t>available</a:t>
            </a:r>
            <a:r>
              <a:rPr lang="fr-CH" sz="2800" dirty="0" smtClean="0"/>
              <a:t>?</a:t>
            </a:r>
            <a:endParaRPr lang="fr-CH" sz="2800" dirty="0"/>
          </a:p>
        </p:txBody>
      </p:sp>
    </p:spTree>
    <p:extLst>
      <p:ext uri="{BB962C8B-B14F-4D97-AF65-F5344CB8AC3E}">
        <p14:creationId xmlns:p14="http://schemas.microsoft.com/office/powerpoint/2010/main" val="3942930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wmo2016_powerpoint_standard_v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7200" y="2002370"/>
            <a:ext cx="8229600" cy="18408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dirty="0" smtClean="0">
                <a:solidFill>
                  <a:srgbClr val="000090"/>
                </a:solidFill>
              </a:rPr>
              <a:t>Thank you</a:t>
            </a:r>
          </a:p>
          <a:p>
            <a:r>
              <a:rPr lang="en-US" sz="4800" dirty="0" smtClean="0">
                <a:solidFill>
                  <a:srgbClr val="000090"/>
                </a:solidFill>
              </a:rPr>
              <a:t>Merci</a:t>
            </a:r>
            <a:endParaRPr lang="en-US" sz="4800" dirty="0">
              <a:solidFill>
                <a:srgbClr val="00009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2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Learning topics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07868" y="1864311"/>
            <a:ext cx="748387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fr-CH" sz="2800" dirty="0" err="1" smtClean="0"/>
              <a:t>Where</a:t>
            </a:r>
            <a:r>
              <a:rPr lang="fr-CH" sz="2800" dirty="0" smtClean="0"/>
              <a:t> </a:t>
            </a:r>
            <a:r>
              <a:rPr lang="fr-CH" sz="2800" dirty="0" err="1" smtClean="0"/>
              <a:t>can</a:t>
            </a:r>
            <a:r>
              <a:rPr lang="fr-CH" sz="2800" dirty="0" smtClean="0"/>
              <a:t> </a:t>
            </a:r>
            <a:r>
              <a:rPr lang="fr-CH" sz="2800" dirty="0" err="1" smtClean="0"/>
              <a:t>you</a:t>
            </a:r>
            <a:r>
              <a:rPr lang="fr-CH" sz="2800" dirty="0" smtClean="0"/>
              <a:t> </a:t>
            </a:r>
            <a:r>
              <a:rPr lang="fr-CH" sz="2800" dirty="0" err="1" smtClean="0"/>
              <a:t>find</a:t>
            </a:r>
            <a:r>
              <a:rPr lang="fr-CH" sz="2800" dirty="0" smtClean="0"/>
              <a:t> information?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How </a:t>
            </a:r>
            <a:r>
              <a:rPr lang="fr-CH" sz="2800" dirty="0" err="1" smtClean="0"/>
              <a:t>can</a:t>
            </a:r>
            <a:r>
              <a:rPr lang="fr-CH" sz="2800" dirty="0" smtClean="0"/>
              <a:t> </a:t>
            </a:r>
            <a:r>
              <a:rPr lang="fr-CH" sz="2800" dirty="0" err="1" smtClean="0"/>
              <a:t>you</a:t>
            </a:r>
            <a:r>
              <a:rPr lang="fr-CH" sz="2800" dirty="0" smtClean="0"/>
              <a:t> </a:t>
            </a:r>
            <a:r>
              <a:rPr lang="fr-CH" sz="2800" dirty="0" err="1" smtClean="0"/>
              <a:t>find</a:t>
            </a:r>
            <a:r>
              <a:rPr lang="fr-CH" sz="2800" dirty="0" smtClean="0"/>
              <a:t> information?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How </a:t>
            </a:r>
            <a:r>
              <a:rPr lang="fr-CH" sz="2800" dirty="0" err="1" smtClean="0"/>
              <a:t>you</a:t>
            </a:r>
            <a:r>
              <a:rPr lang="fr-CH" sz="2800" dirty="0" smtClean="0"/>
              <a:t> </a:t>
            </a:r>
            <a:r>
              <a:rPr lang="fr-CH" sz="2800" dirty="0" err="1" smtClean="0"/>
              <a:t>can</a:t>
            </a:r>
            <a:r>
              <a:rPr lang="fr-CH" sz="2800" dirty="0" smtClean="0"/>
              <a:t> export </a:t>
            </a:r>
            <a:r>
              <a:rPr lang="fr-CH" sz="2800" dirty="0" err="1" smtClean="0"/>
              <a:t>results</a:t>
            </a:r>
            <a:r>
              <a:rPr lang="fr-CH" sz="2800" dirty="0" smtClean="0"/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smtClean="0"/>
              <a:t>The station report </a:t>
            </a:r>
          </a:p>
          <a:p>
            <a:pPr marL="514350" indent="-514350">
              <a:buFont typeface="+mj-lt"/>
              <a:buAutoNum type="arabicPeriod"/>
            </a:pPr>
            <a:r>
              <a:rPr lang="fr-CH" sz="2800" dirty="0" err="1"/>
              <a:t>Which</a:t>
            </a:r>
            <a:r>
              <a:rPr lang="fr-CH" sz="2800" dirty="0"/>
              <a:t> information </a:t>
            </a:r>
            <a:r>
              <a:rPr lang="fr-CH" sz="2800" dirty="0" err="1"/>
              <a:t>is</a:t>
            </a:r>
            <a:r>
              <a:rPr lang="fr-CH" sz="2800" dirty="0"/>
              <a:t> </a:t>
            </a:r>
            <a:r>
              <a:rPr lang="fr-CH" sz="2800" dirty="0" err="1"/>
              <a:t>available</a:t>
            </a:r>
            <a:r>
              <a:rPr lang="fr-CH" sz="2800" dirty="0" smtClean="0"/>
              <a:t>?</a:t>
            </a:r>
            <a:endParaRPr lang="fr-CH" sz="2800" dirty="0"/>
          </a:p>
        </p:txBody>
      </p:sp>
    </p:spTree>
    <p:extLst>
      <p:ext uri="{BB962C8B-B14F-4D97-AF65-F5344CB8AC3E}">
        <p14:creationId xmlns:p14="http://schemas.microsoft.com/office/powerpoint/2010/main" val="22526835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Where</a:t>
            </a:r>
            <a:r>
              <a:rPr lang="fr-CH" dirty="0" smtClean="0"/>
              <a:t> to </a:t>
            </a:r>
            <a:r>
              <a:rPr lang="fr-CH" dirty="0" err="1" smtClean="0"/>
              <a:t>find</a:t>
            </a:r>
            <a:r>
              <a:rPr lang="fr-CH" dirty="0" smtClean="0"/>
              <a:t> information?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243" y="1264023"/>
            <a:ext cx="6783504" cy="51390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Oval 1"/>
          <p:cNvSpPr/>
          <p:nvPr/>
        </p:nvSpPr>
        <p:spPr>
          <a:xfrm>
            <a:off x="7368465" y="1868749"/>
            <a:ext cx="1318335" cy="590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837678" y="1868749"/>
            <a:ext cx="1206899" cy="51046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754601" y="2459116"/>
            <a:ext cx="3293615" cy="173114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1322773" y="4253884"/>
            <a:ext cx="1531398" cy="22445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Callout 8"/>
          <p:cNvSpPr/>
          <p:nvPr/>
        </p:nvSpPr>
        <p:spPr bwMode="auto">
          <a:xfrm>
            <a:off x="7205406" y="2649483"/>
            <a:ext cx="1725530" cy="675205"/>
          </a:xfrm>
          <a:prstGeom prst="wedgeEllipseCallout">
            <a:avLst>
              <a:gd name="adj1" fmla="val -11666"/>
              <a:gd name="adj2" fmla="val -111469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CH" sz="1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</a:rPr>
              <a:t>Quick-</a:t>
            </a:r>
            <a:r>
              <a:rPr kumimoji="0" lang="de-CH" sz="1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</a:rPr>
              <a:t>search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0" name="Oval Callout 9"/>
          <p:cNvSpPr/>
          <p:nvPr/>
        </p:nvSpPr>
        <p:spPr bwMode="auto">
          <a:xfrm>
            <a:off x="3487142" y="1328190"/>
            <a:ext cx="1954870" cy="675205"/>
          </a:xfrm>
          <a:prstGeom prst="wedgeEllipseCallout">
            <a:avLst>
              <a:gd name="adj1" fmla="val -91412"/>
              <a:gd name="adj2" fmla="val 69975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smtClean="0">
                <a:solidFill>
                  <a:srgbClr val="FF0000"/>
                </a:solidFill>
              </a:rPr>
              <a:t>Access </a:t>
            </a:r>
            <a:r>
              <a:rPr lang="de-CH" sz="1400" b="1" dirty="0" err="1" smtClean="0">
                <a:solidFill>
                  <a:srgbClr val="FF0000"/>
                </a:solidFill>
              </a:rPr>
              <a:t>detailed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search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1" name="Oval Callout 10"/>
          <p:cNvSpPr/>
          <p:nvPr/>
        </p:nvSpPr>
        <p:spPr bwMode="auto">
          <a:xfrm>
            <a:off x="-57792" y="1192892"/>
            <a:ext cx="1954870" cy="675205"/>
          </a:xfrm>
          <a:prstGeom prst="wedgeEllipseCallout">
            <a:avLst>
              <a:gd name="adj1" fmla="val 36991"/>
              <a:gd name="adj2" fmla="val 246559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smtClean="0">
                <a:solidFill>
                  <a:srgbClr val="FF0000"/>
                </a:solidFill>
              </a:rPr>
              <a:t>Quick </a:t>
            </a:r>
            <a:r>
              <a:rPr lang="de-CH" sz="1400" b="1" dirty="0" err="1" smtClean="0">
                <a:solidFill>
                  <a:srgbClr val="FF0000"/>
                </a:solidFill>
              </a:rPr>
              <a:t>station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access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  <p:sp>
        <p:nvSpPr>
          <p:cNvPr id="12" name="Oval Callout 11"/>
          <p:cNvSpPr/>
          <p:nvPr/>
        </p:nvSpPr>
        <p:spPr bwMode="auto">
          <a:xfrm>
            <a:off x="3154160" y="4456045"/>
            <a:ext cx="1954870" cy="675205"/>
          </a:xfrm>
          <a:prstGeom prst="wedgeEllipseCallout">
            <a:avLst>
              <a:gd name="adj1" fmla="val -82699"/>
              <a:gd name="adj2" fmla="val 51387"/>
            </a:avLst>
          </a:prstGeom>
          <a:solidFill>
            <a:schemeClr val="bg1">
              <a:lumMod val="9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CH" sz="1400" b="1" dirty="0" err="1" smtClean="0">
                <a:solidFill>
                  <a:srgbClr val="FF0000"/>
                </a:solidFill>
              </a:rPr>
              <a:t>Map</a:t>
            </a:r>
            <a:r>
              <a:rPr lang="de-CH" sz="1400" b="1" dirty="0" smtClean="0">
                <a:solidFill>
                  <a:srgbClr val="FF0000"/>
                </a:solidFill>
              </a:rPr>
              <a:t> </a:t>
            </a:r>
            <a:r>
              <a:rPr lang="de-CH" sz="1400" b="1" dirty="0" err="1" smtClean="0">
                <a:solidFill>
                  <a:srgbClr val="FF0000"/>
                </a:solidFill>
              </a:rPr>
              <a:t>filter</a:t>
            </a:r>
            <a:endParaRPr kumimoji="0" lang="en-US" sz="1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80227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Quick </a:t>
            </a:r>
            <a:r>
              <a:rPr lang="fr-CH" dirty="0" err="1" smtClean="0"/>
              <a:t>search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491" y="1305018"/>
            <a:ext cx="4171128" cy="4871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ontent Placeholder 6"/>
          <p:cNvSpPr txBox="1">
            <a:spLocks/>
          </p:cNvSpPr>
          <p:nvPr/>
        </p:nvSpPr>
        <p:spPr>
          <a:xfrm>
            <a:off x="457200" y="1765346"/>
            <a:ext cx="4040188" cy="39512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err="1" smtClean="0"/>
              <a:t>Quickly</a:t>
            </a:r>
            <a:r>
              <a:rPr lang="fr-CH" dirty="0" smtClean="0"/>
              <a:t> and </a:t>
            </a:r>
            <a:r>
              <a:rPr lang="fr-CH" dirty="0" err="1" smtClean="0"/>
              <a:t>directly</a:t>
            </a:r>
            <a:r>
              <a:rPr lang="fr-CH" dirty="0" smtClean="0"/>
              <a:t> </a:t>
            </a:r>
            <a:r>
              <a:rPr lang="fr-CH" dirty="0" err="1" smtClean="0"/>
              <a:t>access</a:t>
            </a:r>
            <a:r>
              <a:rPr lang="fr-CH" dirty="0" smtClean="0"/>
              <a:t> stations and contacts by </a:t>
            </a:r>
            <a:r>
              <a:rPr lang="fr-CH" dirty="0" err="1" smtClean="0"/>
              <a:t>name</a:t>
            </a:r>
            <a:endParaRPr lang="fr-CH" dirty="0" smtClean="0"/>
          </a:p>
          <a:p>
            <a:r>
              <a:rPr lang="fr-CH" dirty="0" err="1" smtClean="0"/>
              <a:t>Results</a:t>
            </a:r>
            <a:r>
              <a:rPr lang="fr-CH" dirty="0" smtClean="0"/>
              <a:t> show as </a:t>
            </a:r>
            <a:r>
              <a:rPr lang="fr-CH" dirty="0" err="1" smtClean="0"/>
              <a:t>you</a:t>
            </a:r>
            <a:r>
              <a:rPr lang="fr-CH" dirty="0" smtClean="0"/>
              <a:t> type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532246" y="4587860"/>
            <a:ext cx="2965142" cy="1589103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err="1" smtClean="0">
                <a:solidFill>
                  <a:srgbClr val="FF0000"/>
                </a:solidFill>
              </a:rPr>
              <a:t>Try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finding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>
                <a:solidFill>
                  <a:srgbClr val="FF0000"/>
                </a:solidFill>
              </a:rPr>
              <a:t>yourself</a:t>
            </a:r>
            <a:r>
              <a:rPr lang="fr-CH" dirty="0" smtClean="0">
                <a:solidFill>
                  <a:srgbClr val="FF0000"/>
                </a:solidFill>
              </a:rPr>
              <a:t> and </a:t>
            </a:r>
            <a:r>
              <a:rPr lang="fr-CH" dirty="0" err="1" smtClean="0">
                <a:solidFill>
                  <a:srgbClr val="FF0000"/>
                </a:solidFill>
              </a:rPr>
              <a:t>then</a:t>
            </a:r>
            <a:r>
              <a:rPr lang="fr-CH" dirty="0" smtClean="0">
                <a:solidFill>
                  <a:srgbClr val="FF0000"/>
                </a:solidFill>
              </a:rPr>
              <a:t> a station in </a:t>
            </a:r>
            <a:r>
              <a:rPr lang="fr-CH" dirty="0" err="1" smtClean="0">
                <a:solidFill>
                  <a:srgbClr val="FF0000"/>
                </a:solidFill>
              </a:rPr>
              <a:t>your</a:t>
            </a:r>
            <a:r>
              <a:rPr lang="fr-CH" dirty="0" smtClean="0">
                <a:solidFill>
                  <a:srgbClr val="FF0000"/>
                </a:solidFill>
              </a:rPr>
              <a:t> country </a:t>
            </a:r>
            <a:r>
              <a:rPr lang="fr-CH" dirty="0" err="1" smtClean="0">
                <a:solidFill>
                  <a:srgbClr val="FF0000"/>
                </a:solidFill>
              </a:rPr>
              <a:t>using</a:t>
            </a:r>
            <a:r>
              <a:rPr lang="fr-CH" dirty="0" smtClean="0">
                <a:solidFill>
                  <a:srgbClr val="FF0000"/>
                </a:solidFill>
              </a:rPr>
              <a:t> the quick-</a:t>
            </a:r>
            <a:r>
              <a:rPr lang="fr-CH" dirty="0" err="1" smtClean="0">
                <a:solidFill>
                  <a:srgbClr val="FF0000"/>
                </a:solidFill>
              </a:rPr>
              <a:t>search</a:t>
            </a:r>
            <a:r>
              <a:rPr lang="fr-CH" dirty="0" smtClean="0">
                <a:solidFill>
                  <a:srgbClr val="FF0000"/>
                </a:solidFill>
              </a:rPr>
              <a:t>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6489578" y="2303755"/>
            <a:ext cx="2490186" cy="590367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7879976" y="4258062"/>
            <a:ext cx="1099788" cy="446340"/>
          </a:xfrm>
          <a:prstGeom prst="ellipse">
            <a:avLst/>
          </a:prstGeom>
          <a:noFill/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90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8325" y="1417638"/>
            <a:ext cx="3038475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smtClean="0"/>
              <a:t>Quick station </a:t>
            </a:r>
            <a:r>
              <a:rPr lang="fr-CH" dirty="0" err="1" smtClean="0"/>
              <a:t>access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457200" y="1765346"/>
            <a:ext cx="4478784" cy="39512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err="1" smtClean="0">
                <a:solidFill>
                  <a:srgbClr val="FF0000"/>
                </a:solidFill>
              </a:rPr>
              <a:t>Directly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/>
              <a:t>access</a:t>
            </a:r>
            <a:r>
              <a:rPr lang="fr-CH" dirty="0" smtClean="0"/>
              <a:t> station by </a:t>
            </a:r>
            <a:r>
              <a:rPr lang="fr-CH" dirty="0" err="1" smtClean="0"/>
              <a:t>name</a:t>
            </a:r>
            <a:r>
              <a:rPr lang="fr-CH" dirty="0" smtClean="0"/>
              <a:t> or WMO ID</a:t>
            </a:r>
          </a:p>
          <a:p>
            <a:r>
              <a:rPr lang="fr-CH" dirty="0" err="1" smtClean="0">
                <a:solidFill>
                  <a:srgbClr val="FF0000"/>
                </a:solidFill>
              </a:rPr>
              <a:t>Directly</a:t>
            </a:r>
            <a:r>
              <a:rPr lang="fr-CH" dirty="0" smtClean="0">
                <a:solidFill>
                  <a:srgbClr val="FF0000"/>
                </a:solidFill>
              </a:rPr>
              <a:t> </a:t>
            </a:r>
            <a:r>
              <a:rPr lang="fr-CH" dirty="0" err="1" smtClean="0"/>
              <a:t>access</a:t>
            </a:r>
            <a:r>
              <a:rPr lang="fr-CH" dirty="0" smtClean="0"/>
              <a:t> contact by </a:t>
            </a:r>
            <a:r>
              <a:rPr lang="fr-CH" dirty="0" err="1" smtClean="0"/>
              <a:t>name</a:t>
            </a:r>
            <a:endParaRPr lang="fr-CH" dirty="0" smtClean="0"/>
          </a:p>
          <a:p>
            <a:r>
              <a:rPr lang="fr-CH" dirty="0" err="1" smtClean="0">
                <a:solidFill>
                  <a:srgbClr val="00B0F0"/>
                </a:solidFill>
              </a:rPr>
              <a:t>Generate</a:t>
            </a:r>
            <a:r>
              <a:rPr lang="fr-CH" dirty="0" smtClean="0">
                <a:solidFill>
                  <a:srgbClr val="00B0F0"/>
                </a:solidFill>
              </a:rPr>
              <a:t> </a:t>
            </a:r>
            <a:r>
              <a:rPr lang="fr-CH" dirty="0" err="1" smtClean="0">
                <a:solidFill>
                  <a:srgbClr val="00B0F0"/>
                </a:solidFill>
              </a:rPr>
              <a:t>list</a:t>
            </a:r>
            <a:r>
              <a:rPr lang="fr-CH" dirty="0" smtClean="0">
                <a:solidFill>
                  <a:srgbClr val="00B0F0"/>
                </a:solidFill>
              </a:rPr>
              <a:t> </a:t>
            </a:r>
            <a:r>
              <a:rPr lang="fr-CH" dirty="0" smtClean="0"/>
              <a:t>of stations by </a:t>
            </a:r>
            <a:r>
              <a:rPr lang="fr-CH" dirty="0" err="1" smtClean="0"/>
              <a:t>countr</a:t>
            </a:r>
            <a:r>
              <a:rPr lang="fr-CH" dirty="0" smtClean="0"/>
              <a:t> or Type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2086676" y="5204691"/>
            <a:ext cx="2973595" cy="126761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smtClean="0">
                <a:solidFill>
                  <a:srgbClr val="FF0000"/>
                </a:solidFill>
              </a:rPr>
              <a:t>Use the Quick </a:t>
            </a:r>
            <a:r>
              <a:rPr lang="fr-CH" dirty="0" err="1" smtClean="0">
                <a:solidFill>
                  <a:srgbClr val="FF0000"/>
                </a:solidFill>
              </a:rPr>
              <a:t>access</a:t>
            </a:r>
            <a:r>
              <a:rPr lang="fr-CH" dirty="0" smtClean="0">
                <a:solidFill>
                  <a:srgbClr val="FF0000"/>
                </a:solidFill>
              </a:rPr>
              <a:t> to </a:t>
            </a:r>
            <a:r>
              <a:rPr lang="fr-CH" dirty="0" err="1" smtClean="0">
                <a:solidFill>
                  <a:srgbClr val="FF0000"/>
                </a:solidFill>
              </a:rPr>
              <a:t>list</a:t>
            </a:r>
            <a:r>
              <a:rPr lang="fr-CH" dirty="0" smtClean="0">
                <a:solidFill>
                  <a:srgbClr val="FF0000"/>
                </a:solidFill>
              </a:rPr>
              <a:t> all stations in </a:t>
            </a:r>
            <a:r>
              <a:rPr lang="fr-CH" dirty="0" err="1" smtClean="0">
                <a:solidFill>
                  <a:srgbClr val="FF0000"/>
                </a:solidFill>
              </a:rPr>
              <a:t>your</a:t>
            </a:r>
            <a:r>
              <a:rPr lang="fr-CH" dirty="0" smtClean="0">
                <a:solidFill>
                  <a:srgbClr val="FF0000"/>
                </a:solidFill>
              </a:rPr>
              <a:t> country!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5450889" y="3657600"/>
            <a:ext cx="3169328" cy="11274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5648325" y="5838497"/>
            <a:ext cx="3169328" cy="52520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450889" y="4864963"/>
            <a:ext cx="3366764" cy="851671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95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Map</a:t>
            </a:r>
            <a:r>
              <a:rPr lang="fr-CH" dirty="0" smtClean="0"/>
              <a:t> </a:t>
            </a:r>
            <a:r>
              <a:rPr lang="fr-CH" dirty="0" err="1" smtClean="0"/>
              <a:t>filter</a:t>
            </a:r>
            <a:r>
              <a:rPr lang="fr-CH" dirty="0" smtClean="0"/>
              <a:t> 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254771" y="1613694"/>
            <a:ext cx="4478784" cy="3951288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err="1" smtClean="0"/>
              <a:t>Only</a:t>
            </a:r>
            <a:r>
              <a:rPr lang="fr-CH" dirty="0" smtClean="0"/>
              <a:t> show </a:t>
            </a:r>
            <a:r>
              <a:rPr lang="fr-CH" dirty="0" err="1" smtClean="0"/>
              <a:t>selected</a:t>
            </a:r>
            <a:r>
              <a:rPr lang="fr-CH" dirty="0" smtClean="0"/>
              <a:t> programs/networks on the </a:t>
            </a:r>
            <a:r>
              <a:rPr lang="fr-CH" dirty="0" err="1" smtClean="0"/>
              <a:t>map</a:t>
            </a:r>
            <a:endParaRPr lang="fr-CH" dirty="0" smtClean="0"/>
          </a:p>
          <a:p>
            <a:r>
              <a:rPr lang="fr-CH" dirty="0" err="1" smtClean="0"/>
              <a:t>Tree</a:t>
            </a:r>
            <a:r>
              <a:rPr lang="fr-CH" dirty="0" smtClean="0"/>
              <a:t> structure </a:t>
            </a:r>
            <a:r>
              <a:rPr lang="fr-CH" dirty="0" err="1" smtClean="0"/>
              <a:t>allows</a:t>
            </a:r>
            <a:r>
              <a:rPr lang="fr-CH" dirty="0" smtClean="0"/>
              <a:t> to select all </a:t>
            </a:r>
            <a:r>
              <a:rPr lang="fr-CH" dirty="0" err="1" smtClean="0"/>
              <a:t>child</a:t>
            </a:r>
            <a:r>
              <a:rPr lang="fr-CH" dirty="0" smtClean="0"/>
              <a:t> </a:t>
            </a:r>
            <a:r>
              <a:rPr lang="fr-CH" dirty="0" err="1" smtClean="0"/>
              <a:t>elements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47988" y="5009382"/>
            <a:ext cx="2973595" cy="1267612"/>
          </a:xfrm>
          <a:prstGeom prst="rect">
            <a:avLst/>
          </a:prstGeom>
          <a:solidFill>
            <a:srgbClr val="FFFF6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H" dirty="0" err="1" smtClean="0">
                <a:solidFill>
                  <a:srgbClr val="FF0000"/>
                </a:solidFill>
              </a:rPr>
              <a:t>Try</a:t>
            </a:r>
            <a:r>
              <a:rPr lang="fr-CH" dirty="0" smtClean="0">
                <a:solidFill>
                  <a:srgbClr val="FF0000"/>
                </a:solidFill>
              </a:rPr>
              <a:t> to display </a:t>
            </a:r>
            <a:r>
              <a:rPr lang="fr-CH" dirty="0" err="1" smtClean="0">
                <a:solidFill>
                  <a:srgbClr val="FF0000"/>
                </a:solidFill>
              </a:rPr>
              <a:t>only</a:t>
            </a:r>
            <a:r>
              <a:rPr lang="fr-CH" dirty="0" smtClean="0">
                <a:solidFill>
                  <a:srgbClr val="FF0000"/>
                </a:solidFill>
              </a:rPr>
              <a:t> GAW stations on the </a:t>
            </a:r>
            <a:r>
              <a:rPr lang="fr-CH" dirty="0" err="1" smtClean="0">
                <a:solidFill>
                  <a:srgbClr val="FF0000"/>
                </a:solidFill>
              </a:rPr>
              <a:t>map</a:t>
            </a:r>
            <a:r>
              <a:rPr lang="fr-CH" dirty="0" smtClean="0">
                <a:solidFill>
                  <a:srgbClr val="FF0000"/>
                </a:solidFill>
              </a:rPr>
              <a:t>!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502" y="274638"/>
            <a:ext cx="2886075" cy="3314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555" y="3830567"/>
            <a:ext cx="4267802" cy="2686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>
          <a:xfrm flipV="1">
            <a:off x="6161102" y="1273284"/>
            <a:ext cx="907811" cy="6808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266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 smtClean="0"/>
              <a:t>Search</a:t>
            </a:r>
            <a:r>
              <a:rPr lang="fr-CH" dirty="0" smtClean="0"/>
              <a:t> for stations</a:t>
            </a:r>
            <a:endParaRPr lang="en-US" dirty="0"/>
          </a:p>
        </p:txBody>
      </p:sp>
      <p:sp>
        <p:nvSpPr>
          <p:cNvPr id="14" name="Content Placeholder 6"/>
          <p:cNvSpPr txBox="1">
            <a:spLocks/>
          </p:cNvSpPr>
          <p:nvPr/>
        </p:nvSpPr>
        <p:spPr>
          <a:xfrm>
            <a:off x="254771" y="3546926"/>
            <a:ext cx="4478784" cy="254697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dirty="0" smtClean="0"/>
              <a:t>In the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form</a:t>
            </a:r>
            <a:r>
              <a:rPr lang="fr-CH" dirty="0" smtClean="0"/>
              <a:t> </a:t>
            </a:r>
            <a:r>
              <a:rPr lang="fr-CH" dirty="0" err="1" smtClean="0"/>
              <a:t>you</a:t>
            </a:r>
            <a:r>
              <a:rPr lang="fr-CH" dirty="0" smtClean="0"/>
              <a:t> </a:t>
            </a:r>
            <a:r>
              <a:rPr lang="fr-CH" dirty="0" err="1" smtClean="0"/>
              <a:t>can</a:t>
            </a:r>
            <a:r>
              <a:rPr lang="fr-CH" dirty="0" smtClean="0"/>
              <a:t> </a:t>
            </a:r>
            <a:r>
              <a:rPr lang="fr-CH" dirty="0" err="1" smtClean="0"/>
              <a:t>search</a:t>
            </a:r>
            <a:r>
              <a:rPr lang="fr-CH" dirty="0" smtClean="0"/>
              <a:t> stations by </a:t>
            </a:r>
            <a:r>
              <a:rPr lang="fr-CH" dirty="0" err="1" smtClean="0"/>
              <a:t>name</a:t>
            </a:r>
            <a:r>
              <a:rPr lang="fr-CH" dirty="0" smtClean="0"/>
              <a:t> or  by </a:t>
            </a:r>
            <a:r>
              <a:rPr lang="fr-CH" dirty="0" err="1" smtClean="0"/>
              <a:t>advanced</a:t>
            </a:r>
            <a:r>
              <a:rPr lang="fr-CH" dirty="0" smtClean="0"/>
              <a:t> </a:t>
            </a:r>
            <a:r>
              <a:rPr lang="fr-CH" dirty="0" err="1" smtClean="0"/>
              <a:t>criteria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1561" y="1297417"/>
            <a:ext cx="6719796" cy="2178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Oval 15"/>
          <p:cNvSpPr/>
          <p:nvPr/>
        </p:nvSpPr>
        <p:spPr>
          <a:xfrm flipV="1">
            <a:off x="2534785" y="1796497"/>
            <a:ext cx="907811" cy="6808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flipV="1">
            <a:off x="3861752" y="2677599"/>
            <a:ext cx="1543966" cy="6808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00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CH" dirty="0" err="1" smtClean="0"/>
              <a:t>Searching</a:t>
            </a:r>
            <a:r>
              <a:rPr lang="fr-CH" dirty="0" smtClean="0"/>
              <a:t> stations </a:t>
            </a:r>
            <a:r>
              <a:rPr lang="fr-CH" dirty="0" err="1" smtClean="0"/>
              <a:t>using</a:t>
            </a:r>
            <a:r>
              <a:rPr lang="fr-CH" dirty="0" smtClean="0"/>
              <a:t> </a:t>
            </a:r>
            <a:br>
              <a:rPr lang="fr-CH" dirty="0" smtClean="0"/>
            </a:br>
            <a:r>
              <a:rPr lang="fr-CH" dirty="0" err="1" smtClean="0"/>
              <a:t>advanced</a:t>
            </a:r>
            <a:r>
              <a:rPr lang="fr-CH" dirty="0" smtClean="0"/>
              <a:t> </a:t>
            </a:r>
            <a:r>
              <a:rPr lang="fr-CH" dirty="0" err="1" smtClean="0"/>
              <a:t>criteria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03250" y="1686757"/>
            <a:ext cx="4041775" cy="4439406"/>
          </a:xfrm>
        </p:spPr>
        <p:txBody>
          <a:bodyPr/>
          <a:lstStyle/>
          <a:p>
            <a:pPr marL="0" indent="0">
              <a:buNone/>
            </a:pPr>
            <a:r>
              <a:rPr lang="fr-CH" dirty="0" smtClean="0"/>
              <a:t>There are multiple </a:t>
            </a:r>
            <a:r>
              <a:rPr lang="fr-CH" dirty="0" err="1" smtClean="0"/>
              <a:t>categories</a:t>
            </a:r>
            <a:r>
              <a:rPr lang="fr-CH" dirty="0" smtClean="0"/>
              <a:t> of </a:t>
            </a:r>
            <a:r>
              <a:rPr lang="fr-CH" dirty="0" err="1" smtClean="0"/>
              <a:t>criteria</a:t>
            </a:r>
            <a:r>
              <a:rPr lang="fr-CH" dirty="0" smtClean="0"/>
              <a:t> </a:t>
            </a:r>
          </a:p>
          <a:p>
            <a:r>
              <a:rPr lang="fr-CH" dirty="0" smtClean="0"/>
              <a:t>Location</a:t>
            </a:r>
          </a:p>
          <a:p>
            <a:r>
              <a:rPr lang="fr-CH" dirty="0" smtClean="0"/>
              <a:t>Affiliation</a:t>
            </a:r>
          </a:p>
          <a:p>
            <a:r>
              <a:rPr lang="fr-CH" dirty="0" err="1" smtClean="0"/>
              <a:t>Measured</a:t>
            </a:r>
            <a:r>
              <a:rPr lang="fr-CH" dirty="0" smtClean="0"/>
              <a:t> variables </a:t>
            </a:r>
          </a:p>
          <a:p>
            <a:r>
              <a:rPr lang="fr-CH" dirty="0" smtClean="0"/>
              <a:t>Country </a:t>
            </a:r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749" y="1349404"/>
            <a:ext cx="3749191" cy="52404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595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mo2016_powerpoint_standard_v2-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51694"/>
            <a:ext cx="1988820" cy="17145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H" dirty="0" smtClean="0"/>
              <a:t>The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result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4"/>
          </p:nvPr>
        </p:nvSpPr>
        <p:spPr>
          <a:xfrm>
            <a:off x="603250" y="1686756"/>
            <a:ext cx="4041775" cy="406597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fr-CH" dirty="0" smtClean="0"/>
              <a:t>The </a:t>
            </a:r>
            <a:r>
              <a:rPr lang="fr-CH" dirty="0" err="1" smtClean="0"/>
              <a:t>result</a:t>
            </a:r>
            <a:r>
              <a:rPr lang="fr-CH" dirty="0" smtClean="0"/>
              <a:t> of the </a:t>
            </a:r>
            <a:r>
              <a:rPr lang="fr-CH" dirty="0" err="1" smtClean="0"/>
              <a:t>search</a:t>
            </a:r>
            <a:r>
              <a:rPr lang="fr-CH" dirty="0" smtClean="0"/>
              <a:t> </a:t>
            </a:r>
            <a:r>
              <a:rPr lang="fr-CH" dirty="0" err="1" smtClean="0"/>
              <a:t>is</a:t>
            </a:r>
            <a:r>
              <a:rPr lang="fr-CH" dirty="0" smtClean="0"/>
              <a:t> </a:t>
            </a:r>
            <a:r>
              <a:rPr lang="fr-CH" dirty="0" err="1" smtClean="0"/>
              <a:t>shown</a:t>
            </a:r>
            <a:r>
              <a:rPr lang="fr-CH" dirty="0" smtClean="0"/>
              <a:t> on the </a:t>
            </a:r>
            <a:r>
              <a:rPr lang="fr-CH" dirty="0" err="1" smtClean="0"/>
              <a:t>map</a:t>
            </a:r>
            <a:r>
              <a:rPr lang="fr-CH" dirty="0" smtClean="0"/>
              <a:t> and in </a:t>
            </a:r>
            <a:r>
              <a:rPr lang="fr-CH" dirty="0" err="1" smtClean="0"/>
              <a:t>tabular</a:t>
            </a:r>
            <a:r>
              <a:rPr lang="fr-CH" dirty="0" smtClean="0"/>
              <a:t> </a:t>
            </a:r>
            <a:r>
              <a:rPr lang="fr-CH" dirty="0" err="1" smtClean="0"/>
              <a:t>form</a:t>
            </a:r>
            <a:endParaRPr lang="fr-CH" dirty="0" smtClean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r>
              <a:rPr lang="fr-CH" dirty="0" smtClean="0"/>
              <a:t>It </a:t>
            </a:r>
            <a:r>
              <a:rPr lang="fr-CH" dirty="0" err="1" smtClean="0"/>
              <a:t>is</a:t>
            </a:r>
            <a:r>
              <a:rPr lang="fr-CH" dirty="0" smtClean="0"/>
              <a:t> possible to </a:t>
            </a:r>
            <a:r>
              <a:rPr lang="fr-CH" dirty="0" err="1" smtClean="0"/>
              <a:t>download</a:t>
            </a:r>
            <a:r>
              <a:rPr lang="fr-CH" dirty="0" smtClean="0"/>
              <a:t> the </a:t>
            </a:r>
            <a:r>
              <a:rPr lang="fr-CH" dirty="0" err="1" smtClean="0"/>
              <a:t>result</a:t>
            </a:r>
            <a:r>
              <a:rPr lang="fr-CH" dirty="0" smtClean="0"/>
              <a:t> as </a:t>
            </a:r>
            <a:r>
              <a:rPr lang="fr-CH" dirty="0" err="1" smtClean="0"/>
              <a:t>list</a:t>
            </a:r>
            <a:r>
              <a:rPr lang="fr-CH" dirty="0" smtClean="0"/>
              <a:t> or image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 err="1" smtClean="0"/>
              <a:t>Clicking</a:t>
            </a:r>
            <a:r>
              <a:rPr lang="fr-CH" dirty="0" smtClean="0"/>
              <a:t> on the </a:t>
            </a:r>
            <a:r>
              <a:rPr lang="fr-CH" dirty="0" err="1" smtClean="0"/>
              <a:t>name</a:t>
            </a:r>
            <a:r>
              <a:rPr lang="fr-CH" dirty="0" smtClean="0"/>
              <a:t> opens the station </a:t>
            </a:r>
            <a:r>
              <a:rPr lang="fr-CH" dirty="0" err="1" smtClean="0"/>
              <a:t>details</a:t>
            </a: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r>
              <a:rPr lang="fr-CH" dirty="0" smtClean="0"/>
              <a:t>The station </a:t>
            </a:r>
            <a:r>
              <a:rPr lang="fr-CH" dirty="0" err="1" smtClean="0"/>
              <a:t>can</a:t>
            </a:r>
            <a:r>
              <a:rPr lang="fr-CH" dirty="0" smtClean="0"/>
              <a:t> </a:t>
            </a:r>
            <a:r>
              <a:rPr lang="fr-CH" dirty="0" err="1" smtClean="0"/>
              <a:t>also</a:t>
            </a:r>
            <a:r>
              <a:rPr lang="fr-CH" dirty="0" smtClean="0"/>
              <a:t> </a:t>
            </a:r>
            <a:r>
              <a:rPr lang="fr-CH" dirty="0" err="1" smtClean="0"/>
              <a:t>be</a:t>
            </a:r>
            <a:r>
              <a:rPr lang="fr-CH" dirty="0" smtClean="0"/>
              <a:t> </a:t>
            </a:r>
            <a:r>
              <a:rPr lang="fr-CH" dirty="0" err="1" smtClean="0"/>
              <a:t>located</a:t>
            </a:r>
            <a:r>
              <a:rPr lang="fr-CH" dirty="0" smtClean="0"/>
              <a:t> on the </a:t>
            </a:r>
            <a:r>
              <a:rPr lang="fr-CH" dirty="0" err="1" smtClean="0"/>
              <a:t>map</a:t>
            </a:r>
            <a:r>
              <a:rPr lang="fr-CH" dirty="0" smtClean="0"/>
              <a:t> by </a:t>
            </a:r>
            <a:r>
              <a:rPr lang="fr-CH" dirty="0" err="1" smtClean="0"/>
              <a:t>clicking</a:t>
            </a:r>
            <a:r>
              <a:rPr lang="fr-CH" dirty="0" smtClean="0"/>
              <a:t> on the </a:t>
            </a:r>
            <a:r>
              <a:rPr lang="fr-CH" dirty="0" err="1" smtClean="0"/>
              <a:t>binoculars</a:t>
            </a:r>
            <a:r>
              <a:rPr lang="fr-CH" dirty="0" smtClean="0"/>
              <a:t> to the right</a:t>
            </a:r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 smtClean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fr-CH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9969" y="1240084"/>
            <a:ext cx="3570812" cy="2559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639" y="3977042"/>
            <a:ext cx="3903817" cy="26607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Oval 7"/>
          <p:cNvSpPr/>
          <p:nvPr/>
        </p:nvSpPr>
        <p:spPr>
          <a:xfrm flipV="1">
            <a:off x="8269342" y="3799487"/>
            <a:ext cx="668114" cy="4174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flipV="1">
            <a:off x="8439162" y="6062210"/>
            <a:ext cx="498294" cy="30939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 flipV="1">
            <a:off x="6417261" y="4502302"/>
            <a:ext cx="668114" cy="4174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488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MO_WHITE_Powerpoint_en_f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WMO_WHITE_Powerpoint_en_fr</Template>
  <TotalTime>1373</TotalTime>
  <Words>407</Words>
  <Application>Microsoft Office PowerPoint</Application>
  <PresentationFormat>On-screen Show (4:3)</PresentationFormat>
  <Paragraphs>83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WMO_WHITE_Powerpoint_en_fr</vt:lpstr>
      <vt:lpstr>PowerPoint Presentation</vt:lpstr>
      <vt:lpstr>Learning topics</vt:lpstr>
      <vt:lpstr>Where to find information?</vt:lpstr>
      <vt:lpstr>Quick search</vt:lpstr>
      <vt:lpstr>Quick station access</vt:lpstr>
      <vt:lpstr>Map filter </vt:lpstr>
      <vt:lpstr>Search for stations</vt:lpstr>
      <vt:lpstr>Searching stations using  advanced criteria</vt:lpstr>
      <vt:lpstr>The search result</vt:lpstr>
      <vt:lpstr>OSCAR search results</vt:lpstr>
      <vt:lpstr>The station report</vt:lpstr>
      <vt:lpstr>Which information is available in OSCAR/Surface?</vt:lpstr>
      <vt:lpstr>Learning topics</vt:lpstr>
      <vt:lpstr>PowerPoint Presentation</vt:lpstr>
    </vt:vector>
  </TitlesOfParts>
  <Company>World Meteorological Organization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Timo Proescholdt</dc:creator>
  <cp:lastModifiedBy>Timo Proescholdt</cp:lastModifiedBy>
  <cp:revision>16</cp:revision>
  <dcterms:created xsi:type="dcterms:W3CDTF">2017-03-07T10:41:37Z</dcterms:created>
  <dcterms:modified xsi:type="dcterms:W3CDTF">2018-08-16T19:07:52Z</dcterms:modified>
</cp:coreProperties>
</file>