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2"/>
  </p:notesMasterIdLst>
  <p:handoutMasterIdLst>
    <p:handoutMasterId r:id="rId23"/>
  </p:handoutMasterIdLst>
  <p:sldIdLst>
    <p:sldId id="374" r:id="rId3"/>
    <p:sldId id="375" r:id="rId4"/>
    <p:sldId id="348" r:id="rId5"/>
    <p:sldId id="321" r:id="rId6"/>
    <p:sldId id="349" r:id="rId7"/>
    <p:sldId id="405" r:id="rId8"/>
    <p:sldId id="357" r:id="rId9"/>
    <p:sldId id="377" r:id="rId10"/>
    <p:sldId id="401" r:id="rId11"/>
    <p:sldId id="402" r:id="rId12"/>
    <p:sldId id="394" r:id="rId13"/>
    <p:sldId id="395" r:id="rId14"/>
    <p:sldId id="388" r:id="rId15"/>
    <p:sldId id="350" r:id="rId16"/>
    <p:sldId id="390" r:id="rId17"/>
    <p:sldId id="391" r:id="rId18"/>
    <p:sldId id="392" r:id="rId19"/>
    <p:sldId id="393" r:id="rId20"/>
    <p:sldId id="406" r:id="rId21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0000F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20" autoAdjust="0"/>
  </p:normalViewPr>
  <p:slideViewPr>
    <p:cSldViewPr snapToGrid="0" snapToObjects="1">
      <p:cViewPr varScale="1">
        <p:scale>
          <a:sx n="84" d="100"/>
          <a:sy n="84" d="100"/>
        </p:scale>
        <p:origin x="-141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4487-FB8C-446F-B6A9-75C95DC08C75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CBC2-0B95-41B3-AAA1-330651BD2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7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E5CF-6814-4909-B708-F343D93A7061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743E5-4380-40C3-9838-204ECE7E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43E5-4380-40C3-9838-204ECE7E0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5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1:</a:t>
            </a:r>
            <a:r>
              <a:rPr lang="de-CH" baseline="0" dirty="0" smtClean="0"/>
              <a:t> überlegen was sagen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43E5-4380-40C3-9838-204ECE7E0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9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Remove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replace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easier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version</a:t>
            </a:r>
            <a:r>
              <a:rPr lang="de-CH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43E5-4380-40C3-9838-204ECE7E0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43E5-4380-40C3-9838-204ECE7E0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1: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43E5-4380-40C3-9838-204ECE7E0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60648"/>
            <a:ext cx="7461250" cy="576064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285876" y="1412777"/>
            <a:ext cx="7472363" cy="4608512"/>
          </a:xfrm>
          <a:prstGeom prst="rect">
            <a:avLst/>
          </a:prstGeom>
          <a:noFill/>
          <a:ln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 i="1"/>
            </a:lvl3pPr>
          </a:lstStyle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</a:t>
            </a:r>
            <a:r>
              <a:rPr lang="de-CH" dirty="0" smtClean="0"/>
              <a:t>2</a:t>
            </a:r>
          </a:p>
          <a:p>
            <a:pPr lvl="2"/>
            <a:r>
              <a:rPr lang="de-CH" dirty="0" smtClean="0"/>
              <a:t>Lore </a:t>
            </a:r>
            <a:r>
              <a:rPr lang="de-CH" dirty="0" err="1" smtClean="0"/>
              <a:t>ipsum</a:t>
            </a:r>
            <a:endParaRPr lang="de-CH" dirty="0"/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372918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60648"/>
            <a:ext cx="7461250" cy="576064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285876" y="1412777"/>
            <a:ext cx="7472363" cy="4608512"/>
          </a:xfrm>
          <a:prstGeom prst="rect">
            <a:avLst/>
          </a:prstGeom>
          <a:noFill/>
          <a:ln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 i="1"/>
            </a:lvl3pPr>
          </a:lstStyle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</a:t>
            </a:r>
            <a:r>
              <a:rPr lang="de-CH" dirty="0" smtClean="0"/>
              <a:t>2</a:t>
            </a:r>
          </a:p>
          <a:p>
            <a:pPr lvl="2"/>
            <a:r>
              <a:rPr lang="de-CH" dirty="0" smtClean="0"/>
              <a:t>Lore </a:t>
            </a:r>
            <a:r>
              <a:rPr lang="de-CH" dirty="0" err="1" smtClean="0"/>
              <a:t>ipsum</a:t>
            </a:r>
            <a:endParaRPr lang="de-CH" dirty="0"/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356471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2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8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1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06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5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opac/doc_num.php?explnum_id=365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wmo-im/wmds/tree/master/tables_en" TargetMode="External"/><Relationship Id="rId4" Type="http://schemas.openxmlformats.org/officeDocument/2006/relationships/hyperlink" Target="https://wmo.projecthut.com/svn/wmd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formatter.com/xml-validator-xs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xmlvalidation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7" name="Shape 231"/>
          <p:cNvSpPr txBox="1">
            <a:spLocks/>
          </p:cNvSpPr>
          <p:nvPr/>
        </p:nvSpPr>
        <p:spPr>
          <a:xfrm>
            <a:off x="120649" y="1002683"/>
            <a:ext cx="8865446" cy="11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rgbClr val="000090"/>
                </a:solidFill>
              </a:rPr>
              <a:t>WIGOS </a:t>
            </a:r>
            <a:r>
              <a:rPr lang="en-US" sz="4000" dirty="0">
                <a:solidFill>
                  <a:srgbClr val="000090"/>
                </a:solidFill>
              </a:rPr>
              <a:t>Metadata </a:t>
            </a:r>
            <a:r>
              <a:rPr lang="en-US" sz="4000" dirty="0" smtClean="0">
                <a:solidFill>
                  <a:srgbClr val="000090"/>
                </a:solidFill>
              </a:rPr>
              <a:t>Representation: XML Schema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4572" y="1932505"/>
            <a:ext cx="3401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solidFill>
                  <a:srgbClr val="000090"/>
                </a:solidFill>
              </a:rPr>
              <a:t>Luisa </a:t>
            </a:r>
            <a:r>
              <a:rPr lang="fr-CH" b="1" dirty="0" err="1" smtClean="0">
                <a:solidFill>
                  <a:srgbClr val="000090"/>
                </a:solidFill>
              </a:rPr>
              <a:t>Ickes</a:t>
            </a:r>
            <a:r>
              <a:rPr lang="fr-CH" b="1" dirty="0" smtClean="0">
                <a:solidFill>
                  <a:srgbClr val="000090"/>
                </a:solidFill>
              </a:rPr>
              <a:t>, </a:t>
            </a:r>
            <a:r>
              <a:rPr lang="fr-CH" dirty="0" smtClean="0">
                <a:solidFill>
                  <a:srgbClr val="000090"/>
                </a:solidFill>
              </a:rPr>
              <a:t>WIGOS </a:t>
            </a:r>
            <a:r>
              <a:rPr lang="fr-CH" dirty="0">
                <a:solidFill>
                  <a:srgbClr val="000090"/>
                </a:solidFill>
              </a:rPr>
              <a:t>Project </a:t>
            </a:r>
            <a:r>
              <a:rPr lang="fr-CH" dirty="0" smtClean="0">
                <a:solidFill>
                  <a:srgbClr val="000090"/>
                </a:solidFill>
              </a:rPr>
              <a:t>Office</a:t>
            </a:r>
            <a:endParaRPr lang="de-CH" dirty="0" smtClean="0">
              <a:solidFill>
                <a:srgbClr val="000090"/>
              </a:solidFill>
            </a:endParaRPr>
          </a:p>
          <a:p>
            <a:pPr lvl="0">
              <a:defRPr sz="1800" b="0"/>
            </a:pPr>
            <a:r>
              <a:rPr lang="de-CH" dirty="0" smtClean="0">
                <a:solidFill>
                  <a:srgbClr val="000090"/>
                </a:solidFill>
              </a:rPr>
              <a:t>Jörg </a:t>
            </a:r>
            <a:r>
              <a:rPr lang="de-CH" dirty="0">
                <a:solidFill>
                  <a:srgbClr val="000090"/>
                </a:solidFill>
              </a:rPr>
              <a:t>Klausen, </a:t>
            </a:r>
            <a:r>
              <a:rPr lang="de-CH" dirty="0" err="1">
                <a:solidFill>
                  <a:srgbClr val="000090"/>
                </a:solidFill>
              </a:rPr>
              <a:t>MeteoSwiss</a:t>
            </a:r>
            <a:endParaRPr lang="en-US" dirty="0">
              <a:solidFill>
                <a:srgbClr val="000090"/>
              </a:solidFill>
            </a:endParaRPr>
          </a:p>
          <a:p>
            <a:pPr lvl="0">
              <a:defRPr sz="1800" b="0"/>
            </a:pPr>
            <a:r>
              <a:rPr lang="de-CH" dirty="0">
                <a:solidFill>
                  <a:srgbClr val="000090"/>
                </a:solidFill>
              </a:rPr>
              <a:t>Dominic Lowe</a:t>
            </a:r>
          </a:p>
          <a:p>
            <a:pPr lvl="0">
              <a:defRPr sz="1800" b="0"/>
            </a:pPr>
            <a:r>
              <a:rPr lang="de-CH" dirty="0">
                <a:solidFill>
                  <a:srgbClr val="000090"/>
                </a:solidFill>
              </a:rPr>
              <a:t>Tom </a:t>
            </a:r>
            <a:r>
              <a:rPr lang="de-CH" dirty="0" err="1">
                <a:solidFill>
                  <a:srgbClr val="000090"/>
                </a:solidFill>
              </a:rPr>
              <a:t>Kralidis</a:t>
            </a:r>
            <a:r>
              <a:rPr lang="de-CH" dirty="0">
                <a:solidFill>
                  <a:srgbClr val="000090"/>
                </a:solidFill>
              </a:rPr>
              <a:t>, Environment </a:t>
            </a:r>
            <a:r>
              <a:rPr lang="de-CH" dirty="0" smtClean="0">
                <a:solidFill>
                  <a:srgbClr val="000090"/>
                </a:solidFill>
              </a:rPr>
              <a:t>Canada</a:t>
            </a:r>
            <a:endParaRPr lang="de-CH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b="1" dirty="0" smtClean="0"/>
              <a:t>Equipment, </a:t>
            </a:r>
            <a:r>
              <a:rPr lang="de-CH" b="1" dirty="0" err="1" smtClean="0"/>
              <a:t>Deployment</a:t>
            </a:r>
            <a:r>
              <a:rPr lang="de-CH" b="1" dirty="0" smtClean="0"/>
              <a:t>: </a:t>
            </a:r>
            <a:r>
              <a:rPr lang="de-CH" dirty="0" err="1" smtClean="0"/>
              <a:t>describes</a:t>
            </a:r>
            <a:endParaRPr lang="de-CH" dirty="0"/>
          </a:p>
          <a:p>
            <a:pPr lvl="1"/>
            <a:r>
              <a:rPr lang="de-CH" dirty="0" err="1"/>
              <a:t>when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, </a:t>
            </a:r>
            <a:r>
              <a:rPr lang="de-CH" dirty="0" err="1"/>
              <a:t>why</a:t>
            </a:r>
            <a:r>
              <a:rPr lang="de-CH" dirty="0"/>
              <a:t> (</a:t>
            </a:r>
            <a:r>
              <a:rPr lang="de-CH" dirty="0" err="1"/>
              <a:t>applicationArea</a:t>
            </a:r>
            <a:r>
              <a:rPr lang="de-CH" dirty="0"/>
              <a:t>),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u="sng" dirty="0"/>
              <a:t>Equipment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been</a:t>
            </a:r>
            <a:r>
              <a:rPr lang="de-CH" dirty="0"/>
              <a:t> </a:t>
            </a:r>
            <a:r>
              <a:rPr lang="de-CH" dirty="0" err="1"/>
              <a:t>used</a:t>
            </a:r>
            <a:endParaRPr lang="de-CH" dirty="0"/>
          </a:p>
          <a:p>
            <a:pPr lvl="1"/>
            <a:r>
              <a:rPr lang="de-CH" dirty="0" err="1"/>
              <a:t>configurations</a:t>
            </a:r>
            <a:r>
              <a:rPr lang="de-CH" dirty="0"/>
              <a:t>, </a:t>
            </a:r>
            <a:r>
              <a:rPr lang="de-CH" dirty="0" err="1"/>
              <a:t>maintenance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calibration</a:t>
            </a:r>
            <a:r>
              <a:rPr lang="de-CH" dirty="0"/>
              <a:t> </a:t>
            </a:r>
            <a:r>
              <a:rPr lang="de-CH" dirty="0" err="1"/>
              <a:t>routines</a:t>
            </a:r>
            <a:endParaRPr lang="de-CH" dirty="0"/>
          </a:p>
          <a:p>
            <a:pPr lvl="1"/>
            <a:r>
              <a:rPr lang="de-CH" dirty="0" err="1"/>
              <a:t>instrument</a:t>
            </a:r>
            <a:r>
              <a:rPr lang="de-CH" dirty="0"/>
              <a:t> </a:t>
            </a:r>
            <a:r>
              <a:rPr lang="de-CH" dirty="0" err="1"/>
              <a:t>operating</a:t>
            </a:r>
            <a:r>
              <a:rPr lang="de-CH" dirty="0"/>
              <a:t> </a:t>
            </a:r>
            <a:r>
              <a:rPr lang="de-CH" dirty="0" err="1"/>
              <a:t>status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 </a:t>
            </a:r>
            <a:r>
              <a:rPr lang="de-CH" dirty="0" err="1" smtClean="0"/>
              <a:t>function</a:t>
            </a:r>
            <a:r>
              <a:rPr lang="de-CH" dirty="0" smtClean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smtClean="0"/>
              <a:t>time</a:t>
            </a:r>
          </a:p>
          <a:p>
            <a:pPr lvl="1"/>
            <a:r>
              <a:rPr lang="de-CH" u="sng" dirty="0" err="1"/>
              <a:t>DataGeneration</a:t>
            </a:r>
            <a:r>
              <a:rPr lang="de-CH" dirty="0"/>
              <a:t> </a:t>
            </a:r>
            <a:r>
              <a:rPr lang="de-CH" dirty="0" err="1" smtClean="0"/>
              <a:t>processes</a:t>
            </a:r>
            <a:endParaRPr lang="de-CH" dirty="0" smtClean="0"/>
          </a:p>
          <a:p>
            <a:pPr lvl="1"/>
            <a:endParaRPr lang="de-CH" sz="1900" dirty="0"/>
          </a:p>
          <a:p>
            <a:pPr marL="0" indent="0">
              <a:buNone/>
            </a:pPr>
            <a:r>
              <a:rPr lang="de-CH" b="1" dirty="0" err="1" smtClean="0"/>
              <a:t>DataGeneration</a:t>
            </a:r>
            <a:r>
              <a:rPr lang="de-CH" b="1" dirty="0" smtClean="0"/>
              <a:t>: </a:t>
            </a:r>
            <a:r>
              <a:rPr lang="de-CH" dirty="0" err="1" smtClean="0"/>
              <a:t>describes</a:t>
            </a:r>
            <a:endParaRPr lang="de-CH" dirty="0"/>
          </a:p>
          <a:p>
            <a:pPr lvl="1"/>
            <a:r>
              <a:rPr lang="de-CH" u="sng" dirty="0" smtClean="0"/>
              <a:t>Sampling</a:t>
            </a:r>
            <a:endParaRPr lang="de-CH" u="sng" dirty="0"/>
          </a:p>
          <a:p>
            <a:pPr lvl="1"/>
            <a:r>
              <a:rPr lang="de-CH" u="sng" dirty="0"/>
              <a:t>Processing</a:t>
            </a:r>
          </a:p>
          <a:p>
            <a:pPr lvl="1"/>
            <a:r>
              <a:rPr lang="de-CH" u="sng" dirty="0" smtClean="0"/>
              <a:t>Reporting</a:t>
            </a:r>
            <a:endParaRPr lang="de-CH" dirty="0" smtClean="0"/>
          </a:p>
          <a:p>
            <a:pPr lvl="1"/>
            <a:endParaRPr lang="de-CH" dirty="0" smtClean="0"/>
          </a:p>
          <a:p>
            <a:pPr marL="57150" indent="0">
              <a:buNone/>
            </a:pPr>
            <a:endParaRPr lang="de-CH" sz="1200" dirty="0" smtClean="0"/>
          </a:p>
          <a:p>
            <a:pPr marL="457200" lvl="1" indent="0" algn="l">
              <a:buNone/>
            </a:pPr>
            <a:endParaRPr lang="de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>
                <a:solidFill>
                  <a:srgbClr val="000090"/>
                </a:solidFill>
              </a:rPr>
              <a:t>The WMDR XML </a:t>
            </a:r>
            <a:r>
              <a:rPr lang="de-CH" b="1" dirty="0" err="1" smtClean="0">
                <a:solidFill>
                  <a:srgbClr val="000090"/>
                </a:solidFill>
              </a:rPr>
              <a:t>file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>
                <a:solidFill>
                  <a:srgbClr val="000090"/>
                </a:solidFill>
              </a:rPr>
              <a:t>Reference </a:t>
            </a:r>
            <a:r>
              <a:rPr lang="de-CH" b="1" dirty="0" err="1" smtClean="0">
                <a:solidFill>
                  <a:srgbClr val="000090"/>
                </a:solidFill>
              </a:rPr>
              <a:t>documents</a:t>
            </a:r>
            <a:r>
              <a:rPr lang="de-CH" b="1" dirty="0" smtClean="0">
                <a:solidFill>
                  <a:srgbClr val="000090"/>
                </a:solidFill>
              </a:rPr>
              <a:t> </a:t>
            </a:r>
            <a:r>
              <a:rPr lang="de-CH" b="1" dirty="0" err="1" smtClean="0">
                <a:solidFill>
                  <a:srgbClr val="000090"/>
                </a:solidFill>
              </a:rPr>
              <a:t>and</a:t>
            </a:r>
            <a:r>
              <a:rPr lang="de-CH" b="1" dirty="0" smtClean="0">
                <a:solidFill>
                  <a:srgbClr val="000090"/>
                </a:solidFill>
              </a:rPr>
              <a:t> </a:t>
            </a:r>
            <a:r>
              <a:rPr lang="de-CH" b="1" dirty="0" err="1" smtClean="0">
                <a:solidFill>
                  <a:srgbClr val="000090"/>
                </a:solidFill>
              </a:rPr>
              <a:t>more</a:t>
            </a:r>
            <a:r>
              <a:rPr lang="de-CH" b="1" dirty="0" smtClean="0">
                <a:solidFill>
                  <a:srgbClr val="000090"/>
                </a:solidFill>
              </a:rPr>
              <a:t> </a:t>
            </a:r>
            <a:r>
              <a:rPr lang="de-CH" b="1" dirty="0" err="1" smtClean="0">
                <a:solidFill>
                  <a:srgbClr val="000090"/>
                </a:solidFill>
              </a:rPr>
              <a:t>information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de-CH" sz="3300" dirty="0" smtClean="0"/>
              <a:t>Blog on XML-file:</a:t>
            </a:r>
          </a:p>
          <a:p>
            <a:pPr marL="0" lvl="1" indent="0">
              <a:buNone/>
            </a:pPr>
            <a:r>
              <a:rPr lang="en-US" sz="3300" u="sng" dirty="0" smtClean="0">
                <a:solidFill>
                  <a:srgbClr val="0000F4"/>
                </a:solidFill>
              </a:rPr>
              <a:t>https</a:t>
            </a:r>
            <a:r>
              <a:rPr lang="en-US" sz="3300" u="sng" dirty="0">
                <a:solidFill>
                  <a:srgbClr val="0000F4"/>
                </a:solidFill>
              </a:rPr>
              <a:t>://</a:t>
            </a:r>
            <a:r>
              <a:rPr lang="en-US" sz="3300" u="sng" dirty="0" smtClean="0">
                <a:solidFill>
                  <a:srgbClr val="0000F4"/>
                </a:solidFill>
              </a:rPr>
              <a:t>etrp.wmo.int/mod/oublog/view.php?id=10232</a:t>
            </a:r>
            <a:endParaRPr lang="de-CH" sz="3300" u="sng" dirty="0" smtClean="0">
              <a:solidFill>
                <a:srgbClr val="0000F4"/>
              </a:solidFill>
            </a:endParaRPr>
          </a:p>
          <a:p>
            <a:r>
              <a:rPr lang="de-CH" sz="3300" dirty="0" smtClean="0"/>
              <a:t>WIGOS </a:t>
            </a:r>
            <a:r>
              <a:rPr lang="de-CH" sz="3300" dirty="0" err="1" smtClean="0"/>
              <a:t>Metadata</a:t>
            </a:r>
            <a:r>
              <a:rPr lang="de-CH" sz="3300" dirty="0" smtClean="0"/>
              <a:t> Standard:</a:t>
            </a:r>
          </a:p>
          <a:p>
            <a:pPr marL="0" indent="0">
              <a:buNone/>
            </a:pPr>
            <a:r>
              <a:rPr lang="en-US" sz="3300" u="sng" dirty="0" smtClean="0">
                <a:hlinkClick r:id="rId3"/>
              </a:rPr>
              <a:t>https</a:t>
            </a:r>
            <a:r>
              <a:rPr lang="en-US" sz="3300" u="sng" dirty="0">
                <a:hlinkClick r:id="rId3"/>
              </a:rPr>
              <a:t>://</a:t>
            </a:r>
            <a:r>
              <a:rPr lang="en-US" sz="3300" u="sng" dirty="0" smtClean="0">
                <a:hlinkClick r:id="rId3"/>
              </a:rPr>
              <a:t>library.wmo.int/opac/doc_num.php?explnum_id=3653</a:t>
            </a:r>
            <a:endParaRPr lang="de-CH" sz="3300" dirty="0" smtClean="0"/>
          </a:p>
          <a:p>
            <a:r>
              <a:rPr lang="de-CH" sz="3300" dirty="0" smtClean="0"/>
              <a:t>WIGOS </a:t>
            </a:r>
            <a:r>
              <a:rPr lang="de-CH" sz="3300" dirty="0" err="1" smtClean="0"/>
              <a:t>Metadata</a:t>
            </a:r>
            <a:r>
              <a:rPr lang="de-CH" sz="3300" dirty="0" smtClean="0"/>
              <a:t> Schema:</a:t>
            </a:r>
          </a:p>
          <a:p>
            <a:pPr marL="0" indent="0">
              <a:buNone/>
            </a:pPr>
            <a:r>
              <a:rPr lang="en-US" sz="3300" dirty="0" smtClean="0">
                <a:hlinkClick r:id="rId4"/>
              </a:rPr>
              <a:t>schemas.wmo.int/</a:t>
            </a:r>
            <a:r>
              <a:rPr lang="en-US" sz="3300" dirty="0" err="1" smtClean="0">
                <a:hlinkClick r:id="rId4"/>
              </a:rPr>
              <a:t>wmdr</a:t>
            </a:r>
            <a:r>
              <a:rPr lang="en-US" sz="3300" dirty="0" smtClean="0">
                <a:hlinkClick r:id="rId4"/>
              </a:rPr>
              <a:t>/</a:t>
            </a:r>
            <a:endParaRPr lang="en-US" sz="3300" dirty="0"/>
          </a:p>
          <a:p>
            <a:r>
              <a:rPr lang="de-CH" sz="3300" dirty="0" smtClean="0"/>
              <a:t>WMDS Code Lists:</a:t>
            </a:r>
          </a:p>
          <a:p>
            <a:pPr marL="0" indent="0">
              <a:buNone/>
            </a:pPr>
            <a:r>
              <a:rPr lang="en-US" sz="3300" dirty="0" smtClean="0">
                <a:hlinkClick r:id="rId5"/>
              </a:rPr>
              <a:t>https</a:t>
            </a:r>
            <a:r>
              <a:rPr lang="en-US" sz="3300" dirty="0">
                <a:hlinkClick r:id="rId5"/>
              </a:rPr>
              <a:t>://</a:t>
            </a:r>
            <a:r>
              <a:rPr lang="en-US" sz="3300" dirty="0" smtClean="0">
                <a:hlinkClick r:id="rId5"/>
              </a:rPr>
              <a:t>github.com/wmo-im/wmds/tree/master/tables_en</a:t>
            </a:r>
            <a:r>
              <a:rPr lang="en-US" sz="3300" dirty="0" smtClean="0"/>
              <a:t> 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(will </a:t>
            </a:r>
            <a:r>
              <a:rPr lang="en-US" sz="3300" dirty="0" smtClean="0"/>
              <a:t>soon be on </a:t>
            </a:r>
            <a:r>
              <a:rPr lang="en-US" sz="3300" u="sng" dirty="0" smtClean="0">
                <a:solidFill>
                  <a:srgbClr val="0000F4"/>
                </a:solidFill>
              </a:rPr>
              <a:t>http</a:t>
            </a:r>
            <a:r>
              <a:rPr lang="en-US" sz="3300" u="sng" dirty="0">
                <a:solidFill>
                  <a:srgbClr val="0000F4"/>
                </a:solidFill>
              </a:rPr>
              <a:t>://codes.wmo.int/)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0090"/>
                </a:solidFill>
              </a:rPr>
              <a:t>Learning </a:t>
            </a:r>
            <a:r>
              <a:rPr lang="de-CH" b="1" dirty="0" err="1" smtClean="0">
                <a:solidFill>
                  <a:srgbClr val="000090"/>
                </a:solidFill>
              </a:rPr>
              <a:t>Objectives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Understand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WIGOS </a:t>
            </a:r>
            <a:r>
              <a:rPr lang="de-CH" dirty="0" err="1" smtClean="0"/>
              <a:t>Metadata</a:t>
            </a:r>
            <a:r>
              <a:rPr lang="de-CH" dirty="0" smtClean="0"/>
              <a:t> Standard (WMDS)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formalized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a WIGOS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Representation</a:t>
            </a:r>
            <a:r>
              <a:rPr lang="de-CH" dirty="0" smtClean="0"/>
              <a:t> (WMDR)</a:t>
            </a:r>
          </a:p>
          <a:p>
            <a:r>
              <a:rPr lang="de-CH" dirty="0" err="1" smtClean="0"/>
              <a:t>Understand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WMDR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described</a:t>
            </a:r>
            <a:r>
              <a:rPr lang="de-CH" dirty="0" smtClean="0"/>
              <a:t> in XSD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handle XML </a:t>
            </a:r>
          </a:p>
          <a:p>
            <a:r>
              <a:rPr lang="de-CH" dirty="0" err="1" smtClean="0"/>
              <a:t>Manipulate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upload</a:t>
            </a:r>
            <a:r>
              <a:rPr lang="de-CH" dirty="0" smtClean="0"/>
              <a:t> an XML </a:t>
            </a:r>
            <a:r>
              <a:rPr lang="de-CH" dirty="0" err="1" smtClean="0"/>
              <a:t>file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874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Formal WIGOS </a:t>
            </a:r>
            <a:r>
              <a:rPr lang="de-CH" dirty="0" err="1" smtClean="0"/>
              <a:t>Metadata</a:t>
            </a:r>
            <a:r>
              <a:rPr lang="de-CH" dirty="0" smtClean="0"/>
              <a:t> Model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117725" y="1206500"/>
            <a:ext cx="5148263" cy="5537200"/>
            <a:chOff x="1334" y="760"/>
            <a:chExt cx="3243" cy="34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34" y="760"/>
              <a:ext cx="3243" cy="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341" y="767"/>
              <a:ext cx="3229" cy="3474"/>
              <a:chOff x="1341" y="767"/>
              <a:chExt cx="3229" cy="3474"/>
            </a:xfrm>
          </p:grpSpPr>
          <p:sp>
            <p:nvSpPr>
              <p:cNvPr id="3489" name="Rectangle 5"/>
              <p:cNvSpPr>
                <a:spLocks noChangeArrowheads="1"/>
              </p:cNvSpPr>
              <p:nvPr/>
            </p:nvSpPr>
            <p:spPr bwMode="auto">
              <a:xfrm>
                <a:off x="1341" y="767"/>
                <a:ext cx="3229" cy="3474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" name="Freeform 6"/>
              <p:cNvSpPr>
                <a:spLocks/>
              </p:cNvSpPr>
              <p:nvPr/>
            </p:nvSpPr>
            <p:spPr bwMode="auto">
              <a:xfrm>
                <a:off x="1341" y="767"/>
                <a:ext cx="332" cy="42"/>
              </a:xfrm>
              <a:custGeom>
                <a:avLst/>
                <a:gdLst>
                  <a:gd name="T0" fmla="*/ 0 w 332"/>
                  <a:gd name="T1" fmla="*/ 42 h 42"/>
                  <a:gd name="T2" fmla="*/ 304 w 332"/>
                  <a:gd name="T3" fmla="*/ 42 h 42"/>
                  <a:gd name="T4" fmla="*/ 332 w 332"/>
                  <a:gd name="T5" fmla="*/ 11 h 42"/>
                  <a:gd name="T6" fmla="*/ 332 w 332"/>
                  <a:gd name="T7" fmla="*/ 0 h 42"/>
                  <a:gd name="T8" fmla="*/ 0 w 332"/>
                  <a:gd name="T9" fmla="*/ 0 h 42"/>
                  <a:gd name="T10" fmla="*/ 0 w 33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2" h="42">
                    <a:moveTo>
                      <a:pt x="0" y="42"/>
                    </a:moveTo>
                    <a:lnTo>
                      <a:pt x="304" y="42"/>
                    </a:lnTo>
                    <a:lnTo>
                      <a:pt x="332" y="11"/>
                    </a:lnTo>
                    <a:lnTo>
                      <a:pt x="332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" name="Freeform 7"/>
              <p:cNvSpPr>
                <a:spLocks/>
              </p:cNvSpPr>
              <p:nvPr/>
            </p:nvSpPr>
            <p:spPr bwMode="auto">
              <a:xfrm>
                <a:off x="1341" y="767"/>
                <a:ext cx="332" cy="42"/>
              </a:xfrm>
              <a:custGeom>
                <a:avLst/>
                <a:gdLst>
                  <a:gd name="T0" fmla="*/ 0 w 332"/>
                  <a:gd name="T1" fmla="*/ 42 h 42"/>
                  <a:gd name="T2" fmla="*/ 304 w 332"/>
                  <a:gd name="T3" fmla="*/ 42 h 42"/>
                  <a:gd name="T4" fmla="*/ 332 w 332"/>
                  <a:gd name="T5" fmla="*/ 11 h 42"/>
                  <a:gd name="T6" fmla="*/ 332 w 332"/>
                  <a:gd name="T7" fmla="*/ 0 h 42"/>
                  <a:gd name="T8" fmla="*/ 0 w 332"/>
                  <a:gd name="T9" fmla="*/ 0 h 42"/>
                  <a:gd name="T10" fmla="*/ 0 w 33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2" h="42">
                    <a:moveTo>
                      <a:pt x="0" y="42"/>
                    </a:moveTo>
                    <a:lnTo>
                      <a:pt x="304" y="42"/>
                    </a:lnTo>
                    <a:lnTo>
                      <a:pt x="332" y="11"/>
                    </a:lnTo>
                    <a:lnTo>
                      <a:pt x="332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0" cap="sq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" name="Rectangle 8"/>
              <p:cNvSpPr>
                <a:spLocks noChangeArrowheads="1"/>
              </p:cNvSpPr>
              <p:nvPr/>
            </p:nvSpPr>
            <p:spPr bwMode="auto">
              <a:xfrm>
                <a:off x="1352" y="773"/>
                <a:ext cx="27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class HighLevelOverview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3" name="Line 9"/>
              <p:cNvSpPr>
                <a:spLocks noChangeShapeType="1"/>
              </p:cNvSpPr>
              <p:nvPr/>
            </p:nvSpPr>
            <p:spPr bwMode="auto">
              <a:xfrm>
                <a:off x="2445" y="838"/>
                <a:ext cx="0" cy="1508"/>
              </a:xfrm>
              <a:prstGeom prst="line">
                <a:avLst/>
              </a:prstGeom>
              <a:noFill/>
              <a:ln w="3175" cap="flat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4" name="Line 10"/>
              <p:cNvSpPr>
                <a:spLocks noChangeShapeType="1"/>
              </p:cNvSpPr>
              <p:nvPr/>
            </p:nvSpPr>
            <p:spPr bwMode="auto">
              <a:xfrm>
                <a:off x="2445" y="2346"/>
                <a:ext cx="2074" cy="0"/>
              </a:xfrm>
              <a:prstGeom prst="line">
                <a:avLst/>
              </a:prstGeom>
              <a:noFill/>
              <a:ln w="3175" cap="flat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5" name="Line 11"/>
              <p:cNvSpPr>
                <a:spLocks noChangeShapeType="1"/>
              </p:cNvSpPr>
              <p:nvPr/>
            </p:nvSpPr>
            <p:spPr bwMode="auto">
              <a:xfrm flipV="1">
                <a:off x="4519" y="838"/>
                <a:ext cx="0" cy="1508"/>
              </a:xfrm>
              <a:prstGeom prst="line">
                <a:avLst/>
              </a:prstGeom>
              <a:noFill/>
              <a:ln w="3175" cap="flat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6" name="Line 12"/>
              <p:cNvSpPr>
                <a:spLocks noChangeShapeType="1"/>
              </p:cNvSpPr>
              <p:nvPr/>
            </p:nvSpPr>
            <p:spPr bwMode="auto">
              <a:xfrm flipH="1">
                <a:off x="2445" y="838"/>
                <a:ext cx="2074" cy="0"/>
              </a:xfrm>
              <a:prstGeom prst="line">
                <a:avLst/>
              </a:prstGeom>
              <a:noFill/>
              <a:ln w="3175" cap="flat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7" name="Rectangle 13"/>
              <p:cNvSpPr>
                <a:spLocks noChangeArrowheads="1"/>
              </p:cNvSpPr>
              <p:nvPr/>
            </p:nvSpPr>
            <p:spPr bwMode="auto">
              <a:xfrm>
                <a:off x="3255" y="846"/>
                <a:ext cx="41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latin typeface="Arial" pitchFamily="34" charset="0"/>
                    <a:cs typeface="Arial" pitchFamily="34" charset="0"/>
                  </a:rPr>
                  <a:t>Information about Facilities and Equipment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8" name="Line 14"/>
              <p:cNvSpPr>
                <a:spLocks noChangeShapeType="1"/>
              </p:cNvSpPr>
              <p:nvPr/>
            </p:nvSpPr>
            <p:spPr bwMode="auto">
              <a:xfrm>
                <a:off x="1389" y="2392"/>
                <a:ext cx="0" cy="1801"/>
              </a:xfrm>
              <a:prstGeom prst="line">
                <a:avLst/>
              </a:prstGeom>
              <a:noFill/>
              <a:ln w="3175" cap="flat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9" name="Line 15"/>
              <p:cNvSpPr>
                <a:spLocks noChangeShapeType="1"/>
              </p:cNvSpPr>
              <p:nvPr/>
            </p:nvSpPr>
            <p:spPr bwMode="auto">
              <a:xfrm>
                <a:off x="1389" y="4193"/>
                <a:ext cx="3133" cy="0"/>
              </a:xfrm>
              <a:prstGeom prst="line">
                <a:avLst/>
              </a:prstGeom>
              <a:noFill/>
              <a:ln w="3175" cap="flat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0" name="Line 16"/>
              <p:cNvSpPr>
                <a:spLocks noChangeShapeType="1"/>
              </p:cNvSpPr>
              <p:nvPr/>
            </p:nvSpPr>
            <p:spPr bwMode="auto">
              <a:xfrm flipV="1">
                <a:off x="4522" y="2392"/>
                <a:ext cx="0" cy="1801"/>
              </a:xfrm>
              <a:prstGeom prst="line">
                <a:avLst/>
              </a:prstGeom>
              <a:noFill/>
              <a:ln w="3175" cap="flat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1" name="Line 17"/>
              <p:cNvSpPr>
                <a:spLocks noChangeShapeType="1"/>
              </p:cNvSpPr>
              <p:nvPr/>
            </p:nvSpPr>
            <p:spPr bwMode="auto">
              <a:xfrm flipH="1">
                <a:off x="1389" y="2392"/>
                <a:ext cx="3133" cy="0"/>
              </a:xfrm>
              <a:prstGeom prst="line">
                <a:avLst/>
              </a:prstGeom>
              <a:noFill/>
              <a:ln w="3175" cap="flat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2" name="Rectangle 18"/>
              <p:cNvSpPr>
                <a:spLocks noChangeArrowheads="1"/>
              </p:cNvSpPr>
              <p:nvPr/>
            </p:nvSpPr>
            <p:spPr bwMode="auto">
              <a:xfrm>
                <a:off x="2581" y="2401"/>
                <a:ext cx="7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latin typeface="Arial" pitchFamily="34" charset="0"/>
                    <a:cs typeface="Arial" pitchFamily="34" charset="0"/>
                  </a:rPr>
                  <a:t>Details of the Observations, the Deployments and the Observing Process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03" name="Rectangle 19"/>
              <p:cNvSpPr>
                <a:spLocks noChangeArrowheads="1"/>
              </p:cNvSpPr>
              <p:nvPr/>
            </p:nvSpPr>
            <p:spPr bwMode="auto">
              <a:xfrm>
                <a:off x="3619" y="1497"/>
                <a:ext cx="601" cy="454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4" name="Rectangle 20"/>
              <p:cNvSpPr>
                <a:spLocks noChangeArrowheads="1"/>
              </p:cNvSpPr>
              <p:nvPr/>
            </p:nvSpPr>
            <p:spPr bwMode="auto">
              <a:xfrm>
                <a:off x="3619" y="1497"/>
                <a:ext cx="601" cy="454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5" name="Rectangle 21"/>
              <p:cNvSpPr>
                <a:spLocks noChangeArrowheads="1"/>
              </p:cNvSpPr>
              <p:nvPr/>
            </p:nvSpPr>
            <p:spPr bwMode="auto">
              <a:xfrm>
                <a:off x="3612" y="1491"/>
                <a:ext cx="313" cy="454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6" name="Rectangle 22"/>
              <p:cNvSpPr>
                <a:spLocks noChangeArrowheads="1"/>
              </p:cNvSpPr>
              <p:nvPr/>
            </p:nvSpPr>
            <p:spPr bwMode="auto">
              <a:xfrm>
                <a:off x="3925" y="1491"/>
                <a:ext cx="15" cy="454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7" name="Rectangle 23"/>
              <p:cNvSpPr>
                <a:spLocks noChangeArrowheads="1"/>
              </p:cNvSpPr>
              <p:nvPr/>
            </p:nvSpPr>
            <p:spPr bwMode="auto">
              <a:xfrm>
                <a:off x="3940" y="1491"/>
                <a:ext cx="16" cy="454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8" name="Rectangle 24"/>
              <p:cNvSpPr>
                <a:spLocks noChangeArrowheads="1"/>
              </p:cNvSpPr>
              <p:nvPr/>
            </p:nvSpPr>
            <p:spPr bwMode="auto">
              <a:xfrm>
                <a:off x="3956" y="1491"/>
                <a:ext cx="13" cy="454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9" name="Rectangle 25"/>
              <p:cNvSpPr>
                <a:spLocks noChangeArrowheads="1"/>
              </p:cNvSpPr>
              <p:nvPr/>
            </p:nvSpPr>
            <p:spPr bwMode="auto">
              <a:xfrm>
                <a:off x="3969" y="1491"/>
                <a:ext cx="16" cy="454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0" name="Rectangle 26"/>
              <p:cNvSpPr>
                <a:spLocks noChangeArrowheads="1"/>
              </p:cNvSpPr>
              <p:nvPr/>
            </p:nvSpPr>
            <p:spPr bwMode="auto">
              <a:xfrm>
                <a:off x="3985" y="1491"/>
                <a:ext cx="13" cy="454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1" name="Rectangle 27"/>
              <p:cNvSpPr>
                <a:spLocks noChangeArrowheads="1"/>
              </p:cNvSpPr>
              <p:nvPr/>
            </p:nvSpPr>
            <p:spPr bwMode="auto">
              <a:xfrm>
                <a:off x="3998" y="1491"/>
                <a:ext cx="13" cy="454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2" name="Rectangle 28"/>
              <p:cNvSpPr>
                <a:spLocks noChangeArrowheads="1"/>
              </p:cNvSpPr>
              <p:nvPr/>
            </p:nvSpPr>
            <p:spPr bwMode="auto">
              <a:xfrm>
                <a:off x="4011" y="1491"/>
                <a:ext cx="11" cy="454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3" name="Rectangle 29"/>
              <p:cNvSpPr>
                <a:spLocks noChangeArrowheads="1"/>
              </p:cNvSpPr>
              <p:nvPr/>
            </p:nvSpPr>
            <p:spPr bwMode="auto">
              <a:xfrm>
                <a:off x="4022" y="1491"/>
                <a:ext cx="16" cy="454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4" name="Rectangle 30"/>
              <p:cNvSpPr>
                <a:spLocks noChangeArrowheads="1"/>
              </p:cNvSpPr>
              <p:nvPr/>
            </p:nvSpPr>
            <p:spPr bwMode="auto">
              <a:xfrm>
                <a:off x="4038" y="1491"/>
                <a:ext cx="16" cy="454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5" name="Rectangle 31"/>
              <p:cNvSpPr>
                <a:spLocks noChangeArrowheads="1"/>
              </p:cNvSpPr>
              <p:nvPr/>
            </p:nvSpPr>
            <p:spPr bwMode="auto">
              <a:xfrm>
                <a:off x="4054" y="1491"/>
                <a:ext cx="13" cy="454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6" name="Rectangle 32"/>
              <p:cNvSpPr>
                <a:spLocks noChangeArrowheads="1"/>
              </p:cNvSpPr>
              <p:nvPr/>
            </p:nvSpPr>
            <p:spPr bwMode="auto">
              <a:xfrm>
                <a:off x="4067" y="1491"/>
                <a:ext cx="15" cy="454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7" name="Rectangle 33"/>
              <p:cNvSpPr>
                <a:spLocks noChangeArrowheads="1"/>
              </p:cNvSpPr>
              <p:nvPr/>
            </p:nvSpPr>
            <p:spPr bwMode="auto">
              <a:xfrm>
                <a:off x="4082" y="1491"/>
                <a:ext cx="16" cy="454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8" name="Rectangle 34"/>
              <p:cNvSpPr>
                <a:spLocks noChangeArrowheads="1"/>
              </p:cNvSpPr>
              <p:nvPr/>
            </p:nvSpPr>
            <p:spPr bwMode="auto">
              <a:xfrm>
                <a:off x="4098" y="1491"/>
                <a:ext cx="15" cy="454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9" name="Rectangle 35"/>
              <p:cNvSpPr>
                <a:spLocks noChangeArrowheads="1"/>
              </p:cNvSpPr>
              <p:nvPr/>
            </p:nvSpPr>
            <p:spPr bwMode="auto">
              <a:xfrm>
                <a:off x="4113" y="1491"/>
                <a:ext cx="16" cy="454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0" name="Rectangle 36"/>
              <p:cNvSpPr>
                <a:spLocks noChangeArrowheads="1"/>
              </p:cNvSpPr>
              <p:nvPr/>
            </p:nvSpPr>
            <p:spPr bwMode="auto">
              <a:xfrm>
                <a:off x="4129" y="1491"/>
                <a:ext cx="13" cy="454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1" name="Rectangle 37"/>
              <p:cNvSpPr>
                <a:spLocks noChangeArrowheads="1"/>
              </p:cNvSpPr>
              <p:nvPr/>
            </p:nvSpPr>
            <p:spPr bwMode="auto">
              <a:xfrm>
                <a:off x="4142" y="1491"/>
                <a:ext cx="14" cy="454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2" name="Rectangle 38"/>
              <p:cNvSpPr>
                <a:spLocks noChangeArrowheads="1"/>
              </p:cNvSpPr>
              <p:nvPr/>
            </p:nvSpPr>
            <p:spPr bwMode="auto">
              <a:xfrm>
                <a:off x="4156" y="1491"/>
                <a:ext cx="11" cy="454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3" name="Rectangle 39"/>
              <p:cNvSpPr>
                <a:spLocks noChangeArrowheads="1"/>
              </p:cNvSpPr>
              <p:nvPr/>
            </p:nvSpPr>
            <p:spPr bwMode="auto">
              <a:xfrm>
                <a:off x="4167" y="1491"/>
                <a:ext cx="13" cy="454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4" name="Rectangle 40"/>
              <p:cNvSpPr>
                <a:spLocks noChangeArrowheads="1"/>
              </p:cNvSpPr>
              <p:nvPr/>
            </p:nvSpPr>
            <p:spPr bwMode="auto">
              <a:xfrm>
                <a:off x="4180" y="1491"/>
                <a:ext cx="15" cy="454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5" name="Rectangle 41"/>
              <p:cNvSpPr>
                <a:spLocks noChangeArrowheads="1"/>
              </p:cNvSpPr>
              <p:nvPr/>
            </p:nvSpPr>
            <p:spPr bwMode="auto">
              <a:xfrm>
                <a:off x="4195" y="1491"/>
                <a:ext cx="16" cy="454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6" name="Rectangle 42"/>
              <p:cNvSpPr>
                <a:spLocks noChangeArrowheads="1"/>
              </p:cNvSpPr>
              <p:nvPr/>
            </p:nvSpPr>
            <p:spPr bwMode="auto">
              <a:xfrm>
                <a:off x="4211" y="1491"/>
                <a:ext cx="2" cy="454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7" name="Rectangle 43"/>
              <p:cNvSpPr>
                <a:spLocks noChangeArrowheads="1"/>
              </p:cNvSpPr>
              <p:nvPr/>
            </p:nvSpPr>
            <p:spPr bwMode="auto">
              <a:xfrm>
                <a:off x="3612" y="1491"/>
                <a:ext cx="601" cy="454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8" name="Rectangle 44"/>
              <p:cNvSpPr>
                <a:spLocks noChangeArrowheads="1"/>
              </p:cNvSpPr>
              <p:nvPr/>
            </p:nvSpPr>
            <p:spPr bwMode="auto">
              <a:xfrm>
                <a:off x="3834" y="1504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29" name="Rectangle 45"/>
              <p:cNvSpPr>
                <a:spLocks noChangeArrowheads="1"/>
              </p:cNvSpPr>
              <p:nvPr/>
            </p:nvSpPr>
            <p:spPr bwMode="auto">
              <a:xfrm>
                <a:off x="3856" y="1533"/>
                <a:ext cx="12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Equipment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0" name="Line 46"/>
              <p:cNvSpPr>
                <a:spLocks noChangeShapeType="1"/>
              </p:cNvSpPr>
              <p:nvPr/>
            </p:nvSpPr>
            <p:spPr bwMode="auto">
              <a:xfrm>
                <a:off x="3612" y="1573"/>
                <a:ext cx="601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1" name="Rectangle 47"/>
              <p:cNvSpPr>
                <a:spLocks noChangeArrowheads="1"/>
              </p:cNvSpPr>
              <p:nvPr/>
            </p:nvSpPr>
            <p:spPr bwMode="auto">
              <a:xfrm>
                <a:off x="3623" y="158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2" name="Rectangle 48"/>
              <p:cNvSpPr>
                <a:spLocks noChangeArrowheads="1"/>
              </p:cNvSpPr>
              <p:nvPr/>
            </p:nvSpPr>
            <p:spPr bwMode="auto">
              <a:xfrm>
                <a:off x="3661" y="1582"/>
                <a:ext cx="3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driftPerUnitTime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3" name="Rectangle 49"/>
              <p:cNvSpPr>
                <a:spLocks noChangeArrowheads="1"/>
              </p:cNvSpPr>
              <p:nvPr/>
            </p:nvSpPr>
            <p:spPr bwMode="auto">
              <a:xfrm>
                <a:off x="3623" y="161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4" name="Rectangle 50"/>
              <p:cNvSpPr>
                <a:spLocks noChangeArrowheads="1"/>
              </p:cNvSpPr>
              <p:nvPr/>
            </p:nvSpPr>
            <p:spPr bwMode="auto">
              <a:xfrm>
                <a:off x="3661" y="1610"/>
                <a:ext cx="40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observableRange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5" name="Rectangle 51"/>
              <p:cNvSpPr>
                <a:spLocks noChangeArrowheads="1"/>
              </p:cNvSpPr>
              <p:nvPr/>
            </p:nvSpPr>
            <p:spPr bwMode="auto">
              <a:xfrm>
                <a:off x="3623" y="163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6" name="Rectangle 52"/>
              <p:cNvSpPr>
                <a:spLocks noChangeArrowheads="1"/>
              </p:cNvSpPr>
              <p:nvPr/>
            </p:nvSpPr>
            <p:spPr bwMode="auto">
              <a:xfrm>
                <a:off x="3661" y="1639"/>
                <a:ext cx="4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observingMethod  :ObservingMethodType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7" name="Rectangle 53"/>
              <p:cNvSpPr>
                <a:spLocks noChangeArrowheads="1"/>
              </p:cNvSpPr>
              <p:nvPr/>
            </p:nvSpPr>
            <p:spPr bwMode="auto">
              <a:xfrm>
                <a:off x="3623" y="166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8" name="Rectangle 54"/>
              <p:cNvSpPr>
                <a:spLocks noChangeArrowheads="1"/>
              </p:cNvSpPr>
              <p:nvPr/>
            </p:nvSpPr>
            <p:spPr bwMode="auto">
              <a:xfrm>
                <a:off x="3661" y="1668"/>
                <a:ext cx="46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observingMethodDetails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9" name="Rectangle 55"/>
              <p:cNvSpPr>
                <a:spLocks noChangeArrowheads="1"/>
              </p:cNvSpPr>
              <p:nvPr/>
            </p:nvSpPr>
            <p:spPr bwMode="auto">
              <a:xfrm>
                <a:off x="3623" y="169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0" name="Rectangle 56"/>
              <p:cNvSpPr>
                <a:spLocks noChangeArrowheads="1"/>
              </p:cNvSpPr>
              <p:nvPr/>
            </p:nvSpPr>
            <p:spPr bwMode="auto">
              <a:xfrm>
                <a:off x="3661" y="1697"/>
                <a:ext cx="27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specificationLink  :URI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1" name="Rectangle 57"/>
              <p:cNvSpPr>
                <a:spLocks noChangeArrowheads="1"/>
              </p:cNvSpPr>
              <p:nvPr/>
            </p:nvSpPr>
            <p:spPr bwMode="auto">
              <a:xfrm>
                <a:off x="3623" y="172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2" name="Rectangle 58"/>
              <p:cNvSpPr>
                <a:spLocks noChangeArrowheads="1"/>
              </p:cNvSpPr>
              <p:nvPr/>
            </p:nvSpPr>
            <p:spPr bwMode="auto">
              <a:xfrm>
                <a:off x="3661" y="1726"/>
                <a:ext cx="51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specifiedAbsoluteUncertainty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3" name="Rectangle 59"/>
              <p:cNvSpPr>
                <a:spLocks noChangeArrowheads="1"/>
              </p:cNvSpPr>
              <p:nvPr/>
            </p:nvSpPr>
            <p:spPr bwMode="auto">
              <a:xfrm>
                <a:off x="3623" y="175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4" name="Rectangle 60"/>
              <p:cNvSpPr>
                <a:spLocks noChangeArrowheads="1"/>
              </p:cNvSpPr>
              <p:nvPr/>
            </p:nvSpPr>
            <p:spPr bwMode="auto">
              <a:xfrm>
                <a:off x="3661" y="1754"/>
                <a:ext cx="50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specifiedRelativeUncertainty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5" name="Rectangle 61"/>
              <p:cNvSpPr>
                <a:spLocks noChangeArrowheads="1"/>
              </p:cNvSpPr>
              <p:nvPr/>
            </p:nvSpPr>
            <p:spPr bwMode="auto">
              <a:xfrm>
                <a:off x="3619" y="1790"/>
                <a:ext cx="588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6" name="Rectangle 62"/>
              <p:cNvSpPr>
                <a:spLocks noChangeArrowheads="1"/>
              </p:cNvSpPr>
              <p:nvPr/>
            </p:nvSpPr>
            <p:spPr bwMode="auto">
              <a:xfrm>
                <a:off x="3621" y="1792"/>
                <a:ext cx="583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7" name="Rectangle 63"/>
              <p:cNvSpPr>
                <a:spLocks noChangeArrowheads="1"/>
              </p:cNvSpPr>
              <p:nvPr/>
            </p:nvSpPr>
            <p:spPr bwMode="auto">
              <a:xfrm>
                <a:off x="3625" y="1792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3»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8" name="Rectangle 64"/>
              <p:cNvSpPr>
                <a:spLocks noChangeArrowheads="1"/>
              </p:cNvSpPr>
              <p:nvPr/>
            </p:nvSpPr>
            <p:spPr bwMode="auto">
              <a:xfrm>
                <a:off x="3623" y="182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9" name="Rectangle 65"/>
              <p:cNvSpPr>
                <a:spLocks noChangeArrowheads="1"/>
              </p:cNvSpPr>
              <p:nvPr/>
            </p:nvSpPr>
            <p:spPr bwMode="auto">
              <a:xfrm>
                <a:off x="3661" y="1821"/>
                <a:ext cx="3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firmwareVersion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0" name="Rectangle 66"/>
              <p:cNvSpPr>
                <a:spLocks noChangeArrowheads="1"/>
              </p:cNvSpPr>
              <p:nvPr/>
            </p:nvSpPr>
            <p:spPr bwMode="auto">
              <a:xfrm>
                <a:off x="3623" y="185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1" name="Rectangle 67"/>
              <p:cNvSpPr>
                <a:spLocks noChangeArrowheads="1"/>
              </p:cNvSpPr>
              <p:nvPr/>
            </p:nvSpPr>
            <p:spPr bwMode="auto">
              <a:xfrm>
                <a:off x="3661" y="1850"/>
                <a:ext cx="3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manufacturer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2" name="Rectangle 68"/>
              <p:cNvSpPr>
                <a:spLocks noChangeArrowheads="1"/>
              </p:cNvSpPr>
              <p:nvPr/>
            </p:nvSpPr>
            <p:spPr bwMode="auto">
              <a:xfrm>
                <a:off x="3623" y="187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3" name="Rectangle 69"/>
              <p:cNvSpPr>
                <a:spLocks noChangeArrowheads="1"/>
              </p:cNvSpPr>
              <p:nvPr/>
            </p:nvSpPr>
            <p:spPr bwMode="auto">
              <a:xfrm>
                <a:off x="3661" y="1878"/>
                <a:ext cx="36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modelNumber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4" name="Rectangle 70"/>
              <p:cNvSpPr>
                <a:spLocks noChangeArrowheads="1"/>
              </p:cNvSpPr>
              <p:nvPr/>
            </p:nvSpPr>
            <p:spPr bwMode="auto">
              <a:xfrm>
                <a:off x="3623" y="190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5" name="Rectangle 71"/>
              <p:cNvSpPr>
                <a:spLocks noChangeArrowheads="1"/>
              </p:cNvSpPr>
              <p:nvPr/>
            </p:nvSpPr>
            <p:spPr bwMode="auto">
              <a:xfrm>
                <a:off x="3661" y="1907"/>
                <a:ext cx="36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serialNumber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6" name="Rectangle 72"/>
              <p:cNvSpPr>
                <a:spLocks noChangeArrowheads="1"/>
              </p:cNvSpPr>
              <p:nvPr/>
            </p:nvSpPr>
            <p:spPr bwMode="auto">
              <a:xfrm>
                <a:off x="3958" y="2166"/>
                <a:ext cx="462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7" name="Rectangle 73"/>
              <p:cNvSpPr>
                <a:spLocks noChangeArrowheads="1"/>
              </p:cNvSpPr>
              <p:nvPr/>
            </p:nvSpPr>
            <p:spPr bwMode="auto">
              <a:xfrm>
                <a:off x="3958" y="2166"/>
                <a:ext cx="462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8" name="Rectangle 74"/>
              <p:cNvSpPr>
                <a:spLocks noChangeArrowheads="1"/>
              </p:cNvSpPr>
              <p:nvPr/>
            </p:nvSpPr>
            <p:spPr bwMode="auto">
              <a:xfrm>
                <a:off x="3951" y="2160"/>
                <a:ext cx="240" cy="152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9" name="Rectangle 75"/>
              <p:cNvSpPr>
                <a:spLocks noChangeArrowheads="1"/>
              </p:cNvSpPr>
              <p:nvPr/>
            </p:nvSpPr>
            <p:spPr bwMode="auto">
              <a:xfrm>
                <a:off x="4191" y="2160"/>
                <a:ext cx="13" cy="152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0" name="Rectangle 76"/>
              <p:cNvSpPr>
                <a:spLocks noChangeArrowheads="1"/>
              </p:cNvSpPr>
              <p:nvPr/>
            </p:nvSpPr>
            <p:spPr bwMode="auto">
              <a:xfrm>
                <a:off x="4204" y="2160"/>
                <a:ext cx="11" cy="152"/>
              </a:xfrm>
              <a:prstGeom prst="rect">
                <a:avLst/>
              </a:prstGeom>
              <a:solidFill>
                <a:srgbClr val="FD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1" name="Rectangle 77"/>
              <p:cNvSpPr>
                <a:spLocks noChangeArrowheads="1"/>
              </p:cNvSpPr>
              <p:nvPr/>
            </p:nvSpPr>
            <p:spPr bwMode="auto">
              <a:xfrm>
                <a:off x="4215" y="2160"/>
                <a:ext cx="12" cy="152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2" name="Rectangle 78"/>
              <p:cNvSpPr>
                <a:spLocks noChangeArrowheads="1"/>
              </p:cNvSpPr>
              <p:nvPr/>
            </p:nvSpPr>
            <p:spPr bwMode="auto">
              <a:xfrm>
                <a:off x="4227" y="2160"/>
                <a:ext cx="11" cy="152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3" name="Rectangle 79"/>
              <p:cNvSpPr>
                <a:spLocks noChangeArrowheads="1"/>
              </p:cNvSpPr>
              <p:nvPr/>
            </p:nvSpPr>
            <p:spPr bwMode="auto">
              <a:xfrm>
                <a:off x="4238" y="2160"/>
                <a:ext cx="11" cy="152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4" name="Rectangle 80"/>
              <p:cNvSpPr>
                <a:spLocks noChangeArrowheads="1"/>
              </p:cNvSpPr>
              <p:nvPr/>
            </p:nvSpPr>
            <p:spPr bwMode="auto">
              <a:xfrm>
                <a:off x="4249" y="2160"/>
                <a:ext cx="9" cy="152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5" name="Rectangle 81"/>
              <p:cNvSpPr>
                <a:spLocks noChangeArrowheads="1"/>
              </p:cNvSpPr>
              <p:nvPr/>
            </p:nvSpPr>
            <p:spPr bwMode="auto">
              <a:xfrm>
                <a:off x="4258" y="2160"/>
                <a:ext cx="8" cy="152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6" name="Rectangle 82"/>
              <p:cNvSpPr>
                <a:spLocks noChangeArrowheads="1"/>
              </p:cNvSpPr>
              <p:nvPr/>
            </p:nvSpPr>
            <p:spPr bwMode="auto">
              <a:xfrm>
                <a:off x="4266" y="2160"/>
                <a:ext cx="12" cy="152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7" name="Rectangle 83"/>
              <p:cNvSpPr>
                <a:spLocks noChangeArrowheads="1"/>
              </p:cNvSpPr>
              <p:nvPr/>
            </p:nvSpPr>
            <p:spPr bwMode="auto">
              <a:xfrm>
                <a:off x="4278" y="2160"/>
                <a:ext cx="13" cy="152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8" name="Rectangle 84"/>
              <p:cNvSpPr>
                <a:spLocks noChangeArrowheads="1"/>
              </p:cNvSpPr>
              <p:nvPr/>
            </p:nvSpPr>
            <p:spPr bwMode="auto">
              <a:xfrm>
                <a:off x="4291" y="2160"/>
                <a:ext cx="11" cy="152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9" name="Rectangle 85"/>
              <p:cNvSpPr>
                <a:spLocks noChangeArrowheads="1"/>
              </p:cNvSpPr>
              <p:nvPr/>
            </p:nvSpPr>
            <p:spPr bwMode="auto">
              <a:xfrm>
                <a:off x="4302" y="2160"/>
                <a:ext cx="11" cy="152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0" name="Rectangle 86"/>
              <p:cNvSpPr>
                <a:spLocks noChangeArrowheads="1"/>
              </p:cNvSpPr>
              <p:nvPr/>
            </p:nvSpPr>
            <p:spPr bwMode="auto">
              <a:xfrm>
                <a:off x="4313" y="2160"/>
                <a:ext cx="11" cy="152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1" name="Rectangle 87"/>
              <p:cNvSpPr>
                <a:spLocks noChangeArrowheads="1"/>
              </p:cNvSpPr>
              <p:nvPr/>
            </p:nvSpPr>
            <p:spPr bwMode="auto">
              <a:xfrm>
                <a:off x="4324" y="2160"/>
                <a:ext cx="11" cy="152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2" name="Rectangle 88"/>
              <p:cNvSpPr>
                <a:spLocks noChangeArrowheads="1"/>
              </p:cNvSpPr>
              <p:nvPr/>
            </p:nvSpPr>
            <p:spPr bwMode="auto">
              <a:xfrm>
                <a:off x="4335" y="2160"/>
                <a:ext cx="14" cy="152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3" name="Rectangle 89"/>
              <p:cNvSpPr>
                <a:spLocks noChangeArrowheads="1"/>
              </p:cNvSpPr>
              <p:nvPr/>
            </p:nvSpPr>
            <p:spPr bwMode="auto">
              <a:xfrm>
                <a:off x="4349" y="2160"/>
                <a:ext cx="11" cy="152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4" name="Rectangle 90"/>
              <p:cNvSpPr>
                <a:spLocks noChangeArrowheads="1"/>
              </p:cNvSpPr>
              <p:nvPr/>
            </p:nvSpPr>
            <p:spPr bwMode="auto">
              <a:xfrm>
                <a:off x="4360" y="2160"/>
                <a:ext cx="8" cy="152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" name="Rectangle 91"/>
              <p:cNvSpPr>
                <a:spLocks noChangeArrowheads="1"/>
              </p:cNvSpPr>
              <p:nvPr/>
            </p:nvSpPr>
            <p:spPr bwMode="auto">
              <a:xfrm>
                <a:off x="4368" y="2160"/>
                <a:ext cx="9" cy="152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" name="Rectangle 92"/>
              <p:cNvSpPr>
                <a:spLocks noChangeArrowheads="1"/>
              </p:cNvSpPr>
              <p:nvPr/>
            </p:nvSpPr>
            <p:spPr bwMode="auto">
              <a:xfrm>
                <a:off x="4377" y="2160"/>
                <a:ext cx="11" cy="152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" name="Rectangle 93"/>
              <p:cNvSpPr>
                <a:spLocks noChangeArrowheads="1"/>
              </p:cNvSpPr>
              <p:nvPr/>
            </p:nvSpPr>
            <p:spPr bwMode="auto">
              <a:xfrm>
                <a:off x="4388" y="2160"/>
                <a:ext cx="12" cy="152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" name="Rectangle 94"/>
              <p:cNvSpPr>
                <a:spLocks noChangeArrowheads="1"/>
              </p:cNvSpPr>
              <p:nvPr/>
            </p:nvSpPr>
            <p:spPr bwMode="auto">
              <a:xfrm>
                <a:off x="4400" y="2160"/>
                <a:ext cx="11" cy="152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9" name="Rectangle 95"/>
              <p:cNvSpPr>
                <a:spLocks noChangeArrowheads="1"/>
              </p:cNvSpPr>
              <p:nvPr/>
            </p:nvSpPr>
            <p:spPr bwMode="auto">
              <a:xfrm>
                <a:off x="4411" y="2160"/>
                <a:ext cx="2" cy="152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0" name="Rectangle 96"/>
              <p:cNvSpPr>
                <a:spLocks noChangeArrowheads="1"/>
              </p:cNvSpPr>
              <p:nvPr/>
            </p:nvSpPr>
            <p:spPr bwMode="auto">
              <a:xfrm>
                <a:off x="3951" y="2160"/>
                <a:ext cx="462" cy="152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1" name="Rectangle 97"/>
              <p:cNvSpPr>
                <a:spLocks noChangeArrowheads="1"/>
              </p:cNvSpPr>
              <p:nvPr/>
            </p:nvSpPr>
            <p:spPr bwMode="auto">
              <a:xfrm>
                <a:off x="4366" y="2166"/>
                <a:ext cx="4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2" name="Rectangle 98"/>
              <p:cNvSpPr>
                <a:spLocks noChangeArrowheads="1"/>
              </p:cNvSpPr>
              <p:nvPr/>
            </p:nvSpPr>
            <p:spPr bwMode="auto">
              <a:xfrm>
                <a:off x="4102" y="2208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3" name="Rectangle 99"/>
              <p:cNvSpPr>
                <a:spLocks noChangeArrowheads="1"/>
              </p:cNvSpPr>
              <p:nvPr/>
            </p:nvSpPr>
            <p:spPr bwMode="auto">
              <a:xfrm>
                <a:off x="4105" y="2237"/>
                <a:ext cx="16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EquipmentLog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4" name="Rectangle 100"/>
              <p:cNvSpPr>
                <a:spLocks noChangeArrowheads="1"/>
              </p:cNvSpPr>
              <p:nvPr/>
            </p:nvSpPr>
            <p:spPr bwMode="auto">
              <a:xfrm>
                <a:off x="2592" y="3692"/>
                <a:ext cx="652" cy="478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" name="Rectangle 101"/>
              <p:cNvSpPr>
                <a:spLocks noChangeArrowheads="1"/>
              </p:cNvSpPr>
              <p:nvPr/>
            </p:nvSpPr>
            <p:spPr bwMode="auto">
              <a:xfrm>
                <a:off x="2592" y="3692"/>
                <a:ext cx="652" cy="478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" name="Rectangle 102"/>
              <p:cNvSpPr>
                <a:spLocks noChangeArrowheads="1"/>
              </p:cNvSpPr>
              <p:nvPr/>
            </p:nvSpPr>
            <p:spPr bwMode="auto">
              <a:xfrm>
                <a:off x="2585" y="3685"/>
                <a:ext cx="339" cy="479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" name="Rectangle 103"/>
              <p:cNvSpPr>
                <a:spLocks noChangeArrowheads="1"/>
              </p:cNvSpPr>
              <p:nvPr/>
            </p:nvSpPr>
            <p:spPr bwMode="auto">
              <a:xfrm>
                <a:off x="2924" y="3685"/>
                <a:ext cx="16" cy="479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" name="Rectangle 104"/>
              <p:cNvSpPr>
                <a:spLocks noChangeArrowheads="1"/>
              </p:cNvSpPr>
              <p:nvPr/>
            </p:nvSpPr>
            <p:spPr bwMode="auto">
              <a:xfrm>
                <a:off x="2940" y="3685"/>
                <a:ext cx="18" cy="479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" name="Rectangle 105"/>
              <p:cNvSpPr>
                <a:spLocks noChangeArrowheads="1"/>
              </p:cNvSpPr>
              <p:nvPr/>
            </p:nvSpPr>
            <p:spPr bwMode="auto">
              <a:xfrm>
                <a:off x="2958" y="3685"/>
                <a:ext cx="15" cy="479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" name="Rectangle 106"/>
              <p:cNvSpPr>
                <a:spLocks noChangeArrowheads="1"/>
              </p:cNvSpPr>
              <p:nvPr/>
            </p:nvSpPr>
            <p:spPr bwMode="auto">
              <a:xfrm>
                <a:off x="2973" y="3685"/>
                <a:ext cx="16" cy="479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" name="Rectangle 107"/>
              <p:cNvSpPr>
                <a:spLocks noChangeArrowheads="1"/>
              </p:cNvSpPr>
              <p:nvPr/>
            </p:nvSpPr>
            <p:spPr bwMode="auto">
              <a:xfrm>
                <a:off x="2989" y="3685"/>
                <a:ext cx="15" cy="479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" name="Rectangle 108"/>
              <p:cNvSpPr>
                <a:spLocks noChangeArrowheads="1"/>
              </p:cNvSpPr>
              <p:nvPr/>
            </p:nvSpPr>
            <p:spPr bwMode="auto">
              <a:xfrm>
                <a:off x="3004" y="3685"/>
                <a:ext cx="14" cy="479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" name="Rectangle 109"/>
              <p:cNvSpPr>
                <a:spLocks noChangeArrowheads="1"/>
              </p:cNvSpPr>
              <p:nvPr/>
            </p:nvSpPr>
            <p:spPr bwMode="auto">
              <a:xfrm>
                <a:off x="3018" y="3685"/>
                <a:ext cx="13" cy="479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" name="Rectangle 110"/>
              <p:cNvSpPr>
                <a:spLocks noChangeArrowheads="1"/>
              </p:cNvSpPr>
              <p:nvPr/>
            </p:nvSpPr>
            <p:spPr bwMode="auto">
              <a:xfrm>
                <a:off x="3031" y="3685"/>
                <a:ext cx="15" cy="479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" name="Rectangle 111"/>
              <p:cNvSpPr>
                <a:spLocks noChangeArrowheads="1"/>
              </p:cNvSpPr>
              <p:nvPr/>
            </p:nvSpPr>
            <p:spPr bwMode="auto">
              <a:xfrm>
                <a:off x="3046" y="3685"/>
                <a:ext cx="18" cy="479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" name="Rectangle 112"/>
              <p:cNvSpPr>
                <a:spLocks noChangeArrowheads="1"/>
              </p:cNvSpPr>
              <p:nvPr/>
            </p:nvSpPr>
            <p:spPr bwMode="auto">
              <a:xfrm>
                <a:off x="3064" y="3685"/>
                <a:ext cx="16" cy="479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7" name="Rectangle 113"/>
              <p:cNvSpPr>
                <a:spLocks noChangeArrowheads="1"/>
              </p:cNvSpPr>
              <p:nvPr/>
            </p:nvSpPr>
            <p:spPr bwMode="auto">
              <a:xfrm>
                <a:off x="3080" y="3685"/>
                <a:ext cx="15" cy="479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8" name="Rectangle 114"/>
              <p:cNvSpPr>
                <a:spLocks noChangeArrowheads="1"/>
              </p:cNvSpPr>
              <p:nvPr/>
            </p:nvSpPr>
            <p:spPr bwMode="auto">
              <a:xfrm>
                <a:off x="3095" y="3685"/>
                <a:ext cx="18" cy="479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9" name="Rectangle 115"/>
              <p:cNvSpPr>
                <a:spLocks noChangeArrowheads="1"/>
              </p:cNvSpPr>
              <p:nvPr/>
            </p:nvSpPr>
            <p:spPr bwMode="auto">
              <a:xfrm>
                <a:off x="3113" y="3685"/>
                <a:ext cx="16" cy="479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" name="Rectangle 116"/>
              <p:cNvSpPr>
                <a:spLocks noChangeArrowheads="1"/>
              </p:cNvSpPr>
              <p:nvPr/>
            </p:nvSpPr>
            <p:spPr bwMode="auto">
              <a:xfrm>
                <a:off x="3129" y="3685"/>
                <a:ext cx="15" cy="479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" name="Rectangle 117"/>
              <p:cNvSpPr>
                <a:spLocks noChangeArrowheads="1"/>
              </p:cNvSpPr>
              <p:nvPr/>
            </p:nvSpPr>
            <p:spPr bwMode="auto">
              <a:xfrm>
                <a:off x="3144" y="3685"/>
                <a:ext cx="16" cy="479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" name="Rectangle 118"/>
              <p:cNvSpPr>
                <a:spLocks noChangeArrowheads="1"/>
              </p:cNvSpPr>
              <p:nvPr/>
            </p:nvSpPr>
            <p:spPr bwMode="auto">
              <a:xfrm>
                <a:off x="3160" y="3685"/>
                <a:ext cx="13" cy="479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" name="Rectangle 119"/>
              <p:cNvSpPr>
                <a:spLocks noChangeArrowheads="1"/>
              </p:cNvSpPr>
              <p:nvPr/>
            </p:nvSpPr>
            <p:spPr bwMode="auto">
              <a:xfrm>
                <a:off x="3173" y="3685"/>
                <a:ext cx="15" cy="479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" name="Rectangle 120"/>
              <p:cNvSpPr>
                <a:spLocks noChangeArrowheads="1"/>
              </p:cNvSpPr>
              <p:nvPr/>
            </p:nvSpPr>
            <p:spPr bwMode="auto">
              <a:xfrm>
                <a:off x="3188" y="3685"/>
                <a:ext cx="14" cy="479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" name="Rectangle 121"/>
              <p:cNvSpPr>
                <a:spLocks noChangeArrowheads="1"/>
              </p:cNvSpPr>
              <p:nvPr/>
            </p:nvSpPr>
            <p:spPr bwMode="auto">
              <a:xfrm>
                <a:off x="3202" y="3685"/>
                <a:ext cx="15" cy="479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" name="Rectangle 122"/>
              <p:cNvSpPr>
                <a:spLocks noChangeArrowheads="1"/>
              </p:cNvSpPr>
              <p:nvPr/>
            </p:nvSpPr>
            <p:spPr bwMode="auto">
              <a:xfrm>
                <a:off x="3217" y="3685"/>
                <a:ext cx="18" cy="479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" name="Rectangle 123"/>
              <p:cNvSpPr>
                <a:spLocks noChangeArrowheads="1"/>
              </p:cNvSpPr>
              <p:nvPr/>
            </p:nvSpPr>
            <p:spPr bwMode="auto">
              <a:xfrm>
                <a:off x="3235" y="3685"/>
                <a:ext cx="2" cy="479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" name="Rectangle 124"/>
              <p:cNvSpPr>
                <a:spLocks noChangeArrowheads="1"/>
              </p:cNvSpPr>
              <p:nvPr/>
            </p:nvSpPr>
            <p:spPr bwMode="auto">
              <a:xfrm>
                <a:off x="2585" y="3685"/>
                <a:ext cx="652" cy="479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" name="Rectangle 125"/>
              <p:cNvSpPr>
                <a:spLocks noChangeArrowheads="1"/>
              </p:cNvSpPr>
              <p:nvPr/>
            </p:nvSpPr>
            <p:spPr bwMode="auto">
              <a:xfrm>
                <a:off x="2847" y="3699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0" name="Rectangle 126"/>
              <p:cNvSpPr>
                <a:spLocks noChangeArrowheads="1"/>
              </p:cNvSpPr>
              <p:nvPr/>
            </p:nvSpPr>
            <p:spPr bwMode="auto">
              <a:xfrm>
                <a:off x="2860" y="3728"/>
                <a:ext cx="10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Sampling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1" name="Line 127"/>
              <p:cNvSpPr>
                <a:spLocks noChangeShapeType="1"/>
              </p:cNvSpPr>
              <p:nvPr/>
            </p:nvSpPr>
            <p:spPr bwMode="auto">
              <a:xfrm>
                <a:off x="2585" y="3767"/>
                <a:ext cx="652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" name="Rectangle 128"/>
              <p:cNvSpPr>
                <a:spLocks noChangeArrowheads="1"/>
              </p:cNvSpPr>
              <p:nvPr/>
            </p:nvSpPr>
            <p:spPr bwMode="auto">
              <a:xfrm>
                <a:off x="2596" y="377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3" name="Rectangle 129"/>
              <p:cNvSpPr>
                <a:spLocks noChangeArrowheads="1"/>
              </p:cNvSpPr>
              <p:nvPr/>
            </p:nvSpPr>
            <p:spPr bwMode="auto">
              <a:xfrm>
                <a:off x="2634" y="3776"/>
                <a:ext cx="33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diurnalBaseTime  :TM_ClockTime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4" name="Rectangle 130"/>
              <p:cNvSpPr>
                <a:spLocks noChangeArrowheads="1"/>
              </p:cNvSpPr>
              <p:nvPr/>
            </p:nvSpPr>
            <p:spPr bwMode="auto">
              <a:xfrm>
                <a:off x="2596" y="380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5" name="Rectangle 131"/>
              <p:cNvSpPr>
                <a:spLocks noChangeArrowheads="1"/>
              </p:cNvSpPr>
              <p:nvPr/>
            </p:nvSpPr>
            <p:spPr bwMode="auto">
              <a:xfrm>
                <a:off x="2634" y="3805"/>
                <a:ext cx="46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samplingStrategy  :SamplingStrategyType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6" name="Rectangle 132"/>
              <p:cNvSpPr>
                <a:spLocks noChangeArrowheads="1"/>
              </p:cNvSpPr>
              <p:nvPr/>
            </p:nvSpPr>
            <p:spPr bwMode="auto">
              <a:xfrm>
                <a:off x="2592" y="3841"/>
                <a:ext cx="639" cy="28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" name="Rectangle 133"/>
              <p:cNvSpPr>
                <a:spLocks noChangeArrowheads="1"/>
              </p:cNvSpPr>
              <p:nvPr/>
            </p:nvSpPr>
            <p:spPr bwMode="auto">
              <a:xfrm>
                <a:off x="2594" y="3843"/>
                <a:ext cx="634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" name="Rectangle 134"/>
              <p:cNvSpPr>
                <a:spLocks noChangeArrowheads="1"/>
              </p:cNvSpPr>
              <p:nvPr/>
            </p:nvSpPr>
            <p:spPr bwMode="auto">
              <a:xfrm>
                <a:off x="2598" y="3843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3»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9" name="Rectangle 135"/>
              <p:cNvSpPr>
                <a:spLocks noChangeArrowheads="1"/>
              </p:cNvSpPr>
              <p:nvPr/>
            </p:nvSpPr>
            <p:spPr bwMode="auto">
              <a:xfrm>
                <a:off x="2596" y="387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0" name="Rectangle 136"/>
              <p:cNvSpPr>
                <a:spLocks noChangeArrowheads="1"/>
              </p:cNvSpPr>
              <p:nvPr/>
            </p:nvSpPr>
            <p:spPr bwMode="auto">
              <a:xfrm>
                <a:off x="2634" y="3872"/>
                <a:ext cx="46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sampleTreatment  :SampleTreatmentType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1" name="Rectangle 137"/>
              <p:cNvSpPr>
                <a:spLocks noChangeArrowheads="1"/>
              </p:cNvSpPr>
              <p:nvPr/>
            </p:nvSpPr>
            <p:spPr bwMode="auto">
              <a:xfrm>
                <a:off x="2596" y="390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2" name="Rectangle 138"/>
              <p:cNvSpPr>
                <a:spLocks noChangeArrowheads="1"/>
              </p:cNvSpPr>
              <p:nvPr/>
            </p:nvSpPr>
            <p:spPr bwMode="auto">
              <a:xfrm>
                <a:off x="2634" y="3900"/>
                <a:ext cx="50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samplingProcedure  :SamplingProcedureType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3" name="Rectangle 139"/>
              <p:cNvSpPr>
                <a:spLocks noChangeArrowheads="1"/>
              </p:cNvSpPr>
              <p:nvPr/>
            </p:nvSpPr>
            <p:spPr bwMode="auto">
              <a:xfrm>
                <a:off x="2596" y="392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4" name="Rectangle 140"/>
              <p:cNvSpPr>
                <a:spLocks noChangeArrowheads="1"/>
              </p:cNvSpPr>
              <p:nvPr/>
            </p:nvSpPr>
            <p:spPr bwMode="auto">
              <a:xfrm>
                <a:off x="2634" y="3929"/>
                <a:ext cx="52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samplingProcedureDescription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5" name="Rectangle 141"/>
              <p:cNvSpPr>
                <a:spLocks noChangeArrowheads="1"/>
              </p:cNvSpPr>
              <p:nvPr/>
            </p:nvSpPr>
            <p:spPr bwMode="auto">
              <a:xfrm>
                <a:off x="2596" y="395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6" name="Rectangle 142"/>
              <p:cNvSpPr>
                <a:spLocks noChangeArrowheads="1"/>
              </p:cNvSpPr>
              <p:nvPr/>
            </p:nvSpPr>
            <p:spPr bwMode="auto">
              <a:xfrm>
                <a:off x="2634" y="3958"/>
                <a:ext cx="51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temporalSamplingInterval  :TM_PeriodDuration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7" name="Rectangle 143"/>
              <p:cNvSpPr>
                <a:spLocks noChangeArrowheads="1"/>
              </p:cNvSpPr>
              <p:nvPr/>
            </p:nvSpPr>
            <p:spPr bwMode="auto">
              <a:xfrm>
                <a:off x="2592" y="3993"/>
                <a:ext cx="639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" name="Rectangle 144"/>
              <p:cNvSpPr>
                <a:spLocks noChangeArrowheads="1"/>
              </p:cNvSpPr>
              <p:nvPr/>
            </p:nvSpPr>
            <p:spPr bwMode="auto">
              <a:xfrm>
                <a:off x="2594" y="3996"/>
                <a:ext cx="634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" name="Rectangle 145"/>
              <p:cNvSpPr>
                <a:spLocks noChangeArrowheads="1"/>
              </p:cNvSpPr>
              <p:nvPr/>
            </p:nvSpPr>
            <p:spPr bwMode="auto">
              <a:xfrm>
                <a:off x="2598" y="3996"/>
                <a:ext cx="20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3, voidable»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0" name="Rectangle 146"/>
              <p:cNvSpPr>
                <a:spLocks noChangeArrowheads="1"/>
              </p:cNvSpPr>
              <p:nvPr/>
            </p:nvSpPr>
            <p:spPr bwMode="auto">
              <a:xfrm>
                <a:off x="2596" y="402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1" name="Rectangle 147"/>
              <p:cNvSpPr>
                <a:spLocks noChangeArrowheads="1"/>
              </p:cNvSpPr>
              <p:nvPr/>
            </p:nvSpPr>
            <p:spPr bwMode="auto">
              <a:xfrm>
                <a:off x="2634" y="4024"/>
                <a:ext cx="40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samplingTimePeriod  :TM_Duration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2" name="Rectangle 148"/>
              <p:cNvSpPr>
                <a:spLocks noChangeArrowheads="1"/>
              </p:cNvSpPr>
              <p:nvPr/>
            </p:nvSpPr>
            <p:spPr bwMode="auto">
              <a:xfrm>
                <a:off x="2592" y="4060"/>
                <a:ext cx="639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" name="Rectangle 149"/>
              <p:cNvSpPr>
                <a:spLocks noChangeArrowheads="1"/>
              </p:cNvSpPr>
              <p:nvPr/>
            </p:nvSpPr>
            <p:spPr bwMode="auto">
              <a:xfrm>
                <a:off x="2594" y="4062"/>
                <a:ext cx="634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" name="Rectangle 150"/>
              <p:cNvSpPr>
                <a:spLocks noChangeArrowheads="1"/>
              </p:cNvSpPr>
              <p:nvPr/>
            </p:nvSpPr>
            <p:spPr bwMode="auto">
              <a:xfrm>
                <a:off x="2598" y="4062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2»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5" name="Rectangle 151"/>
              <p:cNvSpPr>
                <a:spLocks noChangeArrowheads="1"/>
              </p:cNvSpPr>
              <p:nvPr/>
            </p:nvSpPr>
            <p:spPr bwMode="auto">
              <a:xfrm>
                <a:off x="2596" y="409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6" name="Rectangle 152"/>
              <p:cNvSpPr>
                <a:spLocks noChangeArrowheads="1"/>
              </p:cNvSpPr>
              <p:nvPr/>
            </p:nvSpPr>
            <p:spPr bwMode="auto">
              <a:xfrm>
                <a:off x="2634" y="4091"/>
                <a:ext cx="42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spatialSamplingResolution  :Measure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7" name="Rectangle 153"/>
              <p:cNvSpPr>
                <a:spLocks noChangeArrowheads="1"/>
              </p:cNvSpPr>
              <p:nvPr/>
            </p:nvSpPr>
            <p:spPr bwMode="auto">
              <a:xfrm>
                <a:off x="2596" y="412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8" name="Rectangle 154"/>
              <p:cNvSpPr>
                <a:spLocks noChangeArrowheads="1"/>
              </p:cNvSpPr>
              <p:nvPr/>
            </p:nvSpPr>
            <p:spPr bwMode="auto">
              <a:xfrm>
                <a:off x="2634" y="4120"/>
                <a:ext cx="55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spatialSamplingResolutionDetails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9" name="Rectangle 155"/>
              <p:cNvSpPr>
                <a:spLocks noChangeArrowheads="1"/>
              </p:cNvSpPr>
              <p:nvPr/>
            </p:nvSpPr>
            <p:spPr bwMode="auto">
              <a:xfrm>
                <a:off x="3295" y="3849"/>
                <a:ext cx="534" cy="321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" name="Rectangle 156"/>
              <p:cNvSpPr>
                <a:spLocks noChangeArrowheads="1"/>
              </p:cNvSpPr>
              <p:nvPr/>
            </p:nvSpPr>
            <p:spPr bwMode="auto">
              <a:xfrm>
                <a:off x="3295" y="3849"/>
                <a:ext cx="534" cy="321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" name="Rectangle 157"/>
              <p:cNvSpPr>
                <a:spLocks noChangeArrowheads="1"/>
              </p:cNvSpPr>
              <p:nvPr/>
            </p:nvSpPr>
            <p:spPr bwMode="auto">
              <a:xfrm>
                <a:off x="3288" y="3843"/>
                <a:ext cx="280" cy="321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" name="Rectangle 158"/>
              <p:cNvSpPr>
                <a:spLocks noChangeArrowheads="1"/>
              </p:cNvSpPr>
              <p:nvPr/>
            </p:nvSpPr>
            <p:spPr bwMode="auto">
              <a:xfrm>
                <a:off x="3568" y="3843"/>
                <a:ext cx="13" cy="321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" name="Rectangle 159"/>
              <p:cNvSpPr>
                <a:spLocks noChangeArrowheads="1"/>
              </p:cNvSpPr>
              <p:nvPr/>
            </p:nvSpPr>
            <p:spPr bwMode="auto">
              <a:xfrm>
                <a:off x="3581" y="3843"/>
                <a:ext cx="13" cy="321"/>
              </a:xfrm>
              <a:prstGeom prst="rect">
                <a:avLst/>
              </a:prstGeom>
              <a:solidFill>
                <a:srgbClr val="FD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" name="Rectangle 160"/>
              <p:cNvSpPr>
                <a:spLocks noChangeArrowheads="1"/>
              </p:cNvSpPr>
              <p:nvPr/>
            </p:nvSpPr>
            <p:spPr bwMode="auto">
              <a:xfrm>
                <a:off x="3594" y="3843"/>
                <a:ext cx="14" cy="321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" name="Rectangle 161"/>
              <p:cNvSpPr>
                <a:spLocks noChangeArrowheads="1"/>
              </p:cNvSpPr>
              <p:nvPr/>
            </p:nvSpPr>
            <p:spPr bwMode="auto">
              <a:xfrm>
                <a:off x="3608" y="3843"/>
                <a:ext cx="13" cy="321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" name="Rectangle 162"/>
              <p:cNvSpPr>
                <a:spLocks noChangeArrowheads="1"/>
              </p:cNvSpPr>
              <p:nvPr/>
            </p:nvSpPr>
            <p:spPr bwMode="auto">
              <a:xfrm>
                <a:off x="3621" y="3843"/>
                <a:ext cx="11" cy="321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" name="Rectangle 163"/>
              <p:cNvSpPr>
                <a:spLocks noChangeArrowheads="1"/>
              </p:cNvSpPr>
              <p:nvPr/>
            </p:nvSpPr>
            <p:spPr bwMode="auto">
              <a:xfrm>
                <a:off x="3632" y="3843"/>
                <a:ext cx="11" cy="321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" name="Rectangle 164"/>
              <p:cNvSpPr>
                <a:spLocks noChangeArrowheads="1"/>
              </p:cNvSpPr>
              <p:nvPr/>
            </p:nvSpPr>
            <p:spPr bwMode="auto">
              <a:xfrm>
                <a:off x="3643" y="3843"/>
                <a:ext cx="11" cy="321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" name="Rectangle 165"/>
              <p:cNvSpPr>
                <a:spLocks noChangeArrowheads="1"/>
              </p:cNvSpPr>
              <p:nvPr/>
            </p:nvSpPr>
            <p:spPr bwMode="auto">
              <a:xfrm>
                <a:off x="3654" y="3843"/>
                <a:ext cx="14" cy="321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" name="Rectangle 166"/>
              <p:cNvSpPr>
                <a:spLocks noChangeArrowheads="1"/>
              </p:cNvSpPr>
              <p:nvPr/>
            </p:nvSpPr>
            <p:spPr bwMode="auto">
              <a:xfrm>
                <a:off x="3668" y="3843"/>
                <a:ext cx="13" cy="321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" name="Rectangle 167"/>
              <p:cNvSpPr>
                <a:spLocks noChangeArrowheads="1"/>
              </p:cNvSpPr>
              <p:nvPr/>
            </p:nvSpPr>
            <p:spPr bwMode="auto">
              <a:xfrm>
                <a:off x="3681" y="3843"/>
                <a:ext cx="13" cy="321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" name="Rectangle 168"/>
              <p:cNvSpPr>
                <a:spLocks noChangeArrowheads="1"/>
              </p:cNvSpPr>
              <p:nvPr/>
            </p:nvSpPr>
            <p:spPr bwMode="auto">
              <a:xfrm>
                <a:off x="3694" y="3843"/>
                <a:ext cx="13" cy="321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" name="Rectangle 169"/>
              <p:cNvSpPr>
                <a:spLocks noChangeArrowheads="1"/>
              </p:cNvSpPr>
              <p:nvPr/>
            </p:nvSpPr>
            <p:spPr bwMode="auto">
              <a:xfrm>
                <a:off x="3707" y="3843"/>
                <a:ext cx="14" cy="321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4" name="Rectangle 170"/>
              <p:cNvSpPr>
                <a:spLocks noChangeArrowheads="1"/>
              </p:cNvSpPr>
              <p:nvPr/>
            </p:nvSpPr>
            <p:spPr bwMode="auto">
              <a:xfrm>
                <a:off x="3721" y="3843"/>
                <a:ext cx="13" cy="321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5" name="Rectangle 171"/>
              <p:cNvSpPr>
                <a:spLocks noChangeArrowheads="1"/>
              </p:cNvSpPr>
              <p:nvPr/>
            </p:nvSpPr>
            <p:spPr bwMode="auto">
              <a:xfrm>
                <a:off x="3734" y="3843"/>
                <a:ext cx="13" cy="321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6" name="Rectangle 172"/>
              <p:cNvSpPr>
                <a:spLocks noChangeArrowheads="1"/>
              </p:cNvSpPr>
              <p:nvPr/>
            </p:nvSpPr>
            <p:spPr bwMode="auto">
              <a:xfrm>
                <a:off x="3747" y="3843"/>
                <a:ext cx="14" cy="321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7" name="Rectangle 173"/>
              <p:cNvSpPr>
                <a:spLocks noChangeArrowheads="1"/>
              </p:cNvSpPr>
              <p:nvPr/>
            </p:nvSpPr>
            <p:spPr bwMode="auto">
              <a:xfrm>
                <a:off x="3761" y="3843"/>
                <a:ext cx="11" cy="321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8" name="Rectangle 174"/>
              <p:cNvSpPr>
                <a:spLocks noChangeArrowheads="1"/>
              </p:cNvSpPr>
              <p:nvPr/>
            </p:nvSpPr>
            <p:spPr bwMode="auto">
              <a:xfrm>
                <a:off x="3772" y="3843"/>
                <a:ext cx="11" cy="321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9" name="Rectangle 175"/>
              <p:cNvSpPr>
                <a:spLocks noChangeArrowheads="1"/>
              </p:cNvSpPr>
              <p:nvPr/>
            </p:nvSpPr>
            <p:spPr bwMode="auto">
              <a:xfrm>
                <a:off x="3783" y="3843"/>
                <a:ext cx="11" cy="321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0" name="Rectangle 176"/>
              <p:cNvSpPr>
                <a:spLocks noChangeArrowheads="1"/>
              </p:cNvSpPr>
              <p:nvPr/>
            </p:nvSpPr>
            <p:spPr bwMode="auto">
              <a:xfrm>
                <a:off x="3794" y="3843"/>
                <a:ext cx="13" cy="321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1" name="Rectangle 177"/>
              <p:cNvSpPr>
                <a:spLocks noChangeArrowheads="1"/>
              </p:cNvSpPr>
              <p:nvPr/>
            </p:nvSpPr>
            <p:spPr bwMode="auto">
              <a:xfrm>
                <a:off x="3807" y="3843"/>
                <a:ext cx="14" cy="321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2" name="Rectangle 178"/>
              <p:cNvSpPr>
                <a:spLocks noChangeArrowheads="1"/>
              </p:cNvSpPr>
              <p:nvPr/>
            </p:nvSpPr>
            <p:spPr bwMode="auto">
              <a:xfrm>
                <a:off x="3821" y="3843"/>
                <a:ext cx="2" cy="321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3" name="Rectangle 179"/>
              <p:cNvSpPr>
                <a:spLocks noChangeArrowheads="1"/>
              </p:cNvSpPr>
              <p:nvPr/>
            </p:nvSpPr>
            <p:spPr bwMode="auto">
              <a:xfrm>
                <a:off x="3288" y="3843"/>
                <a:ext cx="535" cy="321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4" name="Rectangle 180"/>
              <p:cNvSpPr>
                <a:spLocks noChangeArrowheads="1"/>
              </p:cNvSpPr>
              <p:nvPr/>
            </p:nvSpPr>
            <p:spPr bwMode="auto">
              <a:xfrm>
                <a:off x="3492" y="3856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5" name="Rectangle 181"/>
              <p:cNvSpPr>
                <a:spLocks noChangeArrowheads="1"/>
              </p:cNvSpPr>
              <p:nvPr/>
            </p:nvSpPr>
            <p:spPr bwMode="auto">
              <a:xfrm>
                <a:off x="3495" y="3885"/>
                <a:ext cx="1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Processing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6" name="Line 182"/>
              <p:cNvSpPr>
                <a:spLocks noChangeShapeType="1"/>
              </p:cNvSpPr>
              <p:nvPr/>
            </p:nvSpPr>
            <p:spPr bwMode="auto">
              <a:xfrm>
                <a:off x="3288" y="3925"/>
                <a:ext cx="535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7" name="Rectangle 183"/>
              <p:cNvSpPr>
                <a:spLocks noChangeArrowheads="1"/>
              </p:cNvSpPr>
              <p:nvPr/>
            </p:nvSpPr>
            <p:spPr bwMode="auto">
              <a:xfrm>
                <a:off x="3295" y="3940"/>
                <a:ext cx="521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8" name="Rectangle 184"/>
              <p:cNvSpPr>
                <a:spLocks noChangeArrowheads="1"/>
              </p:cNvSpPr>
              <p:nvPr/>
            </p:nvSpPr>
            <p:spPr bwMode="auto">
              <a:xfrm>
                <a:off x="3297" y="3942"/>
                <a:ext cx="517" cy="25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9" name="Rectangle 185"/>
              <p:cNvSpPr>
                <a:spLocks noChangeArrowheads="1"/>
              </p:cNvSpPr>
              <p:nvPr/>
            </p:nvSpPr>
            <p:spPr bwMode="auto">
              <a:xfrm>
                <a:off x="3302" y="3942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2»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0" name="Rectangle 186"/>
              <p:cNvSpPr>
                <a:spLocks noChangeArrowheads="1"/>
              </p:cNvSpPr>
              <p:nvPr/>
            </p:nvSpPr>
            <p:spPr bwMode="auto">
              <a:xfrm>
                <a:off x="3299" y="397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1" name="Rectangle 187"/>
              <p:cNvSpPr>
                <a:spLocks noChangeArrowheads="1"/>
              </p:cNvSpPr>
              <p:nvPr/>
            </p:nvSpPr>
            <p:spPr bwMode="auto">
              <a:xfrm>
                <a:off x="3337" y="3971"/>
                <a:ext cx="44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aggregationPeriod  :TM_PeriodDuration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2" name="Rectangle 188"/>
              <p:cNvSpPr>
                <a:spLocks noChangeArrowheads="1"/>
              </p:cNvSpPr>
              <p:nvPr/>
            </p:nvSpPr>
            <p:spPr bwMode="auto">
              <a:xfrm>
                <a:off x="3299" y="400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3" name="Rectangle 189"/>
              <p:cNvSpPr>
                <a:spLocks noChangeArrowheads="1"/>
              </p:cNvSpPr>
              <p:nvPr/>
            </p:nvSpPr>
            <p:spPr bwMode="auto">
              <a:xfrm>
                <a:off x="3337" y="4000"/>
                <a:ext cx="40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processingCentre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4" name="Rectangle 190"/>
              <p:cNvSpPr>
                <a:spLocks noChangeArrowheads="1"/>
              </p:cNvSpPr>
              <p:nvPr/>
            </p:nvSpPr>
            <p:spPr bwMode="auto">
              <a:xfrm>
                <a:off x="3295" y="4035"/>
                <a:ext cx="521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5" name="Rectangle 191"/>
              <p:cNvSpPr>
                <a:spLocks noChangeArrowheads="1"/>
              </p:cNvSpPr>
              <p:nvPr/>
            </p:nvSpPr>
            <p:spPr bwMode="auto">
              <a:xfrm>
                <a:off x="3297" y="4038"/>
                <a:ext cx="517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6" name="Rectangle 192"/>
              <p:cNvSpPr>
                <a:spLocks noChangeArrowheads="1"/>
              </p:cNvSpPr>
              <p:nvPr/>
            </p:nvSpPr>
            <p:spPr bwMode="auto">
              <a:xfrm>
                <a:off x="3302" y="4038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3»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7" name="Rectangle 193"/>
              <p:cNvSpPr>
                <a:spLocks noChangeArrowheads="1"/>
              </p:cNvSpPr>
              <p:nvPr/>
            </p:nvSpPr>
            <p:spPr bwMode="auto">
              <a:xfrm>
                <a:off x="3299" y="406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8" name="Rectangle 194"/>
              <p:cNvSpPr>
                <a:spLocks noChangeArrowheads="1"/>
              </p:cNvSpPr>
              <p:nvPr/>
            </p:nvSpPr>
            <p:spPr bwMode="auto">
              <a:xfrm>
                <a:off x="3337" y="4066"/>
                <a:ext cx="38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dataProcessing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9" name="Rectangle 195"/>
              <p:cNvSpPr>
                <a:spLocks noChangeArrowheads="1"/>
              </p:cNvSpPr>
              <p:nvPr/>
            </p:nvSpPr>
            <p:spPr bwMode="auto">
              <a:xfrm>
                <a:off x="3299" y="409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0" name="Rectangle 196"/>
              <p:cNvSpPr>
                <a:spLocks noChangeArrowheads="1"/>
              </p:cNvSpPr>
              <p:nvPr/>
            </p:nvSpPr>
            <p:spPr bwMode="auto">
              <a:xfrm>
                <a:off x="3337" y="4095"/>
                <a:ext cx="38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softwareDetails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1" name="Rectangle 197"/>
              <p:cNvSpPr>
                <a:spLocks noChangeArrowheads="1"/>
              </p:cNvSpPr>
              <p:nvPr/>
            </p:nvSpPr>
            <p:spPr bwMode="auto">
              <a:xfrm>
                <a:off x="3299" y="412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2" name="Rectangle 198"/>
              <p:cNvSpPr>
                <a:spLocks noChangeArrowheads="1"/>
              </p:cNvSpPr>
              <p:nvPr/>
            </p:nvSpPr>
            <p:spPr bwMode="auto">
              <a:xfrm>
                <a:off x="3337" y="4124"/>
                <a:ext cx="24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softwareURL  :URI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3" name="Rectangle 199"/>
              <p:cNvSpPr>
                <a:spLocks noChangeArrowheads="1"/>
              </p:cNvSpPr>
              <p:nvPr/>
            </p:nvSpPr>
            <p:spPr bwMode="auto">
              <a:xfrm>
                <a:off x="2709" y="2166"/>
                <a:ext cx="422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4" name="Rectangle 200"/>
              <p:cNvSpPr>
                <a:spLocks noChangeArrowheads="1"/>
              </p:cNvSpPr>
              <p:nvPr/>
            </p:nvSpPr>
            <p:spPr bwMode="auto">
              <a:xfrm>
                <a:off x="2709" y="2166"/>
                <a:ext cx="422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5" name="Rectangle 201"/>
              <p:cNvSpPr>
                <a:spLocks noChangeArrowheads="1"/>
              </p:cNvSpPr>
              <p:nvPr/>
            </p:nvSpPr>
            <p:spPr bwMode="auto">
              <a:xfrm>
                <a:off x="2703" y="2160"/>
                <a:ext cx="219" cy="152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" name="Rectangle 202"/>
              <p:cNvSpPr>
                <a:spLocks noChangeArrowheads="1"/>
              </p:cNvSpPr>
              <p:nvPr/>
            </p:nvSpPr>
            <p:spPr bwMode="auto">
              <a:xfrm>
                <a:off x="2922" y="2160"/>
                <a:ext cx="11" cy="152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" name="Rectangle 203"/>
              <p:cNvSpPr>
                <a:spLocks noChangeArrowheads="1"/>
              </p:cNvSpPr>
              <p:nvPr/>
            </p:nvSpPr>
            <p:spPr bwMode="auto">
              <a:xfrm>
                <a:off x="2933" y="2160"/>
                <a:ext cx="11" cy="152"/>
              </a:xfrm>
              <a:prstGeom prst="rect">
                <a:avLst/>
              </a:prstGeom>
              <a:solidFill>
                <a:srgbClr val="FD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" name="Rectangle 204"/>
              <p:cNvSpPr>
                <a:spLocks noChangeArrowheads="1"/>
              </p:cNvSpPr>
              <p:nvPr/>
            </p:nvSpPr>
            <p:spPr bwMode="auto">
              <a:xfrm>
                <a:off x="2944" y="2160"/>
                <a:ext cx="9" cy="152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2485" y="1367"/>
              <a:ext cx="2010" cy="2803"/>
              <a:chOff x="2485" y="1367"/>
              <a:chExt cx="2010" cy="2803"/>
            </a:xfrm>
          </p:grpSpPr>
          <p:sp>
            <p:nvSpPr>
              <p:cNvPr id="3289" name="Rectangle 206"/>
              <p:cNvSpPr>
                <a:spLocks noChangeArrowheads="1"/>
              </p:cNvSpPr>
              <p:nvPr/>
            </p:nvSpPr>
            <p:spPr bwMode="auto">
              <a:xfrm>
                <a:off x="2953" y="2160"/>
                <a:ext cx="11" cy="152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" name="Rectangle 207"/>
              <p:cNvSpPr>
                <a:spLocks noChangeArrowheads="1"/>
              </p:cNvSpPr>
              <p:nvPr/>
            </p:nvSpPr>
            <p:spPr bwMode="auto">
              <a:xfrm>
                <a:off x="2964" y="2160"/>
                <a:ext cx="9" cy="152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" name="Rectangle 208"/>
              <p:cNvSpPr>
                <a:spLocks noChangeArrowheads="1"/>
              </p:cNvSpPr>
              <p:nvPr/>
            </p:nvSpPr>
            <p:spPr bwMode="auto">
              <a:xfrm>
                <a:off x="2973" y="2160"/>
                <a:ext cx="9" cy="152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" name="Rectangle 209"/>
              <p:cNvSpPr>
                <a:spLocks noChangeArrowheads="1"/>
              </p:cNvSpPr>
              <p:nvPr/>
            </p:nvSpPr>
            <p:spPr bwMode="auto">
              <a:xfrm>
                <a:off x="2982" y="2160"/>
                <a:ext cx="9" cy="152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" name="Rectangle 210"/>
              <p:cNvSpPr>
                <a:spLocks noChangeArrowheads="1"/>
              </p:cNvSpPr>
              <p:nvPr/>
            </p:nvSpPr>
            <p:spPr bwMode="auto">
              <a:xfrm>
                <a:off x="2991" y="2160"/>
                <a:ext cx="11" cy="152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4" name="Rectangle 211"/>
              <p:cNvSpPr>
                <a:spLocks noChangeArrowheads="1"/>
              </p:cNvSpPr>
              <p:nvPr/>
            </p:nvSpPr>
            <p:spPr bwMode="auto">
              <a:xfrm>
                <a:off x="3002" y="2160"/>
                <a:ext cx="9" cy="152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" name="Rectangle 212"/>
              <p:cNvSpPr>
                <a:spLocks noChangeArrowheads="1"/>
              </p:cNvSpPr>
              <p:nvPr/>
            </p:nvSpPr>
            <p:spPr bwMode="auto">
              <a:xfrm>
                <a:off x="3011" y="2160"/>
                <a:ext cx="11" cy="152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" name="Rectangle 213"/>
              <p:cNvSpPr>
                <a:spLocks noChangeArrowheads="1"/>
              </p:cNvSpPr>
              <p:nvPr/>
            </p:nvSpPr>
            <p:spPr bwMode="auto">
              <a:xfrm>
                <a:off x="3022" y="2160"/>
                <a:ext cx="11" cy="152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" name="Rectangle 214"/>
              <p:cNvSpPr>
                <a:spLocks noChangeArrowheads="1"/>
              </p:cNvSpPr>
              <p:nvPr/>
            </p:nvSpPr>
            <p:spPr bwMode="auto">
              <a:xfrm>
                <a:off x="3033" y="2160"/>
                <a:ext cx="11" cy="152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8" name="Rectangle 215"/>
              <p:cNvSpPr>
                <a:spLocks noChangeArrowheads="1"/>
              </p:cNvSpPr>
              <p:nvPr/>
            </p:nvSpPr>
            <p:spPr bwMode="auto">
              <a:xfrm>
                <a:off x="3044" y="2160"/>
                <a:ext cx="9" cy="152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" name="Rectangle 216"/>
              <p:cNvSpPr>
                <a:spLocks noChangeArrowheads="1"/>
              </p:cNvSpPr>
              <p:nvPr/>
            </p:nvSpPr>
            <p:spPr bwMode="auto">
              <a:xfrm>
                <a:off x="3053" y="2160"/>
                <a:ext cx="11" cy="152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" name="Rectangle 217"/>
              <p:cNvSpPr>
                <a:spLocks noChangeArrowheads="1"/>
              </p:cNvSpPr>
              <p:nvPr/>
            </p:nvSpPr>
            <p:spPr bwMode="auto">
              <a:xfrm>
                <a:off x="3064" y="2160"/>
                <a:ext cx="11" cy="152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1" name="Rectangle 218"/>
              <p:cNvSpPr>
                <a:spLocks noChangeArrowheads="1"/>
              </p:cNvSpPr>
              <p:nvPr/>
            </p:nvSpPr>
            <p:spPr bwMode="auto">
              <a:xfrm>
                <a:off x="3075" y="2160"/>
                <a:ext cx="9" cy="152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2" name="Rectangle 219"/>
              <p:cNvSpPr>
                <a:spLocks noChangeArrowheads="1"/>
              </p:cNvSpPr>
              <p:nvPr/>
            </p:nvSpPr>
            <p:spPr bwMode="auto">
              <a:xfrm>
                <a:off x="3084" y="2160"/>
                <a:ext cx="9" cy="152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3" name="Rectangle 220"/>
              <p:cNvSpPr>
                <a:spLocks noChangeArrowheads="1"/>
              </p:cNvSpPr>
              <p:nvPr/>
            </p:nvSpPr>
            <p:spPr bwMode="auto">
              <a:xfrm>
                <a:off x="3093" y="2160"/>
                <a:ext cx="9" cy="152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4" name="Rectangle 221"/>
              <p:cNvSpPr>
                <a:spLocks noChangeArrowheads="1"/>
              </p:cNvSpPr>
              <p:nvPr/>
            </p:nvSpPr>
            <p:spPr bwMode="auto">
              <a:xfrm>
                <a:off x="3102" y="2160"/>
                <a:ext cx="11" cy="152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5" name="Rectangle 222"/>
              <p:cNvSpPr>
                <a:spLocks noChangeArrowheads="1"/>
              </p:cNvSpPr>
              <p:nvPr/>
            </p:nvSpPr>
            <p:spPr bwMode="auto">
              <a:xfrm>
                <a:off x="3113" y="2160"/>
                <a:ext cx="9" cy="152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6" name="Rectangle 223"/>
              <p:cNvSpPr>
                <a:spLocks noChangeArrowheads="1"/>
              </p:cNvSpPr>
              <p:nvPr/>
            </p:nvSpPr>
            <p:spPr bwMode="auto">
              <a:xfrm>
                <a:off x="3122" y="2160"/>
                <a:ext cx="2" cy="152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" name="Rectangle 224"/>
              <p:cNvSpPr>
                <a:spLocks noChangeArrowheads="1"/>
              </p:cNvSpPr>
              <p:nvPr/>
            </p:nvSpPr>
            <p:spPr bwMode="auto">
              <a:xfrm>
                <a:off x="2703" y="2160"/>
                <a:ext cx="421" cy="152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" name="Rectangle 225"/>
              <p:cNvSpPr>
                <a:spLocks noChangeArrowheads="1"/>
              </p:cNvSpPr>
              <p:nvPr/>
            </p:nvSpPr>
            <p:spPr bwMode="auto">
              <a:xfrm>
                <a:off x="3077" y="2166"/>
                <a:ext cx="4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9" name="Rectangle 226"/>
              <p:cNvSpPr>
                <a:spLocks noChangeArrowheads="1"/>
              </p:cNvSpPr>
              <p:nvPr/>
            </p:nvSpPr>
            <p:spPr bwMode="auto">
              <a:xfrm>
                <a:off x="2833" y="2208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0" name="Rectangle 227"/>
              <p:cNvSpPr>
                <a:spLocks noChangeArrowheads="1"/>
              </p:cNvSpPr>
              <p:nvPr/>
            </p:nvSpPr>
            <p:spPr bwMode="auto">
              <a:xfrm>
                <a:off x="2856" y="2237"/>
                <a:ext cx="1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FacilityLog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1" name="Rectangle 228"/>
              <p:cNvSpPr>
                <a:spLocks noChangeArrowheads="1"/>
              </p:cNvSpPr>
              <p:nvPr/>
            </p:nvSpPr>
            <p:spPr bwMode="auto">
              <a:xfrm>
                <a:off x="3878" y="3595"/>
                <a:ext cx="617" cy="575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2" name="Rectangle 229"/>
              <p:cNvSpPr>
                <a:spLocks noChangeArrowheads="1"/>
              </p:cNvSpPr>
              <p:nvPr/>
            </p:nvSpPr>
            <p:spPr bwMode="auto">
              <a:xfrm>
                <a:off x="3878" y="3595"/>
                <a:ext cx="617" cy="575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3" name="Rectangle 230"/>
              <p:cNvSpPr>
                <a:spLocks noChangeArrowheads="1"/>
              </p:cNvSpPr>
              <p:nvPr/>
            </p:nvSpPr>
            <p:spPr bwMode="auto">
              <a:xfrm>
                <a:off x="3872" y="3588"/>
                <a:ext cx="321" cy="576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4" name="Rectangle 231"/>
              <p:cNvSpPr>
                <a:spLocks noChangeArrowheads="1"/>
              </p:cNvSpPr>
              <p:nvPr/>
            </p:nvSpPr>
            <p:spPr bwMode="auto">
              <a:xfrm>
                <a:off x="4193" y="3588"/>
                <a:ext cx="16" cy="576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5" name="Rectangle 232"/>
              <p:cNvSpPr>
                <a:spLocks noChangeArrowheads="1"/>
              </p:cNvSpPr>
              <p:nvPr/>
            </p:nvSpPr>
            <p:spPr bwMode="auto">
              <a:xfrm>
                <a:off x="4209" y="3588"/>
                <a:ext cx="15" cy="576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6" name="Rectangle 233"/>
              <p:cNvSpPr>
                <a:spLocks noChangeArrowheads="1"/>
              </p:cNvSpPr>
              <p:nvPr/>
            </p:nvSpPr>
            <p:spPr bwMode="auto">
              <a:xfrm>
                <a:off x="4224" y="3588"/>
                <a:ext cx="16" cy="576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" name="Rectangle 234"/>
              <p:cNvSpPr>
                <a:spLocks noChangeArrowheads="1"/>
              </p:cNvSpPr>
              <p:nvPr/>
            </p:nvSpPr>
            <p:spPr bwMode="auto">
              <a:xfrm>
                <a:off x="4240" y="3588"/>
                <a:ext cx="15" cy="576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" name="Rectangle 235"/>
              <p:cNvSpPr>
                <a:spLocks noChangeArrowheads="1"/>
              </p:cNvSpPr>
              <p:nvPr/>
            </p:nvSpPr>
            <p:spPr bwMode="auto">
              <a:xfrm>
                <a:off x="4255" y="3588"/>
                <a:ext cx="14" cy="576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" name="Rectangle 236"/>
              <p:cNvSpPr>
                <a:spLocks noChangeArrowheads="1"/>
              </p:cNvSpPr>
              <p:nvPr/>
            </p:nvSpPr>
            <p:spPr bwMode="auto">
              <a:xfrm>
                <a:off x="4269" y="3588"/>
                <a:ext cx="11" cy="576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" name="Rectangle 237"/>
              <p:cNvSpPr>
                <a:spLocks noChangeArrowheads="1"/>
              </p:cNvSpPr>
              <p:nvPr/>
            </p:nvSpPr>
            <p:spPr bwMode="auto">
              <a:xfrm>
                <a:off x="4280" y="3588"/>
                <a:ext cx="13" cy="576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1" name="Rectangle 238"/>
              <p:cNvSpPr>
                <a:spLocks noChangeArrowheads="1"/>
              </p:cNvSpPr>
              <p:nvPr/>
            </p:nvSpPr>
            <p:spPr bwMode="auto">
              <a:xfrm>
                <a:off x="4293" y="3588"/>
                <a:ext cx="16" cy="576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2" name="Rectangle 239"/>
              <p:cNvSpPr>
                <a:spLocks noChangeArrowheads="1"/>
              </p:cNvSpPr>
              <p:nvPr/>
            </p:nvSpPr>
            <p:spPr bwMode="auto">
              <a:xfrm>
                <a:off x="4309" y="3588"/>
                <a:ext cx="15" cy="576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3" name="Rectangle 240"/>
              <p:cNvSpPr>
                <a:spLocks noChangeArrowheads="1"/>
              </p:cNvSpPr>
              <p:nvPr/>
            </p:nvSpPr>
            <p:spPr bwMode="auto">
              <a:xfrm>
                <a:off x="4324" y="3588"/>
                <a:ext cx="16" cy="576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4" name="Rectangle 241"/>
              <p:cNvSpPr>
                <a:spLocks noChangeArrowheads="1"/>
              </p:cNvSpPr>
              <p:nvPr/>
            </p:nvSpPr>
            <p:spPr bwMode="auto">
              <a:xfrm>
                <a:off x="4340" y="3588"/>
                <a:ext cx="15" cy="576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5" name="Rectangle 242"/>
              <p:cNvSpPr>
                <a:spLocks noChangeArrowheads="1"/>
              </p:cNvSpPr>
              <p:nvPr/>
            </p:nvSpPr>
            <p:spPr bwMode="auto">
              <a:xfrm>
                <a:off x="4355" y="3588"/>
                <a:ext cx="16" cy="576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6" name="Rectangle 243"/>
              <p:cNvSpPr>
                <a:spLocks noChangeArrowheads="1"/>
              </p:cNvSpPr>
              <p:nvPr/>
            </p:nvSpPr>
            <p:spPr bwMode="auto">
              <a:xfrm>
                <a:off x="4371" y="3588"/>
                <a:ext cx="15" cy="576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7" name="Rectangle 244"/>
              <p:cNvSpPr>
                <a:spLocks noChangeArrowheads="1"/>
              </p:cNvSpPr>
              <p:nvPr/>
            </p:nvSpPr>
            <p:spPr bwMode="auto">
              <a:xfrm>
                <a:off x="4386" y="3588"/>
                <a:ext cx="16" cy="576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" name="Rectangle 245"/>
              <p:cNvSpPr>
                <a:spLocks noChangeArrowheads="1"/>
              </p:cNvSpPr>
              <p:nvPr/>
            </p:nvSpPr>
            <p:spPr bwMode="auto">
              <a:xfrm>
                <a:off x="4402" y="3588"/>
                <a:ext cx="13" cy="576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9" name="Rectangle 246"/>
              <p:cNvSpPr>
                <a:spLocks noChangeArrowheads="1"/>
              </p:cNvSpPr>
              <p:nvPr/>
            </p:nvSpPr>
            <p:spPr bwMode="auto">
              <a:xfrm>
                <a:off x="4415" y="3588"/>
                <a:ext cx="13" cy="576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0" name="Rectangle 247"/>
              <p:cNvSpPr>
                <a:spLocks noChangeArrowheads="1"/>
              </p:cNvSpPr>
              <p:nvPr/>
            </p:nvSpPr>
            <p:spPr bwMode="auto">
              <a:xfrm>
                <a:off x="4428" y="3588"/>
                <a:ext cx="14" cy="576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1" name="Rectangle 248"/>
              <p:cNvSpPr>
                <a:spLocks noChangeArrowheads="1"/>
              </p:cNvSpPr>
              <p:nvPr/>
            </p:nvSpPr>
            <p:spPr bwMode="auto">
              <a:xfrm>
                <a:off x="4442" y="3588"/>
                <a:ext cx="13" cy="576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2" name="Rectangle 249"/>
              <p:cNvSpPr>
                <a:spLocks noChangeArrowheads="1"/>
              </p:cNvSpPr>
              <p:nvPr/>
            </p:nvSpPr>
            <p:spPr bwMode="auto">
              <a:xfrm>
                <a:off x="4455" y="3588"/>
                <a:ext cx="16" cy="576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3" name="Rectangle 250"/>
              <p:cNvSpPr>
                <a:spLocks noChangeArrowheads="1"/>
              </p:cNvSpPr>
              <p:nvPr/>
            </p:nvSpPr>
            <p:spPr bwMode="auto">
              <a:xfrm>
                <a:off x="4471" y="3588"/>
                <a:ext cx="15" cy="576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4" name="Rectangle 251"/>
              <p:cNvSpPr>
                <a:spLocks noChangeArrowheads="1"/>
              </p:cNvSpPr>
              <p:nvPr/>
            </p:nvSpPr>
            <p:spPr bwMode="auto">
              <a:xfrm>
                <a:off x="4486" y="3588"/>
                <a:ext cx="2" cy="576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5" name="Rectangle 252"/>
              <p:cNvSpPr>
                <a:spLocks noChangeArrowheads="1"/>
              </p:cNvSpPr>
              <p:nvPr/>
            </p:nvSpPr>
            <p:spPr bwMode="auto">
              <a:xfrm>
                <a:off x="3872" y="3588"/>
                <a:ext cx="616" cy="576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6" name="Rectangle 253"/>
              <p:cNvSpPr>
                <a:spLocks noChangeArrowheads="1"/>
              </p:cNvSpPr>
              <p:nvPr/>
            </p:nvSpPr>
            <p:spPr bwMode="auto">
              <a:xfrm>
                <a:off x="4116" y="3601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7" name="Rectangle 254"/>
              <p:cNvSpPr>
                <a:spLocks noChangeArrowheads="1"/>
              </p:cNvSpPr>
              <p:nvPr/>
            </p:nvSpPr>
            <p:spPr bwMode="auto">
              <a:xfrm>
                <a:off x="4129" y="3630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Reporting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8" name="Line 255"/>
              <p:cNvSpPr>
                <a:spLocks noChangeShapeType="1"/>
              </p:cNvSpPr>
              <p:nvPr/>
            </p:nvSpPr>
            <p:spPr bwMode="auto">
              <a:xfrm>
                <a:off x="3872" y="3670"/>
                <a:ext cx="616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" name="Rectangle 256"/>
              <p:cNvSpPr>
                <a:spLocks noChangeArrowheads="1"/>
              </p:cNvSpPr>
              <p:nvPr/>
            </p:nvSpPr>
            <p:spPr bwMode="auto">
              <a:xfrm>
                <a:off x="3883" y="367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0" name="Rectangle 257"/>
              <p:cNvSpPr>
                <a:spLocks noChangeArrowheads="1"/>
              </p:cNvSpPr>
              <p:nvPr/>
            </p:nvSpPr>
            <p:spPr bwMode="auto">
              <a:xfrm>
                <a:off x="3920" y="3679"/>
                <a:ext cx="42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dataUseConstraints  :DataPolicyType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1" name="Rectangle 258"/>
              <p:cNvSpPr>
                <a:spLocks noChangeArrowheads="1"/>
              </p:cNvSpPr>
              <p:nvPr/>
            </p:nvSpPr>
            <p:spPr bwMode="auto">
              <a:xfrm>
                <a:off x="3883" y="370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2" name="Rectangle 259"/>
              <p:cNvSpPr>
                <a:spLocks noChangeArrowheads="1"/>
              </p:cNvSpPr>
              <p:nvPr/>
            </p:nvSpPr>
            <p:spPr bwMode="auto">
              <a:xfrm>
                <a:off x="3920" y="3708"/>
                <a:ext cx="41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referenceDatum  :CD_VerticalDatum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3" name="Rectangle 260"/>
              <p:cNvSpPr>
                <a:spLocks noChangeArrowheads="1"/>
              </p:cNvSpPr>
              <p:nvPr/>
            </p:nvSpPr>
            <p:spPr bwMode="auto">
              <a:xfrm>
                <a:off x="3883" y="373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4" name="Rectangle 261"/>
              <p:cNvSpPr>
                <a:spLocks noChangeArrowheads="1"/>
              </p:cNvSpPr>
              <p:nvPr/>
            </p:nvSpPr>
            <p:spPr bwMode="auto">
              <a:xfrm>
                <a:off x="3920" y="3736"/>
                <a:ext cx="39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spatialReportingInterval  :Measure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5" name="Rectangle 262"/>
              <p:cNvSpPr>
                <a:spLocks noChangeArrowheads="1"/>
              </p:cNvSpPr>
              <p:nvPr/>
            </p:nvSpPr>
            <p:spPr bwMode="auto">
              <a:xfrm>
                <a:off x="3883" y="376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6" name="Rectangle 263"/>
              <p:cNvSpPr>
                <a:spLocks noChangeArrowheads="1"/>
              </p:cNvSpPr>
              <p:nvPr/>
            </p:nvSpPr>
            <p:spPr bwMode="auto">
              <a:xfrm>
                <a:off x="3920" y="3765"/>
                <a:ext cx="46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temporalReportingInterval  :TM_PeriodDuration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7" name="Rectangle 264"/>
              <p:cNvSpPr>
                <a:spLocks noChangeArrowheads="1"/>
              </p:cNvSpPr>
              <p:nvPr/>
            </p:nvSpPr>
            <p:spPr bwMode="auto">
              <a:xfrm>
                <a:off x="3883" y="379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8" name="Rectangle 265"/>
              <p:cNvSpPr>
                <a:spLocks noChangeArrowheads="1"/>
              </p:cNvSpPr>
              <p:nvPr/>
            </p:nvSpPr>
            <p:spPr bwMode="auto">
              <a:xfrm>
                <a:off x="3920" y="3794"/>
                <a:ext cx="51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timeStampMeaning  :TimeStampMeaningType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9" name="Rectangle 266"/>
              <p:cNvSpPr>
                <a:spLocks noChangeArrowheads="1"/>
              </p:cNvSpPr>
              <p:nvPr/>
            </p:nvSpPr>
            <p:spPr bwMode="auto">
              <a:xfrm>
                <a:off x="3883" y="3823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0" name="Rectangle 267"/>
              <p:cNvSpPr>
                <a:spLocks noChangeArrowheads="1"/>
              </p:cNvSpPr>
              <p:nvPr/>
            </p:nvSpPr>
            <p:spPr bwMode="auto">
              <a:xfrm>
                <a:off x="3920" y="3823"/>
                <a:ext cx="28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uom  :MeasurementUnitType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1" name="Rectangle 268"/>
              <p:cNvSpPr>
                <a:spLocks noChangeArrowheads="1"/>
              </p:cNvSpPr>
              <p:nvPr/>
            </p:nvSpPr>
            <p:spPr bwMode="auto">
              <a:xfrm>
                <a:off x="3878" y="3858"/>
                <a:ext cx="604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" name="Rectangle 269"/>
              <p:cNvSpPr>
                <a:spLocks noChangeArrowheads="1"/>
              </p:cNvSpPr>
              <p:nvPr/>
            </p:nvSpPr>
            <p:spPr bwMode="auto">
              <a:xfrm>
                <a:off x="3880" y="3860"/>
                <a:ext cx="599" cy="25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" name="Rectangle 270"/>
              <p:cNvSpPr>
                <a:spLocks noChangeArrowheads="1"/>
              </p:cNvSpPr>
              <p:nvPr/>
            </p:nvSpPr>
            <p:spPr bwMode="auto">
              <a:xfrm>
                <a:off x="3885" y="3860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3»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4" name="Rectangle 271"/>
              <p:cNvSpPr>
                <a:spLocks noChangeArrowheads="1"/>
              </p:cNvSpPr>
              <p:nvPr/>
            </p:nvSpPr>
            <p:spPr bwMode="auto">
              <a:xfrm>
                <a:off x="3883" y="388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5" name="Rectangle 272"/>
              <p:cNvSpPr>
                <a:spLocks noChangeArrowheads="1"/>
              </p:cNvSpPr>
              <p:nvPr/>
            </p:nvSpPr>
            <p:spPr bwMode="auto">
              <a:xfrm>
                <a:off x="3920" y="3889"/>
                <a:ext cx="35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dataFormat  :DataFormatType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6" name="Rectangle 273"/>
              <p:cNvSpPr>
                <a:spLocks noChangeArrowheads="1"/>
              </p:cNvSpPr>
              <p:nvPr/>
            </p:nvSpPr>
            <p:spPr bwMode="auto">
              <a:xfrm>
                <a:off x="3883" y="391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7" name="Rectangle 274"/>
              <p:cNvSpPr>
                <a:spLocks noChangeArrowheads="1"/>
              </p:cNvSpPr>
              <p:nvPr/>
            </p:nvSpPr>
            <p:spPr bwMode="auto">
              <a:xfrm>
                <a:off x="3920" y="3918"/>
                <a:ext cx="41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dataFormatVersion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8" name="Rectangle 275"/>
              <p:cNvSpPr>
                <a:spLocks noChangeArrowheads="1"/>
              </p:cNvSpPr>
              <p:nvPr/>
            </p:nvSpPr>
            <p:spPr bwMode="auto">
              <a:xfrm>
                <a:off x="3883" y="394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9" name="Rectangle 276"/>
              <p:cNvSpPr>
                <a:spLocks noChangeArrowheads="1"/>
              </p:cNvSpPr>
              <p:nvPr/>
            </p:nvSpPr>
            <p:spPr bwMode="auto">
              <a:xfrm>
                <a:off x="3920" y="3947"/>
                <a:ext cx="33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latency  :TM_PeriodDuration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0" name="Rectangle 277"/>
              <p:cNvSpPr>
                <a:spLocks noChangeArrowheads="1"/>
              </p:cNvSpPr>
              <p:nvPr/>
            </p:nvSpPr>
            <p:spPr bwMode="auto">
              <a:xfrm>
                <a:off x="3883" y="397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1" name="Rectangle 278"/>
              <p:cNvSpPr>
                <a:spLocks noChangeArrowheads="1"/>
              </p:cNvSpPr>
              <p:nvPr/>
            </p:nvSpPr>
            <p:spPr bwMode="auto">
              <a:xfrm>
                <a:off x="3920" y="3976"/>
                <a:ext cx="36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numericalResolution  :Measure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2" name="Rectangle 279"/>
              <p:cNvSpPr>
                <a:spLocks noChangeArrowheads="1"/>
              </p:cNvSpPr>
              <p:nvPr/>
            </p:nvSpPr>
            <p:spPr bwMode="auto">
              <a:xfrm>
                <a:off x="3883" y="400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3" name="Rectangle 280"/>
              <p:cNvSpPr>
                <a:spLocks noChangeArrowheads="1"/>
              </p:cNvSpPr>
              <p:nvPr/>
            </p:nvSpPr>
            <p:spPr bwMode="auto">
              <a:xfrm>
                <a:off x="3920" y="4004"/>
                <a:ext cx="28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officialStatus  :Boolean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4" name="Rectangle 281"/>
              <p:cNvSpPr>
                <a:spLocks noChangeArrowheads="1"/>
              </p:cNvSpPr>
              <p:nvPr/>
            </p:nvSpPr>
            <p:spPr bwMode="auto">
              <a:xfrm>
                <a:off x="3878" y="4040"/>
                <a:ext cx="604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5" name="Rectangle 282"/>
              <p:cNvSpPr>
                <a:spLocks noChangeArrowheads="1"/>
              </p:cNvSpPr>
              <p:nvPr/>
            </p:nvSpPr>
            <p:spPr bwMode="auto">
              <a:xfrm>
                <a:off x="3880" y="4042"/>
                <a:ext cx="599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6" name="Rectangle 283"/>
              <p:cNvSpPr>
                <a:spLocks noChangeArrowheads="1"/>
              </p:cNvSpPr>
              <p:nvPr/>
            </p:nvSpPr>
            <p:spPr bwMode="auto">
              <a:xfrm>
                <a:off x="3885" y="4042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2»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7" name="Rectangle 284"/>
              <p:cNvSpPr>
                <a:spLocks noChangeArrowheads="1"/>
              </p:cNvSpPr>
              <p:nvPr/>
            </p:nvSpPr>
            <p:spPr bwMode="auto">
              <a:xfrm>
                <a:off x="3883" y="407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8" name="Rectangle 285"/>
              <p:cNvSpPr>
                <a:spLocks noChangeArrowheads="1"/>
              </p:cNvSpPr>
              <p:nvPr/>
            </p:nvSpPr>
            <p:spPr bwMode="auto">
              <a:xfrm>
                <a:off x="3920" y="4071"/>
                <a:ext cx="36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levelOfData  :LevelOfDataType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9" name="Rectangle 286"/>
              <p:cNvSpPr>
                <a:spLocks noChangeArrowheads="1"/>
              </p:cNvSpPr>
              <p:nvPr/>
            </p:nvSpPr>
            <p:spPr bwMode="auto">
              <a:xfrm>
                <a:off x="3883" y="410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0" name="Rectangle 287"/>
              <p:cNvSpPr>
                <a:spLocks noChangeArrowheads="1"/>
              </p:cNvSpPr>
              <p:nvPr/>
            </p:nvSpPr>
            <p:spPr bwMode="auto">
              <a:xfrm>
                <a:off x="3920" y="4100"/>
                <a:ext cx="48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referenceTimeSource  :ReferenceTimeType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1" name="Rectangle 288"/>
              <p:cNvSpPr>
                <a:spLocks noChangeArrowheads="1"/>
              </p:cNvSpPr>
              <p:nvPr/>
            </p:nvSpPr>
            <p:spPr bwMode="auto">
              <a:xfrm>
                <a:off x="2924" y="2680"/>
                <a:ext cx="349" cy="155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2" name="Rectangle 289"/>
              <p:cNvSpPr>
                <a:spLocks noChangeArrowheads="1"/>
              </p:cNvSpPr>
              <p:nvPr/>
            </p:nvSpPr>
            <p:spPr bwMode="auto">
              <a:xfrm>
                <a:off x="2924" y="2680"/>
                <a:ext cx="349" cy="155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3" name="Rectangle 290"/>
              <p:cNvSpPr>
                <a:spLocks noChangeArrowheads="1"/>
              </p:cNvSpPr>
              <p:nvPr/>
            </p:nvSpPr>
            <p:spPr bwMode="auto">
              <a:xfrm>
                <a:off x="2918" y="2673"/>
                <a:ext cx="182" cy="155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4" name="Rectangle 291"/>
              <p:cNvSpPr>
                <a:spLocks noChangeArrowheads="1"/>
              </p:cNvSpPr>
              <p:nvPr/>
            </p:nvSpPr>
            <p:spPr bwMode="auto">
              <a:xfrm>
                <a:off x="3100" y="2673"/>
                <a:ext cx="9" cy="155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5" name="Rectangle 292"/>
              <p:cNvSpPr>
                <a:spLocks noChangeArrowheads="1"/>
              </p:cNvSpPr>
              <p:nvPr/>
            </p:nvSpPr>
            <p:spPr bwMode="auto">
              <a:xfrm>
                <a:off x="3109" y="2673"/>
                <a:ext cx="8" cy="155"/>
              </a:xfrm>
              <a:prstGeom prst="rect">
                <a:avLst/>
              </a:prstGeom>
              <a:solidFill>
                <a:srgbClr val="FD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6" name="Rectangle 293"/>
              <p:cNvSpPr>
                <a:spLocks noChangeArrowheads="1"/>
              </p:cNvSpPr>
              <p:nvPr/>
            </p:nvSpPr>
            <p:spPr bwMode="auto">
              <a:xfrm>
                <a:off x="3117" y="2673"/>
                <a:ext cx="9" cy="155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7" name="Rectangle 294"/>
              <p:cNvSpPr>
                <a:spLocks noChangeArrowheads="1"/>
              </p:cNvSpPr>
              <p:nvPr/>
            </p:nvSpPr>
            <p:spPr bwMode="auto">
              <a:xfrm>
                <a:off x="3126" y="2673"/>
                <a:ext cx="9" cy="155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8" name="Rectangle 295"/>
              <p:cNvSpPr>
                <a:spLocks noChangeArrowheads="1"/>
              </p:cNvSpPr>
              <p:nvPr/>
            </p:nvSpPr>
            <p:spPr bwMode="auto">
              <a:xfrm>
                <a:off x="3135" y="2673"/>
                <a:ext cx="7" cy="155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" name="Rectangle 296"/>
              <p:cNvSpPr>
                <a:spLocks noChangeArrowheads="1"/>
              </p:cNvSpPr>
              <p:nvPr/>
            </p:nvSpPr>
            <p:spPr bwMode="auto">
              <a:xfrm>
                <a:off x="3142" y="2673"/>
                <a:ext cx="6" cy="155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" name="Rectangle 297"/>
              <p:cNvSpPr>
                <a:spLocks noChangeArrowheads="1"/>
              </p:cNvSpPr>
              <p:nvPr/>
            </p:nvSpPr>
            <p:spPr bwMode="auto">
              <a:xfrm>
                <a:off x="3148" y="2673"/>
                <a:ext cx="9" cy="155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" name="Rectangle 298"/>
              <p:cNvSpPr>
                <a:spLocks noChangeArrowheads="1"/>
              </p:cNvSpPr>
              <p:nvPr/>
            </p:nvSpPr>
            <p:spPr bwMode="auto">
              <a:xfrm>
                <a:off x="3157" y="2673"/>
                <a:ext cx="7" cy="155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" name="Rectangle 299"/>
              <p:cNvSpPr>
                <a:spLocks noChangeArrowheads="1"/>
              </p:cNvSpPr>
              <p:nvPr/>
            </p:nvSpPr>
            <p:spPr bwMode="auto">
              <a:xfrm>
                <a:off x="3164" y="2673"/>
                <a:ext cx="9" cy="155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" name="Rectangle 300"/>
              <p:cNvSpPr>
                <a:spLocks noChangeArrowheads="1"/>
              </p:cNvSpPr>
              <p:nvPr/>
            </p:nvSpPr>
            <p:spPr bwMode="auto">
              <a:xfrm>
                <a:off x="3173" y="2673"/>
                <a:ext cx="9" cy="155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" name="Rectangle 301"/>
              <p:cNvSpPr>
                <a:spLocks noChangeArrowheads="1"/>
              </p:cNvSpPr>
              <p:nvPr/>
            </p:nvSpPr>
            <p:spPr bwMode="auto">
              <a:xfrm>
                <a:off x="3182" y="2673"/>
                <a:ext cx="9" cy="155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" name="Rectangle 302"/>
              <p:cNvSpPr>
                <a:spLocks noChangeArrowheads="1"/>
              </p:cNvSpPr>
              <p:nvPr/>
            </p:nvSpPr>
            <p:spPr bwMode="auto">
              <a:xfrm>
                <a:off x="3191" y="2673"/>
                <a:ext cx="9" cy="155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" name="Rectangle 303"/>
              <p:cNvSpPr>
                <a:spLocks noChangeArrowheads="1"/>
              </p:cNvSpPr>
              <p:nvPr/>
            </p:nvSpPr>
            <p:spPr bwMode="auto">
              <a:xfrm>
                <a:off x="3200" y="2673"/>
                <a:ext cx="8" cy="155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" name="Rectangle 304"/>
              <p:cNvSpPr>
                <a:spLocks noChangeArrowheads="1"/>
              </p:cNvSpPr>
              <p:nvPr/>
            </p:nvSpPr>
            <p:spPr bwMode="auto">
              <a:xfrm>
                <a:off x="3208" y="2673"/>
                <a:ext cx="9" cy="155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" name="Rectangle 305"/>
              <p:cNvSpPr>
                <a:spLocks noChangeArrowheads="1"/>
              </p:cNvSpPr>
              <p:nvPr/>
            </p:nvSpPr>
            <p:spPr bwMode="auto">
              <a:xfrm>
                <a:off x="3217" y="2673"/>
                <a:ext cx="9" cy="155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" name="Rectangle 306"/>
              <p:cNvSpPr>
                <a:spLocks noChangeArrowheads="1"/>
              </p:cNvSpPr>
              <p:nvPr/>
            </p:nvSpPr>
            <p:spPr bwMode="auto">
              <a:xfrm>
                <a:off x="3226" y="2673"/>
                <a:ext cx="7" cy="155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" name="Rectangle 307"/>
              <p:cNvSpPr>
                <a:spLocks noChangeArrowheads="1"/>
              </p:cNvSpPr>
              <p:nvPr/>
            </p:nvSpPr>
            <p:spPr bwMode="auto">
              <a:xfrm>
                <a:off x="3233" y="2673"/>
                <a:ext cx="6" cy="155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" name="Rectangle 308"/>
              <p:cNvSpPr>
                <a:spLocks noChangeArrowheads="1"/>
              </p:cNvSpPr>
              <p:nvPr/>
            </p:nvSpPr>
            <p:spPr bwMode="auto">
              <a:xfrm>
                <a:off x="3239" y="2673"/>
                <a:ext cx="9" cy="155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" name="Rectangle 309"/>
              <p:cNvSpPr>
                <a:spLocks noChangeArrowheads="1"/>
              </p:cNvSpPr>
              <p:nvPr/>
            </p:nvSpPr>
            <p:spPr bwMode="auto">
              <a:xfrm>
                <a:off x="3248" y="2673"/>
                <a:ext cx="9" cy="155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" name="Rectangle 310"/>
              <p:cNvSpPr>
                <a:spLocks noChangeArrowheads="1"/>
              </p:cNvSpPr>
              <p:nvPr/>
            </p:nvSpPr>
            <p:spPr bwMode="auto">
              <a:xfrm>
                <a:off x="3257" y="2673"/>
                <a:ext cx="9" cy="155"/>
              </a:xfrm>
              <a:prstGeom prst="rect">
                <a:avLst/>
              </a:prstGeom>
              <a:solidFill>
                <a:srgbClr val="F0F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" name="Rectangle 311"/>
              <p:cNvSpPr>
                <a:spLocks noChangeArrowheads="1"/>
              </p:cNvSpPr>
              <p:nvPr/>
            </p:nvSpPr>
            <p:spPr bwMode="auto">
              <a:xfrm>
                <a:off x="2918" y="2673"/>
                <a:ext cx="348" cy="155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" name="Rectangle 312"/>
              <p:cNvSpPr>
                <a:spLocks noChangeArrowheads="1"/>
              </p:cNvSpPr>
              <p:nvPr/>
            </p:nvSpPr>
            <p:spPr bwMode="auto">
              <a:xfrm>
                <a:off x="3013" y="2687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6" name="Rectangle 313"/>
              <p:cNvSpPr>
                <a:spLocks noChangeArrowheads="1"/>
              </p:cNvSpPr>
              <p:nvPr/>
            </p:nvSpPr>
            <p:spPr bwMode="auto">
              <a:xfrm>
                <a:off x="3046" y="2715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Process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7" name="Line 314"/>
              <p:cNvSpPr>
                <a:spLocks noChangeShapeType="1"/>
              </p:cNvSpPr>
              <p:nvPr/>
            </p:nvSpPr>
            <p:spPr bwMode="auto">
              <a:xfrm>
                <a:off x="2918" y="2755"/>
                <a:ext cx="348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" name="Rectangle 315"/>
              <p:cNvSpPr>
                <a:spLocks noChangeArrowheads="1"/>
              </p:cNvSpPr>
              <p:nvPr/>
            </p:nvSpPr>
            <p:spPr bwMode="auto">
              <a:xfrm>
                <a:off x="2929" y="276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9" name="Rectangle 316"/>
              <p:cNvSpPr>
                <a:spLocks noChangeArrowheads="1"/>
              </p:cNvSpPr>
              <p:nvPr/>
            </p:nvSpPr>
            <p:spPr bwMode="auto">
              <a:xfrm>
                <a:off x="2967" y="2764"/>
                <a:ext cx="20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extension  :Any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0" name="Rectangle 317"/>
              <p:cNvSpPr>
                <a:spLocks noChangeArrowheads="1"/>
              </p:cNvSpPr>
              <p:nvPr/>
            </p:nvSpPr>
            <p:spPr bwMode="auto">
              <a:xfrm>
                <a:off x="3550" y="2494"/>
                <a:ext cx="854" cy="578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" name="Rectangle 318"/>
              <p:cNvSpPr>
                <a:spLocks noChangeArrowheads="1"/>
              </p:cNvSpPr>
              <p:nvPr/>
            </p:nvSpPr>
            <p:spPr bwMode="auto">
              <a:xfrm>
                <a:off x="3550" y="2494"/>
                <a:ext cx="854" cy="578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" name="Rectangle 319"/>
              <p:cNvSpPr>
                <a:spLocks noChangeArrowheads="1"/>
              </p:cNvSpPr>
              <p:nvPr/>
            </p:nvSpPr>
            <p:spPr bwMode="auto">
              <a:xfrm>
                <a:off x="3543" y="2487"/>
                <a:ext cx="444" cy="578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" name="Rectangle 320"/>
              <p:cNvSpPr>
                <a:spLocks noChangeArrowheads="1"/>
              </p:cNvSpPr>
              <p:nvPr/>
            </p:nvSpPr>
            <p:spPr bwMode="auto">
              <a:xfrm>
                <a:off x="3987" y="2487"/>
                <a:ext cx="22" cy="578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" name="Rectangle 321"/>
              <p:cNvSpPr>
                <a:spLocks noChangeArrowheads="1"/>
              </p:cNvSpPr>
              <p:nvPr/>
            </p:nvSpPr>
            <p:spPr bwMode="auto">
              <a:xfrm>
                <a:off x="4009" y="2487"/>
                <a:ext cx="20" cy="578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" name="Rectangle 322"/>
              <p:cNvSpPr>
                <a:spLocks noChangeArrowheads="1"/>
              </p:cNvSpPr>
              <p:nvPr/>
            </p:nvSpPr>
            <p:spPr bwMode="auto">
              <a:xfrm>
                <a:off x="4029" y="2487"/>
                <a:ext cx="22" cy="578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" name="Rectangle 323"/>
              <p:cNvSpPr>
                <a:spLocks noChangeArrowheads="1"/>
              </p:cNvSpPr>
              <p:nvPr/>
            </p:nvSpPr>
            <p:spPr bwMode="auto">
              <a:xfrm>
                <a:off x="4051" y="2487"/>
                <a:ext cx="22" cy="578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" name="Rectangle 324"/>
              <p:cNvSpPr>
                <a:spLocks noChangeArrowheads="1"/>
              </p:cNvSpPr>
              <p:nvPr/>
            </p:nvSpPr>
            <p:spPr bwMode="auto">
              <a:xfrm>
                <a:off x="4073" y="2487"/>
                <a:ext cx="18" cy="578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" name="Rectangle 325"/>
              <p:cNvSpPr>
                <a:spLocks noChangeArrowheads="1"/>
              </p:cNvSpPr>
              <p:nvPr/>
            </p:nvSpPr>
            <p:spPr bwMode="auto">
              <a:xfrm>
                <a:off x="4091" y="2487"/>
                <a:ext cx="18" cy="578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" name="Rectangle 326"/>
              <p:cNvSpPr>
                <a:spLocks noChangeArrowheads="1"/>
              </p:cNvSpPr>
              <p:nvPr/>
            </p:nvSpPr>
            <p:spPr bwMode="auto">
              <a:xfrm>
                <a:off x="4109" y="2487"/>
                <a:ext cx="18" cy="578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" name="Rectangle 327"/>
              <p:cNvSpPr>
                <a:spLocks noChangeArrowheads="1"/>
              </p:cNvSpPr>
              <p:nvPr/>
            </p:nvSpPr>
            <p:spPr bwMode="auto">
              <a:xfrm>
                <a:off x="4127" y="2487"/>
                <a:ext cx="20" cy="578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" name="Rectangle 328"/>
              <p:cNvSpPr>
                <a:spLocks noChangeArrowheads="1"/>
              </p:cNvSpPr>
              <p:nvPr/>
            </p:nvSpPr>
            <p:spPr bwMode="auto">
              <a:xfrm>
                <a:off x="4147" y="2487"/>
                <a:ext cx="22" cy="578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" name="Rectangle 329"/>
              <p:cNvSpPr>
                <a:spLocks noChangeArrowheads="1"/>
              </p:cNvSpPr>
              <p:nvPr/>
            </p:nvSpPr>
            <p:spPr bwMode="auto">
              <a:xfrm>
                <a:off x="4169" y="2487"/>
                <a:ext cx="22" cy="578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" name="Rectangle 330"/>
              <p:cNvSpPr>
                <a:spLocks noChangeArrowheads="1"/>
              </p:cNvSpPr>
              <p:nvPr/>
            </p:nvSpPr>
            <p:spPr bwMode="auto">
              <a:xfrm>
                <a:off x="4191" y="2487"/>
                <a:ext cx="20" cy="578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" name="Rectangle 331"/>
              <p:cNvSpPr>
                <a:spLocks noChangeArrowheads="1"/>
              </p:cNvSpPr>
              <p:nvPr/>
            </p:nvSpPr>
            <p:spPr bwMode="auto">
              <a:xfrm>
                <a:off x="4211" y="2487"/>
                <a:ext cx="22" cy="578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" name="Rectangle 332"/>
              <p:cNvSpPr>
                <a:spLocks noChangeArrowheads="1"/>
              </p:cNvSpPr>
              <p:nvPr/>
            </p:nvSpPr>
            <p:spPr bwMode="auto">
              <a:xfrm>
                <a:off x="4233" y="2487"/>
                <a:ext cx="20" cy="578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" name="Rectangle 333"/>
              <p:cNvSpPr>
                <a:spLocks noChangeArrowheads="1"/>
              </p:cNvSpPr>
              <p:nvPr/>
            </p:nvSpPr>
            <p:spPr bwMode="auto">
              <a:xfrm>
                <a:off x="4253" y="2487"/>
                <a:ext cx="22" cy="578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" name="Rectangle 334"/>
              <p:cNvSpPr>
                <a:spLocks noChangeArrowheads="1"/>
              </p:cNvSpPr>
              <p:nvPr/>
            </p:nvSpPr>
            <p:spPr bwMode="auto">
              <a:xfrm>
                <a:off x="4275" y="2487"/>
                <a:ext cx="20" cy="578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" name="Rectangle 335"/>
              <p:cNvSpPr>
                <a:spLocks noChangeArrowheads="1"/>
              </p:cNvSpPr>
              <p:nvPr/>
            </p:nvSpPr>
            <p:spPr bwMode="auto">
              <a:xfrm>
                <a:off x="4295" y="2487"/>
                <a:ext cx="18" cy="578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" name="Rectangle 336"/>
              <p:cNvSpPr>
                <a:spLocks noChangeArrowheads="1"/>
              </p:cNvSpPr>
              <p:nvPr/>
            </p:nvSpPr>
            <p:spPr bwMode="auto">
              <a:xfrm>
                <a:off x="4313" y="2487"/>
                <a:ext cx="18" cy="578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" name="Rectangle 337"/>
              <p:cNvSpPr>
                <a:spLocks noChangeArrowheads="1"/>
              </p:cNvSpPr>
              <p:nvPr/>
            </p:nvSpPr>
            <p:spPr bwMode="auto">
              <a:xfrm>
                <a:off x="4331" y="2487"/>
                <a:ext cx="20" cy="578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" name="Rectangle 338"/>
              <p:cNvSpPr>
                <a:spLocks noChangeArrowheads="1"/>
              </p:cNvSpPr>
              <p:nvPr/>
            </p:nvSpPr>
            <p:spPr bwMode="auto">
              <a:xfrm>
                <a:off x="4351" y="2487"/>
                <a:ext cx="22" cy="578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" name="Rectangle 339"/>
              <p:cNvSpPr>
                <a:spLocks noChangeArrowheads="1"/>
              </p:cNvSpPr>
              <p:nvPr/>
            </p:nvSpPr>
            <p:spPr bwMode="auto">
              <a:xfrm>
                <a:off x="4373" y="2487"/>
                <a:ext cx="20" cy="578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" name="Rectangle 340"/>
              <p:cNvSpPr>
                <a:spLocks noChangeArrowheads="1"/>
              </p:cNvSpPr>
              <p:nvPr/>
            </p:nvSpPr>
            <p:spPr bwMode="auto">
              <a:xfrm>
                <a:off x="4393" y="2487"/>
                <a:ext cx="4" cy="578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" name="Rectangle 341"/>
              <p:cNvSpPr>
                <a:spLocks noChangeArrowheads="1"/>
              </p:cNvSpPr>
              <p:nvPr/>
            </p:nvSpPr>
            <p:spPr bwMode="auto">
              <a:xfrm>
                <a:off x="3543" y="2487"/>
                <a:ext cx="854" cy="578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5" name="Rectangle 342"/>
              <p:cNvSpPr>
                <a:spLocks noChangeArrowheads="1"/>
              </p:cNvSpPr>
              <p:nvPr/>
            </p:nvSpPr>
            <p:spPr bwMode="auto">
              <a:xfrm>
                <a:off x="3892" y="2501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6" name="Rectangle 343"/>
              <p:cNvSpPr>
                <a:spLocks noChangeArrowheads="1"/>
              </p:cNvSpPr>
              <p:nvPr/>
            </p:nvSpPr>
            <p:spPr bwMode="auto">
              <a:xfrm>
                <a:off x="3907" y="2529"/>
                <a:ext cx="13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Deployment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7" name="Line 344"/>
              <p:cNvSpPr>
                <a:spLocks noChangeShapeType="1"/>
              </p:cNvSpPr>
              <p:nvPr/>
            </p:nvSpPr>
            <p:spPr bwMode="auto">
              <a:xfrm>
                <a:off x="3543" y="2569"/>
                <a:ext cx="854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8" name="Rectangle 345"/>
              <p:cNvSpPr>
                <a:spLocks noChangeArrowheads="1"/>
              </p:cNvSpPr>
              <p:nvPr/>
            </p:nvSpPr>
            <p:spPr bwMode="auto">
              <a:xfrm>
                <a:off x="3554" y="257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9" name="Rectangle 346"/>
              <p:cNvSpPr>
                <a:spLocks noChangeArrowheads="1"/>
              </p:cNvSpPr>
              <p:nvPr/>
            </p:nvSpPr>
            <p:spPr bwMode="auto">
              <a:xfrm>
                <a:off x="3592" y="2578"/>
                <a:ext cx="4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applicationArea  :ApplicationAreaType [1..*]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0" name="Rectangle 347"/>
              <p:cNvSpPr>
                <a:spLocks noChangeArrowheads="1"/>
              </p:cNvSpPr>
              <p:nvPr/>
            </p:nvSpPr>
            <p:spPr bwMode="auto">
              <a:xfrm>
                <a:off x="3554" y="260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1" name="Rectangle 348"/>
              <p:cNvSpPr>
                <a:spLocks noChangeArrowheads="1"/>
              </p:cNvSpPr>
              <p:nvPr/>
            </p:nvSpPr>
            <p:spPr bwMode="auto">
              <a:xfrm>
                <a:off x="3592" y="2607"/>
                <a:ext cx="5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heightAboveLocalReferenceSurface  :Measure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2" name="Rectangle 349"/>
              <p:cNvSpPr>
                <a:spLocks noChangeArrowheads="1"/>
              </p:cNvSpPr>
              <p:nvPr/>
            </p:nvSpPr>
            <p:spPr bwMode="auto">
              <a:xfrm>
                <a:off x="3554" y="263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3" name="Rectangle 350"/>
              <p:cNvSpPr>
                <a:spLocks noChangeArrowheads="1"/>
              </p:cNvSpPr>
              <p:nvPr/>
            </p:nvSpPr>
            <p:spPr bwMode="auto">
              <a:xfrm>
                <a:off x="3592" y="2636"/>
                <a:ext cx="57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localReferenceSurface  :LocalReferenceSurfaceType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4" name="Rectangle 351"/>
              <p:cNvSpPr>
                <a:spLocks noChangeArrowheads="1"/>
              </p:cNvSpPr>
              <p:nvPr/>
            </p:nvSpPr>
            <p:spPr bwMode="auto">
              <a:xfrm>
                <a:off x="3554" y="266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5" name="Rectangle 352"/>
              <p:cNvSpPr>
                <a:spLocks noChangeArrowheads="1"/>
              </p:cNvSpPr>
              <p:nvPr/>
            </p:nvSpPr>
            <p:spPr bwMode="auto">
              <a:xfrm>
                <a:off x="3592" y="2665"/>
                <a:ext cx="48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sourceOfObservation  :SourceOfObservationType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6" name="Rectangle 353"/>
              <p:cNvSpPr>
                <a:spLocks noChangeArrowheads="1"/>
              </p:cNvSpPr>
              <p:nvPr/>
            </p:nvSpPr>
            <p:spPr bwMode="auto">
              <a:xfrm>
                <a:off x="3554" y="2693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7" name="Rectangle 354"/>
              <p:cNvSpPr>
                <a:spLocks noChangeArrowheads="1"/>
              </p:cNvSpPr>
              <p:nvPr/>
            </p:nvSpPr>
            <p:spPr bwMode="auto">
              <a:xfrm>
                <a:off x="3592" y="2693"/>
                <a:ext cx="24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validPeriod  :TM_Period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8" name="Rectangle 355"/>
              <p:cNvSpPr>
                <a:spLocks noChangeArrowheads="1"/>
              </p:cNvSpPr>
              <p:nvPr/>
            </p:nvSpPr>
            <p:spPr bwMode="auto">
              <a:xfrm>
                <a:off x="3550" y="2729"/>
                <a:ext cx="841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9" name="Rectangle 356"/>
              <p:cNvSpPr>
                <a:spLocks noChangeArrowheads="1"/>
              </p:cNvSpPr>
              <p:nvPr/>
            </p:nvSpPr>
            <p:spPr bwMode="auto">
              <a:xfrm>
                <a:off x="3552" y="2731"/>
                <a:ext cx="836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0" name="Rectangle 357"/>
              <p:cNvSpPr>
                <a:spLocks noChangeArrowheads="1"/>
              </p:cNvSpPr>
              <p:nvPr/>
            </p:nvSpPr>
            <p:spPr bwMode="auto">
              <a:xfrm>
                <a:off x="3557" y="2731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2»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1" name="Rectangle 358"/>
              <p:cNvSpPr>
                <a:spLocks noChangeArrowheads="1"/>
              </p:cNvSpPr>
              <p:nvPr/>
            </p:nvSpPr>
            <p:spPr bwMode="auto">
              <a:xfrm>
                <a:off x="3554" y="276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2" name="Rectangle 359"/>
              <p:cNvSpPr>
                <a:spLocks noChangeArrowheads="1"/>
              </p:cNvSpPr>
              <p:nvPr/>
            </p:nvSpPr>
            <p:spPr bwMode="auto">
              <a:xfrm>
                <a:off x="3592" y="2760"/>
                <a:ext cx="61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communicationMethod  :DataCommunicationMethodType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3" name="Rectangle 360"/>
              <p:cNvSpPr>
                <a:spLocks noChangeArrowheads="1"/>
              </p:cNvSpPr>
              <p:nvPr/>
            </p:nvSpPr>
            <p:spPr bwMode="auto">
              <a:xfrm>
                <a:off x="3554" y="278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4" name="Rectangle 361"/>
              <p:cNvSpPr>
                <a:spLocks noChangeArrowheads="1"/>
              </p:cNvSpPr>
              <p:nvPr/>
            </p:nvSpPr>
            <p:spPr bwMode="auto">
              <a:xfrm>
                <a:off x="3592" y="2789"/>
                <a:ext cx="31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exposure  :ExposureType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5" name="Rectangle 362"/>
              <p:cNvSpPr>
                <a:spLocks noChangeArrowheads="1"/>
              </p:cNvSpPr>
              <p:nvPr/>
            </p:nvSpPr>
            <p:spPr bwMode="auto">
              <a:xfrm>
                <a:off x="3554" y="281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6" name="Rectangle 363"/>
              <p:cNvSpPr>
                <a:spLocks noChangeArrowheads="1"/>
              </p:cNvSpPr>
              <p:nvPr/>
            </p:nvSpPr>
            <p:spPr bwMode="auto">
              <a:xfrm>
                <a:off x="3592" y="2817"/>
                <a:ext cx="50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representativeness  :RepresentativenessType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7" name="Rectangle 364"/>
              <p:cNvSpPr>
                <a:spLocks noChangeArrowheads="1"/>
              </p:cNvSpPr>
              <p:nvPr/>
            </p:nvSpPr>
            <p:spPr bwMode="auto">
              <a:xfrm>
                <a:off x="3550" y="2853"/>
                <a:ext cx="841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8" name="Rectangle 365"/>
              <p:cNvSpPr>
                <a:spLocks noChangeArrowheads="1"/>
              </p:cNvSpPr>
              <p:nvPr/>
            </p:nvSpPr>
            <p:spPr bwMode="auto">
              <a:xfrm>
                <a:off x="3552" y="2855"/>
                <a:ext cx="836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9" name="Rectangle 366"/>
              <p:cNvSpPr>
                <a:spLocks noChangeArrowheads="1"/>
              </p:cNvSpPr>
              <p:nvPr/>
            </p:nvSpPr>
            <p:spPr bwMode="auto">
              <a:xfrm>
                <a:off x="3557" y="2855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3»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0" name="Rectangle 367"/>
              <p:cNvSpPr>
                <a:spLocks noChangeArrowheads="1"/>
              </p:cNvSpPr>
              <p:nvPr/>
            </p:nvSpPr>
            <p:spPr bwMode="auto">
              <a:xfrm>
                <a:off x="3554" y="2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1" name="Rectangle 368"/>
              <p:cNvSpPr>
                <a:spLocks noChangeArrowheads="1"/>
              </p:cNvSpPr>
              <p:nvPr/>
            </p:nvSpPr>
            <p:spPr bwMode="auto">
              <a:xfrm>
                <a:off x="3592" y="2884"/>
                <a:ext cx="35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configuration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2" name="Rectangle 369"/>
              <p:cNvSpPr>
                <a:spLocks noChangeArrowheads="1"/>
              </p:cNvSpPr>
              <p:nvPr/>
            </p:nvSpPr>
            <p:spPr bwMode="auto">
              <a:xfrm>
                <a:off x="3554" y="2913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3" name="Rectangle 370"/>
              <p:cNvSpPr>
                <a:spLocks noChangeArrowheads="1"/>
              </p:cNvSpPr>
              <p:nvPr/>
            </p:nvSpPr>
            <p:spPr bwMode="auto">
              <a:xfrm>
                <a:off x="3592" y="2913"/>
                <a:ext cx="38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controlSchedule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4" name="Rectangle 371"/>
              <p:cNvSpPr>
                <a:spLocks noChangeArrowheads="1"/>
              </p:cNvSpPr>
              <p:nvPr/>
            </p:nvSpPr>
            <p:spPr bwMode="auto">
              <a:xfrm>
                <a:off x="3554" y="294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5" name="Rectangle 372"/>
              <p:cNvSpPr>
                <a:spLocks noChangeArrowheads="1"/>
              </p:cNvSpPr>
              <p:nvPr/>
            </p:nvSpPr>
            <p:spPr bwMode="auto">
              <a:xfrm>
                <a:off x="3592" y="2941"/>
                <a:ext cx="5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instrumentOperatingStatus  :InstrumentOperatingStatus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6" name="Rectangle 373"/>
              <p:cNvSpPr>
                <a:spLocks noChangeArrowheads="1"/>
              </p:cNvSpPr>
              <p:nvPr/>
            </p:nvSpPr>
            <p:spPr bwMode="auto">
              <a:xfrm>
                <a:off x="3554" y="297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7" name="Rectangle 374"/>
              <p:cNvSpPr>
                <a:spLocks noChangeArrowheads="1"/>
              </p:cNvSpPr>
              <p:nvPr/>
            </p:nvSpPr>
            <p:spPr bwMode="auto">
              <a:xfrm>
                <a:off x="3592" y="2970"/>
                <a:ext cx="44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maintenanceSchedule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8" name="Rectangle 375"/>
              <p:cNvSpPr>
                <a:spLocks noChangeArrowheads="1"/>
              </p:cNvSpPr>
              <p:nvPr/>
            </p:nvSpPr>
            <p:spPr bwMode="auto">
              <a:xfrm>
                <a:off x="2492" y="1373"/>
                <a:ext cx="861" cy="62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9" name="Rectangle 376"/>
              <p:cNvSpPr>
                <a:spLocks noChangeArrowheads="1"/>
              </p:cNvSpPr>
              <p:nvPr/>
            </p:nvSpPr>
            <p:spPr bwMode="auto">
              <a:xfrm>
                <a:off x="2492" y="1373"/>
                <a:ext cx="861" cy="62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0" name="Rectangle 377"/>
              <p:cNvSpPr>
                <a:spLocks noChangeArrowheads="1"/>
              </p:cNvSpPr>
              <p:nvPr/>
            </p:nvSpPr>
            <p:spPr bwMode="auto">
              <a:xfrm>
                <a:off x="2485" y="1367"/>
                <a:ext cx="448" cy="622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" name="Rectangle 378"/>
              <p:cNvSpPr>
                <a:spLocks noChangeArrowheads="1"/>
              </p:cNvSpPr>
              <p:nvPr/>
            </p:nvSpPr>
            <p:spPr bwMode="auto">
              <a:xfrm>
                <a:off x="2933" y="1367"/>
                <a:ext cx="23" cy="622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2" name="Rectangle 379"/>
              <p:cNvSpPr>
                <a:spLocks noChangeArrowheads="1"/>
              </p:cNvSpPr>
              <p:nvPr/>
            </p:nvSpPr>
            <p:spPr bwMode="auto">
              <a:xfrm>
                <a:off x="2956" y="1367"/>
                <a:ext cx="19" cy="622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3" name="Rectangle 380"/>
              <p:cNvSpPr>
                <a:spLocks noChangeArrowheads="1"/>
              </p:cNvSpPr>
              <p:nvPr/>
            </p:nvSpPr>
            <p:spPr bwMode="auto">
              <a:xfrm>
                <a:off x="2975" y="1367"/>
                <a:ext cx="23" cy="622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4" name="Rectangle 381"/>
              <p:cNvSpPr>
                <a:spLocks noChangeArrowheads="1"/>
              </p:cNvSpPr>
              <p:nvPr/>
            </p:nvSpPr>
            <p:spPr bwMode="auto">
              <a:xfrm>
                <a:off x="2998" y="1367"/>
                <a:ext cx="22" cy="622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5" name="Rectangle 382"/>
              <p:cNvSpPr>
                <a:spLocks noChangeArrowheads="1"/>
              </p:cNvSpPr>
              <p:nvPr/>
            </p:nvSpPr>
            <p:spPr bwMode="auto">
              <a:xfrm>
                <a:off x="3020" y="1367"/>
                <a:ext cx="18" cy="622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6" name="Rectangle 383"/>
              <p:cNvSpPr>
                <a:spLocks noChangeArrowheads="1"/>
              </p:cNvSpPr>
              <p:nvPr/>
            </p:nvSpPr>
            <p:spPr bwMode="auto">
              <a:xfrm>
                <a:off x="3038" y="1367"/>
                <a:ext cx="17" cy="622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7" name="Rectangle 384"/>
              <p:cNvSpPr>
                <a:spLocks noChangeArrowheads="1"/>
              </p:cNvSpPr>
              <p:nvPr/>
            </p:nvSpPr>
            <p:spPr bwMode="auto">
              <a:xfrm>
                <a:off x="3055" y="1367"/>
                <a:ext cx="18" cy="622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8" name="Rectangle 385"/>
              <p:cNvSpPr>
                <a:spLocks noChangeArrowheads="1"/>
              </p:cNvSpPr>
              <p:nvPr/>
            </p:nvSpPr>
            <p:spPr bwMode="auto">
              <a:xfrm>
                <a:off x="3073" y="1367"/>
                <a:ext cx="20" cy="622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9" name="Rectangle 386"/>
              <p:cNvSpPr>
                <a:spLocks noChangeArrowheads="1"/>
              </p:cNvSpPr>
              <p:nvPr/>
            </p:nvSpPr>
            <p:spPr bwMode="auto">
              <a:xfrm>
                <a:off x="3093" y="1367"/>
                <a:ext cx="22" cy="622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0" name="Rectangle 387"/>
              <p:cNvSpPr>
                <a:spLocks noChangeArrowheads="1"/>
              </p:cNvSpPr>
              <p:nvPr/>
            </p:nvSpPr>
            <p:spPr bwMode="auto">
              <a:xfrm>
                <a:off x="3115" y="1367"/>
                <a:ext cx="22" cy="622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1" name="Rectangle 388"/>
              <p:cNvSpPr>
                <a:spLocks noChangeArrowheads="1"/>
              </p:cNvSpPr>
              <p:nvPr/>
            </p:nvSpPr>
            <p:spPr bwMode="auto">
              <a:xfrm>
                <a:off x="3137" y="1367"/>
                <a:ext cx="23" cy="622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2" name="Rectangle 389"/>
              <p:cNvSpPr>
                <a:spLocks noChangeArrowheads="1"/>
              </p:cNvSpPr>
              <p:nvPr/>
            </p:nvSpPr>
            <p:spPr bwMode="auto">
              <a:xfrm>
                <a:off x="3160" y="1367"/>
                <a:ext cx="20" cy="622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3" name="Rectangle 390"/>
              <p:cNvSpPr>
                <a:spLocks noChangeArrowheads="1"/>
              </p:cNvSpPr>
              <p:nvPr/>
            </p:nvSpPr>
            <p:spPr bwMode="auto">
              <a:xfrm>
                <a:off x="3180" y="1367"/>
                <a:ext cx="22" cy="622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4" name="Rectangle 391"/>
              <p:cNvSpPr>
                <a:spLocks noChangeArrowheads="1"/>
              </p:cNvSpPr>
              <p:nvPr/>
            </p:nvSpPr>
            <p:spPr bwMode="auto">
              <a:xfrm>
                <a:off x="3202" y="1367"/>
                <a:ext cx="22" cy="622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5" name="Rectangle 392"/>
              <p:cNvSpPr>
                <a:spLocks noChangeArrowheads="1"/>
              </p:cNvSpPr>
              <p:nvPr/>
            </p:nvSpPr>
            <p:spPr bwMode="auto">
              <a:xfrm>
                <a:off x="3224" y="1367"/>
                <a:ext cx="20" cy="622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6" name="Rectangle 393"/>
              <p:cNvSpPr>
                <a:spLocks noChangeArrowheads="1"/>
              </p:cNvSpPr>
              <p:nvPr/>
            </p:nvSpPr>
            <p:spPr bwMode="auto">
              <a:xfrm>
                <a:off x="3244" y="1367"/>
                <a:ext cx="18" cy="622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7" name="Rectangle 394"/>
              <p:cNvSpPr>
                <a:spLocks noChangeArrowheads="1"/>
              </p:cNvSpPr>
              <p:nvPr/>
            </p:nvSpPr>
            <p:spPr bwMode="auto">
              <a:xfrm>
                <a:off x="3262" y="1367"/>
                <a:ext cx="17" cy="622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8" name="Rectangle 395"/>
              <p:cNvSpPr>
                <a:spLocks noChangeArrowheads="1"/>
              </p:cNvSpPr>
              <p:nvPr/>
            </p:nvSpPr>
            <p:spPr bwMode="auto">
              <a:xfrm>
                <a:off x="3279" y="1367"/>
                <a:ext cx="20" cy="622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9" name="Rectangle 396"/>
              <p:cNvSpPr>
                <a:spLocks noChangeArrowheads="1"/>
              </p:cNvSpPr>
              <p:nvPr/>
            </p:nvSpPr>
            <p:spPr bwMode="auto">
              <a:xfrm>
                <a:off x="3299" y="1367"/>
                <a:ext cx="20" cy="622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0" name="Rectangle 397"/>
              <p:cNvSpPr>
                <a:spLocks noChangeArrowheads="1"/>
              </p:cNvSpPr>
              <p:nvPr/>
            </p:nvSpPr>
            <p:spPr bwMode="auto">
              <a:xfrm>
                <a:off x="3319" y="1367"/>
                <a:ext cx="22" cy="622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1" name="Rectangle 398"/>
              <p:cNvSpPr>
                <a:spLocks noChangeArrowheads="1"/>
              </p:cNvSpPr>
              <p:nvPr/>
            </p:nvSpPr>
            <p:spPr bwMode="auto">
              <a:xfrm>
                <a:off x="3341" y="1367"/>
                <a:ext cx="5" cy="622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" name="Rectangle 399"/>
              <p:cNvSpPr>
                <a:spLocks noChangeArrowheads="1"/>
              </p:cNvSpPr>
              <p:nvPr/>
            </p:nvSpPr>
            <p:spPr bwMode="auto">
              <a:xfrm>
                <a:off x="2485" y="1367"/>
                <a:ext cx="861" cy="622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" name="Rectangle 400"/>
              <p:cNvSpPr>
                <a:spLocks noChangeArrowheads="1"/>
              </p:cNvSpPr>
              <p:nvPr/>
            </p:nvSpPr>
            <p:spPr bwMode="auto">
              <a:xfrm>
                <a:off x="2836" y="1380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4" name="Rectangle 401"/>
              <p:cNvSpPr>
                <a:spLocks noChangeArrowheads="1"/>
              </p:cNvSpPr>
              <p:nvPr/>
            </p:nvSpPr>
            <p:spPr bwMode="auto">
              <a:xfrm>
                <a:off x="2820" y="1409"/>
                <a:ext cx="19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ObservingFacility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5" name="Line 402"/>
              <p:cNvSpPr>
                <a:spLocks noChangeShapeType="1"/>
              </p:cNvSpPr>
              <p:nvPr/>
            </p:nvSpPr>
            <p:spPr bwMode="auto">
              <a:xfrm>
                <a:off x="2485" y="1449"/>
                <a:ext cx="861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" name="Rectangle 403"/>
              <p:cNvSpPr>
                <a:spLocks noChangeArrowheads="1"/>
              </p:cNvSpPr>
              <p:nvPr/>
            </p:nvSpPr>
            <p:spPr bwMode="auto">
              <a:xfrm>
                <a:off x="2496" y="145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7" name="Rectangle 404"/>
              <p:cNvSpPr>
                <a:spLocks noChangeArrowheads="1"/>
              </p:cNvSpPr>
              <p:nvPr/>
            </p:nvSpPr>
            <p:spPr bwMode="auto">
              <a:xfrm>
                <a:off x="2534" y="1458"/>
                <a:ext cx="3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belongsToSet  :CharacterString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8" name="Rectangle 405"/>
              <p:cNvSpPr>
                <a:spLocks noChangeArrowheads="1"/>
              </p:cNvSpPr>
              <p:nvPr/>
            </p:nvSpPr>
            <p:spPr bwMode="auto">
              <a:xfrm>
                <a:off x="2496" y="148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607"/>
            <p:cNvGrpSpPr>
              <a:grpSpLocks/>
            </p:cNvGrpSpPr>
            <p:nvPr/>
          </p:nvGrpSpPr>
          <p:grpSpPr bwMode="auto">
            <a:xfrm>
              <a:off x="1494" y="908"/>
              <a:ext cx="2902" cy="1726"/>
              <a:chOff x="1494" y="908"/>
              <a:chExt cx="2902" cy="1726"/>
            </a:xfrm>
          </p:grpSpPr>
          <p:sp>
            <p:nvSpPr>
              <p:cNvPr id="3089" name="Rectangle 407"/>
              <p:cNvSpPr>
                <a:spLocks noChangeArrowheads="1"/>
              </p:cNvSpPr>
              <p:nvPr/>
            </p:nvSpPr>
            <p:spPr bwMode="auto">
              <a:xfrm>
                <a:off x="2534" y="1486"/>
                <a:ext cx="27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dateEstablished  :DateTime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0" name="Rectangle 408"/>
              <p:cNvSpPr>
                <a:spLocks noChangeArrowheads="1"/>
              </p:cNvSpPr>
              <p:nvPr/>
            </p:nvSpPr>
            <p:spPr bwMode="auto">
              <a:xfrm>
                <a:off x="2496" y="151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1" name="Rectangle 409"/>
              <p:cNvSpPr>
                <a:spLocks noChangeArrowheads="1"/>
              </p:cNvSpPr>
              <p:nvPr/>
            </p:nvSpPr>
            <p:spPr bwMode="auto">
              <a:xfrm>
                <a:off x="2534" y="1515"/>
                <a:ext cx="31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observations  :Observation [1..*]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2" name="Rectangle 410"/>
              <p:cNvSpPr>
                <a:spLocks noChangeArrowheads="1"/>
              </p:cNvSpPr>
              <p:nvPr/>
            </p:nvSpPr>
            <p:spPr bwMode="auto">
              <a:xfrm>
                <a:off x="2492" y="1551"/>
                <a:ext cx="847" cy="28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" name="Rectangle 411"/>
              <p:cNvSpPr>
                <a:spLocks noChangeArrowheads="1"/>
              </p:cNvSpPr>
              <p:nvPr/>
            </p:nvSpPr>
            <p:spPr bwMode="auto">
              <a:xfrm>
                <a:off x="2494" y="1553"/>
                <a:ext cx="843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" name="Rectangle 412"/>
              <p:cNvSpPr>
                <a:spLocks noChangeArrowheads="1"/>
              </p:cNvSpPr>
              <p:nvPr/>
            </p:nvSpPr>
            <p:spPr bwMode="auto">
              <a:xfrm>
                <a:off x="2499" y="1553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3»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5" name="Rectangle 413"/>
              <p:cNvSpPr>
                <a:spLocks noChangeArrowheads="1"/>
              </p:cNvSpPr>
              <p:nvPr/>
            </p:nvSpPr>
            <p:spPr bwMode="auto">
              <a:xfrm>
                <a:off x="2496" y="158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6" name="Rectangle 414"/>
              <p:cNvSpPr>
                <a:spLocks noChangeArrowheads="1"/>
              </p:cNvSpPr>
              <p:nvPr/>
            </p:nvSpPr>
            <p:spPr bwMode="auto">
              <a:xfrm>
                <a:off x="2534" y="1582"/>
                <a:ext cx="4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altitudeOrDepth  :AltitudeOrDepthType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7" name="Rectangle 415"/>
              <p:cNvSpPr>
                <a:spLocks noChangeArrowheads="1"/>
              </p:cNvSpPr>
              <p:nvPr/>
            </p:nvSpPr>
            <p:spPr bwMode="auto">
              <a:xfrm>
                <a:off x="2496" y="161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8" name="Rectangle 416"/>
              <p:cNvSpPr>
                <a:spLocks noChangeArrowheads="1"/>
              </p:cNvSpPr>
              <p:nvPr/>
            </p:nvSpPr>
            <p:spPr bwMode="auto">
              <a:xfrm>
                <a:off x="2534" y="1610"/>
                <a:ext cx="37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climateZone  :ClimateZoneType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9" name="Rectangle 417"/>
              <p:cNvSpPr>
                <a:spLocks noChangeArrowheads="1"/>
              </p:cNvSpPr>
              <p:nvPr/>
            </p:nvSpPr>
            <p:spPr bwMode="auto">
              <a:xfrm>
                <a:off x="2496" y="163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0" name="Rectangle 418"/>
              <p:cNvSpPr>
                <a:spLocks noChangeArrowheads="1"/>
              </p:cNvSpPr>
              <p:nvPr/>
            </p:nvSpPr>
            <p:spPr bwMode="auto">
              <a:xfrm>
                <a:off x="2534" y="1639"/>
                <a:ext cx="45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localTopography  :LocalTopographyType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1" name="Rectangle 419"/>
              <p:cNvSpPr>
                <a:spLocks noChangeArrowheads="1"/>
              </p:cNvSpPr>
              <p:nvPr/>
            </p:nvSpPr>
            <p:spPr bwMode="auto">
              <a:xfrm>
                <a:off x="2496" y="166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2" name="Rectangle 420"/>
              <p:cNvSpPr>
                <a:spLocks noChangeArrowheads="1"/>
              </p:cNvSpPr>
              <p:nvPr/>
            </p:nvSpPr>
            <p:spPr bwMode="auto">
              <a:xfrm>
                <a:off x="2534" y="1668"/>
                <a:ext cx="45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relativeElevation  :RelativeElevationType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3" name="Rectangle 421"/>
              <p:cNvSpPr>
                <a:spLocks noChangeArrowheads="1"/>
              </p:cNvSpPr>
              <p:nvPr/>
            </p:nvSpPr>
            <p:spPr bwMode="auto">
              <a:xfrm>
                <a:off x="2496" y="169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4" name="Rectangle 422"/>
              <p:cNvSpPr>
                <a:spLocks noChangeArrowheads="1"/>
              </p:cNvSpPr>
              <p:nvPr/>
            </p:nvSpPr>
            <p:spPr bwMode="auto">
              <a:xfrm>
                <a:off x="2534" y="1697"/>
                <a:ext cx="3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surfaceCover  :SurfaceCoverType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5" name="Rectangle 423"/>
              <p:cNvSpPr>
                <a:spLocks noChangeArrowheads="1"/>
              </p:cNvSpPr>
              <p:nvPr/>
            </p:nvSpPr>
            <p:spPr bwMode="auto">
              <a:xfrm>
                <a:off x="2496" y="172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6" name="Rectangle 424"/>
              <p:cNvSpPr>
                <a:spLocks noChangeArrowheads="1"/>
              </p:cNvSpPr>
              <p:nvPr/>
            </p:nvSpPr>
            <p:spPr bwMode="auto">
              <a:xfrm>
                <a:off x="2534" y="1726"/>
                <a:ext cx="64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surfaceCoverClassification  :SurfaceCoverClassificationType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7" name="Rectangle 425"/>
              <p:cNvSpPr>
                <a:spLocks noChangeArrowheads="1"/>
              </p:cNvSpPr>
              <p:nvPr/>
            </p:nvSpPr>
            <p:spPr bwMode="auto">
              <a:xfrm>
                <a:off x="2496" y="175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8" name="Rectangle 426"/>
              <p:cNvSpPr>
                <a:spLocks noChangeArrowheads="1"/>
              </p:cNvSpPr>
              <p:nvPr/>
            </p:nvSpPr>
            <p:spPr bwMode="auto">
              <a:xfrm>
                <a:off x="2534" y="1754"/>
                <a:ext cx="4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surfaceRoughness  :SurfaceRoughnessType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9" name="Rectangle 427"/>
              <p:cNvSpPr>
                <a:spLocks noChangeArrowheads="1"/>
              </p:cNvSpPr>
              <p:nvPr/>
            </p:nvSpPr>
            <p:spPr bwMode="auto">
              <a:xfrm>
                <a:off x="2496" y="1783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0" name="Rectangle 428"/>
              <p:cNvSpPr>
                <a:spLocks noChangeArrowheads="1"/>
              </p:cNvSpPr>
              <p:nvPr/>
            </p:nvSpPr>
            <p:spPr bwMode="auto">
              <a:xfrm>
                <a:off x="2534" y="1783"/>
                <a:ext cx="5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topographicContext  :TopographicContextType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1" name="Rectangle 429"/>
              <p:cNvSpPr>
                <a:spLocks noChangeArrowheads="1"/>
              </p:cNvSpPr>
              <p:nvPr/>
            </p:nvSpPr>
            <p:spPr bwMode="auto">
              <a:xfrm>
                <a:off x="2492" y="1819"/>
                <a:ext cx="847" cy="28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" name="Rectangle 430"/>
              <p:cNvSpPr>
                <a:spLocks noChangeArrowheads="1"/>
              </p:cNvSpPr>
              <p:nvPr/>
            </p:nvSpPr>
            <p:spPr bwMode="auto">
              <a:xfrm>
                <a:off x="2494" y="1821"/>
                <a:ext cx="843" cy="24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" name="Rectangle 431"/>
              <p:cNvSpPr>
                <a:spLocks noChangeArrowheads="1"/>
              </p:cNvSpPr>
              <p:nvPr/>
            </p:nvSpPr>
            <p:spPr bwMode="auto">
              <a:xfrm>
                <a:off x="2499" y="1821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«Phase 2»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4" name="Rectangle 432"/>
              <p:cNvSpPr>
                <a:spLocks noChangeArrowheads="1"/>
              </p:cNvSpPr>
              <p:nvPr/>
            </p:nvSpPr>
            <p:spPr bwMode="auto">
              <a:xfrm>
                <a:off x="2496" y="185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5" name="Rectangle 433"/>
              <p:cNvSpPr>
                <a:spLocks noChangeArrowheads="1"/>
              </p:cNvSpPr>
              <p:nvPr/>
            </p:nvSpPr>
            <p:spPr bwMode="auto">
              <a:xfrm>
                <a:off x="2534" y="1850"/>
                <a:ext cx="40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facilityType  :ObservingFacilityType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6" name="Rectangle 434"/>
              <p:cNvSpPr>
                <a:spLocks noChangeArrowheads="1"/>
              </p:cNvSpPr>
              <p:nvPr/>
            </p:nvSpPr>
            <p:spPr bwMode="auto">
              <a:xfrm>
                <a:off x="2492" y="1885"/>
                <a:ext cx="847" cy="29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" name="Rectangle 435"/>
              <p:cNvSpPr>
                <a:spLocks noChangeArrowheads="1"/>
              </p:cNvSpPr>
              <p:nvPr/>
            </p:nvSpPr>
            <p:spPr bwMode="auto">
              <a:xfrm>
                <a:off x="2494" y="1887"/>
                <a:ext cx="843" cy="25"/>
              </a:xfrm>
              <a:prstGeom prst="rect">
                <a:avLst/>
              </a:prstGeom>
              <a:solidFill>
                <a:srgbClr val="FF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" name="Rectangle 436"/>
              <p:cNvSpPr>
                <a:spLocks noChangeArrowheads="1"/>
              </p:cNvSpPr>
              <p:nvPr/>
            </p:nvSpPr>
            <p:spPr bwMode="auto">
              <a:xfrm>
                <a:off x="2499" y="1887"/>
                <a:ext cx="1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«voidable»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9" name="Rectangle 437"/>
              <p:cNvSpPr>
                <a:spLocks noChangeArrowheads="1"/>
              </p:cNvSpPr>
              <p:nvPr/>
            </p:nvSpPr>
            <p:spPr bwMode="auto">
              <a:xfrm>
                <a:off x="2496" y="191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0" name="Rectangle 438"/>
              <p:cNvSpPr>
                <a:spLocks noChangeArrowheads="1"/>
              </p:cNvSpPr>
              <p:nvPr/>
            </p:nvSpPr>
            <p:spPr bwMode="auto">
              <a:xfrm>
                <a:off x="2534" y="1916"/>
                <a:ext cx="28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territoryName  :TerritoryType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1" name="Rectangle 439"/>
              <p:cNvSpPr>
                <a:spLocks noChangeArrowheads="1"/>
              </p:cNvSpPr>
              <p:nvPr/>
            </p:nvSpPr>
            <p:spPr bwMode="auto">
              <a:xfrm>
                <a:off x="2496" y="194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2" name="Rectangle 440"/>
              <p:cNvSpPr>
                <a:spLocks noChangeArrowheads="1"/>
              </p:cNvSpPr>
              <p:nvPr/>
            </p:nvSpPr>
            <p:spPr bwMode="auto">
              <a:xfrm>
                <a:off x="2534" y="1945"/>
                <a:ext cx="31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wmoRegion  :WMORegionType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3" name="Rectangle 441"/>
              <p:cNvSpPr>
                <a:spLocks noChangeArrowheads="1"/>
              </p:cNvSpPr>
              <p:nvPr/>
            </p:nvSpPr>
            <p:spPr bwMode="auto">
              <a:xfrm>
                <a:off x="1500" y="942"/>
                <a:ext cx="613" cy="369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" name="Rectangle 442"/>
              <p:cNvSpPr>
                <a:spLocks noChangeArrowheads="1"/>
              </p:cNvSpPr>
              <p:nvPr/>
            </p:nvSpPr>
            <p:spPr bwMode="auto">
              <a:xfrm>
                <a:off x="1500" y="942"/>
                <a:ext cx="613" cy="369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" name="Rectangle 443"/>
              <p:cNvSpPr>
                <a:spLocks noChangeArrowheads="1"/>
              </p:cNvSpPr>
              <p:nvPr/>
            </p:nvSpPr>
            <p:spPr bwMode="auto">
              <a:xfrm>
                <a:off x="1494" y="935"/>
                <a:ext cx="319" cy="370"/>
              </a:xfrm>
              <a:prstGeom prst="rect">
                <a:avLst/>
              </a:prstGeom>
              <a:solidFill>
                <a:srgbClr val="FF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" name="Rectangle 444"/>
              <p:cNvSpPr>
                <a:spLocks noChangeArrowheads="1"/>
              </p:cNvSpPr>
              <p:nvPr/>
            </p:nvSpPr>
            <p:spPr bwMode="auto">
              <a:xfrm>
                <a:off x="1813" y="935"/>
                <a:ext cx="16" cy="370"/>
              </a:xfrm>
              <a:prstGeom prst="rect">
                <a:avLst/>
              </a:prstGeom>
              <a:solidFill>
                <a:srgbClr val="FEF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" name="Rectangle 445"/>
              <p:cNvSpPr>
                <a:spLocks noChangeArrowheads="1"/>
              </p:cNvSpPr>
              <p:nvPr/>
            </p:nvSpPr>
            <p:spPr bwMode="auto">
              <a:xfrm>
                <a:off x="1829" y="935"/>
                <a:ext cx="13" cy="370"/>
              </a:xfrm>
              <a:prstGeom prst="rect">
                <a:avLst/>
              </a:prstGeom>
              <a:solidFill>
                <a:srgbClr val="FEF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" name="Rectangle 446"/>
              <p:cNvSpPr>
                <a:spLocks noChangeArrowheads="1"/>
              </p:cNvSpPr>
              <p:nvPr/>
            </p:nvSpPr>
            <p:spPr bwMode="auto">
              <a:xfrm>
                <a:off x="1842" y="935"/>
                <a:ext cx="13" cy="370"/>
              </a:xfrm>
              <a:prstGeom prst="rect">
                <a:avLst/>
              </a:prstGeom>
              <a:solidFill>
                <a:srgbClr val="FDF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" name="Rectangle 447"/>
              <p:cNvSpPr>
                <a:spLocks noChangeArrowheads="1"/>
              </p:cNvSpPr>
              <p:nvPr/>
            </p:nvSpPr>
            <p:spPr bwMode="auto">
              <a:xfrm>
                <a:off x="1855" y="935"/>
                <a:ext cx="14" cy="370"/>
              </a:xfrm>
              <a:prstGeom prst="rect">
                <a:avLst/>
              </a:prstGeom>
              <a:solidFill>
                <a:srgbClr val="FDF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" name="Rectangle 448"/>
              <p:cNvSpPr>
                <a:spLocks noChangeArrowheads="1"/>
              </p:cNvSpPr>
              <p:nvPr/>
            </p:nvSpPr>
            <p:spPr bwMode="auto">
              <a:xfrm>
                <a:off x="1869" y="935"/>
                <a:ext cx="13" cy="370"/>
              </a:xfrm>
              <a:prstGeom prst="rect">
                <a:avLst/>
              </a:prstGeom>
              <a:solidFill>
                <a:srgbClr val="FCF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" name="Rectangle 449"/>
              <p:cNvSpPr>
                <a:spLocks noChangeArrowheads="1"/>
              </p:cNvSpPr>
              <p:nvPr/>
            </p:nvSpPr>
            <p:spPr bwMode="auto">
              <a:xfrm>
                <a:off x="1882" y="935"/>
                <a:ext cx="15" cy="370"/>
              </a:xfrm>
              <a:prstGeom prst="rect">
                <a:avLst/>
              </a:prstGeom>
              <a:solidFill>
                <a:srgbClr val="FCF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" name="Rectangle 450"/>
              <p:cNvSpPr>
                <a:spLocks noChangeArrowheads="1"/>
              </p:cNvSpPr>
              <p:nvPr/>
            </p:nvSpPr>
            <p:spPr bwMode="auto">
              <a:xfrm>
                <a:off x="1897" y="935"/>
                <a:ext cx="16" cy="370"/>
              </a:xfrm>
              <a:prstGeom prst="rect">
                <a:avLst/>
              </a:prstGeom>
              <a:solidFill>
                <a:srgbClr val="FBF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" name="Rectangle 451"/>
              <p:cNvSpPr>
                <a:spLocks noChangeArrowheads="1"/>
              </p:cNvSpPr>
              <p:nvPr/>
            </p:nvSpPr>
            <p:spPr bwMode="auto">
              <a:xfrm>
                <a:off x="1913" y="935"/>
                <a:ext cx="13" cy="370"/>
              </a:xfrm>
              <a:prstGeom prst="rect">
                <a:avLst/>
              </a:prstGeom>
              <a:solidFill>
                <a:srgbClr val="FAF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" name="Rectangle 452"/>
              <p:cNvSpPr>
                <a:spLocks noChangeArrowheads="1"/>
              </p:cNvSpPr>
              <p:nvPr/>
            </p:nvSpPr>
            <p:spPr bwMode="auto">
              <a:xfrm>
                <a:off x="1926" y="935"/>
                <a:ext cx="11" cy="370"/>
              </a:xfrm>
              <a:prstGeom prst="rect">
                <a:avLst/>
              </a:prstGeom>
              <a:solidFill>
                <a:srgbClr val="FAF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" name="Rectangle 453"/>
              <p:cNvSpPr>
                <a:spLocks noChangeArrowheads="1"/>
              </p:cNvSpPr>
              <p:nvPr/>
            </p:nvSpPr>
            <p:spPr bwMode="auto">
              <a:xfrm>
                <a:off x="1937" y="935"/>
                <a:ext cx="14" cy="370"/>
              </a:xfrm>
              <a:prstGeom prst="rect">
                <a:avLst/>
              </a:prstGeom>
              <a:solidFill>
                <a:srgbClr val="F9F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" name="Rectangle 454"/>
              <p:cNvSpPr>
                <a:spLocks noChangeArrowheads="1"/>
              </p:cNvSpPr>
              <p:nvPr/>
            </p:nvSpPr>
            <p:spPr bwMode="auto">
              <a:xfrm>
                <a:off x="1951" y="935"/>
                <a:ext cx="15" cy="370"/>
              </a:xfrm>
              <a:prstGeom prst="rect">
                <a:avLst/>
              </a:prstGeom>
              <a:solidFill>
                <a:srgbClr val="F9F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" name="Rectangle 455"/>
              <p:cNvSpPr>
                <a:spLocks noChangeArrowheads="1"/>
              </p:cNvSpPr>
              <p:nvPr/>
            </p:nvSpPr>
            <p:spPr bwMode="auto">
              <a:xfrm>
                <a:off x="1966" y="935"/>
                <a:ext cx="16" cy="370"/>
              </a:xfrm>
              <a:prstGeom prst="rect">
                <a:avLst/>
              </a:prstGeom>
              <a:solidFill>
                <a:srgbClr val="F8F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8" name="Rectangle 456"/>
              <p:cNvSpPr>
                <a:spLocks noChangeArrowheads="1"/>
              </p:cNvSpPr>
              <p:nvPr/>
            </p:nvSpPr>
            <p:spPr bwMode="auto">
              <a:xfrm>
                <a:off x="1982" y="935"/>
                <a:ext cx="13" cy="370"/>
              </a:xfrm>
              <a:prstGeom prst="rect">
                <a:avLst/>
              </a:prstGeom>
              <a:solidFill>
                <a:srgbClr val="F8F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9" name="Rectangle 457"/>
              <p:cNvSpPr>
                <a:spLocks noChangeArrowheads="1"/>
              </p:cNvSpPr>
              <p:nvPr/>
            </p:nvSpPr>
            <p:spPr bwMode="auto">
              <a:xfrm>
                <a:off x="1995" y="935"/>
                <a:ext cx="13" cy="370"/>
              </a:xfrm>
              <a:prstGeom prst="rect">
                <a:avLst/>
              </a:prstGeom>
              <a:solidFill>
                <a:srgbClr val="F7F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0" name="Rectangle 458"/>
              <p:cNvSpPr>
                <a:spLocks noChangeArrowheads="1"/>
              </p:cNvSpPr>
              <p:nvPr/>
            </p:nvSpPr>
            <p:spPr bwMode="auto">
              <a:xfrm>
                <a:off x="2008" y="935"/>
                <a:ext cx="14" cy="370"/>
              </a:xfrm>
              <a:prstGeom prst="rect">
                <a:avLst/>
              </a:prstGeom>
              <a:solidFill>
                <a:srgbClr val="F6F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1" name="Rectangle 459"/>
              <p:cNvSpPr>
                <a:spLocks noChangeArrowheads="1"/>
              </p:cNvSpPr>
              <p:nvPr/>
            </p:nvSpPr>
            <p:spPr bwMode="auto">
              <a:xfrm>
                <a:off x="2022" y="935"/>
                <a:ext cx="13" cy="370"/>
              </a:xfrm>
              <a:prstGeom prst="rect">
                <a:avLst/>
              </a:prstGeom>
              <a:solidFill>
                <a:srgbClr val="F5F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2" name="Rectangle 460"/>
              <p:cNvSpPr>
                <a:spLocks noChangeArrowheads="1"/>
              </p:cNvSpPr>
              <p:nvPr/>
            </p:nvSpPr>
            <p:spPr bwMode="auto">
              <a:xfrm>
                <a:off x="2035" y="935"/>
                <a:ext cx="15" cy="370"/>
              </a:xfrm>
              <a:prstGeom prst="rect">
                <a:avLst/>
              </a:prstGeom>
              <a:solidFill>
                <a:srgbClr val="F5F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3" name="Rectangle 461"/>
              <p:cNvSpPr>
                <a:spLocks noChangeArrowheads="1"/>
              </p:cNvSpPr>
              <p:nvPr/>
            </p:nvSpPr>
            <p:spPr bwMode="auto">
              <a:xfrm>
                <a:off x="2050" y="935"/>
                <a:ext cx="16" cy="370"/>
              </a:xfrm>
              <a:prstGeom prst="rect">
                <a:avLst/>
              </a:prstGeom>
              <a:solidFill>
                <a:srgbClr val="F4F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4" name="Rectangle 462"/>
              <p:cNvSpPr>
                <a:spLocks noChangeArrowheads="1"/>
              </p:cNvSpPr>
              <p:nvPr/>
            </p:nvSpPr>
            <p:spPr bwMode="auto">
              <a:xfrm>
                <a:off x="2066" y="935"/>
                <a:ext cx="13" cy="370"/>
              </a:xfrm>
              <a:prstGeom prst="rect">
                <a:avLst/>
              </a:prstGeom>
              <a:solidFill>
                <a:srgbClr val="F4F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5" name="Rectangle 463"/>
              <p:cNvSpPr>
                <a:spLocks noChangeArrowheads="1"/>
              </p:cNvSpPr>
              <p:nvPr/>
            </p:nvSpPr>
            <p:spPr bwMode="auto">
              <a:xfrm>
                <a:off x="2079" y="935"/>
                <a:ext cx="11" cy="370"/>
              </a:xfrm>
              <a:prstGeom prst="rect">
                <a:avLst/>
              </a:prstGeom>
              <a:solidFill>
                <a:srgbClr val="F3F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6" name="Rectangle 464"/>
              <p:cNvSpPr>
                <a:spLocks noChangeArrowheads="1"/>
              </p:cNvSpPr>
              <p:nvPr/>
            </p:nvSpPr>
            <p:spPr bwMode="auto">
              <a:xfrm>
                <a:off x="2090" y="935"/>
                <a:ext cx="14" cy="370"/>
              </a:xfrm>
              <a:prstGeom prst="rect">
                <a:avLst/>
              </a:prstGeom>
              <a:solidFill>
                <a:srgbClr val="F3F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7" name="Rectangle 465"/>
              <p:cNvSpPr>
                <a:spLocks noChangeArrowheads="1"/>
              </p:cNvSpPr>
              <p:nvPr/>
            </p:nvSpPr>
            <p:spPr bwMode="auto">
              <a:xfrm>
                <a:off x="2104" y="935"/>
                <a:ext cx="2" cy="370"/>
              </a:xfrm>
              <a:prstGeom prst="rect">
                <a:avLst/>
              </a:prstGeom>
              <a:solidFill>
                <a:srgbClr val="F2F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8" name="Rectangle 466"/>
              <p:cNvSpPr>
                <a:spLocks noChangeArrowheads="1"/>
              </p:cNvSpPr>
              <p:nvPr/>
            </p:nvSpPr>
            <p:spPr bwMode="auto">
              <a:xfrm>
                <a:off x="1494" y="935"/>
                <a:ext cx="612" cy="370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9" name="Rectangle 467"/>
              <p:cNvSpPr>
                <a:spLocks noChangeArrowheads="1"/>
              </p:cNvSpPr>
              <p:nvPr/>
            </p:nvSpPr>
            <p:spPr bwMode="auto">
              <a:xfrm>
                <a:off x="1720" y="948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0" name="Rectangle 468"/>
              <p:cNvSpPr>
                <a:spLocks noChangeArrowheads="1"/>
              </p:cNvSpPr>
              <p:nvPr/>
            </p:nvSpPr>
            <p:spPr bwMode="auto">
              <a:xfrm>
                <a:off x="1673" y="977"/>
                <a:ext cx="2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WIGOSMetadataRecord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1" name="Line 469"/>
              <p:cNvSpPr>
                <a:spLocks noChangeShapeType="1"/>
              </p:cNvSpPr>
              <p:nvPr/>
            </p:nvSpPr>
            <p:spPr bwMode="auto">
              <a:xfrm>
                <a:off x="1494" y="1017"/>
                <a:ext cx="612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2" name="Rectangle 470"/>
              <p:cNvSpPr>
                <a:spLocks noChangeArrowheads="1"/>
              </p:cNvSpPr>
              <p:nvPr/>
            </p:nvSpPr>
            <p:spPr bwMode="auto">
              <a:xfrm>
                <a:off x="1505" y="102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3" name="Rectangle 471"/>
              <p:cNvSpPr>
                <a:spLocks noChangeArrowheads="1"/>
              </p:cNvSpPr>
              <p:nvPr/>
            </p:nvSpPr>
            <p:spPr bwMode="auto">
              <a:xfrm>
                <a:off x="1542" y="1026"/>
                <a:ext cx="30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deployment  :Deployment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4" name="Rectangle 472"/>
              <p:cNvSpPr>
                <a:spLocks noChangeArrowheads="1"/>
              </p:cNvSpPr>
              <p:nvPr/>
            </p:nvSpPr>
            <p:spPr bwMode="auto">
              <a:xfrm>
                <a:off x="1505" y="105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5" name="Rectangle 473"/>
              <p:cNvSpPr>
                <a:spLocks noChangeArrowheads="1"/>
              </p:cNvSpPr>
              <p:nvPr/>
            </p:nvSpPr>
            <p:spPr bwMode="auto">
              <a:xfrm>
                <a:off x="1542" y="1055"/>
                <a:ext cx="28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equipment  :Equipment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6" name="Rectangle 474"/>
              <p:cNvSpPr>
                <a:spLocks noChangeArrowheads="1"/>
              </p:cNvSpPr>
              <p:nvPr/>
            </p:nvSpPr>
            <p:spPr bwMode="auto">
              <a:xfrm>
                <a:off x="1505" y="1083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7" name="Rectangle 475"/>
              <p:cNvSpPr>
                <a:spLocks noChangeArrowheads="1"/>
              </p:cNvSpPr>
              <p:nvPr/>
            </p:nvSpPr>
            <p:spPr bwMode="auto">
              <a:xfrm>
                <a:off x="1542" y="1083"/>
                <a:ext cx="35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equipmentLog  :EquipmentLog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8" name="Rectangle 476"/>
              <p:cNvSpPr>
                <a:spLocks noChangeArrowheads="1"/>
              </p:cNvSpPr>
              <p:nvPr/>
            </p:nvSpPr>
            <p:spPr bwMode="auto">
              <a:xfrm>
                <a:off x="1505" y="111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9" name="Rectangle 477"/>
              <p:cNvSpPr>
                <a:spLocks noChangeArrowheads="1"/>
              </p:cNvSpPr>
              <p:nvPr/>
            </p:nvSpPr>
            <p:spPr bwMode="auto">
              <a:xfrm>
                <a:off x="1542" y="1112"/>
                <a:ext cx="20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extension  :Any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0" name="Rectangle 478"/>
              <p:cNvSpPr>
                <a:spLocks noChangeArrowheads="1"/>
              </p:cNvSpPr>
              <p:nvPr/>
            </p:nvSpPr>
            <p:spPr bwMode="auto">
              <a:xfrm>
                <a:off x="1505" y="114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1" name="Rectangle 479"/>
              <p:cNvSpPr>
                <a:spLocks noChangeArrowheads="1"/>
              </p:cNvSpPr>
              <p:nvPr/>
            </p:nvSpPr>
            <p:spPr bwMode="auto">
              <a:xfrm>
                <a:off x="1542" y="1141"/>
                <a:ext cx="30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facility  :ObservingFacility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2" name="Rectangle 480"/>
              <p:cNvSpPr>
                <a:spLocks noChangeArrowheads="1"/>
              </p:cNvSpPr>
              <p:nvPr/>
            </p:nvSpPr>
            <p:spPr bwMode="auto">
              <a:xfrm>
                <a:off x="1505" y="117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3" name="Rectangle 481"/>
              <p:cNvSpPr>
                <a:spLocks noChangeArrowheads="1"/>
              </p:cNvSpPr>
              <p:nvPr/>
            </p:nvSpPr>
            <p:spPr bwMode="auto">
              <a:xfrm>
                <a:off x="1542" y="1170"/>
                <a:ext cx="27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facilityLog  :FacilityLog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4" name="Rectangle 482"/>
              <p:cNvSpPr>
                <a:spLocks noChangeArrowheads="1"/>
              </p:cNvSpPr>
              <p:nvPr/>
            </p:nvSpPr>
            <p:spPr bwMode="auto">
              <a:xfrm>
                <a:off x="1505" y="119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5" name="Rectangle 483"/>
              <p:cNvSpPr>
                <a:spLocks noChangeArrowheads="1"/>
              </p:cNvSpPr>
              <p:nvPr/>
            </p:nvSpPr>
            <p:spPr bwMode="auto">
              <a:xfrm>
                <a:off x="1542" y="1198"/>
                <a:ext cx="27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facilitySet  :FacilitySet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6" name="Rectangle 484"/>
              <p:cNvSpPr>
                <a:spLocks noChangeArrowheads="1"/>
              </p:cNvSpPr>
              <p:nvPr/>
            </p:nvSpPr>
            <p:spPr bwMode="auto">
              <a:xfrm>
                <a:off x="1505" y="122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7" name="Rectangle 485"/>
              <p:cNvSpPr>
                <a:spLocks noChangeArrowheads="1"/>
              </p:cNvSpPr>
              <p:nvPr/>
            </p:nvSpPr>
            <p:spPr bwMode="auto">
              <a:xfrm>
                <a:off x="1542" y="1227"/>
                <a:ext cx="27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headerInformation  :Header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8" name="Rectangle 486"/>
              <p:cNvSpPr>
                <a:spLocks noChangeArrowheads="1"/>
              </p:cNvSpPr>
              <p:nvPr/>
            </p:nvSpPr>
            <p:spPr bwMode="auto">
              <a:xfrm>
                <a:off x="1505" y="125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9" name="Rectangle 487"/>
              <p:cNvSpPr>
                <a:spLocks noChangeArrowheads="1"/>
              </p:cNvSpPr>
              <p:nvPr/>
            </p:nvSpPr>
            <p:spPr bwMode="auto">
              <a:xfrm>
                <a:off x="1542" y="1256"/>
                <a:ext cx="31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observations  :Observation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0" name="Rectangle 488"/>
              <p:cNvSpPr>
                <a:spLocks noChangeArrowheads="1"/>
              </p:cNvSpPr>
              <p:nvPr/>
            </p:nvSpPr>
            <p:spPr bwMode="auto">
              <a:xfrm>
                <a:off x="2880" y="915"/>
                <a:ext cx="668" cy="299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1" name="Rectangle 489"/>
              <p:cNvSpPr>
                <a:spLocks noChangeArrowheads="1"/>
              </p:cNvSpPr>
              <p:nvPr/>
            </p:nvSpPr>
            <p:spPr bwMode="auto">
              <a:xfrm>
                <a:off x="2880" y="915"/>
                <a:ext cx="668" cy="299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2" name="Rectangle 490"/>
              <p:cNvSpPr>
                <a:spLocks noChangeArrowheads="1"/>
              </p:cNvSpPr>
              <p:nvPr/>
            </p:nvSpPr>
            <p:spPr bwMode="auto">
              <a:xfrm>
                <a:off x="2873" y="908"/>
                <a:ext cx="349" cy="299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3" name="Rectangle 491"/>
              <p:cNvSpPr>
                <a:spLocks noChangeArrowheads="1"/>
              </p:cNvSpPr>
              <p:nvPr/>
            </p:nvSpPr>
            <p:spPr bwMode="auto">
              <a:xfrm>
                <a:off x="3222" y="908"/>
                <a:ext cx="15" cy="299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4" name="Rectangle 492"/>
              <p:cNvSpPr>
                <a:spLocks noChangeArrowheads="1"/>
              </p:cNvSpPr>
              <p:nvPr/>
            </p:nvSpPr>
            <p:spPr bwMode="auto">
              <a:xfrm>
                <a:off x="3237" y="908"/>
                <a:ext cx="18" cy="299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" name="Rectangle 493"/>
              <p:cNvSpPr>
                <a:spLocks noChangeArrowheads="1"/>
              </p:cNvSpPr>
              <p:nvPr/>
            </p:nvSpPr>
            <p:spPr bwMode="auto">
              <a:xfrm>
                <a:off x="3255" y="908"/>
                <a:ext cx="15" cy="299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" name="Rectangle 494"/>
              <p:cNvSpPr>
                <a:spLocks noChangeArrowheads="1"/>
              </p:cNvSpPr>
              <p:nvPr/>
            </p:nvSpPr>
            <p:spPr bwMode="auto">
              <a:xfrm>
                <a:off x="3270" y="908"/>
                <a:ext cx="18" cy="299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" name="Rectangle 495"/>
              <p:cNvSpPr>
                <a:spLocks noChangeArrowheads="1"/>
              </p:cNvSpPr>
              <p:nvPr/>
            </p:nvSpPr>
            <p:spPr bwMode="auto">
              <a:xfrm>
                <a:off x="3288" y="908"/>
                <a:ext cx="14" cy="299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" name="Rectangle 496"/>
              <p:cNvSpPr>
                <a:spLocks noChangeArrowheads="1"/>
              </p:cNvSpPr>
              <p:nvPr/>
            </p:nvSpPr>
            <p:spPr bwMode="auto">
              <a:xfrm>
                <a:off x="3302" y="908"/>
                <a:ext cx="15" cy="299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" name="Rectangle 497"/>
              <p:cNvSpPr>
                <a:spLocks noChangeArrowheads="1"/>
              </p:cNvSpPr>
              <p:nvPr/>
            </p:nvSpPr>
            <p:spPr bwMode="auto">
              <a:xfrm>
                <a:off x="3317" y="908"/>
                <a:ext cx="13" cy="299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0" name="Rectangle 498"/>
              <p:cNvSpPr>
                <a:spLocks noChangeArrowheads="1"/>
              </p:cNvSpPr>
              <p:nvPr/>
            </p:nvSpPr>
            <p:spPr bwMode="auto">
              <a:xfrm>
                <a:off x="3330" y="908"/>
                <a:ext cx="16" cy="299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1" name="Rectangle 499"/>
              <p:cNvSpPr>
                <a:spLocks noChangeArrowheads="1"/>
              </p:cNvSpPr>
              <p:nvPr/>
            </p:nvSpPr>
            <p:spPr bwMode="auto">
              <a:xfrm>
                <a:off x="3346" y="908"/>
                <a:ext cx="18" cy="299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2" name="Rectangle 500"/>
              <p:cNvSpPr>
                <a:spLocks noChangeArrowheads="1"/>
              </p:cNvSpPr>
              <p:nvPr/>
            </p:nvSpPr>
            <p:spPr bwMode="auto">
              <a:xfrm>
                <a:off x="3364" y="908"/>
                <a:ext cx="15" cy="299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3" name="Rectangle 501"/>
              <p:cNvSpPr>
                <a:spLocks noChangeArrowheads="1"/>
              </p:cNvSpPr>
              <p:nvPr/>
            </p:nvSpPr>
            <p:spPr bwMode="auto">
              <a:xfrm>
                <a:off x="3379" y="908"/>
                <a:ext cx="18" cy="299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" name="Rectangle 502"/>
              <p:cNvSpPr>
                <a:spLocks noChangeArrowheads="1"/>
              </p:cNvSpPr>
              <p:nvPr/>
            </p:nvSpPr>
            <p:spPr bwMode="auto">
              <a:xfrm>
                <a:off x="3397" y="908"/>
                <a:ext cx="15" cy="299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" name="Rectangle 503"/>
              <p:cNvSpPr>
                <a:spLocks noChangeArrowheads="1"/>
              </p:cNvSpPr>
              <p:nvPr/>
            </p:nvSpPr>
            <p:spPr bwMode="auto">
              <a:xfrm>
                <a:off x="3412" y="908"/>
                <a:ext cx="18" cy="299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" name="Rectangle 504"/>
              <p:cNvSpPr>
                <a:spLocks noChangeArrowheads="1"/>
              </p:cNvSpPr>
              <p:nvPr/>
            </p:nvSpPr>
            <p:spPr bwMode="auto">
              <a:xfrm>
                <a:off x="3430" y="908"/>
                <a:ext cx="16" cy="299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7" name="Rectangle 505"/>
              <p:cNvSpPr>
                <a:spLocks noChangeArrowheads="1"/>
              </p:cNvSpPr>
              <p:nvPr/>
            </p:nvSpPr>
            <p:spPr bwMode="auto">
              <a:xfrm>
                <a:off x="3446" y="908"/>
                <a:ext cx="15" cy="299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8" name="Rectangle 506"/>
              <p:cNvSpPr>
                <a:spLocks noChangeArrowheads="1"/>
              </p:cNvSpPr>
              <p:nvPr/>
            </p:nvSpPr>
            <p:spPr bwMode="auto">
              <a:xfrm>
                <a:off x="3461" y="908"/>
                <a:ext cx="16" cy="299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9" name="Rectangle 507"/>
              <p:cNvSpPr>
                <a:spLocks noChangeArrowheads="1"/>
              </p:cNvSpPr>
              <p:nvPr/>
            </p:nvSpPr>
            <p:spPr bwMode="auto">
              <a:xfrm>
                <a:off x="3477" y="908"/>
                <a:ext cx="13" cy="299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0" name="Rectangle 508"/>
              <p:cNvSpPr>
                <a:spLocks noChangeArrowheads="1"/>
              </p:cNvSpPr>
              <p:nvPr/>
            </p:nvSpPr>
            <p:spPr bwMode="auto">
              <a:xfrm>
                <a:off x="3490" y="908"/>
                <a:ext cx="16" cy="299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1" name="Rectangle 509"/>
              <p:cNvSpPr>
                <a:spLocks noChangeArrowheads="1"/>
              </p:cNvSpPr>
              <p:nvPr/>
            </p:nvSpPr>
            <p:spPr bwMode="auto">
              <a:xfrm>
                <a:off x="3506" y="908"/>
                <a:ext cx="15" cy="299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2" name="Rectangle 510"/>
              <p:cNvSpPr>
                <a:spLocks noChangeArrowheads="1"/>
              </p:cNvSpPr>
              <p:nvPr/>
            </p:nvSpPr>
            <p:spPr bwMode="auto">
              <a:xfrm>
                <a:off x="3521" y="908"/>
                <a:ext cx="18" cy="299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3" name="Rectangle 511"/>
              <p:cNvSpPr>
                <a:spLocks noChangeArrowheads="1"/>
              </p:cNvSpPr>
              <p:nvPr/>
            </p:nvSpPr>
            <p:spPr bwMode="auto">
              <a:xfrm>
                <a:off x="3539" y="908"/>
                <a:ext cx="2" cy="299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4" name="Rectangle 512"/>
              <p:cNvSpPr>
                <a:spLocks noChangeArrowheads="1"/>
              </p:cNvSpPr>
              <p:nvPr/>
            </p:nvSpPr>
            <p:spPr bwMode="auto">
              <a:xfrm>
                <a:off x="2873" y="908"/>
                <a:ext cx="668" cy="299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5" name="Rectangle 513"/>
              <p:cNvSpPr>
                <a:spLocks noChangeArrowheads="1"/>
              </p:cNvSpPr>
              <p:nvPr/>
            </p:nvSpPr>
            <p:spPr bwMode="auto">
              <a:xfrm>
                <a:off x="3129" y="922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6" name="Rectangle 514"/>
              <p:cNvSpPr>
                <a:spLocks noChangeArrowheads="1"/>
              </p:cNvSpPr>
              <p:nvPr/>
            </p:nvSpPr>
            <p:spPr bwMode="auto">
              <a:xfrm>
                <a:off x="2987" y="950"/>
                <a:ext cx="4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AbstractEnvironmentalMonitoringFacility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7" name="Line 515"/>
              <p:cNvSpPr>
                <a:spLocks noChangeShapeType="1"/>
              </p:cNvSpPr>
              <p:nvPr/>
            </p:nvSpPr>
            <p:spPr bwMode="auto">
              <a:xfrm>
                <a:off x="2873" y="990"/>
                <a:ext cx="668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8" name="Rectangle 516"/>
              <p:cNvSpPr>
                <a:spLocks noChangeArrowheads="1"/>
              </p:cNvSpPr>
              <p:nvPr/>
            </p:nvSpPr>
            <p:spPr bwMode="auto">
              <a:xfrm>
                <a:off x="2885" y="99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9" name="Rectangle 517"/>
              <p:cNvSpPr>
                <a:spLocks noChangeArrowheads="1"/>
              </p:cNvSpPr>
              <p:nvPr/>
            </p:nvSpPr>
            <p:spPr bwMode="auto">
              <a:xfrm>
                <a:off x="2922" y="999"/>
                <a:ext cx="4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additionalDescription  :CharacterString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0" name="Rectangle 518"/>
              <p:cNvSpPr>
                <a:spLocks noChangeArrowheads="1"/>
              </p:cNvSpPr>
              <p:nvPr/>
            </p:nvSpPr>
            <p:spPr bwMode="auto">
              <a:xfrm>
                <a:off x="2885" y="102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1" name="Rectangle 519"/>
              <p:cNvSpPr>
                <a:spLocks noChangeArrowheads="1"/>
              </p:cNvSpPr>
              <p:nvPr/>
            </p:nvSpPr>
            <p:spPr bwMode="auto">
              <a:xfrm>
                <a:off x="2922" y="1028"/>
                <a:ext cx="20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extension  :Any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2" name="Rectangle 520"/>
              <p:cNvSpPr>
                <a:spLocks noChangeArrowheads="1"/>
              </p:cNvSpPr>
              <p:nvPr/>
            </p:nvSpPr>
            <p:spPr bwMode="auto">
              <a:xfrm>
                <a:off x="2885" y="105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3" name="Rectangle 521"/>
              <p:cNvSpPr>
                <a:spLocks noChangeArrowheads="1"/>
              </p:cNvSpPr>
              <p:nvPr/>
            </p:nvSpPr>
            <p:spPr bwMode="auto">
              <a:xfrm>
                <a:off x="2922" y="1057"/>
                <a:ext cx="56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geopositioningMethod  :GeoposistioningMethodType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4" name="Rectangle 522"/>
              <p:cNvSpPr>
                <a:spLocks noChangeArrowheads="1"/>
              </p:cNvSpPr>
              <p:nvPr/>
            </p:nvSpPr>
            <p:spPr bwMode="auto">
              <a:xfrm>
                <a:off x="2885" y="108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5" name="Rectangle 523"/>
              <p:cNvSpPr>
                <a:spLocks noChangeArrowheads="1"/>
              </p:cNvSpPr>
              <p:nvPr/>
            </p:nvSpPr>
            <p:spPr bwMode="auto">
              <a:xfrm>
                <a:off x="2922" y="1086"/>
                <a:ext cx="47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geospatialLocation  :TimestampedLocation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6" name="Rectangle 524"/>
              <p:cNvSpPr>
                <a:spLocks noChangeArrowheads="1"/>
              </p:cNvSpPr>
              <p:nvPr/>
            </p:nvSpPr>
            <p:spPr bwMode="auto">
              <a:xfrm>
                <a:off x="2885" y="111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7" name="Rectangle 525"/>
              <p:cNvSpPr>
                <a:spLocks noChangeArrowheads="1"/>
              </p:cNvSpPr>
              <p:nvPr/>
            </p:nvSpPr>
            <p:spPr bwMode="auto">
              <a:xfrm>
                <a:off x="2922" y="1114"/>
                <a:ext cx="41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onlineResource  :CI_OnlineResource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8" name="Rectangle 526"/>
              <p:cNvSpPr>
                <a:spLocks noChangeArrowheads="1"/>
              </p:cNvSpPr>
              <p:nvPr/>
            </p:nvSpPr>
            <p:spPr bwMode="auto">
              <a:xfrm>
                <a:off x="2885" y="1143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9" name="Rectangle 527"/>
              <p:cNvSpPr>
                <a:spLocks noChangeArrowheads="1"/>
              </p:cNvSpPr>
              <p:nvPr/>
            </p:nvSpPr>
            <p:spPr bwMode="auto">
              <a:xfrm>
                <a:off x="2922" y="1143"/>
                <a:ext cx="3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responsibleParty  :CI_ResponsibleParty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0" name="Rectangle 528"/>
              <p:cNvSpPr>
                <a:spLocks noChangeArrowheads="1"/>
              </p:cNvSpPr>
              <p:nvPr/>
            </p:nvSpPr>
            <p:spPr bwMode="auto">
              <a:xfrm>
                <a:off x="4056" y="942"/>
                <a:ext cx="340" cy="152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" name="Rectangle 529"/>
              <p:cNvSpPr>
                <a:spLocks noChangeArrowheads="1"/>
              </p:cNvSpPr>
              <p:nvPr/>
            </p:nvSpPr>
            <p:spPr bwMode="auto">
              <a:xfrm>
                <a:off x="4055" y="942"/>
                <a:ext cx="340" cy="152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" name="Rectangle 530"/>
              <p:cNvSpPr>
                <a:spLocks noChangeArrowheads="1"/>
              </p:cNvSpPr>
              <p:nvPr/>
            </p:nvSpPr>
            <p:spPr bwMode="auto">
              <a:xfrm>
                <a:off x="4050" y="935"/>
                <a:ext cx="177" cy="153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" name="Rectangle 531"/>
              <p:cNvSpPr>
                <a:spLocks noChangeArrowheads="1"/>
              </p:cNvSpPr>
              <p:nvPr/>
            </p:nvSpPr>
            <p:spPr bwMode="auto">
              <a:xfrm>
                <a:off x="4225" y="935"/>
                <a:ext cx="9" cy="153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" name="Rectangle 532"/>
              <p:cNvSpPr>
                <a:spLocks noChangeArrowheads="1"/>
              </p:cNvSpPr>
              <p:nvPr/>
            </p:nvSpPr>
            <p:spPr bwMode="auto">
              <a:xfrm>
                <a:off x="4235" y="935"/>
                <a:ext cx="9" cy="153"/>
              </a:xfrm>
              <a:prstGeom prst="rect">
                <a:avLst/>
              </a:prstGeom>
              <a:solidFill>
                <a:srgbClr val="FD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" name="Rectangle 533"/>
              <p:cNvSpPr>
                <a:spLocks noChangeArrowheads="1"/>
              </p:cNvSpPr>
              <p:nvPr/>
            </p:nvSpPr>
            <p:spPr bwMode="auto">
              <a:xfrm>
                <a:off x="4244" y="935"/>
                <a:ext cx="6" cy="153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" name="Rectangle 534"/>
              <p:cNvSpPr>
                <a:spLocks noChangeArrowheads="1"/>
              </p:cNvSpPr>
              <p:nvPr/>
            </p:nvSpPr>
            <p:spPr bwMode="auto">
              <a:xfrm>
                <a:off x="4250" y="935"/>
                <a:ext cx="9" cy="153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" name="Rectangle 535"/>
              <p:cNvSpPr>
                <a:spLocks noChangeArrowheads="1"/>
              </p:cNvSpPr>
              <p:nvPr/>
            </p:nvSpPr>
            <p:spPr bwMode="auto">
              <a:xfrm>
                <a:off x="4260" y="935"/>
                <a:ext cx="9" cy="153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8" name="Rectangle 536"/>
              <p:cNvSpPr>
                <a:spLocks noChangeArrowheads="1"/>
              </p:cNvSpPr>
              <p:nvPr/>
            </p:nvSpPr>
            <p:spPr bwMode="auto">
              <a:xfrm>
                <a:off x="4271" y="935"/>
                <a:ext cx="7" cy="153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9" name="Rectangle 537"/>
              <p:cNvSpPr>
                <a:spLocks noChangeArrowheads="1"/>
              </p:cNvSpPr>
              <p:nvPr/>
            </p:nvSpPr>
            <p:spPr bwMode="auto">
              <a:xfrm>
                <a:off x="4281" y="935"/>
                <a:ext cx="6" cy="153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0" name="Rectangle 538"/>
              <p:cNvSpPr>
                <a:spLocks noChangeArrowheads="1"/>
              </p:cNvSpPr>
              <p:nvPr/>
            </p:nvSpPr>
            <p:spPr bwMode="auto">
              <a:xfrm>
                <a:off x="4289" y="935"/>
                <a:ext cx="9" cy="153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1" name="Rectangle 539"/>
              <p:cNvSpPr>
                <a:spLocks noChangeArrowheads="1"/>
              </p:cNvSpPr>
              <p:nvPr/>
            </p:nvSpPr>
            <p:spPr bwMode="auto">
              <a:xfrm>
                <a:off x="4297" y="935"/>
                <a:ext cx="7" cy="153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2" name="Rectangle 540"/>
              <p:cNvSpPr>
                <a:spLocks noChangeArrowheads="1"/>
              </p:cNvSpPr>
              <p:nvPr/>
            </p:nvSpPr>
            <p:spPr bwMode="auto">
              <a:xfrm>
                <a:off x="4303" y="935"/>
                <a:ext cx="9" cy="153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3" name="Rectangle 541"/>
              <p:cNvSpPr>
                <a:spLocks noChangeArrowheads="1"/>
              </p:cNvSpPr>
              <p:nvPr/>
            </p:nvSpPr>
            <p:spPr bwMode="auto">
              <a:xfrm>
                <a:off x="4313" y="935"/>
                <a:ext cx="9" cy="153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4" name="Rectangle 542"/>
              <p:cNvSpPr>
                <a:spLocks noChangeArrowheads="1"/>
              </p:cNvSpPr>
              <p:nvPr/>
            </p:nvSpPr>
            <p:spPr bwMode="auto">
              <a:xfrm>
                <a:off x="4321" y="935"/>
                <a:ext cx="9" cy="153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5" name="Rectangle 543"/>
              <p:cNvSpPr>
                <a:spLocks noChangeArrowheads="1"/>
              </p:cNvSpPr>
              <p:nvPr/>
            </p:nvSpPr>
            <p:spPr bwMode="auto">
              <a:xfrm>
                <a:off x="4329" y="935"/>
                <a:ext cx="8" cy="153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6" name="Rectangle 544"/>
              <p:cNvSpPr>
                <a:spLocks noChangeArrowheads="1"/>
              </p:cNvSpPr>
              <p:nvPr/>
            </p:nvSpPr>
            <p:spPr bwMode="auto">
              <a:xfrm>
                <a:off x="4337" y="935"/>
                <a:ext cx="9" cy="153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7" name="Rectangle 545"/>
              <p:cNvSpPr>
                <a:spLocks noChangeArrowheads="1"/>
              </p:cNvSpPr>
              <p:nvPr/>
            </p:nvSpPr>
            <p:spPr bwMode="auto">
              <a:xfrm>
                <a:off x="4345" y="935"/>
                <a:ext cx="7" cy="153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8" name="Rectangle 546"/>
              <p:cNvSpPr>
                <a:spLocks noChangeArrowheads="1"/>
              </p:cNvSpPr>
              <p:nvPr/>
            </p:nvSpPr>
            <p:spPr bwMode="auto">
              <a:xfrm>
                <a:off x="4351" y="935"/>
                <a:ext cx="7" cy="153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9" name="Rectangle 547"/>
              <p:cNvSpPr>
                <a:spLocks noChangeArrowheads="1"/>
              </p:cNvSpPr>
              <p:nvPr/>
            </p:nvSpPr>
            <p:spPr bwMode="auto">
              <a:xfrm>
                <a:off x="4357" y="935"/>
                <a:ext cx="9" cy="153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0" name="Rectangle 548"/>
              <p:cNvSpPr>
                <a:spLocks noChangeArrowheads="1"/>
              </p:cNvSpPr>
              <p:nvPr/>
            </p:nvSpPr>
            <p:spPr bwMode="auto">
              <a:xfrm>
                <a:off x="4365" y="935"/>
                <a:ext cx="6" cy="153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1" name="Rectangle 549"/>
              <p:cNvSpPr>
                <a:spLocks noChangeArrowheads="1"/>
              </p:cNvSpPr>
              <p:nvPr/>
            </p:nvSpPr>
            <p:spPr bwMode="auto">
              <a:xfrm>
                <a:off x="4370" y="935"/>
                <a:ext cx="9" cy="153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" name="Rectangle 550"/>
              <p:cNvSpPr>
                <a:spLocks noChangeArrowheads="1"/>
              </p:cNvSpPr>
              <p:nvPr/>
            </p:nvSpPr>
            <p:spPr bwMode="auto">
              <a:xfrm>
                <a:off x="4379" y="935"/>
                <a:ext cx="9" cy="153"/>
              </a:xfrm>
              <a:prstGeom prst="rect">
                <a:avLst/>
              </a:prstGeom>
              <a:solidFill>
                <a:srgbClr val="F0F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" name="Rectangle 551"/>
              <p:cNvSpPr>
                <a:spLocks noChangeArrowheads="1"/>
              </p:cNvSpPr>
              <p:nvPr/>
            </p:nvSpPr>
            <p:spPr bwMode="auto">
              <a:xfrm>
                <a:off x="4049" y="935"/>
                <a:ext cx="339" cy="153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" name="Rectangle 552"/>
              <p:cNvSpPr>
                <a:spLocks noChangeArrowheads="1"/>
              </p:cNvSpPr>
              <p:nvPr/>
            </p:nvSpPr>
            <p:spPr bwMode="auto">
              <a:xfrm>
                <a:off x="4146" y="948"/>
                <a:ext cx="13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«Informative»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5" name="Rectangle 553"/>
              <p:cNvSpPr>
                <a:spLocks noChangeArrowheads="1"/>
              </p:cNvSpPr>
              <p:nvPr/>
            </p:nvSpPr>
            <p:spPr bwMode="auto">
              <a:xfrm>
                <a:off x="4108" y="977"/>
                <a:ext cx="22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ObservingCapability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6" name="Rectangle 554"/>
              <p:cNvSpPr>
                <a:spLocks noChangeArrowheads="1"/>
              </p:cNvSpPr>
              <p:nvPr/>
            </p:nvSpPr>
            <p:spPr bwMode="auto">
              <a:xfrm>
                <a:off x="3632" y="942"/>
                <a:ext cx="253" cy="179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" name="Rectangle 555"/>
              <p:cNvSpPr>
                <a:spLocks noChangeArrowheads="1"/>
              </p:cNvSpPr>
              <p:nvPr/>
            </p:nvSpPr>
            <p:spPr bwMode="auto">
              <a:xfrm>
                <a:off x="3632" y="942"/>
                <a:ext cx="253" cy="179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8" name="Freeform 556"/>
              <p:cNvSpPr>
                <a:spLocks/>
              </p:cNvSpPr>
              <p:nvPr/>
            </p:nvSpPr>
            <p:spPr bwMode="auto">
              <a:xfrm>
                <a:off x="3624" y="908"/>
                <a:ext cx="256" cy="209"/>
              </a:xfrm>
              <a:custGeom>
                <a:avLst/>
                <a:gdLst>
                  <a:gd name="T0" fmla="*/ 0 w 256"/>
                  <a:gd name="T1" fmla="*/ 0 h 209"/>
                  <a:gd name="T2" fmla="*/ 0 w 256"/>
                  <a:gd name="T3" fmla="*/ 209 h 209"/>
                  <a:gd name="T4" fmla="*/ 256 w 256"/>
                  <a:gd name="T5" fmla="*/ 209 h 209"/>
                  <a:gd name="T6" fmla="*/ 256 w 256"/>
                  <a:gd name="T7" fmla="*/ 27 h 209"/>
                  <a:gd name="T8" fmla="*/ 229 w 256"/>
                  <a:gd name="T9" fmla="*/ 0 h 209"/>
                  <a:gd name="T10" fmla="*/ 0 w 256"/>
                  <a:gd name="T1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209">
                    <a:moveTo>
                      <a:pt x="0" y="0"/>
                    </a:moveTo>
                    <a:lnTo>
                      <a:pt x="0" y="209"/>
                    </a:lnTo>
                    <a:lnTo>
                      <a:pt x="256" y="209"/>
                    </a:lnTo>
                    <a:lnTo>
                      <a:pt x="256" y="27"/>
                    </a:lnTo>
                    <a:lnTo>
                      <a:pt x="2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9" name="Freeform 557"/>
              <p:cNvSpPr>
                <a:spLocks/>
              </p:cNvSpPr>
              <p:nvPr/>
            </p:nvSpPr>
            <p:spPr bwMode="auto">
              <a:xfrm>
                <a:off x="3625" y="908"/>
                <a:ext cx="256" cy="209"/>
              </a:xfrm>
              <a:custGeom>
                <a:avLst/>
                <a:gdLst>
                  <a:gd name="T0" fmla="*/ 0 w 256"/>
                  <a:gd name="T1" fmla="*/ 0 h 209"/>
                  <a:gd name="T2" fmla="*/ 0 w 256"/>
                  <a:gd name="T3" fmla="*/ 209 h 209"/>
                  <a:gd name="T4" fmla="*/ 256 w 256"/>
                  <a:gd name="T5" fmla="*/ 209 h 209"/>
                  <a:gd name="T6" fmla="*/ 256 w 256"/>
                  <a:gd name="T7" fmla="*/ 27 h 209"/>
                  <a:gd name="T8" fmla="*/ 229 w 256"/>
                  <a:gd name="T9" fmla="*/ 0 h 209"/>
                  <a:gd name="T10" fmla="*/ 0 w 256"/>
                  <a:gd name="T1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209">
                    <a:moveTo>
                      <a:pt x="0" y="0"/>
                    </a:moveTo>
                    <a:lnTo>
                      <a:pt x="0" y="209"/>
                    </a:lnTo>
                    <a:lnTo>
                      <a:pt x="256" y="209"/>
                    </a:lnTo>
                    <a:lnTo>
                      <a:pt x="256" y="27"/>
                    </a:lnTo>
                    <a:lnTo>
                      <a:pt x="22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0" name="Freeform 558"/>
              <p:cNvSpPr>
                <a:spLocks/>
              </p:cNvSpPr>
              <p:nvPr/>
            </p:nvSpPr>
            <p:spPr bwMode="auto">
              <a:xfrm>
                <a:off x="3853" y="908"/>
                <a:ext cx="27" cy="27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27 h 27"/>
                  <a:gd name="T4" fmla="*/ 27 w 27"/>
                  <a:gd name="T5" fmla="*/ 27 h 27"/>
                  <a:gd name="T6" fmla="*/ 0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1" name="Freeform 559"/>
              <p:cNvSpPr>
                <a:spLocks/>
              </p:cNvSpPr>
              <p:nvPr/>
            </p:nvSpPr>
            <p:spPr bwMode="auto">
              <a:xfrm>
                <a:off x="3854" y="908"/>
                <a:ext cx="27" cy="27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27 h 27"/>
                  <a:gd name="T4" fmla="*/ 27 w 27"/>
                  <a:gd name="T5" fmla="*/ 27 h 27"/>
                  <a:gd name="T6" fmla="*/ 0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2" name="Rectangle 560"/>
              <p:cNvSpPr>
                <a:spLocks noChangeArrowheads="1"/>
              </p:cNvSpPr>
              <p:nvPr/>
            </p:nvSpPr>
            <p:spPr bwMode="auto">
              <a:xfrm>
                <a:off x="3637" y="939"/>
                <a:ext cx="195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INSPIRE or other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3" name="Rectangle 561"/>
              <p:cNvSpPr>
                <a:spLocks noChangeArrowheads="1"/>
              </p:cNvSpPr>
              <p:nvPr/>
            </p:nvSpPr>
            <p:spPr bwMode="auto">
              <a:xfrm>
                <a:off x="3637" y="966"/>
                <a:ext cx="206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properties can be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4" name="Rectangle 562"/>
              <p:cNvSpPr>
                <a:spLocks noChangeArrowheads="1"/>
              </p:cNvSpPr>
              <p:nvPr/>
            </p:nvSpPr>
            <p:spPr bwMode="auto">
              <a:xfrm>
                <a:off x="3637" y="993"/>
                <a:ext cx="25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included in WIGOS via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5" name="Rectangle 563"/>
              <p:cNvSpPr>
                <a:spLocks noChangeArrowheads="1"/>
              </p:cNvSpPr>
              <p:nvPr/>
            </p:nvSpPr>
            <p:spPr bwMode="auto">
              <a:xfrm>
                <a:off x="3637" y="1019"/>
                <a:ext cx="261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the extension property.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6" name="Rectangle 564"/>
              <p:cNvSpPr>
                <a:spLocks noChangeArrowheads="1"/>
              </p:cNvSpPr>
              <p:nvPr/>
            </p:nvSpPr>
            <p:spPr bwMode="auto">
              <a:xfrm>
                <a:off x="3925" y="1203"/>
                <a:ext cx="437" cy="170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7" name="Rectangle 565"/>
              <p:cNvSpPr>
                <a:spLocks noChangeArrowheads="1"/>
              </p:cNvSpPr>
              <p:nvPr/>
            </p:nvSpPr>
            <p:spPr bwMode="auto">
              <a:xfrm>
                <a:off x="3925" y="1203"/>
                <a:ext cx="437" cy="170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8" name="Rectangle 566"/>
              <p:cNvSpPr>
                <a:spLocks noChangeArrowheads="1"/>
              </p:cNvSpPr>
              <p:nvPr/>
            </p:nvSpPr>
            <p:spPr bwMode="auto">
              <a:xfrm>
                <a:off x="3918" y="1196"/>
                <a:ext cx="229" cy="171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9" name="Rectangle 567"/>
              <p:cNvSpPr>
                <a:spLocks noChangeArrowheads="1"/>
              </p:cNvSpPr>
              <p:nvPr/>
            </p:nvSpPr>
            <p:spPr bwMode="auto">
              <a:xfrm>
                <a:off x="4147" y="1196"/>
                <a:ext cx="11" cy="171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0" name="Rectangle 568"/>
              <p:cNvSpPr>
                <a:spLocks noChangeArrowheads="1"/>
              </p:cNvSpPr>
              <p:nvPr/>
            </p:nvSpPr>
            <p:spPr bwMode="auto">
              <a:xfrm>
                <a:off x="4158" y="1196"/>
                <a:ext cx="11" cy="171"/>
              </a:xfrm>
              <a:prstGeom prst="rect">
                <a:avLst/>
              </a:prstGeom>
              <a:solidFill>
                <a:srgbClr val="FD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1" name="Rectangle 569"/>
              <p:cNvSpPr>
                <a:spLocks noChangeArrowheads="1"/>
              </p:cNvSpPr>
              <p:nvPr/>
            </p:nvSpPr>
            <p:spPr bwMode="auto">
              <a:xfrm>
                <a:off x="4169" y="1196"/>
                <a:ext cx="11" cy="171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2" name="Rectangle 570"/>
              <p:cNvSpPr>
                <a:spLocks noChangeArrowheads="1"/>
              </p:cNvSpPr>
              <p:nvPr/>
            </p:nvSpPr>
            <p:spPr bwMode="auto">
              <a:xfrm>
                <a:off x="4180" y="1196"/>
                <a:ext cx="9" cy="171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3" name="Rectangle 571"/>
              <p:cNvSpPr>
                <a:spLocks noChangeArrowheads="1"/>
              </p:cNvSpPr>
              <p:nvPr/>
            </p:nvSpPr>
            <p:spPr bwMode="auto">
              <a:xfrm>
                <a:off x="4189" y="1196"/>
                <a:ext cx="11" cy="171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4" name="Rectangle 572"/>
              <p:cNvSpPr>
                <a:spLocks noChangeArrowheads="1"/>
              </p:cNvSpPr>
              <p:nvPr/>
            </p:nvSpPr>
            <p:spPr bwMode="auto">
              <a:xfrm>
                <a:off x="4200" y="1196"/>
                <a:ext cx="9" cy="171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5" name="Rectangle 573"/>
              <p:cNvSpPr>
                <a:spLocks noChangeArrowheads="1"/>
              </p:cNvSpPr>
              <p:nvPr/>
            </p:nvSpPr>
            <p:spPr bwMode="auto">
              <a:xfrm>
                <a:off x="4209" y="1196"/>
                <a:ext cx="9" cy="171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6" name="Rectangle 574"/>
              <p:cNvSpPr>
                <a:spLocks noChangeArrowheads="1"/>
              </p:cNvSpPr>
              <p:nvPr/>
            </p:nvSpPr>
            <p:spPr bwMode="auto">
              <a:xfrm>
                <a:off x="4218" y="1196"/>
                <a:ext cx="11" cy="171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7" name="Rectangle 575"/>
              <p:cNvSpPr>
                <a:spLocks noChangeArrowheads="1"/>
              </p:cNvSpPr>
              <p:nvPr/>
            </p:nvSpPr>
            <p:spPr bwMode="auto">
              <a:xfrm>
                <a:off x="4229" y="1196"/>
                <a:ext cx="11" cy="171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8" name="Rectangle 576"/>
              <p:cNvSpPr>
                <a:spLocks noChangeArrowheads="1"/>
              </p:cNvSpPr>
              <p:nvPr/>
            </p:nvSpPr>
            <p:spPr bwMode="auto">
              <a:xfrm>
                <a:off x="4240" y="1196"/>
                <a:ext cx="9" cy="171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9" name="Rectangle 577"/>
              <p:cNvSpPr>
                <a:spLocks noChangeArrowheads="1"/>
              </p:cNvSpPr>
              <p:nvPr/>
            </p:nvSpPr>
            <p:spPr bwMode="auto">
              <a:xfrm>
                <a:off x="4249" y="1196"/>
                <a:ext cx="11" cy="171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0" name="Rectangle 578"/>
              <p:cNvSpPr>
                <a:spLocks noChangeArrowheads="1"/>
              </p:cNvSpPr>
              <p:nvPr/>
            </p:nvSpPr>
            <p:spPr bwMode="auto">
              <a:xfrm>
                <a:off x="4260" y="1196"/>
                <a:ext cx="11" cy="171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1" name="Rectangle 579"/>
              <p:cNvSpPr>
                <a:spLocks noChangeArrowheads="1"/>
              </p:cNvSpPr>
              <p:nvPr/>
            </p:nvSpPr>
            <p:spPr bwMode="auto">
              <a:xfrm>
                <a:off x="4271" y="1196"/>
                <a:ext cx="11" cy="171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2" name="Rectangle 580"/>
              <p:cNvSpPr>
                <a:spLocks noChangeArrowheads="1"/>
              </p:cNvSpPr>
              <p:nvPr/>
            </p:nvSpPr>
            <p:spPr bwMode="auto">
              <a:xfrm>
                <a:off x="4282" y="1196"/>
                <a:ext cx="11" cy="171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3" name="Rectangle 581"/>
              <p:cNvSpPr>
                <a:spLocks noChangeArrowheads="1"/>
              </p:cNvSpPr>
              <p:nvPr/>
            </p:nvSpPr>
            <p:spPr bwMode="auto">
              <a:xfrm>
                <a:off x="4293" y="1196"/>
                <a:ext cx="11" cy="171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4" name="Rectangle 582"/>
              <p:cNvSpPr>
                <a:spLocks noChangeArrowheads="1"/>
              </p:cNvSpPr>
              <p:nvPr/>
            </p:nvSpPr>
            <p:spPr bwMode="auto">
              <a:xfrm>
                <a:off x="4304" y="1196"/>
                <a:ext cx="9" cy="171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5" name="Rectangle 583"/>
              <p:cNvSpPr>
                <a:spLocks noChangeArrowheads="1"/>
              </p:cNvSpPr>
              <p:nvPr/>
            </p:nvSpPr>
            <p:spPr bwMode="auto">
              <a:xfrm>
                <a:off x="4313" y="1196"/>
                <a:ext cx="9" cy="171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6" name="Rectangle 584"/>
              <p:cNvSpPr>
                <a:spLocks noChangeArrowheads="1"/>
              </p:cNvSpPr>
              <p:nvPr/>
            </p:nvSpPr>
            <p:spPr bwMode="auto">
              <a:xfrm>
                <a:off x="4322" y="1196"/>
                <a:ext cx="9" cy="171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7" name="Rectangle 585"/>
              <p:cNvSpPr>
                <a:spLocks noChangeArrowheads="1"/>
              </p:cNvSpPr>
              <p:nvPr/>
            </p:nvSpPr>
            <p:spPr bwMode="auto">
              <a:xfrm>
                <a:off x="4331" y="1196"/>
                <a:ext cx="11" cy="171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8" name="Rectangle 586"/>
              <p:cNvSpPr>
                <a:spLocks noChangeArrowheads="1"/>
              </p:cNvSpPr>
              <p:nvPr/>
            </p:nvSpPr>
            <p:spPr bwMode="auto">
              <a:xfrm>
                <a:off x="4342" y="1196"/>
                <a:ext cx="11" cy="171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9" name="Rectangle 587"/>
              <p:cNvSpPr>
                <a:spLocks noChangeArrowheads="1"/>
              </p:cNvSpPr>
              <p:nvPr/>
            </p:nvSpPr>
            <p:spPr bwMode="auto">
              <a:xfrm>
                <a:off x="4353" y="1196"/>
                <a:ext cx="2" cy="171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0" name="Rectangle 588"/>
              <p:cNvSpPr>
                <a:spLocks noChangeArrowheads="1"/>
              </p:cNvSpPr>
              <p:nvPr/>
            </p:nvSpPr>
            <p:spPr bwMode="auto">
              <a:xfrm>
                <a:off x="3918" y="1196"/>
                <a:ext cx="437" cy="171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1" name="Rectangle 589"/>
              <p:cNvSpPr>
                <a:spLocks noChangeArrowheads="1"/>
              </p:cNvSpPr>
              <p:nvPr/>
            </p:nvSpPr>
            <p:spPr bwMode="auto">
              <a:xfrm>
                <a:off x="4073" y="1210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2" name="Rectangle 590"/>
              <p:cNvSpPr>
                <a:spLocks noChangeArrowheads="1"/>
              </p:cNvSpPr>
              <p:nvPr/>
            </p:nvSpPr>
            <p:spPr bwMode="auto">
              <a:xfrm>
                <a:off x="4018" y="1238"/>
                <a:ext cx="23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TimestampedLocation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3" name="Line 591"/>
              <p:cNvSpPr>
                <a:spLocks noChangeShapeType="1"/>
              </p:cNvSpPr>
              <p:nvPr/>
            </p:nvSpPr>
            <p:spPr bwMode="auto">
              <a:xfrm>
                <a:off x="3918" y="1278"/>
                <a:ext cx="437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4" name="Rectangle 592"/>
              <p:cNvSpPr>
                <a:spLocks noChangeArrowheads="1"/>
              </p:cNvSpPr>
              <p:nvPr/>
            </p:nvSpPr>
            <p:spPr bwMode="auto">
              <a:xfrm>
                <a:off x="3929" y="128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5" name="Rectangle 593"/>
              <p:cNvSpPr>
                <a:spLocks noChangeArrowheads="1"/>
              </p:cNvSpPr>
              <p:nvPr/>
            </p:nvSpPr>
            <p:spPr bwMode="auto">
              <a:xfrm>
                <a:off x="3967" y="1287"/>
                <a:ext cx="2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  :GM_Object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6" name="Rectangle 594"/>
              <p:cNvSpPr>
                <a:spLocks noChangeArrowheads="1"/>
              </p:cNvSpPr>
              <p:nvPr/>
            </p:nvSpPr>
            <p:spPr bwMode="auto">
              <a:xfrm>
                <a:off x="3929" y="131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7" name="Rectangle 595"/>
              <p:cNvSpPr>
                <a:spLocks noChangeArrowheads="1"/>
              </p:cNvSpPr>
              <p:nvPr/>
            </p:nvSpPr>
            <p:spPr bwMode="auto">
              <a:xfrm>
                <a:off x="3967" y="1316"/>
                <a:ext cx="28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validTimePeriod  :TM_Period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8" name="Rectangle 596"/>
              <p:cNvSpPr>
                <a:spLocks noChangeArrowheads="1"/>
              </p:cNvSpPr>
              <p:nvPr/>
            </p:nvSpPr>
            <p:spPr bwMode="auto">
              <a:xfrm>
                <a:off x="1853" y="2492"/>
                <a:ext cx="253" cy="142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" name="Rectangle 597"/>
              <p:cNvSpPr>
                <a:spLocks noChangeArrowheads="1"/>
              </p:cNvSpPr>
              <p:nvPr/>
            </p:nvSpPr>
            <p:spPr bwMode="auto">
              <a:xfrm>
                <a:off x="1853" y="2492"/>
                <a:ext cx="253" cy="142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" name="Freeform 598"/>
              <p:cNvSpPr>
                <a:spLocks/>
              </p:cNvSpPr>
              <p:nvPr/>
            </p:nvSpPr>
            <p:spPr bwMode="auto">
              <a:xfrm>
                <a:off x="1846" y="2459"/>
                <a:ext cx="255" cy="170"/>
              </a:xfrm>
              <a:custGeom>
                <a:avLst/>
                <a:gdLst>
                  <a:gd name="T0" fmla="*/ 0 w 255"/>
                  <a:gd name="T1" fmla="*/ 0 h 170"/>
                  <a:gd name="T2" fmla="*/ 0 w 255"/>
                  <a:gd name="T3" fmla="*/ 170 h 170"/>
                  <a:gd name="T4" fmla="*/ 255 w 255"/>
                  <a:gd name="T5" fmla="*/ 170 h 170"/>
                  <a:gd name="T6" fmla="*/ 255 w 255"/>
                  <a:gd name="T7" fmla="*/ 26 h 170"/>
                  <a:gd name="T8" fmla="*/ 229 w 255"/>
                  <a:gd name="T9" fmla="*/ 0 h 170"/>
                  <a:gd name="T10" fmla="*/ 0 w 255"/>
                  <a:gd name="T1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170">
                    <a:moveTo>
                      <a:pt x="0" y="0"/>
                    </a:moveTo>
                    <a:lnTo>
                      <a:pt x="0" y="170"/>
                    </a:lnTo>
                    <a:lnTo>
                      <a:pt x="255" y="170"/>
                    </a:lnTo>
                    <a:lnTo>
                      <a:pt x="255" y="26"/>
                    </a:lnTo>
                    <a:lnTo>
                      <a:pt x="2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" name="Freeform 599"/>
              <p:cNvSpPr>
                <a:spLocks/>
              </p:cNvSpPr>
              <p:nvPr/>
            </p:nvSpPr>
            <p:spPr bwMode="auto">
              <a:xfrm>
                <a:off x="1846" y="2459"/>
                <a:ext cx="255" cy="170"/>
              </a:xfrm>
              <a:custGeom>
                <a:avLst/>
                <a:gdLst>
                  <a:gd name="T0" fmla="*/ 0 w 255"/>
                  <a:gd name="T1" fmla="*/ 0 h 170"/>
                  <a:gd name="T2" fmla="*/ 0 w 255"/>
                  <a:gd name="T3" fmla="*/ 170 h 170"/>
                  <a:gd name="T4" fmla="*/ 255 w 255"/>
                  <a:gd name="T5" fmla="*/ 170 h 170"/>
                  <a:gd name="T6" fmla="*/ 255 w 255"/>
                  <a:gd name="T7" fmla="*/ 26 h 170"/>
                  <a:gd name="T8" fmla="*/ 229 w 255"/>
                  <a:gd name="T9" fmla="*/ 0 h 170"/>
                  <a:gd name="T10" fmla="*/ 0 w 255"/>
                  <a:gd name="T1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170">
                    <a:moveTo>
                      <a:pt x="0" y="0"/>
                    </a:moveTo>
                    <a:lnTo>
                      <a:pt x="0" y="170"/>
                    </a:lnTo>
                    <a:lnTo>
                      <a:pt x="255" y="170"/>
                    </a:lnTo>
                    <a:lnTo>
                      <a:pt x="255" y="26"/>
                    </a:lnTo>
                    <a:lnTo>
                      <a:pt x="22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" name="Freeform 600"/>
              <p:cNvSpPr>
                <a:spLocks/>
              </p:cNvSpPr>
              <p:nvPr/>
            </p:nvSpPr>
            <p:spPr bwMode="auto">
              <a:xfrm>
                <a:off x="2075" y="2459"/>
                <a:ext cx="26" cy="26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26 h 26"/>
                  <a:gd name="T4" fmla="*/ 26 w 26"/>
                  <a:gd name="T5" fmla="*/ 26 h 26"/>
                  <a:gd name="T6" fmla="*/ 0 w 26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0" y="26"/>
                    </a:lnTo>
                    <a:lnTo>
                      <a:pt x="26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" name="Freeform 601"/>
              <p:cNvSpPr>
                <a:spLocks/>
              </p:cNvSpPr>
              <p:nvPr/>
            </p:nvSpPr>
            <p:spPr bwMode="auto">
              <a:xfrm>
                <a:off x="2075" y="2459"/>
                <a:ext cx="26" cy="26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26 h 26"/>
                  <a:gd name="T4" fmla="*/ 26 w 26"/>
                  <a:gd name="T5" fmla="*/ 26 h 26"/>
                  <a:gd name="T6" fmla="*/ 0 w 26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0" y="26"/>
                    </a:lnTo>
                    <a:lnTo>
                      <a:pt x="26" y="2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" name="Rectangle 602"/>
              <p:cNvSpPr>
                <a:spLocks noChangeArrowheads="1"/>
              </p:cNvSpPr>
              <p:nvPr/>
            </p:nvSpPr>
            <p:spPr bwMode="auto">
              <a:xfrm>
                <a:off x="1857" y="2490"/>
                <a:ext cx="272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the observedProperty is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5" name="Rectangle 603"/>
              <p:cNvSpPr>
                <a:spLocks noChangeArrowheads="1"/>
              </p:cNvSpPr>
              <p:nvPr/>
            </p:nvSpPr>
            <p:spPr bwMode="auto">
              <a:xfrm>
                <a:off x="1857" y="2516"/>
                <a:ext cx="188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a reference to 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6" name="Rectangle 604"/>
              <p:cNvSpPr>
                <a:spLocks noChangeArrowheads="1"/>
              </p:cNvSpPr>
              <p:nvPr/>
            </p:nvSpPr>
            <p:spPr bwMode="auto">
              <a:xfrm>
                <a:off x="1857" y="2543"/>
                <a:ext cx="195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definition of the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7" name="Rectangle 605"/>
              <p:cNvSpPr>
                <a:spLocks noChangeArrowheads="1"/>
              </p:cNvSpPr>
              <p:nvPr/>
            </p:nvSpPr>
            <p:spPr bwMode="auto">
              <a:xfrm>
                <a:off x="1857" y="2569"/>
                <a:ext cx="215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observed property.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8" name="Rectangle 606"/>
              <p:cNvSpPr>
                <a:spLocks noChangeArrowheads="1"/>
              </p:cNvSpPr>
              <p:nvPr/>
            </p:nvSpPr>
            <p:spPr bwMode="auto">
              <a:xfrm>
                <a:off x="2490" y="1103"/>
                <a:ext cx="197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808"/>
            <p:cNvGrpSpPr>
              <a:grpSpLocks/>
            </p:cNvGrpSpPr>
            <p:nvPr/>
          </p:nvGrpSpPr>
          <p:grpSpPr bwMode="auto">
            <a:xfrm>
              <a:off x="1494" y="1097"/>
              <a:ext cx="1978" cy="3018"/>
              <a:chOff x="1494" y="1097"/>
              <a:chExt cx="1978" cy="3018"/>
            </a:xfrm>
          </p:grpSpPr>
          <p:sp>
            <p:nvSpPr>
              <p:cNvPr id="2889" name="Rectangle 608"/>
              <p:cNvSpPr>
                <a:spLocks noChangeArrowheads="1"/>
              </p:cNvSpPr>
              <p:nvPr/>
            </p:nvSpPr>
            <p:spPr bwMode="auto">
              <a:xfrm>
                <a:off x="2490" y="1103"/>
                <a:ext cx="197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0" name="Rectangle 609"/>
              <p:cNvSpPr>
                <a:spLocks noChangeArrowheads="1"/>
              </p:cNvSpPr>
              <p:nvPr/>
            </p:nvSpPr>
            <p:spPr bwMode="auto">
              <a:xfrm>
                <a:off x="2483" y="1097"/>
                <a:ext cx="102" cy="152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1" name="Rectangle 610"/>
              <p:cNvSpPr>
                <a:spLocks noChangeArrowheads="1"/>
              </p:cNvSpPr>
              <p:nvPr/>
            </p:nvSpPr>
            <p:spPr bwMode="auto">
              <a:xfrm>
                <a:off x="2585" y="1097"/>
                <a:ext cx="2" cy="152"/>
              </a:xfrm>
              <a:prstGeom prst="rect">
                <a:avLst/>
              </a:prstGeom>
              <a:solidFill>
                <a:srgbClr val="FEF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2" name="Rectangle 611"/>
              <p:cNvSpPr>
                <a:spLocks noChangeArrowheads="1"/>
              </p:cNvSpPr>
              <p:nvPr/>
            </p:nvSpPr>
            <p:spPr bwMode="auto">
              <a:xfrm>
                <a:off x="2587" y="1097"/>
                <a:ext cx="3" cy="152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3" name="Rectangle 612"/>
              <p:cNvSpPr>
                <a:spLocks noChangeArrowheads="1"/>
              </p:cNvSpPr>
              <p:nvPr/>
            </p:nvSpPr>
            <p:spPr bwMode="auto">
              <a:xfrm>
                <a:off x="2590" y="1097"/>
                <a:ext cx="2" cy="152"/>
              </a:xfrm>
              <a:prstGeom prst="rect">
                <a:avLst/>
              </a:prstGeom>
              <a:solidFill>
                <a:srgbClr val="FE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4" name="Rectangle 613"/>
              <p:cNvSpPr>
                <a:spLocks noChangeArrowheads="1"/>
              </p:cNvSpPr>
              <p:nvPr/>
            </p:nvSpPr>
            <p:spPr bwMode="auto">
              <a:xfrm>
                <a:off x="2592" y="1097"/>
                <a:ext cx="2" cy="152"/>
              </a:xfrm>
              <a:prstGeom prst="rect">
                <a:avLst/>
              </a:prstGeom>
              <a:solidFill>
                <a:srgbClr val="FD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" name="Rectangle 614"/>
              <p:cNvSpPr>
                <a:spLocks noChangeArrowheads="1"/>
              </p:cNvSpPr>
              <p:nvPr/>
            </p:nvSpPr>
            <p:spPr bwMode="auto">
              <a:xfrm>
                <a:off x="2594" y="1097"/>
                <a:ext cx="2" cy="152"/>
              </a:xfrm>
              <a:prstGeom prst="rect">
                <a:avLst/>
              </a:prstGeom>
              <a:solidFill>
                <a:srgbClr val="FDF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6" name="Rectangle 615"/>
              <p:cNvSpPr>
                <a:spLocks noChangeArrowheads="1"/>
              </p:cNvSpPr>
              <p:nvPr/>
            </p:nvSpPr>
            <p:spPr bwMode="auto">
              <a:xfrm>
                <a:off x="2596" y="1097"/>
                <a:ext cx="2" cy="152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" name="Rectangle 616"/>
              <p:cNvSpPr>
                <a:spLocks noChangeArrowheads="1"/>
              </p:cNvSpPr>
              <p:nvPr/>
            </p:nvSpPr>
            <p:spPr bwMode="auto">
              <a:xfrm>
                <a:off x="2598" y="1097"/>
                <a:ext cx="3" cy="152"/>
              </a:xfrm>
              <a:prstGeom prst="rect">
                <a:avLst/>
              </a:prstGeom>
              <a:solidFill>
                <a:srgbClr val="FCF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" name="Rectangle 617"/>
              <p:cNvSpPr>
                <a:spLocks noChangeArrowheads="1"/>
              </p:cNvSpPr>
              <p:nvPr/>
            </p:nvSpPr>
            <p:spPr bwMode="auto">
              <a:xfrm>
                <a:off x="2601" y="1097"/>
                <a:ext cx="2" cy="152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9" name="Rectangle 618"/>
              <p:cNvSpPr>
                <a:spLocks noChangeArrowheads="1"/>
              </p:cNvSpPr>
              <p:nvPr/>
            </p:nvSpPr>
            <p:spPr bwMode="auto">
              <a:xfrm>
                <a:off x="2603" y="1097"/>
                <a:ext cx="2" cy="152"/>
              </a:xfrm>
              <a:prstGeom prst="rect">
                <a:avLst/>
              </a:prstGeom>
              <a:solidFill>
                <a:srgbClr val="FCF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0" name="Rectangle 619"/>
              <p:cNvSpPr>
                <a:spLocks noChangeArrowheads="1"/>
              </p:cNvSpPr>
              <p:nvPr/>
            </p:nvSpPr>
            <p:spPr bwMode="auto">
              <a:xfrm>
                <a:off x="2605" y="1097"/>
                <a:ext cx="2" cy="152"/>
              </a:xfrm>
              <a:prstGeom prst="rect">
                <a:avLst/>
              </a:prstGeom>
              <a:solidFill>
                <a:srgbClr val="FBF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1" name="Rectangle 620"/>
              <p:cNvSpPr>
                <a:spLocks noChangeArrowheads="1"/>
              </p:cNvSpPr>
              <p:nvPr/>
            </p:nvSpPr>
            <p:spPr bwMode="auto">
              <a:xfrm>
                <a:off x="2607" y="1097"/>
                <a:ext cx="2" cy="152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2" name="Rectangle 621"/>
              <p:cNvSpPr>
                <a:spLocks noChangeArrowheads="1"/>
              </p:cNvSpPr>
              <p:nvPr/>
            </p:nvSpPr>
            <p:spPr bwMode="auto">
              <a:xfrm>
                <a:off x="2609" y="1097"/>
                <a:ext cx="3" cy="152"/>
              </a:xfrm>
              <a:prstGeom prst="rect">
                <a:avLst/>
              </a:prstGeom>
              <a:solidFill>
                <a:srgbClr val="FBF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3" name="Rectangle 622"/>
              <p:cNvSpPr>
                <a:spLocks noChangeArrowheads="1"/>
              </p:cNvSpPr>
              <p:nvPr/>
            </p:nvSpPr>
            <p:spPr bwMode="auto">
              <a:xfrm>
                <a:off x="2612" y="1097"/>
                <a:ext cx="2" cy="152"/>
              </a:xfrm>
              <a:prstGeom prst="rect">
                <a:avLst/>
              </a:prstGeom>
              <a:solidFill>
                <a:srgbClr val="FAF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4" name="Rectangle 623"/>
              <p:cNvSpPr>
                <a:spLocks noChangeArrowheads="1"/>
              </p:cNvSpPr>
              <p:nvPr/>
            </p:nvSpPr>
            <p:spPr bwMode="auto">
              <a:xfrm>
                <a:off x="2614" y="1097"/>
                <a:ext cx="2" cy="152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5" name="Rectangle 624"/>
              <p:cNvSpPr>
                <a:spLocks noChangeArrowheads="1"/>
              </p:cNvSpPr>
              <p:nvPr/>
            </p:nvSpPr>
            <p:spPr bwMode="auto">
              <a:xfrm>
                <a:off x="2616" y="1097"/>
                <a:ext cx="2" cy="152"/>
              </a:xfrm>
              <a:prstGeom prst="rect">
                <a:avLst/>
              </a:prstGeom>
              <a:solidFill>
                <a:srgbClr val="F9F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6" name="Rectangle 625"/>
              <p:cNvSpPr>
                <a:spLocks noChangeArrowheads="1"/>
              </p:cNvSpPr>
              <p:nvPr/>
            </p:nvSpPr>
            <p:spPr bwMode="auto">
              <a:xfrm>
                <a:off x="2618" y="1097"/>
                <a:ext cx="3" cy="152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7" name="Rectangle 626"/>
              <p:cNvSpPr>
                <a:spLocks noChangeArrowheads="1"/>
              </p:cNvSpPr>
              <p:nvPr/>
            </p:nvSpPr>
            <p:spPr bwMode="auto">
              <a:xfrm>
                <a:off x="2621" y="1097"/>
                <a:ext cx="2" cy="152"/>
              </a:xfrm>
              <a:prstGeom prst="rect">
                <a:avLst/>
              </a:prstGeom>
              <a:solidFill>
                <a:srgbClr val="F9F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8" name="Rectangle 627"/>
              <p:cNvSpPr>
                <a:spLocks noChangeArrowheads="1"/>
              </p:cNvSpPr>
              <p:nvPr/>
            </p:nvSpPr>
            <p:spPr bwMode="auto">
              <a:xfrm>
                <a:off x="2623" y="1097"/>
                <a:ext cx="2" cy="152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9" name="Rectangle 628"/>
              <p:cNvSpPr>
                <a:spLocks noChangeArrowheads="1"/>
              </p:cNvSpPr>
              <p:nvPr/>
            </p:nvSpPr>
            <p:spPr bwMode="auto">
              <a:xfrm>
                <a:off x="2625" y="1097"/>
                <a:ext cx="4" cy="152"/>
              </a:xfrm>
              <a:prstGeom prst="rect">
                <a:avLst/>
              </a:prstGeom>
              <a:solidFill>
                <a:srgbClr val="F8F8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0" name="Rectangle 629"/>
              <p:cNvSpPr>
                <a:spLocks noChangeArrowheads="1"/>
              </p:cNvSpPr>
              <p:nvPr/>
            </p:nvSpPr>
            <p:spPr bwMode="auto">
              <a:xfrm>
                <a:off x="2629" y="1097"/>
                <a:ext cx="3" cy="152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1" name="Rectangle 630"/>
              <p:cNvSpPr>
                <a:spLocks noChangeArrowheads="1"/>
              </p:cNvSpPr>
              <p:nvPr/>
            </p:nvSpPr>
            <p:spPr bwMode="auto">
              <a:xfrm>
                <a:off x="2632" y="1097"/>
                <a:ext cx="2" cy="152"/>
              </a:xfrm>
              <a:prstGeom prst="rect">
                <a:avLst/>
              </a:prstGeom>
              <a:solidFill>
                <a:srgbClr val="F8F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2" name="Rectangle 631"/>
              <p:cNvSpPr>
                <a:spLocks noChangeArrowheads="1"/>
              </p:cNvSpPr>
              <p:nvPr/>
            </p:nvSpPr>
            <p:spPr bwMode="auto">
              <a:xfrm>
                <a:off x="2634" y="1097"/>
                <a:ext cx="2" cy="152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3" name="Rectangle 632"/>
              <p:cNvSpPr>
                <a:spLocks noChangeArrowheads="1"/>
              </p:cNvSpPr>
              <p:nvPr/>
            </p:nvSpPr>
            <p:spPr bwMode="auto">
              <a:xfrm>
                <a:off x="2636" y="1097"/>
                <a:ext cx="2" cy="152"/>
              </a:xfrm>
              <a:prstGeom prst="rect">
                <a:avLst/>
              </a:prstGeom>
              <a:solidFill>
                <a:srgbClr val="F7F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4" name="Rectangle 633"/>
              <p:cNvSpPr>
                <a:spLocks noChangeArrowheads="1"/>
              </p:cNvSpPr>
              <p:nvPr/>
            </p:nvSpPr>
            <p:spPr bwMode="auto">
              <a:xfrm>
                <a:off x="2638" y="1097"/>
                <a:ext cx="3" cy="152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5" name="Rectangle 634"/>
              <p:cNvSpPr>
                <a:spLocks noChangeArrowheads="1"/>
              </p:cNvSpPr>
              <p:nvPr/>
            </p:nvSpPr>
            <p:spPr bwMode="auto">
              <a:xfrm>
                <a:off x="2641" y="1097"/>
                <a:ext cx="2" cy="152"/>
              </a:xfrm>
              <a:prstGeom prst="rect">
                <a:avLst/>
              </a:prstGeom>
              <a:solidFill>
                <a:srgbClr val="F6F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6" name="Rectangle 635"/>
              <p:cNvSpPr>
                <a:spLocks noChangeArrowheads="1"/>
              </p:cNvSpPr>
              <p:nvPr/>
            </p:nvSpPr>
            <p:spPr bwMode="auto">
              <a:xfrm>
                <a:off x="2643" y="1097"/>
                <a:ext cx="2" cy="152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7" name="Rectangle 636"/>
              <p:cNvSpPr>
                <a:spLocks noChangeArrowheads="1"/>
              </p:cNvSpPr>
              <p:nvPr/>
            </p:nvSpPr>
            <p:spPr bwMode="auto">
              <a:xfrm>
                <a:off x="2645" y="1097"/>
                <a:ext cx="2" cy="152"/>
              </a:xfrm>
              <a:prstGeom prst="rect">
                <a:avLst/>
              </a:prstGeom>
              <a:solidFill>
                <a:srgbClr val="F6F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8" name="Rectangle 637"/>
              <p:cNvSpPr>
                <a:spLocks noChangeArrowheads="1"/>
              </p:cNvSpPr>
              <p:nvPr/>
            </p:nvSpPr>
            <p:spPr bwMode="auto">
              <a:xfrm>
                <a:off x="2647" y="1097"/>
                <a:ext cx="5" cy="152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9" name="Rectangle 638"/>
              <p:cNvSpPr>
                <a:spLocks noChangeArrowheads="1"/>
              </p:cNvSpPr>
              <p:nvPr/>
            </p:nvSpPr>
            <p:spPr bwMode="auto">
              <a:xfrm>
                <a:off x="2652" y="1097"/>
                <a:ext cx="2" cy="152"/>
              </a:xfrm>
              <a:prstGeom prst="rect">
                <a:avLst/>
              </a:prstGeom>
              <a:solidFill>
                <a:srgbClr val="F5F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0" name="Rectangle 639"/>
              <p:cNvSpPr>
                <a:spLocks noChangeArrowheads="1"/>
              </p:cNvSpPr>
              <p:nvPr/>
            </p:nvSpPr>
            <p:spPr bwMode="auto">
              <a:xfrm>
                <a:off x="2654" y="1097"/>
                <a:ext cx="2" cy="152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1" name="Rectangle 640"/>
              <p:cNvSpPr>
                <a:spLocks noChangeArrowheads="1"/>
              </p:cNvSpPr>
              <p:nvPr/>
            </p:nvSpPr>
            <p:spPr bwMode="auto">
              <a:xfrm>
                <a:off x="2656" y="1097"/>
                <a:ext cx="2" cy="152"/>
              </a:xfrm>
              <a:prstGeom prst="rect">
                <a:avLst/>
              </a:prstGeom>
              <a:solidFill>
                <a:srgbClr val="F4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2" name="Rectangle 641"/>
              <p:cNvSpPr>
                <a:spLocks noChangeArrowheads="1"/>
              </p:cNvSpPr>
              <p:nvPr/>
            </p:nvSpPr>
            <p:spPr bwMode="auto">
              <a:xfrm>
                <a:off x="2658" y="1097"/>
                <a:ext cx="2" cy="152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3" name="Rectangle 642"/>
              <p:cNvSpPr>
                <a:spLocks noChangeArrowheads="1"/>
              </p:cNvSpPr>
              <p:nvPr/>
            </p:nvSpPr>
            <p:spPr bwMode="auto">
              <a:xfrm>
                <a:off x="2660" y="1097"/>
                <a:ext cx="3" cy="152"/>
              </a:xfrm>
              <a:prstGeom prst="rect">
                <a:avLst/>
              </a:prstGeom>
              <a:solidFill>
                <a:srgbClr val="F3F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4" name="Rectangle 643"/>
              <p:cNvSpPr>
                <a:spLocks noChangeArrowheads="1"/>
              </p:cNvSpPr>
              <p:nvPr/>
            </p:nvSpPr>
            <p:spPr bwMode="auto">
              <a:xfrm>
                <a:off x="2663" y="1097"/>
                <a:ext cx="2" cy="152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5" name="Rectangle 644"/>
              <p:cNvSpPr>
                <a:spLocks noChangeArrowheads="1"/>
              </p:cNvSpPr>
              <p:nvPr/>
            </p:nvSpPr>
            <p:spPr bwMode="auto">
              <a:xfrm>
                <a:off x="2665" y="1097"/>
                <a:ext cx="2" cy="152"/>
              </a:xfrm>
              <a:prstGeom prst="rect">
                <a:avLst/>
              </a:prstGeom>
              <a:solidFill>
                <a:srgbClr val="F3F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6" name="Rectangle 645"/>
              <p:cNvSpPr>
                <a:spLocks noChangeArrowheads="1"/>
              </p:cNvSpPr>
              <p:nvPr/>
            </p:nvSpPr>
            <p:spPr bwMode="auto">
              <a:xfrm>
                <a:off x="2667" y="1097"/>
                <a:ext cx="5" cy="152"/>
              </a:xfrm>
              <a:prstGeom prst="rect">
                <a:avLst/>
              </a:prstGeom>
              <a:solidFill>
                <a:srgbClr val="F2F2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7" name="Rectangle 646"/>
              <p:cNvSpPr>
                <a:spLocks noChangeArrowheads="1"/>
              </p:cNvSpPr>
              <p:nvPr/>
            </p:nvSpPr>
            <p:spPr bwMode="auto">
              <a:xfrm>
                <a:off x="2672" y="1097"/>
                <a:ext cx="2" cy="152"/>
              </a:xfrm>
              <a:prstGeom prst="rect">
                <a:avLst/>
              </a:prstGeom>
              <a:solidFill>
                <a:srgbClr val="F1F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8" name="Rectangle 647"/>
              <p:cNvSpPr>
                <a:spLocks noChangeArrowheads="1"/>
              </p:cNvSpPr>
              <p:nvPr/>
            </p:nvSpPr>
            <p:spPr bwMode="auto">
              <a:xfrm>
                <a:off x="2674" y="1097"/>
                <a:ext cx="2" cy="152"/>
              </a:xfrm>
              <a:prstGeom prst="rect">
                <a:avLst/>
              </a:prstGeom>
              <a:solidFill>
                <a:srgbClr val="F1F1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9" name="Rectangle 648"/>
              <p:cNvSpPr>
                <a:spLocks noChangeArrowheads="1"/>
              </p:cNvSpPr>
              <p:nvPr/>
            </p:nvSpPr>
            <p:spPr bwMode="auto">
              <a:xfrm>
                <a:off x="2676" y="1097"/>
                <a:ext cx="2" cy="152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0" name="Rectangle 649"/>
              <p:cNvSpPr>
                <a:spLocks noChangeArrowheads="1"/>
              </p:cNvSpPr>
              <p:nvPr/>
            </p:nvSpPr>
            <p:spPr bwMode="auto">
              <a:xfrm>
                <a:off x="2678" y="1097"/>
                <a:ext cx="2" cy="152"/>
              </a:xfrm>
              <a:prstGeom prst="rect">
                <a:avLst/>
              </a:prstGeom>
              <a:solidFill>
                <a:srgbClr val="F0F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1" name="Rectangle 650"/>
              <p:cNvSpPr>
                <a:spLocks noChangeArrowheads="1"/>
              </p:cNvSpPr>
              <p:nvPr/>
            </p:nvSpPr>
            <p:spPr bwMode="auto">
              <a:xfrm>
                <a:off x="2483" y="1097"/>
                <a:ext cx="197" cy="152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2" name="Rectangle 651"/>
              <p:cNvSpPr>
                <a:spLocks noChangeArrowheads="1"/>
              </p:cNvSpPr>
              <p:nvPr/>
            </p:nvSpPr>
            <p:spPr bwMode="auto">
              <a:xfrm>
                <a:off x="2512" y="1110"/>
                <a:ext cx="13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«FeatureTy...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3" name="Rectangle 652"/>
              <p:cNvSpPr>
                <a:spLocks noChangeArrowheads="1"/>
              </p:cNvSpPr>
              <p:nvPr/>
            </p:nvSpPr>
            <p:spPr bwMode="auto">
              <a:xfrm>
                <a:off x="2525" y="1139"/>
                <a:ext cx="11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FacilitySet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4" name="Rectangle 653"/>
              <p:cNvSpPr>
                <a:spLocks noChangeArrowheads="1"/>
              </p:cNvSpPr>
              <p:nvPr/>
            </p:nvSpPr>
            <p:spPr bwMode="auto">
              <a:xfrm>
                <a:off x="2971" y="3187"/>
                <a:ext cx="355" cy="359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5" name="Rectangle 654"/>
              <p:cNvSpPr>
                <a:spLocks noChangeArrowheads="1"/>
              </p:cNvSpPr>
              <p:nvPr/>
            </p:nvSpPr>
            <p:spPr bwMode="auto">
              <a:xfrm>
                <a:off x="2971" y="3187"/>
                <a:ext cx="355" cy="359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6" name="Rectangle 655"/>
              <p:cNvSpPr>
                <a:spLocks noChangeArrowheads="1"/>
              </p:cNvSpPr>
              <p:nvPr/>
            </p:nvSpPr>
            <p:spPr bwMode="auto">
              <a:xfrm>
                <a:off x="2964" y="3181"/>
                <a:ext cx="187" cy="358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7" name="Rectangle 656"/>
              <p:cNvSpPr>
                <a:spLocks noChangeArrowheads="1"/>
              </p:cNvSpPr>
              <p:nvPr/>
            </p:nvSpPr>
            <p:spPr bwMode="auto">
              <a:xfrm>
                <a:off x="3151" y="3181"/>
                <a:ext cx="9" cy="358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8" name="Rectangle 657"/>
              <p:cNvSpPr>
                <a:spLocks noChangeArrowheads="1"/>
              </p:cNvSpPr>
              <p:nvPr/>
            </p:nvSpPr>
            <p:spPr bwMode="auto">
              <a:xfrm>
                <a:off x="3160" y="3181"/>
                <a:ext cx="8" cy="358"/>
              </a:xfrm>
              <a:prstGeom prst="rect">
                <a:avLst/>
              </a:prstGeom>
              <a:solidFill>
                <a:srgbClr val="FD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9" name="Rectangle 658"/>
              <p:cNvSpPr>
                <a:spLocks noChangeArrowheads="1"/>
              </p:cNvSpPr>
              <p:nvPr/>
            </p:nvSpPr>
            <p:spPr bwMode="auto">
              <a:xfrm>
                <a:off x="3168" y="3181"/>
                <a:ext cx="9" cy="358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0" name="Rectangle 659"/>
              <p:cNvSpPr>
                <a:spLocks noChangeArrowheads="1"/>
              </p:cNvSpPr>
              <p:nvPr/>
            </p:nvSpPr>
            <p:spPr bwMode="auto">
              <a:xfrm>
                <a:off x="3177" y="3181"/>
                <a:ext cx="9" cy="358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1" name="Rectangle 660"/>
              <p:cNvSpPr>
                <a:spLocks noChangeArrowheads="1"/>
              </p:cNvSpPr>
              <p:nvPr/>
            </p:nvSpPr>
            <p:spPr bwMode="auto">
              <a:xfrm>
                <a:off x="3186" y="3181"/>
                <a:ext cx="7" cy="358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2" name="Rectangle 661"/>
              <p:cNvSpPr>
                <a:spLocks noChangeArrowheads="1"/>
              </p:cNvSpPr>
              <p:nvPr/>
            </p:nvSpPr>
            <p:spPr bwMode="auto">
              <a:xfrm>
                <a:off x="3193" y="3181"/>
                <a:ext cx="7" cy="358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3" name="Rectangle 662"/>
              <p:cNvSpPr>
                <a:spLocks noChangeArrowheads="1"/>
              </p:cNvSpPr>
              <p:nvPr/>
            </p:nvSpPr>
            <p:spPr bwMode="auto">
              <a:xfrm>
                <a:off x="3200" y="3181"/>
                <a:ext cx="8" cy="358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4" name="Rectangle 663"/>
              <p:cNvSpPr>
                <a:spLocks noChangeArrowheads="1"/>
              </p:cNvSpPr>
              <p:nvPr/>
            </p:nvSpPr>
            <p:spPr bwMode="auto">
              <a:xfrm>
                <a:off x="3208" y="3181"/>
                <a:ext cx="9" cy="358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5" name="Rectangle 664"/>
              <p:cNvSpPr>
                <a:spLocks noChangeArrowheads="1"/>
              </p:cNvSpPr>
              <p:nvPr/>
            </p:nvSpPr>
            <p:spPr bwMode="auto">
              <a:xfrm>
                <a:off x="3217" y="3181"/>
                <a:ext cx="9" cy="358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6" name="Rectangle 665"/>
              <p:cNvSpPr>
                <a:spLocks noChangeArrowheads="1"/>
              </p:cNvSpPr>
              <p:nvPr/>
            </p:nvSpPr>
            <p:spPr bwMode="auto">
              <a:xfrm>
                <a:off x="3226" y="3181"/>
                <a:ext cx="9" cy="358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7" name="Rectangle 666"/>
              <p:cNvSpPr>
                <a:spLocks noChangeArrowheads="1"/>
              </p:cNvSpPr>
              <p:nvPr/>
            </p:nvSpPr>
            <p:spPr bwMode="auto">
              <a:xfrm>
                <a:off x="3235" y="3181"/>
                <a:ext cx="9" cy="358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8" name="Rectangle 667"/>
              <p:cNvSpPr>
                <a:spLocks noChangeArrowheads="1"/>
              </p:cNvSpPr>
              <p:nvPr/>
            </p:nvSpPr>
            <p:spPr bwMode="auto">
              <a:xfrm>
                <a:off x="3244" y="3181"/>
                <a:ext cx="9" cy="358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" name="Rectangle 668"/>
              <p:cNvSpPr>
                <a:spLocks noChangeArrowheads="1"/>
              </p:cNvSpPr>
              <p:nvPr/>
            </p:nvSpPr>
            <p:spPr bwMode="auto">
              <a:xfrm>
                <a:off x="3253" y="3181"/>
                <a:ext cx="6" cy="358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0" name="Rectangle 669"/>
              <p:cNvSpPr>
                <a:spLocks noChangeArrowheads="1"/>
              </p:cNvSpPr>
              <p:nvPr/>
            </p:nvSpPr>
            <p:spPr bwMode="auto">
              <a:xfrm>
                <a:off x="3259" y="3181"/>
                <a:ext cx="11" cy="358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1" name="Rectangle 670"/>
              <p:cNvSpPr>
                <a:spLocks noChangeArrowheads="1"/>
              </p:cNvSpPr>
              <p:nvPr/>
            </p:nvSpPr>
            <p:spPr bwMode="auto">
              <a:xfrm>
                <a:off x="3270" y="3181"/>
                <a:ext cx="7" cy="358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2" name="Rectangle 671"/>
              <p:cNvSpPr>
                <a:spLocks noChangeArrowheads="1"/>
              </p:cNvSpPr>
              <p:nvPr/>
            </p:nvSpPr>
            <p:spPr bwMode="auto">
              <a:xfrm>
                <a:off x="3277" y="3181"/>
                <a:ext cx="9" cy="358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3" name="Rectangle 672"/>
              <p:cNvSpPr>
                <a:spLocks noChangeArrowheads="1"/>
              </p:cNvSpPr>
              <p:nvPr/>
            </p:nvSpPr>
            <p:spPr bwMode="auto">
              <a:xfrm>
                <a:off x="3286" y="3181"/>
                <a:ext cx="7" cy="358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4" name="Rectangle 673"/>
              <p:cNvSpPr>
                <a:spLocks noChangeArrowheads="1"/>
              </p:cNvSpPr>
              <p:nvPr/>
            </p:nvSpPr>
            <p:spPr bwMode="auto">
              <a:xfrm>
                <a:off x="3293" y="3181"/>
                <a:ext cx="9" cy="358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5" name="Rectangle 674"/>
              <p:cNvSpPr>
                <a:spLocks noChangeArrowheads="1"/>
              </p:cNvSpPr>
              <p:nvPr/>
            </p:nvSpPr>
            <p:spPr bwMode="auto">
              <a:xfrm>
                <a:off x="3302" y="3181"/>
                <a:ext cx="8" cy="358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6" name="Rectangle 675"/>
              <p:cNvSpPr>
                <a:spLocks noChangeArrowheads="1"/>
              </p:cNvSpPr>
              <p:nvPr/>
            </p:nvSpPr>
            <p:spPr bwMode="auto">
              <a:xfrm>
                <a:off x="3310" y="3181"/>
                <a:ext cx="9" cy="358"/>
              </a:xfrm>
              <a:prstGeom prst="rect">
                <a:avLst/>
              </a:prstGeom>
              <a:solidFill>
                <a:srgbClr val="F0F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7" name="Rectangle 676"/>
              <p:cNvSpPr>
                <a:spLocks noChangeArrowheads="1"/>
              </p:cNvSpPr>
              <p:nvPr/>
            </p:nvSpPr>
            <p:spPr bwMode="auto">
              <a:xfrm>
                <a:off x="2964" y="3181"/>
                <a:ext cx="355" cy="358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8" name="Rectangle 677"/>
              <p:cNvSpPr>
                <a:spLocks noChangeArrowheads="1"/>
              </p:cNvSpPr>
              <p:nvPr/>
            </p:nvSpPr>
            <p:spPr bwMode="auto">
              <a:xfrm>
                <a:off x="3077" y="3194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9" name="Rectangle 678"/>
              <p:cNvSpPr>
                <a:spLocks noChangeArrowheads="1"/>
              </p:cNvSpPr>
              <p:nvPr/>
            </p:nvSpPr>
            <p:spPr bwMode="auto">
              <a:xfrm>
                <a:off x="3091" y="3223"/>
                <a:ext cx="10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Schedule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0" name="Line 679"/>
              <p:cNvSpPr>
                <a:spLocks noChangeShapeType="1"/>
              </p:cNvSpPr>
              <p:nvPr/>
            </p:nvSpPr>
            <p:spPr bwMode="auto">
              <a:xfrm>
                <a:off x="2964" y="3263"/>
                <a:ext cx="355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1" name="Rectangle 680"/>
              <p:cNvSpPr>
                <a:spLocks noChangeArrowheads="1"/>
              </p:cNvSpPr>
              <p:nvPr/>
            </p:nvSpPr>
            <p:spPr bwMode="auto">
              <a:xfrm>
                <a:off x="2975" y="327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2" name="Rectangle 681"/>
              <p:cNvSpPr>
                <a:spLocks noChangeArrowheads="1"/>
              </p:cNvSpPr>
              <p:nvPr/>
            </p:nvSpPr>
            <p:spPr bwMode="auto">
              <a:xfrm>
                <a:off x="3013" y="3271"/>
                <a:ext cx="28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diurnalBaseTime  :DateTime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3" name="Rectangle 682"/>
              <p:cNvSpPr>
                <a:spLocks noChangeArrowheads="1"/>
              </p:cNvSpPr>
              <p:nvPr/>
            </p:nvSpPr>
            <p:spPr bwMode="auto">
              <a:xfrm>
                <a:off x="2975" y="330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4" name="Rectangle 683"/>
              <p:cNvSpPr>
                <a:spLocks noChangeArrowheads="1"/>
              </p:cNvSpPr>
              <p:nvPr/>
            </p:nvSpPr>
            <p:spPr bwMode="auto">
              <a:xfrm>
                <a:off x="3013" y="3300"/>
                <a:ext cx="13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endHour  :int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5" name="Rectangle 684"/>
              <p:cNvSpPr>
                <a:spLocks noChangeArrowheads="1"/>
              </p:cNvSpPr>
              <p:nvPr/>
            </p:nvSpPr>
            <p:spPr bwMode="auto">
              <a:xfrm>
                <a:off x="2975" y="332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6" name="Rectangle 685"/>
              <p:cNvSpPr>
                <a:spLocks noChangeArrowheads="1"/>
              </p:cNvSpPr>
              <p:nvPr/>
            </p:nvSpPr>
            <p:spPr bwMode="auto">
              <a:xfrm>
                <a:off x="3013" y="3329"/>
                <a:ext cx="15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endMinute  :int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7" name="Rectangle 686"/>
              <p:cNvSpPr>
                <a:spLocks noChangeArrowheads="1"/>
              </p:cNvSpPr>
              <p:nvPr/>
            </p:nvSpPr>
            <p:spPr bwMode="auto">
              <a:xfrm>
                <a:off x="2975" y="335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8" name="Rectangle 687"/>
              <p:cNvSpPr>
                <a:spLocks noChangeArrowheads="1"/>
              </p:cNvSpPr>
              <p:nvPr/>
            </p:nvSpPr>
            <p:spPr bwMode="auto">
              <a:xfrm>
                <a:off x="3013" y="3358"/>
                <a:ext cx="1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endMonth  :int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9" name="Rectangle 688"/>
              <p:cNvSpPr>
                <a:spLocks noChangeArrowheads="1"/>
              </p:cNvSpPr>
              <p:nvPr/>
            </p:nvSpPr>
            <p:spPr bwMode="auto">
              <a:xfrm>
                <a:off x="2975" y="338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0" name="Rectangle 689"/>
              <p:cNvSpPr>
                <a:spLocks noChangeArrowheads="1"/>
              </p:cNvSpPr>
              <p:nvPr/>
            </p:nvSpPr>
            <p:spPr bwMode="auto">
              <a:xfrm>
                <a:off x="3013" y="3387"/>
                <a:ext cx="17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endWeekday  :int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" name="Rectangle 690"/>
              <p:cNvSpPr>
                <a:spLocks noChangeArrowheads="1"/>
              </p:cNvSpPr>
              <p:nvPr/>
            </p:nvSpPr>
            <p:spPr bwMode="auto">
              <a:xfrm>
                <a:off x="2975" y="341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2" name="Rectangle 691"/>
              <p:cNvSpPr>
                <a:spLocks noChangeArrowheads="1"/>
              </p:cNvSpPr>
              <p:nvPr/>
            </p:nvSpPr>
            <p:spPr bwMode="auto">
              <a:xfrm>
                <a:off x="3013" y="3415"/>
                <a:ext cx="13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startHour  :int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3" name="Rectangle 692"/>
              <p:cNvSpPr>
                <a:spLocks noChangeArrowheads="1"/>
              </p:cNvSpPr>
              <p:nvPr/>
            </p:nvSpPr>
            <p:spPr bwMode="auto">
              <a:xfrm>
                <a:off x="2975" y="344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4" name="Rectangle 693"/>
              <p:cNvSpPr>
                <a:spLocks noChangeArrowheads="1"/>
              </p:cNvSpPr>
              <p:nvPr/>
            </p:nvSpPr>
            <p:spPr bwMode="auto">
              <a:xfrm>
                <a:off x="3013" y="3444"/>
                <a:ext cx="15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startMinute  :int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5" name="Rectangle 694"/>
              <p:cNvSpPr>
                <a:spLocks noChangeArrowheads="1"/>
              </p:cNvSpPr>
              <p:nvPr/>
            </p:nvSpPr>
            <p:spPr bwMode="auto">
              <a:xfrm>
                <a:off x="2975" y="3473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6" name="Rectangle 695"/>
              <p:cNvSpPr>
                <a:spLocks noChangeArrowheads="1"/>
              </p:cNvSpPr>
              <p:nvPr/>
            </p:nvSpPr>
            <p:spPr bwMode="auto">
              <a:xfrm>
                <a:off x="3013" y="3473"/>
                <a:ext cx="15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startMonth  :int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7" name="Rectangle 696"/>
              <p:cNvSpPr>
                <a:spLocks noChangeArrowheads="1"/>
              </p:cNvSpPr>
              <p:nvPr/>
            </p:nvSpPr>
            <p:spPr bwMode="auto">
              <a:xfrm>
                <a:off x="2975" y="350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8" name="Rectangle 697"/>
              <p:cNvSpPr>
                <a:spLocks noChangeArrowheads="1"/>
              </p:cNvSpPr>
              <p:nvPr/>
            </p:nvSpPr>
            <p:spPr bwMode="auto">
              <a:xfrm>
                <a:off x="3013" y="3502"/>
                <a:ext cx="18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startWeekday  :int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9" name="Rectangle 698"/>
              <p:cNvSpPr>
                <a:spLocks noChangeArrowheads="1"/>
              </p:cNvSpPr>
              <p:nvPr/>
            </p:nvSpPr>
            <p:spPr bwMode="auto">
              <a:xfrm>
                <a:off x="1500" y="1360"/>
                <a:ext cx="477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0" name="Rectangle 699"/>
              <p:cNvSpPr>
                <a:spLocks noChangeArrowheads="1"/>
              </p:cNvSpPr>
              <p:nvPr/>
            </p:nvSpPr>
            <p:spPr bwMode="auto">
              <a:xfrm>
                <a:off x="1500" y="1360"/>
                <a:ext cx="477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1" name="Rectangle 700"/>
              <p:cNvSpPr>
                <a:spLocks noChangeArrowheads="1"/>
              </p:cNvSpPr>
              <p:nvPr/>
            </p:nvSpPr>
            <p:spPr bwMode="auto">
              <a:xfrm>
                <a:off x="1494" y="1354"/>
                <a:ext cx="248" cy="152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2" name="Rectangle 701"/>
              <p:cNvSpPr>
                <a:spLocks noChangeArrowheads="1"/>
              </p:cNvSpPr>
              <p:nvPr/>
            </p:nvSpPr>
            <p:spPr bwMode="auto">
              <a:xfrm>
                <a:off x="1742" y="1354"/>
                <a:ext cx="11" cy="152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3" name="Rectangle 702"/>
              <p:cNvSpPr>
                <a:spLocks noChangeArrowheads="1"/>
              </p:cNvSpPr>
              <p:nvPr/>
            </p:nvSpPr>
            <p:spPr bwMode="auto">
              <a:xfrm>
                <a:off x="1753" y="1354"/>
                <a:ext cx="14" cy="152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4" name="Rectangle 703"/>
              <p:cNvSpPr>
                <a:spLocks noChangeArrowheads="1"/>
              </p:cNvSpPr>
              <p:nvPr/>
            </p:nvSpPr>
            <p:spPr bwMode="auto">
              <a:xfrm>
                <a:off x="1767" y="1354"/>
                <a:ext cx="11" cy="152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5" name="Rectangle 704"/>
              <p:cNvSpPr>
                <a:spLocks noChangeArrowheads="1"/>
              </p:cNvSpPr>
              <p:nvPr/>
            </p:nvSpPr>
            <p:spPr bwMode="auto">
              <a:xfrm>
                <a:off x="1778" y="1354"/>
                <a:ext cx="13" cy="152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6" name="Rectangle 705"/>
              <p:cNvSpPr>
                <a:spLocks noChangeArrowheads="1"/>
              </p:cNvSpPr>
              <p:nvPr/>
            </p:nvSpPr>
            <p:spPr bwMode="auto">
              <a:xfrm>
                <a:off x="1791" y="1354"/>
                <a:ext cx="9" cy="152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7" name="Rectangle 706"/>
              <p:cNvSpPr>
                <a:spLocks noChangeArrowheads="1"/>
              </p:cNvSpPr>
              <p:nvPr/>
            </p:nvSpPr>
            <p:spPr bwMode="auto">
              <a:xfrm>
                <a:off x="1800" y="1354"/>
                <a:ext cx="11" cy="152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8" name="Rectangle 707"/>
              <p:cNvSpPr>
                <a:spLocks noChangeArrowheads="1"/>
              </p:cNvSpPr>
              <p:nvPr/>
            </p:nvSpPr>
            <p:spPr bwMode="auto">
              <a:xfrm>
                <a:off x="1811" y="1354"/>
                <a:ext cx="9" cy="152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9" name="Rectangle 708"/>
              <p:cNvSpPr>
                <a:spLocks noChangeArrowheads="1"/>
              </p:cNvSpPr>
              <p:nvPr/>
            </p:nvSpPr>
            <p:spPr bwMode="auto">
              <a:xfrm>
                <a:off x="1820" y="1354"/>
                <a:ext cx="11" cy="152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0" name="Rectangle 709"/>
              <p:cNvSpPr>
                <a:spLocks noChangeArrowheads="1"/>
              </p:cNvSpPr>
              <p:nvPr/>
            </p:nvSpPr>
            <p:spPr bwMode="auto">
              <a:xfrm>
                <a:off x="1831" y="1354"/>
                <a:ext cx="13" cy="152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1" name="Rectangle 710"/>
              <p:cNvSpPr>
                <a:spLocks noChangeArrowheads="1"/>
              </p:cNvSpPr>
              <p:nvPr/>
            </p:nvSpPr>
            <p:spPr bwMode="auto">
              <a:xfrm>
                <a:off x="1844" y="1354"/>
                <a:ext cx="11" cy="152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2" name="Rectangle 711"/>
              <p:cNvSpPr>
                <a:spLocks noChangeArrowheads="1"/>
              </p:cNvSpPr>
              <p:nvPr/>
            </p:nvSpPr>
            <p:spPr bwMode="auto">
              <a:xfrm>
                <a:off x="1855" y="1354"/>
                <a:ext cx="14" cy="152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3" name="Rectangle 712"/>
              <p:cNvSpPr>
                <a:spLocks noChangeArrowheads="1"/>
              </p:cNvSpPr>
              <p:nvPr/>
            </p:nvSpPr>
            <p:spPr bwMode="auto">
              <a:xfrm>
                <a:off x="1869" y="1354"/>
                <a:ext cx="11" cy="152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4" name="Rectangle 713"/>
              <p:cNvSpPr>
                <a:spLocks noChangeArrowheads="1"/>
              </p:cNvSpPr>
              <p:nvPr/>
            </p:nvSpPr>
            <p:spPr bwMode="auto">
              <a:xfrm>
                <a:off x="1880" y="1354"/>
                <a:ext cx="11" cy="152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5" name="Rectangle 714"/>
              <p:cNvSpPr>
                <a:spLocks noChangeArrowheads="1"/>
              </p:cNvSpPr>
              <p:nvPr/>
            </p:nvSpPr>
            <p:spPr bwMode="auto">
              <a:xfrm>
                <a:off x="1891" y="1354"/>
                <a:ext cx="13" cy="152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6" name="Rectangle 715"/>
              <p:cNvSpPr>
                <a:spLocks noChangeArrowheads="1"/>
              </p:cNvSpPr>
              <p:nvPr/>
            </p:nvSpPr>
            <p:spPr bwMode="auto">
              <a:xfrm>
                <a:off x="1904" y="1354"/>
                <a:ext cx="11" cy="152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7" name="Rectangle 716"/>
              <p:cNvSpPr>
                <a:spLocks noChangeArrowheads="1"/>
              </p:cNvSpPr>
              <p:nvPr/>
            </p:nvSpPr>
            <p:spPr bwMode="auto">
              <a:xfrm>
                <a:off x="1915" y="1354"/>
                <a:ext cx="9" cy="152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8" name="Rectangle 717"/>
              <p:cNvSpPr>
                <a:spLocks noChangeArrowheads="1"/>
              </p:cNvSpPr>
              <p:nvPr/>
            </p:nvSpPr>
            <p:spPr bwMode="auto">
              <a:xfrm>
                <a:off x="1924" y="1354"/>
                <a:ext cx="11" cy="152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9" name="Rectangle 718"/>
              <p:cNvSpPr>
                <a:spLocks noChangeArrowheads="1"/>
              </p:cNvSpPr>
              <p:nvPr/>
            </p:nvSpPr>
            <p:spPr bwMode="auto">
              <a:xfrm>
                <a:off x="1935" y="1354"/>
                <a:ext cx="9" cy="152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0" name="Rectangle 719"/>
              <p:cNvSpPr>
                <a:spLocks noChangeArrowheads="1"/>
              </p:cNvSpPr>
              <p:nvPr/>
            </p:nvSpPr>
            <p:spPr bwMode="auto">
              <a:xfrm>
                <a:off x="1944" y="1354"/>
                <a:ext cx="13" cy="152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1" name="Rectangle 720"/>
              <p:cNvSpPr>
                <a:spLocks noChangeArrowheads="1"/>
              </p:cNvSpPr>
              <p:nvPr/>
            </p:nvSpPr>
            <p:spPr bwMode="auto">
              <a:xfrm>
                <a:off x="1957" y="1354"/>
                <a:ext cx="11" cy="152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2" name="Rectangle 721"/>
              <p:cNvSpPr>
                <a:spLocks noChangeArrowheads="1"/>
              </p:cNvSpPr>
              <p:nvPr/>
            </p:nvSpPr>
            <p:spPr bwMode="auto">
              <a:xfrm>
                <a:off x="1968" y="1354"/>
                <a:ext cx="3" cy="152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3" name="Rectangle 722"/>
              <p:cNvSpPr>
                <a:spLocks noChangeArrowheads="1"/>
              </p:cNvSpPr>
              <p:nvPr/>
            </p:nvSpPr>
            <p:spPr bwMode="auto">
              <a:xfrm>
                <a:off x="1494" y="1354"/>
                <a:ext cx="477" cy="152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4" name="Rectangle 723"/>
              <p:cNvSpPr>
                <a:spLocks noChangeArrowheads="1"/>
              </p:cNvSpPr>
              <p:nvPr/>
            </p:nvSpPr>
            <p:spPr bwMode="auto">
              <a:xfrm>
                <a:off x="1669" y="1367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5" name="Rectangle 724"/>
              <p:cNvSpPr>
                <a:spLocks noChangeArrowheads="1"/>
              </p:cNvSpPr>
              <p:nvPr/>
            </p:nvSpPr>
            <p:spPr bwMode="auto">
              <a:xfrm>
                <a:off x="1693" y="1396"/>
                <a:ext cx="8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Header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6" name="Line 725"/>
              <p:cNvSpPr>
                <a:spLocks noChangeShapeType="1"/>
              </p:cNvSpPr>
              <p:nvPr/>
            </p:nvSpPr>
            <p:spPr bwMode="auto">
              <a:xfrm>
                <a:off x="1494" y="1435"/>
                <a:ext cx="477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7" name="Rectangle 726"/>
              <p:cNvSpPr>
                <a:spLocks noChangeArrowheads="1"/>
              </p:cNvSpPr>
              <p:nvPr/>
            </p:nvSpPr>
            <p:spPr bwMode="auto">
              <a:xfrm>
                <a:off x="1505" y="144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8" name="Rectangle 727"/>
              <p:cNvSpPr>
                <a:spLocks noChangeArrowheads="1"/>
              </p:cNvSpPr>
              <p:nvPr/>
            </p:nvSpPr>
            <p:spPr bwMode="auto">
              <a:xfrm>
                <a:off x="1542" y="1444"/>
                <a:ext cx="29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fileDateTime  :DateTime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9" name="Rectangle 728"/>
              <p:cNvSpPr>
                <a:spLocks noChangeArrowheads="1"/>
              </p:cNvSpPr>
              <p:nvPr/>
            </p:nvSpPr>
            <p:spPr bwMode="auto">
              <a:xfrm>
                <a:off x="1505" y="1473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0" name="Rectangle 729"/>
              <p:cNvSpPr>
                <a:spLocks noChangeArrowheads="1"/>
              </p:cNvSpPr>
              <p:nvPr/>
            </p:nvSpPr>
            <p:spPr bwMode="auto">
              <a:xfrm>
                <a:off x="1542" y="1473"/>
                <a:ext cx="41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recordOwner  :CI_ResponsibleParty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1" name="Rectangle 730"/>
              <p:cNvSpPr>
                <a:spLocks noChangeArrowheads="1"/>
              </p:cNvSpPr>
              <p:nvPr/>
            </p:nvSpPr>
            <p:spPr bwMode="auto">
              <a:xfrm>
                <a:off x="3361" y="2848"/>
                <a:ext cx="111" cy="80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" name="Rectangle 731"/>
              <p:cNvSpPr>
                <a:spLocks noChangeArrowheads="1"/>
              </p:cNvSpPr>
              <p:nvPr/>
            </p:nvSpPr>
            <p:spPr bwMode="auto">
              <a:xfrm>
                <a:off x="3361" y="2848"/>
                <a:ext cx="111" cy="80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" name="Freeform 732"/>
              <p:cNvSpPr>
                <a:spLocks/>
              </p:cNvSpPr>
              <p:nvPr/>
            </p:nvSpPr>
            <p:spPr bwMode="auto">
              <a:xfrm>
                <a:off x="3355" y="2815"/>
                <a:ext cx="113" cy="109"/>
              </a:xfrm>
              <a:custGeom>
                <a:avLst/>
                <a:gdLst>
                  <a:gd name="T0" fmla="*/ 0 w 113"/>
                  <a:gd name="T1" fmla="*/ 0 h 109"/>
                  <a:gd name="T2" fmla="*/ 0 w 113"/>
                  <a:gd name="T3" fmla="*/ 109 h 109"/>
                  <a:gd name="T4" fmla="*/ 113 w 113"/>
                  <a:gd name="T5" fmla="*/ 109 h 109"/>
                  <a:gd name="T6" fmla="*/ 113 w 113"/>
                  <a:gd name="T7" fmla="*/ 27 h 109"/>
                  <a:gd name="T8" fmla="*/ 86 w 113"/>
                  <a:gd name="T9" fmla="*/ 0 h 109"/>
                  <a:gd name="T10" fmla="*/ 0 w 113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09">
                    <a:moveTo>
                      <a:pt x="0" y="0"/>
                    </a:moveTo>
                    <a:lnTo>
                      <a:pt x="0" y="109"/>
                    </a:lnTo>
                    <a:lnTo>
                      <a:pt x="113" y="109"/>
                    </a:lnTo>
                    <a:lnTo>
                      <a:pt x="113" y="27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4" name="Freeform 733"/>
              <p:cNvSpPr>
                <a:spLocks/>
              </p:cNvSpPr>
              <p:nvPr/>
            </p:nvSpPr>
            <p:spPr bwMode="auto">
              <a:xfrm>
                <a:off x="3355" y="2815"/>
                <a:ext cx="113" cy="109"/>
              </a:xfrm>
              <a:custGeom>
                <a:avLst/>
                <a:gdLst>
                  <a:gd name="T0" fmla="*/ 0 w 113"/>
                  <a:gd name="T1" fmla="*/ 0 h 109"/>
                  <a:gd name="T2" fmla="*/ 0 w 113"/>
                  <a:gd name="T3" fmla="*/ 109 h 109"/>
                  <a:gd name="T4" fmla="*/ 113 w 113"/>
                  <a:gd name="T5" fmla="*/ 109 h 109"/>
                  <a:gd name="T6" fmla="*/ 113 w 113"/>
                  <a:gd name="T7" fmla="*/ 27 h 109"/>
                  <a:gd name="T8" fmla="*/ 86 w 113"/>
                  <a:gd name="T9" fmla="*/ 0 h 109"/>
                  <a:gd name="T10" fmla="*/ 0 w 113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09">
                    <a:moveTo>
                      <a:pt x="0" y="0"/>
                    </a:moveTo>
                    <a:lnTo>
                      <a:pt x="0" y="109"/>
                    </a:lnTo>
                    <a:lnTo>
                      <a:pt x="113" y="109"/>
                    </a:lnTo>
                    <a:lnTo>
                      <a:pt x="113" y="27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5" name="Freeform 734"/>
              <p:cNvSpPr>
                <a:spLocks/>
              </p:cNvSpPr>
              <p:nvPr/>
            </p:nvSpPr>
            <p:spPr bwMode="auto">
              <a:xfrm>
                <a:off x="3441" y="2815"/>
                <a:ext cx="27" cy="27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27 h 27"/>
                  <a:gd name="T4" fmla="*/ 27 w 27"/>
                  <a:gd name="T5" fmla="*/ 27 h 27"/>
                  <a:gd name="T6" fmla="*/ 0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C1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6" name="Freeform 735"/>
              <p:cNvSpPr>
                <a:spLocks/>
              </p:cNvSpPr>
              <p:nvPr/>
            </p:nvSpPr>
            <p:spPr bwMode="auto">
              <a:xfrm>
                <a:off x="3441" y="2815"/>
                <a:ext cx="27" cy="27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27 h 27"/>
                  <a:gd name="T4" fmla="*/ 27 w 27"/>
                  <a:gd name="T5" fmla="*/ 27 h 27"/>
                  <a:gd name="T6" fmla="*/ 0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7" name="Rectangle 736"/>
              <p:cNvSpPr>
                <a:spLocks noChangeArrowheads="1"/>
              </p:cNvSpPr>
              <p:nvPr/>
            </p:nvSpPr>
            <p:spPr bwMode="auto">
              <a:xfrm>
                <a:off x="3366" y="2846"/>
                <a:ext cx="95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METCE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8" name="Rectangle 737"/>
              <p:cNvSpPr>
                <a:spLocks noChangeArrowheads="1"/>
              </p:cNvSpPr>
              <p:nvPr/>
            </p:nvSpPr>
            <p:spPr bwMode="auto">
              <a:xfrm>
                <a:off x="3366" y="2873"/>
                <a:ext cx="93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Process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9" name="Rectangle 738"/>
              <p:cNvSpPr>
                <a:spLocks noChangeArrowheads="1"/>
              </p:cNvSpPr>
              <p:nvPr/>
            </p:nvSpPr>
            <p:spPr bwMode="auto">
              <a:xfrm>
                <a:off x="1600" y="3951"/>
                <a:ext cx="335" cy="164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0" name="Rectangle 739"/>
              <p:cNvSpPr>
                <a:spLocks noChangeArrowheads="1"/>
              </p:cNvSpPr>
              <p:nvPr/>
            </p:nvSpPr>
            <p:spPr bwMode="auto">
              <a:xfrm>
                <a:off x="1600" y="3951"/>
                <a:ext cx="335" cy="164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1" name="Freeform 740"/>
              <p:cNvSpPr>
                <a:spLocks/>
              </p:cNvSpPr>
              <p:nvPr/>
            </p:nvSpPr>
            <p:spPr bwMode="auto">
              <a:xfrm>
                <a:off x="1594" y="3918"/>
                <a:ext cx="337" cy="193"/>
              </a:xfrm>
              <a:custGeom>
                <a:avLst/>
                <a:gdLst>
                  <a:gd name="T0" fmla="*/ 0 w 337"/>
                  <a:gd name="T1" fmla="*/ 0 h 193"/>
                  <a:gd name="T2" fmla="*/ 0 w 337"/>
                  <a:gd name="T3" fmla="*/ 193 h 193"/>
                  <a:gd name="T4" fmla="*/ 337 w 337"/>
                  <a:gd name="T5" fmla="*/ 193 h 193"/>
                  <a:gd name="T6" fmla="*/ 337 w 337"/>
                  <a:gd name="T7" fmla="*/ 27 h 193"/>
                  <a:gd name="T8" fmla="*/ 310 w 337"/>
                  <a:gd name="T9" fmla="*/ 0 h 193"/>
                  <a:gd name="T10" fmla="*/ 0 w 337"/>
                  <a:gd name="T11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7" h="193">
                    <a:moveTo>
                      <a:pt x="0" y="0"/>
                    </a:moveTo>
                    <a:lnTo>
                      <a:pt x="0" y="193"/>
                    </a:lnTo>
                    <a:lnTo>
                      <a:pt x="337" y="193"/>
                    </a:lnTo>
                    <a:lnTo>
                      <a:pt x="337" y="27"/>
                    </a:lnTo>
                    <a:lnTo>
                      <a:pt x="3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2" name="Freeform 741"/>
              <p:cNvSpPr>
                <a:spLocks/>
              </p:cNvSpPr>
              <p:nvPr/>
            </p:nvSpPr>
            <p:spPr bwMode="auto">
              <a:xfrm>
                <a:off x="1594" y="3918"/>
                <a:ext cx="337" cy="193"/>
              </a:xfrm>
              <a:custGeom>
                <a:avLst/>
                <a:gdLst>
                  <a:gd name="T0" fmla="*/ 0 w 337"/>
                  <a:gd name="T1" fmla="*/ 0 h 193"/>
                  <a:gd name="T2" fmla="*/ 0 w 337"/>
                  <a:gd name="T3" fmla="*/ 193 h 193"/>
                  <a:gd name="T4" fmla="*/ 337 w 337"/>
                  <a:gd name="T5" fmla="*/ 193 h 193"/>
                  <a:gd name="T6" fmla="*/ 337 w 337"/>
                  <a:gd name="T7" fmla="*/ 27 h 193"/>
                  <a:gd name="T8" fmla="*/ 310 w 337"/>
                  <a:gd name="T9" fmla="*/ 0 h 193"/>
                  <a:gd name="T10" fmla="*/ 0 w 337"/>
                  <a:gd name="T11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7" h="193">
                    <a:moveTo>
                      <a:pt x="0" y="0"/>
                    </a:moveTo>
                    <a:lnTo>
                      <a:pt x="0" y="193"/>
                    </a:lnTo>
                    <a:lnTo>
                      <a:pt x="337" y="193"/>
                    </a:lnTo>
                    <a:lnTo>
                      <a:pt x="337" y="27"/>
                    </a:lnTo>
                    <a:lnTo>
                      <a:pt x="31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3" name="Freeform 742"/>
              <p:cNvSpPr>
                <a:spLocks/>
              </p:cNvSpPr>
              <p:nvPr/>
            </p:nvSpPr>
            <p:spPr bwMode="auto">
              <a:xfrm>
                <a:off x="1904" y="3918"/>
                <a:ext cx="27" cy="27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27 h 27"/>
                  <a:gd name="T4" fmla="*/ 27 w 27"/>
                  <a:gd name="T5" fmla="*/ 27 h 27"/>
                  <a:gd name="T6" fmla="*/ 0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4" name="Freeform 743"/>
              <p:cNvSpPr>
                <a:spLocks/>
              </p:cNvSpPr>
              <p:nvPr/>
            </p:nvSpPr>
            <p:spPr bwMode="auto">
              <a:xfrm>
                <a:off x="1904" y="3918"/>
                <a:ext cx="27" cy="27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27 h 27"/>
                  <a:gd name="T4" fmla="*/ 27 w 27"/>
                  <a:gd name="T5" fmla="*/ 27 h 27"/>
                  <a:gd name="T6" fmla="*/ 0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5" name="Rectangle 744"/>
              <p:cNvSpPr>
                <a:spLocks noChangeArrowheads="1"/>
              </p:cNvSpPr>
              <p:nvPr/>
            </p:nvSpPr>
            <p:spPr bwMode="auto">
              <a:xfrm>
                <a:off x="1605" y="3949"/>
                <a:ext cx="306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SF_SpatialSamplingFeature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6" name="Rectangle 745"/>
              <p:cNvSpPr>
                <a:spLocks noChangeArrowheads="1"/>
              </p:cNvSpPr>
              <p:nvPr/>
            </p:nvSpPr>
            <p:spPr bwMode="auto">
              <a:xfrm>
                <a:off x="1605" y="3976"/>
                <a:ext cx="37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should be used as the Feature Of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7" name="Rectangle 746"/>
              <p:cNvSpPr>
                <a:spLocks noChangeArrowheads="1"/>
              </p:cNvSpPr>
              <p:nvPr/>
            </p:nvSpPr>
            <p:spPr bwMode="auto">
              <a:xfrm>
                <a:off x="1605" y="4002"/>
                <a:ext cx="335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Interest to provide the spatial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8" name="Rectangle 747"/>
              <p:cNvSpPr>
                <a:spLocks noChangeArrowheads="1"/>
              </p:cNvSpPr>
              <p:nvPr/>
            </p:nvSpPr>
            <p:spPr bwMode="auto">
              <a:xfrm>
                <a:off x="1605" y="4029"/>
                <a:ext cx="283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geometry/domain of the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9" name="Rectangle 748"/>
              <p:cNvSpPr>
                <a:spLocks noChangeArrowheads="1"/>
              </p:cNvSpPr>
              <p:nvPr/>
            </p:nvSpPr>
            <p:spPr bwMode="auto">
              <a:xfrm>
                <a:off x="1605" y="4055"/>
                <a:ext cx="146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Observation.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0" name="Rectangle 749"/>
              <p:cNvSpPr>
                <a:spLocks noChangeArrowheads="1"/>
              </p:cNvSpPr>
              <p:nvPr/>
            </p:nvSpPr>
            <p:spPr bwMode="auto">
              <a:xfrm>
                <a:off x="2186" y="3327"/>
                <a:ext cx="448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1" name="Rectangle 750"/>
              <p:cNvSpPr>
                <a:spLocks noChangeArrowheads="1"/>
              </p:cNvSpPr>
              <p:nvPr/>
            </p:nvSpPr>
            <p:spPr bwMode="auto">
              <a:xfrm>
                <a:off x="2186" y="3327"/>
                <a:ext cx="448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2" name="Rectangle 751"/>
              <p:cNvSpPr>
                <a:spLocks noChangeArrowheads="1"/>
              </p:cNvSpPr>
              <p:nvPr/>
            </p:nvSpPr>
            <p:spPr bwMode="auto">
              <a:xfrm>
                <a:off x="2179" y="3320"/>
                <a:ext cx="233" cy="153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3" name="Rectangle 752"/>
              <p:cNvSpPr>
                <a:spLocks noChangeArrowheads="1"/>
              </p:cNvSpPr>
              <p:nvPr/>
            </p:nvSpPr>
            <p:spPr bwMode="auto">
              <a:xfrm>
                <a:off x="2412" y="3320"/>
                <a:ext cx="11" cy="153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4" name="Rectangle 753"/>
              <p:cNvSpPr>
                <a:spLocks noChangeArrowheads="1"/>
              </p:cNvSpPr>
              <p:nvPr/>
            </p:nvSpPr>
            <p:spPr bwMode="auto">
              <a:xfrm>
                <a:off x="2423" y="3320"/>
                <a:ext cx="11" cy="153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5" name="Rectangle 754"/>
              <p:cNvSpPr>
                <a:spLocks noChangeArrowheads="1"/>
              </p:cNvSpPr>
              <p:nvPr/>
            </p:nvSpPr>
            <p:spPr bwMode="auto">
              <a:xfrm>
                <a:off x="2434" y="3320"/>
                <a:ext cx="11" cy="153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6" name="Rectangle 755"/>
              <p:cNvSpPr>
                <a:spLocks noChangeArrowheads="1"/>
              </p:cNvSpPr>
              <p:nvPr/>
            </p:nvSpPr>
            <p:spPr bwMode="auto">
              <a:xfrm>
                <a:off x="2445" y="3320"/>
                <a:ext cx="14" cy="153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7" name="Rectangle 756"/>
              <p:cNvSpPr>
                <a:spLocks noChangeArrowheads="1"/>
              </p:cNvSpPr>
              <p:nvPr/>
            </p:nvSpPr>
            <p:spPr bwMode="auto">
              <a:xfrm>
                <a:off x="2459" y="3320"/>
                <a:ext cx="9" cy="153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8" name="Rectangle 757"/>
              <p:cNvSpPr>
                <a:spLocks noChangeArrowheads="1"/>
              </p:cNvSpPr>
              <p:nvPr/>
            </p:nvSpPr>
            <p:spPr bwMode="auto">
              <a:xfrm>
                <a:off x="2468" y="3320"/>
                <a:ext cx="8" cy="153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9" name="Rectangle 758"/>
              <p:cNvSpPr>
                <a:spLocks noChangeArrowheads="1"/>
              </p:cNvSpPr>
              <p:nvPr/>
            </p:nvSpPr>
            <p:spPr bwMode="auto">
              <a:xfrm>
                <a:off x="2476" y="3320"/>
                <a:ext cx="9" cy="153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0" name="Rectangle 759"/>
              <p:cNvSpPr>
                <a:spLocks noChangeArrowheads="1"/>
              </p:cNvSpPr>
              <p:nvPr/>
            </p:nvSpPr>
            <p:spPr bwMode="auto">
              <a:xfrm>
                <a:off x="2485" y="3320"/>
                <a:ext cx="11" cy="153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1" name="Rectangle 760"/>
              <p:cNvSpPr>
                <a:spLocks noChangeArrowheads="1"/>
              </p:cNvSpPr>
              <p:nvPr/>
            </p:nvSpPr>
            <p:spPr bwMode="auto">
              <a:xfrm>
                <a:off x="2496" y="3320"/>
                <a:ext cx="11" cy="153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2" name="Rectangle 761"/>
              <p:cNvSpPr>
                <a:spLocks noChangeArrowheads="1"/>
              </p:cNvSpPr>
              <p:nvPr/>
            </p:nvSpPr>
            <p:spPr bwMode="auto">
              <a:xfrm>
                <a:off x="2507" y="3320"/>
                <a:ext cx="12" cy="153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3" name="Rectangle 762"/>
              <p:cNvSpPr>
                <a:spLocks noChangeArrowheads="1"/>
              </p:cNvSpPr>
              <p:nvPr/>
            </p:nvSpPr>
            <p:spPr bwMode="auto">
              <a:xfrm>
                <a:off x="2519" y="3320"/>
                <a:ext cx="11" cy="153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4" name="Rectangle 763"/>
              <p:cNvSpPr>
                <a:spLocks noChangeArrowheads="1"/>
              </p:cNvSpPr>
              <p:nvPr/>
            </p:nvSpPr>
            <p:spPr bwMode="auto">
              <a:xfrm>
                <a:off x="2530" y="3320"/>
                <a:ext cx="11" cy="153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5" name="Rectangle 764"/>
              <p:cNvSpPr>
                <a:spLocks noChangeArrowheads="1"/>
              </p:cNvSpPr>
              <p:nvPr/>
            </p:nvSpPr>
            <p:spPr bwMode="auto">
              <a:xfrm>
                <a:off x="2541" y="3320"/>
                <a:ext cx="11" cy="153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6" name="Rectangle 765"/>
              <p:cNvSpPr>
                <a:spLocks noChangeArrowheads="1"/>
              </p:cNvSpPr>
              <p:nvPr/>
            </p:nvSpPr>
            <p:spPr bwMode="auto">
              <a:xfrm>
                <a:off x="2552" y="3320"/>
                <a:ext cx="13" cy="153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7" name="Rectangle 766"/>
              <p:cNvSpPr>
                <a:spLocks noChangeArrowheads="1"/>
              </p:cNvSpPr>
              <p:nvPr/>
            </p:nvSpPr>
            <p:spPr bwMode="auto">
              <a:xfrm>
                <a:off x="2565" y="3320"/>
                <a:ext cx="9" cy="153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8" name="Rectangle 767"/>
              <p:cNvSpPr>
                <a:spLocks noChangeArrowheads="1"/>
              </p:cNvSpPr>
              <p:nvPr/>
            </p:nvSpPr>
            <p:spPr bwMode="auto">
              <a:xfrm>
                <a:off x="2574" y="3320"/>
                <a:ext cx="11" cy="153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9" name="Rectangle 768"/>
              <p:cNvSpPr>
                <a:spLocks noChangeArrowheads="1"/>
              </p:cNvSpPr>
              <p:nvPr/>
            </p:nvSpPr>
            <p:spPr bwMode="auto">
              <a:xfrm>
                <a:off x="2585" y="3320"/>
                <a:ext cx="9" cy="153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0" name="Rectangle 769"/>
              <p:cNvSpPr>
                <a:spLocks noChangeArrowheads="1"/>
              </p:cNvSpPr>
              <p:nvPr/>
            </p:nvSpPr>
            <p:spPr bwMode="auto">
              <a:xfrm>
                <a:off x="2594" y="3320"/>
                <a:ext cx="9" cy="153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1" name="Rectangle 770"/>
              <p:cNvSpPr>
                <a:spLocks noChangeArrowheads="1"/>
              </p:cNvSpPr>
              <p:nvPr/>
            </p:nvSpPr>
            <p:spPr bwMode="auto">
              <a:xfrm>
                <a:off x="2603" y="3320"/>
                <a:ext cx="11" cy="153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2" name="Rectangle 771"/>
              <p:cNvSpPr>
                <a:spLocks noChangeArrowheads="1"/>
              </p:cNvSpPr>
              <p:nvPr/>
            </p:nvSpPr>
            <p:spPr bwMode="auto">
              <a:xfrm>
                <a:off x="2614" y="3320"/>
                <a:ext cx="11" cy="153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3" name="Rectangle 772"/>
              <p:cNvSpPr>
                <a:spLocks noChangeArrowheads="1"/>
              </p:cNvSpPr>
              <p:nvPr/>
            </p:nvSpPr>
            <p:spPr bwMode="auto">
              <a:xfrm>
                <a:off x="2625" y="3320"/>
                <a:ext cx="2" cy="153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4" name="Rectangle 773"/>
              <p:cNvSpPr>
                <a:spLocks noChangeArrowheads="1"/>
              </p:cNvSpPr>
              <p:nvPr/>
            </p:nvSpPr>
            <p:spPr bwMode="auto">
              <a:xfrm>
                <a:off x="2179" y="3320"/>
                <a:ext cx="448" cy="153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5" name="Rectangle 774"/>
              <p:cNvSpPr>
                <a:spLocks noChangeArrowheads="1"/>
              </p:cNvSpPr>
              <p:nvPr/>
            </p:nvSpPr>
            <p:spPr bwMode="auto">
              <a:xfrm>
                <a:off x="2323" y="3333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6" name="Rectangle 775"/>
              <p:cNvSpPr>
                <a:spLocks noChangeArrowheads="1"/>
              </p:cNvSpPr>
              <p:nvPr/>
            </p:nvSpPr>
            <p:spPr bwMode="auto">
              <a:xfrm>
                <a:off x="2352" y="3362"/>
                <a:ext cx="11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ResultSet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7" name="Line 776"/>
              <p:cNvSpPr>
                <a:spLocks noChangeShapeType="1"/>
              </p:cNvSpPr>
              <p:nvPr/>
            </p:nvSpPr>
            <p:spPr bwMode="auto">
              <a:xfrm>
                <a:off x="2179" y="3402"/>
                <a:ext cx="448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8" name="Rectangle 777"/>
              <p:cNvSpPr>
                <a:spLocks noChangeArrowheads="1"/>
              </p:cNvSpPr>
              <p:nvPr/>
            </p:nvSpPr>
            <p:spPr bwMode="auto">
              <a:xfrm>
                <a:off x="2190" y="341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9" name="Rectangle 778"/>
              <p:cNvSpPr>
                <a:spLocks noChangeArrowheads="1"/>
              </p:cNvSpPr>
              <p:nvPr/>
            </p:nvSpPr>
            <p:spPr bwMode="auto">
              <a:xfrm>
                <a:off x="2228" y="3411"/>
                <a:ext cx="37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distributionInfo  :MD_Distribution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0" name="Rectangle 779"/>
              <p:cNvSpPr>
                <a:spLocks noChangeArrowheads="1"/>
              </p:cNvSpPr>
              <p:nvPr/>
            </p:nvSpPr>
            <p:spPr bwMode="auto">
              <a:xfrm>
                <a:off x="2924" y="2968"/>
                <a:ext cx="468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1" name="Rectangle 780"/>
              <p:cNvSpPr>
                <a:spLocks noChangeArrowheads="1"/>
              </p:cNvSpPr>
              <p:nvPr/>
            </p:nvSpPr>
            <p:spPr bwMode="auto">
              <a:xfrm>
                <a:off x="2924" y="2968"/>
                <a:ext cx="468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2" name="Rectangle 781"/>
              <p:cNvSpPr>
                <a:spLocks noChangeArrowheads="1"/>
              </p:cNvSpPr>
              <p:nvPr/>
            </p:nvSpPr>
            <p:spPr bwMode="auto">
              <a:xfrm>
                <a:off x="2918" y="2961"/>
                <a:ext cx="244" cy="153"/>
              </a:xfrm>
              <a:prstGeom prst="rect">
                <a:avLst/>
              </a:prstGeom>
              <a:solidFill>
                <a:srgbClr val="FCF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3" name="Rectangle 782"/>
              <p:cNvSpPr>
                <a:spLocks noChangeArrowheads="1"/>
              </p:cNvSpPr>
              <p:nvPr/>
            </p:nvSpPr>
            <p:spPr bwMode="auto">
              <a:xfrm>
                <a:off x="3162" y="2961"/>
                <a:ext cx="11" cy="153"/>
              </a:xfrm>
              <a:prstGeom prst="rect">
                <a:avLst/>
              </a:prstGeom>
              <a:solidFill>
                <a:srgbClr val="FBF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4" name="Rectangle 783"/>
              <p:cNvSpPr>
                <a:spLocks noChangeArrowheads="1"/>
              </p:cNvSpPr>
              <p:nvPr/>
            </p:nvSpPr>
            <p:spPr bwMode="auto">
              <a:xfrm>
                <a:off x="3173" y="2961"/>
                <a:ext cx="13" cy="153"/>
              </a:xfrm>
              <a:prstGeom prst="rect">
                <a:avLst/>
              </a:prstGeom>
              <a:solidFill>
                <a:srgbClr val="FB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5" name="Rectangle 784"/>
              <p:cNvSpPr>
                <a:spLocks noChangeArrowheads="1"/>
              </p:cNvSpPr>
              <p:nvPr/>
            </p:nvSpPr>
            <p:spPr bwMode="auto">
              <a:xfrm>
                <a:off x="3186" y="2961"/>
                <a:ext cx="14" cy="153"/>
              </a:xfrm>
              <a:prstGeom prst="rect">
                <a:avLst/>
              </a:prstGeom>
              <a:solidFill>
                <a:srgbClr val="F9E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6" name="Rectangle 785"/>
              <p:cNvSpPr>
                <a:spLocks noChangeArrowheads="1"/>
              </p:cNvSpPr>
              <p:nvPr/>
            </p:nvSpPr>
            <p:spPr bwMode="auto">
              <a:xfrm>
                <a:off x="3200" y="2961"/>
                <a:ext cx="15" cy="153"/>
              </a:xfrm>
              <a:prstGeom prst="rect">
                <a:avLst/>
              </a:prstGeom>
              <a:solidFill>
                <a:srgbClr val="F8E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7" name="Rectangle 786"/>
              <p:cNvSpPr>
                <a:spLocks noChangeArrowheads="1"/>
              </p:cNvSpPr>
              <p:nvPr/>
            </p:nvSpPr>
            <p:spPr bwMode="auto">
              <a:xfrm>
                <a:off x="3215" y="2961"/>
                <a:ext cx="11" cy="153"/>
              </a:xfrm>
              <a:prstGeom prst="rect">
                <a:avLst/>
              </a:prstGeom>
              <a:solidFill>
                <a:srgbClr val="F7E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8" name="Rectangle 787"/>
              <p:cNvSpPr>
                <a:spLocks noChangeArrowheads="1"/>
              </p:cNvSpPr>
              <p:nvPr/>
            </p:nvSpPr>
            <p:spPr bwMode="auto">
              <a:xfrm>
                <a:off x="3226" y="2961"/>
                <a:ext cx="11" cy="153"/>
              </a:xfrm>
              <a:prstGeom prst="rect">
                <a:avLst/>
              </a:prstGeom>
              <a:solidFill>
                <a:srgbClr val="F6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9" name="Rectangle 788"/>
              <p:cNvSpPr>
                <a:spLocks noChangeArrowheads="1"/>
              </p:cNvSpPr>
              <p:nvPr/>
            </p:nvSpPr>
            <p:spPr bwMode="auto">
              <a:xfrm>
                <a:off x="3237" y="2961"/>
                <a:ext cx="16" cy="153"/>
              </a:xfrm>
              <a:prstGeom prst="rect">
                <a:avLst/>
              </a:prstGeom>
              <a:solidFill>
                <a:srgbClr val="F5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0" name="Rectangle 789"/>
              <p:cNvSpPr>
                <a:spLocks noChangeArrowheads="1"/>
              </p:cNvSpPr>
              <p:nvPr/>
            </p:nvSpPr>
            <p:spPr bwMode="auto">
              <a:xfrm>
                <a:off x="3253" y="2961"/>
                <a:ext cx="13" cy="153"/>
              </a:xfrm>
              <a:prstGeom prst="rect">
                <a:avLst/>
              </a:prstGeom>
              <a:solidFill>
                <a:srgbClr val="F4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1" name="Rectangle 790"/>
              <p:cNvSpPr>
                <a:spLocks noChangeArrowheads="1"/>
              </p:cNvSpPr>
              <p:nvPr/>
            </p:nvSpPr>
            <p:spPr bwMode="auto">
              <a:xfrm>
                <a:off x="3266" y="2961"/>
                <a:ext cx="13" cy="153"/>
              </a:xfrm>
              <a:prstGeom prst="rect">
                <a:avLst/>
              </a:prstGeom>
              <a:solidFill>
                <a:srgbClr val="F2E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" name="Rectangle 791"/>
              <p:cNvSpPr>
                <a:spLocks noChangeArrowheads="1"/>
              </p:cNvSpPr>
              <p:nvPr/>
            </p:nvSpPr>
            <p:spPr bwMode="auto">
              <a:xfrm>
                <a:off x="3279" y="2961"/>
                <a:ext cx="9" cy="153"/>
              </a:xfrm>
              <a:prstGeom prst="rect">
                <a:avLst/>
              </a:prstGeom>
              <a:solidFill>
                <a:srgbClr val="F1E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" name="Rectangle 792"/>
              <p:cNvSpPr>
                <a:spLocks noChangeArrowheads="1"/>
              </p:cNvSpPr>
              <p:nvPr/>
            </p:nvSpPr>
            <p:spPr bwMode="auto">
              <a:xfrm>
                <a:off x="3288" y="2961"/>
                <a:ext cx="9" cy="153"/>
              </a:xfrm>
              <a:prstGeom prst="rect">
                <a:avLst/>
              </a:prstGeom>
              <a:solidFill>
                <a:srgbClr val="F1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" name="Rectangle 793"/>
              <p:cNvSpPr>
                <a:spLocks noChangeArrowheads="1"/>
              </p:cNvSpPr>
              <p:nvPr/>
            </p:nvSpPr>
            <p:spPr bwMode="auto">
              <a:xfrm>
                <a:off x="3297" y="2961"/>
                <a:ext cx="11" cy="153"/>
              </a:xfrm>
              <a:prstGeom prst="rect">
                <a:avLst/>
              </a:prstGeom>
              <a:solidFill>
                <a:srgbClr val="F0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" name="Rectangle 794"/>
              <p:cNvSpPr>
                <a:spLocks noChangeArrowheads="1"/>
              </p:cNvSpPr>
              <p:nvPr/>
            </p:nvSpPr>
            <p:spPr bwMode="auto">
              <a:xfrm>
                <a:off x="3308" y="2961"/>
                <a:ext cx="11" cy="153"/>
              </a:xfrm>
              <a:prstGeom prst="rect">
                <a:avLst/>
              </a:prstGeom>
              <a:solidFill>
                <a:srgbClr val="EFE0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" name="Rectangle 795"/>
              <p:cNvSpPr>
                <a:spLocks noChangeArrowheads="1"/>
              </p:cNvSpPr>
              <p:nvPr/>
            </p:nvSpPr>
            <p:spPr bwMode="auto">
              <a:xfrm>
                <a:off x="3319" y="2961"/>
                <a:ext cx="14" cy="153"/>
              </a:xfrm>
              <a:prstGeom prst="rect">
                <a:avLst/>
              </a:prstGeom>
              <a:solidFill>
                <a:srgbClr val="EED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" name="Rectangle 796"/>
              <p:cNvSpPr>
                <a:spLocks noChangeArrowheads="1"/>
              </p:cNvSpPr>
              <p:nvPr/>
            </p:nvSpPr>
            <p:spPr bwMode="auto">
              <a:xfrm>
                <a:off x="3333" y="2961"/>
                <a:ext cx="13" cy="153"/>
              </a:xfrm>
              <a:prstGeom prst="rect">
                <a:avLst/>
              </a:prstGeom>
              <a:solidFill>
                <a:srgbClr val="ED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" name="Rectangle 797"/>
              <p:cNvSpPr>
                <a:spLocks noChangeArrowheads="1"/>
              </p:cNvSpPr>
              <p:nvPr/>
            </p:nvSpPr>
            <p:spPr bwMode="auto">
              <a:xfrm>
                <a:off x="3346" y="2961"/>
                <a:ext cx="15" cy="153"/>
              </a:xfrm>
              <a:prstGeom prst="rect">
                <a:avLst/>
              </a:prstGeom>
              <a:solidFill>
                <a:srgbClr val="EC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Rectangle 798"/>
              <p:cNvSpPr>
                <a:spLocks noChangeArrowheads="1"/>
              </p:cNvSpPr>
              <p:nvPr/>
            </p:nvSpPr>
            <p:spPr bwMode="auto">
              <a:xfrm>
                <a:off x="3361" y="2961"/>
                <a:ext cx="12" cy="153"/>
              </a:xfrm>
              <a:prstGeom prst="rect">
                <a:avLst/>
              </a:prstGeom>
              <a:solidFill>
                <a:srgbClr val="EBD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" name="Rectangle 799"/>
              <p:cNvSpPr>
                <a:spLocks noChangeArrowheads="1"/>
              </p:cNvSpPr>
              <p:nvPr/>
            </p:nvSpPr>
            <p:spPr bwMode="auto">
              <a:xfrm>
                <a:off x="3373" y="2961"/>
                <a:ext cx="11" cy="153"/>
              </a:xfrm>
              <a:prstGeom prst="rect">
                <a:avLst/>
              </a:prstGeom>
              <a:solidFill>
                <a:srgbClr val="E9D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" name="Rectangle 800"/>
              <p:cNvSpPr>
                <a:spLocks noChangeArrowheads="1"/>
              </p:cNvSpPr>
              <p:nvPr/>
            </p:nvSpPr>
            <p:spPr bwMode="auto">
              <a:xfrm>
                <a:off x="3384" y="2961"/>
                <a:ext cx="2" cy="153"/>
              </a:xfrm>
              <a:prstGeom prst="rect">
                <a:avLst/>
              </a:prstGeom>
              <a:solidFill>
                <a:srgbClr val="E8D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" name="Rectangle 801"/>
              <p:cNvSpPr>
                <a:spLocks noChangeArrowheads="1"/>
              </p:cNvSpPr>
              <p:nvPr/>
            </p:nvSpPr>
            <p:spPr bwMode="auto">
              <a:xfrm>
                <a:off x="2918" y="2961"/>
                <a:ext cx="468" cy="153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" name="Rectangle 802"/>
              <p:cNvSpPr>
                <a:spLocks noChangeArrowheads="1"/>
              </p:cNvSpPr>
              <p:nvPr/>
            </p:nvSpPr>
            <p:spPr bwMode="auto">
              <a:xfrm>
                <a:off x="3073" y="2975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4" name="Rectangle 803"/>
              <p:cNvSpPr>
                <a:spLocks noChangeArrowheads="1"/>
              </p:cNvSpPr>
              <p:nvPr/>
            </p:nvSpPr>
            <p:spPr bwMode="auto">
              <a:xfrm>
                <a:off x="3106" y="3003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Process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5" name="Line 804"/>
              <p:cNvSpPr>
                <a:spLocks noChangeShapeType="1"/>
              </p:cNvSpPr>
              <p:nvPr/>
            </p:nvSpPr>
            <p:spPr bwMode="auto">
              <a:xfrm>
                <a:off x="2918" y="3043"/>
                <a:ext cx="468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" name="Rectangle 805"/>
              <p:cNvSpPr>
                <a:spLocks noChangeArrowheads="1"/>
              </p:cNvSpPr>
              <p:nvPr/>
            </p:nvSpPr>
            <p:spPr bwMode="auto">
              <a:xfrm>
                <a:off x="2929" y="305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7" name="Rectangle 806"/>
              <p:cNvSpPr>
                <a:spLocks noChangeArrowheads="1"/>
              </p:cNvSpPr>
              <p:nvPr/>
            </p:nvSpPr>
            <p:spPr bwMode="auto">
              <a:xfrm>
                <a:off x="2967" y="3052"/>
                <a:ext cx="3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documentationRef  :GenericName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8" name="Rectangle 807"/>
              <p:cNvSpPr>
                <a:spLocks noChangeArrowheads="1"/>
              </p:cNvSpPr>
              <p:nvPr/>
            </p:nvSpPr>
            <p:spPr bwMode="auto">
              <a:xfrm>
                <a:off x="1500" y="1546"/>
                <a:ext cx="679" cy="206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009"/>
            <p:cNvGrpSpPr>
              <a:grpSpLocks/>
            </p:cNvGrpSpPr>
            <p:nvPr/>
          </p:nvGrpSpPr>
          <p:grpSpPr bwMode="auto">
            <a:xfrm>
              <a:off x="1494" y="1540"/>
              <a:ext cx="2659" cy="1793"/>
              <a:chOff x="1494" y="1540"/>
              <a:chExt cx="2659" cy="1793"/>
            </a:xfrm>
          </p:grpSpPr>
          <p:sp>
            <p:nvSpPr>
              <p:cNvPr id="2689" name="Rectangle 809"/>
              <p:cNvSpPr>
                <a:spLocks noChangeArrowheads="1"/>
              </p:cNvSpPr>
              <p:nvPr/>
            </p:nvSpPr>
            <p:spPr bwMode="auto">
              <a:xfrm>
                <a:off x="1500" y="1546"/>
                <a:ext cx="679" cy="206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" name="Rectangle 810"/>
              <p:cNvSpPr>
                <a:spLocks noChangeArrowheads="1"/>
              </p:cNvSpPr>
              <p:nvPr/>
            </p:nvSpPr>
            <p:spPr bwMode="auto">
              <a:xfrm>
                <a:off x="1494" y="1540"/>
                <a:ext cx="352" cy="205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" name="Rectangle 811"/>
              <p:cNvSpPr>
                <a:spLocks noChangeArrowheads="1"/>
              </p:cNvSpPr>
              <p:nvPr/>
            </p:nvSpPr>
            <p:spPr bwMode="auto">
              <a:xfrm>
                <a:off x="1846" y="1540"/>
                <a:ext cx="18" cy="205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Rectangle 812"/>
              <p:cNvSpPr>
                <a:spLocks noChangeArrowheads="1"/>
              </p:cNvSpPr>
              <p:nvPr/>
            </p:nvSpPr>
            <p:spPr bwMode="auto">
              <a:xfrm>
                <a:off x="1864" y="1540"/>
                <a:ext cx="18" cy="205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" name="Rectangle 813"/>
              <p:cNvSpPr>
                <a:spLocks noChangeArrowheads="1"/>
              </p:cNvSpPr>
              <p:nvPr/>
            </p:nvSpPr>
            <p:spPr bwMode="auto">
              <a:xfrm>
                <a:off x="1882" y="1540"/>
                <a:ext cx="15" cy="205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" name="Rectangle 814"/>
              <p:cNvSpPr>
                <a:spLocks noChangeArrowheads="1"/>
              </p:cNvSpPr>
              <p:nvPr/>
            </p:nvSpPr>
            <p:spPr bwMode="auto">
              <a:xfrm>
                <a:off x="1897" y="1540"/>
                <a:ext cx="18" cy="205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Rectangle 815"/>
              <p:cNvSpPr>
                <a:spLocks noChangeArrowheads="1"/>
              </p:cNvSpPr>
              <p:nvPr/>
            </p:nvSpPr>
            <p:spPr bwMode="auto">
              <a:xfrm>
                <a:off x="1915" y="1540"/>
                <a:ext cx="16" cy="205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Rectangle 816"/>
              <p:cNvSpPr>
                <a:spLocks noChangeArrowheads="1"/>
              </p:cNvSpPr>
              <p:nvPr/>
            </p:nvSpPr>
            <p:spPr bwMode="auto">
              <a:xfrm>
                <a:off x="1931" y="1540"/>
                <a:ext cx="13" cy="205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" name="Rectangle 817"/>
              <p:cNvSpPr>
                <a:spLocks noChangeArrowheads="1"/>
              </p:cNvSpPr>
              <p:nvPr/>
            </p:nvSpPr>
            <p:spPr bwMode="auto">
              <a:xfrm>
                <a:off x="1944" y="1540"/>
                <a:ext cx="13" cy="205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" name="Rectangle 818"/>
              <p:cNvSpPr>
                <a:spLocks noChangeArrowheads="1"/>
              </p:cNvSpPr>
              <p:nvPr/>
            </p:nvSpPr>
            <p:spPr bwMode="auto">
              <a:xfrm>
                <a:off x="1957" y="1540"/>
                <a:ext cx="18" cy="205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" name="Rectangle 819"/>
              <p:cNvSpPr>
                <a:spLocks noChangeArrowheads="1"/>
              </p:cNvSpPr>
              <p:nvPr/>
            </p:nvSpPr>
            <p:spPr bwMode="auto">
              <a:xfrm>
                <a:off x="1975" y="1540"/>
                <a:ext cx="16" cy="205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" name="Rectangle 820"/>
              <p:cNvSpPr>
                <a:spLocks noChangeArrowheads="1"/>
              </p:cNvSpPr>
              <p:nvPr/>
            </p:nvSpPr>
            <p:spPr bwMode="auto">
              <a:xfrm>
                <a:off x="1991" y="1540"/>
                <a:ext cx="17" cy="205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" name="Rectangle 821"/>
              <p:cNvSpPr>
                <a:spLocks noChangeArrowheads="1"/>
              </p:cNvSpPr>
              <p:nvPr/>
            </p:nvSpPr>
            <p:spPr bwMode="auto">
              <a:xfrm>
                <a:off x="2008" y="1540"/>
                <a:ext cx="18" cy="205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Rectangle 822"/>
              <p:cNvSpPr>
                <a:spLocks noChangeArrowheads="1"/>
              </p:cNvSpPr>
              <p:nvPr/>
            </p:nvSpPr>
            <p:spPr bwMode="auto">
              <a:xfrm>
                <a:off x="2026" y="1540"/>
                <a:ext cx="16" cy="205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Rectangle 823"/>
              <p:cNvSpPr>
                <a:spLocks noChangeArrowheads="1"/>
              </p:cNvSpPr>
              <p:nvPr/>
            </p:nvSpPr>
            <p:spPr bwMode="auto">
              <a:xfrm>
                <a:off x="2042" y="1540"/>
                <a:ext cx="17" cy="205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" name="Rectangle 824"/>
              <p:cNvSpPr>
                <a:spLocks noChangeArrowheads="1"/>
              </p:cNvSpPr>
              <p:nvPr/>
            </p:nvSpPr>
            <p:spPr bwMode="auto">
              <a:xfrm>
                <a:off x="2059" y="1540"/>
                <a:ext cx="18" cy="205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Rectangle 825"/>
              <p:cNvSpPr>
                <a:spLocks noChangeArrowheads="1"/>
              </p:cNvSpPr>
              <p:nvPr/>
            </p:nvSpPr>
            <p:spPr bwMode="auto">
              <a:xfrm>
                <a:off x="2077" y="1540"/>
                <a:ext cx="16" cy="205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Rectangle 826"/>
              <p:cNvSpPr>
                <a:spLocks noChangeArrowheads="1"/>
              </p:cNvSpPr>
              <p:nvPr/>
            </p:nvSpPr>
            <p:spPr bwMode="auto">
              <a:xfrm>
                <a:off x="2093" y="1540"/>
                <a:ext cx="13" cy="205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" name="Rectangle 827"/>
              <p:cNvSpPr>
                <a:spLocks noChangeArrowheads="1"/>
              </p:cNvSpPr>
              <p:nvPr/>
            </p:nvSpPr>
            <p:spPr bwMode="auto">
              <a:xfrm>
                <a:off x="2106" y="1540"/>
                <a:ext cx="15" cy="205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Rectangle 828"/>
              <p:cNvSpPr>
                <a:spLocks noChangeArrowheads="1"/>
              </p:cNvSpPr>
              <p:nvPr/>
            </p:nvSpPr>
            <p:spPr bwMode="auto">
              <a:xfrm>
                <a:off x="2121" y="1540"/>
                <a:ext cx="14" cy="205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Rectangle 829"/>
              <p:cNvSpPr>
                <a:spLocks noChangeArrowheads="1"/>
              </p:cNvSpPr>
              <p:nvPr/>
            </p:nvSpPr>
            <p:spPr bwMode="auto">
              <a:xfrm>
                <a:off x="2135" y="1540"/>
                <a:ext cx="18" cy="205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" name="Rectangle 830"/>
              <p:cNvSpPr>
                <a:spLocks noChangeArrowheads="1"/>
              </p:cNvSpPr>
              <p:nvPr/>
            </p:nvSpPr>
            <p:spPr bwMode="auto">
              <a:xfrm>
                <a:off x="2153" y="1540"/>
                <a:ext cx="17" cy="205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" name="Rectangle 831"/>
              <p:cNvSpPr>
                <a:spLocks noChangeArrowheads="1"/>
              </p:cNvSpPr>
              <p:nvPr/>
            </p:nvSpPr>
            <p:spPr bwMode="auto">
              <a:xfrm>
                <a:off x="2170" y="1540"/>
                <a:ext cx="2" cy="205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" name="Rectangle 832"/>
              <p:cNvSpPr>
                <a:spLocks noChangeArrowheads="1"/>
              </p:cNvSpPr>
              <p:nvPr/>
            </p:nvSpPr>
            <p:spPr bwMode="auto">
              <a:xfrm>
                <a:off x="1494" y="1540"/>
                <a:ext cx="678" cy="205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" name="Rectangle 833"/>
              <p:cNvSpPr>
                <a:spLocks noChangeArrowheads="1"/>
              </p:cNvSpPr>
              <p:nvPr/>
            </p:nvSpPr>
            <p:spPr bwMode="auto">
              <a:xfrm>
                <a:off x="1769" y="1553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4" name="Rectangle 834"/>
              <p:cNvSpPr>
                <a:spLocks noChangeArrowheads="1"/>
              </p:cNvSpPr>
              <p:nvPr/>
            </p:nvSpPr>
            <p:spPr bwMode="auto">
              <a:xfrm>
                <a:off x="1767" y="1582"/>
                <a:ext cx="13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Observation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5" name="Line 835"/>
              <p:cNvSpPr>
                <a:spLocks noChangeShapeType="1"/>
              </p:cNvSpPr>
              <p:nvPr/>
            </p:nvSpPr>
            <p:spPr bwMode="auto">
              <a:xfrm>
                <a:off x="1494" y="1621"/>
                <a:ext cx="678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" name="Rectangle 836"/>
              <p:cNvSpPr>
                <a:spLocks noChangeArrowheads="1"/>
              </p:cNvSpPr>
              <p:nvPr/>
            </p:nvSpPr>
            <p:spPr bwMode="auto">
              <a:xfrm>
                <a:off x="1505" y="163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7" name="Rectangle 837"/>
              <p:cNvSpPr>
                <a:spLocks noChangeArrowheads="1"/>
              </p:cNvSpPr>
              <p:nvPr/>
            </p:nvSpPr>
            <p:spPr bwMode="auto">
              <a:xfrm>
                <a:off x="1542" y="1630"/>
                <a:ext cx="30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observation  :OM_Observation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8" name="Rectangle 838"/>
              <p:cNvSpPr>
                <a:spLocks noChangeArrowheads="1"/>
              </p:cNvSpPr>
              <p:nvPr/>
            </p:nvSpPr>
            <p:spPr bwMode="auto">
              <a:xfrm>
                <a:off x="1505" y="165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9" name="Rectangle 839"/>
              <p:cNvSpPr>
                <a:spLocks noChangeArrowheads="1"/>
              </p:cNvSpPr>
              <p:nvPr/>
            </p:nvSpPr>
            <p:spPr bwMode="auto">
              <a:xfrm>
                <a:off x="1542" y="1659"/>
                <a:ext cx="41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programAffiliation  :ProgramAffiliation [1..*]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0" name="Rectangle 840"/>
              <p:cNvSpPr>
                <a:spLocks noChangeArrowheads="1"/>
              </p:cNvSpPr>
              <p:nvPr/>
            </p:nvSpPr>
            <p:spPr bwMode="auto">
              <a:xfrm>
                <a:off x="3801" y="3187"/>
                <a:ext cx="352" cy="146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" name="Rectangle 841"/>
              <p:cNvSpPr>
                <a:spLocks noChangeArrowheads="1"/>
              </p:cNvSpPr>
              <p:nvPr/>
            </p:nvSpPr>
            <p:spPr bwMode="auto">
              <a:xfrm>
                <a:off x="3801" y="3187"/>
                <a:ext cx="352" cy="146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" name="Rectangle 842"/>
              <p:cNvSpPr>
                <a:spLocks noChangeArrowheads="1"/>
              </p:cNvSpPr>
              <p:nvPr/>
            </p:nvSpPr>
            <p:spPr bwMode="auto">
              <a:xfrm>
                <a:off x="3794" y="3181"/>
                <a:ext cx="184" cy="146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" name="Rectangle 843"/>
              <p:cNvSpPr>
                <a:spLocks noChangeArrowheads="1"/>
              </p:cNvSpPr>
              <p:nvPr/>
            </p:nvSpPr>
            <p:spPr bwMode="auto">
              <a:xfrm>
                <a:off x="3978" y="3181"/>
                <a:ext cx="9" cy="146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" name="Rectangle 844"/>
              <p:cNvSpPr>
                <a:spLocks noChangeArrowheads="1"/>
              </p:cNvSpPr>
              <p:nvPr/>
            </p:nvSpPr>
            <p:spPr bwMode="auto">
              <a:xfrm>
                <a:off x="3987" y="3181"/>
                <a:ext cx="9" cy="146"/>
              </a:xfrm>
              <a:prstGeom prst="rect">
                <a:avLst/>
              </a:prstGeom>
              <a:solidFill>
                <a:srgbClr val="FD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" name="Rectangle 845"/>
              <p:cNvSpPr>
                <a:spLocks noChangeArrowheads="1"/>
              </p:cNvSpPr>
              <p:nvPr/>
            </p:nvSpPr>
            <p:spPr bwMode="auto">
              <a:xfrm>
                <a:off x="3996" y="3181"/>
                <a:ext cx="9" cy="146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" name="Rectangle 846"/>
              <p:cNvSpPr>
                <a:spLocks noChangeArrowheads="1"/>
              </p:cNvSpPr>
              <p:nvPr/>
            </p:nvSpPr>
            <p:spPr bwMode="auto">
              <a:xfrm>
                <a:off x="4005" y="3181"/>
                <a:ext cx="9" cy="146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" name="Rectangle 847"/>
              <p:cNvSpPr>
                <a:spLocks noChangeArrowheads="1"/>
              </p:cNvSpPr>
              <p:nvPr/>
            </p:nvSpPr>
            <p:spPr bwMode="auto">
              <a:xfrm>
                <a:off x="4014" y="3181"/>
                <a:ext cx="6" cy="146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" name="Rectangle 848"/>
              <p:cNvSpPr>
                <a:spLocks noChangeArrowheads="1"/>
              </p:cNvSpPr>
              <p:nvPr/>
            </p:nvSpPr>
            <p:spPr bwMode="auto">
              <a:xfrm>
                <a:off x="4020" y="3181"/>
                <a:ext cx="9" cy="146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" name="Rectangle 849"/>
              <p:cNvSpPr>
                <a:spLocks noChangeArrowheads="1"/>
              </p:cNvSpPr>
              <p:nvPr/>
            </p:nvSpPr>
            <p:spPr bwMode="auto">
              <a:xfrm>
                <a:off x="4029" y="3181"/>
                <a:ext cx="7" cy="146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0" name="Rectangle 850"/>
              <p:cNvSpPr>
                <a:spLocks noChangeArrowheads="1"/>
              </p:cNvSpPr>
              <p:nvPr/>
            </p:nvSpPr>
            <p:spPr bwMode="auto">
              <a:xfrm>
                <a:off x="4036" y="3181"/>
                <a:ext cx="9" cy="146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" name="Rectangle 851"/>
              <p:cNvSpPr>
                <a:spLocks noChangeArrowheads="1"/>
              </p:cNvSpPr>
              <p:nvPr/>
            </p:nvSpPr>
            <p:spPr bwMode="auto">
              <a:xfrm>
                <a:off x="4045" y="3181"/>
                <a:ext cx="9" cy="146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2" name="Rectangle 852"/>
              <p:cNvSpPr>
                <a:spLocks noChangeArrowheads="1"/>
              </p:cNvSpPr>
              <p:nvPr/>
            </p:nvSpPr>
            <p:spPr bwMode="auto">
              <a:xfrm>
                <a:off x="4054" y="3181"/>
                <a:ext cx="8" cy="146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" name="Rectangle 853"/>
              <p:cNvSpPr>
                <a:spLocks noChangeArrowheads="1"/>
              </p:cNvSpPr>
              <p:nvPr/>
            </p:nvSpPr>
            <p:spPr bwMode="auto">
              <a:xfrm>
                <a:off x="4062" y="3181"/>
                <a:ext cx="9" cy="146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4" name="Rectangle 854"/>
              <p:cNvSpPr>
                <a:spLocks noChangeArrowheads="1"/>
              </p:cNvSpPr>
              <p:nvPr/>
            </p:nvSpPr>
            <p:spPr bwMode="auto">
              <a:xfrm>
                <a:off x="4071" y="3181"/>
                <a:ext cx="9" cy="146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5" name="Rectangle 855"/>
              <p:cNvSpPr>
                <a:spLocks noChangeArrowheads="1"/>
              </p:cNvSpPr>
              <p:nvPr/>
            </p:nvSpPr>
            <p:spPr bwMode="auto">
              <a:xfrm>
                <a:off x="4080" y="3181"/>
                <a:ext cx="9" cy="146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6" name="Rectangle 856"/>
              <p:cNvSpPr>
                <a:spLocks noChangeArrowheads="1"/>
              </p:cNvSpPr>
              <p:nvPr/>
            </p:nvSpPr>
            <p:spPr bwMode="auto">
              <a:xfrm>
                <a:off x="4089" y="3181"/>
                <a:ext cx="9" cy="146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7" name="Rectangle 857"/>
              <p:cNvSpPr>
                <a:spLocks noChangeArrowheads="1"/>
              </p:cNvSpPr>
              <p:nvPr/>
            </p:nvSpPr>
            <p:spPr bwMode="auto">
              <a:xfrm>
                <a:off x="4098" y="3181"/>
                <a:ext cx="7" cy="146"/>
              </a:xfrm>
              <a:prstGeom prst="rect">
                <a:avLst/>
              </a:prstGeom>
              <a:solidFill>
                <a:srgbClr val="F4F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8" name="Rectangle 858"/>
              <p:cNvSpPr>
                <a:spLocks noChangeArrowheads="1"/>
              </p:cNvSpPr>
              <p:nvPr/>
            </p:nvSpPr>
            <p:spPr bwMode="auto">
              <a:xfrm>
                <a:off x="4105" y="3181"/>
                <a:ext cx="8" cy="146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9" name="Rectangle 859"/>
              <p:cNvSpPr>
                <a:spLocks noChangeArrowheads="1"/>
              </p:cNvSpPr>
              <p:nvPr/>
            </p:nvSpPr>
            <p:spPr bwMode="auto">
              <a:xfrm>
                <a:off x="4113" y="3181"/>
                <a:ext cx="7" cy="146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0" name="Rectangle 860"/>
              <p:cNvSpPr>
                <a:spLocks noChangeArrowheads="1"/>
              </p:cNvSpPr>
              <p:nvPr/>
            </p:nvSpPr>
            <p:spPr bwMode="auto">
              <a:xfrm>
                <a:off x="4120" y="3181"/>
                <a:ext cx="9" cy="146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1" name="Rectangle 861"/>
              <p:cNvSpPr>
                <a:spLocks noChangeArrowheads="1"/>
              </p:cNvSpPr>
              <p:nvPr/>
            </p:nvSpPr>
            <p:spPr bwMode="auto">
              <a:xfrm>
                <a:off x="4129" y="3181"/>
                <a:ext cx="9" cy="146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2" name="Rectangle 862"/>
              <p:cNvSpPr>
                <a:spLocks noChangeArrowheads="1"/>
              </p:cNvSpPr>
              <p:nvPr/>
            </p:nvSpPr>
            <p:spPr bwMode="auto">
              <a:xfrm>
                <a:off x="4138" y="3181"/>
                <a:ext cx="9" cy="146"/>
              </a:xfrm>
              <a:prstGeom prst="rect">
                <a:avLst/>
              </a:prstGeom>
              <a:solidFill>
                <a:srgbClr val="F0F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" name="Rectangle 863"/>
              <p:cNvSpPr>
                <a:spLocks noChangeArrowheads="1"/>
              </p:cNvSpPr>
              <p:nvPr/>
            </p:nvSpPr>
            <p:spPr bwMode="auto">
              <a:xfrm>
                <a:off x="3794" y="3181"/>
                <a:ext cx="353" cy="146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" name="Rectangle 864"/>
              <p:cNvSpPr>
                <a:spLocks noChangeArrowheads="1"/>
              </p:cNvSpPr>
              <p:nvPr/>
            </p:nvSpPr>
            <p:spPr bwMode="auto">
              <a:xfrm>
                <a:off x="3907" y="3194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5" name="Rectangle 865"/>
              <p:cNvSpPr>
                <a:spLocks noChangeArrowheads="1"/>
              </p:cNvSpPr>
              <p:nvPr/>
            </p:nvSpPr>
            <p:spPr bwMode="auto">
              <a:xfrm>
                <a:off x="3887" y="3223"/>
                <a:ext cx="17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DataGeneration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6" name="Line 866"/>
              <p:cNvSpPr>
                <a:spLocks noChangeShapeType="1"/>
              </p:cNvSpPr>
              <p:nvPr/>
            </p:nvSpPr>
            <p:spPr bwMode="auto">
              <a:xfrm>
                <a:off x="3794" y="3263"/>
                <a:ext cx="353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7" name="Rectangle 867"/>
              <p:cNvSpPr>
                <a:spLocks noChangeArrowheads="1"/>
              </p:cNvSpPr>
              <p:nvPr/>
            </p:nvSpPr>
            <p:spPr bwMode="auto">
              <a:xfrm>
                <a:off x="3805" y="327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8" name="Rectangle 868"/>
              <p:cNvSpPr>
                <a:spLocks noChangeArrowheads="1"/>
              </p:cNvSpPr>
              <p:nvPr/>
            </p:nvSpPr>
            <p:spPr bwMode="auto">
              <a:xfrm>
                <a:off x="3843" y="3271"/>
                <a:ext cx="24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validPeriod  :TM_Period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9" name="Rectangle 869"/>
              <p:cNvSpPr>
                <a:spLocks noChangeArrowheads="1"/>
              </p:cNvSpPr>
              <p:nvPr/>
            </p:nvSpPr>
            <p:spPr bwMode="auto">
              <a:xfrm>
                <a:off x="1500" y="1808"/>
                <a:ext cx="677" cy="217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0" name="Rectangle 870"/>
              <p:cNvSpPr>
                <a:spLocks noChangeArrowheads="1"/>
              </p:cNvSpPr>
              <p:nvPr/>
            </p:nvSpPr>
            <p:spPr bwMode="auto">
              <a:xfrm>
                <a:off x="1500" y="1808"/>
                <a:ext cx="677" cy="217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1" name="Rectangle 871"/>
              <p:cNvSpPr>
                <a:spLocks noChangeArrowheads="1"/>
              </p:cNvSpPr>
              <p:nvPr/>
            </p:nvSpPr>
            <p:spPr bwMode="auto">
              <a:xfrm>
                <a:off x="1494" y="1801"/>
                <a:ext cx="352" cy="217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2" name="Rectangle 872"/>
              <p:cNvSpPr>
                <a:spLocks noChangeArrowheads="1"/>
              </p:cNvSpPr>
              <p:nvPr/>
            </p:nvSpPr>
            <p:spPr bwMode="auto">
              <a:xfrm>
                <a:off x="1846" y="1801"/>
                <a:ext cx="16" cy="217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3" name="Rectangle 873"/>
              <p:cNvSpPr>
                <a:spLocks noChangeArrowheads="1"/>
              </p:cNvSpPr>
              <p:nvPr/>
            </p:nvSpPr>
            <p:spPr bwMode="auto">
              <a:xfrm>
                <a:off x="1862" y="1801"/>
                <a:ext cx="18" cy="217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" name="Rectangle 874"/>
              <p:cNvSpPr>
                <a:spLocks noChangeArrowheads="1"/>
              </p:cNvSpPr>
              <p:nvPr/>
            </p:nvSpPr>
            <p:spPr bwMode="auto">
              <a:xfrm>
                <a:off x="1880" y="1801"/>
                <a:ext cx="17" cy="217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5" name="Rectangle 875"/>
              <p:cNvSpPr>
                <a:spLocks noChangeArrowheads="1"/>
              </p:cNvSpPr>
              <p:nvPr/>
            </p:nvSpPr>
            <p:spPr bwMode="auto">
              <a:xfrm>
                <a:off x="1897" y="1801"/>
                <a:ext cx="16" cy="217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6" name="Rectangle 876"/>
              <p:cNvSpPr>
                <a:spLocks noChangeArrowheads="1"/>
              </p:cNvSpPr>
              <p:nvPr/>
            </p:nvSpPr>
            <p:spPr bwMode="auto">
              <a:xfrm>
                <a:off x="1913" y="1801"/>
                <a:ext cx="15" cy="217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7" name="Rectangle 877"/>
              <p:cNvSpPr>
                <a:spLocks noChangeArrowheads="1"/>
              </p:cNvSpPr>
              <p:nvPr/>
            </p:nvSpPr>
            <p:spPr bwMode="auto">
              <a:xfrm>
                <a:off x="1928" y="1801"/>
                <a:ext cx="14" cy="217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8" name="Rectangle 878"/>
              <p:cNvSpPr>
                <a:spLocks noChangeArrowheads="1"/>
              </p:cNvSpPr>
              <p:nvPr/>
            </p:nvSpPr>
            <p:spPr bwMode="auto">
              <a:xfrm>
                <a:off x="1942" y="1801"/>
                <a:ext cx="15" cy="217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9" name="Rectangle 879"/>
              <p:cNvSpPr>
                <a:spLocks noChangeArrowheads="1"/>
              </p:cNvSpPr>
              <p:nvPr/>
            </p:nvSpPr>
            <p:spPr bwMode="auto">
              <a:xfrm>
                <a:off x="1957" y="1801"/>
                <a:ext cx="16" cy="217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0" name="Rectangle 880"/>
              <p:cNvSpPr>
                <a:spLocks noChangeArrowheads="1"/>
              </p:cNvSpPr>
              <p:nvPr/>
            </p:nvSpPr>
            <p:spPr bwMode="auto">
              <a:xfrm>
                <a:off x="1973" y="1801"/>
                <a:ext cx="18" cy="217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" name="Rectangle 881"/>
              <p:cNvSpPr>
                <a:spLocks noChangeArrowheads="1"/>
              </p:cNvSpPr>
              <p:nvPr/>
            </p:nvSpPr>
            <p:spPr bwMode="auto">
              <a:xfrm>
                <a:off x="1991" y="1801"/>
                <a:ext cx="15" cy="217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2" name="Rectangle 882"/>
              <p:cNvSpPr>
                <a:spLocks noChangeArrowheads="1"/>
              </p:cNvSpPr>
              <p:nvPr/>
            </p:nvSpPr>
            <p:spPr bwMode="auto">
              <a:xfrm>
                <a:off x="2006" y="1801"/>
                <a:ext cx="18" cy="217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3" name="Rectangle 883"/>
              <p:cNvSpPr>
                <a:spLocks noChangeArrowheads="1"/>
              </p:cNvSpPr>
              <p:nvPr/>
            </p:nvSpPr>
            <p:spPr bwMode="auto">
              <a:xfrm>
                <a:off x="2024" y="1801"/>
                <a:ext cx="15" cy="217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4" name="Rectangle 884"/>
              <p:cNvSpPr>
                <a:spLocks noChangeArrowheads="1"/>
              </p:cNvSpPr>
              <p:nvPr/>
            </p:nvSpPr>
            <p:spPr bwMode="auto">
              <a:xfrm>
                <a:off x="2039" y="1801"/>
                <a:ext cx="18" cy="217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" name="Rectangle 885"/>
              <p:cNvSpPr>
                <a:spLocks noChangeArrowheads="1"/>
              </p:cNvSpPr>
              <p:nvPr/>
            </p:nvSpPr>
            <p:spPr bwMode="auto">
              <a:xfrm>
                <a:off x="2057" y="1801"/>
                <a:ext cx="18" cy="217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" name="Rectangle 886"/>
              <p:cNvSpPr>
                <a:spLocks noChangeArrowheads="1"/>
              </p:cNvSpPr>
              <p:nvPr/>
            </p:nvSpPr>
            <p:spPr bwMode="auto">
              <a:xfrm>
                <a:off x="2075" y="1801"/>
                <a:ext cx="15" cy="217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" name="Rectangle 887"/>
              <p:cNvSpPr>
                <a:spLocks noChangeArrowheads="1"/>
              </p:cNvSpPr>
              <p:nvPr/>
            </p:nvSpPr>
            <p:spPr bwMode="auto">
              <a:xfrm>
                <a:off x="2090" y="1801"/>
                <a:ext cx="14" cy="217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" name="Rectangle 888"/>
              <p:cNvSpPr>
                <a:spLocks noChangeArrowheads="1"/>
              </p:cNvSpPr>
              <p:nvPr/>
            </p:nvSpPr>
            <p:spPr bwMode="auto">
              <a:xfrm>
                <a:off x="2104" y="1801"/>
                <a:ext cx="15" cy="217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" name="Rectangle 889"/>
              <p:cNvSpPr>
                <a:spLocks noChangeArrowheads="1"/>
              </p:cNvSpPr>
              <p:nvPr/>
            </p:nvSpPr>
            <p:spPr bwMode="auto">
              <a:xfrm>
                <a:off x="2119" y="1801"/>
                <a:ext cx="14" cy="217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" name="Rectangle 890"/>
              <p:cNvSpPr>
                <a:spLocks noChangeArrowheads="1"/>
              </p:cNvSpPr>
              <p:nvPr/>
            </p:nvSpPr>
            <p:spPr bwMode="auto">
              <a:xfrm>
                <a:off x="2133" y="1801"/>
                <a:ext cx="17" cy="217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" name="Rectangle 891"/>
              <p:cNvSpPr>
                <a:spLocks noChangeArrowheads="1"/>
              </p:cNvSpPr>
              <p:nvPr/>
            </p:nvSpPr>
            <p:spPr bwMode="auto">
              <a:xfrm>
                <a:off x="2150" y="1801"/>
                <a:ext cx="18" cy="217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" name="Rectangle 892"/>
              <p:cNvSpPr>
                <a:spLocks noChangeArrowheads="1"/>
              </p:cNvSpPr>
              <p:nvPr/>
            </p:nvSpPr>
            <p:spPr bwMode="auto">
              <a:xfrm>
                <a:off x="2168" y="1801"/>
                <a:ext cx="2" cy="217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3" name="Rectangle 893"/>
              <p:cNvSpPr>
                <a:spLocks noChangeArrowheads="1"/>
              </p:cNvSpPr>
              <p:nvPr/>
            </p:nvSpPr>
            <p:spPr bwMode="auto">
              <a:xfrm>
                <a:off x="1494" y="1801"/>
                <a:ext cx="676" cy="217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4" name="Rectangle 894"/>
              <p:cNvSpPr>
                <a:spLocks noChangeArrowheads="1"/>
              </p:cNvSpPr>
              <p:nvPr/>
            </p:nvSpPr>
            <p:spPr bwMode="auto">
              <a:xfrm>
                <a:off x="1769" y="1814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" name="Rectangle 895"/>
              <p:cNvSpPr>
                <a:spLocks noChangeArrowheads="1"/>
              </p:cNvSpPr>
              <p:nvPr/>
            </p:nvSpPr>
            <p:spPr bwMode="auto">
              <a:xfrm>
                <a:off x="1735" y="1843"/>
                <a:ext cx="19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ProgramAffiliation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" name="Line 896"/>
              <p:cNvSpPr>
                <a:spLocks noChangeShapeType="1"/>
              </p:cNvSpPr>
              <p:nvPr/>
            </p:nvSpPr>
            <p:spPr bwMode="auto">
              <a:xfrm>
                <a:off x="1494" y="1883"/>
                <a:ext cx="676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" name="Rectangle 897"/>
              <p:cNvSpPr>
                <a:spLocks noChangeArrowheads="1"/>
              </p:cNvSpPr>
              <p:nvPr/>
            </p:nvSpPr>
            <p:spPr bwMode="auto">
              <a:xfrm>
                <a:off x="1505" y="189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" name="Rectangle 898"/>
              <p:cNvSpPr>
                <a:spLocks noChangeArrowheads="1"/>
              </p:cNvSpPr>
              <p:nvPr/>
            </p:nvSpPr>
            <p:spPr bwMode="auto">
              <a:xfrm>
                <a:off x="1542" y="1892"/>
                <a:ext cx="51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programAffiliation  :ProgramOrNetworkAffiliationType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" name="Rectangle 899"/>
              <p:cNvSpPr>
                <a:spLocks noChangeArrowheads="1"/>
              </p:cNvSpPr>
              <p:nvPr/>
            </p:nvSpPr>
            <p:spPr bwMode="auto">
              <a:xfrm>
                <a:off x="1505" y="192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0" name="Rectangle 900"/>
              <p:cNvSpPr>
                <a:spLocks noChangeArrowheads="1"/>
              </p:cNvSpPr>
              <p:nvPr/>
            </p:nvSpPr>
            <p:spPr bwMode="auto">
              <a:xfrm>
                <a:off x="1542" y="1920"/>
                <a:ext cx="42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programSpecificFacilityId  :CharacterString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1" name="Rectangle 901"/>
              <p:cNvSpPr>
                <a:spLocks noChangeArrowheads="1"/>
              </p:cNvSpPr>
              <p:nvPr/>
            </p:nvSpPr>
            <p:spPr bwMode="auto">
              <a:xfrm>
                <a:off x="1505" y="194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2" name="Rectangle 902"/>
              <p:cNvSpPr>
                <a:spLocks noChangeArrowheads="1"/>
              </p:cNvSpPr>
              <p:nvPr/>
            </p:nvSpPr>
            <p:spPr bwMode="auto">
              <a:xfrm>
                <a:off x="1542" y="1949"/>
                <a:ext cx="2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validPeriod  :TM_Period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3" name="Rectangle 903"/>
              <p:cNvSpPr>
                <a:spLocks noChangeArrowheads="1"/>
              </p:cNvSpPr>
              <p:nvPr/>
            </p:nvSpPr>
            <p:spPr bwMode="auto">
              <a:xfrm>
                <a:off x="1500" y="2078"/>
                <a:ext cx="679" cy="159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" name="Rectangle 904"/>
              <p:cNvSpPr>
                <a:spLocks noChangeArrowheads="1"/>
              </p:cNvSpPr>
              <p:nvPr/>
            </p:nvSpPr>
            <p:spPr bwMode="auto">
              <a:xfrm>
                <a:off x="1500" y="2078"/>
                <a:ext cx="679" cy="159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" name="Rectangle 905"/>
              <p:cNvSpPr>
                <a:spLocks noChangeArrowheads="1"/>
              </p:cNvSpPr>
              <p:nvPr/>
            </p:nvSpPr>
            <p:spPr bwMode="auto">
              <a:xfrm>
                <a:off x="1494" y="2071"/>
                <a:ext cx="352" cy="159"/>
              </a:xfrm>
              <a:prstGeom prst="rect">
                <a:avLst/>
              </a:prstGeom>
              <a:solidFill>
                <a:srgbClr val="FF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" name="Rectangle 906"/>
              <p:cNvSpPr>
                <a:spLocks noChangeArrowheads="1"/>
              </p:cNvSpPr>
              <p:nvPr/>
            </p:nvSpPr>
            <p:spPr bwMode="auto">
              <a:xfrm>
                <a:off x="1846" y="2071"/>
                <a:ext cx="18" cy="159"/>
              </a:xfrm>
              <a:prstGeom prst="rect">
                <a:avLst/>
              </a:prstGeom>
              <a:solidFill>
                <a:srgbClr val="FE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7" name="Rectangle 907"/>
              <p:cNvSpPr>
                <a:spLocks noChangeArrowheads="1"/>
              </p:cNvSpPr>
              <p:nvPr/>
            </p:nvSpPr>
            <p:spPr bwMode="auto">
              <a:xfrm>
                <a:off x="1864" y="2071"/>
                <a:ext cx="18" cy="159"/>
              </a:xfrm>
              <a:prstGeom prst="rect">
                <a:avLst/>
              </a:prstGeom>
              <a:solidFill>
                <a:srgbClr val="FE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8" name="Rectangle 908"/>
              <p:cNvSpPr>
                <a:spLocks noChangeArrowheads="1"/>
              </p:cNvSpPr>
              <p:nvPr/>
            </p:nvSpPr>
            <p:spPr bwMode="auto">
              <a:xfrm>
                <a:off x="1882" y="2071"/>
                <a:ext cx="15" cy="159"/>
              </a:xfrm>
              <a:prstGeom prst="rect">
                <a:avLst/>
              </a:pr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Rectangle 909"/>
              <p:cNvSpPr>
                <a:spLocks noChangeArrowheads="1"/>
              </p:cNvSpPr>
              <p:nvPr/>
            </p:nvSpPr>
            <p:spPr bwMode="auto">
              <a:xfrm>
                <a:off x="1897" y="2071"/>
                <a:ext cx="18" cy="159"/>
              </a:xfrm>
              <a:prstGeom prst="rect">
                <a:avLst/>
              </a:prstGeom>
              <a:solidFill>
                <a:srgbClr val="FCF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Rectangle 910"/>
              <p:cNvSpPr>
                <a:spLocks noChangeArrowheads="1"/>
              </p:cNvSpPr>
              <p:nvPr/>
            </p:nvSpPr>
            <p:spPr bwMode="auto">
              <a:xfrm>
                <a:off x="1915" y="2071"/>
                <a:ext cx="16" cy="159"/>
              </a:xfrm>
              <a:prstGeom prst="rect">
                <a:avLst/>
              </a:prstGeom>
              <a:solidFill>
                <a:srgbClr val="FBF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Rectangle 911"/>
              <p:cNvSpPr>
                <a:spLocks noChangeArrowheads="1"/>
              </p:cNvSpPr>
              <p:nvPr/>
            </p:nvSpPr>
            <p:spPr bwMode="auto">
              <a:xfrm>
                <a:off x="1931" y="2071"/>
                <a:ext cx="13" cy="159"/>
              </a:xfrm>
              <a:prstGeom prst="rect">
                <a:avLst/>
              </a:prstGeom>
              <a:solidFill>
                <a:srgbClr val="FAF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2" name="Rectangle 912"/>
              <p:cNvSpPr>
                <a:spLocks noChangeArrowheads="1"/>
              </p:cNvSpPr>
              <p:nvPr/>
            </p:nvSpPr>
            <p:spPr bwMode="auto">
              <a:xfrm>
                <a:off x="1944" y="2071"/>
                <a:ext cx="13" cy="159"/>
              </a:xfrm>
              <a:prstGeom prst="rect">
                <a:avLst/>
              </a:prstGeom>
              <a:solidFill>
                <a:srgbClr val="FAFA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Rectangle 913"/>
              <p:cNvSpPr>
                <a:spLocks noChangeArrowheads="1"/>
              </p:cNvSpPr>
              <p:nvPr/>
            </p:nvSpPr>
            <p:spPr bwMode="auto">
              <a:xfrm>
                <a:off x="1957" y="2071"/>
                <a:ext cx="18" cy="159"/>
              </a:xfrm>
              <a:prstGeom prst="rect">
                <a:avLst/>
              </a:prstGeom>
              <a:solidFill>
                <a:srgbClr val="F9F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Rectangle 914"/>
              <p:cNvSpPr>
                <a:spLocks noChangeArrowheads="1"/>
              </p:cNvSpPr>
              <p:nvPr/>
            </p:nvSpPr>
            <p:spPr bwMode="auto">
              <a:xfrm>
                <a:off x="1975" y="2071"/>
                <a:ext cx="16" cy="159"/>
              </a:xfrm>
              <a:prstGeom prst="rect">
                <a:avLst/>
              </a:prstGeom>
              <a:solidFill>
                <a:srgbClr val="F9F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5" name="Rectangle 915"/>
              <p:cNvSpPr>
                <a:spLocks noChangeArrowheads="1"/>
              </p:cNvSpPr>
              <p:nvPr/>
            </p:nvSpPr>
            <p:spPr bwMode="auto">
              <a:xfrm>
                <a:off x="1991" y="2071"/>
                <a:ext cx="17" cy="159"/>
              </a:xfrm>
              <a:prstGeom prst="rect">
                <a:avLst/>
              </a:prstGeom>
              <a:solidFill>
                <a:srgbClr val="F8F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6" name="Rectangle 916"/>
              <p:cNvSpPr>
                <a:spLocks noChangeArrowheads="1"/>
              </p:cNvSpPr>
              <p:nvPr/>
            </p:nvSpPr>
            <p:spPr bwMode="auto">
              <a:xfrm>
                <a:off x="2008" y="2071"/>
                <a:ext cx="18" cy="159"/>
              </a:xfrm>
              <a:prstGeom prst="rect">
                <a:avLst/>
              </a:prstGeom>
              <a:solidFill>
                <a:srgbClr val="F8F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7" name="Rectangle 917"/>
              <p:cNvSpPr>
                <a:spLocks noChangeArrowheads="1"/>
              </p:cNvSpPr>
              <p:nvPr/>
            </p:nvSpPr>
            <p:spPr bwMode="auto">
              <a:xfrm>
                <a:off x="2026" y="2071"/>
                <a:ext cx="16" cy="159"/>
              </a:xfrm>
              <a:prstGeom prst="rect">
                <a:avLst/>
              </a:prstGeom>
              <a:solidFill>
                <a:srgbClr val="F7F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8" name="Rectangle 918"/>
              <p:cNvSpPr>
                <a:spLocks noChangeArrowheads="1"/>
              </p:cNvSpPr>
              <p:nvPr/>
            </p:nvSpPr>
            <p:spPr bwMode="auto">
              <a:xfrm>
                <a:off x="2042" y="2071"/>
                <a:ext cx="17" cy="159"/>
              </a:xfrm>
              <a:prstGeom prst="rect">
                <a:avLst/>
              </a:prstGeom>
              <a:solidFill>
                <a:srgbClr val="F6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9" name="Rectangle 919"/>
              <p:cNvSpPr>
                <a:spLocks noChangeArrowheads="1"/>
              </p:cNvSpPr>
              <p:nvPr/>
            </p:nvSpPr>
            <p:spPr bwMode="auto">
              <a:xfrm>
                <a:off x="2059" y="2071"/>
                <a:ext cx="18" cy="159"/>
              </a:xfrm>
              <a:prstGeom prst="rect">
                <a:avLst/>
              </a:prstGeom>
              <a:solidFill>
                <a:srgbClr val="F5F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Rectangle 920"/>
              <p:cNvSpPr>
                <a:spLocks noChangeArrowheads="1"/>
              </p:cNvSpPr>
              <p:nvPr/>
            </p:nvSpPr>
            <p:spPr bwMode="auto">
              <a:xfrm>
                <a:off x="2077" y="2071"/>
                <a:ext cx="16" cy="159"/>
              </a:xfrm>
              <a:prstGeom prst="rect">
                <a:avLst/>
              </a:prstGeom>
              <a:solidFill>
                <a:srgbClr val="F5F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Rectangle 921"/>
              <p:cNvSpPr>
                <a:spLocks noChangeArrowheads="1"/>
              </p:cNvSpPr>
              <p:nvPr/>
            </p:nvSpPr>
            <p:spPr bwMode="auto">
              <a:xfrm>
                <a:off x="2093" y="2071"/>
                <a:ext cx="13" cy="159"/>
              </a:xfrm>
              <a:prstGeom prst="rect">
                <a:avLst/>
              </a:prstGeom>
              <a:solidFill>
                <a:srgbClr val="F4F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" name="Rectangle 922"/>
              <p:cNvSpPr>
                <a:spLocks noChangeArrowheads="1"/>
              </p:cNvSpPr>
              <p:nvPr/>
            </p:nvSpPr>
            <p:spPr bwMode="auto">
              <a:xfrm>
                <a:off x="2106" y="2071"/>
                <a:ext cx="15" cy="159"/>
              </a:xfrm>
              <a:prstGeom prst="rect">
                <a:avLst/>
              </a:prstGeom>
              <a:solidFill>
                <a:srgbClr val="F3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Rectangle 923"/>
              <p:cNvSpPr>
                <a:spLocks noChangeArrowheads="1"/>
              </p:cNvSpPr>
              <p:nvPr/>
            </p:nvSpPr>
            <p:spPr bwMode="auto">
              <a:xfrm>
                <a:off x="2121" y="2071"/>
                <a:ext cx="14" cy="159"/>
              </a:xfrm>
              <a:prstGeom prst="rect">
                <a:avLst/>
              </a:prstGeom>
              <a:solidFill>
                <a:srgbClr val="F2F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" name="Rectangle 924"/>
              <p:cNvSpPr>
                <a:spLocks noChangeArrowheads="1"/>
              </p:cNvSpPr>
              <p:nvPr/>
            </p:nvSpPr>
            <p:spPr bwMode="auto">
              <a:xfrm>
                <a:off x="2135" y="2071"/>
                <a:ext cx="18" cy="159"/>
              </a:xfrm>
              <a:prstGeom prst="rect">
                <a:avLst/>
              </a:prstGeom>
              <a:solidFill>
                <a:srgbClr val="F2F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" name="Rectangle 925"/>
              <p:cNvSpPr>
                <a:spLocks noChangeArrowheads="1"/>
              </p:cNvSpPr>
              <p:nvPr/>
            </p:nvSpPr>
            <p:spPr bwMode="auto">
              <a:xfrm>
                <a:off x="2153" y="2071"/>
                <a:ext cx="17" cy="159"/>
              </a:xfrm>
              <a:prstGeom prst="rect">
                <a:avLst/>
              </a:prstGeom>
              <a:solidFill>
                <a:srgbClr val="F1F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6" name="Rectangle 926"/>
              <p:cNvSpPr>
                <a:spLocks noChangeArrowheads="1"/>
              </p:cNvSpPr>
              <p:nvPr/>
            </p:nvSpPr>
            <p:spPr bwMode="auto">
              <a:xfrm>
                <a:off x="2170" y="2071"/>
                <a:ext cx="2" cy="159"/>
              </a:xfrm>
              <a:prstGeom prst="rect">
                <a:avLst/>
              </a:prstGeom>
              <a:solidFill>
                <a:srgbClr val="F0F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7" name="Rectangle 927"/>
              <p:cNvSpPr>
                <a:spLocks noChangeArrowheads="1"/>
              </p:cNvSpPr>
              <p:nvPr/>
            </p:nvSpPr>
            <p:spPr bwMode="auto">
              <a:xfrm>
                <a:off x="1494" y="2071"/>
                <a:ext cx="678" cy="159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8" name="Rectangle 928"/>
              <p:cNvSpPr>
                <a:spLocks noChangeArrowheads="1"/>
              </p:cNvSpPr>
              <p:nvPr/>
            </p:nvSpPr>
            <p:spPr bwMode="auto">
              <a:xfrm>
                <a:off x="1769" y="2084"/>
                <a:ext cx="1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«DataType»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9" name="Rectangle 929"/>
              <p:cNvSpPr>
                <a:spLocks noChangeArrowheads="1"/>
              </p:cNvSpPr>
              <p:nvPr/>
            </p:nvSpPr>
            <p:spPr bwMode="auto">
              <a:xfrm>
                <a:off x="1689" y="2113"/>
                <a:ext cx="2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InstrumentOperatingStatus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0" name="Line 930"/>
              <p:cNvSpPr>
                <a:spLocks noChangeShapeType="1"/>
              </p:cNvSpPr>
              <p:nvPr/>
            </p:nvSpPr>
            <p:spPr bwMode="auto">
              <a:xfrm>
                <a:off x="1494" y="2153"/>
                <a:ext cx="678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1" name="Rectangle 931"/>
              <p:cNvSpPr>
                <a:spLocks noChangeArrowheads="1"/>
              </p:cNvSpPr>
              <p:nvPr/>
            </p:nvSpPr>
            <p:spPr bwMode="auto">
              <a:xfrm>
                <a:off x="1505" y="216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2" name="Rectangle 932"/>
              <p:cNvSpPr>
                <a:spLocks noChangeArrowheads="1"/>
              </p:cNvSpPr>
              <p:nvPr/>
            </p:nvSpPr>
            <p:spPr bwMode="auto">
              <a:xfrm>
                <a:off x="1542" y="2162"/>
                <a:ext cx="59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instrumentOperatingStatus  :InstrumentOperatingStatusType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3" name="Rectangle 933"/>
              <p:cNvSpPr>
                <a:spLocks noChangeArrowheads="1"/>
              </p:cNvSpPr>
              <p:nvPr/>
            </p:nvSpPr>
            <p:spPr bwMode="auto">
              <a:xfrm>
                <a:off x="1505" y="219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4" name="Rectangle 934"/>
              <p:cNvSpPr>
                <a:spLocks noChangeArrowheads="1"/>
              </p:cNvSpPr>
              <p:nvPr/>
            </p:nvSpPr>
            <p:spPr bwMode="auto">
              <a:xfrm>
                <a:off x="1542" y="2191"/>
                <a:ext cx="24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validPeriod  :TM_Period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5" name="Rectangle 935"/>
              <p:cNvSpPr>
                <a:spLocks noChangeArrowheads="1"/>
              </p:cNvSpPr>
              <p:nvPr/>
            </p:nvSpPr>
            <p:spPr bwMode="auto">
              <a:xfrm>
                <a:off x="2281" y="2514"/>
                <a:ext cx="561" cy="365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6" name="Rectangle 936"/>
              <p:cNvSpPr>
                <a:spLocks noChangeArrowheads="1"/>
              </p:cNvSpPr>
              <p:nvPr/>
            </p:nvSpPr>
            <p:spPr bwMode="auto">
              <a:xfrm>
                <a:off x="2281" y="2514"/>
                <a:ext cx="561" cy="365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7" name="Rectangle 937"/>
              <p:cNvSpPr>
                <a:spLocks noChangeArrowheads="1"/>
              </p:cNvSpPr>
              <p:nvPr/>
            </p:nvSpPr>
            <p:spPr bwMode="auto">
              <a:xfrm>
                <a:off x="2275" y="2507"/>
                <a:ext cx="295" cy="3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8" name="Rectangle 938"/>
              <p:cNvSpPr>
                <a:spLocks noChangeArrowheads="1"/>
              </p:cNvSpPr>
              <p:nvPr/>
            </p:nvSpPr>
            <p:spPr bwMode="auto">
              <a:xfrm>
                <a:off x="2570" y="2507"/>
                <a:ext cx="17" cy="366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9" name="Rectangle 939"/>
              <p:cNvSpPr>
                <a:spLocks noChangeArrowheads="1"/>
              </p:cNvSpPr>
              <p:nvPr/>
            </p:nvSpPr>
            <p:spPr bwMode="auto">
              <a:xfrm>
                <a:off x="2587" y="2507"/>
                <a:ext cx="22" cy="36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0" name="Rectangle 940"/>
              <p:cNvSpPr>
                <a:spLocks noChangeArrowheads="1"/>
              </p:cNvSpPr>
              <p:nvPr/>
            </p:nvSpPr>
            <p:spPr bwMode="auto">
              <a:xfrm>
                <a:off x="2609" y="2507"/>
                <a:ext cx="23" cy="36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1" name="Rectangle 941"/>
              <p:cNvSpPr>
                <a:spLocks noChangeArrowheads="1"/>
              </p:cNvSpPr>
              <p:nvPr/>
            </p:nvSpPr>
            <p:spPr bwMode="auto">
              <a:xfrm>
                <a:off x="2632" y="2507"/>
                <a:ext cx="17" cy="36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2" name="Rectangle 942"/>
              <p:cNvSpPr>
                <a:spLocks noChangeArrowheads="1"/>
              </p:cNvSpPr>
              <p:nvPr/>
            </p:nvSpPr>
            <p:spPr bwMode="auto">
              <a:xfrm>
                <a:off x="2649" y="2507"/>
                <a:ext cx="18" cy="36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3" name="Rectangle 943"/>
              <p:cNvSpPr>
                <a:spLocks noChangeArrowheads="1"/>
              </p:cNvSpPr>
              <p:nvPr/>
            </p:nvSpPr>
            <p:spPr bwMode="auto">
              <a:xfrm>
                <a:off x="2667" y="2507"/>
                <a:ext cx="25" cy="36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4" name="Rectangle 944"/>
              <p:cNvSpPr>
                <a:spLocks noChangeArrowheads="1"/>
              </p:cNvSpPr>
              <p:nvPr/>
            </p:nvSpPr>
            <p:spPr bwMode="auto">
              <a:xfrm>
                <a:off x="2692" y="2507"/>
                <a:ext cx="17" cy="366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5" name="Rectangle 945"/>
              <p:cNvSpPr>
                <a:spLocks noChangeArrowheads="1"/>
              </p:cNvSpPr>
              <p:nvPr/>
            </p:nvSpPr>
            <p:spPr bwMode="auto">
              <a:xfrm>
                <a:off x="2709" y="2507"/>
                <a:ext cx="18" cy="366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6" name="Rectangle 946"/>
              <p:cNvSpPr>
                <a:spLocks noChangeArrowheads="1"/>
              </p:cNvSpPr>
              <p:nvPr/>
            </p:nvSpPr>
            <p:spPr bwMode="auto">
              <a:xfrm>
                <a:off x="2727" y="2507"/>
                <a:ext cx="18" cy="366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7" name="Rectangle 947"/>
              <p:cNvSpPr>
                <a:spLocks noChangeArrowheads="1"/>
              </p:cNvSpPr>
              <p:nvPr/>
            </p:nvSpPr>
            <p:spPr bwMode="auto">
              <a:xfrm>
                <a:off x="2745" y="2507"/>
                <a:ext cx="18" cy="36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8" name="Rectangle 948"/>
              <p:cNvSpPr>
                <a:spLocks noChangeArrowheads="1"/>
              </p:cNvSpPr>
              <p:nvPr/>
            </p:nvSpPr>
            <p:spPr bwMode="auto">
              <a:xfrm>
                <a:off x="2763" y="2507"/>
                <a:ext cx="22" cy="366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" name="Rectangle 949"/>
              <p:cNvSpPr>
                <a:spLocks noChangeArrowheads="1"/>
              </p:cNvSpPr>
              <p:nvPr/>
            </p:nvSpPr>
            <p:spPr bwMode="auto">
              <a:xfrm>
                <a:off x="2785" y="2507"/>
                <a:ext cx="22" cy="36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0" name="Rectangle 950"/>
              <p:cNvSpPr>
                <a:spLocks noChangeArrowheads="1"/>
              </p:cNvSpPr>
              <p:nvPr/>
            </p:nvSpPr>
            <p:spPr bwMode="auto">
              <a:xfrm>
                <a:off x="2807" y="2507"/>
                <a:ext cx="18" cy="36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1" name="Rectangle 951"/>
              <p:cNvSpPr>
                <a:spLocks noChangeArrowheads="1"/>
              </p:cNvSpPr>
              <p:nvPr/>
            </p:nvSpPr>
            <p:spPr bwMode="auto">
              <a:xfrm>
                <a:off x="2825" y="2507"/>
                <a:ext cx="11" cy="36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2" name="Rectangle 952"/>
              <p:cNvSpPr>
                <a:spLocks noChangeArrowheads="1"/>
              </p:cNvSpPr>
              <p:nvPr/>
            </p:nvSpPr>
            <p:spPr bwMode="auto">
              <a:xfrm>
                <a:off x="2275" y="2507"/>
                <a:ext cx="561" cy="366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3" name="Rectangle 953"/>
              <p:cNvSpPr>
                <a:spLocks noChangeArrowheads="1"/>
              </p:cNvSpPr>
              <p:nvPr/>
            </p:nvSpPr>
            <p:spPr bwMode="auto">
              <a:xfrm>
                <a:off x="2481" y="2527"/>
                <a:ext cx="15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MD_Metadata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4" name="Line 954"/>
              <p:cNvSpPr>
                <a:spLocks noChangeShapeType="1"/>
              </p:cNvSpPr>
              <p:nvPr/>
            </p:nvSpPr>
            <p:spPr bwMode="auto">
              <a:xfrm>
                <a:off x="2275" y="2567"/>
                <a:ext cx="561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5" name="Rectangle 955"/>
              <p:cNvSpPr>
                <a:spLocks noChangeArrowheads="1"/>
              </p:cNvSpPr>
              <p:nvPr/>
            </p:nvSpPr>
            <p:spPr bwMode="auto">
              <a:xfrm>
                <a:off x="2286" y="257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6" name="Rectangle 956"/>
              <p:cNvSpPr>
                <a:spLocks noChangeArrowheads="1"/>
              </p:cNvSpPr>
              <p:nvPr/>
            </p:nvSpPr>
            <p:spPr bwMode="auto">
              <a:xfrm>
                <a:off x="2323" y="2576"/>
                <a:ext cx="47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alternativeMetadataReference  :CI_Citation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7" name="Rectangle 957"/>
              <p:cNvSpPr>
                <a:spLocks noChangeArrowheads="1"/>
              </p:cNvSpPr>
              <p:nvPr/>
            </p:nvSpPr>
            <p:spPr bwMode="auto">
              <a:xfrm>
                <a:off x="2286" y="260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8" name="Rectangle 958"/>
              <p:cNvSpPr>
                <a:spLocks noChangeArrowheads="1"/>
              </p:cNvSpPr>
              <p:nvPr/>
            </p:nvSpPr>
            <p:spPr bwMode="auto">
              <a:xfrm>
                <a:off x="2323" y="2605"/>
                <a:ext cx="31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contact  :CI_Responsibility [1..*]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9" name="Rectangle 959"/>
              <p:cNvSpPr>
                <a:spLocks noChangeArrowheads="1"/>
              </p:cNvSpPr>
              <p:nvPr/>
            </p:nvSpPr>
            <p:spPr bwMode="auto">
              <a:xfrm>
                <a:off x="2286" y="263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0" name="Rectangle 960"/>
              <p:cNvSpPr>
                <a:spLocks noChangeArrowheads="1"/>
              </p:cNvSpPr>
              <p:nvPr/>
            </p:nvSpPr>
            <p:spPr bwMode="auto">
              <a:xfrm>
                <a:off x="2323" y="2634"/>
                <a:ext cx="23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dateInfo  :CI_Date [1..*]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1" name="Rectangle 961"/>
              <p:cNvSpPr>
                <a:spLocks noChangeArrowheads="1"/>
              </p:cNvSpPr>
              <p:nvPr/>
            </p:nvSpPr>
            <p:spPr bwMode="auto">
              <a:xfrm>
                <a:off x="2286" y="266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2" name="Rectangle 962"/>
              <p:cNvSpPr>
                <a:spLocks noChangeArrowheads="1"/>
              </p:cNvSpPr>
              <p:nvPr/>
            </p:nvSpPr>
            <p:spPr bwMode="auto">
              <a:xfrm>
                <a:off x="2323" y="2662"/>
                <a:ext cx="3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defaultLocale  :PT_Locale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3" name="Rectangle 963"/>
              <p:cNvSpPr>
                <a:spLocks noChangeArrowheads="1"/>
              </p:cNvSpPr>
              <p:nvPr/>
            </p:nvSpPr>
            <p:spPr bwMode="auto">
              <a:xfrm>
                <a:off x="2286" y="2691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4" name="Rectangle 964"/>
              <p:cNvSpPr>
                <a:spLocks noChangeArrowheads="1"/>
              </p:cNvSpPr>
              <p:nvPr/>
            </p:nvSpPr>
            <p:spPr bwMode="auto">
              <a:xfrm>
                <a:off x="2323" y="2691"/>
                <a:ext cx="38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metadataIdentifier  :MD_Identifier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5" name="Rectangle 965"/>
              <p:cNvSpPr>
                <a:spLocks noChangeArrowheads="1"/>
              </p:cNvSpPr>
              <p:nvPr/>
            </p:nvSpPr>
            <p:spPr bwMode="auto">
              <a:xfrm>
                <a:off x="2286" y="272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6" name="Rectangle 966"/>
              <p:cNvSpPr>
                <a:spLocks noChangeArrowheads="1"/>
              </p:cNvSpPr>
              <p:nvPr/>
            </p:nvSpPr>
            <p:spPr bwMode="auto">
              <a:xfrm>
                <a:off x="2323" y="2720"/>
                <a:ext cx="43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metadataLinkage  :CI_OnlineResource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7" name="Rectangle 967"/>
              <p:cNvSpPr>
                <a:spLocks noChangeArrowheads="1"/>
              </p:cNvSpPr>
              <p:nvPr/>
            </p:nvSpPr>
            <p:spPr bwMode="auto">
              <a:xfrm>
                <a:off x="2286" y="274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8" name="Rectangle 968"/>
              <p:cNvSpPr>
                <a:spLocks noChangeArrowheads="1"/>
              </p:cNvSpPr>
              <p:nvPr/>
            </p:nvSpPr>
            <p:spPr bwMode="auto">
              <a:xfrm>
                <a:off x="2323" y="2749"/>
                <a:ext cx="33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metadataProfile  :CI_Citation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9" name="Rectangle 969"/>
              <p:cNvSpPr>
                <a:spLocks noChangeArrowheads="1"/>
              </p:cNvSpPr>
              <p:nvPr/>
            </p:nvSpPr>
            <p:spPr bwMode="auto">
              <a:xfrm>
                <a:off x="2286" y="277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0" name="Rectangle 970"/>
              <p:cNvSpPr>
                <a:spLocks noChangeArrowheads="1"/>
              </p:cNvSpPr>
              <p:nvPr/>
            </p:nvSpPr>
            <p:spPr bwMode="auto">
              <a:xfrm>
                <a:off x="2323" y="2777"/>
                <a:ext cx="36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metadataStandard  :CI_Citation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1" name="Rectangle 971"/>
              <p:cNvSpPr>
                <a:spLocks noChangeArrowheads="1"/>
              </p:cNvSpPr>
              <p:nvPr/>
            </p:nvSpPr>
            <p:spPr bwMode="auto">
              <a:xfrm>
                <a:off x="2286" y="28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2" name="Rectangle 972"/>
              <p:cNvSpPr>
                <a:spLocks noChangeArrowheads="1"/>
              </p:cNvSpPr>
              <p:nvPr/>
            </p:nvSpPr>
            <p:spPr bwMode="auto">
              <a:xfrm>
                <a:off x="2323" y="2806"/>
                <a:ext cx="2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otherLocale  :PT_Locale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3" name="Rectangle 973"/>
              <p:cNvSpPr>
                <a:spLocks noChangeArrowheads="1"/>
              </p:cNvSpPr>
              <p:nvPr/>
            </p:nvSpPr>
            <p:spPr bwMode="auto">
              <a:xfrm>
                <a:off x="2286" y="2835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4" name="Rectangle 974"/>
              <p:cNvSpPr>
                <a:spLocks noChangeArrowheads="1"/>
              </p:cNvSpPr>
              <p:nvPr/>
            </p:nvSpPr>
            <p:spPr bwMode="auto">
              <a:xfrm>
                <a:off x="2323" y="2835"/>
                <a:ext cx="33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parentMetadata  :CI_Citation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5" name="Rectangle 975"/>
              <p:cNvSpPr>
                <a:spLocks noChangeArrowheads="1"/>
              </p:cNvSpPr>
              <p:nvPr/>
            </p:nvSpPr>
            <p:spPr bwMode="auto">
              <a:xfrm>
                <a:off x="2281" y="2968"/>
                <a:ext cx="198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6" name="Rectangle 976"/>
              <p:cNvSpPr>
                <a:spLocks noChangeArrowheads="1"/>
              </p:cNvSpPr>
              <p:nvPr/>
            </p:nvSpPr>
            <p:spPr bwMode="auto">
              <a:xfrm>
                <a:off x="2281" y="2968"/>
                <a:ext cx="198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7" name="Rectangle 977"/>
              <p:cNvSpPr>
                <a:spLocks noChangeArrowheads="1"/>
              </p:cNvSpPr>
              <p:nvPr/>
            </p:nvSpPr>
            <p:spPr bwMode="auto">
              <a:xfrm>
                <a:off x="2275" y="2961"/>
                <a:ext cx="102" cy="153"/>
              </a:xfrm>
              <a:prstGeom prst="rect">
                <a:avLst/>
              </a:prstGeom>
              <a:solidFill>
                <a:srgbClr val="FCF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8" name="Rectangle 978"/>
              <p:cNvSpPr>
                <a:spLocks noChangeArrowheads="1"/>
              </p:cNvSpPr>
              <p:nvPr/>
            </p:nvSpPr>
            <p:spPr bwMode="auto">
              <a:xfrm>
                <a:off x="2377" y="2961"/>
                <a:ext cx="2" cy="153"/>
              </a:xfrm>
              <a:prstGeom prst="rect">
                <a:avLst/>
              </a:prstGeom>
              <a:solidFill>
                <a:srgbClr val="FBF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9" name="Rectangle 979"/>
              <p:cNvSpPr>
                <a:spLocks noChangeArrowheads="1"/>
              </p:cNvSpPr>
              <p:nvPr/>
            </p:nvSpPr>
            <p:spPr bwMode="auto">
              <a:xfrm>
                <a:off x="2379" y="2961"/>
                <a:ext cx="2" cy="153"/>
              </a:xfrm>
              <a:prstGeom prst="rect">
                <a:avLst/>
              </a:prstGeom>
              <a:solidFill>
                <a:srgbClr val="FBF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0" name="Rectangle 980"/>
              <p:cNvSpPr>
                <a:spLocks noChangeArrowheads="1"/>
              </p:cNvSpPr>
              <p:nvPr/>
            </p:nvSpPr>
            <p:spPr bwMode="auto">
              <a:xfrm>
                <a:off x="2381" y="2961"/>
                <a:ext cx="2" cy="153"/>
              </a:xfrm>
              <a:prstGeom prst="rect">
                <a:avLst/>
              </a:prstGeom>
              <a:solidFill>
                <a:srgbClr val="FBF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1" name="Rectangle 981"/>
              <p:cNvSpPr>
                <a:spLocks noChangeArrowheads="1"/>
              </p:cNvSpPr>
              <p:nvPr/>
            </p:nvSpPr>
            <p:spPr bwMode="auto">
              <a:xfrm>
                <a:off x="2383" y="2961"/>
                <a:ext cx="2" cy="153"/>
              </a:xfrm>
              <a:prstGeom prst="rect">
                <a:avLst/>
              </a:prstGeom>
              <a:solidFill>
                <a:srgbClr val="FA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2" name="Rectangle 982"/>
              <p:cNvSpPr>
                <a:spLocks noChangeArrowheads="1"/>
              </p:cNvSpPr>
              <p:nvPr/>
            </p:nvSpPr>
            <p:spPr bwMode="auto">
              <a:xfrm>
                <a:off x="2385" y="2961"/>
                <a:ext cx="3" cy="153"/>
              </a:xfrm>
              <a:prstGeom prst="rect">
                <a:avLst/>
              </a:prstGeom>
              <a:solidFill>
                <a:srgbClr val="FAE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3" name="Rectangle 983"/>
              <p:cNvSpPr>
                <a:spLocks noChangeArrowheads="1"/>
              </p:cNvSpPr>
              <p:nvPr/>
            </p:nvSpPr>
            <p:spPr bwMode="auto">
              <a:xfrm>
                <a:off x="2388" y="2961"/>
                <a:ext cx="4" cy="153"/>
              </a:xfrm>
              <a:prstGeom prst="rect">
                <a:avLst/>
              </a:prstGeom>
              <a:solidFill>
                <a:srgbClr val="F9E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4" name="Rectangle 984"/>
              <p:cNvSpPr>
                <a:spLocks noChangeArrowheads="1"/>
              </p:cNvSpPr>
              <p:nvPr/>
            </p:nvSpPr>
            <p:spPr bwMode="auto">
              <a:xfrm>
                <a:off x="2392" y="2961"/>
                <a:ext cx="2" cy="153"/>
              </a:xfrm>
              <a:prstGeom prst="rect">
                <a:avLst/>
              </a:prstGeom>
              <a:solidFill>
                <a:srgbClr val="F8E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5" name="Rectangle 985"/>
              <p:cNvSpPr>
                <a:spLocks noChangeArrowheads="1"/>
              </p:cNvSpPr>
              <p:nvPr/>
            </p:nvSpPr>
            <p:spPr bwMode="auto">
              <a:xfrm>
                <a:off x="2394" y="2961"/>
                <a:ext cx="3" cy="153"/>
              </a:xfrm>
              <a:prstGeom prst="rect">
                <a:avLst/>
              </a:prstGeom>
              <a:solidFill>
                <a:srgbClr val="F8E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6" name="Rectangle 986"/>
              <p:cNvSpPr>
                <a:spLocks noChangeArrowheads="1"/>
              </p:cNvSpPr>
              <p:nvPr/>
            </p:nvSpPr>
            <p:spPr bwMode="auto">
              <a:xfrm>
                <a:off x="2397" y="2961"/>
                <a:ext cx="4" cy="153"/>
              </a:xfrm>
              <a:prstGeom prst="rect">
                <a:avLst/>
              </a:prstGeom>
              <a:solidFill>
                <a:srgbClr val="F7E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7" name="Rectangle 987"/>
              <p:cNvSpPr>
                <a:spLocks noChangeArrowheads="1"/>
              </p:cNvSpPr>
              <p:nvPr/>
            </p:nvSpPr>
            <p:spPr bwMode="auto">
              <a:xfrm>
                <a:off x="2401" y="2961"/>
                <a:ext cx="2" cy="153"/>
              </a:xfrm>
              <a:prstGeom prst="rect">
                <a:avLst/>
              </a:prstGeom>
              <a:solidFill>
                <a:srgbClr val="F7E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" name="Rectangle 988"/>
              <p:cNvSpPr>
                <a:spLocks noChangeArrowheads="1"/>
              </p:cNvSpPr>
              <p:nvPr/>
            </p:nvSpPr>
            <p:spPr bwMode="auto">
              <a:xfrm>
                <a:off x="2403" y="2961"/>
                <a:ext cx="2" cy="153"/>
              </a:xfrm>
              <a:prstGeom prst="rect">
                <a:avLst/>
              </a:prstGeom>
              <a:solidFill>
                <a:srgbClr val="F6E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9" name="Rectangle 989"/>
              <p:cNvSpPr>
                <a:spLocks noChangeArrowheads="1"/>
              </p:cNvSpPr>
              <p:nvPr/>
            </p:nvSpPr>
            <p:spPr bwMode="auto">
              <a:xfrm>
                <a:off x="2405" y="2961"/>
                <a:ext cx="3" cy="153"/>
              </a:xfrm>
              <a:prstGeom prst="rect">
                <a:avLst/>
              </a:prstGeom>
              <a:solidFill>
                <a:srgbClr val="F6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0" name="Rectangle 990"/>
              <p:cNvSpPr>
                <a:spLocks noChangeArrowheads="1"/>
              </p:cNvSpPr>
              <p:nvPr/>
            </p:nvSpPr>
            <p:spPr bwMode="auto">
              <a:xfrm>
                <a:off x="2408" y="2961"/>
                <a:ext cx="2" cy="153"/>
              </a:xfrm>
              <a:prstGeom prst="rect">
                <a:avLst/>
              </a:prstGeom>
              <a:solidFill>
                <a:srgbClr val="F5E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1" name="Rectangle 991"/>
              <p:cNvSpPr>
                <a:spLocks noChangeArrowheads="1"/>
              </p:cNvSpPr>
              <p:nvPr/>
            </p:nvSpPr>
            <p:spPr bwMode="auto">
              <a:xfrm>
                <a:off x="2410" y="2961"/>
                <a:ext cx="2" cy="153"/>
              </a:xfrm>
              <a:prstGeom prst="rect">
                <a:avLst/>
              </a:prstGeom>
              <a:solidFill>
                <a:srgbClr val="F5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2" name="Rectangle 992"/>
              <p:cNvSpPr>
                <a:spLocks noChangeArrowheads="1"/>
              </p:cNvSpPr>
              <p:nvPr/>
            </p:nvSpPr>
            <p:spPr bwMode="auto">
              <a:xfrm>
                <a:off x="2412" y="2961"/>
                <a:ext cx="2" cy="153"/>
              </a:xfrm>
              <a:prstGeom prst="rect">
                <a:avLst/>
              </a:prstGeom>
              <a:solidFill>
                <a:srgbClr val="F5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3" name="Rectangle 993"/>
              <p:cNvSpPr>
                <a:spLocks noChangeArrowheads="1"/>
              </p:cNvSpPr>
              <p:nvPr/>
            </p:nvSpPr>
            <p:spPr bwMode="auto">
              <a:xfrm>
                <a:off x="2414" y="2961"/>
                <a:ext cx="2" cy="153"/>
              </a:xfrm>
              <a:prstGeom prst="rect">
                <a:avLst/>
              </a:prstGeom>
              <a:solidFill>
                <a:srgbClr val="F4E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4" name="Rectangle 994"/>
              <p:cNvSpPr>
                <a:spLocks noChangeArrowheads="1"/>
              </p:cNvSpPr>
              <p:nvPr/>
            </p:nvSpPr>
            <p:spPr bwMode="auto">
              <a:xfrm>
                <a:off x="2416" y="2961"/>
                <a:ext cx="3" cy="153"/>
              </a:xfrm>
              <a:prstGeom prst="rect">
                <a:avLst/>
              </a:prstGeom>
              <a:solidFill>
                <a:srgbClr val="F3E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5" name="Rectangle 995"/>
              <p:cNvSpPr>
                <a:spLocks noChangeArrowheads="1"/>
              </p:cNvSpPr>
              <p:nvPr/>
            </p:nvSpPr>
            <p:spPr bwMode="auto">
              <a:xfrm>
                <a:off x="2419" y="2961"/>
                <a:ext cx="2" cy="153"/>
              </a:xfrm>
              <a:prstGeom prst="rect">
                <a:avLst/>
              </a:prstGeom>
              <a:solidFill>
                <a:srgbClr val="F3E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6" name="Rectangle 996"/>
              <p:cNvSpPr>
                <a:spLocks noChangeArrowheads="1"/>
              </p:cNvSpPr>
              <p:nvPr/>
            </p:nvSpPr>
            <p:spPr bwMode="auto">
              <a:xfrm>
                <a:off x="2421" y="2961"/>
                <a:ext cx="2" cy="153"/>
              </a:xfrm>
              <a:prstGeom prst="rect">
                <a:avLst/>
              </a:prstGeom>
              <a:solidFill>
                <a:srgbClr val="F2E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" name="Rectangle 997"/>
              <p:cNvSpPr>
                <a:spLocks noChangeArrowheads="1"/>
              </p:cNvSpPr>
              <p:nvPr/>
            </p:nvSpPr>
            <p:spPr bwMode="auto">
              <a:xfrm>
                <a:off x="2423" y="2961"/>
                <a:ext cx="2" cy="153"/>
              </a:xfrm>
              <a:prstGeom prst="rect">
                <a:avLst/>
              </a:prstGeom>
              <a:solidFill>
                <a:srgbClr val="F2E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8" name="Rectangle 998"/>
              <p:cNvSpPr>
                <a:spLocks noChangeArrowheads="1"/>
              </p:cNvSpPr>
              <p:nvPr/>
            </p:nvSpPr>
            <p:spPr bwMode="auto">
              <a:xfrm>
                <a:off x="2425" y="2961"/>
                <a:ext cx="3" cy="153"/>
              </a:xfrm>
              <a:prstGeom prst="rect">
                <a:avLst/>
              </a:prstGeom>
              <a:solidFill>
                <a:srgbClr val="F2E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" name="Rectangle 999"/>
              <p:cNvSpPr>
                <a:spLocks noChangeArrowheads="1"/>
              </p:cNvSpPr>
              <p:nvPr/>
            </p:nvSpPr>
            <p:spPr bwMode="auto">
              <a:xfrm>
                <a:off x="2428" y="2961"/>
                <a:ext cx="2" cy="153"/>
              </a:xfrm>
              <a:prstGeom prst="rect">
                <a:avLst/>
              </a:prstGeom>
              <a:solidFill>
                <a:srgbClr val="F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" name="Rectangle 1000"/>
              <p:cNvSpPr>
                <a:spLocks noChangeArrowheads="1"/>
              </p:cNvSpPr>
              <p:nvPr/>
            </p:nvSpPr>
            <p:spPr bwMode="auto">
              <a:xfrm>
                <a:off x="2430" y="2961"/>
                <a:ext cx="2" cy="153"/>
              </a:xfrm>
              <a:prstGeom prst="rect">
                <a:avLst/>
              </a:prstGeom>
              <a:solidFill>
                <a:srgbClr val="F1E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" name="Rectangle 1001"/>
              <p:cNvSpPr>
                <a:spLocks noChangeArrowheads="1"/>
              </p:cNvSpPr>
              <p:nvPr/>
            </p:nvSpPr>
            <p:spPr bwMode="auto">
              <a:xfrm>
                <a:off x="2432" y="2961"/>
                <a:ext cx="2" cy="153"/>
              </a:xfrm>
              <a:prstGeom prst="rect">
                <a:avLst/>
              </a:prstGeom>
              <a:solidFill>
                <a:srgbClr val="F0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2" name="Rectangle 1002"/>
              <p:cNvSpPr>
                <a:spLocks noChangeArrowheads="1"/>
              </p:cNvSpPr>
              <p:nvPr/>
            </p:nvSpPr>
            <p:spPr bwMode="auto">
              <a:xfrm>
                <a:off x="2434" y="2961"/>
                <a:ext cx="2" cy="153"/>
              </a:xfrm>
              <a:prstGeom prst="rect">
                <a:avLst/>
              </a:prstGeom>
              <a:solidFill>
                <a:srgbClr val="F0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3" name="Rectangle 1003"/>
              <p:cNvSpPr>
                <a:spLocks noChangeArrowheads="1"/>
              </p:cNvSpPr>
              <p:nvPr/>
            </p:nvSpPr>
            <p:spPr bwMode="auto">
              <a:xfrm>
                <a:off x="2436" y="2961"/>
                <a:ext cx="3" cy="153"/>
              </a:xfrm>
              <a:prstGeom prst="rect">
                <a:avLst/>
              </a:prstGeom>
              <a:solidFill>
                <a:srgbClr val="F0E1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4" name="Rectangle 1004"/>
              <p:cNvSpPr>
                <a:spLocks noChangeArrowheads="1"/>
              </p:cNvSpPr>
              <p:nvPr/>
            </p:nvSpPr>
            <p:spPr bwMode="auto">
              <a:xfrm>
                <a:off x="2439" y="2961"/>
                <a:ext cx="4" cy="153"/>
              </a:xfrm>
              <a:prstGeom prst="rect">
                <a:avLst/>
              </a:prstGeom>
              <a:solidFill>
                <a:srgbClr val="EFE0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5" name="Rectangle 1005"/>
              <p:cNvSpPr>
                <a:spLocks noChangeArrowheads="1"/>
              </p:cNvSpPr>
              <p:nvPr/>
            </p:nvSpPr>
            <p:spPr bwMode="auto">
              <a:xfrm>
                <a:off x="2443" y="2961"/>
                <a:ext cx="2" cy="153"/>
              </a:xfrm>
              <a:prstGeom prst="rect">
                <a:avLst/>
              </a:prstGeom>
              <a:solidFill>
                <a:srgbClr val="EED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6" name="Rectangle 1006"/>
              <p:cNvSpPr>
                <a:spLocks noChangeArrowheads="1"/>
              </p:cNvSpPr>
              <p:nvPr/>
            </p:nvSpPr>
            <p:spPr bwMode="auto">
              <a:xfrm>
                <a:off x="2445" y="2961"/>
                <a:ext cx="3" cy="153"/>
              </a:xfrm>
              <a:prstGeom prst="rect">
                <a:avLst/>
              </a:prstGeom>
              <a:solidFill>
                <a:srgbClr val="EDD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7" name="Rectangle 1007"/>
              <p:cNvSpPr>
                <a:spLocks noChangeArrowheads="1"/>
              </p:cNvSpPr>
              <p:nvPr/>
            </p:nvSpPr>
            <p:spPr bwMode="auto">
              <a:xfrm>
                <a:off x="2448" y="2961"/>
                <a:ext cx="2" cy="153"/>
              </a:xfrm>
              <a:prstGeom prst="rect">
                <a:avLst/>
              </a:prstGeom>
              <a:solidFill>
                <a:srgbClr val="EDD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8" name="Rectangle 1008"/>
              <p:cNvSpPr>
                <a:spLocks noChangeArrowheads="1"/>
              </p:cNvSpPr>
              <p:nvPr/>
            </p:nvSpPr>
            <p:spPr bwMode="auto">
              <a:xfrm>
                <a:off x="2450" y="2961"/>
                <a:ext cx="2" cy="153"/>
              </a:xfrm>
              <a:prstGeom prst="rect">
                <a:avLst/>
              </a:prstGeom>
              <a:solidFill>
                <a:srgbClr val="ED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210"/>
            <p:cNvGrpSpPr>
              <a:grpSpLocks/>
            </p:cNvGrpSpPr>
            <p:nvPr/>
          </p:nvGrpSpPr>
          <p:grpSpPr bwMode="auto">
            <a:xfrm>
              <a:off x="1476" y="2470"/>
              <a:ext cx="996" cy="1413"/>
              <a:chOff x="1476" y="2470"/>
              <a:chExt cx="996" cy="1413"/>
            </a:xfrm>
          </p:grpSpPr>
          <p:sp>
            <p:nvSpPr>
              <p:cNvPr id="2489" name="Rectangle 1010"/>
              <p:cNvSpPr>
                <a:spLocks noChangeArrowheads="1"/>
              </p:cNvSpPr>
              <p:nvPr/>
            </p:nvSpPr>
            <p:spPr bwMode="auto">
              <a:xfrm>
                <a:off x="2452" y="2961"/>
                <a:ext cx="4" cy="153"/>
              </a:xfrm>
              <a:prstGeom prst="rect">
                <a:avLst/>
              </a:prstGeom>
              <a:solidFill>
                <a:srgbClr val="EC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0" name="Rectangle 1011"/>
              <p:cNvSpPr>
                <a:spLocks noChangeArrowheads="1"/>
              </p:cNvSpPr>
              <p:nvPr/>
            </p:nvSpPr>
            <p:spPr bwMode="auto">
              <a:xfrm>
                <a:off x="2456" y="2961"/>
                <a:ext cx="3" cy="153"/>
              </a:xfrm>
              <a:prstGeom prst="rect">
                <a:avLst/>
              </a:prstGeom>
              <a:solidFill>
                <a:srgbClr val="EC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1" name="Rectangle 1012"/>
              <p:cNvSpPr>
                <a:spLocks noChangeArrowheads="1"/>
              </p:cNvSpPr>
              <p:nvPr/>
            </p:nvSpPr>
            <p:spPr bwMode="auto">
              <a:xfrm>
                <a:off x="2459" y="2961"/>
                <a:ext cx="4" cy="153"/>
              </a:xfrm>
              <a:prstGeom prst="rect">
                <a:avLst/>
              </a:prstGeom>
              <a:solidFill>
                <a:srgbClr val="EBD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2" name="Rectangle 1013"/>
              <p:cNvSpPr>
                <a:spLocks noChangeArrowheads="1"/>
              </p:cNvSpPr>
              <p:nvPr/>
            </p:nvSpPr>
            <p:spPr bwMode="auto">
              <a:xfrm>
                <a:off x="2463" y="2961"/>
                <a:ext cx="2" cy="153"/>
              </a:xfrm>
              <a:prstGeom prst="rect">
                <a:avLst/>
              </a:prstGeom>
              <a:solidFill>
                <a:srgbClr val="EA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3" name="Rectangle 1014"/>
              <p:cNvSpPr>
                <a:spLocks noChangeArrowheads="1"/>
              </p:cNvSpPr>
              <p:nvPr/>
            </p:nvSpPr>
            <p:spPr bwMode="auto">
              <a:xfrm>
                <a:off x="2465" y="2961"/>
                <a:ext cx="3" cy="153"/>
              </a:xfrm>
              <a:prstGeom prst="rect">
                <a:avLst/>
              </a:prstGeom>
              <a:solidFill>
                <a:srgbClr val="EAD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4" name="Rectangle 1015"/>
              <p:cNvSpPr>
                <a:spLocks noChangeArrowheads="1"/>
              </p:cNvSpPr>
              <p:nvPr/>
            </p:nvSpPr>
            <p:spPr bwMode="auto">
              <a:xfrm>
                <a:off x="2468" y="2961"/>
                <a:ext cx="2" cy="153"/>
              </a:xfrm>
              <a:prstGeom prst="rect">
                <a:avLst/>
              </a:prstGeom>
              <a:solidFill>
                <a:srgbClr val="E9D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5" name="Rectangle 1016"/>
              <p:cNvSpPr>
                <a:spLocks noChangeArrowheads="1"/>
              </p:cNvSpPr>
              <p:nvPr/>
            </p:nvSpPr>
            <p:spPr bwMode="auto">
              <a:xfrm>
                <a:off x="2470" y="2961"/>
                <a:ext cx="2" cy="153"/>
              </a:xfrm>
              <a:prstGeom prst="rect">
                <a:avLst/>
              </a:prstGeom>
              <a:solidFill>
                <a:srgbClr val="E9D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6" name="Rectangle 1017"/>
              <p:cNvSpPr>
                <a:spLocks noChangeArrowheads="1"/>
              </p:cNvSpPr>
              <p:nvPr/>
            </p:nvSpPr>
            <p:spPr bwMode="auto">
              <a:xfrm>
                <a:off x="2275" y="2961"/>
                <a:ext cx="197" cy="153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7" name="Rectangle 1018"/>
              <p:cNvSpPr>
                <a:spLocks noChangeArrowheads="1"/>
              </p:cNvSpPr>
              <p:nvPr/>
            </p:nvSpPr>
            <p:spPr bwMode="auto">
              <a:xfrm>
                <a:off x="2303" y="2975"/>
                <a:ext cx="13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«FeatureTy...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8" name="Rectangle 1019"/>
              <p:cNvSpPr>
                <a:spLocks noChangeArrowheads="1"/>
              </p:cNvSpPr>
              <p:nvPr/>
            </p:nvSpPr>
            <p:spPr bwMode="auto">
              <a:xfrm>
                <a:off x="2303" y="3003"/>
                <a:ext cx="14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OM_Process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9" name="Rectangle 1020"/>
              <p:cNvSpPr>
                <a:spLocks noChangeArrowheads="1"/>
              </p:cNvSpPr>
              <p:nvPr/>
            </p:nvSpPr>
            <p:spPr bwMode="auto">
              <a:xfrm>
                <a:off x="1862" y="3192"/>
                <a:ext cx="197" cy="152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0" name="Rectangle 1021"/>
              <p:cNvSpPr>
                <a:spLocks noChangeArrowheads="1"/>
              </p:cNvSpPr>
              <p:nvPr/>
            </p:nvSpPr>
            <p:spPr bwMode="auto">
              <a:xfrm>
                <a:off x="1862" y="3192"/>
                <a:ext cx="197" cy="152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1" name="Rectangle 1022"/>
              <p:cNvSpPr>
                <a:spLocks noChangeArrowheads="1"/>
              </p:cNvSpPr>
              <p:nvPr/>
            </p:nvSpPr>
            <p:spPr bwMode="auto">
              <a:xfrm>
                <a:off x="1855" y="3185"/>
                <a:ext cx="102" cy="153"/>
              </a:xfrm>
              <a:prstGeom prst="rect">
                <a:avLst/>
              </a:prstGeom>
              <a:solidFill>
                <a:srgbClr val="FCF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2" name="Rectangle 1023"/>
              <p:cNvSpPr>
                <a:spLocks noChangeArrowheads="1"/>
              </p:cNvSpPr>
              <p:nvPr/>
            </p:nvSpPr>
            <p:spPr bwMode="auto">
              <a:xfrm>
                <a:off x="1957" y="3185"/>
                <a:ext cx="3" cy="153"/>
              </a:xfrm>
              <a:prstGeom prst="rect">
                <a:avLst/>
              </a:prstGeom>
              <a:solidFill>
                <a:srgbClr val="FBF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" name="Rectangle 1024"/>
              <p:cNvSpPr>
                <a:spLocks noChangeArrowheads="1"/>
              </p:cNvSpPr>
              <p:nvPr/>
            </p:nvSpPr>
            <p:spPr bwMode="auto">
              <a:xfrm>
                <a:off x="1960" y="3185"/>
                <a:ext cx="2" cy="153"/>
              </a:xfrm>
              <a:prstGeom prst="rect">
                <a:avLst/>
              </a:prstGeom>
              <a:solidFill>
                <a:srgbClr val="FBF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4" name="Rectangle 1025"/>
              <p:cNvSpPr>
                <a:spLocks noChangeArrowheads="1"/>
              </p:cNvSpPr>
              <p:nvPr/>
            </p:nvSpPr>
            <p:spPr bwMode="auto">
              <a:xfrm>
                <a:off x="1962" y="3185"/>
                <a:ext cx="2" cy="153"/>
              </a:xfrm>
              <a:prstGeom prst="rect">
                <a:avLst/>
              </a:prstGeom>
              <a:solidFill>
                <a:srgbClr val="FBF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5" name="Rectangle 1026"/>
              <p:cNvSpPr>
                <a:spLocks noChangeArrowheads="1"/>
              </p:cNvSpPr>
              <p:nvPr/>
            </p:nvSpPr>
            <p:spPr bwMode="auto">
              <a:xfrm>
                <a:off x="1964" y="3185"/>
                <a:ext cx="2" cy="153"/>
              </a:xfrm>
              <a:prstGeom prst="rect">
                <a:avLst/>
              </a:prstGeom>
              <a:solidFill>
                <a:srgbClr val="FA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6" name="Rectangle 1027"/>
              <p:cNvSpPr>
                <a:spLocks noChangeArrowheads="1"/>
              </p:cNvSpPr>
              <p:nvPr/>
            </p:nvSpPr>
            <p:spPr bwMode="auto">
              <a:xfrm>
                <a:off x="1966" y="3185"/>
                <a:ext cx="2" cy="153"/>
              </a:xfrm>
              <a:prstGeom prst="rect">
                <a:avLst/>
              </a:prstGeom>
              <a:solidFill>
                <a:srgbClr val="FAE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7" name="Rectangle 1028"/>
              <p:cNvSpPr>
                <a:spLocks noChangeArrowheads="1"/>
              </p:cNvSpPr>
              <p:nvPr/>
            </p:nvSpPr>
            <p:spPr bwMode="auto">
              <a:xfrm>
                <a:off x="1968" y="3185"/>
                <a:ext cx="5" cy="153"/>
              </a:xfrm>
              <a:prstGeom prst="rect">
                <a:avLst/>
              </a:prstGeom>
              <a:solidFill>
                <a:srgbClr val="F9E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8" name="Rectangle 1029"/>
              <p:cNvSpPr>
                <a:spLocks noChangeArrowheads="1"/>
              </p:cNvSpPr>
              <p:nvPr/>
            </p:nvSpPr>
            <p:spPr bwMode="auto">
              <a:xfrm>
                <a:off x="1973" y="3185"/>
                <a:ext cx="2" cy="153"/>
              </a:xfrm>
              <a:prstGeom prst="rect">
                <a:avLst/>
              </a:prstGeom>
              <a:solidFill>
                <a:srgbClr val="F8E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9" name="Rectangle 1030"/>
              <p:cNvSpPr>
                <a:spLocks noChangeArrowheads="1"/>
              </p:cNvSpPr>
              <p:nvPr/>
            </p:nvSpPr>
            <p:spPr bwMode="auto">
              <a:xfrm>
                <a:off x="1975" y="3185"/>
                <a:ext cx="2" cy="153"/>
              </a:xfrm>
              <a:prstGeom prst="rect">
                <a:avLst/>
              </a:prstGeom>
              <a:solidFill>
                <a:srgbClr val="F8E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0" name="Rectangle 1031"/>
              <p:cNvSpPr>
                <a:spLocks noChangeArrowheads="1"/>
              </p:cNvSpPr>
              <p:nvPr/>
            </p:nvSpPr>
            <p:spPr bwMode="auto">
              <a:xfrm>
                <a:off x="1977" y="3185"/>
                <a:ext cx="5" cy="153"/>
              </a:xfrm>
              <a:prstGeom prst="rect">
                <a:avLst/>
              </a:prstGeom>
              <a:solidFill>
                <a:srgbClr val="F7E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1" name="Rectangle 1032"/>
              <p:cNvSpPr>
                <a:spLocks noChangeArrowheads="1"/>
              </p:cNvSpPr>
              <p:nvPr/>
            </p:nvSpPr>
            <p:spPr bwMode="auto">
              <a:xfrm>
                <a:off x="1982" y="3185"/>
                <a:ext cx="2" cy="153"/>
              </a:xfrm>
              <a:prstGeom prst="rect">
                <a:avLst/>
              </a:prstGeom>
              <a:solidFill>
                <a:srgbClr val="F7E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2" name="Rectangle 1033"/>
              <p:cNvSpPr>
                <a:spLocks noChangeArrowheads="1"/>
              </p:cNvSpPr>
              <p:nvPr/>
            </p:nvSpPr>
            <p:spPr bwMode="auto">
              <a:xfrm>
                <a:off x="1984" y="3185"/>
                <a:ext cx="2" cy="153"/>
              </a:xfrm>
              <a:prstGeom prst="rect">
                <a:avLst/>
              </a:prstGeom>
              <a:solidFill>
                <a:srgbClr val="F6E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3" name="Rectangle 1034"/>
              <p:cNvSpPr>
                <a:spLocks noChangeArrowheads="1"/>
              </p:cNvSpPr>
              <p:nvPr/>
            </p:nvSpPr>
            <p:spPr bwMode="auto">
              <a:xfrm>
                <a:off x="1986" y="3185"/>
                <a:ext cx="2" cy="153"/>
              </a:xfrm>
              <a:prstGeom prst="rect">
                <a:avLst/>
              </a:prstGeom>
              <a:solidFill>
                <a:srgbClr val="F6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4" name="Rectangle 1035"/>
              <p:cNvSpPr>
                <a:spLocks noChangeArrowheads="1"/>
              </p:cNvSpPr>
              <p:nvPr/>
            </p:nvSpPr>
            <p:spPr bwMode="auto">
              <a:xfrm>
                <a:off x="1988" y="3185"/>
                <a:ext cx="3" cy="153"/>
              </a:xfrm>
              <a:prstGeom prst="rect">
                <a:avLst/>
              </a:prstGeom>
              <a:solidFill>
                <a:srgbClr val="F5E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5" name="Rectangle 1036"/>
              <p:cNvSpPr>
                <a:spLocks noChangeArrowheads="1"/>
              </p:cNvSpPr>
              <p:nvPr/>
            </p:nvSpPr>
            <p:spPr bwMode="auto">
              <a:xfrm>
                <a:off x="1991" y="3185"/>
                <a:ext cx="2" cy="153"/>
              </a:xfrm>
              <a:prstGeom prst="rect">
                <a:avLst/>
              </a:prstGeom>
              <a:solidFill>
                <a:srgbClr val="F5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6" name="Rectangle 1037"/>
              <p:cNvSpPr>
                <a:spLocks noChangeArrowheads="1"/>
              </p:cNvSpPr>
              <p:nvPr/>
            </p:nvSpPr>
            <p:spPr bwMode="auto">
              <a:xfrm>
                <a:off x="1993" y="3185"/>
                <a:ext cx="2" cy="153"/>
              </a:xfrm>
              <a:prstGeom prst="rect">
                <a:avLst/>
              </a:prstGeom>
              <a:solidFill>
                <a:srgbClr val="F5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7" name="Rectangle 1038"/>
              <p:cNvSpPr>
                <a:spLocks noChangeArrowheads="1"/>
              </p:cNvSpPr>
              <p:nvPr/>
            </p:nvSpPr>
            <p:spPr bwMode="auto">
              <a:xfrm>
                <a:off x="1995" y="3185"/>
                <a:ext cx="2" cy="153"/>
              </a:xfrm>
              <a:prstGeom prst="rect">
                <a:avLst/>
              </a:prstGeom>
              <a:solidFill>
                <a:srgbClr val="F4E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8" name="Rectangle 1039"/>
              <p:cNvSpPr>
                <a:spLocks noChangeArrowheads="1"/>
              </p:cNvSpPr>
              <p:nvPr/>
            </p:nvSpPr>
            <p:spPr bwMode="auto">
              <a:xfrm>
                <a:off x="1997" y="3185"/>
                <a:ext cx="2" cy="153"/>
              </a:xfrm>
              <a:prstGeom prst="rect">
                <a:avLst/>
              </a:prstGeom>
              <a:solidFill>
                <a:srgbClr val="F3E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9" name="Rectangle 1040"/>
              <p:cNvSpPr>
                <a:spLocks noChangeArrowheads="1"/>
              </p:cNvSpPr>
              <p:nvPr/>
            </p:nvSpPr>
            <p:spPr bwMode="auto">
              <a:xfrm>
                <a:off x="1999" y="3185"/>
                <a:ext cx="3" cy="153"/>
              </a:xfrm>
              <a:prstGeom prst="rect">
                <a:avLst/>
              </a:prstGeom>
              <a:solidFill>
                <a:srgbClr val="F3E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0" name="Rectangle 1041"/>
              <p:cNvSpPr>
                <a:spLocks noChangeArrowheads="1"/>
              </p:cNvSpPr>
              <p:nvPr/>
            </p:nvSpPr>
            <p:spPr bwMode="auto">
              <a:xfrm>
                <a:off x="2002" y="3185"/>
                <a:ext cx="2" cy="153"/>
              </a:xfrm>
              <a:prstGeom prst="rect">
                <a:avLst/>
              </a:prstGeom>
              <a:solidFill>
                <a:srgbClr val="F2E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1" name="Rectangle 1042"/>
              <p:cNvSpPr>
                <a:spLocks noChangeArrowheads="1"/>
              </p:cNvSpPr>
              <p:nvPr/>
            </p:nvSpPr>
            <p:spPr bwMode="auto">
              <a:xfrm>
                <a:off x="2004" y="3185"/>
                <a:ext cx="2" cy="153"/>
              </a:xfrm>
              <a:prstGeom prst="rect">
                <a:avLst/>
              </a:prstGeom>
              <a:solidFill>
                <a:srgbClr val="F2E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2" name="Rectangle 1043"/>
              <p:cNvSpPr>
                <a:spLocks noChangeArrowheads="1"/>
              </p:cNvSpPr>
              <p:nvPr/>
            </p:nvSpPr>
            <p:spPr bwMode="auto">
              <a:xfrm>
                <a:off x="2006" y="3185"/>
                <a:ext cx="2" cy="153"/>
              </a:xfrm>
              <a:prstGeom prst="rect">
                <a:avLst/>
              </a:prstGeom>
              <a:solidFill>
                <a:srgbClr val="F2E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3" name="Rectangle 1044"/>
              <p:cNvSpPr>
                <a:spLocks noChangeArrowheads="1"/>
              </p:cNvSpPr>
              <p:nvPr/>
            </p:nvSpPr>
            <p:spPr bwMode="auto">
              <a:xfrm>
                <a:off x="2008" y="3185"/>
                <a:ext cx="3" cy="153"/>
              </a:xfrm>
              <a:prstGeom prst="rect">
                <a:avLst/>
              </a:prstGeom>
              <a:solidFill>
                <a:srgbClr val="F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4" name="Rectangle 1045"/>
              <p:cNvSpPr>
                <a:spLocks noChangeArrowheads="1"/>
              </p:cNvSpPr>
              <p:nvPr/>
            </p:nvSpPr>
            <p:spPr bwMode="auto">
              <a:xfrm>
                <a:off x="2011" y="3185"/>
                <a:ext cx="2" cy="153"/>
              </a:xfrm>
              <a:prstGeom prst="rect">
                <a:avLst/>
              </a:prstGeom>
              <a:solidFill>
                <a:srgbClr val="F1E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5" name="Rectangle 1046"/>
              <p:cNvSpPr>
                <a:spLocks noChangeArrowheads="1"/>
              </p:cNvSpPr>
              <p:nvPr/>
            </p:nvSpPr>
            <p:spPr bwMode="auto">
              <a:xfrm>
                <a:off x="2013" y="3185"/>
                <a:ext cx="2" cy="153"/>
              </a:xfrm>
              <a:prstGeom prst="rect">
                <a:avLst/>
              </a:prstGeom>
              <a:solidFill>
                <a:srgbClr val="F0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6" name="Rectangle 1047"/>
              <p:cNvSpPr>
                <a:spLocks noChangeArrowheads="1"/>
              </p:cNvSpPr>
              <p:nvPr/>
            </p:nvSpPr>
            <p:spPr bwMode="auto">
              <a:xfrm>
                <a:off x="2015" y="3185"/>
                <a:ext cx="2" cy="153"/>
              </a:xfrm>
              <a:prstGeom prst="rect">
                <a:avLst/>
              </a:prstGeom>
              <a:solidFill>
                <a:srgbClr val="F0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7" name="Rectangle 1048"/>
              <p:cNvSpPr>
                <a:spLocks noChangeArrowheads="1"/>
              </p:cNvSpPr>
              <p:nvPr/>
            </p:nvSpPr>
            <p:spPr bwMode="auto">
              <a:xfrm>
                <a:off x="2017" y="3185"/>
                <a:ext cx="2" cy="153"/>
              </a:xfrm>
              <a:prstGeom prst="rect">
                <a:avLst/>
              </a:prstGeom>
              <a:solidFill>
                <a:srgbClr val="F0E1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8" name="Rectangle 1049"/>
              <p:cNvSpPr>
                <a:spLocks noChangeArrowheads="1"/>
              </p:cNvSpPr>
              <p:nvPr/>
            </p:nvSpPr>
            <p:spPr bwMode="auto">
              <a:xfrm>
                <a:off x="2019" y="3185"/>
                <a:ext cx="5" cy="153"/>
              </a:xfrm>
              <a:prstGeom prst="rect">
                <a:avLst/>
              </a:prstGeom>
              <a:solidFill>
                <a:srgbClr val="EFE0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9" name="Rectangle 1050"/>
              <p:cNvSpPr>
                <a:spLocks noChangeArrowheads="1"/>
              </p:cNvSpPr>
              <p:nvPr/>
            </p:nvSpPr>
            <p:spPr bwMode="auto">
              <a:xfrm>
                <a:off x="2024" y="3185"/>
                <a:ext cx="2" cy="153"/>
              </a:xfrm>
              <a:prstGeom prst="rect">
                <a:avLst/>
              </a:prstGeom>
              <a:solidFill>
                <a:srgbClr val="EED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0" name="Rectangle 1051"/>
              <p:cNvSpPr>
                <a:spLocks noChangeArrowheads="1"/>
              </p:cNvSpPr>
              <p:nvPr/>
            </p:nvSpPr>
            <p:spPr bwMode="auto">
              <a:xfrm>
                <a:off x="2026" y="3185"/>
                <a:ext cx="2" cy="153"/>
              </a:xfrm>
              <a:prstGeom prst="rect">
                <a:avLst/>
              </a:prstGeom>
              <a:solidFill>
                <a:srgbClr val="EDD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1" name="Rectangle 1052"/>
              <p:cNvSpPr>
                <a:spLocks noChangeArrowheads="1"/>
              </p:cNvSpPr>
              <p:nvPr/>
            </p:nvSpPr>
            <p:spPr bwMode="auto">
              <a:xfrm>
                <a:off x="2028" y="3185"/>
                <a:ext cx="3" cy="153"/>
              </a:xfrm>
              <a:prstGeom prst="rect">
                <a:avLst/>
              </a:prstGeom>
              <a:solidFill>
                <a:srgbClr val="EDD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2" name="Rectangle 1053"/>
              <p:cNvSpPr>
                <a:spLocks noChangeArrowheads="1"/>
              </p:cNvSpPr>
              <p:nvPr/>
            </p:nvSpPr>
            <p:spPr bwMode="auto">
              <a:xfrm>
                <a:off x="2031" y="3185"/>
                <a:ext cx="2" cy="153"/>
              </a:xfrm>
              <a:prstGeom prst="rect">
                <a:avLst/>
              </a:prstGeom>
              <a:solidFill>
                <a:srgbClr val="ED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3" name="Rectangle 1054"/>
              <p:cNvSpPr>
                <a:spLocks noChangeArrowheads="1"/>
              </p:cNvSpPr>
              <p:nvPr/>
            </p:nvSpPr>
            <p:spPr bwMode="auto">
              <a:xfrm>
                <a:off x="2033" y="3185"/>
                <a:ext cx="4" cy="153"/>
              </a:xfrm>
              <a:prstGeom prst="rect">
                <a:avLst/>
              </a:prstGeom>
              <a:solidFill>
                <a:srgbClr val="EC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4" name="Rectangle 1055"/>
              <p:cNvSpPr>
                <a:spLocks noChangeArrowheads="1"/>
              </p:cNvSpPr>
              <p:nvPr/>
            </p:nvSpPr>
            <p:spPr bwMode="auto">
              <a:xfrm>
                <a:off x="2037" y="3185"/>
                <a:ext cx="2" cy="153"/>
              </a:xfrm>
              <a:prstGeom prst="rect">
                <a:avLst/>
              </a:prstGeom>
              <a:solidFill>
                <a:srgbClr val="EC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5" name="Rectangle 1056"/>
              <p:cNvSpPr>
                <a:spLocks noChangeArrowheads="1"/>
              </p:cNvSpPr>
              <p:nvPr/>
            </p:nvSpPr>
            <p:spPr bwMode="auto">
              <a:xfrm>
                <a:off x="2039" y="3185"/>
                <a:ext cx="5" cy="153"/>
              </a:xfrm>
              <a:prstGeom prst="rect">
                <a:avLst/>
              </a:prstGeom>
              <a:solidFill>
                <a:srgbClr val="EBD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6" name="Rectangle 1057"/>
              <p:cNvSpPr>
                <a:spLocks noChangeArrowheads="1"/>
              </p:cNvSpPr>
              <p:nvPr/>
            </p:nvSpPr>
            <p:spPr bwMode="auto">
              <a:xfrm>
                <a:off x="2044" y="3185"/>
                <a:ext cx="2" cy="153"/>
              </a:xfrm>
              <a:prstGeom prst="rect">
                <a:avLst/>
              </a:prstGeom>
              <a:solidFill>
                <a:srgbClr val="EA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7" name="Rectangle 1058"/>
              <p:cNvSpPr>
                <a:spLocks noChangeArrowheads="1"/>
              </p:cNvSpPr>
              <p:nvPr/>
            </p:nvSpPr>
            <p:spPr bwMode="auto">
              <a:xfrm>
                <a:off x="2046" y="3185"/>
                <a:ext cx="2" cy="153"/>
              </a:xfrm>
              <a:prstGeom prst="rect">
                <a:avLst/>
              </a:prstGeom>
              <a:solidFill>
                <a:srgbClr val="EAD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8" name="Rectangle 1059"/>
              <p:cNvSpPr>
                <a:spLocks noChangeArrowheads="1"/>
              </p:cNvSpPr>
              <p:nvPr/>
            </p:nvSpPr>
            <p:spPr bwMode="auto">
              <a:xfrm>
                <a:off x="2048" y="3185"/>
                <a:ext cx="2" cy="153"/>
              </a:xfrm>
              <a:prstGeom prst="rect">
                <a:avLst/>
              </a:prstGeom>
              <a:solidFill>
                <a:srgbClr val="E9D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9" name="Rectangle 1060"/>
              <p:cNvSpPr>
                <a:spLocks noChangeArrowheads="1"/>
              </p:cNvSpPr>
              <p:nvPr/>
            </p:nvSpPr>
            <p:spPr bwMode="auto">
              <a:xfrm>
                <a:off x="2050" y="3185"/>
                <a:ext cx="3" cy="153"/>
              </a:xfrm>
              <a:prstGeom prst="rect">
                <a:avLst/>
              </a:prstGeom>
              <a:solidFill>
                <a:srgbClr val="E9D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0" name="Rectangle 1061"/>
              <p:cNvSpPr>
                <a:spLocks noChangeArrowheads="1"/>
              </p:cNvSpPr>
              <p:nvPr/>
            </p:nvSpPr>
            <p:spPr bwMode="auto">
              <a:xfrm>
                <a:off x="1855" y="3185"/>
                <a:ext cx="198" cy="153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1" name="Rectangle 1062"/>
              <p:cNvSpPr>
                <a:spLocks noChangeArrowheads="1"/>
              </p:cNvSpPr>
              <p:nvPr/>
            </p:nvSpPr>
            <p:spPr bwMode="auto">
              <a:xfrm>
                <a:off x="1920" y="3198"/>
                <a:ext cx="7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2" name="Rectangle 1063"/>
              <p:cNvSpPr>
                <a:spLocks noChangeArrowheads="1"/>
              </p:cNvSpPr>
              <p:nvPr/>
            </p:nvSpPr>
            <p:spPr bwMode="auto">
              <a:xfrm>
                <a:off x="1935" y="3227"/>
                <a:ext cx="5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3" name="Rectangle 1064"/>
              <p:cNvSpPr>
                <a:spLocks noChangeArrowheads="1"/>
              </p:cNvSpPr>
              <p:nvPr/>
            </p:nvSpPr>
            <p:spPr bwMode="auto">
              <a:xfrm>
                <a:off x="1986" y="3256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{root}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4" name="Rectangle 1065"/>
              <p:cNvSpPr>
                <a:spLocks noChangeArrowheads="1"/>
              </p:cNvSpPr>
              <p:nvPr/>
            </p:nvSpPr>
            <p:spPr bwMode="auto">
              <a:xfrm>
                <a:off x="1487" y="3192"/>
                <a:ext cx="197" cy="152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5" name="Rectangle 1066"/>
              <p:cNvSpPr>
                <a:spLocks noChangeArrowheads="1"/>
              </p:cNvSpPr>
              <p:nvPr/>
            </p:nvSpPr>
            <p:spPr bwMode="auto">
              <a:xfrm>
                <a:off x="1487" y="3192"/>
                <a:ext cx="197" cy="152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6" name="Rectangle 1067"/>
              <p:cNvSpPr>
                <a:spLocks noChangeArrowheads="1"/>
              </p:cNvSpPr>
              <p:nvPr/>
            </p:nvSpPr>
            <p:spPr bwMode="auto">
              <a:xfrm>
                <a:off x="1480" y="3185"/>
                <a:ext cx="102" cy="153"/>
              </a:xfrm>
              <a:prstGeom prst="rect">
                <a:avLst/>
              </a:prstGeom>
              <a:solidFill>
                <a:srgbClr val="FCF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7" name="Rectangle 1068"/>
              <p:cNvSpPr>
                <a:spLocks noChangeArrowheads="1"/>
              </p:cNvSpPr>
              <p:nvPr/>
            </p:nvSpPr>
            <p:spPr bwMode="auto">
              <a:xfrm>
                <a:off x="1582" y="3185"/>
                <a:ext cx="3" cy="153"/>
              </a:xfrm>
              <a:prstGeom prst="rect">
                <a:avLst/>
              </a:prstGeom>
              <a:solidFill>
                <a:srgbClr val="FBF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8" name="Rectangle 1069"/>
              <p:cNvSpPr>
                <a:spLocks noChangeArrowheads="1"/>
              </p:cNvSpPr>
              <p:nvPr/>
            </p:nvSpPr>
            <p:spPr bwMode="auto">
              <a:xfrm>
                <a:off x="1585" y="3185"/>
                <a:ext cx="2" cy="153"/>
              </a:xfrm>
              <a:prstGeom prst="rect">
                <a:avLst/>
              </a:prstGeom>
              <a:solidFill>
                <a:srgbClr val="FBF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9" name="Rectangle 1070"/>
              <p:cNvSpPr>
                <a:spLocks noChangeArrowheads="1"/>
              </p:cNvSpPr>
              <p:nvPr/>
            </p:nvSpPr>
            <p:spPr bwMode="auto">
              <a:xfrm>
                <a:off x="1587" y="3185"/>
                <a:ext cx="2" cy="153"/>
              </a:xfrm>
              <a:prstGeom prst="rect">
                <a:avLst/>
              </a:prstGeom>
              <a:solidFill>
                <a:srgbClr val="FBF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0" name="Rectangle 1071"/>
              <p:cNvSpPr>
                <a:spLocks noChangeArrowheads="1"/>
              </p:cNvSpPr>
              <p:nvPr/>
            </p:nvSpPr>
            <p:spPr bwMode="auto">
              <a:xfrm>
                <a:off x="1589" y="3185"/>
                <a:ext cx="2" cy="153"/>
              </a:xfrm>
              <a:prstGeom prst="rect">
                <a:avLst/>
              </a:prstGeom>
              <a:solidFill>
                <a:srgbClr val="FA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1" name="Rectangle 1072"/>
              <p:cNvSpPr>
                <a:spLocks noChangeArrowheads="1"/>
              </p:cNvSpPr>
              <p:nvPr/>
            </p:nvSpPr>
            <p:spPr bwMode="auto">
              <a:xfrm>
                <a:off x="1591" y="3185"/>
                <a:ext cx="3" cy="153"/>
              </a:xfrm>
              <a:prstGeom prst="rect">
                <a:avLst/>
              </a:prstGeom>
              <a:solidFill>
                <a:srgbClr val="FAE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2" name="Rectangle 1073"/>
              <p:cNvSpPr>
                <a:spLocks noChangeArrowheads="1"/>
              </p:cNvSpPr>
              <p:nvPr/>
            </p:nvSpPr>
            <p:spPr bwMode="auto">
              <a:xfrm>
                <a:off x="1594" y="3185"/>
                <a:ext cx="4" cy="153"/>
              </a:xfrm>
              <a:prstGeom prst="rect">
                <a:avLst/>
              </a:prstGeom>
              <a:solidFill>
                <a:srgbClr val="F9E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3" name="Rectangle 1074"/>
              <p:cNvSpPr>
                <a:spLocks noChangeArrowheads="1"/>
              </p:cNvSpPr>
              <p:nvPr/>
            </p:nvSpPr>
            <p:spPr bwMode="auto">
              <a:xfrm>
                <a:off x="1598" y="3185"/>
                <a:ext cx="2" cy="153"/>
              </a:xfrm>
              <a:prstGeom prst="rect">
                <a:avLst/>
              </a:prstGeom>
              <a:solidFill>
                <a:srgbClr val="F8E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4" name="Rectangle 1075"/>
              <p:cNvSpPr>
                <a:spLocks noChangeArrowheads="1"/>
              </p:cNvSpPr>
              <p:nvPr/>
            </p:nvSpPr>
            <p:spPr bwMode="auto">
              <a:xfrm>
                <a:off x="1600" y="3185"/>
                <a:ext cx="2" cy="153"/>
              </a:xfrm>
              <a:prstGeom prst="rect">
                <a:avLst/>
              </a:prstGeom>
              <a:solidFill>
                <a:srgbClr val="F8E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5" name="Rectangle 1076"/>
              <p:cNvSpPr>
                <a:spLocks noChangeArrowheads="1"/>
              </p:cNvSpPr>
              <p:nvPr/>
            </p:nvSpPr>
            <p:spPr bwMode="auto">
              <a:xfrm>
                <a:off x="1602" y="3185"/>
                <a:ext cx="5" cy="153"/>
              </a:xfrm>
              <a:prstGeom prst="rect">
                <a:avLst/>
              </a:prstGeom>
              <a:solidFill>
                <a:srgbClr val="F7E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6" name="Rectangle 1077"/>
              <p:cNvSpPr>
                <a:spLocks noChangeArrowheads="1"/>
              </p:cNvSpPr>
              <p:nvPr/>
            </p:nvSpPr>
            <p:spPr bwMode="auto">
              <a:xfrm>
                <a:off x="1607" y="3185"/>
                <a:ext cx="2" cy="153"/>
              </a:xfrm>
              <a:prstGeom prst="rect">
                <a:avLst/>
              </a:prstGeom>
              <a:solidFill>
                <a:srgbClr val="F7E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7" name="Rectangle 1078"/>
              <p:cNvSpPr>
                <a:spLocks noChangeArrowheads="1"/>
              </p:cNvSpPr>
              <p:nvPr/>
            </p:nvSpPr>
            <p:spPr bwMode="auto">
              <a:xfrm>
                <a:off x="1609" y="3185"/>
                <a:ext cx="2" cy="153"/>
              </a:xfrm>
              <a:prstGeom prst="rect">
                <a:avLst/>
              </a:prstGeom>
              <a:solidFill>
                <a:srgbClr val="F6E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8" name="Rectangle 1079"/>
              <p:cNvSpPr>
                <a:spLocks noChangeArrowheads="1"/>
              </p:cNvSpPr>
              <p:nvPr/>
            </p:nvSpPr>
            <p:spPr bwMode="auto">
              <a:xfrm>
                <a:off x="1611" y="3185"/>
                <a:ext cx="2" cy="153"/>
              </a:xfrm>
              <a:prstGeom prst="rect">
                <a:avLst/>
              </a:prstGeom>
              <a:solidFill>
                <a:srgbClr val="F6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9" name="Rectangle 1080"/>
              <p:cNvSpPr>
                <a:spLocks noChangeArrowheads="1"/>
              </p:cNvSpPr>
              <p:nvPr/>
            </p:nvSpPr>
            <p:spPr bwMode="auto">
              <a:xfrm>
                <a:off x="1613" y="3185"/>
                <a:ext cx="3" cy="153"/>
              </a:xfrm>
              <a:prstGeom prst="rect">
                <a:avLst/>
              </a:prstGeom>
              <a:solidFill>
                <a:srgbClr val="F5E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" name="Rectangle 1081"/>
              <p:cNvSpPr>
                <a:spLocks noChangeArrowheads="1"/>
              </p:cNvSpPr>
              <p:nvPr/>
            </p:nvSpPr>
            <p:spPr bwMode="auto">
              <a:xfrm>
                <a:off x="1616" y="3185"/>
                <a:ext cx="2" cy="153"/>
              </a:xfrm>
              <a:prstGeom prst="rect">
                <a:avLst/>
              </a:prstGeom>
              <a:solidFill>
                <a:srgbClr val="F5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" name="Rectangle 1082"/>
              <p:cNvSpPr>
                <a:spLocks noChangeArrowheads="1"/>
              </p:cNvSpPr>
              <p:nvPr/>
            </p:nvSpPr>
            <p:spPr bwMode="auto">
              <a:xfrm>
                <a:off x="1618" y="3185"/>
                <a:ext cx="2" cy="153"/>
              </a:xfrm>
              <a:prstGeom prst="rect">
                <a:avLst/>
              </a:prstGeom>
              <a:solidFill>
                <a:srgbClr val="F5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" name="Rectangle 1083"/>
              <p:cNvSpPr>
                <a:spLocks noChangeArrowheads="1"/>
              </p:cNvSpPr>
              <p:nvPr/>
            </p:nvSpPr>
            <p:spPr bwMode="auto">
              <a:xfrm>
                <a:off x="1620" y="3185"/>
                <a:ext cx="2" cy="153"/>
              </a:xfrm>
              <a:prstGeom prst="rect">
                <a:avLst/>
              </a:prstGeom>
              <a:solidFill>
                <a:srgbClr val="F4E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" name="Rectangle 1084"/>
              <p:cNvSpPr>
                <a:spLocks noChangeArrowheads="1"/>
              </p:cNvSpPr>
              <p:nvPr/>
            </p:nvSpPr>
            <p:spPr bwMode="auto">
              <a:xfrm>
                <a:off x="1622" y="3185"/>
                <a:ext cx="3" cy="153"/>
              </a:xfrm>
              <a:prstGeom prst="rect">
                <a:avLst/>
              </a:prstGeom>
              <a:solidFill>
                <a:srgbClr val="F3E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" name="Rectangle 1085"/>
              <p:cNvSpPr>
                <a:spLocks noChangeArrowheads="1"/>
              </p:cNvSpPr>
              <p:nvPr/>
            </p:nvSpPr>
            <p:spPr bwMode="auto">
              <a:xfrm>
                <a:off x="1625" y="3185"/>
                <a:ext cx="2" cy="153"/>
              </a:xfrm>
              <a:prstGeom prst="rect">
                <a:avLst/>
              </a:prstGeom>
              <a:solidFill>
                <a:srgbClr val="F3E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" name="Rectangle 1086"/>
              <p:cNvSpPr>
                <a:spLocks noChangeArrowheads="1"/>
              </p:cNvSpPr>
              <p:nvPr/>
            </p:nvSpPr>
            <p:spPr bwMode="auto">
              <a:xfrm>
                <a:off x="1627" y="3185"/>
                <a:ext cx="2" cy="153"/>
              </a:xfrm>
              <a:prstGeom prst="rect">
                <a:avLst/>
              </a:prstGeom>
              <a:solidFill>
                <a:srgbClr val="F2E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" name="Rectangle 1087"/>
              <p:cNvSpPr>
                <a:spLocks noChangeArrowheads="1"/>
              </p:cNvSpPr>
              <p:nvPr/>
            </p:nvSpPr>
            <p:spPr bwMode="auto">
              <a:xfrm>
                <a:off x="1629" y="3185"/>
                <a:ext cx="2" cy="153"/>
              </a:xfrm>
              <a:prstGeom prst="rect">
                <a:avLst/>
              </a:prstGeom>
              <a:solidFill>
                <a:srgbClr val="F2E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" name="Rectangle 1088"/>
              <p:cNvSpPr>
                <a:spLocks noChangeArrowheads="1"/>
              </p:cNvSpPr>
              <p:nvPr/>
            </p:nvSpPr>
            <p:spPr bwMode="auto">
              <a:xfrm>
                <a:off x="1631" y="3185"/>
                <a:ext cx="2" cy="153"/>
              </a:xfrm>
              <a:prstGeom prst="rect">
                <a:avLst/>
              </a:prstGeom>
              <a:solidFill>
                <a:srgbClr val="F2E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" name="Rectangle 1089"/>
              <p:cNvSpPr>
                <a:spLocks noChangeArrowheads="1"/>
              </p:cNvSpPr>
              <p:nvPr/>
            </p:nvSpPr>
            <p:spPr bwMode="auto">
              <a:xfrm>
                <a:off x="1633" y="3185"/>
                <a:ext cx="3" cy="153"/>
              </a:xfrm>
              <a:prstGeom prst="rect">
                <a:avLst/>
              </a:prstGeom>
              <a:solidFill>
                <a:srgbClr val="F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" name="Rectangle 1090"/>
              <p:cNvSpPr>
                <a:spLocks noChangeArrowheads="1"/>
              </p:cNvSpPr>
              <p:nvPr/>
            </p:nvSpPr>
            <p:spPr bwMode="auto">
              <a:xfrm>
                <a:off x="1636" y="3185"/>
                <a:ext cx="2" cy="153"/>
              </a:xfrm>
              <a:prstGeom prst="rect">
                <a:avLst/>
              </a:prstGeom>
              <a:solidFill>
                <a:srgbClr val="F1E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" name="Rectangle 1091"/>
              <p:cNvSpPr>
                <a:spLocks noChangeArrowheads="1"/>
              </p:cNvSpPr>
              <p:nvPr/>
            </p:nvSpPr>
            <p:spPr bwMode="auto">
              <a:xfrm>
                <a:off x="1638" y="3185"/>
                <a:ext cx="2" cy="153"/>
              </a:xfrm>
              <a:prstGeom prst="rect">
                <a:avLst/>
              </a:prstGeom>
              <a:solidFill>
                <a:srgbClr val="F0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" name="Rectangle 1092"/>
              <p:cNvSpPr>
                <a:spLocks noChangeArrowheads="1"/>
              </p:cNvSpPr>
              <p:nvPr/>
            </p:nvSpPr>
            <p:spPr bwMode="auto">
              <a:xfrm>
                <a:off x="1640" y="3185"/>
                <a:ext cx="2" cy="153"/>
              </a:xfrm>
              <a:prstGeom prst="rect">
                <a:avLst/>
              </a:prstGeom>
              <a:solidFill>
                <a:srgbClr val="F0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" name="Rectangle 1093"/>
              <p:cNvSpPr>
                <a:spLocks noChangeArrowheads="1"/>
              </p:cNvSpPr>
              <p:nvPr/>
            </p:nvSpPr>
            <p:spPr bwMode="auto">
              <a:xfrm>
                <a:off x="1642" y="3185"/>
                <a:ext cx="3" cy="153"/>
              </a:xfrm>
              <a:prstGeom prst="rect">
                <a:avLst/>
              </a:prstGeom>
              <a:solidFill>
                <a:srgbClr val="F0E1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" name="Rectangle 1094"/>
              <p:cNvSpPr>
                <a:spLocks noChangeArrowheads="1"/>
              </p:cNvSpPr>
              <p:nvPr/>
            </p:nvSpPr>
            <p:spPr bwMode="auto">
              <a:xfrm>
                <a:off x="1645" y="3185"/>
                <a:ext cx="4" cy="153"/>
              </a:xfrm>
              <a:prstGeom prst="rect">
                <a:avLst/>
              </a:prstGeom>
              <a:solidFill>
                <a:srgbClr val="EFE0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" name="Rectangle 1095"/>
              <p:cNvSpPr>
                <a:spLocks noChangeArrowheads="1"/>
              </p:cNvSpPr>
              <p:nvPr/>
            </p:nvSpPr>
            <p:spPr bwMode="auto">
              <a:xfrm>
                <a:off x="1649" y="3185"/>
                <a:ext cx="2" cy="153"/>
              </a:xfrm>
              <a:prstGeom prst="rect">
                <a:avLst/>
              </a:prstGeom>
              <a:solidFill>
                <a:srgbClr val="EED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" name="Rectangle 1096"/>
              <p:cNvSpPr>
                <a:spLocks noChangeArrowheads="1"/>
              </p:cNvSpPr>
              <p:nvPr/>
            </p:nvSpPr>
            <p:spPr bwMode="auto">
              <a:xfrm>
                <a:off x="1651" y="3185"/>
                <a:ext cx="2" cy="153"/>
              </a:xfrm>
              <a:prstGeom prst="rect">
                <a:avLst/>
              </a:prstGeom>
              <a:solidFill>
                <a:srgbClr val="EDD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" name="Rectangle 1097"/>
              <p:cNvSpPr>
                <a:spLocks noChangeArrowheads="1"/>
              </p:cNvSpPr>
              <p:nvPr/>
            </p:nvSpPr>
            <p:spPr bwMode="auto">
              <a:xfrm>
                <a:off x="1653" y="3185"/>
                <a:ext cx="3" cy="153"/>
              </a:xfrm>
              <a:prstGeom prst="rect">
                <a:avLst/>
              </a:prstGeom>
              <a:solidFill>
                <a:srgbClr val="EDD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" name="Rectangle 1098"/>
              <p:cNvSpPr>
                <a:spLocks noChangeArrowheads="1"/>
              </p:cNvSpPr>
              <p:nvPr/>
            </p:nvSpPr>
            <p:spPr bwMode="auto">
              <a:xfrm>
                <a:off x="1656" y="3185"/>
                <a:ext cx="2" cy="153"/>
              </a:xfrm>
              <a:prstGeom prst="rect">
                <a:avLst/>
              </a:prstGeom>
              <a:solidFill>
                <a:srgbClr val="ED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" name="Rectangle 1099"/>
              <p:cNvSpPr>
                <a:spLocks noChangeArrowheads="1"/>
              </p:cNvSpPr>
              <p:nvPr/>
            </p:nvSpPr>
            <p:spPr bwMode="auto">
              <a:xfrm>
                <a:off x="1658" y="3185"/>
                <a:ext cx="4" cy="153"/>
              </a:xfrm>
              <a:prstGeom prst="rect">
                <a:avLst/>
              </a:prstGeom>
              <a:solidFill>
                <a:srgbClr val="EC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" name="Rectangle 1100"/>
              <p:cNvSpPr>
                <a:spLocks noChangeArrowheads="1"/>
              </p:cNvSpPr>
              <p:nvPr/>
            </p:nvSpPr>
            <p:spPr bwMode="auto">
              <a:xfrm>
                <a:off x="1662" y="3185"/>
                <a:ext cx="3" cy="153"/>
              </a:xfrm>
              <a:prstGeom prst="rect">
                <a:avLst/>
              </a:prstGeom>
              <a:solidFill>
                <a:srgbClr val="EC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" name="Rectangle 1101"/>
              <p:cNvSpPr>
                <a:spLocks noChangeArrowheads="1"/>
              </p:cNvSpPr>
              <p:nvPr/>
            </p:nvSpPr>
            <p:spPr bwMode="auto">
              <a:xfrm>
                <a:off x="1665" y="3185"/>
                <a:ext cx="4" cy="153"/>
              </a:xfrm>
              <a:prstGeom prst="rect">
                <a:avLst/>
              </a:prstGeom>
              <a:solidFill>
                <a:srgbClr val="EBD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" name="Rectangle 1102"/>
              <p:cNvSpPr>
                <a:spLocks noChangeArrowheads="1"/>
              </p:cNvSpPr>
              <p:nvPr/>
            </p:nvSpPr>
            <p:spPr bwMode="auto">
              <a:xfrm>
                <a:off x="1669" y="3185"/>
                <a:ext cx="2" cy="153"/>
              </a:xfrm>
              <a:prstGeom prst="rect">
                <a:avLst/>
              </a:prstGeom>
              <a:solidFill>
                <a:srgbClr val="EA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" name="Rectangle 1103"/>
              <p:cNvSpPr>
                <a:spLocks noChangeArrowheads="1"/>
              </p:cNvSpPr>
              <p:nvPr/>
            </p:nvSpPr>
            <p:spPr bwMode="auto">
              <a:xfrm>
                <a:off x="1671" y="3185"/>
                <a:ext cx="2" cy="153"/>
              </a:xfrm>
              <a:prstGeom prst="rect">
                <a:avLst/>
              </a:prstGeom>
              <a:solidFill>
                <a:srgbClr val="EAD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" name="Rectangle 1104"/>
              <p:cNvSpPr>
                <a:spLocks noChangeArrowheads="1"/>
              </p:cNvSpPr>
              <p:nvPr/>
            </p:nvSpPr>
            <p:spPr bwMode="auto">
              <a:xfrm>
                <a:off x="1673" y="3185"/>
                <a:ext cx="3" cy="153"/>
              </a:xfrm>
              <a:prstGeom prst="rect">
                <a:avLst/>
              </a:prstGeom>
              <a:solidFill>
                <a:srgbClr val="E9D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" name="Rectangle 1105"/>
              <p:cNvSpPr>
                <a:spLocks noChangeArrowheads="1"/>
              </p:cNvSpPr>
              <p:nvPr/>
            </p:nvSpPr>
            <p:spPr bwMode="auto">
              <a:xfrm>
                <a:off x="1676" y="3185"/>
                <a:ext cx="2" cy="153"/>
              </a:xfrm>
              <a:prstGeom prst="rect">
                <a:avLst/>
              </a:prstGeom>
              <a:solidFill>
                <a:srgbClr val="E9D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" name="Rectangle 1106"/>
              <p:cNvSpPr>
                <a:spLocks noChangeArrowheads="1"/>
              </p:cNvSpPr>
              <p:nvPr/>
            </p:nvSpPr>
            <p:spPr bwMode="auto">
              <a:xfrm>
                <a:off x="1480" y="3185"/>
                <a:ext cx="198" cy="153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" name="Rectangle 1107"/>
              <p:cNvSpPr>
                <a:spLocks noChangeArrowheads="1"/>
              </p:cNvSpPr>
              <p:nvPr/>
            </p:nvSpPr>
            <p:spPr bwMode="auto">
              <a:xfrm>
                <a:off x="1509" y="3198"/>
                <a:ext cx="13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«FeatureTy...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7" name="Rectangle 1108"/>
              <p:cNvSpPr>
                <a:spLocks noChangeArrowheads="1"/>
              </p:cNvSpPr>
              <p:nvPr/>
            </p:nvSpPr>
            <p:spPr bwMode="auto">
              <a:xfrm>
                <a:off x="1514" y="3227"/>
                <a:ext cx="13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GFI_Feature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8" name="Rectangle 1109"/>
              <p:cNvSpPr>
                <a:spLocks noChangeArrowheads="1"/>
              </p:cNvSpPr>
              <p:nvPr/>
            </p:nvSpPr>
            <p:spPr bwMode="auto">
              <a:xfrm>
                <a:off x="1582" y="3499"/>
                <a:ext cx="371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" name="Rectangle 1110"/>
              <p:cNvSpPr>
                <a:spLocks noChangeArrowheads="1"/>
              </p:cNvSpPr>
              <p:nvPr/>
            </p:nvSpPr>
            <p:spPr bwMode="auto">
              <a:xfrm>
                <a:off x="1582" y="3499"/>
                <a:ext cx="371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" name="Rectangle 1111"/>
              <p:cNvSpPr>
                <a:spLocks noChangeArrowheads="1"/>
              </p:cNvSpPr>
              <p:nvPr/>
            </p:nvSpPr>
            <p:spPr bwMode="auto">
              <a:xfrm>
                <a:off x="1576" y="3493"/>
                <a:ext cx="193" cy="153"/>
              </a:xfrm>
              <a:prstGeom prst="rect">
                <a:avLst/>
              </a:prstGeom>
              <a:solidFill>
                <a:srgbClr val="FCF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" name="Rectangle 1112"/>
              <p:cNvSpPr>
                <a:spLocks noChangeArrowheads="1"/>
              </p:cNvSpPr>
              <p:nvPr/>
            </p:nvSpPr>
            <p:spPr bwMode="auto">
              <a:xfrm>
                <a:off x="1769" y="3493"/>
                <a:ext cx="9" cy="153"/>
              </a:xfrm>
              <a:prstGeom prst="rect">
                <a:avLst/>
              </a:prstGeom>
              <a:solidFill>
                <a:srgbClr val="FBF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" name="Rectangle 1113"/>
              <p:cNvSpPr>
                <a:spLocks noChangeArrowheads="1"/>
              </p:cNvSpPr>
              <p:nvPr/>
            </p:nvSpPr>
            <p:spPr bwMode="auto">
              <a:xfrm>
                <a:off x="1778" y="3493"/>
                <a:ext cx="11" cy="153"/>
              </a:xfrm>
              <a:prstGeom prst="rect">
                <a:avLst/>
              </a:prstGeom>
              <a:solidFill>
                <a:srgbClr val="FB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" name="Rectangle 1114"/>
              <p:cNvSpPr>
                <a:spLocks noChangeArrowheads="1"/>
              </p:cNvSpPr>
              <p:nvPr/>
            </p:nvSpPr>
            <p:spPr bwMode="auto">
              <a:xfrm>
                <a:off x="1789" y="3493"/>
                <a:ext cx="11" cy="153"/>
              </a:xfrm>
              <a:prstGeom prst="rect">
                <a:avLst/>
              </a:prstGeom>
              <a:solidFill>
                <a:srgbClr val="F9E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" name="Rectangle 1115"/>
              <p:cNvSpPr>
                <a:spLocks noChangeArrowheads="1"/>
              </p:cNvSpPr>
              <p:nvPr/>
            </p:nvSpPr>
            <p:spPr bwMode="auto">
              <a:xfrm>
                <a:off x="1800" y="3493"/>
                <a:ext cx="11" cy="153"/>
              </a:xfrm>
              <a:prstGeom prst="rect">
                <a:avLst/>
              </a:prstGeom>
              <a:solidFill>
                <a:srgbClr val="F8E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" name="Rectangle 1116"/>
              <p:cNvSpPr>
                <a:spLocks noChangeArrowheads="1"/>
              </p:cNvSpPr>
              <p:nvPr/>
            </p:nvSpPr>
            <p:spPr bwMode="auto">
              <a:xfrm>
                <a:off x="1811" y="3493"/>
                <a:ext cx="9" cy="153"/>
              </a:xfrm>
              <a:prstGeom prst="rect">
                <a:avLst/>
              </a:prstGeom>
              <a:solidFill>
                <a:srgbClr val="F7E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" name="Rectangle 1117"/>
              <p:cNvSpPr>
                <a:spLocks noChangeArrowheads="1"/>
              </p:cNvSpPr>
              <p:nvPr/>
            </p:nvSpPr>
            <p:spPr bwMode="auto">
              <a:xfrm>
                <a:off x="1820" y="3493"/>
                <a:ext cx="9" cy="153"/>
              </a:xfrm>
              <a:prstGeom prst="rect">
                <a:avLst/>
              </a:prstGeom>
              <a:solidFill>
                <a:srgbClr val="F6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" name="Rectangle 1118"/>
              <p:cNvSpPr>
                <a:spLocks noChangeArrowheads="1"/>
              </p:cNvSpPr>
              <p:nvPr/>
            </p:nvSpPr>
            <p:spPr bwMode="auto">
              <a:xfrm>
                <a:off x="1829" y="3493"/>
                <a:ext cx="11" cy="153"/>
              </a:xfrm>
              <a:prstGeom prst="rect">
                <a:avLst/>
              </a:prstGeom>
              <a:solidFill>
                <a:srgbClr val="F5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" name="Rectangle 1119"/>
              <p:cNvSpPr>
                <a:spLocks noChangeArrowheads="1"/>
              </p:cNvSpPr>
              <p:nvPr/>
            </p:nvSpPr>
            <p:spPr bwMode="auto">
              <a:xfrm>
                <a:off x="1840" y="3493"/>
                <a:ext cx="11" cy="153"/>
              </a:xfrm>
              <a:prstGeom prst="rect">
                <a:avLst/>
              </a:prstGeom>
              <a:solidFill>
                <a:srgbClr val="F4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" name="Rectangle 1120"/>
              <p:cNvSpPr>
                <a:spLocks noChangeArrowheads="1"/>
              </p:cNvSpPr>
              <p:nvPr/>
            </p:nvSpPr>
            <p:spPr bwMode="auto">
              <a:xfrm>
                <a:off x="1851" y="3493"/>
                <a:ext cx="11" cy="153"/>
              </a:xfrm>
              <a:prstGeom prst="rect">
                <a:avLst/>
              </a:prstGeom>
              <a:solidFill>
                <a:srgbClr val="F2E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" name="Rectangle 1121"/>
              <p:cNvSpPr>
                <a:spLocks noChangeArrowheads="1"/>
              </p:cNvSpPr>
              <p:nvPr/>
            </p:nvSpPr>
            <p:spPr bwMode="auto">
              <a:xfrm>
                <a:off x="1862" y="3493"/>
                <a:ext cx="7" cy="153"/>
              </a:xfrm>
              <a:prstGeom prst="rect">
                <a:avLst/>
              </a:prstGeom>
              <a:solidFill>
                <a:srgbClr val="F1E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" name="Rectangle 1122"/>
              <p:cNvSpPr>
                <a:spLocks noChangeArrowheads="1"/>
              </p:cNvSpPr>
              <p:nvPr/>
            </p:nvSpPr>
            <p:spPr bwMode="auto">
              <a:xfrm>
                <a:off x="1869" y="3493"/>
                <a:ext cx="6" cy="153"/>
              </a:xfrm>
              <a:prstGeom prst="rect">
                <a:avLst/>
              </a:prstGeom>
              <a:solidFill>
                <a:srgbClr val="F1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" name="Rectangle 1123"/>
              <p:cNvSpPr>
                <a:spLocks noChangeArrowheads="1"/>
              </p:cNvSpPr>
              <p:nvPr/>
            </p:nvSpPr>
            <p:spPr bwMode="auto">
              <a:xfrm>
                <a:off x="1875" y="3493"/>
                <a:ext cx="9" cy="153"/>
              </a:xfrm>
              <a:prstGeom prst="rect">
                <a:avLst/>
              </a:prstGeom>
              <a:solidFill>
                <a:srgbClr val="F0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" name="Rectangle 1124"/>
              <p:cNvSpPr>
                <a:spLocks noChangeArrowheads="1"/>
              </p:cNvSpPr>
              <p:nvPr/>
            </p:nvSpPr>
            <p:spPr bwMode="auto">
              <a:xfrm>
                <a:off x="1884" y="3493"/>
                <a:ext cx="11" cy="153"/>
              </a:xfrm>
              <a:prstGeom prst="rect">
                <a:avLst/>
              </a:prstGeom>
              <a:solidFill>
                <a:srgbClr val="EFE0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" name="Rectangle 1125"/>
              <p:cNvSpPr>
                <a:spLocks noChangeArrowheads="1"/>
              </p:cNvSpPr>
              <p:nvPr/>
            </p:nvSpPr>
            <p:spPr bwMode="auto">
              <a:xfrm>
                <a:off x="1895" y="3493"/>
                <a:ext cx="9" cy="153"/>
              </a:xfrm>
              <a:prstGeom prst="rect">
                <a:avLst/>
              </a:prstGeom>
              <a:solidFill>
                <a:srgbClr val="EED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" name="Rectangle 1126"/>
              <p:cNvSpPr>
                <a:spLocks noChangeArrowheads="1"/>
              </p:cNvSpPr>
              <p:nvPr/>
            </p:nvSpPr>
            <p:spPr bwMode="auto">
              <a:xfrm>
                <a:off x="1904" y="3493"/>
                <a:ext cx="11" cy="153"/>
              </a:xfrm>
              <a:prstGeom prst="rect">
                <a:avLst/>
              </a:prstGeom>
              <a:solidFill>
                <a:srgbClr val="ED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" name="Rectangle 1127"/>
              <p:cNvSpPr>
                <a:spLocks noChangeArrowheads="1"/>
              </p:cNvSpPr>
              <p:nvPr/>
            </p:nvSpPr>
            <p:spPr bwMode="auto">
              <a:xfrm>
                <a:off x="1915" y="3493"/>
                <a:ext cx="11" cy="153"/>
              </a:xfrm>
              <a:prstGeom prst="rect">
                <a:avLst/>
              </a:prstGeom>
              <a:solidFill>
                <a:srgbClr val="EC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" name="Rectangle 1128"/>
              <p:cNvSpPr>
                <a:spLocks noChangeArrowheads="1"/>
              </p:cNvSpPr>
              <p:nvPr/>
            </p:nvSpPr>
            <p:spPr bwMode="auto">
              <a:xfrm>
                <a:off x="1926" y="3493"/>
                <a:ext cx="9" cy="153"/>
              </a:xfrm>
              <a:prstGeom prst="rect">
                <a:avLst/>
              </a:prstGeom>
              <a:solidFill>
                <a:srgbClr val="EBD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" name="Rectangle 1129"/>
              <p:cNvSpPr>
                <a:spLocks noChangeArrowheads="1"/>
              </p:cNvSpPr>
              <p:nvPr/>
            </p:nvSpPr>
            <p:spPr bwMode="auto">
              <a:xfrm>
                <a:off x="1935" y="3493"/>
                <a:ext cx="9" cy="153"/>
              </a:xfrm>
              <a:prstGeom prst="rect">
                <a:avLst/>
              </a:prstGeom>
              <a:solidFill>
                <a:srgbClr val="E9D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" name="Rectangle 1130"/>
              <p:cNvSpPr>
                <a:spLocks noChangeArrowheads="1"/>
              </p:cNvSpPr>
              <p:nvPr/>
            </p:nvSpPr>
            <p:spPr bwMode="auto">
              <a:xfrm>
                <a:off x="1944" y="3493"/>
                <a:ext cx="2" cy="153"/>
              </a:xfrm>
              <a:prstGeom prst="rect">
                <a:avLst/>
              </a:prstGeom>
              <a:solidFill>
                <a:srgbClr val="E8D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" name="Rectangle 1131"/>
              <p:cNvSpPr>
                <a:spLocks noChangeArrowheads="1"/>
              </p:cNvSpPr>
              <p:nvPr/>
            </p:nvSpPr>
            <p:spPr bwMode="auto">
              <a:xfrm>
                <a:off x="1576" y="3493"/>
                <a:ext cx="370" cy="153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" name="Rectangle 1132"/>
              <p:cNvSpPr>
                <a:spLocks noChangeArrowheads="1"/>
              </p:cNvSpPr>
              <p:nvPr/>
            </p:nvSpPr>
            <p:spPr bwMode="auto">
              <a:xfrm>
                <a:off x="1682" y="3506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2" name="Rectangle 1133"/>
              <p:cNvSpPr>
                <a:spLocks noChangeArrowheads="1"/>
              </p:cNvSpPr>
              <p:nvPr/>
            </p:nvSpPr>
            <p:spPr bwMode="auto">
              <a:xfrm>
                <a:off x="1649" y="3535"/>
                <a:ext cx="22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SF_SamplingFeature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3" name="Line 1134"/>
              <p:cNvSpPr>
                <a:spLocks noChangeShapeType="1"/>
              </p:cNvSpPr>
              <p:nvPr/>
            </p:nvSpPr>
            <p:spPr bwMode="auto">
              <a:xfrm>
                <a:off x="1576" y="3575"/>
                <a:ext cx="370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" name="Rectangle 1135"/>
              <p:cNvSpPr>
                <a:spLocks noChangeArrowheads="1"/>
              </p:cNvSpPr>
              <p:nvPr/>
            </p:nvSpPr>
            <p:spPr bwMode="auto">
              <a:xfrm>
                <a:off x="1587" y="35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5" name="Rectangle 1136"/>
              <p:cNvSpPr>
                <a:spLocks noChangeArrowheads="1"/>
              </p:cNvSpPr>
              <p:nvPr/>
            </p:nvSpPr>
            <p:spPr bwMode="auto">
              <a:xfrm>
                <a:off x="1625" y="3584"/>
                <a:ext cx="25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lineage  :LI_Lineage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6" name="Rectangle 1137"/>
              <p:cNvSpPr>
                <a:spLocks noChangeArrowheads="1"/>
              </p:cNvSpPr>
              <p:nvPr/>
            </p:nvSpPr>
            <p:spPr bwMode="auto">
              <a:xfrm>
                <a:off x="1587" y="361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7" name="Rectangle 1138"/>
              <p:cNvSpPr>
                <a:spLocks noChangeArrowheads="1"/>
              </p:cNvSpPr>
              <p:nvPr/>
            </p:nvSpPr>
            <p:spPr bwMode="auto">
              <a:xfrm>
                <a:off x="1625" y="3612"/>
                <a:ext cx="30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parameter  :NamedValue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8" name="Rectangle 1139"/>
              <p:cNvSpPr>
                <a:spLocks noChangeArrowheads="1"/>
              </p:cNvSpPr>
              <p:nvPr/>
            </p:nvSpPr>
            <p:spPr bwMode="auto">
              <a:xfrm>
                <a:off x="1607" y="2733"/>
                <a:ext cx="399" cy="279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" name="Rectangle 1140"/>
              <p:cNvSpPr>
                <a:spLocks noChangeArrowheads="1"/>
              </p:cNvSpPr>
              <p:nvPr/>
            </p:nvSpPr>
            <p:spPr bwMode="auto">
              <a:xfrm>
                <a:off x="1607" y="2733"/>
                <a:ext cx="399" cy="279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" name="Rectangle 1141"/>
              <p:cNvSpPr>
                <a:spLocks noChangeArrowheads="1"/>
              </p:cNvSpPr>
              <p:nvPr/>
            </p:nvSpPr>
            <p:spPr bwMode="auto">
              <a:xfrm>
                <a:off x="1600" y="2727"/>
                <a:ext cx="209" cy="279"/>
              </a:xfrm>
              <a:prstGeom prst="rect">
                <a:avLst/>
              </a:prstGeom>
              <a:solidFill>
                <a:srgbClr val="D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" name="Rectangle 1142"/>
              <p:cNvSpPr>
                <a:spLocks noChangeArrowheads="1"/>
              </p:cNvSpPr>
              <p:nvPr/>
            </p:nvSpPr>
            <p:spPr bwMode="auto">
              <a:xfrm>
                <a:off x="1809" y="2727"/>
                <a:ext cx="9" cy="279"/>
              </a:xfrm>
              <a:prstGeom prst="rect">
                <a:avLst/>
              </a:prstGeom>
              <a:solidFill>
                <a:srgbClr val="D3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" name="Rectangle 1143"/>
              <p:cNvSpPr>
                <a:spLocks noChangeArrowheads="1"/>
              </p:cNvSpPr>
              <p:nvPr/>
            </p:nvSpPr>
            <p:spPr bwMode="auto">
              <a:xfrm>
                <a:off x="1818" y="2727"/>
                <a:ext cx="11" cy="279"/>
              </a:xfrm>
              <a:prstGeom prst="rect">
                <a:avLst/>
              </a:prstGeom>
              <a:solidFill>
                <a:srgbClr val="D1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" name="Rectangle 1144"/>
              <p:cNvSpPr>
                <a:spLocks noChangeArrowheads="1"/>
              </p:cNvSpPr>
              <p:nvPr/>
            </p:nvSpPr>
            <p:spPr bwMode="auto">
              <a:xfrm>
                <a:off x="1829" y="2727"/>
                <a:ext cx="9" cy="279"/>
              </a:xfrm>
              <a:prstGeom prst="rect">
                <a:avLst/>
              </a:prstGeom>
              <a:solidFill>
                <a:srgbClr val="CF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4" name="Rectangle 1145"/>
              <p:cNvSpPr>
                <a:spLocks noChangeArrowheads="1"/>
              </p:cNvSpPr>
              <p:nvPr/>
            </p:nvSpPr>
            <p:spPr bwMode="auto">
              <a:xfrm>
                <a:off x="1838" y="2727"/>
                <a:ext cx="11" cy="279"/>
              </a:xfrm>
              <a:prstGeom prst="rect">
                <a:avLst/>
              </a:prstGeom>
              <a:solidFill>
                <a:srgbClr val="CD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5" name="Rectangle 1146"/>
              <p:cNvSpPr>
                <a:spLocks noChangeArrowheads="1"/>
              </p:cNvSpPr>
              <p:nvPr/>
            </p:nvSpPr>
            <p:spPr bwMode="auto">
              <a:xfrm>
                <a:off x="1849" y="2727"/>
                <a:ext cx="8" cy="279"/>
              </a:xfrm>
              <a:prstGeom prst="rect">
                <a:avLst/>
              </a:prstGeom>
              <a:solidFill>
                <a:srgbClr val="C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6" name="Rectangle 1147"/>
              <p:cNvSpPr>
                <a:spLocks noChangeArrowheads="1"/>
              </p:cNvSpPr>
              <p:nvPr/>
            </p:nvSpPr>
            <p:spPr bwMode="auto">
              <a:xfrm>
                <a:off x="1857" y="2727"/>
                <a:ext cx="12" cy="279"/>
              </a:xfrm>
              <a:prstGeom prst="rect">
                <a:avLst/>
              </a:prstGeom>
              <a:solidFill>
                <a:srgbClr val="C9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7" name="Rectangle 1148"/>
              <p:cNvSpPr>
                <a:spLocks noChangeArrowheads="1"/>
              </p:cNvSpPr>
              <p:nvPr/>
            </p:nvSpPr>
            <p:spPr bwMode="auto">
              <a:xfrm>
                <a:off x="1869" y="2727"/>
                <a:ext cx="8" cy="279"/>
              </a:xfrm>
              <a:prstGeom prst="rect">
                <a:avLst/>
              </a:prstGeom>
              <a:solidFill>
                <a:srgbClr val="C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8" name="Rectangle 1149"/>
              <p:cNvSpPr>
                <a:spLocks noChangeArrowheads="1"/>
              </p:cNvSpPr>
              <p:nvPr/>
            </p:nvSpPr>
            <p:spPr bwMode="auto">
              <a:xfrm>
                <a:off x="1877" y="2727"/>
                <a:ext cx="12" cy="279"/>
              </a:xfrm>
              <a:prstGeom prst="rect">
                <a:avLst/>
              </a:prstGeom>
              <a:solidFill>
                <a:srgbClr val="C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9" name="Rectangle 1150"/>
              <p:cNvSpPr>
                <a:spLocks noChangeArrowheads="1"/>
              </p:cNvSpPr>
              <p:nvPr/>
            </p:nvSpPr>
            <p:spPr bwMode="auto">
              <a:xfrm>
                <a:off x="1889" y="2727"/>
                <a:ext cx="8" cy="279"/>
              </a:xfrm>
              <a:prstGeom prst="rect">
                <a:avLst/>
              </a:prstGeom>
              <a:solidFill>
                <a:srgbClr val="C3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0" name="Rectangle 1151"/>
              <p:cNvSpPr>
                <a:spLocks noChangeArrowheads="1"/>
              </p:cNvSpPr>
              <p:nvPr/>
            </p:nvSpPr>
            <p:spPr bwMode="auto">
              <a:xfrm>
                <a:off x="1897" y="2727"/>
                <a:ext cx="12" cy="279"/>
              </a:xfrm>
              <a:prstGeom prst="rect">
                <a:avLst/>
              </a:prstGeom>
              <a:solidFill>
                <a:srgbClr val="C1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1" name="Rectangle 1152"/>
              <p:cNvSpPr>
                <a:spLocks noChangeArrowheads="1"/>
              </p:cNvSpPr>
              <p:nvPr/>
            </p:nvSpPr>
            <p:spPr bwMode="auto">
              <a:xfrm>
                <a:off x="1909" y="2727"/>
                <a:ext cx="8" cy="279"/>
              </a:xfrm>
              <a:prstGeom prst="rect">
                <a:avLst/>
              </a:prstGeom>
              <a:solidFill>
                <a:srgbClr val="BF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2" name="Rectangle 1153"/>
              <p:cNvSpPr>
                <a:spLocks noChangeArrowheads="1"/>
              </p:cNvSpPr>
              <p:nvPr/>
            </p:nvSpPr>
            <p:spPr bwMode="auto">
              <a:xfrm>
                <a:off x="1917" y="2727"/>
                <a:ext cx="11" cy="279"/>
              </a:xfrm>
              <a:prstGeom prst="rect">
                <a:avLst/>
              </a:prstGeom>
              <a:solidFill>
                <a:srgbClr val="BD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3" name="Rectangle 1154"/>
              <p:cNvSpPr>
                <a:spLocks noChangeArrowheads="1"/>
              </p:cNvSpPr>
              <p:nvPr/>
            </p:nvSpPr>
            <p:spPr bwMode="auto">
              <a:xfrm>
                <a:off x="1928" y="2727"/>
                <a:ext cx="9" cy="279"/>
              </a:xfrm>
              <a:prstGeom prst="rect">
                <a:avLst/>
              </a:prstGeom>
              <a:solidFill>
                <a:srgbClr val="BB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4" name="Rectangle 1155"/>
              <p:cNvSpPr>
                <a:spLocks noChangeArrowheads="1"/>
              </p:cNvSpPr>
              <p:nvPr/>
            </p:nvSpPr>
            <p:spPr bwMode="auto">
              <a:xfrm>
                <a:off x="1937" y="2727"/>
                <a:ext cx="11" cy="279"/>
              </a:xfrm>
              <a:prstGeom prst="rect">
                <a:avLst/>
              </a:prstGeom>
              <a:solidFill>
                <a:srgbClr val="B9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5" name="Rectangle 1156"/>
              <p:cNvSpPr>
                <a:spLocks noChangeArrowheads="1"/>
              </p:cNvSpPr>
              <p:nvPr/>
            </p:nvSpPr>
            <p:spPr bwMode="auto">
              <a:xfrm>
                <a:off x="1948" y="2727"/>
                <a:ext cx="9" cy="279"/>
              </a:xfrm>
              <a:prstGeom prst="rect">
                <a:avLst/>
              </a:prstGeom>
              <a:solidFill>
                <a:srgbClr val="B7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6" name="Rectangle 1157"/>
              <p:cNvSpPr>
                <a:spLocks noChangeArrowheads="1"/>
              </p:cNvSpPr>
              <p:nvPr/>
            </p:nvSpPr>
            <p:spPr bwMode="auto">
              <a:xfrm>
                <a:off x="1957" y="2727"/>
                <a:ext cx="11" cy="279"/>
              </a:xfrm>
              <a:prstGeom prst="rect">
                <a:avLst/>
              </a:prstGeom>
              <a:solidFill>
                <a:srgbClr val="B5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7" name="Rectangle 1158"/>
              <p:cNvSpPr>
                <a:spLocks noChangeArrowheads="1"/>
              </p:cNvSpPr>
              <p:nvPr/>
            </p:nvSpPr>
            <p:spPr bwMode="auto">
              <a:xfrm>
                <a:off x="1968" y="2727"/>
                <a:ext cx="9" cy="279"/>
              </a:xfrm>
              <a:prstGeom prst="rect">
                <a:avLst/>
              </a:prstGeom>
              <a:solidFill>
                <a:srgbClr val="B3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8" name="Rectangle 1159"/>
              <p:cNvSpPr>
                <a:spLocks noChangeArrowheads="1"/>
              </p:cNvSpPr>
              <p:nvPr/>
            </p:nvSpPr>
            <p:spPr bwMode="auto">
              <a:xfrm>
                <a:off x="1977" y="2727"/>
                <a:ext cx="11" cy="279"/>
              </a:xfrm>
              <a:prstGeom prst="rect">
                <a:avLst/>
              </a:prstGeom>
              <a:solidFill>
                <a:srgbClr val="B1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9" name="Rectangle 1160"/>
              <p:cNvSpPr>
                <a:spLocks noChangeArrowheads="1"/>
              </p:cNvSpPr>
              <p:nvPr/>
            </p:nvSpPr>
            <p:spPr bwMode="auto">
              <a:xfrm>
                <a:off x="1988" y="2727"/>
                <a:ext cx="9" cy="279"/>
              </a:xfrm>
              <a:prstGeom prst="rect">
                <a:avLst/>
              </a:prstGeom>
              <a:solidFill>
                <a:srgbClr val="A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0" name="Rectangle 1161"/>
              <p:cNvSpPr>
                <a:spLocks noChangeArrowheads="1"/>
              </p:cNvSpPr>
              <p:nvPr/>
            </p:nvSpPr>
            <p:spPr bwMode="auto">
              <a:xfrm>
                <a:off x="1997" y="2727"/>
                <a:ext cx="2" cy="279"/>
              </a:xfrm>
              <a:prstGeom prst="rect">
                <a:avLst/>
              </a:prstGeom>
              <a:solidFill>
                <a:srgbClr val="AD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1" name="Rectangle 1162"/>
              <p:cNvSpPr>
                <a:spLocks noChangeArrowheads="1"/>
              </p:cNvSpPr>
              <p:nvPr/>
            </p:nvSpPr>
            <p:spPr bwMode="auto">
              <a:xfrm>
                <a:off x="1600" y="2727"/>
                <a:ext cx="399" cy="279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2" name="Rectangle 1163"/>
              <p:cNvSpPr>
                <a:spLocks noChangeArrowheads="1"/>
              </p:cNvSpPr>
              <p:nvPr/>
            </p:nvSpPr>
            <p:spPr bwMode="auto">
              <a:xfrm>
                <a:off x="1873" y="2733"/>
                <a:ext cx="11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AnyFeature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3" name="Rectangle 1164"/>
              <p:cNvSpPr>
                <a:spLocks noChangeArrowheads="1"/>
              </p:cNvSpPr>
              <p:nvPr/>
            </p:nvSpPr>
            <p:spPr bwMode="auto">
              <a:xfrm>
                <a:off x="1720" y="2775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4" name="Rectangle 1165"/>
              <p:cNvSpPr>
                <a:spLocks noChangeArrowheads="1"/>
              </p:cNvSpPr>
              <p:nvPr/>
            </p:nvSpPr>
            <p:spPr bwMode="auto">
              <a:xfrm>
                <a:off x="1707" y="2804"/>
                <a:ext cx="18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OM_Observation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5" name="Line 1166"/>
              <p:cNvSpPr>
                <a:spLocks noChangeShapeType="1"/>
              </p:cNvSpPr>
              <p:nvPr/>
            </p:nvSpPr>
            <p:spPr bwMode="auto">
              <a:xfrm>
                <a:off x="1600" y="2844"/>
                <a:ext cx="399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6" name="Rectangle 1167"/>
              <p:cNvSpPr>
                <a:spLocks noChangeArrowheads="1"/>
              </p:cNvSpPr>
              <p:nvPr/>
            </p:nvSpPr>
            <p:spPr bwMode="auto">
              <a:xfrm>
                <a:off x="1611" y="2853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7" name="Rectangle 1168"/>
              <p:cNvSpPr>
                <a:spLocks noChangeArrowheads="1"/>
              </p:cNvSpPr>
              <p:nvPr/>
            </p:nvSpPr>
            <p:spPr bwMode="auto">
              <a:xfrm>
                <a:off x="1649" y="2853"/>
                <a:ext cx="301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parameter  :NamedValue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8" name="Rectangle 1169"/>
              <p:cNvSpPr>
                <a:spLocks noChangeArrowheads="1"/>
              </p:cNvSpPr>
              <p:nvPr/>
            </p:nvSpPr>
            <p:spPr bwMode="auto">
              <a:xfrm>
                <a:off x="1611" y="2882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9" name="Rectangle 1170"/>
              <p:cNvSpPr>
                <a:spLocks noChangeArrowheads="1"/>
              </p:cNvSpPr>
              <p:nvPr/>
            </p:nvSpPr>
            <p:spPr bwMode="auto">
              <a:xfrm>
                <a:off x="1649" y="2882"/>
                <a:ext cx="30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phenomenonTime  :TM_Object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0" name="Rectangle 1171"/>
              <p:cNvSpPr>
                <a:spLocks noChangeArrowheads="1"/>
              </p:cNvSpPr>
              <p:nvPr/>
            </p:nvSpPr>
            <p:spPr bwMode="auto">
              <a:xfrm>
                <a:off x="1611" y="2910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1" name="Rectangle 1172"/>
              <p:cNvSpPr>
                <a:spLocks noChangeArrowheads="1"/>
              </p:cNvSpPr>
              <p:nvPr/>
            </p:nvSpPr>
            <p:spPr bwMode="auto">
              <a:xfrm>
                <a:off x="1649" y="2910"/>
                <a:ext cx="32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resultQuality  :DQ_Element [0..*]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2" name="Rectangle 1173"/>
              <p:cNvSpPr>
                <a:spLocks noChangeArrowheads="1"/>
              </p:cNvSpPr>
              <p:nvPr/>
            </p:nvSpPr>
            <p:spPr bwMode="auto">
              <a:xfrm>
                <a:off x="1611" y="2939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3" name="Rectangle 1174"/>
              <p:cNvSpPr>
                <a:spLocks noChangeArrowheads="1"/>
              </p:cNvSpPr>
              <p:nvPr/>
            </p:nvSpPr>
            <p:spPr bwMode="auto">
              <a:xfrm>
                <a:off x="1649" y="2939"/>
                <a:ext cx="23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resultTime  :TM_Instant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4" name="Rectangle 1175"/>
              <p:cNvSpPr>
                <a:spLocks noChangeArrowheads="1"/>
              </p:cNvSpPr>
              <p:nvPr/>
            </p:nvSpPr>
            <p:spPr bwMode="auto">
              <a:xfrm>
                <a:off x="1611" y="2968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5" name="Rectangle 1176"/>
              <p:cNvSpPr>
                <a:spLocks noChangeArrowheads="1"/>
              </p:cNvSpPr>
              <p:nvPr/>
            </p:nvSpPr>
            <p:spPr bwMode="auto">
              <a:xfrm>
                <a:off x="1649" y="2968"/>
                <a:ext cx="27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validTime  :TM_Period [0..1]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6" name="Rectangle 1177"/>
              <p:cNvSpPr>
                <a:spLocks noChangeArrowheads="1"/>
              </p:cNvSpPr>
              <p:nvPr/>
            </p:nvSpPr>
            <p:spPr bwMode="auto">
              <a:xfrm>
                <a:off x="1483" y="3730"/>
                <a:ext cx="570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Rectangle 1178"/>
              <p:cNvSpPr>
                <a:spLocks noChangeArrowheads="1"/>
              </p:cNvSpPr>
              <p:nvPr/>
            </p:nvSpPr>
            <p:spPr bwMode="auto">
              <a:xfrm>
                <a:off x="1483" y="3730"/>
                <a:ext cx="570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8" name="Rectangle 1179"/>
              <p:cNvSpPr>
                <a:spLocks noChangeArrowheads="1"/>
              </p:cNvSpPr>
              <p:nvPr/>
            </p:nvSpPr>
            <p:spPr bwMode="auto">
              <a:xfrm>
                <a:off x="1476" y="3723"/>
                <a:ext cx="297" cy="153"/>
              </a:xfrm>
              <a:prstGeom prst="rect">
                <a:avLst/>
              </a:prstGeom>
              <a:solidFill>
                <a:srgbClr val="FCF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Rectangle 1180"/>
              <p:cNvSpPr>
                <a:spLocks noChangeArrowheads="1"/>
              </p:cNvSpPr>
              <p:nvPr/>
            </p:nvSpPr>
            <p:spPr bwMode="auto">
              <a:xfrm>
                <a:off x="1773" y="3723"/>
                <a:ext cx="14" cy="153"/>
              </a:xfrm>
              <a:prstGeom prst="rect">
                <a:avLst/>
              </a:prstGeom>
              <a:solidFill>
                <a:srgbClr val="FBF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Rectangle 1181"/>
              <p:cNvSpPr>
                <a:spLocks noChangeArrowheads="1"/>
              </p:cNvSpPr>
              <p:nvPr/>
            </p:nvSpPr>
            <p:spPr bwMode="auto">
              <a:xfrm>
                <a:off x="1787" y="3723"/>
                <a:ext cx="15" cy="153"/>
              </a:xfrm>
              <a:prstGeom prst="rect">
                <a:avLst/>
              </a:prstGeom>
              <a:solidFill>
                <a:srgbClr val="FB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1" name="Rectangle 1182"/>
              <p:cNvSpPr>
                <a:spLocks noChangeArrowheads="1"/>
              </p:cNvSpPr>
              <p:nvPr/>
            </p:nvSpPr>
            <p:spPr bwMode="auto">
              <a:xfrm>
                <a:off x="1802" y="3723"/>
                <a:ext cx="13" cy="153"/>
              </a:xfrm>
              <a:prstGeom prst="rect">
                <a:avLst/>
              </a:prstGeom>
              <a:solidFill>
                <a:srgbClr val="FAE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2" name="Rectangle 1183"/>
              <p:cNvSpPr>
                <a:spLocks noChangeArrowheads="1"/>
              </p:cNvSpPr>
              <p:nvPr/>
            </p:nvSpPr>
            <p:spPr bwMode="auto">
              <a:xfrm>
                <a:off x="1815" y="3723"/>
                <a:ext cx="14" cy="153"/>
              </a:xfrm>
              <a:prstGeom prst="rect">
                <a:avLst/>
              </a:prstGeom>
              <a:solidFill>
                <a:srgbClr val="F8E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" name="Rectangle 1184"/>
              <p:cNvSpPr>
                <a:spLocks noChangeArrowheads="1"/>
              </p:cNvSpPr>
              <p:nvPr/>
            </p:nvSpPr>
            <p:spPr bwMode="auto">
              <a:xfrm>
                <a:off x="1829" y="3723"/>
                <a:ext cx="15" cy="153"/>
              </a:xfrm>
              <a:prstGeom prst="rect">
                <a:avLst/>
              </a:prstGeom>
              <a:solidFill>
                <a:srgbClr val="F7E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" name="Rectangle 1185"/>
              <p:cNvSpPr>
                <a:spLocks noChangeArrowheads="1"/>
              </p:cNvSpPr>
              <p:nvPr/>
            </p:nvSpPr>
            <p:spPr bwMode="auto">
              <a:xfrm>
                <a:off x="1844" y="3723"/>
                <a:ext cx="13" cy="153"/>
              </a:xfrm>
              <a:prstGeom prst="rect">
                <a:avLst/>
              </a:prstGeom>
              <a:solidFill>
                <a:srgbClr val="F6E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Rectangle 1186"/>
              <p:cNvSpPr>
                <a:spLocks noChangeArrowheads="1"/>
              </p:cNvSpPr>
              <p:nvPr/>
            </p:nvSpPr>
            <p:spPr bwMode="auto">
              <a:xfrm>
                <a:off x="1857" y="3723"/>
                <a:ext cx="16" cy="153"/>
              </a:xfrm>
              <a:prstGeom prst="rect">
                <a:avLst/>
              </a:prstGeom>
              <a:solidFill>
                <a:srgbClr val="F6E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Rectangle 1187"/>
              <p:cNvSpPr>
                <a:spLocks noChangeArrowheads="1"/>
              </p:cNvSpPr>
              <p:nvPr/>
            </p:nvSpPr>
            <p:spPr bwMode="auto">
              <a:xfrm>
                <a:off x="1873" y="3723"/>
                <a:ext cx="13" cy="153"/>
              </a:xfrm>
              <a:prstGeom prst="rect">
                <a:avLst/>
              </a:prstGeom>
              <a:solidFill>
                <a:srgbClr val="F5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Rectangle 1188"/>
              <p:cNvSpPr>
                <a:spLocks noChangeArrowheads="1"/>
              </p:cNvSpPr>
              <p:nvPr/>
            </p:nvSpPr>
            <p:spPr bwMode="auto">
              <a:xfrm>
                <a:off x="1886" y="3723"/>
                <a:ext cx="14" cy="153"/>
              </a:xfrm>
              <a:prstGeom prst="rect">
                <a:avLst/>
              </a:prstGeom>
              <a:solidFill>
                <a:srgbClr val="F3E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Rectangle 1189"/>
              <p:cNvSpPr>
                <a:spLocks noChangeArrowheads="1"/>
              </p:cNvSpPr>
              <p:nvPr/>
            </p:nvSpPr>
            <p:spPr bwMode="auto">
              <a:xfrm>
                <a:off x="1900" y="3723"/>
                <a:ext cx="15" cy="153"/>
              </a:xfrm>
              <a:prstGeom prst="rect">
                <a:avLst/>
              </a:prstGeom>
              <a:solidFill>
                <a:srgbClr val="F2E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Rectangle 1190"/>
              <p:cNvSpPr>
                <a:spLocks noChangeArrowheads="1"/>
              </p:cNvSpPr>
              <p:nvPr/>
            </p:nvSpPr>
            <p:spPr bwMode="auto">
              <a:xfrm>
                <a:off x="1915" y="3723"/>
                <a:ext cx="11" cy="153"/>
              </a:xfrm>
              <a:prstGeom prst="rect">
                <a:avLst/>
              </a:prstGeom>
              <a:solidFill>
                <a:srgbClr val="F1E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Rectangle 1191"/>
              <p:cNvSpPr>
                <a:spLocks noChangeArrowheads="1"/>
              </p:cNvSpPr>
              <p:nvPr/>
            </p:nvSpPr>
            <p:spPr bwMode="auto">
              <a:xfrm>
                <a:off x="1926" y="3723"/>
                <a:ext cx="11" cy="153"/>
              </a:xfrm>
              <a:prstGeom prst="rect">
                <a:avLst/>
              </a:prstGeom>
              <a:solidFill>
                <a:srgbClr val="F1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Rectangle 1192"/>
              <p:cNvSpPr>
                <a:spLocks noChangeArrowheads="1"/>
              </p:cNvSpPr>
              <p:nvPr/>
            </p:nvSpPr>
            <p:spPr bwMode="auto">
              <a:xfrm>
                <a:off x="1937" y="3723"/>
                <a:ext cx="14" cy="153"/>
              </a:xfrm>
              <a:prstGeom prst="rect">
                <a:avLst/>
              </a:prstGeom>
              <a:solidFill>
                <a:srgbClr val="F0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Rectangle 1193"/>
              <p:cNvSpPr>
                <a:spLocks noChangeArrowheads="1"/>
              </p:cNvSpPr>
              <p:nvPr/>
            </p:nvSpPr>
            <p:spPr bwMode="auto">
              <a:xfrm>
                <a:off x="1951" y="3723"/>
                <a:ext cx="15" cy="153"/>
              </a:xfrm>
              <a:prstGeom prst="rect">
                <a:avLst/>
              </a:prstGeom>
              <a:solidFill>
                <a:srgbClr val="EFE0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Rectangle 1194"/>
              <p:cNvSpPr>
                <a:spLocks noChangeArrowheads="1"/>
              </p:cNvSpPr>
              <p:nvPr/>
            </p:nvSpPr>
            <p:spPr bwMode="auto">
              <a:xfrm>
                <a:off x="1966" y="3723"/>
                <a:ext cx="13" cy="153"/>
              </a:xfrm>
              <a:prstGeom prst="rect">
                <a:avLst/>
              </a:prstGeom>
              <a:solidFill>
                <a:srgbClr val="EED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Rectangle 1195"/>
              <p:cNvSpPr>
                <a:spLocks noChangeArrowheads="1"/>
              </p:cNvSpPr>
              <p:nvPr/>
            </p:nvSpPr>
            <p:spPr bwMode="auto">
              <a:xfrm>
                <a:off x="1979" y="3723"/>
                <a:ext cx="18" cy="153"/>
              </a:xfrm>
              <a:prstGeom prst="rect">
                <a:avLst/>
              </a:prstGeom>
              <a:solidFill>
                <a:srgbClr val="ED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" name="Rectangle 1196"/>
              <p:cNvSpPr>
                <a:spLocks noChangeArrowheads="1"/>
              </p:cNvSpPr>
              <p:nvPr/>
            </p:nvSpPr>
            <p:spPr bwMode="auto">
              <a:xfrm>
                <a:off x="1997" y="3723"/>
                <a:ext cx="18" cy="153"/>
              </a:xfrm>
              <a:prstGeom prst="rect">
                <a:avLst/>
              </a:prstGeom>
              <a:solidFill>
                <a:srgbClr val="EC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Rectangle 1197"/>
              <p:cNvSpPr>
                <a:spLocks noChangeArrowheads="1"/>
              </p:cNvSpPr>
              <p:nvPr/>
            </p:nvSpPr>
            <p:spPr bwMode="auto">
              <a:xfrm>
                <a:off x="2015" y="3723"/>
                <a:ext cx="16" cy="153"/>
              </a:xfrm>
              <a:prstGeom prst="rect">
                <a:avLst/>
              </a:prstGeom>
              <a:solidFill>
                <a:srgbClr val="EBD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7" name="Rectangle 1198"/>
              <p:cNvSpPr>
                <a:spLocks noChangeArrowheads="1"/>
              </p:cNvSpPr>
              <p:nvPr/>
            </p:nvSpPr>
            <p:spPr bwMode="auto">
              <a:xfrm>
                <a:off x="2031" y="3723"/>
                <a:ext cx="13" cy="153"/>
              </a:xfrm>
              <a:prstGeom prst="rect">
                <a:avLst/>
              </a:prstGeom>
              <a:solidFill>
                <a:srgbClr val="E9D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Rectangle 1199"/>
              <p:cNvSpPr>
                <a:spLocks noChangeArrowheads="1"/>
              </p:cNvSpPr>
              <p:nvPr/>
            </p:nvSpPr>
            <p:spPr bwMode="auto">
              <a:xfrm>
                <a:off x="2044" y="3723"/>
                <a:ext cx="2" cy="153"/>
              </a:xfrm>
              <a:prstGeom prst="rect">
                <a:avLst/>
              </a:prstGeom>
              <a:solidFill>
                <a:srgbClr val="E8D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9" name="Rectangle 1200"/>
              <p:cNvSpPr>
                <a:spLocks noChangeArrowheads="1"/>
              </p:cNvSpPr>
              <p:nvPr/>
            </p:nvSpPr>
            <p:spPr bwMode="auto">
              <a:xfrm>
                <a:off x="1476" y="3723"/>
                <a:ext cx="570" cy="153"/>
              </a:xfrm>
              <a:prstGeom prst="rect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Rectangle 1201"/>
              <p:cNvSpPr>
                <a:spLocks noChangeArrowheads="1"/>
              </p:cNvSpPr>
              <p:nvPr/>
            </p:nvSpPr>
            <p:spPr bwMode="auto">
              <a:xfrm>
                <a:off x="1682" y="3736"/>
                <a:ext cx="15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«FeatureType»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1" name="Rectangle 1202"/>
              <p:cNvSpPr>
                <a:spLocks noChangeArrowheads="1"/>
              </p:cNvSpPr>
              <p:nvPr/>
            </p:nvSpPr>
            <p:spPr bwMode="auto">
              <a:xfrm>
                <a:off x="1611" y="3765"/>
                <a:ext cx="29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SF_SpatialSamplingFeature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2" name="Line 1203"/>
              <p:cNvSpPr>
                <a:spLocks noChangeShapeType="1"/>
              </p:cNvSpPr>
              <p:nvPr/>
            </p:nvSpPr>
            <p:spPr bwMode="auto">
              <a:xfrm>
                <a:off x="1476" y="3805"/>
                <a:ext cx="570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Rectangle 1204"/>
              <p:cNvSpPr>
                <a:spLocks noChangeArrowheads="1"/>
              </p:cNvSpPr>
              <p:nvPr/>
            </p:nvSpPr>
            <p:spPr bwMode="auto">
              <a:xfrm>
                <a:off x="1487" y="381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4" name="Rectangle 1205"/>
              <p:cNvSpPr>
                <a:spLocks noChangeArrowheads="1"/>
              </p:cNvSpPr>
              <p:nvPr/>
            </p:nvSpPr>
            <p:spPr bwMode="auto">
              <a:xfrm>
                <a:off x="1525" y="3814"/>
                <a:ext cx="49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positionalAccuracy  :DQ_PositionalAccuracy [0..2]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5" name="Rectangle 1206"/>
              <p:cNvSpPr>
                <a:spLocks noChangeArrowheads="1"/>
              </p:cNvSpPr>
              <p:nvPr/>
            </p:nvSpPr>
            <p:spPr bwMode="auto">
              <a:xfrm>
                <a:off x="1547" y="2476"/>
                <a:ext cx="197" cy="153"/>
              </a:xfrm>
              <a:prstGeom prst="rect">
                <a:avLst/>
              </a:pr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6" name="Rectangle 1207"/>
              <p:cNvSpPr>
                <a:spLocks noChangeArrowheads="1"/>
              </p:cNvSpPr>
              <p:nvPr/>
            </p:nvSpPr>
            <p:spPr bwMode="auto">
              <a:xfrm>
                <a:off x="1547" y="2476"/>
                <a:ext cx="197" cy="153"/>
              </a:xfrm>
              <a:prstGeom prst="rect">
                <a:avLst/>
              </a:prstGeom>
              <a:noFill/>
              <a:ln w="317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7" name="Rectangle 1208"/>
              <p:cNvSpPr>
                <a:spLocks noChangeArrowheads="1"/>
              </p:cNvSpPr>
              <p:nvPr/>
            </p:nvSpPr>
            <p:spPr bwMode="auto">
              <a:xfrm>
                <a:off x="1540" y="2470"/>
                <a:ext cx="102" cy="152"/>
              </a:xfrm>
              <a:prstGeom prst="rect">
                <a:avLst/>
              </a:prstGeom>
              <a:solidFill>
                <a:srgbClr val="FCF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8" name="Rectangle 1209"/>
              <p:cNvSpPr>
                <a:spLocks noChangeArrowheads="1"/>
              </p:cNvSpPr>
              <p:nvPr/>
            </p:nvSpPr>
            <p:spPr bwMode="auto">
              <a:xfrm>
                <a:off x="1642" y="2470"/>
                <a:ext cx="3" cy="152"/>
              </a:xfrm>
              <a:prstGeom prst="rect">
                <a:avLst/>
              </a:prstGeom>
              <a:solidFill>
                <a:srgbClr val="FBF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Rectangle 1211"/>
            <p:cNvSpPr>
              <a:spLocks noChangeArrowheads="1"/>
            </p:cNvSpPr>
            <p:nvPr/>
          </p:nvSpPr>
          <p:spPr bwMode="auto">
            <a:xfrm>
              <a:off x="1645" y="2470"/>
              <a:ext cx="2" cy="152"/>
            </a:xfrm>
            <a:prstGeom prst="rect">
              <a:avLst/>
            </a:prstGeom>
            <a:solidFill>
              <a:srgbClr val="FB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212"/>
            <p:cNvSpPr>
              <a:spLocks noChangeArrowheads="1"/>
            </p:cNvSpPr>
            <p:nvPr/>
          </p:nvSpPr>
          <p:spPr bwMode="auto">
            <a:xfrm>
              <a:off x="1647" y="2470"/>
              <a:ext cx="2" cy="152"/>
            </a:xfrm>
            <a:prstGeom prst="rect">
              <a:avLst/>
            </a:prstGeom>
            <a:solidFill>
              <a:srgbClr val="FBF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213"/>
            <p:cNvSpPr>
              <a:spLocks noChangeArrowheads="1"/>
            </p:cNvSpPr>
            <p:nvPr/>
          </p:nvSpPr>
          <p:spPr bwMode="auto">
            <a:xfrm>
              <a:off x="1649" y="2470"/>
              <a:ext cx="2" cy="152"/>
            </a:xfrm>
            <a:prstGeom prst="rect">
              <a:avLst/>
            </a:prstGeom>
            <a:solidFill>
              <a:srgbClr val="FAF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214"/>
            <p:cNvSpPr>
              <a:spLocks noChangeArrowheads="1"/>
            </p:cNvSpPr>
            <p:nvPr/>
          </p:nvSpPr>
          <p:spPr bwMode="auto">
            <a:xfrm>
              <a:off x="1651" y="2470"/>
              <a:ext cx="2" cy="152"/>
            </a:xfrm>
            <a:prstGeom prst="rect">
              <a:avLst/>
            </a:prstGeom>
            <a:solidFill>
              <a:srgbClr val="FAE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215"/>
            <p:cNvSpPr>
              <a:spLocks noChangeArrowheads="1"/>
            </p:cNvSpPr>
            <p:nvPr/>
          </p:nvSpPr>
          <p:spPr bwMode="auto">
            <a:xfrm>
              <a:off x="1653" y="2470"/>
              <a:ext cx="5" cy="152"/>
            </a:xfrm>
            <a:prstGeom prst="rect">
              <a:avLst/>
            </a:prstGeom>
            <a:solidFill>
              <a:srgbClr val="F9E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216"/>
            <p:cNvSpPr>
              <a:spLocks noChangeArrowheads="1"/>
            </p:cNvSpPr>
            <p:nvPr/>
          </p:nvSpPr>
          <p:spPr bwMode="auto">
            <a:xfrm>
              <a:off x="1658" y="2470"/>
              <a:ext cx="2" cy="152"/>
            </a:xfrm>
            <a:prstGeom prst="rect">
              <a:avLst/>
            </a:prstGeom>
            <a:solidFill>
              <a:srgbClr val="F8E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217"/>
            <p:cNvSpPr>
              <a:spLocks noChangeArrowheads="1"/>
            </p:cNvSpPr>
            <p:nvPr/>
          </p:nvSpPr>
          <p:spPr bwMode="auto">
            <a:xfrm>
              <a:off x="1660" y="2470"/>
              <a:ext cx="2" cy="152"/>
            </a:xfrm>
            <a:prstGeom prst="rect">
              <a:avLst/>
            </a:prstGeom>
            <a:solidFill>
              <a:srgbClr val="F8E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218"/>
            <p:cNvSpPr>
              <a:spLocks noChangeArrowheads="1"/>
            </p:cNvSpPr>
            <p:nvPr/>
          </p:nvSpPr>
          <p:spPr bwMode="auto">
            <a:xfrm>
              <a:off x="1662" y="2470"/>
              <a:ext cx="5" cy="152"/>
            </a:xfrm>
            <a:prstGeom prst="rect">
              <a:avLst/>
            </a:prstGeom>
            <a:solidFill>
              <a:srgbClr val="F7E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19"/>
            <p:cNvSpPr>
              <a:spLocks noChangeArrowheads="1"/>
            </p:cNvSpPr>
            <p:nvPr/>
          </p:nvSpPr>
          <p:spPr bwMode="auto">
            <a:xfrm>
              <a:off x="1667" y="2470"/>
              <a:ext cx="2" cy="152"/>
            </a:xfrm>
            <a:prstGeom prst="rect">
              <a:avLst/>
            </a:prstGeom>
            <a:solidFill>
              <a:srgbClr val="F7E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220"/>
            <p:cNvSpPr>
              <a:spLocks noChangeArrowheads="1"/>
            </p:cNvSpPr>
            <p:nvPr/>
          </p:nvSpPr>
          <p:spPr bwMode="auto">
            <a:xfrm>
              <a:off x="1669" y="2470"/>
              <a:ext cx="2" cy="152"/>
            </a:xfrm>
            <a:prstGeom prst="rect">
              <a:avLst/>
            </a:prstGeom>
            <a:solidFill>
              <a:srgbClr val="F6E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221"/>
            <p:cNvSpPr>
              <a:spLocks noChangeArrowheads="1"/>
            </p:cNvSpPr>
            <p:nvPr/>
          </p:nvSpPr>
          <p:spPr bwMode="auto">
            <a:xfrm>
              <a:off x="1671" y="2470"/>
              <a:ext cx="2" cy="152"/>
            </a:xfrm>
            <a:prstGeom prst="rect">
              <a:avLst/>
            </a:prstGeom>
            <a:solidFill>
              <a:srgbClr val="F6E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222"/>
            <p:cNvSpPr>
              <a:spLocks noChangeArrowheads="1"/>
            </p:cNvSpPr>
            <p:nvPr/>
          </p:nvSpPr>
          <p:spPr bwMode="auto">
            <a:xfrm>
              <a:off x="1673" y="2470"/>
              <a:ext cx="3" cy="152"/>
            </a:xfrm>
            <a:prstGeom prst="rect">
              <a:avLst/>
            </a:prstGeom>
            <a:solidFill>
              <a:srgbClr val="F5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223"/>
            <p:cNvSpPr>
              <a:spLocks noChangeArrowheads="1"/>
            </p:cNvSpPr>
            <p:nvPr/>
          </p:nvSpPr>
          <p:spPr bwMode="auto">
            <a:xfrm>
              <a:off x="1676" y="2470"/>
              <a:ext cx="2" cy="152"/>
            </a:xfrm>
            <a:prstGeom prst="rect">
              <a:avLst/>
            </a:prstGeom>
            <a:solidFill>
              <a:srgbClr val="F5E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" name="Rectangle 1224"/>
            <p:cNvSpPr>
              <a:spLocks noChangeArrowheads="1"/>
            </p:cNvSpPr>
            <p:nvPr/>
          </p:nvSpPr>
          <p:spPr bwMode="auto">
            <a:xfrm>
              <a:off x="1678" y="2470"/>
              <a:ext cx="2" cy="152"/>
            </a:xfrm>
            <a:prstGeom prst="rect">
              <a:avLst/>
            </a:prstGeom>
            <a:solidFill>
              <a:srgbClr val="F5E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" name="Rectangle 1225"/>
            <p:cNvSpPr>
              <a:spLocks noChangeArrowheads="1"/>
            </p:cNvSpPr>
            <p:nvPr/>
          </p:nvSpPr>
          <p:spPr bwMode="auto">
            <a:xfrm>
              <a:off x="1680" y="2470"/>
              <a:ext cx="2" cy="152"/>
            </a:xfrm>
            <a:prstGeom prst="rect">
              <a:avLst/>
            </a:prstGeom>
            <a:solidFill>
              <a:srgbClr val="F4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" name="Rectangle 1226"/>
            <p:cNvSpPr>
              <a:spLocks noChangeArrowheads="1"/>
            </p:cNvSpPr>
            <p:nvPr/>
          </p:nvSpPr>
          <p:spPr bwMode="auto">
            <a:xfrm>
              <a:off x="1682" y="2470"/>
              <a:ext cx="2" cy="152"/>
            </a:xfrm>
            <a:prstGeom prst="rect">
              <a:avLst/>
            </a:prstGeom>
            <a:solidFill>
              <a:srgbClr val="F3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" name="Rectangle 1227"/>
            <p:cNvSpPr>
              <a:spLocks noChangeArrowheads="1"/>
            </p:cNvSpPr>
            <p:nvPr/>
          </p:nvSpPr>
          <p:spPr bwMode="auto">
            <a:xfrm>
              <a:off x="1684" y="2470"/>
              <a:ext cx="3" cy="152"/>
            </a:xfrm>
            <a:prstGeom prst="rect">
              <a:avLst/>
            </a:prstGeom>
            <a:solidFill>
              <a:srgbClr val="F3E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" name="Rectangle 1228"/>
            <p:cNvSpPr>
              <a:spLocks noChangeArrowheads="1"/>
            </p:cNvSpPr>
            <p:nvPr/>
          </p:nvSpPr>
          <p:spPr bwMode="auto">
            <a:xfrm>
              <a:off x="1687" y="2470"/>
              <a:ext cx="2" cy="152"/>
            </a:xfrm>
            <a:prstGeom prst="rect">
              <a:avLst/>
            </a:prstGeom>
            <a:solidFill>
              <a:srgbClr val="F2E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" name="Rectangle 1229"/>
            <p:cNvSpPr>
              <a:spLocks noChangeArrowheads="1"/>
            </p:cNvSpPr>
            <p:nvPr/>
          </p:nvSpPr>
          <p:spPr bwMode="auto">
            <a:xfrm>
              <a:off x="1689" y="2470"/>
              <a:ext cx="2" cy="152"/>
            </a:xfrm>
            <a:prstGeom prst="rect">
              <a:avLst/>
            </a:prstGeom>
            <a:solidFill>
              <a:srgbClr val="F2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" name="Rectangle 1230"/>
            <p:cNvSpPr>
              <a:spLocks noChangeArrowheads="1"/>
            </p:cNvSpPr>
            <p:nvPr/>
          </p:nvSpPr>
          <p:spPr bwMode="auto">
            <a:xfrm>
              <a:off x="1691" y="2470"/>
              <a:ext cx="2" cy="152"/>
            </a:xfrm>
            <a:prstGeom prst="rect">
              <a:avLst/>
            </a:prstGeom>
            <a:solidFill>
              <a:srgbClr val="F2E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" name="Rectangle 1231"/>
            <p:cNvSpPr>
              <a:spLocks noChangeArrowheads="1"/>
            </p:cNvSpPr>
            <p:nvPr/>
          </p:nvSpPr>
          <p:spPr bwMode="auto">
            <a:xfrm>
              <a:off x="1693" y="2470"/>
              <a:ext cx="3" cy="152"/>
            </a:xfrm>
            <a:prstGeom prst="rect">
              <a:avLst/>
            </a:prstGeom>
            <a:solidFill>
              <a:srgbClr val="F1E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" name="Rectangle 1232"/>
            <p:cNvSpPr>
              <a:spLocks noChangeArrowheads="1"/>
            </p:cNvSpPr>
            <p:nvPr/>
          </p:nvSpPr>
          <p:spPr bwMode="auto">
            <a:xfrm>
              <a:off x="1696" y="2470"/>
              <a:ext cx="2" cy="152"/>
            </a:xfrm>
            <a:prstGeom prst="rect">
              <a:avLst/>
            </a:prstGeom>
            <a:solidFill>
              <a:srgbClr val="F1E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" name="Rectangle 1233"/>
            <p:cNvSpPr>
              <a:spLocks noChangeArrowheads="1"/>
            </p:cNvSpPr>
            <p:nvPr/>
          </p:nvSpPr>
          <p:spPr bwMode="auto">
            <a:xfrm>
              <a:off x="1698" y="2470"/>
              <a:ext cx="2" cy="152"/>
            </a:xfrm>
            <a:prstGeom prst="rect">
              <a:avLst/>
            </a:prstGeom>
            <a:solidFill>
              <a:srgbClr val="F0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" name="Rectangle 1234"/>
            <p:cNvSpPr>
              <a:spLocks noChangeArrowheads="1"/>
            </p:cNvSpPr>
            <p:nvPr/>
          </p:nvSpPr>
          <p:spPr bwMode="auto">
            <a:xfrm>
              <a:off x="1700" y="2470"/>
              <a:ext cx="2" cy="152"/>
            </a:xfrm>
            <a:prstGeom prst="rect">
              <a:avLst/>
            </a:prstGeom>
            <a:solidFill>
              <a:srgbClr val="F0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" name="Rectangle 1235"/>
            <p:cNvSpPr>
              <a:spLocks noChangeArrowheads="1"/>
            </p:cNvSpPr>
            <p:nvPr/>
          </p:nvSpPr>
          <p:spPr bwMode="auto">
            <a:xfrm>
              <a:off x="1702" y="2470"/>
              <a:ext cx="2" cy="152"/>
            </a:xfrm>
            <a:prstGeom prst="rect">
              <a:avLst/>
            </a:prstGeom>
            <a:solidFill>
              <a:srgbClr val="F0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" name="Rectangle 1236"/>
            <p:cNvSpPr>
              <a:spLocks noChangeArrowheads="1"/>
            </p:cNvSpPr>
            <p:nvPr/>
          </p:nvSpPr>
          <p:spPr bwMode="auto">
            <a:xfrm>
              <a:off x="1704" y="2470"/>
              <a:ext cx="5" cy="152"/>
            </a:xfrm>
            <a:prstGeom prst="rect">
              <a:avLst/>
            </a:prstGeom>
            <a:solidFill>
              <a:srgbClr val="EFE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" name="Rectangle 1237"/>
            <p:cNvSpPr>
              <a:spLocks noChangeArrowheads="1"/>
            </p:cNvSpPr>
            <p:nvPr/>
          </p:nvSpPr>
          <p:spPr bwMode="auto">
            <a:xfrm>
              <a:off x="1709" y="2470"/>
              <a:ext cx="2" cy="152"/>
            </a:xfrm>
            <a:prstGeom prst="rect">
              <a:avLst/>
            </a:prstGeom>
            <a:solidFill>
              <a:srgbClr val="EE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" name="Rectangle 1238"/>
            <p:cNvSpPr>
              <a:spLocks noChangeArrowheads="1"/>
            </p:cNvSpPr>
            <p:nvPr/>
          </p:nvSpPr>
          <p:spPr bwMode="auto">
            <a:xfrm>
              <a:off x="1711" y="2470"/>
              <a:ext cx="2" cy="152"/>
            </a:xfrm>
            <a:prstGeom prst="rect">
              <a:avLst/>
            </a:prstGeom>
            <a:solidFill>
              <a:srgbClr val="EDD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" name="Rectangle 1239"/>
            <p:cNvSpPr>
              <a:spLocks noChangeArrowheads="1"/>
            </p:cNvSpPr>
            <p:nvPr/>
          </p:nvSpPr>
          <p:spPr bwMode="auto">
            <a:xfrm>
              <a:off x="1713" y="2470"/>
              <a:ext cx="3" cy="152"/>
            </a:xfrm>
            <a:prstGeom prst="rect">
              <a:avLst/>
            </a:prstGeom>
            <a:solidFill>
              <a:srgbClr val="ED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" name="Rectangle 1240"/>
            <p:cNvSpPr>
              <a:spLocks noChangeArrowheads="1"/>
            </p:cNvSpPr>
            <p:nvPr/>
          </p:nvSpPr>
          <p:spPr bwMode="auto">
            <a:xfrm>
              <a:off x="1716" y="2470"/>
              <a:ext cx="2" cy="152"/>
            </a:xfrm>
            <a:prstGeom prst="rect">
              <a:avLst/>
            </a:prstGeom>
            <a:solidFill>
              <a:srgbClr val="EDD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" name="Rectangle 1241"/>
            <p:cNvSpPr>
              <a:spLocks noChangeArrowheads="1"/>
            </p:cNvSpPr>
            <p:nvPr/>
          </p:nvSpPr>
          <p:spPr bwMode="auto">
            <a:xfrm>
              <a:off x="1718" y="2470"/>
              <a:ext cx="4" cy="152"/>
            </a:xfrm>
            <a:prstGeom prst="rect">
              <a:avLst/>
            </a:prstGeom>
            <a:solidFill>
              <a:srgbClr val="ECD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" name="Rectangle 1242"/>
            <p:cNvSpPr>
              <a:spLocks noChangeArrowheads="1"/>
            </p:cNvSpPr>
            <p:nvPr/>
          </p:nvSpPr>
          <p:spPr bwMode="auto">
            <a:xfrm>
              <a:off x="1722" y="2470"/>
              <a:ext cx="2" cy="152"/>
            </a:xfrm>
            <a:prstGeom prst="rect">
              <a:avLst/>
            </a:prstGeom>
            <a:solidFill>
              <a:srgbClr val="ECD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" name="Rectangle 1243"/>
            <p:cNvSpPr>
              <a:spLocks noChangeArrowheads="1"/>
            </p:cNvSpPr>
            <p:nvPr/>
          </p:nvSpPr>
          <p:spPr bwMode="auto">
            <a:xfrm>
              <a:off x="1724" y="2470"/>
              <a:ext cx="5" cy="152"/>
            </a:xfrm>
            <a:prstGeom prst="rect">
              <a:avLst/>
            </a:prstGeom>
            <a:solidFill>
              <a:srgbClr val="EBD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" name="Rectangle 1244"/>
            <p:cNvSpPr>
              <a:spLocks noChangeArrowheads="1"/>
            </p:cNvSpPr>
            <p:nvPr/>
          </p:nvSpPr>
          <p:spPr bwMode="auto">
            <a:xfrm>
              <a:off x="1729" y="2470"/>
              <a:ext cx="2" cy="152"/>
            </a:xfrm>
            <a:prstGeom prst="rect">
              <a:avLst/>
            </a:prstGeom>
            <a:solidFill>
              <a:srgbClr val="EA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" name="Rectangle 1245"/>
            <p:cNvSpPr>
              <a:spLocks noChangeArrowheads="1"/>
            </p:cNvSpPr>
            <p:nvPr/>
          </p:nvSpPr>
          <p:spPr bwMode="auto">
            <a:xfrm>
              <a:off x="1731" y="2470"/>
              <a:ext cx="2" cy="152"/>
            </a:xfrm>
            <a:prstGeom prst="rect">
              <a:avLst/>
            </a:prstGeom>
            <a:solidFill>
              <a:srgbClr val="EAD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" name="Rectangle 1246"/>
            <p:cNvSpPr>
              <a:spLocks noChangeArrowheads="1"/>
            </p:cNvSpPr>
            <p:nvPr/>
          </p:nvSpPr>
          <p:spPr bwMode="auto">
            <a:xfrm>
              <a:off x="1733" y="2470"/>
              <a:ext cx="2" cy="152"/>
            </a:xfrm>
            <a:prstGeom prst="rect">
              <a:avLst/>
            </a:prstGeom>
            <a:solidFill>
              <a:srgbClr val="E9D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" name="Rectangle 1247"/>
            <p:cNvSpPr>
              <a:spLocks noChangeArrowheads="1"/>
            </p:cNvSpPr>
            <p:nvPr/>
          </p:nvSpPr>
          <p:spPr bwMode="auto">
            <a:xfrm>
              <a:off x="1735" y="2470"/>
              <a:ext cx="3" cy="152"/>
            </a:xfrm>
            <a:prstGeom prst="rect">
              <a:avLst/>
            </a:prstGeom>
            <a:solidFill>
              <a:srgbClr val="E9D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" name="Rectangle 1248"/>
            <p:cNvSpPr>
              <a:spLocks noChangeArrowheads="1"/>
            </p:cNvSpPr>
            <p:nvPr/>
          </p:nvSpPr>
          <p:spPr bwMode="auto">
            <a:xfrm>
              <a:off x="1540" y="2470"/>
              <a:ext cx="198" cy="152"/>
            </a:xfrm>
            <a:prstGeom prst="rect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" name="Rectangle 1249"/>
            <p:cNvSpPr>
              <a:spLocks noChangeArrowheads="1"/>
            </p:cNvSpPr>
            <p:nvPr/>
          </p:nvSpPr>
          <p:spPr bwMode="auto">
            <a:xfrm>
              <a:off x="1582" y="2476"/>
              <a:ext cx="14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IdentifiedType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2" name="Rectangle 1250"/>
            <p:cNvSpPr>
              <a:spLocks noChangeArrowheads="1"/>
            </p:cNvSpPr>
            <p:nvPr/>
          </p:nvSpPr>
          <p:spPr bwMode="auto">
            <a:xfrm>
              <a:off x="1576" y="2518"/>
              <a:ext cx="13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«Metaclass»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3" name="Rectangle 1251"/>
            <p:cNvSpPr>
              <a:spLocks noChangeArrowheads="1"/>
            </p:cNvSpPr>
            <p:nvPr/>
          </p:nvSpPr>
          <p:spPr bwMode="auto">
            <a:xfrm>
              <a:off x="1567" y="2547"/>
              <a:ext cx="15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PropertyType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4" name="Line 1252"/>
            <p:cNvSpPr>
              <a:spLocks noChangeShapeType="1"/>
            </p:cNvSpPr>
            <p:nvPr/>
          </p:nvSpPr>
          <p:spPr bwMode="auto">
            <a:xfrm flipH="1" flipV="1">
              <a:off x="3483" y="1210"/>
              <a:ext cx="320" cy="28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" name="Freeform 1253"/>
            <p:cNvSpPr>
              <a:spLocks/>
            </p:cNvSpPr>
            <p:nvPr/>
          </p:nvSpPr>
          <p:spPr bwMode="auto">
            <a:xfrm>
              <a:off x="3483" y="1210"/>
              <a:ext cx="36" cy="33"/>
            </a:xfrm>
            <a:custGeom>
              <a:avLst/>
              <a:gdLst>
                <a:gd name="T0" fmla="*/ 36 w 36"/>
                <a:gd name="T1" fmla="*/ 13 h 33"/>
                <a:gd name="T2" fmla="*/ 18 w 36"/>
                <a:gd name="T3" fmla="*/ 33 h 33"/>
                <a:gd name="T4" fmla="*/ 0 w 36"/>
                <a:gd name="T5" fmla="*/ 0 h 33"/>
                <a:gd name="T6" fmla="*/ 36 w 36"/>
                <a:gd name="T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36" y="13"/>
                  </a:moveTo>
                  <a:lnTo>
                    <a:pt x="18" y="33"/>
                  </a:lnTo>
                  <a:lnTo>
                    <a:pt x="0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FC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" name="Freeform 1254"/>
            <p:cNvSpPr>
              <a:spLocks/>
            </p:cNvSpPr>
            <p:nvPr/>
          </p:nvSpPr>
          <p:spPr bwMode="auto">
            <a:xfrm>
              <a:off x="3483" y="1210"/>
              <a:ext cx="36" cy="33"/>
            </a:xfrm>
            <a:custGeom>
              <a:avLst/>
              <a:gdLst>
                <a:gd name="T0" fmla="*/ 36 w 36"/>
                <a:gd name="T1" fmla="*/ 13 h 33"/>
                <a:gd name="T2" fmla="*/ 18 w 36"/>
                <a:gd name="T3" fmla="*/ 33 h 33"/>
                <a:gd name="T4" fmla="*/ 0 w 36"/>
                <a:gd name="T5" fmla="*/ 0 h 33"/>
                <a:gd name="T6" fmla="*/ 36 w 36"/>
                <a:gd name="T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36" y="13"/>
                  </a:moveTo>
                  <a:lnTo>
                    <a:pt x="18" y="33"/>
                  </a:lnTo>
                  <a:lnTo>
                    <a:pt x="0" y="0"/>
                  </a:lnTo>
                  <a:lnTo>
                    <a:pt x="36" y="13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" name="Line 1255"/>
            <p:cNvSpPr>
              <a:spLocks noChangeShapeType="1"/>
            </p:cNvSpPr>
            <p:nvPr/>
          </p:nvSpPr>
          <p:spPr bwMode="auto">
            <a:xfrm flipH="1">
              <a:off x="3645" y="3329"/>
              <a:ext cx="284" cy="51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" name="Freeform 1256"/>
            <p:cNvSpPr>
              <a:spLocks noEditPoints="1"/>
            </p:cNvSpPr>
            <p:nvPr/>
          </p:nvSpPr>
          <p:spPr bwMode="auto">
            <a:xfrm>
              <a:off x="3645" y="3807"/>
              <a:ext cx="27" cy="36"/>
            </a:xfrm>
            <a:custGeom>
              <a:avLst/>
              <a:gdLst>
                <a:gd name="T0" fmla="*/ 0 w 27"/>
                <a:gd name="T1" fmla="*/ 36 h 36"/>
                <a:gd name="T2" fmla="*/ 5 w 27"/>
                <a:gd name="T3" fmla="*/ 0 h 36"/>
                <a:gd name="T4" fmla="*/ 0 w 27"/>
                <a:gd name="T5" fmla="*/ 36 h 36"/>
                <a:gd name="T6" fmla="*/ 27 w 27"/>
                <a:gd name="T7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6">
                  <a:moveTo>
                    <a:pt x="0" y="36"/>
                  </a:moveTo>
                  <a:lnTo>
                    <a:pt x="5" y="0"/>
                  </a:lnTo>
                  <a:moveTo>
                    <a:pt x="0" y="36"/>
                  </a:moveTo>
                  <a:lnTo>
                    <a:pt x="27" y="1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" name="Rectangle 1257"/>
            <p:cNvSpPr>
              <a:spLocks noChangeArrowheads="1"/>
            </p:cNvSpPr>
            <p:nvPr/>
          </p:nvSpPr>
          <p:spPr bwMode="auto">
            <a:xfrm>
              <a:off x="3506" y="3803"/>
              <a:ext cx="12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+processing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3" name="Rectangle 1258"/>
            <p:cNvSpPr>
              <a:spLocks noChangeArrowheads="1"/>
            </p:cNvSpPr>
            <p:nvPr/>
          </p:nvSpPr>
          <p:spPr bwMode="auto">
            <a:xfrm>
              <a:off x="3663" y="3803"/>
              <a:ext cx="4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4" name="Line 1259"/>
            <p:cNvSpPr>
              <a:spLocks noChangeShapeType="1"/>
            </p:cNvSpPr>
            <p:nvPr/>
          </p:nvSpPr>
          <p:spPr bwMode="auto">
            <a:xfrm>
              <a:off x="3996" y="3329"/>
              <a:ext cx="86" cy="259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" name="Freeform 1260"/>
            <p:cNvSpPr>
              <a:spLocks noEditPoints="1"/>
            </p:cNvSpPr>
            <p:nvPr/>
          </p:nvSpPr>
          <p:spPr bwMode="auto">
            <a:xfrm>
              <a:off x="4060" y="3553"/>
              <a:ext cx="25" cy="35"/>
            </a:xfrm>
            <a:custGeom>
              <a:avLst/>
              <a:gdLst>
                <a:gd name="T0" fmla="*/ 22 w 25"/>
                <a:gd name="T1" fmla="*/ 35 h 35"/>
                <a:gd name="T2" fmla="*/ 0 w 25"/>
                <a:gd name="T3" fmla="*/ 8 h 35"/>
                <a:gd name="T4" fmla="*/ 22 w 25"/>
                <a:gd name="T5" fmla="*/ 35 h 35"/>
                <a:gd name="T6" fmla="*/ 25 w 2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5">
                  <a:moveTo>
                    <a:pt x="22" y="35"/>
                  </a:moveTo>
                  <a:lnTo>
                    <a:pt x="0" y="8"/>
                  </a:lnTo>
                  <a:moveTo>
                    <a:pt x="22" y="35"/>
                  </a:moveTo>
                  <a:lnTo>
                    <a:pt x="25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" name="Rectangle 1261"/>
            <p:cNvSpPr>
              <a:spLocks noChangeArrowheads="1"/>
            </p:cNvSpPr>
            <p:nvPr/>
          </p:nvSpPr>
          <p:spPr bwMode="auto">
            <a:xfrm>
              <a:off x="3958" y="3548"/>
              <a:ext cx="10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+reporting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7" name="Rectangle 1262"/>
            <p:cNvSpPr>
              <a:spLocks noChangeArrowheads="1"/>
            </p:cNvSpPr>
            <p:nvPr/>
          </p:nvSpPr>
          <p:spPr bwMode="auto">
            <a:xfrm>
              <a:off x="4100" y="3548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8" name="Line 1263"/>
            <p:cNvSpPr>
              <a:spLocks noChangeShapeType="1"/>
            </p:cNvSpPr>
            <p:nvPr/>
          </p:nvSpPr>
          <p:spPr bwMode="auto">
            <a:xfrm flipH="1">
              <a:off x="3239" y="3329"/>
              <a:ext cx="615" cy="39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" name="Freeform 1264"/>
            <p:cNvSpPr>
              <a:spLocks noEditPoints="1"/>
            </p:cNvSpPr>
            <p:nvPr/>
          </p:nvSpPr>
          <p:spPr bwMode="auto">
            <a:xfrm>
              <a:off x="3239" y="3690"/>
              <a:ext cx="36" cy="29"/>
            </a:xfrm>
            <a:custGeom>
              <a:avLst/>
              <a:gdLst>
                <a:gd name="T0" fmla="*/ 0 w 36"/>
                <a:gd name="T1" fmla="*/ 29 h 29"/>
                <a:gd name="T2" fmla="*/ 20 w 36"/>
                <a:gd name="T3" fmla="*/ 0 h 29"/>
                <a:gd name="T4" fmla="*/ 0 w 36"/>
                <a:gd name="T5" fmla="*/ 29 h 29"/>
                <a:gd name="T6" fmla="*/ 36 w 36"/>
                <a:gd name="T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0" y="29"/>
                  </a:moveTo>
                  <a:lnTo>
                    <a:pt x="20" y="0"/>
                  </a:lnTo>
                  <a:moveTo>
                    <a:pt x="0" y="29"/>
                  </a:moveTo>
                  <a:lnTo>
                    <a:pt x="36" y="2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" name="Rectangle 1265"/>
            <p:cNvSpPr>
              <a:spLocks noChangeArrowheads="1"/>
            </p:cNvSpPr>
            <p:nvPr/>
          </p:nvSpPr>
          <p:spPr bwMode="auto">
            <a:xfrm>
              <a:off x="3246" y="3679"/>
              <a:ext cx="108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+sampling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1" name="Rectangle 1266"/>
            <p:cNvSpPr>
              <a:spLocks noChangeArrowheads="1"/>
            </p:cNvSpPr>
            <p:nvPr/>
          </p:nvSpPr>
          <p:spPr bwMode="auto">
            <a:xfrm>
              <a:off x="3246" y="3730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2" name="Freeform 1267"/>
            <p:cNvSpPr>
              <a:spLocks noEditPoints="1"/>
            </p:cNvSpPr>
            <p:nvPr/>
          </p:nvSpPr>
          <p:spPr bwMode="auto">
            <a:xfrm>
              <a:off x="3268" y="2906"/>
              <a:ext cx="85" cy="55"/>
            </a:xfrm>
            <a:custGeom>
              <a:avLst/>
              <a:gdLst>
                <a:gd name="T0" fmla="*/ 0 w 85"/>
                <a:gd name="T1" fmla="*/ 55 h 55"/>
                <a:gd name="T2" fmla="*/ 7 w 85"/>
                <a:gd name="T3" fmla="*/ 51 h 55"/>
                <a:gd name="T4" fmla="*/ 16 w 85"/>
                <a:gd name="T5" fmla="*/ 46 h 55"/>
                <a:gd name="T6" fmla="*/ 22 w 85"/>
                <a:gd name="T7" fmla="*/ 42 h 55"/>
                <a:gd name="T8" fmla="*/ 31 w 85"/>
                <a:gd name="T9" fmla="*/ 35 h 55"/>
                <a:gd name="T10" fmla="*/ 38 w 85"/>
                <a:gd name="T11" fmla="*/ 31 h 55"/>
                <a:gd name="T12" fmla="*/ 47 w 85"/>
                <a:gd name="T13" fmla="*/ 24 h 55"/>
                <a:gd name="T14" fmla="*/ 54 w 85"/>
                <a:gd name="T15" fmla="*/ 20 h 55"/>
                <a:gd name="T16" fmla="*/ 62 w 85"/>
                <a:gd name="T17" fmla="*/ 15 h 55"/>
                <a:gd name="T18" fmla="*/ 69 w 85"/>
                <a:gd name="T19" fmla="*/ 11 h 55"/>
                <a:gd name="T20" fmla="*/ 78 w 85"/>
                <a:gd name="T21" fmla="*/ 4 h 55"/>
                <a:gd name="T22" fmla="*/ 85 w 85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55">
                  <a:moveTo>
                    <a:pt x="0" y="55"/>
                  </a:moveTo>
                  <a:lnTo>
                    <a:pt x="7" y="51"/>
                  </a:lnTo>
                  <a:moveTo>
                    <a:pt x="16" y="46"/>
                  </a:moveTo>
                  <a:lnTo>
                    <a:pt x="22" y="42"/>
                  </a:lnTo>
                  <a:moveTo>
                    <a:pt x="31" y="35"/>
                  </a:moveTo>
                  <a:lnTo>
                    <a:pt x="38" y="31"/>
                  </a:lnTo>
                  <a:moveTo>
                    <a:pt x="47" y="24"/>
                  </a:moveTo>
                  <a:lnTo>
                    <a:pt x="54" y="20"/>
                  </a:lnTo>
                  <a:moveTo>
                    <a:pt x="62" y="15"/>
                  </a:moveTo>
                  <a:lnTo>
                    <a:pt x="69" y="11"/>
                  </a:lnTo>
                  <a:moveTo>
                    <a:pt x="78" y="4"/>
                  </a:moveTo>
                  <a:lnTo>
                    <a:pt x="85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" name="Line 1268"/>
            <p:cNvSpPr>
              <a:spLocks noChangeShapeType="1"/>
            </p:cNvSpPr>
            <p:nvPr/>
          </p:nvSpPr>
          <p:spPr bwMode="auto">
            <a:xfrm>
              <a:off x="2632" y="1252"/>
              <a:ext cx="75" cy="1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" name="Freeform 1269"/>
            <p:cNvSpPr>
              <a:spLocks noEditPoints="1"/>
            </p:cNvSpPr>
            <p:nvPr/>
          </p:nvSpPr>
          <p:spPr bwMode="auto">
            <a:xfrm>
              <a:off x="2678" y="1331"/>
              <a:ext cx="29" cy="36"/>
            </a:xfrm>
            <a:custGeom>
              <a:avLst/>
              <a:gdLst>
                <a:gd name="T0" fmla="*/ 29 w 29"/>
                <a:gd name="T1" fmla="*/ 36 h 36"/>
                <a:gd name="T2" fmla="*/ 0 w 29"/>
                <a:gd name="T3" fmla="*/ 16 h 36"/>
                <a:gd name="T4" fmla="*/ 29 w 29"/>
                <a:gd name="T5" fmla="*/ 36 h 36"/>
                <a:gd name="T6" fmla="*/ 22 w 2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6">
                  <a:moveTo>
                    <a:pt x="29" y="36"/>
                  </a:moveTo>
                  <a:lnTo>
                    <a:pt x="0" y="16"/>
                  </a:lnTo>
                  <a:moveTo>
                    <a:pt x="29" y="36"/>
                  </a:moveTo>
                  <a:lnTo>
                    <a:pt x="22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" name="Rectangle 1270"/>
            <p:cNvSpPr>
              <a:spLocks noChangeArrowheads="1"/>
            </p:cNvSpPr>
            <p:nvPr/>
          </p:nvSpPr>
          <p:spPr bwMode="auto">
            <a:xfrm>
              <a:off x="2649" y="1263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6" name="Rectangle 1271"/>
            <p:cNvSpPr>
              <a:spLocks noChangeArrowheads="1"/>
            </p:cNvSpPr>
            <p:nvPr/>
          </p:nvSpPr>
          <p:spPr bwMode="auto">
            <a:xfrm>
              <a:off x="2601" y="1272"/>
              <a:ext cx="8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+facility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7" name="Rectangle 1272"/>
            <p:cNvSpPr>
              <a:spLocks noChangeArrowheads="1"/>
            </p:cNvSpPr>
            <p:nvPr/>
          </p:nvSpPr>
          <p:spPr bwMode="auto">
            <a:xfrm>
              <a:off x="2725" y="132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8" name="Freeform 1273"/>
            <p:cNvSpPr>
              <a:spLocks noEditPoints="1"/>
            </p:cNvSpPr>
            <p:nvPr/>
          </p:nvSpPr>
          <p:spPr bwMode="auto">
            <a:xfrm>
              <a:off x="3540" y="1012"/>
              <a:ext cx="84" cy="0"/>
            </a:xfrm>
            <a:custGeom>
              <a:avLst/>
              <a:gdLst>
                <a:gd name="T0" fmla="*/ 0 w 84"/>
                <a:gd name="T1" fmla="*/ 7 w 84"/>
                <a:gd name="T2" fmla="*/ 16 w 84"/>
                <a:gd name="T3" fmla="*/ 22 w 84"/>
                <a:gd name="T4" fmla="*/ 31 w 84"/>
                <a:gd name="T5" fmla="*/ 38 w 84"/>
                <a:gd name="T6" fmla="*/ 47 w 84"/>
                <a:gd name="T7" fmla="*/ 53 w 84"/>
                <a:gd name="T8" fmla="*/ 62 w 84"/>
                <a:gd name="T9" fmla="*/ 69 w 84"/>
                <a:gd name="T10" fmla="*/ 78 w 84"/>
                <a:gd name="T11" fmla="*/ 84 w 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84">
                  <a:moveTo>
                    <a:pt x="0" y="0"/>
                  </a:moveTo>
                  <a:lnTo>
                    <a:pt x="7" y="0"/>
                  </a:lnTo>
                  <a:moveTo>
                    <a:pt x="16" y="0"/>
                  </a:moveTo>
                  <a:lnTo>
                    <a:pt x="22" y="0"/>
                  </a:lnTo>
                  <a:moveTo>
                    <a:pt x="31" y="0"/>
                  </a:moveTo>
                  <a:lnTo>
                    <a:pt x="38" y="0"/>
                  </a:lnTo>
                  <a:moveTo>
                    <a:pt x="47" y="0"/>
                  </a:moveTo>
                  <a:lnTo>
                    <a:pt x="53" y="0"/>
                  </a:lnTo>
                  <a:moveTo>
                    <a:pt x="62" y="0"/>
                  </a:moveTo>
                  <a:lnTo>
                    <a:pt x="69" y="0"/>
                  </a:lnTo>
                  <a:moveTo>
                    <a:pt x="78" y="0"/>
                  </a:moveTo>
                  <a:lnTo>
                    <a:pt x="84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" name="Line 1274"/>
            <p:cNvSpPr>
              <a:spLocks noChangeShapeType="1"/>
            </p:cNvSpPr>
            <p:nvPr/>
          </p:nvSpPr>
          <p:spPr bwMode="auto">
            <a:xfrm flipV="1">
              <a:off x="3062" y="1210"/>
              <a:ext cx="73" cy="15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" name="Freeform 1275"/>
            <p:cNvSpPr>
              <a:spLocks/>
            </p:cNvSpPr>
            <p:nvPr/>
          </p:nvSpPr>
          <p:spPr bwMode="auto">
            <a:xfrm>
              <a:off x="3109" y="1210"/>
              <a:ext cx="26" cy="37"/>
            </a:xfrm>
            <a:custGeom>
              <a:avLst/>
              <a:gdLst>
                <a:gd name="T0" fmla="*/ 24 w 26"/>
                <a:gd name="T1" fmla="*/ 37 h 37"/>
                <a:gd name="T2" fmla="*/ 0 w 26"/>
                <a:gd name="T3" fmla="*/ 26 h 37"/>
                <a:gd name="T4" fmla="*/ 26 w 26"/>
                <a:gd name="T5" fmla="*/ 0 h 37"/>
                <a:gd name="T6" fmla="*/ 24 w 26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7">
                  <a:moveTo>
                    <a:pt x="24" y="37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FC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" name="Freeform 1276"/>
            <p:cNvSpPr>
              <a:spLocks/>
            </p:cNvSpPr>
            <p:nvPr/>
          </p:nvSpPr>
          <p:spPr bwMode="auto">
            <a:xfrm>
              <a:off x="3109" y="1210"/>
              <a:ext cx="26" cy="37"/>
            </a:xfrm>
            <a:custGeom>
              <a:avLst/>
              <a:gdLst>
                <a:gd name="T0" fmla="*/ 24 w 26"/>
                <a:gd name="T1" fmla="*/ 37 h 37"/>
                <a:gd name="T2" fmla="*/ 0 w 26"/>
                <a:gd name="T3" fmla="*/ 26 h 37"/>
                <a:gd name="T4" fmla="*/ 26 w 26"/>
                <a:gd name="T5" fmla="*/ 0 h 37"/>
                <a:gd name="T6" fmla="*/ 24 w 26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7">
                  <a:moveTo>
                    <a:pt x="24" y="37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4" y="3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" name="Line 1277"/>
            <p:cNvSpPr>
              <a:spLocks noChangeShapeType="1"/>
            </p:cNvSpPr>
            <p:nvPr/>
          </p:nvSpPr>
          <p:spPr bwMode="auto">
            <a:xfrm>
              <a:off x="2918" y="1991"/>
              <a:ext cx="0" cy="169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" name="Freeform 1278"/>
            <p:cNvSpPr>
              <a:spLocks noEditPoints="1"/>
            </p:cNvSpPr>
            <p:nvPr/>
          </p:nvSpPr>
          <p:spPr bwMode="auto">
            <a:xfrm>
              <a:off x="2904" y="2126"/>
              <a:ext cx="27" cy="34"/>
            </a:xfrm>
            <a:custGeom>
              <a:avLst/>
              <a:gdLst>
                <a:gd name="T0" fmla="*/ 14 w 27"/>
                <a:gd name="T1" fmla="*/ 34 h 34"/>
                <a:gd name="T2" fmla="*/ 0 w 27"/>
                <a:gd name="T3" fmla="*/ 0 h 34"/>
                <a:gd name="T4" fmla="*/ 14 w 27"/>
                <a:gd name="T5" fmla="*/ 34 h 34"/>
                <a:gd name="T6" fmla="*/ 27 w 2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14" y="34"/>
                  </a:moveTo>
                  <a:lnTo>
                    <a:pt x="0" y="0"/>
                  </a:lnTo>
                  <a:moveTo>
                    <a:pt x="14" y="34"/>
                  </a:moveTo>
                  <a:lnTo>
                    <a:pt x="2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" name="Freeform 1279"/>
            <p:cNvSpPr>
              <a:spLocks noEditPoints="1"/>
            </p:cNvSpPr>
            <p:nvPr/>
          </p:nvSpPr>
          <p:spPr bwMode="auto">
            <a:xfrm>
              <a:off x="2904" y="1991"/>
              <a:ext cx="27" cy="34"/>
            </a:xfrm>
            <a:custGeom>
              <a:avLst/>
              <a:gdLst>
                <a:gd name="T0" fmla="*/ 14 w 27"/>
                <a:gd name="T1" fmla="*/ 0 h 34"/>
                <a:gd name="T2" fmla="*/ 0 w 27"/>
                <a:gd name="T3" fmla="*/ 34 h 34"/>
                <a:gd name="T4" fmla="*/ 14 w 27"/>
                <a:gd name="T5" fmla="*/ 0 h 34"/>
                <a:gd name="T6" fmla="*/ 27 w 2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14" y="0"/>
                  </a:moveTo>
                  <a:lnTo>
                    <a:pt x="0" y="34"/>
                  </a:lnTo>
                  <a:moveTo>
                    <a:pt x="14" y="0"/>
                  </a:moveTo>
                  <a:lnTo>
                    <a:pt x="27" y="3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" name="Rectangle 1280"/>
            <p:cNvSpPr>
              <a:spLocks noChangeArrowheads="1"/>
            </p:cNvSpPr>
            <p:nvPr/>
          </p:nvSpPr>
          <p:spPr bwMode="auto">
            <a:xfrm>
              <a:off x="2818" y="2002"/>
              <a:ext cx="8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+facility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" name="Rectangle 1281"/>
            <p:cNvSpPr>
              <a:spLocks noChangeArrowheads="1"/>
            </p:cNvSpPr>
            <p:nvPr/>
          </p:nvSpPr>
          <p:spPr bwMode="auto">
            <a:xfrm>
              <a:off x="2936" y="2002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7" name="Rectangle 1282"/>
            <p:cNvSpPr>
              <a:spLocks noChangeArrowheads="1"/>
            </p:cNvSpPr>
            <p:nvPr/>
          </p:nvSpPr>
          <p:spPr bwMode="auto">
            <a:xfrm>
              <a:off x="2763" y="2069"/>
              <a:ext cx="11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+facilityLog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9" name="Rectangle 1283"/>
            <p:cNvSpPr>
              <a:spLocks noChangeArrowheads="1"/>
            </p:cNvSpPr>
            <p:nvPr/>
          </p:nvSpPr>
          <p:spPr bwMode="auto">
            <a:xfrm>
              <a:off x="2763" y="2098"/>
              <a:ext cx="1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«Phase 2»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0" name="Rectangle 1284"/>
            <p:cNvSpPr>
              <a:spLocks noChangeArrowheads="1"/>
            </p:cNvSpPr>
            <p:nvPr/>
          </p:nvSpPr>
          <p:spPr bwMode="auto">
            <a:xfrm>
              <a:off x="2936" y="2120"/>
              <a:ext cx="4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1" name="Line 1285"/>
            <p:cNvSpPr>
              <a:spLocks noChangeShapeType="1"/>
            </p:cNvSpPr>
            <p:nvPr/>
          </p:nvSpPr>
          <p:spPr bwMode="auto">
            <a:xfrm>
              <a:off x="3348" y="1692"/>
              <a:ext cx="264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" name="Freeform 1286"/>
            <p:cNvSpPr>
              <a:spLocks/>
            </p:cNvSpPr>
            <p:nvPr/>
          </p:nvSpPr>
          <p:spPr bwMode="auto">
            <a:xfrm>
              <a:off x="3348" y="1681"/>
              <a:ext cx="44" cy="22"/>
            </a:xfrm>
            <a:custGeom>
              <a:avLst/>
              <a:gdLst>
                <a:gd name="T0" fmla="*/ 22 w 44"/>
                <a:gd name="T1" fmla="*/ 0 h 22"/>
                <a:gd name="T2" fmla="*/ 0 w 44"/>
                <a:gd name="T3" fmla="*/ 11 h 22"/>
                <a:gd name="T4" fmla="*/ 22 w 44"/>
                <a:gd name="T5" fmla="*/ 22 h 22"/>
                <a:gd name="T6" fmla="*/ 44 w 44"/>
                <a:gd name="T7" fmla="*/ 11 h 22"/>
                <a:gd name="T8" fmla="*/ 22 w 4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2" y="0"/>
                  </a:moveTo>
                  <a:lnTo>
                    <a:pt x="0" y="11"/>
                  </a:lnTo>
                  <a:lnTo>
                    <a:pt x="22" y="22"/>
                  </a:lnTo>
                  <a:lnTo>
                    <a:pt x="44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C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" name="Freeform 1287"/>
            <p:cNvSpPr>
              <a:spLocks/>
            </p:cNvSpPr>
            <p:nvPr/>
          </p:nvSpPr>
          <p:spPr bwMode="auto">
            <a:xfrm>
              <a:off x="3348" y="1681"/>
              <a:ext cx="44" cy="22"/>
            </a:xfrm>
            <a:custGeom>
              <a:avLst/>
              <a:gdLst>
                <a:gd name="T0" fmla="*/ 22 w 44"/>
                <a:gd name="T1" fmla="*/ 0 h 22"/>
                <a:gd name="T2" fmla="*/ 0 w 44"/>
                <a:gd name="T3" fmla="*/ 11 h 22"/>
                <a:gd name="T4" fmla="*/ 22 w 44"/>
                <a:gd name="T5" fmla="*/ 22 h 22"/>
                <a:gd name="T6" fmla="*/ 44 w 44"/>
                <a:gd name="T7" fmla="*/ 11 h 22"/>
                <a:gd name="T8" fmla="*/ 22 w 4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2" y="0"/>
                  </a:moveTo>
                  <a:lnTo>
                    <a:pt x="0" y="11"/>
                  </a:lnTo>
                  <a:lnTo>
                    <a:pt x="22" y="22"/>
                  </a:lnTo>
                  <a:lnTo>
                    <a:pt x="44" y="11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" name="Freeform 1288"/>
            <p:cNvSpPr>
              <a:spLocks noEditPoints="1"/>
            </p:cNvSpPr>
            <p:nvPr/>
          </p:nvSpPr>
          <p:spPr bwMode="auto">
            <a:xfrm>
              <a:off x="3579" y="1679"/>
              <a:ext cx="33" cy="27"/>
            </a:xfrm>
            <a:custGeom>
              <a:avLst/>
              <a:gdLst>
                <a:gd name="T0" fmla="*/ 33 w 33"/>
                <a:gd name="T1" fmla="*/ 13 h 27"/>
                <a:gd name="T2" fmla="*/ 0 w 33"/>
                <a:gd name="T3" fmla="*/ 27 h 27"/>
                <a:gd name="T4" fmla="*/ 33 w 33"/>
                <a:gd name="T5" fmla="*/ 13 h 27"/>
                <a:gd name="T6" fmla="*/ 0 w 3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7">
                  <a:moveTo>
                    <a:pt x="33" y="13"/>
                  </a:moveTo>
                  <a:lnTo>
                    <a:pt x="0" y="27"/>
                  </a:lnTo>
                  <a:moveTo>
                    <a:pt x="33" y="13"/>
                  </a:move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" name="Rectangle 1289"/>
            <p:cNvSpPr>
              <a:spLocks noChangeArrowheads="1"/>
            </p:cNvSpPr>
            <p:nvPr/>
          </p:nvSpPr>
          <p:spPr bwMode="auto">
            <a:xfrm>
              <a:off x="3399" y="1652"/>
              <a:ext cx="168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+equipmentHost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6" name="Rectangle 1290"/>
            <p:cNvSpPr>
              <a:spLocks noChangeArrowheads="1"/>
            </p:cNvSpPr>
            <p:nvPr/>
          </p:nvSpPr>
          <p:spPr bwMode="auto">
            <a:xfrm>
              <a:off x="3399" y="1703"/>
              <a:ext cx="4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7" name="Rectangle 1291"/>
            <p:cNvSpPr>
              <a:spLocks noChangeArrowheads="1"/>
            </p:cNvSpPr>
            <p:nvPr/>
          </p:nvSpPr>
          <p:spPr bwMode="auto">
            <a:xfrm>
              <a:off x="3408" y="1652"/>
              <a:ext cx="19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+hostedEquipment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8" name="Rectangle 1292"/>
            <p:cNvSpPr>
              <a:spLocks noChangeArrowheads="1"/>
            </p:cNvSpPr>
            <p:nvPr/>
          </p:nvSpPr>
          <p:spPr bwMode="auto">
            <a:xfrm>
              <a:off x="3570" y="1703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9" name="Line 1293"/>
            <p:cNvSpPr>
              <a:spLocks noChangeShapeType="1"/>
            </p:cNvSpPr>
            <p:nvPr/>
          </p:nvSpPr>
          <p:spPr bwMode="auto">
            <a:xfrm flipV="1">
              <a:off x="3885" y="1947"/>
              <a:ext cx="2" cy="54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" name="Freeform 1294"/>
            <p:cNvSpPr>
              <a:spLocks noEditPoints="1"/>
            </p:cNvSpPr>
            <p:nvPr/>
          </p:nvSpPr>
          <p:spPr bwMode="auto">
            <a:xfrm>
              <a:off x="3874" y="1947"/>
              <a:ext cx="26" cy="33"/>
            </a:xfrm>
            <a:custGeom>
              <a:avLst/>
              <a:gdLst>
                <a:gd name="T0" fmla="*/ 13 w 26"/>
                <a:gd name="T1" fmla="*/ 0 h 33"/>
                <a:gd name="T2" fmla="*/ 26 w 26"/>
                <a:gd name="T3" fmla="*/ 33 h 33"/>
                <a:gd name="T4" fmla="*/ 13 w 26"/>
                <a:gd name="T5" fmla="*/ 0 h 33"/>
                <a:gd name="T6" fmla="*/ 0 w 2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13" y="0"/>
                  </a:moveTo>
                  <a:lnTo>
                    <a:pt x="26" y="33"/>
                  </a:lnTo>
                  <a:moveTo>
                    <a:pt x="13" y="0"/>
                  </a:moveTo>
                  <a:lnTo>
                    <a:pt x="0" y="3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" name="Rectangle 1295"/>
            <p:cNvSpPr>
              <a:spLocks noChangeArrowheads="1"/>
            </p:cNvSpPr>
            <p:nvPr/>
          </p:nvSpPr>
          <p:spPr bwMode="auto">
            <a:xfrm>
              <a:off x="3654" y="1996"/>
              <a:ext cx="2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+deployedEquipment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2" name="Rectangle 1296"/>
            <p:cNvSpPr>
              <a:spLocks noChangeArrowheads="1"/>
            </p:cNvSpPr>
            <p:nvPr/>
          </p:nvSpPr>
          <p:spPr bwMode="auto">
            <a:xfrm>
              <a:off x="3914" y="1958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3" name="Line 1297"/>
            <p:cNvSpPr>
              <a:spLocks noChangeShapeType="1"/>
            </p:cNvSpPr>
            <p:nvPr/>
          </p:nvSpPr>
          <p:spPr bwMode="auto">
            <a:xfrm>
              <a:off x="3971" y="3068"/>
              <a:ext cx="0" cy="1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" name="Freeform 1298"/>
            <p:cNvSpPr>
              <a:spLocks noEditPoints="1"/>
            </p:cNvSpPr>
            <p:nvPr/>
          </p:nvSpPr>
          <p:spPr bwMode="auto">
            <a:xfrm>
              <a:off x="3958" y="3147"/>
              <a:ext cx="27" cy="34"/>
            </a:xfrm>
            <a:custGeom>
              <a:avLst/>
              <a:gdLst>
                <a:gd name="T0" fmla="*/ 13 w 27"/>
                <a:gd name="T1" fmla="*/ 34 h 34"/>
                <a:gd name="T2" fmla="*/ 0 w 27"/>
                <a:gd name="T3" fmla="*/ 0 h 34"/>
                <a:gd name="T4" fmla="*/ 13 w 27"/>
                <a:gd name="T5" fmla="*/ 34 h 34"/>
                <a:gd name="T6" fmla="*/ 27 w 2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13" y="34"/>
                  </a:moveTo>
                  <a:lnTo>
                    <a:pt x="0" y="0"/>
                  </a:lnTo>
                  <a:moveTo>
                    <a:pt x="13" y="34"/>
                  </a:moveTo>
                  <a:lnTo>
                    <a:pt x="2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" name="Rectangle 1299"/>
            <p:cNvSpPr>
              <a:spLocks noChangeArrowheads="1"/>
            </p:cNvSpPr>
            <p:nvPr/>
          </p:nvSpPr>
          <p:spPr bwMode="auto">
            <a:xfrm>
              <a:off x="3776" y="3141"/>
              <a:ext cx="17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+dataGeneration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6" name="Rectangle 1300"/>
            <p:cNvSpPr>
              <a:spLocks noChangeArrowheads="1"/>
            </p:cNvSpPr>
            <p:nvPr/>
          </p:nvSpPr>
          <p:spPr bwMode="auto">
            <a:xfrm>
              <a:off x="3989" y="3141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7" name="Line 1301"/>
            <p:cNvSpPr>
              <a:spLocks noChangeShapeType="1"/>
            </p:cNvSpPr>
            <p:nvPr/>
          </p:nvSpPr>
          <p:spPr bwMode="auto">
            <a:xfrm>
              <a:off x="3082" y="2831"/>
              <a:ext cx="0" cy="13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" name="Freeform 1302"/>
            <p:cNvSpPr>
              <a:spLocks/>
            </p:cNvSpPr>
            <p:nvPr/>
          </p:nvSpPr>
          <p:spPr bwMode="auto">
            <a:xfrm>
              <a:off x="3069" y="2926"/>
              <a:ext cx="26" cy="35"/>
            </a:xfrm>
            <a:custGeom>
              <a:avLst/>
              <a:gdLst>
                <a:gd name="T0" fmla="*/ 0 w 26"/>
                <a:gd name="T1" fmla="*/ 0 h 35"/>
                <a:gd name="T2" fmla="*/ 26 w 26"/>
                <a:gd name="T3" fmla="*/ 0 h 35"/>
                <a:gd name="T4" fmla="*/ 13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lnTo>
                    <a:pt x="26" y="0"/>
                  </a:lnTo>
                  <a:lnTo>
                    <a:pt x="1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" name="Freeform 1303"/>
            <p:cNvSpPr>
              <a:spLocks/>
            </p:cNvSpPr>
            <p:nvPr/>
          </p:nvSpPr>
          <p:spPr bwMode="auto">
            <a:xfrm>
              <a:off x="3069" y="2926"/>
              <a:ext cx="26" cy="35"/>
            </a:xfrm>
            <a:custGeom>
              <a:avLst/>
              <a:gdLst>
                <a:gd name="T0" fmla="*/ 0 w 26"/>
                <a:gd name="T1" fmla="*/ 0 h 35"/>
                <a:gd name="T2" fmla="*/ 26 w 26"/>
                <a:gd name="T3" fmla="*/ 0 h 35"/>
                <a:gd name="T4" fmla="*/ 13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lnTo>
                    <a:pt x="26" y="0"/>
                  </a:lnTo>
                  <a:lnTo>
                    <a:pt x="1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" name="Line 1304"/>
            <p:cNvSpPr>
              <a:spLocks noChangeShapeType="1"/>
            </p:cNvSpPr>
            <p:nvPr/>
          </p:nvSpPr>
          <p:spPr bwMode="auto">
            <a:xfrm flipH="1">
              <a:off x="3322" y="3276"/>
              <a:ext cx="472" cy="6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" name="Freeform 1305"/>
            <p:cNvSpPr>
              <a:spLocks noEditPoints="1"/>
            </p:cNvSpPr>
            <p:nvPr/>
          </p:nvSpPr>
          <p:spPr bwMode="auto">
            <a:xfrm>
              <a:off x="3322" y="3318"/>
              <a:ext cx="35" cy="26"/>
            </a:xfrm>
            <a:custGeom>
              <a:avLst/>
              <a:gdLst>
                <a:gd name="T0" fmla="*/ 0 w 35"/>
                <a:gd name="T1" fmla="*/ 18 h 26"/>
                <a:gd name="T2" fmla="*/ 31 w 35"/>
                <a:gd name="T3" fmla="*/ 0 h 26"/>
                <a:gd name="T4" fmla="*/ 0 w 35"/>
                <a:gd name="T5" fmla="*/ 18 h 26"/>
                <a:gd name="T6" fmla="*/ 35 w 35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6">
                  <a:moveTo>
                    <a:pt x="0" y="18"/>
                  </a:moveTo>
                  <a:lnTo>
                    <a:pt x="31" y="0"/>
                  </a:lnTo>
                  <a:moveTo>
                    <a:pt x="0" y="18"/>
                  </a:moveTo>
                  <a:lnTo>
                    <a:pt x="35" y="2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" name="Rectangle 1306"/>
            <p:cNvSpPr>
              <a:spLocks noChangeArrowheads="1"/>
            </p:cNvSpPr>
            <p:nvPr/>
          </p:nvSpPr>
          <p:spPr bwMode="auto">
            <a:xfrm>
              <a:off x="3328" y="3296"/>
              <a:ext cx="108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+schedule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3" name="Rectangle 1307"/>
            <p:cNvSpPr>
              <a:spLocks noChangeArrowheads="1"/>
            </p:cNvSpPr>
            <p:nvPr/>
          </p:nvSpPr>
          <p:spPr bwMode="auto">
            <a:xfrm>
              <a:off x="3328" y="3347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4" name="Line 1308"/>
            <p:cNvSpPr>
              <a:spLocks noChangeShapeType="1"/>
            </p:cNvSpPr>
            <p:nvPr/>
          </p:nvSpPr>
          <p:spPr bwMode="auto">
            <a:xfrm>
              <a:off x="4215" y="1706"/>
              <a:ext cx="15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" name="Line 1309"/>
            <p:cNvSpPr>
              <a:spLocks noChangeShapeType="1"/>
            </p:cNvSpPr>
            <p:nvPr/>
          </p:nvSpPr>
          <p:spPr bwMode="auto">
            <a:xfrm flipV="1">
              <a:off x="4373" y="1575"/>
              <a:ext cx="0" cy="13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" name="Line 1310"/>
            <p:cNvSpPr>
              <a:spLocks noChangeShapeType="1"/>
            </p:cNvSpPr>
            <p:nvPr/>
          </p:nvSpPr>
          <p:spPr bwMode="auto">
            <a:xfrm flipH="1">
              <a:off x="4215" y="1575"/>
              <a:ext cx="15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" name="Freeform 1311"/>
            <p:cNvSpPr>
              <a:spLocks noEditPoints="1"/>
            </p:cNvSpPr>
            <p:nvPr/>
          </p:nvSpPr>
          <p:spPr bwMode="auto">
            <a:xfrm>
              <a:off x="4215" y="1562"/>
              <a:ext cx="34" cy="26"/>
            </a:xfrm>
            <a:custGeom>
              <a:avLst/>
              <a:gdLst>
                <a:gd name="T0" fmla="*/ 0 w 34"/>
                <a:gd name="T1" fmla="*/ 13 h 26"/>
                <a:gd name="T2" fmla="*/ 34 w 34"/>
                <a:gd name="T3" fmla="*/ 0 h 26"/>
                <a:gd name="T4" fmla="*/ 0 w 34"/>
                <a:gd name="T5" fmla="*/ 13 h 26"/>
                <a:gd name="T6" fmla="*/ 34 w 3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6">
                  <a:moveTo>
                    <a:pt x="0" y="13"/>
                  </a:moveTo>
                  <a:lnTo>
                    <a:pt x="34" y="0"/>
                  </a:lnTo>
                  <a:moveTo>
                    <a:pt x="0" y="13"/>
                  </a:moveTo>
                  <a:lnTo>
                    <a:pt x="34" y="2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" name="Rectangle 1312"/>
            <p:cNvSpPr>
              <a:spLocks noChangeArrowheads="1"/>
            </p:cNvSpPr>
            <p:nvPr/>
          </p:nvSpPr>
          <p:spPr bwMode="auto">
            <a:xfrm>
              <a:off x="4280" y="1526"/>
              <a:ext cx="19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+subEquipment 0..*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9" name="Line 1313"/>
            <p:cNvSpPr>
              <a:spLocks noChangeShapeType="1"/>
            </p:cNvSpPr>
            <p:nvPr/>
          </p:nvSpPr>
          <p:spPr bwMode="auto">
            <a:xfrm>
              <a:off x="4167" y="1947"/>
              <a:ext cx="0" cy="2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" name="Freeform 1314"/>
            <p:cNvSpPr>
              <a:spLocks noEditPoints="1"/>
            </p:cNvSpPr>
            <p:nvPr/>
          </p:nvSpPr>
          <p:spPr bwMode="auto">
            <a:xfrm>
              <a:off x="4153" y="2126"/>
              <a:ext cx="27" cy="34"/>
            </a:xfrm>
            <a:custGeom>
              <a:avLst/>
              <a:gdLst>
                <a:gd name="T0" fmla="*/ 14 w 27"/>
                <a:gd name="T1" fmla="*/ 34 h 34"/>
                <a:gd name="T2" fmla="*/ 0 w 27"/>
                <a:gd name="T3" fmla="*/ 0 h 34"/>
                <a:gd name="T4" fmla="*/ 14 w 27"/>
                <a:gd name="T5" fmla="*/ 34 h 34"/>
                <a:gd name="T6" fmla="*/ 27 w 2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14" y="34"/>
                  </a:moveTo>
                  <a:lnTo>
                    <a:pt x="0" y="0"/>
                  </a:lnTo>
                  <a:moveTo>
                    <a:pt x="14" y="34"/>
                  </a:moveTo>
                  <a:lnTo>
                    <a:pt x="2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" name="Freeform 1315"/>
            <p:cNvSpPr>
              <a:spLocks noEditPoints="1"/>
            </p:cNvSpPr>
            <p:nvPr/>
          </p:nvSpPr>
          <p:spPr bwMode="auto">
            <a:xfrm>
              <a:off x="4153" y="1947"/>
              <a:ext cx="27" cy="33"/>
            </a:xfrm>
            <a:custGeom>
              <a:avLst/>
              <a:gdLst>
                <a:gd name="T0" fmla="*/ 14 w 27"/>
                <a:gd name="T1" fmla="*/ 0 h 33"/>
                <a:gd name="T2" fmla="*/ 0 w 27"/>
                <a:gd name="T3" fmla="*/ 33 h 33"/>
                <a:gd name="T4" fmla="*/ 14 w 27"/>
                <a:gd name="T5" fmla="*/ 0 h 33"/>
                <a:gd name="T6" fmla="*/ 27 w 27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3">
                  <a:moveTo>
                    <a:pt x="14" y="0"/>
                  </a:moveTo>
                  <a:lnTo>
                    <a:pt x="0" y="33"/>
                  </a:lnTo>
                  <a:moveTo>
                    <a:pt x="14" y="0"/>
                  </a:moveTo>
                  <a:lnTo>
                    <a:pt x="27" y="3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" name="Rectangle 1316"/>
            <p:cNvSpPr>
              <a:spLocks noChangeArrowheads="1"/>
            </p:cNvSpPr>
            <p:nvPr/>
          </p:nvSpPr>
          <p:spPr bwMode="auto">
            <a:xfrm>
              <a:off x="4022" y="1958"/>
              <a:ext cx="1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+equipment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3" name="Rectangle 1317"/>
            <p:cNvSpPr>
              <a:spLocks noChangeArrowheads="1"/>
            </p:cNvSpPr>
            <p:nvPr/>
          </p:nvSpPr>
          <p:spPr bwMode="auto">
            <a:xfrm>
              <a:off x="4184" y="1958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4" name="Rectangle 1318"/>
            <p:cNvSpPr>
              <a:spLocks noChangeArrowheads="1"/>
            </p:cNvSpPr>
            <p:nvPr/>
          </p:nvSpPr>
          <p:spPr bwMode="auto">
            <a:xfrm>
              <a:off x="3991" y="2044"/>
              <a:ext cx="15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+equipmentLog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5" name="Rectangle 1319"/>
            <p:cNvSpPr>
              <a:spLocks noChangeArrowheads="1"/>
            </p:cNvSpPr>
            <p:nvPr/>
          </p:nvSpPr>
          <p:spPr bwMode="auto">
            <a:xfrm>
              <a:off x="3991" y="2073"/>
              <a:ext cx="1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«Phase 2»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6" name="Rectangle 1320"/>
            <p:cNvSpPr>
              <a:spLocks noChangeArrowheads="1"/>
            </p:cNvSpPr>
            <p:nvPr/>
          </p:nvSpPr>
          <p:spPr bwMode="auto">
            <a:xfrm>
              <a:off x="4184" y="2120"/>
              <a:ext cx="4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7" name="Line 1321"/>
            <p:cNvSpPr>
              <a:spLocks noChangeShapeType="1"/>
            </p:cNvSpPr>
            <p:nvPr/>
          </p:nvSpPr>
          <p:spPr bwMode="auto">
            <a:xfrm flipH="1" flipV="1">
              <a:off x="1625" y="3340"/>
              <a:ext cx="91" cy="15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" name="Freeform 1322"/>
            <p:cNvSpPr>
              <a:spLocks noEditPoints="1"/>
            </p:cNvSpPr>
            <p:nvPr/>
          </p:nvSpPr>
          <p:spPr bwMode="auto">
            <a:xfrm>
              <a:off x="1625" y="3340"/>
              <a:ext cx="28" cy="35"/>
            </a:xfrm>
            <a:custGeom>
              <a:avLst/>
              <a:gdLst>
                <a:gd name="T0" fmla="*/ 0 w 28"/>
                <a:gd name="T1" fmla="*/ 0 h 35"/>
                <a:gd name="T2" fmla="*/ 28 w 28"/>
                <a:gd name="T3" fmla="*/ 22 h 35"/>
                <a:gd name="T4" fmla="*/ 0 w 28"/>
                <a:gd name="T5" fmla="*/ 0 h 35"/>
                <a:gd name="T6" fmla="*/ 6 w 28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5">
                  <a:moveTo>
                    <a:pt x="0" y="0"/>
                  </a:moveTo>
                  <a:lnTo>
                    <a:pt x="28" y="22"/>
                  </a:lnTo>
                  <a:moveTo>
                    <a:pt x="0" y="0"/>
                  </a:moveTo>
                  <a:lnTo>
                    <a:pt x="6" y="35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" name="Rectangle 1323"/>
            <p:cNvSpPr>
              <a:spLocks noChangeArrowheads="1"/>
            </p:cNvSpPr>
            <p:nvPr/>
          </p:nvSpPr>
          <p:spPr bwMode="auto">
            <a:xfrm>
              <a:off x="1625" y="3387"/>
              <a:ext cx="91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Intention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0" name="Rectangle 1324"/>
            <p:cNvSpPr>
              <a:spLocks noChangeArrowheads="1"/>
            </p:cNvSpPr>
            <p:nvPr/>
          </p:nvSpPr>
          <p:spPr bwMode="auto">
            <a:xfrm>
              <a:off x="1425" y="3351"/>
              <a:ext cx="17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+sampledFeature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1" name="Rectangle 1325"/>
            <p:cNvSpPr>
              <a:spLocks noChangeArrowheads="1"/>
            </p:cNvSpPr>
            <p:nvPr/>
          </p:nvSpPr>
          <p:spPr bwMode="auto">
            <a:xfrm>
              <a:off x="1651" y="3351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2" name="Line 1326"/>
            <p:cNvSpPr>
              <a:spLocks noChangeShapeType="1"/>
            </p:cNvSpPr>
            <p:nvPr/>
          </p:nvSpPr>
          <p:spPr bwMode="auto">
            <a:xfrm flipH="1" flipV="1">
              <a:off x="1625" y="3340"/>
              <a:ext cx="91" cy="15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" name="Freeform 1327"/>
            <p:cNvSpPr>
              <a:spLocks/>
            </p:cNvSpPr>
            <p:nvPr/>
          </p:nvSpPr>
          <p:spPr bwMode="auto">
            <a:xfrm>
              <a:off x="1625" y="3340"/>
              <a:ext cx="28" cy="38"/>
            </a:xfrm>
            <a:custGeom>
              <a:avLst/>
              <a:gdLst>
                <a:gd name="T0" fmla="*/ 28 w 28"/>
                <a:gd name="T1" fmla="*/ 24 h 38"/>
                <a:gd name="T2" fmla="*/ 6 w 28"/>
                <a:gd name="T3" fmla="*/ 38 h 38"/>
                <a:gd name="T4" fmla="*/ 0 w 28"/>
                <a:gd name="T5" fmla="*/ 0 h 38"/>
                <a:gd name="T6" fmla="*/ 28 w 28"/>
                <a:gd name="T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8">
                  <a:moveTo>
                    <a:pt x="28" y="24"/>
                  </a:moveTo>
                  <a:lnTo>
                    <a:pt x="6" y="38"/>
                  </a:lnTo>
                  <a:lnTo>
                    <a:pt x="0" y="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C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" name="Freeform 1328"/>
            <p:cNvSpPr>
              <a:spLocks/>
            </p:cNvSpPr>
            <p:nvPr/>
          </p:nvSpPr>
          <p:spPr bwMode="auto">
            <a:xfrm>
              <a:off x="1625" y="3340"/>
              <a:ext cx="28" cy="38"/>
            </a:xfrm>
            <a:custGeom>
              <a:avLst/>
              <a:gdLst>
                <a:gd name="T0" fmla="*/ 28 w 28"/>
                <a:gd name="T1" fmla="*/ 24 h 38"/>
                <a:gd name="T2" fmla="*/ 6 w 28"/>
                <a:gd name="T3" fmla="*/ 38 h 38"/>
                <a:gd name="T4" fmla="*/ 0 w 28"/>
                <a:gd name="T5" fmla="*/ 0 h 38"/>
                <a:gd name="T6" fmla="*/ 28 w 28"/>
                <a:gd name="T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8">
                  <a:moveTo>
                    <a:pt x="28" y="24"/>
                  </a:moveTo>
                  <a:lnTo>
                    <a:pt x="6" y="38"/>
                  </a:lnTo>
                  <a:lnTo>
                    <a:pt x="0" y="0"/>
                  </a:lnTo>
                  <a:lnTo>
                    <a:pt x="28" y="24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" name="Rectangle 1329"/>
            <p:cNvSpPr>
              <a:spLocks noChangeArrowheads="1"/>
            </p:cNvSpPr>
            <p:nvPr/>
          </p:nvSpPr>
          <p:spPr bwMode="auto">
            <a:xfrm>
              <a:off x="1600" y="3424"/>
              <a:ext cx="1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«informative»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6" name="Line 1330"/>
            <p:cNvSpPr>
              <a:spLocks noChangeShapeType="1"/>
            </p:cNvSpPr>
            <p:nvPr/>
          </p:nvSpPr>
          <p:spPr bwMode="auto">
            <a:xfrm>
              <a:off x="2002" y="2782"/>
              <a:ext cx="5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" name="Line 1331"/>
            <p:cNvSpPr>
              <a:spLocks noChangeShapeType="1"/>
            </p:cNvSpPr>
            <p:nvPr/>
          </p:nvSpPr>
          <p:spPr bwMode="auto">
            <a:xfrm flipV="1">
              <a:off x="2053" y="2749"/>
              <a:ext cx="0" cy="3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" name="Line 1332"/>
            <p:cNvSpPr>
              <a:spLocks noChangeShapeType="1"/>
            </p:cNvSpPr>
            <p:nvPr/>
          </p:nvSpPr>
          <p:spPr bwMode="auto">
            <a:xfrm flipH="1">
              <a:off x="2002" y="2749"/>
              <a:ext cx="5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" name="Freeform 1333"/>
            <p:cNvSpPr>
              <a:spLocks noEditPoints="1"/>
            </p:cNvSpPr>
            <p:nvPr/>
          </p:nvSpPr>
          <p:spPr bwMode="auto">
            <a:xfrm>
              <a:off x="2002" y="2735"/>
              <a:ext cx="33" cy="27"/>
            </a:xfrm>
            <a:custGeom>
              <a:avLst/>
              <a:gdLst>
                <a:gd name="T0" fmla="*/ 0 w 33"/>
                <a:gd name="T1" fmla="*/ 14 h 27"/>
                <a:gd name="T2" fmla="*/ 33 w 33"/>
                <a:gd name="T3" fmla="*/ 0 h 27"/>
                <a:gd name="T4" fmla="*/ 0 w 33"/>
                <a:gd name="T5" fmla="*/ 14 h 27"/>
                <a:gd name="T6" fmla="*/ 33 w 3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7">
                  <a:moveTo>
                    <a:pt x="0" y="14"/>
                  </a:moveTo>
                  <a:lnTo>
                    <a:pt x="33" y="0"/>
                  </a:lnTo>
                  <a:moveTo>
                    <a:pt x="0" y="14"/>
                  </a:moveTo>
                  <a:lnTo>
                    <a:pt x="33" y="2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" name="Rectangle 1334"/>
            <p:cNvSpPr>
              <a:spLocks noChangeArrowheads="1"/>
            </p:cNvSpPr>
            <p:nvPr/>
          </p:nvSpPr>
          <p:spPr bwMode="auto">
            <a:xfrm>
              <a:off x="1953" y="2751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1" name="Rectangle 1335"/>
            <p:cNvSpPr>
              <a:spLocks noChangeArrowheads="1"/>
            </p:cNvSpPr>
            <p:nvPr/>
          </p:nvSpPr>
          <p:spPr bwMode="auto">
            <a:xfrm>
              <a:off x="1755" y="2709"/>
              <a:ext cx="24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+relatedObservation 0..*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2" name="Line 1336"/>
            <p:cNvSpPr>
              <a:spLocks noChangeShapeType="1"/>
            </p:cNvSpPr>
            <p:nvPr/>
          </p:nvSpPr>
          <p:spPr bwMode="auto">
            <a:xfrm>
              <a:off x="1855" y="3008"/>
              <a:ext cx="69" cy="17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" name="Freeform 1337"/>
            <p:cNvSpPr>
              <a:spLocks/>
            </p:cNvSpPr>
            <p:nvPr/>
          </p:nvSpPr>
          <p:spPr bwMode="auto">
            <a:xfrm>
              <a:off x="1853" y="3008"/>
              <a:ext cx="20" cy="42"/>
            </a:xfrm>
            <a:custGeom>
              <a:avLst/>
              <a:gdLst>
                <a:gd name="T0" fmla="*/ 20 w 20"/>
                <a:gd name="T1" fmla="*/ 18 h 42"/>
                <a:gd name="T2" fmla="*/ 2 w 20"/>
                <a:gd name="T3" fmla="*/ 0 h 42"/>
                <a:gd name="T4" fmla="*/ 0 w 20"/>
                <a:gd name="T5" fmla="*/ 24 h 42"/>
                <a:gd name="T6" fmla="*/ 18 w 20"/>
                <a:gd name="T7" fmla="*/ 42 h 42"/>
                <a:gd name="T8" fmla="*/ 20 w 20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18"/>
                  </a:moveTo>
                  <a:lnTo>
                    <a:pt x="2" y="0"/>
                  </a:lnTo>
                  <a:lnTo>
                    <a:pt x="0" y="24"/>
                  </a:lnTo>
                  <a:lnTo>
                    <a:pt x="18" y="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4" name="Freeform 1338"/>
            <p:cNvSpPr>
              <a:spLocks/>
            </p:cNvSpPr>
            <p:nvPr/>
          </p:nvSpPr>
          <p:spPr bwMode="auto">
            <a:xfrm>
              <a:off x="1853" y="3008"/>
              <a:ext cx="20" cy="42"/>
            </a:xfrm>
            <a:custGeom>
              <a:avLst/>
              <a:gdLst>
                <a:gd name="T0" fmla="*/ 20 w 20"/>
                <a:gd name="T1" fmla="*/ 18 h 42"/>
                <a:gd name="T2" fmla="*/ 2 w 20"/>
                <a:gd name="T3" fmla="*/ 0 h 42"/>
                <a:gd name="T4" fmla="*/ 0 w 20"/>
                <a:gd name="T5" fmla="*/ 24 h 42"/>
                <a:gd name="T6" fmla="*/ 18 w 20"/>
                <a:gd name="T7" fmla="*/ 42 h 42"/>
                <a:gd name="T8" fmla="*/ 20 w 20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18"/>
                  </a:moveTo>
                  <a:lnTo>
                    <a:pt x="2" y="0"/>
                  </a:lnTo>
                  <a:lnTo>
                    <a:pt x="0" y="24"/>
                  </a:lnTo>
                  <a:lnTo>
                    <a:pt x="18" y="42"/>
                  </a:lnTo>
                  <a:lnTo>
                    <a:pt x="20" y="18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5" name="Freeform 1339"/>
            <p:cNvSpPr>
              <a:spLocks noEditPoints="1"/>
            </p:cNvSpPr>
            <p:nvPr/>
          </p:nvSpPr>
          <p:spPr bwMode="auto">
            <a:xfrm>
              <a:off x="1900" y="3150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0 w 24"/>
                <a:gd name="T3" fmla="*/ 8 h 35"/>
                <a:gd name="T4" fmla="*/ 24 w 24"/>
                <a:gd name="T5" fmla="*/ 35 h 35"/>
                <a:gd name="T6" fmla="*/ 24 w 2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lnTo>
                    <a:pt x="0" y="8"/>
                  </a:lnTo>
                  <a:moveTo>
                    <a:pt x="24" y="35"/>
                  </a:moveTo>
                  <a:lnTo>
                    <a:pt x="2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" name="Rectangle 1340"/>
            <p:cNvSpPr>
              <a:spLocks noChangeArrowheads="1"/>
            </p:cNvSpPr>
            <p:nvPr/>
          </p:nvSpPr>
          <p:spPr bwMode="auto">
            <a:xfrm>
              <a:off x="1864" y="3088"/>
              <a:ext cx="7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Range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7" name="Rectangle 1341"/>
            <p:cNvSpPr>
              <a:spLocks noChangeArrowheads="1"/>
            </p:cNvSpPr>
            <p:nvPr/>
          </p:nvSpPr>
          <p:spPr bwMode="auto">
            <a:xfrm>
              <a:off x="1838" y="3145"/>
              <a:ext cx="75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+result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" name="Line 1342"/>
            <p:cNvSpPr>
              <a:spLocks noChangeShapeType="1"/>
            </p:cNvSpPr>
            <p:nvPr/>
          </p:nvSpPr>
          <p:spPr bwMode="auto">
            <a:xfrm>
              <a:off x="2002" y="2946"/>
              <a:ext cx="273" cy="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" name="Freeform 1343"/>
            <p:cNvSpPr>
              <a:spLocks noEditPoints="1"/>
            </p:cNvSpPr>
            <p:nvPr/>
          </p:nvSpPr>
          <p:spPr bwMode="auto">
            <a:xfrm>
              <a:off x="2239" y="3014"/>
              <a:ext cx="36" cy="25"/>
            </a:xfrm>
            <a:custGeom>
              <a:avLst/>
              <a:gdLst>
                <a:gd name="T0" fmla="*/ 36 w 36"/>
                <a:gd name="T1" fmla="*/ 23 h 25"/>
                <a:gd name="T2" fmla="*/ 0 w 36"/>
                <a:gd name="T3" fmla="*/ 25 h 25"/>
                <a:gd name="T4" fmla="*/ 36 w 36"/>
                <a:gd name="T5" fmla="*/ 23 h 25"/>
                <a:gd name="T6" fmla="*/ 9 w 3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5">
                  <a:moveTo>
                    <a:pt x="36" y="23"/>
                  </a:moveTo>
                  <a:lnTo>
                    <a:pt x="0" y="25"/>
                  </a:lnTo>
                  <a:moveTo>
                    <a:pt x="36" y="23"/>
                  </a:moveTo>
                  <a:lnTo>
                    <a:pt x="9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" name="Rectangle 1344"/>
            <p:cNvSpPr>
              <a:spLocks noChangeArrowheads="1"/>
            </p:cNvSpPr>
            <p:nvPr/>
          </p:nvSpPr>
          <p:spPr bwMode="auto">
            <a:xfrm>
              <a:off x="2008" y="2906"/>
              <a:ext cx="235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+generatedObservation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" name="Rectangle 1345"/>
            <p:cNvSpPr>
              <a:spLocks noChangeArrowheads="1"/>
            </p:cNvSpPr>
            <p:nvPr/>
          </p:nvSpPr>
          <p:spPr bwMode="auto">
            <a:xfrm>
              <a:off x="2008" y="295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" name="Rectangle 1346"/>
            <p:cNvSpPr>
              <a:spLocks noChangeArrowheads="1"/>
            </p:cNvSpPr>
            <p:nvPr/>
          </p:nvSpPr>
          <p:spPr bwMode="auto">
            <a:xfrm>
              <a:off x="2115" y="2950"/>
              <a:ext cx="13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ProcessUsed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" name="Rectangle 1347"/>
            <p:cNvSpPr>
              <a:spLocks noChangeArrowheads="1"/>
            </p:cNvSpPr>
            <p:nvPr/>
          </p:nvSpPr>
          <p:spPr bwMode="auto">
            <a:xfrm>
              <a:off x="2106" y="3021"/>
              <a:ext cx="11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+procedure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4" name="Rectangle 1348"/>
            <p:cNvSpPr>
              <a:spLocks noChangeArrowheads="1"/>
            </p:cNvSpPr>
            <p:nvPr/>
          </p:nvSpPr>
          <p:spPr bwMode="auto">
            <a:xfrm>
              <a:off x="2255" y="3048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5" name="Line 1349"/>
            <p:cNvSpPr>
              <a:spLocks noChangeShapeType="1"/>
            </p:cNvSpPr>
            <p:nvPr/>
          </p:nvSpPr>
          <p:spPr bwMode="auto">
            <a:xfrm flipH="1">
              <a:off x="1622" y="3008"/>
              <a:ext cx="98" cy="17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" name="Freeform 1350"/>
            <p:cNvSpPr>
              <a:spLocks noEditPoints="1"/>
            </p:cNvSpPr>
            <p:nvPr/>
          </p:nvSpPr>
          <p:spPr bwMode="auto">
            <a:xfrm>
              <a:off x="1622" y="3150"/>
              <a:ext cx="27" cy="35"/>
            </a:xfrm>
            <a:custGeom>
              <a:avLst/>
              <a:gdLst>
                <a:gd name="T0" fmla="*/ 0 w 27"/>
                <a:gd name="T1" fmla="*/ 35 h 35"/>
                <a:gd name="T2" fmla="*/ 5 w 27"/>
                <a:gd name="T3" fmla="*/ 0 h 35"/>
                <a:gd name="T4" fmla="*/ 0 w 27"/>
                <a:gd name="T5" fmla="*/ 35 h 35"/>
                <a:gd name="T6" fmla="*/ 27 w 27"/>
                <a:gd name="T7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5">
                  <a:moveTo>
                    <a:pt x="0" y="35"/>
                  </a:moveTo>
                  <a:lnTo>
                    <a:pt x="5" y="0"/>
                  </a:lnTo>
                  <a:moveTo>
                    <a:pt x="0" y="35"/>
                  </a:moveTo>
                  <a:lnTo>
                    <a:pt x="27" y="1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" name="Rectangle 1351"/>
            <p:cNvSpPr>
              <a:spLocks noChangeArrowheads="1"/>
            </p:cNvSpPr>
            <p:nvPr/>
          </p:nvSpPr>
          <p:spPr bwMode="auto">
            <a:xfrm>
              <a:off x="1456" y="3019"/>
              <a:ext cx="23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+propertyValueProvider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8" name="Rectangle 1352"/>
            <p:cNvSpPr>
              <a:spLocks noChangeArrowheads="1"/>
            </p:cNvSpPr>
            <p:nvPr/>
          </p:nvSpPr>
          <p:spPr bwMode="auto">
            <a:xfrm>
              <a:off x="1738" y="3019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9" name="Rectangle 1353"/>
            <p:cNvSpPr>
              <a:spLocks noChangeArrowheads="1"/>
            </p:cNvSpPr>
            <p:nvPr/>
          </p:nvSpPr>
          <p:spPr bwMode="auto">
            <a:xfrm>
              <a:off x="1631" y="3065"/>
              <a:ext cx="8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Domain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0" name="Rectangle 1354"/>
            <p:cNvSpPr>
              <a:spLocks noChangeArrowheads="1"/>
            </p:cNvSpPr>
            <p:nvPr/>
          </p:nvSpPr>
          <p:spPr bwMode="auto">
            <a:xfrm>
              <a:off x="1418" y="3145"/>
              <a:ext cx="18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+featureOfInterest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1" name="Rectangle 1355"/>
            <p:cNvSpPr>
              <a:spLocks noChangeArrowheads="1"/>
            </p:cNvSpPr>
            <p:nvPr/>
          </p:nvSpPr>
          <p:spPr bwMode="auto">
            <a:xfrm>
              <a:off x="1640" y="3145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" name="Line 1356"/>
            <p:cNvSpPr>
              <a:spLocks noChangeShapeType="1"/>
            </p:cNvSpPr>
            <p:nvPr/>
          </p:nvSpPr>
          <p:spPr bwMode="auto">
            <a:xfrm flipV="1">
              <a:off x="2002" y="2755"/>
              <a:ext cx="273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" name="Freeform 1357"/>
            <p:cNvSpPr>
              <a:spLocks noEditPoints="1"/>
            </p:cNvSpPr>
            <p:nvPr/>
          </p:nvSpPr>
          <p:spPr bwMode="auto">
            <a:xfrm>
              <a:off x="2239" y="2749"/>
              <a:ext cx="36" cy="26"/>
            </a:xfrm>
            <a:custGeom>
              <a:avLst/>
              <a:gdLst>
                <a:gd name="T0" fmla="*/ 36 w 36"/>
                <a:gd name="T1" fmla="*/ 6 h 26"/>
                <a:gd name="T2" fmla="*/ 7 w 36"/>
                <a:gd name="T3" fmla="*/ 26 h 26"/>
                <a:gd name="T4" fmla="*/ 36 w 36"/>
                <a:gd name="T5" fmla="*/ 6 h 26"/>
                <a:gd name="T6" fmla="*/ 0 w 3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6" y="6"/>
                  </a:moveTo>
                  <a:lnTo>
                    <a:pt x="7" y="26"/>
                  </a:lnTo>
                  <a:moveTo>
                    <a:pt x="36" y="6"/>
                  </a:move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" name="Rectangle 1358"/>
            <p:cNvSpPr>
              <a:spLocks noChangeArrowheads="1"/>
            </p:cNvSpPr>
            <p:nvPr/>
          </p:nvSpPr>
          <p:spPr bwMode="auto">
            <a:xfrm>
              <a:off x="2090" y="2755"/>
              <a:ext cx="9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Metadata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5" name="Rectangle 1359"/>
            <p:cNvSpPr>
              <a:spLocks noChangeArrowheads="1"/>
            </p:cNvSpPr>
            <p:nvPr/>
          </p:nvSpPr>
          <p:spPr bwMode="auto">
            <a:xfrm>
              <a:off x="2155" y="2715"/>
              <a:ext cx="11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+metadata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6" name="Rectangle 1360"/>
            <p:cNvSpPr>
              <a:spLocks noChangeArrowheads="1"/>
            </p:cNvSpPr>
            <p:nvPr/>
          </p:nvSpPr>
          <p:spPr bwMode="auto">
            <a:xfrm>
              <a:off x="2228" y="2766"/>
              <a:ext cx="4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7" name="Line 1361"/>
            <p:cNvSpPr>
              <a:spLocks noChangeShapeType="1"/>
            </p:cNvSpPr>
            <p:nvPr/>
          </p:nvSpPr>
          <p:spPr bwMode="auto">
            <a:xfrm flipH="1" flipV="1">
              <a:off x="1678" y="2625"/>
              <a:ext cx="51" cy="10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" name="Freeform 1362"/>
            <p:cNvSpPr>
              <a:spLocks noEditPoints="1"/>
            </p:cNvSpPr>
            <p:nvPr/>
          </p:nvSpPr>
          <p:spPr bwMode="auto">
            <a:xfrm>
              <a:off x="1678" y="2625"/>
              <a:ext cx="26" cy="35"/>
            </a:xfrm>
            <a:custGeom>
              <a:avLst/>
              <a:gdLst>
                <a:gd name="T0" fmla="*/ 0 w 26"/>
                <a:gd name="T1" fmla="*/ 0 h 35"/>
                <a:gd name="T2" fmla="*/ 26 w 26"/>
                <a:gd name="T3" fmla="*/ 24 h 35"/>
                <a:gd name="T4" fmla="*/ 0 w 26"/>
                <a:gd name="T5" fmla="*/ 0 h 35"/>
                <a:gd name="T6" fmla="*/ 2 w 2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lnTo>
                    <a:pt x="26" y="24"/>
                  </a:lnTo>
                  <a:moveTo>
                    <a:pt x="0" y="0"/>
                  </a:moveTo>
                  <a:lnTo>
                    <a:pt x="2" y="35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" name="Rectangle 1363"/>
            <p:cNvSpPr>
              <a:spLocks noChangeArrowheads="1"/>
            </p:cNvSpPr>
            <p:nvPr/>
          </p:nvSpPr>
          <p:spPr bwMode="auto">
            <a:xfrm>
              <a:off x="1633" y="2645"/>
              <a:ext cx="13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Phenomenon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0" name="Rectangle 1364"/>
            <p:cNvSpPr>
              <a:spLocks noChangeArrowheads="1"/>
            </p:cNvSpPr>
            <p:nvPr/>
          </p:nvSpPr>
          <p:spPr bwMode="auto">
            <a:xfrm>
              <a:off x="1494" y="2642"/>
              <a:ext cx="19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+observedProperty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1" name="Rectangle 1365"/>
            <p:cNvSpPr>
              <a:spLocks noChangeArrowheads="1"/>
            </p:cNvSpPr>
            <p:nvPr/>
          </p:nvSpPr>
          <p:spPr bwMode="auto">
            <a:xfrm>
              <a:off x="1704" y="2636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2" name="Line 1366"/>
            <p:cNvSpPr>
              <a:spLocks noChangeShapeType="1"/>
            </p:cNvSpPr>
            <p:nvPr/>
          </p:nvSpPr>
          <p:spPr bwMode="auto">
            <a:xfrm flipV="1">
              <a:off x="1762" y="3648"/>
              <a:ext cx="0" cy="7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" name="Freeform 1367"/>
            <p:cNvSpPr>
              <a:spLocks/>
            </p:cNvSpPr>
            <p:nvPr/>
          </p:nvSpPr>
          <p:spPr bwMode="auto">
            <a:xfrm>
              <a:off x="1749" y="3648"/>
              <a:ext cx="26" cy="35"/>
            </a:xfrm>
            <a:custGeom>
              <a:avLst/>
              <a:gdLst>
                <a:gd name="T0" fmla="*/ 26 w 26"/>
                <a:gd name="T1" fmla="*/ 35 h 35"/>
                <a:gd name="T2" fmla="*/ 0 w 26"/>
                <a:gd name="T3" fmla="*/ 35 h 35"/>
                <a:gd name="T4" fmla="*/ 13 w 26"/>
                <a:gd name="T5" fmla="*/ 0 h 35"/>
                <a:gd name="T6" fmla="*/ 26 w 2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26" y="35"/>
                  </a:moveTo>
                  <a:lnTo>
                    <a:pt x="0" y="35"/>
                  </a:lnTo>
                  <a:lnTo>
                    <a:pt x="13" y="0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FC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" name="Freeform 1368"/>
            <p:cNvSpPr>
              <a:spLocks/>
            </p:cNvSpPr>
            <p:nvPr/>
          </p:nvSpPr>
          <p:spPr bwMode="auto">
            <a:xfrm>
              <a:off x="1749" y="3648"/>
              <a:ext cx="26" cy="35"/>
            </a:xfrm>
            <a:custGeom>
              <a:avLst/>
              <a:gdLst>
                <a:gd name="T0" fmla="*/ 26 w 26"/>
                <a:gd name="T1" fmla="*/ 35 h 35"/>
                <a:gd name="T2" fmla="*/ 0 w 26"/>
                <a:gd name="T3" fmla="*/ 35 h 35"/>
                <a:gd name="T4" fmla="*/ 13 w 26"/>
                <a:gd name="T5" fmla="*/ 0 h 35"/>
                <a:gd name="T6" fmla="*/ 26 w 2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26" y="35"/>
                  </a:moveTo>
                  <a:lnTo>
                    <a:pt x="0" y="35"/>
                  </a:lnTo>
                  <a:lnTo>
                    <a:pt x="13" y="0"/>
                  </a:lnTo>
                  <a:lnTo>
                    <a:pt x="26" y="35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" name="Line 1369"/>
            <p:cNvSpPr>
              <a:spLocks noChangeShapeType="1"/>
            </p:cNvSpPr>
            <p:nvPr/>
          </p:nvSpPr>
          <p:spPr bwMode="auto">
            <a:xfrm>
              <a:off x="3268" y="2735"/>
              <a:ext cx="27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" name="Freeform 1370"/>
            <p:cNvSpPr>
              <a:spLocks noEditPoints="1"/>
            </p:cNvSpPr>
            <p:nvPr/>
          </p:nvSpPr>
          <p:spPr bwMode="auto">
            <a:xfrm>
              <a:off x="3510" y="2722"/>
              <a:ext cx="33" cy="27"/>
            </a:xfrm>
            <a:custGeom>
              <a:avLst/>
              <a:gdLst>
                <a:gd name="T0" fmla="*/ 33 w 33"/>
                <a:gd name="T1" fmla="*/ 13 h 27"/>
                <a:gd name="T2" fmla="*/ 0 w 33"/>
                <a:gd name="T3" fmla="*/ 27 h 27"/>
                <a:gd name="T4" fmla="*/ 33 w 33"/>
                <a:gd name="T5" fmla="*/ 13 h 27"/>
                <a:gd name="T6" fmla="*/ 0 w 3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7">
                  <a:moveTo>
                    <a:pt x="33" y="13"/>
                  </a:moveTo>
                  <a:lnTo>
                    <a:pt x="0" y="27"/>
                  </a:lnTo>
                  <a:moveTo>
                    <a:pt x="33" y="13"/>
                  </a:move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" name="Rectangle 1371"/>
            <p:cNvSpPr>
              <a:spLocks noChangeArrowheads="1"/>
            </p:cNvSpPr>
            <p:nvPr/>
          </p:nvSpPr>
          <p:spPr bwMode="auto">
            <a:xfrm>
              <a:off x="3399" y="2696"/>
              <a:ext cx="13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+deployment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8" name="Rectangle 1372"/>
            <p:cNvSpPr>
              <a:spLocks noChangeArrowheads="1"/>
            </p:cNvSpPr>
            <p:nvPr/>
          </p:nvSpPr>
          <p:spPr bwMode="auto">
            <a:xfrm>
              <a:off x="3501" y="2746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1..*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Line Callout 2 2"/>
          <p:cNvSpPr/>
          <p:nvPr/>
        </p:nvSpPr>
        <p:spPr>
          <a:xfrm flipH="1">
            <a:off x="622300" y="1417638"/>
            <a:ext cx="1104900" cy="703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906"/>
              <a:gd name="adj6" fmla="val -69968"/>
            </a:avLst>
          </a:prstGeom>
          <a:ln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WMD </a:t>
            </a:r>
            <a:r>
              <a:rPr lang="de-CH" dirty="0" err="1" smtClean="0"/>
              <a:t>Record</a:t>
            </a:r>
            <a:endParaRPr lang="en-US" dirty="0"/>
          </a:p>
        </p:txBody>
      </p:sp>
      <p:sp>
        <p:nvSpPr>
          <p:cNvPr id="8" name="Line Callout 2 7"/>
          <p:cNvSpPr/>
          <p:nvPr/>
        </p:nvSpPr>
        <p:spPr>
          <a:xfrm flipH="1">
            <a:off x="330200" y="4097338"/>
            <a:ext cx="1397000" cy="703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935"/>
              <a:gd name="adj6" fmla="val -84346"/>
            </a:avLst>
          </a:prstGeom>
          <a:ln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Observation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 flipH="1">
            <a:off x="330200" y="3081338"/>
            <a:ext cx="1397000" cy="703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034"/>
              <a:gd name="adj6" fmla="val -155255"/>
            </a:avLst>
          </a:prstGeom>
          <a:ln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«WIS»-type</a:t>
            </a:r>
          </a:p>
          <a:p>
            <a:pPr algn="ctr"/>
            <a:r>
              <a:rPr lang="de-CH" dirty="0" err="1" smtClean="0"/>
              <a:t>metadata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7715250" y="2090738"/>
            <a:ext cx="1295400" cy="703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800"/>
              <a:gd name="adj6" fmla="val -216047"/>
            </a:avLst>
          </a:prstGeom>
          <a:ln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Observing</a:t>
            </a:r>
            <a:r>
              <a:rPr lang="de-CH" dirty="0" smtClean="0"/>
              <a:t> </a:t>
            </a:r>
            <a:r>
              <a:rPr lang="de-CH" dirty="0" err="1" smtClean="0"/>
              <a:t>facility</a:t>
            </a:r>
            <a:endParaRPr lang="en-US" dirty="0"/>
          </a:p>
        </p:txBody>
      </p:sp>
      <p:sp>
        <p:nvSpPr>
          <p:cNvPr id="11" name="Line Callout 2 10"/>
          <p:cNvSpPr/>
          <p:nvPr/>
        </p:nvSpPr>
        <p:spPr>
          <a:xfrm>
            <a:off x="7715250" y="3013076"/>
            <a:ext cx="1295400" cy="703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164"/>
              <a:gd name="adj6" fmla="val -98400"/>
            </a:avLst>
          </a:prstGeom>
          <a:ln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Equipment</a:t>
            </a:r>
            <a:endParaRPr lang="en-US" dirty="0"/>
          </a:p>
        </p:txBody>
      </p:sp>
      <p:sp>
        <p:nvSpPr>
          <p:cNvPr id="12" name="Line Callout 2 11"/>
          <p:cNvSpPr/>
          <p:nvPr/>
        </p:nvSpPr>
        <p:spPr>
          <a:xfrm>
            <a:off x="7613650" y="3975100"/>
            <a:ext cx="1397000" cy="703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323"/>
              <a:gd name="adj6" fmla="val -101341"/>
            </a:avLst>
          </a:prstGeom>
          <a:ln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Deployment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7480300" y="4838700"/>
            <a:ext cx="1530350" cy="157797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468"/>
              <a:gd name="adj6" fmla="val -77271"/>
            </a:avLst>
          </a:prstGeom>
          <a:ln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 smtClean="0"/>
              <a:t>DataGeneration</a:t>
            </a:r>
            <a:endParaRPr lang="de-CH" sz="16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sz="1600" dirty="0" smtClean="0"/>
              <a:t>Schedule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sz="1600" dirty="0" smtClean="0"/>
              <a:t>Sampling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sz="1600" dirty="0" smtClean="0"/>
              <a:t>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sz="1600" dirty="0" smtClean="0"/>
              <a:t>Reporting</a:t>
            </a:r>
            <a:endParaRPr lang="en-US" sz="1600" dirty="0"/>
          </a:p>
        </p:txBody>
      </p:sp>
      <p:sp>
        <p:nvSpPr>
          <p:cNvPr id="14" name="Line Callout 2 13"/>
          <p:cNvSpPr/>
          <p:nvPr/>
        </p:nvSpPr>
        <p:spPr>
          <a:xfrm>
            <a:off x="7715250" y="1206500"/>
            <a:ext cx="1295400" cy="703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094"/>
              <a:gd name="adj6" fmla="val -133633"/>
            </a:avLst>
          </a:prstGeom>
          <a:ln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2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4363"/>
            <a:ext cx="90201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-19050"/>
            <a:ext cx="827722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0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5" y="-1"/>
            <a:ext cx="8969025" cy="641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0"/>
            <a:ext cx="7010400" cy="688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9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10433" y="3618287"/>
            <a:ext cx="3009306" cy="2203090"/>
            <a:chOff x="1419661" y="1283688"/>
            <a:chExt cx="6201268" cy="4582770"/>
          </a:xfrm>
        </p:grpSpPr>
        <p:sp>
          <p:nvSpPr>
            <p:cNvPr id="3" name="Rectangle 2"/>
            <p:cNvSpPr/>
            <p:nvPr/>
          </p:nvSpPr>
          <p:spPr bwMode="auto">
            <a:xfrm>
              <a:off x="3382870" y="1645391"/>
              <a:ext cx="1080120" cy="42136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Station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4674845" y="2396544"/>
              <a:ext cx="1388207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Equipment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674845" y="4202912"/>
              <a:ext cx="1834410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Deployment</a:t>
              </a:r>
              <a:endPara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348048" y="5447633"/>
              <a:ext cx="2272881" cy="41882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Data </a:t>
              </a:r>
              <a:r>
                <a:rPr kumimoji="0" lang="de-CH" sz="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generation</a:t>
              </a:r>
              <a:endPara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60699" y="3397815"/>
              <a:ext cx="1700841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201376" y="1283688"/>
              <a:ext cx="1151035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Contact</a:t>
              </a:r>
              <a:endPara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>
              <a:stCxn id="3" idx="2"/>
              <a:endCxn id="7" idx="0"/>
            </p:cNvCxnSpPr>
            <p:nvPr/>
          </p:nvCxnSpPr>
          <p:spPr bwMode="auto">
            <a:xfrm flipH="1">
              <a:off x="2811120" y="2066752"/>
              <a:ext cx="1111812" cy="13310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>
              <a:stCxn id="7" idx="2"/>
              <a:endCxn id="5" idx="0"/>
            </p:cNvCxnSpPr>
            <p:nvPr/>
          </p:nvCxnSpPr>
          <p:spPr bwMode="auto">
            <a:xfrm>
              <a:off x="2811120" y="3757854"/>
              <a:ext cx="2780931" cy="4450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>
              <a:stCxn id="5" idx="2"/>
              <a:endCxn id="6" idx="0"/>
            </p:cNvCxnSpPr>
            <p:nvPr/>
          </p:nvCxnSpPr>
          <p:spPr bwMode="auto">
            <a:xfrm>
              <a:off x="5592051" y="4562951"/>
              <a:ext cx="892438" cy="88468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>
              <a:stCxn id="5" idx="0"/>
              <a:endCxn id="4" idx="2"/>
            </p:cNvCxnSpPr>
            <p:nvPr/>
          </p:nvCxnSpPr>
          <p:spPr bwMode="auto">
            <a:xfrm flipH="1" flipV="1">
              <a:off x="5368949" y="2756584"/>
              <a:ext cx="223101" cy="14463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>
              <a:stCxn id="3" idx="3"/>
              <a:endCxn id="8" idx="1"/>
            </p:cNvCxnSpPr>
            <p:nvPr/>
          </p:nvCxnSpPr>
          <p:spPr bwMode="auto">
            <a:xfrm flipV="1">
              <a:off x="4462991" y="1463709"/>
              <a:ext cx="1738385" cy="39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5" idx="0"/>
              <a:endCxn id="8" idx="2"/>
            </p:cNvCxnSpPr>
            <p:nvPr/>
          </p:nvCxnSpPr>
          <p:spPr bwMode="auto">
            <a:xfrm flipV="1">
              <a:off x="5592051" y="1643728"/>
              <a:ext cx="1184843" cy="25591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ctangle 14"/>
            <p:cNvSpPr/>
            <p:nvPr/>
          </p:nvSpPr>
          <p:spPr bwMode="auto">
            <a:xfrm>
              <a:off x="1419661" y="2312876"/>
              <a:ext cx="1364909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Program</a:t>
              </a:r>
              <a:endPara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/>
            <p:cNvCxnSpPr>
              <a:stCxn id="15" idx="0"/>
              <a:endCxn id="3" idx="1"/>
            </p:cNvCxnSpPr>
            <p:nvPr/>
          </p:nvCxnSpPr>
          <p:spPr bwMode="auto">
            <a:xfrm flipV="1">
              <a:off x="2102116" y="1856072"/>
              <a:ext cx="1280754" cy="4568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15" idx="2"/>
              <a:endCxn id="7" idx="0"/>
            </p:cNvCxnSpPr>
            <p:nvPr/>
          </p:nvCxnSpPr>
          <p:spPr bwMode="auto">
            <a:xfrm>
              <a:off x="2102116" y="2672916"/>
              <a:ext cx="709003" cy="7248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681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0090"/>
                </a:solidFill>
              </a:rPr>
              <a:t>Learning </a:t>
            </a:r>
            <a:r>
              <a:rPr lang="de-CH" b="1" dirty="0" err="1" smtClean="0">
                <a:solidFill>
                  <a:srgbClr val="000090"/>
                </a:solidFill>
              </a:rPr>
              <a:t>Objectives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Understand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WIGOS </a:t>
            </a:r>
            <a:r>
              <a:rPr lang="de-CH" dirty="0" err="1" smtClean="0"/>
              <a:t>Metadata</a:t>
            </a:r>
            <a:r>
              <a:rPr lang="de-CH" dirty="0" smtClean="0"/>
              <a:t> Standard (WMDS)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formalized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a WIGOS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Representation</a:t>
            </a:r>
            <a:r>
              <a:rPr lang="de-CH" dirty="0" smtClean="0"/>
              <a:t> (WMDR)</a:t>
            </a:r>
          </a:p>
          <a:p>
            <a:r>
              <a:rPr lang="de-CH" dirty="0" err="1" smtClean="0"/>
              <a:t>Understand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WMDR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described</a:t>
            </a:r>
            <a:r>
              <a:rPr lang="de-CH" dirty="0" smtClean="0"/>
              <a:t> in XSD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handle XML </a:t>
            </a:r>
          </a:p>
          <a:p>
            <a:r>
              <a:rPr lang="de-CH" dirty="0" err="1" smtClean="0"/>
              <a:t>Manipulate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upload</a:t>
            </a:r>
            <a:r>
              <a:rPr lang="de-CH" dirty="0" smtClean="0"/>
              <a:t> an XML </a:t>
            </a:r>
            <a:r>
              <a:rPr lang="de-CH" dirty="0" err="1" smtClean="0"/>
              <a:t>file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1577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>
                <a:solidFill>
                  <a:srgbClr val="000090"/>
                </a:solidFill>
              </a:rPr>
              <a:t>WIGOS </a:t>
            </a:r>
            <a:r>
              <a:rPr lang="de-CH" b="1" dirty="0" err="1" smtClean="0">
                <a:solidFill>
                  <a:srgbClr val="000090"/>
                </a:solidFill>
              </a:rPr>
              <a:t>Metadata</a:t>
            </a:r>
            <a:r>
              <a:rPr lang="de-CH" b="1" dirty="0" smtClean="0">
                <a:solidFill>
                  <a:srgbClr val="000090"/>
                </a:solidFill>
              </a:rPr>
              <a:t> </a:t>
            </a:r>
            <a:r>
              <a:rPr lang="de-CH" b="1" dirty="0" err="1" smtClean="0">
                <a:solidFill>
                  <a:srgbClr val="000090"/>
                </a:solidFill>
              </a:rPr>
              <a:t>standard</a:t>
            </a:r>
            <a:r>
              <a:rPr lang="de-CH" b="1" dirty="0" smtClean="0">
                <a:solidFill>
                  <a:srgbClr val="000090"/>
                </a:solidFill>
              </a:rPr>
              <a:t> (WMDS)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WMDS = </a:t>
            </a:r>
            <a:r>
              <a:rPr lang="de-CH" dirty="0" err="1" smtClean="0"/>
              <a:t>container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metadata</a:t>
            </a:r>
            <a:endParaRPr lang="de-CH" dirty="0" smtClean="0"/>
          </a:p>
          <a:p>
            <a:r>
              <a:rPr lang="de-CH" dirty="0" smtClean="0"/>
              <a:t>WMDS </a:t>
            </a:r>
            <a:r>
              <a:rPr lang="de-CH" dirty="0" err="1" smtClean="0"/>
              <a:t>describes</a:t>
            </a:r>
            <a:r>
              <a:rPr lang="de-CH" dirty="0" smtClean="0"/>
              <a:t> </a:t>
            </a:r>
            <a:r>
              <a:rPr lang="de-CH" dirty="0" err="1" smtClean="0"/>
              <a:t>concepts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principles</a:t>
            </a:r>
            <a:r>
              <a:rPr lang="de-CH" dirty="0" smtClean="0"/>
              <a:t> = </a:t>
            </a:r>
            <a:r>
              <a:rPr lang="de-CH" dirty="0" err="1" smtClean="0"/>
              <a:t>descriptive</a:t>
            </a:r>
            <a:endParaRPr lang="de-CH" dirty="0" smtClean="0"/>
          </a:p>
          <a:p>
            <a:r>
              <a:rPr lang="de-CH" dirty="0" smtClean="0"/>
              <a:t>10 </a:t>
            </a:r>
            <a:r>
              <a:rPr lang="de-CH" dirty="0" err="1" smtClean="0"/>
              <a:t>categories</a:t>
            </a:r>
            <a:endParaRPr lang="de-CH" dirty="0"/>
          </a:p>
          <a:p>
            <a:r>
              <a:rPr lang="de-CH" dirty="0" smtClean="0"/>
              <a:t>Need formal </a:t>
            </a:r>
            <a:r>
              <a:rPr lang="de-CH" dirty="0" err="1" smtClean="0"/>
              <a:t>specification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items</a:t>
            </a:r>
            <a:endParaRPr lang="de-CH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Dateisicherung\OSCAR\Teaching\Workshop-Oman\Pres\chips-inh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3" y="4602321"/>
            <a:ext cx="2235625" cy="16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eisicherung\OSCAR\Teaching\Workshop-Oman\Pres\chips-packu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56" y="4336097"/>
            <a:ext cx="2521903" cy="25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7080" y="4602321"/>
            <a:ext cx="30583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Metadata</a:t>
            </a:r>
            <a:r>
              <a:rPr lang="de-CH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kind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chips</a:t>
            </a:r>
            <a:r>
              <a:rPr lang="de-CH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de-CH" dirty="0" err="1" smtClean="0"/>
              <a:t>Flavor</a:t>
            </a:r>
            <a:r>
              <a:rPr lang="de-CH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they</a:t>
            </a:r>
            <a:r>
              <a:rPr lang="de-CH" dirty="0" smtClean="0"/>
              <a:t> </a:t>
            </a:r>
            <a:r>
              <a:rPr lang="de-CH" dirty="0" err="1" smtClean="0"/>
              <a:t>made</a:t>
            </a:r>
            <a:r>
              <a:rPr lang="de-CH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de-CH" dirty="0" err="1" smtClean="0"/>
              <a:t>Where</a:t>
            </a:r>
            <a:r>
              <a:rPr lang="de-CH" dirty="0" smtClean="0"/>
              <a:t> do </a:t>
            </a:r>
            <a:r>
              <a:rPr lang="de-CH" dirty="0" err="1" smtClean="0"/>
              <a:t>they</a:t>
            </a:r>
            <a:r>
              <a:rPr lang="de-CH" dirty="0" smtClean="0"/>
              <a:t> </a:t>
            </a:r>
            <a:r>
              <a:rPr lang="de-CH" dirty="0" err="1" smtClean="0"/>
              <a:t>come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>
                <a:solidFill>
                  <a:srgbClr val="000090"/>
                </a:solidFill>
              </a:rPr>
              <a:t>WIGOS </a:t>
            </a:r>
            <a:r>
              <a:rPr lang="de-CH" b="1" dirty="0" err="1">
                <a:solidFill>
                  <a:srgbClr val="000090"/>
                </a:solidFill>
              </a:rPr>
              <a:t>Metadata</a:t>
            </a:r>
            <a:r>
              <a:rPr lang="de-CH" b="1" dirty="0">
                <a:solidFill>
                  <a:srgbClr val="000090"/>
                </a:solidFill>
              </a:rPr>
              <a:t> </a:t>
            </a:r>
            <a:r>
              <a:rPr lang="de-CH" b="1" dirty="0" smtClean="0">
                <a:solidFill>
                  <a:srgbClr val="000090"/>
                </a:solidFill>
              </a:rPr>
              <a:t>Standard</a:t>
            </a:r>
            <a:endParaRPr lang="en-US" b="1" dirty="0">
              <a:solidFill>
                <a:srgbClr val="00009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38536"/>
              </p:ext>
            </p:extLst>
          </p:nvPr>
        </p:nvGraphicFramePr>
        <p:xfrm>
          <a:off x="387581" y="1392239"/>
          <a:ext cx="3293919" cy="487640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93919"/>
              </a:tblGrid>
              <a:tr h="46769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1. Observed variable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769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2. Purpose of observation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769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3. Station/ platform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769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4. Environment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7696"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5. Instruments </a:t>
                      </a:r>
                      <a:r>
                        <a:rPr lang="en-GB" sz="1900" dirty="0" smtClean="0">
                          <a:effectLst/>
                        </a:rPr>
                        <a:t>&amp; methods </a:t>
                      </a:r>
                      <a:r>
                        <a:rPr lang="en-GB" sz="1900" dirty="0">
                          <a:effectLst/>
                        </a:rPr>
                        <a:t>of observation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429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6. Sampling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7696"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7. Data processing and reporting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769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8. Data Quality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769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9. Ownership and Data Policy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769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</a:rPr>
                        <a:t>10. Contact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89" y="1537280"/>
            <a:ext cx="5364611" cy="28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5107" y="4526283"/>
            <a:ext cx="3813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10 </a:t>
            </a:r>
            <a:r>
              <a:rPr lang="de-CH" dirty="0" err="1" smtClean="0"/>
              <a:t>categories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More </a:t>
            </a:r>
            <a:r>
              <a:rPr lang="de-CH" dirty="0" err="1" smtClean="0"/>
              <a:t>than</a:t>
            </a:r>
            <a:r>
              <a:rPr lang="de-CH" dirty="0" smtClean="0"/>
              <a:t> 90 </a:t>
            </a:r>
            <a:r>
              <a:rPr lang="de-CH" dirty="0" err="1" smtClean="0"/>
              <a:t>elements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More </a:t>
            </a:r>
            <a:r>
              <a:rPr lang="de-CH" dirty="0" err="1" smtClean="0"/>
              <a:t>than</a:t>
            </a:r>
            <a:r>
              <a:rPr lang="de-CH" dirty="0" smtClean="0"/>
              <a:t> 40 </a:t>
            </a:r>
            <a:r>
              <a:rPr lang="de-CH" dirty="0" err="1" smtClean="0"/>
              <a:t>elements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controlled</a:t>
            </a:r>
            <a:r>
              <a:rPr lang="de-CH" dirty="0" smtClean="0"/>
              <a:t> </a:t>
            </a:r>
            <a:r>
              <a:rPr lang="de-CH" dirty="0" err="1" smtClean="0"/>
              <a:t>contents</a:t>
            </a:r>
            <a:r>
              <a:rPr lang="de-CH" dirty="0" smtClean="0"/>
              <a:t> (</a:t>
            </a:r>
            <a:r>
              <a:rPr lang="de-CH" dirty="0" err="1" smtClean="0"/>
              <a:t>code</a:t>
            </a:r>
            <a:r>
              <a:rPr lang="de-CH" dirty="0" smtClean="0"/>
              <a:t> </a:t>
            </a:r>
            <a:r>
              <a:rPr lang="de-CH" dirty="0" err="1" smtClean="0"/>
              <a:t>lists</a:t>
            </a:r>
            <a:r>
              <a:rPr lang="de-CH" dirty="0" smtClean="0"/>
              <a:t>),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managed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WMDS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54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>
                <a:solidFill>
                  <a:srgbClr val="000090"/>
                </a:solidFill>
              </a:rPr>
              <a:t>What</a:t>
            </a:r>
            <a:r>
              <a:rPr lang="de-CH" b="1" dirty="0" smtClean="0">
                <a:solidFill>
                  <a:srgbClr val="000090"/>
                </a:solidFill>
              </a:rPr>
              <a:t> </a:t>
            </a:r>
            <a:r>
              <a:rPr lang="de-CH" b="1" dirty="0" err="1" smtClean="0">
                <a:solidFill>
                  <a:srgbClr val="000090"/>
                </a:solidFill>
              </a:rPr>
              <a:t>is</a:t>
            </a:r>
            <a:r>
              <a:rPr lang="de-CH" b="1" dirty="0" smtClean="0">
                <a:solidFill>
                  <a:srgbClr val="000090"/>
                </a:solidFill>
              </a:rPr>
              <a:t> a formal </a:t>
            </a:r>
            <a:r>
              <a:rPr lang="de-CH" b="1" dirty="0" err="1" smtClean="0">
                <a:solidFill>
                  <a:srgbClr val="000090"/>
                </a:solidFill>
              </a:rPr>
              <a:t>specification</a:t>
            </a:r>
            <a:r>
              <a:rPr lang="de-CH" b="1" dirty="0" smtClean="0">
                <a:solidFill>
                  <a:srgbClr val="000090"/>
                </a:solidFill>
              </a:rPr>
              <a:t>?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List </a:t>
            </a:r>
            <a:r>
              <a:rPr lang="de-CH" dirty="0" err="1" smtClean="0"/>
              <a:t>allowed</a:t>
            </a:r>
            <a:r>
              <a:rPr lang="de-CH" dirty="0" smtClean="0"/>
              <a:t> </a:t>
            </a:r>
            <a:r>
              <a:rPr lang="de-CH" dirty="0" err="1" smtClean="0"/>
              <a:t>elements</a:t>
            </a:r>
            <a:endParaRPr lang="de-CH" dirty="0" smtClean="0"/>
          </a:p>
          <a:p>
            <a:r>
              <a:rPr lang="de-CH" dirty="0" err="1" smtClean="0"/>
              <a:t>Specify</a:t>
            </a:r>
            <a:r>
              <a:rPr lang="de-CH" dirty="0" smtClean="0"/>
              <a:t> </a:t>
            </a:r>
            <a:r>
              <a:rPr lang="de-CH" dirty="0" err="1" smtClean="0"/>
              <a:t>cardinalities</a:t>
            </a:r>
            <a:endParaRPr lang="de-CH" dirty="0" smtClean="0"/>
          </a:p>
          <a:p>
            <a:pPr lvl="1"/>
            <a:r>
              <a:rPr lang="de-CH" dirty="0" smtClean="0"/>
              <a:t>0..1 (optional, at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0..* (optional,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allowed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1 (</a:t>
            </a:r>
            <a:r>
              <a:rPr lang="de-CH" dirty="0" err="1" smtClean="0"/>
              <a:t>mandatory</a:t>
            </a:r>
            <a:r>
              <a:rPr lang="de-CH" dirty="0" smtClean="0"/>
              <a:t>, </a:t>
            </a:r>
            <a:r>
              <a:rPr lang="de-CH" dirty="0" err="1" smtClean="0"/>
              <a:t>exactly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1..* (</a:t>
            </a:r>
            <a:r>
              <a:rPr lang="de-CH" dirty="0" err="1" smtClean="0"/>
              <a:t>mandatory</a:t>
            </a:r>
            <a:r>
              <a:rPr lang="de-CH" dirty="0" smtClean="0"/>
              <a:t>, at least </a:t>
            </a:r>
            <a:r>
              <a:rPr lang="de-CH" dirty="0" err="1" smtClean="0"/>
              <a:t>one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Specify</a:t>
            </a:r>
            <a:r>
              <a:rPr lang="de-CH" dirty="0" smtClean="0"/>
              <a:t> </a:t>
            </a:r>
            <a:r>
              <a:rPr lang="de-CH" dirty="0" err="1" smtClean="0"/>
              <a:t>hierarchy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elements</a:t>
            </a:r>
            <a:endParaRPr lang="de-CH" dirty="0" smtClean="0"/>
          </a:p>
          <a:p>
            <a:pPr lvl="1"/>
            <a:r>
              <a:rPr lang="de-CH" dirty="0" smtClean="0"/>
              <a:t>«A» </a:t>
            </a:r>
            <a:r>
              <a:rPr lang="de-CH" dirty="0" err="1" smtClean="0"/>
              <a:t>depends</a:t>
            </a:r>
            <a:r>
              <a:rPr lang="de-CH" dirty="0" smtClean="0"/>
              <a:t> on «B»</a:t>
            </a:r>
          </a:p>
          <a:p>
            <a:r>
              <a:rPr lang="de-CH" dirty="0" smtClean="0"/>
              <a:t>More </a:t>
            </a:r>
            <a:r>
              <a:rPr lang="de-CH" dirty="0" err="1" smtClean="0"/>
              <a:t>documentation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218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28" y="1069649"/>
            <a:ext cx="5758306" cy="578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382870" y="1645391"/>
            <a:ext cx="1080120" cy="4213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13169" y="2396544"/>
            <a:ext cx="1080120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Equipment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22930" y="4202912"/>
            <a:ext cx="2586325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Deployment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48048" y="5447633"/>
            <a:ext cx="1486283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Data </a:t>
            </a: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generation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75255" y="3397814"/>
            <a:ext cx="1486283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Observation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01374" y="1283688"/>
            <a:ext cx="1080120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Contact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>
            <a:stCxn id="5" idx="2"/>
            <a:endCxn id="10" idx="0"/>
          </p:cNvCxnSpPr>
          <p:nvPr/>
        </p:nvCxnSpPr>
        <p:spPr bwMode="auto">
          <a:xfrm flipH="1">
            <a:off x="2918397" y="2066751"/>
            <a:ext cx="1004533" cy="13310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0" idx="2"/>
            <a:endCxn id="8" idx="0"/>
          </p:cNvCxnSpPr>
          <p:nvPr/>
        </p:nvCxnSpPr>
        <p:spPr bwMode="auto">
          <a:xfrm>
            <a:off x="2918397" y="3757854"/>
            <a:ext cx="2297696" cy="4450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8" idx="2"/>
            <a:endCxn id="9" idx="0"/>
          </p:cNvCxnSpPr>
          <p:nvPr/>
        </p:nvCxnSpPr>
        <p:spPr bwMode="auto">
          <a:xfrm>
            <a:off x="5216093" y="4562952"/>
            <a:ext cx="875097" cy="8846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8" idx="0"/>
            <a:endCxn id="7" idx="2"/>
          </p:cNvCxnSpPr>
          <p:nvPr/>
        </p:nvCxnSpPr>
        <p:spPr bwMode="auto">
          <a:xfrm flipV="1">
            <a:off x="5216093" y="2756584"/>
            <a:ext cx="137136" cy="14463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5" idx="3"/>
            <a:endCxn id="11" idx="1"/>
          </p:cNvCxnSpPr>
          <p:nvPr/>
        </p:nvCxnSpPr>
        <p:spPr bwMode="auto">
          <a:xfrm flipV="1">
            <a:off x="4462990" y="1463708"/>
            <a:ext cx="1738384" cy="3923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8" idx="0"/>
            <a:endCxn id="11" idx="2"/>
          </p:cNvCxnSpPr>
          <p:nvPr/>
        </p:nvCxnSpPr>
        <p:spPr bwMode="auto">
          <a:xfrm flipV="1">
            <a:off x="5216093" y="1643728"/>
            <a:ext cx="1525341" cy="25591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 bwMode="auto">
          <a:xfrm>
            <a:off x="1704449" y="2312876"/>
            <a:ext cx="1080120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Program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048" name="Straight Connector 2047"/>
          <p:cNvCxnSpPr>
            <a:stCxn id="32" idx="0"/>
            <a:endCxn id="5" idx="1"/>
          </p:cNvCxnSpPr>
          <p:nvPr/>
        </p:nvCxnSpPr>
        <p:spPr bwMode="auto">
          <a:xfrm flipV="1">
            <a:off x="2244509" y="1856071"/>
            <a:ext cx="1138361" cy="456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" name="Straight Connector 2050"/>
          <p:cNvCxnSpPr>
            <a:stCxn id="32" idx="2"/>
            <a:endCxn id="10" idx="0"/>
          </p:cNvCxnSpPr>
          <p:nvPr/>
        </p:nvCxnSpPr>
        <p:spPr bwMode="auto">
          <a:xfrm>
            <a:off x="2244509" y="2672916"/>
            <a:ext cx="673888" cy="7248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4400" dirty="0"/>
              <a:t>Formal WIGOS </a:t>
            </a:r>
            <a:r>
              <a:rPr lang="de-CH" sz="4400" dirty="0" err="1"/>
              <a:t>Metadata</a:t>
            </a:r>
            <a:r>
              <a:rPr lang="de-CH" sz="4400" dirty="0"/>
              <a:t> Model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95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 flipH="1">
            <a:off x="7721987" y="2936158"/>
            <a:ext cx="1296000" cy="1295400"/>
          </a:xfrm>
          <a:prstGeom prst="homePlate">
            <a:avLst>
              <a:gd name="adj" fmla="val 28431"/>
            </a:avLst>
          </a:prstGeom>
          <a:gradFill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WIGOS </a:t>
            </a:r>
            <a:r>
              <a:rPr lang="de-CH" dirty="0" err="1" smtClean="0">
                <a:solidFill>
                  <a:schemeClr val="tx1"/>
                </a:solidFill>
              </a:rPr>
              <a:t>Metadata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bg1"/>
                </a:solidFill>
              </a:rPr>
              <a:t>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err="1" smtClean="0">
                <a:solidFill>
                  <a:srgbClr val="000090"/>
                </a:solidFill>
              </a:rPr>
              <a:t>Formalizing</a:t>
            </a:r>
            <a:r>
              <a:rPr lang="de-CH" b="1" dirty="0" smtClean="0">
                <a:solidFill>
                  <a:srgbClr val="000090"/>
                </a:solidFill>
              </a:rPr>
              <a:t> WIGOS </a:t>
            </a:r>
            <a:r>
              <a:rPr lang="de-CH" b="1" dirty="0" err="1" smtClean="0">
                <a:solidFill>
                  <a:srgbClr val="000090"/>
                </a:solidFill>
              </a:rPr>
              <a:t>Metdata</a:t>
            </a:r>
            <a:r>
              <a:rPr lang="de-CH" b="1" dirty="0" smtClean="0">
                <a:solidFill>
                  <a:srgbClr val="000090"/>
                </a:solidFill>
              </a:rPr>
              <a:t>:</a:t>
            </a:r>
            <a:br>
              <a:rPr lang="de-CH" b="1" dirty="0" smtClean="0">
                <a:solidFill>
                  <a:srgbClr val="000090"/>
                </a:solidFill>
              </a:rPr>
            </a:br>
            <a:r>
              <a:rPr lang="de-CH" sz="4000" b="1" dirty="0" err="1">
                <a:solidFill>
                  <a:srgbClr val="000090"/>
                </a:solidFill>
              </a:rPr>
              <a:t>f</a:t>
            </a:r>
            <a:r>
              <a:rPr lang="de-CH" sz="4000" b="1" dirty="0" err="1" smtClean="0">
                <a:solidFill>
                  <a:srgbClr val="000090"/>
                </a:solidFill>
              </a:rPr>
              <a:t>rom</a:t>
            </a:r>
            <a:r>
              <a:rPr lang="de-CH" sz="4000" b="1" dirty="0" smtClean="0">
                <a:solidFill>
                  <a:srgbClr val="000090"/>
                </a:solidFill>
              </a:rPr>
              <a:t> Standard </a:t>
            </a:r>
            <a:r>
              <a:rPr lang="de-CH" sz="4000" b="1" dirty="0" err="1" smtClean="0">
                <a:solidFill>
                  <a:srgbClr val="000090"/>
                </a:solidFill>
              </a:rPr>
              <a:t>to</a:t>
            </a:r>
            <a:r>
              <a:rPr lang="de-CH" sz="4000" b="1" dirty="0" smtClean="0">
                <a:solidFill>
                  <a:srgbClr val="000090"/>
                </a:solidFill>
              </a:rPr>
              <a:t> </a:t>
            </a:r>
            <a:r>
              <a:rPr lang="de-CH" sz="4000" b="1" dirty="0" err="1" smtClean="0">
                <a:solidFill>
                  <a:srgbClr val="000090"/>
                </a:solidFill>
              </a:rPr>
              <a:t>Use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407990" y="2936158"/>
            <a:ext cx="1656000" cy="1295400"/>
          </a:xfrm>
          <a:prstGeom prst="chevron">
            <a:avLst>
              <a:gd name="adj" fmla="val 26471"/>
            </a:avLst>
          </a:prstGeom>
          <a:gradFill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WIGOS </a:t>
            </a:r>
            <a:r>
              <a:rPr lang="de-CH" dirty="0" err="1" smtClean="0">
                <a:solidFill>
                  <a:schemeClr val="tx1"/>
                </a:solidFill>
              </a:rPr>
              <a:t>Metadata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4800" y="2936158"/>
            <a:ext cx="1296000" cy="1295400"/>
          </a:xfrm>
          <a:prstGeom prst="homePlate">
            <a:avLst>
              <a:gd name="adj" fmla="val 28431"/>
            </a:avLst>
          </a:prstGeom>
          <a:gradFill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WIGOS </a:t>
            </a:r>
            <a:r>
              <a:rPr lang="de-CH" dirty="0" err="1" smtClean="0">
                <a:solidFill>
                  <a:schemeClr val="tx1"/>
                </a:solidFill>
              </a:rPr>
              <a:t>Metadata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bg1"/>
                </a:solidFill>
              </a:rPr>
              <a:t>Standard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902880" y="2936158"/>
            <a:ext cx="1656000" cy="1295400"/>
          </a:xfrm>
          <a:prstGeom prst="chevron">
            <a:avLst>
              <a:gd name="adj" fmla="val 25490"/>
            </a:avLst>
          </a:prstGeom>
          <a:gradFill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WIGOS </a:t>
            </a:r>
            <a:r>
              <a:rPr lang="de-CH" dirty="0" err="1" smtClean="0">
                <a:solidFill>
                  <a:schemeClr val="tx1"/>
                </a:solidFill>
              </a:rPr>
              <a:t>Metadata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bg1"/>
                </a:solidFill>
              </a:rPr>
              <a:t>Schema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397771" y="2936158"/>
            <a:ext cx="1656000" cy="1295400"/>
          </a:xfrm>
          <a:prstGeom prst="chevron">
            <a:avLst>
              <a:gd name="adj" fmla="val 24510"/>
            </a:avLst>
          </a:prstGeom>
          <a:gradFill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WIGOS </a:t>
            </a:r>
            <a:r>
              <a:rPr lang="de-CH" dirty="0" err="1" smtClean="0">
                <a:solidFill>
                  <a:schemeClr val="tx1"/>
                </a:solidFill>
              </a:rPr>
              <a:t>Metadata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bg1"/>
                </a:solidFill>
              </a:rPr>
              <a:t>XML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bg1"/>
                </a:solidFill>
              </a:rPr>
              <a:t>Files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913828" y="2936158"/>
            <a:ext cx="1656000" cy="1295400"/>
          </a:xfrm>
          <a:prstGeom prst="chevron">
            <a:avLst>
              <a:gd name="adj" fmla="val 26471"/>
            </a:avLst>
          </a:prstGeom>
          <a:gradFill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WIGOS </a:t>
            </a:r>
            <a:r>
              <a:rPr lang="de-CH" dirty="0" err="1" smtClean="0">
                <a:solidFill>
                  <a:schemeClr val="tx1"/>
                </a:solidFill>
              </a:rPr>
              <a:t>Metadata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bg1"/>
                </a:solidFill>
              </a:rPr>
              <a:t>Archive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73699" y="3352316"/>
            <a:ext cx="508473" cy="1347716"/>
            <a:chOff x="6535699" y="3034816"/>
            <a:chExt cx="508473" cy="1347716"/>
          </a:xfrm>
        </p:grpSpPr>
        <p:grpSp>
          <p:nvGrpSpPr>
            <p:cNvPr id="12" name="Group 11"/>
            <p:cNvGrpSpPr/>
            <p:nvPr/>
          </p:nvGrpSpPr>
          <p:grpSpPr>
            <a:xfrm>
              <a:off x="6555935" y="3034816"/>
              <a:ext cx="468000" cy="468000"/>
              <a:chOff x="6400800" y="4508500"/>
              <a:chExt cx="546100" cy="5461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08750" y="4616450"/>
                <a:ext cx="330200" cy="330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6400800" y="4508500"/>
                <a:ext cx="546100" cy="546100"/>
              </a:xfrm>
              <a:prstGeom prst="arc">
                <a:avLst>
                  <a:gd name="adj1" fmla="val 16200000"/>
                  <a:gd name="adj2" fmla="val 5495468"/>
                </a:avLst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535699" y="401320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chemeClr val="accent2"/>
                  </a:solidFill>
                </a:rPr>
                <a:t>API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93151" y="3339616"/>
            <a:ext cx="508473" cy="1347716"/>
            <a:chOff x="8255151" y="3034816"/>
            <a:chExt cx="508473" cy="1347716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8275387" y="3034816"/>
              <a:ext cx="468000" cy="468000"/>
              <a:chOff x="6400800" y="4508500"/>
              <a:chExt cx="546100" cy="5461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508750" y="4616450"/>
                <a:ext cx="330200" cy="330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>
                <a:off x="6400800" y="4508500"/>
                <a:ext cx="546100" cy="546100"/>
              </a:xfrm>
              <a:prstGeom prst="arc">
                <a:avLst>
                  <a:gd name="adj1" fmla="val 16200000"/>
                  <a:gd name="adj2" fmla="val 5495468"/>
                </a:avLst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255151" y="401320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chemeClr val="accent2"/>
                  </a:solidFill>
                </a:rPr>
                <a:t>API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9327" y="2273300"/>
            <a:ext cx="1248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err="1" smtClean="0"/>
              <a:t>Conceptual</a:t>
            </a:r>
            <a:endParaRPr lang="de-CH" dirty="0" smtClean="0"/>
          </a:p>
          <a:p>
            <a:pPr algn="ctr"/>
            <a:r>
              <a:rPr lang="de-CH" dirty="0" err="1" smtClean="0"/>
              <a:t>Principles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96890" y="2273300"/>
            <a:ext cx="137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Formal </a:t>
            </a:r>
            <a:br>
              <a:rPr lang="de-CH" dirty="0" smtClean="0"/>
            </a:br>
            <a:r>
              <a:rPr lang="de-CH" dirty="0" err="1" smtClean="0"/>
              <a:t>Specification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08190" y="2273300"/>
            <a:ext cx="124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err="1" smtClean="0"/>
              <a:t>Application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Rules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92196" y="2273300"/>
            <a:ext cx="111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err="1" smtClean="0"/>
              <a:t>Packaged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Content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05339" y="2411799"/>
            <a:ext cx="161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OSCAR/Surface</a:t>
            </a:r>
            <a:endParaRPr lang="en-US" dirty="0"/>
          </a:p>
        </p:txBody>
      </p:sp>
      <p:sp>
        <p:nvSpPr>
          <p:cNvPr id="29" name="Arc 28"/>
          <p:cNvSpPr/>
          <p:nvPr/>
        </p:nvSpPr>
        <p:spPr>
          <a:xfrm>
            <a:off x="3822287" y="1885950"/>
            <a:ext cx="1150967" cy="774700"/>
          </a:xfrm>
          <a:prstGeom prst="arc">
            <a:avLst>
              <a:gd name="adj1" fmla="val 10621100"/>
              <a:gd name="adj2" fmla="val 0"/>
            </a:avLst>
          </a:prstGeom>
          <a:ln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tx2"/>
                </a:solidFill>
              </a:rPr>
              <a:t>v</a:t>
            </a:r>
            <a:r>
              <a:rPr lang="de-CH" dirty="0" err="1" smtClean="0">
                <a:solidFill>
                  <a:schemeClr val="tx2"/>
                </a:solidFill>
              </a:rPr>
              <a:t>alidate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3980" y="4693166"/>
            <a:ext cx="1860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CH" dirty="0" smtClean="0"/>
              <a:t>Templates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CH" dirty="0" smtClean="0"/>
              <a:t>«Best </a:t>
            </a:r>
            <a:r>
              <a:rPr lang="de-CH" dirty="0" err="1" smtClean="0"/>
              <a:t>practice</a:t>
            </a:r>
            <a:r>
              <a:rPr lang="de-CH" dirty="0" smtClean="0"/>
              <a:t>»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CH" dirty="0" smtClean="0"/>
              <a:t>Custom </a:t>
            </a:r>
            <a:r>
              <a:rPr lang="de-CH" dirty="0" err="1" smtClean="0"/>
              <a:t>tools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4074803" y="3860622"/>
            <a:ext cx="1150968" cy="1309487"/>
          </a:xfrm>
          <a:prstGeom prst="arc">
            <a:avLst>
              <a:gd name="adj1" fmla="val 21437543"/>
              <a:gd name="adj2" fmla="val 5614433"/>
            </a:avLst>
          </a:prstGeom>
          <a:ln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268" y="5057873"/>
            <a:ext cx="101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err="1" smtClean="0">
                <a:solidFill>
                  <a:schemeClr val="tx2"/>
                </a:solidFill>
              </a:rPr>
              <a:t>generate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39149" y="4592598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err="1" smtClean="0">
                <a:solidFill>
                  <a:schemeClr val="tx2"/>
                </a:solidFill>
              </a:rPr>
              <a:t>submit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9871" y="4588828"/>
            <a:ext cx="834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err="1" smtClean="0">
                <a:solidFill>
                  <a:schemeClr val="tx2"/>
                </a:solidFill>
              </a:rPr>
              <a:t>extract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>
                <a:solidFill>
                  <a:srgbClr val="000090"/>
                </a:solidFill>
              </a:rPr>
              <a:t>What</a:t>
            </a:r>
            <a:r>
              <a:rPr lang="de-CH" b="1" dirty="0" smtClean="0">
                <a:solidFill>
                  <a:srgbClr val="000090"/>
                </a:solidFill>
              </a:rPr>
              <a:t> </a:t>
            </a:r>
            <a:r>
              <a:rPr lang="de-CH" b="1" dirty="0" err="1" smtClean="0">
                <a:solidFill>
                  <a:srgbClr val="000090"/>
                </a:solidFill>
              </a:rPr>
              <a:t>is</a:t>
            </a:r>
            <a:r>
              <a:rPr lang="de-CH" b="1" dirty="0" smtClean="0">
                <a:solidFill>
                  <a:srgbClr val="000090"/>
                </a:solidFill>
              </a:rPr>
              <a:t> XSD?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XSD (XML Schema Definition)</a:t>
            </a:r>
          </a:p>
          <a:p>
            <a:pPr lvl="1"/>
            <a:r>
              <a:rPr lang="de-CH" dirty="0" smtClean="0"/>
              <a:t>Formal </a:t>
            </a:r>
            <a:r>
              <a:rPr lang="de-CH" dirty="0" err="1" smtClean="0"/>
              <a:t>validation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de-CH" dirty="0" smtClean="0"/>
          </a:p>
          <a:p>
            <a:pPr lvl="1"/>
            <a:r>
              <a:rPr lang="de-CH" dirty="0" err="1" smtClean="0"/>
              <a:t>Expressed</a:t>
            </a:r>
            <a:r>
              <a:rPr lang="de-CH" dirty="0" smtClean="0"/>
              <a:t> in XML</a:t>
            </a:r>
          </a:p>
          <a:p>
            <a:r>
              <a:rPr lang="de-CH" dirty="0" smtClean="0"/>
              <a:t>On-line </a:t>
            </a:r>
            <a:r>
              <a:rPr lang="de-CH" dirty="0" err="1" smtClean="0"/>
              <a:t>validators</a:t>
            </a:r>
            <a:r>
              <a:rPr lang="de-CH" dirty="0" smtClean="0"/>
              <a:t> </a:t>
            </a:r>
            <a:r>
              <a:rPr lang="de-CH" dirty="0" err="1" smtClean="0"/>
              <a:t>exist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XSD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www.freeformatter.com/xml-validator-xsd.html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http://www.xmlvalidation.com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de-CH" dirty="0" smtClean="0"/>
              <a:t>Stand-</a:t>
            </a:r>
            <a:r>
              <a:rPr lang="de-CH" dirty="0" err="1" smtClean="0"/>
              <a:t>alone</a:t>
            </a:r>
            <a:r>
              <a:rPr lang="de-CH" dirty="0" smtClean="0"/>
              <a:t> </a:t>
            </a:r>
            <a:r>
              <a:rPr lang="de-CH" dirty="0" err="1" smtClean="0"/>
              <a:t>tools</a:t>
            </a:r>
            <a:endParaRPr lang="de-CH" dirty="0" smtClean="0"/>
          </a:p>
          <a:p>
            <a:pPr lvl="1"/>
            <a:r>
              <a:rPr lang="de-CH" dirty="0" err="1" smtClean="0"/>
              <a:t>XMLSpy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72302" y="5223054"/>
            <a:ext cx="3714497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Free online </a:t>
            </a:r>
            <a:r>
              <a:rPr lang="de-CH" dirty="0" err="1" smtClean="0">
                <a:solidFill>
                  <a:srgbClr val="FF0000"/>
                </a:solidFill>
              </a:rPr>
              <a:t>tools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often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uncapable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of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validating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deeply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nested</a:t>
            </a:r>
            <a:r>
              <a:rPr lang="de-CH" dirty="0" smtClean="0">
                <a:solidFill>
                  <a:srgbClr val="FF0000"/>
                </a:solidFill>
              </a:rPr>
              <a:t> XML.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OSCAR/Surface will </a:t>
            </a:r>
            <a:r>
              <a:rPr lang="de-CH" dirty="0" err="1" smtClean="0">
                <a:solidFill>
                  <a:srgbClr val="FF0000"/>
                </a:solidFill>
              </a:rPr>
              <a:t>output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error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messages</a:t>
            </a:r>
            <a:r>
              <a:rPr lang="de-CH" dirty="0" smtClean="0">
                <a:solidFill>
                  <a:srgbClr val="FF0000"/>
                </a:solidFill>
              </a:rPr>
              <a:t>, but </a:t>
            </a:r>
            <a:r>
              <a:rPr lang="de-CH" dirty="0" err="1" smtClean="0">
                <a:solidFill>
                  <a:srgbClr val="FF0000"/>
                </a:solidFill>
              </a:rPr>
              <a:t>the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parser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is</a:t>
            </a:r>
            <a:r>
              <a:rPr lang="de-CH" dirty="0" smtClean="0">
                <a:solidFill>
                  <a:srgbClr val="FF0000"/>
                </a:solidFill>
              </a:rPr>
              <a:t> not a </a:t>
            </a:r>
            <a:r>
              <a:rPr lang="de-CH" dirty="0" err="1" smtClean="0">
                <a:solidFill>
                  <a:srgbClr val="FF0000"/>
                </a:solidFill>
              </a:rPr>
              <a:t>tool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for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development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of</a:t>
            </a:r>
            <a:r>
              <a:rPr lang="de-CH" dirty="0" smtClean="0">
                <a:solidFill>
                  <a:srgbClr val="FF0000"/>
                </a:solidFill>
              </a:rPr>
              <a:t> XML </a:t>
            </a:r>
            <a:r>
              <a:rPr lang="de-CH" dirty="0" err="1" smtClean="0">
                <a:solidFill>
                  <a:srgbClr val="FF0000"/>
                </a:solidFill>
              </a:rPr>
              <a:t>files</a:t>
            </a:r>
            <a:r>
              <a:rPr lang="de-CH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>
                <a:solidFill>
                  <a:srgbClr val="000090"/>
                </a:solidFill>
              </a:rPr>
              <a:t>The WMDR XML </a:t>
            </a:r>
            <a:r>
              <a:rPr lang="de-CH" b="1" dirty="0" err="1" smtClean="0">
                <a:solidFill>
                  <a:srgbClr val="000090"/>
                </a:solidFill>
              </a:rPr>
              <a:t>file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8537331" cy="4721469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Can </a:t>
            </a:r>
            <a:r>
              <a:rPr lang="de-CH" dirty="0" err="1" smtClean="0"/>
              <a:t>contain</a:t>
            </a:r>
            <a:r>
              <a:rPr lang="de-CH" dirty="0" smtClean="0"/>
              <a:t> </a:t>
            </a:r>
            <a:r>
              <a:rPr lang="de-CH" dirty="0" err="1" smtClean="0"/>
              <a:t>whole</a:t>
            </a:r>
            <a:r>
              <a:rPr lang="de-CH" dirty="0" smtClean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parts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(</a:t>
            </a:r>
            <a:r>
              <a:rPr lang="de-CH" dirty="0" err="1" smtClean="0"/>
              <a:t>container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Sections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r>
              <a:rPr lang="de-CH" dirty="0" smtClean="0"/>
              <a:t>:</a:t>
            </a:r>
          </a:p>
          <a:p>
            <a:endParaRPr lang="de-CH" sz="1300" dirty="0" smtClean="0"/>
          </a:p>
          <a:p>
            <a:pPr marL="0" indent="0">
              <a:buNone/>
            </a:pPr>
            <a:r>
              <a:rPr lang="de-CH" b="1" dirty="0" err="1" smtClean="0"/>
              <a:t>ObservingFacility</a:t>
            </a:r>
            <a:r>
              <a:rPr lang="de-CH" b="1" dirty="0" smtClean="0"/>
              <a:t>: </a:t>
            </a:r>
            <a:r>
              <a:rPr lang="de-CH" dirty="0" err="1" smtClean="0"/>
              <a:t>describes</a:t>
            </a:r>
            <a:r>
              <a:rPr lang="de-CH" dirty="0" smtClean="0"/>
              <a:t> </a:t>
            </a:r>
            <a:r>
              <a:rPr lang="de-CH" dirty="0"/>
              <a:t>a </a:t>
            </a:r>
            <a:r>
              <a:rPr lang="de-CH" dirty="0" err="1"/>
              <a:t>measurement</a:t>
            </a:r>
            <a:r>
              <a:rPr lang="de-CH" dirty="0"/>
              <a:t> </a:t>
            </a:r>
            <a:r>
              <a:rPr lang="de-CH" dirty="0" err="1"/>
              <a:t>station</a:t>
            </a:r>
            <a:r>
              <a:rPr lang="de-CH" dirty="0"/>
              <a:t> / </a:t>
            </a:r>
            <a:r>
              <a:rPr lang="de-CH" dirty="0" err="1"/>
              <a:t>site</a:t>
            </a:r>
            <a:r>
              <a:rPr lang="de-CH" dirty="0"/>
              <a:t> / </a:t>
            </a:r>
            <a:r>
              <a:rPr lang="de-CH" dirty="0" err="1"/>
              <a:t>platform</a:t>
            </a:r>
            <a:r>
              <a:rPr lang="de-CH" dirty="0"/>
              <a:t> /</a:t>
            </a:r>
            <a:r>
              <a:rPr lang="de-CH" dirty="0" err="1"/>
              <a:t>observatory</a:t>
            </a:r>
            <a:r>
              <a:rPr lang="de-CH" dirty="0"/>
              <a:t> / </a:t>
            </a:r>
            <a:r>
              <a:rPr lang="de-CH" dirty="0" smtClean="0"/>
              <a:t>…</a:t>
            </a:r>
          </a:p>
          <a:p>
            <a:pPr marL="0" indent="0">
              <a:buNone/>
            </a:pPr>
            <a:endParaRPr lang="de-CH" sz="1300" dirty="0" smtClean="0"/>
          </a:p>
          <a:p>
            <a:pPr marL="0" indent="0">
              <a:buNone/>
            </a:pPr>
            <a:r>
              <a:rPr lang="de-CH" b="1" dirty="0" err="1" smtClean="0"/>
              <a:t>ObservingCapability</a:t>
            </a:r>
            <a:r>
              <a:rPr lang="de-CH" b="1" dirty="0" smtClean="0"/>
              <a:t>: </a:t>
            </a:r>
            <a:r>
              <a:rPr lang="de-CH" dirty="0" err="1" smtClean="0"/>
              <a:t>container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OM_Observation</a:t>
            </a:r>
            <a:endParaRPr lang="de-CH" dirty="0" smtClean="0"/>
          </a:p>
          <a:p>
            <a:endParaRPr lang="de-CH" sz="1300" dirty="0" smtClean="0"/>
          </a:p>
          <a:p>
            <a:pPr marL="0" indent="0">
              <a:buNone/>
            </a:pPr>
            <a:r>
              <a:rPr lang="de-CH" b="1" dirty="0" err="1" smtClean="0"/>
              <a:t>OM_Observation</a:t>
            </a:r>
            <a:r>
              <a:rPr lang="de-CH" b="1" dirty="0" smtClean="0"/>
              <a:t>: </a:t>
            </a:r>
            <a:r>
              <a:rPr lang="de-CH" dirty="0" err="1" smtClean="0"/>
              <a:t>describes</a:t>
            </a:r>
            <a:r>
              <a:rPr lang="de-CH" dirty="0" smtClean="0"/>
              <a:t> a </a:t>
            </a:r>
            <a:r>
              <a:rPr lang="de-CH" dirty="0"/>
              <a:t>time </a:t>
            </a:r>
            <a:r>
              <a:rPr lang="de-CH" dirty="0" err="1"/>
              <a:t>series</a:t>
            </a:r>
            <a:r>
              <a:rPr lang="de-CH" dirty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observations</a:t>
            </a:r>
            <a:r>
              <a:rPr lang="de-CH" dirty="0" smtClean="0"/>
              <a:t> </a:t>
            </a:r>
            <a:r>
              <a:rPr lang="de-CH" dirty="0" err="1"/>
              <a:t>of</a:t>
            </a:r>
            <a:r>
              <a:rPr lang="de-CH" dirty="0"/>
              <a:t> an </a:t>
            </a:r>
            <a:r>
              <a:rPr lang="de-CH" u="sng" dirty="0" err="1"/>
              <a:t>observedProperty</a:t>
            </a:r>
            <a:r>
              <a:rPr lang="de-CH" dirty="0"/>
              <a:t> </a:t>
            </a:r>
            <a:r>
              <a:rPr lang="de-CH" dirty="0" err="1"/>
              <a:t>obtained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an </a:t>
            </a:r>
            <a:r>
              <a:rPr lang="de-CH" u="sng" dirty="0" err="1" smtClean="0"/>
              <a:t>OM_Process</a:t>
            </a:r>
            <a:endParaRPr lang="de-CH" dirty="0"/>
          </a:p>
          <a:p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94082" y="1648965"/>
            <a:ext cx="3594713" cy="2183540"/>
            <a:chOff x="2400301" y="2419351"/>
            <a:chExt cx="982663" cy="596900"/>
          </a:xfrm>
        </p:grpSpPr>
        <p:sp>
          <p:nvSpPr>
            <p:cNvPr id="7" name="Rectangle 441"/>
            <p:cNvSpPr>
              <a:spLocks noChangeArrowheads="1"/>
            </p:cNvSpPr>
            <p:nvPr/>
          </p:nvSpPr>
          <p:spPr bwMode="auto">
            <a:xfrm>
              <a:off x="2409826" y="2430463"/>
              <a:ext cx="973138" cy="585788"/>
            </a:xfrm>
            <a:prstGeom prst="rect">
              <a:avLst/>
            </a:prstGeom>
            <a:solidFill>
              <a:srgbClr val="C0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8" name="Rectangle 442"/>
            <p:cNvSpPr>
              <a:spLocks noChangeArrowheads="1"/>
            </p:cNvSpPr>
            <p:nvPr/>
          </p:nvSpPr>
          <p:spPr bwMode="auto">
            <a:xfrm>
              <a:off x="2409826" y="2430463"/>
              <a:ext cx="973138" cy="585788"/>
            </a:xfrm>
            <a:prstGeom prst="rect">
              <a:avLst/>
            </a:prstGeom>
            <a:noFill/>
            <a:ln w="3175" cap="sq">
              <a:solidFill>
                <a:srgbClr val="C0BF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9" name="Rectangle 443"/>
            <p:cNvSpPr>
              <a:spLocks noChangeArrowheads="1"/>
            </p:cNvSpPr>
            <p:nvPr/>
          </p:nvSpPr>
          <p:spPr bwMode="auto">
            <a:xfrm>
              <a:off x="2400301" y="2419351"/>
              <a:ext cx="506413" cy="587375"/>
            </a:xfrm>
            <a:prstGeom prst="rect">
              <a:avLst/>
            </a:prstGeom>
            <a:solidFill>
              <a:srgbClr val="FF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0" name="Rectangle 444"/>
            <p:cNvSpPr>
              <a:spLocks noChangeArrowheads="1"/>
            </p:cNvSpPr>
            <p:nvPr/>
          </p:nvSpPr>
          <p:spPr bwMode="auto">
            <a:xfrm>
              <a:off x="2906714" y="2419351"/>
              <a:ext cx="25400" cy="587375"/>
            </a:xfrm>
            <a:prstGeom prst="rect">
              <a:avLst/>
            </a:prstGeom>
            <a:solidFill>
              <a:srgbClr val="FEF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1" name="Rectangle 445"/>
            <p:cNvSpPr>
              <a:spLocks noChangeArrowheads="1"/>
            </p:cNvSpPr>
            <p:nvPr/>
          </p:nvSpPr>
          <p:spPr bwMode="auto">
            <a:xfrm>
              <a:off x="2932114" y="2419351"/>
              <a:ext cx="20638" cy="587375"/>
            </a:xfrm>
            <a:prstGeom prst="rect">
              <a:avLst/>
            </a:prstGeom>
            <a:solidFill>
              <a:srgbClr val="FEF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2" name="Rectangle 446"/>
            <p:cNvSpPr>
              <a:spLocks noChangeArrowheads="1"/>
            </p:cNvSpPr>
            <p:nvPr/>
          </p:nvSpPr>
          <p:spPr bwMode="auto">
            <a:xfrm>
              <a:off x="2952751" y="2419351"/>
              <a:ext cx="20638" cy="587375"/>
            </a:xfrm>
            <a:prstGeom prst="rect">
              <a:avLst/>
            </a:prstGeom>
            <a:solidFill>
              <a:srgbClr val="FDF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3" name="Rectangle 447"/>
            <p:cNvSpPr>
              <a:spLocks noChangeArrowheads="1"/>
            </p:cNvSpPr>
            <p:nvPr/>
          </p:nvSpPr>
          <p:spPr bwMode="auto">
            <a:xfrm>
              <a:off x="2973389" y="2419351"/>
              <a:ext cx="22225" cy="587375"/>
            </a:xfrm>
            <a:prstGeom prst="rect">
              <a:avLst/>
            </a:prstGeom>
            <a:solidFill>
              <a:srgbClr val="FDF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4" name="Rectangle 448"/>
            <p:cNvSpPr>
              <a:spLocks noChangeArrowheads="1"/>
            </p:cNvSpPr>
            <p:nvPr/>
          </p:nvSpPr>
          <p:spPr bwMode="auto">
            <a:xfrm>
              <a:off x="2995614" y="2419351"/>
              <a:ext cx="20638" cy="587375"/>
            </a:xfrm>
            <a:prstGeom prst="rect">
              <a:avLst/>
            </a:prstGeom>
            <a:solidFill>
              <a:srgbClr val="FCF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5" name="Rectangle 449"/>
            <p:cNvSpPr>
              <a:spLocks noChangeArrowheads="1"/>
            </p:cNvSpPr>
            <p:nvPr/>
          </p:nvSpPr>
          <p:spPr bwMode="auto">
            <a:xfrm>
              <a:off x="3016251" y="2419351"/>
              <a:ext cx="23813" cy="587375"/>
            </a:xfrm>
            <a:prstGeom prst="rect">
              <a:avLst/>
            </a:prstGeom>
            <a:solidFill>
              <a:srgbClr val="FCF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6" name="Rectangle 450"/>
            <p:cNvSpPr>
              <a:spLocks noChangeArrowheads="1"/>
            </p:cNvSpPr>
            <p:nvPr/>
          </p:nvSpPr>
          <p:spPr bwMode="auto">
            <a:xfrm>
              <a:off x="3040064" y="2419351"/>
              <a:ext cx="25400" cy="587375"/>
            </a:xfrm>
            <a:prstGeom prst="rect">
              <a:avLst/>
            </a:prstGeom>
            <a:solidFill>
              <a:srgbClr val="FBF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7" name="Rectangle 451"/>
            <p:cNvSpPr>
              <a:spLocks noChangeArrowheads="1"/>
            </p:cNvSpPr>
            <p:nvPr/>
          </p:nvSpPr>
          <p:spPr bwMode="auto">
            <a:xfrm>
              <a:off x="3065464" y="2419351"/>
              <a:ext cx="20638" cy="587375"/>
            </a:xfrm>
            <a:prstGeom prst="rect">
              <a:avLst/>
            </a:prstGeom>
            <a:solidFill>
              <a:srgbClr val="FAF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8" name="Rectangle 452"/>
            <p:cNvSpPr>
              <a:spLocks noChangeArrowheads="1"/>
            </p:cNvSpPr>
            <p:nvPr/>
          </p:nvSpPr>
          <p:spPr bwMode="auto">
            <a:xfrm>
              <a:off x="3086101" y="2419351"/>
              <a:ext cx="17463" cy="587375"/>
            </a:xfrm>
            <a:prstGeom prst="rect">
              <a:avLst/>
            </a:prstGeom>
            <a:solidFill>
              <a:srgbClr val="FAF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9" name="Rectangle 453"/>
            <p:cNvSpPr>
              <a:spLocks noChangeArrowheads="1"/>
            </p:cNvSpPr>
            <p:nvPr/>
          </p:nvSpPr>
          <p:spPr bwMode="auto">
            <a:xfrm>
              <a:off x="3103564" y="2419351"/>
              <a:ext cx="22225" cy="587375"/>
            </a:xfrm>
            <a:prstGeom prst="rect">
              <a:avLst/>
            </a:prstGeom>
            <a:solidFill>
              <a:srgbClr val="F9F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0" name="Rectangle 454"/>
            <p:cNvSpPr>
              <a:spLocks noChangeArrowheads="1"/>
            </p:cNvSpPr>
            <p:nvPr/>
          </p:nvSpPr>
          <p:spPr bwMode="auto">
            <a:xfrm>
              <a:off x="3125789" y="2419351"/>
              <a:ext cx="23813" cy="587375"/>
            </a:xfrm>
            <a:prstGeom prst="rect">
              <a:avLst/>
            </a:prstGeom>
            <a:solidFill>
              <a:srgbClr val="F9F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1" name="Rectangle 455"/>
            <p:cNvSpPr>
              <a:spLocks noChangeArrowheads="1"/>
            </p:cNvSpPr>
            <p:nvPr/>
          </p:nvSpPr>
          <p:spPr bwMode="auto">
            <a:xfrm>
              <a:off x="3149601" y="2419351"/>
              <a:ext cx="25400" cy="587375"/>
            </a:xfrm>
            <a:prstGeom prst="rect">
              <a:avLst/>
            </a:prstGeom>
            <a:solidFill>
              <a:srgbClr val="F8F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2" name="Rectangle 456"/>
            <p:cNvSpPr>
              <a:spLocks noChangeArrowheads="1"/>
            </p:cNvSpPr>
            <p:nvPr/>
          </p:nvSpPr>
          <p:spPr bwMode="auto">
            <a:xfrm>
              <a:off x="3175001" y="2419351"/>
              <a:ext cx="20638" cy="587375"/>
            </a:xfrm>
            <a:prstGeom prst="rect">
              <a:avLst/>
            </a:prstGeom>
            <a:solidFill>
              <a:srgbClr val="F8F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3" name="Rectangle 457"/>
            <p:cNvSpPr>
              <a:spLocks noChangeArrowheads="1"/>
            </p:cNvSpPr>
            <p:nvPr/>
          </p:nvSpPr>
          <p:spPr bwMode="auto">
            <a:xfrm>
              <a:off x="3195639" y="2419351"/>
              <a:ext cx="20638" cy="587375"/>
            </a:xfrm>
            <a:prstGeom prst="rect">
              <a:avLst/>
            </a:prstGeom>
            <a:solidFill>
              <a:srgbClr val="F7F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4" name="Rectangle 458"/>
            <p:cNvSpPr>
              <a:spLocks noChangeArrowheads="1"/>
            </p:cNvSpPr>
            <p:nvPr/>
          </p:nvSpPr>
          <p:spPr bwMode="auto">
            <a:xfrm>
              <a:off x="3216276" y="2419351"/>
              <a:ext cx="22225" cy="587375"/>
            </a:xfrm>
            <a:prstGeom prst="rect">
              <a:avLst/>
            </a:prstGeom>
            <a:solidFill>
              <a:srgbClr val="F6F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5" name="Rectangle 459"/>
            <p:cNvSpPr>
              <a:spLocks noChangeArrowheads="1"/>
            </p:cNvSpPr>
            <p:nvPr/>
          </p:nvSpPr>
          <p:spPr bwMode="auto">
            <a:xfrm>
              <a:off x="3238501" y="2419351"/>
              <a:ext cx="20638" cy="587375"/>
            </a:xfrm>
            <a:prstGeom prst="rect">
              <a:avLst/>
            </a:prstGeom>
            <a:solidFill>
              <a:srgbClr val="F5F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6" name="Rectangle 460"/>
            <p:cNvSpPr>
              <a:spLocks noChangeArrowheads="1"/>
            </p:cNvSpPr>
            <p:nvPr/>
          </p:nvSpPr>
          <p:spPr bwMode="auto">
            <a:xfrm>
              <a:off x="3259139" y="2419351"/>
              <a:ext cx="23813" cy="587375"/>
            </a:xfrm>
            <a:prstGeom prst="rect">
              <a:avLst/>
            </a:prstGeom>
            <a:solidFill>
              <a:srgbClr val="F5F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7" name="Rectangle 461"/>
            <p:cNvSpPr>
              <a:spLocks noChangeArrowheads="1"/>
            </p:cNvSpPr>
            <p:nvPr/>
          </p:nvSpPr>
          <p:spPr bwMode="auto">
            <a:xfrm>
              <a:off x="3282951" y="2419351"/>
              <a:ext cx="25400" cy="587375"/>
            </a:xfrm>
            <a:prstGeom prst="rect">
              <a:avLst/>
            </a:prstGeom>
            <a:solidFill>
              <a:srgbClr val="F4F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8" name="Rectangle 462"/>
            <p:cNvSpPr>
              <a:spLocks noChangeArrowheads="1"/>
            </p:cNvSpPr>
            <p:nvPr/>
          </p:nvSpPr>
          <p:spPr bwMode="auto">
            <a:xfrm>
              <a:off x="3308351" y="2419351"/>
              <a:ext cx="20638" cy="587375"/>
            </a:xfrm>
            <a:prstGeom prst="rect">
              <a:avLst/>
            </a:prstGeom>
            <a:solidFill>
              <a:srgbClr val="F4F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9" name="Rectangle 463"/>
            <p:cNvSpPr>
              <a:spLocks noChangeArrowheads="1"/>
            </p:cNvSpPr>
            <p:nvPr/>
          </p:nvSpPr>
          <p:spPr bwMode="auto">
            <a:xfrm>
              <a:off x="3328989" y="2419351"/>
              <a:ext cx="17463" cy="587375"/>
            </a:xfrm>
            <a:prstGeom prst="rect">
              <a:avLst/>
            </a:prstGeom>
            <a:solidFill>
              <a:srgbClr val="F3F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0" name="Rectangle 464"/>
            <p:cNvSpPr>
              <a:spLocks noChangeArrowheads="1"/>
            </p:cNvSpPr>
            <p:nvPr/>
          </p:nvSpPr>
          <p:spPr bwMode="auto">
            <a:xfrm>
              <a:off x="3346451" y="2419351"/>
              <a:ext cx="22225" cy="587375"/>
            </a:xfrm>
            <a:prstGeom prst="rect">
              <a:avLst/>
            </a:prstGeom>
            <a:solidFill>
              <a:srgbClr val="F3F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1" name="Rectangle 465"/>
            <p:cNvSpPr>
              <a:spLocks noChangeArrowheads="1"/>
            </p:cNvSpPr>
            <p:nvPr/>
          </p:nvSpPr>
          <p:spPr bwMode="auto">
            <a:xfrm>
              <a:off x="3368676" y="2419351"/>
              <a:ext cx="3175" cy="587375"/>
            </a:xfrm>
            <a:prstGeom prst="rect">
              <a:avLst/>
            </a:prstGeom>
            <a:solidFill>
              <a:srgbClr val="F2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2" name="Rectangle 466"/>
            <p:cNvSpPr>
              <a:spLocks noChangeArrowheads="1"/>
            </p:cNvSpPr>
            <p:nvPr/>
          </p:nvSpPr>
          <p:spPr bwMode="auto">
            <a:xfrm>
              <a:off x="2400301" y="2419351"/>
              <a:ext cx="971550" cy="587375"/>
            </a:xfrm>
            <a:prstGeom prst="rect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3" name="Rectangle 467"/>
            <p:cNvSpPr>
              <a:spLocks noChangeArrowheads="1"/>
            </p:cNvSpPr>
            <p:nvPr/>
          </p:nvSpPr>
          <p:spPr bwMode="auto">
            <a:xfrm>
              <a:off x="2759076" y="2439988"/>
              <a:ext cx="262332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«</a:t>
              </a:r>
              <a:r>
                <a:rPr kumimoji="0" lang="en-US" alt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FeatureType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»</a:t>
              </a:r>
              <a:endParaRPr kumimoji="0" lang="en-US" alt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468"/>
            <p:cNvSpPr>
              <a:spLocks noChangeArrowheads="1"/>
            </p:cNvSpPr>
            <p:nvPr/>
          </p:nvSpPr>
          <p:spPr bwMode="auto">
            <a:xfrm>
              <a:off x="2684464" y="2486026"/>
              <a:ext cx="438904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WIGOSMetadataRecord</a:t>
              </a:r>
              <a:endParaRPr kumimoji="0" lang="en-US" alt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469"/>
            <p:cNvSpPr>
              <a:spLocks noChangeShapeType="1"/>
            </p:cNvSpPr>
            <p:nvPr/>
          </p:nvSpPr>
          <p:spPr bwMode="auto">
            <a:xfrm>
              <a:off x="2400301" y="2549526"/>
              <a:ext cx="971550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6" name="Rectangle 470"/>
            <p:cNvSpPr>
              <a:spLocks noChangeArrowheads="1"/>
            </p:cNvSpPr>
            <p:nvPr/>
          </p:nvSpPr>
          <p:spPr bwMode="auto">
            <a:xfrm>
              <a:off x="2417764" y="2563813"/>
              <a:ext cx="33825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+ 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471"/>
            <p:cNvSpPr>
              <a:spLocks noChangeArrowheads="1"/>
            </p:cNvSpPr>
            <p:nvPr/>
          </p:nvSpPr>
          <p:spPr bwMode="auto">
            <a:xfrm>
              <a:off x="2476501" y="2563813"/>
              <a:ext cx="533857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deployment  :Deployment [0..*]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472"/>
            <p:cNvSpPr>
              <a:spLocks noChangeArrowheads="1"/>
            </p:cNvSpPr>
            <p:nvPr/>
          </p:nvSpPr>
          <p:spPr bwMode="auto">
            <a:xfrm>
              <a:off x="2417764" y="2609851"/>
              <a:ext cx="33825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+ 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473"/>
            <p:cNvSpPr>
              <a:spLocks noChangeArrowheads="1"/>
            </p:cNvSpPr>
            <p:nvPr/>
          </p:nvSpPr>
          <p:spPr bwMode="auto">
            <a:xfrm>
              <a:off x="2476501" y="2609851"/>
              <a:ext cx="492697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equipment  :Equipment [0..*]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74"/>
            <p:cNvSpPr>
              <a:spLocks noChangeArrowheads="1"/>
            </p:cNvSpPr>
            <p:nvPr/>
          </p:nvSpPr>
          <p:spPr bwMode="auto">
            <a:xfrm>
              <a:off x="2417764" y="2654301"/>
              <a:ext cx="33825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+ 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75"/>
            <p:cNvSpPr>
              <a:spLocks noChangeArrowheads="1"/>
            </p:cNvSpPr>
            <p:nvPr/>
          </p:nvSpPr>
          <p:spPr bwMode="auto">
            <a:xfrm>
              <a:off x="2476501" y="2654301"/>
              <a:ext cx="622290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equipmentLog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  :</a:t>
              </a:r>
              <a:r>
                <a:rPr kumimoji="0" lang="en-US" alt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EquipmentLog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 [0..*]</a:t>
              </a:r>
              <a:endParaRPr kumimoji="0" lang="en-US" alt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76"/>
            <p:cNvSpPr>
              <a:spLocks noChangeArrowheads="1"/>
            </p:cNvSpPr>
            <p:nvPr/>
          </p:nvSpPr>
          <p:spPr bwMode="auto">
            <a:xfrm>
              <a:off x="2417764" y="2700338"/>
              <a:ext cx="33825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+ 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77"/>
            <p:cNvSpPr>
              <a:spLocks noChangeArrowheads="1"/>
            </p:cNvSpPr>
            <p:nvPr/>
          </p:nvSpPr>
          <p:spPr bwMode="auto">
            <a:xfrm>
              <a:off x="2476501" y="2700338"/>
              <a:ext cx="358622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extension  :Any [0..*]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78"/>
            <p:cNvSpPr>
              <a:spLocks noChangeArrowheads="1"/>
            </p:cNvSpPr>
            <p:nvPr/>
          </p:nvSpPr>
          <p:spPr bwMode="auto">
            <a:xfrm>
              <a:off x="2417764" y="2746376"/>
              <a:ext cx="33825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+ 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79"/>
            <p:cNvSpPr>
              <a:spLocks noChangeArrowheads="1"/>
            </p:cNvSpPr>
            <p:nvPr/>
          </p:nvSpPr>
          <p:spPr bwMode="auto">
            <a:xfrm>
              <a:off x="2476501" y="2746376"/>
              <a:ext cx="532227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facility  :ObservingFacility [0..*]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80"/>
            <p:cNvSpPr>
              <a:spLocks noChangeArrowheads="1"/>
            </p:cNvSpPr>
            <p:nvPr/>
          </p:nvSpPr>
          <p:spPr bwMode="auto">
            <a:xfrm>
              <a:off x="2417764" y="2792413"/>
              <a:ext cx="33825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+ 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81"/>
            <p:cNvSpPr>
              <a:spLocks noChangeArrowheads="1"/>
            </p:cNvSpPr>
            <p:nvPr/>
          </p:nvSpPr>
          <p:spPr bwMode="auto">
            <a:xfrm>
              <a:off x="2476501" y="2792413"/>
              <a:ext cx="484139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facilityLog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  :</a:t>
              </a:r>
              <a:r>
                <a:rPr kumimoji="0" lang="en-US" alt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FacilityLog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 [0..*]</a:t>
              </a:r>
              <a:endParaRPr kumimoji="0" lang="en-US" alt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82"/>
            <p:cNvSpPr>
              <a:spLocks noChangeArrowheads="1"/>
            </p:cNvSpPr>
            <p:nvPr/>
          </p:nvSpPr>
          <p:spPr bwMode="auto">
            <a:xfrm>
              <a:off x="2417764" y="2836863"/>
              <a:ext cx="33825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+ 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3"/>
            <p:cNvSpPr>
              <a:spLocks noChangeArrowheads="1"/>
            </p:cNvSpPr>
            <p:nvPr/>
          </p:nvSpPr>
          <p:spPr bwMode="auto">
            <a:xfrm>
              <a:off x="2476501" y="2836863"/>
              <a:ext cx="471913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facilitySet  :FacilitySet [0..*]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84"/>
            <p:cNvSpPr>
              <a:spLocks noChangeArrowheads="1"/>
            </p:cNvSpPr>
            <p:nvPr/>
          </p:nvSpPr>
          <p:spPr bwMode="auto">
            <a:xfrm>
              <a:off x="2417764" y="2882901"/>
              <a:ext cx="33825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+ 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85"/>
            <p:cNvSpPr>
              <a:spLocks noChangeArrowheads="1"/>
            </p:cNvSpPr>
            <p:nvPr/>
          </p:nvSpPr>
          <p:spPr bwMode="auto">
            <a:xfrm>
              <a:off x="2476501" y="2882901"/>
              <a:ext cx="476804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headerInformation  :Header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86"/>
            <p:cNvSpPr>
              <a:spLocks noChangeArrowheads="1"/>
            </p:cNvSpPr>
            <p:nvPr/>
          </p:nvSpPr>
          <p:spPr bwMode="auto">
            <a:xfrm>
              <a:off x="2417764" y="2928938"/>
              <a:ext cx="33825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+ 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487"/>
            <p:cNvSpPr>
              <a:spLocks noChangeArrowheads="1"/>
            </p:cNvSpPr>
            <p:nvPr/>
          </p:nvSpPr>
          <p:spPr bwMode="auto">
            <a:xfrm>
              <a:off x="2476501" y="2928938"/>
              <a:ext cx="555864" cy="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observations  :Observation [0..*]</a:t>
              </a:r>
              <a:endParaRPr kumimoji="0" lang="en-US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3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283</TotalTime>
  <Words>1874</Words>
  <Application>Microsoft Office PowerPoint</Application>
  <PresentationFormat>On-screen Show (4:3)</PresentationFormat>
  <Paragraphs>566</Paragraphs>
  <Slides>19</Slides>
  <Notes>5</Notes>
  <HiddenSlides>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WMO_BLUE_Powerpoint_en_fr</vt:lpstr>
      <vt:lpstr>WMO_WHITE_Powerpoint_en_fr</vt:lpstr>
      <vt:lpstr>PowerPoint Presentation</vt:lpstr>
      <vt:lpstr>Learning Objectives</vt:lpstr>
      <vt:lpstr>WIGOS Metadata standard (WMDS)</vt:lpstr>
      <vt:lpstr>WIGOS Metadata Standard</vt:lpstr>
      <vt:lpstr>What is a formal specification?</vt:lpstr>
      <vt:lpstr>Formal WIGOS Metadata Model</vt:lpstr>
      <vt:lpstr>Formalizing WIGOS Metdata: from Standard to Use</vt:lpstr>
      <vt:lpstr>What is XSD?</vt:lpstr>
      <vt:lpstr>The WMDR XML file</vt:lpstr>
      <vt:lpstr>The WMDR XML file</vt:lpstr>
      <vt:lpstr>Reference documents and more information</vt:lpstr>
      <vt:lpstr>Learning Objectives</vt:lpstr>
      <vt:lpstr>PowerPoint Presentation</vt:lpstr>
      <vt:lpstr>Formal WIGOS Metadata Model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Proescholdt</dc:creator>
  <cp:lastModifiedBy>Luisa Ickes</cp:lastModifiedBy>
  <cp:revision>135</cp:revision>
  <cp:lastPrinted>2017-05-09T06:04:30Z</cp:lastPrinted>
  <dcterms:created xsi:type="dcterms:W3CDTF">2016-05-31T14:56:00Z</dcterms:created>
  <dcterms:modified xsi:type="dcterms:W3CDTF">2019-11-15T00:32:55Z</dcterms:modified>
</cp:coreProperties>
</file>