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9" r:id="rId4"/>
    <p:sldId id="265" r:id="rId5"/>
    <p:sldId id="260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002060"/>
                </a:solidFill>
              </a:rPr>
              <a:t>RA-I WMO Global Campus</a:t>
            </a:r>
          </a:p>
          <a:p>
            <a:r>
              <a:rPr lang="en-US" sz="4800" dirty="0">
                <a:solidFill>
                  <a:srgbClr val="002060"/>
                </a:solidFill>
              </a:rPr>
              <a:t>WMO Cg-18 and EC-71 Decisions</a:t>
            </a: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CG-18 Resolution </a:t>
            </a:r>
            <a:r>
              <a:rPr lang="en-US" dirty="0" smtClean="0"/>
              <a:t>1: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WMO Strategic Goals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>
                <a:solidFill>
                  <a:prstClr val="black"/>
                </a:solidFill>
              </a:rPr>
              <a:t>Goal 1</a:t>
            </a:r>
            <a:r>
              <a:rPr lang="en-US" sz="2000" dirty="0">
                <a:solidFill>
                  <a:prstClr val="black"/>
                </a:solidFill>
              </a:rPr>
              <a:t>:  Better serve societal needs: delivering, authoritative, accessible, user-oriented and fit-for-purpose information and services 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>
                <a:solidFill>
                  <a:prstClr val="black"/>
                </a:solidFill>
              </a:rPr>
              <a:t>Goal 2</a:t>
            </a:r>
            <a:r>
              <a:rPr lang="en-US" sz="2000" dirty="0">
                <a:solidFill>
                  <a:prstClr val="black"/>
                </a:solidFill>
              </a:rPr>
              <a:t>:  Enhance Earth system observations and predictions: Strengthening the technical foundation for the future 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>
                <a:solidFill>
                  <a:prstClr val="black"/>
                </a:solidFill>
              </a:rPr>
              <a:t>Goal 3</a:t>
            </a:r>
            <a:r>
              <a:rPr lang="en-US" sz="2000" dirty="0">
                <a:solidFill>
                  <a:prstClr val="black"/>
                </a:solidFill>
              </a:rPr>
              <a:t>:  Advance targeted research: Leveraging leadership in science to improve understanding of the Earth system for enhanced services 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>
                <a:solidFill>
                  <a:srgbClr val="C00000"/>
                </a:solidFill>
              </a:rPr>
              <a:t>Goal 4</a:t>
            </a:r>
            <a:r>
              <a:rPr lang="en-US" sz="2000" dirty="0">
                <a:solidFill>
                  <a:srgbClr val="C00000"/>
                </a:solidFill>
              </a:rPr>
              <a:t>:  Close the capacity gap on weather, climate, hydrological and related environmental services: Enhancing service delivery capacity of developing countries to ensure availability of essential information and services needed by governments, economic sectors and citizens 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>
                <a:solidFill>
                  <a:prstClr val="black"/>
                </a:solidFill>
              </a:rPr>
              <a:t>Goal 5</a:t>
            </a:r>
            <a:r>
              <a:rPr lang="en-US" sz="2000" dirty="0">
                <a:solidFill>
                  <a:prstClr val="black"/>
                </a:solidFill>
              </a:rPr>
              <a:t>:  Strategic realignment of WMO structure and </a:t>
            </a:r>
            <a:r>
              <a:rPr lang="en-US" sz="2000" dirty="0" err="1">
                <a:solidFill>
                  <a:prstClr val="black"/>
                </a:solidFill>
              </a:rPr>
              <a:t>programmes</a:t>
            </a:r>
            <a:r>
              <a:rPr lang="en-US" sz="2000" dirty="0">
                <a:solidFill>
                  <a:prstClr val="black"/>
                </a:solidFill>
              </a:rPr>
              <a:t> for effective policy and decision-making and implementation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Strategic Goal 4</a:t>
            </a:r>
            <a:br>
              <a:rPr lang="en-US" dirty="0"/>
            </a:br>
            <a:r>
              <a:rPr lang="en-US" dirty="0"/>
              <a:t>Strategic Objectives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3000" b="1" dirty="0">
                <a:solidFill>
                  <a:prstClr val="black"/>
                </a:solidFill>
              </a:rPr>
              <a:t>Objective 4.1</a:t>
            </a:r>
            <a:r>
              <a:rPr lang="en-US" sz="3000" dirty="0">
                <a:solidFill>
                  <a:prstClr val="black"/>
                </a:solidFill>
              </a:rPr>
              <a:t>  Address the needs of developing countries to enable them to provide and utilize essential weather, climate, hydrological and related environmental services</a:t>
            </a:r>
          </a:p>
          <a:p>
            <a:pPr marL="0" lv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3000" b="1" dirty="0">
                <a:solidFill>
                  <a:prstClr val="black"/>
                </a:solidFill>
              </a:rPr>
              <a:t>Objective 4.2</a:t>
            </a:r>
            <a:r>
              <a:rPr lang="en-US" sz="3000" dirty="0">
                <a:solidFill>
                  <a:prstClr val="black"/>
                </a:solidFill>
              </a:rPr>
              <a:t>  Develop and sustain core competencies and expertise</a:t>
            </a:r>
          </a:p>
          <a:p>
            <a:pPr marL="0" lv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3000" b="1" dirty="0">
                <a:solidFill>
                  <a:prstClr val="black"/>
                </a:solidFill>
              </a:rPr>
              <a:t>Objective 4.3</a:t>
            </a:r>
            <a:r>
              <a:rPr lang="en-US" sz="3000" dirty="0">
                <a:solidFill>
                  <a:prstClr val="black"/>
                </a:solidFill>
              </a:rPr>
              <a:t>  Scale-up effective partnerships for investment in sustainable and cost-efficient infrastructure and service delivery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Cg-18 </a:t>
            </a:r>
            <a:r>
              <a:rPr lang="en-US" dirty="0" smtClean="0"/>
              <a:t>Resolutions </a:t>
            </a:r>
            <a:r>
              <a:rPr lang="en-US" dirty="0" smtClean="0"/>
              <a:t>6, 7 and 8</a:t>
            </a:r>
            <a:r>
              <a:rPr lang="en-US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The Education and Training </a:t>
            </a:r>
            <a:r>
              <a:rPr lang="en-US" sz="2700" dirty="0" err="1" smtClean="0"/>
              <a:t>Programme</a:t>
            </a:r>
            <a:r>
              <a:rPr lang="en-US" sz="2700" dirty="0" smtClean="0"/>
              <a:t> Delivery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6: </a:t>
            </a:r>
            <a:r>
              <a:rPr lang="en-US" dirty="0" smtClean="0"/>
              <a:t>Amendments to the General Terms of Reference, including responsibility for identifying regional priorities and requirements, and promoting cooperation and coordination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7</a:t>
            </a:r>
            <a:r>
              <a:rPr lang="en-US" dirty="0" smtClean="0"/>
              <a:t>: Establishment of the WMO Technical Commissions, including an Infrastructure Commission and a Services Commission, and disbanding the existing commissions following a smooth transition of normative functions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8</a:t>
            </a:r>
            <a:r>
              <a:rPr lang="en-US" dirty="0" smtClean="0"/>
              <a:t>: Formation of a Research Board on Weather, Climate, Water and the Environment to enhance the societal impact of their research through the relationship with WMO.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7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Cg-18 Resolution 71:</a:t>
            </a:r>
            <a:br>
              <a:rPr lang="en-US" dirty="0" smtClean="0"/>
            </a:br>
            <a:r>
              <a:rPr lang="en-US" sz="2700" dirty="0" smtClean="0"/>
              <a:t>The Education and Training </a:t>
            </a:r>
            <a:r>
              <a:rPr lang="en-US" sz="2700" dirty="0" err="1" smtClean="0"/>
              <a:t>Programme</a:t>
            </a:r>
            <a:r>
              <a:rPr lang="en-US" sz="2700" dirty="0" smtClean="0"/>
              <a:t> Delivery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Decides that: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/>
              <a:t>1. The ETR </a:t>
            </a:r>
            <a:r>
              <a:rPr lang="en-US" dirty="0" err="1"/>
              <a:t>Programme</a:t>
            </a:r>
            <a:r>
              <a:rPr lang="en-US" dirty="0"/>
              <a:t> should </a:t>
            </a:r>
            <a:r>
              <a:rPr lang="en-US" dirty="0" smtClean="0"/>
              <a:t>be directed towards </a:t>
            </a:r>
            <a:r>
              <a:rPr lang="en-US" dirty="0"/>
              <a:t>the development of qualified and competent NMHS </a:t>
            </a:r>
            <a:r>
              <a:rPr lang="en-US" dirty="0" smtClean="0"/>
              <a:t>staff, to </a:t>
            </a:r>
            <a:r>
              <a:rPr lang="en-US" dirty="0"/>
              <a:t>ensure </a:t>
            </a:r>
            <a:r>
              <a:rPr lang="en-US" dirty="0" smtClean="0"/>
              <a:t>the availability </a:t>
            </a:r>
            <a:r>
              <a:rPr lang="en-US" dirty="0"/>
              <a:t>of quality education and training </a:t>
            </a:r>
            <a:r>
              <a:rPr lang="en-US" dirty="0" smtClean="0"/>
              <a:t>opportunities,  </a:t>
            </a:r>
            <a:r>
              <a:rPr lang="en-US" dirty="0"/>
              <a:t>in collaboration with </a:t>
            </a:r>
            <a:r>
              <a:rPr lang="en-US" dirty="0" smtClean="0"/>
              <a:t>education and </a:t>
            </a:r>
            <a:r>
              <a:rPr lang="en-US" dirty="0"/>
              <a:t>training providers at national and international levels, particularly Regional </a:t>
            </a:r>
            <a:r>
              <a:rPr lang="en-US" dirty="0" smtClean="0"/>
              <a:t>Training </a:t>
            </a:r>
            <a:r>
              <a:rPr lang="en-US" dirty="0" err="1" smtClean="0"/>
              <a:t>Centres</a:t>
            </a:r>
            <a:r>
              <a:rPr lang="en-US" dirty="0" smtClean="0"/>
              <a:t> </a:t>
            </a:r>
            <a:r>
              <a:rPr lang="en-US" dirty="0"/>
              <a:t>(RTCs) and other allied </a:t>
            </a:r>
            <a:r>
              <a:rPr lang="en-US" dirty="0" smtClean="0"/>
              <a:t>institutions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/>
              <a:t>2. </a:t>
            </a:r>
            <a:r>
              <a:rPr lang="en-US" dirty="0"/>
              <a:t>Leadership and management development in NMHSs should be given prominent </a:t>
            </a:r>
            <a:r>
              <a:rPr lang="en-US" dirty="0" smtClean="0"/>
              <a:t>attention in </a:t>
            </a:r>
            <a:r>
              <a:rPr lang="en-US" dirty="0"/>
              <a:t>the development and implementation of the </a:t>
            </a:r>
            <a:r>
              <a:rPr lang="en-US" dirty="0" err="1"/>
              <a:t>Programme</a:t>
            </a:r>
            <a:r>
              <a:rPr lang="en-US" dirty="0"/>
              <a:t>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/>
              <a:t>3. </a:t>
            </a:r>
            <a:r>
              <a:rPr lang="en-US" dirty="0"/>
              <a:t>The </a:t>
            </a:r>
            <a:r>
              <a:rPr lang="en-US" dirty="0" err="1"/>
              <a:t>Programme</a:t>
            </a:r>
            <a:r>
              <a:rPr lang="en-US" dirty="0"/>
              <a:t> should continue to leverage </a:t>
            </a:r>
            <a:r>
              <a:rPr lang="en-US" dirty="0" smtClean="0"/>
              <a:t>resources </a:t>
            </a:r>
            <a:r>
              <a:rPr lang="en-US" dirty="0"/>
              <a:t>from </a:t>
            </a:r>
            <a:r>
              <a:rPr lang="en-US" dirty="0" smtClean="0"/>
              <a:t>relevant stakeholders </a:t>
            </a:r>
            <a:r>
              <a:rPr lang="en-US" dirty="0"/>
              <a:t>to complement </a:t>
            </a:r>
            <a:r>
              <a:rPr lang="en-US" dirty="0" smtClean="0"/>
              <a:t>the </a:t>
            </a:r>
            <a:r>
              <a:rPr lang="en-US" dirty="0"/>
              <a:t>WMO Regular Budget </a:t>
            </a:r>
            <a:r>
              <a:rPr lang="en-US" dirty="0" smtClean="0"/>
              <a:t>to meet </a:t>
            </a:r>
            <a:r>
              <a:rPr lang="en-US" dirty="0"/>
              <a:t>the increasing demand for education and training </a:t>
            </a:r>
            <a:r>
              <a:rPr lang="en-US" dirty="0" smtClean="0"/>
              <a:t>opportunities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Cg-18 Resolution 72:</a:t>
            </a:r>
            <a:br>
              <a:rPr lang="en-US" dirty="0" smtClean="0"/>
            </a:br>
            <a:r>
              <a:rPr lang="en-US" sz="2700" dirty="0" smtClean="0"/>
              <a:t>The WMO Global Campus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b="1" dirty="0" smtClean="0"/>
              <a:t>Decides: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T</a:t>
            </a:r>
            <a:r>
              <a:rPr lang="en-US" sz="5200" dirty="0" smtClean="0"/>
              <a:t>o </a:t>
            </a:r>
            <a:r>
              <a:rPr lang="en-US" sz="5200" dirty="0"/>
              <a:t>endorse the WMO Global Campus for developing a coordinated and collaborative network of institutions that work together to meet the growing education and training needs of </a:t>
            </a:r>
            <a:r>
              <a:rPr lang="en-US" sz="5200" dirty="0" smtClean="0"/>
              <a:t>Members</a:t>
            </a:r>
            <a:r>
              <a:rPr lang="en-US" sz="5200" dirty="0"/>
              <a:t>, </a:t>
            </a:r>
            <a:endParaRPr lang="en-US" sz="5200" dirty="0" smtClean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 smtClean="0"/>
              <a:t>building </a:t>
            </a:r>
            <a:r>
              <a:rPr lang="en-US" sz="5200" dirty="0"/>
              <a:t>upon the existing network of WMO Regional Training </a:t>
            </a:r>
            <a:r>
              <a:rPr lang="en-US" sz="5200" dirty="0" err="1"/>
              <a:t>Centres</a:t>
            </a:r>
            <a:r>
              <a:rPr lang="en-US" sz="5200" dirty="0"/>
              <a:t> (RTCs) and other educational and training institutions partnering with the WMO </a:t>
            </a:r>
            <a:r>
              <a:rPr lang="en-US" sz="5200" dirty="0" smtClean="0"/>
              <a:t>ETRP.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b="1" dirty="0" smtClean="0"/>
              <a:t>Urges Members</a:t>
            </a:r>
            <a:r>
              <a:rPr lang="en-US" sz="52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(1) To take an active role in the WMO Global Campus by forming regional and </a:t>
            </a:r>
            <a:r>
              <a:rPr lang="en-US" sz="5200" dirty="0" smtClean="0"/>
              <a:t>global collaborations</a:t>
            </a:r>
            <a:r>
              <a:rPr lang="en-US" sz="5200" dirty="0"/>
              <a:t>, </a:t>
            </a:r>
            <a:r>
              <a:rPr lang="en-US" sz="5200" dirty="0" smtClean="0"/>
              <a:t>by </a:t>
            </a:r>
            <a:r>
              <a:rPr lang="en-US" sz="5200" dirty="0"/>
              <a:t>sharing learning resources, infrastructure, and other </a:t>
            </a:r>
            <a:r>
              <a:rPr lang="en-US" sz="5200" dirty="0" smtClean="0"/>
              <a:t>appropriate support;</a:t>
            </a:r>
            <a:endParaRPr lang="en-US" sz="5200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(2) To promote the exchange of best practices and expertise </a:t>
            </a:r>
            <a:r>
              <a:rPr lang="en-US" sz="5200" dirty="0" smtClean="0"/>
              <a:t>on </a:t>
            </a:r>
            <a:r>
              <a:rPr lang="en-US" sz="5200" dirty="0"/>
              <a:t>projects </a:t>
            </a:r>
            <a:r>
              <a:rPr lang="en-US" sz="5200" dirty="0" smtClean="0"/>
              <a:t>of the </a:t>
            </a:r>
            <a:r>
              <a:rPr lang="en-US" sz="5200" dirty="0"/>
              <a:t>WMO Global Campus;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(3) To make available experts as volunteers to support the activities of the Global Campus;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596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Cg-18 Resolution 73:</a:t>
            </a:r>
            <a:br>
              <a:rPr lang="en-US" dirty="0" smtClean="0"/>
            </a:br>
            <a:r>
              <a:rPr lang="en-US" sz="2700" dirty="0" smtClean="0"/>
              <a:t>Strengthening the Capacity of Members in Service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b="1" dirty="0" smtClean="0"/>
              <a:t>Requests the Executive Council: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W</a:t>
            </a:r>
            <a:r>
              <a:rPr lang="en-US" sz="5200" dirty="0" smtClean="0"/>
              <a:t>ith </a:t>
            </a:r>
            <a:r>
              <a:rPr lang="en-US" sz="5200" dirty="0"/>
              <a:t>the support of the Technical Coordination </a:t>
            </a:r>
            <a:r>
              <a:rPr lang="en-US" sz="5200" dirty="0" smtClean="0"/>
              <a:t>Committee (</a:t>
            </a:r>
            <a:r>
              <a:rPr lang="en-US" sz="5200" dirty="0"/>
              <a:t>TCC), the Capacity Development Panel, and relevant technical commissions to: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(1) </a:t>
            </a:r>
            <a:r>
              <a:rPr lang="en-US" sz="5200" dirty="0" err="1"/>
              <a:t>Analyse</a:t>
            </a:r>
            <a:r>
              <a:rPr lang="en-US" sz="5200" dirty="0"/>
              <a:t> Members’ competency assessments though the WMO Community </a:t>
            </a:r>
            <a:r>
              <a:rPr lang="en-US" sz="5200" dirty="0" smtClean="0"/>
              <a:t>Platform (</a:t>
            </a:r>
            <a:r>
              <a:rPr lang="en-US" sz="5200" dirty="0"/>
              <a:t>Country Profile Database) and </a:t>
            </a:r>
            <a:r>
              <a:rPr lang="en-US" sz="5200" dirty="0" err="1"/>
              <a:t>prioritise</a:t>
            </a:r>
            <a:r>
              <a:rPr lang="en-US" sz="5200" dirty="0"/>
              <a:t> interventions;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(2) Develop training and other capacity development initiatives to address gaps in Members</a:t>
            </a:r>
            <a:r>
              <a:rPr lang="en-US" sz="5200" dirty="0" smtClean="0"/>
              <a:t>’ ability </a:t>
            </a:r>
            <a:r>
              <a:rPr lang="en-US" sz="5200" dirty="0"/>
              <a:t>to deliver services; and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/>
              <a:t>(3) Address the necessary implementation measures for these initiatives; </a:t>
            </a:r>
            <a:endParaRPr lang="en-US" sz="5200" dirty="0" smtClean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b="1" dirty="0" smtClean="0"/>
              <a:t>Requests Members</a:t>
            </a:r>
            <a:r>
              <a:rPr lang="en-US" sz="52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5200" dirty="0" smtClean="0"/>
              <a:t>To </a:t>
            </a:r>
            <a:r>
              <a:rPr lang="en-US" sz="5200" dirty="0"/>
              <a:t>support these training and capacity development initiatives in line </a:t>
            </a:r>
            <a:r>
              <a:rPr lang="en-US" sz="5200" dirty="0" smtClean="0"/>
              <a:t>with WMO </a:t>
            </a:r>
            <a:r>
              <a:rPr lang="en-US" sz="5200" dirty="0"/>
              <a:t>technical regulations, guides, and competency </a:t>
            </a:r>
            <a:r>
              <a:rPr lang="en-US" sz="5200" dirty="0" smtClean="0"/>
              <a:t>requirements, </a:t>
            </a:r>
            <a:r>
              <a:rPr lang="en-US" sz="5200" dirty="0"/>
              <a:t>in collaboration </a:t>
            </a:r>
            <a:r>
              <a:rPr lang="en-US" sz="5200" dirty="0" smtClean="0"/>
              <a:t>with relevant </a:t>
            </a:r>
            <a:r>
              <a:rPr lang="en-US" sz="5200" dirty="0"/>
              <a:t>partners (e.g. through the provision of experts and other resources);</a:t>
            </a:r>
          </a:p>
        </p:txBody>
      </p:sp>
    </p:spTree>
    <p:extLst>
      <p:ext uri="{BB962C8B-B14F-4D97-AF65-F5344CB8AC3E}">
        <p14:creationId xmlns:p14="http://schemas.microsoft.com/office/powerpoint/2010/main" val="2872967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EC-71 Resolution 7:</a:t>
            </a:r>
            <a:br>
              <a:rPr lang="en-US" dirty="0" smtClean="0"/>
            </a:br>
            <a:r>
              <a:rPr lang="en-US" sz="2700" dirty="0" smtClean="0"/>
              <a:t>Capacity Development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463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b="1" dirty="0" smtClean="0"/>
              <a:t>Decides: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/>
              <a:t>(1) To establish a Capacity Development </a:t>
            </a:r>
            <a:r>
              <a:rPr lang="en-US" sz="1600" dirty="0" smtClean="0"/>
              <a:t>Panel</a:t>
            </a:r>
            <a:r>
              <a:rPr lang="en-US" sz="1600" dirty="0"/>
              <a:t> </a:t>
            </a:r>
            <a:r>
              <a:rPr lang="en-US" sz="1600" dirty="0" smtClean="0"/>
              <a:t>and (</a:t>
            </a:r>
            <a:r>
              <a:rPr lang="en-US" sz="1600" dirty="0"/>
              <a:t>2) To agree on the Terms of Reference for the </a:t>
            </a:r>
            <a:r>
              <a:rPr lang="en-US" sz="1600" dirty="0" smtClean="0"/>
              <a:t>Panel; </a:t>
            </a:r>
            <a:endParaRPr lang="en-US" sz="1600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b="1" dirty="0" smtClean="0"/>
              <a:t>Terms of Reference</a:t>
            </a:r>
            <a:r>
              <a:rPr lang="en-US" sz="16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 smtClean="0"/>
              <a:t>(</a:t>
            </a:r>
            <a:r>
              <a:rPr lang="en-US" sz="1600" dirty="0" err="1" smtClean="0"/>
              <a:t>i</a:t>
            </a:r>
            <a:r>
              <a:rPr lang="en-US" sz="1600" dirty="0" smtClean="0"/>
              <a:t>) Identify </a:t>
            </a:r>
            <a:r>
              <a:rPr lang="en-US" sz="1600" dirty="0"/>
              <a:t>policy-related gaps in the capacity of NMHSs </a:t>
            </a:r>
            <a:r>
              <a:rPr lang="en-US" sz="1600" dirty="0" smtClean="0"/>
              <a:t>to </a:t>
            </a:r>
            <a:r>
              <a:rPr lang="en-US" sz="1600" dirty="0"/>
              <a:t>comply with WMO Standards and recommended </a:t>
            </a:r>
            <a:r>
              <a:rPr lang="en-US" sz="1600" dirty="0" smtClean="0"/>
              <a:t>practices</a:t>
            </a:r>
            <a:endParaRPr lang="en-US" sz="1600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/>
              <a:t>(ii) Provide guidance and oversight regarding WMO efforts to strengthen assistance to </a:t>
            </a:r>
            <a:r>
              <a:rPr lang="en-US" sz="1600" dirty="0" smtClean="0"/>
              <a:t>the NMHSs </a:t>
            </a:r>
            <a:r>
              <a:rPr lang="en-US" sz="1600" dirty="0"/>
              <a:t>of developing countries. </a:t>
            </a: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 smtClean="0"/>
              <a:t>(</a:t>
            </a:r>
            <a:r>
              <a:rPr lang="en-US" sz="1600" dirty="0"/>
              <a:t>iii) Review education and training policies, qualification and competency standards</a:t>
            </a:r>
            <a:r>
              <a:rPr lang="en-US" sz="1600" dirty="0" smtClean="0"/>
              <a:t>, Regional </a:t>
            </a:r>
            <a:r>
              <a:rPr lang="en-US" sz="1600" dirty="0"/>
              <a:t>Training Centre assessments, and WMO Global Campus activities,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/>
              <a:t>(iv) Identify training needs and give guidance on how to strengthen the capacity </a:t>
            </a:r>
            <a:r>
              <a:rPr lang="en-US" sz="1600" dirty="0" smtClean="0"/>
              <a:t>of training </a:t>
            </a:r>
            <a:r>
              <a:rPr lang="en-US" sz="1600" dirty="0"/>
              <a:t>institutions, as well as recommend training activities to address gaps in </a:t>
            </a:r>
            <a:r>
              <a:rPr lang="en-US" sz="1600" dirty="0" smtClean="0"/>
              <a:t>formal and </a:t>
            </a:r>
            <a:r>
              <a:rPr lang="en-US" sz="1600" dirty="0"/>
              <a:t>continuing education</a:t>
            </a:r>
            <a:r>
              <a:rPr lang="en-US" sz="1600" dirty="0" smtClean="0"/>
              <a:t>,</a:t>
            </a:r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1600" dirty="0" smtClean="0"/>
              <a:t>(See full resolution for the complete list of </a:t>
            </a:r>
            <a:r>
              <a:rPr lang="en-US" sz="1600" dirty="0" err="1" smtClean="0"/>
              <a:t>ToR</a:t>
            </a:r>
            <a:r>
              <a:rPr lang="en-US" sz="1600" dirty="0" smtClean="0"/>
              <a:t>)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0622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79</TotalTime>
  <Words>795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WMO_WHITE_Powerpoint_en_fr</vt:lpstr>
      <vt:lpstr>PowerPoint Presentation</vt:lpstr>
      <vt:lpstr>CG-18 Resolution 1: WMO Strategic Goals</vt:lpstr>
      <vt:lpstr>Strategic Goal 4 Strategic Objectives</vt:lpstr>
      <vt:lpstr>WMO Cg-18 Resolutions 6, 7 and 8: The Education and Training Programme Delivery Mechanism</vt:lpstr>
      <vt:lpstr>WMO Cg-18 Resolution 71: The Education and Training Programme Delivery Mechanism</vt:lpstr>
      <vt:lpstr>WMO Cg-18 Resolution 72: The WMO Global Campus Initiative</vt:lpstr>
      <vt:lpstr>WMO Cg-18 Resolution 73: Strengthening the Capacity of Members in Service Delivery</vt:lpstr>
      <vt:lpstr>WMO EC-71 Resolution 7: Capacity Development Panel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9</cp:revision>
  <dcterms:created xsi:type="dcterms:W3CDTF">2019-10-09T09:36:46Z</dcterms:created>
  <dcterms:modified xsi:type="dcterms:W3CDTF">2019-10-14T10:22:06Z</dcterms:modified>
</cp:coreProperties>
</file>