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8" r:id="rId1"/>
  </p:sldMasterIdLst>
  <p:notesMasterIdLst>
    <p:notesMasterId r:id="rId12"/>
  </p:notesMasterIdLst>
  <p:sldIdLst>
    <p:sldId id="256" r:id="rId2"/>
    <p:sldId id="257" r:id="rId3"/>
    <p:sldId id="280" r:id="rId4"/>
    <p:sldId id="264" r:id="rId5"/>
    <p:sldId id="266" r:id="rId6"/>
    <p:sldId id="268" r:id="rId7"/>
    <p:sldId id="294" r:id="rId8"/>
    <p:sldId id="295" r:id="rId9"/>
    <p:sldId id="288" r:id="rId10"/>
    <p:sldId id="277" r:id="rId11"/>
  </p:sldIdLst>
  <p:sldSz cx="9144000" cy="6858000" type="screen4x3"/>
  <p:notesSz cx="6888163" cy="9193213"/>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B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62" autoAdjust="0"/>
    <p:restoredTop sz="94660"/>
  </p:normalViewPr>
  <p:slideViewPr>
    <p:cSldViewPr>
      <p:cViewPr varScale="1">
        <p:scale>
          <a:sx n="69" d="100"/>
          <a:sy n="69" d="100"/>
        </p:scale>
        <p:origin x="131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84870" cy="459660"/>
          </a:xfrm>
          <a:prstGeom prst="rect">
            <a:avLst/>
          </a:prstGeom>
        </p:spPr>
        <p:txBody>
          <a:bodyPr vert="horz" lIns="91888" tIns="45944" rIns="91888" bIns="45944"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901698" y="1"/>
            <a:ext cx="2984870" cy="459660"/>
          </a:xfrm>
          <a:prstGeom prst="rect">
            <a:avLst/>
          </a:prstGeom>
        </p:spPr>
        <p:txBody>
          <a:bodyPr vert="horz" lIns="91888" tIns="45944" rIns="91888" bIns="45944" rtlCol="0"/>
          <a:lstStyle>
            <a:lvl1pPr algn="r" fontAlgn="auto">
              <a:spcBef>
                <a:spcPts val="0"/>
              </a:spcBef>
              <a:spcAft>
                <a:spcPts val="0"/>
              </a:spcAft>
              <a:defRPr sz="1200">
                <a:latin typeface="+mn-lt"/>
                <a:cs typeface="+mn-cs"/>
              </a:defRPr>
            </a:lvl1pPr>
          </a:lstStyle>
          <a:p>
            <a:pPr>
              <a:defRPr/>
            </a:pPr>
            <a:fld id="{F04058E0-1914-4F9A-88A1-2F430336A5E6}" type="datetimeFigureOut">
              <a:rPr lang="fr-FR"/>
              <a:pPr>
                <a:defRPr/>
              </a:pPr>
              <a:t>09/04/2019</a:t>
            </a:fld>
            <a:endParaRPr lang="fr-FR"/>
          </a:p>
        </p:txBody>
      </p:sp>
      <p:sp>
        <p:nvSpPr>
          <p:cNvPr id="4" name="Espace réservé de l'image des diapositives 3"/>
          <p:cNvSpPr>
            <a:spLocks noGrp="1" noRot="1" noChangeAspect="1"/>
          </p:cNvSpPr>
          <p:nvPr>
            <p:ph type="sldImg" idx="2"/>
          </p:nvPr>
        </p:nvSpPr>
        <p:spPr>
          <a:xfrm>
            <a:off x="1147763" y="688975"/>
            <a:ext cx="4592637" cy="3446463"/>
          </a:xfrm>
          <a:prstGeom prst="rect">
            <a:avLst/>
          </a:prstGeom>
          <a:noFill/>
          <a:ln w="12700">
            <a:solidFill>
              <a:prstClr val="black"/>
            </a:solidFill>
          </a:ln>
        </p:spPr>
        <p:txBody>
          <a:bodyPr vert="horz" lIns="91888" tIns="45944" rIns="91888" bIns="45944" rtlCol="0" anchor="ctr"/>
          <a:lstStyle/>
          <a:p>
            <a:pPr lvl="0"/>
            <a:endParaRPr lang="fr-FR" noProof="0"/>
          </a:p>
        </p:txBody>
      </p:sp>
      <p:sp>
        <p:nvSpPr>
          <p:cNvPr id="5" name="Espace réservé des commentaires 4"/>
          <p:cNvSpPr>
            <a:spLocks noGrp="1"/>
          </p:cNvSpPr>
          <p:nvPr>
            <p:ph type="body" sz="quarter" idx="3"/>
          </p:nvPr>
        </p:nvSpPr>
        <p:spPr>
          <a:xfrm>
            <a:off x="688817" y="4366777"/>
            <a:ext cx="5510530" cy="4136946"/>
          </a:xfrm>
          <a:prstGeom prst="rect">
            <a:avLst/>
          </a:prstGeom>
        </p:spPr>
        <p:txBody>
          <a:bodyPr vert="horz" lIns="91888" tIns="45944" rIns="91888" bIns="45944"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731958"/>
            <a:ext cx="2984870" cy="459660"/>
          </a:xfrm>
          <a:prstGeom prst="rect">
            <a:avLst/>
          </a:prstGeom>
        </p:spPr>
        <p:txBody>
          <a:bodyPr vert="horz" lIns="91888" tIns="45944" rIns="91888" bIns="45944"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901698" y="8731958"/>
            <a:ext cx="2984870" cy="459660"/>
          </a:xfrm>
          <a:prstGeom prst="rect">
            <a:avLst/>
          </a:prstGeom>
        </p:spPr>
        <p:txBody>
          <a:bodyPr vert="horz" lIns="91888" tIns="45944" rIns="91888" bIns="45944" rtlCol="0" anchor="b"/>
          <a:lstStyle>
            <a:lvl1pPr algn="r" fontAlgn="auto">
              <a:spcBef>
                <a:spcPts val="0"/>
              </a:spcBef>
              <a:spcAft>
                <a:spcPts val="0"/>
              </a:spcAft>
              <a:defRPr sz="1200">
                <a:latin typeface="+mn-lt"/>
                <a:cs typeface="+mn-cs"/>
              </a:defRPr>
            </a:lvl1pPr>
          </a:lstStyle>
          <a:p>
            <a:pPr>
              <a:defRPr/>
            </a:pPr>
            <a:fld id="{6ED15A18-88AB-4626-956A-0ADCD3EFF628}" type="slidenum">
              <a:rPr lang="fr-FR"/>
              <a:pPr>
                <a:defRPr/>
              </a:pPr>
              <a:t>‹N°›</a:t>
            </a:fld>
            <a:endParaRPr lang="fr-FR"/>
          </a:p>
        </p:txBody>
      </p:sp>
    </p:spTree>
    <p:extLst>
      <p:ext uri="{BB962C8B-B14F-4D97-AF65-F5344CB8AC3E}">
        <p14:creationId xmlns:p14="http://schemas.microsoft.com/office/powerpoint/2010/main" val="7302395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a:p>
        </p:txBody>
      </p:sp>
      <p:sp>
        <p:nvSpPr>
          <p:cNvPr id="4" name="Espace réservé du numéro de diapositive 3"/>
          <p:cNvSpPr>
            <a:spLocks noGrp="1"/>
          </p:cNvSpPr>
          <p:nvPr>
            <p:ph type="sldNum" sz="quarter" idx="5"/>
          </p:nvPr>
        </p:nvSpPr>
        <p:spPr/>
        <p:txBody>
          <a:bodyPr/>
          <a:lstStyle/>
          <a:p>
            <a:pPr>
              <a:defRPr/>
            </a:pPr>
            <a:fld id="{4E4EC575-BD9B-4F42-8F8D-70EA838EAA15}" type="slidenum">
              <a:rPr lang="fr-FR" smtClean="0"/>
              <a:pPr>
                <a:defRPr/>
              </a:pPr>
              <a:t>6</a:t>
            </a:fld>
            <a:endParaRPr lang="fr-FR"/>
          </a:p>
        </p:txBody>
      </p:sp>
    </p:spTree>
    <p:extLst>
      <p:ext uri="{BB962C8B-B14F-4D97-AF65-F5344CB8AC3E}">
        <p14:creationId xmlns:p14="http://schemas.microsoft.com/office/powerpoint/2010/main" val="21173178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9" name="Group 8"/>
          <p:cNvGrpSpPr/>
          <p:nvPr/>
        </p:nvGrpSpPr>
        <p:grpSpPr>
          <a:xfrm>
            <a:off x="0" y="0"/>
            <a:ext cx="9144000" cy="6858000"/>
            <a:chOff x="0" y="0"/>
            <a:chExt cx="9144000" cy="6858000"/>
          </a:xfrm>
        </p:grpSpPr>
        <p:pic>
          <p:nvPicPr>
            <p:cNvPr id="7" name="Picture 6" descr="S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rot="5400000">
              <a:off x="3739196" y="525780"/>
              <a:ext cx="1664208" cy="612648"/>
            </a:xfrm>
            <a:prstGeom prst="rect">
              <a:avLst/>
            </a:prstGeom>
          </p:spPr>
        </p:pic>
        <p:pic>
          <p:nvPicPr>
            <p:cNvPr id="14" name="Picture 13"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rot="5400000">
              <a:off x="3739196" y="5719572"/>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fr-FR"/>
              <a:t>Modifiez le style du titre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6065417" y="5054602"/>
            <a:ext cx="673276" cy="279400"/>
          </a:xfrm>
        </p:spPr>
        <p:txBody>
          <a:bodyPr/>
          <a:lstStyle/>
          <a:p>
            <a:pPr>
              <a:defRPr/>
            </a:pPr>
            <a:fld id="{F975B6DC-4F43-4EA6-8944-6778822EB629}" type="datetimeFigureOut">
              <a:rPr lang="fr-FR" smtClean="0"/>
              <a:pPr>
                <a:defRPr/>
              </a:pPr>
              <a:t>09/04/2019</a:t>
            </a:fld>
            <a:endParaRPr lang="fr-FR" dirty="0"/>
          </a:p>
        </p:txBody>
      </p:sp>
      <p:sp>
        <p:nvSpPr>
          <p:cNvPr id="5" name="Footer Placeholder 4"/>
          <p:cNvSpPr>
            <a:spLocks noGrp="1"/>
          </p:cNvSpPr>
          <p:nvPr>
            <p:ph type="ftr" sz="quarter" idx="11"/>
          </p:nvPr>
        </p:nvSpPr>
        <p:spPr>
          <a:xfrm>
            <a:off x="1921934" y="5054602"/>
            <a:ext cx="4064860" cy="279400"/>
          </a:xfrm>
        </p:spPr>
        <p:txBody>
          <a:bodyPr/>
          <a:lstStyle/>
          <a:p>
            <a:pPr>
              <a:defRPr/>
            </a:pPr>
            <a:endParaRPr lang="fr-FR"/>
          </a:p>
        </p:txBody>
      </p:sp>
      <p:sp>
        <p:nvSpPr>
          <p:cNvPr id="6" name="Slide Number Placeholder 5"/>
          <p:cNvSpPr>
            <a:spLocks noGrp="1"/>
          </p:cNvSpPr>
          <p:nvPr>
            <p:ph type="sldNum" sz="quarter" idx="12"/>
          </p:nvPr>
        </p:nvSpPr>
        <p:spPr>
          <a:xfrm>
            <a:off x="6817317" y="5054602"/>
            <a:ext cx="413483" cy="279400"/>
          </a:xfrm>
        </p:spPr>
        <p:txBody>
          <a:bodyPr/>
          <a:lstStyle/>
          <a:p>
            <a:pPr>
              <a:defRPr/>
            </a:pPr>
            <a:fld id="{1301C577-7F60-40D6-AA62-9672A4D7498B}" type="slidenum">
              <a:rPr lang="fr-FR" smtClean="0"/>
              <a:pPr>
                <a:defRPr/>
              </a:pPr>
              <a:t>‹N°›</a:t>
            </a:fld>
            <a:endParaRPr lang="fr-FR"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38956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pPr>
              <a:defRPr/>
            </a:pPr>
            <a:fld id="{A378201B-6322-4022-83E8-7CD1BA705EE3}" type="datetimeFigureOut">
              <a:rPr lang="fr-FR" smtClean="0"/>
              <a:pPr>
                <a:defRPr/>
              </a:pPr>
              <a:t>09/04/2019</a:t>
            </a:fld>
            <a:endParaRPr lang="fr-FR" dirty="0"/>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A817F7E8-427E-4D15-8C3C-33DDCEB6E13E}" type="slidenum">
              <a:rPr lang="fr-FR" smtClean="0"/>
              <a:pPr>
                <a:defRPr/>
              </a:pPr>
              <a:t>‹N°›</a:t>
            </a:fld>
            <a:endParaRPr lang="fr-FR" dirty="0"/>
          </a:p>
        </p:txBody>
      </p:sp>
    </p:spTree>
    <p:extLst>
      <p:ext uri="{BB962C8B-B14F-4D97-AF65-F5344CB8AC3E}">
        <p14:creationId xmlns:p14="http://schemas.microsoft.com/office/powerpoint/2010/main" val="2594955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A378201B-6322-4022-83E8-7CD1BA705EE3}"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A817F7E8-427E-4D15-8C3C-33DDCEB6E13E}" type="slidenum">
              <a:rPr lang="fr-FR" smtClean="0"/>
              <a:pPr>
                <a:defRPr/>
              </a:pPr>
              <a:t>‹N°›</a:t>
            </a:fld>
            <a:endParaRPr lang="fr-FR"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8836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A378201B-6322-4022-83E8-7CD1BA705EE3}"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A817F7E8-427E-4D15-8C3C-33DDCEB6E13E}" type="slidenum">
              <a:rPr lang="fr-FR" smtClean="0"/>
              <a:pPr>
                <a:defRPr/>
              </a:pPr>
              <a:t>‹N°›</a:t>
            </a:fld>
            <a:endParaRPr lang="fr-FR"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6580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A378201B-6322-4022-83E8-7CD1BA705EE3}"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A817F7E8-427E-4D15-8C3C-33DDCEB6E13E}" type="slidenum">
              <a:rPr lang="fr-FR" smtClean="0"/>
              <a:pPr>
                <a:defRPr/>
              </a:pPr>
              <a:t>‹N°›</a:t>
            </a:fld>
            <a:endParaRPr lang="fr-FR" dirty="0"/>
          </a:p>
        </p:txBody>
      </p:sp>
    </p:spTree>
    <p:extLst>
      <p:ext uri="{BB962C8B-B14F-4D97-AF65-F5344CB8AC3E}">
        <p14:creationId xmlns:p14="http://schemas.microsoft.com/office/powerpoint/2010/main" val="1669289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6"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A378201B-6322-4022-83E8-7CD1BA705EE3}"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A817F7E8-427E-4D15-8C3C-33DDCEB6E13E}" type="slidenum">
              <a:rPr lang="fr-FR" smtClean="0"/>
              <a:pPr>
                <a:defRPr/>
              </a:pPr>
              <a:t>‹N°›</a:t>
            </a:fld>
            <a:endParaRPr lang="fr-FR"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66505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fr-FR"/>
              <a:t>Modifiez le style du titre</a:t>
            </a:r>
            <a:endParaRPr lang="en-US" dirty="0"/>
          </a:p>
        </p:txBody>
      </p:sp>
      <p:sp>
        <p:nvSpPr>
          <p:cNvPr id="17"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A378201B-6322-4022-83E8-7CD1BA705EE3}"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A817F7E8-427E-4D15-8C3C-33DDCEB6E13E}" type="slidenum">
              <a:rPr lang="fr-FR" smtClean="0"/>
              <a:pPr>
                <a:defRPr/>
              </a:pPr>
              <a:t>‹N°›</a:t>
            </a:fld>
            <a:endParaRPr lang="fr-FR"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7708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pPr>
              <a:defRPr/>
            </a:pPr>
            <a:fld id="{2CE24FF8-BD95-4985-A696-43DA410837CE}"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811F9A9B-4377-48AD-9214-52815192B703}" type="slidenum">
              <a:rPr lang="fr-FR" smtClean="0"/>
              <a:pPr>
                <a:defRPr/>
              </a:pPr>
              <a:t>‹N°›</a:t>
            </a:fld>
            <a:endParaRPr lang="fr-FR"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94679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pPr>
              <a:defRPr/>
            </a:pPr>
            <a:fld id="{957564A8-55F6-4D3F-B7A4-8DC2CF3423D5}"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C215DE91-CBD8-48F8-B108-06C517F4CD1E}" type="slidenum">
              <a:rPr lang="fr-FR" smtClean="0"/>
              <a:pPr>
                <a:defRPr/>
              </a:pPr>
              <a:t>‹N°›</a:t>
            </a:fld>
            <a:endParaRPr lang="fr-FR"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3758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278466" y="2354670"/>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pPr>
              <a:defRPr/>
            </a:pPr>
            <a:fld id="{CE75926B-976C-40CF-BD03-671CC1DE6FD2}"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207E1DB3-4F9C-4F2B-8507-FDB56A962BD2}" type="slidenum">
              <a:rPr lang="fr-FR" smtClean="0"/>
              <a:pPr>
                <a:defRPr/>
              </a:pPr>
              <a:t>‹N°›</a:t>
            </a:fld>
            <a:endParaRPr lang="fr-FR" dirty="0"/>
          </a:p>
        </p:txBody>
      </p:sp>
    </p:spTree>
    <p:extLst>
      <p:ext uri="{BB962C8B-B14F-4D97-AF65-F5344CB8AC3E}">
        <p14:creationId xmlns:p14="http://schemas.microsoft.com/office/powerpoint/2010/main" val="648681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4C0B0CD2-3DE0-42EB-92A4-D6214D58B8E2}" type="datetimeFigureOut">
              <a:rPr lang="fr-FR" smtClean="0"/>
              <a:pPr>
                <a:defRPr/>
              </a:pPr>
              <a:t>09/04/2019</a:t>
            </a:fld>
            <a:endParaRPr lang="fr-FR" dirty="0"/>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DBE96AE7-A24A-405E-B19C-DFAD18A14AD4}" type="slidenum">
              <a:rPr lang="fr-FR" smtClean="0"/>
              <a:pPr>
                <a:defRPr/>
              </a:pPr>
              <a:t>‹N°›</a:t>
            </a:fld>
            <a:endParaRPr lang="fr-FR"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83609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fr-FR"/>
              <a:t>Modifiez le style du titre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pPr>
              <a:defRPr/>
            </a:pPr>
            <a:fld id="{D0B69557-3EF9-497E-90B8-7D085C2F2565}" type="datetimeFigureOut">
              <a:rPr lang="fr-FR" smtClean="0"/>
              <a:pPr>
                <a:defRPr/>
              </a:pPr>
              <a:t>09/04/2019</a:t>
            </a:fld>
            <a:endParaRPr lang="fr-FR" dirty="0"/>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BC3D1DDF-A9A4-46FA-BB1D-00D9F3C236AC}" type="slidenum">
              <a:rPr lang="fr-FR" smtClean="0"/>
              <a:pPr>
                <a:defRPr/>
              </a:pPr>
              <a:t>‹N°›</a:t>
            </a:fld>
            <a:endParaRPr lang="fr-FR" dirty="0"/>
          </a:p>
        </p:txBody>
      </p:sp>
    </p:spTree>
    <p:extLst>
      <p:ext uri="{BB962C8B-B14F-4D97-AF65-F5344CB8AC3E}">
        <p14:creationId xmlns:p14="http://schemas.microsoft.com/office/powerpoint/2010/main" val="3432523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pPr>
              <a:defRPr/>
            </a:pPr>
            <a:fld id="{67A71E06-3219-4619-9631-293A2413C2B0}" type="datetimeFigureOut">
              <a:rPr lang="fr-FR" smtClean="0"/>
              <a:pPr>
                <a:defRPr/>
              </a:pPr>
              <a:t>09/04/2019</a:t>
            </a:fld>
            <a:endParaRPr lang="fr-FR" dirty="0"/>
          </a:p>
        </p:txBody>
      </p:sp>
      <p:sp>
        <p:nvSpPr>
          <p:cNvPr id="8" name="Footer Placeholder 7"/>
          <p:cNvSpPr>
            <a:spLocks noGrp="1"/>
          </p:cNvSpPr>
          <p:nvPr>
            <p:ph type="ftr" sz="quarter" idx="11"/>
          </p:nvPr>
        </p:nvSpPr>
        <p:spPr/>
        <p:txBody>
          <a:bodyPr/>
          <a:lstStyle/>
          <a:p>
            <a:pPr>
              <a:defRPr/>
            </a:pPr>
            <a:endParaRPr lang="fr-FR"/>
          </a:p>
        </p:txBody>
      </p:sp>
      <p:sp>
        <p:nvSpPr>
          <p:cNvPr id="9" name="Slide Number Placeholder 8"/>
          <p:cNvSpPr>
            <a:spLocks noGrp="1"/>
          </p:cNvSpPr>
          <p:nvPr>
            <p:ph type="sldNum" sz="quarter" idx="12"/>
          </p:nvPr>
        </p:nvSpPr>
        <p:spPr/>
        <p:txBody>
          <a:bodyPr/>
          <a:lstStyle/>
          <a:p>
            <a:pPr>
              <a:defRPr/>
            </a:pPr>
            <a:fld id="{17B574DB-C05F-402A-9509-C560B6213154}" type="slidenum">
              <a:rPr lang="fr-FR" smtClean="0"/>
              <a:pPr>
                <a:defRPr/>
              </a:pPr>
              <a:t>‹N°›</a:t>
            </a:fld>
            <a:endParaRPr lang="fr-FR"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8993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pPr>
              <a:defRPr/>
            </a:pPr>
            <a:fld id="{CFB2B0D7-C313-4C2C-8BE6-CCA6F9981CC6}" type="datetimeFigureOut">
              <a:rPr lang="fr-FR" smtClean="0"/>
              <a:pPr>
                <a:defRPr/>
              </a:pPr>
              <a:t>09/04/2019</a:t>
            </a:fld>
            <a:endParaRPr lang="fr-FR" dirty="0"/>
          </a:p>
        </p:txBody>
      </p:sp>
      <p:sp>
        <p:nvSpPr>
          <p:cNvPr id="4" name="Footer Placeholder 3"/>
          <p:cNvSpPr>
            <a:spLocks noGrp="1"/>
          </p:cNvSpPr>
          <p:nvPr>
            <p:ph type="ftr" sz="quarter" idx="11"/>
          </p:nvPr>
        </p:nvSpPr>
        <p:spPr/>
        <p:txBody>
          <a:bodyPr/>
          <a:lstStyle/>
          <a:p>
            <a:pPr>
              <a:defRPr/>
            </a:pPr>
            <a:endParaRPr lang="fr-FR"/>
          </a:p>
        </p:txBody>
      </p:sp>
      <p:sp>
        <p:nvSpPr>
          <p:cNvPr id="5" name="Slide Number Placeholder 4"/>
          <p:cNvSpPr>
            <a:spLocks noGrp="1"/>
          </p:cNvSpPr>
          <p:nvPr>
            <p:ph type="sldNum" sz="quarter" idx="12"/>
          </p:nvPr>
        </p:nvSpPr>
        <p:spPr/>
        <p:txBody>
          <a:bodyPr/>
          <a:lstStyle/>
          <a:p>
            <a:pPr>
              <a:defRPr/>
            </a:pPr>
            <a:fld id="{8294C924-4F6E-4B61-AFED-CF38B71F9390}" type="slidenum">
              <a:rPr lang="fr-FR" smtClean="0"/>
              <a:pPr>
                <a:defRPr/>
              </a:pPr>
              <a:t>‹N°›</a:t>
            </a:fld>
            <a:endParaRPr lang="fr-FR"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0432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33E8C71-96C8-4661-ACB0-0BDE177031E6}" type="datetimeFigureOut">
              <a:rPr lang="fr-FR" smtClean="0"/>
              <a:pPr>
                <a:defRPr/>
              </a:pPr>
              <a:t>09/04/2019</a:t>
            </a:fld>
            <a:endParaRPr lang="fr-FR" dirty="0"/>
          </a:p>
        </p:txBody>
      </p:sp>
      <p:sp>
        <p:nvSpPr>
          <p:cNvPr id="3" name="Footer Placeholder 2"/>
          <p:cNvSpPr>
            <a:spLocks noGrp="1"/>
          </p:cNvSpPr>
          <p:nvPr>
            <p:ph type="ftr" sz="quarter" idx="11"/>
          </p:nvPr>
        </p:nvSpPr>
        <p:spPr/>
        <p:txBody>
          <a:bodyPr/>
          <a:lstStyle/>
          <a:p>
            <a:pPr>
              <a:defRPr/>
            </a:pPr>
            <a:endParaRPr lang="fr-FR"/>
          </a:p>
        </p:txBody>
      </p:sp>
      <p:sp>
        <p:nvSpPr>
          <p:cNvPr id="4" name="Slide Number Placeholder 3"/>
          <p:cNvSpPr>
            <a:spLocks noGrp="1"/>
          </p:cNvSpPr>
          <p:nvPr>
            <p:ph type="sldNum" sz="quarter" idx="12"/>
          </p:nvPr>
        </p:nvSpPr>
        <p:spPr/>
        <p:txBody>
          <a:bodyPr/>
          <a:lstStyle/>
          <a:p>
            <a:pPr>
              <a:defRPr/>
            </a:pPr>
            <a:fld id="{4DD8CF9D-1BD3-4818-9F3B-9FE939FEC1F3}" type="slidenum">
              <a:rPr lang="fr-FR" smtClean="0"/>
              <a:pPr>
                <a:defRPr/>
              </a:pPr>
              <a:t>‹N°›</a:t>
            </a:fld>
            <a:endParaRPr lang="fr-FR" dirty="0"/>
          </a:p>
        </p:txBody>
      </p:sp>
    </p:spTree>
    <p:extLst>
      <p:ext uri="{BB962C8B-B14F-4D97-AF65-F5344CB8AC3E}">
        <p14:creationId xmlns:p14="http://schemas.microsoft.com/office/powerpoint/2010/main" val="3028121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pPr>
              <a:defRPr/>
            </a:pPr>
            <a:fld id="{AA9B11A6-938C-48E1-A6EB-38004FFE7CB8}" type="datetimeFigureOut">
              <a:rPr lang="fr-FR" smtClean="0"/>
              <a:pPr>
                <a:defRPr/>
              </a:pPr>
              <a:t>09/04/2019</a:t>
            </a:fld>
            <a:endParaRPr lang="fr-FR" dirty="0"/>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3F0D2E1E-872D-4420-B672-4D152FB88DD0}" type="slidenum">
              <a:rPr lang="fr-FR" smtClean="0"/>
              <a:pPr>
                <a:defRPr/>
              </a:pPr>
              <a:t>‹N°›</a:t>
            </a:fld>
            <a:endParaRPr lang="fr-FR"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0403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fr-FR"/>
              <a:t>Modifiez le style du titre</a:t>
            </a:r>
            <a:endParaRPr lang="en-US" dirty="0"/>
          </a:p>
        </p:txBody>
      </p:sp>
      <p:sp>
        <p:nvSpPr>
          <p:cNvPr id="17" name="Picture Placeholder 2"/>
          <p:cNvSpPr>
            <a:spLocks noGrp="1" noChangeAspect="1"/>
          </p:cNvSpPr>
          <p:nvPr>
            <p:ph type="pic" idx="1"/>
          </p:nvPr>
        </p:nvSpPr>
        <p:spPr>
          <a:xfrm>
            <a:off x="5183070"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pPr>
              <a:defRPr/>
            </a:pPr>
            <a:fld id="{41AF990F-60D2-4467-8F5A-179B1B80C571}" type="datetimeFigureOut">
              <a:rPr lang="fr-FR" smtClean="0"/>
              <a:pPr>
                <a:defRPr/>
              </a:pPr>
              <a:t>09/04/2019</a:t>
            </a:fld>
            <a:endParaRPr lang="fr-FR" dirty="0"/>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9DB4922E-7FC8-4474-AA0B-F17F3FFB8832}" type="slidenum">
              <a:rPr lang="fr-FR" smtClean="0"/>
              <a:pPr>
                <a:defRPr/>
              </a:pPr>
              <a:t>‹N°›</a:t>
            </a:fld>
            <a:endParaRPr lang="fr-FR" dirty="0"/>
          </a:p>
        </p:txBody>
      </p:sp>
    </p:spTree>
    <p:extLst>
      <p:ext uri="{BB962C8B-B14F-4D97-AF65-F5344CB8AC3E}">
        <p14:creationId xmlns:p14="http://schemas.microsoft.com/office/powerpoint/2010/main" val="2068470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44000" cy="6858001"/>
            <a:chOff x="0" y="0"/>
            <a:chExt cx="9144000" cy="6858001"/>
          </a:xfrm>
        </p:grpSpPr>
        <p:pic>
          <p:nvPicPr>
            <p:cNvPr id="8" name="Picture 7" descr="S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rot="5400000">
              <a:off x="4221675" y="39689"/>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rot="5400000">
              <a:off x="4221675" y="6211888"/>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A378201B-6322-4022-83E8-7CD1BA705EE3}" type="datetimeFigureOut">
              <a:rPr lang="fr-FR" smtClean="0"/>
              <a:pPr>
                <a:defRPr/>
              </a:pPr>
              <a:t>09/04/2019</a:t>
            </a:fld>
            <a:endParaRPr lang="fr-FR"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fr-FR"/>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A817F7E8-427E-4D15-8C3C-33DDCEB6E13E}" type="slidenum">
              <a:rPr lang="fr-FR" smtClean="0"/>
              <a:pPr>
                <a:defRPr/>
              </a:pPr>
              <a:t>‹N°›</a:t>
            </a:fld>
            <a:endParaRPr lang="fr-FR" dirty="0"/>
          </a:p>
        </p:txBody>
      </p:sp>
    </p:spTree>
    <p:extLst>
      <p:ext uri="{BB962C8B-B14F-4D97-AF65-F5344CB8AC3E}">
        <p14:creationId xmlns:p14="http://schemas.microsoft.com/office/powerpoint/2010/main" val="3307526021"/>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 id="2147484052" r:id="rId14"/>
    <p:sldLayoutId id="2147484053" r:id="rId15"/>
    <p:sldLayoutId id="2147484054" r:id="rId16"/>
    <p:sldLayoutId id="2147484055"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9.jpeg"/><Relationship Id="rId3" Type="http://schemas.openxmlformats.org/officeDocument/2006/relationships/image" Target="../media/image11.jpg"/><Relationship Id="rId7" Type="http://schemas.openxmlformats.org/officeDocument/2006/relationships/image" Target="../media/image15.jpg"/><Relationship Id="rId12" Type="http://schemas.openxmlformats.org/officeDocument/2006/relationships/image" Target="../media/image19.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8.emf"/><Relationship Id="rId5" Type="http://schemas.openxmlformats.org/officeDocument/2006/relationships/image" Target="../media/image13.jpeg"/><Relationship Id="rId10" Type="http://schemas.openxmlformats.org/officeDocument/2006/relationships/image" Target="../media/image7.png"/><Relationship Id="rId4" Type="http://schemas.openxmlformats.org/officeDocument/2006/relationships/image" Target="../media/image12.jpeg"/><Relationship Id="rId9" Type="http://schemas.openxmlformats.org/officeDocument/2006/relationships/image" Target="../media/image17.jp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827584" y="3068960"/>
            <a:ext cx="8572500" cy="857250"/>
          </a:xfrm>
        </p:spPr>
        <p:txBody>
          <a:bodyPr>
            <a:normAutofit fontScale="90000"/>
          </a:bodyPr>
          <a:lstStyle/>
          <a:p>
            <a:pPr algn="ctr"/>
            <a:br>
              <a:rPr lang="fr-FR" sz="3600" b="1" dirty="0">
                <a:latin typeface="Arial Narrow" pitchFamily="34" charset="0"/>
              </a:rPr>
            </a:br>
            <a:r>
              <a:rPr lang="fr-FR" b="1" dirty="0">
                <a:latin typeface="Arial Narrow" pitchFamily="34" charset="0"/>
              </a:rPr>
              <a:t> </a:t>
            </a:r>
            <a:br>
              <a:rPr lang="fr-FR" dirty="0"/>
            </a:br>
            <a:endParaRPr lang="fr-FR" dirty="0"/>
          </a:p>
        </p:txBody>
      </p:sp>
      <p:pic>
        <p:nvPicPr>
          <p:cNvPr id="2052" name="Image 6"/>
          <p:cNvPicPr>
            <a:picLocks noChangeAspect="1" noChangeArrowheads="1"/>
          </p:cNvPicPr>
          <p:nvPr/>
        </p:nvPicPr>
        <p:blipFill>
          <a:blip r:embed="rId2"/>
          <a:srcRect/>
          <a:stretch>
            <a:fillRect/>
          </a:stretch>
        </p:blipFill>
        <p:spPr bwMode="auto">
          <a:xfrm>
            <a:off x="0" y="0"/>
            <a:ext cx="2339752" cy="1402150"/>
          </a:xfrm>
          <a:prstGeom prst="rect">
            <a:avLst/>
          </a:prstGeom>
          <a:noFill/>
          <a:ln w="9525">
            <a:noFill/>
            <a:miter lim="800000"/>
            <a:headEnd/>
            <a:tailEnd/>
          </a:ln>
        </p:spPr>
      </p:pic>
      <p:pic>
        <p:nvPicPr>
          <p:cNvPr id="6" name="Image 5"/>
          <p:cNvPicPr/>
          <p:nvPr/>
        </p:nvPicPr>
        <p:blipFill>
          <a:blip r:embed="rId3">
            <a:extLst>
              <a:ext uri="{28A0092B-C50C-407E-A947-70E740481C1C}">
                <a14:useLocalDpi xmlns:a14="http://schemas.microsoft.com/office/drawing/2010/main" val="0"/>
              </a:ext>
            </a:extLst>
          </a:blip>
          <a:srcRect/>
          <a:stretch>
            <a:fillRect/>
          </a:stretch>
        </p:blipFill>
        <p:spPr bwMode="auto">
          <a:xfrm>
            <a:off x="6403791" y="0"/>
            <a:ext cx="2736304" cy="1368056"/>
          </a:xfrm>
          <a:prstGeom prst="rect">
            <a:avLst/>
          </a:prstGeom>
          <a:noFill/>
          <a:ln>
            <a:noFill/>
          </a:ln>
        </p:spPr>
      </p:pic>
      <p:sp>
        <p:nvSpPr>
          <p:cNvPr id="10" name="ZoneTexte 9"/>
          <p:cNvSpPr txBox="1"/>
          <p:nvPr/>
        </p:nvSpPr>
        <p:spPr>
          <a:xfrm>
            <a:off x="2339752" y="0"/>
            <a:ext cx="4064039" cy="892552"/>
          </a:xfrm>
          <a:prstGeom prst="rect">
            <a:avLst/>
          </a:prstGeom>
          <a:blipFill>
            <a:blip r:embed="rId4"/>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600" dirty="0">
                <a:latin typeface="Times New Roman" panose="02020603050405020304" pitchFamily="18" charset="0"/>
                <a:cs typeface="Times New Roman" panose="02020603050405020304" pitchFamily="18" charset="0"/>
              </a:rPr>
              <a:t>AGENCE NATIONALE DE L’AVIATION CIVILE</a:t>
            </a:r>
          </a:p>
        </p:txBody>
      </p:sp>
      <p:sp>
        <p:nvSpPr>
          <p:cNvPr id="12" name="ZoneTexte 11"/>
          <p:cNvSpPr txBox="1"/>
          <p:nvPr/>
        </p:nvSpPr>
        <p:spPr>
          <a:xfrm>
            <a:off x="3905" y="2085284"/>
            <a:ext cx="9140095" cy="1200329"/>
          </a:xfrm>
          <a:prstGeom prst="rect">
            <a:avLst/>
          </a:prstGeom>
          <a:blipFill>
            <a:blip r:embed="rId4"/>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3600" b="1" dirty="0">
                <a:latin typeface="Times New Roman" panose="02020603050405020304" pitchFamily="18" charset="0"/>
                <a:cs typeface="Times New Roman" panose="02020603050405020304" pitchFamily="18" charset="0"/>
              </a:rPr>
              <a:t>RESEAU DES STATIONS</a:t>
            </a:r>
          </a:p>
          <a:p>
            <a:pPr algn="ctr"/>
            <a:r>
              <a:rPr lang="fr-FR" sz="3600" b="1" dirty="0">
                <a:latin typeface="Times New Roman" panose="02020603050405020304" pitchFamily="18" charset="0"/>
                <a:cs typeface="Times New Roman" panose="02020603050405020304" pitchFamily="18" charset="0"/>
              </a:rPr>
              <a:t>METEOROLOGIQUES DU CONGO  </a:t>
            </a:r>
            <a:endParaRPr lang="fr-FR" sz="3600" dirty="0">
              <a:latin typeface="Times New Roman" panose="02020603050405020304" pitchFamily="18" charset="0"/>
              <a:cs typeface="Times New Roman" panose="02020603050405020304" pitchFamily="18" charset="0"/>
            </a:endParaRPr>
          </a:p>
        </p:txBody>
      </p:sp>
      <p:sp>
        <p:nvSpPr>
          <p:cNvPr id="13" name="ZoneTexte 12"/>
          <p:cNvSpPr txBox="1"/>
          <p:nvPr/>
        </p:nvSpPr>
        <p:spPr>
          <a:xfrm>
            <a:off x="377541" y="4077072"/>
            <a:ext cx="8761417" cy="2308324"/>
          </a:xfrm>
          <a:prstGeom prst="rect">
            <a:avLst/>
          </a:prstGeom>
          <a:blipFill>
            <a:blip r:embed="rId4"/>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r" eaLnBrk="1" fontAlgn="auto" hangingPunct="1">
              <a:spcAft>
                <a:spcPts val="0"/>
              </a:spcAft>
              <a:buFont typeface="Arial" pitchFamily="34" charset="0"/>
              <a:buNone/>
              <a:defRPr/>
            </a:pPr>
            <a:r>
              <a:rPr lang="fr-FR" sz="3600" dirty="0">
                <a:latin typeface="Times New Roman" panose="02020603050405020304" pitchFamily="18" charset="0"/>
                <a:cs typeface="Times New Roman" panose="02020603050405020304" pitchFamily="18" charset="0"/>
              </a:rPr>
              <a:t>Quentin MOKOKO YOKA</a:t>
            </a:r>
          </a:p>
          <a:p>
            <a:pPr algn="r" eaLnBrk="1" fontAlgn="auto" hangingPunct="1">
              <a:spcAft>
                <a:spcPts val="0"/>
              </a:spcAft>
              <a:buFont typeface="Arial" pitchFamily="34" charset="0"/>
              <a:buNone/>
              <a:defRPr/>
            </a:pPr>
            <a:r>
              <a:rPr lang="fr-FR" sz="3600" dirty="0">
                <a:latin typeface="Times New Roman" panose="02020603050405020304" pitchFamily="18" charset="0"/>
                <a:cs typeface="Times New Roman" panose="02020603050405020304" pitchFamily="18" charset="0"/>
              </a:rPr>
              <a:t>Chef de service de la prévision météorologique</a:t>
            </a:r>
          </a:p>
          <a:p>
            <a:pPr algn="r" eaLnBrk="1" fontAlgn="auto" hangingPunct="1">
              <a:spcAft>
                <a:spcPts val="0"/>
              </a:spcAft>
              <a:buFont typeface="Arial" pitchFamily="34" charset="0"/>
              <a:buNone/>
              <a:defRPr/>
            </a:pPr>
            <a:r>
              <a:rPr lang="fr-FR" sz="3600" dirty="0">
                <a:latin typeface="Times New Roman" panose="02020603050405020304" pitchFamily="18" charset="0"/>
                <a:cs typeface="Times New Roman" panose="02020603050405020304" pitchFamily="18" charset="0"/>
              </a:rPr>
              <a:t>Point focal OSCAR/Surface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oneTexte 3"/>
          <p:cNvSpPr txBox="1">
            <a:spLocks noChangeArrowheads="1"/>
          </p:cNvSpPr>
          <p:nvPr/>
        </p:nvSpPr>
        <p:spPr bwMode="auto">
          <a:xfrm>
            <a:off x="539552" y="2636912"/>
            <a:ext cx="8064896" cy="1569660"/>
          </a:xfrm>
          <a:prstGeom prst="rect">
            <a:avLst/>
          </a:prstGeom>
          <a:noFill/>
          <a:ln w="9525">
            <a:noFill/>
            <a:miter lim="800000"/>
            <a:headEnd/>
            <a:tailEnd/>
          </a:ln>
        </p:spPr>
        <p:txBody>
          <a:bodyPr wrap="square">
            <a:spAutoFit/>
          </a:bodyPr>
          <a:lstStyle/>
          <a:p>
            <a:pPr algn="ctr"/>
            <a:r>
              <a:rPr lang="fr-FR" sz="4800" b="1" dirty="0">
                <a:solidFill>
                  <a:schemeClr val="tx2"/>
                </a:solidFill>
                <a:latin typeface="Times New Roman" panose="02020603050405020304" pitchFamily="18" charset="0"/>
                <a:cs typeface="Times New Roman" panose="02020603050405020304" pitchFamily="18" charset="0"/>
              </a:rPr>
              <a:t>MERCI DE VOTRE AIMABLE ATTENTION</a:t>
            </a:r>
            <a:r>
              <a:rPr lang="fr-FR" sz="4800" dirty="0">
                <a:solidFill>
                  <a:schemeClr val="tx2"/>
                </a:solidFill>
                <a:latin typeface="Times New Roman" panose="02020603050405020304" pitchFamily="18" charset="0"/>
                <a:cs typeface="Times New Roman" panose="02020603050405020304" pitchFamily="18" charset="0"/>
              </a:rPr>
              <a:t> </a:t>
            </a:r>
          </a:p>
        </p:txBody>
      </p:sp>
      <p:pic>
        <p:nvPicPr>
          <p:cNvPr id="3" name="Image 6"/>
          <p:cNvPicPr>
            <a:picLocks noChangeAspect="1" noChangeArrowheads="1"/>
          </p:cNvPicPr>
          <p:nvPr/>
        </p:nvPicPr>
        <p:blipFill>
          <a:blip r:embed="rId2"/>
          <a:srcRect/>
          <a:stretch>
            <a:fillRect/>
          </a:stretch>
        </p:blipFill>
        <p:spPr bwMode="auto">
          <a:xfrm>
            <a:off x="15227" y="3070"/>
            <a:ext cx="2324525" cy="1481714"/>
          </a:xfrm>
          <a:prstGeom prst="rect">
            <a:avLst/>
          </a:prstGeom>
          <a:noFill/>
          <a:ln w="9525">
            <a:noFill/>
            <a:miter lim="800000"/>
            <a:headEnd/>
            <a:tailEnd/>
          </a:ln>
        </p:spPr>
      </p:pic>
      <p:pic>
        <p:nvPicPr>
          <p:cNvPr id="4" name="Image 3"/>
          <p:cNvPicPr/>
          <p:nvPr/>
        </p:nvPicPr>
        <p:blipFill>
          <a:blip r:embed="rId3">
            <a:extLst>
              <a:ext uri="{28A0092B-C50C-407E-A947-70E740481C1C}">
                <a14:useLocalDpi xmlns:a14="http://schemas.microsoft.com/office/drawing/2010/main" val="0"/>
              </a:ext>
            </a:extLst>
          </a:blip>
          <a:srcRect/>
          <a:stretch>
            <a:fillRect/>
          </a:stretch>
        </p:blipFill>
        <p:spPr bwMode="auto">
          <a:xfrm>
            <a:off x="6660231" y="0"/>
            <a:ext cx="2479863" cy="136805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Image 6"/>
          <p:cNvPicPr>
            <a:picLocks noChangeAspect="1" noChangeArrowheads="1"/>
          </p:cNvPicPr>
          <p:nvPr/>
        </p:nvPicPr>
        <p:blipFill>
          <a:blip r:embed="rId2"/>
          <a:srcRect/>
          <a:stretch>
            <a:fillRect/>
          </a:stretch>
        </p:blipFill>
        <p:spPr bwMode="auto">
          <a:xfrm>
            <a:off x="-18293" y="-15074"/>
            <a:ext cx="2071689" cy="1160891"/>
          </a:xfrm>
          <a:prstGeom prst="rect">
            <a:avLst/>
          </a:prstGeom>
          <a:noFill/>
          <a:ln w="9525">
            <a:noFill/>
            <a:miter lim="800000"/>
            <a:headEnd/>
            <a:tailEnd/>
          </a:ln>
        </p:spPr>
      </p:pic>
      <p:sp>
        <p:nvSpPr>
          <p:cNvPr id="5" name="ZoneTexte 4"/>
          <p:cNvSpPr txBox="1"/>
          <p:nvPr/>
        </p:nvSpPr>
        <p:spPr>
          <a:xfrm>
            <a:off x="2071689" y="10684"/>
            <a:ext cx="7072311" cy="677108"/>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3800" b="1" dirty="0">
                <a:latin typeface="Times New Roman" panose="02020603050405020304" pitchFamily="18" charset="0"/>
                <a:cs typeface="Times New Roman" panose="02020603050405020304" pitchFamily="18" charset="0"/>
              </a:rPr>
              <a:t>PLAN DE LA PRÉSENTATION</a:t>
            </a:r>
            <a:endParaRPr lang="fr-FR" sz="3800" dirty="0">
              <a:latin typeface="Times New Roman" panose="02020603050405020304" pitchFamily="18" charset="0"/>
              <a:cs typeface="Times New Roman" panose="02020603050405020304" pitchFamily="18" charset="0"/>
            </a:endParaRPr>
          </a:p>
        </p:txBody>
      </p:sp>
      <p:sp>
        <p:nvSpPr>
          <p:cNvPr id="6" name="ZoneTexte 5"/>
          <p:cNvSpPr txBox="1"/>
          <p:nvPr/>
        </p:nvSpPr>
        <p:spPr>
          <a:xfrm>
            <a:off x="-31666" y="1145817"/>
            <a:ext cx="9144000" cy="4487382"/>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609600" indent="-609600" algn="just">
              <a:spcBef>
                <a:spcPct val="20000"/>
              </a:spcBef>
              <a:buFontTx/>
              <a:buAutoNum type="arabicPeriod"/>
            </a:pPr>
            <a:r>
              <a:rPr lang="fr-FR" sz="4200" b="1" dirty="0">
                <a:latin typeface="Times New Roman" panose="02020603050405020304" pitchFamily="18" charset="0"/>
                <a:cs typeface="Times New Roman" panose="02020603050405020304" pitchFamily="18" charset="0"/>
              </a:rPr>
              <a:t>Météorologie et société </a:t>
            </a:r>
          </a:p>
          <a:p>
            <a:pPr marL="609600" indent="-609600" algn="just">
              <a:spcBef>
                <a:spcPct val="20000"/>
              </a:spcBef>
              <a:buFontTx/>
              <a:buAutoNum type="arabicPeriod"/>
            </a:pPr>
            <a:r>
              <a:rPr lang="fr-FR" sz="4200" b="1" dirty="0">
                <a:latin typeface="Times New Roman" panose="02020603050405020304" pitchFamily="18" charset="0"/>
                <a:cs typeface="Times New Roman" panose="02020603050405020304" pitchFamily="18" charset="0"/>
              </a:rPr>
              <a:t>Situation actuelle </a:t>
            </a:r>
          </a:p>
          <a:p>
            <a:pPr marL="609600" indent="-609600" algn="just">
              <a:spcBef>
                <a:spcPct val="20000"/>
              </a:spcBef>
              <a:buFontTx/>
              <a:buAutoNum type="arabicPeriod"/>
            </a:pPr>
            <a:r>
              <a:rPr lang="fr-FR" sz="4200" b="1" dirty="0">
                <a:latin typeface="Times New Roman" panose="02020603050405020304" pitchFamily="18" charset="0"/>
                <a:cs typeface="Times New Roman" panose="02020603050405020304" pitchFamily="18" charset="0"/>
              </a:rPr>
              <a:t>Missions de la direction de la météorologie</a:t>
            </a:r>
          </a:p>
          <a:p>
            <a:pPr marL="609600" indent="-609600" algn="just">
              <a:spcBef>
                <a:spcPct val="20000"/>
              </a:spcBef>
              <a:buFontTx/>
              <a:buAutoNum type="arabicPeriod"/>
            </a:pPr>
            <a:r>
              <a:rPr lang="fr-FR" sz="4200" b="1" dirty="0">
                <a:latin typeface="Times New Roman" panose="02020603050405020304" pitchFamily="18" charset="0"/>
                <a:cs typeface="Times New Roman" panose="02020603050405020304" pitchFamily="18" charset="0"/>
              </a:rPr>
              <a:t>Réseau des stations météorologiques</a:t>
            </a:r>
          </a:p>
          <a:p>
            <a:pPr marL="609600" indent="-609600" algn="just">
              <a:spcBef>
                <a:spcPct val="20000"/>
              </a:spcBef>
              <a:buFontTx/>
              <a:buAutoNum type="arabicPeriod"/>
            </a:pPr>
            <a:r>
              <a:rPr lang="fr-FR" sz="4200" b="1" dirty="0">
                <a:latin typeface="Times New Roman" panose="02020603050405020304" pitchFamily="18" charset="0"/>
                <a:cs typeface="Times New Roman" panose="02020603050405020304" pitchFamily="18" charset="0"/>
              </a:rPr>
              <a:t>Conclusion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anim calcmode="lin" valueType="num">
                                      <p:cBhvr>
                                        <p:cTn id="13" dur="250" fill="hold"/>
                                        <p:tgtEl>
                                          <p:spTgt spid="6"/>
                                        </p:tgtEl>
                                        <p:attrNameLst>
                                          <p:attrName>ppt_x</p:attrName>
                                        </p:attrNameLst>
                                      </p:cBhvr>
                                      <p:tavLst>
                                        <p:tav tm="0">
                                          <p:val>
                                            <p:strVal val="#ppt_x"/>
                                          </p:val>
                                        </p:tav>
                                        <p:tav tm="100000">
                                          <p:val>
                                            <p:strVal val="#ppt_x"/>
                                          </p:val>
                                        </p:tav>
                                      </p:tavLst>
                                    </p:anim>
                                    <p:anim calcmode="lin" valueType="num">
                                      <p:cBhvr>
                                        <p:cTn id="14"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39" y="1525772"/>
            <a:ext cx="2587923" cy="1726125"/>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0366" y="3003408"/>
            <a:ext cx="1860036" cy="1860036"/>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5697" y="3434743"/>
            <a:ext cx="2143052" cy="2857402"/>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137" y="3229955"/>
            <a:ext cx="2299124" cy="1487669"/>
          </a:xfrm>
          <a:prstGeom prst="rect">
            <a:avLst/>
          </a:prstGeom>
        </p:spPr>
      </p:pic>
      <p:pic>
        <p:nvPicPr>
          <p:cNvPr id="8" name="Imag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71607" y="4949880"/>
            <a:ext cx="1824329" cy="1481355"/>
          </a:xfrm>
          <a:prstGeom prst="rect">
            <a:avLst/>
          </a:prstGeom>
        </p:spPr>
      </p:pic>
      <p:pic>
        <p:nvPicPr>
          <p:cNvPr id="9" name="Imag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3116" y="1613398"/>
            <a:ext cx="2589630" cy="1584853"/>
          </a:xfrm>
          <a:prstGeom prst="rect">
            <a:avLst/>
          </a:prstGeom>
        </p:spPr>
      </p:pic>
      <p:pic>
        <p:nvPicPr>
          <p:cNvPr id="10" name="Imag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640" y="4790492"/>
            <a:ext cx="2139906" cy="1604929"/>
          </a:xfrm>
          <a:prstGeom prst="rect">
            <a:avLst/>
          </a:prstGeom>
        </p:spPr>
      </p:pic>
      <p:pic>
        <p:nvPicPr>
          <p:cNvPr id="12" name="Imag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02381" y="1550031"/>
            <a:ext cx="2307132" cy="1728252"/>
          </a:xfrm>
          <a:prstGeom prst="rect">
            <a:avLst/>
          </a:prstGeom>
        </p:spPr>
      </p:pic>
      <p:pic>
        <p:nvPicPr>
          <p:cNvPr id="14" name="Image 5"/>
          <p:cNvPicPr>
            <a:picLocks noChangeAspect="1" noChangeArrowheads="1"/>
          </p:cNvPicPr>
          <p:nvPr/>
        </p:nvPicPr>
        <p:blipFill>
          <a:blip r:embed="rId10"/>
          <a:srcRect/>
          <a:stretch>
            <a:fillRect/>
          </a:stretch>
        </p:blipFill>
        <p:spPr bwMode="auto">
          <a:xfrm>
            <a:off x="120529" y="54405"/>
            <a:ext cx="1857375" cy="1028700"/>
          </a:xfrm>
          <a:prstGeom prst="rect">
            <a:avLst/>
          </a:prstGeom>
          <a:noFill/>
          <a:ln w="9525">
            <a:noFill/>
            <a:miter lim="800000"/>
            <a:headEnd/>
            <a:tailEnd/>
          </a:ln>
        </p:spPr>
      </p:pic>
      <p:pic>
        <p:nvPicPr>
          <p:cNvPr id="3" name="Image 2"/>
          <p:cNvPicPr>
            <a:picLocks noChangeAspect="1"/>
          </p:cNvPicPr>
          <p:nvPr/>
        </p:nvPicPr>
        <p:blipFill>
          <a:blip r:embed="rId11"/>
          <a:stretch>
            <a:fillRect/>
          </a:stretch>
        </p:blipFill>
        <p:spPr>
          <a:xfrm>
            <a:off x="4066936" y="5032897"/>
            <a:ext cx="2414437" cy="1592560"/>
          </a:xfrm>
          <a:prstGeom prst="rect">
            <a:avLst/>
          </a:prstGeom>
        </p:spPr>
      </p:pic>
      <p:pic>
        <p:nvPicPr>
          <p:cNvPr id="16" name="Image 15"/>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2390527" y="3508117"/>
            <a:ext cx="2416125" cy="1288600"/>
          </a:xfrm>
          <a:prstGeom prst="rect">
            <a:avLst/>
          </a:prstGeom>
        </p:spPr>
      </p:pic>
      <p:pic>
        <p:nvPicPr>
          <p:cNvPr id="15" name="Picture 12" descr="KEN02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192746" y="1849974"/>
            <a:ext cx="1467656" cy="112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ZoneTexte 16"/>
          <p:cNvSpPr txBox="1"/>
          <p:nvPr/>
        </p:nvSpPr>
        <p:spPr>
          <a:xfrm>
            <a:off x="1946438" y="0"/>
            <a:ext cx="7197562" cy="830997"/>
          </a:xfrm>
          <a:prstGeom prst="rect">
            <a:avLst/>
          </a:prstGeom>
          <a:blipFill>
            <a:blip r:embed="rId1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4000" b="1" dirty="0"/>
              <a:t>1-</a:t>
            </a:r>
            <a:r>
              <a:rPr lang="fr-FR" sz="4000" dirty="0"/>
              <a:t> </a:t>
            </a:r>
            <a:r>
              <a:rPr lang="fr-FR" sz="4800" b="1" dirty="0">
                <a:latin typeface="Times New Roman" panose="02020603050405020304" pitchFamily="18" charset="0"/>
                <a:cs typeface="Times New Roman" panose="02020603050405020304" pitchFamily="18" charset="0"/>
              </a:rPr>
              <a:t>Météorologie et société</a:t>
            </a:r>
            <a:endParaRPr lang="fr-FR"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5159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50"/>
                                        <p:tgtEl>
                                          <p:spTgt spid="17"/>
                                        </p:tgtEl>
                                      </p:cBhvr>
                                    </p:animEffect>
                                    <p:anim calcmode="lin" valueType="num">
                                      <p:cBhvr>
                                        <p:cTn id="8" dur="250" fill="hold"/>
                                        <p:tgtEl>
                                          <p:spTgt spid="17"/>
                                        </p:tgtEl>
                                        <p:attrNameLst>
                                          <p:attrName>ppt_x</p:attrName>
                                        </p:attrNameLst>
                                      </p:cBhvr>
                                      <p:tavLst>
                                        <p:tav tm="0">
                                          <p:val>
                                            <p:strVal val="#ppt_x"/>
                                          </p:val>
                                        </p:tav>
                                        <p:tav tm="100000">
                                          <p:val>
                                            <p:strVal val="#ppt_x"/>
                                          </p:val>
                                        </p:tav>
                                      </p:tavLst>
                                    </p:anim>
                                    <p:anim calcmode="lin" valueType="num">
                                      <p:cBhvr>
                                        <p:cTn id="9" dur="2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Image 4"/>
          <p:cNvPicPr>
            <a:picLocks noChangeAspect="1" noChangeArrowheads="1"/>
          </p:cNvPicPr>
          <p:nvPr/>
        </p:nvPicPr>
        <p:blipFill>
          <a:blip r:embed="rId2"/>
          <a:srcRect/>
          <a:stretch>
            <a:fillRect/>
          </a:stretch>
        </p:blipFill>
        <p:spPr bwMode="auto">
          <a:xfrm>
            <a:off x="1" y="0"/>
            <a:ext cx="2000249" cy="1100138"/>
          </a:xfrm>
          <a:prstGeom prst="rect">
            <a:avLst/>
          </a:prstGeom>
          <a:noFill/>
          <a:ln w="9525">
            <a:noFill/>
            <a:miter lim="800000"/>
            <a:headEnd/>
            <a:tailEnd/>
          </a:ln>
        </p:spPr>
      </p:pic>
      <p:sp>
        <p:nvSpPr>
          <p:cNvPr id="5" name="ZoneTexte 4"/>
          <p:cNvSpPr txBox="1"/>
          <p:nvPr/>
        </p:nvSpPr>
        <p:spPr>
          <a:xfrm>
            <a:off x="2000250" y="0"/>
            <a:ext cx="7143750" cy="830997"/>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auto">
              <a:spcAft>
                <a:spcPts val="0"/>
              </a:spcAft>
              <a:defRPr/>
            </a:pPr>
            <a:r>
              <a:rPr lang="fr-FR" sz="4800" b="1" dirty="0">
                <a:solidFill>
                  <a:schemeClr val="tx1"/>
                </a:solidFill>
                <a:latin typeface="Times New Roman" panose="02020603050405020304" pitchFamily="18" charset="0"/>
                <a:cs typeface="Times New Roman" panose="02020603050405020304" pitchFamily="18" charset="0"/>
              </a:rPr>
              <a:t>2- Situation actuelle</a:t>
            </a:r>
          </a:p>
        </p:txBody>
      </p:sp>
      <p:pic>
        <p:nvPicPr>
          <p:cNvPr id="11" name="Diagramme 1"/>
          <p:cNvPicPr>
            <a:picLocks/>
          </p:cNvPicPr>
          <p:nvPr/>
        </p:nvPicPr>
        <p:blipFill>
          <a:blip r:embed="rId4">
            <a:extLst>
              <a:ext uri="{28A0092B-C50C-407E-A947-70E740481C1C}">
                <a14:useLocalDpi xmlns:a14="http://schemas.microsoft.com/office/drawing/2010/main" val="0"/>
              </a:ext>
            </a:extLst>
          </a:blip>
          <a:srcRect l="-5194" t="-93" r="-6644" b="-427"/>
          <a:stretch>
            <a:fillRect/>
          </a:stretch>
        </p:blipFill>
        <p:spPr bwMode="auto">
          <a:xfrm>
            <a:off x="1" y="1100138"/>
            <a:ext cx="9144000" cy="5569222"/>
          </a:xfrm>
          <a:prstGeom prst="rect">
            <a:avLst/>
          </a:prstGeom>
          <a:noFill/>
          <a:ln>
            <a:noFill/>
          </a:ln>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50"/>
                                        <p:tgtEl>
                                          <p:spTgt spid="5"/>
                                        </p:tgtEl>
                                      </p:cBhvr>
                                    </p:animEffect>
                                    <p:anim calcmode="lin" valueType="num">
                                      <p:cBhvr>
                                        <p:cTn id="14" dur="250" fill="hold"/>
                                        <p:tgtEl>
                                          <p:spTgt spid="5"/>
                                        </p:tgtEl>
                                        <p:attrNameLst>
                                          <p:attrName>ppt_x</p:attrName>
                                        </p:attrNameLst>
                                      </p:cBhvr>
                                      <p:tavLst>
                                        <p:tav tm="0">
                                          <p:val>
                                            <p:strVal val="#ppt_x"/>
                                          </p:val>
                                        </p:tav>
                                        <p:tav tm="100000">
                                          <p:val>
                                            <p:strVal val="#ppt_x"/>
                                          </p:val>
                                        </p:tav>
                                      </p:tavLst>
                                    </p:anim>
                                    <p:anim calcmode="lin" valueType="num">
                                      <p:cBhvr>
                                        <p:cTn id="15"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Image 4"/>
          <p:cNvPicPr>
            <a:picLocks noChangeAspect="1" noChangeArrowheads="1"/>
          </p:cNvPicPr>
          <p:nvPr/>
        </p:nvPicPr>
        <p:blipFill>
          <a:blip r:embed="rId2"/>
          <a:srcRect/>
          <a:stretch>
            <a:fillRect/>
          </a:stretch>
        </p:blipFill>
        <p:spPr bwMode="auto">
          <a:xfrm>
            <a:off x="142875" y="71438"/>
            <a:ext cx="1857375" cy="1028700"/>
          </a:xfrm>
          <a:prstGeom prst="rect">
            <a:avLst/>
          </a:prstGeom>
          <a:noFill/>
          <a:ln w="9525">
            <a:noFill/>
            <a:miter lim="800000"/>
            <a:headEnd/>
            <a:tailEnd/>
          </a:ln>
        </p:spPr>
      </p:pic>
      <p:sp>
        <p:nvSpPr>
          <p:cNvPr id="6" name="ZoneTexte 5"/>
          <p:cNvSpPr txBox="1"/>
          <p:nvPr/>
        </p:nvSpPr>
        <p:spPr>
          <a:xfrm>
            <a:off x="0" y="1428736"/>
            <a:ext cx="9143999" cy="5478423"/>
          </a:xfrm>
          <a:prstGeom prst="rect">
            <a:avLst/>
          </a:prstGeom>
          <a:noFill/>
        </p:spPr>
        <p:txBody>
          <a:bodyPr wrap="square">
            <a:spAutoFit/>
          </a:bodyPr>
          <a:lstStyle/>
          <a:p>
            <a:pPr fontAlgn="auto">
              <a:lnSpc>
                <a:spcPts val="3000"/>
              </a:lnSpc>
              <a:spcBef>
                <a:spcPts val="0"/>
              </a:spcBef>
              <a:spcAft>
                <a:spcPts val="0"/>
              </a:spcAft>
              <a:defRPr/>
            </a:pPr>
            <a:r>
              <a:rPr lang="fr-FR" sz="2100" dirty="0">
                <a:latin typeface="Times New Roman" panose="02020603050405020304" pitchFamily="18" charset="0"/>
                <a:cs typeface="Times New Roman" panose="02020603050405020304" pitchFamily="18" charset="0"/>
              </a:rPr>
              <a:t>Les missions du service météorologique sont contenues dans la </a:t>
            </a:r>
            <a:r>
              <a:rPr lang="fr-FR" sz="2100" b="1" dirty="0">
                <a:latin typeface="Times New Roman" panose="02020603050405020304" pitchFamily="18" charset="0"/>
                <a:cs typeface="Times New Roman" panose="02020603050405020304" pitchFamily="18" charset="0"/>
              </a:rPr>
              <a:t>déclaration de l’OMM sur les services météorologiques nationaux</a:t>
            </a:r>
            <a:r>
              <a:rPr lang="fr-FR" sz="2100" dirty="0">
                <a:latin typeface="Times New Roman" panose="02020603050405020304" pitchFamily="18" charset="0"/>
                <a:cs typeface="Times New Roman" panose="02020603050405020304" pitchFamily="18" charset="0"/>
              </a:rPr>
              <a:t>. C’est principalement:</a:t>
            </a:r>
          </a:p>
          <a:p>
            <a:pPr marL="342900" indent="-342900" algn="just" fontAlgn="auto">
              <a:lnSpc>
                <a:spcPts val="3000"/>
              </a:lnSpc>
              <a:spcBef>
                <a:spcPts val="0"/>
              </a:spcBef>
              <a:spcAft>
                <a:spcPts val="0"/>
              </a:spcAft>
              <a:buClr>
                <a:schemeClr val="tx2">
                  <a:lumMod val="75000"/>
                </a:schemeClr>
              </a:buClr>
              <a:buFont typeface="Wingdings" panose="05000000000000000000" pitchFamily="2" charset="2"/>
              <a:buChar char="Ø"/>
              <a:defRPr/>
            </a:pPr>
            <a:r>
              <a:rPr lang="fr-FR" sz="2100" dirty="0">
                <a:latin typeface="Times New Roman" panose="02020603050405020304" pitchFamily="18" charset="0"/>
                <a:ea typeface="ＭＳ Ｐゴシック" pitchFamily="32" charset="0"/>
                <a:cs typeface="Times New Roman" panose="02020603050405020304" pitchFamily="18" charset="0"/>
              </a:rPr>
              <a:t>Maintenir un système </a:t>
            </a:r>
            <a:r>
              <a:rPr lang="fr-FR" sz="2100" b="1" dirty="0">
                <a:latin typeface="Times New Roman" panose="02020603050405020304" pitchFamily="18" charset="0"/>
                <a:ea typeface="ＭＳ Ｐゴシック" pitchFamily="32" charset="0"/>
                <a:cs typeface="Times New Roman" panose="02020603050405020304" pitchFamily="18" charset="0"/>
              </a:rPr>
              <a:t>de collecte, de transmission et de traitement des données </a:t>
            </a:r>
            <a:r>
              <a:rPr lang="fr-FR" sz="2100" dirty="0">
                <a:latin typeface="Times New Roman" panose="02020603050405020304" pitchFamily="18" charset="0"/>
                <a:ea typeface="ＭＳ Ｐゴシック" pitchFamily="32" charset="0"/>
                <a:cs typeface="Times New Roman" panose="02020603050405020304" pitchFamily="18" charset="0"/>
              </a:rPr>
              <a:t>météorologiques, agro-climatologiques et pluviométriques;</a:t>
            </a:r>
          </a:p>
          <a:p>
            <a:pPr marL="342900" indent="-342900" algn="just" fontAlgn="auto">
              <a:lnSpc>
                <a:spcPts val="3000"/>
              </a:lnSpc>
              <a:spcBef>
                <a:spcPts val="0"/>
              </a:spcBef>
              <a:spcAft>
                <a:spcPts val="0"/>
              </a:spcAft>
              <a:buClr>
                <a:schemeClr val="tx2">
                  <a:lumMod val="75000"/>
                </a:schemeClr>
              </a:buClr>
              <a:buFont typeface="Wingdings" panose="05000000000000000000" pitchFamily="2" charset="2"/>
              <a:buChar char="Ø"/>
              <a:defRPr/>
            </a:pPr>
            <a:r>
              <a:rPr lang="fr-FR" sz="2100" dirty="0">
                <a:latin typeface="Times New Roman" panose="02020603050405020304" pitchFamily="18" charset="0"/>
                <a:ea typeface="ＭＳ Ｐゴシック" pitchFamily="32" charset="0"/>
                <a:cs typeface="Times New Roman" panose="02020603050405020304" pitchFamily="18" charset="0"/>
              </a:rPr>
              <a:t>Etudier les phénomènes atmosphériques et </a:t>
            </a:r>
            <a:r>
              <a:rPr lang="fr-FR" sz="2100" b="1" dirty="0">
                <a:latin typeface="Times New Roman" panose="02020603050405020304" pitchFamily="18" charset="0"/>
                <a:ea typeface="ＭＳ Ｐゴシック" pitchFamily="32" charset="0"/>
                <a:cs typeface="Times New Roman" panose="02020603050405020304" pitchFamily="18" charset="0"/>
              </a:rPr>
              <a:t>utiliser les connaissances acquises pour la protection des personnes et des biens,</a:t>
            </a:r>
          </a:p>
          <a:p>
            <a:pPr marL="342900" indent="-342900" algn="just" fontAlgn="auto">
              <a:lnSpc>
                <a:spcPts val="3000"/>
              </a:lnSpc>
              <a:spcBef>
                <a:spcPts val="0"/>
              </a:spcBef>
              <a:spcAft>
                <a:spcPts val="0"/>
              </a:spcAft>
              <a:buClr>
                <a:schemeClr val="tx2">
                  <a:lumMod val="75000"/>
                </a:schemeClr>
              </a:buClr>
              <a:buFont typeface="Wingdings" panose="05000000000000000000" pitchFamily="2" charset="2"/>
              <a:buChar char="Ø"/>
              <a:defRPr/>
            </a:pPr>
            <a:r>
              <a:rPr lang="fr-FR" sz="2100" dirty="0">
                <a:latin typeface="Times New Roman" panose="02020603050405020304" pitchFamily="18" charset="0"/>
                <a:ea typeface="ＭＳ Ｐゴシック" pitchFamily="32" charset="0"/>
                <a:cs typeface="Times New Roman" panose="02020603050405020304" pitchFamily="18" charset="0"/>
              </a:rPr>
              <a:t>Participer au </a:t>
            </a:r>
            <a:r>
              <a:rPr lang="fr-FR" sz="2100" b="1" dirty="0">
                <a:latin typeface="Times New Roman" panose="02020603050405020304" pitchFamily="18" charset="0"/>
                <a:ea typeface="ＭＳ Ｐゴシック" pitchFamily="32" charset="0"/>
                <a:cs typeface="Times New Roman" panose="02020603050405020304" pitchFamily="18" charset="0"/>
              </a:rPr>
              <a:t>développement durable du pays par la fourniture des informations </a:t>
            </a:r>
            <a:r>
              <a:rPr lang="fr-FR" sz="2100" dirty="0">
                <a:latin typeface="Times New Roman" panose="02020603050405020304" pitchFamily="18" charset="0"/>
                <a:ea typeface="ＭＳ Ｐゴシック" pitchFamily="32" charset="0"/>
                <a:cs typeface="Times New Roman" panose="02020603050405020304" pitchFamily="18" charset="0"/>
              </a:rPr>
              <a:t>sur le temps et le climat dans les domaines de l'agriculture et de l'élevage, des ressources en eau, de la production et de la consommation d'énergie, de la santé, des loisirs et du tourisme, des transports, la protection et la préservation de l'environnement, etc.;</a:t>
            </a:r>
          </a:p>
          <a:p>
            <a:pPr marL="342900" indent="-342900" algn="just" fontAlgn="auto">
              <a:lnSpc>
                <a:spcPts val="3000"/>
              </a:lnSpc>
              <a:spcBef>
                <a:spcPts val="0"/>
              </a:spcBef>
              <a:spcAft>
                <a:spcPts val="0"/>
              </a:spcAft>
              <a:buClr>
                <a:schemeClr val="tx2">
                  <a:lumMod val="75000"/>
                </a:schemeClr>
              </a:buClr>
              <a:buFont typeface="Wingdings" panose="05000000000000000000" pitchFamily="2" charset="2"/>
              <a:buChar char="Ø"/>
              <a:defRPr/>
            </a:pPr>
            <a:r>
              <a:rPr lang="fr-FR" sz="2100" dirty="0">
                <a:latin typeface="Times New Roman" panose="02020603050405020304" pitchFamily="18" charset="0"/>
                <a:ea typeface="ＭＳ Ｐゴシック" pitchFamily="32" charset="0"/>
                <a:cs typeface="Times New Roman" panose="02020603050405020304" pitchFamily="18" charset="0"/>
              </a:rPr>
              <a:t>Renforcer la coopération internationale, régionale et la collaboration ou partenariat nationale dans les domaines de la météorologie et des sciences connexes</a:t>
            </a:r>
            <a:r>
              <a:rPr lang="fr-FR" sz="2000" dirty="0">
                <a:latin typeface="Times New Roman" panose="02020603050405020304" pitchFamily="18" charset="0"/>
                <a:ea typeface="ＭＳ Ｐゴシック" pitchFamily="32" charset="0"/>
                <a:cs typeface="Times New Roman" panose="02020603050405020304" pitchFamily="18" charset="0"/>
              </a:rPr>
              <a:t>.</a:t>
            </a:r>
            <a:endParaRPr lang="fr-FR" sz="1600" dirty="0">
              <a:latin typeface="Times New Roman" panose="02020603050405020304" pitchFamily="18" charset="0"/>
              <a:cs typeface="Times New Roman" panose="02020603050405020304" pitchFamily="18" charset="0"/>
            </a:endParaRPr>
          </a:p>
        </p:txBody>
      </p:sp>
      <p:sp>
        <p:nvSpPr>
          <p:cNvPr id="5" name="ZoneTexte 4"/>
          <p:cNvSpPr txBox="1"/>
          <p:nvPr/>
        </p:nvSpPr>
        <p:spPr>
          <a:xfrm>
            <a:off x="2000250" y="-19053"/>
            <a:ext cx="7143749" cy="1446550"/>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auto">
              <a:spcAft>
                <a:spcPts val="0"/>
              </a:spcAft>
              <a:defRPr/>
            </a:pPr>
            <a:r>
              <a:rPr lang="fr-FR" sz="4400" b="1" dirty="0">
                <a:solidFill>
                  <a:schemeClr val="tx2"/>
                </a:solidFill>
                <a:latin typeface="Times New Roman" panose="02020603050405020304" pitchFamily="18" charset="0"/>
                <a:cs typeface="Times New Roman" panose="02020603050405020304" pitchFamily="18" charset="0"/>
              </a:rPr>
              <a:t>3- Missions de la direction de la météorologie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3"/>
          <p:cNvPicPr>
            <a:picLocks noChangeAspect="1" noChangeArrowheads="1"/>
          </p:cNvPicPr>
          <p:nvPr/>
        </p:nvPicPr>
        <p:blipFill>
          <a:blip r:embed="rId3"/>
          <a:srcRect/>
          <a:stretch>
            <a:fillRect/>
          </a:stretch>
        </p:blipFill>
        <p:spPr bwMode="auto">
          <a:xfrm>
            <a:off x="0" y="1059515"/>
            <a:ext cx="4643438" cy="5709975"/>
          </a:xfrm>
          <a:prstGeom prst="rect">
            <a:avLst/>
          </a:prstGeom>
          <a:noFill/>
          <a:ln w="9525">
            <a:noFill/>
            <a:miter lim="800000"/>
            <a:headEnd/>
            <a:tailEnd/>
          </a:ln>
        </p:spPr>
      </p:pic>
      <p:sp>
        <p:nvSpPr>
          <p:cNvPr id="11269" name="ZoneTexte 14"/>
          <p:cNvSpPr txBox="1">
            <a:spLocks noChangeArrowheads="1"/>
          </p:cNvSpPr>
          <p:nvPr/>
        </p:nvSpPr>
        <p:spPr bwMode="auto">
          <a:xfrm>
            <a:off x="4607867" y="1264928"/>
            <a:ext cx="4536133" cy="5632311"/>
          </a:xfrm>
          <a:prstGeom prst="rect">
            <a:avLst/>
          </a:prstGeom>
          <a:noFill/>
          <a:ln w="9525">
            <a:noFill/>
            <a:miter lim="800000"/>
            <a:headEnd/>
            <a:tailEnd/>
          </a:ln>
        </p:spPr>
        <p:txBody>
          <a:bodyPr wrap="square">
            <a:spAutoFit/>
          </a:bodyPr>
          <a:lstStyle/>
          <a:p>
            <a:pPr>
              <a:defRPr/>
            </a:pPr>
            <a:r>
              <a:rPr lang="fr-FR" sz="2000" dirty="0">
                <a:latin typeface="Times New Roman" panose="02020603050405020304" pitchFamily="18" charset="0"/>
                <a:cs typeface="Times New Roman" panose="02020603050405020304" pitchFamily="18" charset="0"/>
              </a:rPr>
              <a:t>17 stations synoptiques manuelles (inégalement réparties sur le territoire national) </a:t>
            </a:r>
          </a:p>
          <a:p>
            <a:pPr>
              <a:defRPr/>
            </a:pPr>
            <a:r>
              <a:rPr lang="fr-FR" sz="2000" dirty="0">
                <a:latin typeface="Times New Roman" panose="02020603050405020304" pitchFamily="18" charset="0"/>
                <a:cs typeface="Times New Roman" panose="02020603050405020304" pitchFamily="18" charset="0"/>
              </a:rPr>
              <a:t>3  </a:t>
            </a:r>
            <a:r>
              <a:rPr lang="fr-FR" sz="2000" dirty="0">
                <a:solidFill>
                  <a:srgbClr val="FF0000"/>
                </a:solidFill>
                <a:latin typeface="Times New Roman" panose="02020603050405020304" pitchFamily="18" charset="0"/>
                <a:cs typeface="Times New Roman" panose="02020603050405020304" pitchFamily="18" charset="0"/>
              </a:rPr>
              <a:t>automatiques</a:t>
            </a:r>
            <a:r>
              <a:rPr lang="fr-FR" sz="2000" dirty="0">
                <a:latin typeface="Times New Roman" panose="02020603050405020304" pitchFamily="18" charset="0"/>
                <a:cs typeface="Times New Roman" panose="02020603050405020304" pitchFamily="18" charset="0"/>
              </a:rPr>
              <a:t> (2 installées, 1 en cours)</a:t>
            </a:r>
          </a:p>
          <a:p>
            <a:pPr>
              <a:defRPr/>
            </a:pPr>
            <a:r>
              <a:rPr lang="fr-FR" sz="2000" dirty="0">
                <a:solidFill>
                  <a:srgbClr val="FF0000"/>
                </a:solidFill>
                <a:latin typeface="Times New Roman" panose="02020603050405020304" pitchFamily="18" charset="0"/>
                <a:cs typeface="Times New Roman" panose="02020603050405020304" pitchFamily="18" charset="0"/>
              </a:rPr>
              <a:t>9 stations agro climatologiques  automatiques </a:t>
            </a:r>
            <a:r>
              <a:rPr lang="fr-FR" sz="2000" dirty="0">
                <a:latin typeface="Times New Roman" panose="02020603050405020304" pitchFamily="18" charset="0"/>
                <a:cs typeface="Times New Roman" panose="02020603050405020304" pitchFamily="18" charset="0"/>
              </a:rPr>
              <a:t>(3 non installées)</a:t>
            </a:r>
            <a:endParaRPr lang="fr-FR" sz="2000" dirty="0">
              <a:solidFill>
                <a:srgbClr val="FF0000"/>
              </a:solidFill>
              <a:latin typeface="Times New Roman" panose="02020603050405020304" pitchFamily="18" charset="0"/>
              <a:cs typeface="Times New Roman" panose="02020603050405020304" pitchFamily="18" charset="0"/>
            </a:endParaRPr>
          </a:p>
          <a:p>
            <a:pPr>
              <a:defRPr/>
            </a:pPr>
            <a:r>
              <a:rPr lang="fr-FR" sz="2000" dirty="0">
                <a:latin typeface="Times New Roman" panose="02020603050405020304" pitchFamily="18" charset="0"/>
                <a:cs typeface="Times New Roman" panose="02020603050405020304" pitchFamily="18" charset="0"/>
              </a:rPr>
              <a:t> 212 postes pluviométriques </a:t>
            </a:r>
            <a:r>
              <a:rPr lang="fr-FR" sz="2000" dirty="0">
                <a:solidFill>
                  <a:srgbClr val="FF0000"/>
                </a:solidFill>
                <a:latin typeface="Times New Roman" panose="02020603050405020304" pitchFamily="18" charset="0"/>
                <a:cs typeface="Times New Roman" panose="02020603050405020304" pitchFamily="18" charset="0"/>
              </a:rPr>
              <a:t>(25 en fonctionnement)</a:t>
            </a:r>
          </a:p>
          <a:p>
            <a:pPr>
              <a:defRPr/>
            </a:pPr>
            <a:r>
              <a:rPr lang="fr-FR" sz="2000" dirty="0">
                <a:latin typeface="Times New Roman" panose="02020603050405020304" pitchFamily="18" charset="0"/>
                <a:cs typeface="Times New Roman" panose="02020603050405020304" pitchFamily="18" charset="0"/>
              </a:rPr>
              <a:t> 2 stations de radiosondage: Pointe-Noire et Ouesso </a:t>
            </a:r>
          </a:p>
          <a:p>
            <a:pPr>
              <a:defRPr/>
            </a:pPr>
            <a:r>
              <a:rPr lang="fr-FR" sz="2000" dirty="0">
                <a:latin typeface="Times New Roman" panose="02020603050405020304" pitchFamily="18" charset="0"/>
                <a:cs typeface="Times New Roman" panose="02020603050405020304" pitchFamily="18" charset="0"/>
              </a:rPr>
              <a:t> 1 station de sondage pilot Brazzaville </a:t>
            </a:r>
          </a:p>
          <a:p>
            <a:pPr>
              <a:defRPr/>
            </a:pPr>
            <a:r>
              <a:rPr lang="fr-FR" sz="2000" dirty="0">
                <a:latin typeface="Times New Roman" panose="02020603050405020304" pitchFamily="18" charset="0"/>
                <a:cs typeface="Times New Roman" panose="02020603050405020304" pitchFamily="18" charset="0"/>
              </a:rPr>
              <a:t> 1 station marine (en projet) et dont l’activité se limite aujourd’hui aux simples observations fournies par quelques capteurs en état de fonctionnement </a:t>
            </a:r>
          </a:p>
          <a:p>
            <a:pPr>
              <a:defRPr/>
            </a:pPr>
            <a:r>
              <a:rPr lang="fr-FR" sz="2000" dirty="0">
                <a:latin typeface="Times New Roman" panose="02020603050405020304" pitchFamily="18" charset="0"/>
                <a:cs typeface="Times New Roman" panose="02020603050405020304" pitchFamily="18" charset="0"/>
              </a:rPr>
              <a:t> 1 station de réception satellitaire à Brazzaville</a:t>
            </a:r>
          </a:p>
          <a:p>
            <a:pPr>
              <a:defRPr/>
            </a:pPr>
            <a:r>
              <a:rPr lang="fr-FR" sz="2000" dirty="0">
                <a:latin typeface="Times New Roman" panose="02020603050405020304" pitchFamily="18" charset="0"/>
                <a:cs typeface="Times New Roman" panose="02020603050405020304" pitchFamily="18" charset="0"/>
              </a:rPr>
              <a:t> </a:t>
            </a:r>
          </a:p>
        </p:txBody>
      </p:sp>
      <p:pic>
        <p:nvPicPr>
          <p:cNvPr id="8" name="Image 7"/>
          <p:cNvPicPr>
            <a:picLocks noChangeAspect="1" noChangeArrowheads="1"/>
          </p:cNvPicPr>
          <p:nvPr/>
        </p:nvPicPr>
        <p:blipFill>
          <a:blip r:embed="rId4"/>
          <a:srcRect/>
          <a:stretch>
            <a:fillRect/>
          </a:stretch>
        </p:blipFill>
        <p:spPr bwMode="auto">
          <a:xfrm>
            <a:off x="10147" y="0"/>
            <a:ext cx="1857375" cy="1028700"/>
          </a:xfrm>
          <a:prstGeom prst="rect">
            <a:avLst/>
          </a:prstGeom>
          <a:noFill/>
          <a:ln w="9525">
            <a:noFill/>
            <a:miter lim="800000"/>
            <a:headEnd/>
            <a:tailEnd/>
          </a:ln>
        </p:spPr>
      </p:pic>
      <p:sp>
        <p:nvSpPr>
          <p:cNvPr id="9" name="Titre 1"/>
          <p:cNvSpPr txBox="1">
            <a:spLocks/>
          </p:cNvSpPr>
          <p:nvPr/>
        </p:nvSpPr>
        <p:spPr>
          <a:xfrm>
            <a:off x="1836338" y="101639"/>
            <a:ext cx="6929437" cy="857250"/>
          </a:xfrm>
          <a:prstGeom prst="rect">
            <a:avLst/>
          </a:prstGeom>
        </p:spPr>
        <p:txBody>
          <a:bodyPr anchor="ctr">
            <a:noAutofit/>
          </a:bodyPr>
          <a:lstStyle/>
          <a:p>
            <a:pPr algn="ctr" fontAlgn="auto">
              <a:spcAft>
                <a:spcPts val="0"/>
              </a:spcAft>
              <a:defRPr/>
            </a:pPr>
            <a:endParaRPr lang="fr-FR" sz="3200" b="1" dirty="0">
              <a:solidFill>
                <a:schemeClr val="tx2"/>
              </a:solidFill>
              <a:latin typeface="Calibri" panose="020F0502020204030204" pitchFamily="34" charset="0"/>
              <a:ea typeface="+mj-ea"/>
              <a:cs typeface="Calibri" panose="020F0502020204030204" pitchFamily="34" charset="0"/>
            </a:endParaRPr>
          </a:p>
        </p:txBody>
      </p:sp>
      <p:sp>
        <p:nvSpPr>
          <p:cNvPr id="2" name="ZoneTexte 1"/>
          <p:cNvSpPr txBox="1"/>
          <p:nvPr/>
        </p:nvSpPr>
        <p:spPr>
          <a:xfrm>
            <a:off x="5041317" y="697741"/>
            <a:ext cx="3240360" cy="369332"/>
          </a:xfrm>
          <a:prstGeom prst="rect">
            <a:avLst/>
          </a:prstGeom>
          <a:noFill/>
        </p:spPr>
        <p:txBody>
          <a:bodyPr wrap="square" rtlCol="0">
            <a:spAutoFit/>
          </a:bodyPr>
          <a:lstStyle/>
          <a:p>
            <a:r>
              <a:rPr lang="fr-FR" b="1" dirty="0">
                <a:latin typeface="Times New Roman" panose="02020603050405020304" pitchFamily="18" charset="0"/>
                <a:cs typeface="Times New Roman" panose="02020603050405020304" pitchFamily="18" charset="0"/>
              </a:rPr>
              <a:t>SYSTÈME D’OBSERVATION</a:t>
            </a:r>
          </a:p>
        </p:txBody>
      </p:sp>
      <p:sp>
        <p:nvSpPr>
          <p:cNvPr id="10" name="ZoneTexte 9"/>
          <p:cNvSpPr txBox="1"/>
          <p:nvPr/>
        </p:nvSpPr>
        <p:spPr>
          <a:xfrm>
            <a:off x="1867522" y="1013"/>
            <a:ext cx="7276478" cy="584775"/>
          </a:xfrm>
          <a:prstGeom prst="rect">
            <a:avLst/>
          </a:prstGeom>
          <a:blipFill>
            <a:blip r:embed="rId5"/>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auto">
              <a:spcAft>
                <a:spcPts val="0"/>
              </a:spcAft>
              <a:defRPr/>
            </a:pPr>
            <a:r>
              <a:rPr lang="fr-FR" sz="3200" b="1" dirty="0">
                <a:solidFill>
                  <a:schemeClr val="tx2"/>
                </a:solidFill>
                <a:latin typeface="Times New Roman" panose="02020603050405020304" pitchFamily="18" charset="0"/>
                <a:cs typeface="Times New Roman" panose="02020603050405020304" pitchFamily="18" charset="0"/>
              </a:rPr>
              <a:t>4- RESEAU DES STATIONS METEO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anim calcmode="lin" valueType="num">
                                      <p:cBhvr>
                                        <p:cTn id="8" dur="250" fill="hold"/>
                                        <p:tgtEl>
                                          <p:spTgt spid="10"/>
                                        </p:tgtEl>
                                        <p:attrNameLst>
                                          <p:attrName>ppt_x</p:attrName>
                                        </p:attrNameLst>
                                      </p:cBhvr>
                                      <p:tavLst>
                                        <p:tav tm="0">
                                          <p:val>
                                            <p:strVal val="#ppt_x"/>
                                          </p:val>
                                        </p:tav>
                                        <p:tav tm="100000">
                                          <p:val>
                                            <p:strVal val="#ppt_x"/>
                                          </p:val>
                                        </p:tav>
                                      </p:tavLst>
                                    </p:anim>
                                    <p:anim calcmode="lin" valueType="num">
                                      <p:cBhvr>
                                        <p:cTn id="9" dur="25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6" presetClass="entr" presetSubtype="21" fill="hold" nodeType="afterEffect">
                                  <p:stCondLst>
                                    <p:cond delay="0"/>
                                  </p:stCondLst>
                                  <p:childTnLst>
                                    <p:set>
                                      <p:cBhvr>
                                        <p:cTn id="12" dur="1" fill="hold">
                                          <p:stCondLst>
                                            <p:cond delay="0"/>
                                          </p:stCondLst>
                                        </p:cTn>
                                        <p:tgtEl>
                                          <p:spTgt spid="11268"/>
                                        </p:tgtEl>
                                        <p:attrNameLst>
                                          <p:attrName>style.visibility</p:attrName>
                                        </p:attrNameLst>
                                      </p:cBhvr>
                                      <p:to>
                                        <p:strVal val="visible"/>
                                      </p:to>
                                    </p:set>
                                    <p:animEffect transition="in" filter="barn(inVertical)">
                                      <p:cBhvr>
                                        <p:cTn id="13" dur="250"/>
                                        <p:tgtEl>
                                          <p:spTgt spid="11268"/>
                                        </p:tgtEl>
                                      </p:cBhvr>
                                    </p:animEffect>
                                  </p:childTnLst>
                                </p:cTn>
                              </p:par>
                            </p:childTnLst>
                          </p:cTn>
                        </p:par>
                        <p:par>
                          <p:cTn id="14" fill="hold">
                            <p:stCondLst>
                              <p:cond delay="500"/>
                            </p:stCondLst>
                            <p:childTnLst>
                              <p:par>
                                <p:cTn id="15" presetID="16" presetClass="entr" presetSubtype="21" fill="hold" grpId="0" nodeType="afterEffect">
                                  <p:stCondLst>
                                    <p:cond delay="0"/>
                                  </p:stCondLst>
                                  <p:childTnLst>
                                    <p:set>
                                      <p:cBhvr>
                                        <p:cTn id="16" dur="1" fill="hold">
                                          <p:stCondLst>
                                            <p:cond delay="0"/>
                                          </p:stCondLst>
                                        </p:cTn>
                                        <p:tgtEl>
                                          <p:spTgt spid="11269"/>
                                        </p:tgtEl>
                                        <p:attrNameLst>
                                          <p:attrName>style.visibility</p:attrName>
                                        </p:attrNameLst>
                                      </p:cBhvr>
                                      <p:to>
                                        <p:strVal val="visible"/>
                                      </p:to>
                                    </p:set>
                                    <p:animEffect transition="in" filter="barn(inVertical)">
                                      <p:cBhvr>
                                        <p:cTn id="17" dur="250"/>
                                        <p:tgtEl>
                                          <p:spTgt spid="11269"/>
                                        </p:tgtEl>
                                      </p:cBhvr>
                                    </p:animEffect>
                                  </p:childTnLst>
                                </p:cTn>
                              </p:par>
                            </p:childTnLst>
                          </p:cTn>
                        </p:par>
                        <p:par>
                          <p:cTn id="18" fill="hold">
                            <p:stCondLst>
                              <p:cond delay="75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2" grpId="0"/>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19935159-A6F6-4760-A5A1-2F22EF10F6D7}"/>
              </a:ext>
            </a:extLst>
          </p:cNvPr>
          <p:cNvGraphicFramePr>
            <a:graphicFrameLocks noGrp="1"/>
          </p:cNvGraphicFramePr>
          <p:nvPr>
            <p:ph idx="1"/>
            <p:extLst>
              <p:ext uri="{D42A27DB-BD31-4B8C-83A1-F6EECF244321}">
                <p14:modId xmlns:p14="http://schemas.microsoft.com/office/powerpoint/2010/main" val="1896081290"/>
              </p:ext>
            </p:extLst>
          </p:nvPr>
        </p:nvGraphicFramePr>
        <p:xfrm>
          <a:off x="-2" y="1095646"/>
          <a:ext cx="9144002" cy="5855747"/>
        </p:xfrm>
        <a:graphic>
          <a:graphicData uri="http://schemas.openxmlformats.org/drawingml/2006/table">
            <a:tbl>
              <a:tblPr firstRow="1" firstCol="1" bandRow="1">
                <a:tableStyleId>{5C22544A-7EE6-4342-B048-85BDC9FD1C3A}</a:tableStyleId>
              </a:tblPr>
              <a:tblGrid>
                <a:gridCol w="1093577">
                  <a:extLst>
                    <a:ext uri="{9D8B030D-6E8A-4147-A177-3AD203B41FA5}">
                      <a16:colId xmlns:a16="http://schemas.microsoft.com/office/drawing/2014/main" val="1658907411"/>
                    </a:ext>
                  </a:extLst>
                </a:gridCol>
                <a:gridCol w="670122">
                  <a:extLst>
                    <a:ext uri="{9D8B030D-6E8A-4147-A177-3AD203B41FA5}">
                      <a16:colId xmlns:a16="http://schemas.microsoft.com/office/drawing/2014/main" val="1454440134"/>
                    </a:ext>
                  </a:extLst>
                </a:gridCol>
                <a:gridCol w="588895">
                  <a:extLst>
                    <a:ext uri="{9D8B030D-6E8A-4147-A177-3AD203B41FA5}">
                      <a16:colId xmlns:a16="http://schemas.microsoft.com/office/drawing/2014/main" val="2309194429"/>
                    </a:ext>
                  </a:extLst>
                </a:gridCol>
                <a:gridCol w="480792">
                  <a:extLst>
                    <a:ext uri="{9D8B030D-6E8A-4147-A177-3AD203B41FA5}">
                      <a16:colId xmlns:a16="http://schemas.microsoft.com/office/drawing/2014/main" val="3065853960"/>
                    </a:ext>
                  </a:extLst>
                </a:gridCol>
                <a:gridCol w="652801">
                  <a:extLst>
                    <a:ext uri="{9D8B030D-6E8A-4147-A177-3AD203B41FA5}">
                      <a16:colId xmlns:a16="http://schemas.microsoft.com/office/drawing/2014/main" val="1441073794"/>
                    </a:ext>
                  </a:extLst>
                </a:gridCol>
                <a:gridCol w="535142">
                  <a:extLst>
                    <a:ext uri="{9D8B030D-6E8A-4147-A177-3AD203B41FA5}">
                      <a16:colId xmlns:a16="http://schemas.microsoft.com/office/drawing/2014/main" val="2416150135"/>
                    </a:ext>
                  </a:extLst>
                </a:gridCol>
                <a:gridCol w="656982">
                  <a:extLst>
                    <a:ext uri="{9D8B030D-6E8A-4147-A177-3AD203B41FA5}">
                      <a16:colId xmlns:a16="http://schemas.microsoft.com/office/drawing/2014/main" val="3243119054"/>
                    </a:ext>
                  </a:extLst>
                </a:gridCol>
                <a:gridCol w="481986">
                  <a:extLst>
                    <a:ext uri="{9D8B030D-6E8A-4147-A177-3AD203B41FA5}">
                      <a16:colId xmlns:a16="http://schemas.microsoft.com/office/drawing/2014/main" val="3003709107"/>
                    </a:ext>
                  </a:extLst>
                </a:gridCol>
                <a:gridCol w="553060">
                  <a:extLst>
                    <a:ext uri="{9D8B030D-6E8A-4147-A177-3AD203B41FA5}">
                      <a16:colId xmlns:a16="http://schemas.microsoft.com/office/drawing/2014/main" val="3036106555"/>
                    </a:ext>
                  </a:extLst>
                </a:gridCol>
                <a:gridCol w="892899">
                  <a:extLst>
                    <a:ext uri="{9D8B030D-6E8A-4147-A177-3AD203B41FA5}">
                      <a16:colId xmlns:a16="http://schemas.microsoft.com/office/drawing/2014/main" val="217309237"/>
                    </a:ext>
                  </a:extLst>
                </a:gridCol>
                <a:gridCol w="572770">
                  <a:extLst>
                    <a:ext uri="{9D8B030D-6E8A-4147-A177-3AD203B41FA5}">
                      <a16:colId xmlns:a16="http://schemas.microsoft.com/office/drawing/2014/main" val="142529259"/>
                    </a:ext>
                  </a:extLst>
                </a:gridCol>
                <a:gridCol w="800922">
                  <a:extLst>
                    <a:ext uri="{9D8B030D-6E8A-4147-A177-3AD203B41FA5}">
                      <a16:colId xmlns:a16="http://schemas.microsoft.com/office/drawing/2014/main" val="4206278059"/>
                    </a:ext>
                  </a:extLst>
                </a:gridCol>
                <a:gridCol w="485570">
                  <a:extLst>
                    <a:ext uri="{9D8B030D-6E8A-4147-A177-3AD203B41FA5}">
                      <a16:colId xmlns:a16="http://schemas.microsoft.com/office/drawing/2014/main" val="2802459161"/>
                    </a:ext>
                  </a:extLst>
                </a:gridCol>
                <a:gridCol w="678484">
                  <a:extLst>
                    <a:ext uri="{9D8B030D-6E8A-4147-A177-3AD203B41FA5}">
                      <a16:colId xmlns:a16="http://schemas.microsoft.com/office/drawing/2014/main" val="4053213004"/>
                    </a:ext>
                  </a:extLst>
                </a:gridCol>
              </a:tblGrid>
              <a:tr h="1404795">
                <a:tc>
                  <a:txBody>
                    <a:bodyPr/>
                    <a:lstStyle/>
                    <a:p>
                      <a:pP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     </a:t>
                      </a:r>
                      <a:r>
                        <a:rPr lang="fr-FR" sz="1100" b="1" dirty="0">
                          <a:solidFill>
                            <a:schemeClr val="tx1"/>
                          </a:solidFill>
                          <a:effectLst/>
                          <a:latin typeface="Times New Roman" panose="02020603050405020304" pitchFamily="18" charset="0"/>
                          <a:cs typeface="Times New Roman" panose="02020603050405020304" pitchFamily="18" charset="0"/>
                        </a:rPr>
                        <a:t>Renseignements</a:t>
                      </a:r>
                    </a:p>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 </a:t>
                      </a:r>
                    </a:p>
                    <a:p>
                      <a:pP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 </a:t>
                      </a:r>
                    </a:p>
                    <a:p>
                      <a:pP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STATIONS</a:t>
                      </a:r>
                    </a:p>
                    <a:p>
                      <a:pP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 </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LATITUDE N/S</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LONGITUDE/E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ALTIUDE (m)</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REGLE A CALCUL</a:t>
                      </a:r>
                    </a:p>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D’HUMIDITE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BAC EVAP</a:t>
                      </a:r>
                    </a:p>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CLASSE ¨A¨</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MESURE</a:t>
                      </a:r>
                    </a:p>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VENT AU SOL</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HELIOGRAPHE CAMPBEL</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PYRANOMETRE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PLUVIOGRAPHE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MESURE VENT</a:t>
                      </a:r>
                    </a:p>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ALTITUDE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SOURCE</a:t>
                      </a:r>
                    </a:p>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ALIMENTATION</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BLU/ TEL</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DATE OUVERTURE</a:t>
                      </a:r>
                    </a:p>
                    <a:p>
                      <a:pPr marL="71755" marR="71755"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STATION</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extLst>
                  <a:ext uri="{0D108BD9-81ED-4DB2-BD59-A6C34878D82A}">
                    <a16:rowId xmlns:a16="http://schemas.microsoft.com/office/drawing/2014/main" val="1831063019"/>
                  </a:ext>
                </a:extLst>
              </a:tr>
              <a:tr h="936321">
                <a:tc>
                  <a:txBody>
                    <a:bodyPr/>
                    <a:lstStyle/>
                    <a:p>
                      <a:pPr algn="just">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POINTE-NOIRE</a:t>
                      </a:r>
                    </a:p>
                    <a:p>
                      <a:pPr algn="just">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64400-FCPP</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04°49S</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11°54E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16</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1010</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X</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 </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Pilot et</a:t>
                      </a:r>
                    </a:p>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Radar Vent</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SNE et</a:t>
                      </a:r>
                    </a:p>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Générateur</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 </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5/1932</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9/1943 10/1943 2/1962</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3908573290"/>
                  </a:ext>
                </a:extLst>
              </a:tr>
              <a:tr h="561716">
                <a:tc>
                  <a:txBody>
                    <a:bodyPr/>
                    <a:lstStyle/>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POINTE-NOIRE</a:t>
                      </a:r>
                    </a:p>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64409-FCPP</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 </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 </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 </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38</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X</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X</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SNE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GFU</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 </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2444870670"/>
                  </a:ext>
                </a:extLst>
              </a:tr>
              <a:tr h="936321">
                <a:tc>
                  <a:txBody>
                    <a:bodyPr/>
                    <a:lstStyle/>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DOLISIE</a:t>
                      </a:r>
                    </a:p>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64401-FCPD</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04°12S</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12°42E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330</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975</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Vaisala</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3/1990</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secteur</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X</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Pluviomètre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SNE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GFU</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1/1946</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5/1949</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8/1957  9/1957</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3585710310"/>
                  </a:ext>
                </a:extLst>
              </a:tr>
              <a:tr h="559783">
                <a:tc>
                  <a:txBody>
                    <a:bodyPr/>
                    <a:lstStyle/>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MOYONDZI</a:t>
                      </a:r>
                    </a:p>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64402-FCBM</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04°00S</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13°57E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518</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955</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Pluviomètre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SNE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GFU</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1/1949</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2426312930"/>
                  </a:ext>
                </a:extLst>
              </a:tr>
              <a:tr h="702241">
                <a:tc>
                  <a:txBody>
                    <a:bodyPr/>
                    <a:lstStyle/>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MAKABANA</a:t>
                      </a:r>
                    </a:p>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64403-FCPA</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03°29S</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12°37E</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161</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990</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Vaisala</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3/1990</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secteur</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Pluviographe canadien</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GFU</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6/1963</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716380448"/>
                  </a:ext>
                </a:extLst>
              </a:tr>
              <a:tr h="702241">
                <a:tc>
                  <a:txBody>
                    <a:bodyPr/>
                    <a:lstStyle/>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SIBITI</a:t>
                      </a:r>
                    </a:p>
                    <a:p>
                      <a:pP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64405-FCBI</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03°41’S</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12°22’E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530</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955</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Vaisala</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4/1990</a:t>
                      </a:r>
                    </a:p>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secteur</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a:solidFill>
                            <a:schemeClr val="tx1"/>
                          </a:solidFill>
                          <a:effectLst/>
                          <a:latin typeface="Times New Roman" panose="02020603050405020304" pitchFamily="18" charset="0"/>
                          <a:cs typeface="Times New Roman" panose="02020603050405020304" pitchFamily="18" charset="0"/>
                        </a:rPr>
                        <a:t>X</a:t>
                      </a:r>
                      <a:endParaRPr lang="fr-FR"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X</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X</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SNE</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GFU</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b="1" dirty="0">
                          <a:solidFill>
                            <a:schemeClr val="tx1"/>
                          </a:solidFill>
                          <a:effectLst/>
                          <a:latin typeface="Times New Roman" panose="02020603050405020304" pitchFamily="18" charset="0"/>
                          <a:cs typeface="Times New Roman" panose="02020603050405020304" pitchFamily="18" charset="0"/>
                        </a:rPr>
                        <a:t>12/1949</a:t>
                      </a:r>
                      <a:endParaRPr lang="fr-FR"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3855931643"/>
                  </a:ext>
                </a:extLst>
              </a:tr>
            </a:tbl>
          </a:graphicData>
        </a:graphic>
      </p:graphicFrame>
      <p:pic>
        <p:nvPicPr>
          <p:cNvPr id="5" name="Image 4"/>
          <p:cNvPicPr>
            <a:picLocks noChangeAspect="1" noChangeArrowheads="1"/>
          </p:cNvPicPr>
          <p:nvPr/>
        </p:nvPicPr>
        <p:blipFill>
          <a:blip r:embed="rId2"/>
          <a:srcRect/>
          <a:stretch>
            <a:fillRect/>
          </a:stretch>
        </p:blipFill>
        <p:spPr bwMode="auto">
          <a:xfrm>
            <a:off x="-2" y="-12157"/>
            <a:ext cx="1857375" cy="1107802"/>
          </a:xfrm>
          <a:prstGeom prst="rect">
            <a:avLst/>
          </a:prstGeom>
          <a:noFill/>
          <a:ln w="9525">
            <a:noFill/>
            <a:miter lim="800000"/>
            <a:headEnd/>
            <a:tailEnd/>
          </a:ln>
        </p:spPr>
      </p:pic>
      <p:sp>
        <p:nvSpPr>
          <p:cNvPr id="6" name="ZoneTexte 5"/>
          <p:cNvSpPr txBox="1"/>
          <p:nvPr/>
        </p:nvSpPr>
        <p:spPr>
          <a:xfrm>
            <a:off x="1867522" y="0"/>
            <a:ext cx="7276478" cy="584775"/>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auto">
              <a:spcAft>
                <a:spcPts val="0"/>
              </a:spcAft>
              <a:defRPr/>
            </a:pPr>
            <a:r>
              <a:rPr lang="fr-FR" sz="3200" dirty="0"/>
              <a:t>RENSEIGNEMENTS STATIONS</a:t>
            </a:r>
            <a:endParaRPr lang="fr-FR" sz="32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1476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6" presetClass="entr" presetSubtype="2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2FA26DD7-CE5E-4981-89C1-D607DD74D2AF}"/>
              </a:ext>
            </a:extLst>
          </p:cNvPr>
          <p:cNvGraphicFramePr>
            <a:graphicFrameLocks noGrp="1"/>
          </p:cNvGraphicFramePr>
          <p:nvPr>
            <p:ph idx="1"/>
            <p:extLst>
              <p:ext uri="{D42A27DB-BD31-4B8C-83A1-F6EECF244321}">
                <p14:modId xmlns:p14="http://schemas.microsoft.com/office/powerpoint/2010/main" val="3479851371"/>
              </p:ext>
            </p:extLst>
          </p:nvPr>
        </p:nvGraphicFramePr>
        <p:xfrm>
          <a:off x="10148" y="1028700"/>
          <a:ext cx="9133852" cy="5888203"/>
        </p:xfrm>
        <a:graphic>
          <a:graphicData uri="http://schemas.openxmlformats.org/drawingml/2006/table">
            <a:tbl>
              <a:tblPr firstRow="1" firstCol="1" bandRow="1">
                <a:tableStyleId>{5C22544A-7EE6-4342-B048-85BDC9FD1C3A}</a:tableStyleId>
              </a:tblPr>
              <a:tblGrid>
                <a:gridCol w="1092363">
                  <a:extLst>
                    <a:ext uri="{9D8B030D-6E8A-4147-A177-3AD203B41FA5}">
                      <a16:colId xmlns:a16="http://schemas.microsoft.com/office/drawing/2014/main" val="1492829960"/>
                    </a:ext>
                  </a:extLst>
                </a:gridCol>
                <a:gridCol w="669378">
                  <a:extLst>
                    <a:ext uri="{9D8B030D-6E8A-4147-A177-3AD203B41FA5}">
                      <a16:colId xmlns:a16="http://schemas.microsoft.com/office/drawing/2014/main" val="689830562"/>
                    </a:ext>
                  </a:extLst>
                </a:gridCol>
                <a:gridCol w="588242">
                  <a:extLst>
                    <a:ext uri="{9D8B030D-6E8A-4147-A177-3AD203B41FA5}">
                      <a16:colId xmlns:a16="http://schemas.microsoft.com/office/drawing/2014/main" val="1689899437"/>
                    </a:ext>
                  </a:extLst>
                </a:gridCol>
                <a:gridCol w="480258">
                  <a:extLst>
                    <a:ext uri="{9D8B030D-6E8A-4147-A177-3AD203B41FA5}">
                      <a16:colId xmlns:a16="http://schemas.microsoft.com/office/drawing/2014/main" val="2728564814"/>
                    </a:ext>
                  </a:extLst>
                </a:gridCol>
                <a:gridCol w="652076">
                  <a:extLst>
                    <a:ext uri="{9D8B030D-6E8A-4147-A177-3AD203B41FA5}">
                      <a16:colId xmlns:a16="http://schemas.microsoft.com/office/drawing/2014/main" val="4290732411"/>
                    </a:ext>
                  </a:extLst>
                </a:gridCol>
                <a:gridCol w="534548">
                  <a:extLst>
                    <a:ext uri="{9D8B030D-6E8A-4147-A177-3AD203B41FA5}">
                      <a16:colId xmlns:a16="http://schemas.microsoft.com/office/drawing/2014/main" val="1274992493"/>
                    </a:ext>
                  </a:extLst>
                </a:gridCol>
                <a:gridCol w="656253">
                  <a:extLst>
                    <a:ext uri="{9D8B030D-6E8A-4147-A177-3AD203B41FA5}">
                      <a16:colId xmlns:a16="http://schemas.microsoft.com/office/drawing/2014/main" val="4026162517"/>
                    </a:ext>
                  </a:extLst>
                </a:gridCol>
                <a:gridCol w="481451">
                  <a:extLst>
                    <a:ext uri="{9D8B030D-6E8A-4147-A177-3AD203B41FA5}">
                      <a16:colId xmlns:a16="http://schemas.microsoft.com/office/drawing/2014/main" val="2256157432"/>
                    </a:ext>
                  </a:extLst>
                </a:gridCol>
                <a:gridCol w="552446">
                  <a:extLst>
                    <a:ext uri="{9D8B030D-6E8A-4147-A177-3AD203B41FA5}">
                      <a16:colId xmlns:a16="http://schemas.microsoft.com/office/drawing/2014/main" val="355310558"/>
                    </a:ext>
                  </a:extLst>
                </a:gridCol>
                <a:gridCol w="891908">
                  <a:extLst>
                    <a:ext uri="{9D8B030D-6E8A-4147-A177-3AD203B41FA5}">
                      <a16:colId xmlns:a16="http://schemas.microsoft.com/office/drawing/2014/main" val="2701747544"/>
                    </a:ext>
                  </a:extLst>
                </a:gridCol>
                <a:gridCol w="572134">
                  <a:extLst>
                    <a:ext uri="{9D8B030D-6E8A-4147-A177-3AD203B41FA5}">
                      <a16:colId xmlns:a16="http://schemas.microsoft.com/office/drawing/2014/main" val="1456207787"/>
                    </a:ext>
                  </a:extLst>
                </a:gridCol>
                <a:gridCol w="800033">
                  <a:extLst>
                    <a:ext uri="{9D8B030D-6E8A-4147-A177-3AD203B41FA5}">
                      <a16:colId xmlns:a16="http://schemas.microsoft.com/office/drawing/2014/main" val="3652008213"/>
                    </a:ext>
                  </a:extLst>
                </a:gridCol>
                <a:gridCol w="485031">
                  <a:extLst>
                    <a:ext uri="{9D8B030D-6E8A-4147-A177-3AD203B41FA5}">
                      <a16:colId xmlns:a16="http://schemas.microsoft.com/office/drawing/2014/main" val="2501772733"/>
                    </a:ext>
                  </a:extLst>
                </a:gridCol>
                <a:gridCol w="677731">
                  <a:extLst>
                    <a:ext uri="{9D8B030D-6E8A-4147-A177-3AD203B41FA5}">
                      <a16:colId xmlns:a16="http://schemas.microsoft.com/office/drawing/2014/main" val="3361844869"/>
                    </a:ext>
                  </a:extLst>
                </a:gridCol>
              </a:tblGrid>
              <a:tr h="1589807">
                <a:tc>
                  <a:txBody>
                    <a:bodyPr/>
                    <a:lstStyle/>
                    <a:p>
                      <a:pP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     </a:t>
                      </a:r>
                      <a:r>
                        <a:rPr lang="fr-FR" sz="1100" dirty="0">
                          <a:solidFill>
                            <a:schemeClr val="tx1"/>
                          </a:solidFill>
                          <a:effectLst/>
                          <a:latin typeface="Times New Roman" panose="02020603050405020304" pitchFamily="18" charset="0"/>
                          <a:cs typeface="Times New Roman" panose="02020603050405020304" pitchFamily="18" charset="0"/>
                        </a:rPr>
                        <a:t>Renseignements</a:t>
                      </a:r>
                    </a:p>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 </a:t>
                      </a:r>
                    </a:p>
                    <a:p>
                      <a:pP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 </a:t>
                      </a:r>
                    </a:p>
                    <a:p>
                      <a:pP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STATIONS</a:t>
                      </a:r>
                    </a:p>
                    <a:p>
                      <a:pP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 </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LATITUDE N/S</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LONGITUDE/E</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ALTIUDE (m)</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REGLE A CALCUL</a:t>
                      </a:r>
                    </a:p>
                    <a:p>
                      <a:pPr marL="71755" marR="71755">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D’HUMIDITE</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BAC EVAP</a:t>
                      </a:r>
                    </a:p>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CLASSE ¨A¨</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MESURE</a:t>
                      </a:r>
                    </a:p>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VENT AU SOL</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HELIOG CAMPBEL</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PYRANOMETRE</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PLUVIOGRAPHE</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MESURE VENT</a:t>
                      </a:r>
                    </a:p>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ALTITUDE</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SOURCE</a:t>
                      </a:r>
                    </a:p>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ALIMENTATION</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BLU/ TEL</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tc>
                  <a:txBody>
                    <a:bodyPr/>
                    <a:lstStyle/>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DATE OUVERTURE</a:t>
                      </a:r>
                    </a:p>
                    <a:p>
                      <a:pPr marL="71755" marR="71755"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STATION</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vert="vert270" anchor="ctr"/>
                </a:tc>
                <a:extLst>
                  <a:ext uri="{0D108BD9-81ED-4DB2-BD59-A6C34878D82A}">
                    <a16:rowId xmlns:a16="http://schemas.microsoft.com/office/drawing/2014/main" val="1636890033"/>
                  </a:ext>
                </a:extLst>
              </a:tr>
              <a:tr h="794905">
                <a:tc>
                  <a:txBody>
                    <a:bodyPr/>
                    <a:lstStyle/>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NKAYI</a:t>
                      </a:r>
                    </a:p>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64406-FCBY</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04°13’S</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p>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13°18’E</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165</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GFU</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 </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675528410"/>
                  </a:ext>
                </a:extLst>
              </a:tr>
              <a:tr h="1059872">
                <a:tc>
                  <a:txBody>
                    <a:bodyPr/>
                    <a:lstStyle/>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BRAZZAVILLE</a:t>
                      </a:r>
                    </a:p>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64450-FCBB</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04°15’S</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15°15’E</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314</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975</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Pavillon</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Pluviographe</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SNE et</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Générateur</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GFU</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1/1931 12/1949</a:t>
                      </a:r>
                    </a:p>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8/1949 9/1963</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3697258203"/>
                  </a:ext>
                </a:extLst>
              </a:tr>
              <a:tr h="794905">
                <a:tc>
                  <a:txBody>
                    <a:bodyPr/>
                    <a:lstStyle/>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MPOUYA</a:t>
                      </a:r>
                    </a:p>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64452-FCBO</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02°37’S</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16°13’E</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313</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975</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Chauvin</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ARNOUX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Pluviomètre</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SNE</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GFU</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6/1940</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900792204"/>
                  </a:ext>
                </a:extLst>
              </a:tr>
              <a:tr h="794905">
                <a:tc>
                  <a:txBody>
                    <a:bodyPr/>
                    <a:lstStyle/>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DJAMBALA</a:t>
                      </a:r>
                    </a:p>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64453-FCBD</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02°30’S</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14°46’E</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789</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925</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Pluviographe 1990</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SNE et</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Générateur</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GFU</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7/1957</a:t>
                      </a:r>
                    </a:p>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8/1957</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160270078"/>
                  </a:ext>
                </a:extLst>
              </a:tr>
              <a:tr h="794905">
                <a:tc>
                  <a:txBody>
                    <a:bodyPr/>
                    <a:lstStyle/>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GAMBOMA</a:t>
                      </a:r>
                    </a:p>
                    <a:p>
                      <a:pP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64454-FCOG</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01°54’S</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 </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15°52’E</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376</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965</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Télévent</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Pluviographe</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canadien</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X</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SNE et</a:t>
                      </a:r>
                    </a:p>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Générateur</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a:solidFill>
                            <a:schemeClr val="tx1"/>
                          </a:solidFill>
                          <a:effectLst/>
                          <a:latin typeface="Times New Roman" panose="02020603050405020304" pitchFamily="18" charset="0"/>
                          <a:cs typeface="Times New Roman" panose="02020603050405020304" pitchFamily="18" charset="0"/>
                        </a:rPr>
                        <a:t>GFU</a:t>
                      </a:r>
                      <a:endParaRPr lang="fr-FR"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tc>
                  <a:txBody>
                    <a:bodyPr/>
                    <a:lstStyle/>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1/1949 10/1953</a:t>
                      </a:r>
                    </a:p>
                    <a:p>
                      <a:pPr algn="ctr">
                        <a:lnSpc>
                          <a:spcPct val="115000"/>
                        </a:lnSpc>
                        <a:spcAft>
                          <a:spcPts val="0"/>
                        </a:spcAft>
                      </a:pPr>
                      <a:r>
                        <a:rPr lang="fr-FR" sz="1200" dirty="0">
                          <a:solidFill>
                            <a:schemeClr val="tx1"/>
                          </a:solidFill>
                          <a:effectLst/>
                          <a:latin typeface="Times New Roman" panose="02020603050405020304" pitchFamily="18" charset="0"/>
                          <a:cs typeface="Times New Roman" panose="02020603050405020304" pitchFamily="18" charset="0"/>
                        </a:rPr>
                        <a:t>11/1953</a:t>
                      </a:r>
                      <a:endParaRPr lang="fr-FR"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7516" marR="57516" marT="0" marB="0" anchor="ctr"/>
                </a:tc>
                <a:extLst>
                  <a:ext uri="{0D108BD9-81ED-4DB2-BD59-A6C34878D82A}">
                    <a16:rowId xmlns:a16="http://schemas.microsoft.com/office/drawing/2014/main" val="2598192691"/>
                  </a:ext>
                </a:extLst>
              </a:tr>
            </a:tbl>
          </a:graphicData>
        </a:graphic>
      </p:graphicFrame>
      <p:pic>
        <p:nvPicPr>
          <p:cNvPr id="5" name="Image 4"/>
          <p:cNvPicPr>
            <a:picLocks noChangeAspect="1" noChangeArrowheads="1"/>
          </p:cNvPicPr>
          <p:nvPr/>
        </p:nvPicPr>
        <p:blipFill>
          <a:blip r:embed="rId2"/>
          <a:srcRect/>
          <a:stretch>
            <a:fillRect/>
          </a:stretch>
        </p:blipFill>
        <p:spPr bwMode="auto">
          <a:xfrm>
            <a:off x="10148" y="0"/>
            <a:ext cx="1857374" cy="1028700"/>
          </a:xfrm>
          <a:prstGeom prst="rect">
            <a:avLst/>
          </a:prstGeom>
          <a:noFill/>
          <a:ln w="9525">
            <a:noFill/>
            <a:miter lim="800000"/>
            <a:headEnd/>
            <a:tailEnd/>
          </a:ln>
        </p:spPr>
      </p:pic>
      <p:sp>
        <p:nvSpPr>
          <p:cNvPr id="6" name="ZoneTexte 5"/>
          <p:cNvSpPr txBox="1"/>
          <p:nvPr/>
        </p:nvSpPr>
        <p:spPr>
          <a:xfrm>
            <a:off x="1867522" y="0"/>
            <a:ext cx="7276478" cy="584775"/>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auto">
              <a:spcAft>
                <a:spcPts val="0"/>
              </a:spcAft>
              <a:defRPr/>
            </a:pPr>
            <a:r>
              <a:rPr lang="fr-FR" sz="3200" dirty="0"/>
              <a:t>RENSEIGNEMENTS STATIONS</a:t>
            </a:r>
            <a:endParaRPr lang="fr-FR" sz="32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870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250"/>
                                        <p:tgtEl>
                                          <p:spTgt spid="6"/>
                                        </p:tgtEl>
                                      </p:cBhvr>
                                    </p:animEffect>
                                  </p:childTnLst>
                                </p:cTn>
                              </p:par>
                            </p:childTnLst>
                          </p:cTn>
                        </p:par>
                        <p:par>
                          <p:cTn id="8" fill="hold">
                            <p:stCondLst>
                              <p:cond delay="25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noChangeArrowheads="1"/>
          </p:cNvPicPr>
          <p:nvPr/>
        </p:nvPicPr>
        <p:blipFill>
          <a:blip r:embed="rId2"/>
          <a:srcRect/>
          <a:stretch>
            <a:fillRect/>
          </a:stretch>
        </p:blipFill>
        <p:spPr bwMode="auto">
          <a:xfrm>
            <a:off x="0" y="0"/>
            <a:ext cx="1857375" cy="1028700"/>
          </a:xfrm>
          <a:prstGeom prst="rect">
            <a:avLst/>
          </a:prstGeom>
          <a:noFill/>
          <a:ln w="9525">
            <a:noFill/>
            <a:miter lim="800000"/>
            <a:headEnd/>
            <a:tailEnd/>
          </a:ln>
        </p:spPr>
      </p:pic>
      <p:sp>
        <p:nvSpPr>
          <p:cNvPr id="7" name="ZoneTexte 6"/>
          <p:cNvSpPr txBox="1"/>
          <p:nvPr/>
        </p:nvSpPr>
        <p:spPr>
          <a:xfrm>
            <a:off x="1857375" y="22385"/>
            <a:ext cx="7286625" cy="769441"/>
          </a:xfrm>
          <a:prstGeom prst="rect">
            <a:avLst/>
          </a:prstGeom>
          <a:blipFill>
            <a:blip r:embed="rId3"/>
            <a:tile tx="0" ty="0" sx="100000" sy="100000" flip="none" algn="tl"/>
          </a:blip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fontAlgn="auto">
              <a:spcAft>
                <a:spcPts val="0"/>
              </a:spcAft>
              <a:defRPr/>
            </a:pPr>
            <a:r>
              <a:rPr lang="fr-FR" sz="4400" b="1" dirty="0">
                <a:solidFill>
                  <a:schemeClr val="tx2"/>
                </a:solidFill>
                <a:latin typeface="Times New Roman" panose="02020603050405020304" pitchFamily="18" charset="0"/>
                <a:cs typeface="Times New Roman" panose="02020603050405020304" pitchFamily="18" charset="0"/>
              </a:rPr>
              <a:t>5-CONCLUSION</a:t>
            </a:r>
          </a:p>
        </p:txBody>
      </p:sp>
      <p:sp>
        <p:nvSpPr>
          <p:cNvPr id="3" name="Espace réservé du contenu 2">
            <a:extLst>
              <a:ext uri="{FF2B5EF4-FFF2-40B4-BE49-F238E27FC236}">
                <a16:creationId xmlns:a16="http://schemas.microsoft.com/office/drawing/2014/main" id="{9BA3F739-6EA1-46A1-9A0F-2B13A959BF41}"/>
              </a:ext>
            </a:extLst>
          </p:cNvPr>
          <p:cNvSpPr>
            <a:spLocks noGrp="1"/>
          </p:cNvSpPr>
          <p:nvPr>
            <p:ph idx="1"/>
          </p:nvPr>
        </p:nvSpPr>
        <p:spPr/>
        <p:txBody>
          <a:bodyPr/>
          <a:lstStyle/>
          <a:p>
            <a:r>
              <a:rPr lang="fr-FR" dirty="0"/>
              <a:t>Au regard de ce qui précède le relief de la République du Congo est constitué des plaines, des vallées (la vallée du Niari) des plateaux (les plateaux </a:t>
            </a:r>
            <a:r>
              <a:rPr lang="fr-FR" dirty="0" err="1"/>
              <a:t>batékés</a:t>
            </a:r>
            <a:r>
              <a:rPr lang="fr-FR" dirty="0"/>
              <a:t>) et des zones de collines dont l’altitude est au-delà de 500 mettre. Au Congo rien n’est prévu pour utiliser OSCAR/Surface par manque de compétence, de formation et les effectifs sont en nombre insuffisant.</a:t>
            </a:r>
          </a:p>
        </p:txBody>
      </p:sp>
    </p:spTree>
    <p:extLst>
      <p:ext uri="{BB962C8B-B14F-4D97-AF65-F5344CB8AC3E}">
        <p14:creationId xmlns:p14="http://schemas.microsoft.com/office/powerpoint/2010/main" val="322817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3369</TotalTime>
  <Words>627</Words>
  <Application>Microsoft Office PowerPoint</Application>
  <PresentationFormat>Affichage à l'écran (4:3)</PresentationFormat>
  <Paragraphs>278</Paragraphs>
  <Slides>10</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10</vt:i4>
      </vt:variant>
    </vt:vector>
  </HeadingPairs>
  <TitlesOfParts>
    <vt:vector size="17" baseType="lpstr">
      <vt:lpstr>Arial</vt:lpstr>
      <vt:lpstr>Arial Narrow</vt:lpstr>
      <vt:lpstr>Calibri</vt:lpstr>
      <vt:lpstr>Garamond</vt:lpstr>
      <vt:lpstr>Times New Roman</vt:lpstr>
      <vt:lpstr>Wingdings</vt:lpstr>
      <vt:lpstr>Organique</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Carrefour Electr1222</dc:creator>
  <cp:lastModifiedBy>MOKOKO YOKA Quentin</cp:lastModifiedBy>
  <cp:revision>253</cp:revision>
  <cp:lastPrinted>2017-07-31T08:51:09Z</cp:lastPrinted>
  <dcterms:created xsi:type="dcterms:W3CDTF">2016-04-23T10:04:59Z</dcterms:created>
  <dcterms:modified xsi:type="dcterms:W3CDTF">2019-04-09T10:30:03Z</dcterms:modified>
</cp:coreProperties>
</file>