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7" r:id="rId6"/>
    <p:sldId id="264" r:id="rId7"/>
    <p:sldId id="270" r:id="rId8"/>
    <p:sldId id="271" r:id="rId9"/>
    <p:sldId id="268" r:id="rId10"/>
    <p:sldId id="269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32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How to create a new station in OSCAR/Surface</a:t>
            </a:r>
            <a:r>
              <a:rPr lang="en-US" sz="4800" dirty="0" smtClean="0">
                <a:solidFill>
                  <a:srgbClr val="000090"/>
                </a:solidFill>
              </a:rPr>
              <a:t>?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smtClean="0"/>
              <a:t>New station or </a:t>
            </a:r>
            <a:r>
              <a:rPr lang="fr-CH" dirty="0" err="1" smtClean="0"/>
              <a:t>updating</a:t>
            </a:r>
            <a:r>
              <a:rPr lang="fr-CH" dirty="0" smtClean="0"/>
              <a:t> an </a:t>
            </a:r>
            <a:r>
              <a:rPr lang="fr-CH" dirty="0" err="1" smtClean="0"/>
              <a:t>existing</a:t>
            </a:r>
            <a:r>
              <a:rPr lang="fr-CH" dirty="0"/>
              <a:t>?</a:t>
            </a:r>
            <a:r>
              <a:rPr lang="fr-CH" dirty="0" smtClean="0"/>
              <a:t> </a:t>
            </a:r>
            <a:endParaRPr lang="en-US" dirty="0"/>
          </a:p>
        </p:txBody>
      </p:sp>
      <p:pic>
        <p:nvPicPr>
          <p:cNvPr id="6146" name="Picture 2" descr="C:\Users\tproescholdt\AppData\Local\Microsoft\Windows\Temporary Internet Files\Content.IE5\91RC35QB\673px-Illustrerad_Verldshistoria_band_I_Ill_1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36" y="1247463"/>
            <a:ext cx="1913264" cy="291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 bwMode="auto">
          <a:xfrm>
            <a:off x="5260930" y="3634778"/>
            <a:ext cx="2724411" cy="1047605"/>
          </a:xfrm>
          <a:prstGeom prst="wedgeEllipseCallout">
            <a:avLst>
              <a:gd name="adj1" fmla="val 37530"/>
              <a:gd name="adj2" fmla="val -136411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err="1" smtClean="0">
                <a:solidFill>
                  <a:srgbClr val="FF0000"/>
                </a:solidFill>
              </a:rPr>
              <a:t>Creating</a:t>
            </a:r>
            <a:r>
              <a:rPr lang="de-CH" sz="1400" b="1" dirty="0" smtClean="0">
                <a:solidFill>
                  <a:srgbClr val="FF0000"/>
                </a:solidFill>
              </a:rPr>
              <a:t> a </a:t>
            </a:r>
            <a:r>
              <a:rPr lang="de-CH" sz="1400" b="1" dirty="0" err="1" smtClean="0">
                <a:solidFill>
                  <a:srgbClr val="FF0000"/>
                </a:solidFill>
              </a:rPr>
              <a:t>new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station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or</a:t>
            </a:r>
            <a:r>
              <a:rPr lang="de-CH" sz="1400" b="1" dirty="0" smtClean="0">
                <a:solidFill>
                  <a:srgbClr val="FF0000"/>
                </a:solidFill>
              </a:rPr>
              <a:t> not </a:t>
            </a:r>
            <a:r>
              <a:rPr lang="de-CH" sz="1400" b="1" dirty="0" err="1" smtClean="0">
                <a:solidFill>
                  <a:srgbClr val="FF0000"/>
                </a:solidFill>
              </a:rPr>
              <a:t>depends</a:t>
            </a:r>
            <a:r>
              <a:rPr lang="de-CH" sz="1400" b="1" dirty="0" smtClean="0">
                <a:solidFill>
                  <a:srgbClr val="FF0000"/>
                </a:solidFill>
              </a:rPr>
              <a:t> on </a:t>
            </a:r>
            <a:r>
              <a:rPr lang="de-CH" sz="1400" b="1" dirty="0" err="1" smtClean="0">
                <a:solidFill>
                  <a:srgbClr val="FF0000"/>
                </a:solidFill>
              </a:rPr>
              <a:t>the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point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of</a:t>
            </a:r>
            <a:r>
              <a:rPr lang="de-CH" sz="1400" b="1" dirty="0" smtClean="0">
                <a:solidFill>
                  <a:srgbClr val="FF0000"/>
                </a:solidFill>
              </a:rPr>
              <a:t> </a:t>
            </a:r>
            <a:r>
              <a:rPr lang="de-CH" sz="1400" b="1" dirty="0" err="1" smtClean="0">
                <a:solidFill>
                  <a:srgbClr val="FF0000"/>
                </a:solidFill>
              </a:rPr>
              <a:t>view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57201" y="1565754"/>
            <a:ext cx="5354876" cy="445926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800" dirty="0" smtClean="0"/>
              <a:t>OSCAR/Surface </a:t>
            </a:r>
            <a:r>
              <a:rPr lang="fr-CH" sz="2800" dirty="0" err="1" smtClean="0"/>
              <a:t>is</a:t>
            </a:r>
            <a:r>
              <a:rPr lang="fr-CH" sz="2800" dirty="0" smtClean="0"/>
              <a:t> «observation </a:t>
            </a:r>
            <a:r>
              <a:rPr lang="fr-CH" sz="2800" dirty="0" err="1" smtClean="0"/>
              <a:t>centric</a:t>
            </a:r>
            <a:r>
              <a:rPr lang="fr-CH" sz="2800" dirty="0" smtClean="0"/>
              <a:t>»</a:t>
            </a:r>
          </a:p>
          <a:p>
            <a:r>
              <a:rPr lang="fr-CH" sz="2800" dirty="0" smtClean="0"/>
              <a:t>This </a:t>
            </a:r>
            <a:r>
              <a:rPr lang="fr-CH" sz="2800" dirty="0" err="1" smtClean="0"/>
              <a:t>means</a:t>
            </a:r>
            <a:r>
              <a:rPr lang="fr-CH" sz="2800" dirty="0" smtClean="0"/>
              <a:t> </a:t>
            </a:r>
            <a:r>
              <a:rPr lang="fr-CH" sz="2800" dirty="0" err="1" smtClean="0"/>
              <a:t>several</a:t>
            </a:r>
            <a:r>
              <a:rPr lang="fr-CH" sz="2800" dirty="0" smtClean="0"/>
              <a:t> (</a:t>
            </a:r>
            <a:r>
              <a:rPr lang="fr-CH" sz="2800" dirty="0" err="1" smtClean="0"/>
              <a:t>unrelated</a:t>
            </a:r>
            <a:r>
              <a:rPr lang="fr-CH" sz="2800" dirty="0" smtClean="0"/>
              <a:t>) observations </a:t>
            </a:r>
            <a:r>
              <a:rPr lang="fr-CH" sz="2800" dirty="0" err="1" smtClean="0"/>
              <a:t>taken</a:t>
            </a:r>
            <a:r>
              <a:rPr lang="fr-CH" sz="2800" dirty="0" smtClean="0"/>
              <a:t> in the </a:t>
            </a:r>
            <a:r>
              <a:rPr lang="fr-CH" sz="2800" dirty="0" err="1" smtClean="0"/>
              <a:t>same</a:t>
            </a:r>
            <a:r>
              <a:rPr lang="fr-CH" sz="2800" dirty="0" smtClean="0"/>
              <a:t> area </a:t>
            </a:r>
            <a:r>
              <a:rPr lang="fr-CH" sz="2800" dirty="0" err="1" smtClean="0"/>
              <a:t>can</a:t>
            </a:r>
            <a:r>
              <a:rPr lang="fr-CH" sz="2800" dirty="0" smtClean="0"/>
              <a:t> </a:t>
            </a:r>
            <a:r>
              <a:rPr lang="fr-CH" sz="2800" dirty="0" err="1" smtClean="0"/>
              <a:t>be</a:t>
            </a:r>
            <a:r>
              <a:rPr lang="fr-CH" sz="2800" dirty="0" smtClean="0"/>
              <a:t> part of the </a:t>
            </a:r>
            <a:r>
              <a:rPr lang="fr-CH" sz="2800" dirty="0" err="1" smtClean="0"/>
              <a:t>same</a:t>
            </a:r>
            <a:r>
              <a:rPr lang="fr-CH" sz="2800" dirty="0" smtClean="0"/>
              <a:t> station</a:t>
            </a:r>
          </a:p>
          <a:p>
            <a:r>
              <a:rPr lang="fr-CH" sz="2800" dirty="0" smtClean="0"/>
              <a:t>Local conditions, </a:t>
            </a:r>
            <a:r>
              <a:rPr lang="fr-CH" sz="2800" dirty="0" err="1" smtClean="0"/>
              <a:t>such</a:t>
            </a:r>
            <a:r>
              <a:rPr lang="fr-CH" sz="2800" dirty="0" smtClean="0"/>
              <a:t> as administrative or </a:t>
            </a:r>
            <a:r>
              <a:rPr lang="fr-CH" sz="2800" dirty="0" err="1" smtClean="0"/>
              <a:t>access</a:t>
            </a:r>
            <a:r>
              <a:rPr lang="fr-CH" sz="2800" dirty="0" smtClean="0"/>
              <a:t> control, </a:t>
            </a:r>
            <a:r>
              <a:rPr lang="fr-CH" sz="2800" dirty="0" err="1" smtClean="0"/>
              <a:t>can</a:t>
            </a:r>
            <a:r>
              <a:rPr lang="fr-CH" sz="2800" dirty="0" smtClean="0"/>
              <a:t> </a:t>
            </a:r>
            <a:r>
              <a:rPr lang="fr-CH" sz="2800" dirty="0" err="1" smtClean="0"/>
              <a:t>justify</a:t>
            </a:r>
            <a:r>
              <a:rPr lang="fr-CH" sz="2800" dirty="0" smtClean="0"/>
              <a:t> </a:t>
            </a:r>
            <a:r>
              <a:rPr lang="fr-CH" sz="2800" dirty="0" err="1" smtClean="0"/>
              <a:t>creating</a:t>
            </a:r>
            <a:r>
              <a:rPr lang="fr-CH" sz="2800" dirty="0" smtClean="0"/>
              <a:t> a new station</a:t>
            </a:r>
          </a:p>
          <a:p>
            <a:r>
              <a:rPr lang="fr-CH" sz="2800" dirty="0" err="1" smtClean="0"/>
              <a:t>Decison</a:t>
            </a:r>
            <a:r>
              <a:rPr lang="fr-CH" sz="2800" dirty="0" smtClean="0"/>
              <a:t> best made </a:t>
            </a:r>
            <a:r>
              <a:rPr lang="fr-CH" sz="2800" dirty="0" err="1" smtClean="0"/>
              <a:t>locally</a:t>
            </a:r>
            <a:endParaRPr lang="fr-CH" sz="2800" dirty="0" smtClean="0"/>
          </a:p>
        </p:txBody>
      </p:sp>
    </p:spTree>
    <p:extLst>
      <p:ext uri="{BB962C8B-B14F-4D97-AF65-F5344CB8AC3E}">
        <p14:creationId xmlns:p14="http://schemas.microsoft.com/office/powerpoint/2010/main" val="19511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rgbClr val="000090"/>
                </a:solidFill>
              </a:rPr>
              <a:t>Merci</a:t>
            </a:r>
            <a:endParaRPr lang="en-US" sz="4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Learning topics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7868" y="1864311"/>
            <a:ext cx="7483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H" sz="2800" dirty="0" smtClean="0"/>
              <a:t>How to </a:t>
            </a:r>
            <a:r>
              <a:rPr lang="fr-CH" sz="2800" dirty="0" err="1" smtClean="0"/>
              <a:t>create</a:t>
            </a:r>
            <a:r>
              <a:rPr lang="fr-CH" sz="2800" dirty="0" smtClean="0"/>
              <a:t> a new station?</a:t>
            </a:r>
            <a:endParaRPr lang="fr-CH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CH" sz="2800" dirty="0" err="1" smtClean="0"/>
              <a:t>When</a:t>
            </a:r>
            <a:r>
              <a:rPr lang="fr-CH" sz="2800" dirty="0" smtClean="0"/>
              <a:t> to </a:t>
            </a:r>
            <a:r>
              <a:rPr lang="fr-CH" sz="2800" dirty="0" err="1" smtClean="0"/>
              <a:t>create</a:t>
            </a:r>
            <a:r>
              <a:rPr lang="fr-CH" sz="2800" dirty="0" smtClean="0"/>
              <a:t> a new station and </a:t>
            </a:r>
            <a:r>
              <a:rPr lang="fr-CH" sz="2800" dirty="0" err="1" smtClean="0"/>
              <a:t>when</a:t>
            </a:r>
            <a:r>
              <a:rPr lang="fr-CH" sz="2800" dirty="0" smtClean="0"/>
              <a:t> to update an </a:t>
            </a:r>
            <a:r>
              <a:rPr lang="fr-CH" sz="2800" dirty="0" err="1" smtClean="0"/>
              <a:t>existing</a:t>
            </a:r>
            <a:r>
              <a:rPr lang="fr-CH" sz="2800" dirty="0" smtClean="0"/>
              <a:t> one</a:t>
            </a:r>
            <a:endParaRPr lang="fr-CH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fr-CH" sz="2800" dirty="0" smtClean="0"/>
              <a:t>Access control</a:t>
            </a:r>
            <a:endParaRPr lang="fr-CH" sz="2800" dirty="0" smtClean="0"/>
          </a:p>
        </p:txBody>
      </p:sp>
    </p:spTree>
    <p:extLst>
      <p:ext uri="{BB962C8B-B14F-4D97-AF65-F5344CB8AC3E}">
        <p14:creationId xmlns:p14="http://schemas.microsoft.com/office/powerpoint/2010/main" val="225268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72" y="1192892"/>
            <a:ext cx="6627051" cy="517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create</a:t>
            </a:r>
            <a:r>
              <a:rPr lang="fr-CH" dirty="0" smtClean="0"/>
              <a:t> a new station?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612601" y="1033006"/>
            <a:ext cx="1318335" cy="590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44766" y="1735910"/>
            <a:ext cx="1206899" cy="510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 bwMode="auto">
          <a:xfrm>
            <a:off x="7409003" y="2083842"/>
            <a:ext cx="1725530" cy="675205"/>
          </a:xfrm>
          <a:prstGeom prst="wedgeEllipseCallout">
            <a:avLst>
              <a:gd name="adj1" fmla="val -11666"/>
              <a:gd name="adj2" fmla="val -111469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Login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133602" y="1285770"/>
            <a:ext cx="1954870" cy="675205"/>
          </a:xfrm>
          <a:prstGeom prst="wedgeEllipseCallout">
            <a:avLst>
              <a:gd name="adj1" fmla="val 125165"/>
              <a:gd name="adj2" fmla="val 49568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1" dirty="0" smtClean="0">
                <a:solidFill>
                  <a:srgbClr val="FF0000"/>
                </a:solidFill>
              </a:rPr>
              <a:t>Management </a:t>
            </a:r>
            <a:r>
              <a:rPr lang="de-CH" sz="1400" b="1" dirty="0" err="1" smtClean="0">
                <a:solidFill>
                  <a:srgbClr val="FF0000"/>
                </a:solidFill>
              </a:rPr>
              <a:t>console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22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Create</a:t>
            </a:r>
            <a:r>
              <a:rPr lang="fr-CH" dirty="0" smtClean="0"/>
              <a:t> a new station (</a:t>
            </a:r>
            <a:r>
              <a:rPr lang="fr-CH" dirty="0" err="1" smtClean="0"/>
              <a:t>from</a:t>
            </a:r>
            <a:r>
              <a:rPr lang="fr-CH" dirty="0" smtClean="0"/>
              <a:t> scratch)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35" y="3677880"/>
            <a:ext cx="6485075" cy="194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1765347"/>
            <a:ext cx="7772400" cy="203004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 smtClean="0"/>
              <a:t>create</a:t>
            </a:r>
            <a:r>
              <a:rPr lang="fr-CH" dirty="0" smtClean="0"/>
              <a:t> a </a:t>
            </a:r>
            <a:r>
              <a:rPr lang="fr-CH" dirty="0" err="1" smtClean="0"/>
              <a:t>completely</a:t>
            </a:r>
            <a:r>
              <a:rPr lang="fr-CH" dirty="0" smtClean="0"/>
              <a:t> new station, use the «</a:t>
            </a:r>
            <a:r>
              <a:rPr lang="fr-CH" dirty="0" err="1" smtClean="0"/>
              <a:t>Register</a:t>
            </a:r>
            <a:r>
              <a:rPr lang="fr-CH" dirty="0" smtClean="0"/>
              <a:t> new station» </a:t>
            </a:r>
            <a:r>
              <a:rPr lang="fr-CH" dirty="0" err="1" smtClean="0"/>
              <a:t>form</a:t>
            </a:r>
            <a:r>
              <a:rPr lang="fr-CH" dirty="0" smtClean="0"/>
              <a:t> in the management menu</a:t>
            </a:r>
            <a:endParaRPr lang="fr-CH" dirty="0" smtClean="0"/>
          </a:p>
        </p:txBody>
      </p:sp>
      <p:sp>
        <p:nvSpPr>
          <p:cNvPr id="16" name="Oval 15"/>
          <p:cNvSpPr/>
          <p:nvPr/>
        </p:nvSpPr>
        <p:spPr>
          <a:xfrm>
            <a:off x="1946641" y="4243110"/>
            <a:ext cx="1010047" cy="295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Create</a:t>
            </a:r>
            <a:r>
              <a:rPr lang="fr-CH" dirty="0" smtClean="0"/>
              <a:t> a new station (</a:t>
            </a:r>
            <a:r>
              <a:rPr lang="fr-CH" dirty="0" err="1" smtClean="0"/>
              <a:t>with</a:t>
            </a:r>
            <a:r>
              <a:rPr lang="fr-CH" dirty="0" smtClean="0"/>
              <a:t> a </a:t>
            </a:r>
            <a:r>
              <a:rPr lang="fr-CH" dirty="0" err="1" smtClean="0"/>
              <a:t>template</a:t>
            </a:r>
            <a:r>
              <a:rPr lang="fr-CH" dirty="0" smtClean="0"/>
              <a:t>)</a:t>
            </a:r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1417638"/>
            <a:ext cx="7772400" cy="17764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dirty="0" smtClean="0"/>
              <a:t>To use an </a:t>
            </a:r>
            <a:r>
              <a:rPr lang="fr-CH" dirty="0" err="1" smtClean="0"/>
              <a:t>existing</a:t>
            </a:r>
            <a:r>
              <a:rPr lang="fr-CH" dirty="0" smtClean="0"/>
              <a:t> station as </a:t>
            </a:r>
            <a:r>
              <a:rPr lang="fr-CH" dirty="0" err="1" smtClean="0"/>
              <a:t>template</a:t>
            </a:r>
            <a:r>
              <a:rPr lang="fr-CH" dirty="0" smtClean="0"/>
              <a:t>, go to «</a:t>
            </a:r>
            <a:r>
              <a:rPr lang="fr-CH" dirty="0" err="1" smtClean="0"/>
              <a:t>my</a:t>
            </a:r>
            <a:r>
              <a:rPr lang="fr-CH" dirty="0" smtClean="0"/>
              <a:t> station» in the management menu, and click on «copy».</a:t>
            </a:r>
            <a:br>
              <a:rPr lang="fr-CH" dirty="0" smtClean="0"/>
            </a:br>
            <a:endParaRPr lang="fr-CH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" y="3372960"/>
            <a:ext cx="7966945" cy="292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719855" y="4390701"/>
            <a:ext cx="1010047" cy="295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91814" y="4923761"/>
            <a:ext cx="505023" cy="2951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92" y="4035729"/>
            <a:ext cx="6261671" cy="269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Station registration </a:t>
            </a:r>
            <a:r>
              <a:rPr lang="fr-CH" dirty="0" err="1" smtClean="0"/>
              <a:t>form</a:t>
            </a:r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1539877"/>
            <a:ext cx="8360453" cy="22052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smtClean="0"/>
              <a:t>The </a:t>
            </a:r>
            <a:r>
              <a:rPr lang="fr-CH" dirty="0" err="1" smtClean="0"/>
              <a:t>form</a:t>
            </a:r>
            <a:r>
              <a:rPr lang="fr-CH" dirty="0" smtClean="0"/>
              <a:t> </a:t>
            </a:r>
            <a:r>
              <a:rPr lang="fr-CH" dirty="0" err="1" smtClean="0"/>
              <a:t>consists</a:t>
            </a:r>
            <a:r>
              <a:rPr lang="fr-CH" dirty="0" smtClean="0"/>
              <a:t> of </a:t>
            </a:r>
            <a:r>
              <a:rPr lang="fr-CH" dirty="0" err="1" smtClean="0"/>
              <a:t>several</a:t>
            </a:r>
            <a:r>
              <a:rPr lang="fr-CH" dirty="0" smtClean="0"/>
              <a:t> </a:t>
            </a:r>
            <a:r>
              <a:rPr lang="fr-CH" dirty="0" err="1" smtClean="0">
                <a:solidFill>
                  <a:schemeClr val="accent1"/>
                </a:solidFill>
              </a:rPr>
              <a:t>expandable</a:t>
            </a:r>
            <a:r>
              <a:rPr lang="fr-CH" dirty="0" smtClean="0">
                <a:solidFill>
                  <a:schemeClr val="accent1"/>
                </a:solidFill>
              </a:rPr>
              <a:t> </a:t>
            </a:r>
            <a:r>
              <a:rPr lang="fr-CH" dirty="0" smtClean="0"/>
              <a:t>sections, </a:t>
            </a:r>
            <a:r>
              <a:rPr lang="fr-CH" dirty="0" err="1" smtClean="0"/>
              <a:t>grouping</a:t>
            </a:r>
            <a:r>
              <a:rPr lang="fr-CH" dirty="0"/>
              <a:t> </a:t>
            </a:r>
            <a:r>
              <a:rPr lang="fr-CH" dirty="0" smtClean="0"/>
              <a:t>the </a:t>
            </a:r>
            <a:r>
              <a:rPr lang="fr-CH" dirty="0" err="1" smtClean="0"/>
              <a:t>fields</a:t>
            </a:r>
            <a:r>
              <a:rPr lang="fr-CH" dirty="0" smtClean="0"/>
              <a:t> </a:t>
            </a:r>
            <a:r>
              <a:rPr lang="fr-CH" dirty="0" err="1" smtClean="0"/>
              <a:t>thematically</a:t>
            </a:r>
            <a:endParaRPr lang="fr-CH" dirty="0" smtClean="0"/>
          </a:p>
          <a:p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r>
              <a:rPr lang="fr-CH" dirty="0" smtClean="0"/>
              <a:t> are </a:t>
            </a:r>
            <a:r>
              <a:rPr lang="fr-CH" dirty="0" err="1" smtClean="0"/>
              <a:t>mandatory</a:t>
            </a:r>
            <a:r>
              <a:rPr lang="fr-CH" dirty="0" smtClean="0"/>
              <a:t> (</a:t>
            </a:r>
            <a:r>
              <a:rPr lang="fr-CH" dirty="0" smtClean="0">
                <a:solidFill>
                  <a:srgbClr val="FF0000"/>
                </a:solidFill>
              </a:rPr>
              <a:t>*</a:t>
            </a:r>
            <a:r>
              <a:rPr lang="fr-CH" dirty="0" smtClean="0"/>
              <a:t>)</a:t>
            </a:r>
          </a:p>
          <a:p>
            <a:r>
              <a:rPr lang="fr-CH" dirty="0" smtClean="0"/>
              <a:t>An </a:t>
            </a:r>
            <a:r>
              <a:rPr lang="fr-CH" dirty="0" err="1" smtClean="0"/>
              <a:t>unpublished</a:t>
            </a:r>
            <a:r>
              <a:rPr lang="fr-CH" dirty="0" smtClean="0"/>
              <a:t> station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saved</a:t>
            </a:r>
            <a:r>
              <a:rPr lang="fr-CH" dirty="0" smtClean="0"/>
              <a:t> as «</a:t>
            </a:r>
            <a:r>
              <a:rPr lang="fr-CH" dirty="0" err="1" smtClean="0"/>
              <a:t>draft</a:t>
            </a:r>
            <a:r>
              <a:rPr lang="fr-CH" dirty="0" smtClean="0"/>
              <a:t>»</a:t>
            </a:r>
            <a:endParaRPr lang="fr-CH" dirty="0" smtClean="0"/>
          </a:p>
        </p:txBody>
      </p:sp>
      <p:sp>
        <p:nvSpPr>
          <p:cNvPr id="16" name="Oval 15"/>
          <p:cNvSpPr/>
          <p:nvPr/>
        </p:nvSpPr>
        <p:spPr>
          <a:xfrm>
            <a:off x="7089731" y="3970630"/>
            <a:ext cx="728819" cy="375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96592" y="4910203"/>
            <a:ext cx="6121060" cy="33820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8849" y="4614599"/>
            <a:ext cx="2308988" cy="126761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err="1" smtClean="0">
                <a:solidFill>
                  <a:srgbClr val="FF0000"/>
                </a:solidFill>
              </a:rPr>
              <a:t>Previsouly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saved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draft</a:t>
            </a:r>
            <a:r>
              <a:rPr lang="fr-CH" dirty="0" smtClean="0">
                <a:solidFill>
                  <a:srgbClr val="FF0000"/>
                </a:solidFill>
              </a:rPr>
              <a:t> stations </a:t>
            </a:r>
            <a:r>
              <a:rPr lang="fr-CH" dirty="0" err="1" smtClean="0">
                <a:solidFill>
                  <a:srgbClr val="FF0000"/>
                </a:solidFill>
              </a:rPr>
              <a:t>can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be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found</a:t>
            </a:r>
            <a:r>
              <a:rPr lang="fr-CH" dirty="0" smtClean="0">
                <a:solidFill>
                  <a:srgbClr val="FF0000"/>
                </a:solidFill>
              </a:rPr>
              <a:t> in «</a:t>
            </a:r>
            <a:r>
              <a:rPr lang="fr-CH" dirty="0" err="1" smtClean="0">
                <a:solidFill>
                  <a:srgbClr val="FF0000"/>
                </a:solidFill>
              </a:rPr>
              <a:t>my</a:t>
            </a:r>
            <a:r>
              <a:rPr lang="fr-CH" dirty="0" smtClean="0">
                <a:solidFill>
                  <a:srgbClr val="FF0000"/>
                </a:solidFill>
              </a:rPr>
              <a:t> stations»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02" y="3920524"/>
            <a:ext cx="6090221" cy="260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Station registration </a:t>
            </a:r>
            <a:r>
              <a:rPr lang="fr-CH" dirty="0" err="1" smtClean="0"/>
              <a:t>form</a:t>
            </a:r>
            <a:r>
              <a:rPr lang="fr-CH" dirty="0" smtClean="0"/>
              <a:t>, </a:t>
            </a:r>
            <a:r>
              <a:rPr lang="fr-CH" dirty="0" err="1" smtClean="0"/>
              <a:t>cont</a:t>
            </a:r>
            <a:r>
              <a:rPr lang="fr-CH" dirty="0" smtClean="0"/>
              <a:t>.</a:t>
            </a:r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0" y="1539877"/>
            <a:ext cx="8229599" cy="220528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smtClean="0"/>
              <a:t>The section «observations» </a:t>
            </a:r>
            <a:r>
              <a:rPr lang="fr-CH" dirty="0" err="1" smtClean="0"/>
              <a:t>is</a:t>
            </a:r>
            <a:r>
              <a:rPr lang="fr-CH" dirty="0" smtClean="0"/>
              <a:t> central</a:t>
            </a:r>
          </a:p>
          <a:p>
            <a:r>
              <a:rPr lang="fr-CH" dirty="0" smtClean="0"/>
              <a:t>All </a:t>
            </a:r>
            <a:r>
              <a:rPr lang="fr-CH" dirty="0" err="1" smtClean="0"/>
              <a:t>present</a:t>
            </a:r>
            <a:r>
              <a:rPr lang="fr-CH" dirty="0" smtClean="0"/>
              <a:t> and </a:t>
            </a:r>
            <a:r>
              <a:rPr lang="fr-CH" dirty="0" err="1" smtClean="0"/>
              <a:t>past</a:t>
            </a:r>
            <a:r>
              <a:rPr lang="fr-CH" dirty="0" smtClean="0"/>
              <a:t> observations </a:t>
            </a:r>
            <a:r>
              <a:rPr lang="fr-CH" dirty="0" err="1" smtClean="0"/>
              <a:t>taken</a:t>
            </a:r>
            <a:r>
              <a:rPr lang="fr-CH" dirty="0" smtClean="0"/>
              <a:t> at the station are </a:t>
            </a:r>
            <a:r>
              <a:rPr lang="fr-CH" dirty="0" err="1" smtClean="0"/>
              <a:t>documented</a:t>
            </a:r>
            <a:r>
              <a:rPr lang="fr-CH" dirty="0" smtClean="0"/>
              <a:t> </a:t>
            </a:r>
            <a:r>
              <a:rPr lang="fr-CH" dirty="0" err="1" smtClean="0"/>
              <a:t>here</a:t>
            </a:r>
            <a:r>
              <a:rPr lang="fr-CH" dirty="0" smtClean="0"/>
              <a:t>, </a:t>
            </a:r>
            <a:r>
              <a:rPr lang="fr-CH" dirty="0" err="1" smtClean="0"/>
              <a:t>together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supporting</a:t>
            </a:r>
            <a:r>
              <a:rPr lang="fr-CH" dirty="0" smtClean="0"/>
              <a:t> </a:t>
            </a:r>
            <a:r>
              <a:rPr lang="fr-CH" dirty="0" err="1" smtClean="0"/>
              <a:t>attributes</a:t>
            </a:r>
            <a:r>
              <a:rPr lang="fr-CH" dirty="0" smtClean="0"/>
              <a:t> (</a:t>
            </a:r>
            <a:r>
              <a:rPr lang="fr-CH" dirty="0" err="1" smtClean="0"/>
              <a:t>e.g</a:t>
            </a:r>
            <a:r>
              <a:rPr lang="fr-CH" dirty="0" smtClean="0"/>
              <a:t> </a:t>
            </a:r>
            <a:r>
              <a:rPr lang="fr-CH" dirty="0" err="1" smtClean="0"/>
              <a:t>schedule</a:t>
            </a:r>
            <a:r>
              <a:rPr lang="fr-CH" dirty="0" smtClean="0"/>
              <a:t>, unit)</a:t>
            </a:r>
            <a:endParaRPr lang="fr-CH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4" y="4045786"/>
            <a:ext cx="2937550" cy="158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1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station and </a:t>
            </a:r>
            <a:r>
              <a:rPr lang="fr-CH" dirty="0" err="1" smtClean="0"/>
              <a:t>it’s</a:t>
            </a:r>
            <a:r>
              <a:rPr lang="fr-CH" dirty="0" smtClean="0"/>
              <a:t> </a:t>
            </a:r>
            <a:r>
              <a:rPr lang="fr-CH" dirty="0" err="1" smtClean="0"/>
              <a:t>history</a:t>
            </a:r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356992" y="1301059"/>
            <a:ext cx="8229600" cy="22179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smtClean="0"/>
              <a:t>The </a:t>
            </a:r>
            <a:r>
              <a:rPr lang="fr-CH" dirty="0" err="1" smtClean="0"/>
              <a:t>purpose</a:t>
            </a:r>
            <a:r>
              <a:rPr lang="fr-CH" dirty="0" smtClean="0"/>
              <a:t> of OSCAR/Surface </a:t>
            </a:r>
            <a:r>
              <a:rPr lang="fr-CH" dirty="0" err="1" smtClean="0"/>
              <a:t>is</a:t>
            </a:r>
            <a:r>
              <a:rPr lang="fr-CH" dirty="0" smtClean="0"/>
              <a:t> to store </a:t>
            </a:r>
            <a:r>
              <a:rPr lang="fr-CH" dirty="0" err="1" smtClean="0"/>
              <a:t>historic</a:t>
            </a:r>
            <a:r>
              <a:rPr lang="fr-CH" dirty="0" smtClean="0"/>
              <a:t> information, as </a:t>
            </a:r>
            <a:r>
              <a:rPr lang="fr-CH" dirty="0" err="1" smtClean="0"/>
              <a:t>well</a:t>
            </a:r>
            <a:r>
              <a:rPr lang="fr-CH" dirty="0" smtClean="0"/>
              <a:t> as </a:t>
            </a:r>
            <a:r>
              <a:rPr lang="fr-CH" dirty="0" err="1" smtClean="0"/>
              <a:t>current</a:t>
            </a:r>
            <a:r>
              <a:rPr lang="fr-CH" dirty="0" smtClean="0"/>
              <a:t> one</a:t>
            </a:r>
          </a:p>
          <a:p>
            <a:r>
              <a:rPr lang="fr-CH" dirty="0" err="1" smtClean="0"/>
              <a:t>Many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r>
              <a:rPr lang="fr-CH" dirty="0" smtClean="0"/>
              <a:t> are «</a:t>
            </a:r>
            <a:r>
              <a:rPr lang="fr-CH" dirty="0" err="1" smtClean="0"/>
              <a:t>historized</a:t>
            </a:r>
            <a:r>
              <a:rPr lang="fr-CH" dirty="0" smtClean="0"/>
              <a:t>» (an </a:t>
            </a:r>
            <a:r>
              <a:rPr lang="fr-CH" dirty="0" err="1" smtClean="0"/>
              <a:t>associated</a:t>
            </a:r>
            <a:r>
              <a:rPr lang="fr-CH" dirty="0" smtClean="0"/>
              <a:t> date </a:t>
            </a:r>
            <a:r>
              <a:rPr lang="fr-CH" dirty="0" err="1" smtClean="0"/>
              <a:t>field</a:t>
            </a:r>
            <a:r>
              <a:rPr lang="fr-CH" dirty="0" smtClean="0"/>
              <a:t> «</a:t>
            </a:r>
            <a:r>
              <a:rPr lang="fr-CH" dirty="0" err="1" smtClean="0"/>
              <a:t>from</a:t>
            </a:r>
            <a:r>
              <a:rPr lang="fr-CH" dirty="0" smtClean="0"/>
              <a:t>» </a:t>
            </a:r>
            <a:r>
              <a:rPr lang="fr-CH" dirty="0" err="1" smtClean="0"/>
              <a:t>allows</a:t>
            </a:r>
            <a:r>
              <a:rPr lang="fr-CH" dirty="0" smtClean="0"/>
              <a:t> to </a:t>
            </a:r>
            <a:r>
              <a:rPr lang="fr-CH" dirty="0" err="1" smtClean="0"/>
              <a:t>indicate</a:t>
            </a:r>
            <a:r>
              <a:rPr lang="fr-CH" dirty="0" smtClean="0"/>
              <a:t> </a:t>
            </a:r>
            <a:r>
              <a:rPr lang="fr-CH" b="1" dirty="0" smtClean="0"/>
              <a:t>the </a:t>
            </a:r>
            <a:r>
              <a:rPr lang="fr-CH" b="1" dirty="0" err="1" smtClean="0"/>
              <a:t>period</a:t>
            </a:r>
            <a:r>
              <a:rPr lang="fr-CH" b="1" dirty="0" smtClean="0"/>
              <a:t> </a:t>
            </a:r>
            <a:r>
              <a:rPr lang="fr-CH" b="1" dirty="0" err="1" smtClean="0"/>
              <a:t>when</a:t>
            </a:r>
            <a:r>
              <a:rPr lang="fr-CH" dirty="0" smtClean="0"/>
              <a:t> the station </a:t>
            </a:r>
            <a:r>
              <a:rPr lang="fr-CH" dirty="0" err="1" smtClean="0"/>
              <a:t>had</a:t>
            </a:r>
            <a:r>
              <a:rPr lang="fr-CH" dirty="0" smtClean="0"/>
              <a:t>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property</a:t>
            </a:r>
            <a:r>
              <a:rPr lang="fr-CH" dirty="0" smtClean="0"/>
              <a:t>)</a:t>
            </a:r>
          </a:p>
          <a:p>
            <a:endParaRPr lang="fr-CH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392"/>
            <a:ext cx="4430598" cy="273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482252" y="3835877"/>
            <a:ext cx="4302690" cy="29060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/>
              <a:t>Thus</a:t>
            </a:r>
            <a:r>
              <a:rPr lang="fr-CH" dirty="0"/>
              <a:t>: Stations, observations and </a:t>
            </a:r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attributes</a:t>
            </a:r>
            <a:r>
              <a:rPr lang="fr-CH" dirty="0"/>
              <a:t> are </a:t>
            </a:r>
            <a:r>
              <a:rPr lang="fr-CH" dirty="0" err="1"/>
              <a:t>usually</a:t>
            </a:r>
            <a:r>
              <a:rPr lang="fr-CH" dirty="0"/>
              <a:t> </a:t>
            </a:r>
            <a:r>
              <a:rPr lang="fr-CH" b="1" dirty="0" err="1"/>
              <a:t>never</a:t>
            </a:r>
            <a:r>
              <a:rPr lang="fr-CH" b="1" dirty="0"/>
              <a:t> </a:t>
            </a:r>
            <a:r>
              <a:rPr lang="fr-CH" b="1" dirty="0" err="1"/>
              <a:t>deleted</a:t>
            </a:r>
            <a:r>
              <a:rPr lang="fr-CH" dirty="0"/>
              <a:t>, </a:t>
            </a:r>
            <a:r>
              <a:rPr lang="fr-CH" dirty="0" err="1"/>
              <a:t>only</a:t>
            </a:r>
            <a:r>
              <a:rPr lang="fr-CH" dirty="0"/>
              <a:t> </a:t>
            </a:r>
            <a:r>
              <a:rPr lang="fr-CH" dirty="0" err="1"/>
              <a:t>updated</a:t>
            </a:r>
            <a:endParaRPr lang="fr-CH" b="1" dirty="0"/>
          </a:p>
          <a:p>
            <a:endParaRPr lang="fr-CH" dirty="0" smtClean="0"/>
          </a:p>
        </p:txBody>
      </p:sp>
      <p:sp>
        <p:nvSpPr>
          <p:cNvPr id="8" name="Oval 7"/>
          <p:cNvSpPr/>
          <p:nvPr/>
        </p:nvSpPr>
        <p:spPr>
          <a:xfrm>
            <a:off x="4672208" y="5799553"/>
            <a:ext cx="728819" cy="375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43" y="2004167"/>
            <a:ext cx="4614110" cy="370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Publishing</a:t>
            </a:r>
            <a:r>
              <a:rPr lang="fr-CH" dirty="0" smtClean="0"/>
              <a:t> a station</a:t>
            </a:r>
            <a:endParaRPr lang="en-US" dirty="0"/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57201" y="1565753"/>
            <a:ext cx="3626284" cy="50855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 smtClean="0"/>
              <a:t>Press</a:t>
            </a:r>
            <a:r>
              <a:rPr lang="fr-CH" dirty="0" smtClean="0"/>
              <a:t> «</a:t>
            </a:r>
            <a:r>
              <a:rPr lang="fr-CH" dirty="0" err="1" smtClean="0"/>
              <a:t>Submit</a:t>
            </a:r>
            <a:r>
              <a:rPr lang="fr-CH" dirty="0" smtClean="0"/>
              <a:t>» to </a:t>
            </a:r>
            <a:r>
              <a:rPr lang="fr-CH" dirty="0" err="1" smtClean="0"/>
              <a:t>publish</a:t>
            </a:r>
            <a:r>
              <a:rPr lang="fr-CH" dirty="0" smtClean="0"/>
              <a:t> the station</a:t>
            </a:r>
          </a:p>
          <a:p>
            <a:r>
              <a:rPr lang="fr-CH" dirty="0" smtClean="0"/>
              <a:t>In case </a:t>
            </a:r>
            <a:r>
              <a:rPr lang="fr-CH" dirty="0" err="1" smtClean="0"/>
              <a:t>mandatory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r>
              <a:rPr lang="fr-CH" dirty="0" smtClean="0"/>
              <a:t> are not </a:t>
            </a:r>
            <a:r>
              <a:rPr lang="fr-CH" dirty="0" err="1" smtClean="0"/>
              <a:t>supplied</a:t>
            </a:r>
            <a:r>
              <a:rPr lang="fr-CH" dirty="0" smtClean="0"/>
              <a:t>, the section and </a:t>
            </a:r>
            <a:r>
              <a:rPr lang="fr-CH" dirty="0" err="1" smtClean="0"/>
              <a:t>fields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indicated</a:t>
            </a:r>
            <a:r>
              <a:rPr lang="fr-CH" dirty="0" smtClean="0"/>
              <a:t> in </a:t>
            </a:r>
            <a:r>
              <a:rPr lang="fr-CH" dirty="0" err="1" smtClean="0"/>
              <a:t>red</a:t>
            </a:r>
            <a:endParaRPr lang="fr-CH" dirty="0" smtClean="0"/>
          </a:p>
        </p:txBody>
      </p:sp>
      <p:sp>
        <p:nvSpPr>
          <p:cNvPr id="16" name="Oval 15"/>
          <p:cNvSpPr/>
          <p:nvPr/>
        </p:nvSpPr>
        <p:spPr>
          <a:xfrm>
            <a:off x="8054235" y="1891433"/>
            <a:ext cx="728819" cy="3759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47365" y="4659683"/>
            <a:ext cx="254918" cy="1879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377" y="5376204"/>
            <a:ext cx="2308988" cy="126761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rgbClr val="FF0000"/>
                </a:solidFill>
              </a:rPr>
              <a:t>No </a:t>
            </a:r>
            <a:r>
              <a:rPr lang="fr-CH" dirty="0" err="1" smtClean="0">
                <a:solidFill>
                  <a:srgbClr val="FF0000"/>
                </a:solidFill>
              </a:rPr>
              <a:t>idea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what</a:t>
            </a:r>
            <a:r>
              <a:rPr lang="fr-CH" dirty="0" smtClean="0">
                <a:solidFill>
                  <a:srgbClr val="FF0000"/>
                </a:solidFill>
              </a:rPr>
              <a:t> the </a:t>
            </a:r>
            <a:r>
              <a:rPr lang="fr-CH" dirty="0" err="1" smtClean="0">
                <a:solidFill>
                  <a:srgbClr val="FF0000"/>
                </a:solidFill>
              </a:rPr>
              <a:t>field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is</a:t>
            </a:r>
            <a:r>
              <a:rPr lang="fr-CH" dirty="0" smtClean="0">
                <a:solidFill>
                  <a:srgbClr val="FF0000"/>
                </a:solidFill>
              </a:rPr>
              <a:t> for? Use the </a:t>
            </a:r>
            <a:r>
              <a:rPr lang="fr-CH" dirty="0" err="1" smtClean="0">
                <a:solidFill>
                  <a:srgbClr val="FF0000"/>
                </a:solidFill>
              </a:rPr>
              <a:t>blue</a:t>
            </a:r>
            <a:r>
              <a:rPr lang="fr-CH" dirty="0" smtClean="0">
                <a:solidFill>
                  <a:srgbClr val="FF0000"/>
                </a:solidFill>
              </a:rPr>
              <a:t> «help» </a:t>
            </a:r>
            <a:r>
              <a:rPr lang="fr-CH" dirty="0" err="1" smtClean="0">
                <a:solidFill>
                  <a:srgbClr val="FF0000"/>
                </a:solidFill>
              </a:rPr>
              <a:t>sign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next</a:t>
            </a:r>
            <a:r>
              <a:rPr lang="fr-CH" dirty="0" smtClean="0">
                <a:solidFill>
                  <a:srgbClr val="FF0000"/>
                </a:solidFill>
              </a:rPr>
              <a:t> to the </a:t>
            </a:r>
            <a:r>
              <a:rPr lang="fr-CH" dirty="0" err="1" smtClean="0">
                <a:solidFill>
                  <a:srgbClr val="FF0000"/>
                </a:solidFill>
              </a:rPr>
              <a:t>field</a:t>
            </a:r>
            <a:r>
              <a:rPr lang="fr-CH" dirty="0" smtClean="0">
                <a:solidFill>
                  <a:srgbClr val="FF0000"/>
                </a:solidFill>
              </a:rPr>
              <a:t> for help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5508</TotalTime>
  <Words>359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WMO_WHITE_Powerpoint_en_fr</vt:lpstr>
      <vt:lpstr>PowerPoint Presentation</vt:lpstr>
      <vt:lpstr>Learning topics</vt:lpstr>
      <vt:lpstr>How to create a new station?</vt:lpstr>
      <vt:lpstr>Create a new station (from scratch)</vt:lpstr>
      <vt:lpstr>Create a new station (with a template)</vt:lpstr>
      <vt:lpstr>Station registration form</vt:lpstr>
      <vt:lpstr>Station registration form, cont.</vt:lpstr>
      <vt:lpstr>The station and it’s history</vt:lpstr>
      <vt:lpstr>Publishing a station</vt:lpstr>
      <vt:lpstr>New station or updating an existing? 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 Proescholdt</dc:creator>
  <cp:lastModifiedBy>Timo Proescholdt</cp:lastModifiedBy>
  <cp:revision>22</cp:revision>
  <dcterms:created xsi:type="dcterms:W3CDTF">2017-03-07T10:41:37Z</dcterms:created>
  <dcterms:modified xsi:type="dcterms:W3CDTF">2017-03-31T12:35:16Z</dcterms:modified>
</cp:coreProperties>
</file>