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sldIdLst>
    <p:sldId id="430" r:id="rId2"/>
    <p:sldId id="599" r:id="rId3"/>
    <p:sldId id="577" r:id="rId4"/>
    <p:sldId id="579" r:id="rId5"/>
    <p:sldId id="581" r:id="rId6"/>
    <p:sldId id="588" r:id="rId7"/>
    <p:sldId id="590" r:id="rId8"/>
    <p:sldId id="589" r:id="rId9"/>
    <p:sldId id="598" r:id="rId10"/>
    <p:sldId id="592" r:id="rId11"/>
    <p:sldId id="586" r:id="rId12"/>
  </p:sldIdLst>
  <p:sldSz cx="9144000" cy="6858000" type="screen4x3"/>
  <p:notesSz cx="6794500" cy="9931400"/>
  <p:defaultTextStyle>
    <a:defPPr>
      <a:defRPr lang="en-GB"/>
    </a:defPPr>
    <a:lvl1pPr algn="l" defTabSz="457200" rtl="0" fontAlgn="base">
      <a:spcBef>
        <a:spcPct val="0"/>
      </a:spcBef>
      <a:spcAft>
        <a:spcPct val="0"/>
      </a:spcAft>
      <a:defRPr kern="1200">
        <a:solidFill>
          <a:schemeClr val="bg1"/>
        </a:solidFill>
        <a:latin typeface="Times New Roman" pitchFamily="18" charset="0"/>
        <a:ea typeface="+mn-ea"/>
        <a:cs typeface="Times New Roman" pitchFamily="18" charset="0"/>
      </a:defRPr>
    </a:lvl1pPr>
    <a:lvl2pPr marL="457200" algn="l" defTabSz="457200" rtl="0" fontAlgn="base">
      <a:spcBef>
        <a:spcPct val="0"/>
      </a:spcBef>
      <a:spcAft>
        <a:spcPct val="0"/>
      </a:spcAft>
      <a:defRPr kern="1200">
        <a:solidFill>
          <a:schemeClr val="bg1"/>
        </a:solidFill>
        <a:latin typeface="Times New Roman" pitchFamily="18" charset="0"/>
        <a:ea typeface="+mn-ea"/>
        <a:cs typeface="Times New Roman" pitchFamily="18" charset="0"/>
      </a:defRPr>
    </a:lvl2pPr>
    <a:lvl3pPr marL="914400" algn="l" defTabSz="457200" rtl="0" fontAlgn="base">
      <a:spcBef>
        <a:spcPct val="0"/>
      </a:spcBef>
      <a:spcAft>
        <a:spcPct val="0"/>
      </a:spcAft>
      <a:defRPr kern="1200">
        <a:solidFill>
          <a:schemeClr val="bg1"/>
        </a:solidFill>
        <a:latin typeface="Times New Roman" pitchFamily="18" charset="0"/>
        <a:ea typeface="+mn-ea"/>
        <a:cs typeface="Times New Roman" pitchFamily="18" charset="0"/>
      </a:defRPr>
    </a:lvl3pPr>
    <a:lvl4pPr marL="1371600" algn="l" defTabSz="457200" rtl="0" fontAlgn="base">
      <a:spcBef>
        <a:spcPct val="0"/>
      </a:spcBef>
      <a:spcAft>
        <a:spcPct val="0"/>
      </a:spcAft>
      <a:defRPr kern="1200">
        <a:solidFill>
          <a:schemeClr val="bg1"/>
        </a:solidFill>
        <a:latin typeface="Times New Roman" pitchFamily="18" charset="0"/>
        <a:ea typeface="+mn-ea"/>
        <a:cs typeface="Times New Roman" pitchFamily="18" charset="0"/>
      </a:defRPr>
    </a:lvl4pPr>
    <a:lvl5pPr marL="1828800" algn="l" defTabSz="457200" rtl="0" fontAlgn="base">
      <a:spcBef>
        <a:spcPct val="0"/>
      </a:spcBef>
      <a:spcAft>
        <a:spcPct val="0"/>
      </a:spcAft>
      <a:defRPr kern="1200">
        <a:solidFill>
          <a:schemeClr val="bg1"/>
        </a:solidFill>
        <a:latin typeface="Times New Roman" pitchFamily="18" charset="0"/>
        <a:ea typeface="+mn-ea"/>
        <a:cs typeface="Times New Roman" pitchFamily="18" charset="0"/>
      </a:defRPr>
    </a:lvl5pPr>
    <a:lvl6pPr marL="2286000" algn="l" defTabSz="914400" rtl="0" eaLnBrk="1" latinLnBrk="0" hangingPunct="1">
      <a:defRPr kern="1200">
        <a:solidFill>
          <a:schemeClr val="bg1"/>
        </a:solidFill>
        <a:latin typeface="Times New Roman" pitchFamily="18" charset="0"/>
        <a:ea typeface="+mn-ea"/>
        <a:cs typeface="Times New Roman" pitchFamily="18" charset="0"/>
      </a:defRPr>
    </a:lvl6pPr>
    <a:lvl7pPr marL="2743200" algn="l" defTabSz="914400" rtl="0" eaLnBrk="1" latinLnBrk="0" hangingPunct="1">
      <a:defRPr kern="1200">
        <a:solidFill>
          <a:schemeClr val="bg1"/>
        </a:solidFill>
        <a:latin typeface="Times New Roman" pitchFamily="18" charset="0"/>
        <a:ea typeface="+mn-ea"/>
        <a:cs typeface="Times New Roman" pitchFamily="18" charset="0"/>
      </a:defRPr>
    </a:lvl7pPr>
    <a:lvl8pPr marL="3200400" algn="l" defTabSz="914400" rtl="0" eaLnBrk="1" latinLnBrk="0" hangingPunct="1">
      <a:defRPr kern="1200">
        <a:solidFill>
          <a:schemeClr val="bg1"/>
        </a:solidFill>
        <a:latin typeface="Times New Roman" pitchFamily="18" charset="0"/>
        <a:ea typeface="+mn-ea"/>
        <a:cs typeface="Times New Roman" pitchFamily="18" charset="0"/>
      </a:defRPr>
    </a:lvl8pPr>
    <a:lvl9pPr marL="3657600" algn="l" defTabSz="914400" rtl="0" eaLnBrk="1" latinLnBrk="0" hangingPunct="1">
      <a:defRPr kern="1200">
        <a:solidFill>
          <a:schemeClr val="bg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1">
          <p15:clr>
            <a:srgbClr val="A4A3A4"/>
          </p15:clr>
        </p15:guide>
        <p15:guide id="2" pos="21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E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5" autoAdjust="0"/>
    <p:restoredTop sz="94693" autoAdjust="0"/>
  </p:normalViewPr>
  <p:slideViewPr>
    <p:cSldViewPr>
      <p:cViewPr>
        <p:scale>
          <a:sx n="80" d="100"/>
          <a:sy n="80" d="100"/>
        </p:scale>
        <p:origin x="-792" y="25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901"/>
        <p:guide pos="21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810CA-74B1-475C-B085-2D7997659286}"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7C736E64-97D4-45F8-A25D-3D1791EC4743}">
      <dgm:prSet phldrT="[Text]" custT="1"/>
      <dgm:spPr/>
      <dgm:t>
        <a:bodyPr lIns="0" rIns="0"/>
        <a:lstStyle/>
        <a:p>
          <a:pPr algn="ctr">
            <a:spcBef>
              <a:spcPct val="0"/>
            </a:spcBef>
            <a:spcAft>
              <a:spcPct val="35000"/>
            </a:spcAft>
          </a:pPr>
          <a:endParaRPr lang="en-US" sz="1600" dirty="0">
            <a:latin typeface="Arial" panose="020B0604020202020204" pitchFamily="34" charset="0"/>
            <a:cs typeface="Arial" panose="020B0604020202020204" pitchFamily="34" charset="0"/>
          </a:endParaRPr>
        </a:p>
      </dgm:t>
    </dgm:pt>
    <dgm:pt modelId="{E1AF697F-F565-4C32-93F2-5EC17B535E7C}" type="parTrans" cxnId="{1C475B91-769F-4C79-929D-B3383BDFAA1D}">
      <dgm:prSet/>
      <dgm:spPr/>
      <dgm:t>
        <a:bodyPr/>
        <a:lstStyle/>
        <a:p>
          <a:endParaRPr lang="en-US" sz="1800"/>
        </a:p>
      </dgm:t>
    </dgm:pt>
    <dgm:pt modelId="{295B5BF8-2656-4C40-AFCF-1F764F612194}" type="sibTrans" cxnId="{1C475B91-769F-4C79-929D-B3383BDFAA1D}">
      <dgm:prSet/>
      <dgm:spPr/>
      <dgm:t>
        <a:bodyPr/>
        <a:lstStyle/>
        <a:p>
          <a:endParaRPr lang="en-US" sz="1800"/>
        </a:p>
      </dgm:t>
    </dgm:pt>
    <dgm:pt modelId="{14B5F7EC-B21F-4E42-9AA5-CFB668FFBCF2}">
      <dgm:prSet phldrT="[Text]" custT="1"/>
      <dgm:spPr/>
      <dgm:t>
        <a:bodyPr lIns="0" tIns="144000" rIns="0"/>
        <a:lstStyle/>
        <a:p>
          <a:endParaRPr lang="en-US" sz="2000" b="1" dirty="0">
            <a:latin typeface="Arial" panose="020B0604020202020204" pitchFamily="34" charset="0"/>
            <a:cs typeface="Arial" panose="020B0604020202020204" pitchFamily="34" charset="0"/>
          </a:endParaRPr>
        </a:p>
      </dgm:t>
    </dgm:pt>
    <dgm:pt modelId="{EDF35DCB-67DB-4F4B-89DF-DC0780875FE0}" type="parTrans" cxnId="{8EE1DA69-FFC2-4807-B106-A5ECA9884CA2}">
      <dgm:prSet/>
      <dgm:spPr/>
      <dgm:t>
        <a:bodyPr/>
        <a:lstStyle/>
        <a:p>
          <a:endParaRPr lang="en-US" sz="1800"/>
        </a:p>
      </dgm:t>
    </dgm:pt>
    <dgm:pt modelId="{4D2C5F1D-C35E-47BE-8252-D7A34D5A8FD6}" type="sibTrans" cxnId="{8EE1DA69-FFC2-4807-B106-A5ECA9884CA2}">
      <dgm:prSet/>
      <dgm:spPr/>
      <dgm:t>
        <a:bodyPr/>
        <a:lstStyle/>
        <a:p>
          <a:endParaRPr lang="en-US" sz="1800"/>
        </a:p>
      </dgm:t>
    </dgm:pt>
    <dgm:pt modelId="{61FF4F04-94AB-4D95-8EA9-A191FD4AE2B8}">
      <dgm:prSet phldrT="[Text]" custT="1"/>
      <dgm:spPr/>
      <dgm:t>
        <a:bodyPr/>
        <a:lstStyle/>
        <a:p>
          <a:pPr lvl="0" algn="ctr" defTabSz="457200" rtl="0" fontAlgn="base">
            <a:lnSpc>
              <a:spcPct val="100000"/>
            </a:lnSpc>
            <a:spcBef>
              <a:spcPct val="0"/>
            </a:spcBef>
            <a:spcAft>
              <a:spcPts val="0"/>
            </a:spcAft>
          </a:pPr>
          <a:r>
            <a:rPr lang="en-US" sz="1600" b="1" kern="1200" dirty="0" smtClean="0">
              <a:solidFill>
                <a:schemeClr val="tx1"/>
              </a:solidFill>
              <a:latin typeface="Arial" panose="020B0604020202020204" pitchFamily="34" charset="0"/>
              <a:ea typeface="+mn-ea"/>
              <a:cs typeface="Arial" panose="020B0604020202020204" pitchFamily="34" charset="0"/>
            </a:rPr>
            <a:t>ECOIMPACT</a:t>
          </a:r>
        </a:p>
        <a:p>
          <a:pPr lvl="0" algn="ctr" defTabSz="457200" rtl="0" fontAlgn="base">
            <a:lnSpc>
              <a:spcPct val="100000"/>
            </a:lnSpc>
            <a:spcBef>
              <a:spcPct val="0"/>
            </a:spcBef>
            <a:spcAft>
              <a:spcPts val="0"/>
            </a:spcAft>
          </a:pPr>
          <a:r>
            <a:rPr lang="en-US" sz="1600" b="1" kern="1200" dirty="0" smtClean="0">
              <a:solidFill>
                <a:schemeClr val="tx1"/>
              </a:solidFill>
              <a:latin typeface="Arial" panose="020B0604020202020204" pitchFamily="34" charset="0"/>
              <a:ea typeface="+mn-ea"/>
              <a:cs typeface="Arial" panose="020B0604020202020204" pitchFamily="34" charset="0"/>
            </a:rPr>
            <a:t>2015-2018</a:t>
          </a:r>
        </a:p>
        <a:p>
          <a:pPr lvl="0" algn="ctr" defTabSz="889000">
            <a:lnSpc>
              <a:spcPct val="100000"/>
            </a:lnSpc>
            <a:spcBef>
              <a:spcPct val="0"/>
            </a:spcBef>
            <a:spcAft>
              <a:spcPct val="35000"/>
            </a:spcAft>
          </a:pPr>
          <a:r>
            <a:rPr lang="en-US" sz="1400" b="0" kern="1200" spc="-30" baseline="0" dirty="0" smtClean="0">
              <a:latin typeface="Arial" panose="020B0604020202020204" pitchFamily="34" charset="0"/>
              <a:cs typeface="Arial" panose="020B0604020202020204" pitchFamily="34" charset="0"/>
            </a:rPr>
            <a:t>Personal environment </a:t>
          </a:r>
          <a:r>
            <a:rPr lang="en-US" sz="1400" b="0" kern="1200" spc="-30" baseline="0" dirty="0" smtClean="0">
              <a:latin typeface="Arial" panose="020B0604020202020204" pitchFamily="34" charset="0"/>
              <a:cs typeface="Arial" panose="020B0604020202020204" pitchFamily="34" charset="0"/>
              <a:sym typeface="Symbol" panose="05050102010706020507" pitchFamily="18" charset="2"/>
            </a:rPr>
            <a:t></a:t>
          </a:r>
          <a:r>
            <a:rPr lang="en-US" sz="1400" b="0" kern="1200" spc="-30" baseline="0" dirty="0" smtClean="0">
              <a:latin typeface="Arial" panose="020B0604020202020204" pitchFamily="34" charset="0"/>
              <a:cs typeface="Arial" panose="020B0604020202020204" pitchFamily="34" charset="0"/>
            </a:rPr>
            <a:t> personal education</a:t>
          </a:r>
          <a:endParaRPr lang="en-US" sz="1400" b="0" kern="1200" spc="-30" baseline="0" dirty="0">
            <a:latin typeface="Arial" panose="020B0604020202020204" pitchFamily="34" charset="0"/>
            <a:cs typeface="Arial" panose="020B0604020202020204" pitchFamily="34" charset="0"/>
          </a:endParaRPr>
        </a:p>
      </dgm:t>
    </dgm:pt>
    <dgm:pt modelId="{FC4A6EDA-BB0D-4270-93C3-6C7F608BB00A}" type="parTrans" cxnId="{3DDE458E-494F-4CAE-9F87-AA040F167A7D}">
      <dgm:prSet/>
      <dgm:spPr/>
      <dgm:t>
        <a:bodyPr/>
        <a:lstStyle/>
        <a:p>
          <a:endParaRPr lang="en-US" sz="1800"/>
        </a:p>
      </dgm:t>
    </dgm:pt>
    <dgm:pt modelId="{7FBF3A1F-90AA-404C-B559-8B4431ED44FB}" type="sibTrans" cxnId="{3DDE458E-494F-4CAE-9F87-AA040F167A7D}">
      <dgm:prSet/>
      <dgm:spPr/>
      <dgm:t>
        <a:bodyPr/>
        <a:lstStyle/>
        <a:p>
          <a:endParaRPr lang="en-US" sz="1800"/>
        </a:p>
      </dgm:t>
    </dgm:pt>
    <dgm:pt modelId="{CDB26CFA-39A1-44D9-B232-22B199EB22B0}">
      <dgm:prSet phldrT="[Text]" custT="1"/>
      <dgm:spPr/>
      <dgm:t>
        <a:bodyPr lIns="0" tIns="46800" rIns="0" bIns="46800"/>
        <a:lstStyle/>
        <a:p>
          <a:pPr lvl="0" algn="ctr" defTabSz="457200" rtl="0" fontAlgn="base">
            <a:lnSpc>
              <a:spcPct val="100000"/>
            </a:lnSpc>
            <a:spcBef>
              <a:spcPct val="0"/>
            </a:spcBef>
            <a:spcAft>
              <a:spcPts val="0"/>
            </a:spcAft>
          </a:pPr>
          <a:r>
            <a:rPr lang="en-US" sz="1600" b="1" kern="1200" spc="-50" baseline="0" dirty="0" smtClean="0">
              <a:solidFill>
                <a:schemeClr val="tx1"/>
              </a:solidFill>
              <a:latin typeface="Arial" panose="020B0604020202020204" pitchFamily="34" charset="0"/>
              <a:ea typeface="+mn-ea"/>
              <a:cs typeface="Arial" panose="020B0604020202020204" pitchFamily="34" charset="0"/>
            </a:rPr>
            <a:t>MARIE </a:t>
          </a:r>
          <a:r>
            <a:rPr lang="en-US" sz="1600" b="1" kern="1200" spc="-50" dirty="0" smtClean="0">
              <a:solidFill>
                <a:schemeClr val="tx1"/>
              </a:solidFill>
              <a:latin typeface="Arial" panose="020B0604020202020204" pitchFamily="34" charset="0"/>
              <a:ea typeface="+mn-ea"/>
              <a:cs typeface="Arial" panose="020B0604020202020204" pitchFamily="34" charset="0"/>
            </a:rPr>
            <a:t>CURIE CHAIR</a:t>
          </a:r>
        </a:p>
        <a:p>
          <a:pPr lvl="0" algn="ctr" defTabSz="457200" rtl="0" fontAlgn="base">
            <a:lnSpc>
              <a:spcPct val="100000"/>
            </a:lnSpc>
            <a:spcBef>
              <a:spcPct val="0"/>
            </a:spcBef>
            <a:spcAft>
              <a:spcPts val="0"/>
            </a:spcAft>
          </a:pPr>
          <a:r>
            <a:rPr lang="en-US" sz="1600" b="1" kern="1200" dirty="0" smtClean="0">
              <a:solidFill>
                <a:schemeClr val="tx1"/>
              </a:solidFill>
              <a:latin typeface="Arial" panose="020B0604020202020204" pitchFamily="34" charset="0"/>
              <a:ea typeface="+mn-ea"/>
              <a:cs typeface="Arial" panose="020B0604020202020204" pitchFamily="34" charset="0"/>
            </a:rPr>
            <a:t>2004-2007</a:t>
          </a:r>
        </a:p>
        <a:p>
          <a:pPr lvl="0" algn="ctr" defTabSz="457200" rtl="0" fontAlgn="base">
            <a:lnSpc>
              <a:spcPct val="100000"/>
            </a:lnSpc>
            <a:spcBef>
              <a:spcPct val="0"/>
            </a:spcBef>
            <a:spcAft>
              <a:spcPts val="1200"/>
            </a:spcAft>
          </a:pPr>
          <a:r>
            <a:rPr lang="en-US" sz="1400" kern="1200" dirty="0" smtClean="0">
              <a:solidFill>
                <a:schemeClr val="tx1"/>
              </a:solidFill>
              <a:latin typeface="Arial" panose="020B0604020202020204" pitchFamily="34" charset="0"/>
              <a:ea typeface="+mn-ea"/>
              <a:cs typeface="Arial" panose="020B0604020202020204" pitchFamily="34" charset="0"/>
            </a:rPr>
            <a:t>Boundary layer physics</a:t>
          </a:r>
          <a:endParaRPr lang="en-US" sz="1400" kern="1200" dirty="0">
            <a:solidFill>
              <a:schemeClr val="tx1"/>
            </a:solidFill>
            <a:latin typeface="Arial" panose="020B0604020202020204" pitchFamily="34" charset="0"/>
            <a:ea typeface="+mn-ea"/>
            <a:cs typeface="Arial" panose="020B0604020202020204" pitchFamily="34" charset="0"/>
          </a:endParaRPr>
        </a:p>
      </dgm:t>
    </dgm:pt>
    <dgm:pt modelId="{2C5EDC29-87D1-47B9-9C02-626241CBBE3D}" type="parTrans" cxnId="{32ED3EE3-6FD9-4277-B1E3-BA9EFEBE3909}">
      <dgm:prSet/>
      <dgm:spPr/>
      <dgm:t>
        <a:bodyPr/>
        <a:lstStyle/>
        <a:p>
          <a:endParaRPr lang="en-US"/>
        </a:p>
      </dgm:t>
    </dgm:pt>
    <dgm:pt modelId="{D8B715B5-1AB1-40FE-A849-4798BCCDA770}" type="sibTrans" cxnId="{32ED3EE3-6FD9-4277-B1E3-BA9EFEBE3909}">
      <dgm:prSet/>
      <dgm:spPr/>
      <dgm:t>
        <a:bodyPr/>
        <a:lstStyle/>
        <a:p>
          <a:endParaRPr lang="en-US"/>
        </a:p>
      </dgm:t>
    </dgm:pt>
    <dgm:pt modelId="{A119895D-6FAB-4984-B534-94C2A3F8307E}" type="pres">
      <dgm:prSet presAssocID="{2DD810CA-74B1-475C-B085-2D7997659286}" presName="Name0" presStyleCnt="0">
        <dgm:presLayoutVars>
          <dgm:dir/>
          <dgm:resizeHandles val="exact"/>
        </dgm:presLayoutVars>
      </dgm:prSet>
      <dgm:spPr/>
      <dgm:t>
        <a:bodyPr/>
        <a:lstStyle/>
        <a:p>
          <a:endParaRPr lang="en-US"/>
        </a:p>
      </dgm:t>
    </dgm:pt>
    <dgm:pt modelId="{0839C58E-ACFB-4596-8D95-8E056C55ED6E}" type="pres">
      <dgm:prSet presAssocID="{2DD810CA-74B1-475C-B085-2D7997659286}" presName="arrow" presStyleLbl="bgShp" presStyleIdx="0" presStyleCnt="1" custScaleY="86920" custLinFactNeighborX="77" custLinFactNeighborY="-50088"/>
      <dgm:spPr>
        <a:solidFill>
          <a:srgbClr val="CBECDE"/>
        </a:solidFill>
      </dgm:spPr>
      <dgm:t>
        <a:bodyPr/>
        <a:lstStyle/>
        <a:p>
          <a:endParaRPr lang="en-US"/>
        </a:p>
      </dgm:t>
    </dgm:pt>
    <dgm:pt modelId="{6AE197FC-82BE-476D-A819-A8AD9E4BA748}" type="pres">
      <dgm:prSet presAssocID="{2DD810CA-74B1-475C-B085-2D7997659286}" presName="points" presStyleCnt="0"/>
      <dgm:spPr/>
    </dgm:pt>
    <dgm:pt modelId="{9CA76625-6D67-4C62-8A6D-5CE4F4C734DB}" type="pres">
      <dgm:prSet presAssocID="{7C736E64-97D4-45F8-A25D-3D1791EC4743}" presName="compositeA" presStyleCnt="0"/>
      <dgm:spPr/>
    </dgm:pt>
    <dgm:pt modelId="{F5194A15-E00D-470F-86D5-1476B6DBD919}" type="pres">
      <dgm:prSet presAssocID="{7C736E64-97D4-45F8-A25D-3D1791EC4743}" presName="textA" presStyleLbl="revTx" presStyleIdx="0" presStyleCnt="4" custScaleX="220915">
        <dgm:presLayoutVars>
          <dgm:bulletEnabled val="1"/>
        </dgm:presLayoutVars>
      </dgm:prSet>
      <dgm:spPr/>
      <dgm:t>
        <a:bodyPr/>
        <a:lstStyle/>
        <a:p>
          <a:endParaRPr lang="en-US"/>
        </a:p>
      </dgm:t>
    </dgm:pt>
    <dgm:pt modelId="{35344767-8119-4DD6-8F04-28B2919D5FBC}" type="pres">
      <dgm:prSet presAssocID="{7C736E64-97D4-45F8-A25D-3D1791EC4743}" presName="circleA" presStyleLbl="node1" presStyleIdx="0" presStyleCnt="4" custLinFactX="48090" custLinFactY="-100000" custLinFactNeighborX="100000" custLinFactNeighborY="-130086"/>
      <dgm:spPr/>
    </dgm:pt>
    <dgm:pt modelId="{4BAAEEBA-BE1B-4EB6-B3AC-69E0769DA91B}" type="pres">
      <dgm:prSet presAssocID="{7C736E64-97D4-45F8-A25D-3D1791EC4743}" presName="spaceA" presStyleCnt="0"/>
      <dgm:spPr/>
    </dgm:pt>
    <dgm:pt modelId="{93F836CB-BB00-4550-A367-0636E0D6309E}" type="pres">
      <dgm:prSet presAssocID="{295B5BF8-2656-4C40-AFCF-1F764F612194}" presName="space" presStyleCnt="0"/>
      <dgm:spPr/>
    </dgm:pt>
    <dgm:pt modelId="{01FDC1F0-F4D8-4F24-8DDD-F9ACEDADCA4A}" type="pres">
      <dgm:prSet presAssocID="{14B5F7EC-B21F-4E42-9AA5-CFB668FFBCF2}" presName="compositeB" presStyleCnt="0"/>
      <dgm:spPr/>
    </dgm:pt>
    <dgm:pt modelId="{C63238F5-47BF-4013-9DEE-683DACC98498}" type="pres">
      <dgm:prSet presAssocID="{14B5F7EC-B21F-4E42-9AA5-CFB668FFBCF2}" presName="textB" presStyleLbl="revTx" presStyleIdx="1" presStyleCnt="4" custScaleX="441368" custLinFactNeighborX="-8004" custLinFactNeighborY="-1827">
        <dgm:presLayoutVars>
          <dgm:bulletEnabled val="1"/>
        </dgm:presLayoutVars>
      </dgm:prSet>
      <dgm:spPr/>
      <dgm:t>
        <a:bodyPr/>
        <a:lstStyle/>
        <a:p>
          <a:endParaRPr lang="en-US"/>
        </a:p>
      </dgm:t>
    </dgm:pt>
    <dgm:pt modelId="{CF5EF08B-5258-4401-89D1-62EAF47A5EB4}" type="pres">
      <dgm:prSet presAssocID="{14B5F7EC-B21F-4E42-9AA5-CFB668FFBCF2}" presName="circleB" presStyleLbl="node1" presStyleIdx="1" presStyleCnt="4" custLinFactX="100000" custLinFactY="-100000" custLinFactNeighborX="115427" custLinFactNeighborY="-128508"/>
      <dgm:spPr/>
      <dgm:t>
        <a:bodyPr/>
        <a:lstStyle/>
        <a:p>
          <a:endParaRPr lang="en-US"/>
        </a:p>
      </dgm:t>
    </dgm:pt>
    <dgm:pt modelId="{CCECA00C-A79E-463F-BA60-9C339D84C6E0}" type="pres">
      <dgm:prSet presAssocID="{14B5F7EC-B21F-4E42-9AA5-CFB668FFBCF2}" presName="spaceB" presStyleCnt="0"/>
      <dgm:spPr/>
    </dgm:pt>
    <dgm:pt modelId="{38790085-23C8-4EEB-8269-15ADC1AB353F}" type="pres">
      <dgm:prSet presAssocID="{4D2C5F1D-C35E-47BE-8252-D7A34D5A8FD6}" presName="space" presStyleCnt="0"/>
      <dgm:spPr/>
    </dgm:pt>
    <dgm:pt modelId="{3959DC93-C424-4073-9B7B-6BF136EF6DFA}" type="pres">
      <dgm:prSet presAssocID="{61FF4F04-94AB-4D95-8EA9-A191FD4AE2B8}" presName="compositeA" presStyleCnt="0"/>
      <dgm:spPr/>
    </dgm:pt>
    <dgm:pt modelId="{20BB95A9-7C9D-4711-AB3B-DCBD7C3126C9}" type="pres">
      <dgm:prSet presAssocID="{61FF4F04-94AB-4D95-8EA9-A191FD4AE2B8}" presName="textA" presStyleLbl="revTx" presStyleIdx="2" presStyleCnt="4" custAng="19800000" custScaleX="487880" custScaleY="58406" custLinFactX="249606" custLinFactNeighborX="300000" custLinFactNeighborY="-17494">
        <dgm:presLayoutVars>
          <dgm:bulletEnabled val="1"/>
        </dgm:presLayoutVars>
      </dgm:prSet>
      <dgm:spPr/>
      <dgm:t>
        <a:bodyPr/>
        <a:lstStyle/>
        <a:p>
          <a:endParaRPr lang="en-US"/>
        </a:p>
      </dgm:t>
    </dgm:pt>
    <dgm:pt modelId="{D3885375-39F8-42AA-B5E6-E7150E60CBB6}" type="pres">
      <dgm:prSet presAssocID="{61FF4F04-94AB-4D95-8EA9-A191FD4AE2B8}" presName="circleA" presStyleLbl="node1" presStyleIdx="2" presStyleCnt="4" custLinFactX="24898" custLinFactY="-85940" custLinFactNeighborX="100000" custLinFactNeighborY="-100000"/>
      <dgm:spPr/>
    </dgm:pt>
    <dgm:pt modelId="{D25D043A-4D08-4694-846D-5A5D3D01B005}" type="pres">
      <dgm:prSet presAssocID="{61FF4F04-94AB-4D95-8EA9-A191FD4AE2B8}" presName="spaceA" presStyleCnt="0"/>
      <dgm:spPr/>
    </dgm:pt>
    <dgm:pt modelId="{AC10F30D-0CD8-4A5D-830F-2C661FF20919}" type="pres">
      <dgm:prSet presAssocID="{7FBF3A1F-90AA-404C-B559-8B4431ED44FB}" presName="space" presStyleCnt="0"/>
      <dgm:spPr/>
    </dgm:pt>
    <dgm:pt modelId="{BDBB831D-1FCB-4F6A-9AD4-87112748A99F}" type="pres">
      <dgm:prSet presAssocID="{CDB26CFA-39A1-44D9-B232-22B199EB22B0}" presName="compositeB" presStyleCnt="0"/>
      <dgm:spPr/>
    </dgm:pt>
    <dgm:pt modelId="{27053C3F-BA86-4162-9DDC-372F6135F139}" type="pres">
      <dgm:prSet presAssocID="{CDB26CFA-39A1-44D9-B232-22B199EB22B0}" presName="textB" presStyleLbl="revTx" presStyleIdx="3" presStyleCnt="4" custAng="19800000" custScaleX="427027" custScaleY="58406" custLinFactX="-536372" custLinFactY="-76243" custLinFactNeighborX="-600000" custLinFactNeighborY="-100000">
        <dgm:presLayoutVars>
          <dgm:bulletEnabled val="1"/>
        </dgm:presLayoutVars>
      </dgm:prSet>
      <dgm:spPr/>
      <dgm:t>
        <a:bodyPr/>
        <a:lstStyle/>
        <a:p>
          <a:endParaRPr lang="en-US"/>
        </a:p>
      </dgm:t>
    </dgm:pt>
    <dgm:pt modelId="{7EF26425-FDD4-477D-8491-AAAE4C3E82D0}" type="pres">
      <dgm:prSet presAssocID="{CDB26CFA-39A1-44D9-B232-22B199EB22B0}" presName="circleB" presStyleLbl="node1" presStyleIdx="3" presStyleCnt="4" custLinFactY="-100000" custLinFactNeighborX="94951" custLinFactNeighborY="-164335"/>
      <dgm:spPr/>
    </dgm:pt>
    <dgm:pt modelId="{0CAF13F9-EB7C-4C44-BD23-34CE861ECD85}" type="pres">
      <dgm:prSet presAssocID="{CDB26CFA-39A1-44D9-B232-22B199EB22B0}" presName="spaceB" presStyleCnt="0"/>
      <dgm:spPr/>
    </dgm:pt>
  </dgm:ptLst>
  <dgm:cxnLst>
    <dgm:cxn modelId="{7165FDE8-32B2-46DD-8CC2-419D0BD9CF06}" type="presOf" srcId="{14B5F7EC-B21F-4E42-9AA5-CFB668FFBCF2}" destId="{C63238F5-47BF-4013-9DEE-683DACC98498}" srcOrd="0" destOrd="0" presId="urn:microsoft.com/office/officeart/2005/8/layout/hProcess11"/>
    <dgm:cxn modelId="{32ED3EE3-6FD9-4277-B1E3-BA9EFEBE3909}" srcId="{2DD810CA-74B1-475C-B085-2D7997659286}" destId="{CDB26CFA-39A1-44D9-B232-22B199EB22B0}" srcOrd="3" destOrd="0" parTransId="{2C5EDC29-87D1-47B9-9C02-626241CBBE3D}" sibTransId="{D8B715B5-1AB1-40FE-A849-4798BCCDA770}"/>
    <dgm:cxn modelId="{3DDE458E-494F-4CAE-9F87-AA040F167A7D}" srcId="{2DD810CA-74B1-475C-B085-2D7997659286}" destId="{61FF4F04-94AB-4D95-8EA9-A191FD4AE2B8}" srcOrd="2" destOrd="0" parTransId="{FC4A6EDA-BB0D-4270-93C3-6C7F608BB00A}" sibTransId="{7FBF3A1F-90AA-404C-B559-8B4431ED44FB}"/>
    <dgm:cxn modelId="{31BC47BD-53D5-43BB-895F-1C84E3FE63F4}" type="presOf" srcId="{7C736E64-97D4-45F8-A25D-3D1791EC4743}" destId="{F5194A15-E00D-470F-86D5-1476B6DBD919}" srcOrd="0" destOrd="0" presId="urn:microsoft.com/office/officeart/2005/8/layout/hProcess11"/>
    <dgm:cxn modelId="{1C475B91-769F-4C79-929D-B3383BDFAA1D}" srcId="{2DD810CA-74B1-475C-B085-2D7997659286}" destId="{7C736E64-97D4-45F8-A25D-3D1791EC4743}" srcOrd="0" destOrd="0" parTransId="{E1AF697F-F565-4C32-93F2-5EC17B535E7C}" sibTransId="{295B5BF8-2656-4C40-AFCF-1F764F612194}"/>
    <dgm:cxn modelId="{F5552BB6-B18D-4D09-9787-418D01AA771E}" type="presOf" srcId="{CDB26CFA-39A1-44D9-B232-22B199EB22B0}" destId="{27053C3F-BA86-4162-9DDC-372F6135F139}" srcOrd="0" destOrd="0" presId="urn:microsoft.com/office/officeart/2005/8/layout/hProcess11"/>
    <dgm:cxn modelId="{6D5543B7-B819-4E0C-8429-EDCF8063C571}" type="presOf" srcId="{2DD810CA-74B1-475C-B085-2D7997659286}" destId="{A119895D-6FAB-4984-B534-94C2A3F8307E}" srcOrd="0" destOrd="0" presId="urn:microsoft.com/office/officeart/2005/8/layout/hProcess11"/>
    <dgm:cxn modelId="{8EE1DA69-FFC2-4807-B106-A5ECA9884CA2}" srcId="{2DD810CA-74B1-475C-B085-2D7997659286}" destId="{14B5F7EC-B21F-4E42-9AA5-CFB668FFBCF2}" srcOrd="1" destOrd="0" parTransId="{EDF35DCB-67DB-4F4B-89DF-DC0780875FE0}" sibTransId="{4D2C5F1D-C35E-47BE-8252-D7A34D5A8FD6}"/>
    <dgm:cxn modelId="{E1537C20-15B9-4EF4-B1EA-611C964AB9E9}" type="presOf" srcId="{61FF4F04-94AB-4D95-8EA9-A191FD4AE2B8}" destId="{20BB95A9-7C9D-4711-AB3B-DCBD7C3126C9}" srcOrd="0" destOrd="0" presId="urn:microsoft.com/office/officeart/2005/8/layout/hProcess11"/>
    <dgm:cxn modelId="{B2DEB431-4BFD-4A34-AC74-7C2672818EFF}" type="presParOf" srcId="{A119895D-6FAB-4984-B534-94C2A3F8307E}" destId="{0839C58E-ACFB-4596-8D95-8E056C55ED6E}" srcOrd="0" destOrd="0" presId="urn:microsoft.com/office/officeart/2005/8/layout/hProcess11"/>
    <dgm:cxn modelId="{CC01B128-D21A-4198-8BCC-1915043E1923}" type="presParOf" srcId="{A119895D-6FAB-4984-B534-94C2A3F8307E}" destId="{6AE197FC-82BE-476D-A819-A8AD9E4BA748}" srcOrd="1" destOrd="0" presId="urn:microsoft.com/office/officeart/2005/8/layout/hProcess11"/>
    <dgm:cxn modelId="{FAAD69C8-1B56-44EA-98AB-83694922C7C3}" type="presParOf" srcId="{6AE197FC-82BE-476D-A819-A8AD9E4BA748}" destId="{9CA76625-6D67-4C62-8A6D-5CE4F4C734DB}" srcOrd="0" destOrd="0" presId="urn:microsoft.com/office/officeart/2005/8/layout/hProcess11"/>
    <dgm:cxn modelId="{6D8DEA59-41FC-4866-8680-7BC3CFB06C8C}" type="presParOf" srcId="{9CA76625-6D67-4C62-8A6D-5CE4F4C734DB}" destId="{F5194A15-E00D-470F-86D5-1476B6DBD919}" srcOrd="0" destOrd="0" presId="urn:microsoft.com/office/officeart/2005/8/layout/hProcess11"/>
    <dgm:cxn modelId="{4ECC1088-3E2F-4FE5-9F6B-54C55CE9E98E}" type="presParOf" srcId="{9CA76625-6D67-4C62-8A6D-5CE4F4C734DB}" destId="{35344767-8119-4DD6-8F04-28B2919D5FBC}" srcOrd="1" destOrd="0" presId="urn:microsoft.com/office/officeart/2005/8/layout/hProcess11"/>
    <dgm:cxn modelId="{1F62C9CF-D9C7-4A38-85EF-6CE180996B4E}" type="presParOf" srcId="{9CA76625-6D67-4C62-8A6D-5CE4F4C734DB}" destId="{4BAAEEBA-BE1B-4EB6-B3AC-69E0769DA91B}" srcOrd="2" destOrd="0" presId="urn:microsoft.com/office/officeart/2005/8/layout/hProcess11"/>
    <dgm:cxn modelId="{7064A621-6C82-4E2D-B209-00F3729FC55D}" type="presParOf" srcId="{6AE197FC-82BE-476D-A819-A8AD9E4BA748}" destId="{93F836CB-BB00-4550-A367-0636E0D6309E}" srcOrd="1" destOrd="0" presId="urn:microsoft.com/office/officeart/2005/8/layout/hProcess11"/>
    <dgm:cxn modelId="{0566886B-E827-4D1B-B0B5-0113EDB10662}" type="presParOf" srcId="{6AE197FC-82BE-476D-A819-A8AD9E4BA748}" destId="{01FDC1F0-F4D8-4F24-8DDD-F9ACEDADCA4A}" srcOrd="2" destOrd="0" presId="urn:microsoft.com/office/officeart/2005/8/layout/hProcess11"/>
    <dgm:cxn modelId="{8437EB22-7D01-4AAB-95D9-A264DDBED7FB}" type="presParOf" srcId="{01FDC1F0-F4D8-4F24-8DDD-F9ACEDADCA4A}" destId="{C63238F5-47BF-4013-9DEE-683DACC98498}" srcOrd="0" destOrd="0" presId="urn:microsoft.com/office/officeart/2005/8/layout/hProcess11"/>
    <dgm:cxn modelId="{08A05D30-EFBE-4238-9EA5-30881BB1AE99}" type="presParOf" srcId="{01FDC1F0-F4D8-4F24-8DDD-F9ACEDADCA4A}" destId="{CF5EF08B-5258-4401-89D1-62EAF47A5EB4}" srcOrd="1" destOrd="0" presId="urn:microsoft.com/office/officeart/2005/8/layout/hProcess11"/>
    <dgm:cxn modelId="{EAA6A144-FC75-4736-A2EB-E44471BA178E}" type="presParOf" srcId="{01FDC1F0-F4D8-4F24-8DDD-F9ACEDADCA4A}" destId="{CCECA00C-A79E-463F-BA60-9C339D84C6E0}" srcOrd="2" destOrd="0" presId="urn:microsoft.com/office/officeart/2005/8/layout/hProcess11"/>
    <dgm:cxn modelId="{2A1F057B-B11D-4953-B204-18CC417FE33E}" type="presParOf" srcId="{6AE197FC-82BE-476D-A819-A8AD9E4BA748}" destId="{38790085-23C8-4EEB-8269-15ADC1AB353F}" srcOrd="3" destOrd="0" presId="urn:microsoft.com/office/officeart/2005/8/layout/hProcess11"/>
    <dgm:cxn modelId="{82E03A2C-826C-4C4B-AE7A-8A425AD1C4EC}" type="presParOf" srcId="{6AE197FC-82BE-476D-A819-A8AD9E4BA748}" destId="{3959DC93-C424-4073-9B7B-6BF136EF6DFA}" srcOrd="4" destOrd="0" presId="urn:microsoft.com/office/officeart/2005/8/layout/hProcess11"/>
    <dgm:cxn modelId="{843957E2-6641-432D-A45C-CE9E977AD1C6}" type="presParOf" srcId="{3959DC93-C424-4073-9B7B-6BF136EF6DFA}" destId="{20BB95A9-7C9D-4711-AB3B-DCBD7C3126C9}" srcOrd="0" destOrd="0" presId="urn:microsoft.com/office/officeart/2005/8/layout/hProcess11"/>
    <dgm:cxn modelId="{867F60AB-28DD-4086-A39A-6B0EE1D270E8}" type="presParOf" srcId="{3959DC93-C424-4073-9B7B-6BF136EF6DFA}" destId="{D3885375-39F8-42AA-B5E6-E7150E60CBB6}" srcOrd="1" destOrd="0" presId="urn:microsoft.com/office/officeart/2005/8/layout/hProcess11"/>
    <dgm:cxn modelId="{F65F4F0A-8EE0-4C55-A169-B7AAFF6E71D9}" type="presParOf" srcId="{3959DC93-C424-4073-9B7B-6BF136EF6DFA}" destId="{D25D043A-4D08-4694-846D-5A5D3D01B005}" srcOrd="2" destOrd="0" presId="urn:microsoft.com/office/officeart/2005/8/layout/hProcess11"/>
    <dgm:cxn modelId="{63E510A1-D35E-4049-BB56-8E7338EF6856}" type="presParOf" srcId="{6AE197FC-82BE-476D-A819-A8AD9E4BA748}" destId="{AC10F30D-0CD8-4A5D-830F-2C661FF20919}" srcOrd="5" destOrd="0" presId="urn:microsoft.com/office/officeart/2005/8/layout/hProcess11"/>
    <dgm:cxn modelId="{29090294-59D4-41FF-B444-266C0C426472}" type="presParOf" srcId="{6AE197FC-82BE-476D-A819-A8AD9E4BA748}" destId="{BDBB831D-1FCB-4F6A-9AD4-87112748A99F}" srcOrd="6" destOrd="0" presId="urn:microsoft.com/office/officeart/2005/8/layout/hProcess11"/>
    <dgm:cxn modelId="{7854E85E-DC97-4AA5-9D48-E29D1CA61336}" type="presParOf" srcId="{BDBB831D-1FCB-4F6A-9AD4-87112748A99F}" destId="{27053C3F-BA86-4162-9DDC-372F6135F139}" srcOrd="0" destOrd="0" presId="urn:microsoft.com/office/officeart/2005/8/layout/hProcess11"/>
    <dgm:cxn modelId="{567E8837-341D-4CDD-ACB8-EDF9ECB64625}" type="presParOf" srcId="{BDBB831D-1FCB-4F6A-9AD4-87112748A99F}" destId="{7EF26425-FDD4-477D-8491-AAAE4C3E82D0}" srcOrd="1" destOrd="0" presId="urn:microsoft.com/office/officeart/2005/8/layout/hProcess11"/>
    <dgm:cxn modelId="{2B9471DE-C0D6-4163-AD9A-3D49690B4C1B}" type="presParOf" srcId="{BDBB831D-1FCB-4F6A-9AD4-87112748A99F}" destId="{0CAF13F9-EB7C-4C44-BD23-34CE861ECD8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8215EE-A2D3-4E05-9051-519384D38D45}"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537C376C-FB90-4834-A066-12957A204755}">
      <dgm:prSet phldrT="[Text]"/>
      <dgm:spPr>
        <a:xfrm>
          <a:off x="1543647" y="1441362"/>
          <a:ext cx="873144" cy="873144"/>
        </a:xfrm>
        <a:gradFill rotWithShape="0">
          <a:gsLst>
            <a:gs pos="90000">
              <a:schemeClr val="bg1"/>
            </a:gs>
            <a:gs pos="100000">
              <a:schemeClr val="bg1"/>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rIns="0"/>
        <a:lstStyle/>
        <a:p>
          <a:endParaRPr lang="en-US" dirty="0">
            <a:solidFill>
              <a:srgbClr val="FFFFFF"/>
            </a:solidFill>
            <a:latin typeface="Arial" panose="020B0604020202020204"/>
            <a:ea typeface="+mn-ea"/>
            <a:cs typeface="+mn-cs"/>
          </a:endParaRPr>
        </a:p>
      </dgm:t>
    </dgm:pt>
    <dgm:pt modelId="{C9C9E4CC-9DAA-4247-9211-16D93A189E31}" type="parTrans" cxnId="{279D08E7-7938-42F3-B326-BB4789A22675}">
      <dgm:prSet/>
      <dgm:spPr/>
      <dgm:t>
        <a:bodyPr/>
        <a:lstStyle/>
        <a:p>
          <a:endParaRPr lang="en-US"/>
        </a:p>
      </dgm:t>
    </dgm:pt>
    <dgm:pt modelId="{37F6F474-A5B0-48D0-A170-BF1B5D7322F7}" type="sibTrans" cxnId="{279D08E7-7938-42F3-B326-BB4789A22675}">
      <dgm:prSet/>
      <dgm:spPr/>
      <dgm:t>
        <a:bodyPr/>
        <a:lstStyle/>
        <a:p>
          <a:endParaRPr lang="en-US"/>
        </a:p>
      </dgm:t>
    </dgm:pt>
    <dgm:pt modelId="{B61296F9-9A4F-459E-8CE8-9E2762EA1438}">
      <dgm:prSet phldrT="[Text]" custT="1"/>
      <dgm:spPr>
        <a:xfrm>
          <a:off x="1437914" y="4969"/>
          <a:ext cx="1084609" cy="1084609"/>
        </a:xfrm>
        <a:gradFill rotWithShape="0">
          <a:gsLst>
            <a:gs pos="0">
              <a:srgbClr val="0E4073">
                <a:hueOff val="0"/>
                <a:satOff val="0"/>
                <a:lumOff val="0"/>
                <a:alphaOff val="0"/>
                <a:shade val="51000"/>
                <a:satMod val="130000"/>
              </a:srgbClr>
            </a:gs>
            <a:gs pos="80000">
              <a:srgbClr val="0E4073">
                <a:hueOff val="0"/>
                <a:satOff val="0"/>
                <a:lumOff val="0"/>
                <a:alphaOff val="0"/>
                <a:shade val="93000"/>
                <a:satMod val="130000"/>
              </a:srgbClr>
            </a:gs>
            <a:gs pos="100000">
              <a:srgbClr val="0E407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1450" dirty="0" smtClean="0">
              <a:solidFill>
                <a:srgbClr val="FFFFFF"/>
              </a:solidFill>
              <a:latin typeface="Arial" panose="020B0604020202020204"/>
              <a:ea typeface="+mn-ea"/>
              <a:cs typeface="+mn-cs"/>
            </a:rPr>
            <a:t>Custom-tailored learning materials</a:t>
          </a:r>
          <a:endParaRPr lang="en-US" sz="1450" dirty="0">
            <a:solidFill>
              <a:srgbClr val="FFFFFF"/>
            </a:solidFill>
            <a:latin typeface="Arial" panose="020B0604020202020204"/>
            <a:ea typeface="+mn-ea"/>
            <a:cs typeface="+mn-cs"/>
          </a:endParaRPr>
        </a:p>
      </dgm:t>
    </dgm:pt>
    <dgm:pt modelId="{6C22C978-708C-486A-B8B1-F7DD62A52F4A}" type="parTrans" cxnId="{4322186A-CCB3-4D45-8F71-8D4658A45C77}">
      <dgm:prSet/>
      <dgm:spPr>
        <a:xfrm rot="5460000">
          <a:off x="1886996" y="1154042"/>
          <a:ext cx="186445" cy="233410"/>
        </a:xfrm>
        <a:gradFill rotWithShape="0">
          <a:gsLst>
            <a:gs pos="0">
              <a:srgbClr val="0E4073">
                <a:tint val="60000"/>
                <a:hueOff val="0"/>
                <a:satOff val="0"/>
                <a:lumOff val="0"/>
                <a:alphaOff val="0"/>
                <a:shade val="51000"/>
                <a:satMod val="130000"/>
              </a:srgbClr>
            </a:gs>
            <a:gs pos="80000">
              <a:srgbClr val="0E4073">
                <a:tint val="60000"/>
                <a:hueOff val="0"/>
                <a:satOff val="0"/>
                <a:lumOff val="0"/>
                <a:alphaOff val="0"/>
                <a:shade val="93000"/>
                <a:satMod val="130000"/>
              </a:srgbClr>
            </a:gs>
            <a:gs pos="100000">
              <a:srgbClr val="0E407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solidFill>
              <a:srgbClr val="FFFFFF"/>
            </a:solidFill>
            <a:latin typeface="Arial" panose="020B0604020202020204"/>
            <a:ea typeface="+mn-ea"/>
            <a:cs typeface="+mn-cs"/>
          </a:endParaRPr>
        </a:p>
      </dgm:t>
    </dgm:pt>
    <dgm:pt modelId="{116A2751-7024-4AB2-BC03-702E59D7D417}" type="sibTrans" cxnId="{4322186A-CCB3-4D45-8F71-8D4658A45C77}">
      <dgm:prSet/>
      <dgm:spPr/>
      <dgm:t>
        <a:bodyPr/>
        <a:lstStyle/>
        <a:p>
          <a:endParaRPr lang="en-US"/>
        </a:p>
      </dgm:t>
    </dgm:pt>
    <dgm:pt modelId="{46CBCA9F-4790-460D-809F-5AB55DB82B8B}">
      <dgm:prSet phldrT="[Text]" custT="1"/>
      <dgm:spPr>
        <a:xfrm>
          <a:off x="2590300" y="2000960"/>
          <a:ext cx="1084609" cy="1084609"/>
        </a:xfrm>
        <a:gradFill rotWithShape="0">
          <a:gsLst>
            <a:gs pos="0">
              <a:srgbClr val="0E4073">
                <a:hueOff val="0"/>
                <a:satOff val="0"/>
                <a:lumOff val="0"/>
                <a:alphaOff val="0"/>
                <a:shade val="51000"/>
                <a:satMod val="130000"/>
              </a:srgbClr>
            </a:gs>
            <a:gs pos="80000">
              <a:srgbClr val="0E4073">
                <a:hueOff val="0"/>
                <a:satOff val="0"/>
                <a:lumOff val="0"/>
                <a:alphaOff val="0"/>
                <a:shade val="93000"/>
                <a:satMod val="130000"/>
              </a:srgbClr>
            </a:gs>
            <a:gs pos="100000">
              <a:srgbClr val="0E407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lIns="0" tIns="0" rIns="0" bIns="0" anchor="ctr" anchorCtr="0"/>
        <a:lstStyle/>
        <a:p>
          <a:r>
            <a:rPr lang="en-US" sz="1450" spc="-40" baseline="0" dirty="0" smtClean="0">
              <a:solidFill>
                <a:srgbClr val="FFFFFF"/>
              </a:solidFill>
              <a:latin typeface="Arial" panose="020B0604020202020204"/>
              <a:ea typeface="+mn-ea"/>
              <a:cs typeface="+mn-cs"/>
            </a:rPr>
            <a:t>Learning management software</a:t>
          </a:r>
          <a:endParaRPr lang="en-US" sz="1450" spc="-40" baseline="0" dirty="0">
            <a:solidFill>
              <a:srgbClr val="FFFFFF"/>
            </a:solidFill>
            <a:latin typeface="Arial" panose="020B0604020202020204"/>
            <a:ea typeface="+mn-ea"/>
            <a:cs typeface="+mn-cs"/>
          </a:endParaRPr>
        </a:p>
      </dgm:t>
    </dgm:pt>
    <dgm:pt modelId="{DED73280-305C-4E26-B07F-32C2CCF9AEDB}" type="parTrans" cxnId="{EAE3C596-BD77-4597-98ED-9564EA1F9871}">
      <dgm:prSet/>
      <dgm:spPr>
        <a:xfrm rot="12960000">
          <a:off x="2412836" y="2064823"/>
          <a:ext cx="186445" cy="233410"/>
        </a:xfrm>
        <a:gradFill rotWithShape="0">
          <a:gsLst>
            <a:gs pos="0">
              <a:srgbClr val="0E4073">
                <a:tint val="60000"/>
                <a:hueOff val="0"/>
                <a:satOff val="0"/>
                <a:lumOff val="0"/>
                <a:alphaOff val="0"/>
                <a:shade val="51000"/>
                <a:satMod val="130000"/>
              </a:srgbClr>
            </a:gs>
            <a:gs pos="80000">
              <a:srgbClr val="0E4073">
                <a:tint val="60000"/>
                <a:hueOff val="0"/>
                <a:satOff val="0"/>
                <a:lumOff val="0"/>
                <a:alphaOff val="0"/>
                <a:shade val="93000"/>
                <a:satMod val="130000"/>
              </a:srgbClr>
            </a:gs>
            <a:gs pos="100000">
              <a:srgbClr val="0E407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solidFill>
              <a:srgbClr val="FFFFFF"/>
            </a:solidFill>
            <a:latin typeface="Arial" panose="020B0604020202020204"/>
            <a:ea typeface="+mn-ea"/>
            <a:cs typeface="+mn-cs"/>
          </a:endParaRPr>
        </a:p>
      </dgm:t>
    </dgm:pt>
    <dgm:pt modelId="{F5E768B0-B3D1-4078-9040-C516B288F31E}" type="sibTrans" cxnId="{EAE3C596-BD77-4597-98ED-9564EA1F9871}">
      <dgm:prSet/>
      <dgm:spPr/>
      <dgm:t>
        <a:bodyPr/>
        <a:lstStyle/>
        <a:p>
          <a:endParaRPr lang="en-US"/>
        </a:p>
      </dgm:t>
    </dgm:pt>
    <dgm:pt modelId="{4A31F674-843A-4930-9F82-91968D9B66C2}">
      <dgm:prSet phldrT="[Text]" custT="1"/>
      <dgm:spPr>
        <a:xfrm>
          <a:off x="285529" y="2000960"/>
          <a:ext cx="1084609" cy="1084609"/>
        </a:xfrm>
        <a:gradFill rotWithShape="0">
          <a:gsLst>
            <a:gs pos="0">
              <a:srgbClr val="0E4073">
                <a:hueOff val="0"/>
                <a:satOff val="0"/>
                <a:lumOff val="0"/>
                <a:alphaOff val="0"/>
                <a:shade val="51000"/>
                <a:satMod val="130000"/>
              </a:srgbClr>
            </a:gs>
            <a:gs pos="80000">
              <a:srgbClr val="0E4073">
                <a:hueOff val="0"/>
                <a:satOff val="0"/>
                <a:lumOff val="0"/>
                <a:alphaOff val="0"/>
                <a:shade val="93000"/>
                <a:satMod val="130000"/>
              </a:srgbClr>
            </a:gs>
            <a:gs pos="100000">
              <a:srgbClr val="0E407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1450" dirty="0" err="1" smtClean="0">
              <a:solidFill>
                <a:srgbClr val="FFFFFF"/>
              </a:solidFill>
              <a:latin typeface="Arial" panose="020B0604020202020204"/>
              <a:ea typeface="+mn-ea"/>
              <a:cs typeface="+mn-cs"/>
            </a:rPr>
            <a:t>IoT</a:t>
          </a:r>
          <a:r>
            <a:rPr lang="en-US" sz="1450" dirty="0" smtClean="0">
              <a:solidFill>
                <a:srgbClr val="FFFFFF"/>
              </a:solidFill>
              <a:latin typeface="Arial" panose="020B0604020202020204"/>
              <a:ea typeface="+mn-ea"/>
              <a:cs typeface="+mn-cs"/>
            </a:rPr>
            <a:t> weather instruments </a:t>
          </a:r>
          <a:endParaRPr lang="en-US" sz="1450" dirty="0">
            <a:solidFill>
              <a:srgbClr val="FFFFFF"/>
            </a:solidFill>
            <a:latin typeface="Arial" panose="020B0604020202020204"/>
            <a:ea typeface="+mn-ea"/>
            <a:cs typeface="+mn-cs"/>
          </a:endParaRPr>
        </a:p>
      </dgm:t>
    </dgm:pt>
    <dgm:pt modelId="{2F6FBF11-0C65-4AB6-99C0-91105E4CBFA7}" type="parTrans" cxnId="{59056025-AD8B-425F-AF09-FF45668F177E}">
      <dgm:prSet/>
      <dgm:spPr>
        <a:xfrm rot="20040000">
          <a:off x="1361157" y="2064823"/>
          <a:ext cx="186445" cy="233410"/>
        </a:xfrm>
        <a:gradFill rotWithShape="0">
          <a:gsLst>
            <a:gs pos="0">
              <a:srgbClr val="A3AABA"/>
            </a:gs>
            <a:gs pos="80000">
              <a:srgbClr val="A2A9B9"/>
            </a:gs>
            <a:gs pos="100000">
              <a:srgbClr val="0E407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solidFill>
              <a:srgbClr val="FFFFFF"/>
            </a:solidFill>
            <a:latin typeface="Arial" panose="020B0604020202020204"/>
            <a:ea typeface="+mn-ea"/>
            <a:cs typeface="+mn-cs"/>
          </a:endParaRPr>
        </a:p>
      </dgm:t>
    </dgm:pt>
    <dgm:pt modelId="{3059D444-5FAF-406A-8236-B77EEF15C061}" type="sibTrans" cxnId="{59056025-AD8B-425F-AF09-FF45668F177E}">
      <dgm:prSet/>
      <dgm:spPr/>
      <dgm:t>
        <a:bodyPr/>
        <a:lstStyle/>
        <a:p>
          <a:endParaRPr lang="en-US"/>
        </a:p>
      </dgm:t>
    </dgm:pt>
    <dgm:pt modelId="{8BD48EDD-B438-46F6-BC16-BB636CD34B79}">
      <dgm:prSet phldrT="[Text]" custScaleX="119116" custScaleY="119116"/>
      <dgm:spPr>
        <a:xfrm>
          <a:off x="1437914" y="4969"/>
          <a:ext cx="1084609" cy="1084609"/>
        </a:xfrm>
        <a:prstGeom prst="ellipse">
          <a:avLst/>
        </a:prstGeom>
        <a:gradFill rotWithShape="0">
          <a:gsLst>
            <a:gs pos="0">
              <a:srgbClr val="0E4073">
                <a:hueOff val="0"/>
                <a:satOff val="0"/>
                <a:lumOff val="0"/>
                <a:alphaOff val="0"/>
                <a:shade val="51000"/>
                <a:satMod val="130000"/>
              </a:srgbClr>
            </a:gs>
            <a:gs pos="80000">
              <a:srgbClr val="0E4073">
                <a:hueOff val="0"/>
                <a:satOff val="0"/>
                <a:lumOff val="0"/>
                <a:alphaOff val="0"/>
                <a:shade val="93000"/>
                <a:satMod val="130000"/>
              </a:srgbClr>
            </a:gs>
            <a:gs pos="100000">
              <a:srgbClr val="0E407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GB"/>
        </a:p>
      </dgm:t>
    </dgm:pt>
    <dgm:pt modelId="{8FD1038B-6F2F-4DA1-9A39-5952520F136A}" type="parTrans" cxnId="{94D42477-E530-458A-A9B6-B61C3E2D7457}">
      <dgm:prSet custAng="10860000"/>
      <dgm:spPr/>
      <dgm:t>
        <a:bodyPr/>
        <a:lstStyle/>
        <a:p>
          <a:endParaRPr lang="en-US"/>
        </a:p>
      </dgm:t>
    </dgm:pt>
    <dgm:pt modelId="{F49762A2-84E7-4F9F-B996-CA16DBF5D721}" type="sibTrans" cxnId="{94D42477-E530-458A-A9B6-B61C3E2D7457}">
      <dgm:prSet/>
      <dgm:spPr/>
      <dgm:t>
        <a:bodyPr/>
        <a:lstStyle/>
        <a:p>
          <a:endParaRPr lang="en-US"/>
        </a:p>
      </dgm:t>
    </dgm:pt>
    <dgm:pt modelId="{C45D6538-A617-4681-963D-5B7CEC85AFF5}">
      <dgm:prSet phldrT="[Text]" custScaleX="119116" custScaleY="119116"/>
      <dgm:spPr>
        <a:xfrm>
          <a:off x="1437914" y="4969"/>
          <a:ext cx="1084609" cy="1084609"/>
        </a:xfrm>
        <a:prstGeom prst="ellipse">
          <a:avLst/>
        </a:prstGeom>
        <a:gradFill rotWithShape="0">
          <a:gsLst>
            <a:gs pos="0">
              <a:srgbClr val="0E4073">
                <a:hueOff val="0"/>
                <a:satOff val="0"/>
                <a:lumOff val="0"/>
                <a:alphaOff val="0"/>
                <a:shade val="51000"/>
                <a:satMod val="130000"/>
              </a:srgbClr>
            </a:gs>
            <a:gs pos="80000">
              <a:srgbClr val="0E4073">
                <a:hueOff val="0"/>
                <a:satOff val="0"/>
                <a:lumOff val="0"/>
                <a:alphaOff val="0"/>
                <a:shade val="93000"/>
                <a:satMod val="130000"/>
              </a:srgbClr>
            </a:gs>
            <a:gs pos="100000">
              <a:srgbClr val="0E407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GB"/>
        </a:p>
      </dgm:t>
    </dgm:pt>
    <dgm:pt modelId="{7D97BAAA-6570-4FAA-8FF3-9C1107D224F0}" type="parTrans" cxnId="{66A97D3D-629C-4CE9-91DF-57FC82A76626}">
      <dgm:prSet custAng="10860000"/>
      <dgm:spPr/>
      <dgm:t>
        <a:bodyPr/>
        <a:lstStyle/>
        <a:p>
          <a:endParaRPr lang="en-US"/>
        </a:p>
      </dgm:t>
    </dgm:pt>
    <dgm:pt modelId="{92EA9AB6-503E-4DF3-9125-25103D1A728D}" type="sibTrans" cxnId="{66A97D3D-629C-4CE9-91DF-57FC82A76626}">
      <dgm:prSet/>
      <dgm:spPr/>
      <dgm:t>
        <a:bodyPr/>
        <a:lstStyle/>
        <a:p>
          <a:endParaRPr lang="en-US"/>
        </a:p>
      </dgm:t>
    </dgm:pt>
    <dgm:pt modelId="{B3DE07BC-B6A5-4981-9296-6FD13E519742}">
      <dgm:prSet phldrT="[Text]" custT="1"/>
      <dgm:spPr>
        <a:xfrm>
          <a:off x="1437914" y="4969"/>
          <a:ext cx="1084609" cy="1084609"/>
        </a:xfrm>
        <a:gradFill rotWithShape="0">
          <a:gsLst>
            <a:gs pos="0">
              <a:srgbClr val="0E4073">
                <a:hueOff val="0"/>
                <a:satOff val="0"/>
                <a:lumOff val="0"/>
                <a:alphaOff val="0"/>
                <a:shade val="51000"/>
                <a:satMod val="130000"/>
              </a:srgbClr>
            </a:gs>
            <a:gs pos="80000">
              <a:srgbClr val="0E4073">
                <a:hueOff val="0"/>
                <a:satOff val="0"/>
                <a:lumOff val="0"/>
                <a:alphaOff val="0"/>
                <a:shade val="93000"/>
                <a:satMod val="130000"/>
              </a:srgbClr>
            </a:gs>
            <a:gs pos="100000">
              <a:srgbClr val="0E407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1450" dirty="0" smtClean="0">
              <a:solidFill>
                <a:srgbClr val="FFFFFF"/>
              </a:solidFill>
              <a:latin typeface="Arial" panose="020B0604020202020204"/>
              <a:ea typeface="+mn-ea"/>
              <a:cs typeface="+mn-cs"/>
            </a:rPr>
            <a:t>Expert guidance</a:t>
          </a:r>
          <a:endParaRPr lang="en-US" sz="1450" dirty="0">
            <a:solidFill>
              <a:srgbClr val="FFFFFF"/>
            </a:solidFill>
            <a:latin typeface="Arial" panose="020B0604020202020204"/>
            <a:ea typeface="+mn-ea"/>
            <a:cs typeface="+mn-cs"/>
          </a:endParaRPr>
        </a:p>
      </dgm:t>
    </dgm:pt>
    <dgm:pt modelId="{CE4E1D3C-5A0C-46C9-9D63-1951646826F9}" type="parTrans" cxnId="{E4DD6AE1-1E69-408D-BAD8-6C6481BA2798}">
      <dgm:prSet/>
      <dgm:spPr>
        <a:noFill/>
        <a:ln>
          <a:noFill/>
        </a:ln>
        <a:effectLst/>
      </dgm:spPr>
      <dgm:t>
        <a:bodyPr/>
        <a:lstStyle/>
        <a:p>
          <a:endParaRPr lang="en-US"/>
        </a:p>
      </dgm:t>
    </dgm:pt>
    <dgm:pt modelId="{EFD6ED08-51FE-473F-9323-46B3407E5CAC}" type="sibTrans" cxnId="{E4DD6AE1-1E69-408D-BAD8-6C6481BA2798}">
      <dgm:prSet/>
      <dgm:spPr/>
      <dgm:t>
        <a:bodyPr/>
        <a:lstStyle/>
        <a:p>
          <a:endParaRPr lang="en-US"/>
        </a:p>
      </dgm:t>
    </dgm:pt>
    <dgm:pt modelId="{3D46985E-D53A-4621-BDB3-70A614ED7077}" type="pres">
      <dgm:prSet presAssocID="{288215EE-A2D3-4E05-9051-519384D38D45}" presName="Name0" presStyleCnt="0">
        <dgm:presLayoutVars>
          <dgm:chMax val="1"/>
          <dgm:dir/>
          <dgm:animLvl val="ctr"/>
          <dgm:resizeHandles val="exact"/>
        </dgm:presLayoutVars>
      </dgm:prSet>
      <dgm:spPr/>
      <dgm:t>
        <a:bodyPr/>
        <a:lstStyle/>
        <a:p>
          <a:endParaRPr lang="en-US"/>
        </a:p>
      </dgm:t>
    </dgm:pt>
    <dgm:pt modelId="{8C1113E7-CF86-4305-AC4B-F1AE2372B0A6}" type="pres">
      <dgm:prSet presAssocID="{537C376C-FB90-4834-A066-12957A204755}" presName="centerShape" presStyleLbl="node0" presStyleIdx="0" presStyleCnt="1"/>
      <dgm:spPr>
        <a:prstGeom prst="ellipse">
          <a:avLst/>
        </a:prstGeom>
      </dgm:spPr>
      <dgm:t>
        <a:bodyPr/>
        <a:lstStyle/>
        <a:p>
          <a:endParaRPr lang="en-US"/>
        </a:p>
      </dgm:t>
    </dgm:pt>
    <dgm:pt modelId="{8697AA20-115F-4E6D-8F82-DB1BDA9B3BE3}" type="pres">
      <dgm:prSet presAssocID="{6C22C978-708C-486A-B8B1-F7DD62A52F4A}" presName="parTrans" presStyleLbl="sibTrans2D1" presStyleIdx="0" presStyleCnt="4" custAng="10800000"/>
      <dgm:spPr>
        <a:prstGeom prst="rightArrow">
          <a:avLst>
            <a:gd name="adj1" fmla="val 60000"/>
            <a:gd name="adj2" fmla="val 50000"/>
          </a:avLst>
        </a:prstGeom>
      </dgm:spPr>
      <dgm:t>
        <a:bodyPr/>
        <a:lstStyle/>
        <a:p>
          <a:endParaRPr lang="en-US"/>
        </a:p>
      </dgm:t>
    </dgm:pt>
    <dgm:pt modelId="{64438055-89F1-4325-9CDA-6143F2AD5D1B}" type="pres">
      <dgm:prSet presAssocID="{6C22C978-708C-486A-B8B1-F7DD62A52F4A}" presName="connectorText" presStyleLbl="sibTrans2D1" presStyleIdx="0" presStyleCnt="4"/>
      <dgm:spPr/>
      <dgm:t>
        <a:bodyPr/>
        <a:lstStyle/>
        <a:p>
          <a:endParaRPr lang="en-US"/>
        </a:p>
      </dgm:t>
    </dgm:pt>
    <dgm:pt modelId="{B26C2226-7DF0-4FBE-BE0E-7BEEF0C8B726}" type="pres">
      <dgm:prSet presAssocID="{B61296F9-9A4F-459E-8CE8-9E2762EA1438}" presName="node" presStyleLbl="node1" presStyleIdx="0" presStyleCnt="4" custScaleX="132178" custScaleY="132178">
        <dgm:presLayoutVars>
          <dgm:bulletEnabled val="1"/>
        </dgm:presLayoutVars>
      </dgm:prSet>
      <dgm:spPr>
        <a:prstGeom prst="ellipse">
          <a:avLst/>
        </a:prstGeom>
      </dgm:spPr>
      <dgm:t>
        <a:bodyPr/>
        <a:lstStyle/>
        <a:p>
          <a:endParaRPr lang="en-US"/>
        </a:p>
      </dgm:t>
    </dgm:pt>
    <dgm:pt modelId="{E7C94FA1-9382-417D-A1DD-46F057B7E02A}" type="pres">
      <dgm:prSet presAssocID="{CE4E1D3C-5A0C-46C9-9D63-1951646826F9}" presName="parTrans" presStyleLbl="sibTrans2D1" presStyleIdx="1" presStyleCnt="4" custFlipHor="0" custScaleX="32152" custScaleY="60000"/>
      <dgm:spPr/>
      <dgm:t>
        <a:bodyPr/>
        <a:lstStyle/>
        <a:p>
          <a:endParaRPr lang="en-US"/>
        </a:p>
      </dgm:t>
    </dgm:pt>
    <dgm:pt modelId="{40178F1A-F52A-4E6E-ACB1-DF5FD7C28644}" type="pres">
      <dgm:prSet presAssocID="{CE4E1D3C-5A0C-46C9-9D63-1951646826F9}" presName="connectorText" presStyleLbl="sibTrans2D1" presStyleIdx="1" presStyleCnt="4"/>
      <dgm:spPr/>
      <dgm:t>
        <a:bodyPr/>
        <a:lstStyle/>
        <a:p>
          <a:endParaRPr lang="en-US"/>
        </a:p>
      </dgm:t>
    </dgm:pt>
    <dgm:pt modelId="{92603A42-379D-4C83-A760-F142EC973EA8}" type="pres">
      <dgm:prSet presAssocID="{B3DE07BC-B6A5-4981-9296-6FD13E519742}" presName="node" presStyleLbl="node1" presStyleIdx="1" presStyleCnt="4" custScaleX="132178" custScaleY="132178">
        <dgm:presLayoutVars>
          <dgm:bulletEnabled val="1"/>
        </dgm:presLayoutVars>
      </dgm:prSet>
      <dgm:spPr/>
      <dgm:t>
        <a:bodyPr/>
        <a:lstStyle/>
        <a:p>
          <a:endParaRPr lang="en-US"/>
        </a:p>
      </dgm:t>
    </dgm:pt>
    <dgm:pt modelId="{979CC23A-9621-4D4F-91A4-7CF618F122DB}" type="pres">
      <dgm:prSet presAssocID="{DED73280-305C-4E26-B07F-32C2CCF9AEDB}" presName="parTrans" presStyleLbl="sibTrans2D1" presStyleIdx="2" presStyleCnt="4" custAng="10800000"/>
      <dgm:spPr>
        <a:prstGeom prst="rightArrow">
          <a:avLst>
            <a:gd name="adj1" fmla="val 60000"/>
            <a:gd name="adj2" fmla="val 50000"/>
          </a:avLst>
        </a:prstGeom>
      </dgm:spPr>
      <dgm:t>
        <a:bodyPr/>
        <a:lstStyle/>
        <a:p>
          <a:endParaRPr lang="en-US"/>
        </a:p>
      </dgm:t>
    </dgm:pt>
    <dgm:pt modelId="{E937826F-CF11-49C6-9295-E9E13E329D4E}" type="pres">
      <dgm:prSet presAssocID="{DED73280-305C-4E26-B07F-32C2CCF9AEDB}" presName="connectorText" presStyleLbl="sibTrans2D1" presStyleIdx="2" presStyleCnt="4"/>
      <dgm:spPr/>
      <dgm:t>
        <a:bodyPr/>
        <a:lstStyle/>
        <a:p>
          <a:endParaRPr lang="en-US"/>
        </a:p>
      </dgm:t>
    </dgm:pt>
    <dgm:pt modelId="{5DEEDC6B-1161-499A-88BE-7F0BAB5E7ADC}" type="pres">
      <dgm:prSet presAssocID="{46CBCA9F-4790-460D-809F-5AB55DB82B8B}" presName="node" presStyleLbl="node1" presStyleIdx="2" presStyleCnt="4" custScaleX="132178" custScaleY="132178">
        <dgm:presLayoutVars>
          <dgm:bulletEnabled val="1"/>
        </dgm:presLayoutVars>
      </dgm:prSet>
      <dgm:spPr>
        <a:prstGeom prst="ellipse">
          <a:avLst/>
        </a:prstGeom>
      </dgm:spPr>
      <dgm:t>
        <a:bodyPr/>
        <a:lstStyle/>
        <a:p>
          <a:endParaRPr lang="en-US"/>
        </a:p>
      </dgm:t>
    </dgm:pt>
    <dgm:pt modelId="{6BB5A0F2-F28D-44AB-8606-CBABFBEBCE8B}" type="pres">
      <dgm:prSet presAssocID="{2F6FBF11-0C65-4AB6-99C0-91105E4CBFA7}" presName="parTrans" presStyleLbl="sibTrans2D1" presStyleIdx="3" presStyleCnt="4" custAng="10800000"/>
      <dgm:spPr>
        <a:prstGeom prst="rightArrow">
          <a:avLst>
            <a:gd name="adj1" fmla="val 60000"/>
            <a:gd name="adj2" fmla="val 50000"/>
          </a:avLst>
        </a:prstGeom>
      </dgm:spPr>
      <dgm:t>
        <a:bodyPr/>
        <a:lstStyle/>
        <a:p>
          <a:endParaRPr lang="en-US"/>
        </a:p>
      </dgm:t>
    </dgm:pt>
    <dgm:pt modelId="{40F4B27F-57E9-46CD-89FD-27DB43F0FE2B}" type="pres">
      <dgm:prSet presAssocID="{2F6FBF11-0C65-4AB6-99C0-91105E4CBFA7}" presName="connectorText" presStyleLbl="sibTrans2D1" presStyleIdx="3" presStyleCnt="4"/>
      <dgm:spPr/>
      <dgm:t>
        <a:bodyPr/>
        <a:lstStyle/>
        <a:p>
          <a:endParaRPr lang="en-US"/>
        </a:p>
      </dgm:t>
    </dgm:pt>
    <dgm:pt modelId="{9956036A-50FB-486C-86E5-A9ACDDAC2C7D}" type="pres">
      <dgm:prSet presAssocID="{4A31F674-843A-4930-9F82-91968D9B66C2}" presName="node" presStyleLbl="node1" presStyleIdx="3" presStyleCnt="4" custScaleX="132178" custScaleY="132178" custRadScaleRad="100875" custRadScaleInc="-221">
        <dgm:presLayoutVars>
          <dgm:bulletEnabled val="1"/>
        </dgm:presLayoutVars>
      </dgm:prSet>
      <dgm:spPr>
        <a:prstGeom prst="ellipse">
          <a:avLst/>
        </a:prstGeom>
      </dgm:spPr>
      <dgm:t>
        <a:bodyPr/>
        <a:lstStyle/>
        <a:p>
          <a:endParaRPr lang="en-US"/>
        </a:p>
      </dgm:t>
    </dgm:pt>
  </dgm:ptLst>
  <dgm:cxnLst>
    <dgm:cxn modelId="{5AD78E0F-22E8-40CC-BDAE-E53A743FEE13}" type="presOf" srcId="{4A31F674-843A-4930-9F82-91968D9B66C2}" destId="{9956036A-50FB-486C-86E5-A9ACDDAC2C7D}" srcOrd="0" destOrd="0" presId="urn:microsoft.com/office/officeart/2005/8/layout/radial5"/>
    <dgm:cxn modelId="{4322186A-CCB3-4D45-8F71-8D4658A45C77}" srcId="{537C376C-FB90-4834-A066-12957A204755}" destId="{B61296F9-9A4F-459E-8CE8-9E2762EA1438}" srcOrd="0" destOrd="0" parTransId="{6C22C978-708C-486A-B8B1-F7DD62A52F4A}" sibTransId="{116A2751-7024-4AB2-BC03-702E59D7D417}"/>
    <dgm:cxn modelId="{E97B4308-FC77-46BD-8D85-6AE3523079F1}" type="presOf" srcId="{B61296F9-9A4F-459E-8CE8-9E2762EA1438}" destId="{B26C2226-7DF0-4FBE-BE0E-7BEEF0C8B726}" srcOrd="0" destOrd="0" presId="urn:microsoft.com/office/officeart/2005/8/layout/radial5"/>
    <dgm:cxn modelId="{06351716-8517-4E1C-83D9-0AA521D54C9E}" type="presOf" srcId="{288215EE-A2D3-4E05-9051-519384D38D45}" destId="{3D46985E-D53A-4621-BDB3-70A614ED7077}" srcOrd="0" destOrd="0" presId="urn:microsoft.com/office/officeart/2005/8/layout/radial5"/>
    <dgm:cxn modelId="{3E453982-9AFE-412E-9468-1A08D14BE460}" type="presOf" srcId="{46CBCA9F-4790-460D-809F-5AB55DB82B8B}" destId="{5DEEDC6B-1161-499A-88BE-7F0BAB5E7ADC}" srcOrd="0" destOrd="0" presId="urn:microsoft.com/office/officeart/2005/8/layout/radial5"/>
    <dgm:cxn modelId="{94D42477-E530-458A-A9B6-B61C3E2D7457}" srcId="{288215EE-A2D3-4E05-9051-519384D38D45}" destId="{8BD48EDD-B438-46F6-BC16-BB636CD34B79}" srcOrd="1" destOrd="0" parTransId="{8FD1038B-6F2F-4DA1-9A39-5952520F136A}" sibTransId="{F49762A2-84E7-4F9F-B996-CA16DBF5D721}"/>
    <dgm:cxn modelId="{59056025-AD8B-425F-AF09-FF45668F177E}" srcId="{537C376C-FB90-4834-A066-12957A204755}" destId="{4A31F674-843A-4930-9F82-91968D9B66C2}" srcOrd="3" destOrd="0" parTransId="{2F6FBF11-0C65-4AB6-99C0-91105E4CBFA7}" sibTransId="{3059D444-5FAF-406A-8236-B77EEF15C061}"/>
    <dgm:cxn modelId="{66A97D3D-629C-4CE9-91DF-57FC82A76626}" srcId="{288215EE-A2D3-4E05-9051-519384D38D45}" destId="{C45D6538-A617-4681-963D-5B7CEC85AFF5}" srcOrd="2" destOrd="0" parTransId="{7D97BAAA-6570-4FAA-8FF3-9C1107D224F0}" sibTransId="{92EA9AB6-503E-4DF3-9125-25103D1A728D}"/>
    <dgm:cxn modelId="{279D08E7-7938-42F3-B326-BB4789A22675}" srcId="{288215EE-A2D3-4E05-9051-519384D38D45}" destId="{537C376C-FB90-4834-A066-12957A204755}" srcOrd="0" destOrd="0" parTransId="{C9C9E4CC-9DAA-4247-9211-16D93A189E31}" sibTransId="{37F6F474-A5B0-48D0-A170-BF1B5D7322F7}"/>
    <dgm:cxn modelId="{3686A877-85C2-4109-9010-C3B336D524EE}" type="presOf" srcId="{537C376C-FB90-4834-A066-12957A204755}" destId="{8C1113E7-CF86-4305-AC4B-F1AE2372B0A6}" srcOrd="0" destOrd="0" presId="urn:microsoft.com/office/officeart/2005/8/layout/radial5"/>
    <dgm:cxn modelId="{E4DD6AE1-1E69-408D-BAD8-6C6481BA2798}" srcId="{537C376C-FB90-4834-A066-12957A204755}" destId="{B3DE07BC-B6A5-4981-9296-6FD13E519742}" srcOrd="1" destOrd="0" parTransId="{CE4E1D3C-5A0C-46C9-9D63-1951646826F9}" sibTransId="{EFD6ED08-51FE-473F-9323-46B3407E5CAC}"/>
    <dgm:cxn modelId="{890FF3A9-8A15-4800-9A15-019157CF9371}" type="presOf" srcId="{DED73280-305C-4E26-B07F-32C2CCF9AEDB}" destId="{979CC23A-9621-4D4F-91A4-7CF618F122DB}" srcOrd="0" destOrd="0" presId="urn:microsoft.com/office/officeart/2005/8/layout/radial5"/>
    <dgm:cxn modelId="{C0D3BB0E-F595-4B38-8BEE-21EE08AB189F}" type="presOf" srcId="{2F6FBF11-0C65-4AB6-99C0-91105E4CBFA7}" destId="{40F4B27F-57E9-46CD-89FD-27DB43F0FE2B}" srcOrd="1" destOrd="0" presId="urn:microsoft.com/office/officeart/2005/8/layout/radial5"/>
    <dgm:cxn modelId="{EBC1A95F-EF2B-45D0-B917-13249C957EA6}" type="presOf" srcId="{2F6FBF11-0C65-4AB6-99C0-91105E4CBFA7}" destId="{6BB5A0F2-F28D-44AB-8606-CBABFBEBCE8B}" srcOrd="0" destOrd="0" presId="urn:microsoft.com/office/officeart/2005/8/layout/radial5"/>
    <dgm:cxn modelId="{571EA26F-C7B5-4F9C-B720-FA5D277F7EA8}" type="presOf" srcId="{B3DE07BC-B6A5-4981-9296-6FD13E519742}" destId="{92603A42-379D-4C83-A760-F142EC973EA8}" srcOrd="0" destOrd="0" presId="urn:microsoft.com/office/officeart/2005/8/layout/radial5"/>
    <dgm:cxn modelId="{91FFAFB2-B982-4F2A-A227-02C3A46D9259}" type="presOf" srcId="{CE4E1D3C-5A0C-46C9-9D63-1951646826F9}" destId="{40178F1A-F52A-4E6E-ACB1-DF5FD7C28644}" srcOrd="1" destOrd="0" presId="urn:microsoft.com/office/officeart/2005/8/layout/radial5"/>
    <dgm:cxn modelId="{4FDC07E9-C1C9-4242-A8DA-5A76BF4E215E}" type="presOf" srcId="{CE4E1D3C-5A0C-46C9-9D63-1951646826F9}" destId="{E7C94FA1-9382-417D-A1DD-46F057B7E02A}" srcOrd="0" destOrd="0" presId="urn:microsoft.com/office/officeart/2005/8/layout/radial5"/>
    <dgm:cxn modelId="{7822C45D-C13C-444D-A649-E453D328EBDA}" type="presOf" srcId="{DED73280-305C-4E26-B07F-32C2CCF9AEDB}" destId="{E937826F-CF11-49C6-9295-E9E13E329D4E}" srcOrd="1" destOrd="0" presId="urn:microsoft.com/office/officeart/2005/8/layout/radial5"/>
    <dgm:cxn modelId="{D25A1212-7BF8-403C-A080-DC9F6346FBEA}" type="presOf" srcId="{6C22C978-708C-486A-B8B1-F7DD62A52F4A}" destId="{64438055-89F1-4325-9CDA-6143F2AD5D1B}" srcOrd="1" destOrd="0" presId="urn:microsoft.com/office/officeart/2005/8/layout/radial5"/>
    <dgm:cxn modelId="{EAE3C596-BD77-4597-98ED-9564EA1F9871}" srcId="{537C376C-FB90-4834-A066-12957A204755}" destId="{46CBCA9F-4790-460D-809F-5AB55DB82B8B}" srcOrd="2" destOrd="0" parTransId="{DED73280-305C-4E26-B07F-32C2CCF9AEDB}" sibTransId="{F5E768B0-B3D1-4078-9040-C516B288F31E}"/>
    <dgm:cxn modelId="{C02BC955-9199-47D3-8C95-23558F2AA2BE}" type="presOf" srcId="{6C22C978-708C-486A-B8B1-F7DD62A52F4A}" destId="{8697AA20-115F-4E6D-8F82-DB1BDA9B3BE3}" srcOrd="0" destOrd="0" presId="urn:microsoft.com/office/officeart/2005/8/layout/radial5"/>
    <dgm:cxn modelId="{F3EB530E-72B4-4A84-8FE7-839D0B09C60E}" type="presParOf" srcId="{3D46985E-D53A-4621-BDB3-70A614ED7077}" destId="{8C1113E7-CF86-4305-AC4B-F1AE2372B0A6}" srcOrd="0" destOrd="0" presId="urn:microsoft.com/office/officeart/2005/8/layout/radial5"/>
    <dgm:cxn modelId="{7BED699B-6B18-45DA-A8BD-5E588556CD3A}" type="presParOf" srcId="{3D46985E-D53A-4621-BDB3-70A614ED7077}" destId="{8697AA20-115F-4E6D-8F82-DB1BDA9B3BE3}" srcOrd="1" destOrd="0" presId="urn:microsoft.com/office/officeart/2005/8/layout/radial5"/>
    <dgm:cxn modelId="{B6FC91A5-A3B3-4D03-9C62-C9B288A34C13}" type="presParOf" srcId="{8697AA20-115F-4E6D-8F82-DB1BDA9B3BE3}" destId="{64438055-89F1-4325-9CDA-6143F2AD5D1B}" srcOrd="0" destOrd="0" presId="urn:microsoft.com/office/officeart/2005/8/layout/radial5"/>
    <dgm:cxn modelId="{903E6DE7-0A3D-46FA-99F5-F374DEABE71B}" type="presParOf" srcId="{3D46985E-D53A-4621-BDB3-70A614ED7077}" destId="{B26C2226-7DF0-4FBE-BE0E-7BEEF0C8B726}" srcOrd="2" destOrd="0" presId="urn:microsoft.com/office/officeart/2005/8/layout/radial5"/>
    <dgm:cxn modelId="{9F25DFE1-EBEF-4A7F-A5C4-6B441929EEE6}" type="presParOf" srcId="{3D46985E-D53A-4621-BDB3-70A614ED7077}" destId="{E7C94FA1-9382-417D-A1DD-46F057B7E02A}" srcOrd="3" destOrd="0" presId="urn:microsoft.com/office/officeart/2005/8/layout/radial5"/>
    <dgm:cxn modelId="{023FEC8B-C8C2-4163-BB62-E61BDB05421F}" type="presParOf" srcId="{E7C94FA1-9382-417D-A1DD-46F057B7E02A}" destId="{40178F1A-F52A-4E6E-ACB1-DF5FD7C28644}" srcOrd="0" destOrd="0" presId="urn:microsoft.com/office/officeart/2005/8/layout/radial5"/>
    <dgm:cxn modelId="{4E23E34C-55F6-4609-9023-E5059F10B387}" type="presParOf" srcId="{3D46985E-D53A-4621-BDB3-70A614ED7077}" destId="{92603A42-379D-4C83-A760-F142EC973EA8}" srcOrd="4" destOrd="0" presId="urn:microsoft.com/office/officeart/2005/8/layout/radial5"/>
    <dgm:cxn modelId="{7B96E048-2719-46F3-A9B0-C7DE652DD3F8}" type="presParOf" srcId="{3D46985E-D53A-4621-BDB3-70A614ED7077}" destId="{979CC23A-9621-4D4F-91A4-7CF618F122DB}" srcOrd="5" destOrd="0" presId="urn:microsoft.com/office/officeart/2005/8/layout/radial5"/>
    <dgm:cxn modelId="{9778AC65-9D44-4BFA-98CC-F86ACC2AD2D7}" type="presParOf" srcId="{979CC23A-9621-4D4F-91A4-7CF618F122DB}" destId="{E937826F-CF11-49C6-9295-E9E13E329D4E}" srcOrd="0" destOrd="0" presId="urn:microsoft.com/office/officeart/2005/8/layout/radial5"/>
    <dgm:cxn modelId="{C63C222B-D234-4001-8949-CD852FF18EBD}" type="presParOf" srcId="{3D46985E-D53A-4621-BDB3-70A614ED7077}" destId="{5DEEDC6B-1161-499A-88BE-7F0BAB5E7ADC}" srcOrd="6" destOrd="0" presId="urn:microsoft.com/office/officeart/2005/8/layout/radial5"/>
    <dgm:cxn modelId="{5EFF990B-9514-4F69-9D84-EEE3951CE298}" type="presParOf" srcId="{3D46985E-D53A-4621-BDB3-70A614ED7077}" destId="{6BB5A0F2-F28D-44AB-8606-CBABFBEBCE8B}" srcOrd="7" destOrd="0" presId="urn:microsoft.com/office/officeart/2005/8/layout/radial5"/>
    <dgm:cxn modelId="{F33FA5F0-7EA0-4924-8092-FF97C635B8E8}" type="presParOf" srcId="{6BB5A0F2-F28D-44AB-8606-CBABFBEBCE8B}" destId="{40F4B27F-57E9-46CD-89FD-27DB43F0FE2B}" srcOrd="0" destOrd="0" presId="urn:microsoft.com/office/officeart/2005/8/layout/radial5"/>
    <dgm:cxn modelId="{0B3C5877-AD2A-474D-B072-0C24D0A4B362}" type="presParOf" srcId="{3D46985E-D53A-4621-BDB3-70A614ED7077}" destId="{9956036A-50FB-486C-86E5-A9ACDDAC2C7D}" srcOrd="8" destOrd="0" presId="urn:microsoft.com/office/officeart/2005/8/layout/radial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9C58E-ACFB-4596-8D95-8E056C55ED6E}">
      <dsp:nvSpPr>
        <dsp:cNvPr id="0" name=""/>
        <dsp:cNvSpPr/>
      </dsp:nvSpPr>
      <dsp:spPr>
        <a:xfrm>
          <a:off x="0" y="581585"/>
          <a:ext cx="8216900" cy="1607255"/>
        </a:xfrm>
        <a:prstGeom prst="notchedRightArrow">
          <a:avLst/>
        </a:prstGeom>
        <a:solidFill>
          <a:srgbClr val="CBECDE"/>
        </a:solidFill>
        <a:ln>
          <a:noFill/>
        </a:ln>
        <a:effectLst/>
      </dsp:spPr>
      <dsp:style>
        <a:lnRef idx="0">
          <a:scrgbClr r="0" g="0" b="0"/>
        </a:lnRef>
        <a:fillRef idx="1">
          <a:scrgbClr r="0" g="0" b="0"/>
        </a:fillRef>
        <a:effectRef idx="0">
          <a:scrgbClr r="0" g="0" b="0"/>
        </a:effectRef>
        <a:fontRef idx="minor"/>
      </dsp:style>
    </dsp:sp>
    <dsp:sp modelId="{F5194A15-E00D-470F-86D5-1476B6DBD919}">
      <dsp:nvSpPr>
        <dsp:cNvPr id="0" name=""/>
        <dsp:cNvSpPr/>
      </dsp:nvSpPr>
      <dsp:spPr>
        <a:xfrm>
          <a:off x="3675" y="0"/>
          <a:ext cx="1025059" cy="184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3792" rIns="0" bIns="113792" numCol="1" spcCol="1270" anchor="b" anchorCtr="0">
          <a:noAutofit/>
        </a:bodyPr>
        <a:lstStyle/>
        <a:p>
          <a:pPr lvl="0" algn="ctr" defTabSz="711200">
            <a:lnSpc>
              <a:spcPct val="90000"/>
            </a:lnSpc>
            <a:spcBef>
              <a:spcPct val="0"/>
            </a:spcBef>
            <a:spcAft>
              <a:spcPct val="35000"/>
            </a:spcAft>
          </a:pPr>
          <a:endParaRPr lang="en-US" sz="1600" kern="1200" dirty="0">
            <a:latin typeface="Arial" panose="020B0604020202020204" pitchFamily="34" charset="0"/>
            <a:cs typeface="Arial" panose="020B0604020202020204" pitchFamily="34" charset="0"/>
          </a:endParaRPr>
        </a:p>
      </dsp:txBody>
      <dsp:txXfrm>
        <a:off x="3675" y="0"/>
        <a:ext cx="1025059" cy="1849120"/>
      </dsp:txXfrm>
    </dsp:sp>
    <dsp:sp modelId="{35344767-8119-4DD6-8F04-28B2919D5FBC}">
      <dsp:nvSpPr>
        <dsp:cNvPr id="0" name=""/>
        <dsp:cNvSpPr/>
      </dsp:nvSpPr>
      <dsp:spPr>
        <a:xfrm>
          <a:off x="969655" y="1016618"/>
          <a:ext cx="462280" cy="462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238F5-47BF-4013-9DEE-683DACC98498}">
      <dsp:nvSpPr>
        <dsp:cNvPr id="0" name=""/>
        <dsp:cNvSpPr/>
      </dsp:nvSpPr>
      <dsp:spPr>
        <a:xfrm>
          <a:off x="1014795" y="2739896"/>
          <a:ext cx="2047974" cy="184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4000" rIns="0" bIns="142240" numCol="1" spcCol="1270" anchor="t" anchorCtr="0">
          <a:noAutofit/>
        </a:bodyPr>
        <a:lstStyle/>
        <a:p>
          <a:pPr lvl="0" algn="ctr" defTabSz="889000">
            <a:lnSpc>
              <a:spcPct val="90000"/>
            </a:lnSpc>
            <a:spcBef>
              <a:spcPct val="0"/>
            </a:spcBef>
            <a:spcAft>
              <a:spcPct val="35000"/>
            </a:spcAft>
          </a:pPr>
          <a:endParaRPr lang="en-US" sz="2000" b="1" kern="1200" dirty="0">
            <a:latin typeface="Arial" panose="020B0604020202020204" pitchFamily="34" charset="0"/>
            <a:cs typeface="Arial" panose="020B0604020202020204" pitchFamily="34" charset="0"/>
          </a:endParaRPr>
        </a:p>
      </dsp:txBody>
      <dsp:txXfrm>
        <a:off x="1014795" y="2739896"/>
        <a:ext cx="2047974" cy="1849120"/>
      </dsp:txXfrm>
    </dsp:sp>
    <dsp:sp modelId="{CF5EF08B-5258-4401-89D1-62EAF47A5EB4}">
      <dsp:nvSpPr>
        <dsp:cNvPr id="0" name=""/>
        <dsp:cNvSpPr/>
      </dsp:nvSpPr>
      <dsp:spPr>
        <a:xfrm>
          <a:off x="2840658" y="1023913"/>
          <a:ext cx="462280" cy="462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BB95A9-7C9D-4711-AB3B-DCBD7C3126C9}">
      <dsp:nvSpPr>
        <dsp:cNvPr id="0" name=""/>
        <dsp:cNvSpPr/>
      </dsp:nvSpPr>
      <dsp:spPr>
        <a:xfrm rot="19800000">
          <a:off x="5673315" y="-131204"/>
          <a:ext cx="2263792" cy="1079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457200" rtl="0" fontAlgn="base">
            <a:lnSpc>
              <a:spcPct val="100000"/>
            </a:lnSpc>
            <a:spcBef>
              <a:spcPct val="0"/>
            </a:spcBef>
            <a:spcAft>
              <a:spcPts val="0"/>
            </a:spcAft>
          </a:pPr>
          <a:r>
            <a:rPr lang="en-US" sz="1600" b="1" kern="1200" dirty="0" smtClean="0">
              <a:solidFill>
                <a:schemeClr val="tx1"/>
              </a:solidFill>
              <a:latin typeface="Arial" panose="020B0604020202020204" pitchFamily="34" charset="0"/>
              <a:ea typeface="+mn-ea"/>
              <a:cs typeface="Arial" panose="020B0604020202020204" pitchFamily="34" charset="0"/>
            </a:rPr>
            <a:t>ECOIMPACT</a:t>
          </a:r>
        </a:p>
        <a:p>
          <a:pPr lvl="0" algn="ctr" defTabSz="457200" rtl="0" fontAlgn="base">
            <a:lnSpc>
              <a:spcPct val="100000"/>
            </a:lnSpc>
            <a:spcBef>
              <a:spcPct val="0"/>
            </a:spcBef>
            <a:spcAft>
              <a:spcPts val="0"/>
            </a:spcAft>
          </a:pPr>
          <a:r>
            <a:rPr lang="en-US" sz="1600" b="1" kern="1200" dirty="0" smtClean="0">
              <a:solidFill>
                <a:schemeClr val="tx1"/>
              </a:solidFill>
              <a:latin typeface="Arial" panose="020B0604020202020204" pitchFamily="34" charset="0"/>
              <a:ea typeface="+mn-ea"/>
              <a:cs typeface="Arial" panose="020B0604020202020204" pitchFamily="34" charset="0"/>
            </a:rPr>
            <a:t>2015-2018</a:t>
          </a:r>
        </a:p>
        <a:p>
          <a:pPr lvl="0" algn="ctr" defTabSz="889000">
            <a:lnSpc>
              <a:spcPct val="100000"/>
            </a:lnSpc>
            <a:spcBef>
              <a:spcPct val="0"/>
            </a:spcBef>
            <a:spcAft>
              <a:spcPct val="35000"/>
            </a:spcAft>
          </a:pPr>
          <a:r>
            <a:rPr lang="en-US" sz="1400" b="0" kern="1200" spc="-30" baseline="0" dirty="0" smtClean="0">
              <a:latin typeface="Arial" panose="020B0604020202020204" pitchFamily="34" charset="0"/>
              <a:cs typeface="Arial" panose="020B0604020202020204" pitchFamily="34" charset="0"/>
            </a:rPr>
            <a:t>Personal environment </a:t>
          </a:r>
          <a:r>
            <a:rPr lang="en-US" sz="1400" b="0" kern="1200" spc="-30" baseline="0" dirty="0" smtClean="0">
              <a:latin typeface="Arial" panose="020B0604020202020204" pitchFamily="34" charset="0"/>
              <a:cs typeface="Arial" panose="020B0604020202020204" pitchFamily="34" charset="0"/>
              <a:sym typeface="Symbol" panose="05050102010706020507" pitchFamily="18" charset="2"/>
            </a:rPr>
            <a:t></a:t>
          </a:r>
          <a:r>
            <a:rPr lang="en-US" sz="1400" b="0" kern="1200" spc="-30" baseline="0" dirty="0" smtClean="0">
              <a:latin typeface="Arial" panose="020B0604020202020204" pitchFamily="34" charset="0"/>
              <a:cs typeface="Arial" panose="020B0604020202020204" pitchFamily="34" charset="0"/>
            </a:rPr>
            <a:t> personal education</a:t>
          </a:r>
          <a:endParaRPr lang="en-US" sz="1400" b="0" kern="1200" spc="-30" baseline="0" dirty="0">
            <a:latin typeface="Arial" panose="020B0604020202020204" pitchFamily="34" charset="0"/>
            <a:cs typeface="Arial" panose="020B0604020202020204" pitchFamily="34" charset="0"/>
          </a:endParaRPr>
        </a:p>
      </dsp:txBody>
      <dsp:txXfrm>
        <a:off x="5673315" y="-131204"/>
        <a:ext cx="2263792" cy="1079997"/>
      </dsp:txXfrm>
    </dsp:sp>
    <dsp:sp modelId="{D3885375-39F8-42AA-B5E6-E7150E60CBB6}">
      <dsp:nvSpPr>
        <dsp:cNvPr id="0" name=""/>
        <dsp:cNvSpPr/>
      </dsp:nvSpPr>
      <dsp:spPr>
        <a:xfrm>
          <a:off x="4601244" y="1028415"/>
          <a:ext cx="462280" cy="462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53C3F-BA86-4162-9DDC-372F6135F139}">
      <dsp:nvSpPr>
        <dsp:cNvPr id="0" name=""/>
        <dsp:cNvSpPr/>
      </dsp:nvSpPr>
      <dsp:spPr>
        <a:xfrm rot="19800000">
          <a:off x="137268" y="91577"/>
          <a:ext cx="1981431" cy="1079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6800" rIns="0" bIns="46800" numCol="1" spcCol="1270" anchor="t" anchorCtr="0">
          <a:noAutofit/>
        </a:bodyPr>
        <a:lstStyle/>
        <a:p>
          <a:pPr lvl="0" algn="ctr" defTabSz="457200" rtl="0" fontAlgn="base">
            <a:lnSpc>
              <a:spcPct val="100000"/>
            </a:lnSpc>
            <a:spcBef>
              <a:spcPct val="0"/>
            </a:spcBef>
            <a:spcAft>
              <a:spcPts val="0"/>
            </a:spcAft>
          </a:pPr>
          <a:r>
            <a:rPr lang="en-US" sz="1600" b="1" kern="1200" spc="-50" baseline="0" dirty="0" smtClean="0">
              <a:solidFill>
                <a:schemeClr val="tx1"/>
              </a:solidFill>
              <a:latin typeface="Arial" panose="020B0604020202020204" pitchFamily="34" charset="0"/>
              <a:ea typeface="+mn-ea"/>
              <a:cs typeface="Arial" panose="020B0604020202020204" pitchFamily="34" charset="0"/>
            </a:rPr>
            <a:t>MARIE </a:t>
          </a:r>
          <a:r>
            <a:rPr lang="en-US" sz="1600" b="1" kern="1200" spc="-50" dirty="0" smtClean="0">
              <a:solidFill>
                <a:schemeClr val="tx1"/>
              </a:solidFill>
              <a:latin typeface="Arial" panose="020B0604020202020204" pitchFamily="34" charset="0"/>
              <a:ea typeface="+mn-ea"/>
              <a:cs typeface="Arial" panose="020B0604020202020204" pitchFamily="34" charset="0"/>
            </a:rPr>
            <a:t>CURIE CHAIR</a:t>
          </a:r>
        </a:p>
        <a:p>
          <a:pPr lvl="0" algn="ctr" defTabSz="457200" rtl="0" fontAlgn="base">
            <a:lnSpc>
              <a:spcPct val="100000"/>
            </a:lnSpc>
            <a:spcBef>
              <a:spcPct val="0"/>
            </a:spcBef>
            <a:spcAft>
              <a:spcPts val="0"/>
            </a:spcAft>
          </a:pPr>
          <a:r>
            <a:rPr lang="en-US" sz="1600" b="1" kern="1200" dirty="0" smtClean="0">
              <a:solidFill>
                <a:schemeClr val="tx1"/>
              </a:solidFill>
              <a:latin typeface="Arial" panose="020B0604020202020204" pitchFamily="34" charset="0"/>
              <a:ea typeface="+mn-ea"/>
              <a:cs typeface="Arial" panose="020B0604020202020204" pitchFamily="34" charset="0"/>
            </a:rPr>
            <a:t>2004-2007</a:t>
          </a:r>
        </a:p>
        <a:p>
          <a:pPr lvl="0" algn="ctr" defTabSz="457200" rtl="0" fontAlgn="base">
            <a:lnSpc>
              <a:spcPct val="100000"/>
            </a:lnSpc>
            <a:spcBef>
              <a:spcPct val="0"/>
            </a:spcBef>
            <a:spcAft>
              <a:spcPts val="1200"/>
            </a:spcAft>
          </a:pPr>
          <a:r>
            <a:rPr lang="en-US" sz="1400" kern="1200" dirty="0" smtClean="0">
              <a:solidFill>
                <a:schemeClr val="tx1"/>
              </a:solidFill>
              <a:latin typeface="Arial" panose="020B0604020202020204" pitchFamily="34" charset="0"/>
              <a:ea typeface="+mn-ea"/>
              <a:cs typeface="Arial" panose="020B0604020202020204" pitchFamily="34" charset="0"/>
            </a:rPr>
            <a:t>Boundary layer physics</a:t>
          </a:r>
          <a:endParaRPr lang="en-US" sz="1400" kern="1200" dirty="0">
            <a:solidFill>
              <a:schemeClr val="tx1"/>
            </a:solidFill>
            <a:latin typeface="Arial" panose="020B0604020202020204" pitchFamily="34" charset="0"/>
            <a:ea typeface="+mn-ea"/>
            <a:cs typeface="Arial" panose="020B0604020202020204" pitchFamily="34" charset="0"/>
          </a:endParaRPr>
        </a:p>
      </dsp:txBody>
      <dsp:txXfrm>
        <a:off x="137268" y="91577"/>
        <a:ext cx="1981431" cy="1079997"/>
      </dsp:txXfrm>
    </dsp:sp>
    <dsp:sp modelId="{7EF26425-FDD4-477D-8491-AAAE4C3E82D0}">
      <dsp:nvSpPr>
        <dsp:cNvPr id="0" name=""/>
        <dsp:cNvSpPr/>
      </dsp:nvSpPr>
      <dsp:spPr>
        <a:xfrm>
          <a:off x="6608618" y="1050572"/>
          <a:ext cx="462280" cy="462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94500" cy="9931400"/>
          </a:xfrm>
          <a:prstGeom prst="roundRect">
            <a:avLst>
              <a:gd name="adj" fmla="val 23"/>
            </a:avLst>
          </a:prstGeom>
          <a:solidFill>
            <a:srgbClr val="FFFFFF"/>
          </a:solidFill>
          <a:ln w="9360">
            <a:noFill/>
            <a:miter lim="800000"/>
            <a:headEnd/>
            <a:tailEnd/>
          </a:ln>
          <a:effectLst/>
        </p:spPr>
        <p:txBody>
          <a:bodyPr wrap="none" lIns="92174" tIns="46087" rIns="92174" bIns="46087" anchor="ctr"/>
          <a:lstStyle/>
          <a:p>
            <a:pPr>
              <a:buClr>
                <a:srgbClr val="000000"/>
              </a:buClr>
              <a:buSzPct val="100000"/>
              <a:buFont typeface="Times New Roman" pitchFamily="18" charset="0"/>
              <a:buNone/>
              <a:defRPr/>
            </a:pPr>
            <a:endParaRPr lang="fi-FI"/>
          </a:p>
        </p:txBody>
      </p:sp>
      <p:sp>
        <p:nvSpPr>
          <p:cNvPr id="2050" name="AutoShape 2"/>
          <p:cNvSpPr>
            <a:spLocks noChangeArrowheads="1"/>
          </p:cNvSpPr>
          <p:nvPr/>
        </p:nvSpPr>
        <p:spPr bwMode="auto">
          <a:xfrm>
            <a:off x="0" y="0"/>
            <a:ext cx="6794500" cy="9931400"/>
          </a:xfrm>
          <a:prstGeom prst="roundRect">
            <a:avLst>
              <a:gd name="adj" fmla="val 23"/>
            </a:avLst>
          </a:prstGeom>
          <a:solidFill>
            <a:srgbClr val="FFFFFF"/>
          </a:solidFill>
          <a:ln w="9525">
            <a:noFill/>
            <a:round/>
            <a:headEnd/>
            <a:tailEnd/>
          </a:ln>
          <a:effectLst/>
        </p:spPr>
        <p:txBody>
          <a:bodyPr wrap="none" lIns="92174" tIns="46087" rIns="92174" bIns="46087" anchor="ctr"/>
          <a:lstStyle/>
          <a:p>
            <a:pPr>
              <a:buClr>
                <a:srgbClr val="000000"/>
              </a:buClr>
              <a:buSzPct val="100000"/>
              <a:buFont typeface="Times New Roman" pitchFamily="18" charset="0"/>
              <a:buNone/>
              <a:defRPr/>
            </a:pPr>
            <a:endParaRPr lang="fi-FI"/>
          </a:p>
        </p:txBody>
      </p:sp>
      <p:sp>
        <p:nvSpPr>
          <p:cNvPr id="2051" name="AutoShape 3"/>
          <p:cNvSpPr>
            <a:spLocks noChangeArrowheads="1"/>
          </p:cNvSpPr>
          <p:nvPr/>
        </p:nvSpPr>
        <p:spPr bwMode="auto">
          <a:xfrm>
            <a:off x="0" y="0"/>
            <a:ext cx="6794500" cy="9931400"/>
          </a:xfrm>
          <a:prstGeom prst="roundRect">
            <a:avLst>
              <a:gd name="adj" fmla="val 23"/>
            </a:avLst>
          </a:prstGeom>
          <a:solidFill>
            <a:srgbClr val="FFFFFF"/>
          </a:solidFill>
          <a:ln w="9525">
            <a:noFill/>
            <a:round/>
            <a:headEnd/>
            <a:tailEnd/>
          </a:ln>
          <a:effectLst/>
        </p:spPr>
        <p:txBody>
          <a:bodyPr wrap="none" lIns="92174" tIns="46087" rIns="92174" bIns="46087" anchor="ctr"/>
          <a:lstStyle/>
          <a:p>
            <a:pPr>
              <a:buClr>
                <a:srgbClr val="000000"/>
              </a:buClr>
              <a:buSzPct val="100000"/>
              <a:buFont typeface="Times New Roman" pitchFamily="18" charset="0"/>
              <a:buNone/>
              <a:defRPr/>
            </a:pPr>
            <a:endParaRPr lang="fi-FI"/>
          </a:p>
        </p:txBody>
      </p:sp>
      <p:sp>
        <p:nvSpPr>
          <p:cNvPr id="2052" name="AutoShape 4"/>
          <p:cNvSpPr>
            <a:spLocks noChangeArrowheads="1"/>
          </p:cNvSpPr>
          <p:nvPr/>
        </p:nvSpPr>
        <p:spPr bwMode="auto">
          <a:xfrm>
            <a:off x="0" y="0"/>
            <a:ext cx="6794500" cy="9931400"/>
          </a:xfrm>
          <a:prstGeom prst="roundRect">
            <a:avLst>
              <a:gd name="adj" fmla="val 23"/>
            </a:avLst>
          </a:prstGeom>
          <a:solidFill>
            <a:srgbClr val="FFFFFF"/>
          </a:solidFill>
          <a:ln w="9525">
            <a:noFill/>
            <a:round/>
            <a:headEnd/>
            <a:tailEnd/>
          </a:ln>
          <a:effectLst/>
        </p:spPr>
        <p:txBody>
          <a:bodyPr wrap="none" lIns="92174" tIns="46087" rIns="92174" bIns="46087" anchor="ctr"/>
          <a:lstStyle/>
          <a:p>
            <a:pPr>
              <a:buClr>
                <a:srgbClr val="000000"/>
              </a:buClr>
              <a:buSzPct val="100000"/>
              <a:buFont typeface="Times New Roman" pitchFamily="18" charset="0"/>
              <a:buNone/>
              <a:defRPr/>
            </a:pPr>
            <a:endParaRPr lang="fi-FI"/>
          </a:p>
        </p:txBody>
      </p:sp>
      <p:sp>
        <p:nvSpPr>
          <p:cNvPr id="2053" name="AutoShape 5"/>
          <p:cNvSpPr>
            <a:spLocks noChangeArrowheads="1"/>
          </p:cNvSpPr>
          <p:nvPr/>
        </p:nvSpPr>
        <p:spPr bwMode="auto">
          <a:xfrm>
            <a:off x="0" y="0"/>
            <a:ext cx="6794500" cy="9931400"/>
          </a:xfrm>
          <a:prstGeom prst="roundRect">
            <a:avLst>
              <a:gd name="adj" fmla="val 23"/>
            </a:avLst>
          </a:prstGeom>
          <a:solidFill>
            <a:srgbClr val="FFFFFF"/>
          </a:solidFill>
          <a:ln w="9525">
            <a:noFill/>
            <a:round/>
            <a:headEnd/>
            <a:tailEnd/>
          </a:ln>
          <a:effectLst/>
        </p:spPr>
        <p:txBody>
          <a:bodyPr wrap="none" lIns="92174" tIns="46087" rIns="92174" bIns="46087" anchor="ctr"/>
          <a:lstStyle/>
          <a:p>
            <a:pPr>
              <a:buClr>
                <a:srgbClr val="000000"/>
              </a:buClr>
              <a:buSzPct val="100000"/>
              <a:buFont typeface="Times New Roman" pitchFamily="18" charset="0"/>
              <a:buNone/>
              <a:defRPr/>
            </a:pPr>
            <a:endParaRPr lang="fi-FI"/>
          </a:p>
        </p:txBody>
      </p:sp>
      <p:sp>
        <p:nvSpPr>
          <p:cNvPr id="2054" name="AutoShape 6"/>
          <p:cNvSpPr>
            <a:spLocks noChangeArrowheads="1"/>
          </p:cNvSpPr>
          <p:nvPr/>
        </p:nvSpPr>
        <p:spPr bwMode="auto">
          <a:xfrm>
            <a:off x="0" y="0"/>
            <a:ext cx="6794500" cy="9931400"/>
          </a:xfrm>
          <a:prstGeom prst="roundRect">
            <a:avLst>
              <a:gd name="adj" fmla="val 23"/>
            </a:avLst>
          </a:prstGeom>
          <a:solidFill>
            <a:srgbClr val="FFFFFF"/>
          </a:solidFill>
          <a:ln w="9525">
            <a:noFill/>
            <a:round/>
            <a:headEnd/>
            <a:tailEnd/>
          </a:ln>
          <a:effectLst/>
        </p:spPr>
        <p:txBody>
          <a:bodyPr wrap="none" lIns="92174" tIns="46087" rIns="92174" bIns="46087" anchor="ctr"/>
          <a:lstStyle/>
          <a:p>
            <a:pPr>
              <a:buClr>
                <a:srgbClr val="000000"/>
              </a:buClr>
              <a:buSzPct val="100000"/>
              <a:buFont typeface="Times New Roman" pitchFamily="18" charset="0"/>
              <a:buNone/>
              <a:defRPr/>
            </a:pPr>
            <a:endParaRPr lang="fi-FI"/>
          </a:p>
        </p:txBody>
      </p:sp>
      <p:sp>
        <p:nvSpPr>
          <p:cNvPr id="2055" name="AutoShape 7"/>
          <p:cNvSpPr>
            <a:spLocks noChangeArrowheads="1"/>
          </p:cNvSpPr>
          <p:nvPr/>
        </p:nvSpPr>
        <p:spPr bwMode="auto">
          <a:xfrm>
            <a:off x="0" y="0"/>
            <a:ext cx="6794500" cy="9931400"/>
          </a:xfrm>
          <a:prstGeom prst="roundRect">
            <a:avLst>
              <a:gd name="adj" fmla="val 23"/>
            </a:avLst>
          </a:prstGeom>
          <a:solidFill>
            <a:srgbClr val="FFFFFF"/>
          </a:solidFill>
          <a:ln w="9525">
            <a:noFill/>
            <a:round/>
            <a:headEnd/>
            <a:tailEnd/>
          </a:ln>
          <a:effectLst/>
        </p:spPr>
        <p:txBody>
          <a:bodyPr wrap="none" lIns="92174" tIns="46087" rIns="92174" bIns="46087" anchor="ctr"/>
          <a:lstStyle/>
          <a:p>
            <a:pPr>
              <a:buClr>
                <a:srgbClr val="000000"/>
              </a:buClr>
              <a:buSzPct val="100000"/>
              <a:buFont typeface="Times New Roman" pitchFamily="18" charset="0"/>
              <a:buNone/>
              <a:defRPr/>
            </a:pPr>
            <a:endParaRPr lang="fi-FI"/>
          </a:p>
        </p:txBody>
      </p:sp>
      <p:sp>
        <p:nvSpPr>
          <p:cNvPr id="2056" name="AutoShape 8"/>
          <p:cNvSpPr>
            <a:spLocks noChangeArrowheads="1"/>
          </p:cNvSpPr>
          <p:nvPr/>
        </p:nvSpPr>
        <p:spPr bwMode="auto">
          <a:xfrm>
            <a:off x="0" y="0"/>
            <a:ext cx="6794500" cy="9931400"/>
          </a:xfrm>
          <a:prstGeom prst="roundRect">
            <a:avLst>
              <a:gd name="adj" fmla="val 23"/>
            </a:avLst>
          </a:prstGeom>
          <a:solidFill>
            <a:srgbClr val="FFFFFF"/>
          </a:solidFill>
          <a:ln w="9525">
            <a:noFill/>
            <a:round/>
            <a:headEnd/>
            <a:tailEnd/>
          </a:ln>
          <a:effectLst/>
        </p:spPr>
        <p:txBody>
          <a:bodyPr wrap="none" lIns="92174" tIns="46087" rIns="92174" bIns="46087" anchor="ctr"/>
          <a:lstStyle/>
          <a:p>
            <a:pPr>
              <a:buClr>
                <a:srgbClr val="000000"/>
              </a:buClr>
              <a:buSzPct val="100000"/>
              <a:buFont typeface="Times New Roman" pitchFamily="18" charset="0"/>
              <a:buNone/>
              <a:defRPr/>
            </a:pPr>
            <a:endParaRPr lang="fi-FI"/>
          </a:p>
        </p:txBody>
      </p:sp>
      <p:sp>
        <p:nvSpPr>
          <p:cNvPr id="2057" name="Rectangle 9"/>
          <p:cNvSpPr>
            <a:spLocks noGrp="1" noChangeArrowheads="1"/>
          </p:cNvSpPr>
          <p:nvPr>
            <p:ph type="hdr"/>
          </p:nvPr>
        </p:nvSpPr>
        <p:spPr bwMode="auto">
          <a:xfrm>
            <a:off x="1" y="1"/>
            <a:ext cx="2932331" cy="485248"/>
          </a:xfrm>
          <a:prstGeom prst="rect">
            <a:avLst/>
          </a:prstGeom>
          <a:noFill/>
          <a:ln w="9525">
            <a:noFill/>
            <a:round/>
            <a:headEnd/>
            <a:tailEnd/>
          </a:ln>
          <a:effectLst/>
        </p:spPr>
        <p:txBody>
          <a:bodyPr vert="horz" wrap="square" lIns="91448" tIns="45724" rIns="91448" bIns="45724" numCol="1" anchor="t" anchorCtr="0" compatLnSpc="1">
            <a:prstTxWarp prst="textNoShape">
              <a:avLst/>
            </a:prstTxWarp>
          </a:bodyPr>
          <a:lstStyle>
            <a:lvl1pPr>
              <a:lnSpc>
                <a:spcPct val="93000"/>
              </a:lnSpc>
              <a:buClr>
                <a:srgbClr val="000000"/>
              </a:buClr>
              <a:buSzPct val="100000"/>
              <a:buFont typeface="Times New Roman" pitchFamily="18" charset="0"/>
              <a:buNone/>
              <a:tabLst>
                <a:tab pos="0" algn="l"/>
                <a:tab pos="460869" algn="l"/>
                <a:tab pos="921736" algn="l"/>
                <a:tab pos="1382605" algn="l"/>
                <a:tab pos="1843472" algn="l"/>
                <a:tab pos="2304341" algn="l"/>
                <a:tab pos="2765208" algn="l"/>
                <a:tab pos="3226077" algn="l"/>
                <a:tab pos="3686945" algn="l"/>
                <a:tab pos="4147813" algn="l"/>
                <a:tab pos="4608682" algn="l"/>
                <a:tab pos="5069549" algn="l"/>
                <a:tab pos="5530418" algn="l"/>
                <a:tab pos="5991285" algn="l"/>
                <a:tab pos="6452154" algn="l"/>
                <a:tab pos="6913022" algn="l"/>
                <a:tab pos="7373890" algn="l"/>
                <a:tab pos="7834759" algn="l"/>
                <a:tab pos="8295626" algn="l"/>
                <a:tab pos="8756495" algn="l"/>
                <a:tab pos="9217362" algn="l"/>
              </a:tabLst>
              <a:defRPr sz="1300">
                <a:solidFill>
                  <a:srgbClr val="000000"/>
                </a:solidFill>
              </a:defRPr>
            </a:lvl1pPr>
          </a:lstStyle>
          <a:p>
            <a:pPr>
              <a:defRPr/>
            </a:pPr>
            <a:endParaRPr lang="en-GB"/>
          </a:p>
        </p:txBody>
      </p:sp>
      <p:sp>
        <p:nvSpPr>
          <p:cNvPr id="2058" name="Rectangle 10"/>
          <p:cNvSpPr>
            <a:spLocks noGrp="1" noChangeArrowheads="1"/>
          </p:cNvSpPr>
          <p:nvPr>
            <p:ph type="dt"/>
          </p:nvPr>
        </p:nvSpPr>
        <p:spPr bwMode="auto">
          <a:xfrm>
            <a:off x="3846976" y="1"/>
            <a:ext cx="2930812" cy="485248"/>
          </a:xfrm>
          <a:prstGeom prst="rect">
            <a:avLst/>
          </a:prstGeom>
          <a:noFill/>
          <a:ln w="9525">
            <a:noFill/>
            <a:round/>
            <a:headEnd/>
            <a:tailEnd/>
          </a:ln>
          <a:effectLst/>
        </p:spPr>
        <p:txBody>
          <a:bodyPr vert="horz" wrap="square" lIns="91448" tIns="45724" rIns="91448" bIns="45724" numCol="1" anchor="t" anchorCtr="0" compatLnSpc="1">
            <a:prstTxWarp prst="textNoShape">
              <a:avLst/>
            </a:prstTxWarp>
          </a:bodyPr>
          <a:lstStyle>
            <a:lvl1pPr algn="r">
              <a:lnSpc>
                <a:spcPct val="93000"/>
              </a:lnSpc>
              <a:buClr>
                <a:srgbClr val="000000"/>
              </a:buClr>
              <a:buSzPct val="100000"/>
              <a:buFont typeface="Times New Roman" pitchFamily="18" charset="0"/>
              <a:buNone/>
              <a:tabLst>
                <a:tab pos="0" algn="l"/>
                <a:tab pos="460869" algn="l"/>
                <a:tab pos="921736" algn="l"/>
                <a:tab pos="1382605" algn="l"/>
                <a:tab pos="1843472" algn="l"/>
                <a:tab pos="2304341" algn="l"/>
                <a:tab pos="2765208" algn="l"/>
                <a:tab pos="3226077" algn="l"/>
                <a:tab pos="3686945" algn="l"/>
                <a:tab pos="4147813" algn="l"/>
                <a:tab pos="4608682" algn="l"/>
                <a:tab pos="5069549" algn="l"/>
                <a:tab pos="5530418" algn="l"/>
                <a:tab pos="5991285" algn="l"/>
                <a:tab pos="6452154" algn="l"/>
                <a:tab pos="6913022" algn="l"/>
                <a:tab pos="7373890" algn="l"/>
                <a:tab pos="7834759" algn="l"/>
                <a:tab pos="8295626" algn="l"/>
                <a:tab pos="8756495" algn="l"/>
                <a:tab pos="9217362" algn="l"/>
              </a:tabLst>
              <a:defRPr sz="1300">
                <a:solidFill>
                  <a:srgbClr val="000000"/>
                </a:solidFill>
              </a:defRPr>
            </a:lvl1pPr>
          </a:lstStyle>
          <a:p>
            <a:pPr>
              <a:defRPr/>
            </a:pPr>
            <a:endParaRPr lang="en-GB"/>
          </a:p>
        </p:txBody>
      </p:sp>
      <p:sp>
        <p:nvSpPr>
          <p:cNvPr id="59404" name="Rectangle 11"/>
          <p:cNvSpPr>
            <a:spLocks noGrp="1" noRot="1" noChangeAspect="1" noChangeArrowheads="1"/>
          </p:cNvSpPr>
          <p:nvPr>
            <p:ph type="sldImg"/>
          </p:nvPr>
        </p:nvSpPr>
        <p:spPr bwMode="auto">
          <a:xfrm>
            <a:off x="915988" y="744538"/>
            <a:ext cx="4948237" cy="3711575"/>
          </a:xfrm>
          <a:prstGeom prst="rect">
            <a:avLst/>
          </a:prstGeom>
          <a:noFill/>
          <a:ln w="9525">
            <a:noFill/>
            <a:round/>
            <a:headEnd/>
            <a:tailEnd/>
          </a:ln>
        </p:spPr>
      </p:sp>
      <p:sp>
        <p:nvSpPr>
          <p:cNvPr id="2060" name="Rectangle 12"/>
          <p:cNvSpPr>
            <a:spLocks noGrp="1" noChangeArrowheads="1"/>
          </p:cNvSpPr>
          <p:nvPr>
            <p:ph type="body"/>
          </p:nvPr>
        </p:nvSpPr>
        <p:spPr bwMode="auto">
          <a:xfrm>
            <a:off x="679147" y="4716915"/>
            <a:ext cx="5421014" cy="445503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i-FI" noProof="0" smtClean="0"/>
          </a:p>
        </p:txBody>
      </p:sp>
      <p:sp>
        <p:nvSpPr>
          <p:cNvPr id="2061" name="Rectangle 13"/>
          <p:cNvSpPr>
            <a:spLocks noGrp="1" noChangeArrowheads="1"/>
          </p:cNvSpPr>
          <p:nvPr>
            <p:ph type="ftr"/>
          </p:nvPr>
        </p:nvSpPr>
        <p:spPr bwMode="auto">
          <a:xfrm>
            <a:off x="1" y="9430748"/>
            <a:ext cx="2932331" cy="485248"/>
          </a:xfrm>
          <a:prstGeom prst="rect">
            <a:avLst/>
          </a:prstGeom>
          <a:noFill/>
          <a:ln w="9525">
            <a:noFill/>
            <a:round/>
            <a:headEnd/>
            <a:tailEnd/>
          </a:ln>
          <a:effectLst/>
        </p:spPr>
        <p:txBody>
          <a:bodyPr vert="horz" wrap="square" lIns="91448" tIns="45724" rIns="91448" bIns="45724" numCol="1" anchor="b" anchorCtr="0" compatLnSpc="1">
            <a:prstTxWarp prst="textNoShape">
              <a:avLst/>
            </a:prstTxWarp>
          </a:bodyPr>
          <a:lstStyle>
            <a:lvl1pPr>
              <a:lnSpc>
                <a:spcPct val="93000"/>
              </a:lnSpc>
              <a:buClr>
                <a:srgbClr val="000000"/>
              </a:buClr>
              <a:buSzPct val="100000"/>
              <a:buFont typeface="Times New Roman" pitchFamily="18" charset="0"/>
              <a:buNone/>
              <a:tabLst>
                <a:tab pos="0" algn="l"/>
                <a:tab pos="460869" algn="l"/>
                <a:tab pos="921736" algn="l"/>
                <a:tab pos="1382605" algn="l"/>
                <a:tab pos="1843472" algn="l"/>
                <a:tab pos="2304341" algn="l"/>
                <a:tab pos="2765208" algn="l"/>
                <a:tab pos="3226077" algn="l"/>
                <a:tab pos="3686945" algn="l"/>
                <a:tab pos="4147813" algn="l"/>
                <a:tab pos="4608682" algn="l"/>
                <a:tab pos="5069549" algn="l"/>
                <a:tab pos="5530418" algn="l"/>
                <a:tab pos="5991285" algn="l"/>
                <a:tab pos="6452154" algn="l"/>
                <a:tab pos="6913022" algn="l"/>
                <a:tab pos="7373890" algn="l"/>
                <a:tab pos="7834759" algn="l"/>
                <a:tab pos="8295626" algn="l"/>
                <a:tab pos="8756495" algn="l"/>
                <a:tab pos="9217362" algn="l"/>
              </a:tabLst>
              <a:defRPr sz="1300">
                <a:solidFill>
                  <a:srgbClr val="000000"/>
                </a:solidFill>
              </a:defRPr>
            </a:lvl1pPr>
          </a:lstStyle>
          <a:p>
            <a:pPr>
              <a:defRPr/>
            </a:pPr>
            <a:endParaRPr lang="en-GB"/>
          </a:p>
        </p:txBody>
      </p:sp>
      <p:sp>
        <p:nvSpPr>
          <p:cNvPr id="2062" name="Rectangle 14"/>
          <p:cNvSpPr>
            <a:spLocks noGrp="1" noChangeArrowheads="1"/>
          </p:cNvSpPr>
          <p:nvPr>
            <p:ph type="sldNum"/>
          </p:nvPr>
        </p:nvSpPr>
        <p:spPr bwMode="auto">
          <a:xfrm>
            <a:off x="3846976" y="9430748"/>
            <a:ext cx="2930812" cy="485248"/>
          </a:xfrm>
          <a:prstGeom prst="rect">
            <a:avLst/>
          </a:prstGeom>
          <a:noFill/>
          <a:ln w="9525">
            <a:noFill/>
            <a:round/>
            <a:headEnd/>
            <a:tailEnd/>
          </a:ln>
          <a:effectLst/>
        </p:spPr>
        <p:txBody>
          <a:bodyPr vert="horz" wrap="square" lIns="91448" tIns="45724" rIns="91448" bIns="45724" numCol="1" anchor="b" anchorCtr="0" compatLnSpc="1">
            <a:prstTxWarp prst="textNoShape">
              <a:avLst/>
            </a:prstTxWarp>
          </a:bodyPr>
          <a:lstStyle>
            <a:lvl1pPr algn="r">
              <a:lnSpc>
                <a:spcPct val="93000"/>
              </a:lnSpc>
              <a:buClr>
                <a:srgbClr val="000000"/>
              </a:buClr>
              <a:buSzPct val="100000"/>
              <a:buFont typeface="Times New Roman" pitchFamily="18" charset="0"/>
              <a:buNone/>
              <a:tabLst>
                <a:tab pos="0" algn="l"/>
                <a:tab pos="460869" algn="l"/>
                <a:tab pos="921736" algn="l"/>
                <a:tab pos="1382605" algn="l"/>
                <a:tab pos="1843472" algn="l"/>
                <a:tab pos="2304341" algn="l"/>
                <a:tab pos="2765208" algn="l"/>
                <a:tab pos="3226077" algn="l"/>
                <a:tab pos="3686945" algn="l"/>
                <a:tab pos="4147813" algn="l"/>
                <a:tab pos="4608682" algn="l"/>
                <a:tab pos="5069549" algn="l"/>
                <a:tab pos="5530418" algn="l"/>
                <a:tab pos="5991285" algn="l"/>
                <a:tab pos="6452154" algn="l"/>
                <a:tab pos="6913022" algn="l"/>
                <a:tab pos="7373890" algn="l"/>
                <a:tab pos="7834759" algn="l"/>
                <a:tab pos="8295626" algn="l"/>
                <a:tab pos="8756495" algn="l"/>
                <a:tab pos="9217362" algn="l"/>
              </a:tabLst>
              <a:defRPr sz="1300">
                <a:solidFill>
                  <a:srgbClr val="000000"/>
                </a:solidFill>
              </a:defRPr>
            </a:lvl1pPr>
          </a:lstStyle>
          <a:p>
            <a:pPr>
              <a:defRPr/>
            </a:pPr>
            <a:fld id="{9B3E2814-6864-409B-AE9F-D97E2A8B9139}" type="slidenum">
              <a:rPr lang="en-GB"/>
              <a:pPr>
                <a:defRPr/>
              </a:pPr>
              <a:t>‹#›</a:t>
            </a:fld>
            <a:endParaRPr lang="en-GB"/>
          </a:p>
        </p:txBody>
      </p:sp>
    </p:spTree>
    <p:extLst>
      <p:ext uri="{BB962C8B-B14F-4D97-AF65-F5344CB8AC3E}">
        <p14:creationId xmlns:p14="http://schemas.microsoft.com/office/powerpoint/2010/main" val="3884280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iki.c2.com/?CopyPasteThink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4"/>
          <p:cNvSpPr>
            <a:spLocks noGrp="1" noChangeArrowheads="1"/>
          </p:cNvSpPr>
          <p:nvPr>
            <p:ph type="sldNum" sz="quarter"/>
          </p:nvPr>
        </p:nvSpPr>
        <p:spPr>
          <a:noFill/>
        </p:spPr>
        <p:txBody>
          <a:bodyPr/>
          <a:lstStyle/>
          <a:p>
            <a:pPr>
              <a:tabLst>
                <a:tab pos="0" algn="l"/>
                <a:tab pos="459486" algn="l"/>
                <a:tab pos="920504" algn="l"/>
                <a:tab pos="1381521" algn="l"/>
                <a:tab pos="1842539" algn="l"/>
                <a:tab pos="2303556" algn="l"/>
                <a:tab pos="2764575" algn="l"/>
                <a:tab pos="3225592" algn="l"/>
                <a:tab pos="3686610" algn="l"/>
                <a:tab pos="4147627" algn="l"/>
                <a:tab pos="4608645" algn="l"/>
                <a:tab pos="5068131" algn="l"/>
                <a:tab pos="5529148" algn="l"/>
                <a:tab pos="5990166" algn="l"/>
                <a:tab pos="6451183" algn="l"/>
                <a:tab pos="6912202" algn="l"/>
                <a:tab pos="7373219" algn="l"/>
                <a:tab pos="7834237" algn="l"/>
                <a:tab pos="8295254" algn="l"/>
                <a:tab pos="8756272" algn="l"/>
                <a:tab pos="9217289" algn="l"/>
              </a:tabLst>
            </a:pPr>
            <a:fld id="{C57E4990-437A-435C-A239-CDE0FE021DB5}" type="slidenum">
              <a:rPr lang="en-GB" smtClean="0"/>
              <a:pPr>
                <a:tabLst>
                  <a:tab pos="0" algn="l"/>
                  <a:tab pos="459486" algn="l"/>
                  <a:tab pos="920504" algn="l"/>
                  <a:tab pos="1381521" algn="l"/>
                  <a:tab pos="1842539" algn="l"/>
                  <a:tab pos="2303556" algn="l"/>
                  <a:tab pos="2764575" algn="l"/>
                  <a:tab pos="3225592" algn="l"/>
                  <a:tab pos="3686610" algn="l"/>
                  <a:tab pos="4147627" algn="l"/>
                  <a:tab pos="4608645" algn="l"/>
                  <a:tab pos="5068131" algn="l"/>
                  <a:tab pos="5529148" algn="l"/>
                  <a:tab pos="5990166" algn="l"/>
                  <a:tab pos="6451183" algn="l"/>
                  <a:tab pos="6912202" algn="l"/>
                  <a:tab pos="7373219" algn="l"/>
                  <a:tab pos="7834237" algn="l"/>
                  <a:tab pos="8295254" algn="l"/>
                  <a:tab pos="8756272" algn="l"/>
                  <a:tab pos="9217289" algn="l"/>
                </a:tabLst>
              </a:pPr>
              <a:t>1</a:t>
            </a:fld>
            <a:endParaRPr lang="en-GB" dirty="0" smtClean="0"/>
          </a:p>
        </p:txBody>
      </p:sp>
      <p:sp>
        <p:nvSpPr>
          <p:cNvPr id="69635" name="Text Box 1"/>
          <p:cNvSpPr txBox="1">
            <a:spLocks noChangeArrowheads="1"/>
          </p:cNvSpPr>
          <p:nvPr/>
        </p:nvSpPr>
        <p:spPr bwMode="auto">
          <a:xfrm>
            <a:off x="910087" y="745587"/>
            <a:ext cx="4972808" cy="3723312"/>
          </a:xfrm>
          <a:prstGeom prst="rect">
            <a:avLst/>
          </a:prstGeom>
          <a:solidFill>
            <a:srgbClr val="FFFFFF"/>
          </a:solidFill>
          <a:ln w="9360">
            <a:solidFill>
              <a:srgbClr val="000000"/>
            </a:solidFill>
            <a:miter lim="800000"/>
            <a:headEnd/>
            <a:tailEnd/>
          </a:ln>
        </p:spPr>
        <p:txBody>
          <a:bodyPr wrap="none" lIns="92174" tIns="46087" rIns="92174" bIns="46087" anchor="ctr"/>
          <a:lstStyle/>
          <a:p>
            <a:pPr>
              <a:buClr>
                <a:srgbClr val="000000"/>
              </a:buClr>
              <a:buSzPct val="100000"/>
              <a:buFont typeface="Times New Roman" pitchFamily="18" charset="0"/>
              <a:buNone/>
            </a:pPr>
            <a:endParaRPr lang="fi-FI"/>
          </a:p>
        </p:txBody>
      </p:sp>
      <p:sp>
        <p:nvSpPr>
          <p:cNvPr id="69636" name="Rectangle 2"/>
          <p:cNvSpPr>
            <a:spLocks noGrp="1" noChangeArrowheads="1"/>
          </p:cNvSpPr>
          <p:nvPr>
            <p:ph type="body"/>
          </p:nvPr>
        </p:nvSpPr>
        <p:spPr>
          <a:xfrm>
            <a:off x="679147" y="4716915"/>
            <a:ext cx="5422533" cy="4458116"/>
          </a:xfrm>
          <a:noFill/>
          <a:ln/>
        </p:spPr>
        <p:txBody>
          <a:bodyPr wrap="none" anchor="ctr"/>
          <a:lstStyle/>
          <a:p>
            <a:endParaRPr lang="fi-FI" dirty="0" smtClean="0"/>
          </a:p>
        </p:txBody>
      </p:sp>
    </p:spTree>
    <p:extLst>
      <p:ext uri="{BB962C8B-B14F-4D97-AF65-F5344CB8AC3E}">
        <p14:creationId xmlns:p14="http://schemas.microsoft.com/office/powerpoint/2010/main" val="62169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AAU –</a:t>
            </a:r>
            <a:r>
              <a:rPr lang="fi-FI" baseline="0" dirty="0" smtClean="0"/>
              <a:t> 11 </a:t>
            </a:r>
            <a:r>
              <a:rPr lang="fi-FI" baseline="0" dirty="0" err="1" smtClean="0"/>
              <a:t>members</a:t>
            </a:r>
            <a:r>
              <a:rPr lang="fi-FI" baseline="0" dirty="0" smtClean="0"/>
              <a:t> - </a:t>
            </a:r>
            <a:r>
              <a:rPr lang="en-US" sz="1200" dirty="0" smtClean="0"/>
              <a:t>St. Petersburg State University, Kazan State University, Perm' State University, Tom' State University, Irkutsk State University, Far-east State University (Vladivostok), Saratov State University, </a:t>
            </a:r>
            <a:r>
              <a:rPr lang="en-US" sz="1200" dirty="0" err="1" smtClean="0"/>
              <a:t>Mozhaisky</a:t>
            </a:r>
            <a:r>
              <a:rPr lang="en-US" sz="1200" dirty="0" smtClean="0"/>
              <a:t> Military-Space Academy (</a:t>
            </a:r>
            <a:r>
              <a:rPr lang="en-US" sz="1200" dirty="0" err="1" smtClean="0"/>
              <a:t>SPb</a:t>
            </a:r>
            <a:r>
              <a:rPr lang="en-US" sz="1200" dirty="0" smtClean="0"/>
              <a:t>), Frunze Higher Navy School (</a:t>
            </a:r>
            <a:r>
              <a:rPr lang="en-US" sz="1200" dirty="0" err="1" smtClean="0"/>
              <a:t>SPb</a:t>
            </a:r>
            <a:r>
              <a:rPr lang="en-US" sz="1200" dirty="0" smtClean="0"/>
              <a:t>), Voronezh Higher Aviation Engineering School, Makarov State Maritime Academy (</a:t>
            </a:r>
            <a:r>
              <a:rPr lang="en-US" sz="1200" dirty="0" err="1" smtClean="0"/>
              <a:t>SPb</a:t>
            </a:r>
            <a:r>
              <a:rPr lang="en-US" sz="1200" dirty="0" smtClean="0"/>
              <a:t>)</a:t>
            </a:r>
            <a:endParaRPr lang="fi-FI" dirty="0"/>
          </a:p>
        </p:txBody>
      </p:sp>
      <p:sp>
        <p:nvSpPr>
          <p:cNvPr id="4" name="Dian numeron paikkamerkki 3"/>
          <p:cNvSpPr>
            <a:spLocks noGrp="1"/>
          </p:cNvSpPr>
          <p:nvPr>
            <p:ph type="sldNum" sz="quarter" idx="10"/>
          </p:nvPr>
        </p:nvSpPr>
        <p:spPr/>
        <p:txBody>
          <a:bodyPr/>
          <a:lstStyle/>
          <a:p>
            <a:pPr>
              <a:defRPr/>
            </a:pPr>
            <a:fld id="{3405D274-9957-F14C-8EA2-7129B63473F4}" type="slidenum">
              <a:rPr lang="en-GB" smtClean="0"/>
              <a:pPr>
                <a:defRPr/>
              </a:pPr>
              <a:t>3</a:t>
            </a:fld>
            <a:endParaRPr lang="en-GB"/>
          </a:p>
        </p:txBody>
      </p:sp>
    </p:spTree>
    <p:extLst>
      <p:ext uri="{BB962C8B-B14F-4D97-AF65-F5344CB8AC3E}">
        <p14:creationId xmlns:p14="http://schemas.microsoft.com/office/powerpoint/2010/main" val="21315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pitchFamily="-72" charset="-128"/>
                <a:cs typeface="ＭＳ Ｐゴシック" pitchFamily="-72" charset="-128"/>
              </a:rPr>
              <a:t>In </a:t>
            </a:r>
            <a:r>
              <a:rPr lang="en-GB" sz="1200" kern="1200" dirty="0" err="1" smtClean="0">
                <a:solidFill>
                  <a:schemeClr val="tx1"/>
                </a:solidFill>
                <a:effectLst/>
                <a:latin typeface="+mn-lt"/>
                <a:ea typeface="ＭＳ Ｐゴシック" pitchFamily="-72" charset="-128"/>
                <a:cs typeface="ＭＳ Ｐゴシック" pitchFamily="-72" charset="-128"/>
              </a:rPr>
              <a:t>labor</a:t>
            </a:r>
            <a:r>
              <a:rPr lang="en-GB" sz="1200" kern="1200" dirty="0" smtClean="0">
                <a:solidFill>
                  <a:schemeClr val="tx1"/>
                </a:solidFill>
                <a:effectLst/>
                <a:latin typeface="+mn-lt"/>
                <a:ea typeface="ＭＳ Ｐゴシック" pitchFamily="-72" charset="-128"/>
                <a:cs typeface="ＭＳ Ｐゴシック" pitchFamily="-72" charset="-128"/>
              </a:rPr>
              <a:t> market in meteorology in Russia the old system of qualification requirements developed for the fading away one-cycle educational system is dominant. During the past decade, meteorology, as an applied physical science, has undertaken important advancements resulting from an improved understanding of the coupled land-ocean-atmosphere system and the ongoing revolution in information technology. Meteorological education and training also considerably changes in the methods, tools and attitudes, in particular: 1) redirecting the initial professional instruction from teaching objectives to learning outcomes and focusing the subsequent qualification more to proven job-competency rather than to formal training attestations or certificates; 2) the ever-increasing importance of career-long continuing education and training to maintain and enhance competency in a world of rapid scientific advancements, technological changes, and socioeconomic challenges; and 3) the promise of distance learning technology to timely deliver education and training even in remote places; also the rapidly expanding opportunities for self-training.</a:t>
            </a:r>
            <a:endParaRPr lang="en-US" sz="1200" kern="1200" dirty="0" smtClean="0">
              <a:solidFill>
                <a:schemeClr val="tx1"/>
              </a:solidFill>
              <a:effectLst/>
              <a:latin typeface="+mn-lt"/>
              <a:ea typeface="ＭＳ Ｐゴシック" pitchFamily="-72" charset="-128"/>
              <a:cs typeface="ＭＳ Ｐゴシック" pitchFamily="-72" charset="-128"/>
            </a:endParaRPr>
          </a:p>
          <a:p>
            <a:endParaRPr lang="fi-FI" dirty="0"/>
          </a:p>
        </p:txBody>
      </p:sp>
      <p:sp>
        <p:nvSpPr>
          <p:cNvPr id="4" name="Dian numeron paikkamerkki 3"/>
          <p:cNvSpPr>
            <a:spLocks noGrp="1"/>
          </p:cNvSpPr>
          <p:nvPr>
            <p:ph type="sldNum" sz="quarter" idx="10"/>
          </p:nvPr>
        </p:nvSpPr>
        <p:spPr/>
        <p:txBody>
          <a:bodyPr/>
          <a:lstStyle/>
          <a:p>
            <a:pPr>
              <a:defRPr/>
            </a:pPr>
            <a:fld id="{3405D274-9957-F14C-8EA2-7129B63473F4}" type="slidenum">
              <a:rPr lang="en-GB" smtClean="0"/>
              <a:pPr>
                <a:defRPr/>
              </a:pPr>
              <a:t>4</a:t>
            </a:fld>
            <a:endParaRPr lang="en-GB"/>
          </a:p>
        </p:txBody>
      </p:sp>
    </p:spTree>
    <p:extLst>
      <p:ext uri="{BB962C8B-B14F-4D97-AF65-F5344CB8AC3E}">
        <p14:creationId xmlns:p14="http://schemas.microsoft.com/office/powerpoint/2010/main" val="330949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pitchFamily="-72" charset="-128"/>
                <a:cs typeface="ＭＳ Ｐゴシック" pitchFamily="-72" charset="-128"/>
              </a:rPr>
              <a:t>With increasing complexity and heterogeneity of urban infrastructure, the modern life and economy progressively depend on local weather, air/water/soil quality, and microclimate (</a:t>
            </a:r>
            <a:r>
              <a:rPr lang="en-GB" sz="1200" kern="1200" dirty="0" err="1" smtClean="0">
                <a:solidFill>
                  <a:schemeClr val="tx1"/>
                </a:solidFill>
                <a:effectLst/>
                <a:latin typeface="+mn-lt"/>
                <a:ea typeface="ＭＳ Ｐゴシック" pitchFamily="-72" charset="-128"/>
                <a:cs typeface="ＭＳ Ｐゴシック" pitchFamily="-72" charset="-128"/>
              </a:rPr>
              <a:t>Grimmond</a:t>
            </a:r>
            <a:r>
              <a:rPr lang="en-GB" sz="1200" kern="1200" dirty="0" smtClean="0">
                <a:solidFill>
                  <a:schemeClr val="tx1"/>
                </a:solidFill>
                <a:effectLst/>
                <a:latin typeface="+mn-lt"/>
                <a:ea typeface="ＭＳ Ｐゴシック" pitchFamily="-72" charset="-128"/>
                <a:cs typeface="ＭＳ Ｐゴシック" pitchFamily="-72" charset="-128"/>
              </a:rPr>
              <a:t> </a:t>
            </a:r>
            <a:r>
              <a:rPr lang="en-GB" sz="1200" i="1" kern="1200" dirty="0" smtClean="0">
                <a:solidFill>
                  <a:schemeClr val="tx1"/>
                </a:solidFill>
                <a:effectLst/>
                <a:latin typeface="+mn-lt"/>
                <a:ea typeface="ＭＳ Ｐゴシック" pitchFamily="-72" charset="-128"/>
                <a:cs typeface="ＭＳ Ｐゴシック" pitchFamily="-72" charset="-128"/>
              </a:rPr>
              <a:t>et al.</a:t>
            </a:r>
            <a:r>
              <a:rPr lang="en-GB" sz="1200" kern="1200" dirty="0" smtClean="0">
                <a:solidFill>
                  <a:schemeClr val="tx1"/>
                </a:solidFill>
                <a:effectLst/>
                <a:latin typeface="+mn-lt"/>
                <a:ea typeface="ＭＳ Ｐゴシック" pitchFamily="-72" charset="-128"/>
                <a:cs typeface="ＭＳ Ｐゴシック" pitchFamily="-72" charset="-128"/>
              </a:rPr>
              <a:t>, 2014). These comprise “personal environments”, controlled by physical and chemical processes in the lower atmospheric planetary boundary layer, directly interacting with the Earth’s surface and affected by industrial emissions and anthropogenic warming (Zilitinkevich </a:t>
            </a:r>
            <a:r>
              <a:rPr lang="en-GB" sz="1200" i="1" kern="1200" dirty="0" smtClean="0">
                <a:solidFill>
                  <a:schemeClr val="tx1"/>
                </a:solidFill>
                <a:effectLst/>
                <a:latin typeface="+mn-lt"/>
                <a:ea typeface="ＭＳ Ｐゴシック" pitchFamily="-72" charset="-128"/>
                <a:cs typeface="ＭＳ Ｐゴシック" pitchFamily="-72" charset="-128"/>
              </a:rPr>
              <a:t>et al.</a:t>
            </a:r>
            <a:r>
              <a:rPr lang="en-GB" sz="1200" kern="1200" dirty="0" smtClean="0">
                <a:solidFill>
                  <a:schemeClr val="tx1"/>
                </a:solidFill>
                <a:effectLst/>
                <a:latin typeface="+mn-lt"/>
                <a:ea typeface="ＭＳ Ｐゴシック" pitchFamily="-72" charset="-128"/>
                <a:cs typeface="ＭＳ Ｐゴシック" pitchFamily="-72" charset="-128"/>
              </a:rPr>
              <a:t>, 2015).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term «clip thinking» appeared in the 90-ies of the last century. It was just like the symbol of human’s ability to perceive the world in the form of short bright events, without going into details.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smtClean="0">
                <a:hlinkClick r:id="rId3"/>
              </a:rPr>
              <a:t>CopyPasteThinking</a:t>
            </a:r>
            <a:r>
              <a:rPr lang="en-US" dirty="0" smtClean="0"/>
              <a:t> is the act of using a predefined or commonly accepted thought process without analyzing it prior to use. The original thought process can originate from an individual, or from a group. </a:t>
            </a:r>
            <a:endParaRPr lang="en-US" sz="1200" kern="1200" dirty="0" smtClean="0">
              <a:solidFill>
                <a:schemeClr val="tx1"/>
              </a:solidFill>
              <a:effectLst/>
              <a:latin typeface="+mn-lt"/>
              <a:ea typeface="ＭＳ Ｐゴシック" pitchFamily="-72" charset="-128"/>
              <a:cs typeface="ＭＳ Ｐゴシック" pitchFamily="-72" charset="-128"/>
            </a:endParaRPr>
          </a:p>
          <a:p>
            <a:endParaRPr lang="fi-FI" dirty="0"/>
          </a:p>
        </p:txBody>
      </p:sp>
      <p:sp>
        <p:nvSpPr>
          <p:cNvPr id="4" name="Dian numeron paikkamerkki 3"/>
          <p:cNvSpPr>
            <a:spLocks noGrp="1"/>
          </p:cNvSpPr>
          <p:nvPr>
            <p:ph type="sldNum" sz="quarter" idx="10"/>
          </p:nvPr>
        </p:nvSpPr>
        <p:spPr/>
        <p:txBody>
          <a:bodyPr/>
          <a:lstStyle/>
          <a:p>
            <a:pPr>
              <a:defRPr/>
            </a:pPr>
            <a:fld id="{3405D274-9957-F14C-8EA2-7129B63473F4}" type="slidenum">
              <a:rPr lang="en-GB" smtClean="0"/>
              <a:pPr>
                <a:defRPr/>
              </a:pPr>
              <a:t>5</a:t>
            </a:fld>
            <a:endParaRPr lang="en-GB"/>
          </a:p>
        </p:txBody>
      </p:sp>
    </p:spTree>
    <p:extLst>
      <p:ext uri="{BB962C8B-B14F-4D97-AF65-F5344CB8AC3E}">
        <p14:creationId xmlns:p14="http://schemas.microsoft.com/office/powerpoint/2010/main" val="333782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effectLst/>
                <a:latin typeface="+mn-lt"/>
                <a:ea typeface="ＭＳ Ｐゴシック" pitchFamily="-72" charset="-128"/>
                <a:cs typeface="ＭＳ Ｐゴシック" pitchFamily="-72" charset="-128"/>
              </a:rPr>
              <a:t>New syllabi: risk management, ecological economy of the environment, aviation meteorology, s</a:t>
            </a:r>
            <a:r>
              <a:rPr lang="en-US" sz="1200" b="0" kern="1200" dirty="0" err="1" smtClean="0">
                <a:solidFill>
                  <a:schemeClr val="tx1"/>
                </a:solidFill>
                <a:effectLst/>
                <a:latin typeface="+mn-lt"/>
                <a:ea typeface="ＭＳ Ｐゴシック" pitchFamily="-72" charset="-128"/>
                <a:cs typeface="ＭＳ Ｐゴシック" pitchFamily="-72" charset="-128"/>
              </a:rPr>
              <a:t>tatistical</a:t>
            </a:r>
            <a:r>
              <a:rPr lang="en-US" sz="1200" b="0" kern="1200" dirty="0" smtClean="0">
                <a:solidFill>
                  <a:schemeClr val="tx1"/>
                </a:solidFill>
                <a:effectLst/>
                <a:latin typeface="+mn-lt"/>
                <a:ea typeface="ＭＳ Ｐゴシック" pitchFamily="-72" charset="-128"/>
                <a:cs typeface="ＭＳ Ｐゴシック" pitchFamily="-72" charset="-128"/>
              </a:rPr>
              <a:t> processing of </a:t>
            </a:r>
            <a:r>
              <a:rPr lang="en-US" sz="1200" b="0" kern="1200" dirty="0" err="1" smtClean="0">
                <a:solidFill>
                  <a:schemeClr val="tx1"/>
                </a:solidFill>
                <a:effectLst/>
                <a:latin typeface="+mn-lt"/>
                <a:ea typeface="ＭＳ Ｐゴシック" pitchFamily="-72" charset="-128"/>
                <a:cs typeface="ＭＳ Ｐゴシック" pitchFamily="-72" charset="-128"/>
              </a:rPr>
              <a:t>hydrometeorological</a:t>
            </a:r>
            <a:r>
              <a:rPr lang="en-US" sz="1200" b="0" kern="1200" dirty="0" smtClean="0">
                <a:solidFill>
                  <a:schemeClr val="tx1"/>
                </a:solidFill>
                <a:effectLst/>
                <a:latin typeface="+mn-lt"/>
                <a:ea typeface="ＭＳ Ｐゴシック" pitchFamily="-72" charset="-128"/>
                <a:cs typeface="ＭＳ Ｐゴシック" pitchFamily="-72" charset="-128"/>
              </a:rPr>
              <a:t> information</a:t>
            </a:r>
            <a:r>
              <a:rPr lang="en-GB" sz="1200" b="0" kern="1200" dirty="0" smtClean="0">
                <a:solidFill>
                  <a:schemeClr val="tx1"/>
                </a:solidFill>
                <a:effectLst/>
                <a:latin typeface="+mn-lt"/>
                <a:ea typeface="ＭＳ Ｐゴシック" pitchFamily="-72" charset="-128"/>
                <a:cs typeface="ＭＳ Ｐゴシック" pitchFamily="-72" charset="-128"/>
              </a:rPr>
              <a:t> (RSHU and AAU), boundary layer physics (UHEL). Significantly transformed syllabi were developed on climate theory, dynamic meteorology, satellite meteorology (AAU). </a:t>
            </a:r>
            <a:endParaRPr lang="en-US" sz="1200" b="0" kern="1200" dirty="0" smtClean="0">
              <a:solidFill>
                <a:schemeClr val="tx1"/>
              </a:solidFill>
              <a:effectLst/>
              <a:latin typeface="+mn-lt"/>
              <a:ea typeface="ＭＳ Ｐゴシック" pitchFamily="-72" charset="-128"/>
              <a:cs typeface="ＭＳ Ｐゴシック" pitchFamily="-72" charset="-128"/>
            </a:endParaRPr>
          </a:p>
          <a:p>
            <a:endParaRPr lang="fi-FI" b="0" dirty="0"/>
          </a:p>
        </p:txBody>
      </p:sp>
      <p:sp>
        <p:nvSpPr>
          <p:cNvPr id="4" name="Dian numeron paikkamerkki 3"/>
          <p:cNvSpPr>
            <a:spLocks noGrp="1"/>
          </p:cNvSpPr>
          <p:nvPr>
            <p:ph type="sldNum" sz="quarter" idx="10"/>
          </p:nvPr>
        </p:nvSpPr>
        <p:spPr/>
        <p:txBody>
          <a:bodyPr/>
          <a:lstStyle/>
          <a:p>
            <a:pPr>
              <a:defRPr/>
            </a:pPr>
            <a:fld id="{3405D274-9957-F14C-8EA2-7129B63473F4}" type="slidenum">
              <a:rPr lang="en-GB" smtClean="0"/>
              <a:pPr>
                <a:defRPr/>
              </a:pPr>
              <a:t>6</a:t>
            </a:fld>
            <a:endParaRPr lang="en-GB"/>
          </a:p>
        </p:txBody>
      </p:sp>
    </p:spTree>
    <p:extLst>
      <p:ext uri="{BB962C8B-B14F-4D97-AF65-F5344CB8AC3E}">
        <p14:creationId xmlns:p14="http://schemas.microsoft.com/office/powerpoint/2010/main" val="384799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effectLst/>
                <a:latin typeface="+mn-lt"/>
                <a:ea typeface="ＭＳ Ｐゴシック" pitchFamily="-72" charset="-128"/>
                <a:cs typeface="ＭＳ Ｐゴシック" pitchFamily="-72" charset="-128"/>
              </a:rPr>
              <a:t>New syllabi: risk management, ecological economy of the environment, aviation meteorology, s</a:t>
            </a:r>
            <a:r>
              <a:rPr lang="en-US" sz="1200" b="0" kern="1200" dirty="0" err="1" smtClean="0">
                <a:solidFill>
                  <a:schemeClr val="tx1"/>
                </a:solidFill>
                <a:effectLst/>
                <a:latin typeface="+mn-lt"/>
                <a:ea typeface="ＭＳ Ｐゴシック" pitchFamily="-72" charset="-128"/>
                <a:cs typeface="ＭＳ Ｐゴシック" pitchFamily="-72" charset="-128"/>
              </a:rPr>
              <a:t>tatistical</a:t>
            </a:r>
            <a:r>
              <a:rPr lang="en-US" sz="1200" b="0" kern="1200" dirty="0" smtClean="0">
                <a:solidFill>
                  <a:schemeClr val="tx1"/>
                </a:solidFill>
                <a:effectLst/>
                <a:latin typeface="+mn-lt"/>
                <a:ea typeface="ＭＳ Ｐゴシック" pitchFamily="-72" charset="-128"/>
                <a:cs typeface="ＭＳ Ｐゴシック" pitchFamily="-72" charset="-128"/>
              </a:rPr>
              <a:t> processing of </a:t>
            </a:r>
            <a:r>
              <a:rPr lang="en-US" sz="1200" b="0" kern="1200" dirty="0" err="1" smtClean="0">
                <a:solidFill>
                  <a:schemeClr val="tx1"/>
                </a:solidFill>
                <a:effectLst/>
                <a:latin typeface="+mn-lt"/>
                <a:ea typeface="ＭＳ Ｐゴシック" pitchFamily="-72" charset="-128"/>
                <a:cs typeface="ＭＳ Ｐゴシック" pitchFamily="-72" charset="-128"/>
              </a:rPr>
              <a:t>hydrometeorological</a:t>
            </a:r>
            <a:r>
              <a:rPr lang="en-US" sz="1200" b="0" kern="1200" dirty="0" smtClean="0">
                <a:solidFill>
                  <a:schemeClr val="tx1"/>
                </a:solidFill>
                <a:effectLst/>
                <a:latin typeface="+mn-lt"/>
                <a:ea typeface="ＭＳ Ｐゴシック" pitchFamily="-72" charset="-128"/>
                <a:cs typeface="ＭＳ Ｐゴシック" pitchFamily="-72" charset="-128"/>
              </a:rPr>
              <a:t> information</a:t>
            </a:r>
            <a:r>
              <a:rPr lang="en-GB" sz="1200" b="0" kern="1200" dirty="0" smtClean="0">
                <a:solidFill>
                  <a:schemeClr val="tx1"/>
                </a:solidFill>
                <a:effectLst/>
                <a:latin typeface="+mn-lt"/>
                <a:ea typeface="ＭＳ Ｐゴシック" pitchFamily="-72" charset="-128"/>
                <a:cs typeface="ＭＳ Ｐゴシック" pitchFamily="-72" charset="-128"/>
              </a:rPr>
              <a:t> (RSHU and AAU), boundary layer physics (UHEL). Significantly transformed syllabi were developed on climate theory, dynamic meteorology, satellite meteorology (AAU). </a:t>
            </a:r>
            <a:endParaRPr lang="en-US" sz="1200" b="0" kern="1200" dirty="0" smtClean="0">
              <a:solidFill>
                <a:schemeClr val="tx1"/>
              </a:solidFill>
              <a:effectLst/>
              <a:latin typeface="+mn-lt"/>
              <a:ea typeface="ＭＳ Ｐゴシック" pitchFamily="-72" charset="-128"/>
              <a:cs typeface="ＭＳ Ｐゴシック" pitchFamily="-72" charset="-128"/>
            </a:endParaRPr>
          </a:p>
          <a:p>
            <a:endParaRPr lang="fi-FI" b="0" dirty="0"/>
          </a:p>
        </p:txBody>
      </p:sp>
      <p:sp>
        <p:nvSpPr>
          <p:cNvPr id="4" name="Dian numeron paikkamerkki 3"/>
          <p:cNvSpPr>
            <a:spLocks noGrp="1"/>
          </p:cNvSpPr>
          <p:nvPr>
            <p:ph type="sldNum" sz="quarter" idx="10"/>
          </p:nvPr>
        </p:nvSpPr>
        <p:spPr/>
        <p:txBody>
          <a:bodyPr/>
          <a:lstStyle/>
          <a:p>
            <a:pPr>
              <a:defRPr/>
            </a:pPr>
            <a:fld id="{3405D274-9957-F14C-8EA2-7129B63473F4}" type="slidenum">
              <a:rPr lang="en-GB" smtClean="0"/>
              <a:pPr>
                <a:defRPr/>
              </a:pPr>
              <a:t>7</a:t>
            </a:fld>
            <a:endParaRPr lang="en-GB"/>
          </a:p>
        </p:txBody>
      </p:sp>
    </p:spTree>
    <p:extLst>
      <p:ext uri="{BB962C8B-B14F-4D97-AF65-F5344CB8AC3E}">
        <p14:creationId xmlns:p14="http://schemas.microsoft.com/office/powerpoint/2010/main" val="384799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effectLst/>
                <a:latin typeface="+mn-lt"/>
                <a:ea typeface="ＭＳ Ｐゴシック" pitchFamily="-72" charset="-128"/>
                <a:cs typeface="ＭＳ Ｐゴシック" pitchFamily="-72" charset="-128"/>
              </a:rPr>
              <a:t>New syllabi: risk management, ecological economy of the environment, aviation meteorology, s</a:t>
            </a:r>
            <a:r>
              <a:rPr lang="en-US" sz="1200" b="0" kern="1200" dirty="0" err="1" smtClean="0">
                <a:solidFill>
                  <a:schemeClr val="tx1"/>
                </a:solidFill>
                <a:effectLst/>
                <a:latin typeface="+mn-lt"/>
                <a:ea typeface="ＭＳ Ｐゴシック" pitchFamily="-72" charset="-128"/>
                <a:cs typeface="ＭＳ Ｐゴシック" pitchFamily="-72" charset="-128"/>
              </a:rPr>
              <a:t>tatistical</a:t>
            </a:r>
            <a:r>
              <a:rPr lang="en-US" sz="1200" b="0" kern="1200" dirty="0" smtClean="0">
                <a:solidFill>
                  <a:schemeClr val="tx1"/>
                </a:solidFill>
                <a:effectLst/>
                <a:latin typeface="+mn-lt"/>
                <a:ea typeface="ＭＳ Ｐゴシック" pitchFamily="-72" charset="-128"/>
                <a:cs typeface="ＭＳ Ｐゴシック" pitchFamily="-72" charset="-128"/>
              </a:rPr>
              <a:t> processing of </a:t>
            </a:r>
            <a:r>
              <a:rPr lang="en-US" sz="1200" b="0" kern="1200" dirty="0" err="1" smtClean="0">
                <a:solidFill>
                  <a:schemeClr val="tx1"/>
                </a:solidFill>
                <a:effectLst/>
                <a:latin typeface="+mn-lt"/>
                <a:ea typeface="ＭＳ Ｐゴシック" pitchFamily="-72" charset="-128"/>
                <a:cs typeface="ＭＳ Ｐゴシック" pitchFamily="-72" charset="-128"/>
              </a:rPr>
              <a:t>hydrometeorological</a:t>
            </a:r>
            <a:r>
              <a:rPr lang="en-US" sz="1200" b="0" kern="1200" dirty="0" smtClean="0">
                <a:solidFill>
                  <a:schemeClr val="tx1"/>
                </a:solidFill>
                <a:effectLst/>
                <a:latin typeface="+mn-lt"/>
                <a:ea typeface="ＭＳ Ｐゴシック" pitchFamily="-72" charset="-128"/>
                <a:cs typeface="ＭＳ Ｐゴシック" pitchFamily="-72" charset="-128"/>
              </a:rPr>
              <a:t> information</a:t>
            </a:r>
            <a:r>
              <a:rPr lang="en-GB" sz="1200" b="0" kern="1200" dirty="0" smtClean="0">
                <a:solidFill>
                  <a:schemeClr val="tx1"/>
                </a:solidFill>
                <a:effectLst/>
                <a:latin typeface="+mn-lt"/>
                <a:ea typeface="ＭＳ Ｐゴシック" pitchFamily="-72" charset="-128"/>
                <a:cs typeface="ＭＳ Ｐゴシック" pitchFamily="-72" charset="-128"/>
              </a:rPr>
              <a:t> (RSHU and AAU), boundary layer physics (UHEL). Significantly transformed syllabi were developed on climate theory, dynamic meteorology, satellite meteorology (AAU). </a:t>
            </a:r>
            <a:endParaRPr lang="en-US" sz="1200" b="0" kern="1200" dirty="0" smtClean="0">
              <a:solidFill>
                <a:schemeClr val="tx1"/>
              </a:solidFill>
              <a:effectLst/>
              <a:latin typeface="+mn-lt"/>
              <a:ea typeface="ＭＳ Ｐゴシック" pitchFamily="-72" charset="-128"/>
              <a:cs typeface="ＭＳ Ｐゴシック" pitchFamily="-72" charset="-128"/>
            </a:endParaRPr>
          </a:p>
          <a:p>
            <a:endParaRPr lang="fi-FI" b="0" dirty="0"/>
          </a:p>
        </p:txBody>
      </p:sp>
      <p:sp>
        <p:nvSpPr>
          <p:cNvPr id="4" name="Dian numeron paikkamerkki 3"/>
          <p:cNvSpPr>
            <a:spLocks noGrp="1"/>
          </p:cNvSpPr>
          <p:nvPr>
            <p:ph type="sldNum" sz="quarter" idx="10"/>
          </p:nvPr>
        </p:nvSpPr>
        <p:spPr/>
        <p:txBody>
          <a:bodyPr/>
          <a:lstStyle/>
          <a:p>
            <a:pPr>
              <a:defRPr/>
            </a:pPr>
            <a:fld id="{3405D274-9957-F14C-8EA2-7129B63473F4}" type="slidenum">
              <a:rPr lang="en-GB" smtClean="0"/>
              <a:pPr>
                <a:defRPr/>
              </a:pPr>
              <a:t>8</a:t>
            </a:fld>
            <a:endParaRPr lang="en-GB"/>
          </a:p>
        </p:txBody>
      </p:sp>
    </p:spTree>
    <p:extLst>
      <p:ext uri="{BB962C8B-B14F-4D97-AF65-F5344CB8AC3E}">
        <p14:creationId xmlns:p14="http://schemas.microsoft.com/office/powerpoint/2010/main" val="3847994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3405D274-9957-F14C-8EA2-7129B63473F4}" type="slidenum">
              <a:rPr lang="en-GB" smtClean="0"/>
              <a:pPr>
                <a:defRPr/>
              </a:pPr>
              <a:t>9</a:t>
            </a:fld>
            <a:endParaRPr lang="en-GB"/>
          </a:p>
        </p:txBody>
      </p:sp>
    </p:spTree>
    <p:extLst>
      <p:ext uri="{BB962C8B-B14F-4D97-AF65-F5344CB8AC3E}">
        <p14:creationId xmlns:p14="http://schemas.microsoft.com/office/powerpoint/2010/main" val="2645124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err="1" smtClean="0">
                <a:solidFill>
                  <a:schemeClr val="tx1">
                    <a:lumMod val="50000"/>
                    <a:lumOff val="50000"/>
                  </a:schemeClr>
                </a:solidFill>
              </a:rPr>
              <a:t>Needs</a:t>
            </a:r>
            <a:r>
              <a:rPr lang="fr-FR" sz="1200" dirty="0" smtClean="0">
                <a:solidFill>
                  <a:schemeClr val="tx1">
                    <a:lumMod val="50000"/>
                    <a:lumOff val="50000"/>
                  </a:schemeClr>
                </a:solidFill>
              </a:rPr>
              <a:t> </a:t>
            </a:r>
            <a:r>
              <a:rPr lang="fr-FR" sz="1200" dirty="0" err="1" smtClean="0">
                <a:solidFill>
                  <a:schemeClr val="tx1">
                    <a:lumMod val="50000"/>
                    <a:lumOff val="50000"/>
                  </a:schemeClr>
                </a:solidFill>
              </a:rPr>
              <a:t>analysis</a:t>
            </a:r>
            <a:r>
              <a:rPr lang="fr-FR" sz="1200" dirty="0" smtClean="0">
                <a:solidFill>
                  <a:schemeClr val="tx1">
                    <a:lumMod val="50000"/>
                    <a:lumOff val="50000"/>
                  </a:schemeClr>
                </a:solidFill>
              </a:rPr>
              <a:t> to </a:t>
            </a:r>
            <a:r>
              <a:rPr lang="fr-FR" sz="1200" dirty="0" err="1" smtClean="0">
                <a:solidFill>
                  <a:schemeClr val="tx1">
                    <a:lumMod val="50000"/>
                    <a:lumOff val="50000"/>
                  </a:schemeClr>
                </a:solidFill>
              </a:rPr>
              <a:t>evaluate</a:t>
            </a:r>
            <a:r>
              <a:rPr lang="fr-FR" sz="1200" dirty="0" smtClean="0">
                <a:solidFill>
                  <a:schemeClr val="tx1">
                    <a:lumMod val="50000"/>
                    <a:lumOff val="50000"/>
                  </a:schemeClr>
                </a:solidFill>
              </a:rPr>
              <a:t> </a:t>
            </a:r>
            <a:r>
              <a:rPr lang="fr-FR" sz="1200" dirty="0" err="1" smtClean="0">
                <a:solidFill>
                  <a:schemeClr val="tx1">
                    <a:lumMod val="50000"/>
                    <a:lumOff val="50000"/>
                  </a:schemeClr>
                </a:solidFill>
              </a:rPr>
              <a:t>awareness</a:t>
            </a:r>
            <a:r>
              <a:rPr lang="fr-FR" sz="1200" dirty="0" smtClean="0">
                <a:solidFill>
                  <a:schemeClr val="tx1">
                    <a:lumMod val="50000"/>
                    <a:lumOff val="50000"/>
                  </a:schemeClr>
                </a:solidFill>
              </a:rPr>
              <a:t> of </a:t>
            </a:r>
            <a:r>
              <a:rPr lang="fr-FR" sz="1200" dirty="0" err="1" smtClean="0">
                <a:solidFill>
                  <a:schemeClr val="tx1">
                    <a:lumMod val="50000"/>
                    <a:lumOff val="50000"/>
                  </a:schemeClr>
                </a:solidFill>
              </a:rPr>
              <a:t>meteorological</a:t>
            </a:r>
            <a:r>
              <a:rPr lang="fr-FR" sz="1200" dirty="0" smtClean="0">
                <a:solidFill>
                  <a:schemeClr val="tx1">
                    <a:lumMod val="50000"/>
                    <a:lumOff val="50000"/>
                  </a:schemeClr>
                </a:solidFill>
              </a:rPr>
              <a:t> </a:t>
            </a:r>
            <a:r>
              <a:rPr lang="fr-FR" sz="1200" dirty="0" err="1" smtClean="0">
                <a:solidFill>
                  <a:schemeClr val="tx1">
                    <a:lumMod val="50000"/>
                    <a:lumOff val="50000"/>
                  </a:schemeClr>
                </a:solidFill>
              </a:rPr>
              <a:t>products</a:t>
            </a:r>
            <a:r>
              <a:rPr lang="fr-FR" sz="1200" dirty="0" smtClean="0">
                <a:solidFill>
                  <a:schemeClr val="tx1">
                    <a:lumMod val="50000"/>
                    <a:lumOff val="50000"/>
                  </a:schemeClr>
                </a:solidFill>
              </a:rPr>
              <a:t> and/or </a:t>
            </a:r>
            <a:r>
              <a:rPr lang="fr-FR" sz="1200" dirty="0" err="1" smtClean="0">
                <a:solidFill>
                  <a:schemeClr val="tx1">
                    <a:lumMod val="50000"/>
                    <a:lumOff val="50000"/>
                  </a:schemeClr>
                </a:solidFill>
              </a:rPr>
              <a:t>their</a:t>
            </a:r>
            <a:r>
              <a:rPr lang="fr-FR" sz="1200" dirty="0" smtClean="0">
                <a:solidFill>
                  <a:schemeClr val="tx1">
                    <a:lumMod val="50000"/>
                    <a:lumOff val="50000"/>
                  </a:schemeClr>
                </a:solidFill>
              </a:rPr>
              <a:t> applications </a:t>
            </a:r>
            <a:r>
              <a:rPr lang="fr-FR" sz="1200" dirty="0" err="1" smtClean="0">
                <a:solidFill>
                  <a:schemeClr val="tx1">
                    <a:lumMod val="50000"/>
                    <a:lumOff val="50000"/>
                  </a:schemeClr>
                </a:solidFill>
              </a:rPr>
              <a:t>available</a:t>
            </a:r>
            <a:r>
              <a:rPr lang="fr-FR" sz="1200" dirty="0" smtClean="0">
                <a:solidFill>
                  <a:schemeClr val="tx1">
                    <a:lumMod val="50000"/>
                    <a:lumOff val="50000"/>
                  </a:schemeClr>
                </a:solidFill>
              </a:rPr>
              <a:t>, satisfaction of the service/feedback and expectations </a:t>
            </a:r>
            <a:r>
              <a:rPr lang="fr-FR" sz="1200" dirty="0" err="1" smtClean="0">
                <a:solidFill>
                  <a:schemeClr val="tx1">
                    <a:lumMod val="50000"/>
                    <a:lumOff val="50000"/>
                  </a:schemeClr>
                </a:solidFill>
              </a:rPr>
              <a:t>towards</a:t>
            </a:r>
            <a:r>
              <a:rPr lang="fr-FR" sz="1200" dirty="0" smtClean="0">
                <a:solidFill>
                  <a:schemeClr val="tx1">
                    <a:lumMod val="50000"/>
                    <a:lumOff val="50000"/>
                  </a:schemeClr>
                </a:solidFill>
              </a:rPr>
              <a:t> the </a:t>
            </a:r>
            <a:r>
              <a:rPr lang="fr-FR" sz="1200" dirty="0" err="1" smtClean="0">
                <a:solidFill>
                  <a:schemeClr val="tx1">
                    <a:lumMod val="50000"/>
                    <a:lumOff val="50000"/>
                  </a:schemeClr>
                </a:solidFill>
              </a:rPr>
              <a:t>proposed</a:t>
            </a:r>
            <a:r>
              <a:rPr lang="fr-FR" sz="1200" dirty="0" smtClean="0">
                <a:solidFill>
                  <a:schemeClr val="tx1">
                    <a:lumMod val="50000"/>
                    <a:lumOff val="50000"/>
                  </a:schemeClr>
                </a:solidFill>
              </a:rPr>
              <a:t> </a:t>
            </a:r>
            <a:r>
              <a:rPr lang="fr-FR" sz="1200" dirty="0" err="1" smtClean="0">
                <a:solidFill>
                  <a:schemeClr val="tx1">
                    <a:lumMod val="50000"/>
                    <a:lumOff val="50000"/>
                  </a:schemeClr>
                </a:solidFill>
              </a:rPr>
              <a:t>learning</a:t>
            </a:r>
            <a:r>
              <a:rPr lang="fr-FR" sz="1200" dirty="0" smtClean="0">
                <a:solidFill>
                  <a:schemeClr val="tx1">
                    <a:lumMod val="50000"/>
                    <a:lumOff val="50000"/>
                  </a:schemeClr>
                </a:solidFill>
              </a:rPr>
              <a:t> </a:t>
            </a:r>
            <a:r>
              <a:rPr lang="fr-FR" sz="1200" dirty="0" err="1" smtClean="0">
                <a:solidFill>
                  <a:schemeClr val="tx1">
                    <a:lumMod val="50000"/>
                    <a:lumOff val="50000"/>
                  </a:schemeClr>
                </a:solidFill>
              </a:rPr>
              <a:t>environment</a:t>
            </a:r>
            <a:endParaRPr lang="fr-FR" sz="1200" dirty="0" smtClean="0">
              <a:solidFill>
                <a:schemeClr val="tx1">
                  <a:lumMod val="50000"/>
                  <a:lumOff val="50000"/>
                </a:schemeClr>
              </a:solidFill>
            </a:endParaRPr>
          </a:p>
          <a:p>
            <a:endParaRPr lang="fi-FI" dirty="0"/>
          </a:p>
        </p:txBody>
      </p:sp>
      <p:sp>
        <p:nvSpPr>
          <p:cNvPr id="4" name="Dian numeron paikkamerkki 3"/>
          <p:cNvSpPr>
            <a:spLocks noGrp="1"/>
          </p:cNvSpPr>
          <p:nvPr>
            <p:ph type="sldNum" sz="quarter" idx="10"/>
          </p:nvPr>
        </p:nvSpPr>
        <p:spPr/>
        <p:txBody>
          <a:bodyPr/>
          <a:lstStyle/>
          <a:p>
            <a:pPr>
              <a:defRPr/>
            </a:pPr>
            <a:fld id="{3405D274-9957-F14C-8EA2-7129B63473F4}" type="slidenum">
              <a:rPr lang="en-GB" smtClean="0"/>
              <a:pPr>
                <a:defRPr/>
              </a:pPr>
              <a:t>11</a:t>
            </a:fld>
            <a:endParaRPr lang="en-GB"/>
          </a:p>
        </p:txBody>
      </p:sp>
    </p:spTree>
    <p:extLst>
      <p:ext uri="{BB962C8B-B14F-4D97-AF65-F5344CB8AC3E}">
        <p14:creationId xmlns:p14="http://schemas.microsoft.com/office/powerpoint/2010/main" val="3800206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4225" cy="5948362"/>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0275" cy="594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51520" y="692696"/>
            <a:ext cx="8640960" cy="1249544"/>
          </a:xfrm>
          <a:prstGeom prst="rect">
            <a:avLst/>
          </a:prstGeom>
          <a:noFill/>
          <a:ln w="9525">
            <a:noFill/>
            <a:miter lim="800000"/>
            <a:headEnd/>
            <a:tailEnd/>
          </a:ln>
        </p:spPr>
        <p:txBody>
          <a:bodyPr lIns="91440" tIns="45720" rIns="91440" bIns="45720"/>
          <a:lstStyle>
            <a:lvl1pPr algn="ctr">
              <a:defRPr sz="4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251520" y="2204865"/>
            <a:ext cx="8640960" cy="3888432"/>
          </a:xfrm>
          <a:prstGeom prst="rect">
            <a:avLst/>
          </a:prstGeom>
          <a:noFill/>
          <a:ln w="9525">
            <a:noFill/>
            <a:miter lim="800000"/>
            <a:headEnd/>
            <a:tailEnd/>
          </a:ln>
        </p:spPr>
        <p:txBody>
          <a:bodyPr lIns="91440" tIns="45720" rIns="91440" bIns="45720"/>
          <a:lstStyle>
            <a:lvl1pPr marL="92075" indent="0" algn="ctr">
              <a:lnSpc>
                <a:spcPct val="80000"/>
              </a:lnSpc>
              <a:buClr>
                <a:schemeClr val="tx1"/>
              </a:buClr>
              <a:buFont typeface="Arial"/>
              <a:buNone/>
              <a:defRPr b="1">
                <a:latin typeface="+mj-lt"/>
                <a:cs typeface="Gotham narrow bold"/>
              </a:defRPr>
            </a:lvl1pPr>
            <a:lvl2pPr marL="382588" indent="0" algn="ctr">
              <a:lnSpc>
                <a:spcPct val="80000"/>
              </a:lnSpc>
              <a:buFont typeface="Arial"/>
              <a:buNone/>
              <a:defRPr>
                <a:latin typeface="Gotham Narrow Book"/>
                <a:cs typeface="Gotham Narrow Book"/>
              </a:defRPr>
            </a:lvl2pPr>
            <a:lvl3pPr marL="765175" indent="0" algn="ctr">
              <a:lnSpc>
                <a:spcPct val="80000"/>
              </a:lnSpc>
              <a:buNone/>
              <a:defRPr>
                <a:latin typeface="Gotham Narrow Book"/>
                <a:cs typeface="Gotham Narrow Book"/>
              </a:defRPr>
            </a:lvl3pPr>
            <a:lvl4pPr marL="1241425" indent="0" algn="ctr">
              <a:lnSpc>
                <a:spcPct val="80000"/>
              </a:lnSpc>
              <a:buNone/>
              <a:defRPr>
                <a:latin typeface="Gotham Narrow Book"/>
                <a:cs typeface="Gotham Narrow Book"/>
              </a:defRPr>
            </a:lvl4pPr>
            <a:lvl5pPr marL="1717675" indent="0" algn="ctr">
              <a:lnSpc>
                <a:spcPct val="80000"/>
              </a:lnSpc>
              <a:buNone/>
              <a:defRPr>
                <a:latin typeface="Gotham Narrow Book"/>
                <a:cs typeface="Gotham Narrow Book"/>
              </a:defRPr>
            </a:lvl5pPr>
          </a:lstStyle>
          <a:p>
            <a:r>
              <a:rPr lang="en-US" dirty="0" smtClean="0"/>
              <a:t>Click to add subtitle</a:t>
            </a:r>
            <a:endParaRPr lang="en-US" dirty="0"/>
          </a:p>
        </p:txBody>
      </p:sp>
      <p:sp>
        <p:nvSpPr>
          <p:cNvPr id="2" name="Päivämäärän paikkamerkki 1"/>
          <p:cNvSpPr>
            <a:spLocks noGrp="1"/>
          </p:cNvSpPr>
          <p:nvPr>
            <p:ph type="dt" sz="half" idx="10"/>
          </p:nvPr>
        </p:nvSpPr>
        <p:spPr>
          <a:xfrm>
            <a:off x="7696200" y="6159500"/>
            <a:ext cx="685800" cy="581868"/>
          </a:xfrm>
          <a:prstGeom prst="rect">
            <a:avLst/>
          </a:prstGeom>
        </p:spPr>
        <p:txBody>
          <a:bodyPr/>
          <a:lstStyle/>
          <a:p>
            <a:pPr>
              <a:defRPr/>
            </a:pPr>
            <a:fld id="{BF7FDA8B-5024-41F9-96BA-DE834CBA048A}" type="datetime1">
              <a:rPr lang="en-GB" smtClean="0"/>
              <a:t>27/10/2017</a:t>
            </a:fld>
            <a:endParaRPr lang="fi-FI" dirty="0"/>
          </a:p>
        </p:txBody>
      </p:sp>
      <p:sp>
        <p:nvSpPr>
          <p:cNvPr id="4" name="Alatunnisteen paikkamerkki 3"/>
          <p:cNvSpPr>
            <a:spLocks noGrp="1"/>
          </p:cNvSpPr>
          <p:nvPr>
            <p:ph type="ftr" sz="quarter" idx="11"/>
          </p:nvPr>
        </p:nvSpPr>
        <p:spPr>
          <a:xfrm>
            <a:off x="4788024" y="6166800"/>
            <a:ext cx="3095976" cy="576000"/>
          </a:xfrm>
          <a:prstGeom prst="rect">
            <a:avLst/>
          </a:prstGeom>
        </p:spPr>
        <p:txBody>
          <a:bodyPr/>
          <a:lstStyle/>
          <a:p>
            <a:r>
              <a:rPr lang="fi-FI" dirty="0" smtClean="0"/>
              <a:t>ECOIMPACT WP8 – Management / Svyatoslav Tyuryakov</a:t>
            </a:r>
            <a:endParaRPr lang="fi-FI" dirty="0"/>
          </a:p>
        </p:txBody>
      </p:sp>
      <p:sp>
        <p:nvSpPr>
          <p:cNvPr id="7" name="Dian numeron paikkamerkki 6"/>
          <p:cNvSpPr>
            <a:spLocks noGrp="1"/>
          </p:cNvSpPr>
          <p:nvPr>
            <p:ph type="sldNum" sz="quarter" idx="12"/>
          </p:nvPr>
        </p:nvSpPr>
        <p:spPr>
          <a:xfrm>
            <a:off x="8382000" y="6159500"/>
            <a:ext cx="510480" cy="581868"/>
          </a:xfrm>
          <a:prstGeom prst="rect">
            <a:avLst/>
          </a:prstGeom>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185329215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Basic">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195737" y="692696"/>
            <a:ext cx="6656151" cy="1249544"/>
          </a:xfrm>
          <a:prstGeom prst="rect">
            <a:avLst/>
          </a:prstGeom>
          <a:noFill/>
          <a:ln w="9525">
            <a:noFill/>
            <a:miter lim="800000"/>
            <a:headEnd/>
            <a:tailEnd/>
          </a:ln>
        </p:spPr>
        <p:txBody>
          <a:bodyPr lIns="91440" tIns="45720" rIns="91440" bIns="45720"/>
          <a:lstStyle>
            <a:lvl1pPr>
              <a:defRPr sz="4000" baseline="0"/>
            </a:lvl1pPr>
          </a:lstStyle>
          <a:p>
            <a:pPr lvl="0"/>
            <a:r>
              <a:rPr lang="fi-FI" dirty="0" err="1" smtClean="0"/>
              <a:t>Click</a:t>
            </a:r>
            <a:r>
              <a:rPr lang="fi-FI" dirty="0" smtClean="0"/>
              <a:t> to </a:t>
            </a:r>
            <a:r>
              <a:rPr lang="fi-FI" dirty="0" err="1" smtClean="0"/>
              <a:t>add</a:t>
            </a:r>
            <a:r>
              <a:rPr lang="fi-FI" dirty="0" smtClean="0"/>
              <a:t> </a:t>
            </a:r>
            <a:r>
              <a:rPr lang="fi-FI" dirty="0" err="1" smtClean="0"/>
              <a:t>title</a:t>
            </a:r>
            <a:endParaRPr lang="en-US" dirty="0" smtClean="0"/>
          </a:p>
        </p:txBody>
      </p:sp>
      <p:sp>
        <p:nvSpPr>
          <p:cNvPr id="13" name="Text Placeholder 2"/>
          <p:cNvSpPr>
            <a:spLocks noGrp="1"/>
          </p:cNvSpPr>
          <p:nvPr>
            <p:ph idx="1" hasCustomPrompt="1"/>
          </p:nvPr>
        </p:nvSpPr>
        <p:spPr bwMode="auto">
          <a:xfrm>
            <a:off x="467544" y="2204865"/>
            <a:ext cx="8384344"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2" name="Päivämäärän paikkamerkki 1"/>
          <p:cNvSpPr>
            <a:spLocks noGrp="1"/>
          </p:cNvSpPr>
          <p:nvPr>
            <p:ph type="dt" sz="half" idx="10"/>
          </p:nvPr>
        </p:nvSpPr>
        <p:spPr>
          <a:xfrm>
            <a:off x="7696200" y="6159500"/>
            <a:ext cx="685800" cy="581868"/>
          </a:xfrm>
          <a:prstGeom prst="rect">
            <a:avLst/>
          </a:prstGeom>
        </p:spPr>
        <p:txBody>
          <a:bodyPr/>
          <a:lstStyle/>
          <a:p>
            <a:pPr>
              <a:defRPr/>
            </a:pPr>
            <a:fld id="{0E421AAA-9468-410B-AE58-6AF913CDA27D}" type="datetime1">
              <a:rPr lang="en-GB" smtClean="0"/>
              <a:t>27/10/2017</a:t>
            </a:fld>
            <a:endParaRPr lang="fi-FI" dirty="0"/>
          </a:p>
        </p:txBody>
      </p:sp>
      <p:sp>
        <p:nvSpPr>
          <p:cNvPr id="4" name="Alatunnisteen paikkamerkki 3"/>
          <p:cNvSpPr>
            <a:spLocks noGrp="1"/>
          </p:cNvSpPr>
          <p:nvPr>
            <p:ph type="ftr" sz="quarter" idx="11"/>
          </p:nvPr>
        </p:nvSpPr>
        <p:spPr>
          <a:xfrm>
            <a:off x="4788024" y="6166800"/>
            <a:ext cx="3095976" cy="576000"/>
          </a:xfrm>
          <a:prstGeom prst="rect">
            <a:avLst/>
          </a:prstGeom>
        </p:spPr>
        <p:txBody>
          <a:bodyPr/>
          <a:lstStyle/>
          <a:p>
            <a:r>
              <a:rPr lang="fi-FI" dirty="0" smtClean="0"/>
              <a:t>ECOIMPACT WP8 – Management / Svyatoslav Tyuryakov</a:t>
            </a:r>
            <a:endParaRPr lang="fi-FI" dirty="0"/>
          </a:p>
        </p:txBody>
      </p:sp>
      <p:sp>
        <p:nvSpPr>
          <p:cNvPr id="7" name="Dian numeron paikkamerkki 6"/>
          <p:cNvSpPr>
            <a:spLocks noGrp="1"/>
          </p:cNvSpPr>
          <p:nvPr>
            <p:ph type="sldNum" sz="quarter" idx="12"/>
          </p:nvPr>
        </p:nvSpPr>
        <p:spPr>
          <a:xfrm>
            <a:off x="8382000" y="6159500"/>
            <a:ext cx="510480" cy="581868"/>
          </a:xfrm>
          <a:prstGeom prst="rect">
            <a:avLst/>
          </a:prstGeom>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3374390957"/>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Basic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195737" y="692696"/>
            <a:ext cx="6624736" cy="1249544"/>
          </a:xfrm>
          <a:prstGeom prst="rect">
            <a:avLst/>
          </a:prstGeom>
          <a:noFill/>
          <a:ln w="9525">
            <a:noFill/>
            <a:miter lim="800000"/>
            <a:headEnd/>
            <a:tailEnd/>
          </a:ln>
        </p:spPr>
        <p:txBody>
          <a:bodyPr lIns="91440" tIns="45720" rIns="91440" bIns="45720"/>
          <a:lstStyle>
            <a:lvl1pPr>
              <a:defRPr sz="4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467544" y="2204865"/>
            <a:ext cx="3960440"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11" name="Text Placeholder 2"/>
          <p:cNvSpPr>
            <a:spLocks noGrp="1"/>
          </p:cNvSpPr>
          <p:nvPr>
            <p:ph idx="13" hasCustomPrompt="1"/>
          </p:nvPr>
        </p:nvSpPr>
        <p:spPr bwMode="auto">
          <a:xfrm>
            <a:off x="4860032" y="2204865"/>
            <a:ext cx="3960440"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2" name="Päivämäärän paikkamerkki 1"/>
          <p:cNvSpPr>
            <a:spLocks noGrp="1"/>
          </p:cNvSpPr>
          <p:nvPr>
            <p:ph type="dt" sz="half" idx="14"/>
          </p:nvPr>
        </p:nvSpPr>
        <p:spPr>
          <a:xfrm>
            <a:off x="7696200" y="6159500"/>
            <a:ext cx="685800" cy="581868"/>
          </a:xfrm>
          <a:prstGeom prst="rect">
            <a:avLst/>
          </a:prstGeom>
        </p:spPr>
        <p:txBody>
          <a:bodyPr/>
          <a:lstStyle/>
          <a:p>
            <a:pPr>
              <a:defRPr/>
            </a:pPr>
            <a:fld id="{86F0238F-2308-4A48-B2E1-00FCB2BFEC78}" type="datetime1">
              <a:rPr lang="en-GB" smtClean="0"/>
              <a:t>27/10/2017</a:t>
            </a:fld>
            <a:endParaRPr lang="fi-FI" dirty="0"/>
          </a:p>
        </p:txBody>
      </p:sp>
      <p:sp>
        <p:nvSpPr>
          <p:cNvPr id="4" name="Alatunnisteen paikkamerkki 3"/>
          <p:cNvSpPr>
            <a:spLocks noGrp="1"/>
          </p:cNvSpPr>
          <p:nvPr>
            <p:ph type="ftr" sz="quarter" idx="15"/>
          </p:nvPr>
        </p:nvSpPr>
        <p:spPr>
          <a:xfrm>
            <a:off x="4716016" y="6166800"/>
            <a:ext cx="3167984" cy="576000"/>
          </a:xfrm>
          <a:prstGeom prst="rect">
            <a:avLst/>
          </a:prstGeom>
        </p:spPr>
        <p:txBody>
          <a:bodyPr/>
          <a:lstStyle/>
          <a:p>
            <a:r>
              <a:rPr lang="fi-FI" dirty="0" smtClean="0"/>
              <a:t>ECOIMPACT WP8 – Management / Svyatoslav Tyuryakov</a:t>
            </a:r>
            <a:endParaRPr lang="fi-FI" dirty="0"/>
          </a:p>
        </p:txBody>
      </p:sp>
      <p:sp>
        <p:nvSpPr>
          <p:cNvPr id="7" name="Dian numeron paikkamerkki 6"/>
          <p:cNvSpPr>
            <a:spLocks noGrp="1"/>
          </p:cNvSpPr>
          <p:nvPr>
            <p:ph type="sldNum" sz="quarter" idx="16"/>
          </p:nvPr>
        </p:nvSpPr>
        <p:spPr>
          <a:xfrm>
            <a:off x="8382000" y="6159500"/>
            <a:ext cx="510480" cy="581868"/>
          </a:xfrm>
          <a:prstGeom prst="rect">
            <a:avLst/>
          </a:prstGeom>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236161216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225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1850" y="1600200"/>
            <a:ext cx="403225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457200" y="274638"/>
            <a:ext cx="8216900" cy="11303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8195" name="Rectangle 2"/>
          <p:cNvSpPr>
            <a:spLocks noGrp="1" noChangeArrowheads="1"/>
          </p:cNvSpPr>
          <p:nvPr>
            <p:ph type="body" idx="1"/>
          </p:nvPr>
        </p:nvSpPr>
        <p:spPr bwMode="auto">
          <a:xfrm>
            <a:off x="457200" y="1600200"/>
            <a:ext cx="8216900" cy="4622800"/>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8196" name="Picture 3"/>
          <p:cNvPicPr>
            <a:picLocks noChangeAspect="1" noChangeArrowheads="1"/>
          </p:cNvPicPr>
          <p:nvPr/>
        </p:nvPicPr>
        <p:blipFill>
          <a:blip r:embed="rId16" cstate="print"/>
          <a:srcRect/>
          <a:stretch>
            <a:fillRect/>
          </a:stretch>
        </p:blipFill>
        <p:spPr bwMode="auto">
          <a:xfrm>
            <a:off x="3214291" y="6352753"/>
            <a:ext cx="2509837" cy="433388"/>
          </a:xfrm>
          <a:prstGeom prst="rect">
            <a:avLst/>
          </a:prstGeom>
          <a:noFill/>
          <a:ln w="9525">
            <a:noFill/>
            <a:round/>
            <a:headEnd/>
            <a:tailEnd/>
          </a:ln>
        </p:spPr>
      </p:pic>
      <p:pic>
        <p:nvPicPr>
          <p:cNvPr id="8198" name="Picture 6"/>
          <p:cNvPicPr>
            <a:picLocks noChangeAspect="1" noChangeArrowheads="1"/>
          </p:cNvPicPr>
          <p:nvPr/>
        </p:nvPicPr>
        <p:blipFill>
          <a:blip r:embed="rId17" cstate="print"/>
          <a:srcRect/>
          <a:stretch>
            <a:fillRect/>
          </a:stretch>
        </p:blipFill>
        <p:spPr bwMode="auto">
          <a:xfrm>
            <a:off x="6876256" y="6299795"/>
            <a:ext cx="1656184" cy="552061"/>
          </a:xfrm>
          <a:prstGeom prst="rect">
            <a:avLst/>
          </a:prstGeom>
          <a:noFill/>
          <a:ln w="9525">
            <a:noFill/>
            <a:round/>
            <a:headEnd/>
            <a:tailEnd/>
          </a:ln>
        </p:spPr>
      </p:pic>
      <p:pic>
        <p:nvPicPr>
          <p:cNvPr id="7" name="Picture 6" descr="PEEX_02-2013v2.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543" y="6182135"/>
            <a:ext cx="1536897" cy="675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5pPr>
      <a:lvl6pPr marL="4572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6pPr>
      <a:lvl7pPr marL="9144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7pPr>
      <a:lvl8pPr marL="13716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8pPr>
      <a:lvl9pPr marL="18288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9pPr>
    </p:titleStyle>
    <p:bodyStyle>
      <a:lvl1pPr marL="330200" indent="-330200" algn="l" defTabSz="457200" rtl="0" eaLnBrk="0" fontAlgn="base" hangingPunct="0">
        <a:lnSpc>
          <a:spcPct val="93000"/>
        </a:lnSpc>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30250" indent="-273050" algn="l" defTabSz="457200" rtl="0" eaLnBrk="0" fontAlgn="base" hangingPunct="0">
        <a:lnSpc>
          <a:spcPct val="93000"/>
        </a:lnSpc>
        <a:spcBef>
          <a:spcPts val="700"/>
        </a:spcBef>
        <a:spcAft>
          <a:spcPct val="0"/>
        </a:spcAft>
        <a:buClr>
          <a:srgbClr val="000000"/>
        </a:buClr>
        <a:buSzPct val="100000"/>
        <a:buFont typeface="Times New Roman" pitchFamily="18" charset="0"/>
        <a:buChar char="–"/>
        <a:defRPr sz="3200">
          <a:solidFill>
            <a:srgbClr val="000000"/>
          </a:solidFill>
          <a:latin typeface="+mn-lt"/>
          <a:cs typeface="+mn-cs"/>
        </a:defRPr>
      </a:lvl2pPr>
      <a:lvl3pPr marL="1143000" indent="-228600" algn="l" defTabSz="457200" rtl="0" eaLnBrk="0" fontAlgn="base" hangingPunct="0">
        <a:lnSpc>
          <a:spcPct val="93000"/>
        </a:lnSpc>
        <a:spcBef>
          <a:spcPts val="600"/>
        </a:spcBef>
        <a:spcAft>
          <a:spcPct val="0"/>
        </a:spcAft>
        <a:buClr>
          <a:srgbClr val="000000"/>
        </a:buClr>
        <a:buSzPct val="100000"/>
        <a:buFont typeface="Times New Roman" pitchFamily="18" charset="0"/>
        <a:buChar char="•"/>
        <a:defRPr sz="3200">
          <a:solidFill>
            <a:srgbClr val="000000"/>
          </a:solidFill>
          <a:latin typeface="+mn-lt"/>
          <a:cs typeface="+mn-cs"/>
        </a:defRPr>
      </a:lvl3pPr>
      <a:lvl4pPr marL="1600200" indent="-228600" algn="l" defTabSz="457200" rtl="0" eaLnBrk="0" fontAlgn="base" hangingPunct="0">
        <a:lnSpc>
          <a:spcPct val="93000"/>
        </a:lnSpc>
        <a:spcBef>
          <a:spcPts val="500"/>
        </a:spcBef>
        <a:spcAft>
          <a:spcPct val="0"/>
        </a:spcAft>
        <a:buClr>
          <a:srgbClr val="000000"/>
        </a:buClr>
        <a:buSzPct val="100000"/>
        <a:buFont typeface="Times New Roman" pitchFamily="18" charset="0"/>
        <a:buChar char="–"/>
        <a:defRPr sz="3200">
          <a:solidFill>
            <a:srgbClr val="000000"/>
          </a:solidFill>
          <a:latin typeface="+mn-lt"/>
          <a:cs typeface="+mn-cs"/>
        </a:defRPr>
      </a:lvl4pPr>
      <a:lvl5pPr marL="2057400" indent="-228600" algn="l" defTabSz="457200" rtl="0" eaLnBrk="0" fontAlgn="base" hangingPunct="0">
        <a:lnSpc>
          <a:spcPct val="93000"/>
        </a:lnSpc>
        <a:spcBef>
          <a:spcPts val="500"/>
        </a:spcBef>
        <a:spcAft>
          <a:spcPct val="0"/>
        </a:spcAft>
        <a:buClr>
          <a:srgbClr val="000000"/>
        </a:buClr>
        <a:buSzPct val="100000"/>
        <a:buFont typeface="Times New Roman" pitchFamily="18" charset="0"/>
        <a:buChar char="»"/>
        <a:defRPr sz="3200">
          <a:solidFill>
            <a:srgbClr val="000000"/>
          </a:solidFill>
          <a:latin typeface="+mn-lt"/>
          <a:cs typeface="+mn-cs"/>
        </a:defRPr>
      </a:lvl5pPr>
      <a:lvl6pPr marL="2514600" indent="-228600" algn="l" defTabSz="457200" rtl="0" fontAlgn="base">
        <a:lnSpc>
          <a:spcPct val="93000"/>
        </a:lnSpc>
        <a:spcBef>
          <a:spcPts val="500"/>
        </a:spcBef>
        <a:spcAft>
          <a:spcPct val="0"/>
        </a:spcAft>
        <a:buClr>
          <a:srgbClr val="000000"/>
        </a:buClr>
        <a:buSzPct val="100000"/>
        <a:buFont typeface="Times New Roman" pitchFamily="18" charset="0"/>
        <a:buChar char="»"/>
        <a:defRPr sz="3200">
          <a:solidFill>
            <a:srgbClr val="000000"/>
          </a:solidFill>
          <a:latin typeface="+mn-lt"/>
          <a:cs typeface="+mn-cs"/>
        </a:defRPr>
      </a:lvl6pPr>
      <a:lvl7pPr marL="2971800" indent="-228600" algn="l" defTabSz="457200" rtl="0" fontAlgn="base">
        <a:lnSpc>
          <a:spcPct val="93000"/>
        </a:lnSpc>
        <a:spcBef>
          <a:spcPts val="500"/>
        </a:spcBef>
        <a:spcAft>
          <a:spcPct val="0"/>
        </a:spcAft>
        <a:buClr>
          <a:srgbClr val="000000"/>
        </a:buClr>
        <a:buSzPct val="100000"/>
        <a:buFont typeface="Times New Roman" pitchFamily="18" charset="0"/>
        <a:buChar char="»"/>
        <a:defRPr sz="3200">
          <a:solidFill>
            <a:srgbClr val="000000"/>
          </a:solidFill>
          <a:latin typeface="+mn-lt"/>
          <a:cs typeface="+mn-cs"/>
        </a:defRPr>
      </a:lvl7pPr>
      <a:lvl8pPr marL="3429000" indent="-228600" algn="l" defTabSz="457200" rtl="0" fontAlgn="base">
        <a:lnSpc>
          <a:spcPct val="93000"/>
        </a:lnSpc>
        <a:spcBef>
          <a:spcPts val="500"/>
        </a:spcBef>
        <a:spcAft>
          <a:spcPct val="0"/>
        </a:spcAft>
        <a:buClr>
          <a:srgbClr val="000000"/>
        </a:buClr>
        <a:buSzPct val="100000"/>
        <a:buFont typeface="Times New Roman" pitchFamily="18" charset="0"/>
        <a:buChar char="»"/>
        <a:defRPr sz="3200">
          <a:solidFill>
            <a:srgbClr val="000000"/>
          </a:solidFill>
          <a:latin typeface="+mn-lt"/>
          <a:cs typeface="+mn-cs"/>
        </a:defRPr>
      </a:lvl8pPr>
      <a:lvl9pPr marL="3886200" indent="-228600" algn="l" defTabSz="457200" rtl="0" fontAlgn="base">
        <a:lnSpc>
          <a:spcPct val="93000"/>
        </a:lnSpc>
        <a:spcBef>
          <a:spcPts val="500"/>
        </a:spcBef>
        <a:spcAft>
          <a:spcPct val="0"/>
        </a:spcAft>
        <a:buClr>
          <a:srgbClr val="000000"/>
        </a:buClr>
        <a:buSzPct val="100000"/>
        <a:buFont typeface="Times New Roman" pitchFamily="18" charset="0"/>
        <a:buChar char="»"/>
        <a:defRPr sz="3200">
          <a:solidFill>
            <a:srgbClr val="000000"/>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e-impact.net/en/"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7.jpeg"/><Relationship Id="rId7" Type="http://schemas.openxmlformats.org/officeDocument/2006/relationships/diagramLayout" Target="../diagrams/layout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Data" Target="../diagrams/data2.xml"/><Relationship Id="rId11" Type="http://schemas.openxmlformats.org/officeDocument/2006/relationships/image" Target="../media/image23.png"/><Relationship Id="rId5" Type="http://schemas.openxmlformats.org/officeDocument/2006/relationships/image" Target="../media/image22.png"/><Relationship Id="rId10" Type="http://schemas.microsoft.com/office/2007/relationships/diagramDrawing" Target="../diagrams/drawing2.xml"/><Relationship Id="rId4" Type="http://schemas.openxmlformats.org/officeDocument/2006/relationships/image" Target="../media/image18.pn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8031"/>
            <a:ext cx="9108504" cy="1556793"/>
          </a:xfrm>
        </p:spPr>
        <p:txBody>
          <a:bodyPr/>
          <a:lstStyle/>
          <a:p>
            <a:pPr algn="ctr">
              <a:defRPr/>
            </a:pPr>
            <a:r>
              <a:rPr lang="en-GB" sz="3600" cap="none" dirty="0" smtClean="0">
                <a:solidFill>
                  <a:srgbClr val="0070C0"/>
                </a:solidFill>
                <a:latin typeface="Arial" pitchFamily="34" charset="0"/>
                <a:cs typeface="Arial" pitchFamily="34" charset="0"/>
              </a:rPr>
              <a:t>Towards teaching meteorology</a:t>
            </a:r>
            <a:br>
              <a:rPr lang="en-GB" sz="3600" cap="none" dirty="0" smtClean="0">
                <a:solidFill>
                  <a:srgbClr val="0070C0"/>
                </a:solidFill>
                <a:latin typeface="Arial" pitchFamily="34" charset="0"/>
                <a:cs typeface="Arial" pitchFamily="34" charset="0"/>
              </a:rPr>
            </a:br>
            <a:r>
              <a:rPr lang="en-GB" sz="3600" cap="none" dirty="0" smtClean="0">
                <a:solidFill>
                  <a:srgbClr val="0070C0"/>
                </a:solidFill>
                <a:latin typeface="Arial" pitchFamily="34" charset="0"/>
                <a:cs typeface="Arial" pitchFamily="34" charset="0"/>
              </a:rPr>
              <a:t>with </a:t>
            </a:r>
            <a:r>
              <a:rPr lang="en-GB" sz="3600" cap="none" dirty="0">
                <a:solidFill>
                  <a:srgbClr val="0070C0"/>
                </a:solidFill>
                <a:latin typeface="Arial" pitchFamily="34" charset="0"/>
                <a:cs typeface="Arial" pitchFamily="34" charset="0"/>
              </a:rPr>
              <a:t>due </a:t>
            </a:r>
            <a:r>
              <a:rPr lang="en-GB" sz="3600" cap="none" dirty="0" smtClean="0">
                <a:solidFill>
                  <a:srgbClr val="0070C0"/>
                </a:solidFill>
                <a:latin typeface="Arial" pitchFamily="34" charset="0"/>
                <a:cs typeface="Arial" pitchFamily="34" charset="0"/>
              </a:rPr>
              <a:t>regard to its changing content</a:t>
            </a:r>
            <a:r>
              <a:rPr lang="en-GB" sz="3600" cap="none" dirty="0">
                <a:solidFill>
                  <a:srgbClr val="0070C0"/>
                </a:solidFill>
                <a:latin typeface="Arial" pitchFamily="34" charset="0"/>
                <a:cs typeface="Arial" pitchFamily="34" charset="0"/>
              </a:rPr>
              <a:t>, </a:t>
            </a:r>
            <a:r>
              <a:rPr lang="en-GB" sz="3600" cap="none" dirty="0" smtClean="0">
                <a:solidFill>
                  <a:srgbClr val="0070C0"/>
                </a:solidFill>
                <a:latin typeface="Arial" pitchFamily="34" charset="0"/>
                <a:cs typeface="Arial" pitchFamily="34" charset="0"/>
              </a:rPr>
              <a:t> priorities</a:t>
            </a:r>
            <a:r>
              <a:rPr lang="en-GB" sz="3600" cap="none" dirty="0">
                <a:solidFill>
                  <a:srgbClr val="0070C0"/>
                </a:solidFill>
                <a:latin typeface="Arial" pitchFamily="34" charset="0"/>
                <a:cs typeface="Arial" pitchFamily="34" charset="0"/>
              </a:rPr>
              <a:t>, methods and </a:t>
            </a:r>
            <a:r>
              <a:rPr lang="en-GB" sz="3600" cap="none" dirty="0" smtClean="0">
                <a:solidFill>
                  <a:srgbClr val="0070C0"/>
                </a:solidFill>
                <a:latin typeface="Arial" pitchFamily="34" charset="0"/>
                <a:cs typeface="Arial" pitchFamily="34" charset="0"/>
              </a:rPr>
              <a:t>applications</a:t>
            </a:r>
            <a:endParaRPr lang="en-GB" sz="3600" cap="none" dirty="0">
              <a:solidFill>
                <a:srgbClr val="0070C0"/>
              </a:solidFill>
              <a:latin typeface="Arial" pitchFamily="34" charset="0"/>
              <a:cs typeface="Arial" pitchFamily="34" charset="0"/>
            </a:endParaRPr>
          </a:p>
        </p:txBody>
      </p:sp>
      <p:sp>
        <p:nvSpPr>
          <p:cNvPr id="6" name="TextBox 5"/>
          <p:cNvSpPr txBox="1"/>
          <p:nvPr/>
        </p:nvSpPr>
        <p:spPr>
          <a:xfrm>
            <a:off x="0" y="2276872"/>
            <a:ext cx="9144000" cy="3908762"/>
          </a:xfrm>
          <a:prstGeom prst="rect">
            <a:avLst/>
          </a:prstGeom>
          <a:noFill/>
        </p:spPr>
        <p:txBody>
          <a:bodyPr wrap="square" rtlCol="0">
            <a:spAutoFit/>
          </a:bodyPr>
          <a:lstStyle/>
          <a:p>
            <a:pPr algn="ctr"/>
            <a:r>
              <a:rPr lang="en-GB" sz="3200" b="1" dirty="0" smtClean="0">
                <a:solidFill>
                  <a:schemeClr val="tx1"/>
                </a:solidFill>
                <a:latin typeface="Arial" pitchFamily="34" charset="0"/>
                <a:cs typeface="Arial" pitchFamily="34" charset="0"/>
              </a:rPr>
              <a:t>Sergej Zilitinkevich</a:t>
            </a:r>
            <a:endParaRPr lang="en-GB" sz="2400" baseline="30000" dirty="0" smtClean="0">
              <a:solidFill>
                <a:schemeClr val="tx1"/>
              </a:solidFill>
              <a:latin typeface="Arial" pitchFamily="34" charset="0"/>
              <a:cs typeface="Arial" pitchFamily="34" charset="0"/>
            </a:endParaRPr>
          </a:p>
          <a:p>
            <a:pPr algn="ctr"/>
            <a:r>
              <a:rPr lang="en-GB" sz="2800" dirty="0">
                <a:solidFill>
                  <a:schemeClr val="tx1"/>
                </a:solidFill>
                <a:latin typeface="Arial" pitchFamily="34" charset="0"/>
                <a:cs typeface="Arial" pitchFamily="34" charset="0"/>
              </a:rPr>
              <a:t>Division of Atmospheric Sciences, University of Helsinki</a:t>
            </a:r>
          </a:p>
          <a:p>
            <a:pPr algn="ctr"/>
            <a:r>
              <a:rPr lang="en-GB" sz="2800" dirty="0" smtClean="0">
                <a:solidFill>
                  <a:schemeClr val="tx1"/>
                </a:solidFill>
                <a:latin typeface="Arial" pitchFamily="34" charset="0"/>
                <a:cs typeface="Arial" pitchFamily="34" charset="0"/>
              </a:rPr>
              <a:t>Finnish Meteorological Institute, Helsinki, Finland</a:t>
            </a:r>
          </a:p>
          <a:p>
            <a:pPr algn="ctr"/>
            <a:endParaRPr lang="fi-FI" sz="2000" dirty="0" smtClean="0">
              <a:solidFill>
                <a:schemeClr val="tx1"/>
              </a:solidFill>
              <a:latin typeface="Arial" pitchFamily="34" charset="0"/>
              <a:cs typeface="Arial" pitchFamily="34" charset="0"/>
            </a:endParaRPr>
          </a:p>
          <a:p>
            <a:pPr algn="ctr"/>
            <a:r>
              <a:rPr lang="fi-FI" sz="2800" dirty="0">
                <a:solidFill>
                  <a:schemeClr val="tx1"/>
                </a:solidFill>
                <a:latin typeface="Arial" pitchFamily="34" charset="0"/>
                <a:cs typeface="Arial" pitchFamily="34" charset="0"/>
              </a:rPr>
              <a:t>w</a:t>
            </a:r>
            <a:r>
              <a:rPr lang="fi-FI" sz="2800" dirty="0" smtClean="0">
                <a:solidFill>
                  <a:schemeClr val="tx1"/>
                </a:solidFill>
                <a:latin typeface="Arial" pitchFamily="34" charset="0"/>
                <a:cs typeface="Arial" pitchFamily="34" charset="0"/>
              </a:rPr>
              <a:t>ith </a:t>
            </a:r>
            <a:r>
              <a:rPr lang="en-GB" sz="2800" dirty="0" smtClean="0">
                <a:solidFill>
                  <a:schemeClr val="tx1"/>
                </a:solidFill>
                <a:latin typeface="Arial" pitchFamily="34" charset="0"/>
                <a:cs typeface="Arial" pitchFamily="34" charset="0"/>
              </a:rPr>
              <a:t>contributions</a:t>
            </a:r>
            <a:r>
              <a:rPr lang="fi-FI" sz="2800" dirty="0" smtClean="0">
                <a:solidFill>
                  <a:schemeClr val="tx1"/>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from I. </a:t>
            </a:r>
            <a:r>
              <a:rPr lang="en-US" sz="2800" dirty="0" err="1" smtClean="0">
                <a:solidFill>
                  <a:schemeClr val="tx1"/>
                </a:solidFill>
                <a:latin typeface="Arial" pitchFamily="34" charset="0"/>
                <a:cs typeface="Arial" pitchFamily="34" charset="0"/>
              </a:rPr>
              <a:t>Bashmakova</a:t>
            </a:r>
            <a:r>
              <a:rPr lang="en-US" sz="2800" dirty="0">
                <a:solidFill>
                  <a:schemeClr val="tx1"/>
                </a:solidFill>
                <a:latin typeface="Arial" pitchFamily="34" charset="0"/>
                <a:cs typeface="Arial" pitchFamily="34" charset="0"/>
              </a:rPr>
              <a:t>, S</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Tyuryakov</a:t>
            </a:r>
            <a:r>
              <a:rPr lang="en-US" sz="2800" dirty="0" smtClean="0">
                <a:solidFill>
                  <a:schemeClr val="tx1"/>
                </a:solidFill>
                <a:latin typeface="Arial" pitchFamily="34" charset="0"/>
                <a:cs typeface="Arial" pitchFamily="34" charset="0"/>
              </a:rPr>
              <a:t> </a:t>
            </a:r>
          </a:p>
          <a:p>
            <a:pPr algn="ctr"/>
            <a:r>
              <a:rPr lang="en-US" sz="2800" dirty="0" smtClean="0">
                <a:solidFill>
                  <a:schemeClr val="tx1"/>
                </a:solidFill>
                <a:latin typeface="Arial" pitchFamily="34" charset="0"/>
                <a:cs typeface="Arial" pitchFamily="34" charset="0"/>
              </a:rPr>
              <a:t>and teams of educational projects: Marie-Curie Chair, COMBAT-METEO, QUALIMET, and ECOIMACT</a:t>
            </a:r>
            <a:endParaRPr lang="en-GB" sz="2800" dirty="0" smtClean="0">
              <a:solidFill>
                <a:schemeClr val="tx1"/>
              </a:solidFill>
              <a:latin typeface="Arial" pitchFamily="34" charset="0"/>
              <a:cs typeface="Arial" pitchFamily="34" charset="0"/>
            </a:endParaRPr>
          </a:p>
          <a:p>
            <a:pPr algn="ctr"/>
            <a:endParaRPr lang="en-GB" sz="2000" dirty="0" smtClean="0">
              <a:solidFill>
                <a:schemeClr val="tx1"/>
              </a:solidFill>
              <a:latin typeface="Arial" pitchFamily="34" charset="0"/>
              <a:cs typeface="Arial" pitchFamily="34" charset="0"/>
            </a:endParaRPr>
          </a:p>
          <a:p>
            <a:pPr algn="ctr"/>
            <a:r>
              <a:rPr lang="en-GB" sz="2800" dirty="0" smtClean="0">
                <a:solidFill>
                  <a:schemeClr val="tx1"/>
                </a:solidFill>
                <a:latin typeface="Arial" pitchFamily="34" charset="0"/>
                <a:cs typeface="Arial" pitchFamily="34" charset="0"/>
              </a:rPr>
              <a:t>WMO SYMET-3, Barbados, 30.10-2.11.2017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3"/>
          <p:cNvPicPr>
            <a:picLocks noGrp="1" noChangeAspect="1"/>
          </p:cNvPicPr>
          <p:nvPr>
            <p:ph idx="1"/>
          </p:nvPr>
        </p:nvPicPr>
        <p:blipFill>
          <a:blip r:embed="rId2"/>
          <a:stretch>
            <a:fillRect/>
          </a:stretch>
        </p:blipFill>
        <p:spPr>
          <a:xfrm>
            <a:off x="611560" y="1628800"/>
            <a:ext cx="7286625" cy="4371975"/>
          </a:xfrm>
          <a:prstGeom prst="rect">
            <a:avLst/>
          </a:prstGeom>
          <a:ln w="9360">
            <a:noFill/>
          </a:ln>
        </p:spPr>
      </p:pic>
      <p:sp>
        <p:nvSpPr>
          <p:cNvPr id="4" name="Date Placeholder 3"/>
          <p:cNvSpPr>
            <a:spLocks noGrp="1"/>
          </p:cNvSpPr>
          <p:nvPr>
            <p:ph type="dt" sz="half" idx="10"/>
          </p:nvPr>
        </p:nvSpPr>
        <p:spPr/>
        <p:txBody>
          <a:bodyPr/>
          <a:lstStyle/>
          <a:p>
            <a:pPr>
              <a:defRPr/>
            </a:pPr>
            <a:fld id="{BF7FDA8B-5024-41F9-96BA-DE834CBA048A}" type="datetime1">
              <a:rPr lang="en-GB" smtClean="0"/>
              <a:t>27/10/2017</a:t>
            </a:fld>
            <a:endParaRPr lang="fi-FI" dirty="0"/>
          </a:p>
        </p:txBody>
      </p:sp>
      <p:sp>
        <p:nvSpPr>
          <p:cNvPr id="6" name="Slide Number Placeholder 5"/>
          <p:cNvSpPr>
            <a:spLocks noGrp="1"/>
          </p:cNvSpPr>
          <p:nvPr>
            <p:ph type="sldNum" sz="quarter" idx="12"/>
          </p:nvPr>
        </p:nvSpPr>
        <p:spPr/>
        <p:txBody>
          <a:bodyPr/>
          <a:lstStyle/>
          <a:p>
            <a:pPr>
              <a:defRPr/>
            </a:pPr>
            <a:fld id="{4669315E-5A66-CF44-AE5D-C333B2F730C4}" type="slidenum">
              <a:rPr lang="en-GB" smtClean="0"/>
              <a:pPr>
                <a:defRPr/>
              </a:pPr>
              <a:t>10</a:t>
            </a:fld>
            <a:endParaRPr lang="en-GB" dirty="0"/>
          </a:p>
        </p:txBody>
      </p:sp>
      <p:pic>
        <p:nvPicPr>
          <p:cNvPr id="8" name="Picture 7" descr="http://www.internet-of-things-research.eu/img/ierc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381136"/>
            <a:ext cx="2016224" cy="67971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txBox="1">
            <a:spLocks/>
          </p:cNvSpPr>
          <p:nvPr/>
        </p:nvSpPr>
        <p:spPr bwMode="auto">
          <a:xfrm>
            <a:off x="395536" y="116632"/>
            <a:ext cx="8496944" cy="1130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4000" baseline="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5pPr>
            <a:lvl6pPr marL="4572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6pPr>
            <a:lvl7pPr marL="9144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7pPr>
            <a:lvl8pPr marL="13716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8pPr>
            <a:lvl9pPr marL="18288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9pPr>
          </a:lstStyle>
          <a:p>
            <a:pPr algn="l"/>
            <a:r>
              <a:rPr lang="en-GB" sz="3200" b="1" u="sng" dirty="0">
                <a:latin typeface="Arial" panose="020B0604020202020204" pitchFamily="34" charset="0"/>
                <a:cs typeface="Arial" panose="020B0604020202020204" pitchFamily="34" charset="0"/>
              </a:rPr>
              <a:t>Connected</a:t>
            </a:r>
            <a:r>
              <a:rPr lang="fr-FR" sz="3200" b="1" u="sng" dirty="0">
                <a:latin typeface="Arial" panose="020B0604020202020204" pitchFamily="34" charset="0"/>
                <a:cs typeface="Arial" panose="020B0604020202020204" pitchFamily="34" charset="0"/>
              </a:rPr>
              <a:t> </a:t>
            </a:r>
            <a:r>
              <a:rPr lang="fr-FR" sz="3200" b="1" u="sng" dirty="0" smtClean="0">
                <a:latin typeface="Arial" panose="020B0604020202020204" pitchFamily="34" charset="0"/>
                <a:cs typeface="Arial" panose="020B0604020202020204" pitchFamily="34" charset="0"/>
              </a:rPr>
              <a:t>infrastructures</a:t>
            </a:r>
            <a:r>
              <a:rPr lang="fr-FR" sz="3200" b="1" dirty="0" smtClean="0">
                <a:latin typeface="Arial" panose="020B0604020202020204" pitchFamily="34" charset="0"/>
                <a:cs typeface="Arial" panose="020B0604020202020204" pitchFamily="34" charset="0"/>
              </a:rPr>
              <a:t> </a:t>
            </a:r>
          </a:p>
          <a:p>
            <a:pPr algn="l"/>
            <a:r>
              <a:rPr lang="fr-FR" sz="2800" b="1" dirty="0" smtClean="0">
                <a:latin typeface="Arial" panose="020B0604020202020204" pitchFamily="34" charset="0"/>
                <a:cs typeface="Arial" panose="020B0604020202020204" pitchFamily="34" charset="0"/>
              </a:rPr>
              <a:t>in </a:t>
            </a:r>
            <a:r>
              <a:rPr lang="en-US" sz="2800" b="1" dirty="0" smtClean="0">
                <a:solidFill>
                  <a:schemeClr val="tx1"/>
                </a:solidFill>
                <a:latin typeface="Arial" panose="020B0604020202020204" pitchFamily="34" charset="0"/>
                <a:cs typeface="Arial" panose="020B0604020202020204" pitchFamily="34" charset="0"/>
              </a:rPr>
              <a:t>Smart Santander, North Spain, </a:t>
            </a:r>
          </a:p>
          <a:p>
            <a:pPr algn="l"/>
            <a:r>
              <a:rPr lang="en-US" sz="2800" b="1" dirty="0" smtClean="0">
                <a:solidFill>
                  <a:schemeClr val="tx1"/>
                </a:solidFill>
                <a:latin typeface="Arial" panose="020B0604020202020204" pitchFamily="34" charset="0"/>
                <a:cs typeface="Arial" panose="020B0604020202020204" pitchFamily="34" charset="0"/>
              </a:rPr>
              <a:t>make it ready to </a:t>
            </a:r>
            <a:r>
              <a:rPr lang="en-US" sz="2800" b="1" u="sng" dirty="0" smtClean="0">
                <a:solidFill>
                  <a:srgbClr val="FF0000"/>
                </a:solidFill>
                <a:latin typeface="Arial" panose="020B0604020202020204" pitchFamily="34" charset="0"/>
                <a:cs typeface="Arial" panose="020B0604020202020204" pitchFamily="34" charset="0"/>
              </a:rPr>
              <a:t>personal-environment services</a:t>
            </a:r>
            <a:endParaRPr lang="fr-FR" sz="2800" b="1" u="sng"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74472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717" y="692696"/>
            <a:ext cx="8640960" cy="5184576"/>
          </a:xfrm>
        </p:spPr>
        <p:txBody>
          <a:bodyPr/>
          <a:lstStyle/>
          <a:p>
            <a:pPr lvl="0" defTabSz="914400" eaLnBrk="1" hangingPunct="1">
              <a:spcBef>
                <a:spcPct val="0"/>
              </a:spcBef>
              <a:spcAft>
                <a:spcPct val="50000"/>
              </a:spcAft>
              <a:buClr>
                <a:prstClr val="black"/>
              </a:buClr>
            </a:pPr>
            <a:r>
              <a:rPr lang="en-US" sz="9600" kern="1200" spc="300" dirty="0">
                <a:solidFill>
                  <a:srgbClr val="0070C0"/>
                </a:solidFill>
                <a:latin typeface="Arial" panose="020B0604020202020204"/>
              </a:rPr>
              <a:t>THANK </a:t>
            </a:r>
            <a:r>
              <a:rPr lang="en-US" sz="9600" kern="1200" spc="300" dirty="0" smtClean="0">
                <a:solidFill>
                  <a:srgbClr val="0070C0"/>
                </a:solidFill>
                <a:latin typeface="Arial" panose="020B0604020202020204"/>
              </a:rPr>
              <a:t>YOU!</a:t>
            </a:r>
            <a:endParaRPr lang="en-US" sz="2200" kern="1200" dirty="0" smtClean="0">
              <a:solidFill>
                <a:prstClr val="black"/>
              </a:solidFill>
              <a:latin typeface="Arial" panose="020B0604020202020204"/>
            </a:endParaRPr>
          </a:p>
          <a:p>
            <a:pPr lvl="0" eaLnBrk="1" hangingPunct="1">
              <a:spcBef>
                <a:spcPct val="0"/>
              </a:spcBef>
              <a:buClr>
                <a:prstClr val="black"/>
              </a:buClr>
            </a:pPr>
            <a:r>
              <a:rPr lang="en-US" sz="1800" kern="1200" dirty="0" smtClean="0">
                <a:solidFill>
                  <a:schemeClr val="tx1"/>
                </a:solidFill>
                <a:latin typeface="Arial" panose="020B0604020202020204" pitchFamily="34" charset="0"/>
                <a:cs typeface="Arial" panose="020B0604020202020204" pitchFamily="34" charset="0"/>
              </a:rPr>
              <a:t>ECOIMPACT   </a:t>
            </a:r>
          </a:p>
          <a:p>
            <a:pPr lvl="0" eaLnBrk="1" hangingPunct="1">
              <a:spcBef>
                <a:spcPct val="0"/>
              </a:spcBef>
              <a:buClr>
                <a:prstClr val="black"/>
              </a:buClr>
            </a:pPr>
            <a:r>
              <a:rPr lang="en-US" sz="1800" b="0" kern="1200" dirty="0" smtClean="0">
                <a:solidFill>
                  <a:schemeClr val="tx1"/>
                </a:solidFill>
                <a:latin typeface="Arial" panose="020B0604020202020204" pitchFamily="34" charset="0"/>
                <a:cs typeface="Arial" panose="020B0604020202020204" pitchFamily="34" charset="0"/>
              </a:rPr>
              <a:t>http</a:t>
            </a:r>
            <a:r>
              <a:rPr lang="en-US" sz="1800" b="0" kern="1200" dirty="0">
                <a:solidFill>
                  <a:schemeClr val="tx1"/>
                </a:solidFill>
                <a:latin typeface="Arial" panose="020B0604020202020204" pitchFamily="34" charset="0"/>
                <a:cs typeface="Arial" panose="020B0604020202020204" pitchFamily="34" charset="0"/>
              </a:rPr>
              <a:t>://</a:t>
            </a:r>
            <a:r>
              <a:rPr lang="en-US" sz="1800" b="0" kern="1200" dirty="0" smtClean="0">
                <a:solidFill>
                  <a:schemeClr val="tx1"/>
                </a:solidFill>
                <a:latin typeface="Arial" panose="020B0604020202020204" pitchFamily="34" charset="0"/>
                <a:cs typeface="Arial" panose="020B0604020202020204" pitchFamily="34" charset="0"/>
              </a:rPr>
              <a:t>e-impact.net   </a:t>
            </a:r>
            <a:endParaRPr lang="en-US" sz="1800" kern="1200" dirty="0" smtClean="0">
              <a:solidFill>
                <a:schemeClr val="tx1"/>
              </a:solidFill>
              <a:latin typeface="Arial" panose="020B0604020202020204"/>
              <a:hlinkClick r:id="rId3"/>
            </a:endParaRPr>
          </a:p>
          <a:p>
            <a:pPr lvl="0" defTabSz="914400" eaLnBrk="1" hangingPunct="1">
              <a:spcBef>
                <a:spcPct val="0"/>
              </a:spcBef>
              <a:spcAft>
                <a:spcPct val="50000"/>
              </a:spcAft>
              <a:buClr>
                <a:prstClr val="black"/>
              </a:buClr>
            </a:pPr>
            <a:endParaRPr lang="en-US" sz="1800" kern="1200" dirty="0">
              <a:solidFill>
                <a:schemeClr val="tx1"/>
              </a:solidFill>
              <a:latin typeface="Arial" panose="020B0604020202020204"/>
              <a:hlinkClick r:id="rId3"/>
            </a:endParaRPr>
          </a:p>
          <a:p>
            <a:pPr lvl="0" defTabSz="914400" eaLnBrk="1" hangingPunct="1">
              <a:spcBef>
                <a:spcPct val="0"/>
              </a:spcBef>
              <a:spcAft>
                <a:spcPts val="0"/>
              </a:spcAft>
              <a:buClr>
                <a:prstClr val="black"/>
              </a:buClr>
            </a:pPr>
            <a:r>
              <a:rPr lang="en-US" sz="1800" kern="1200" dirty="0" smtClean="0">
                <a:solidFill>
                  <a:schemeClr val="tx1"/>
                </a:solidFill>
                <a:latin typeface="Arial" panose="020B0604020202020204"/>
              </a:rPr>
              <a:t>PERSONAL ENVIRONMENT</a:t>
            </a:r>
            <a:r>
              <a:rPr lang="en-US" sz="1800" b="0" kern="1200" dirty="0" smtClean="0">
                <a:solidFill>
                  <a:schemeClr val="tx1"/>
                </a:solidFill>
                <a:latin typeface="Arial" panose="020B0604020202020204"/>
              </a:rPr>
              <a:t>     </a:t>
            </a:r>
          </a:p>
          <a:p>
            <a:pPr lvl="0" defTabSz="914400" eaLnBrk="1" hangingPunct="1">
              <a:spcBef>
                <a:spcPct val="0"/>
              </a:spcBef>
              <a:spcAft>
                <a:spcPts val="0"/>
              </a:spcAft>
              <a:buClr>
                <a:prstClr val="black"/>
              </a:buClr>
            </a:pPr>
            <a:r>
              <a:rPr lang="en-US" sz="1800" b="0" kern="1200" dirty="0" smtClean="0">
                <a:solidFill>
                  <a:schemeClr val="tx1"/>
                </a:solidFill>
                <a:latin typeface="Arial" panose="020B0604020202020204"/>
              </a:rPr>
              <a:t>Zilitinkevich, </a:t>
            </a:r>
            <a:r>
              <a:rPr lang="en-US" sz="1800" b="0" kern="1200" dirty="0">
                <a:solidFill>
                  <a:schemeClr val="tx1"/>
                </a:solidFill>
                <a:latin typeface="Arial" panose="020B0604020202020204"/>
              </a:rPr>
              <a:t>S., Kulmala, M., Esau, I. and A. </a:t>
            </a:r>
            <a:r>
              <a:rPr lang="en-US" sz="1800" b="0" kern="1200" dirty="0" err="1">
                <a:solidFill>
                  <a:schemeClr val="tx1"/>
                </a:solidFill>
                <a:latin typeface="Arial" panose="020B0604020202020204"/>
              </a:rPr>
              <a:t>Baklanov</a:t>
            </a:r>
            <a:r>
              <a:rPr lang="en-US" sz="1800" b="0" kern="1200" dirty="0">
                <a:solidFill>
                  <a:schemeClr val="tx1"/>
                </a:solidFill>
                <a:latin typeface="Arial" panose="020B0604020202020204"/>
              </a:rPr>
              <a:t> (2015)</a:t>
            </a:r>
          </a:p>
          <a:p>
            <a:pPr lvl="0" defTabSz="914400" eaLnBrk="1" hangingPunct="1">
              <a:spcBef>
                <a:spcPct val="0"/>
              </a:spcBef>
              <a:spcAft>
                <a:spcPts val="0"/>
              </a:spcAft>
              <a:buClr>
                <a:prstClr val="black"/>
              </a:buClr>
            </a:pPr>
            <a:r>
              <a:rPr lang="en-US" sz="1800" b="0" kern="1200" dirty="0">
                <a:solidFill>
                  <a:schemeClr val="tx1"/>
                </a:solidFill>
                <a:latin typeface="Arial" panose="020B0604020202020204"/>
              </a:rPr>
              <a:t>Megacities – Refining Models to </a:t>
            </a:r>
            <a:r>
              <a:rPr lang="en-US" sz="1800" b="0" kern="1200" dirty="0" smtClean="0">
                <a:solidFill>
                  <a:schemeClr val="tx1"/>
                </a:solidFill>
                <a:latin typeface="Arial" panose="020B0604020202020204"/>
              </a:rPr>
              <a:t>Client</a:t>
            </a:r>
          </a:p>
          <a:p>
            <a:pPr lvl="0" defTabSz="914400" eaLnBrk="1" hangingPunct="1">
              <a:spcBef>
                <a:spcPct val="0"/>
              </a:spcBef>
              <a:spcAft>
                <a:spcPts val="0"/>
              </a:spcAft>
              <a:buClr>
                <a:prstClr val="black"/>
              </a:buClr>
            </a:pPr>
            <a:r>
              <a:rPr lang="en-US" sz="1800" b="0" i="1" kern="1200" dirty="0" smtClean="0">
                <a:solidFill>
                  <a:schemeClr val="tx1"/>
                </a:solidFill>
                <a:latin typeface="Arial" panose="020B0604020202020204"/>
              </a:rPr>
              <a:t>WMO </a:t>
            </a:r>
            <a:r>
              <a:rPr lang="en-US" sz="1800" b="0" i="1" kern="1200" dirty="0">
                <a:solidFill>
                  <a:schemeClr val="tx1"/>
                </a:solidFill>
                <a:latin typeface="Arial" panose="020B0604020202020204"/>
              </a:rPr>
              <a:t>Bulletin</a:t>
            </a:r>
            <a:r>
              <a:rPr lang="en-US" sz="1800" b="0" kern="1200" dirty="0">
                <a:solidFill>
                  <a:schemeClr val="tx1"/>
                </a:solidFill>
                <a:latin typeface="Arial" panose="020B0604020202020204"/>
              </a:rPr>
              <a:t> 64 (1), 20-22.</a:t>
            </a:r>
            <a:endParaRPr lang="en-US" sz="1800" b="0" kern="1200" dirty="0">
              <a:solidFill>
                <a:schemeClr val="tx1"/>
              </a:solidFill>
              <a:latin typeface="Arial" panose="020B0604020202020204"/>
              <a:hlinkClick r:id="rId3"/>
            </a:endParaRPr>
          </a:p>
          <a:p>
            <a:pPr lvl="0" defTabSz="914400" eaLnBrk="1" hangingPunct="1">
              <a:spcBef>
                <a:spcPct val="0"/>
              </a:spcBef>
              <a:spcAft>
                <a:spcPct val="50000"/>
              </a:spcAft>
              <a:buClr>
                <a:prstClr val="black"/>
              </a:buClr>
            </a:pPr>
            <a:endParaRPr lang="en-GB" sz="1400" b="0" kern="1200" dirty="0">
              <a:solidFill>
                <a:prstClr val="black"/>
              </a:solidFill>
              <a:latin typeface="Arial" panose="020B0604020202020204"/>
            </a:endParaRPr>
          </a:p>
          <a:p>
            <a:pPr lvl="0" defTabSz="914400" eaLnBrk="1" hangingPunct="1">
              <a:spcBef>
                <a:spcPct val="0"/>
              </a:spcBef>
              <a:spcAft>
                <a:spcPct val="50000"/>
              </a:spcAft>
              <a:buClr>
                <a:prstClr val="black"/>
              </a:buClr>
            </a:pPr>
            <a:r>
              <a:rPr lang="en-GB" sz="1400" b="0" kern="1200" dirty="0">
                <a:solidFill>
                  <a:prstClr val="black"/>
                </a:solidFill>
                <a:latin typeface="Arial" panose="020B0604020202020204"/>
              </a:rPr>
              <a:t> </a:t>
            </a:r>
            <a:r>
              <a:rPr lang="en-GB" sz="1200" b="0" kern="1200" dirty="0">
                <a:solidFill>
                  <a:prstClr val="black">
                    <a:lumMod val="50000"/>
                    <a:lumOff val="50000"/>
                  </a:prstClr>
                </a:solidFill>
                <a:latin typeface="Arial" panose="020B0604020202020204"/>
              </a:rPr>
              <a:t>The presentation was prepared within ECOIMPACT project (Grant </a:t>
            </a:r>
            <a:r>
              <a:rPr lang="en-US" sz="1200" b="0" kern="1200" dirty="0">
                <a:solidFill>
                  <a:prstClr val="black">
                    <a:lumMod val="50000"/>
                    <a:lumOff val="50000"/>
                  </a:prstClr>
                </a:solidFill>
                <a:latin typeface="Arial" panose="020B0604020202020204"/>
              </a:rPr>
              <a:t>561975-EPP-1-2015-1-FI-EPPKA2-CBHE-JP), which has been </a:t>
            </a:r>
            <a:r>
              <a:rPr lang="en-GB" sz="1200" b="0" kern="1200" dirty="0">
                <a:solidFill>
                  <a:prstClr val="black">
                    <a:lumMod val="50000"/>
                    <a:lumOff val="50000"/>
                  </a:prstClr>
                </a:solidFill>
                <a:latin typeface="Arial" panose="020B0604020202020204"/>
              </a:rPr>
              <a:t>funded with support from the European Commission. This presentation reflects the views only of the author, and the Commission cannot be held responsible for any use which may be made of the information contained therein.</a:t>
            </a:r>
            <a:endParaRPr lang="en-US" sz="1200" b="0" kern="1200" dirty="0">
              <a:solidFill>
                <a:prstClr val="black">
                  <a:lumMod val="50000"/>
                  <a:lumOff val="50000"/>
                </a:prstClr>
              </a:solidFill>
              <a:latin typeface="Arial" panose="020B0604020202020204"/>
            </a:endParaRPr>
          </a:p>
          <a:p>
            <a:endParaRPr lang="en-US" dirty="0"/>
          </a:p>
        </p:txBody>
      </p:sp>
      <p:sp>
        <p:nvSpPr>
          <p:cNvPr id="4" name="Päivämäärän paikkamerkki 3"/>
          <p:cNvSpPr>
            <a:spLocks noGrp="1"/>
          </p:cNvSpPr>
          <p:nvPr>
            <p:ph type="dt" sz="half" idx="10"/>
          </p:nvPr>
        </p:nvSpPr>
        <p:spPr/>
        <p:txBody>
          <a:bodyPr/>
          <a:lstStyle/>
          <a:p>
            <a:fld id="{95BA9E8B-B029-453B-9DD4-1B3EFCD9D661}" type="datetime1">
              <a:rPr lang="en-GB" smtClean="0"/>
              <a:pPr/>
              <a:t>27/10/2017</a:t>
            </a:fld>
            <a:endParaRPr lang="fi-FI"/>
          </a:p>
        </p:txBody>
      </p:sp>
      <p:sp>
        <p:nvSpPr>
          <p:cNvPr id="6" name="Dian numeron paikkamerkki 5"/>
          <p:cNvSpPr>
            <a:spLocks noGrp="1"/>
          </p:cNvSpPr>
          <p:nvPr>
            <p:ph type="sldNum" sz="quarter" idx="12"/>
          </p:nvPr>
        </p:nvSpPr>
        <p:spPr/>
        <p:txBody>
          <a:bodyPr/>
          <a:lstStyle/>
          <a:p>
            <a:fld id="{4669315E-5A66-CF44-AE5D-C333B2F730C4}" type="slidenum">
              <a:rPr lang="en-GB" smtClean="0"/>
              <a:pPr/>
              <a:t>11</a:t>
            </a:fld>
            <a:endParaRPr lang="en-GB"/>
          </a:p>
        </p:txBody>
      </p:sp>
    </p:spTree>
    <p:extLst>
      <p:ext uri="{BB962C8B-B14F-4D97-AF65-F5344CB8AC3E}">
        <p14:creationId xmlns:p14="http://schemas.microsoft.com/office/powerpoint/2010/main" val="207460535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002836943"/>
              </p:ext>
            </p:extLst>
          </p:nvPr>
        </p:nvGraphicFramePr>
        <p:xfrm>
          <a:off x="457200" y="1110456"/>
          <a:ext cx="82169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0" name="Group 29"/>
          <p:cNvGrpSpPr/>
          <p:nvPr/>
        </p:nvGrpSpPr>
        <p:grpSpPr>
          <a:xfrm>
            <a:off x="452455" y="3356992"/>
            <a:ext cx="8347762" cy="1607255"/>
            <a:chOff x="452455" y="3787966"/>
            <a:chExt cx="8347762" cy="1607255"/>
          </a:xfrm>
        </p:grpSpPr>
        <p:sp>
          <p:nvSpPr>
            <p:cNvPr id="11" name="Notched Right Arrow 10"/>
            <p:cNvSpPr/>
            <p:nvPr/>
          </p:nvSpPr>
          <p:spPr>
            <a:xfrm>
              <a:off x="452455" y="3787966"/>
              <a:ext cx="8216900" cy="1607255"/>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853509" y="4448445"/>
              <a:ext cx="6649374" cy="485283"/>
              <a:chOff x="853509" y="4448445"/>
              <a:chExt cx="6649374" cy="485283"/>
            </a:xfrm>
          </p:grpSpPr>
          <p:sp>
            <p:nvSpPr>
              <p:cNvPr id="12" name="Oval 11"/>
              <p:cNvSpPr/>
              <p:nvPr/>
            </p:nvSpPr>
            <p:spPr>
              <a:xfrm>
                <a:off x="853509" y="4471448"/>
                <a:ext cx="462280" cy="4622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a:off x="2253982" y="4448445"/>
                <a:ext cx="462280" cy="4622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p:cNvSpPr/>
              <p:nvPr/>
            </p:nvSpPr>
            <p:spPr>
              <a:xfrm>
                <a:off x="5220072" y="4471448"/>
                <a:ext cx="462280" cy="4622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p:cNvSpPr/>
              <p:nvPr/>
            </p:nvSpPr>
            <p:spPr>
              <a:xfrm>
                <a:off x="7040603" y="4448445"/>
                <a:ext cx="462280" cy="4622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22"/>
              <p:cNvSpPr/>
              <p:nvPr/>
            </p:nvSpPr>
            <p:spPr>
              <a:xfrm>
                <a:off x="3419872" y="4471448"/>
                <a:ext cx="462280" cy="4622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7" name="TextBox 26"/>
            <p:cNvSpPr txBox="1"/>
            <p:nvPr/>
          </p:nvSpPr>
          <p:spPr>
            <a:xfrm>
              <a:off x="893052" y="4111031"/>
              <a:ext cx="7907165" cy="461665"/>
            </a:xfrm>
            <a:prstGeom prst="rect">
              <a:avLst/>
            </a:prstGeom>
            <a:noFill/>
            <a:ln>
              <a:noFill/>
            </a:ln>
          </p:spPr>
          <p:txBody>
            <a:bodyPr wrap="none" rtlCol="0">
              <a:spAutoFit/>
            </a:bodyPr>
            <a:lstStyle/>
            <a:p>
              <a:r>
                <a:rPr lang="en-US" sz="2400" spc="5700" dirty="0" smtClean="0">
                  <a:solidFill>
                    <a:schemeClr val="accent1">
                      <a:lumMod val="50000"/>
                      <a:alpha val="50000"/>
                    </a:schemeClr>
                  </a:solidFill>
                  <a:latin typeface="Arial Black" panose="020B0A04020102020204" pitchFamily="34" charset="0"/>
                  <a:cs typeface="Arial" pitchFamily="34" charset="0"/>
                </a:rPr>
                <a:t>RESEARCH</a:t>
              </a:r>
            </a:p>
          </p:txBody>
        </p:sp>
      </p:grpSp>
      <p:sp>
        <p:nvSpPr>
          <p:cNvPr id="9" name="Title 8"/>
          <p:cNvSpPr>
            <a:spLocks noGrp="1"/>
          </p:cNvSpPr>
          <p:nvPr>
            <p:ph type="title"/>
          </p:nvPr>
        </p:nvSpPr>
        <p:spPr>
          <a:xfrm>
            <a:off x="457200" y="60709"/>
            <a:ext cx="8216900" cy="776003"/>
          </a:xfrm>
        </p:spPr>
        <p:txBody>
          <a:bodyPr/>
          <a:lstStyle/>
          <a:p>
            <a:pPr algn="l"/>
            <a:r>
              <a:rPr lang="en-US" sz="3600" b="1" dirty="0" smtClean="0">
                <a:latin typeface="Arial" panose="020B0604020202020204" pitchFamily="34" charset="0"/>
                <a:cs typeface="Arial" panose="020B0604020202020204" pitchFamily="34" charset="0"/>
              </a:rPr>
              <a:t>TIMELINE</a:t>
            </a:r>
            <a:endParaRPr lang="en-US" sz="3600" b="1"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4294967295"/>
          </p:nvPr>
        </p:nvSpPr>
        <p:spPr>
          <a:xfrm>
            <a:off x="8458200" y="6159500"/>
            <a:ext cx="685800" cy="582613"/>
          </a:xfrm>
          <a:prstGeom prst="rect">
            <a:avLst/>
          </a:prstGeom>
        </p:spPr>
        <p:txBody>
          <a:bodyPr/>
          <a:lstStyle/>
          <a:p>
            <a:pPr>
              <a:defRPr/>
            </a:pPr>
            <a:fld id="{BF7FDA8B-5024-41F9-96BA-DE834CBA048A}" type="datetime1">
              <a:rPr lang="en-GB" smtClean="0"/>
              <a:t>27/10/2017</a:t>
            </a:fld>
            <a:endParaRPr lang="fi-FI" dirty="0"/>
          </a:p>
        </p:txBody>
      </p:sp>
      <p:sp>
        <p:nvSpPr>
          <p:cNvPr id="6" name="Slide Number Placeholder 5"/>
          <p:cNvSpPr>
            <a:spLocks noGrp="1"/>
          </p:cNvSpPr>
          <p:nvPr>
            <p:ph type="sldNum" sz="quarter" idx="4294967295"/>
          </p:nvPr>
        </p:nvSpPr>
        <p:spPr>
          <a:xfrm>
            <a:off x="8632825" y="6159500"/>
            <a:ext cx="511175" cy="582613"/>
          </a:xfrm>
          <a:prstGeom prst="rect">
            <a:avLst/>
          </a:prstGeom>
        </p:spPr>
        <p:txBody>
          <a:bodyPr/>
          <a:lstStyle/>
          <a:p>
            <a:pPr>
              <a:defRPr/>
            </a:pPr>
            <a:fld id="{4669315E-5A66-CF44-AE5D-C333B2F730C4}" type="slidenum">
              <a:rPr lang="en-GB" smtClean="0"/>
              <a:pPr>
                <a:defRPr/>
              </a:pPr>
              <a:t>2</a:t>
            </a:fld>
            <a:endParaRPr lang="en-GB" dirty="0"/>
          </a:p>
        </p:txBody>
      </p:sp>
      <p:sp>
        <p:nvSpPr>
          <p:cNvPr id="5" name="Rectangle 4"/>
          <p:cNvSpPr/>
          <p:nvPr/>
        </p:nvSpPr>
        <p:spPr>
          <a:xfrm rot="19800000">
            <a:off x="1737487" y="1128637"/>
            <a:ext cx="3106688" cy="1015663"/>
          </a:xfrm>
          <a:prstGeom prst="rect">
            <a:avLst/>
          </a:prstGeom>
        </p:spPr>
        <p:txBody>
          <a:bodyPr wrap="square">
            <a:spAutoFit/>
          </a:bodyPr>
          <a:lstStyle/>
          <a:p>
            <a:pPr lvl="0" algn="ctr">
              <a:spcAft>
                <a:spcPts val="0"/>
              </a:spcAft>
            </a:pPr>
            <a:r>
              <a:rPr lang="en-US" sz="1600" b="1" dirty="0">
                <a:solidFill>
                  <a:schemeClr val="tx1"/>
                </a:solidFill>
                <a:latin typeface="Arial" panose="020B0604020202020204" pitchFamily="34" charset="0"/>
                <a:cs typeface="Arial" panose="020B0604020202020204" pitchFamily="34" charset="0"/>
              </a:rPr>
              <a:t>COMBAT-METEO</a:t>
            </a:r>
          </a:p>
          <a:p>
            <a:pPr lvl="0" algn="ctr">
              <a:spcAft>
                <a:spcPts val="0"/>
              </a:spcAft>
            </a:pPr>
            <a:r>
              <a:rPr lang="en-US" sz="1600" b="1" dirty="0">
                <a:solidFill>
                  <a:schemeClr val="tx1"/>
                </a:solidFill>
                <a:latin typeface="Arial" panose="020B0604020202020204" pitchFamily="34" charset="0"/>
                <a:cs typeface="Arial" panose="020B0604020202020204" pitchFamily="34" charset="0"/>
              </a:rPr>
              <a:t>2007-2010</a:t>
            </a:r>
          </a:p>
          <a:p>
            <a:pPr lvl="0" algn="ctr"/>
            <a:r>
              <a:rPr lang="en-US" sz="1400" spc="-30" dirty="0">
                <a:solidFill>
                  <a:schemeClr val="tx1"/>
                </a:solidFill>
                <a:latin typeface="Arial" panose="020B0604020202020204" pitchFamily="34" charset="0"/>
                <a:cs typeface="Arial" panose="020B0604020202020204" pitchFamily="34" charset="0"/>
              </a:rPr>
              <a:t>Competency-based (labor </a:t>
            </a:r>
            <a:r>
              <a:rPr lang="en-US" sz="1400" spc="-30" dirty="0" smtClean="0">
                <a:solidFill>
                  <a:schemeClr val="tx1"/>
                </a:solidFill>
                <a:latin typeface="Arial" panose="020B0604020202020204" pitchFamily="34" charset="0"/>
                <a:cs typeface="Arial" panose="020B0604020202020204" pitchFamily="34" charset="0"/>
              </a:rPr>
              <a:t>market) vs</a:t>
            </a:r>
            <a:endParaRPr lang="en-US" sz="1400" spc="-30" dirty="0">
              <a:solidFill>
                <a:schemeClr val="tx1"/>
              </a:solidFill>
              <a:latin typeface="Arial" panose="020B0604020202020204" pitchFamily="34" charset="0"/>
              <a:cs typeface="Arial" panose="020B0604020202020204" pitchFamily="34" charset="0"/>
            </a:endParaRPr>
          </a:p>
          <a:p>
            <a:pPr lvl="0" algn="ctr"/>
            <a:r>
              <a:rPr lang="en-US" sz="1400" spc="-30" dirty="0">
                <a:solidFill>
                  <a:schemeClr val="tx1"/>
                </a:solidFill>
                <a:latin typeface="Arial" panose="020B0604020202020204" pitchFamily="34" charset="0"/>
                <a:cs typeface="Arial" panose="020B0604020202020204" pitchFamily="34" charset="0"/>
              </a:rPr>
              <a:t>Traditional (academic knowledge)</a:t>
            </a:r>
          </a:p>
        </p:txBody>
      </p:sp>
      <p:sp>
        <p:nvSpPr>
          <p:cNvPr id="7" name="Rectangle 6"/>
          <p:cNvSpPr/>
          <p:nvPr/>
        </p:nvSpPr>
        <p:spPr>
          <a:xfrm rot="19800000">
            <a:off x="4048407" y="901001"/>
            <a:ext cx="2736304" cy="1231106"/>
          </a:xfrm>
          <a:prstGeom prst="rect">
            <a:avLst/>
          </a:prstGeom>
        </p:spPr>
        <p:txBody>
          <a:bodyPr wrap="square">
            <a:spAutoFit/>
          </a:bodyPr>
          <a:lstStyle/>
          <a:p>
            <a:pPr algn="ctr">
              <a:spcAft>
                <a:spcPts val="0"/>
              </a:spcAft>
            </a:pPr>
            <a:r>
              <a:rPr lang="en-US" sz="1600" b="1" dirty="0">
                <a:solidFill>
                  <a:schemeClr val="tx1"/>
                </a:solidFill>
                <a:latin typeface="Arial" panose="020B0604020202020204" pitchFamily="34" charset="0"/>
                <a:cs typeface="Arial" panose="020B0604020202020204" pitchFamily="34" charset="0"/>
              </a:rPr>
              <a:t>QUALIMET</a:t>
            </a:r>
          </a:p>
          <a:p>
            <a:pPr algn="ctr">
              <a:spcAft>
                <a:spcPts val="0"/>
              </a:spcAft>
            </a:pPr>
            <a:r>
              <a:rPr lang="en-US" sz="1600" b="1" dirty="0">
                <a:solidFill>
                  <a:schemeClr val="tx1"/>
                </a:solidFill>
                <a:latin typeface="Arial" panose="020B0604020202020204" pitchFamily="34" charset="0"/>
                <a:cs typeface="Arial" panose="020B0604020202020204" pitchFamily="34" charset="0"/>
              </a:rPr>
              <a:t>2010-2013</a:t>
            </a:r>
          </a:p>
          <a:p>
            <a:pPr lvl="0" algn="ctr"/>
            <a:r>
              <a:rPr lang="en-US" sz="1400" spc="-30" dirty="0">
                <a:solidFill>
                  <a:schemeClr val="tx1"/>
                </a:solidFill>
                <a:latin typeface="Arial" panose="020B0604020202020204" pitchFamily="34" charset="0"/>
                <a:cs typeface="Arial" panose="020B0604020202020204" pitchFamily="34" charset="0"/>
              </a:rPr>
              <a:t>Qualification for job competency</a:t>
            </a:r>
          </a:p>
          <a:p>
            <a:pPr lvl="0" algn="ctr"/>
            <a:r>
              <a:rPr lang="en-US" sz="1400" spc="-30" dirty="0">
                <a:solidFill>
                  <a:schemeClr val="tx1"/>
                </a:solidFill>
                <a:latin typeface="Arial" panose="020B0604020202020204" pitchFamily="34" charset="0"/>
                <a:cs typeface="Arial" panose="020B0604020202020204" pitchFamily="34" charset="0"/>
              </a:rPr>
              <a:t>Life-long learning (LLL)</a:t>
            </a:r>
          </a:p>
          <a:p>
            <a:pPr lvl="0" algn="ctr"/>
            <a:r>
              <a:rPr lang="en-US" sz="1400" spc="-30" dirty="0" smtClean="0">
                <a:solidFill>
                  <a:schemeClr val="tx1"/>
                </a:solidFill>
                <a:latin typeface="Arial" panose="020B0604020202020204" pitchFamily="34" charset="0"/>
                <a:cs typeface="Arial" panose="020B0604020202020204" pitchFamily="34" charset="0"/>
              </a:rPr>
              <a:t>        Certification</a:t>
            </a:r>
            <a:endParaRPr lang="en-US" sz="1400" spc="-30" dirty="0">
              <a:solidFill>
                <a:schemeClr val="tx1"/>
              </a:solidFill>
              <a:latin typeface="Arial" panose="020B0604020202020204" pitchFamily="34" charset="0"/>
              <a:cs typeface="Arial" panose="020B0604020202020204" pitchFamily="34" charset="0"/>
            </a:endParaRPr>
          </a:p>
        </p:txBody>
      </p:sp>
      <p:grpSp>
        <p:nvGrpSpPr>
          <p:cNvPr id="31" name="Group 30"/>
          <p:cNvGrpSpPr/>
          <p:nvPr/>
        </p:nvGrpSpPr>
        <p:grpSpPr>
          <a:xfrm>
            <a:off x="4062935" y="2924944"/>
            <a:ext cx="977025" cy="828000"/>
            <a:chOff x="4062935" y="3375040"/>
            <a:chExt cx="977025" cy="828000"/>
          </a:xfrm>
        </p:grpSpPr>
        <p:sp>
          <p:nvSpPr>
            <p:cNvPr id="2" name="Circular Arrow 1"/>
            <p:cNvSpPr/>
            <p:nvPr/>
          </p:nvSpPr>
          <p:spPr bwMode="auto">
            <a:xfrm rot="16200000">
              <a:off x="4062935" y="3375040"/>
              <a:ext cx="828000" cy="828000"/>
            </a:xfrm>
            <a:prstGeom prst="circularArrow">
              <a:avLst/>
            </a:prstGeom>
            <a:solidFill>
              <a:schemeClr val="accent1">
                <a:lumMod val="5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accent1">
                    <a:lumMod val="50000"/>
                  </a:schemeClr>
                </a:solidFill>
                <a:effectLst/>
                <a:latin typeface="Times New Roman" pitchFamily="18" charset="0"/>
                <a:cs typeface="Times New Roman" pitchFamily="18" charset="0"/>
              </a:endParaRPr>
            </a:p>
          </p:txBody>
        </p:sp>
        <p:sp>
          <p:nvSpPr>
            <p:cNvPr id="16" name="Circular Arrow 15"/>
            <p:cNvSpPr/>
            <p:nvPr/>
          </p:nvSpPr>
          <p:spPr bwMode="auto">
            <a:xfrm rot="5400000">
              <a:off x="4211960" y="3375040"/>
              <a:ext cx="828000" cy="828000"/>
            </a:xfrm>
            <a:prstGeom prst="circularArrow">
              <a:avLst/>
            </a:prstGeom>
            <a:solidFill>
              <a:schemeClr val="accent1">
                <a:lumMod val="5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accent1">
                    <a:lumMod val="50000"/>
                  </a:schemeClr>
                </a:solidFill>
                <a:effectLst/>
                <a:latin typeface="Times New Roman" pitchFamily="18" charset="0"/>
                <a:cs typeface="Times New Roman" pitchFamily="18" charset="0"/>
              </a:endParaRPr>
            </a:p>
          </p:txBody>
        </p:sp>
      </p:grpSp>
      <p:sp>
        <p:nvSpPr>
          <p:cNvPr id="3" name="TextBox 2"/>
          <p:cNvSpPr txBox="1"/>
          <p:nvPr/>
        </p:nvSpPr>
        <p:spPr>
          <a:xfrm>
            <a:off x="902251" y="2535287"/>
            <a:ext cx="7986161" cy="461665"/>
          </a:xfrm>
          <a:prstGeom prst="rect">
            <a:avLst/>
          </a:prstGeom>
          <a:noFill/>
          <a:ln>
            <a:noFill/>
          </a:ln>
        </p:spPr>
        <p:txBody>
          <a:bodyPr wrap="none" rtlCol="0">
            <a:spAutoFit/>
          </a:bodyPr>
          <a:lstStyle/>
          <a:p>
            <a:r>
              <a:rPr lang="en-US" sz="2400" spc="4800" dirty="0" smtClean="0">
                <a:solidFill>
                  <a:schemeClr val="accent1">
                    <a:lumMod val="50000"/>
                    <a:alpha val="50000"/>
                  </a:schemeClr>
                </a:solidFill>
                <a:latin typeface="Arial Black" panose="020B0A04020102020204" pitchFamily="34" charset="0"/>
                <a:cs typeface="Arial" pitchFamily="34" charset="0"/>
              </a:rPr>
              <a:t>EDUCATION</a:t>
            </a:r>
          </a:p>
        </p:txBody>
      </p:sp>
      <p:grpSp>
        <p:nvGrpSpPr>
          <p:cNvPr id="24" name="Group 23"/>
          <p:cNvGrpSpPr/>
          <p:nvPr/>
        </p:nvGrpSpPr>
        <p:grpSpPr>
          <a:xfrm>
            <a:off x="1572642" y="4581128"/>
            <a:ext cx="4229682" cy="1161164"/>
            <a:chOff x="-2110983" y="91577"/>
            <a:chExt cx="4229682" cy="1161164"/>
          </a:xfrm>
        </p:grpSpPr>
        <p:sp>
          <p:nvSpPr>
            <p:cNvPr id="25" name="Rectangle 24"/>
            <p:cNvSpPr/>
            <p:nvPr/>
          </p:nvSpPr>
          <p:spPr>
            <a:xfrm rot="19800000">
              <a:off x="137268" y="91577"/>
              <a:ext cx="1981431" cy="107999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rot="19800000">
              <a:off x="-2110983" y="172744"/>
              <a:ext cx="1981431" cy="107999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6800" rIns="0" bIns="46800" numCol="1" spcCol="1270" anchor="t" anchorCtr="0">
              <a:noAutofit/>
            </a:bodyPr>
            <a:lstStyle/>
            <a:p>
              <a:pPr lvl="0" algn="ctr" defTabSz="457200" rtl="0" fontAlgn="base">
                <a:lnSpc>
                  <a:spcPct val="100000"/>
                </a:lnSpc>
                <a:spcBef>
                  <a:spcPct val="0"/>
                </a:spcBef>
                <a:spcAft>
                  <a:spcPts val="0"/>
                </a:spcAft>
              </a:pPr>
              <a:r>
                <a:rPr lang="en-US" sz="1600" b="1" kern="1200" spc="-50" baseline="0" dirty="0" smtClean="0">
                  <a:solidFill>
                    <a:schemeClr val="tx1"/>
                  </a:solidFill>
                  <a:latin typeface="Arial" panose="020B0604020202020204" pitchFamily="34" charset="0"/>
                  <a:ea typeface="+mn-ea"/>
                  <a:cs typeface="Arial" panose="020B0604020202020204" pitchFamily="34" charset="0"/>
                </a:rPr>
                <a:t>RU </a:t>
              </a:r>
              <a:r>
                <a:rPr lang="en-US" sz="1600" b="1" kern="1200" spc="-50" baseline="0" dirty="0" err="1" smtClean="0">
                  <a:solidFill>
                    <a:schemeClr val="tx1"/>
                  </a:solidFill>
                  <a:latin typeface="Arial" panose="020B0604020202020204" pitchFamily="34" charset="0"/>
                  <a:ea typeface="+mn-ea"/>
                  <a:cs typeface="Arial" panose="020B0604020202020204" pitchFamily="34" charset="0"/>
                </a:rPr>
                <a:t>MegaGrant</a:t>
              </a:r>
              <a:endParaRPr lang="en-US" sz="1600" b="1" kern="1200" spc="-50" dirty="0" smtClean="0">
                <a:solidFill>
                  <a:schemeClr val="tx1"/>
                </a:solidFill>
                <a:latin typeface="Arial" panose="020B0604020202020204" pitchFamily="34" charset="0"/>
                <a:ea typeface="+mn-ea"/>
                <a:cs typeface="Arial" panose="020B0604020202020204" pitchFamily="34" charset="0"/>
              </a:endParaRPr>
            </a:p>
            <a:p>
              <a:pPr lvl="0" algn="ctr" defTabSz="457200" rtl="0" fontAlgn="base">
                <a:lnSpc>
                  <a:spcPct val="100000"/>
                </a:lnSpc>
                <a:spcBef>
                  <a:spcPct val="0"/>
                </a:spcBef>
                <a:spcAft>
                  <a:spcPts val="0"/>
                </a:spcAft>
              </a:pPr>
              <a:r>
                <a:rPr lang="en-US" sz="1600" b="1" kern="1200" dirty="0" smtClean="0">
                  <a:solidFill>
                    <a:schemeClr val="tx1"/>
                  </a:solidFill>
                  <a:latin typeface="Arial" panose="020B0604020202020204" pitchFamily="34" charset="0"/>
                  <a:ea typeface="+mn-ea"/>
                  <a:cs typeface="Arial" panose="020B0604020202020204" pitchFamily="34" charset="0"/>
                </a:rPr>
                <a:t>2011-2015</a:t>
              </a:r>
            </a:p>
            <a:p>
              <a:pPr lvl="0" algn="ctr" defTabSz="457200" rtl="0" fontAlgn="base">
                <a:lnSpc>
                  <a:spcPct val="100000"/>
                </a:lnSpc>
                <a:spcBef>
                  <a:spcPct val="0"/>
                </a:spcBef>
                <a:spcAft>
                  <a:spcPts val="0"/>
                </a:spcAft>
              </a:pPr>
              <a:r>
                <a:rPr lang="en-US" sz="1400" kern="1200" dirty="0" smtClean="0">
                  <a:solidFill>
                    <a:schemeClr val="tx1"/>
                  </a:solidFill>
                  <a:latin typeface="Arial" panose="020B0604020202020204" pitchFamily="34" charset="0"/>
                  <a:ea typeface="+mn-ea"/>
                  <a:cs typeface="Arial" panose="020B0604020202020204" pitchFamily="34" charset="0"/>
                </a:rPr>
                <a:t>Air-sea/land</a:t>
              </a:r>
            </a:p>
            <a:p>
              <a:pPr lvl="0" algn="ctr" defTabSz="457200" rtl="0" fontAlgn="base">
                <a:lnSpc>
                  <a:spcPct val="100000"/>
                </a:lnSpc>
                <a:spcBef>
                  <a:spcPct val="0"/>
                </a:spcBef>
                <a:spcAft>
                  <a:spcPts val="0"/>
                </a:spcAft>
              </a:pPr>
              <a:r>
                <a:rPr lang="en-US" sz="1400" kern="1200" dirty="0" smtClean="0">
                  <a:solidFill>
                    <a:schemeClr val="tx1"/>
                  </a:solidFill>
                  <a:latin typeface="Arial" panose="020B0604020202020204" pitchFamily="34" charset="0"/>
                  <a:ea typeface="+mn-ea"/>
                  <a:cs typeface="Arial" panose="020B0604020202020204" pitchFamily="34" charset="0"/>
                </a:rPr>
                <a:t>interaction</a:t>
              </a:r>
            </a:p>
          </p:txBody>
        </p:sp>
      </p:grpSp>
      <p:grpSp>
        <p:nvGrpSpPr>
          <p:cNvPr id="20" name="Group 19"/>
          <p:cNvGrpSpPr/>
          <p:nvPr/>
        </p:nvGrpSpPr>
        <p:grpSpPr>
          <a:xfrm>
            <a:off x="2885348" y="4559062"/>
            <a:ext cx="2881212" cy="1606242"/>
            <a:chOff x="-762513" y="-434668"/>
            <a:chExt cx="2881212" cy="1606242"/>
          </a:xfrm>
        </p:grpSpPr>
        <p:sp>
          <p:nvSpPr>
            <p:cNvPr id="21" name="Rectangle 20"/>
            <p:cNvSpPr/>
            <p:nvPr/>
          </p:nvSpPr>
          <p:spPr>
            <a:xfrm rot="19800000">
              <a:off x="137268" y="91577"/>
              <a:ext cx="1981431" cy="107999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rot="19800000">
              <a:off x="-762513" y="-434668"/>
              <a:ext cx="1981431" cy="107999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6800" rIns="0" bIns="46800" numCol="1" spcCol="1270" anchor="t" anchorCtr="0">
              <a:noAutofit/>
            </a:bodyPr>
            <a:lstStyle/>
            <a:p>
              <a:pPr lvl="0" algn="ctr" defTabSz="457200" rtl="0" fontAlgn="base">
                <a:lnSpc>
                  <a:spcPct val="100000"/>
                </a:lnSpc>
                <a:spcBef>
                  <a:spcPct val="0"/>
                </a:spcBef>
                <a:spcAft>
                  <a:spcPts val="0"/>
                </a:spcAft>
              </a:pPr>
              <a:r>
                <a:rPr lang="en-US" sz="1600" b="1" kern="1200" spc="-50" baseline="0" dirty="0" smtClean="0">
                  <a:solidFill>
                    <a:schemeClr val="tx1"/>
                  </a:solidFill>
                  <a:latin typeface="Arial" panose="020B0604020202020204" pitchFamily="34" charset="0"/>
                  <a:ea typeface="+mn-ea"/>
                  <a:cs typeface="Arial" panose="020B0604020202020204" pitchFamily="34" charset="0"/>
                </a:rPr>
                <a:t>ERC </a:t>
              </a:r>
              <a:r>
                <a:rPr lang="en-US" sz="1600" b="1" kern="1200" spc="-50" baseline="0" dirty="0" err="1" smtClean="0">
                  <a:solidFill>
                    <a:schemeClr val="tx1"/>
                  </a:solidFill>
                  <a:latin typeface="Arial" panose="020B0604020202020204" pitchFamily="34" charset="0"/>
                  <a:ea typeface="+mn-ea"/>
                  <a:cs typeface="Arial" panose="020B0604020202020204" pitchFamily="34" charset="0"/>
                </a:rPr>
                <a:t>PoC</a:t>
              </a:r>
              <a:endParaRPr lang="en-US" sz="1600" b="1" kern="1200" spc="-50" dirty="0" smtClean="0">
                <a:solidFill>
                  <a:schemeClr val="tx1"/>
                </a:solidFill>
                <a:latin typeface="Arial" panose="020B0604020202020204" pitchFamily="34" charset="0"/>
                <a:ea typeface="+mn-ea"/>
                <a:cs typeface="Arial" panose="020B0604020202020204" pitchFamily="34" charset="0"/>
              </a:endParaRPr>
            </a:p>
            <a:p>
              <a:pPr lvl="0" algn="ctr" defTabSz="457200" rtl="0" fontAlgn="base">
                <a:lnSpc>
                  <a:spcPct val="100000"/>
                </a:lnSpc>
                <a:spcBef>
                  <a:spcPct val="0"/>
                </a:spcBef>
                <a:spcAft>
                  <a:spcPts val="0"/>
                </a:spcAft>
              </a:pPr>
              <a:r>
                <a:rPr lang="en-US" sz="1600" b="1" kern="1200" dirty="0" smtClean="0">
                  <a:solidFill>
                    <a:schemeClr val="tx1"/>
                  </a:solidFill>
                  <a:latin typeface="Arial" panose="020B0604020202020204" pitchFamily="34" charset="0"/>
                  <a:ea typeface="+mn-ea"/>
                  <a:cs typeface="Arial" panose="020B0604020202020204" pitchFamily="34" charset="0"/>
                </a:rPr>
                <a:t>2014-2015</a:t>
              </a:r>
            </a:p>
            <a:p>
              <a:pPr lvl="0" algn="ctr" defTabSz="457200" rtl="0" fontAlgn="base">
                <a:lnSpc>
                  <a:spcPct val="100000"/>
                </a:lnSpc>
                <a:spcBef>
                  <a:spcPct val="0"/>
                </a:spcBef>
                <a:spcAft>
                  <a:spcPts val="0"/>
                </a:spcAft>
              </a:pPr>
              <a:r>
                <a:rPr lang="en-US" sz="1400" kern="1200" dirty="0" smtClean="0">
                  <a:solidFill>
                    <a:schemeClr val="tx1"/>
                  </a:solidFill>
                  <a:latin typeface="Arial" panose="020B0604020202020204" pitchFamily="34" charset="0"/>
                  <a:ea typeface="+mn-ea"/>
                  <a:cs typeface="Arial" panose="020B0604020202020204" pitchFamily="34" charset="0"/>
                </a:rPr>
                <a:t>Local weather monitoring and forecasting</a:t>
              </a:r>
            </a:p>
          </p:txBody>
        </p:sp>
      </p:grpSp>
      <p:sp>
        <p:nvSpPr>
          <p:cNvPr id="29" name="Rectangle 28"/>
          <p:cNvSpPr/>
          <p:nvPr/>
        </p:nvSpPr>
        <p:spPr>
          <a:xfrm rot="19800000">
            <a:off x="4521908" y="4734303"/>
            <a:ext cx="1981431" cy="107999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6800" rIns="0" bIns="46800" numCol="1" spcCol="1270" anchor="t" anchorCtr="0">
            <a:noAutofit/>
          </a:bodyPr>
          <a:lstStyle/>
          <a:p>
            <a:pPr lvl="0" algn="ctr" defTabSz="457200" rtl="0" fontAlgn="base">
              <a:lnSpc>
                <a:spcPct val="100000"/>
              </a:lnSpc>
              <a:spcBef>
                <a:spcPct val="0"/>
              </a:spcBef>
              <a:spcAft>
                <a:spcPts val="0"/>
              </a:spcAft>
            </a:pPr>
            <a:r>
              <a:rPr lang="en-US" sz="1600" b="1" kern="1200" spc="-50" baseline="0" dirty="0" smtClean="0">
                <a:solidFill>
                  <a:schemeClr val="tx1"/>
                </a:solidFill>
                <a:latin typeface="Arial" panose="020B0604020202020204" pitchFamily="34" charset="0"/>
                <a:ea typeface="+mn-ea"/>
                <a:cs typeface="Arial" panose="020B0604020202020204" pitchFamily="34" charset="0"/>
              </a:rPr>
              <a:t>Academy of Finland</a:t>
            </a:r>
            <a:endParaRPr lang="en-US" sz="1600" b="1" kern="1200" spc="-50" dirty="0" smtClean="0">
              <a:solidFill>
                <a:schemeClr val="tx1"/>
              </a:solidFill>
              <a:latin typeface="Arial" panose="020B0604020202020204" pitchFamily="34" charset="0"/>
              <a:ea typeface="+mn-ea"/>
              <a:cs typeface="Arial" panose="020B0604020202020204" pitchFamily="34" charset="0"/>
            </a:endParaRPr>
          </a:p>
          <a:p>
            <a:pPr lvl="0" algn="ctr" defTabSz="457200" rtl="0" fontAlgn="base">
              <a:lnSpc>
                <a:spcPct val="100000"/>
              </a:lnSpc>
              <a:spcBef>
                <a:spcPct val="0"/>
              </a:spcBef>
              <a:spcAft>
                <a:spcPts val="0"/>
              </a:spcAft>
            </a:pPr>
            <a:r>
              <a:rPr lang="en-US" sz="1600" b="1" kern="1200" dirty="0" smtClean="0">
                <a:solidFill>
                  <a:schemeClr val="tx1"/>
                </a:solidFill>
                <a:latin typeface="Arial" panose="020B0604020202020204" pitchFamily="34" charset="0"/>
                <a:ea typeface="+mn-ea"/>
                <a:cs typeface="Arial" panose="020B0604020202020204" pitchFamily="34" charset="0"/>
              </a:rPr>
              <a:t>2014-2017</a:t>
            </a:r>
          </a:p>
          <a:p>
            <a:pPr lvl="0" algn="ctr" defTabSz="457200" rtl="0" fontAlgn="base">
              <a:lnSpc>
                <a:spcPct val="100000"/>
              </a:lnSpc>
              <a:spcBef>
                <a:spcPct val="0"/>
              </a:spcBef>
              <a:spcAft>
                <a:spcPts val="0"/>
              </a:spcAft>
            </a:pPr>
            <a:r>
              <a:rPr lang="en-US" sz="1400" kern="1200" dirty="0" smtClean="0">
                <a:solidFill>
                  <a:schemeClr val="tx1"/>
                </a:solidFill>
                <a:latin typeface="Arial" panose="020B0604020202020204" pitchFamily="34" charset="0"/>
                <a:ea typeface="+mn-ea"/>
                <a:cs typeface="Arial" panose="020B0604020202020204" pitchFamily="34" charset="0"/>
              </a:rPr>
              <a:t>Air-sea interaction in the</a:t>
            </a:r>
          </a:p>
          <a:p>
            <a:pPr lvl="0" algn="ctr" defTabSz="457200" rtl="0" fontAlgn="base">
              <a:lnSpc>
                <a:spcPct val="100000"/>
              </a:lnSpc>
              <a:spcBef>
                <a:spcPct val="0"/>
              </a:spcBef>
              <a:spcAft>
                <a:spcPts val="0"/>
              </a:spcAft>
            </a:pPr>
            <a:r>
              <a:rPr lang="en-US" sz="1400" dirty="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  </a:t>
            </a:r>
            <a:r>
              <a:rPr lang="en-US" sz="1400" kern="1200" dirty="0" smtClean="0">
                <a:solidFill>
                  <a:schemeClr val="tx1"/>
                </a:solidFill>
                <a:latin typeface="Arial" panose="020B0604020202020204" pitchFamily="34" charset="0"/>
                <a:ea typeface="+mn-ea"/>
                <a:cs typeface="Arial" panose="020B0604020202020204" pitchFamily="34" charset="0"/>
              </a:rPr>
              <a:t> Baltic and Arctic Seas</a:t>
            </a:r>
          </a:p>
        </p:txBody>
      </p:sp>
      <p:sp>
        <p:nvSpPr>
          <p:cNvPr id="28" name="Rectangle 27"/>
          <p:cNvSpPr/>
          <p:nvPr/>
        </p:nvSpPr>
        <p:spPr>
          <a:xfrm rot="19800000">
            <a:off x="6377882" y="4644100"/>
            <a:ext cx="1981431" cy="107999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6800" rIns="0" bIns="46800" numCol="1" spcCol="1270" anchor="t" anchorCtr="0">
            <a:noAutofit/>
          </a:bodyPr>
          <a:lstStyle/>
          <a:p>
            <a:pPr lvl="0" algn="ctr" defTabSz="457200" rtl="0" fontAlgn="base">
              <a:lnSpc>
                <a:spcPct val="100000"/>
              </a:lnSpc>
              <a:spcBef>
                <a:spcPct val="0"/>
              </a:spcBef>
              <a:spcAft>
                <a:spcPts val="0"/>
              </a:spcAft>
            </a:pPr>
            <a:r>
              <a:rPr lang="en-US" sz="1600" b="1" kern="1200" spc="-50" baseline="0" dirty="0" smtClean="0">
                <a:solidFill>
                  <a:schemeClr val="tx1"/>
                </a:solidFill>
                <a:latin typeface="Arial" panose="020B0604020202020204" pitchFamily="34" charset="0"/>
                <a:ea typeface="+mn-ea"/>
                <a:cs typeface="Arial" panose="020B0604020202020204" pitchFamily="34" charset="0"/>
              </a:rPr>
              <a:t>RU Science F.</a:t>
            </a:r>
            <a:endParaRPr lang="en-US" sz="1600" b="1" kern="1200" spc="-50" dirty="0" smtClean="0">
              <a:solidFill>
                <a:schemeClr val="tx1"/>
              </a:solidFill>
              <a:latin typeface="Arial" panose="020B0604020202020204" pitchFamily="34" charset="0"/>
              <a:ea typeface="+mn-ea"/>
              <a:cs typeface="Arial" panose="020B0604020202020204" pitchFamily="34" charset="0"/>
            </a:endParaRPr>
          </a:p>
          <a:p>
            <a:pPr lvl="0" algn="ctr" defTabSz="457200" rtl="0" fontAlgn="base">
              <a:lnSpc>
                <a:spcPct val="100000"/>
              </a:lnSpc>
              <a:spcBef>
                <a:spcPct val="0"/>
              </a:spcBef>
              <a:spcAft>
                <a:spcPts val="0"/>
              </a:spcAft>
            </a:pPr>
            <a:r>
              <a:rPr lang="en-US" sz="1600" b="1" kern="1200" dirty="0" smtClean="0">
                <a:solidFill>
                  <a:schemeClr val="tx1"/>
                </a:solidFill>
                <a:latin typeface="Arial" panose="020B0604020202020204" pitchFamily="34" charset="0"/>
                <a:ea typeface="+mn-ea"/>
                <a:cs typeface="Arial" panose="020B0604020202020204" pitchFamily="34" charset="0"/>
              </a:rPr>
              <a:t>2015-2017</a:t>
            </a:r>
          </a:p>
          <a:p>
            <a:pPr lvl="0" algn="ctr" defTabSz="457200" rtl="0" fontAlgn="base">
              <a:lnSpc>
                <a:spcPct val="100000"/>
              </a:lnSpc>
              <a:spcBef>
                <a:spcPct val="0"/>
              </a:spcBef>
              <a:spcAft>
                <a:spcPts val="0"/>
              </a:spcAft>
            </a:pPr>
            <a:r>
              <a:rPr lang="en-US" sz="1400" kern="1200" dirty="0" smtClean="0">
                <a:solidFill>
                  <a:schemeClr val="tx1"/>
                </a:solidFill>
                <a:latin typeface="Arial" panose="020B0604020202020204" pitchFamily="34" charset="0"/>
                <a:ea typeface="+mn-ea"/>
                <a:cs typeface="Arial" panose="020B0604020202020204" pitchFamily="34" charset="0"/>
              </a:rPr>
              <a:t>ABL over heterogeneous terrain</a:t>
            </a:r>
          </a:p>
        </p:txBody>
      </p:sp>
      <p:grpSp>
        <p:nvGrpSpPr>
          <p:cNvPr id="17" name="Group 16"/>
          <p:cNvGrpSpPr/>
          <p:nvPr/>
        </p:nvGrpSpPr>
        <p:grpSpPr>
          <a:xfrm>
            <a:off x="198030" y="4560408"/>
            <a:ext cx="2341314" cy="1100840"/>
            <a:chOff x="-222615" y="70734"/>
            <a:chExt cx="2341314" cy="1100840"/>
          </a:xfrm>
        </p:grpSpPr>
        <p:sp>
          <p:nvSpPr>
            <p:cNvPr id="18" name="Rectangle 17"/>
            <p:cNvSpPr/>
            <p:nvPr/>
          </p:nvSpPr>
          <p:spPr>
            <a:xfrm rot="19800000">
              <a:off x="137268" y="91577"/>
              <a:ext cx="1981431" cy="107999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rot="19800000">
              <a:off x="-222615" y="70734"/>
              <a:ext cx="1981431" cy="107999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6800" rIns="0" bIns="46800" numCol="1" spcCol="1270" anchor="t" anchorCtr="0">
              <a:noAutofit/>
            </a:bodyPr>
            <a:lstStyle/>
            <a:p>
              <a:pPr lvl="0" algn="ctr" defTabSz="457200" rtl="0" fontAlgn="base">
                <a:lnSpc>
                  <a:spcPct val="100000"/>
                </a:lnSpc>
                <a:spcBef>
                  <a:spcPct val="0"/>
                </a:spcBef>
                <a:spcAft>
                  <a:spcPts val="0"/>
                </a:spcAft>
              </a:pPr>
              <a:r>
                <a:rPr lang="en-US" sz="1600" b="1" kern="1200" spc="-50" baseline="0" dirty="0" smtClean="0">
                  <a:solidFill>
                    <a:schemeClr val="tx1"/>
                  </a:solidFill>
                  <a:latin typeface="Arial" panose="020B0604020202020204" pitchFamily="34" charset="0"/>
                  <a:ea typeface="+mn-ea"/>
                  <a:cs typeface="Arial" panose="020B0604020202020204" pitchFamily="34" charset="0"/>
                </a:rPr>
                <a:t>ERC </a:t>
              </a:r>
              <a:r>
                <a:rPr lang="en-US" sz="1600" b="1" kern="1200" spc="-50" baseline="0" dirty="0" err="1" smtClean="0">
                  <a:solidFill>
                    <a:schemeClr val="tx1"/>
                  </a:solidFill>
                  <a:latin typeface="Arial" panose="020B0604020202020204" pitchFamily="34" charset="0"/>
                  <a:ea typeface="+mn-ea"/>
                  <a:cs typeface="Arial" panose="020B0604020202020204" pitchFamily="34" charset="0"/>
                </a:rPr>
                <a:t>AdG</a:t>
              </a:r>
              <a:endParaRPr lang="en-US" sz="1600" b="1" kern="1200" spc="-50" dirty="0" smtClean="0">
                <a:solidFill>
                  <a:schemeClr val="tx1"/>
                </a:solidFill>
                <a:latin typeface="Arial" panose="020B0604020202020204" pitchFamily="34" charset="0"/>
                <a:ea typeface="+mn-ea"/>
                <a:cs typeface="Arial" panose="020B0604020202020204" pitchFamily="34" charset="0"/>
              </a:endParaRPr>
            </a:p>
            <a:p>
              <a:pPr lvl="0" algn="ctr" defTabSz="457200" rtl="0" fontAlgn="base">
                <a:lnSpc>
                  <a:spcPct val="100000"/>
                </a:lnSpc>
                <a:spcBef>
                  <a:spcPct val="0"/>
                </a:spcBef>
                <a:spcAft>
                  <a:spcPts val="0"/>
                </a:spcAft>
              </a:pPr>
              <a:r>
                <a:rPr lang="en-US" sz="1600" b="1" kern="1200" dirty="0" smtClean="0">
                  <a:solidFill>
                    <a:schemeClr val="tx1"/>
                  </a:solidFill>
                  <a:latin typeface="Arial" panose="020B0604020202020204" pitchFamily="34" charset="0"/>
                  <a:ea typeface="+mn-ea"/>
                  <a:cs typeface="Arial" panose="020B0604020202020204" pitchFamily="34" charset="0"/>
                </a:rPr>
                <a:t>2009-2013</a:t>
              </a:r>
            </a:p>
            <a:p>
              <a:pPr lvl="0" algn="ctr" defTabSz="457200" rtl="0" fontAlgn="base">
                <a:lnSpc>
                  <a:spcPct val="100000"/>
                </a:lnSpc>
                <a:spcBef>
                  <a:spcPct val="0"/>
                </a:spcBef>
                <a:spcAft>
                  <a:spcPts val="0"/>
                </a:spcAft>
              </a:pPr>
              <a:r>
                <a:rPr lang="en-US" sz="1400" kern="1200" dirty="0" smtClean="0">
                  <a:solidFill>
                    <a:schemeClr val="tx1"/>
                  </a:solidFill>
                  <a:latin typeface="Arial" panose="020B0604020202020204" pitchFamily="34" charset="0"/>
                  <a:ea typeface="+mn-ea"/>
                  <a:cs typeface="Arial" panose="020B0604020202020204" pitchFamily="34" charset="0"/>
                </a:rPr>
                <a:t>Atmospheric boundary</a:t>
              </a:r>
            </a:p>
            <a:p>
              <a:pPr lvl="0" defTabSz="457200" rtl="0" fontAlgn="base">
                <a:lnSpc>
                  <a:spcPct val="100000"/>
                </a:lnSpc>
                <a:spcBef>
                  <a:spcPct val="0"/>
                </a:spcBef>
                <a:spcAft>
                  <a:spcPts val="0"/>
                </a:spcAft>
              </a:pPr>
              <a:r>
                <a:rPr lang="en-US" sz="1400" kern="1200" dirty="0" smtClean="0">
                  <a:solidFill>
                    <a:schemeClr val="tx1"/>
                  </a:solidFill>
                  <a:latin typeface="Arial" panose="020B0604020202020204" pitchFamily="34" charset="0"/>
                  <a:ea typeface="+mn-ea"/>
                  <a:cs typeface="Arial" panose="020B0604020202020204" pitchFamily="34" charset="0"/>
                </a:rPr>
                <a:t>     layers (ABL)</a:t>
              </a:r>
              <a:endParaRPr lang="en-US" sz="1400" kern="1200" dirty="0">
                <a:solidFill>
                  <a:schemeClr val="tx1"/>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43756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09317"/>
            <a:ext cx="2602632" cy="2248646"/>
          </a:xfrm>
        </p:spPr>
        <p:txBody>
          <a:bodyPr/>
          <a:lstStyle/>
          <a:p>
            <a:pPr marL="92075" indent="0">
              <a:buNone/>
            </a:pPr>
            <a:endParaRPr lang="en-GB" sz="2000" dirty="0" smtClean="0">
              <a:latin typeface="Arial" panose="020B0604020202020204" pitchFamily="34" charset="0"/>
              <a:cs typeface="Arial" panose="020B0604020202020204" pitchFamily="34" charset="0"/>
            </a:endParaRPr>
          </a:p>
          <a:p>
            <a:pPr marL="92075" indent="0">
              <a:buNone/>
            </a:pPr>
            <a:endParaRPr lang="en-GB" sz="2000" dirty="0" smtClean="0">
              <a:latin typeface="Arial" panose="020B0604020202020204" pitchFamily="34" charset="0"/>
              <a:cs typeface="Arial" panose="020B0604020202020204" pitchFamily="34" charset="0"/>
            </a:endParaRPr>
          </a:p>
          <a:p>
            <a:pPr marL="92075" indent="0">
              <a:buNone/>
            </a:pPr>
            <a:endParaRPr lang="en-GB" sz="2000" dirty="0" smtClean="0">
              <a:latin typeface="Arial" panose="020B0604020202020204" pitchFamily="34" charset="0"/>
              <a:cs typeface="Arial" panose="020B0604020202020204" pitchFamily="34" charset="0"/>
            </a:endParaRPr>
          </a:p>
          <a:p>
            <a:pPr marL="92075" indent="0" defTabSz="360000">
              <a:buNone/>
            </a:pP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RU </a:t>
            </a:r>
            <a:r>
              <a:rPr lang="en-GB" sz="1600" dirty="0" smtClean="0">
                <a:solidFill>
                  <a:schemeClr val="accent4"/>
                </a:solidFill>
                <a:latin typeface="Arial" panose="020B0604020202020204" pitchFamily="34" charset="0"/>
                <a:cs typeface="Arial" panose="020B0604020202020204" pitchFamily="34" charset="0"/>
              </a:rPr>
              <a:t>2003</a:t>
            </a:r>
          </a:p>
          <a:p>
            <a:pPr marL="92075" indent="0" defTabSz="360000">
              <a:buNone/>
            </a:pPr>
            <a:r>
              <a:rPr lang="en-GB" sz="1600" dirty="0" smtClean="0">
                <a:solidFill>
                  <a:schemeClr val="accent4"/>
                </a:solidFill>
                <a:latin typeface="Arial" panose="020B0604020202020204" pitchFamily="34" charset="0"/>
                <a:cs typeface="Arial" panose="020B0604020202020204" pitchFamily="34" charset="0"/>
              </a:rPr>
              <a:t>			UA 2005</a:t>
            </a:r>
          </a:p>
          <a:p>
            <a:pPr marL="92075" indent="0">
              <a:buNone/>
            </a:pPr>
            <a:endParaRPr lang="en-GB" sz="2000" dirty="0"/>
          </a:p>
          <a:p>
            <a:pPr marL="92075" indent="0">
              <a:buNone/>
            </a:pPr>
            <a:r>
              <a:rPr lang="en-GB" sz="2000" dirty="0" smtClean="0"/>
              <a:t>			</a:t>
            </a:r>
          </a:p>
          <a:p>
            <a:endParaRPr lang="en-US" sz="2000" dirty="0" smtClean="0"/>
          </a:p>
          <a:p>
            <a:endParaRPr lang="en-GB" sz="2000" dirty="0" smtClean="0"/>
          </a:p>
        </p:txBody>
      </p:sp>
      <p:sp>
        <p:nvSpPr>
          <p:cNvPr id="4" name="Päivämäärän paikkamerkki 3"/>
          <p:cNvSpPr>
            <a:spLocks noGrp="1"/>
          </p:cNvSpPr>
          <p:nvPr>
            <p:ph type="dt" sz="half" idx="10"/>
          </p:nvPr>
        </p:nvSpPr>
        <p:spPr/>
        <p:txBody>
          <a:bodyPr/>
          <a:lstStyle/>
          <a:p>
            <a:fld id="{95BA9E8B-B029-453B-9DD4-1B3EFCD9D661}" type="datetime1">
              <a:rPr lang="en-GB" smtClean="0"/>
              <a:pPr/>
              <a:t>27/10/2017</a:t>
            </a:fld>
            <a:endParaRPr lang="fi-FI"/>
          </a:p>
        </p:txBody>
      </p:sp>
      <p:sp>
        <p:nvSpPr>
          <p:cNvPr id="6" name="Dian numeron paikkamerkki 5"/>
          <p:cNvSpPr>
            <a:spLocks noGrp="1"/>
          </p:cNvSpPr>
          <p:nvPr>
            <p:ph type="sldNum" sz="quarter" idx="12"/>
          </p:nvPr>
        </p:nvSpPr>
        <p:spPr/>
        <p:txBody>
          <a:bodyPr/>
          <a:lstStyle/>
          <a:p>
            <a:fld id="{4669315E-5A66-CF44-AE5D-C333B2F730C4}" type="slidenum">
              <a:rPr lang="en-GB" smtClean="0"/>
              <a:pPr/>
              <a:t>3</a:t>
            </a:fld>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1153436355"/>
              </p:ext>
            </p:extLst>
          </p:nvPr>
        </p:nvGraphicFramePr>
        <p:xfrm>
          <a:off x="565178" y="1682991"/>
          <a:ext cx="3875627" cy="1630680"/>
        </p:xfrm>
        <a:graphic>
          <a:graphicData uri="http://schemas.openxmlformats.org/drawingml/2006/table">
            <a:tbl>
              <a:tblPr firstRow="1" bandRow="1"/>
              <a:tblGrid>
                <a:gridCol w="647027"/>
                <a:gridCol w="3228600"/>
              </a:tblGrid>
              <a:tr h="370840">
                <a:tc>
                  <a:txBody>
                    <a:bodyPr/>
                    <a:lstStyle/>
                    <a:p>
                      <a:endParaRPr lang="en-US" sz="14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400" b="0" dirty="0" smtClean="0">
                          <a:latin typeface="Arial" panose="020B0604020202020204" pitchFamily="34" charset="0"/>
                          <a:cs typeface="Arial" panose="020B0604020202020204" pitchFamily="34" charset="0"/>
                        </a:rPr>
                        <a:t>U. Helsinki, FI</a:t>
                      </a:r>
                      <a:endParaRPr lang="en-US" sz="1400" b="0" dirty="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r h="370840">
                <a:tc>
                  <a:txBody>
                    <a:bodyPr/>
                    <a:lstStyle/>
                    <a:p>
                      <a:endParaRPr lang="en-US" sz="14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400" b="0" dirty="0" smtClean="0">
                          <a:latin typeface="Arial" panose="020B0604020202020204" pitchFamily="34" charset="0"/>
                          <a:cs typeface="Arial" panose="020B0604020202020204" pitchFamily="34" charset="0"/>
                        </a:rPr>
                        <a:t>U. Tartu, EE</a:t>
                      </a:r>
                      <a:endParaRPr lang="en-US" sz="1400" b="0" dirty="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r h="370840">
                <a:tc>
                  <a:txBody>
                    <a:bodyPr/>
                    <a:lstStyle/>
                    <a:p>
                      <a:endParaRPr lang="en-US" sz="14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400" b="0" dirty="0" smtClean="0">
                          <a:latin typeface="Arial" panose="020B0604020202020204" pitchFamily="34" charset="0"/>
                          <a:cs typeface="Arial" panose="020B0604020202020204" pitchFamily="34" charset="0"/>
                        </a:rPr>
                        <a:t>RSHU, </a:t>
                      </a:r>
                      <a:r>
                        <a:rPr lang="en-US" sz="1400" b="0" baseline="0" dirty="0" smtClean="0">
                          <a:latin typeface="Arial" panose="020B0604020202020204" pitchFamily="34" charset="0"/>
                          <a:cs typeface="Arial" panose="020B0604020202020204" pitchFamily="34" charset="0"/>
                        </a:rPr>
                        <a:t>U. Moscow, </a:t>
                      </a:r>
                      <a:r>
                        <a:rPr lang="en-US" sz="1400" b="0" dirty="0" smtClean="0">
                          <a:latin typeface="Arial" panose="020B0604020202020204" pitchFamily="34" charset="0"/>
                          <a:cs typeface="Arial" panose="020B0604020202020204" pitchFamily="34" charset="0"/>
                        </a:rPr>
                        <a:t>Acad. Association of </a:t>
                      </a:r>
                      <a:r>
                        <a:rPr lang="en-US" sz="1400" b="0" dirty="0" err="1" smtClean="0">
                          <a:latin typeface="Arial" panose="020B0604020202020204" pitchFamily="34" charset="0"/>
                          <a:cs typeface="Arial" panose="020B0604020202020204" pitchFamily="34" charset="0"/>
                        </a:rPr>
                        <a:t>Hydromet</a:t>
                      </a:r>
                      <a:r>
                        <a:rPr lang="en-US" sz="1400" b="0" dirty="0" smtClean="0">
                          <a:latin typeface="Arial" panose="020B0604020202020204" pitchFamily="34" charset="0"/>
                          <a:cs typeface="Arial" panose="020B0604020202020204" pitchFamily="34" charset="0"/>
                        </a:rPr>
                        <a:t>. Universities</a:t>
                      </a:r>
                      <a:r>
                        <a:rPr lang="en-US" sz="1400" b="0" baseline="0" dirty="0" smtClean="0">
                          <a:latin typeface="Arial" panose="020B0604020202020204" pitchFamily="34" charset="0"/>
                          <a:cs typeface="Arial" panose="020B0604020202020204" pitchFamily="34" charset="0"/>
                        </a:rPr>
                        <a:t>, RU</a:t>
                      </a:r>
                      <a:endParaRPr lang="en-US" sz="1400" b="0" dirty="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r h="370840">
                <a:tc>
                  <a:txBody>
                    <a:bodyPr/>
                    <a:lstStyle/>
                    <a:p>
                      <a:endParaRPr lang="en-US" sz="14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400" b="0" dirty="0" smtClean="0">
                          <a:latin typeface="Arial" panose="020B0604020202020204" pitchFamily="34" charset="0"/>
                          <a:cs typeface="Arial" panose="020B0604020202020204" pitchFamily="34" charset="0"/>
                        </a:rPr>
                        <a:t>Odessa Environmental U.,</a:t>
                      </a:r>
                      <a:r>
                        <a:rPr lang="en-US" sz="1400" b="0" baseline="0" dirty="0" smtClean="0">
                          <a:latin typeface="Arial" panose="020B0604020202020204" pitchFamily="34" charset="0"/>
                          <a:cs typeface="Arial" panose="020B0604020202020204" pitchFamily="34" charset="0"/>
                        </a:rPr>
                        <a:t> UA</a:t>
                      </a:r>
                      <a:endParaRPr lang="en-US" sz="1400" b="0" dirty="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bl>
          </a:graphicData>
        </a:graphic>
      </p:graphicFrame>
      <p:grpSp>
        <p:nvGrpSpPr>
          <p:cNvPr id="13" name="Group 12"/>
          <p:cNvGrpSpPr/>
          <p:nvPr/>
        </p:nvGrpSpPr>
        <p:grpSpPr>
          <a:xfrm>
            <a:off x="611560" y="1710785"/>
            <a:ext cx="538925" cy="1610797"/>
            <a:chOff x="2218632" y="2056113"/>
            <a:chExt cx="538925" cy="1610797"/>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8632" y="2056113"/>
              <a:ext cx="538923" cy="360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8632" y="2448002"/>
              <a:ext cx="538925" cy="360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8632" y="2871453"/>
              <a:ext cx="538922" cy="360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8632" y="3306910"/>
              <a:ext cx="538922" cy="360000"/>
            </a:xfrm>
            <a:prstGeom prst="rect">
              <a:avLst/>
            </a:prstGeom>
          </p:spPr>
        </p:pic>
      </p:grpSp>
      <p:sp>
        <p:nvSpPr>
          <p:cNvPr id="15" name="Chevron 14"/>
          <p:cNvSpPr/>
          <p:nvPr/>
        </p:nvSpPr>
        <p:spPr>
          <a:xfrm>
            <a:off x="4626434" y="2276121"/>
            <a:ext cx="484632" cy="484632"/>
          </a:xfrm>
          <a:prstGeom prst="chevron">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5155062" y="1881615"/>
            <a:ext cx="3226938" cy="1323439"/>
          </a:xfrm>
          <a:prstGeom prst="rect">
            <a:avLst/>
          </a:prstGeom>
          <a:noFill/>
          <a:ln>
            <a:noFill/>
          </a:ln>
          <a:effectLst>
            <a:softEdge rad="31750"/>
          </a:effectLst>
        </p:spPr>
        <p:txBody>
          <a:bodyPr wrap="square">
            <a:spAutoFit/>
          </a:bodyPr>
          <a:lstStyle/>
          <a:p>
            <a:pPr marL="92075" indent="0">
              <a:buNone/>
            </a:pPr>
            <a:r>
              <a:rPr lang="en-GB" sz="2000" b="1" dirty="0">
                <a:solidFill>
                  <a:schemeClr val="accent4"/>
                </a:solidFill>
                <a:latin typeface="Arial" panose="020B0604020202020204" pitchFamily="34" charset="0"/>
                <a:cs typeface="Arial" panose="020B0604020202020204" pitchFamily="34" charset="0"/>
              </a:rPr>
              <a:t>Development of </a:t>
            </a:r>
            <a:r>
              <a:rPr lang="en-GB" sz="2000" b="1" dirty="0" smtClean="0">
                <a:solidFill>
                  <a:schemeClr val="accent4"/>
                </a:solidFill>
                <a:latin typeface="Arial" panose="020B0604020202020204" pitchFamily="34" charset="0"/>
                <a:cs typeface="Arial" panose="020B0604020202020204" pitchFamily="34" charset="0"/>
              </a:rPr>
              <a:t>competency-based </a:t>
            </a:r>
            <a:r>
              <a:rPr lang="en-GB" sz="2000" b="1" dirty="0">
                <a:solidFill>
                  <a:schemeClr val="accent4"/>
                </a:solidFill>
                <a:latin typeface="Arial" panose="020B0604020202020204" pitchFamily="34" charset="0"/>
                <a:cs typeface="Arial" panose="020B0604020202020204" pitchFamily="34" charset="0"/>
              </a:rPr>
              <a:t>two-level curricula in meteorology</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3612" y="3609317"/>
            <a:ext cx="4532316" cy="2550183"/>
          </a:xfrm>
          <a:prstGeom prst="rect">
            <a:avLst/>
          </a:prstGeom>
          <a:ln>
            <a:solidFill>
              <a:schemeClr val="tx1">
                <a:lumMod val="50000"/>
                <a:lumOff val="50000"/>
              </a:schemeClr>
            </a:solidFill>
          </a:ln>
        </p:spPr>
      </p:pic>
      <p:sp>
        <p:nvSpPr>
          <p:cNvPr id="21" name="TextBox 20"/>
          <p:cNvSpPr txBox="1"/>
          <p:nvPr/>
        </p:nvSpPr>
        <p:spPr bwMode="auto">
          <a:xfrm>
            <a:off x="4440806" y="4088248"/>
            <a:ext cx="1660711"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rtlCol="0" anchor="ctr" anchorCtr="0" compatLnSpc="1">
            <a:prstTxWarp prst="textNoShape">
              <a:avLst/>
            </a:prstTxWarp>
            <a:spAutoFit/>
          </a:bodyPr>
          <a:lstStyle/>
          <a:p>
            <a:pPr marL="285750" indent="-180000">
              <a:buFont typeface="Arial" panose="020B0604020202020204" pitchFamily="34" charset="0"/>
              <a:buChar char="•"/>
            </a:pPr>
            <a:endParaRPr lang="en-US" sz="1400" dirty="0" smtClean="0">
              <a:solidFill>
                <a:srgbClr val="C00000"/>
              </a:solidFill>
              <a:latin typeface="Arial" panose="020B0604020202020204" pitchFamily="34" charset="0"/>
              <a:cs typeface="Arial" panose="020B0604020202020204" pitchFamily="34" charset="0"/>
            </a:endParaRPr>
          </a:p>
          <a:p>
            <a:pPr marL="285750" indent="-180000">
              <a:buFont typeface="Arial" panose="020B0604020202020204" pitchFamily="34" charset="0"/>
              <a:buChar char="•"/>
            </a:pPr>
            <a:r>
              <a:rPr lang="en-US" sz="1600" dirty="0" smtClean="0">
                <a:solidFill>
                  <a:srgbClr val="C00000"/>
                </a:solidFill>
                <a:latin typeface="Arial" panose="020B0604020202020204" pitchFamily="34" charset="0"/>
                <a:cs typeface="Arial" panose="020B0604020202020204" pitchFamily="34" charset="0"/>
              </a:rPr>
              <a:t>Educational</a:t>
            </a:r>
          </a:p>
          <a:p>
            <a:pPr defTabSz="457200"/>
            <a:r>
              <a:rPr lang="en-US" sz="1600" dirty="0">
                <a:solidFill>
                  <a:srgbClr val="C00000"/>
                </a:solidFill>
                <a:latin typeface="Arial" panose="020B0604020202020204" pitchFamily="34" charset="0"/>
                <a:cs typeface="Arial" panose="020B0604020202020204" pitchFamily="34" charset="0"/>
              </a:rPr>
              <a:t>	</a:t>
            </a:r>
            <a:r>
              <a:rPr lang="en-US" sz="1600" dirty="0" smtClean="0">
                <a:solidFill>
                  <a:srgbClr val="C00000"/>
                </a:solidFill>
                <a:latin typeface="Arial" panose="020B0604020202020204" pitchFamily="34" charset="0"/>
                <a:cs typeface="Arial" panose="020B0604020202020204" pitchFamily="34" charset="0"/>
              </a:rPr>
              <a:t>content</a:t>
            </a:r>
          </a:p>
          <a:p>
            <a:pPr defTabSz="457200"/>
            <a:r>
              <a:rPr lang="en-US" sz="1600" dirty="0" smtClean="0">
                <a:solidFill>
                  <a:srgbClr val="C00000"/>
                </a:solidFill>
                <a:latin typeface="Arial" panose="020B0604020202020204" pitchFamily="34" charset="0"/>
                <a:cs typeface="Arial" panose="020B0604020202020204" pitchFamily="34" charset="0"/>
              </a:rPr>
              <a:t>	technologies</a:t>
            </a:r>
          </a:p>
          <a:p>
            <a:pPr defTabSz="457200"/>
            <a:r>
              <a:rPr lang="en-US" sz="1600" dirty="0" smtClean="0">
                <a:solidFill>
                  <a:srgbClr val="C00000"/>
                </a:solidFill>
                <a:latin typeface="Arial" panose="020B0604020202020204" pitchFamily="34" charset="0"/>
                <a:cs typeface="Arial" panose="020B0604020202020204" pitchFamily="34" charset="0"/>
              </a:rPr>
              <a:t>	infrastructure</a:t>
            </a:r>
          </a:p>
          <a:p>
            <a:pPr marL="285750" indent="-180000">
              <a:spcBef>
                <a:spcPts val="600"/>
              </a:spcBef>
              <a:buFont typeface="Arial" panose="020B0604020202020204" pitchFamily="34" charset="0"/>
              <a:buChar char="•"/>
            </a:pPr>
            <a:r>
              <a:rPr lang="en-US" sz="1600" dirty="0" smtClean="0">
                <a:solidFill>
                  <a:srgbClr val="C00000"/>
                </a:solidFill>
                <a:latin typeface="Arial" panose="020B0604020202020204" pitchFamily="34" charset="0"/>
                <a:cs typeface="Arial" panose="020B0604020202020204" pitchFamily="34" charset="0"/>
              </a:rPr>
              <a:t>Staff capacity</a:t>
            </a:r>
          </a:p>
          <a:p>
            <a:pPr marL="342900" indent="-342900">
              <a:buFont typeface="Arial" panose="020B0604020202020204" pitchFamily="34" charset="0"/>
              <a:buChar char="•"/>
            </a:pPr>
            <a:endParaRPr lang="en-US" sz="1600" dirty="0" err="1" smtClean="0"/>
          </a:p>
        </p:txBody>
      </p:sp>
      <p:sp>
        <p:nvSpPr>
          <p:cNvPr id="22" name="TextBox 21"/>
          <p:cNvSpPr txBox="1"/>
          <p:nvPr/>
        </p:nvSpPr>
        <p:spPr bwMode="auto">
          <a:xfrm>
            <a:off x="6555387" y="4292530"/>
            <a:ext cx="1973059"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marL="285750" indent="-180000">
              <a:spcAft>
                <a:spcPts val="600"/>
              </a:spcAft>
              <a:buFont typeface="Arial" panose="020B0604020202020204" pitchFamily="34" charset="0"/>
              <a:buChar char="•"/>
            </a:pPr>
            <a:r>
              <a:rPr lang="en-US" sz="1600" dirty="0" smtClean="0">
                <a:solidFill>
                  <a:srgbClr val="C00000"/>
                </a:solidFill>
                <a:latin typeface="Arial" panose="020B0604020202020204" pitchFamily="34" charset="0"/>
                <a:cs typeface="Arial" panose="020B0604020202020204" pitchFamily="34" charset="0"/>
              </a:rPr>
              <a:t>Successful career</a:t>
            </a:r>
          </a:p>
          <a:p>
            <a:pPr marL="285750" indent="-180000">
              <a:buFont typeface="Arial" panose="020B0604020202020204" pitchFamily="34" charset="0"/>
              <a:buChar char="•"/>
            </a:pPr>
            <a:r>
              <a:rPr lang="en-US" sz="1600" dirty="0" smtClean="0">
                <a:solidFill>
                  <a:srgbClr val="C00000"/>
                </a:solidFill>
                <a:latin typeface="Arial" panose="020B0604020202020204" pitchFamily="34" charset="0"/>
                <a:cs typeface="Arial" panose="020B0604020202020204" pitchFamily="34" charset="0"/>
              </a:rPr>
              <a:t>Demands of the economy</a:t>
            </a:r>
          </a:p>
        </p:txBody>
      </p:sp>
      <p:sp>
        <p:nvSpPr>
          <p:cNvPr id="24" name="Title 8"/>
          <p:cNvSpPr txBox="1">
            <a:spLocks/>
          </p:cNvSpPr>
          <p:nvPr/>
        </p:nvSpPr>
        <p:spPr bwMode="auto">
          <a:xfrm>
            <a:off x="457200" y="274638"/>
            <a:ext cx="8216900" cy="1130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4000" baseline="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5pPr>
            <a:lvl6pPr marL="4572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6pPr>
            <a:lvl7pPr marL="9144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7pPr>
            <a:lvl8pPr marL="13716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8pPr>
            <a:lvl9pPr marL="18288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9pPr>
          </a:lstStyle>
          <a:p>
            <a:pPr algn="l"/>
            <a:r>
              <a:rPr lang="en-US" sz="3600" b="1" cap="all" dirty="0">
                <a:latin typeface="Arial" panose="020B0604020202020204" pitchFamily="34" charset="0"/>
                <a:cs typeface="Arial" panose="020B0604020202020204" pitchFamily="34" charset="0"/>
              </a:rPr>
              <a:t>Combat-</a:t>
            </a:r>
            <a:r>
              <a:rPr lang="en-US" sz="3600" b="1" cap="all" dirty="0" err="1">
                <a:latin typeface="Arial" panose="020B0604020202020204" pitchFamily="34" charset="0"/>
                <a:cs typeface="Arial" panose="020B0604020202020204" pitchFamily="34" charset="0"/>
              </a:rPr>
              <a:t>meteo</a:t>
            </a:r>
            <a:r>
              <a:rPr lang="en-US" sz="3600" b="1" cap="all" dirty="0">
                <a:latin typeface="Arial" panose="020B0604020202020204" pitchFamily="34" charset="0"/>
                <a:cs typeface="Arial" panose="020B0604020202020204" pitchFamily="34" charset="0"/>
              </a:rPr>
              <a:t/>
            </a:r>
            <a:br>
              <a:rPr lang="en-US" sz="3600" b="1" cap="all" dirty="0">
                <a:latin typeface="Arial" panose="020B0604020202020204" pitchFamily="34" charset="0"/>
                <a:cs typeface="Arial" panose="020B0604020202020204" pitchFamily="34" charset="0"/>
              </a:rPr>
            </a:br>
            <a:r>
              <a:rPr lang="en-US" sz="2000" dirty="0">
                <a:solidFill>
                  <a:schemeClr val="accent4"/>
                </a:solidFill>
                <a:latin typeface="Arial" panose="020B0604020202020204" pitchFamily="34" charset="0"/>
                <a:cs typeface="Arial" panose="020B0604020202020204" pitchFamily="34" charset="0"/>
              </a:rPr>
              <a:t>Tempus III, 2007-2010, 500kE</a:t>
            </a:r>
            <a:endParaRPr lang="en-US" sz="2000" b="1" kern="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560" y="4120623"/>
            <a:ext cx="901068" cy="1239187"/>
          </a:xfrm>
          <a:prstGeom prst="rect">
            <a:avLst/>
          </a:prstGeom>
        </p:spPr>
      </p:pic>
      <p:sp>
        <p:nvSpPr>
          <p:cNvPr id="8" name="TextBox 7"/>
          <p:cNvSpPr txBox="1"/>
          <p:nvPr/>
        </p:nvSpPr>
        <p:spPr>
          <a:xfrm>
            <a:off x="5839783" y="3582164"/>
            <a:ext cx="1709122" cy="400110"/>
          </a:xfrm>
          <a:prstGeom prst="rect">
            <a:avLst/>
          </a:prstGeom>
          <a:noFill/>
        </p:spPr>
        <p:txBody>
          <a:bodyPr wrap="none" rtlCol="0">
            <a:spAutoFit/>
          </a:bodyPr>
          <a:lstStyle/>
          <a:p>
            <a:r>
              <a:rPr lang="en-US" sz="2000" dirty="0" smtClean="0">
                <a:solidFill>
                  <a:srgbClr val="C00000"/>
                </a:solidFill>
                <a:latin typeface="Arial" pitchFamily="34" charset="0"/>
                <a:cs typeface="Arial" pitchFamily="34" charset="0"/>
              </a:rPr>
              <a:t>Gap between</a:t>
            </a:r>
          </a:p>
        </p:txBody>
      </p:sp>
    </p:spTree>
    <p:extLst>
      <p:ext uri="{BB962C8B-B14F-4D97-AF65-F5344CB8AC3E}">
        <p14:creationId xmlns:p14="http://schemas.microsoft.com/office/powerpoint/2010/main" val="29448851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2382" y="4697734"/>
            <a:ext cx="2881617" cy="1611586"/>
          </a:xfrm>
          <a:prstGeom prst="rect">
            <a:avLst/>
          </a:prstGeom>
        </p:spPr>
      </p:pic>
      <p:sp>
        <p:nvSpPr>
          <p:cNvPr id="3" name="Content Placeholder 2"/>
          <p:cNvSpPr>
            <a:spLocks noGrp="1"/>
          </p:cNvSpPr>
          <p:nvPr>
            <p:ph idx="1"/>
          </p:nvPr>
        </p:nvSpPr>
        <p:spPr>
          <a:xfrm>
            <a:off x="323528" y="4149080"/>
            <a:ext cx="8774606" cy="2061248"/>
          </a:xfrm>
        </p:spPr>
        <p:txBody>
          <a:bodyPr/>
          <a:lstStyle/>
          <a:p>
            <a:pPr marL="92075" indent="0">
              <a:lnSpc>
                <a:spcPct val="100000"/>
              </a:lnSpc>
              <a:spcAft>
                <a:spcPts val="1200"/>
              </a:spcAft>
              <a:buNone/>
            </a:pPr>
            <a:r>
              <a:rPr lang="en-GB" sz="2200" b="1" dirty="0" smtClean="0">
                <a:solidFill>
                  <a:srgbClr val="0083E6"/>
                </a:solidFill>
                <a:latin typeface="Arial" panose="020B0604020202020204" pitchFamily="34" charset="0"/>
                <a:cs typeface="Arial" panose="020B0604020202020204" pitchFamily="34" charset="0"/>
              </a:rPr>
              <a:t>Outdated system of professional-qualification requirements</a:t>
            </a:r>
          </a:p>
          <a:p>
            <a:pPr marL="342000" indent="0">
              <a:spcBef>
                <a:spcPts val="0"/>
              </a:spcBef>
              <a:spcAft>
                <a:spcPts val="0"/>
              </a:spcAft>
              <a:buNone/>
            </a:pPr>
            <a:r>
              <a:rPr lang="en-GB" sz="2200" b="1" dirty="0" smtClean="0">
                <a:solidFill>
                  <a:srgbClr val="0083E6"/>
                </a:solidFill>
                <a:latin typeface="Arial" panose="020B0604020202020204" pitchFamily="34" charset="0"/>
                <a:cs typeface="Arial" panose="020B0604020202020204" pitchFamily="34" charset="0"/>
              </a:rPr>
              <a:t>Diploma by </a:t>
            </a:r>
            <a:r>
              <a:rPr lang="en-GB" sz="2200" b="1" u="sng" dirty="0" smtClean="0">
                <a:solidFill>
                  <a:srgbClr val="0083E6"/>
                </a:solidFill>
                <a:latin typeface="Arial" panose="020B0604020202020204" pitchFamily="34" charset="0"/>
                <a:cs typeface="Arial" panose="020B0604020202020204" pitchFamily="34" charset="0"/>
              </a:rPr>
              <a:t>academic community</a:t>
            </a:r>
            <a:r>
              <a:rPr lang="en-GB" sz="2200" b="1" dirty="0" smtClean="0">
                <a:solidFill>
                  <a:srgbClr val="0083E6"/>
                </a:solidFill>
                <a:latin typeface="Arial" panose="020B0604020202020204" pitchFamily="34" charset="0"/>
                <a:cs typeface="Arial" panose="020B0604020202020204" pitchFamily="34" charset="0"/>
              </a:rPr>
              <a:t> = to permit to profession </a:t>
            </a:r>
          </a:p>
          <a:p>
            <a:pPr marL="342000" indent="0">
              <a:spcBef>
                <a:spcPts val="0"/>
              </a:spcBef>
              <a:spcAft>
                <a:spcPts val="0"/>
              </a:spcAft>
              <a:buNone/>
            </a:pPr>
            <a:r>
              <a:rPr lang="en-GB" sz="2200" b="1" dirty="0" smtClean="0">
                <a:solidFill>
                  <a:srgbClr val="0083E6"/>
                </a:solidFill>
                <a:latin typeface="Arial" panose="020B0604020202020204" pitchFamily="34" charset="0"/>
                <a:cs typeface="Arial" panose="020B0604020202020204" pitchFamily="34" charset="0"/>
              </a:rPr>
              <a:t>without testing / approval by </a:t>
            </a:r>
            <a:r>
              <a:rPr lang="en-GB" sz="2200" b="1" u="sng" dirty="0" smtClean="0">
                <a:solidFill>
                  <a:srgbClr val="0083E6"/>
                </a:solidFill>
                <a:latin typeface="Arial" panose="020B0604020202020204" pitchFamily="34" charset="0"/>
                <a:cs typeface="Arial" panose="020B0604020202020204" pitchFamily="34" charset="0"/>
              </a:rPr>
              <a:t>professional community</a:t>
            </a:r>
          </a:p>
          <a:p>
            <a:pPr marL="92075" indent="0">
              <a:spcAft>
                <a:spcPts val="0"/>
              </a:spcAft>
              <a:buNone/>
            </a:pPr>
            <a:endParaRPr lang="en-GB" sz="800" dirty="0" smtClean="0">
              <a:solidFill>
                <a:schemeClr val="tx1"/>
              </a:solidFill>
              <a:latin typeface="Arial" panose="020B0604020202020204" pitchFamily="34" charset="0"/>
              <a:cs typeface="Arial" panose="020B0604020202020204" pitchFamily="34" charset="0"/>
            </a:endParaRPr>
          </a:p>
          <a:p>
            <a:pPr marL="92075" indent="0">
              <a:spcAft>
                <a:spcPts val="0"/>
              </a:spcAft>
              <a:buNone/>
            </a:pPr>
            <a:r>
              <a:rPr lang="en-GB" sz="2200" b="1" dirty="0" smtClean="0">
                <a:solidFill>
                  <a:schemeClr val="tx1"/>
                </a:solidFill>
                <a:latin typeface="Arial" panose="020B0604020202020204" pitchFamily="34" charset="0"/>
                <a:cs typeface="Arial" panose="020B0604020202020204" pitchFamily="34" charset="0"/>
              </a:rPr>
              <a:t>From </a:t>
            </a:r>
            <a:r>
              <a:rPr lang="en-GB" sz="2200" b="1" dirty="0">
                <a:solidFill>
                  <a:schemeClr val="tx1"/>
                </a:solidFill>
                <a:latin typeface="Arial" panose="020B0604020202020204" pitchFamily="34" charset="0"/>
                <a:cs typeface="Arial" panose="020B0604020202020204" pitchFamily="34" charset="0"/>
              </a:rPr>
              <a:t>traditional learning to </a:t>
            </a:r>
            <a:r>
              <a:rPr lang="en-GB" sz="2200" b="1" dirty="0" smtClean="0">
                <a:solidFill>
                  <a:schemeClr val="tx1"/>
                </a:solidFill>
                <a:latin typeface="Arial" panose="020B0604020202020204" pitchFamily="34" charset="0"/>
                <a:cs typeface="Arial" panose="020B0604020202020204" pitchFamily="34" charset="0"/>
              </a:rPr>
              <a:t>qualifications                                   for </a:t>
            </a:r>
            <a:r>
              <a:rPr lang="en-GB" sz="2200" b="1" dirty="0" smtClean="0">
                <a:solidFill>
                  <a:schemeClr val="tx1"/>
                </a:solidFill>
                <a:latin typeface="Arial" panose="020B0604020202020204" pitchFamily="34" charset="0"/>
                <a:cs typeface="Arial" panose="020B0604020202020204" pitchFamily="34" charset="0"/>
                <a:sym typeface="Symbol" panose="05050102010706020507" pitchFamily="18" charset="2"/>
              </a:rPr>
              <a:t>job-competency</a:t>
            </a:r>
            <a:r>
              <a:rPr lang="en-GB" sz="800" b="1" dirty="0" smtClean="0">
                <a:solidFill>
                  <a:schemeClr val="tx1"/>
                </a:solidFill>
                <a:latin typeface="Arial" panose="020B0604020202020204" pitchFamily="34" charset="0"/>
                <a:cs typeface="Arial" panose="020B0604020202020204" pitchFamily="34" charset="0"/>
                <a:sym typeface="Symbol" panose="05050102010706020507" pitchFamily="18" charset="2"/>
              </a:rPr>
              <a:t> </a:t>
            </a:r>
            <a:r>
              <a:rPr lang="en-GB" sz="22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GB" sz="800" b="1" dirty="0" smtClean="0">
                <a:solidFill>
                  <a:schemeClr val="tx1"/>
                </a:solidFill>
                <a:latin typeface="Arial" panose="020B0604020202020204" pitchFamily="34" charset="0"/>
                <a:cs typeface="Arial" panose="020B0604020202020204" pitchFamily="34" charset="0"/>
                <a:sym typeface="Symbol" panose="05050102010706020507" pitchFamily="18" charset="2"/>
              </a:rPr>
              <a:t> </a:t>
            </a:r>
            <a:r>
              <a:rPr lang="en-GB" sz="2200" b="1" dirty="0">
                <a:solidFill>
                  <a:schemeClr val="tx1"/>
                </a:solidFill>
                <a:latin typeface="Arial" panose="020B0604020202020204" pitchFamily="34" charset="0"/>
                <a:cs typeface="Arial" panose="020B0604020202020204" pitchFamily="34" charset="0"/>
                <a:sym typeface="Symbol" panose="05050102010706020507" pitchFamily="18" charset="2"/>
              </a:rPr>
              <a:t>Life-long learning (LLL</a:t>
            </a:r>
            <a:r>
              <a:rPr lang="en-GB" sz="2000" b="1" dirty="0">
                <a:solidFill>
                  <a:schemeClr val="tx1"/>
                </a:solidFill>
                <a:latin typeface="Arial" panose="020B0604020202020204" pitchFamily="34" charset="0"/>
                <a:cs typeface="Arial" panose="020B0604020202020204" pitchFamily="34" charset="0"/>
                <a:sym typeface="Symbol" panose="05050102010706020507" pitchFamily="18" charset="2"/>
              </a:rPr>
              <a:t>) </a:t>
            </a:r>
            <a:r>
              <a:rPr lang="en-GB" sz="2000" dirty="0" smtClean="0"/>
              <a:t>		</a:t>
            </a:r>
          </a:p>
          <a:p>
            <a:endParaRPr lang="en-US" sz="2000" dirty="0" smtClean="0"/>
          </a:p>
          <a:p>
            <a:endParaRPr lang="en-GB" sz="2000" dirty="0" smtClean="0"/>
          </a:p>
        </p:txBody>
      </p:sp>
      <p:sp>
        <p:nvSpPr>
          <p:cNvPr id="4" name="Päivämäärän paikkamerkki 3"/>
          <p:cNvSpPr>
            <a:spLocks noGrp="1"/>
          </p:cNvSpPr>
          <p:nvPr>
            <p:ph type="dt" sz="half" idx="10"/>
          </p:nvPr>
        </p:nvSpPr>
        <p:spPr/>
        <p:txBody>
          <a:bodyPr/>
          <a:lstStyle/>
          <a:p>
            <a:fld id="{95BA9E8B-B029-453B-9DD4-1B3EFCD9D661}" type="datetime1">
              <a:rPr lang="en-GB" smtClean="0"/>
              <a:pPr/>
              <a:t>27/10/2017</a:t>
            </a:fld>
            <a:endParaRPr lang="fi-FI"/>
          </a:p>
        </p:txBody>
      </p:sp>
      <p:sp>
        <p:nvSpPr>
          <p:cNvPr id="6" name="Dian numeron paikkamerkki 5"/>
          <p:cNvSpPr>
            <a:spLocks noGrp="1"/>
          </p:cNvSpPr>
          <p:nvPr>
            <p:ph type="sldNum" sz="quarter" idx="12"/>
          </p:nvPr>
        </p:nvSpPr>
        <p:spPr/>
        <p:txBody>
          <a:bodyPr/>
          <a:lstStyle/>
          <a:p>
            <a:fld id="{4669315E-5A66-CF44-AE5D-C333B2F730C4}" type="slidenum">
              <a:rPr lang="en-GB" smtClean="0"/>
              <a:pPr/>
              <a:t>4</a:t>
            </a:fld>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3814161187"/>
              </p:ext>
            </p:extLst>
          </p:nvPr>
        </p:nvGraphicFramePr>
        <p:xfrm>
          <a:off x="459818" y="1196752"/>
          <a:ext cx="4328206" cy="2404256"/>
        </p:xfrm>
        <a:graphic>
          <a:graphicData uri="http://schemas.openxmlformats.org/drawingml/2006/table">
            <a:tbl>
              <a:tblPr firstRow="1" bandRow="1"/>
              <a:tblGrid>
                <a:gridCol w="537288"/>
                <a:gridCol w="3790918"/>
              </a:tblGrid>
              <a:tr h="296994">
                <a:tc>
                  <a:txBody>
                    <a:bodyPr/>
                    <a:lstStyle/>
                    <a:p>
                      <a:endParaRPr lang="en-US" sz="14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400" dirty="0" smtClean="0">
                          <a:latin typeface="Arial" panose="020B0604020202020204" pitchFamily="34" charset="0"/>
                          <a:cs typeface="Arial" panose="020B0604020202020204" pitchFamily="34" charset="0"/>
                        </a:rPr>
                        <a:t>U. Helsinki, FI</a:t>
                      </a:r>
                      <a:endParaRPr lang="en-US" sz="1400" dirty="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r h="324000">
                <a:tc>
                  <a:txBody>
                    <a:bodyPr/>
                    <a:lstStyle/>
                    <a:p>
                      <a:endParaRPr lang="en-US" sz="14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400" dirty="0" smtClean="0">
                          <a:latin typeface="Arial" panose="020B0604020202020204" pitchFamily="34" charset="0"/>
                          <a:cs typeface="Arial" panose="020B0604020202020204" pitchFamily="34" charset="0"/>
                        </a:rPr>
                        <a:t>U. Tartu, EE</a:t>
                      </a:r>
                      <a:endParaRPr lang="en-US" sz="1400" dirty="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r h="324000">
                <a:tc>
                  <a:txBody>
                    <a:bodyPr/>
                    <a:lstStyle/>
                    <a:p>
                      <a:endParaRPr lang="en-US" sz="14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400" dirty="0" smtClean="0">
                          <a:latin typeface="Arial" panose="020B0604020202020204" pitchFamily="34" charset="0"/>
                          <a:cs typeface="Arial" panose="020B0604020202020204" pitchFamily="34" charset="0"/>
                        </a:rPr>
                        <a:t>U. Copenhagen, DK</a:t>
                      </a:r>
                      <a:endParaRPr lang="en-US" sz="1400" dirty="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r h="395936">
                <a:tc>
                  <a:txBody>
                    <a:bodyPr/>
                    <a:lstStyle/>
                    <a:p>
                      <a:endParaRPr lang="en-US" sz="14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400" dirty="0" smtClean="0">
                          <a:latin typeface="Arial" panose="020B0604020202020204" pitchFamily="34" charset="0"/>
                          <a:cs typeface="Arial" panose="020B0604020202020204" pitchFamily="34" charset="0"/>
                        </a:rPr>
                        <a:t>ENEA, IT</a:t>
                      </a:r>
                      <a:endParaRPr lang="en-US" sz="1400" dirty="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r h="324000">
                <a:tc>
                  <a:txBody>
                    <a:bodyPr/>
                    <a:lstStyle/>
                    <a:p>
                      <a:endParaRPr lang="en-US" sz="14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RSHU, </a:t>
                      </a:r>
                      <a:r>
                        <a:rPr lang="en-US" sz="1400" b="0" dirty="0" smtClean="0">
                          <a:latin typeface="Arial" panose="020B0604020202020204" pitchFamily="34" charset="0"/>
                          <a:cs typeface="Arial" panose="020B0604020202020204" pitchFamily="34" charset="0"/>
                        </a:rPr>
                        <a:t>Acad. Association of </a:t>
                      </a:r>
                      <a:r>
                        <a:rPr lang="en-US" sz="1400" b="0" dirty="0" err="1" smtClean="0">
                          <a:latin typeface="Arial" panose="020B0604020202020204" pitchFamily="34" charset="0"/>
                          <a:cs typeface="Arial" panose="020B0604020202020204" pitchFamily="34" charset="0"/>
                        </a:rPr>
                        <a:t>Hydromet</a:t>
                      </a:r>
                      <a:r>
                        <a:rPr lang="en-US" sz="1400" b="0" dirty="0" smtClean="0">
                          <a:latin typeface="Arial" panose="020B0604020202020204" pitchFamily="34" charset="0"/>
                          <a:cs typeface="Arial" panose="020B0604020202020204" pitchFamily="34" charset="0"/>
                        </a:rPr>
                        <a:t>. Univ.,</a:t>
                      </a:r>
                      <a:r>
                        <a:rPr lang="en-US" sz="1400" baseline="0" dirty="0" smtClean="0">
                          <a:latin typeface="Arial" panose="020B0604020202020204" pitchFamily="34" charset="0"/>
                          <a:cs typeface="Arial" panose="020B0604020202020204" pitchFamily="34" charset="0"/>
                        </a:rPr>
                        <a:t> </a:t>
                      </a:r>
                      <a:r>
                        <a:rPr lang="en-US" sz="1400" baseline="0" dirty="0" err="1" smtClean="0">
                          <a:latin typeface="Arial" panose="020B0604020202020204" pitchFamily="34" charset="0"/>
                          <a:cs typeface="Arial" panose="020B0604020202020204" pitchFamily="34" charset="0"/>
                        </a:rPr>
                        <a:t>Roshydromet</a:t>
                      </a:r>
                      <a:r>
                        <a:rPr lang="en-US" sz="1400" baseline="0" dirty="0" smtClean="0">
                          <a:latin typeface="Arial" panose="020B0604020202020204" pitchFamily="34" charset="0"/>
                          <a:cs typeface="Arial" panose="020B0604020202020204" pitchFamily="34" charset="0"/>
                        </a:rPr>
                        <a:t> Advanced Training Institute, </a:t>
                      </a:r>
                      <a:r>
                        <a:rPr lang="en-US" sz="1400" b="0" baseline="0" dirty="0" smtClean="0">
                          <a:latin typeface="Arial" panose="020B0604020202020204" pitchFamily="34" charset="0"/>
                          <a:cs typeface="Arial" panose="020B0604020202020204" pitchFamily="34" charset="0"/>
                        </a:rPr>
                        <a:t>U. Moscow, </a:t>
                      </a:r>
                      <a:r>
                        <a:rPr lang="en-US" sz="1400" baseline="0" dirty="0" smtClean="0">
                          <a:latin typeface="Arial" panose="020B0604020202020204" pitchFamily="34" charset="0"/>
                          <a:cs typeface="Arial" panose="020B0604020202020204" pitchFamily="34" charset="0"/>
                        </a:rPr>
                        <a:t>U. </a:t>
                      </a:r>
                      <a:r>
                        <a:rPr lang="en-US" sz="1400" baseline="0" dirty="0" err="1" smtClean="0">
                          <a:latin typeface="Arial" panose="020B0604020202020204" pitchFamily="34" charset="0"/>
                          <a:cs typeface="Arial" panose="020B0604020202020204" pitchFamily="34" charset="0"/>
                        </a:rPr>
                        <a:t>Tver</a:t>
                      </a:r>
                      <a:r>
                        <a:rPr lang="en-US" sz="1400" baseline="0" dirty="0" smtClean="0">
                          <a:latin typeface="Arial" panose="020B0604020202020204" pitchFamily="34" charset="0"/>
                          <a:cs typeface="Arial" panose="020B0604020202020204" pitchFamily="34" charset="0"/>
                        </a:rPr>
                        <a:t>, RU </a:t>
                      </a:r>
                      <a:endParaRPr lang="en-US" sz="1400" dirty="0" smtClean="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r h="324000">
                <a:tc>
                  <a:txBody>
                    <a:bodyPr/>
                    <a:lstStyle/>
                    <a:p>
                      <a:endParaRPr lang="en-US" sz="14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400" b="0" spc="0" dirty="0" smtClean="0">
                          <a:latin typeface="Arial" panose="020B0604020202020204" pitchFamily="34" charset="0"/>
                          <a:cs typeface="Arial" panose="020B0604020202020204" pitchFamily="34" charset="0"/>
                        </a:rPr>
                        <a:t>Odessa Environmental U., U. Simferopol,</a:t>
                      </a:r>
                      <a:r>
                        <a:rPr lang="en-US" sz="1400" b="0" spc="0" baseline="0" dirty="0" smtClean="0">
                          <a:latin typeface="Arial" panose="020B0604020202020204" pitchFamily="34" charset="0"/>
                          <a:cs typeface="Arial" panose="020B0604020202020204" pitchFamily="34" charset="0"/>
                        </a:rPr>
                        <a:t> UA</a:t>
                      </a:r>
                      <a:endParaRPr lang="en-US" sz="1400" b="0" spc="0" dirty="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bl>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763" y="1196752"/>
            <a:ext cx="431139" cy="28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762" y="1556792"/>
            <a:ext cx="431140" cy="288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762" y="2636912"/>
            <a:ext cx="431138" cy="2880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762" y="3284984"/>
            <a:ext cx="431138" cy="28800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764" y="1844824"/>
            <a:ext cx="431138" cy="2880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764" y="2204864"/>
            <a:ext cx="431138" cy="288000"/>
          </a:xfrm>
          <a:prstGeom prst="rect">
            <a:avLst/>
          </a:prstGeom>
        </p:spPr>
      </p:pic>
      <p:sp>
        <p:nvSpPr>
          <p:cNvPr id="18" name="Title 8"/>
          <p:cNvSpPr txBox="1">
            <a:spLocks/>
          </p:cNvSpPr>
          <p:nvPr/>
        </p:nvSpPr>
        <p:spPr bwMode="auto">
          <a:xfrm>
            <a:off x="539552" y="-1869"/>
            <a:ext cx="3608388" cy="1130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4000" baseline="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5pPr>
            <a:lvl6pPr marL="4572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6pPr>
            <a:lvl7pPr marL="9144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7pPr>
            <a:lvl8pPr marL="13716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8pPr>
            <a:lvl9pPr marL="18288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9pPr>
          </a:lstStyle>
          <a:p>
            <a:pPr algn="l"/>
            <a:r>
              <a:rPr lang="fr-FR" sz="3600" b="1" cap="all" dirty="0">
                <a:latin typeface="Arial" panose="020B0604020202020204" pitchFamily="34" charset="0"/>
                <a:cs typeface="Arial" panose="020B0604020202020204" pitchFamily="34" charset="0"/>
              </a:rPr>
              <a:t>QUALIMET</a:t>
            </a:r>
            <a:br>
              <a:rPr lang="fr-FR" sz="3600" b="1" cap="all" dirty="0">
                <a:latin typeface="Arial" panose="020B0604020202020204" pitchFamily="34" charset="0"/>
                <a:cs typeface="Arial" panose="020B0604020202020204" pitchFamily="34" charset="0"/>
              </a:rPr>
            </a:br>
            <a:r>
              <a:rPr lang="fr-FR" sz="2000" dirty="0">
                <a:solidFill>
                  <a:schemeClr val="accent4"/>
                </a:solidFill>
                <a:latin typeface="Arial" panose="020B0604020202020204" pitchFamily="34" charset="0"/>
                <a:cs typeface="Arial" panose="020B0604020202020204" pitchFamily="34" charset="0"/>
              </a:rPr>
              <a:t>Tempus IV, 2010-2013, 1mE</a:t>
            </a:r>
            <a:endParaRPr lang="en-US" sz="2000" dirty="0">
              <a:solidFill>
                <a:schemeClr val="accent4"/>
              </a:solidFill>
              <a:latin typeface="Arial" panose="020B0604020202020204" pitchFamily="34" charset="0"/>
              <a:cs typeface="Arial" panose="020B0604020202020204" pitchFamily="34" charset="0"/>
            </a:endParaRPr>
          </a:p>
        </p:txBody>
      </p:sp>
      <p:sp>
        <p:nvSpPr>
          <p:cNvPr id="19" name="Chevron 18"/>
          <p:cNvSpPr/>
          <p:nvPr/>
        </p:nvSpPr>
        <p:spPr>
          <a:xfrm>
            <a:off x="4860032" y="1720232"/>
            <a:ext cx="484632" cy="484632"/>
          </a:xfrm>
          <a:prstGeom prst="chevron">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5364088" y="1364575"/>
            <a:ext cx="3734047" cy="1200329"/>
          </a:xfrm>
          <a:prstGeom prst="rect">
            <a:avLst/>
          </a:prstGeom>
          <a:noFill/>
          <a:ln>
            <a:noFill/>
          </a:ln>
          <a:effectLst>
            <a:softEdge rad="31750"/>
          </a:effectLst>
        </p:spPr>
        <p:txBody>
          <a:bodyPr wrap="square" lIns="0" rIns="0">
            <a:spAutoFit/>
          </a:bodyPr>
          <a:lstStyle/>
          <a:p>
            <a:pPr marL="92075" indent="0">
              <a:buNone/>
            </a:pPr>
            <a:r>
              <a:rPr lang="en-US" sz="2400" b="1" dirty="0">
                <a:solidFill>
                  <a:schemeClr val="accent4"/>
                </a:solidFill>
                <a:latin typeface="Arial" panose="020B0604020202020204" pitchFamily="34" charset="0"/>
                <a:cs typeface="Arial" panose="020B0604020202020204" pitchFamily="34" charset="0"/>
              </a:rPr>
              <a:t>Development </a:t>
            </a:r>
            <a:r>
              <a:rPr lang="en-US" sz="2400" b="1" dirty="0" smtClean="0">
                <a:solidFill>
                  <a:schemeClr val="accent4"/>
                </a:solidFill>
                <a:latin typeface="Arial" panose="020B0604020202020204" pitchFamily="34" charset="0"/>
                <a:cs typeface="Arial" panose="020B0604020202020204" pitchFamily="34" charset="0"/>
              </a:rPr>
              <a:t>of qualifications framework in meteorology</a:t>
            </a:r>
            <a:endParaRPr lang="en-US" sz="2400" b="1" dirty="0">
              <a:solidFill>
                <a:schemeClr val="accent4"/>
              </a:solidFill>
              <a:latin typeface="Arial" panose="020B0604020202020204" pitchFamily="34" charset="0"/>
              <a:cs typeface="Arial" panose="020B0604020202020204" pitchFamily="34" charset="0"/>
            </a:endParaRPr>
          </a:p>
        </p:txBody>
      </p:sp>
      <p:sp>
        <p:nvSpPr>
          <p:cNvPr id="2" name="Rectangle 1"/>
          <p:cNvSpPr/>
          <p:nvPr/>
        </p:nvSpPr>
        <p:spPr>
          <a:xfrm>
            <a:off x="5004048" y="2702530"/>
            <a:ext cx="4464496" cy="1446550"/>
          </a:xfrm>
          <a:prstGeom prst="rect">
            <a:avLst/>
          </a:prstGeom>
        </p:spPr>
        <p:txBody>
          <a:bodyPr wrap="square">
            <a:spAutoFit/>
          </a:bodyPr>
          <a:lstStyle/>
          <a:p>
            <a:r>
              <a:rPr lang="en-US" sz="2200" b="1" u="sng" dirty="0" smtClean="0">
                <a:solidFill>
                  <a:srgbClr val="0083E6"/>
                </a:solidFill>
                <a:latin typeface="Arial" panose="020B0604020202020204" pitchFamily="34" charset="0"/>
                <a:cs typeface="Arial" panose="020B0604020202020204" pitchFamily="34" charset="0"/>
              </a:rPr>
              <a:t>Motivation</a:t>
            </a:r>
            <a:r>
              <a:rPr lang="en-US" sz="2200" b="1" dirty="0" smtClean="0">
                <a:solidFill>
                  <a:srgbClr val="0083E6"/>
                </a:solidFill>
                <a:latin typeface="Arial" panose="020B0604020202020204" pitchFamily="34" charset="0"/>
                <a:cs typeface="Arial" panose="020B0604020202020204" pitchFamily="34" charset="0"/>
              </a:rPr>
              <a:t>: Higher </a:t>
            </a:r>
            <a:r>
              <a:rPr lang="en-GB" sz="2200" b="1" dirty="0" smtClean="0">
                <a:solidFill>
                  <a:srgbClr val="0083E6"/>
                </a:solidFill>
                <a:latin typeface="Arial" panose="020B0604020202020204" pitchFamily="34" charset="0"/>
                <a:cs typeface="Arial" panose="020B0604020202020204" pitchFamily="34" charset="0"/>
              </a:rPr>
              <a:t>education </a:t>
            </a:r>
            <a:r>
              <a:rPr lang="en-GB" sz="2200" b="1" dirty="0">
                <a:solidFill>
                  <a:srgbClr val="0083E6"/>
                </a:solidFill>
                <a:latin typeface="Arial" panose="020B0604020202020204" pitchFamily="34" charset="0"/>
                <a:cs typeface="Arial" panose="020B0604020202020204" pitchFamily="34" charset="0"/>
              </a:rPr>
              <a:t>falls behind progress </a:t>
            </a:r>
            <a:r>
              <a:rPr lang="en-GB" sz="2200" b="1" dirty="0" smtClean="0">
                <a:solidFill>
                  <a:srgbClr val="0083E6"/>
                </a:solidFill>
                <a:latin typeface="Arial" panose="020B0604020202020204" pitchFamily="34" charset="0"/>
                <a:cs typeface="Arial" panose="020B0604020202020204" pitchFamily="34" charset="0"/>
              </a:rPr>
              <a:t>in </a:t>
            </a:r>
          </a:p>
          <a:p>
            <a:r>
              <a:rPr lang="en-GB" sz="2200" b="1" dirty="0" smtClean="0">
                <a:solidFill>
                  <a:srgbClr val="0083E6"/>
                </a:solidFill>
                <a:latin typeface="Arial" panose="020B0604020202020204" pitchFamily="34" charset="0"/>
                <a:cs typeface="Arial" panose="020B0604020202020204" pitchFamily="34" charset="0"/>
              </a:rPr>
              <a:t>science and not necessarily guarantee professional skills   </a:t>
            </a:r>
            <a:endParaRPr lang="en-GB" sz="2400" b="1" dirty="0">
              <a:solidFill>
                <a:srgbClr val="0083E6"/>
              </a:solidFill>
            </a:endParaRPr>
          </a:p>
        </p:txBody>
      </p:sp>
    </p:spTree>
    <p:extLst>
      <p:ext uri="{BB962C8B-B14F-4D97-AF65-F5344CB8AC3E}">
        <p14:creationId xmlns:p14="http://schemas.microsoft.com/office/powerpoint/2010/main" val="11105443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972" y="3808675"/>
            <a:ext cx="6614383" cy="2664296"/>
          </a:xfrm>
        </p:spPr>
        <p:txBody>
          <a:bodyPr/>
          <a:lstStyle/>
          <a:p>
            <a:pPr>
              <a:spcBef>
                <a:spcPts val="0"/>
              </a:spcBef>
              <a:spcAft>
                <a:spcPts val="1200"/>
              </a:spcAft>
            </a:pPr>
            <a:r>
              <a:rPr lang="en-GB" sz="2000" dirty="0" smtClean="0">
                <a:latin typeface="Arial" panose="020B0604020202020204" pitchFamily="34" charset="0"/>
                <a:cs typeface="Arial" panose="020B0604020202020204" pitchFamily="34" charset="0"/>
              </a:rPr>
              <a:t>Growing urbanization and complexity of connected</a:t>
            </a:r>
            <a:r>
              <a:rPr lang="en-GB" sz="2000" dirty="0" smtClean="0">
                <a:solidFill>
                  <a:srgbClr val="0070C0"/>
                </a:solidFill>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infrastructures</a:t>
            </a:r>
          </a:p>
          <a:p>
            <a:pPr marL="342000" indent="-252000">
              <a:spcBef>
                <a:spcPts val="0"/>
              </a:spcBef>
              <a:spcAft>
                <a:spcPts val="1200"/>
              </a:spcAft>
            </a:pPr>
            <a:r>
              <a:rPr lang="en-GB" sz="2000" dirty="0" smtClean="0">
                <a:latin typeface="Arial" panose="020B0604020202020204" pitchFamily="34" charset="0"/>
                <a:cs typeface="Arial" panose="020B0604020202020204" pitchFamily="34" charset="0"/>
              </a:rPr>
              <a:t>Poorly </a:t>
            </a:r>
            <a:r>
              <a:rPr lang="en-GB" sz="2000" dirty="0">
                <a:latin typeface="Arial" panose="020B0604020202020204" pitchFamily="34" charset="0"/>
                <a:cs typeface="Arial" panose="020B0604020202020204" pitchFamily="34" charset="0"/>
              </a:rPr>
              <a:t>comprehended </a:t>
            </a:r>
            <a:r>
              <a:rPr lang="en-GB" sz="2000" dirty="0" smtClean="0">
                <a:latin typeface="Arial" panose="020B0604020202020204" pitchFamily="34" charset="0"/>
                <a:cs typeface="Arial" panose="020B0604020202020204" pitchFamily="34" charset="0"/>
              </a:rPr>
              <a:t>urban environments</a:t>
            </a:r>
          </a:p>
          <a:p>
            <a:pPr marL="342000" indent="-252000">
              <a:spcBef>
                <a:spcPts val="0"/>
              </a:spcBef>
              <a:spcAft>
                <a:spcPts val="1200"/>
              </a:spcAft>
            </a:pPr>
            <a:r>
              <a:rPr lang="en-GB" sz="2000" dirty="0" smtClean="0">
                <a:latin typeface="Arial" panose="020B0604020202020204" pitchFamily="34" charset="0"/>
                <a:cs typeface="Arial" panose="020B0604020202020204" pitchFamily="34" charset="0"/>
              </a:rPr>
              <a:t>Increased </a:t>
            </a:r>
            <a:r>
              <a:rPr lang="en-GB" sz="2000" dirty="0">
                <a:latin typeface="Arial" panose="020B0604020202020204" pitchFamily="34" charset="0"/>
                <a:cs typeface="Arial" panose="020B0604020202020204" pitchFamily="34" charset="0"/>
              </a:rPr>
              <a:t>vulnerability to local environmental </a:t>
            </a:r>
            <a:r>
              <a:rPr lang="en-GB" sz="2000" dirty="0" smtClean="0">
                <a:latin typeface="Arial" panose="020B0604020202020204" pitchFamily="34" charset="0"/>
                <a:cs typeface="Arial" panose="020B0604020202020204" pitchFamily="34" charset="0"/>
              </a:rPr>
              <a:t>impacts: concept </a:t>
            </a:r>
            <a:r>
              <a:rPr lang="en-GB" sz="2000" dirty="0">
                <a:latin typeface="Arial" panose="020B0604020202020204" pitchFamily="34" charset="0"/>
                <a:cs typeface="Arial" panose="020B0604020202020204" pitchFamily="34" charset="0"/>
              </a:rPr>
              <a:t>of personal </a:t>
            </a:r>
            <a:r>
              <a:rPr lang="en-GB" sz="2000" dirty="0" smtClean="0">
                <a:latin typeface="Arial" panose="020B0604020202020204" pitchFamily="34" charset="0"/>
                <a:cs typeface="Arial" panose="020B0604020202020204" pitchFamily="34" charset="0"/>
              </a:rPr>
              <a:t>environment</a:t>
            </a:r>
            <a:endParaRPr lang="en-GB" sz="1600" dirty="0">
              <a:latin typeface="Arial" panose="020B0604020202020204" pitchFamily="34" charset="0"/>
              <a:cs typeface="Arial" panose="020B0604020202020204" pitchFamily="34" charset="0"/>
            </a:endParaRPr>
          </a:p>
          <a:p>
            <a:pPr>
              <a:spcBef>
                <a:spcPts val="0"/>
              </a:spcBef>
              <a:spcAft>
                <a:spcPts val="1200"/>
              </a:spcAft>
            </a:pPr>
            <a:r>
              <a:rPr lang="en-GB" sz="2000" dirty="0" smtClean="0">
                <a:latin typeface="Arial" panose="020B0604020202020204" pitchFamily="34" charset="0"/>
                <a:cs typeface="Arial" panose="020B0604020202020204" pitchFamily="34" charset="0"/>
              </a:rPr>
              <a:t>Modern problems: clip and copy-paste thinking, memorizing facts rather than principles</a:t>
            </a:r>
          </a:p>
          <a:p>
            <a:pPr marL="342000" indent="0">
              <a:spcAft>
                <a:spcPts val="0"/>
              </a:spcAft>
              <a:buNone/>
            </a:pPr>
            <a:endParaRPr lang="en-GB" sz="1400" dirty="0" smtClean="0"/>
          </a:p>
          <a:p>
            <a:pPr marL="92075" indent="0">
              <a:buNone/>
            </a:pPr>
            <a:r>
              <a:rPr lang="en-GB" sz="2000" dirty="0" smtClean="0"/>
              <a:t>			</a:t>
            </a:r>
          </a:p>
          <a:p>
            <a:endParaRPr lang="en-US" sz="2000" dirty="0" smtClean="0"/>
          </a:p>
          <a:p>
            <a:endParaRPr lang="en-GB" sz="2000" dirty="0" smtClean="0"/>
          </a:p>
        </p:txBody>
      </p:sp>
      <p:sp>
        <p:nvSpPr>
          <p:cNvPr id="6" name="Dian numeron paikkamerkki 5"/>
          <p:cNvSpPr>
            <a:spLocks noGrp="1"/>
          </p:cNvSpPr>
          <p:nvPr>
            <p:ph type="sldNum" sz="quarter" idx="12"/>
          </p:nvPr>
        </p:nvSpPr>
        <p:spPr/>
        <p:txBody>
          <a:bodyPr/>
          <a:lstStyle/>
          <a:p>
            <a:fld id="{4669315E-5A66-CF44-AE5D-C333B2F730C4}" type="slidenum">
              <a:rPr lang="en-GB" smtClean="0"/>
              <a:pPr/>
              <a:t>5</a:t>
            </a:fld>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3739189540"/>
              </p:ext>
            </p:extLst>
          </p:nvPr>
        </p:nvGraphicFramePr>
        <p:xfrm>
          <a:off x="513948" y="1481016"/>
          <a:ext cx="3914036" cy="1989120"/>
        </p:xfrm>
        <a:graphic>
          <a:graphicData uri="http://schemas.openxmlformats.org/drawingml/2006/table">
            <a:tbl>
              <a:tblPr firstRow="1" bandRow="1"/>
              <a:tblGrid>
                <a:gridCol w="433714"/>
                <a:gridCol w="3480322"/>
              </a:tblGrid>
              <a:tr h="288000">
                <a:tc>
                  <a:txBody>
                    <a:bodyPr/>
                    <a:lstStyle/>
                    <a:p>
                      <a:endParaRPr lang="en-US" sz="14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400" b="0" dirty="0" smtClean="0">
                          <a:latin typeface="Arial" panose="020B0604020202020204" pitchFamily="34" charset="0"/>
                          <a:cs typeface="Arial" panose="020B0604020202020204" pitchFamily="34" charset="0"/>
                        </a:rPr>
                        <a:t>U. Helsinki, FI</a:t>
                      </a:r>
                      <a:endParaRPr lang="en-US" sz="1400" b="0" dirty="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r h="324000">
                <a:tc>
                  <a:txBody>
                    <a:bodyPr/>
                    <a:lstStyle/>
                    <a:p>
                      <a:endParaRPr lang="en-US" sz="14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400" b="0" dirty="0" smtClean="0">
                          <a:latin typeface="Arial" panose="020B0604020202020204" pitchFamily="34" charset="0"/>
                          <a:cs typeface="Arial" panose="020B0604020202020204" pitchFamily="34" charset="0"/>
                        </a:rPr>
                        <a:t>Agricultural U. Plovdiv,</a:t>
                      </a:r>
                      <a:r>
                        <a:rPr lang="en-US" sz="1400" b="0" baseline="0" dirty="0" smtClean="0">
                          <a:latin typeface="Arial" panose="020B0604020202020204" pitchFamily="34" charset="0"/>
                          <a:cs typeface="Arial" panose="020B0604020202020204" pitchFamily="34" charset="0"/>
                        </a:rPr>
                        <a:t> BG</a:t>
                      </a:r>
                      <a:endParaRPr lang="en-US" sz="1400" b="0" dirty="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r h="324000">
                <a:tc>
                  <a:txBody>
                    <a:bodyPr/>
                    <a:lstStyle/>
                    <a:p>
                      <a:endParaRPr lang="en-US" sz="14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400" b="0" dirty="0" smtClean="0">
                          <a:latin typeface="Arial" panose="020B0604020202020204" pitchFamily="34" charset="0"/>
                          <a:cs typeface="Arial" panose="020B0604020202020204" pitchFamily="34" charset="0"/>
                        </a:rPr>
                        <a:t>U. of</a:t>
                      </a:r>
                      <a:r>
                        <a:rPr lang="en-US" sz="1400" b="0" baseline="0" dirty="0" smtClean="0">
                          <a:latin typeface="Arial" panose="020B0604020202020204" pitchFamily="34" charset="0"/>
                          <a:cs typeface="Arial" panose="020B0604020202020204" pitchFamily="34" charset="0"/>
                        </a:rPr>
                        <a:t> </a:t>
                      </a:r>
                      <a:r>
                        <a:rPr lang="en-US" sz="1400" b="0" dirty="0" smtClean="0">
                          <a:latin typeface="Arial" panose="020B0604020202020204" pitchFamily="34" charset="0"/>
                          <a:cs typeface="Arial" panose="020B0604020202020204" pitchFamily="34" charset="0"/>
                        </a:rPr>
                        <a:t>Central Europe, SK</a:t>
                      </a:r>
                      <a:endParaRPr lang="en-US" sz="1400" b="0" dirty="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r h="324000">
                <a:tc>
                  <a:txBody>
                    <a:bodyPr/>
                    <a:lstStyle/>
                    <a:p>
                      <a:endParaRPr lang="en-US" sz="14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baseline="0" dirty="0" err="1" smtClean="0">
                          <a:latin typeface="Arial" panose="020B0604020202020204" pitchFamily="34" charset="0"/>
                          <a:cs typeface="Arial" panose="020B0604020202020204" pitchFamily="34" charset="0"/>
                        </a:rPr>
                        <a:t>Roshydromet</a:t>
                      </a:r>
                      <a:r>
                        <a:rPr lang="en-US" sz="1400" b="0" baseline="0" dirty="0" smtClean="0">
                          <a:latin typeface="Arial" panose="020B0604020202020204" pitchFamily="34" charset="0"/>
                          <a:cs typeface="Arial" panose="020B0604020202020204" pitchFamily="34" charset="0"/>
                        </a:rPr>
                        <a:t> Advanced Training Institute, RSHU, U. Nizhny Novgorod, RU</a:t>
                      </a:r>
                      <a:endParaRPr lang="en-US" sz="1400" b="0" dirty="0" smtClean="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r h="324000">
                <a:tc>
                  <a:txBody>
                    <a:bodyPr/>
                    <a:lstStyle/>
                    <a:p>
                      <a:endParaRPr lang="en-US" sz="14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spc="0" dirty="0" smtClean="0">
                          <a:latin typeface="Arial" panose="020B0604020202020204" pitchFamily="34" charset="0"/>
                          <a:cs typeface="Arial" panose="020B0604020202020204" pitchFamily="34" charset="0"/>
                        </a:rPr>
                        <a:t>U. Kyiv, Odessa Environmental U., Agricultural</a:t>
                      </a:r>
                      <a:r>
                        <a:rPr lang="en-US" sz="1400" b="0" spc="0" baseline="0" dirty="0" smtClean="0">
                          <a:latin typeface="Arial" panose="020B0604020202020204" pitchFamily="34" charset="0"/>
                          <a:cs typeface="Arial" panose="020B0604020202020204" pitchFamily="34" charset="0"/>
                        </a:rPr>
                        <a:t> U. Kherson, UA</a:t>
                      </a:r>
                      <a:endParaRPr lang="en-US" sz="1400" b="0" dirty="0" smtClean="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80" y="1520884"/>
            <a:ext cx="431139" cy="288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780" y="2549532"/>
            <a:ext cx="431138" cy="288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780" y="3068976"/>
            <a:ext cx="431138" cy="2880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780" y="1808884"/>
            <a:ext cx="431138" cy="28800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044" y="2136752"/>
            <a:ext cx="431138" cy="288000"/>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9934" y="858476"/>
            <a:ext cx="2142546" cy="612000"/>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7800" y="294041"/>
            <a:ext cx="576000" cy="576000"/>
          </a:xfrm>
          <a:prstGeom prst="rect">
            <a:avLst/>
          </a:prstGeom>
        </p:spPr>
      </p:pic>
      <p:grpSp>
        <p:nvGrpSpPr>
          <p:cNvPr id="26" name="Group 25"/>
          <p:cNvGrpSpPr/>
          <p:nvPr/>
        </p:nvGrpSpPr>
        <p:grpSpPr>
          <a:xfrm>
            <a:off x="7074157" y="4848835"/>
            <a:ext cx="1818323" cy="1388477"/>
            <a:chOff x="7074157" y="3617912"/>
            <a:chExt cx="1818323" cy="1388477"/>
          </a:xfrm>
        </p:grpSpPr>
        <p:pic>
          <p:nvPicPr>
            <p:cNvPr id="23" name="Picture 2" descr="NO2.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75839" y="3617912"/>
              <a:ext cx="1816641" cy="1260000"/>
            </a:xfrm>
            <a:prstGeom prst="rect">
              <a:avLst/>
            </a:prstGeom>
            <a:noFill/>
            <a:ln w="9525">
              <a:noFill/>
              <a:miter lim="800000"/>
              <a:headEnd/>
              <a:tailEnd/>
            </a:ln>
            <a:extLst/>
          </p:spPr>
        </p:pic>
        <p:sp>
          <p:nvSpPr>
            <p:cNvPr id="24" name="TextBox 23"/>
            <p:cNvSpPr txBox="1"/>
            <p:nvPr/>
          </p:nvSpPr>
          <p:spPr bwMode="auto">
            <a:xfrm>
              <a:off x="7074157" y="4914056"/>
              <a:ext cx="148117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rtlCol="0" anchor="ctr" anchorCtr="0" compatLnSpc="1">
              <a:prstTxWarp prst="textNoShape">
                <a:avLst/>
              </a:prstTxWarp>
              <a:spAutoFit/>
            </a:bodyPr>
            <a:lstStyle/>
            <a:p>
              <a:r>
                <a:rPr lang="en-US" sz="600" i="1" dirty="0" smtClean="0">
                  <a:solidFill>
                    <a:schemeClr val="tx1">
                      <a:lumMod val="50000"/>
                      <a:lumOff val="50000"/>
                    </a:schemeClr>
                  </a:solidFill>
                </a:rPr>
                <a:t>R. </a:t>
              </a:r>
              <a:r>
                <a:rPr lang="en-US" sz="600" i="1" dirty="0" err="1" smtClean="0">
                  <a:solidFill>
                    <a:schemeClr val="tx1">
                      <a:lumMod val="50000"/>
                      <a:lumOff val="50000"/>
                    </a:schemeClr>
                  </a:solidFill>
                </a:rPr>
                <a:t>Nuterman</a:t>
              </a:r>
              <a:r>
                <a:rPr lang="en-US" sz="600" i="1" dirty="0">
                  <a:solidFill>
                    <a:schemeClr val="tx1">
                      <a:lumMod val="50000"/>
                      <a:lumOff val="50000"/>
                    </a:schemeClr>
                  </a:solidFill>
                </a:rPr>
                <a:t> </a:t>
              </a:r>
              <a:r>
                <a:rPr lang="en-US" sz="600" i="1" dirty="0" smtClean="0">
                  <a:solidFill>
                    <a:schemeClr val="tx1">
                      <a:lumMod val="50000"/>
                      <a:lumOff val="50000"/>
                    </a:schemeClr>
                  </a:solidFill>
                </a:rPr>
                <a:t>et al., MEGAPOLI, 2009-2011</a:t>
              </a:r>
            </a:p>
          </p:txBody>
        </p:sp>
      </p:grpSp>
      <p:grpSp>
        <p:nvGrpSpPr>
          <p:cNvPr id="27" name="Group 26"/>
          <p:cNvGrpSpPr/>
          <p:nvPr/>
        </p:nvGrpSpPr>
        <p:grpSpPr>
          <a:xfrm>
            <a:off x="7020272" y="3320253"/>
            <a:ext cx="1800002" cy="1404891"/>
            <a:chOff x="7051886" y="4903282"/>
            <a:chExt cx="1800002" cy="1404891"/>
          </a:xfrm>
        </p:grpSpPr>
        <p:pic>
          <p:nvPicPr>
            <p:cNvPr id="22" name="Picture 15"/>
            <p:cNvPicPr>
              <a:picLocks noChangeAspect="1"/>
            </p:cNvPicPr>
            <p:nvPr/>
          </p:nvPicPr>
          <p:blipFill rotWithShape="1">
            <a:blip r:embed="rId11">
              <a:extLst>
                <a:ext uri="{28A0092B-C50C-407E-A947-70E740481C1C}">
                  <a14:useLocalDpi xmlns:a14="http://schemas.microsoft.com/office/drawing/2010/main" val="0"/>
                </a:ext>
              </a:extLst>
            </a:blip>
            <a:srcRect/>
            <a:stretch/>
          </p:blipFill>
          <p:spPr bwMode="auto">
            <a:xfrm>
              <a:off x="7051886" y="4903282"/>
              <a:ext cx="1800002" cy="1260000"/>
            </a:xfrm>
            <a:prstGeom prst="rect">
              <a:avLst/>
            </a:prstGeom>
            <a:noFill/>
            <a:ln>
              <a:noFill/>
            </a:ln>
            <a:extLst/>
          </p:spPr>
        </p:pic>
        <p:sp>
          <p:nvSpPr>
            <p:cNvPr id="25" name="TextBox 24"/>
            <p:cNvSpPr txBox="1"/>
            <p:nvPr/>
          </p:nvSpPr>
          <p:spPr bwMode="auto">
            <a:xfrm>
              <a:off x="7074157" y="6215840"/>
              <a:ext cx="177773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rtlCol="0" anchor="ctr" anchorCtr="0" compatLnSpc="1">
              <a:prstTxWarp prst="textNoShape">
                <a:avLst/>
              </a:prstTxWarp>
              <a:spAutoFit/>
            </a:bodyPr>
            <a:lstStyle/>
            <a:p>
              <a:r>
                <a:rPr lang="en-US" sz="600" i="1" dirty="0" smtClean="0">
                  <a:solidFill>
                    <a:schemeClr val="tx1">
                      <a:lumMod val="50000"/>
                      <a:lumOff val="50000"/>
                    </a:schemeClr>
                  </a:solidFill>
                </a:rPr>
                <a:t>H.A.C. Denier </a:t>
              </a:r>
              <a:r>
                <a:rPr lang="en-US" sz="600" i="1" dirty="0">
                  <a:solidFill>
                    <a:schemeClr val="tx1">
                      <a:lumMod val="50000"/>
                      <a:lumOff val="50000"/>
                    </a:schemeClr>
                  </a:solidFill>
                </a:rPr>
                <a:t>van der </a:t>
              </a:r>
              <a:r>
                <a:rPr lang="en-US" sz="600" i="1" dirty="0" err="1">
                  <a:solidFill>
                    <a:schemeClr val="tx1">
                      <a:lumMod val="50000"/>
                      <a:lumOff val="50000"/>
                    </a:schemeClr>
                  </a:solidFill>
                </a:rPr>
                <a:t>Gon</a:t>
              </a:r>
              <a:r>
                <a:rPr lang="en-US" sz="600" i="1" dirty="0">
                  <a:solidFill>
                    <a:schemeClr val="tx1">
                      <a:lumMod val="50000"/>
                      <a:lumOff val="50000"/>
                    </a:schemeClr>
                  </a:solidFill>
                </a:rPr>
                <a:t>, MEGAPOLI, 2009-2011</a:t>
              </a:r>
              <a:endParaRPr lang="en-US" sz="600" i="1" dirty="0" smtClean="0">
                <a:solidFill>
                  <a:schemeClr val="tx1">
                    <a:lumMod val="50000"/>
                    <a:lumOff val="50000"/>
                  </a:schemeClr>
                </a:solidFill>
              </a:endParaRPr>
            </a:p>
          </p:txBody>
        </p:sp>
      </p:grpSp>
      <p:sp>
        <p:nvSpPr>
          <p:cNvPr id="21" name="Title 8"/>
          <p:cNvSpPr txBox="1">
            <a:spLocks/>
          </p:cNvSpPr>
          <p:nvPr/>
        </p:nvSpPr>
        <p:spPr bwMode="auto">
          <a:xfrm>
            <a:off x="457200" y="274638"/>
            <a:ext cx="8216900" cy="1130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4000" baseline="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5pPr>
            <a:lvl6pPr marL="4572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6pPr>
            <a:lvl7pPr marL="9144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7pPr>
            <a:lvl8pPr marL="13716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8pPr>
            <a:lvl9pPr marL="18288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9pPr>
          </a:lstStyle>
          <a:p>
            <a:pPr algn="l"/>
            <a:r>
              <a:rPr lang="fr-FR" sz="3600" b="1" cap="all" dirty="0" smtClean="0">
                <a:latin typeface="Arial" panose="020B0604020202020204" pitchFamily="34" charset="0"/>
                <a:cs typeface="Arial" panose="020B0604020202020204" pitchFamily="34" charset="0"/>
              </a:rPr>
              <a:t>ECOIMPACT</a:t>
            </a:r>
            <a:r>
              <a:rPr lang="fr-FR" sz="3600" b="1" cap="all" dirty="0">
                <a:latin typeface="Arial" panose="020B0604020202020204" pitchFamily="34" charset="0"/>
                <a:cs typeface="Arial" panose="020B0604020202020204" pitchFamily="34" charset="0"/>
              </a:rPr>
              <a:t/>
            </a:r>
            <a:br>
              <a:rPr lang="fr-FR" sz="3600" b="1" cap="all" dirty="0">
                <a:latin typeface="Arial" panose="020B0604020202020204" pitchFamily="34" charset="0"/>
                <a:cs typeface="Arial" panose="020B0604020202020204" pitchFamily="34" charset="0"/>
              </a:rPr>
            </a:br>
            <a:r>
              <a:rPr lang="nn-NO" sz="2000" dirty="0">
                <a:solidFill>
                  <a:schemeClr val="accent4"/>
                </a:solidFill>
                <a:latin typeface="Arial" panose="020B0604020202020204" pitchFamily="34" charset="0"/>
                <a:cs typeface="Arial" panose="020B0604020202020204" pitchFamily="34" charset="0"/>
              </a:rPr>
              <a:t>Erasmus+, 2015-2018, </a:t>
            </a:r>
            <a:r>
              <a:rPr lang="nn-NO" sz="2000" dirty="0" smtClean="0">
                <a:solidFill>
                  <a:schemeClr val="accent4"/>
                </a:solidFill>
                <a:latin typeface="Arial" panose="020B0604020202020204" pitchFamily="34" charset="0"/>
                <a:cs typeface="Arial" panose="020B0604020202020204" pitchFamily="34" charset="0"/>
              </a:rPr>
              <a:t>1mE</a:t>
            </a:r>
            <a:endParaRPr lang="en-US" sz="2000" dirty="0">
              <a:solidFill>
                <a:schemeClr val="accent4"/>
              </a:solidFill>
              <a:latin typeface="Arial" panose="020B0604020202020204" pitchFamily="34" charset="0"/>
              <a:cs typeface="Arial" panose="020B0604020202020204" pitchFamily="34" charset="0"/>
            </a:endParaRPr>
          </a:p>
        </p:txBody>
      </p:sp>
      <p:sp>
        <p:nvSpPr>
          <p:cNvPr id="7" name="Rectangle 6"/>
          <p:cNvSpPr/>
          <p:nvPr/>
        </p:nvSpPr>
        <p:spPr>
          <a:xfrm>
            <a:off x="6414940" y="540997"/>
            <a:ext cx="1782860" cy="307777"/>
          </a:xfrm>
          <a:prstGeom prst="rect">
            <a:avLst/>
          </a:prstGeom>
        </p:spPr>
        <p:txBody>
          <a:bodyPr wrap="none">
            <a:spAutoFit/>
          </a:bodyPr>
          <a:lstStyle/>
          <a:p>
            <a:r>
              <a:rPr lang="en-US" sz="1400" b="1" dirty="0">
                <a:solidFill>
                  <a:srgbClr val="002060"/>
                </a:solidFill>
                <a:latin typeface="Arial" panose="020B0604020202020204" pitchFamily="34" charset="0"/>
                <a:cs typeface="Arial" panose="020B0604020202020204" pitchFamily="34" charset="0"/>
              </a:rPr>
              <a:t>http://e-impact.net </a:t>
            </a:r>
            <a:endParaRPr lang="en-US" sz="1400" dirty="0">
              <a:solidFill>
                <a:srgbClr val="002060"/>
              </a:solidFill>
            </a:endParaRPr>
          </a:p>
        </p:txBody>
      </p:sp>
      <p:sp>
        <p:nvSpPr>
          <p:cNvPr id="28" name="Chevron 27"/>
          <p:cNvSpPr/>
          <p:nvPr/>
        </p:nvSpPr>
        <p:spPr>
          <a:xfrm>
            <a:off x="4525997" y="2276120"/>
            <a:ext cx="484632" cy="484632"/>
          </a:xfrm>
          <a:prstGeom prst="chevron">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5040525" y="1856717"/>
            <a:ext cx="3833831" cy="1323439"/>
          </a:xfrm>
          <a:prstGeom prst="rect">
            <a:avLst/>
          </a:prstGeom>
          <a:noFill/>
          <a:ln>
            <a:noFill/>
          </a:ln>
          <a:effectLst>
            <a:softEdge rad="31750"/>
          </a:effectLst>
        </p:spPr>
        <p:txBody>
          <a:bodyPr wrap="square" lIns="0" rIns="0">
            <a:spAutoFit/>
          </a:bodyPr>
          <a:lstStyle/>
          <a:p>
            <a:pPr marL="92075" indent="0">
              <a:buNone/>
            </a:pPr>
            <a:r>
              <a:rPr lang="en-US" sz="2000" b="1" dirty="0">
                <a:solidFill>
                  <a:schemeClr val="accent4"/>
                </a:solidFill>
                <a:latin typeface="Arial" panose="020B0604020202020204" pitchFamily="34" charset="0"/>
                <a:cs typeface="Arial" panose="020B0604020202020204" pitchFamily="34" charset="0"/>
              </a:rPr>
              <a:t>Personal learning environment for competence in economic and societal impacts of local </a:t>
            </a:r>
            <a:r>
              <a:rPr lang="en-US" sz="2000" b="1" spc="-20" dirty="0">
                <a:solidFill>
                  <a:schemeClr val="accent4"/>
                </a:solidFill>
                <a:latin typeface="Arial" panose="020B0604020202020204" pitchFamily="34" charset="0"/>
                <a:cs typeface="Arial" panose="020B0604020202020204" pitchFamily="34" charset="0"/>
              </a:rPr>
              <a:t>weather, air quality and climate</a:t>
            </a:r>
          </a:p>
        </p:txBody>
      </p:sp>
    </p:spTree>
    <p:extLst>
      <p:ext uri="{BB962C8B-B14F-4D97-AF65-F5344CB8AC3E}">
        <p14:creationId xmlns:p14="http://schemas.microsoft.com/office/powerpoint/2010/main" val="32522500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95BA9E8B-B029-453B-9DD4-1B3EFCD9D661}" type="datetime1">
              <a:rPr lang="en-GB" smtClean="0"/>
              <a:pPr/>
              <a:t>27/10/2017</a:t>
            </a:fld>
            <a:endParaRPr lang="fi-FI"/>
          </a:p>
        </p:txBody>
      </p:sp>
      <p:sp>
        <p:nvSpPr>
          <p:cNvPr id="6" name="Dian numeron paikkamerkki 5"/>
          <p:cNvSpPr>
            <a:spLocks noGrp="1"/>
          </p:cNvSpPr>
          <p:nvPr>
            <p:ph type="sldNum" sz="quarter" idx="12"/>
          </p:nvPr>
        </p:nvSpPr>
        <p:spPr/>
        <p:txBody>
          <a:bodyPr/>
          <a:lstStyle/>
          <a:p>
            <a:fld id="{4669315E-5A66-CF44-AE5D-C333B2F730C4}" type="slidenum">
              <a:rPr lang="en-GB" smtClean="0"/>
              <a:pPr/>
              <a:t>6</a:t>
            </a:fld>
            <a:endParaRPr lang="en-GB"/>
          </a:p>
        </p:txBody>
      </p:sp>
      <p:sp>
        <p:nvSpPr>
          <p:cNvPr id="8" name="Content Placeholder 7"/>
          <p:cNvSpPr>
            <a:spLocks noGrp="1"/>
          </p:cNvSpPr>
          <p:nvPr>
            <p:ph idx="1"/>
          </p:nvPr>
        </p:nvSpPr>
        <p:spPr>
          <a:xfrm>
            <a:off x="251520" y="1052736"/>
            <a:ext cx="8856984" cy="5184576"/>
          </a:xfrm>
        </p:spPr>
        <p:txBody>
          <a:bodyPr/>
          <a:lstStyle/>
          <a:p>
            <a:pPr marL="90000" indent="0">
              <a:lnSpc>
                <a:spcPct val="100000"/>
              </a:lnSpc>
              <a:spcBef>
                <a:spcPts val="0"/>
              </a:spcBef>
              <a:spcAft>
                <a:spcPts val="0"/>
              </a:spcAft>
              <a:buNone/>
            </a:pPr>
            <a:r>
              <a:rPr lang="en-GB" sz="2800" b="1" spc="-20" dirty="0" smtClean="0">
                <a:solidFill>
                  <a:srgbClr val="FF0000"/>
                </a:solidFill>
                <a:latin typeface="Arial" panose="020B0604020202020204" pitchFamily="34" charset="0"/>
                <a:cs typeface="Arial" panose="020B0604020202020204" pitchFamily="34" charset="0"/>
              </a:rPr>
              <a:t>Educators, </a:t>
            </a:r>
            <a:r>
              <a:rPr lang="en-GB" sz="2800" b="1" spc="-20" dirty="0" smtClean="0">
                <a:solidFill>
                  <a:srgbClr val="00B050"/>
                </a:solidFill>
                <a:latin typeface="Arial" panose="020B0604020202020204" pitchFamily="34" charset="0"/>
                <a:cs typeface="Arial" panose="020B0604020202020204" pitchFamily="34" charset="0"/>
              </a:rPr>
              <a:t>students</a:t>
            </a:r>
            <a:r>
              <a:rPr lang="en-GB" sz="2800" b="1" spc="-20" dirty="0" smtClean="0">
                <a:latin typeface="Arial" panose="020B0604020202020204" pitchFamily="34" charset="0"/>
                <a:cs typeface="Arial" panose="020B0604020202020204" pitchFamily="34" charset="0"/>
              </a:rPr>
              <a:t> </a:t>
            </a:r>
            <a:r>
              <a:rPr lang="en-GB" sz="2800" b="1" spc="-20" dirty="0" smtClean="0">
                <a:solidFill>
                  <a:srgbClr val="7030A0"/>
                </a:solidFill>
                <a:latin typeface="Arial" panose="020B0604020202020204" pitchFamily="34" charset="0"/>
                <a:cs typeface="Arial" panose="020B0604020202020204" pitchFamily="34" charset="0"/>
              </a:rPr>
              <a:t>and employers</a:t>
            </a:r>
            <a:r>
              <a:rPr lang="en-GB" sz="2800" b="1" spc="-20" dirty="0" smtClean="0">
                <a:latin typeface="Arial" panose="020B0604020202020204" pitchFamily="34" charset="0"/>
                <a:cs typeface="Arial" panose="020B0604020202020204" pitchFamily="34" charset="0"/>
              </a:rPr>
              <a:t> </a:t>
            </a:r>
          </a:p>
          <a:p>
            <a:pPr marL="90000" indent="0">
              <a:lnSpc>
                <a:spcPct val="100000"/>
              </a:lnSpc>
              <a:spcBef>
                <a:spcPts val="0"/>
              </a:spcBef>
              <a:spcAft>
                <a:spcPts val="0"/>
              </a:spcAft>
              <a:buNone/>
            </a:pPr>
            <a:r>
              <a:rPr lang="en-GB" sz="2800" b="1" i="1" spc="-20" dirty="0" smtClean="0">
                <a:latin typeface="Arial" panose="020B0604020202020204" pitchFamily="34" charset="0"/>
                <a:cs typeface="Arial" panose="020B0604020202020204" pitchFamily="34" charset="0"/>
              </a:rPr>
              <a:t>think differently about</a:t>
            </a:r>
          </a:p>
          <a:p>
            <a:pPr marL="92075" indent="0">
              <a:lnSpc>
                <a:spcPct val="100000"/>
              </a:lnSpc>
              <a:spcBef>
                <a:spcPts val="0"/>
              </a:spcBef>
              <a:spcAft>
                <a:spcPts val="0"/>
              </a:spcAft>
              <a:buNone/>
            </a:pPr>
            <a:r>
              <a:rPr lang="en-GB" sz="2800" b="1" spc="-20" dirty="0" smtClean="0">
                <a:solidFill>
                  <a:srgbClr val="FF0000"/>
                </a:solidFill>
                <a:latin typeface="Arial" panose="020B0604020202020204" pitchFamily="34" charset="0"/>
                <a:cs typeface="Arial" panose="020B0604020202020204" pitchFamily="34" charset="0"/>
              </a:rPr>
              <a:t>subject of </a:t>
            </a:r>
            <a:r>
              <a:rPr lang="en-GB" sz="2800" b="1" spc="-20" dirty="0" smtClean="0">
                <a:solidFill>
                  <a:srgbClr val="00B050"/>
                </a:solidFill>
                <a:latin typeface="Arial" panose="020B0604020202020204" pitchFamily="34" charset="0"/>
                <a:cs typeface="Arial" panose="020B0604020202020204" pitchFamily="34" charset="0"/>
              </a:rPr>
              <a:t>expectations from </a:t>
            </a:r>
            <a:r>
              <a:rPr lang="en-GB" sz="2800" b="1" spc="-20" dirty="0" smtClean="0">
                <a:solidFill>
                  <a:srgbClr val="7030A0"/>
                </a:solidFill>
                <a:latin typeface="Arial" panose="020B0604020202020204" pitchFamily="34" charset="0"/>
                <a:cs typeface="Arial" panose="020B0604020202020204" pitchFamily="34" charset="0"/>
              </a:rPr>
              <a:t>and demands to  </a:t>
            </a:r>
          </a:p>
          <a:p>
            <a:pPr marL="92075" indent="0">
              <a:lnSpc>
                <a:spcPct val="100000"/>
              </a:lnSpc>
              <a:spcBef>
                <a:spcPts val="0"/>
              </a:spcBef>
              <a:spcAft>
                <a:spcPts val="0"/>
              </a:spcAft>
              <a:buNone/>
            </a:pPr>
            <a:r>
              <a:rPr lang="en-GB" sz="2800" b="1" i="1" u="sng" spc="-20" dirty="0" smtClean="0">
                <a:latin typeface="Arial" panose="020B0604020202020204" pitchFamily="34" charset="0"/>
                <a:cs typeface="Arial" panose="020B0604020202020204" pitchFamily="34" charset="0"/>
              </a:rPr>
              <a:t>meteorological education</a:t>
            </a:r>
            <a:r>
              <a:rPr lang="en-GB" sz="2800" b="1" i="1" spc="-20" dirty="0" smtClean="0">
                <a:latin typeface="Arial" panose="020B0604020202020204" pitchFamily="34" charset="0"/>
                <a:cs typeface="Arial" panose="020B0604020202020204" pitchFamily="34" charset="0"/>
              </a:rPr>
              <a:t> </a:t>
            </a:r>
          </a:p>
          <a:p>
            <a:pPr marL="92075" indent="0">
              <a:lnSpc>
                <a:spcPct val="100000"/>
              </a:lnSpc>
              <a:spcBef>
                <a:spcPts val="0"/>
              </a:spcBef>
              <a:spcAft>
                <a:spcPts val="0"/>
              </a:spcAft>
              <a:buNone/>
            </a:pPr>
            <a:endParaRPr lang="en-GB" sz="2800" spc="-20" dirty="0" smtClean="0">
              <a:latin typeface="Arial" panose="020B0604020202020204" pitchFamily="34" charset="0"/>
              <a:cs typeface="Arial" panose="020B0604020202020204" pitchFamily="34" charset="0"/>
            </a:endParaRPr>
          </a:p>
          <a:p>
            <a:pPr marL="92075" indent="0">
              <a:lnSpc>
                <a:spcPct val="100000"/>
              </a:lnSpc>
              <a:spcBef>
                <a:spcPts val="0"/>
              </a:spcBef>
              <a:spcAft>
                <a:spcPts val="0"/>
              </a:spcAft>
              <a:buNone/>
            </a:pPr>
            <a:r>
              <a:rPr lang="en-GB" sz="2800" b="1" spc="-20" dirty="0" smtClean="0">
                <a:latin typeface="Arial" panose="020B0604020202020204" pitchFamily="34" charset="0"/>
                <a:cs typeface="Arial" panose="020B0604020202020204" pitchFamily="34" charset="0"/>
              </a:rPr>
              <a:t>Meteorology, along with computational and observational technologies develop faster </a:t>
            </a:r>
            <a:r>
              <a:rPr lang="en-GB" sz="2800" b="1" spc="-20" dirty="0">
                <a:latin typeface="Arial" panose="020B0604020202020204" pitchFamily="34" charset="0"/>
                <a:cs typeface="Arial" panose="020B0604020202020204" pitchFamily="34" charset="0"/>
              </a:rPr>
              <a:t>than </a:t>
            </a:r>
            <a:r>
              <a:rPr lang="en-GB" sz="2800" b="1" spc="-20" dirty="0" smtClean="0">
                <a:latin typeface="Arial" panose="020B0604020202020204" pitchFamily="34" charset="0"/>
                <a:cs typeface="Arial" panose="020B0604020202020204" pitchFamily="34" charset="0"/>
              </a:rPr>
              <a:t>university courses </a:t>
            </a:r>
            <a:r>
              <a:rPr lang="en-GB" sz="2800" b="1" spc="-20" dirty="0">
                <a:latin typeface="Arial" panose="020B0604020202020204" pitchFamily="34" charset="0"/>
                <a:cs typeface="Arial" panose="020B0604020202020204" pitchFamily="34" charset="0"/>
              </a:rPr>
              <a:t>and </a:t>
            </a:r>
            <a:r>
              <a:rPr lang="en-GB" sz="2800" b="1" spc="-20" dirty="0" smtClean="0">
                <a:latin typeface="Arial" panose="020B0604020202020204" pitchFamily="34" charset="0"/>
                <a:cs typeface="Arial" panose="020B0604020202020204" pitchFamily="34" charset="0"/>
              </a:rPr>
              <a:t>syllabi </a:t>
            </a:r>
          </a:p>
          <a:p>
            <a:pPr marL="92075" indent="0">
              <a:lnSpc>
                <a:spcPct val="100000"/>
              </a:lnSpc>
              <a:spcBef>
                <a:spcPts val="0"/>
              </a:spcBef>
              <a:spcAft>
                <a:spcPts val="0"/>
              </a:spcAft>
              <a:buNone/>
            </a:pPr>
            <a:endParaRPr lang="en-GB" sz="2800" spc="-20" dirty="0">
              <a:latin typeface="Arial" panose="020B0604020202020204" pitchFamily="34" charset="0"/>
              <a:cs typeface="Arial" panose="020B0604020202020204" pitchFamily="34" charset="0"/>
            </a:endParaRPr>
          </a:p>
          <a:p>
            <a:pPr marL="92075" indent="0">
              <a:lnSpc>
                <a:spcPct val="100000"/>
              </a:lnSpc>
              <a:spcBef>
                <a:spcPts val="0"/>
              </a:spcBef>
              <a:spcAft>
                <a:spcPts val="0"/>
              </a:spcAft>
              <a:buNone/>
            </a:pPr>
            <a:r>
              <a:rPr lang="en-GB" sz="2800" b="1" spc="-20" dirty="0" smtClean="0">
                <a:latin typeface="Arial" panose="020B0604020202020204" pitchFamily="34" charset="0"/>
                <a:cs typeface="Arial" panose="020B0604020202020204" pitchFamily="34" charset="0"/>
              </a:rPr>
              <a:t>Employers value </a:t>
            </a:r>
            <a:r>
              <a:rPr lang="en-GB" sz="2800" b="1" u="sng" spc="-20" dirty="0" smtClean="0">
                <a:latin typeface="Arial" panose="020B0604020202020204" pitchFamily="34" charset="0"/>
                <a:cs typeface="Arial" panose="020B0604020202020204" pitchFamily="34" charset="0"/>
              </a:rPr>
              <a:t>capability to combat difficulties</a:t>
            </a:r>
            <a:r>
              <a:rPr lang="en-GB" sz="2800" b="1" spc="-20" dirty="0" smtClean="0">
                <a:latin typeface="Arial" panose="020B0604020202020204" pitchFamily="34" charset="0"/>
                <a:cs typeface="Arial" panose="020B0604020202020204" pitchFamily="34" charset="0"/>
              </a:rPr>
              <a:t> more than good knowledge of meteorology</a:t>
            </a:r>
          </a:p>
          <a:p>
            <a:pPr marL="92075" indent="0">
              <a:lnSpc>
                <a:spcPct val="100000"/>
              </a:lnSpc>
              <a:spcBef>
                <a:spcPts val="0"/>
              </a:spcBef>
              <a:spcAft>
                <a:spcPts val="0"/>
              </a:spcAft>
              <a:buNone/>
            </a:pPr>
            <a:endParaRPr lang="fi-FI" sz="2000" b="1" spc="-20" dirty="0">
              <a:latin typeface="Arial" panose="020B0604020202020204" pitchFamily="34" charset="0"/>
              <a:cs typeface="Arial" panose="020B0604020202020204" pitchFamily="34" charset="0"/>
            </a:endParaRPr>
          </a:p>
          <a:p>
            <a:pPr marL="92075" indent="0">
              <a:lnSpc>
                <a:spcPct val="100000"/>
              </a:lnSpc>
              <a:spcBef>
                <a:spcPts val="0"/>
              </a:spcBef>
              <a:spcAft>
                <a:spcPts val="0"/>
              </a:spcAft>
              <a:buNone/>
            </a:pPr>
            <a:endParaRPr lang="fi-FI" sz="1200" b="1" dirty="0" smtClean="0">
              <a:latin typeface="Arial" panose="020B0604020202020204" pitchFamily="34" charset="0"/>
              <a:cs typeface="Arial" panose="020B0604020202020204" pitchFamily="34" charset="0"/>
            </a:endParaRPr>
          </a:p>
          <a:p>
            <a:pPr marL="92075" indent="0">
              <a:buNone/>
            </a:pPr>
            <a:endParaRPr lang="en-GB" sz="1200" b="1" dirty="0" smtClean="0">
              <a:latin typeface="Arial" panose="020B0604020202020204" pitchFamily="34" charset="0"/>
              <a:cs typeface="Arial" panose="020B0604020202020204" pitchFamily="34" charset="0"/>
            </a:endParaRPr>
          </a:p>
          <a:p>
            <a:pPr marL="92075" indent="0">
              <a:buNone/>
            </a:pPr>
            <a:endParaRPr lang="en-GB" sz="800" dirty="0" smtClean="0">
              <a:latin typeface="Arial" panose="020B0604020202020204" pitchFamily="34" charset="0"/>
              <a:cs typeface="Arial" panose="020B0604020202020204" pitchFamily="34" charset="0"/>
            </a:endParaRPr>
          </a:p>
          <a:p>
            <a:pPr marL="92075" indent="0">
              <a:buNone/>
            </a:pPr>
            <a:endParaRPr lang="fi-FI"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9" name="Title 8"/>
          <p:cNvSpPr txBox="1">
            <a:spLocks/>
          </p:cNvSpPr>
          <p:nvPr/>
        </p:nvSpPr>
        <p:spPr bwMode="auto">
          <a:xfrm>
            <a:off x="0" y="0"/>
            <a:ext cx="9144000"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4000" baseline="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5pPr>
            <a:lvl6pPr marL="4572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6pPr>
            <a:lvl7pPr marL="9144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7pPr>
            <a:lvl8pPr marL="13716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8pPr>
            <a:lvl9pPr marL="18288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9pPr>
          </a:lstStyle>
          <a:p>
            <a:pPr algn="l"/>
            <a:endParaRPr lang="en-US" sz="3600" b="1" cap="all" dirty="0" smtClean="0">
              <a:latin typeface="Arial" panose="020B0604020202020204" pitchFamily="34" charset="0"/>
              <a:cs typeface="Arial" panose="020B0604020202020204" pitchFamily="34" charset="0"/>
            </a:endParaRPr>
          </a:p>
          <a:p>
            <a:pPr algn="l"/>
            <a:r>
              <a:rPr lang="en-US" sz="3300" b="1" cap="all" dirty="0" smtClean="0">
                <a:latin typeface="Arial" panose="020B0604020202020204" pitchFamily="34" charset="0"/>
                <a:cs typeface="Arial" panose="020B0604020202020204" pitchFamily="34" charset="0"/>
              </a:rPr>
              <a:t>L</a:t>
            </a:r>
            <a:r>
              <a:rPr lang="en-US" sz="3300" b="1" dirty="0" smtClean="0">
                <a:latin typeface="Arial" panose="020B0604020202020204" pitchFamily="34" charset="0"/>
                <a:cs typeface="Arial" panose="020B0604020202020204" pitchFamily="34" charset="0"/>
              </a:rPr>
              <a:t>esson from COMBAT-METEO / Marie  Curie</a:t>
            </a:r>
            <a:r>
              <a:rPr lang="en-US" sz="3600" b="1" cap="all" dirty="0">
                <a:latin typeface="Arial" panose="020B0604020202020204" pitchFamily="34" charset="0"/>
                <a:cs typeface="Arial" panose="020B0604020202020204" pitchFamily="34" charset="0"/>
              </a:rPr>
              <a:t/>
            </a:r>
            <a:br>
              <a:rPr lang="en-US" sz="3600" b="1" cap="all" dirty="0">
                <a:latin typeface="Arial" panose="020B0604020202020204" pitchFamily="34" charset="0"/>
                <a:cs typeface="Arial" panose="020B0604020202020204" pitchFamily="34" charset="0"/>
              </a:rPr>
            </a:br>
            <a:endParaRPr lang="en-US" sz="20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8942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95BA9E8B-B029-453B-9DD4-1B3EFCD9D661}" type="datetime1">
              <a:rPr lang="en-GB" smtClean="0"/>
              <a:pPr/>
              <a:t>27/10/2017</a:t>
            </a:fld>
            <a:endParaRPr lang="fi-FI"/>
          </a:p>
        </p:txBody>
      </p:sp>
      <p:sp>
        <p:nvSpPr>
          <p:cNvPr id="6" name="Dian numeron paikkamerkki 5"/>
          <p:cNvSpPr>
            <a:spLocks noGrp="1"/>
          </p:cNvSpPr>
          <p:nvPr>
            <p:ph type="sldNum" sz="quarter" idx="12"/>
          </p:nvPr>
        </p:nvSpPr>
        <p:spPr>
          <a:xfrm>
            <a:off x="6300192" y="6381328"/>
            <a:ext cx="3312368" cy="581868"/>
          </a:xfrm>
        </p:spPr>
        <p:txBody>
          <a:bodyPr/>
          <a:lstStyle/>
          <a:p>
            <a:fld id="{4669315E-5A66-CF44-AE5D-C333B2F730C4}" type="slidenum">
              <a:rPr lang="en-GB" smtClean="0"/>
              <a:pPr/>
              <a:t>7</a:t>
            </a:fld>
            <a:endParaRPr lang="en-GB" dirty="0"/>
          </a:p>
        </p:txBody>
      </p:sp>
      <p:sp>
        <p:nvSpPr>
          <p:cNvPr id="8" name="Content Placeholder 7"/>
          <p:cNvSpPr>
            <a:spLocks noGrp="1"/>
          </p:cNvSpPr>
          <p:nvPr>
            <p:ph idx="1"/>
          </p:nvPr>
        </p:nvSpPr>
        <p:spPr>
          <a:xfrm>
            <a:off x="0" y="943406"/>
            <a:ext cx="9144000" cy="5365914"/>
          </a:xfrm>
        </p:spPr>
        <p:txBody>
          <a:bodyPr/>
          <a:lstStyle/>
          <a:p>
            <a:pPr marL="92075" indent="0">
              <a:lnSpc>
                <a:spcPct val="100000"/>
              </a:lnSpc>
              <a:spcBef>
                <a:spcPts val="0"/>
              </a:spcBef>
              <a:spcAft>
                <a:spcPts val="0"/>
              </a:spcAft>
              <a:buNone/>
            </a:pPr>
            <a:r>
              <a:rPr lang="en-GB" sz="2400" b="1" spc="-20" dirty="0" smtClean="0">
                <a:solidFill>
                  <a:schemeClr val="tx1"/>
                </a:solidFill>
                <a:latin typeface="Arial" panose="020B0604020202020204" pitchFamily="34" charset="0"/>
                <a:cs typeface="Arial" panose="020B0604020202020204" pitchFamily="34" charset="0"/>
              </a:rPr>
              <a:t>Air pollution </a:t>
            </a:r>
            <a:r>
              <a:rPr lang="en-GB" sz="2400" b="1" spc="-20" dirty="0">
                <a:solidFill>
                  <a:schemeClr val="tx1"/>
                </a:solidFill>
                <a:latin typeface="Arial" panose="020B0604020202020204" pitchFamily="34" charset="0"/>
                <a:cs typeface="Arial" panose="020B0604020202020204" pitchFamily="34" charset="0"/>
              </a:rPr>
              <a:t>and climate </a:t>
            </a:r>
            <a:r>
              <a:rPr lang="en-GB" sz="2400" b="1" spc="-20" dirty="0" smtClean="0">
                <a:solidFill>
                  <a:schemeClr val="tx1"/>
                </a:solidFill>
                <a:latin typeface="Arial" panose="020B0604020202020204" pitchFamily="34" charset="0"/>
                <a:cs typeface="Arial" panose="020B0604020202020204" pitchFamily="34" charset="0"/>
              </a:rPr>
              <a:t>change</a:t>
            </a:r>
            <a:r>
              <a:rPr lang="en-GB" sz="2400" b="1" spc="-20" dirty="0" smtClean="0">
                <a:solidFill>
                  <a:schemeClr val="tx1"/>
                </a:solidFill>
                <a:latin typeface="Arial" panose="020B0604020202020204" pitchFamily="34" charset="0"/>
                <a:cs typeface="Arial" panose="020B0604020202020204" pitchFamily="34" charset="0"/>
                <a:sym typeface="Wingdings" panose="05000000000000000000" pitchFamily="2" charset="2"/>
              </a:rPr>
              <a:t> increase </a:t>
            </a:r>
            <a:r>
              <a:rPr lang="en-GB" sz="2400" b="1" spc="-20" dirty="0" smtClean="0">
                <a:solidFill>
                  <a:schemeClr val="tx1"/>
                </a:solidFill>
                <a:latin typeface="Arial" panose="020B0604020202020204" pitchFamily="34" charset="0"/>
                <a:cs typeface="Arial" panose="020B0604020202020204" pitchFamily="34" charset="0"/>
              </a:rPr>
              <a:t>natural hazards Urbanisation </a:t>
            </a:r>
            <a:r>
              <a:rPr lang="en-GB" sz="2400" b="1" spc="-20" dirty="0" smtClean="0">
                <a:solidFill>
                  <a:schemeClr val="tx1"/>
                </a:solidFill>
                <a:latin typeface="Arial" panose="020B0604020202020204" pitchFamily="34" charset="0"/>
                <a:cs typeface="Arial" panose="020B0604020202020204" pitchFamily="34" charset="0"/>
                <a:sym typeface="Wingdings" panose="05000000000000000000" pitchFamily="2" charset="2"/>
              </a:rPr>
              <a:t>makes society more </a:t>
            </a:r>
            <a:r>
              <a:rPr lang="en-GB" sz="2400" b="1" spc="-20" dirty="0" smtClean="0">
                <a:solidFill>
                  <a:schemeClr val="tx1"/>
                </a:solidFill>
                <a:latin typeface="Arial" panose="020B0604020202020204" pitchFamily="34" charset="0"/>
                <a:cs typeface="Arial" panose="020B0604020202020204" pitchFamily="34" charset="0"/>
              </a:rPr>
              <a:t>vulnerable to hazards </a:t>
            </a:r>
          </a:p>
          <a:p>
            <a:pPr marL="92075" indent="0">
              <a:lnSpc>
                <a:spcPct val="100000"/>
              </a:lnSpc>
              <a:spcBef>
                <a:spcPts val="0"/>
              </a:spcBef>
              <a:spcAft>
                <a:spcPts val="0"/>
              </a:spcAft>
              <a:buNone/>
            </a:pPr>
            <a:r>
              <a:rPr lang="fi-FI" sz="2400" b="1" spc="-20" dirty="0" smtClean="0">
                <a:solidFill>
                  <a:schemeClr val="tx1"/>
                </a:solidFill>
                <a:latin typeface="Arial" panose="020B0604020202020204" pitchFamily="34" charset="0"/>
                <a:cs typeface="Arial" panose="020B0604020202020204" pitchFamily="34" charset="0"/>
              </a:rPr>
              <a:t>Air </a:t>
            </a:r>
            <a:r>
              <a:rPr lang="en-US" sz="2400" b="1" spc="-20" dirty="0" smtClean="0">
                <a:solidFill>
                  <a:schemeClr val="tx1"/>
                </a:solidFill>
                <a:latin typeface="Arial" panose="020B0604020202020204" pitchFamily="34" charset="0"/>
                <a:cs typeface="Arial" panose="020B0604020202020204" pitchFamily="34" charset="0"/>
              </a:rPr>
              <a:t>pollution</a:t>
            </a:r>
            <a:r>
              <a:rPr lang="en-US" sz="2400" b="1" spc="-20" dirty="0" smtClean="0">
                <a:solidFill>
                  <a:schemeClr val="tx1"/>
                </a:solidFill>
                <a:latin typeface="Arial" panose="020B0604020202020204" pitchFamily="34" charset="0"/>
                <a:cs typeface="Arial" panose="020B0604020202020204" pitchFamily="34" charset="0"/>
                <a:sym typeface="Wingdings" panose="05000000000000000000" pitchFamily="2" charset="2"/>
              </a:rPr>
              <a:t> cause </a:t>
            </a:r>
            <a:r>
              <a:rPr lang="en-GB" sz="2400" b="1" spc="-20" dirty="0" smtClean="0">
                <a:solidFill>
                  <a:schemeClr val="tx1"/>
                </a:solidFill>
                <a:latin typeface="Arial" panose="020B0604020202020204" pitchFamily="34" charset="0"/>
                <a:cs typeface="Arial" panose="020B0604020202020204" pitchFamily="34" charset="0"/>
              </a:rPr>
              <a:t>2.5 </a:t>
            </a:r>
            <a:r>
              <a:rPr lang="en-GB" sz="2400" b="1" spc="-20" dirty="0">
                <a:solidFill>
                  <a:schemeClr val="tx1"/>
                </a:solidFill>
                <a:latin typeface="Arial" panose="020B0604020202020204" pitchFamily="34" charset="0"/>
                <a:cs typeface="Arial" panose="020B0604020202020204" pitchFamily="34" charset="0"/>
              </a:rPr>
              <a:t>million deaths per year </a:t>
            </a:r>
            <a:r>
              <a:rPr lang="en-GB" sz="2400" b="1" spc="-20" dirty="0" smtClean="0">
                <a:solidFill>
                  <a:schemeClr val="tx1"/>
                </a:solidFill>
                <a:latin typeface="Arial" panose="020B0604020202020204" pitchFamily="34" charset="0"/>
                <a:cs typeface="Arial" panose="020B0604020202020204" pitchFamily="34" charset="0"/>
              </a:rPr>
              <a:t>in China</a:t>
            </a:r>
          </a:p>
          <a:p>
            <a:pPr marL="92075" indent="0">
              <a:lnSpc>
                <a:spcPct val="100000"/>
              </a:lnSpc>
              <a:spcBef>
                <a:spcPts val="0"/>
              </a:spcBef>
              <a:spcAft>
                <a:spcPts val="0"/>
              </a:spcAft>
              <a:buNone/>
            </a:pPr>
            <a:r>
              <a:rPr lang="en-US" sz="2800" b="1" spc="-20" dirty="0" smtClean="0">
                <a:solidFill>
                  <a:srgbClr val="FF0000"/>
                </a:solidFill>
                <a:latin typeface="Arial" panose="020B0604020202020204" pitchFamily="34" charset="0"/>
                <a:cs typeface="Arial" panose="020B0604020202020204" pitchFamily="34" charset="0"/>
              </a:rPr>
              <a:t>Society and professionals need better knowledge of</a:t>
            </a:r>
            <a:endParaRPr lang="fi-FI" sz="2800" b="1" spc="-20" dirty="0">
              <a:solidFill>
                <a:srgbClr val="FF0000"/>
              </a:solidFill>
              <a:latin typeface="Arial" panose="020B0604020202020204" pitchFamily="34" charset="0"/>
              <a:cs typeface="Arial" panose="020B0604020202020204" pitchFamily="34" charset="0"/>
            </a:endParaRPr>
          </a:p>
          <a:p>
            <a:pPr marL="92075" indent="0">
              <a:lnSpc>
                <a:spcPct val="100000"/>
              </a:lnSpc>
              <a:spcBef>
                <a:spcPts val="0"/>
              </a:spcBef>
              <a:spcAft>
                <a:spcPts val="0"/>
              </a:spcAft>
              <a:buNone/>
            </a:pPr>
            <a:r>
              <a:rPr lang="fi-FI" sz="2400" b="1" spc="-20" dirty="0" smtClean="0">
                <a:latin typeface="Arial" panose="020B0604020202020204" pitchFamily="34" charset="0"/>
                <a:cs typeface="Arial" panose="020B0604020202020204" pitchFamily="34" charset="0"/>
              </a:rPr>
              <a:t>                                              </a:t>
            </a:r>
            <a:r>
              <a:rPr lang="en-GB" sz="2800" b="1" u="sng" spc="-20" dirty="0" smtClean="0">
                <a:solidFill>
                  <a:srgbClr val="FF0000"/>
                </a:solidFill>
                <a:latin typeface="Arial" panose="020B0604020202020204" pitchFamily="34" charset="0"/>
                <a:cs typeface="Arial" panose="020B0604020202020204" pitchFamily="34" charset="0"/>
              </a:rPr>
              <a:t>heterogeneous</a:t>
            </a:r>
            <a:r>
              <a:rPr lang="en-GB" sz="2800" b="1" spc="-20" dirty="0" smtClean="0">
                <a:solidFill>
                  <a:srgbClr val="FF0000"/>
                </a:solidFill>
                <a:latin typeface="Arial" panose="020B0604020202020204" pitchFamily="34" charset="0"/>
                <a:cs typeface="Arial" panose="020B0604020202020204" pitchFamily="34" charset="0"/>
              </a:rPr>
              <a:t> environments                                                 </a:t>
            </a:r>
            <a:r>
              <a:rPr lang="en-GB" sz="2600" b="1" spc="-20" dirty="0" smtClean="0">
                <a:solidFill>
                  <a:srgbClr val="FF0000"/>
                </a:solidFill>
                <a:latin typeface="Arial" panose="020B0604020202020204" pitchFamily="34" charset="0"/>
                <a:cs typeface="Arial" panose="020B0604020202020204" pitchFamily="34" charset="0"/>
              </a:rPr>
              <a:t>	                                      </a:t>
            </a:r>
            <a:r>
              <a:rPr lang="en-GB" sz="2800" b="1" spc="-20" dirty="0" smtClean="0">
                <a:solidFill>
                  <a:srgbClr val="FF0000"/>
                </a:solidFill>
                <a:latin typeface="Arial" panose="020B0604020202020204" pitchFamily="34" charset="0"/>
                <a:cs typeface="Arial" panose="020B0604020202020204" pitchFamily="34" charset="0"/>
              </a:rPr>
              <a:t>towards </a:t>
            </a:r>
            <a:r>
              <a:rPr lang="en-GB" sz="2800" b="1" u="sng" spc="-20" dirty="0" smtClean="0">
                <a:solidFill>
                  <a:srgbClr val="FF0000"/>
                </a:solidFill>
                <a:latin typeface="Arial" panose="020B0604020202020204" pitchFamily="34" charset="0"/>
                <a:cs typeface="Arial" panose="020B0604020202020204" pitchFamily="34" charset="0"/>
              </a:rPr>
              <a:t>CLIENT-ADDRESSED</a:t>
            </a:r>
            <a:r>
              <a:rPr lang="en-GB" sz="2800" b="1" spc="-20" dirty="0" smtClean="0">
                <a:solidFill>
                  <a:srgbClr val="0083E6"/>
                </a:solidFill>
                <a:latin typeface="Arial" panose="020B0604020202020204" pitchFamily="34" charset="0"/>
                <a:cs typeface="Arial" panose="020B0604020202020204" pitchFamily="34" charset="0"/>
              </a:rPr>
              <a:t> </a:t>
            </a:r>
            <a:r>
              <a:rPr lang="en-GB" sz="2600" b="1" spc="-20" dirty="0" smtClean="0">
                <a:solidFill>
                  <a:srgbClr val="0083E6"/>
                </a:solidFill>
                <a:latin typeface="Arial" panose="020B0604020202020204" pitchFamily="34" charset="0"/>
                <a:cs typeface="Arial" panose="020B0604020202020204" pitchFamily="34" charset="0"/>
              </a:rPr>
              <a:t>										 </a:t>
            </a:r>
            <a:r>
              <a:rPr lang="en-GB" sz="2600" b="1" spc="-20" dirty="0">
                <a:solidFill>
                  <a:srgbClr val="FF0000"/>
                </a:solidFill>
                <a:latin typeface="Arial" panose="020B0604020202020204" pitchFamily="34" charset="0"/>
                <a:cs typeface="Arial" panose="020B0604020202020204" pitchFamily="34" charset="0"/>
              </a:rPr>
              <a:t> </a:t>
            </a:r>
            <a:r>
              <a:rPr lang="en-GB" sz="2600" b="1" spc="-20" dirty="0" smtClean="0">
                <a:solidFill>
                  <a:srgbClr val="FF0000"/>
                </a:solidFill>
                <a:latin typeface="Arial" panose="020B0604020202020204" pitchFamily="34" charset="0"/>
                <a:cs typeface="Arial" panose="020B0604020202020204" pitchFamily="34" charset="0"/>
              </a:rPr>
              <a:t>                          </a:t>
            </a:r>
            <a:r>
              <a:rPr lang="en-GB" sz="2800" b="1" u="sng" spc="-20" dirty="0" smtClean="0">
                <a:solidFill>
                  <a:srgbClr val="FF0000"/>
                </a:solidFill>
                <a:latin typeface="Arial" panose="020B0604020202020204" pitchFamily="34" charset="0"/>
                <a:cs typeface="Arial" panose="020B0604020202020204" pitchFamily="34" charset="0"/>
              </a:rPr>
              <a:t>SERVICES</a:t>
            </a:r>
          </a:p>
          <a:p>
            <a:pPr marL="92075" indent="0">
              <a:lnSpc>
                <a:spcPct val="100000"/>
              </a:lnSpc>
              <a:spcBef>
                <a:spcPts val="0"/>
              </a:spcBef>
              <a:spcAft>
                <a:spcPts val="0"/>
              </a:spcAft>
              <a:buNone/>
            </a:pPr>
            <a:r>
              <a:rPr lang="en-US" sz="2400" b="1" spc="-20" dirty="0" smtClean="0">
                <a:latin typeface="Arial" panose="020B0604020202020204" pitchFamily="34" charset="0"/>
                <a:cs typeface="Arial" panose="020B0604020202020204" pitchFamily="34" charset="0"/>
              </a:rPr>
              <a:t>                                              </a:t>
            </a:r>
          </a:p>
          <a:p>
            <a:pPr marL="92075" indent="0">
              <a:lnSpc>
                <a:spcPct val="100000"/>
              </a:lnSpc>
              <a:spcBef>
                <a:spcPts val="0"/>
              </a:spcBef>
              <a:spcAft>
                <a:spcPts val="0"/>
              </a:spcAft>
              <a:buNone/>
            </a:pPr>
            <a:endParaRPr lang="en-GB" sz="1000" b="1" spc="-20" dirty="0" smtClean="0">
              <a:latin typeface="Arial" panose="020B0604020202020204" pitchFamily="34" charset="0"/>
              <a:cs typeface="Arial" panose="020B0604020202020204" pitchFamily="34" charset="0"/>
            </a:endParaRPr>
          </a:p>
          <a:p>
            <a:pPr marL="92075" indent="0">
              <a:buNone/>
            </a:pPr>
            <a:endParaRPr lang="fi-FI"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9" name="Title 8"/>
          <p:cNvSpPr txBox="1">
            <a:spLocks/>
          </p:cNvSpPr>
          <p:nvPr/>
        </p:nvSpPr>
        <p:spPr bwMode="auto">
          <a:xfrm>
            <a:off x="457200" y="-27384"/>
            <a:ext cx="8216900"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4000" baseline="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5pPr>
            <a:lvl6pPr marL="4572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6pPr>
            <a:lvl7pPr marL="9144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7pPr>
            <a:lvl8pPr marL="13716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8pPr>
            <a:lvl9pPr marL="18288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9pPr>
          </a:lstStyle>
          <a:p>
            <a:pPr algn="l"/>
            <a:endParaRPr lang="en-US" sz="3600" b="1" cap="all" dirty="0" smtClean="0">
              <a:latin typeface="Arial" panose="020B0604020202020204" pitchFamily="34" charset="0"/>
              <a:cs typeface="Arial" panose="020B0604020202020204" pitchFamily="34" charset="0"/>
            </a:endParaRPr>
          </a:p>
          <a:p>
            <a:pPr algn="l"/>
            <a:r>
              <a:rPr lang="en-US" sz="3600" b="1" cap="all" dirty="0">
                <a:latin typeface="Arial" panose="020B0604020202020204" pitchFamily="34" charset="0"/>
                <a:cs typeface="Arial" panose="020B0604020202020204" pitchFamily="34" charset="0"/>
              </a:rPr>
              <a:t>L</a:t>
            </a:r>
            <a:r>
              <a:rPr lang="en-US" sz="3600" b="1" dirty="0">
                <a:latin typeface="Arial" panose="020B0604020202020204" pitchFamily="34" charset="0"/>
                <a:cs typeface="Arial" panose="020B0604020202020204" pitchFamily="34" charset="0"/>
              </a:rPr>
              <a:t>esson from </a:t>
            </a:r>
            <a:r>
              <a:rPr lang="en-US" sz="3600" b="1" dirty="0" smtClean="0">
                <a:latin typeface="Arial" panose="020B0604020202020204" pitchFamily="34" charset="0"/>
                <a:cs typeface="Arial" panose="020B0604020202020204" pitchFamily="34" charset="0"/>
              </a:rPr>
              <a:t>QUALIMET / ERC-</a:t>
            </a:r>
            <a:r>
              <a:rPr lang="en-US" sz="3600" b="1" dirty="0" err="1" smtClean="0">
                <a:latin typeface="Arial" panose="020B0604020202020204" pitchFamily="34" charset="0"/>
                <a:cs typeface="Arial" panose="020B0604020202020204" pitchFamily="34" charset="0"/>
              </a:rPr>
              <a:t>AdG</a:t>
            </a:r>
            <a:r>
              <a:rPr lang="en-US" sz="3600" b="1" cap="all" dirty="0">
                <a:latin typeface="Arial" panose="020B0604020202020204" pitchFamily="34" charset="0"/>
                <a:cs typeface="Arial" panose="020B0604020202020204" pitchFamily="34" charset="0"/>
              </a:rPr>
              <a:t/>
            </a:r>
            <a:br>
              <a:rPr lang="en-US" sz="3600" b="1" cap="all" dirty="0">
                <a:latin typeface="Arial" panose="020B0604020202020204" pitchFamily="34" charset="0"/>
                <a:cs typeface="Arial" panose="020B0604020202020204" pitchFamily="34" charset="0"/>
              </a:rPr>
            </a:br>
            <a:endParaRPr lang="en-US" sz="2000" b="1" kern="0" dirty="0">
              <a:latin typeface="Arial" panose="020B0604020202020204" pitchFamily="34" charset="0"/>
              <a:cs typeface="Arial" panose="020B0604020202020204" pitchFamily="34" charset="0"/>
            </a:endParaRPr>
          </a:p>
        </p:txBody>
      </p:sp>
      <p:pic>
        <p:nvPicPr>
          <p:cNvPr id="7" name="Picture 2" descr="NO2.jpg"/>
          <p:cNvPicPr/>
          <p:nvPr/>
        </p:nvPicPr>
        <p:blipFill>
          <a:blip r:embed="rId3" cstate="print">
            <a:extLst>
              <a:ext uri="{28A0092B-C50C-407E-A947-70E740481C1C}">
                <a14:useLocalDpi xmlns:a14="http://schemas.microsoft.com/office/drawing/2010/main" val="0"/>
              </a:ext>
            </a:extLst>
          </a:blip>
          <a:srcRect l="13834" t="27415" r="12048" b="10606"/>
          <a:stretch>
            <a:fillRect/>
          </a:stretch>
        </p:blipFill>
        <p:spPr bwMode="auto">
          <a:xfrm>
            <a:off x="35496" y="2636912"/>
            <a:ext cx="5400600" cy="3600400"/>
          </a:xfrm>
          <a:prstGeom prst="rect">
            <a:avLst/>
          </a:prstGeom>
          <a:noFill/>
          <a:ln>
            <a:noFill/>
          </a:ln>
          <a:extLst/>
        </p:spPr>
      </p:pic>
      <p:sp>
        <p:nvSpPr>
          <p:cNvPr id="2" name="Rectangle 1"/>
          <p:cNvSpPr/>
          <p:nvPr/>
        </p:nvSpPr>
        <p:spPr>
          <a:xfrm>
            <a:off x="5436096" y="4298320"/>
            <a:ext cx="3703239" cy="1938992"/>
          </a:xfrm>
          <a:prstGeom prst="rect">
            <a:avLst/>
          </a:prstGeom>
        </p:spPr>
        <p:txBody>
          <a:bodyPr wrap="square">
            <a:spAutoFit/>
          </a:bodyPr>
          <a:lstStyle/>
          <a:p>
            <a:pPr marL="92075" indent="0" defTabSz="914400">
              <a:buNone/>
            </a:pPr>
            <a:r>
              <a:rPr lang="en-GB" sz="2400" b="1" dirty="0" smtClean="0">
                <a:solidFill>
                  <a:schemeClr val="tx1"/>
                </a:solidFill>
                <a:latin typeface="Arial" panose="020B0604020202020204" pitchFamily="34" charset="0"/>
                <a:cs typeface="Arial" panose="020B0604020202020204" pitchFamily="34" charset="0"/>
              </a:rPr>
              <a:t>Air </a:t>
            </a:r>
            <a:r>
              <a:rPr lang="en-GB" sz="2400" b="1" dirty="0">
                <a:solidFill>
                  <a:schemeClr val="tx1"/>
                </a:solidFill>
                <a:latin typeface="Arial" panose="020B0604020202020204" pitchFamily="34" charset="0"/>
                <a:cs typeface="Arial" panose="020B0604020202020204" pitchFamily="34" charset="0"/>
              </a:rPr>
              <a:t>pollution </a:t>
            </a:r>
            <a:r>
              <a:rPr lang="en-GB" sz="2400" b="1" dirty="0" smtClean="0">
                <a:solidFill>
                  <a:schemeClr val="tx1"/>
                </a:solidFill>
                <a:latin typeface="Arial" panose="020B0604020202020204" pitchFamily="34" charset="0"/>
                <a:cs typeface="Arial" panose="020B0604020202020204" pitchFamily="34" charset="0"/>
              </a:rPr>
              <a:t>in the neighbouring streets: EU </a:t>
            </a:r>
            <a:r>
              <a:rPr lang="en-GB" sz="2400" b="1" dirty="0">
                <a:solidFill>
                  <a:schemeClr val="tx1"/>
                </a:solidFill>
                <a:latin typeface="Arial" panose="020B0604020202020204" pitchFamily="34" charset="0"/>
                <a:cs typeface="Arial" panose="020B0604020202020204" pitchFamily="34" charset="0"/>
              </a:rPr>
              <a:t>project </a:t>
            </a:r>
            <a:r>
              <a:rPr lang="en-GB" sz="2400" b="1" dirty="0" smtClean="0">
                <a:solidFill>
                  <a:schemeClr val="tx1"/>
                </a:solidFill>
                <a:latin typeface="Arial" panose="020B0604020202020204" pitchFamily="34" charset="0"/>
                <a:cs typeface="Arial" panose="020B0604020202020204" pitchFamily="34" charset="0"/>
              </a:rPr>
              <a:t>MEGAPOLI </a:t>
            </a:r>
            <a:r>
              <a:rPr lang="en-GB" sz="2400" b="1" dirty="0">
                <a:solidFill>
                  <a:schemeClr val="tx1"/>
                </a:solidFill>
                <a:latin typeface="Arial" panose="020B0604020202020204" pitchFamily="34" charset="0"/>
                <a:cs typeface="Arial" panose="020B0604020202020204" pitchFamily="34" charset="0"/>
              </a:rPr>
              <a:t>2008-2011 </a:t>
            </a:r>
            <a:r>
              <a:rPr lang="en-GB" sz="2400" b="1" dirty="0" smtClean="0">
                <a:solidFill>
                  <a:schemeClr val="tx1"/>
                </a:solidFill>
                <a:latin typeface="Arial" panose="020B0604020202020204" pitchFamily="34" charset="0"/>
                <a:cs typeface="Arial" panose="020B0604020202020204" pitchFamily="34" charset="0"/>
              </a:rPr>
              <a:t>(coordinator</a:t>
            </a:r>
          </a:p>
          <a:p>
            <a:pPr marL="92075" indent="0" defTabSz="914400">
              <a:buNone/>
            </a:pPr>
            <a:r>
              <a:rPr lang="en-GB" sz="2400" b="1" dirty="0" smtClean="0">
                <a:solidFill>
                  <a:schemeClr val="tx1"/>
                </a:solidFill>
                <a:latin typeface="Arial" panose="020B0604020202020204" pitchFamily="34" charset="0"/>
                <a:cs typeface="Arial" panose="020B0604020202020204" pitchFamily="34" charset="0"/>
              </a:rPr>
              <a:t>(Alexander Baklanov)</a:t>
            </a:r>
            <a:endParaRPr lang="fi-FI"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8002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95BA9E8B-B029-453B-9DD4-1B3EFCD9D661}" type="datetime1">
              <a:rPr lang="en-GB" smtClean="0"/>
              <a:pPr/>
              <a:t>27/10/2017</a:t>
            </a:fld>
            <a:endParaRPr lang="fi-FI"/>
          </a:p>
        </p:txBody>
      </p:sp>
      <p:sp>
        <p:nvSpPr>
          <p:cNvPr id="6" name="Dian numeron paikkamerkki 5"/>
          <p:cNvSpPr>
            <a:spLocks noGrp="1"/>
          </p:cNvSpPr>
          <p:nvPr>
            <p:ph type="sldNum" sz="quarter" idx="12"/>
          </p:nvPr>
        </p:nvSpPr>
        <p:spPr/>
        <p:txBody>
          <a:bodyPr/>
          <a:lstStyle/>
          <a:p>
            <a:fld id="{4669315E-5A66-CF44-AE5D-C333B2F730C4}" type="slidenum">
              <a:rPr lang="en-GB" smtClean="0"/>
              <a:pPr/>
              <a:t>8</a:t>
            </a:fld>
            <a:endParaRPr lang="en-GB"/>
          </a:p>
        </p:txBody>
      </p:sp>
      <p:sp>
        <p:nvSpPr>
          <p:cNvPr id="9" name="Title 8"/>
          <p:cNvSpPr txBox="1">
            <a:spLocks/>
          </p:cNvSpPr>
          <p:nvPr/>
        </p:nvSpPr>
        <p:spPr bwMode="auto">
          <a:xfrm>
            <a:off x="35496" y="-27384"/>
            <a:ext cx="9108504"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4000" baseline="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5pPr>
            <a:lvl6pPr marL="4572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6pPr>
            <a:lvl7pPr marL="9144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7pPr>
            <a:lvl8pPr marL="13716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8pPr>
            <a:lvl9pPr marL="18288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9pPr>
          </a:lstStyle>
          <a:p>
            <a:pPr algn="l"/>
            <a:endParaRPr lang="en-US" sz="3600" b="1" cap="all" dirty="0" smtClean="0">
              <a:latin typeface="Arial" panose="020B0604020202020204" pitchFamily="34" charset="0"/>
              <a:cs typeface="Arial" panose="020B0604020202020204" pitchFamily="34" charset="0"/>
            </a:endParaRPr>
          </a:p>
          <a:p>
            <a:pPr algn="l"/>
            <a:r>
              <a:rPr lang="en-US" sz="3600" b="1" cap="all" dirty="0" smtClean="0">
                <a:latin typeface="Arial" panose="020B0604020202020204" pitchFamily="34" charset="0"/>
                <a:cs typeface="Arial" panose="020B0604020202020204" pitchFamily="34" charset="0"/>
              </a:rPr>
              <a:t>      F</a:t>
            </a:r>
            <a:r>
              <a:rPr lang="en-US" sz="3600" b="1" dirty="0" smtClean="0">
                <a:latin typeface="Arial" panose="020B0604020202020204" pitchFamily="34" charset="0"/>
                <a:cs typeface="Arial" panose="020B0604020202020204" pitchFamily="34" charset="0"/>
              </a:rPr>
              <a:t>urther</a:t>
            </a:r>
            <a:r>
              <a:rPr lang="en-US" sz="3600" b="1" cap="all" dirty="0" smtClean="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lesson </a:t>
            </a:r>
            <a:r>
              <a:rPr lang="en-US" sz="3600" b="1" cap="all" dirty="0">
                <a:latin typeface="Arial" panose="020B0604020202020204" pitchFamily="34" charset="0"/>
                <a:cs typeface="Arial" panose="020B0604020202020204" pitchFamily="34" charset="0"/>
              </a:rPr>
              <a:t/>
            </a:r>
            <a:br>
              <a:rPr lang="en-US" sz="3600" b="1" cap="all" dirty="0">
                <a:latin typeface="Arial" panose="020B0604020202020204" pitchFamily="34" charset="0"/>
                <a:cs typeface="Arial" panose="020B0604020202020204" pitchFamily="34" charset="0"/>
              </a:rPr>
            </a:br>
            <a:endParaRPr lang="en-US" sz="2000" b="1" kern="0" dirty="0">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a:xfrm>
            <a:off x="0" y="943406"/>
            <a:ext cx="9144000" cy="5184576"/>
          </a:xfrm>
        </p:spPr>
        <p:txBody>
          <a:bodyPr/>
          <a:lstStyle/>
          <a:p>
            <a:pPr marL="92075" indent="0">
              <a:lnSpc>
                <a:spcPct val="100000"/>
              </a:lnSpc>
              <a:spcBef>
                <a:spcPts val="0"/>
              </a:spcBef>
              <a:spcAft>
                <a:spcPts val="0"/>
              </a:spcAft>
              <a:buNone/>
            </a:pPr>
            <a:r>
              <a:rPr lang="en-GB" sz="2800" b="1" spc="-20" dirty="0" smtClean="0">
                <a:latin typeface="Arial" panose="020B0604020202020204" pitchFamily="34" charset="0"/>
                <a:cs typeface="Arial" panose="020B0604020202020204" pitchFamily="34" charset="0"/>
              </a:rPr>
              <a:t>The concept of </a:t>
            </a:r>
            <a:r>
              <a:rPr lang="en-GB" sz="2800" b="1" u="sng" spc="-20" dirty="0" smtClean="0">
                <a:latin typeface="Arial" panose="020B0604020202020204" pitchFamily="34" charset="0"/>
                <a:cs typeface="Arial" panose="020B0604020202020204" pitchFamily="34" charset="0"/>
              </a:rPr>
              <a:t>PERSONAL ENVIRONMENT</a:t>
            </a:r>
            <a:r>
              <a:rPr lang="en-GB" sz="2800" b="1" spc="-20" dirty="0" smtClean="0">
                <a:latin typeface="Arial" panose="020B0604020202020204" pitchFamily="34" charset="0"/>
                <a:cs typeface="Arial" panose="020B0604020202020204" pitchFamily="34" charset="0"/>
              </a:rPr>
              <a:t>: </a:t>
            </a:r>
            <a:r>
              <a:rPr lang="en-GB" sz="2800" b="1" spc="-20" dirty="0" smtClean="0">
                <a:solidFill>
                  <a:srgbClr val="0083E6"/>
                </a:solidFill>
                <a:latin typeface="Arial" panose="020B0604020202020204" pitchFamily="34" charset="0"/>
                <a:cs typeface="Arial" panose="020B0604020202020204" pitchFamily="34" charset="0"/>
              </a:rPr>
              <a:t>local </a:t>
            </a:r>
            <a:r>
              <a:rPr lang="en-GB" sz="2800" b="1" spc="-20" dirty="0">
                <a:solidFill>
                  <a:srgbClr val="0083E6"/>
                </a:solidFill>
                <a:latin typeface="Arial" panose="020B0604020202020204" pitchFamily="34" charset="0"/>
                <a:cs typeface="Arial" panose="020B0604020202020204" pitchFamily="34" charset="0"/>
              </a:rPr>
              <a:t>weather, </a:t>
            </a:r>
            <a:r>
              <a:rPr lang="en-GB" sz="2800" b="1" spc="-20" dirty="0" smtClean="0">
                <a:solidFill>
                  <a:srgbClr val="0083E6"/>
                </a:solidFill>
                <a:latin typeface="Arial" panose="020B0604020202020204" pitchFamily="34" charset="0"/>
                <a:cs typeface="Arial" panose="020B0604020202020204" pitchFamily="34" charset="0"/>
              </a:rPr>
              <a:t>air, water, soil </a:t>
            </a:r>
            <a:r>
              <a:rPr lang="en-GB" sz="2800" b="1" spc="-20" dirty="0">
                <a:solidFill>
                  <a:srgbClr val="0083E6"/>
                </a:solidFill>
                <a:latin typeface="Arial" panose="020B0604020202020204" pitchFamily="34" charset="0"/>
                <a:cs typeface="Arial" panose="020B0604020202020204" pitchFamily="34" charset="0"/>
              </a:rPr>
              <a:t>quality and microclimate at work or home, indoors or out</a:t>
            </a:r>
            <a:r>
              <a:rPr lang="en-GB" sz="2800" b="1" spc="-20" dirty="0">
                <a:latin typeface="Arial" panose="020B0604020202020204" pitchFamily="34" charset="0"/>
                <a:cs typeface="Arial" panose="020B0604020202020204" pitchFamily="34" charset="0"/>
              </a:rPr>
              <a:t> </a:t>
            </a:r>
            <a:r>
              <a:rPr lang="en-GB" sz="2800" b="1" spc="-20" dirty="0" smtClean="0">
                <a:solidFill>
                  <a:srgbClr val="0083E6"/>
                </a:solidFill>
                <a:latin typeface="Arial" panose="020B0604020202020204" pitchFamily="34" charset="0"/>
                <a:cs typeface="Arial" panose="020B0604020202020204" pitchFamily="34" charset="0"/>
              </a:rPr>
              <a:t>controlled </a:t>
            </a:r>
            <a:r>
              <a:rPr lang="en-GB" sz="2800" b="1" spc="-20" dirty="0">
                <a:solidFill>
                  <a:srgbClr val="0083E6"/>
                </a:solidFill>
                <a:latin typeface="Arial" panose="020B0604020202020204" pitchFamily="34" charset="0"/>
                <a:cs typeface="Arial" panose="020B0604020202020204" pitchFamily="34" charset="0"/>
              </a:rPr>
              <a:t>by </a:t>
            </a:r>
            <a:r>
              <a:rPr lang="en-GB" sz="2800" b="1" spc="-20" dirty="0" smtClean="0">
                <a:solidFill>
                  <a:srgbClr val="0083E6"/>
                </a:solidFill>
                <a:latin typeface="Arial" panose="020B0604020202020204" pitchFamily="34" charset="0"/>
                <a:cs typeface="Arial" panose="020B0604020202020204" pitchFamily="34" charset="0"/>
              </a:rPr>
              <a:t>physical and chemical </a:t>
            </a:r>
            <a:r>
              <a:rPr lang="en-GB" sz="2800" b="1" spc="-20" dirty="0">
                <a:solidFill>
                  <a:srgbClr val="0083E6"/>
                </a:solidFill>
                <a:latin typeface="Arial" panose="020B0604020202020204" pitchFamily="34" charset="0"/>
                <a:cs typeface="Arial" panose="020B0604020202020204" pitchFamily="34" charset="0"/>
              </a:rPr>
              <a:t>processes </a:t>
            </a:r>
            <a:r>
              <a:rPr lang="en-GB" sz="2800" b="1" spc="-20" dirty="0" smtClean="0">
                <a:solidFill>
                  <a:srgbClr val="0083E6"/>
                </a:solidFill>
                <a:latin typeface="Arial" panose="020B0604020202020204" pitchFamily="34" charset="0"/>
                <a:cs typeface="Arial" panose="020B0604020202020204" pitchFamily="34" charset="0"/>
              </a:rPr>
              <a:t>in atmospheric Planetary Boundary Layer = PBL </a:t>
            </a:r>
            <a:r>
              <a:rPr lang="en-GB" sz="2800" b="1" spc="-20" dirty="0" smtClean="0">
                <a:latin typeface="Arial" panose="020B0604020202020204" pitchFamily="34" charset="0"/>
                <a:cs typeface="Arial" panose="020B0604020202020204" pitchFamily="34" charset="0"/>
              </a:rPr>
              <a:t>(Z et al. WMO Bulletin 2015)</a:t>
            </a:r>
          </a:p>
          <a:p>
            <a:pPr marL="92075" indent="0">
              <a:lnSpc>
                <a:spcPct val="100000"/>
              </a:lnSpc>
              <a:spcBef>
                <a:spcPts val="0"/>
              </a:spcBef>
              <a:spcAft>
                <a:spcPts val="0"/>
              </a:spcAft>
              <a:buNone/>
            </a:pPr>
            <a:endParaRPr lang="fi-FI" sz="2800" b="1" spc="-20" dirty="0" smtClean="0">
              <a:latin typeface="Arial" panose="020B0604020202020204" pitchFamily="34" charset="0"/>
              <a:cs typeface="Arial" panose="020B0604020202020204" pitchFamily="34" charset="0"/>
            </a:endParaRPr>
          </a:p>
          <a:p>
            <a:pPr marL="92075" indent="0">
              <a:lnSpc>
                <a:spcPct val="100000"/>
              </a:lnSpc>
              <a:spcBef>
                <a:spcPts val="0"/>
              </a:spcBef>
              <a:spcAft>
                <a:spcPts val="0"/>
              </a:spcAft>
              <a:buNone/>
            </a:pPr>
            <a:endParaRPr lang="en-GB" sz="2800" b="1" spc="-20" dirty="0">
              <a:latin typeface="Arial" panose="020B0604020202020204" pitchFamily="34" charset="0"/>
              <a:cs typeface="Arial" panose="020B0604020202020204" pitchFamily="34" charset="0"/>
            </a:endParaRPr>
          </a:p>
          <a:p>
            <a:pPr marL="92075" indent="0">
              <a:lnSpc>
                <a:spcPct val="100000"/>
              </a:lnSpc>
              <a:spcBef>
                <a:spcPts val="0"/>
              </a:spcBef>
              <a:spcAft>
                <a:spcPts val="0"/>
              </a:spcAft>
              <a:buNone/>
            </a:pPr>
            <a:endParaRPr lang="en-GB" sz="800" spc="-20" dirty="0" smtClean="0">
              <a:latin typeface="Arial" panose="020B0604020202020204" pitchFamily="34" charset="0"/>
              <a:cs typeface="Arial" panose="020B0604020202020204" pitchFamily="34" charset="0"/>
            </a:endParaRPr>
          </a:p>
          <a:p>
            <a:pPr marL="92075" indent="0">
              <a:lnSpc>
                <a:spcPct val="100000"/>
              </a:lnSpc>
              <a:spcBef>
                <a:spcPts val="0"/>
              </a:spcBef>
              <a:spcAft>
                <a:spcPts val="0"/>
              </a:spcAft>
              <a:buNone/>
            </a:pPr>
            <a:r>
              <a:rPr lang="en-GB" sz="2800" b="1" spc="-20" dirty="0" smtClean="0">
                <a:latin typeface="Arial" panose="020B0604020202020204" pitchFamily="34" charset="0"/>
                <a:cs typeface="Arial" panose="020B0604020202020204" pitchFamily="34" charset="0"/>
              </a:rPr>
              <a:t>ERC </a:t>
            </a:r>
            <a:r>
              <a:rPr lang="en-GB" sz="2800" b="1" spc="-20" dirty="0" err="1" smtClean="0">
                <a:latin typeface="Arial" panose="020B0604020202020204" pitchFamily="34" charset="0"/>
                <a:cs typeface="Arial" panose="020B0604020202020204" pitchFamily="34" charset="0"/>
              </a:rPr>
              <a:t>PoC</a:t>
            </a:r>
            <a:r>
              <a:rPr lang="en-GB" sz="2800" b="1" spc="-20" dirty="0" smtClean="0">
                <a:latin typeface="Arial" panose="020B0604020202020204" pitchFamily="34" charset="0"/>
                <a:cs typeface="Arial" panose="020B0604020202020204" pitchFamily="34" charset="0"/>
              </a:rPr>
              <a:t>:</a:t>
            </a:r>
            <a:r>
              <a:rPr lang="en-GB" sz="2800" b="1" spc="-20" dirty="0" smtClean="0">
                <a:latin typeface="Arial" panose="020B0604020202020204" pitchFamily="34" charset="0"/>
                <a:cs typeface="Arial" panose="020B0604020202020204" pitchFamily="34" charset="0"/>
                <a:sym typeface="Wingdings" panose="05000000000000000000" pitchFamily="2" charset="2"/>
              </a:rPr>
              <a:t> new research for </a:t>
            </a:r>
            <a:r>
              <a:rPr lang="en-GB" sz="2800" b="1" spc="-20" dirty="0" smtClean="0">
                <a:solidFill>
                  <a:schemeClr val="tx1"/>
                </a:solidFill>
                <a:latin typeface="Arial" panose="020B0604020202020204" pitchFamily="34" charset="0"/>
                <a:cs typeface="Arial" panose="020B0604020202020204" pitchFamily="34" charset="0"/>
                <a:sym typeface="Wingdings" panose="05000000000000000000" pitchFamily="2" charset="2"/>
              </a:rPr>
              <a:t>client-aimed services </a:t>
            </a:r>
          </a:p>
          <a:p>
            <a:pPr marL="92075" indent="0">
              <a:lnSpc>
                <a:spcPct val="100000"/>
              </a:lnSpc>
              <a:spcBef>
                <a:spcPts val="0"/>
              </a:spcBef>
              <a:spcAft>
                <a:spcPts val="0"/>
              </a:spcAft>
              <a:buNone/>
            </a:pPr>
            <a:endParaRPr lang="en-GB" sz="800" spc="-20" dirty="0" smtClean="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92075" indent="0">
              <a:lnSpc>
                <a:spcPct val="100000"/>
              </a:lnSpc>
              <a:spcBef>
                <a:spcPts val="0"/>
              </a:spcBef>
              <a:spcAft>
                <a:spcPts val="0"/>
              </a:spcAft>
              <a:buNone/>
            </a:pPr>
            <a:r>
              <a:rPr lang="en-GB" sz="2800" b="1" spc="-20" dirty="0" smtClean="0">
                <a:solidFill>
                  <a:schemeClr val="tx1"/>
                </a:solidFill>
                <a:latin typeface="Arial" panose="020B0604020202020204" pitchFamily="34" charset="0"/>
                <a:cs typeface="Arial" panose="020B0604020202020204" pitchFamily="34" charset="0"/>
                <a:sym typeface="Wingdings" panose="05000000000000000000" pitchFamily="2" charset="2"/>
              </a:rPr>
              <a:t>Erasmus+</a:t>
            </a:r>
            <a:r>
              <a:rPr lang="en-GB" sz="2800" b="1" spc="-20" dirty="0" smtClean="0">
                <a:solidFill>
                  <a:srgbClr val="0083E6"/>
                </a:solidFill>
                <a:latin typeface="Arial" panose="020B0604020202020204" pitchFamily="34" charset="0"/>
                <a:cs typeface="Arial" panose="020B0604020202020204" pitchFamily="34" charset="0"/>
                <a:sym typeface="Wingdings" panose="05000000000000000000" pitchFamily="2" charset="2"/>
              </a:rPr>
              <a:t> </a:t>
            </a:r>
            <a:r>
              <a:rPr lang="en-GB" sz="2800" b="1" spc="-20" dirty="0" smtClean="0">
                <a:solidFill>
                  <a:schemeClr val="tx1"/>
                </a:solidFill>
                <a:latin typeface="Arial" panose="020B0604020202020204" pitchFamily="34" charset="0"/>
                <a:cs typeface="Arial" panose="020B0604020202020204" pitchFamily="34" charset="0"/>
                <a:sym typeface="Wingdings" panose="05000000000000000000" pitchFamily="2" charset="2"/>
              </a:rPr>
              <a:t>ECOIMPACT:</a:t>
            </a:r>
            <a:r>
              <a:rPr lang="en-GB" sz="2800" b="1" spc="-20" dirty="0" smtClean="0">
                <a:solidFill>
                  <a:srgbClr val="0083E6"/>
                </a:solidFill>
                <a:latin typeface="Arial" panose="020B0604020202020204" pitchFamily="34" charset="0"/>
                <a:cs typeface="Arial" panose="020B0604020202020204" pitchFamily="34" charset="0"/>
                <a:sym typeface="Wingdings" panose="05000000000000000000" pitchFamily="2" charset="2"/>
              </a:rPr>
              <a:t> </a:t>
            </a:r>
            <a:r>
              <a:rPr lang="en-GB" sz="2800" b="1" spc="-20" dirty="0" smtClean="0">
                <a:solidFill>
                  <a:schemeClr val="tx1"/>
                </a:solidFill>
                <a:latin typeface="Arial" panose="020B0604020202020204" pitchFamily="34" charset="0"/>
                <a:cs typeface="Arial" panose="020B0604020202020204" pitchFamily="34" charset="0"/>
                <a:sym typeface="Wingdings" panose="05000000000000000000" pitchFamily="2" charset="2"/>
              </a:rPr>
              <a:t>teaching and promoting </a:t>
            </a:r>
            <a:r>
              <a:rPr lang="en-GB" sz="2800" b="1" spc="-20" dirty="0" smtClean="0">
                <a:solidFill>
                  <a:srgbClr val="0083E6"/>
                </a:solidFill>
                <a:latin typeface="Arial" panose="020B0604020202020204" pitchFamily="34" charset="0"/>
                <a:cs typeface="Arial" panose="020B0604020202020204" pitchFamily="34" charset="0"/>
                <a:sym typeface="Wingdings" panose="05000000000000000000" pitchFamily="2" charset="2"/>
              </a:rPr>
              <a:t>personal-environment services </a:t>
            </a:r>
            <a:r>
              <a:rPr lang="en-GB" sz="2800" b="1" spc="-20" dirty="0" smtClean="0">
                <a:solidFill>
                  <a:schemeClr val="tx1"/>
                </a:solidFill>
                <a:latin typeface="Arial" panose="020B0604020202020204" pitchFamily="34" charset="0"/>
                <a:cs typeface="Arial" panose="020B0604020202020204" pitchFamily="34" charset="0"/>
                <a:sym typeface="Wingdings" panose="05000000000000000000" pitchFamily="2" charset="2"/>
              </a:rPr>
              <a:t>among academia, and potential service-providers and users</a:t>
            </a:r>
            <a:endParaRPr lang="en-GB" sz="1400" b="1" spc="-20" dirty="0">
              <a:solidFill>
                <a:schemeClr val="tx1"/>
              </a:solidFill>
              <a:latin typeface="Arial" panose="020B0604020202020204" pitchFamily="34" charset="0"/>
              <a:cs typeface="Arial" panose="020B0604020202020204" pitchFamily="34" charset="0"/>
            </a:endParaRPr>
          </a:p>
          <a:p>
            <a:pPr marL="92075" indent="0">
              <a:lnSpc>
                <a:spcPct val="100000"/>
              </a:lnSpc>
              <a:spcBef>
                <a:spcPts val="0"/>
              </a:spcBef>
              <a:spcAft>
                <a:spcPts val="0"/>
              </a:spcAft>
              <a:buNone/>
            </a:pPr>
            <a:endParaRPr lang="fi-FI" sz="1200" b="1" dirty="0" smtClean="0">
              <a:latin typeface="Arial" panose="020B0604020202020204" pitchFamily="34" charset="0"/>
              <a:cs typeface="Arial" panose="020B0604020202020204" pitchFamily="34" charset="0"/>
            </a:endParaRPr>
          </a:p>
          <a:p>
            <a:pPr marL="92075" indent="0">
              <a:buNone/>
            </a:pPr>
            <a:endParaRPr lang="en-GB" sz="1200" b="1" dirty="0" smtClean="0">
              <a:latin typeface="Arial" panose="020B0604020202020204" pitchFamily="34" charset="0"/>
              <a:cs typeface="Arial" panose="020B0604020202020204" pitchFamily="34" charset="0"/>
            </a:endParaRPr>
          </a:p>
          <a:p>
            <a:pPr marL="92075" indent="0">
              <a:buNone/>
            </a:pPr>
            <a:endParaRPr lang="en-GB" sz="800" dirty="0" smtClean="0">
              <a:latin typeface="Arial" panose="020B0604020202020204" pitchFamily="34" charset="0"/>
              <a:cs typeface="Arial" panose="020B0604020202020204" pitchFamily="34" charset="0"/>
            </a:endParaRPr>
          </a:p>
          <a:p>
            <a:pPr marL="92075" indent="0">
              <a:buNone/>
            </a:pPr>
            <a:endParaRPr lang="fi-FI"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2" name="Down Arrow 1"/>
          <p:cNvSpPr/>
          <p:nvPr/>
        </p:nvSpPr>
        <p:spPr bwMode="auto">
          <a:xfrm>
            <a:off x="3923928" y="3284985"/>
            <a:ext cx="864096" cy="757600"/>
          </a:xfrm>
          <a:prstGeom prst="downArrow">
            <a:avLst/>
          </a:prstGeom>
          <a:solidFill>
            <a:srgbClr val="0083E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GB" sz="1800" b="0" i="0" u="none" strike="noStrike" cap="none" normalizeH="0" baseline="0" smtClean="0">
              <a:ln>
                <a:noFill/>
              </a:ln>
              <a:solidFill>
                <a:srgbClr val="0070C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9169602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7"/>
          <p:cNvSpPr>
            <a:spLocks noGrp="1"/>
          </p:cNvSpPr>
          <p:nvPr>
            <p:ph idx="1"/>
          </p:nvPr>
        </p:nvSpPr>
        <p:spPr>
          <a:xfrm>
            <a:off x="457200" y="1628800"/>
            <a:ext cx="4042792" cy="3888432"/>
          </a:xfrm>
        </p:spPr>
        <p:txBody>
          <a:bodyPr/>
          <a:lstStyle/>
          <a:p>
            <a:pPr marL="92075" indent="0">
              <a:spcAft>
                <a:spcPts val="600"/>
              </a:spcAft>
              <a:buNone/>
            </a:pPr>
            <a:r>
              <a:rPr lang="en-US" sz="2400" b="1" dirty="0" smtClean="0">
                <a:latin typeface="Arial" panose="020B0604020202020204" pitchFamily="34" charset="0"/>
                <a:cs typeface="Arial" panose="020B0604020202020204" pitchFamily="34" charset="0"/>
              </a:rPr>
              <a:t>Approach</a:t>
            </a:r>
          </a:p>
          <a:p>
            <a:pPr>
              <a:spcAft>
                <a:spcPts val="0"/>
              </a:spcAft>
            </a:pPr>
            <a:r>
              <a:rPr lang="en-US" sz="1900" dirty="0" smtClean="0">
                <a:latin typeface="Arial" panose="020B0604020202020204" pitchFamily="34" charset="0"/>
                <a:cs typeface="Arial" panose="020B0604020202020204" pitchFamily="34" charset="0"/>
              </a:rPr>
              <a:t>Personalized learning</a:t>
            </a:r>
          </a:p>
          <a:p>
            <a:pPr marL="342000" indent="0">
              <a:spcBef>
                <a:spcPts val="0"/>
              </a:spcBef>
              <a:spcAft>
                <a:spcPts val="0"/>
              </a:spcAft>
              <a:buNone/>
            </a:pPr>
            <a:r>
              <a:rPr lang="en-US" sz="1900" dirty="0" smtClean="0">
                <a:latin typeface="Arial" panose="020B0604020202020204" pitchFamily="34" charset="0"/>
                <a:cs typeface="Arial" panose="020B0604020202020204" pitchFamily="34" charset="0"/>
              </a:rPr>
              <a:t>in connection with environment</a:t>
            </a:r>
          </a:p>
          <a:p>
            <a:pPr marL="342000" indent="0">
              <a:spcBef>
                <a:spcPts val="0"/>
              </a:spcBef>
              <a:spcAft>
                <a:spcPts val="0"/>
              </a:spcAft>
              <a:buNone/>
            </a:pPr>
            <a:r>
              <a:rPr lang="en-US" sz="1900" dirty="0" smtClean="0">
                <a:latin typeface="Arial" panose="020B0604020202020204" pitchFamily="34" charset="0"/>
                <a:cs typeface="Arial" panose="020B0604020202020204" pitchFamily="34" charset="0"/>
              </a:rPr>
              <a:t>via </a:t>
            </a:r>
            <a:r>
              <a:rPr lang="en-US" sz="1900" dirty="0" err="1" smtClean="0">
                <a:latin typeface="Arial" panose="020B0604020202020204" pitchFamily="34" charset="0"/>
                <a:cs typeface="Arial" panose="020B0604020202020204" pitchFamily="34" charset="0"/>
              </a:rPr>
              <a:t>IoT</a:t>
            </a:r>
            <a:endParaRPr lang="en-US" sz="1900" dirty="0">
              <a:latin typeface="Arial" panose="020B0604020202020204" pitchFamily="34" charset="0"/>
              <a:cs typeface="Arial" panose="020B0604020202020204" pitchFamily="34" charset="0"/>
            </a:endParaRPr>
          </a:p>
          <a:p>
            <a:pPr>
              <a:spcAft>
                <a:spcPts val="0"/>
              </a:spcAft>
            </a:pPr>
            <a:r>
              <a:rPr lang="en-US" sz="1900" dirty="0">
                <a:latin typeface="Arial" panose="020B0604020202020204" pitchFamily="34" charset="0"/>
                <a:cs typeface="Arial" panose="020B0604020202020204" pitchFamily="34" charset="0"/>
              </a:rPr>
              <a:t>Problem-centered vs.</a:t>
            </a:r>
          </a:p>
          <a:p>
            <a:pPr marL="342000" indent="0">
              <a:spcBef>
                <a:spcPts val="0"/>
              </a:spcBef>
              <a:spcAft>
                <a:spcPts val="0"/>
              </a:spcAft>
              <a:buFont typeface="Arial"/>
              <a:buNone/>
            </a:pPr>
            <a:r>
              <a:rPr lang="en-US" sz="1900" dirty="0">
                <a:latin typeface="Arial" panose="020B0604020202020204" pitchFamily="34" charset="0"/>
                <a:cs typeface="Arial" panose="020B0604020202020204" pitchFamily="34" charset="0"/>
              </a:rPr>
              <a:t>discipline-centered </a:t>
            </a:r>
          </a:p>
          <a:p>
            <a:pPr marL="92075" indent="0">
              <a:spcBef>
                <a:spcPts val="2400"/>
              </a:spcBef>
              <a:spcAft>
                <a:spcPts val="600"/>
              </a:spcAft>
              <a:buNone/>
            </a:pPr>
            <a:r>
              <a:rPr lang="en-US" sz="2400" b="1" dirty="0" smtClean="0">
                <a:latin typeface="Arial" panose="020B0604020202020204" pitchFamily="34" charset="0"/>
                <a:cs typeface="Arial" panose="020B0604020202020204" pitchFamily="34" charset="0"/>
              </a:rPr>
              <a:t>Target </a:t>
            </a:r>
            <a:r>
              <a:rPr lang="en-US" sz="2400" b="1" dirty="0">
                <a:latin typeface="Arial" panose="020B0604020202020204" pitchFamily="34" charset="0"/>
                <a:cs typeface="Arial" panose="020B0604020202020204" pitchFamily="34" charset="0"/>
              </a:rPr>
              <a:t>groups</a:t>
            </a:r>
          </a:p>
          <a:p>
            <a:pPr>
              <a:spcAft>
                <a:spcPts val="0"/>
              </a:spcAft>
            </a:pPr>
            <a:r>
              <a:rPr lang="en-GB" sz="1900" dirty="0">
                <a:latin typeface="Arial" panose="020B0604020202020204" pitchFamily="34" charset="0"/>
                <a:cs typeface="Arial" panose="020B0604020202020204" pitchFamily="34" charset="0"/>
              </a:rPr>
              <a:t>University students</a:t>
            </a:r>
          </a:p>
          <a:p>
            <a:pPr marL="342000" indent="0">
              <a:spcBef>
                <a:spcPts val="0"/>
              </a:spcBef>
              <a:buNone/>
            </a:pPr>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hydrometerology</a:t>
            </a:r>
            <a:r>
              <a:rPr lang="en-GB" sz="1600" dirty="0">
                <a:latin typeface="Arial" panose="020B0604020202020204" pitchFamily="34" charset="0"/>
                <a:cs typeface="Arial" panose="020B0604020202020204" pitchFamily="34" charset="0"/>
              </a:rPr>
              <a:t> and economics)</a:t>
            </a:r>
          </a:p>
          <a:p>
            <a:pPr>
              <a:spcBef>
                <a:spcPts val="1200"/>
              </a:spcBef>
            </a:pPr>
            <a:r>
              <a:rPr lang="en-GB" sz="1900" dirty="0">
                <a:latin typeface="Arial" panose="020B0604020202020204" pitchFamily="34" charset="0"/>
                <a:cs typeface="Arial" panose="020B0604020202020204" pitchFamily="34" charset="0"/>
              </a:rPr>
              <a:t>Hydrometeorology professionals</a:t>
            </a:r>
          </a:p>
          <a:p>
            <a:pPr>
              <a:spcBef>
                <a:spcPts val="1200"/>
              </a:spcBef>
            </a:pPr>
            <a:r>
              <a:rPr lang="en-GB" sz="1900" dirty="0">
                <a:latin typeface="Arial" panose="020B0604020202020204" pitchFamily="34" charset="0"/>
                <a:cs typeface="Arial" panose="020B0604020202020204" pitchFamily="34" charset="0"/>
              </a:rPr>
              <a:t>Managers at weather-sensitive firms and public bodies</a:t>
            </a:r>
            <a:endParaRPr lang="en-US" sz="1900" dirty="0">
              <a:latin typeface="Arial" panose="020B0604020202020204" pitchFamily="34" charset="0"/>
              <a:cs typeface="Arial" panose="020B0604020202020204" pitchFamily="34" charset="0"/>
            </a:endParaRPr>
          </a:p>
          <a:p>
            <a:pPr marL="92075" indent="0">
              <a:buNone/>
            </a:pPr>
            <a:endParaRPr lang="en-US" sz="2000" b="1" dirty="0" smtClean="0"/>
          </a:p>
          <a:p>
            <a:pPr marL="92075" indent="0">
              <a:buNone/>
            </a:pPr>
            <a:endParaRPr lang="en-GB" sz="2000" b="1" dirty="0" smtClean="0"/>
          </a:p>
          <a:p>
            <a:pPr marL="92075" indent="0">
              <a:buNone/>
            </a:pPr>
            <a:endParaRPr lang="en-GB" sz="2000" b="1" dirty="0"/>
          </a:p>
          <a:p>
            <a:pPr marL="92075" indent="0">
              <a:buNone/>
            </a:pPr>
            <a:endParaRPr lang="en-GB" sz="2000" b="1" dirty="0" smtClean="0"/>
          </a:p>
          <a:p>
            <a:pPr marL="92075" indent="0">
              <a:buNone/>
            </a:pPr>
            <a:endParaRPr lang="en-GB" sz="2000" b="1" dirty="0"/>
          </a:p>
          <a:p>
            <a:pPr marL="92075" indent="0">
              <a:buNone/>
            </a:pPr>
            <a:endParaRPr lang="en-GB" sz="2000" b="1" dirty="0" smtClean="0"/>
          </a:p>
          <a:p>
            <a:pPr marL="92075" indent="0">
              <a:buNone/>
            </a:pPr>
            <a:endParaRPr lang="en-GB" sz="2000" b="1" dirty="0"/>
          </a:p>
          <a:p>
            <a:pPr marL="92075" indent="0">
              <a:buNone/>
            </a:pPr>
            <a:endParaRPr lang="en-GB" sz="2000" b="1" dirty="0" smtClean="0"/>
          </a:p>
          <a:p>
            <a:pPr marL="92075" indent="0">
              <a:spcAft>
                <a:spcPts val="0"/>
              </a:spcAft>
              <a:buNone/>
            </a:pPr>
            <a:endParaRPr lang="en-US" sz="1400" dirty="0" smtClean="0"/>
          </a:p>
          <a:p>
            <a:pPr marL="92075" indent="0">
              <a:spcAft>
                <a:spcPts val="0"/>
              </a:spcAft>
              <a:buNone/>
            </a:pPr>
            <a:endParaRPr lang="en-US" sz="1400" dirty="0"/>
          </a:p>
          <a:p>
            <a:pPr marL="92075" indent="0">
              <a:buNone/>
            </a:pPr>
            <a:endParaRPr lang="en-GB" sz="2000" b="1" dirty="0" smtClean="0"/>
          </a:p>
        </p:txBody>
      </p:sp>
      <p:sp>
        <p:nvSpPr>
          <p:cNvPr id="4" name="Päivämäärän paikkamerkki 3"/>
          <p:cNvSpPr>
            <a:spLocks noGrp="1"/>
          </p:cNvSpPr>
          <p:nvPr>
            <p:ph type="dt" sz="half" idx="14"/>
          </p:nvPr>
        </p:nvSpPr>
        <p:spPr/>
        <p:txBody>
          <a:bodyPr/>
          <a:lstStyle/>
          <a:p>
            <a:fld id="{95BA9E8B-B029-453B-9DD4-1B3EFCD9D661}" type="datetime1">
              <a:rPr lang="en-GB" smtClean="0"/>
              <a:pPr/>
              <a:t>27/10/2017</a:t>
            </a:fld>
            <a:endParaRPr lang="fi-FI" dirty="0"/>
          </a:p>
        </p:txBody>
      </p:sp>
      <p:sp>
        <p:nvSpPr>
          <p:cNvPr id="6" name="Dian numeron paikkamerkki 5"/>
          <p:cNvSpPr>
            <a:spLocks noGrp="1"/>
          </p:cNvSpPr>
          <p:nvPr>
            <p:ph type="sldNum" sz="quarter" idx="16"/>
          </p:nvPr>
        </p:nvSpPr>
        <p:spPr/>
        <p:txBody>
          <a:bodyPr/>
          <a:lstStyle/>
          <a:p>
            <a:fld id="{4669315E-5A66-CF44-AE5D-C333B2F730C4}" type="slidenum">
              <a:rPr lang="en-GB" smtClean="0"/>
              <a:pPr/>
              <a:t>9</a:t>
            </a:fld>
            <a:endParaRPr lang="en-GB"/>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934" y="858476"/>
            <a:ext cx="2142546" cy="61200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7800" y="294041"/>
            <a:ext cx="576000" cy="576000"/>
          </a:xfrm>
          <a:prstGeom prst="rect">
            <a:avLst/>
          </a:prstGeom>
        </p:spPr>
      </p:pic>
      <p:pic>
        <p:nvPicPr>
          <p:cNvPr id="22" name="Picture 21" descr="Internet of Thing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3961" y="1404938"/>
            <a:ext cx="1440000" cy="65863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bwMode="auto">
          <a:xfrm>
            <a:off x="457200" y="274638"/>
            <a:ext cx="8216900" cy="1130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4000" baseline="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5pPr>
            <a:lvl6pPr marL="4572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6pPr>
            <a:lvl7pPr marL="9144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7pPr>
            <a:lvl8pPr marL="13716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8pPr>
            <a:lvl9pPr marL="1828800" algn="ctr" defTabSz="457200" rtl="0" fontAlgn="base">
              <a:lnSpc>
                <a:spcPct val="93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Times New Roman" pitchFamily="18" charset="0"/>
              </a:defRPr>
            </a:lvl9pPr>
          </a:lstStyle>
          <a:p>
            <a:pPr algn="l"/>
            <a:r>
              <a:rPr lang="fr-FR" sz="3600" b="1" cap="all" dirty="0" smtClean="0">
                <a:latin typeface="Arial" panose="020B0604020202020204" pitchFamily="34" charset="0"/>
                <a:cs typeface="Arial" panose="020B0604020202020204" pitchFamily="34" charset="0"/>
              </a:rPr>
              <a:t>ECOIMPACT</a:t>
            </a:r>
            <a:r>
              <a:rPr lang="fr-FR" sz="3600" b="1" cap="all" dirty="0">
                <a:latin typeface="Arial" panose="020B0604020202020204" pitchFamily="34" charset="0"/>
                <a:cs typeface="Arial" panose="020B0604020202020204" pitchFamily="34" charset="0"/>
              </a:rPr>
              <a:t/>
            </a:r>
            <a:br>
              <a:rPr lang="fr-FR" sz="3600" b="1" cap="all" dirty="0">
                <a:latin typeface="Arial" panose="020B0604020202020204" pitchFamily="34" charset="0"/>
                <a:cs typeface="Arial" panose="020B0604020202020204" pitchFamily="34" charset="0"/>
              </a:rPr>
            </a:br>
            <a:r>
              <a:rPr lang="nn-NO" sz="2000" dirty="0">
                <a:solidFill>
                  <a:schemeClr val="accent4"/>
                </a:solidFill>
                <a:latin typeface="Arial" panose="020B0604020202020204" pitchFamily="34" charset="0"/>
                <a:cs typeface="Arial" panose="020B0604020202020204" pitchFamily="34" charset="0"/>
              </a:rPr>
              <a:t>Erasmus+, 2015-2018, </a:t>
            </a:r>
            <a:r>
              <a:rPr lang="nn-NO" sz="2000" dirty="0" smtClean="0">
                <a:solidFill>
                  <a:schemeClr val="accent4"/>
                </a:solidFill>
                <a:latin typeface="Arial" panose="020B0604020202020204" pitchFamily="34" charset="0"/>
                <a:cs typeface="Arial" panose="020B0604020202020204" pitchFamily="34" charset="0"/>
              </a:rPr>
              <a:t>1mE</a:t>
            </a:r>
            <a:endParaRPr lang="en-US" sz="2000" dirty="0">
              <a:solidFill>
                <a:schemeClr val="accent4"/>
              </a:solidFill>
              <a:latin typeface="Arial" panose="020B0604020202020204" pitchFamily="34" charset="0"/>
              <a:cs typeface="Arial" panose="020B0604020202020204" pitchFamily="34" charset="0"/>
            </a:endParaRPr>
          </a:p>
        </p:txBody>
      </p:sp>
      <p:grpSp>
        <p:nvGrpSpPr>
          <p:cNvPr id="5" name="Group 4"/>
          <p:cNvGrpSpPr/>
          <p:nvPr/>
        </p:nvGrpSpPr>
        <p:grpSpPr>
          <a:xfrm>
            <a:off x="4572000" y="1599419"/>
            <a:ext cx="4250827" cy="4560081"/>
            <a:chOff x="4572000" y="1599419"/>
            <a:chExt cx="4250827" cy="4560081"/>
          </a:xfrm>
        </p:grpSpPr>
        <p:graphicFrame>
          <p:nvGraphicFramePr>
            <p:cNvPr id="13" name="Diagram 12"/>
            <p:cNvGraphicFramePr/>
            <p:nvPr>
              <p:extLst>
                <p:ext uri="{D42A27DB-BD31-4B8C-83A1-F6EECF244321}">
                  <p14:modId xmlns:p14="http://schemas.microsoft.com/office/powerpoint/2010/main" val="1379860299"/>
                </p:ext>
              </p:extLst>
            </p:nvPr>
          </p:nvGraphicFramePr>
          <p:xfrm>
            <a:off x="4572000" y="1599419"/>
            <a:ext cx="4250827" cy="45600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37373" y="3439154"/>
              <a:ext cx="720080" cy="720080"/>
            </a:xfrm>
            <a:prstGeom prst="rect">
              <a:avLst/>
            </a:prstGeom>
          </p:spPr>
        </p:pic>
        <p:grpSp>
          <p:nvGrpSpPr>
            <p:cNvPr id="17" name="Group 16"/>
            <p:cNvGrpSpPr/>
            <p:nvPr/>
          </p:nvGrpSpPr>
          <p:grpSpPr>
            <a:xfrm rot="5400000">
              <a:off x="7198037" y="3806093"/>
              <a:ext cx="379668" cy="142200"/>
              <a:chOff x="1935579" y="1520477"/>
              <a:chExt cx="379668" cy="142200"/>
            </a:xfrm>
            <a:scene3d>
              <a:camera prst="orthographicFront">
                <a:rot lat="0" lon="0" rev="0"/>
              </a:camera>
              <a:lightRig rig="threePt" dir="t">
                <a:rot lat="0" lon="0" rev="1200000"/>
              </a:lightRig>
            </a:scene3d>
          </p:grpSpPr>
          <p:sp>
            <p:nvSpPr>
              <p:cNvPr id="18" name="Right Arrow 17"/>
              <p:cNvSpPr/>
              <p:nvPr/>
            </p:nvSpPr>
            <p:spPr>
              <a:xfrm rot="5400000">
                <a:off x="2054313" y="1401743"/>
                <a:ext cx="142200" cy="379668"/>
              </a:xfrm>
              <a:prstGeom prst="rightArrow">
                <a:avLst>
                  <a:gd name="adj1" fmla="val 60000"/>
                  <a:gd name="adj2" fmla="val 50000"/>
                </a:avLst>
              </a:prstGeom>
              <a:gradFill rotWithShape="0">
                <a:gsLst>
                  <a:gs pos="0">
                    <a:srgbClr val="0E4073">
                      <a:tint val="60000"/>
                      <a:hueOff val="0"/>
                      <a:satOff val="0"/>
                      <a:lumOff val="0"/>
                      <a:alphaOff val="0"/>
                      <a:shade val="51000"/>
                      <a:satMod val="130000"/>
                    </a:srgbClr>
                  </a:gs>
                  <a:gs pos="80000">
                    <a:srgbClr val="0E4073">
                      <a:tint val="60000"/>
                      <a:hueOff val="0"/>
                      <a:satOff val="0"/>
                      <a:lumOff val="0"/>
                      <a:alphaOff val="0"/>
                      <a:shade val="93000"/>
                      <a:satMod val="130000"/>
                    </a:srgbClr>
                  </a:gs>
                  <a:gs pos="100000">
                    <a:srgbClr val="0E4073">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lt1"/>
              </a:fontRef>
            </p:style>
          </p:sp>
          <p:sp>
            <p:nvSpPr>
              <p:cNvPr id="23" name="Right Arrow 4"/>
              <p:cNvSpPr/>
              <p:nvPr/>
            </p:nvSpPr>
            <p:spPr>
              <a:xfrm rot="5400000">
                <a:off x="2075643" y="1456347"/>
                <a:ext cx="99540" cy="2278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rgbClr val="FFFFFF"/>
                  </a:solidFill>
                  <a:latin typeface="Arial" panose="020B0604020202020204"/>
                  <a:ea typeface="+mn-ea"/>
                  <a:cs typeface="+mn-cs"/>
                </a:endParaRPr>
              </a:p>
            </p:txBody>
          </p:sp>
        </p:grpSp>
      </p:grpSp>
    </p:spTree>
    <p:extLst>
      <p:ext uri="{BB962C8B-B14F-4D97-AF65-F5344CB8AC3E}">
        <p14:creationId xmlns:p14="http://schemas.microsoft.com/office/powerpoint/2010/main" val="30228375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Times New Roman" pitchFamily="18" charset="0"/>
            <a:cs typeface="Times New Roman" pitchFamily="18" charset="0"/>
          </a:defRPr>
        </a:defPPr>
      </a:lstStyle>
    </a:lnDef>
    <a:txDef>
      <a:spPr>
        <a:noFill/>
      </a:spPr>
      <a:bodyPr wrap="none" rtlCol="0">
        <a:spAutoFit/>
      </a:bodyPr>
      <a:lstStyle>
        <a:defPPr>
          <a:defRPr sz="2800" b="1" dirty="0" smtClean="0">
            <a:solidFill>
              <a:schemeClr val="tx1"/>
            </a:solidFill>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13816</TotalTime>
  <Words>1276</Words>
  <Application>Microsoft Office PowerPoint</Application>
  <PresentationFormat>On-screen Show (4:3)</PresentationFormat>
  <Paragraphs>209</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Towards teaching meteorology with due regard to its changing content,  priorities, methods and applications</vt:lpstr>
      <vt:lpstr>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zilitink</dc:creator>
  <cp:lastModifiedBy>Patrick Parrish</cp:lastModifiedBy>
  <cp:revision>1125</cp:revision>
  <cp:lastPrinted>2017-10-25T10:04:36Z</cp:lastPrinted>
  <dcterms:modified xsi:type="dcterms:W3CDTF">2017-10-27T17:21:13Z</dcterms:modified>
</cp:coreProperties>
</file>