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69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94"/>
  </p:normalViewPr>
  <p:slideViewPr>
    <p:cSldViewPr snapToGrid="0">
      <p:cViewPr varScale="1">
        <p:scale>
          <a:sx n="121" d="100"/>
          <a:sy n="121" d="100"/>
        </p:scale>
        <p:origin x="149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emergingedtech.com/2017/06/mayers-12-principles-of-multimedia-learning-are-a-powerful-design-resource/" TargetMode="External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emergingedtech.com/2017/06/mayers-12-principles-of-multimedia-learning-are-a-powerful-design-resource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DBCA8E-4188-4FDD-B23D-50ED7B460F35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F5D4617F-015E-476B-862C-CA792E2899FB}">
      <dgm:prSet/>
      <dgm:spPr/>
      <dgm:t>
        <a:bodyPr/>
        <a:lstStyle/>
        <a:p>
          <a:pPr algn="ctr"/>
          <a:r>
            <a:rPr lang="fr-CH" dirty="0"/>
            <a:t>Seat Time versus </a:t>
          </a:r>
          <a:r>
            <a:rPr lang="fr-CH" dirty="0" err="1"/>
            <a:t>Quality</a:t>
          </a:r>
          <a:r>
            <a:rPr lang="fr-CH" dirty="0"/>
            <a:t> Time</a:t>
          </a:r>
          <a:endParaRPr lang="en-CH" dirty="0"/>
        </a:p>
      </dgm:t>
    </dgm:pt>
    <dgm:pt modelId="{68CE3BF1-C78A-4919-A9DA-60CB5B4170B1}" type="parTrans" cxnId="{A282A374-B09C-4C6F-8D5C-767D639817AA}">
      <dgm:prSet/>
      <dgm:spPr/>
      <dgm:t>
        <a:bodyPr/>
        <a:lstStyle/>
        <a:p>
          <a:endParaRPr lang="en-CH"/>
        </a:p>
      </dgm:t>
    </dgm:pt>
    <dgm:pt modelId="{23764FE9-F866-4009-BBE7-A08EE81AFCCF}" type="sibTrans" cxnId="{A282A374-B09C-4C6F-8D5C-767D639817AA}">
      <dgm:prSet/>
      <dgm:spPr/>
      <dgm:t>
        <a:bodyPr/>
        <a:lstStyle/>
        <a:p>
          <a:endParaRPr lang="en-CH"/>
        </a:p>
      </dgm:t>
    </dgm:pt>
    <dgm:pt modelId="{CE2D16A7-F789-4636-9F93-710BCFCA9783}" type="pres">
      <dgm:prSet presAssocID="{F2DBCA8E-4188-4FDD-B23D-50ED7B460F35}" presName="linear" presStyleCnt="0">
        <dgm:presLayoutVars>
          <dgm:animLvl val="lvl"/>
          <dgm:resizeHandles val="exact"/>
        </dgm:presLayoutVars>
      </dgm:prSet>
      <dgm:spPr/>
    </dgm:pt>
    <dgm:pt modelId="{1357FE0D-C88C-4ED7-8D39-0F21E6560E7C}" type="pres">
      <dgm:prSet presAssocID="{F5D4617F-015E-476B-862C-CA792E2899F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EB5B813-4C8D-4448-BCEF-5E69493DA204}" type="presOf" srcId="{F2DBCA8E-4188-4FDD-B23D-50ED7B460F35}" destId="{CE2D16A7-F789-4636-9F93-710BCFCA9783}" srcOrd="0" destOrd="0" presId="urn:microsoft.com/office/officeart/2005/8/layout/vList2"/>
    <dgm:cxn modelId="{A282A374-B09C-4C6F-8D5C-767D639817AA}" srcId="{F2DBCA8E-4188-4FDD-B23D-50ED7B460F35}" destId="{F5D4617F-015E-476B-862C-CA792E2899FB}" srcOrd="0" destOrd="0" parTransId="{68CE3BF1-C78A-4919-A9DA-60CB5B4170B1}" sibTransId="{23764FE9-F866-4009-BBE7-A08EE81AFCCF}"/>
    <dgm:cxn modelId="{F87FCA9C-6959-4FC1-B602-ED9B76526BEB}" type="presOf" srcId="{F5D4617F-015E-476B-862C-CA792E2899FB}" destId="{1357FE0D-C88C-4ED7-8D39-0F21E6560E7C}" srcOrd="0" destOrd="0" presId="urn:microsoft.com/office/officeart/2005/8/layout/vList2"/>
    <dgm:cxn modelId="{69A3C42F-DB31-4C57-A493-87EE4F71DDC7}" type="presParOf" srcId="{CE2D16A7-F789-4636-9F93-710BCFCA9783}" destId="{1357FE0D-C88C-4ED7-8D39-0F21E6560E7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>
        <a:solidFill>
          <a:schemeClr val="accent5"/>
        </a:solidFill>
      </dgm:spPr>
      <dgm:t>
        <a:bodyPr/>
        <a:lstStyle/>
        <a:p>
          <a:r>
            <a:rPr lang="fr-CH" dirty="0" err="1"/>
            <a:t>Often</a:t>
          </a:r>
          <a:r>
            <a:rPr lang="fr-CH" dirty="0"/>
            <a:t> </a:t>
          </a:r>
          <a:r>
            <a:rPr lang="fr-CH" dirty="0" err="1"/>
            <a:t>less</a:t>
          </a:r>
          <a:r>
            <a:rPr lang="fr-CH" dirty="0"/>
            <a:t> </a:t>
          </a:r>
          <a:r>
            <a:rPr lang="fr-CH" dirty="0" err="1"/>
            <a:t>is</a:t>
          </a:r>
          <a:r>
            <a:rPr lang="fr-CH" dirty="0"/>
            <a:t> more </a:t>
          </a:r>
          <a:r>
            <a:rPr lang="fr-CH" dirty="0" err="1"/>
            <a:t>when</a:t>
          </a:r>
          <a:r>
            <a:rPr lang="fr-CH" dirty="0"/>
            <a:t> </a:t>
          </a:r>
          <a:r>
            <a:rPr lang="fr-CH" dirty="0" err="1"/>
            <a:t>using</a:t>
          </a:r>
          <a:r>
            <a:rPr lang="fr-CH" dirty="0"/>
            <a:t> </a:t>
          </a:r>
          <a:r>
            <a:rPr lang="fr-CH" dirty="0" err="1"/>
            <a:t>multimedia</a:t>
          </a:r>
          <a:r>
            <a:rPr lang="fr-CH" dirty="0"/>
            <a:t> in distance </a:t>
          </a:r>
          <a:r>
            <a:rPr lang="fr-CH" dirty="0" err="1"/>
            <a:t>learning</a:t>
          </a:r>
          <a:endParaRPr lang="en-CH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/>
            <a:t>Follow </a:t>
          </a:r>
          <a:r>
            <a:rPr lang="fr-CH" dirty="0">
              <a:hlinkClick xmlns:r="http://schemas.openxmlformats.org/officeDocument/2006/relationships" r:id="rId1"/>
            </a:rPr>
            <a:t>Mayer’s 12 multimedia principles </a:t>
          </a:r>
          <a:r>
            <a:rPr lang="fr-CH" dirty="0"/>
            <a:t>for optimal use of </a:t>
          </a:r>
          <a:r>
            <a:rPr lang="fr-CH" dirty="0" err="1"/>
            <a:t>multimedia</a:t>
          </a:r>
          <a:r>
            <a:rPr lang="fr-CH" dirty="0"/>
            <a:t> </a:t>
          </a:r>
          <a:r>
            <a:rPr lang="fr-CH" dirty="0" err="1"/>
            <a:t>that</a:t>
          </a:r>
          <a:r>
            <a:rPr lang="fr-CH" dirty="0"/>
            <a:t> </a:t>
          </a:r>
          <a:r>
            <a:rPr lang="fr-CH" dirty="0" err="1"/>
            <a:t>avoids</a:t>
          </a:r>
          <a:r>
            <a:rPr lang="fr-CH" dirty="0"/>
            <a:t> </a:t>
          </a:r>
          <a:r>
            <a:rPr lang="fr-CH" dirty="0" err="1"/>
            <a:t>unnecessary</a:t>
          </a:r>
          <a:r>
            <a:rPr lang="fr-CH" dirty="0"/>
            <a:t> distractions and duplication. </a:t>
          </a:r>
          <a:r>
            <a:rPr lang="fr-CH" dirty="0" err="1"/>
            <a:t>Avoid</a:t>
          </a:r>
          <a:r>
            <a:rPr lang="fr-CH" dirty="0"/>
            <a:t> </a:t>
          </a:r>
          <a:r>
            <a:rPr lang="fr-CH" dirty="0" err="1"/>
            <a:t>decoration</a:t>
          </a:r>
          <a:r>
            <a:rPr lang="fr-CH" dirty="0"/>
            <a:t>. 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99E87606-41AB-479C-AA75-6D7B8BE33A4F}">
      <dgm:prSet phldrT="[Text]"/>
      <dgm:spPr/>
      <dgm:t>
        <a:bodyPr/>
        <a:lstStyle/>
        <a:p>
          <a:r>
            <a:rPr lang="fr-CH" dirty="0"/>
            <a:t>Use media </a:t>
          </a:r>
          <a:r>
            <a:rPr lang="fr-CH" dirty="0" err="1"/>
            <a:t>such</a:t>
          </a:r>
          <a:r>
            <a:rPr lang="fr-CH" dirty="0"/>
            <a:t> as animation and </a:t>
          </a:r>
          <a:r>
            <a:rPr lang="fr-CH" dirty="0" err="1"/>
            <a:t>video</a:t>
          </a:r>
          <a:r>
            <a:rPr lang="fr-CH" dirty="0"/>
            <a:t> </a:t>
          </a:r>
          <a:r>
            <a:rPr lang="fr-CH" dirty="0" err="1"/>
            <a:t>when</a:t>
          </a:r>
          <a:r>
            <a:rPr lang="fr-CH" dirty="0"/>
            <a:t> </a:t>
          </a:r>
          <a:r>
            <a:rPr lang="fr-CH" dirty="0" err="1"/>
            <a:t>it</a:t>
          </a:r>
          <a:r>
            <a:rPr lang="fr-CH" dirty="0"/>
            <a:t> </a:t>
          </a:r>
          <a:r>
            <a:rPr lang="fr-CH" dirty="0" err="1"/>
            <a:t>helps</a:t>
          </a:r>
          <a:r>
            <a:rPr lang="fr-CH" dirty="0"/>
            <a:t> </a:t>
          </a:r>
          <a:r>
            <a:rPr lang="fr-CH" dirty="0" err="1"/>
            <a:t>explanation</a:t>
          </a:r>
          <a:r>
            <a:rPr lang="fr-CH" dirty="0"/>
            <a:t>, not </a:t>
          </a:r>
          <a:r>
            <a:rPr lang="fr-CH" dirty="0" err="1"/>
            <a:t>just</a:t>
          </a:r>
          <a:r>
            <a:rPr lang="fr-CH" dirty="0"/>
            <a:t> to </a:t>
          </a:r>
          <a:r>
            <a:rPr lang="fr-CH" dirty="0" err="1"/>
            <a:t>make</a:t>
          </a:r>
          <a:r>
            <a:rPr lang="fr-CH" dirty="0"/>
            <a:t> </a:t>
          </a:r>
          <a:r>
            <a:rPr lang="fr-CH" dirty="0" err="1"/>
            <a:t>presentations</a:t>
          </a:r>
          <a:r>
            <a:rPr lang="fr-CH" dirty="0"/>
            <a:t> look more </a:t>
          </a:r>
          <a:r>
            <a:rPr lang="fr-CH" dirty="0" err="1"/>
            <a:t>professional</a:t>
          </a:r>
          <a:r>
            <a:rPr lang="fr-CH" dirty="0"/>
            <a:t>.</a:t>
          </a:r>
          <a:endParaRPr lang="en-CH" dirty="0"/>
        </a:p>
      </dgm:t>
    </dgm:pt>
    <dgm:pt modelId="{885CD42D-0A4C-493C-9F38-99E0897C32B3}" type="parTrans" cxnId="{36578C19-84F8-40B3-808B-1824D4BF7010}">
      <dgm:prSet/>
      <dgm:spPr/>
      <dgm:t>
        <a:bodyPr/>
        <a:lstStyle/>
        <a:p>
          <a:endParaRPr lang="en-CH"/>
        </a:p>
      </dgm:t>
    </dgm:pt>
    <dgm:pt modelId="{B7A77AF3-5EE8-41AE-ABC6-1E5A68892134}" type="sibTrans" cxnId="{36578C19-84F8-40B3-808B-1824D4BF7010}">
      <dgm:prSet/>
      <dgm:spPr/>
      <dgm:t>
        <a:bodyPr/>
        <a:lstStyle/>
        <a:p>
          <a:endParaRPr lang="en-CH"/>
        </a:p>
      </dgm:t>
    </dgm:pt>
    <dgm:pt modelId="{1223AF73-49C5-4B13-B23B-D6C09536D2FE}">
      <dgm:prSet phldrT="[Text]"/>
      <dgm:spPr/>
      <dgm:t>
        <a:bodyPr/>
        <a:lstStyle/>
        <a:p>
          <a:r>
            <a:rPr lang="fr-CH" dirty="0"/>
            <a:t>Use real-time </a:t>
          </a:r>
          <a:r>
            <a:rPr lang="fr-CH" dirty="0" err="1"/>
            <a:t>activities</a:t>
          </a:r>
          <a:r>
            <a:rPr lang="fr-CH" dirty="0"/>
            <a:t> </a:t>
          </a:r>
          <a:r>
            <a:rPr lang="fr-CH" dirty="0" err="1"/>
            <a:t>mindfully</a:t>
          </a:r>
          <a:r>
            <a:rPr lang="fr-CH" dirty="0"/>
            <a:t>—to </a:t>
          </a:r>
          <a:r>
            <a:rPr lang="fr-CH" dirty="0" err="1"/>
            <a:t>build</a:t>
          </a:r>
          <a:r>
            <a:rPr lang="fr-CH" dirty="0"/>
            <a:t> social </a:t>
          </a:r>
          <a:r>
            <a:rPr lang="fr-CH" dirty="0" err="1"/>
            <a:t>presence</a:t>
          </a:r>
          <a:r>
            <a:rPr lang="fr-CH" dirty="0"/>
            <a:t> and </a:t>
          </a:r>
          <a:r>
            <a:rPr lang="fr-CH" dirty="0" err="1"/>
            <a:t>allow</a:t>
          </a:r>
          <a:r>
            <a:rPr lang="fr-CH" dirty="0"/>
            <a:t> discussion and </a:t>
          </a:r>
          <a:r>
            <a:rPr lang="fr-CH" dirty="0" err="1"/>
            <a:t>immediate</a:t>
          </a:r>
          <a:r>
            <a:rPr lang="fr-CH" dirty="0"/>
            <a:t> feedback. Do not </a:t>
          </a:r>
          <a:r>
            <a:rPr lang="fr-CH" dirty="0" err="1"/>
            <a:t>overload</a:t>
          </a:r>
          <a:r>
            <a:rPr lang="fr-CH" dirty="0"/>
            <a:t> </a:t>
          </a:r>
          <a:r>
            <a:rPr lang="fr-CH" dirty="0" err="1"/>
            <a:t>learners</a:t>
          </a:r>
          <a:r>
            <a:rPr lang="fr-CH" dirty="0"/>
            <a:t> or move </a:t>
          </a:r>
          <a:r>
            <a:rPr lang="fr-CH" dirty="0" err="1"/>
            <a:t>too</a:t>
          </a:r>
          <a:r>
            <a:rPr lang="fr-CH" dirty="0"/>
            <a:t> </a:t>
          </a:r>
          <a:r>
            <a:rPr lang="fr-CH" dirty="0" err="1"/>
            <a:t>quickly</a:t>
          </a:r>
          <a:endParaRPr lang="en-CH" dirty="0"/>
        </a:p>
      </dgm:t>
    </dgm:pt>
    <dgm:pt modelId="{CCC59924-0940-4CD1-A455-3398BBA2EC61}" type="parTrans" cxnId="{E13E2CF6-FABA-4571-9A1E-EA759E12453E}">
      <dgm:prSet/>
      <dgm:spPr/>
      <dgm:t>
        <a:bodyPr/>
        <a:lstStyle/>
        <a:p>
          <a:endParaRPr lang="en-CH"/>
        </a:p>
      </dgm:t>
    </dgm:pt>
    <dgm:pt modelId="{1F49E359-462F-49C2-8EA4-1A14A5F278CB}" type="sibTrans" cxnId="{E13E2CF6-FABA-4571-9A1E-EA759E12453E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6578C19-84F8-40B3-808B-1824D4BF7010}" srcId="{6566230F-EA05-4E4D-B843-60378FF3AD5A}" destId="{99E87606-41AB-479C-AA75-6D7B8BE33A4F}" srcOrd="2" destOrd="0" parTransId="{885CD42D-0A4C-493C-9F38-99E0897C32B3}" sibTransId="{B7A77AF3-5EE8-41AE-ABC6-1E5A68892134}"/>
    <dgm:cxn modelId="{5B8BAA1A-0760-4F82-9EAD-092E61868037}" type="presOf" srcId="{99E87606-41AB-479C-AA75-6D7B8BE33A4F}" destId="{F6BFC09A-3533-4F4D-BFCE-965AA049D6FA}" srcOrd="0" destOrd="2" presId="urn:microsoft.com/office/officeart/2005/8/layout/vList2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2DD4D758-DB7F-4DC7-A09E-7C1D19EE27CA}" type="presOf" srcId="{1223AF73-49C5-4B13-B23B-D6C09536D2FE}" destId="{F6BFC09A-3533-4F4D-BFCE-965AA049D6FA}" srcOrd="0" destOrd="1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0" presId="urn:microsoft.com/office/officeart/2005/8/layout/vList2"/>
    <dgm:cxn modelId="{512BBF7B-75CB-4088-96D6-D3427C1820E8}" srcId="{6566230F-EA05-4E4D-B843-60378FF3AD5A}" destId="{DAA6BC66-F51F-4016-ABDF-504F7187F000}" srcOrd="0" destOrd="0" parTransId="{163E405D-5533-4EEE-8319-FA4D5BC67083}" sibTransId="{5CF17A28-42CA-4A1F-8E74-4E3D0DDE9095}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E13E2CF6-FABA-4571-9A1E-EA759E12453E}" srcId="{6566230F-EA05-4E4D-B843-60378FF3AD5A}" destId="{1223AF73-49C5-4B13-B23B-D6C09536D2FE}" srcOrd="1" destOrd="0" parTransId="{CCC59924-0940-4CD1-A455-3398BBA2EC61}" sibTransId="{1F49E359-462F-49C2-8EA4-1A14A5F278CB}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351D2AD-7B9A-461D-80EB-69881EB4651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C9B2FC5F-DE62-45DB-9D84-CFD35E2E4BA7}">
      <dgm:prSet/>
      <dgm:spPr/>
      <dgm:t>
        <a:bodyPr/>
        <a:lstStyle/>
        <a:p>
          <a:pPr algn="ctr"/>
          <a:r>
            <a:rPr lang="fr-CH" dirty="0" err="1"/>
            <a:t>Vary</a:t>
          </a:r>
          <a:r>
            <a:rPr lang="fr-CH" dirty="0"/>
            <a:t> interaction types</a:t>
          </a:r>
          <a:endParaRPr lang="en-CH" dirty="0"/>
        </a:p>
      </dgm:t>
    </dgm:pt>
    <dgm:pt modelId="{24CF0874-48B8-4C24-8B67-C37DFBB0F026}" type="parTrans" cxnId="{30C60A69-575D-4DC7-AF62-4BC6FC4FB3B8}">
      <dgm:prSet/>
      <dgm:spPr/>
      <dgm:t>
        <a:bodyPr/>
        <a:lstStyle/>
        <a:p>
          <a:endParaRPr lang="en-CH"/>
        </a:p>
      </dgm:t>
    </dgm:pt>
    <dgm:pt modelId="{AF5ADF68-C8C9-42DF-ABCD-93A70153AB75}" type="sibTrans" cxnId="{30C60A69-575D-4DC7-AF62-4BC6FC4FB3B8}">
      <dgm:prSet/>
      <dgm:spPr/>
      <dgm:t>
        <a:bodyPr/>
        <a:lstStyle/>
        <a:p>
          <a:endParaRPr lang="en-CH"/>
        </a:p>
      </dgm:t>
    </dgm:pt>
    <dgm:pt modelId="{828BD70D-3EA7-4470-B37B-EDA535CB8AF2}" type="pres">
      <dgm:prSet presAssocID="{4351D2AD-7B9A-461D-80EB-69881EB46516}" presName="linear" presStyleCnt="0">
        <dgm:presLayoutVars>
          <dgm:animLvl val="lvl"/>
          <dgm:resizeHandles val="exact"/>
        </dgm:presLayoutVars>
      </dgm:prSet>
      <dgm:spPr/>
    </dgm:pt>
    <dgm:pt modelId="{CE01A4E4-35F2-4118-ADBC-64D456ECCF77}" type="pres">
      <dgm:prSet presAssocID="{C9B2FC5F-DE62-45DB-9D84-CFD35E2E4BA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0C60A69-575D-4DC7-AF62-4BC6FC4FB3B8}" srcId="{4351D2AD-7B9A-461D-80EB-69881EB46516}" destId="{C9B2FC5F-DE62-45DB-9D84-CFD35E2E4BA7}" srcOrd="0" destOrd="0" parTransId="{24CF0874-48B8-4C24-8B67-C37DFBB0F026}" sibTransId="{AF5ADF68-C8C9-42DF-ABCD-93A70153AB75}"/>
    <dgm:cxn modelId="{C244F09E-3DFB-4B3E-A5B4-6365E52CCF74}" type="presOf" srcId="{C9B2FC5F-DE62-45DB-9D84-CFD35E2E4BA7}" destId="{CE01A4E4-35F2-4118-ADBC-64D456ECCF77}" srcOrd="0" destOrd="0" presId="urn:microsoft.com/office/officeart/2005/8/layout/vList2"/>
    <dgm:cxn modelId="{7BA127DA-B974-44C6-85BC-8A000ABAD32C}" type="presOf" srcId="{4351D2AD-7B9A-461D-80EB-69881EB46516}" destId="{828BD70D-3EA7-4470-B37B-EDA535CB8AF2}" srcOrd="0" destOrd="0" presId="urn:microsoft.com/office/officeart/2005/8/layout/vList2"/>
    <dgm:cxn modelId="{096F1695-71E3-4A7B-BF4C-768C70642CE6}" type="presParOf" srcId="{828BD70D-3EA7-4470-B37B-EDA535CB8AF2}" destId="{CE01A4E4-35F2-4118-ADBC-64D456ECCF7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>
        <a:solidFill>
          <a:schemeClr val="accent2"/>
        </a:solidFill>
      </dgm:spPr>
      <dgm:t>
        <a:bodyPr/>
        <a:lstStyle/>
        <a:p>
          <a:r>
            <a:rPr lang="fr-CH" dirty="0"/>
            <a:t>Participant-to-Trainer </a:t>
          </a:r>
          <a:r>
            <a:rPr lang="fr-CH" dirty="0" err="1"/>
            <a:t>is</a:t>
          </a:r>
          <a:r>
            <a:rPr lang="fr-CH" dirty="0"/>
            <a:t> not the </a:t>
          </a:r>
          <a:r>
            <a:rPr lang="fr-CH" dirty="0" err="1"/>
            <a:t>only</a:t>
          </a:r>
          <a:r>
            <a:rPr lang="fr-CH" dirty="0"/>
            <a:t> </a:t>
          </a:r>
          <a:r>
            <a:rPr lang="fr-CH" dirty="0" err="1"/>
            <a:t>learning</a:t>
          </a:r>
          <a:r>
            <a:rPr lang="fr-CH" dirty="0"/>
            <a:t> interaction</a:t>
          </a:r>
          <a:endParaRPr lang="en-CH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 err="1"/>
            <a:t>Learners</a:t>
          </a:r>
          <a:r>
            <a:rPr lang="fr-CH" dirty="0"/>
            <a:t> </a:t>
          </a:r>
          <a:r>
            <a:rPr lang="fr-CH" dirty="0" err="1"/>
            <a:t>learn</a:t>
          </a:r>
          <a:r>
            <a:rPr lang="fr-CH" dirty="0"/>
            <a:t> a lot </a:t>
          </a:r>
          <a:r>
            <a:rPr lang="fr-CH" dirty="0" err="1"/>
            <a:t>from</a:t>
          </a:r>
          <a:r>
            <a:rPr lang="fr-CH" dirty="0"/>
            <a:t> </a:t>
          </a:r>
          <a:r>
            <a:rPr lang="fr-CH" dirty="0" err="1"/>
            <a:t>each</a:t>
          </a:r>
          <a:r>
            <a:rPr lang="fr-CH" dirty="0"/>
            <a:t> </a:t>
          </a:r>
          <a:r>
            <a:rPr lang="fr-CH" dirty="0" err="1"/>
            <a:t>other</a:t>
          </a:r>
          <a:r>
            <a:rPr lang="fr-CH" dirty="0"/>
            <a:t>. </a:t>
          </a:r>
          <a:r>
            <a:rPr lang="fr-CH" dirty="0" err="1"/>
            <a:t>Give</a:t>
          </a:r>
          <a:r>
            <a:rPr lang="fr-CH" dirty="0"/>
            <a:t> </a:t>
          </a:r>
          <a:r>
            <a:rPr lang="fr-CH" dirty="0" err="1"/>
            <a:t>them</a:t>
          </a:r>
          <a:r>
            <a:rPr lang="fr-CH" dirty="0"/>
            <a:t> the chance to </a:t>
          </a:r>
          <a:r>
            <a:rPr lang="fr-CH" dirty="0" err="1"/>
            <a:t>interact</a:t>
          </a:r>
          <a:r>
            <a:rPr lang="fr-CH" dirty="0"/>
            <a:t> in forums and </a:t>
          </a:r>
          <a:r>
            <a:rPr lang="fr-CH" dirty="0" err="1"/>
            <a:t>small</a:t>
          </a:r>
          <a:r>
            <a:rPr lang="fr-CH" dirty="0"/>
            <a:t> group discussions or </a:t>
          </a:r>
          <a:r>
            <a:rPr lang="fr-CH" dirty="0" err="1"/>
            <a:t>activities</a:t>
          </a:r>
          <a:r>
            <a:rPr lang="fr-CH" dirty="0"/>
            <a:t>. 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A4F3E757-F563-4A4E-B6DB-36A3B814AB2E}">
      <dgm:prSet phldrT="[Text]"/>
      <dgm:spPr/>
      <dgm:t>
        <a:bodyPr/>
        <a:lstStyle/>
        <a:p>
          <a:r>
            <a:rPr lang="fr-CH" dirty="0" err="1"/>
            <a:t>Create</a:t>
          </a:r>
          <a:r>
            <a:rPr lang="fr-CH" dirty="0"/>
            <a:t> </a:t>
          </a:r>
          <a:r>
            <a:rPr lang="fr-CH" dirty="0" err="1"/>
            <a:t>opportunities</a:t>
          </a:r>
          <a:r>
            <a:rPr lang="fr-CH" dirty="0"/>
            <a:t> for </a:t>
          </a:r>
          <a:r>
            <a:rPr lang="fr-CH" dirty="0" err="1"/>
            <a:t>different</a:t>
          </a:r>
          <a:r>
            <a:rPr lang="fr-CH" dirty="0"/>
            <a:t> types of interaction, </a:t>
          </a:r>
          <a:r>
            <a:rPr lang="fr-CH" dirty="0" err="1"/>
            <a:t>including</a:t>
          </a:r>
          <a:r>
            <a:rPr lang="fr-CH" dirty="0"/>
            <a:t> interactions </a:t>
          </a:r>
          <a:r>
            <a:rPr lang="fr-CH" dirty="0" err="1"/>
            <a:t>with</a:t>
          </a:r>
          <a:r>
            <a:rPr lang="fr-CH" dirty="0"/>
            <a:t> </a:t>
          </a:r>
          <a:r>
            <a:rPr lang="fr-CH" dirty="0" err="1"/>
            <a:t>other</a:t>
          </a:r>
          <a:r>
            <a:rPr lang="fr-CH" dirty="0"/>
            <a:t> participants and </a:t>
          </a:r>
          <a:r>
            <a:rPr lang="fr-CH" dirty="0" err="1"/>
            <a:t>work</a:t>
          </a:r>
          <a:r>
            <a:rPr lang="fr-CH" dirty="0"/>
            <a:t> </a:t>
          </a:r>
          <a:r>
            <a:rPr lang="fr-CH" dirty="0" err="1"/>
            <a:t>colleagues</a:t>
          </a:r>
          <a:r>
            <a:rPr lang="fr-CH" dirty="0"/>
            <a:t>, not </a:t>
          </a:r>
          <a:r>
            <a:rPr lang="fr-CH" dirty="0" err="1"/>
            <a:t>just</a:t>
          </a:r>
          <a:r>
            <a:rPr lang="fr-CH" dirty="0"/>
            <a:t> </a:t>
          </a:r>
          <a:r>
            <a:rPr lang="fr-CH" dirty="0" err="1"/>
            <a:t>with</a:t>
          </a:r>
          <a:r>
            <a:rPr lang="fr-CH" dirty="0"/>
            <a:t> the </a:t>
          </a:r>
          <a:r>
            <a:rPr lang="fr-CH" dirty="0" err="1"/>
            <a:t>teacher</a:t>
          </a:r>
          <a:endParaRPr lang="en-CH" dirty="0"/>
        </a:p>
      </dgm:t>
    </dgm:pt>
    <dgm:pt modelId="{9EE40792-DA1F-4DF0-AD2C-21D237CD2A93}" type="parTrans" cxnId="{42602F2C-0B3F-4984-8084-BF8D26C6EBFD}">
      <dgm:prSet/>
      <dgm:spPr/>
      <dgm:t>
        <a:bodyPr/>
        <a:lstStyle/>
        <a:p>
          <a:endParaRPr lang="en-CH"/>
        </a:p>
      </dgm:t>
    </dgm:pt>
    <dgm:pt modelId="{A00EDF4C-9E3E-4916-BB64-446D90F8712B}" type="sibTrans" cxnId="{42602F2C-0B3F-4984-8084-BF8D26C6EBFD}">
      <dgm:prSet/>
      <dgm:spPr/>
      <dgm:t>
        <a:bodyPr/>
        <a:lstStyle/>
        <a:p>
          <a:endParaRPr lang="en-CH"/>
        </a:p>
      </dgm:t>
    </dgm:pt>
    <dgm:pt modelId="{0DEE6AF3-1693-41C4-A38C-65F53F213B4C}">
      <dgm:prSet phldrT="[Text]"/>
      <dgm:spPr/>
      <dgm:t>
        <a:bodyPr/>
        <a:lstStyle/>
        <a:p>
          <a:r>
            <a:rPr lang="fr-CH" dirty="0" err="1"/>
            <a:t>Vary</a:t>
          </a:r>
          <a:r>
            <a:rPr lang="fr-CH" dirty="0"/>
            <a:t> the </a:t>
          </a:r>
          <a:r>
            <a:rPr lang="fr-CH" dirty="0" err="1"/>
            <a:t>learning</a:t>
          </a:r>
          <a:r>
            <a:rPr lang="fr-CH" dirty="0"/>
            <a:t> </a:t>
          </a:r>
          <a:r>
            <a:rPr lang="fr-CH" dirty="0" err="1"/>
            <a:t>activities</a:t>
          </a:r>
          <a:r>
            <a:rPr lang="fr-CH" dirty="0"/>
            <a:t>. </a:t>
          </a:r>
          <a:r>
            <a:rPr lang="fr-CH" dirty="0" err="1"/>
            <a:t>Include</a:t>
          </a:r>
          <a:r>
            <a:rPr lang="fr-CH" dirty="0"/>
            <a:t> </a:t>
          </a:r>
          <a:r>
            <a:rPr lang="fr-CH" dirty="0" err="1"/>
            <a:t>small</a:t>
          </a:r>
          <a:r>
            <a:rPr lang="fr-CH" dirty="0"/>
            <a:t> group interactions, live </a:t>
          </a:r>
          <a:r>
            <a:rPr lang="fr-CH" dirty="0" err="1"/>
            <a:t>events</a:t>
          </a:r>
          <a:r>
            <a:rPr lang="fr-CH" dirty="0"/>
            <a:t>, and self-</a:t>
          </a:r>
          <a:r>
            <a:rPr lang="fr-CH" dirty="0" err="1"/>
            <a:t>directed</a:t>
          </a:r>
          <a:r>
            <a:rPr lang="fr-CH" dirty="0"/>
            <a:t> </a:t>
          </a:r>
          <a:r>
            <a:rPr lang="fr-CH" dirty="0" err="1"/>
            <a:t>learning</a:t>
          </a:r>
          <a:r>
            <a:rPr lang="fr-CH" dirty="0"/>
            <a:t>.</a:t>
          </a:r>
          <a:endParaRPr lang="en-CH" dirty="0"/>
        </a:p>
      </dgm:t>
    </dgm:pt>
    <dgm:pt modelId="{88ECB748-3A20-4ACC-8B78-57B81B07DA3D}" type="parTrans" cxnId="{CAF19AF9-C009-48DD-972E-B9257E45B448}">
      <dgm:prSet/>
      <dgm:spPr/>
      <dgm:t>
        <a:bodyPr/>
        <a:lstStyle/>
        <a:p>
          <a:endParaRPr lang="en-CH"/>
        </a:p>
      </dgm:t>
    </dgm:pt>
    <dgm:pt modelId="{DE2E1743-BF11-4D4F-9866-A7F4CD2048B7}" type="sibTrans" cxnId="{CAF19AF9-C009-48DD-972E-B9257E45B448}">
      <dgm:prSet/>
      <dgm:spPr/>
      <dgm:t>
        <a:bodyPr/>
        <a:lstStyle/>
        <a:p>
          <a:endParaRPr lang="en-CH"/>
        </a:p>
      </dgm:t>
    </dgm:pt>
    <dgm:pt modelId="{87395C6A-541C-48FC-AC16-E8300E81B3AF}">
      <dgm:prSet phldrT="[Text]"/>
      <dgm:spPr/>
      <dgm:t>
        <a:bodyPr/>
        <a:lstStyle/>
        <a:p>
          <a:r>
            <a:rPr lang="fr-CH" dirty="0" err="1"/>
            <a:t>Make</a:t>
          </a:r>
          <a:r>
            <a:rPr lang="fr-CH" dirty="0"/>
            <a:t> the </a:t>
          </a:r>
          <a:r>
            <a:rPr lang="fr-CH" dirty="0" err="1"/>
            <a:t>reading</a:t>
          </a:r>
          <a:r>
            <a:rPr lang="fr-CH" dirty="0"/>
            <a:t> content interactive </a:t>
          </a:r>
          <a:r>
            <a:rPr lang="fr-CH" dirty="0" err="1"/>
            <a:t>also</a:t>
          </a:r>
          <a:r>
            <a:rPr lang="fr-CH" dirty="0"/>
            <a:t>! </a:t>
          </a:r>
          <a:r>
            <a:rPr lang="fr-CH" dirty="0" err="1"/>
            <a:t>Include</a:t>
          </a:r>
          <a:r>
            <a:rPr lang="fr-CH" dirty="0"/>
            <a:t> questions and </a:t>
          </a:r>
          <a:r>
            <a:rPr lang="fr-CH" dirty="0" err="1"/>
            <a:t>exercises</a:t>
          </a:r>
          <a:r>
            <a:rPr lang="fr-CH" dirty="0"/>
            <a:t> in </a:t>
          </a:r>
          <a:r>
            <a:rPr lang="fr-CH" dirty="0" err="1"/>
            <a:t>readings</a:t>
          </a:r>
          <a:r>
            <a:rPr lang="fr-CH" dirty="0"/>
            <a:t>. </a:t>
          </a:r>
          <a:endParaRPr lang="en-CH" dirty="0"/>
        </a:p>
      </dgm:t>
    </dgm:pt>
    <dgm:pt modelId="{8ECDADD3-BEC2-48A6-BCE4-0D1E6D819A39}" type="parTrans" cxnId="{9B41BE20-4E07-4A66-BB9A-9ECC61EE024E}">
      <dgm:prSet/>
      <dgm:spPr/>
      <dgm:t>
        <a:bodyPr/>
        <a:lstStyle/>
        <a:p>
          <a:endParaRPr lang="en-CH"/>
        </a:p>
      </dgm:t>
    </dgm:pt>
    <dgm:pt modelId="{F705B8ED-AFC9-4979-B5FB-D817A0C61EB7}" type="sibTrans" cxnId="{9B41BE20-4E07-4A66-BB9A-9ECC61EE024E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B41BE20-4E07-4A66-BB9A-9ECC61EE024E}" srcId="{6566230F-EA05-4E4D-B843-60378FF3AD5A}" destId="{87395C6A-541C-48FC-AC16-E8300E81B3AF}" srcOrd="3" destOrd="0" parTransId="{8ECDADD3-BEC2-48A6-BCE4-0D1E6D819A39}" sibTransId="{F705B8ED-AFC9-4979-B5FB-D817A0C61EB7}"/>
    <dgm:cxn modelId="{42602F2C-0B3F-4984-8084-BF8D26C6EBFD}" srcId="{6566230F-EA05-4E4D-B843-60378FF3AD5A}" destId="{A4F3E757-F563-4A4E-B6DB-36A3B814AB2E}" srcOrd="0" destOrd="0" parTransId="{9EE40792-DA1F-4DF0-AD2C-21D237CD2A93}" sibTransId="{A00EDF4C-9E3E-4916-BB64-446D90F8712B}"/>
    <dgm:cxn modelId="{026E8D36-127C-4C56-8322-44CE9989FC18}" type="presOf" srcId="{A4F3E757-F563-4A4E-B6DB-36A3B814AB2E}" destId="{F6BFC09A-3533-4F4D-BFCE-965AA049D6FA}" srcOrd="0" destOrd="0" presId="urn:microsoft.com/office/officeart/2005/8/layout/vList2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2" presId="urn:microsoft.com/office/officeart/2005/8/layout/vList2"/>
    <dgm:cxn modelId="{512BBF7B-75CB-4088-96D6-D3427C1820E8}" srcId="{6566230F-EA05-4E4D-B843-60378FF3AD5A}" destId="{DAA6BC66-F51F-4016-ABDF-504F7187F000}" srcOrd="2" destOrd="0" parTransId="{163E405D-5533-4EEE-8319-FA4D5BC67083}" sibTransId="{5CF17A28-42CA-4A1F-8E74-4E3D0DDE9095}"/>
    <dgm:cxn modelId="{8BCC6BB4-69A2-40AF-ADD9-A2FFBA178D52}" type="presOf" srcId="{0DEE6AF3-1693-41C4-A38C-65F53F213B4C}" destId="{F6BFC09A-3533-4F4D-BFCE-965AA049D6FA}" srcOrd="0" destOrd="1" presId="urn:microsoft.com/office/officeart/2005/8/layout/vList2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AFAF9FCF-443E-4268-B044-88076741885D}" type="presOf" srcId="{87395C6A-541C-48FC-AC16-E8300E81B3AF}" destId="{F6BFC09A-3533-4F4D-BFCE-965AA049D6FA}" srcOrd="0" destOrd="3" presId="urn:microsoft.com/office/officeart/2005/8/layout/vList2"/>
    <dgm:cxn modelId="{CAF19AF9-C009-48DD-972E-B9257E45B448}" srcId="{6566230F-EA05-4E4D-B843-60378FF3AD5A}" destId="{0DEE6AF3-1693-41C4-A38C-65F53F213B4C}" srcOrd="1" destOrd="0" parTransId="{88ECB748-3A20-4ACC-8B78-57B81B07DA3D}" sibTransId="{DE2E1743-BF11-4D4F-9866-A7F4CD2048B7}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CD71BB9-7EA2-49B7-B8ED-A04648C6793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CH"/>
        </a:p>
      </dgm:t>
    </dgm:pt>
    <dgm:pt modelId="{035751D2-7D81-4D1E-B354-4EF32CD80772}">
      <dgm:prSet/>
      <dgm:spPr/>
      <dgm:t>
        <a:bodyPr/>
        <a:lstStyle/>
        <a:p>
          <a:pPr algn="ctr"/>
          <a:r>
            <a:rPr lang="fr-CH" dirty="0"/>
            <a:t>Participant engagement</a:t>
          </a:r>
          <a:endParaRPr lang="en-CH" dirty="0"/>
        </a:p>
      </dgm:t>
    </dgm:pt>
    <dgm:pt modelId="{DA38F593-A1AF-4908-A028-DBD468466494}" type="parTrans" cxnId="{DF5EF20E-E31A-47BA-9290-C62F9E4FF412}">
      <dgm:prSet/>
      <dgm:spPr/>
      <dgm:t>
        <a:bodyPr/>
        <a:lstStyle/>
        <a:p>
          <a:endParaRPr lang="en-CH"/>
        </a:p>
      </dgm:t>
    </dgm:pt>
    <dgm:pt modelId="{5F1B107C-115F-4EA3-9EB2-80E4ADC4C659}" type="sibTrans" cxnId="{DF5EF20E-E31A-47BA-9290-C62F9E4FF412}">
      <dgm:prSet/>
      <dgm:spPr/>
      <dgm:t>
        <a:bodyPr/>
        <a:lstStyle/>
        <a:p>
          <a:endParaRPr lang="en-CH"/>
        </a:p>
      </dgm:t>
    </dgm:pt>
    <dgm:pt modelId="{F752BFF4-EDC4-419A-AB4A-92CA96CADD2B}" type="pres">
      <dgm:prSet presAssocID="{CCD71BB9-7EA2-49B7-B8ED-A04648C67934}" presName="linear" presStyleCnt="0">
        <dgm:presLayoutVars>
          <dgm:animLvl val="lvl"/>
          <dgm:resizeHandles val="exact"/>
        </dgm:presLayoutVars>
      </dgm:prSet>
      <dgm:spPr/>
    </dgm:pt>
    <dgm:pt modelId="{B6B182A4-52BA-426B-AE2F-0E658061911D}" type="pres">
      <dgm:prSet presAssocID="{035751D2-7D81-4D1E-B354-4EF32CD8077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F5EF20E-E31A-47BA-9290-C62F9E4FF412}" srcId="{CCD71BB9-7EA2-49B7-B8ED-A04648C67934}" destId="{035751D2-7D81-4D1E-B354-4EF32CD80772}" srcOrd="0" destOrd="0" parTransId="{DA38F593-A1AF-4908-A028-DBD468466494}" sibTransId="{5F1B107C-115F-4EA3-9EB2-80E4ADC4C659}"/>
    <dgm:cxn modelId="{92A2EB49-A0B9-4860-B9BE-5CA614A50A7C}" type="presOf" srcId="{CCD71BB9-7EA2-49B7-B8ED-A04648C67934}" destId="{F752BFF4-EDC4-419A-AB4A-92CA96CADD2B}" srcOrd="0" destOrd="0" presId="urn:microsoft.com/office/officeart/2005/8/layout/vList2"/>
    <dgm:cxn modelId="{EB9A27B9-DC84-4A55-8CFC-4A94141D2B21}" type="presOf" srcId="{035751D2-7D81-4D1E-B354-4EF32CD80772}" destId="{B6B182A4-52BA-426B-AE2F-0E658061911D}" srcOrd="0" destOrd="0" presId="urn:microsoft.com/office/officeart/2005/8/layout/vList2"/>
    <dgm:cxn modelId="{AFC07EFE-4527-4A5B-8739-667C216BAC05}" type="presParOf" srcId="{F752BFF4-EDC4-419A-AB4A-92CA96CADD2B}" destId="{B6B182A4-52BA-426B-AE2F-0E658061911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>
        <a:solidFill>
          <a:schemeClr val="accent3"/>
        </a:solidFill>
      </dgm:spPr>
      <dgm:t>
        <a:bodyPr/>
        <a:lstStyle/>
        <a:p>
          <a:r>
            <a:rPr lang="fr-CH" dirty="0" err="1"/>
            <a:t>Engaged</a:t>
          </a:r>
          <a:r>
            <a:rPr lang="fr-CH" dirty="0"/>
            <a:t> participants are more </a:t>
          </a:r>
          <a:r>
            <a:rPr lang="fr-CH" dirty="0" err="1"/>
            <a:t>likely</a:t>
          </a:r>
          <a:r>
            <a:rPr lang="fr-CH" dirty="0"/>
            <a:t> to </a:t>
          </a:r>
          <a:r>
            <a:rPr lang="fr-CH" dirty="0" err="1"/>
            <a:t>dedicate</a:t>
          </a:r>
          <a:r>
            <a:rPr lang="fr-CH" dirty="0"/>
            <a:t> the </a:t>
          </a:r>
          <a:r>
            <a:rPr lang="fr-CH" dirty="0" err="1"/>
            <a:t>required</a:t>
          </a:r>
          <a:r>
            <a:rPr lang="fr-CH" dirty="0"/>
            <a:t> time and </a:t>
          </a:r>
          <a:r>
            <a:rPr lang="fr-CH" dirty="0" err="1"/>
            <a:t>quality</a:t>
          </a:r>
          <a:r>
            <a:rPr lang="fr-CH" dirty="0"/>
            <a:t> time to </a:t>
          </a:r>
          <a:r>
            <a:rPr lang="fr-CH" dirty="0" err="1"/>
            <a:t>their</a:t>
          </a:r>
          <a:r>
            <a:rPr lang="fr-CH" dirty="0"/>
            <a:t> </a:t>
          </a:r>
          <a:r>
            <a:rPr lang="fr-CH" dirty="0" err="1"/>
            <a:t>learning</a:t>
          </a:r>
          <a:endParaRPr lang="en-CH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 err="1"/>
            <a:t>Remove</a:t>
          </a:r>
          <a:r>
            <a:rPr lang="fr-CH" dirty="0"/>
            <a:t> obstacles by </a:t>
          </a:r>
          <a:r>
            <a:rPr lang="fr-CH" dirty="0" err="1"/>
            <a:t>providing</a:t>
          </a:r>
          <a:r>
            <a:rPr lang="fr-CH" dirty="0"/>
            <a:t> </a:t>
          </a:r>
          <a:r>
            <a:rPr lang="fr-CH" dirty="0" err="1"/>
            <a:t>technical</a:t>
          </a:r>
          <a:r>
            <a:rPr lang="fr-CH" dirty="0"/>
            <a:t> support (documentation, help </a:t>
          </a:r>
          <a:r>
            <a:rPr lang="fr-CH" dirty="0" err="1"/>
            <a:t>from</a:t>
          </a:r>
          <a:r>
            <a:rPr lang="fr-CH" dirty="0"/>
            <a:t> </a:t>
          </a:r>
          <a:r>
            <a:rPr lang="fr-CH" dirty="0" err="1"/>
            <a:t>peers</a:t>
          </a:r>
          <a:r>
            <a:rPr lang="fr-CH" dirty="0"/>
            <a:t>, </a:t>
          </a:r>
          <a:r>
            <a:rPr lang="fr-CH" dirty="0" err="1"/>
            <a:t>administrators</a:t>
          </a:r>
          <a:r>
            <a:rPr lang="fr-CH" dirty="0"/>
            <a:t>, and </a:t>
          </a:r>
          <a:r>
            <a:rPr lang="fr-CH" dirty="0" err="1"/>
            <a:t>trainers</a:t>
          </a:r>
          <a:r>
            <a:rPr lang="fr-CH" dirty="0"/>
            <a:t>/</a:t>
          </a:r>
          <a:r>
            <a:rPr lang="fr-CH" dirty="0" err="1"/>
            <a:t>facilitators</a:t>
          </a:r>
          <a:r>
            <a:rPr lang="fr-CH" dirty="0"/>
            <a:t>)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99E87606-41AB-479C-AA75-6D7B8BE33A4F}">
      <dgm:prSet phldrT="[Text]"/>
      <dgm:spPr/>
      <dgm:t>
        <a:bodyPr/>
        <a:lstStyle/>
        <a:p>
          <a:r>
            <a:rPr lang="fr-CH" dirty="0"/>
            <a:t>Do a </a:t>
          </a:r>
          <a:r>
            <a:rPr lang="fr-CH" dirty="0" err="1"/>
            <a:t>needs</a:t>
          </a:r>
          <a:r>
            <a:rPr lang="fr-CH" dirty="0"/>
            <a:t> </a:t>
          </a:r>
          <a:r>
            <a:rPr lang="fr-CH" dirty="0" err="1"/>
            <a:t>analysis</a:t>
          </a:r>
          <a:r>
            <a:rPr lang="fr-CH" dirty="0"/>
            <a:t> </a:t>
          </a:r>
          <a:r>
            <a:rPr lang="fr-CH" dirty="0" err="1"/>
            <a:t>before</a:t>
          </a:r>
          <a:r>
            <a:rPr lang="fr-CH" dirty="0"/>
            <a:t> training to </a:t>
          </a:r>
          <a:r>
            <a:rPr lang="fr-CH" dirty="0" err="1"/>
            <a:t>ensure</a:t>
          </a:r>
          <a:r>
            <a:rPr lang="fr-CH" dirty="0"/>
            <a:t> the relevance of training. </a:t>
          </a:r>
          <a:r>
            <a:rPr lang="fr-CH" dirty="0" err="1"/>
            <a:t>Involve</a:t>
          </a:r>
          <a:r>
            <a:rPr lang="fr-CH" dirty="0"/>
            <a:t> </a:t>
          </a:r>
          <a:r>
            <a:rPr lang="fr-CH" dirty="0" err="1"/>
            <a:t>your</a:t>
          </a:r>
          <a:r>
            <a:rPr lang="fr-CH" dirty="0"/>
            <a:t> audience in </a:t>
          </a:r>
          <a:r>
            <a:rPr lang="fr-CH" dirty="0" err="1"/>
            <a:t>some</a:t>
          </a:r>
          <a:r>
            <a:rPr lang="fr-CH" dirty="0"/>
            <a:t> training </a:t>
          </a:r>
          <a:r>
            <a:rPr lang="fr-CH" dirty="0" err="1"/>
            <a:t>decisions</a:t>
          </a:r>
          <a:endParaRPr lang="en-CH" dirty="0"/>
        </a:p>
      </dgm:t>
    </dgm:pt>
    <dgm:pt modelId="{885CD42D-0A4C-493C-9F38-99E0897C32B3}" type="parTrans" cxnId="{36578C19-84F8-40B3-808B-1824D4BF7010}">
      <dgm:prSet/>
      <dgm:spPr/>
      <dgm:t>
        <a:bodyPr/>
        <a:lstStyle/>
        <a:p>
          <a:endParaRPr lang="en-CH"/>
        </a:p>
      </dgm:t>
    </dgm:pt>
    <dgm:pt modelId="{B7A77AF3-5EE8-41AE-ABC6-1E5A68892134}" type="sibTrans" cxnId="{36578C19-84F8-40B3-808B-1824D4BF7010}">
      <dgm:prSet/>
      <dgm:spPr/>
      <dgm:t>
        <a:bodyPr/>
        <a:lstStyle/>
        <a:p>
          <a:endParaRPr lang="en-CH"/>
        </a:p>
      </dgm:t>
    </dgm:pt>
    <dgm:pt modelId="{1223AF73-49C5-4B13-B23B-D6C09536D2FE}">
      <dgm:prSet phldrT="[Text]"/>
      <dgm:spPr/>
      <dgm:t>
        <a:bodyPr/>
        <a:lstStyle/>
        <a:p>
          <a:r>
            <a:rPr lang="fr-CH" dirty="0" err="1"/>
            <a:t>Include</a:t>
          </a:r>
          <a:r>
            <a:rPr lang="fr-CH" dirty="0"/>
            <a:t> </a:t>
          </a:r>
          <a:r>
            <a:rPr lang="fr-CH" dirty="0" err="1"/>
            <a:t>regular</a:t>
          </a:r>
          <a:r>
            <a:rPr lang="fr-CH" dirty="0"/>
            <a:t> </a:t>
          </a:r>
          <a:r>
            <a:rPr lang="fr-CH" dirty="0" err="1"/>
            <a:t>assignments</a:t>
          </a:r>
          <a:r>
            <a:rPr lang="fr-CH" dirty="0"/>
            <a:t> </a:t>
          </a:r>
          <a:r>
            <a:rPr lang="fr-CH" dirty="0" err="1"/>
            <a:t>with</a:t>
          </a:r>
          <a:r>
            <a:rPr lang="fr-CH" dirty="0"/>
            <a:t> feedback to </a:t>
          </a:r>
          <a:r>
            <a:rPr lang="fr-CH" dirty="0" err="1"/>
            <a:t>nurture</a:t>
          </a:r>
          <a:r>
            <a:rPr lang="fr-CH" dirty="0"/>
            <a:t> feelings of </a:t>
          </a:r>
          <a:r>
            <a:rPr lang="fr-CH" dirty="0" err="1"/>
            <a:t>achievement</a:t>
          </a:r>
          <a:r>
            <a:rPr lang="fr-CH" dirty="0"/>
            <a:t> and satisfaction </a:t>
          </a:r>
          <a:endParaRPr lang="en-CH" dirty="0"/>
        </a:p>
      </dgm:t>
    </dgm:pt>
    <dgm:pt modelId="{CCC59924-0940-4CD1-A455-3398BBA2EC61}" type="parTrans" cxnId="{E13E2CF6-FABA-4571-9A1E-EA759E12453E}">
      <dgm:prSet/>
      <dgm:spPr/>
      <dgm:t>
        <a:bodyPr/>
        <a:lstStyle/>
        <a:p>
          <a:endParaRPr lang="en-CH"/>
        </a:p>
      </dgm:t>
    </dgm:pt>
    <dgm:pt modelId="{1F49E359-462F-49C2-8EA4-1A14A5F278CB}" type="sibTrans" cxnId="{E13E2CF6-FABA-4571-9A1E-EA759E12453E}">
      <dgm:prSet/>
      <dgm:spPr/>
      <dgm:t>
        <a:bodyPr/>
        <a:lstStyle/>
        <a:p>
          <a:endParaRPr lang="en-CH"/>
        </a:p>
      </dgm:t>
    </dgm:pt>
    <dgm:pt modelId="{FF89E0E7-A10A-47BC-BD83-A837C328F098}">
      <dgm:prSet phldrT="[Text]"/>
      <dgm:spPr/>
      <dgm:t>
        <a:bodyPr/>
        <a:lstStyle/>
        <a:p>
          <a:r>
            <a:rPr lang="fr-CH" dirty="0" err="1"/>
            <a:t>Provide</a:t>
          </a:r>
          <a:r>
            <a:rPr lang="fr-CH" dirty="0"/>
            <a:t> </a:t>
          </a:r>
          <a:r>
            <a:rPr lang="fr-CH" dirty="0" err="1"/>
            <a:t>opportunities</a:t>
          </a:r>
          <a:r>
            <a:rPr lang="fr-CH" dirty="0"/>
            <a:t> for participants to </a:t>
          </a:r>
          <a:r>
            <a:rPr lang="fr-CH" dirty="0" err="1"/>
            <a:t>share</a:t>
          </a:r>
          <a:r>
            <a:rPr lang="fr-CH" dirty="0"/>
            <a:t> </a:t>
          </a:r>
          <a:r>
            <a:rPr lang="fr-CH" dirty="0" err="1"/>
            <a:t>their</a:t>
          </a:r>
          <a:r>
            <a:rPr lang="fr-CH" dirty="0"/>
            <a:t> </a:t>
          </a:r>
          <a:r>
            <a:rPr lang="fr-CH" dirty="0" err="1"/>
            <a:t>work</a:t>
          </a:r>
          <a:r>
            <a:rPr lang="fr-CH" dirty="0"/>
            <a:t> and </a:t>
          </a:r>
          <a:r>
            <a:rPr lang="fr-CH" dirty="0" err="1"/>
            <a:t>experiences</a:t>
          </a:r>
          <a:endParaRPr lang="en-CH" dirty="0"/>
        </a:p>
      </dgm:t>
    </dgm:pt>
    <dgm:pt modelId="{2EC28C4D-4A55-4D3D-9302-7E4C47173C1C}" type="parTrans" cxnId="{A0E825F7-8DBB-47C9-8374-3B51EBDF9725}">
      <dgm:prSet/>
      <dgm:spPr/>
      <dgm:t>
        <a:bodyPr/>
        <a:lstStyle/>
        <a:p>
          <a:endParaRPr lang="en-CH"/>
        </a:p>
      </dgm:t>
    </dgm:pt>
    <dgm:pt modelId="{CC255A6D-93EF-42D3-892D-BB66443627DB}" type="sibTrans" cxnId="{A0E825F7-8DBB-47C9-8374-3B51EBDF9725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6578C19-84F8-40B3-808B-1824D4BF7010}" srcId="{6566230F-EA05-4E4D-B843-60378FF3AD5A}" destId="{99E87606-41AB-479C-AA75-6D7B8BE33A4F}" srcOrd="2" destOrd="0" parTransId="{885CD42D-0A4C-493C-9F38-99E0897C32B3}" sibTransId="{B7A77AF3-5EE8-41AE-ABC6-1E5A68892134}"/>
    <dgm:cxn modelId="{5B8BAA1A-0760-4F82-9EAD-092E61868037}" type="presOf" srcId="{99E87606-41AB-479C-AA75-6D7B8BE33A4F}" destId="{F6BFC09A-3533-4F4D-BFCE-965AA049D6FA}" srcOrd="0" destOrd="2" presId="urn:microsoft.com/office/officeart/2005/8/layout/vList2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2DD4D758-DB7F-4DC7-A09E-7C1D19EE27CA}" type="presOf" srcId="{1223AF73-49C5-4B13-B23B-D6C09536D2FE}" destId="{F6BFC09A-3533-4F4D-BFCE-965AA049D6FA}" srcOrd="0" destOrd="1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0" presId="urn:microsoft.com/office/officeart/2005/8/layout/vList2"/>
    <dgm:cxn modelId="{512BBF7B-75CB-4088-96D6-D3427C1820E8}" srcId="{6566230F-EA05-4E4D-B843-60378FF3AD5A}" destId="{DAA6BC66-F51F-4016-ABDF-504F7187F000}" srcOrd="0" destOrd="0" parTransId="{163E405D-5533-4EEE-8319-FA4D5BC67083}" sibTransId="{5CF17A28-42CA-4A1F-8E74-4E3D0DDE9095}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5929C8E5-3A9D-4258-85BA-2A5DFA10B7EE}" type="presOf" srcId="{FF89E0E7-A10A-47BC-BD83-A837C328F098}" destId="{F6BFC09A-3533-4F4D-BFCE-965AA049D6FA}" srcOrd="0" destOrd="3" presId="urn:microsoft.com/office/officeart/2005/8/layout/vList2"/>
    <dgm:cxn modelId="{E13E2CF6-FABA-4571-9A1E-EA759E12453E}" srcId="{6566230F-EA05-4E4D-B843-60378FF3AD5A}" destId="{1223AF73-49C5-4B13-B23B-D6C09536D2FE}" srcOrd="1" destOrd="0" parTransId="{CCC59924-0940-4CD1-A455-3398BBA2EC61}" sibTransId="{1F49E359-462F-49C2-8EA4-1A14A5F278CB}"/>
    <dgm:cxn modelId="{A0E825F7-8DBB-47C9-8374-3B51EBDF9725}" srcId="{6566230F-EA05-4E4D-B843-60378FF3AD5A}" destId="{FF89E0E7-A10A-47BC-BD83-A837C328F098}" srcOrd="3" destOrd="0" parTransId="{2EC28C4D-4A55-4D3D-9302-7E4C47173C1C}" sibTransId="{CC255A6D-93EF-42D3-892D-BB66443627DB}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C3494AB-6418-4CD4-BC66-37B45974588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CH"/>
        </a:p>
      </dgm:t>
    </dgm:pt>
    <dgm:pt modelId="{8FF31CFA-F987-4B6F-B6DD-BD3401A15CFE}">
      <dgm:prSet/>
      <dgm:spPr/>
      <dgm:t>
        <a:bodyPr/>
        <a:lstStyle/>
        <a:p>
          <a:pPr algn="ctr"/>
          <a:r>
            <a:rPr lang="fr-CH" dirty="0"/>
            <a:t>Just-in-time </a:t>
          </a:r>
          <a:r>
            <a:rPr lang="fr-CH" dirty="0" err="1"/>
            <a:t>learning</a:t>
          </a:r>
          <a:endParaRPr lang="en-CH" dirty="0"/>
        </a:p>
      </dgm:t>
    </dgm:pt>
    <dgm:pt modelId="{C7649D15-A913-4879-9D93-E3E25A948A99}" type="parTrans" cxnId="{C457C1BA-B15A-4959-BFA2-B23A20961DFD}">
      <dgm:prSet/>
      <dgm:spPr/>
      <dgm:t>
        <a:bodyPr/>
        <a:lstStyle/>
        <a:p>
          <a:endParaRPr lang="en-CH"/>
        </a:p>
      </dgm:t>
    </dgm:pt>
    <dgm:pt modelId="{6F85CDF4-6D85-4191-A0C7-6A14F12182F8}" type="sibTrans" cxnId="{C457C1BA-B15A-4959-BFA2-B23A20961DFD}">
      <dgm:prSet/>
      <dgm:spPr/>
      <dgm:t>
        <a:bodyPr/>
        <a:lstStyle/>
        <a:p>
          <a:endParaRPr lang="en-CH"/>
        </a:p>
      </dgm:t>
    </dgm:pt>
    <dgm:pt modelId="{E05BF7C4-6575-4D84-B305-9D3EAB4B2134}" type="pres">
      <dgm:prSet presAssocID="{BC3494AB-6418-4CD4-BC66-37B459745882}" presName="linear" presStyleCnt="0">
        <dgm:presLayoutVars>
          <dgm:animLvl val="lvl"/>
          <dgm:resizeHandles val="exact"/>
        </dgm:presLayoutVars>
      </dgm:prSet>
      <dgm:spPr/>
    </dgm:pt>
    <dgm:pt modelId="{C532B8DD-4FA5-41EA-B222-9A5033294EA8}" type="pres">
      <dgm:prSet presAssocID="{8FF31CFA-F987-4B6F-B6DD-BD3401A15CF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457C1BA-B15A-4959-BFA2-B23A20961DFD}" srcId="{BC3494AB-6418-4CD4-BC66-37B459745882}" destId="{8FF31CFA-F987-4B6F-B6DD-BD3401A15CFE}" srcOrd="0" destOrd="0" parTransId="{C7649D15-A913-4879-9D93-E3E25A948A99}" sibTransId="{6F85CDF4-6D85-4191-A0C7-6A14F12182F8}"/>
    <dgm:cxn modelId="{77DC3ABE-B6BE-4CE3-B092-5509B390813C}" type="presOf" srcId="{BC3494AB-6418-4CD4-BC66-37B459745882}" destId="{E05BF7C4-6575-4D84-B305-9D3EAB4B2134}" srcOrd="0" destOrd="0" presId="urn:microsoft.com/office/officeart/2005/8/layout/vList2"/>
    <dgm:cxn modelId="{CA21A5E5-CB2A-45A0-8F32-1BFF3A095D26}" type="presOf" srcId="{8FF31CFA-F987-4B6F-B6DD-BD3401A15CFE}" destId="{C532B8DD-4FA5-41EA-B222-9A5033294EA8}" srcOrd="0" destOrd="0" presId="urn:microsoft.com/office/officeart/2005/8/layout/vList2"/>
    <dgm:cxn modelId="{C412CCFA-A612-4093-9911-94A727A73941}" type="presParOf" srcId="{E05BF7C4-6575-4D84-B305-9D3EAB4B2134}" destId="{C532B8DD-4FA5-41EA-B222-9A5033294EA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>
        <a:solidFill>
          <a:schemeClr val="accent4"/>
        </a:solidFill>
      </dgm:spPr>
      <dgm:t>
        <a:bodyPr/>
        <a:lstStyle/>
        <a:p>
          <a:r>
            <a:rPr lang="fr-CH" dirty="0"/>
            <a:t>Timing of the training </a:t>
          </a:r>
          <a:r>
            <a:rPr lang="fr-CH" dirty="0" err="1"/>
            <a:t>is</a:t>
          </a:r>
          <a:r>
            <a:rPr lang="fr-CH" dirty="0"/>
            <a:t> important</a:t>
          </a:r>
          <a:endParaRPr lang="en-CH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 err="1"/>
            <a:t>Make</a:t>
          </a:r>
          <a:r>
            <a:rPr lang="fr-CH" dirty="0"/>
            <a:t> </a:t>
          </a:r>
          <a:r>
            <a:rPr lang="fr-CH" dirty="0" err="1"/>
            <a:t>learning</a:t>
          </a:r>
          <a:r>
            <a:rPr lang="fr-CH" dirty="0"/>
            <a:t> </a:t>
          </a:r>
          <a:r>
            <a:rPr lang="fr-CH" dirty="0" err="1"/>
            <a:t>immediately</a:t>
          </a:r>
          <a:r>
            <a:rPr lang="fr-CH" dirty="0"/>
            <a:t> applicable and participants </a:t>
          </a:r>
          <a:r>
            <a:rPr lang="fr-CH" dirty="0" err="1"/>
            <a:t>will</a:t>
          </a:r>
          <a:r>
            <a:rPr lang="fr-CH" dirty="0"/>
            <a:t> </a:t>
          </a:r>
          <a:r>
            <a:rPr lang="fr-CH" dirty="0" err="1"/>
            <a:t>be</a:t>
          </a:r>
          <a:r>
            <a:rPr lang="fr-CH" dirty="0"/>
            <a:t> </a:t>
          </a:r>
          <a:r>
            <a:rPr lang="fr-CH" dirty="0" err="1"/>
            <a:t>engaged</a:t>
          </a:r>
          <a:r>
            <a:rPr lang="fr-CH" dirty="0"/>
            <a:t> (</a:t>
          </a:r>
          <a:r>
            <a:rPr lang="fr-CH" dirty="0" err="1"/>
            <a:t>provide</a:t>
          </a:r>
          <a:r>
            <a:rPr lang="fr-CH" dirty="0"/>
            <a:t> more </a:t>
          </a:r>
          <a:r>
            <a:rPr lang="fr-CH" dirty="0" err="1"/>
            <a:t>than</a:t>
          </a:r>
          <a:r>
            <a:rPr lang="fr-CH" dirty="0"/>
            <a:t> </a:t>
          </a:r>
          <a:r>
            <a:rPr lang="fr-CH" dirty="0" err="1"/>
            <a:t>nice</a:t>
          </a:r>
          <a:r>
            <a:rPr lang="fr-CH" dirty="0"/>
            <a:t>-to-have </a:t>
          </a:r>
          <a:r>
            <a:rPr lang="fr-CH" dirty="0" err="1"/>
            <a:t>learning</a:t>
          </a:r>
          <a:r>
            <a:rPr lang="fr-CH" dirty="0"/>
            <a:t> for the future)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99E87606-41AB-479C-AA75-6D7B8BE33A4F}">
      <dgm:prSet phldrT="[Text]"/>
      <dgm:spPr/>
      <dgm:t>
        <a:bodyPr/>
        <a:lstStyle/>
        <a:p>
          <a:r>
            <a:rPr lang="fr-CH" dirty="0" err="1"/>
            <a:t>Avoid</a:t>
          </a:r>
          <a:r>
            <a:rPr lang="fr-CH" dirty="0"/>
            <a:t> </a:t>
          </a:r>
          <a:r>
            <a:rPr lang="fr-CH" dirty="0" err="1"/>
            <a:t>making</a:t>
          </a:r>
          <a:r>
            <a:rPr lang="fr-CH" dirty="0"/>
            <a:t> participants </a:t>
          </a:r>
          <a:r>
            <a:rPr lang="fr-CH" dirty="0" err="1"/>
            <a:t>wait</a:t>
          </a:r>
          <a:r>
            <a:rPr lang="fr-CH" dirty="0"/>
            <a:t> for a real-time session. </a:t>
          </a:r>
          <a:r>
            <a:rPr lang="fr-CH" dirty="0" err="1"/>
            <a:t>Provide</a:t>
          </a:r>
          <a:r>
            <a:rPr lang="fr-CH" dirty="0"/>
            <a:t> </a:t>
          </a:r>
          <a:r>
            <a:rPr lang="fr-CH" dirty="0" err="1"/>
            <a:t>many</a:t>
          </a:r>
          <a:r>
            <a:rPr lang="fr-CH" dirty="0"/>
            <a:t> self-</a:t>
          </a:r>
          <a:r>
            <a:rPr lang="fr-CH" dirty="0" err="1"/>
            <a:t>paced</a:t>
          </a:r>
          <a:r>
            <a:rPr lang="fr-CH" dirty="0"/>
            <a:t> </a:t>
          </a:r>
          <a:r>
            <a:rPr lang="fr-CH" dirty="0" err="1"/>
            <a:t>resources</a:t>
          </a:r>
          <a:r>
            <a:rPr lang="fr-CH" dirty="0"/>
            <a:t> </a:t>
          </a:r>
          <a:r>
            <a:rPr lang="fr-CH" dirty="0" err="1"/>
            <a:t>so</a:t>
          </a:r>
          <a:r>
            <a:rPr lang="fr-CH" dirty="0"/>
            <a:t> </a:t>
          </a:r>
          <a:r>
            <a:rPr lang="fr-CH" dirty="0" err="1"/>
            <a:t>they</a:t>
          </a:r>
          <a:r>
            <a:rPr lang="fr-CH" dirty="0"/>
            <a:t> can </a:t>
          </a:r>
          <a:r>
            <a:rPr lang="fr-CH" dirty="0" err="1"/>
            <a:t>preview</a:t>
          </a:r>
          <a:r>
            <a:rPr lang="fr-CH" dirty="0"/>
            <a:t> in </a:t>
          </a:r>
          <a:r>
            <a:rPr lang="fr-CH" dirty="0" err="1"/>
            <a:t>advance</a:t>
          </a:r>
          <a:r>
            <a:rPr lang="fr-CH" dirty="0"/>
            <a:t> and </a:t>
          </a:r>
          <a:r>
            <a:rPr lang="fr-CH" dirty="0" err="1"/>
            <a:t>review</a:t>
          </a:r>
          <a:r>
            <a:rPr lang="fr-CH" dirty="0"/>
            <a:t> </a:t>
          </a:r>
          <a:r>
            <a:rPr lang="fr-CH" dirty="0" err="1"/>
            <a:t>afterwards</a:t>
          </a:r>
          <a:r>
            <a:rPr lang="fr-CH" dirty="0"/>
            <a:t>.</a:t>
          </a:r>
          <a:endParaRPr lang="en-CH" dirty="0"/>
        </a:p>
      </dgm:t>
    </dgm:pt>
    <dgm:pt modelId="{885CD42D-0A4C-493C-9F38-99E0897C32B3}" type="parTrans" cxnId="{36578C19-84F8-40B3-808B-1824D4BF7010}">
      <dgm:prSet/>
      <dgm:spPr/>
      <dgm:t>
        <a:bodyPr/>
        <a:lstStyle/>
        <a:p>
          <a:endParaRPr lang="en-CH"/>
        </a:p>
      </dgm:t>
    </dgm:pt>
    <dgm:pt modelId="{B7A77AF3-5EE8-41AE-ABC6-1E5A68892134}" type="sibTrans" cxnId="{36578C19-84F8-40B3-808B-1824D4BF7010}">
      <dgm:prSet/>
      <dgm:spPr/>
      <dgm:t>
        <a:bodyPr/>
        <a:lstStyle/>
        <a:p>
          <a:endParaRPr lang="en-CH"/>
        </a:p>
      </dgm:t>
    </dgm:pt>
    <dgm:pt modelId="{1223AF73-49C5-4B13-B23B-D6C09536D2FE}">
      <dgm:prSet phldrT="[Text]"/>
      <dgm:spPr/>
      <dgm:t>
        <a:bodyPr/>
        <a:lstStyle/>
        <a:p>
          <a:r>
            <a:rPr lang="fr-CH" dirty="0" err="1"/>
            <a:t>Allow</a:t>
          </a:r>
          <a:r>
            <a:rPr lang="fr-CH" dirty="0"/>
            <a:t> flexible </a:t>
          </a:r>
          <a:r>
            <a:rPr lang="fr-CH" dirty="0" err="1"/>
            <a:t>access</a:t>
          </a:r>
          <a:r>
            <a:rPr lang="fr-CH" dirty="0"/>
            <a:t> to the </a:t>
          </a:r>
          <a:r>
            <a:rPr lang="fr-CH" dirty="0" err="1"/>
            <a:t>learning</a:t>
          </a:r>
          <a:r>
            <a:rPr lang="fr-CH" dirty="0"/>
            <a:t> </a:t>
          </a:r>
          <a:r>
            <a:rPr lang="fr-CH" dirty="0" err="1"/>
            <a:t>material</a:t>
          </a:r>
          <a:r>
            <a:rPr lang="fr-CH" dirty="0"/>
            <a:t> </a:t>
          </a:r>
          <a:r>
            <a:rPr lang="fr-CH" dirty="0" err="1"/>
            <a:t>before</a:t>
          </a:r>
          <a:r>
            <a:rPr lang="fr-CH" dirty="0"/>
            <a:t> and </a:t>
          </a:r>
          <a:r>
            <a:rPr lang="fr-CH" dirty="0" err="1"/>
            <a:t>after</a:t>
          </a:r>
          <a:r>
            <a:rPr lang="fr-CH" dirty="0"/>
            <a:t> the training in case </a:t>
          </a:r>
          <a:r>
            <a:rPr lang="fr-CH" dirty="0" err="1"/>
            <a:t>that</a:t>
          </a:r>
          <a:r>
            <a:rPr lang="fr-CH" dirty="0"/>
            <a:t> </a:t>
          </a:r>
          <a:r>
            <a:rPr lang="fr-CH" dirty="0" err="1"/>
            <a:t>is</a:t>
          </a:r>
          <a:r>
            <a:rPr lang="fr-CH" dirty="0"/>
            <a:t> </a:t>
          </a:r>
          <a:r>
            <a:rPr lang="fr-CH" dirty="0" err="1"/>
            <a:t>when</a:t>
          </a:r>
          <a:r>
            <a:rPr lang="fr-CH" dirty="0"/>
            <a:t> </a:t>
          </a:r>
          <a:r>
            <a:rPr lang="fr-CH" dirty="0" err="1"/>
            <a:t>it</a:t>
          </a:r>
          <a:r>
            <a:rPr lang="fr-CH" dirty="0"/>
            <a:t> </a:t>
          </a:r>
          <a:r>
            <a:rPr lang="fr-CH" dirty="0" err="1"/>
            <a:t>is</a:t>
          </a:r>
          <a:r>
            <a:rPr lang="fr-CH" dirty="0"/>
            <a:t> </a:t>
          </a:r>
          <a:r>
            <a:rPr lang="fr-CH" dirty="0" err="1"/>
            <a:t>most</a:t>
          </a:r>
          <a:r>
            <a:rPr lang="fr-CH" dirty="0"/>
            <a:t> </a:t>
          </a:r>
          <a:r>
            <a:rPr lang="fr-CH" dirty="0" err="1"/>
            <a:t>needed</a:t>
          </a:r>
          <a:r>
            <a:rPr lang="fr-CH" dirty="0"/>
            <a:t>. </a:t>
          </a:r>
          <a:r>
            <a:rPr lang="fr-CH" dirty="0" err="1"/>
            <a:t>Avoid</a:t>
          </a:r>
          <a:r>
            <a:rPr lang="fr-CH" dirty="0"/>
            <a:t> </a:t>
          </a:r>
          <a:r>
            <a:rPr lang="fr-CH" dirty="0" err="1"/>
            <a:t>locking</a:t>
          </a:r>
          <a:r>
            <a:rPr lang="fr-CH" dirty="0"/>
            <a:t> </a:t>
          </a:r>
          <a:r>
            <a:rPr lang="fr-CH" dirty="0" err="1"/>
            <a:t>material</a:t>
          </a:r>
          <a:r>
            <a:rPr lang="fr-CH" dirty="0"/>
            <a:t> on </a:t>
          </a:r>
          <a:r>
            <a:rPr lang="fr-CH" dirty="0" err="1"/>
            <a:t>unavailable</a:t>
          </a:r>
          <a:r>
            <a:rPr lang="fr-CH" dirty="0"/>
            <a:t> course </a:t>
          </a:r>
          <a:r>
            <a:rPr lang="fr-CH" dirty="0" err="1"/>
            <a:t>websites</a:t>
          </a:r>
          <a:r>
            <a:rPr lang="fr-CH" dirty="0"/>
            <a:t> </a:t>
          </a:r>
          <a:r>
            <a:rPr lang="fr-CH" dirty="0" err="1"/>
            <a:t>unless</a:t>
          </a:r>
          <a:r>
            <a:rPr lang="fr-CH" dirty="0"/>
            <a:t> </a:t>
          </a:r>
          <a:r>
            <a:rPr lang="fr-CH" dirty="0" err="1"/>
            <a:t>absolutely</a:t>
          </a:r>
          <a:r>
            <a:rPr lang="fr-CH" dirty="0"/>
            <a:t> </a:t>
          </a:r>
          <a:r>
            <a:rPr lang="fr-CH" dirty="0" err="1"/>
            <a:t>necessary</a:t>
          </a:r>
          <a:r>
            <a:rPr lang="fr-CH" dirty="0"/>
            <a:t>. </a:t>
          </a:r>
          <a:endParaRPr lang="en-CH" dirty="0"/>
        </a:p>
      </dgm:t>
    </dgm:pt>
    <dgm:pt modelId="{CCC59924-0940-4CD1-A455-3398BBA2EC61}" type="parTrans" cxnId="{E13E2CF6-FABA-4571-9A1E-EA759E12453E}">
      <dgm:prSet/>
      <dgm:spPr/>
      <dgm:t>
        <a:bodyPr/>
        <a:lstStyle/>
        <a:p>
          <a:endParaRPr lang="en-CH"/>
        </a:p>
      </dgm:t>
    </dgm:pt>
    <dgm:pt modelId="{1F49E359-462F-49C2-8EA4-1A14A5F278CB}" type="sibTrans" cxnId="{E13E2CF6-FABA-4571-9A1E-EA759E12453E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6578C19-84F8-40B3-808B-1824D4BF7010}" srcId="{6566230F-EA05-4E4D-B843-60378FF3AD5A}" destId="{99E87606-41AB-479C-AA75-6D7B8BE33A4F}" srcOrd="2" destOrd="0" parTransId="{885CD42D-0A4C-493C-9F38-99E0897C32B3}" sibTransId="{B7A77AF3-5EE8-41AE-ABC6-1E5A68892134}"/>
    <dgm:cxn modelId="{5B8BAA1A-0760-4F82-9EAD-092E61868037}" type="presOf" srcId="{99E87606-41AB-479C-AA75-6D7B8BE33A4F}" destId="{F6BFC09A-3533-4F4D-BFCE-965AA049D6FA}" srcOrd="0" destOrd="2" presId="urn:microsoft.com/office/officeart/2005/8/layout/vList2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2DD4D758-DB7F-4DC7-A09E-7C1D19EE27CA}" type="presOf" srcId="{1223AF73-49C5-4B13-B23B-D6C09536D2FE}" destId="{F6BFC09A-3533-4F4D-BFCE-965AA049D6FA}" srcOrd="0" destOrd="1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0" presId="urn:microsoft.com/office/officeart/2005/8/layout/vList2"/>
    <dgm:cxn modelId="{512BBF7B-75CB-4088-96D6-D3427C1820E8}" srcId="{6566230F-EA05-4E4D-B843-60378FF3AD5A}" destId="{DAA6BC66-F51F-4016-ABDF-504F7187F000}" srcOrd="0" destOrd="0" parTransId="{163E405D-5533-4EEE-8319-FA4D5BC67083}" sibTransId="{5CF17A28-42CA-4A1F-8E74-4E3D0DDE9095}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E13E2CF6-FABA-4571-9A1E-EA759E12453E}" srcId="{6566230F-EA05-4E4D-B843-60378FF3AD5A}" destId="{1223AF73-49C5-4B13-B23B-D6C09536D2FE}" srcOrd="1" destOrd="0" parTransId="{CCC59924-0940-4CD1-A455-3398BBA2EC61}" sibTransId="{1F49E359-462F-49C2-8EA4-1A14A5F278CB}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F62D976-1473-4EF9-9B05-BDD51FBBC24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CH"/>
        </a:p>
      </dgm:t>
    </dgm:pt>
    <dgm:pt modelId="{9B9A5E2B-0DCC-4DF1-A852-403A7A5EF7F1}">
      <dgm:prSet/>
      <dgm:spPr/>
      <dgm:t>
        <a:bodyPr/>
        <a:lstStyle/>
        <a:p>
          <a:pPr algn="ctr"/>
          <a:r>
            <a:rPr lang="fr-CH" dirty="0" err="1"/>
            <a:t>Available</a:t>
          </a:r>
          <a:r>
            <a:rPr lang="fr-CH" dirty="0"/>
            <a:t> time</a:t>
          </a:r>
          <a:endParaRPr lang="en-CH" dirty="0"/>
        </a:p>
      </dgm:t>
    </dgm:pt>
    <dgm:pt modelId="{CB0D3266-95E2-444B-8EB9-D79583B87CC4}" type="parTrans" cxnId="{1A978126-95AB-46F3-BAA1-11B72DFDD1E3}">
      <dgm:prSet/>
      <dgm:spPr/>
      <dgm:t>
        <a:bodyPr/>
        <a:lstStyle/>
        <a:p>
          <a:endParaRPr lang="en-CH"/>
        </a:p>
      </dgm:t>
    </dgm:pt>
    <dgm:pt modelId="{6B1AA9EE-A95B-4350-9922-FEEA10F04793}" type="sibTrans" cxnId="{1A978126-95AB-46F3-BAA1-11B72DFDD1E3}">
      <dgm:prSet/>
      <dgm:spPr/>
      <dgm:t>
        <a:bodyPr/>
        <a:lstStyle/>
        <a:p>
          <a:endParaRPr lang="en-CH"/>
        </a:p>
      </dgm:t>
    </dgm:pt>
    <dgm:pt modelId="{6490B65C-7AB5-44AC-8E69-E16B5C1888BB}" type="pres">
      <dgm:prSet presAssocID="{4F62D976-1473-4EF9-9B05-BDD51FBBC24A}" presName="linear" presStyleCnt="0">
        <dgm:presLayoutVars>
          <dgm:animLvl val="lvl"/>
          <dgm:resizeHandles val="exact"/>
        </dgm:presLayoutVars>
      </dgm:prSet>
      <dgm:spPr/>
    </dgm:pt>
    <dgm:pt modelId="{26C8A006-FDDC-4D88-8756-888C14F9F1C7}" type="pres">
      <dgm:prSet presAssocID="{9B9A5E2B-0DCC-4DF1-A852-403A7A5EF7F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A978126-95AB-46F3-BAA1-11B72DFDD1E3}" srcId="{4F62D976-1473-4EF9-9B05-BDD51FBBC24A}" destId="{9B9A5E2B-0DCC-4DF1-A852-403A7A5EF7F1}" srcOrd="0" destOrd="0" parTransId="{CB0D3266-95E2-444B-8EB9-D79583B87CC4}" sibTransId="{6B1AA9EE-A95B-4350-9922-FEEA10F04793}"/>
    <dgm:cxn modelId="{FCC7CCEB-ED2D-44B0-9063-2B4D2E395CB3}" type="presOf" srcId="{9B9A5E2B-0DCC-4DF1-A852-403A7A5EF7F1}" destId="{26C8A006-FDDC-4D88-8756-888C14F9F1C7}" srcOrd="0" destOrd="0" presId="urn:microsoft.com/office/officeart/2005/8/layout/vList2"/>
    <dgm:cxn modelId="{90EDA5F6-FAA8-4BEB-B166-919C210D7788}" type="presOf" srcId="{4F62D976-1473-4EF9-9B05-BDD51FBBC24A}" destId="{6490B65C-7AB5-44AC-8E69-E16B5C1888BB}" srcOrd="0" destOrd="0" presId="urn:microsoft.com/office/officeart/2005/8/layout/vList2"/>
    <dgm:cxn modelId="{8FCF7EEA-5A1A-4BAF-9ABA-39B29D3D02BD}" type="presParOf" srcId="{6490B65C-7AB5-44AC-8E69-E16B5C1888BB}" destId="{26C8A006-FDDC-4D88-8756-888C14F9F1C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>
        <a:solidFill>
          <a:schemeClr val="accent5"/>
        </a:solidFill>
      </dgm:spPr>
      <dgm:t>
        <a:bodyPr/>
        <a:lstStyle/>
        <a:p>
          <a:r>
            <a:rPr lang="fr-CH" dirty="0"/>
            <a:t>Learning </a:t>
          </a:r>
          <a:r>
            <a:rPr lang="fr-CH" dirty="0" err="1"/>
            <a:t>is</a:t>
          </a:r>
          <a:r>
            <a:rPr lang="fr-CH" dirty="0"/>
            <a:t> </a:t>
          </a:r>
          <a:r>
            <a:rPr lang="fr-CH" dirty="0" err="1"/>
            <a:t>only</a:t>
          </a:r>
          <a:r>
            <a:rPr lang="fr-CH" dirty="0"/>
            <a:t> one of </a:t>
          </a:r>
          <a:r>
            <a:rPr lang="fr-CH" dirty="0" err="1"/>
            <a:t>many</a:t>
          </a:r>
          <a:r>
            <a:rPr lang="fr-CH" dirty="0"/>
            <a:t> participant </a:t>
          </a:r>
          <a:r>
            <a:rPr lang="fr-CH" dirty="0" err="1"/>
            <a:t>commitments</a:t>
          </a:r>
          <a:r>
            <a:rPr lang="fr-CH" dirty="0"/>
            <a:t> (jobs, </a:t>
          </a:r>
          <a:r>
            <a:rPr lang="fr-CH" dirty="0" err="1"/>
            <a:t>personal</a:t>
          </a:r>
          <a:r>
            <a:rPr lang="fr-CH" dirty="0"/>
            <a:t> and </a:t>
          </a:r>
          <a:r>
            <a:rPr lang="fr-CH" dirty="0" err="1"/>
            <a:t>family</a:t>
          </a:r>
          <a:r>
            <a:rPr lang="fr-CH" dirty="0"/>
            <a:t>)</a:t>
          </a:r>
          <a:endParaRPr lang="en-CH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/>
            <a:t>Know </a:t>
          </a:r>
          <a:r>
            <a:rPr lang="fr-CH" dirty="0" err="1"/>
            <a:t>your</a:t>
          </a:r>
          <a:r>
            <a:rPr lang="fr-CH" dirty="0"/>
            <a:t> audience and </a:t>
          </a:r>
          <a:r>
            <a:rPr lang="fr-CH" dirty="0" err="1"/>
            <a:t>make</a:t>
          </a:r>
          <a:r>
            <a:rPr lang="fr-CH" dirty="0"/>
            <a:t> the </a:t>
          </a:r>
          <a:r>
            <a:rPr lang="fr-CH" dirty="0" err="1"/>
            <a:t>workload</a:t>
          </a:r>
          <a:r>
            <a:rPr lang="fr-CH" dirty="0"/>
            <a:t> </a:t>
          </a:r>
          <a:r>
            <a:rPr lang="fr-CH" dirty="0" err="1"/>
            <a:t>realistic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99E87606-41AB-479C-AA75-6D7B8BE33A4F}">
      <dgm:prSet phldrT="[Text]"/>
      <dgm:spPr/>
      <dgm:t>
        <a:bodyPr/>
        <a:lstStyle/>
        <a:p>
          <a:r>
            <a:rPr lang="fr-CH" dirty="0"/>
            <a:t>Don’t plan for more </a:t>
          </a:r>
          <a:r>
            <a:rPr lang="fr-CH" dirty="0" err="1"/>
            <a:t>learning</a:t>
          </a:r>
          <a:r>
            <a:rPr lang="fr-CH" dirty="0"/>
            <a:t> support and interaction </a:t>
          </a:r>
          <a:r>
            <a:rPr lang="fr-CH" dirty="0" err="1"/>
            <a:t>than</a:t>
          </a:r>
          <a:r>
            <a:rPr lang="fr-CH" dirty="0"/>
            <a:t> the </a:t>
          </a:r>
          <a:r>
            <a:rPr lang="fr-CH" dirty="0" err="1"/>
            <a:t>trainers</a:t>
          </a:r>
          <a:r>
            <a:rPr lang="fr-CH" dirty="0"/>
            <a:t> or </a:t>
          </a:r>
          <a:r>
            <a:rPr lang="fr-CH" dirty="0" err="1"/>
            <a:t>facilitators</a:t>
          </a:r>
          <a:r>
            <a:rPr lang="fr-CH" dirty="0"/>
            <a:t> can </a:t>
          </a:r>
          <a:r>
            <a:rPr lang="fr-CH" dirty="0" err="1"/>
            <a:t>handle</a:t>
          </a:r>
          <a:endParaRPr lang="en-CH" dirty="0"/>
        </a:p>
      </dgm:t>
    </dgm:pt>
    <dgm:pt modelId="{885CD42D-0A4C-493C-9F38-99E0897C32B3}" type="parTrans" cxnId="{36578C19-84F8-40B3-808B-1824D4BF7010}">
      <dgm:prSet/>
      <dgm:spPr/>
      <dgm:t>
        <a:bodyPr/>
        <a:lstStyle/>
        <a:p>
          <a:endParaRPr lang="en-CH"/>
        </a:p>
      </dgm:t>
    </dgm:pt>
    <dgm:pt modelId="{B7A77AF3-5EE8-41AE-ABC6-1E5A68892134}" type="sibTrans" cxnId="{36578C19-84F8-40B3-808B-1824D4BF7010}">
      <dgm:prSet/>
      <dgm:spPr/>
      <dgm:t>
        <a:bodyPr/>
        <a:lstStyle/>
        <a:p>
          <a:endParaRPr lang="en-CH"/>
        </a:p>
      </dgm:t>
    </dgm:pt>
    <dgm:pt modelId="{1223AF73-49C5-4B13-B23B-D6C09536D2FE}">
      <dgm:prSet phldrT="[Text]"/>
      <dgm:spPr/>
      <dgm:t>
        <a:bodyPr/>
        <a:lstStyle/>
        <a:p>
          <a:r>
            <a:rPr lang="fr-CH" dirty="0"/>
            <a:t>Use </a:t>
          </a:r>
          <a:r>
            <a:rPr lang="fr-CH" dirty="0" err="1"/>
            <a:t>historical</a:t>
          </a:r>
          <a:r>
            <a:rPr lang="fr-CH" dirty="0"/>
            <a:t> data and </a:t>
          </a:r>
          <a:r>
            <a:rPr lang="fr-CH" dirty="0" err="1"/>
            <a:t>connect</a:t>
          </a:r>
          <a:r>
            <a:rPr lang="fr-CH" dirty="0"/>
            <a:t> </a:t>
          </a:r>
          <a:r>
            <a:rPr lang="fr-CH" dirty="0" err="1"/>
            <a:t>with</a:t>
          </a:r>
          <a:r>
            <a:rPr lang="fr-CH" dirty="0"/>
            <a:t> participants’ managers to </a:t>
          </a:r>
          <a:r>
            <a:rPr lang="fr-CH" dirty="0" err="1"/>
            <a:t>estimate</a:t>
          </a:r>
          <a:r>
            <a:rPr lang="fr-CH" dirty="0"/>
            <a:t> a </a:t>
          </a:r>
          <a:r>
            <a:rPr lang="fr-CH" dirty="0" err="1"/>
            <a:t>feasible</a:t>
          </a:r>
          <a:r>
            <a:rPr lang="fr-CH" dirty="0"/>
            <a:t> </a:t>
          </a:r>
          <a:r>
            <a:rPr lang="fr-CH" dirty="0" err="1"/>
            <a:t>workload</a:t>
          </a:r>
          <a:r>
            <a:rPr lang="fr-CH" dirty="0"/>
            <a:t>. </a:t>
          </a:r>
          <a:r>
            <a:rPr lang="fr-CH" dirty="0" err="1"/>
            <a:t>Get</a:t>
          </a:r>
          <a:r>
            <a:rPr lang="fr-CH" dirty="0"/>
            <a:t> the </a:t>
          </a:r>
          <a:r>
            <a:rPr lang="fr-CH" dirty="0" err="1"/>
            <a:t>commitment</a:t>
          </a:r>
          <a:r>
            <a:rPr lang="fr-CH" dirty="0"/>
            <a:t> of managers for time to </a:t>
          </a:r>
          <a:r>
            <a:rPr lang="fr-CH" dirty="0" err="1"/>
            <a:t>learn</a:t>
          </a:r>
          <a:endParaRPr lang="en-CH" dirty="0"/>
        </a:p>
      </dgm:t>
    </dgm:pt>
    <dgm:pt modelId="{CCC59924-0940-4CD1-A455-3398BBA2EC61}" type="parTrans" cxnId="{E13E2CF6-FABA-4571-9A1E-EA759E12453E}">
      <dgm:prSet/>
      <dgm:spPr/>
      <dgm:t>
        <a:bodyPr/>
        <a:lstStyle/>
        <a:p>
          <a:endParaRPr lang="en-CH"/>
        </a:p>
      </dgm:t>
    </dgm:pt>
    <dgm:pt modelId="{1F49E359-462F-49C2-8EA4-1A14A5F278CB}" type="sibTrans" cxnId="{E13E2CF6-FABA-4571-9A1E-EA759E12453E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ScaleY="120658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6578C19-84F8-40B3-808B-1824D4BF7010}" srcId="{6566230F-EA05-4E4D-B843-60378FF3AD5A}" destId="{99E87606-41AB-479C-AA75-6D7B8BE33A4F}" srcOrd="2" destOrd="0" parTransId="{885CD42D-0A4C-493C-9F38-99E0897C32B3}" sibTransId="{B7A77AF3-5EE8-41AE-ABC6-1E5A68892134}"/>
    <dgm:cxn modelId="{5B8BAA1A-0760-4F82-9EAD-092E61868037}" type="presOf" srcId="{99E87606-41AB-479C-AA75-6D7B8BE33A4F}" destId="{F6BFC09A-3533-4F4D-BFCE-965AA049D6FA}" srcOrd="0" destOrd="2" presId="urn:microsoft.com/office/officeart/2005/8/layout/vList2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2DD4D758-DB7F-4DC7-A09E-7C1D19EE27CA}" type="presOf" srcId="{1223AF73-49C5-4B13-B23B-D6C09536D2FE}" destId="{F6BFC09A-3533-4F4D-BFCE-965AA049D6FA}" srcOrd="0" destOrd="1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0" presId="urn:microsoft.com/office/officeart/2005/8/layout/vList2"/>
    <dgm:cxn modelId="{512BBF7B-75CB-4088-96D6-D3427C1820E8}" srcId="{6566230F-EA05-4E4D-B843-60378FF3AD5A}" destId="{DAA6BC66-F51F-4016-ABDF-504F7187F000}" srcOrd="0" destOrd="0" parTransId="{163E405D-5533-4EEE-8319-FA4D5BC67083}" sibTransId="{5CF17A28-42CA-4A1F-8E74-4E3D0DDE9095}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E13E2CF6-FABA-4571-9A1E-EA759E12453E}" srcId="{6566230F-EA05-4E4D-B843-60378FF3AD5A}" destId="{1223AF73-49C5-4B13-B23B-D6C09536D2FE}" srcOrd="1" destOrd="0" parTransId="{CCC59924-0940-4CD1-A455-3398BBA2EC61}" sibTransId="{1F49E359-462F-49C2-8EA4-1A14A5F278CB}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/>
      <dgm:t>
        <a:bodyPr/>
        <a:lstStyle/>
        <a:p>
          <a:r>
            <a:rPr lang="fr-CH" dirty="0"/>
            <a:t>Distance </a:t>
          </a:r>
          <a:r>
            <a:rPr lang="fr-CH" dirty="0" err="1"/>
            <a:t>learning</a:t>
          </a:r>
          <a:r>
            <a:rPr lang="fr-CH" dirty="0"/>
            <a:t> can </a:t>
          </a:r>
          <a:r>
            <a:rPr lang="fr-CH" dirty="0" err="1"/>
            <a:t>sometimes</a:t>
          </a:r>
          <a:r>
            <a:rPr lang="fr-CH" dirty="0"/>
            <a:t> </a:t>
          </a:r>
          <a:r>
            <a:rPr lang="fr-CH" dirty="0" err="1"/>
            <a:t>try</a:t>
          </a:r>
          <a:r>
            <a:rPr lang="fr-CH" dirty="0"/>
            <a:t> to </a:t>
          </a:r>
          <a:r>
            <a:rPr lang="fr-CH" dirty="0" err="1"/>
            <a:t>recreate</a:t>
          </a:r>
          <a:r>
            <a:rPr lang="fr-CH" dirty="0"/>
            <a:t> the </a:t>
          </a:r>
          <a:r>
            <a:rPr lang="fr-CH" dirty="0" err="1"/>
            <a:t>classroom</a:t>
          </a:r>
          <a:r>
            <a:rPr lang="fr-CH" dirty="0"/>
            <a:t> </a:t>
          </a:r>
          <a:r>
            <a:rPr lang="fr-CH" dirty="0" err="1"/>
            <a:t>with</a:t>
          </a:r>
          <a:r>
            <a:rPr lang="fr-CH" dirty="0"/>
            <a:t> new media—but </a:t>
          </a:r>
          <a:r>
            <a:rPr lang="fr-CH" dirty="0" err="1"/>
            <a:t>it</a:t>
          </a:r>
          <a:r>
            <a:rPr lang="fr-CH" dirty="0"/>
            <a:t> </a:t>
          </a:r>
          <a:r>
            <a:rPr lang="fr-CH" dirty="0" err="1"/>
            <a:t>is</a:t>
          </a:r>
          <a:r>
            <a:rPr lang="fr-CH" dirty="0"/>
            <a:t> </a:t>
          </a:r>
          <a:r>
            <a:rPr lang="fr-CH" dirty="0" err="1"/>
            <a:t>very</a:t>
          </a:r>
          <a:r>
            <a:rPr lang="fr-CH" dirty="0"/>
            <a:t> </a:t>
          </a:r>
          <a:r>
            <a:rPr lang="fr-CH" dirty="0" err="1"/>
            <a:t>different</a:t>
          </a:r>
          <a:endParaRPr lang="en-CH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 err="1"/>
            <a:t>Avoid</a:t>
          </a:r>
          <a:r>
            <a:rPr lang="fr-CH" dirty="0"/>
            <a:t> </a:t>
          </a:r>
          <a:r>
            <a:rPr lang="fr-CH" dirty="0" err="1"/>
            <a:t>concentrating</a:t>
          </a:r>
          <a:r>
            <a:rPr lang="fr-CH" dirty="0"/>
            <a:t> distance </a:t>
          </a:r>
          <a:r>
            <a:rPr lang="fr-CH" dirty="0" err="1"/>
            <a:t>learning</a:t>
          </a:r>
          <a:r>
            <a:rPr lang="fr-CH" dirty="0"/>
            <a:t> </a:t>
          </a:r>
          <a:r>
            <a:rPr lang="fr-CH" dirty="0" err="1"/>
            <a:t>activities</a:t>
          </a:r>
          <a:r>
            <a:rPr lang="fr-CH" dirty="0"/>
            <a:t> as </a:t>
          </a:r>
          <a:r>
            <a:rPr lang="fr-CH" dirty="0" err="1"/>
            <a:t>you</a:t>
          </a:r>
          <a:r>
            <a:rPr lang="fr-CH" dirty="0"/>
            <a:t> </a:t>
          </a:r>
          <a:r>
            <a:rPr lang="fr-CH" dirty="0" err="1"/>
            <a:t>would</a:t>
          </a:r>
          <a:r>
            <a:rPr lang="fr-CH" dirty="0"/>
            <a:t> in a </a:t>
          </a:r>
          <a:r>
            <a:rPr lang="fr-CH" dirty="0" err="1"/>
            <a:t>week</a:t>
          </a:r>
          <a:r>
            <a:rPr lang="fr-CH" dirty="0"/>
            <a:t>-long course. Learning over longer time </a:t>
          </a:r>
          <a:r>
            <a:rPr lang="fr-CH" dirty="0" err="1"/>
            <a:t>is</a:t>
          </a:r>
          <a:r>
            <a:rPr lang="fr-CH" dirty="0"/>
            <a:t> </a:t>
          </a:r>
          <a:r>
            <a:rPr lang="fr-CH" dirty="0" err="1"/>
            <a:t>often</a:t>
          </a:r>
          <a:r>
            <a:rPr lang="fr-CH" dirty="0"/>
            <a:t> more </a:t>
          </a:r>
          <a:r>
            <a:rPr lang="fr-CH" dirty="0" err="1"/>
            <a:t>successful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99E87606-41AB-479C-AA75-6D7B8BE33A4F}">
      <dgm:prSet phldrT="[Text]"/>
      <dgm:spPr/>
      <dgm:t>
        <a:bodyPr/>
        <a:lstStyle/>
        <a:p>
          <a:r>
            <a:rPr lang="fr-CH" dirty="0" err="1"/>
            <a:t>Give</a:t>
          </a:r>
          <a:r>
            <a:rPr lang="fr-CH" dirty="0"/>
            <a:t> participants time for </a:t>
          </a:r>
          <a:r>
            <a:rPr lang="fr-CH" dirty="0" err="1"/>
            <a:t>testing</a:t>
          </a:r>
          <a:r>
            <a:rPr lang="fr-CH" dirty="0"/>
            <a:t>, </a:t>
          </a:r>
          <a:r>
            <a:rPr lang="fr-CH" dirty="0" err="1"/>
            <a:t>reflection</a:t>
          </a:r>
          <a:r>
            <a:rPr lang="fr-CH" dirty="0"/>
            <a:t> and </a:t>
          </a:r>
          <a:r>
            <a:rPr lang="fr-CH" dirty="0" err="1"/>
            <a:t>trying</a:t>
          </a:r>
          <a:r>
            <a:rPr lang="fr-CH" dirty="0"/>
            <a:t> out new </a:t>
          </a:r>
          <a:r>
            <a:rPr lang="fr-CH" dirty="0" err="1"/>
            <a:t>skills</a:t>
          </a:r>
          <a:r>
            <a:rPr lang="fr-CH" dirty="0"/>
            <a:t> on the job </a:t>
          </a:r>
          <a:r>
            <a:rPr lang="fr-CH" dirty="0" err="1"/>
            <a:t>while</a:t>
          </a:r>
          <a:r>
            <a:rPr lang="fr-CH" dirty="0"/>
            <a:t> </a:t>
          </a:r>
          <a:r>
            <a:rPr lang="fr-CH" dirty="0" err="1"/>
            <a:t>they</a:t>
          </a:r>
          <a:r>
            <a:rPr lang="fr-CH" dirty="0"/>
            <a:t> </a:t>
          </a:r>
          <a:r>
            <a:rPr lang="fr-CH" dirty="0" err="1"/>
            <a:t>learn</a:t>
          </a:r>
          <a:r>
            <a:rPr lang="fr-CH" dirty="0"/>
            <a:t> </a:t>
          </a:r>
          <a:r>
            <a:rPr lang="fr-CH" dirty="0" err="1"/>
            <a:t>them</a:t>
          </a:r>
          <a:endParaRPr lang="en-CH" dirty="0"/>
        </a:p>
      </dgm:t>
    </dgm:pt>
    <dgm:pt modelId="{885CD42D-0A4C-493C-9F38-99E0897C32B3}" type="parTrans" cxnId="{36578C19-84F8-40B3-808B-1824D4BF7010}">
      <dgm:prSet/>
      <dgm:spPr/>
      <dgm:t>
        <a:bodyPr/>
        <a:lstStyle/>
        <a:p>
          <a:endParaRPr lang="en-CH"/>
        </a:p>
      </dgm:t>
    </dgm:pt>
    <dgm:pt modelId="{B7A77AF3-5EE8-41AE-ABC6-1E5A68892134}" type="sibTrans" cxnId="{36578C19-84F8-40B3-808B-1824D4BF7010}">
      <dgm:prSet/>
      <dgm:spPr/>
      <dgm:t>
        <a:bodyPr/>
        <a:lstStyle/>
        <a:p>
          <a:endParaRPr lang="en-CH"/>
        </a:p>
      </dgm:t>
    </dgm:pt>
    <dgm:pt modelId="{630842A4-252E-4B89-8055-1C960FFE2D19}">
      <dgm:prSet phldrT="[Text]"/>
      <dgm:spPr/>
      <dgm:t>
        <a:bodyPr/>
        <a:lstStyle/>
        <a:p>
          <a:r>
            <a:rPr lang="fr-CH" dirty="0" err="1"/>
            <a:t>Connect</a:t>
          </a:r>
          <a:r>
            <a:rPr lang="fr-CH" dirty="0"/>
            <a:t> to participants </a:t>
          </a:r>
          <a:r>
            <a:rPr lang="fr-CH" dirty="0" err="1"/>
            <a:t>before</a:t>
          </a:r>
          <a:r>
            <a:rPr lang="fr-CH" dirty="0"/>
            <a:t> and </a:t>
          </a:r>
          <a:r>
            <a:rPr lang="fr-CH" dirty="0" err="1"/>
            <a:t>after</a:t>
          </a:r>
          <a:r>
            <a:rPr lang="fr-CH" dirty="0"/>
            <a:t> training to expand </a:t>
          </a:r>
          <a:r>
            <a:rPr lang="fr-CH" dirty="0" err="1"/>
            <a:t>learning</a:t>
          </a:r>
          <a:endParaRPr lang="en-CH" dirty="0"/>
        </a:p>
      </dgm:t>
    </dgm:pt>
    <dgm:pt modelId="{FC90D111-F67B-4E6A-A7CA-2F118A7B736E}" type="parTrans" cxnId="{9B4D0400-8788-4A2C-9366-D1947F1E5C57}">
      <dgm:prSet/>
      <dgm:spPr/>
      <dgm:t>
        <a:bodyPr/>
        <a:lstStyle/>
        <a:p>
          <a:endParaRPr lang="en-CH"/>
        </a:p>
      </dgm:t>
    </dgm:pt>
    <dgm:pt modelId="{B749F544-2351-4882-BA6C-0BF65F7F7FF0}" type="sibTrans" cxnId="{9B4D0400-8788-4A2C-9366-D1947F1E5C57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B4D0400-8788-4A2C-9366-D1947F1E5C57}" srcId="{6566230F-EA05-4E4D-B843-60378FF3AD5A}" destId="{630842A4-252E-4B89-8055-1C960FFE2D19}" srcOrd="2" destOrd="0" parTransId="{FC90D111-F67B-4E6A-A7CA-2F118A7B736E}" sibTransId="{B749F544-2351-4882-BA6C-0BF65F7F7FF0}"/>
    <dgm:cxn modelId="{36578C19-84F8-40B3-808B-1824D4BF7010}" srcId="{6566230F-EA05-4E4D-B843-60378FF3AD5A}" destId="{99E87606-41AB-479C-AA75-6D7B8BE33A4F}" srcOrd="1" destOrd="0" parTransId="{885CD42D-0A4C-493C-9F38-99E0897C32B3}" sibTransId="{B7A77AF3-5EE8-41AE-ABC6-1E5A68892134}"/>
    <dgm:cxn modelId="{5B8BAA1A-0760-4F82-9EAD-092E61868037}" type="presOf" srcId="{99E87606-41AB-479C-AA75-6D7B8BE33A4F}" destId="{F6BFC09A-3533-4F4D-BFCE-965AA049D6FA}" srcOrd="0" destOrd="1" presId="urn:microsoft.com/office/officeart/2005/8/layout/vList2"/>
    <dgm:cxn modelId="{ED0B4F37-8BA6-43D0-9C06-62ECAF70181D}" type="presOf" srcId="{630842A4-252E-4B89-8055-1C960FFE2D19}" destId="{F6BFC09A-3533-4F4D-BFCE-965AA049D6FA}" srcOrd="0" destOrd="2" presId="urn:microsoft.com/office/officeart/2005/8/layout/vList2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0" presId="urn:microsoft.com/office/officeart/2005/8/layout/vList2"/>
    <dgm:cxn modelId="{512BBF7B-75CB-4088-96D6-D3427C1820E8}" srcId="{6566230F-EA05-4E4D-B843-60378FF3AD5A}" destId="{DAA6BC66-F51F-4016-ABDF-504F7187F000}" srcOrd="0" destOrd="0" parTransId="{163E405D-5533-4EEE-8319-FA4D5BC67083}" sibTransId="{5CF17A28-42CA-4A1F-8E74-4E3D0DDE9095}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/>
      <dgm:t>
        <a:bodyPr/>
        <a:lstStyle/>
        <a:p>
          <a:r>
            <a:rPr lang="fr-CH" dirty="0"/>
            <a:t>The </a:t>
          </a:r>
          <a:r>
            <a:rPr lang="fr-CH" i="1" dirty="0" err="1"/>
            <a:t>amount</a:t>
          </a:r>
          <a:r>
            <a:rPr lang="fr-CH" dirty="0"/>
            <a:t> of time </a:t>
          </a:r>
          <a:r>
            <a:rPr lang="fr-CH" dirty="0" err="1"/>
            <a:t>spent</a:t>
          </a:r>
          <a:r>
            <a:rPr lang="fr-CH" dirty="0"/>
            <a:t> in </a:t>
          </a:r>
          <a:r>
            <a:rPr lang="fr-CH" dirty="0" err="1"/>
            <a:t>learning</a:t>
          </a:r>
          <a:r>
            <a:rPr lang="fr-CH" dirty="0"/>
            <a:t> </a:t>
          </a:r>
          <a:r>
            <a:rPr lang="fr-CH" dirty="0" err="1"/>
            <a:t>may</a:t>
          </a:r>
          <a:r>
            <a:rPr lang="fr-CH" dirty="0"/>
            <a:t> not </a:t>
          </a:r>
          <a:r>
            <a:rPr lang="fr-CH" dirty="0" err="1"/>
            <a:t>be</a:t>
          </a:r>
          <a:r>
            <a:rPr lang="fr-CH" dirty="0"/>
            <a:t> as important as </a:t>
          </a:r>
          <a:r>
            <a:rPr lang="fr-CH" dirty="0" err="1"/>
            <a:t>its</a:t>
          </a:r>
          <a:r>
            <a:rPr lang="fr-CH" dirty="0"/>
            <a:t> </a:t>
          </a:r>
          <a:r>
            <a:rPr lang="fr-CH" i="1" dirty="0" err="1"/>
            <a:t>quality</a:t>
          </a:r>
          <a:endParaRPr lang="en-CH" i="1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/>
            <a:t>Help participants </a:t>
          </a:r>
          <a:r>
            <a:rPr lang="fr-CH" dirty="0" err="1"/>
            <a:t>reserve</a:t>
          </a:r>
          <a:r>
            <a:rPr lang="fr-CH" dirty="0"/>
            <a:t> time for </a:t>
          </a:r>
          <a:r>
            <a:rPr lang="fr-CH" dirty="0" err="1"/>
            <a:t>learning</a:t>
          </a:r>
          <a:r>
            <a:rPr lang="fr-CH" dirty="0"/>
            <a:t>. </a:t>
          </a:r>
          <a:r>
            <a:rPr lang="fr-CH" dirty="0" err="1"/>
            <a:t>Ensure</a:t>
          </a:r>
          <a:r>
            <a:rPr lang="fr-CH" dirty="0"/>
            <a:t> </a:t>
          </a:r>
          <a:r>
            <a:rPr lang="fr-CH" dirty="0" err="1"/>
            <a:t>they</a:t>
          </a:r>
          <a:r>
            <a:rPr lang="fr-CH" dirty="0"/>
            <a:t> have release time </a:t>
          </a:r>
          <a:r>
            <a:rPr lang="fr-CH" dirty="0" err="1"/>
            <a:t>from</a:t>
          </a:r>
          <a:r>
            <a:rPr lang="fr-CH" dirty="0"/>
            <a:t> </a:t>
          </a:r>
          <a:r>
            <a:rPr lang="fr-CH" dirty="0" err="1"/>
            <a:t>their</a:t>
          </a:r>
          <a:r>
            <a:rPr lang="fr-CH" dirty="0"/>
            <a:t> job to do «home </a:t>
          </a:r>
          <a:r>
            <a:rPr lang="fr-CH" dirty="0" err="1"/>
            <a:t>work</a:t>
          </a:r>
          <a:r>
            <a:rPr lang="fr-CH" dirty="0"/>
            <a:t>»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AD39037D-2BA4-435F-BF6D-50977F1AB6F1}">
      <dgm:prSet phldrT="[Text]"/>
      <dgm:spPr/>
      <dgm:t>
        <a:bodyPr/>
        <a:lstStyle/>
        <a:p>
          <a:r>
            <a:rPr lang="fr-CH" dirty="0" err="1"/>
            <a:t>Raise</a:t>
          </a:r>
          <a:r>
            <a:rPr lang="fr-CH" dirty="0"/>
            <a:t> participants’ </a:t>
          </a:r>
          <a:r>
            <a:rPr lang="fr-CH" dirty="0" err="1"/>
            <a:t>awareness</a:t>
          </a:r>
          <a:r>
            <a:rPr lang="fr-CH" dirty="0"/>
            <a:t> of the </a:t>
          </a:r>
          <a:r>
            <a:rPr lang="fr-CH" dirty="0" err="1"/>
            <a:t>negative</a:t>
          </a:r>
          <a:r>
            <a:rPr lang="fr-CH" dirty="0"/>
            <a:t> </a:t>
          </a:r>
          <a:r>
            <a:rPr lang="fr-CH" dirty="0" err="1"/>
            <a:t>effects</a:t>
          </a:r>
          <a:r>
            <a:rPr lang="fr-CH" dirty="0"/>
            <a:t> of multitasking (</a:t>
          </a:r>
          <a:r>
            <a:rPr lang="fr-CH" dirty="0" err="1"/>
            <a:t>trying</a:t>
          </a:r>
          <a:r>
            <a:rPr lang="fr-CH" dirty="0"/>
            <a:t> to do </a:t>
          </a:r>
          <a:r>
            <a:rPr lang="fr-CH" dirty="0" err="1"/>
            <a:t>their</a:t>
          </a:r>
          <a:r>
            <a:rPr lang="fr-CH" dirty="0"/>
            <a:t> job at the </a:t>
          </a:r>
          <a:r>
            <a:rPr lang="fr-CH" dirty="0" err="1"/>
            <a:t>same</a:t>
          </a:r>
          <a:r>
            <a:rPr lang="fr-CH" dirty="0"/>
            <a:t> time) on the </a:t>
          </a:r>
          <a:r>
            <a:rPr lang="fr-CH" dirty="0" err="1"/>
            <a:t>quality</a:t>
          </a:r>
          <a:r>
            <a:rPr lang="fr-CH" dirty="0"/>
            <a:t> of </a:t>
          </a:r>
          <a:r>
            <a:rPr lang="fr-CH" dirty="0" err="1"/>
            <a:t>learning</a:t>
          </a:r>
          <a:endParaRPr lang="en-CH" dirty="0"/>
        </a:p>
      </dgm:t>
    </dgm:pt>
    <dgm:pt modelId="{11360128-9955-4E7C-AC1F-C8D5AF0B5611}" type="parTrans" cxnId="{08170830-2CE5-40CA-A9EE-5125657820BA}">
      <dgm:prSet/>
      <dgm:spPr/>
      <dgm:t>
        <a:bodyPr/>
        <a:lstStyle/>
        <a:p>
          <a:endParaRPr lang="en-CH"/>
        </a:p>
      </dgm:t>
    </dgm:pt>
    <dgm:pt modelId="{4280723A-3B5D-4D18-8F2E-3562A763BEDC}" type="sibTrans" cxnId="{08170830-2CE5-40CA-A9EE-5125657820BA}">
      <dgm:prSet/>
      <dgm:spPr/>
      <dgm:t>
        <a:bodyPr/>
        <a:lstStyle/>
        <a:p>
          <a:endParaRPr lang="en-CH"/>
        </a:p>
      </dgm:t>
    </dgm:pt>
    <dgm:pt modelId="{04C18DBD-F85C-4770-A28B-F33F1F694668}">
      <dgm:prSet phldrT="[Text]"/>
      <dgm:spPr/>
      <dgm:t>
        <a:bodyPr/>
        <a:lstStyle/>
        <a:p>
          <a:r>
            <a:rPr lang="fr-CH" dirty="0"/>
            <a:t>Plan live sessions in the </a:t>
          </a:r>
          <a:r>
            <a:rPr lang="fr-CH" dirty="0" err="1"/>
            <a:t>morning</a:t>
          </a:r>
          <a:r>
            <a:rPr lang="fr-CH" dirty="0"/>
            <a:t> for </a:t>
          </a:r>
          <a:r>
            <a:rPr lang="fr-CH" dirty="0" err="1"/>
            <a:t>better</a:t>
          </a:r>
          <a:r>
            <a:rPr lang="fr-CH" dirty="0"/>
            <a:t> </a:t>
          </a:r>
          <a:r>
            <a:rPr lang="fr-CH" dirty="0" err="1"/>
            <a:t>attentation</a:t>
          </a:r>
          <a:endParaRPr lang="en-CH" dirty="0"/>
        </a:p>
      </dgm:t>
    </dgm:pt>
    <dgm:pt modelId="{A179C83F-D8AA-42BD-96A5-17C705B4DB5C}" type="parTrans" cxnId="{B03FD21E-57B1-4084-A706-4A53094C64CD}">
      <dgm:prSet/>
      <dgm:spPr/>
      <dgm:t>
        <a:bodyPr/>
        <a:lstStyle/>
        <a:p>
          <a:endParaRPr lang="en-CH"/>
        </a:p>
      </dgm:t>
    </dgm:pt>
    <dgm:pt modelId="{F89C834A-5A54-4534-B023-38B9999F3485}" type="sibTrans" cxnId="{B03FD21E-57B1-4084-A706-4A53094C64CD}">
      <dgm:prSet/>
      <dgm:spPr/>
      <dgm:t>
        <a:bodyPr/>
        <a:lstStyle/>
        <a:p>
          <a:endParaRPr lang="en-CH"/>
        </a:p>
      </dgm:t>
    </dgm:pt>
    <dgm:pt modelId="{14CCF09D-C860-4211-AB51-E6C5140B97C4}">
      <dgm:prSet phldrT="[Text]"/>
      <dgm:spPr/>
      <dgm:t>
        <a:bodyPr/>
        <a:lstStyle/>
        <a:p>
          <a:r>
            <a:rPr lang="fr-CH" dirty="0" err="1"/>
            <a:t>Make</a:t>
          </a:r>
          <a:r>
            <a:rPr lang="fr-CH" dirty="0"/>
            <a:t> </a:t>
          </a:r>
          <a:r>
            <a:rPr lang="fr-CH" dirty="0" err="1"/>
            <a:t>learning</a:t>
          </a:r>
          <a:r>
            <a:rPr lang="fr-CH" dirty="0"/>
            <a:t> active, not passive. </a:t>
          </a:r>
          <a:r>
            <a:rPr lang="fr-CH" dirty="0" err="1"/>
            <a:t>Make</a:t>
          </a:r>
          <a:r>
            <a:rPr lang="fr-CH" dirty="0"/>
            <a:t> </a:t>
          </a:r>
          <a:r>
            <a:rPr lang="fr-CH" dirty="0" err="1"/>
            <a:t>it</a:t>
          </a:r>
          <a:r>
            <a:rPr lang="fr-CH" dirty="0"/>
            <a:t> </a:t>
          </a:r>
          <a:r>
            <a:rPr lang="fr-CH" dirty="0" err="1"/>
            <a:t>challenging</a:t>
          </a:r>
          <a:r>
            <a:rPr lang="fr-CH" dirty="0"/>
            <a:t> AND fun, </a:t>
          </a:r>
          <a:r>
            <a:rPr lang="fr-CH" dirty="0" err="1"/>
            <a:t>with</a:t>
          </a:r>
          <a:r>
            <a:rPr lang="fr-CH" dirty="0"/>
            <a:t> </a:t>
          </a:r>
          <a:r>
            <a:rPr lang="fr-CH" b="1" dirty="0" err="1"/>
            <a:t>many</a:t>
          </a:r>
          <a:r>
            <a:rPr lang="fr-CH" b="1" dirty="0"/>
            <a:t> </a:t>
          </a:r>
          <a:r>
            <a:rPr lang="fr-CH" b="1" dirty="0" err="1"/>
            <a:t>opportunities</a:t>
          </a:r>
          <a:r>
            <a:rPr lang="fr-CH" b="1" dirty="0"/>
            <a:t> to practice </a:t>
          </a:r>
          <a:r>
            <a:rPr lang="fr-CH" b="1" dirty="0" err="1"/>
            <a:t>skills</a:t>
          </a:r>
          <a:r>
            <a:rPr lang="fr-CH" dirty="0"/>
            <a:t> </a:t>
          </a:r>
          <a:endParaRPr lang="en-CH" dirty="0"/>
        </a:p>
      </dgm:t>
    </dgm:pt>
    <dgm:pt modelId="{326D563A-F0BC-4596-917E-7AA3948C7E05}" type="parTrans" cxnId="{B1520299-05CE-4ACA-9DC4-421CA3CC660E}">
      <dgm:prSet/>
      <dgm:spPr/>
      <dgm:t>
        <a:bodyPr/>
        <a:lstStyle/>
        <a:p>
          <a:endParaRPr lang="en-CH"/>
        </a:p>
      </dgm:t>
    </dgm:pt>
    <dgm:pt modelId="{6DA1BFDC-FE7A-47D8-95EA-9E2BD826675D}" type="sibTrans" cxnId="{B1520299-05CE-4ACA-9DC4-421CA3CC660E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03FD21E-57B1-4084-A706-4A53094C64CD}" srcId="{6566230F-EA05-4E4D-B843-60378FF3AD5A}" destId="{04C18DBD-F85C-4770-A28B-F33F1F694668}" srcOrd="3" destOrd="0" parTransId="{A179C83F-D8AA-42BD-96A5-17C705B4DB5C}" sibTransId="{F89C834A-5A54-4534-B023-38B9999F3485}"/>
    <dgm:cxn modelId="{08170830-2CE5-40CA-A9EE-5125657820BA}" srcId="{6566230F-EA05-4E4D-B843-60378FF3AD5A}" destId="{AD39037D-2BA4-435F-BF6D-50977F1AB6F1}" srcOrd="2" destOrd="0" parTransId="{11360128-9955-4E7C-AC1F-C8D5AF0B5611}" sibTransId="{4280723A-3B5D-4D18-8F2E-3562A763BEDC}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1" presId="urn:microsoft.com/office/officeart/2005/8/layout/vList2"/>
    <dgm:cxn modelId="{512BBF7B-75CB-4088-96D6-D3427C1820E8}" srcId="{6566230F-EA05-4E4D-B843-60378FF3AD5A}" destId="{DAA6BC66-F51F-4016-ABDF-504F7187F000}" srcOrd="1" destOrd="0" parTransId="{163E405D-5533-4EEE-8319-FA4D5BC67083}" sibTransId="{5CF17A28-42CA-4A1F-8E74-4E3D0DDE9095}"/>
    <dgm:cxn modelId="{B1520299-05CE-4ACA-9DC4-421CA3CC660E}" srcId="{6566230F-EA05-4E4D-B843-60378FF3AD5A}" destId="{14CCF09D-C860-4211-AB51-E6C5140B97C4}" srcOrd="0" destOrd="0" parTransId="{326D563A-F0BC-4596-917E-7AA3948C7E05}" sibTransId="{6DA1BFDC-FE7A-47D8-95EA-9E2BD826675D}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8FA466C1-0894-46A1-92BE-F4505E1A0A2F}" type="presOf" srcId="{AD39037D-2BA4-435F-BF6D-50977F1AB6F1}" destId="{F6BFC09A-3533-4F4D-BFCE-965AA049D6FA}" srcOrd="0" destOrd="2" presId="urn:microsoft.com/office/officeart/2005/8/layout/vList2"/>
    <dgm:cxn modelId="{F14A61DA-B17D-4D25-822C-895AF21BF8A6}" type="presOf" srcId="{14CCF09D-C860-4211-AB51-E6C5140B97C4}" destId="{F6BFC09A-3533-4F4D-BFCE-965AA049D6FA}" srcOrd="0" destOrd="0" presId="urn:microsoft.com/office/officeart/2005/8/layout/vList2"/>
    <dgm:cxn modelId="{BB9D0FF3-59D8-42F1-B723-2F996F418CF7}" type="presOf" srcId="{04C18DBD-F85C-4770-A28B-F33F1F694668}" destId="{F6BFC09A-3533-4F4D-BFCE-965AA049D6FA}" srcOrd="0" destOrd="3" presId="urn:microsoft.com/office/officeart/2005/8/layout/vList2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>
        <a:solidFill>
          <a:schemeClr val="accent2"/>
        </a:solidFill>
      </dgm:spPr>
      <dgm:t>
        <a:bodyPr/>
        <a:lstStyle/>
        <a:p>
          <a:r>
            <a:rPr lang="fr-CH" dirty="0" err="1"/>
            <a:t>Consider</a:t>
          </a:r>
          <a:r>
            <a:rPr lang="fr-CH" dirty="0"/>
            <a:t> </a:t>
          </a:r>
          <a:r>
            <a:rPr lang="fr-CH" dirty="0" err="1"/>
            <a:t>lessons</a:t>
          </a:r>
          <a:r>
            <a:rPr lang="fr-CH" dirty="0"/>
            <a:t> </a:t>
          </a:r>
          <a:r>
            <a:rPr lang="fr-CH" dirty="0" err="1"/>
            <a:t>learned</a:t>
          </a:r>
          <a:r>
            <a:rPr lang="fr-CH" dirty="0"/>
            <a:t> in </a:t>
          </a:r>
          <a:r>
            <a:rPr lang="fr-CH" dirty="0" err="1"/>
            <a:t>your</a:t>
          </a:r>
          <a:r>
            <a:rPr lang="fr-CH" dirty="0"/>
            <a:t> </a:t>
          </a:r>
          <a:r>
            <a:rPr lang="fr-CH" dirty="0" err="1"/>
            <a:t>own</a:t>
          </a:r>
          <a:r>
            <a:rPr lang="fr-CH" dirty="0"/>
            <a:t> and </a:t>
          </a:r>
          <a:r>
            <a:rPr lang="fr-CH" dirty="0" err="1"/>
            <a:t>other</a:t>
          </a:r>
          <a:r>
            <a:rPr lang="fr-CH" dirty="0"/>
            <a:t> institutions. Pilot test </a:t>
          </a:r>
          <a:r>
            <a:rPr lang="fr-CH" dirty="0" err="1"/>
            <a:t>your</a:t>
          </a:r>
          <a:r>
            <a:rPr lang="fr-CH" dirty="0"/>
            <a:t> designs</a:t>
          </a:r>
          <a:endParaRPr lang="en-CH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 err="1"/>
            <a:t>Teaching</a:t>
          </a:r>
          <a:r>
            <a:rPr lang="fr-CH" dirty="0"/>
            <a:t> </a:t>
          </a:r>
          <a:r>
            <a:rPr lang="fr-CH" dirty="0" err="1"/>
            <a:t>is</a:t>
          </a:r>
          <a:r>
            <a:rPr lang="fr-CH" dirty="0"/>
            <a:t> </a:t>
          </a:r>
          <a:r>
            <a:rPr lang="fr-CH" dirty="0" err="1"/>
            <a:t>also</a:t>
          </a:r>
          <a:r>
            <a:rPr lang="fr-CH" dirty="0"/>
            <a:t> a </a:t>
          </a:r>
          <a:r>
            <a:rPr lang="fr-CH" dirty="0" err="1"/>
            <a:t>learning</a:t>
          </a:r>
          <a:r>
            <a:rPr lang="fr-CH" dirty="0"/>
            <a:t> </a:t>
          </a:r>
          <a:r>
            <a:rPr lang="fr-CH" dirty="0" err="1"/>
            <a:t>experience</a:t>
          </a:r>
          <a:r>
            <a:rPr lang="fr-CH" dirty="0"/>
            <a:t>, and all </a:t>
          </a:r>
          <a:r>
            <a:rPr lang="fr-CH" dirty="0" err="1"/>
            <a:t>teachers</a:t>
          </a:r>
          <a:r>
            <a:rPr lang="fr-CH" dirty="0"/>
            <a:t> and </a:t>
          </a:r>
          <a:r>
            <a:rPr lang="fr-CH" dirty="0" err="1"/>
            <a:t>trainers</a:t>
          </a:r>
          <a:r>
            <a:rPr lang="fr-CH" dirty="0"/>
            <a:t> are all </a:t>
          </a:r>
          <a:r>
            <a:rPr lang="fr-CH" dirty="0" err="1"/>
            <a:t>still</a:t>
          </a:r>
          <a:r>
            <a:rPr lang="fr-CH" dirty="0"/>
            <a:t> </a:t>
          </a:r>
          <a:r>
            <a:rPr lang="fr-CH" dirty="0" err="1"/>
            <a:t>learning</a:t>
          </a:r>
          <a:r>
            <a:rPr lang="fr-CH" dirty="0"/>
            <a:t> the best </a:t>
          </a:r>
          <a:r>
            <a:rPr lang="fr-CH" dirty="0" err="1"/>
            <a:t>ways</a:t>
          </a:r>
          <a:r>
            <a:rPr lang="fr-CH" dirty="0"/>
            <a:t> to do distance </a:t>
          </a:r>
          <a:r>
            <a:rPr lang="fr-CH" dirty="0" err="1"/>
            <a:t>learning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3B779917-48F7-429D-9986-E1195C3C517E}">
      <dgm:prSet phldrT="[Text]"/>
      <dgm:spPr/>
      <dgm:t>
        <a:bodyPr/>
        <a:lstStyle/>
        <a:p>
          <a:r>
            <a:rPr lang="fr-CH" dirty="0"/>
            <a:t>If </a:t>
          </a:r>
          <a:r>
            <a:rPr lang="fr-CH" dirty="0" err="1"/>
            <a:t>there</a:t>
          </a:r>
          <a:r>
            <a:rPr lang="fr-CH" dirty="0"/>
            <a:t> </a:t>
          </a:r>
          <a:r>
            <a:rPr lang="fr-CH" dirty="0" err="1"/>
            <a:t>is</a:t>
          </a:r>
          <a:r>
            <a:rPr lang="fr-CH" dirty="0"/>
            <a:t> time, pilot test all </a:t>
          </a:r>
          <a:r>
            <a:rPr lang="fr-CH" dirty="0" err="1"/>
            <a:t>learning</a:t>
          </a:r>
          <a:r>
            <a:rPr lang="fr-CH" dirty="0"/>
            <a:t> </a:t>
          </a:r>
          <a:r>
            <a:rPr lang="fr-CH" dirty="0" err="1"/>
            <a:t>methods</a:t>
          </a:r>
          <a:r>
            <a:rPr lang="fr-CH" dirty="0"/>
            <a:t> and </a:t>
          </a:r>
          <a:r>
            <a:rPr lang="fr-CH" dirty="0" err="1"/>
            <a:t>improve</a:t>
          </a:r>
          <a:r>
            <a:rPr lang="fr-CH" dirty="0"/>
            <a:t> </a:t>
          </a:r>
          <a:r>
            <a:rPr lang="fr-CH" dirty="0" err="1"/>
            <a:t>them</a:t>
          </a:r>
          <a:r>
            <a:rPr lang="fr-CH" dirty="0"/>
            <a:t> </a:t>
          </a:r>
          <a:r>
            <a:rPr lang="fr-CH" dirty="0" err="1"/>
            <a:t>before</a:t>
          </a:r>
          <a:r>
            <a:rPr lang="fr-CH" dirty="0"/>
            <a:t> </a:t>
          </a:r>
          <a:r>
            <a:rPr lang="fr-CH" dirty="0" err="1"/>
            <a:t>using</a:t>
          </a:r>
          <a:r>
            <a:rPr lang="fr-CH" dirty="0"/>
            <a:t> </a:t>
          </a:r>
          <a:r>
            <a:rPr lang="fr-CH" dirty="0" err="1"/>
            <a:t>them</a:t>
          </a:r>
          <a:r>
            <a:rPr lang="fr-CH" dirty="0"/>
            <a:t> </a:t>
          </a:r>
          <a:r>
            <a:rPr lang="fr-CH" dirty="0" err="1"/>
            <a:t>extensively</a:t>
          </a:r>
          <a:endParaRPr lang="en-CH" dirty="0"/>
        </a:p>
      </dgm:t>
    </dgm:pt>
    <dgm:pt modelId="{D6791EA7-28A3-400C-AFAE-64CFEA54D163}" type="parTrans" cxnId="{2D1D9C36-8307-4910-9928-7EFEE09C17C5}">
      <dgm:prSet/>
      <dgm:spPr/>
      <dgm:t>
        <a:bodyPr/>
        <a:lstStyle/>
        <a:p>
          <a:endParaRPr lang="en-CH"/>
        </a:p>
      </dgm:t>
    </dgm:pt>
    <dgm:pt modelId="{F8A78627-9B49-4119-B235-94AE888007EE}" type="sibTrans" cxnId="{2D1D9C36-8307-4910-9928-7EFEE09C17C5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ScaleY="57818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 custScaleY="105417">
        <dgm:presLayoutVars>
          <dgm:bulletEnabled val="1"/>
        </dgm:presLayoutVars>
      </dgm:prSet>
      <dgm:spPr/>
    </dgm:pt>
  </dgm:ptLst>
  <dgm:cxnLst>
    <dgm:cxn modelId="{2D1D9C36-8307-4910-9928-7EFEE09C17C5}" srcId="{6566230F-EA05-4E4D-B843-60378FF3AD5A}" destId="{3B779917-48F7-429D-9986-E1195C3C517E}" srcOrd="1" destOrd="0" parTransId="{D6791EA7-28A3-400C-AFAE-64CFEA54D163}" sibTransId="{F8A78627-9B49-4119-B235-94AE888007EE}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0" presId="urn:microsoft.com/office/officeart/2005/8/layout/vList2"/>
    <dgm:cxn modelId="{512BBF7B-75CB-4088-96D6-D3427C1820E8}" srcId="{6566230F-EA05-4E4D-B843-60378FF3AD5A}" destId="{DAA6BC66-F51F-4016-ABDF-504F7187F000}" srcOrd="0" destOrd="0" parTransId="{163E405D-5533-4EEE-8319-FA4D5BC67083}" sibTransId="{5CF17A28-42CA-4A1F-8E74-4E3D0DDE9095}"/>
    <dgm:cxn modelId="{8B2E309D-32A9-4A9E-8E0B-5502C66EF0C9}" type="presOf" srcId="{3B779917-48F7-429D-9986-E1195C3C517E}" destId="{F6BFC09A-3533-4F4D-BFCE-965AA049D6FA}" srcOrd="0" destOrd="1" presId="urn:microsoft.com/office/officeart/2005/8/layout/vList2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66E4AA-9EE8-42A0-AA29-E4AD259DF7F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A4805C13-1ADC-4C14-AD0F-D885003EA035}">
      <dgm:prSet custT="1"/>
      <dgm:spPr/>
      <dgm:t>
        <a:bodyPr/>
        <a:lstStyle/>
        <a:p>
          <a:pPr algn="ctr"/>
          <a:r>
            <a:rPr lang="fr-CH" sz="3600" dirty="0" err="1"/>
            <a:t>Reduce</a:t>
          </a:r>
          <a:r>
            <a:rPr lang="fr-CH" sz="3600" dirty="0"/>
            <a:t> the distance</a:t>
          </a:r>
          <a:endParaRPr lang="en-CH" sz="3600" dirty="0"/>
        </a:p>
      </dgm:t>
    </dgm:pt>
    <dgm:pt modelId="{CB07C501-2439-4DEB-A3A3-39A22EB377F5}" type="parTrans" cxnId="{D05CEAF2-C8E7-4A43-9038-F0D0C127B3F3}">
      <dgm:prSet/>
      <dgm:spPr/>
      <dgm:t>
        <a:bodyPr/>
        <a:lstStyle/>
        <a:p>
          <a:endParaRPr lang="en-CH"/>
        </a:p>
      </dgm:t>
    </dgm:pt>
    <dgm:pt modelId="{EC03B1D3-2DBA-4E42-BB6C-543DD774A36D}" type="sibTrans" cxnId="{D05CEAF2-C8E7-4A43-9038-F0D0C127B3F3}">
      <dgm:prSet/>
      <dgm:spPr/>
      <dgm:t>
        <a:bodyPr/>
        <a:lstStyle/>
        <a:p>
          <a:endParaRPr lang="en-CH"/>
        </a:p>
      </dgm:t>
    </dgm:pt>
    <dgm:pt modelId="{128F6363-3A58-41FF-8884-F27FC7B8C197}" type="pres">
      <dgm:prSet presAssocID="{9266E4AA-9EE8-42A0-AA29-E4AD259DF7FA}" presName="linear" presStyleCnt="0">
        <dgm:presLayoutVars>
          <dgm:animLvl val="lvl"/>
          <dgm:resizeHandles val="exact"/>
        </dgm:presLayoutVars>
      </dgm:prSet>
      <dgm:spPr/>
    </dgm:pt>
    <dgm:pt modelId="{35517870-9FC0-40F0-8BBA-627E4B683987}" type="pres">
      <dgm:prSet presAssocID="{A4805C13-1ADC-4C14-AD0F-D885003EA03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7F42A63-6DC4-4636-A5E8-50F7C1D3E4F5}" type="presOf" srcId="{9266E4AA-9EE8-42A0-AA29-E4AD259DF7FA}" destId="{128F6363-3A58-41FF-8884-F27FC7B8C197}" srcOrd="0" destOrd="0" presId="urn:microsoft.com/office/officeart/2005/8/layout/vList2"/>
    <dgm:cxn modelId="{CAFF0CED-FFDD-42E4-9A13-22C0C51E831A}" type="presOf" srcId="{A4805C13-1ADC-4C14-AD0F-D885003EA035}" destId="{35517870-9FC0-40F0-8BBA-627E4B683987}" srcOrd="0" destOrd="0" presId="urn:microsoft.com/office/officeart/2005/8/layout/vList2"/>
    <dgm:cxn modelId="{D05CEAF2-C8E7-4A43-9038-F0D0C127B3F3}" srcId="{9266E4AA-9EE8-42A0-AA29-E4AD259DF7FA}" destId="{A4805C13-1ADC-4C14-AD0F-D885003EA035}" srcOrd="0" destOrd="0" parTransId="{CB07C501-2439-4DEB-A3A3-39A22EB377F5}" sibTransId="{EC03B1D3-2DBA-4E42-BB6C-543DD774A36D}"/>
    <dgm:cxn modelId="{04A3B16A-BB4C-4E1D-A7B9-5896E69F5FE4}" type="presParOf" srcId="{128F6363-3A58-41FF-8884-F27FC7B8C197}" destId="{35517870-9FC0-40F0-8BBA-627E4B6839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 custT="1"/>
      <dgm:spPr>
        <a:solidFill>
          <a:schemeClr val="accent2"/>
        </a:solidFill>
      </dgm:spPr>
      <dgm:t>
        <a:bodyPr/>
        <a:lstStyle/>
        <a:p>
          <a:r>
            <a:rPr lang="fr-CH" sz="3200" dirty="0" err="1"/>
            <a:t>Overcome</a:t>
          </a:r>
          <a:r>
            <a:rPr lang="fr-CH" sz="3200" dirty="0"/>
            <a:t> </a:t>
          </a:r>
          <a:r>
            <a:rPr lang="fr-CH" sz="3200" dirty="0" err="1"/>
            <a:t>physical</a:t>
          </a:r>
          <a:r>
            <a:rPr lang="fr-CH" sz="3200" dirty="0"/>
            <a:t> and </a:t>
          </a:r>
          <a:r>
            <a:rPr lang="fr-CH" sz="3200" dirty="0" err="1"/>
            <a:t>psychological</a:t>
          </a:r>
          <a:r>
            <a:rPr lang="fr-CH" sz="3200" dirty="0"/>
            <a:t> distance in distance </a:t>
          </a:r>
          <a:r>
            <a:rPr lang="fr-CH" sz="3200" dirty="0" err="1"/>
            <a:t>learning</a:t>
          </a:r>
          <a:r>
            <a:rPr lang="fr-CH" sz="3200" dirty="0"/>
            <a:t> by building social, cognitive and </a:t>
          </a:r>
          <a:r>
            <a:rPr lang="fr-CH" sz="3200" dirty="0" err="1"/>
            <a:t>teaching</a:t>
          </a:r>
          <a:r>
            <a:rPr lang="fr-CH" sz="3200" dirty="0"/>
            <a:t> </a:t>
          </a:r>
          <a:r>
            <a:rPr lang="fr-CH" sz="3200" dirty="0" err="1"/>
            <a:t>presence</a:t>
          </a:r>
          <a:endParaRPr lang="en-CH" sz="3200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 custT="1"/>
      <dgm:spPr/>
      <dgm:t>
        <a:bodyPr/>
        <a:lstStyle/>
        <a:p>
          <a:r>
            <a:rPr lang="fr-CH" sz="2400" dirty="0" err="1"/>
            <a:t>Build</a:t>
          </a:r>
          <a:r>
            <a:rPr lang="fr-CH" sz="2400" dirty="0"/>
            <a:t> real-time and self-</a:t>
          </a:r>
          <a:r>
            <a:rPr lang="fr-CH" sz="2400" dirty="0" err="1"/>
            <a:t>paced</a:t>
          </a:r>
          <a:r>
            <a:rPr lang="fr-CH" sz="2400" dirty="0"/>
            <a:t> interactions </a:t>
          </a:r>
          <a:r>
            <a:rPr lang="fr-CH" sz="2400" dirty="0" err="1"/>
            <a:t>into</a:t>
          </a:r>
          <a:r>
            <a:rPr lang="fr-CH" sz="2400" dirty="0"/>
            <a:t> the course not </a:t>
          </a:r>
          <a:r>
            <a:rPr lang="fr-CH" sz="2400" dirty="0" err="1"/>
            <a:t>only</a:t>
          </a:r>
          <a:r>
            <a:rPr lang="fr-CH" sz="2400" dirty="0"/>
            <a:t> to help </a:t>
          </a:r>
          <a:r>
            <a:rPr lang="fr-CH" sz="2400" dirty="0" err="1"/>
            <a:t>learning</a:t>
          </a:r>
          <a:r>
            <a:rPr lang="fr-CH" sz="2400" dirty="0"/>
            <a:t>, but </a:t>
          </a:r>
          <a:r>
            <a:rPr lang="fr-CH" sz="2400" dirty="0" err="1"/>
            <a:t>also</a:t>
          </a:r>
          <a:r>
            <a:rPr lang="fr-CH" sz="2400" dirty="0"/>
            <a:t> to </a:t>
          </a:r>
          <a:r>
            <a:rPr lang="fr-CH" sz="2400" dirty="0" err="1"/>
            <a:t>reduce</a:t>
          </a:r>
          <a:r>
            <a:rPr lang="fr-CH" sz="2400" dirty="0"/>
            <a:t> feelings of distance. </a:t>
          </a:r>
          <a:r>
            <a:rPr lang="fr-CH" sz="2400" dirty="0" err="1"/>
            <a:t>Get</a:t>
          </a:r>
          <a:r>
            <a:rPr lang="fr-CH" sz="2400" dirty="0"/>
            <a:t> participants </a:t>
          </a:r>
          <a:r>
            <a:rPr lang="fr-CH" sz="2400" dirty="0" err="1"/>
            <a:t>involved</a:t>
          </a:r>
          <a:r>
            <a:rPr lang="fr-CH" sz="2400" dirty="0"/>
            <a:t>!</a:t>
          </a:r>
          <a:endParaRPr lang="en-CH" sz="2400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99E87606-41AB-479C-AA75-6D7B8BE33A4F}">
      <dgm:prSet phldrT="[Text]" custT="1"/>
      <dgm:spPr/>
      <dgm:t>
        <a:bodyPr/>
        <a:lstStyle/>
        <a:p>
          <a:r>
            <a:rPr lang="fr-CH" sz="2400" dirty="0"/>
            <a:t>Just as </a:t>
          </a:r>
          <a:r>
            <a:rPr lang="fr-CH" sz="2400" dirty="0" err="1"/>
            <a:t>voice</a:t>
          </a:r>
          <a:r>
            <a:rPr lang="fr-CH" sz="2400" dirty="0"/>
            <a:t> and facial </a:t>
          </a:r>
          <a:r>
            <a:rPr lang="fr-CH" sz="2400" dirty="0" err="1"/>
            <a:t>cues</a:t>
          </a:r>
          <a:r>
            <a:rPr lang="fr-CH" sz="2400" dirty="0"/>
            <a:t> in real-time </a:t>
          </a:r>
          <a:r>
            <a:rPr lang="fr-CH" sz="2400" dirty="0" err="1"/>
            <a:t>learning</a:t>
          </a:r>
          <a:r>
            <a:rPr lang="fr-CH" sz="2400" dirty="0"/>
            <a:t> help </a:t>
          </a:r>
          <a:r>
            <a:rPr lang="fr-CH" sz="2400" dirty="0" err="1"/>
            <a:t>reinforce</a:t>
          </a:r>
          <a:r>
            <a:rPr lang="fr-CH" sz="2400" dirty="0"/>
            <a:t> social </a:t>
          </a:r>
          <a:r>
            <a:rPr lang="fr-CH" sz="2400" dirty="0" err="1"/>
            <a:t>presence</a:t>
          </a:r>
          <a:r>
            <a:rPr lang="fr-CH" sz="2400" dirty="0"/>
            <a:t>, a </a:t>
          </a:r>
          <a:r>
            <a:rPr lang="fr-CH" sz="2400" dirty="0" err="1"/>
            <a:t>friendly</a:t>
          </a:r>
          <a:r>
            <a:rPr lang="fr-CH" sz="2400" dirty="0"/>
            <a:t> and </a:t>
          </a:r>
          <a:r>
            <a:rPr lang="fr-CH" sz="2400" dirty="0" err="1"/>
            <a:t>helpful</a:t>
          </a:r>
          <a:r>
            <a:rPr lang="fr-CH" sz="2400" dirty="0"/>
            <a:t> </a:t>
          </a:r>
          <a:r>
            <a:rPr lang="fr-CH" sz="2400" dirty="0" err="1"/>
            <a:t>tone</a:t>
          </a:r>
          <a:r>
            <a:rPr lang="fr-CH" sz="2400" dirty="0"/>
            <a:t> in </a:t>
          </a:r>
          <a:r>
            <a:rPr lang="fr-CH" sz="2400" dirty="0" err="1"/>
            <a:t>written</a:t>
          </a:r>
          <a:r>
            <a:rPr lang="fr-CH" sz="2400" dirty="0"/>
            <a:t> communication can </a:t>
          </a:r>
          <a:r>
            <a:rPr lang="fr-CH" sz="2400" dirty="0" err="1"/>
            <a:t>make</a:t>
          </a:r>
          <a:r>
            <a:rPr lang="fr-CH" sz="2400" dirty="0"/>
            <a:t> </a:t>
          </a:r>
          <a:r>
            <a:rPr lang="fr-CH" sz="2400" dirty="0" err="1"/>
            <a:t>it</a:t>
          </a:r>
          <a:r>
            <a:rPr lang="fr-CH" sz="2400" dirty="0"/>
            <a:t> more </a:t>
          </a:r>
          <a:r>
            <a:rPr lang="fr-CH" sz="2400" dirty="0" err="1"/>
            <a:t>personal</a:t>
          </a:r>
          <a:endParaRPr lang="en-CH" sz="2400" dirty="0"/>
        </a:p>
      </dgm:t>
    </dgm:pt>
    <dgm:pt modelId="{885CD42D-0A4C-493C-9F38-99E0897C32B3}" type="parTrans" cxnId="{36578C19-84F8-40B3-808B-1824D4BF7010}">
      <dgm:prSet/>
      <dgm:spPr/>
      <dgm:t>
        <a:bodyPr/>
        <a:lstStyle/>
        <a:p>
          <a:endParaRPr lang="en-CH"/>
        </a:p>
      </dgm:t>
    </dgm:pt>
    <dgm:pt modelId="{B7A77AF3-5EE8-41AE-ABC6-1E5A68892134}" type="sibTrans" cxnId="{36578C19-84F8-40B3-808B-1824D4BF7010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6578C19-84F8-40B3-808B-1824D4BF7010}" srcId="{6566230F-EA05-4E4D-B843-60378FF3AD5A}" destId="{99E87606-41AB-479C-AA75-6D7B8BE33A4F}" srcOrd="1" destOrd="0" parTransId="{885CD42D-0A4C-493C-9F38-99E0897C32B3}" sibTransId="{B7A77AF3-5EE8-41AE-ABC6-1E5A68892134}"/>
    <dgm:cxn modelId="{5B8BAA1A-0760-4F82-9EAD-092E61868037}" type="presOf" srcId="{99E87606-41AB-479C-AA75-6D7B8BE33A4F}" destId="{F6BFC09A-3533-4F4D-BFCE-965AA049D6FA}" srcOrd="0" destOrd="1" presId="urn:microsoft.com/office/officeart/2005/8/layout/vList2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0" presId="urn:microsoft.com/office/officeart/2005/8/layout/vList2"/>
    <dgm:cxn modelId="{512BBF7B-75CB-4088-96D6-D3427C1820E8}" srcId="{6566230F-EA05-4E4D-B843-60378FF3AD5A}" destId="{DAA6BC66-F51F-4016-ABDF-504F7187F000}" srcOrd="0" destOrd="0" parTransId="{163E405D-5533-4EEE-8319-FA4D5BC67083}" sibTransId="{5CF17A28-42CA-4A1F-8E74-4E3D0DDE9095}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B55E17-4FD6-4721-BCE0-B6F4FB2E959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CH"/>
        </a:p>
      </dgm:t>
    </dgm:pt>
    <dgm:pt modelId="{051A5902-E27E-4B6A-A228-D9E98269AB61}">
      <dgm:prSet/>
      <dgm:spPr/>
      <dgm:t>
        <a:bodyPr/>
        <a:lstStyle/>
        <a:p>
          <a:pPr algn="ctr"/>
          <a:r>
            <a:rPr lang="fr-CH" dirty="0"/>
            <a:t>Time for distance </a:t>
          </a:r>
          <a:r>
            <a:rPr lang="fr-CH" dirty="0" err="1"/>
            <a:t>learning</a:t>
          </a:r>
          <a:endParaRPr lang="en-CH" dirty="0"/>
        </a:p>
      </dgm:t>
    </dgm:pt>
    <dgm:pt modelId="{3032A353-9134-4155-BCB4-28714E76E33C}" type="parTrans" cxnId="{46B6DDBE-35CF-44DF-B114-C9C67B3C4FE2}">
      <dgm:prSet/>
      <dgm:spPr/>
      <dgm:t>
        <a:bodyPr/>
        <a:lstStyle/>
        <a:p>
          <a:endParaRPr lang="en-CH"/>
        </a:p>
      </dgm:t>
    </dgm:pt>
    <dgm:pt modelId="{A4C19139-2FC7-41AD-BDE4-45D84B1D5E10}" type="sibTrans" cxnId="{46B6DDBE-35CF-44DF-B114-C9C67B3C4FE2}">
      <dgm:prSet/>
      <dgm:spPr/>
      <dgm:t>
        <a:bodyPr/>
        <a:lstStyle/>
        <a:p>
          <a:endParaRPr lang="en-CH"/>
        </a:p>
      </dgm:t>
    </dgm:pt>
    <dgm:pt modelId="{85E36D34-F5FE-4CBF-B1FA-F0B67FEB3050}" type="pres">
      <dgm:prSet presAssocID="{12B55E17-4FD6-4721-BCE0-B6F4FB2E959C}" presName="linear" presStyleCnt="0">
        <dgm:presLayoutVars>
          <dgm:animLvl val="lvl"/>
          <dgm:resizeHandles val="exact"/>
        </dgm:presLayoutVars>
      </dgm:prSet>
      <dgm:spPr/>
    </dgm:pt>
    <dgm:pt modelId="{23710AFF-2685-4BE4-9A75-8C620450AC51}" type="pres">
      <dgm:prSet presAssocID="{051A5902-E27E-4B6A-A228-D9E98269AB6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1CB2E62-5CE6-492A-A3EA-29F396C0C46B}" type="presOf" srcId="{051A5902-E27E-4B6A-A228-D9E98269AB61}" destId="{23710AFF-2685-4BE4-9A75-8C620450AC51}" srcOrd="0" destOrd="0" presId="urn:microsoft.com/office/officeart/2005/8/layout/vList2"/>
    <dgm:cxn modelId="{CC64EBB4-F55E-4659-8C2F-41ECA986C01A}" type="presOf" srcId="{12B55E17-4FD6-4721-BCE0-B6F4FB2E959C}" destId="{85E36D34-F5FE-4CBF-B1FA-F0B67FEB3050}" srcOrd="0" destOrd="0" presId="urn:microsoft.com/office/officeart/2005/8/layout/vList2"/>
    <dgm:cxn modelId="{46B6DDBE-35CF-44DF-B114-C9C67B3C4FE2}" srcId="{12B55E17-4FD6-4721-BCE0-B6F4FB2E959C}" destId="{051A5902-E27E-4B6A-A228-D9E98269AB61}" srcOrd="0" destOrd="0" parTransId="{3032A353-9134-4155-BCB4-28714E76E33C}" sibTransId="{A4C19139-2FC7-41AD-BDE4-45D84B1D5E10}"/>
    <dgm:cxn modelId="{D8930221-F052-4BDC-BE86-A5F8544F6C94}" type="presParOf" srcId="{85E36D34-F5FE-4CBF-B1FA-F0B67FEB3050}" destId="{23710AFF-2685-4BE4-9A75-8C620450AC5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>
        <a:solidFill>
          <a:schemeClr val="accent3"/>
        </a:solidFill>
      </dgm:spPr>
      <dgm:t>
        <a:bodyPr/>
        <a:lstStyle/>
        <a:p>
          <a:r>
            <a:rPr lang="fr-CH" dirty="0"/>
            <a:t>The </a:t>
          </a:r>
          <a:r>
            <a:rPr lang="fr-CH" dirty="0" err="1"/>
            <a:t>flexibility</a:t>
          </a:r>
          <a:r>
            <a:rPr lang="fr-CH" dirty="0"/>
            <a:t> of distance </a:t>
          </a:r>
          <a:r>
            <a:rPr lang="fr-CH" dirty="0" err="1"/>
            <a:t>learning</a:t>
          </a:r>
          <a:r>
            <a:rPr lang="fr-CH" dirty="0"/>
            <a:t> has </a:t>
          </a:r>
          <a:r>
            <a:rPr lang="fr-CH" dirty="0" err="1"/>
            <a:t>both</a:t>
          </a:r>
          <a:r>
            <a:rPr lang="fr-CH" dirty="0"/>
            <a:t> </a:t>
          </a:r>
          <a:r>
            <a:rPr lang="fr-CH" dirty="0" err="1"/>
            <a:t>advantages</a:t>
          </a:r>
          <a:r>
            <a:rPr lang="fr-CH" dirty="0"/>
            <a:t> and </a:t>
          </a:r>
          <a:r>
            <a:rPr lang="fr-CH" dirty="0" err="1"/>
            <a:t>disadvantages</a:t>
          </a:r>
          <a:endParaRPr lang="en-CH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/>
            <a:t>Help </a:t>
          </a:r>
          <a:r>
            <a:rPr lang="fr-CH" dirty="0" err="1"/>
            <a:t>learners</a:t>
          </a:r>
          <a:r>
            <a:rPr lang="fr-CH" dirty="0"/>
            <a:t> </a:t>
          </a:r>
          <a:r>
            <a:rPr lang="fr-CH" dirty="0" err="1"/>
            <a:t>develop</a:t>
          </a:r>
          <a:r>
            <a:rPr lang="fr-CH" dirty="0"/>
            <a:t> good time management </a:t>
          </a:r>
          <a:r>
            <a:rPr lang="fr-CH" dirty="0" err="1"/>
            <a:t>skills</a:t>
          </a:r>
          <a:r>
            <a:rPr lang="fr-CH" dirty="0"/>
            <a:t> by </a:t>
          </a:r>
          <a:r>
            <a:rPr lang="fr-CH" dirty="0" err="1"/>
            <a:t>providing</a:t>
          </a:r>
          <a:r>
            <a:rPr lang="fr-CH" dirty="0"/>
            <a:t> guidance and structure (e.g. </a:t>
          </a:r>
          <a:r>
            <a:rPr lang="fr-CH" dirty="0" err="1"/>
            <a:t>weekly</a:t>
          </a:r>
          <a:r>
            <a:rPr lang="fr-CH" dirty="0"/>
            <a:t> planning, check-in meetings, deadlines), but </a:t>
          </a:r>
          <a:r>
            <a:rPr lang="fr-CH" dirty="0" err="1"/>
            <a:t>leave</a:t>
          </a:r>
          <a:r>
            <a:rPr lang="fr-CH" dirty="0"/>
            <a:t> room for </a:t>
          </a:r>
          <a:r>
            <a:rPr lang="fr-CH" dirty="0" err="1"/>
            <a:t>flexibility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99E87606-41AB-479C-AA75-6D7B8BE33A4F}">
      <dgm:prSet phldrT="[Text]"/>
      <dgm:spPr/>
      <dgm:t>
        <a:bodyPr/>
        <a:lstStyle/>
        <a:p>
          <a:r>
            <a:rPr lang="fr-CH" dirty="0"/>
            <a:t>Plan </a:t>
          </a:r>
          <a:r>
            <a:rPr lang="fr-CH" dirty="0" err="1"/>
            <a:t>sufficient</a:t>
          </a:r>
          <a:r>
            <a:rPr lang="fr-CH" dirty="0"/>
            <a:t> real-time </a:t>
          </a:r>
          <a:r>
            <a:rPr lang="fr-CH" dirty="0" err="1"/>
            <a:t>activities</a:t>
          </a:r>
          <a:r>
            <a:rPr lang="fr-CH" dirty="0"/>
            <a:t> to </a:t>
          </a:r>
          <a:r>
            <a:rPr lang="fr-CH" dirty="0" err="1"/>
            <a:t>enhance</a:t>
          </a:r>
          <a:r>
            <a:rPr lang="fr-CH" dirty="0"/>
            <a:t> </a:t>
          </a:r>
          <a:r>
            <a:rPr lang="fr-CH" dirty="0" err="1"/>
            <a:t>presence</a:t>
          </a:r>
          <a:r>
            <a:rPr lang="fr-CH" dirty="0"/>
            <a:t>, but </a:t>
          </a:r>
          <a:r>
            <a:rPr lang="fr-CH" dirty="0" err="1"/>
            <a:t>be</a:t>
          </a:r>
          <a:r>
            <a:rPr lang="fr-CH" dirty="0"/>
            <a:t> </a:t>
          </a:r>
          <a:r>
            <a:rPr lang="fr-CH" dirty="0" err="1"/>
            <a:t>mindful</a:t>
          </a:r>
          <a:r>
            <a:rPr lang="fr-CH" dirty="0"/>
            <a:t> </a:t>
          </a:r>
          <a:r>
            <a:rPr lang="fr-CH" dirty="0" err="1"/>
            <a:t>that</a:t>
          </a:r>
          <a:r>
            <a:rPr lang="fr-CH" dirty="0"/>
            <a:t> fixing dates and times </a:t>
          </a:r>
          <a:r>
            <a:rPr lang="fr-CH" dirty="0" err="1"/>
            <a:t>reduces</a:t>
          </a:r>
          <a:r>
            <a:rPr lang="fr-CH" dirty="0"/>
            <a:t> </a:t>
          </a:r>
          <a:r>
            <a:rPr lang="fr-CH" dirty="0" err="1"/>
            <a:t>flexibility</a:t>
          </a:r>
          <a:r>
            <a:rPr lang="fr-CH" dirty="0"/>
            <a:t> for </a:t>
          </a:r>
          <a:r>
            <a:rPr lang="fr-CH" dirty="0" err="1"/>
            <a:t>busy</a:t>
          </a:r>
          <a:r>
            <a:rPr lang="fr-CH" dirty="0"/>
            <a:t> </a:t>
          </a:r>
          <a:r>
            <a:rPr lang="fr-CH" dirty="0" err="1"/>
            <a:t>professionals</a:t>
          </a:r>
          <a:r>
            <a:rPr lang="fr-CH" dirty="0"/>
            <a:t>.</a:t>
          </a:r>
          <a:endParaRPr lang="en-CH" dirty="0"/>
        </a:p>
      </dgm:t>
    </dgm:pt>
    <dgm:pt modelId="{885CD42D-0A4C-493C-9F38-99E0897C32B3}" type="parTrans" cxnId="{36578C19-84F8-40B3-808B-1824D4BF7010}">
      <dgm:prSet/>
      <dgm:spPr/>
      <dgm:t>
        <a:bodyPr/>
        <a:lstStyle/>
        <a:p>
          <a:endParaRPr lang="en-CH"/>
        </a:p>
      </dgm:t>
    </dgm:pt>
    <dgm:pt modelId="{B7A77AF3-5EE8-41AE-ABC6-1E5A68892134}" type="sibTrans" cxnId="{36578C19-84F8-40B3-808B-1824D4BF7010}">
      <dgm:prSet/>
      <dgm:spPr/>
      <dgm:t>
        <a:bodyPr/>
        <a:lstStyle/>
        <a:p>
          <a:endParaRPr lang="en-CH"/>
        </a:p>
      </dgm:t>
    </dgm:pt>
    <dgm:pt modelId="{AACACD9A-3D42-4EC4-9AB0-A856E7C8A1E2}">
      <dgm:prSet phldrT="[Text]"/>
      <dgm:spPr/>
      <dgm:t>
        <a:bodyPr/>
        <a:lstStyle/>
        <a:p>
          <a:r>
            <a:rPr lang="fr-CH" dirty="0" err="1"/>
            <a:t>Learners</a:t>
          </a:r>
          <a:r>
            <a:rPr lang="fr-CH" dirty="0"/>
            <a:t> </a:t>
          </a:r>
          <a:r>
            <a:rPr lang="fr-CH" dirty="0" err="1"/>
            <a:t>may</a:t>
          </a:r>
          <a:r>
            <a:rPr lang="fr-CH" dirty="0"/>
            <a:t> </a:t>
          </a:r>
          <a:r>
            <a:rPr lang="fr-CH" dirty="0" err="1"/>
            <a:t>get</a:t>
          </a:r>
          <a:r>
            <a:rPr lang="fr-CH" dirty="0"/>
            <a:t> </a:t>
          </a:r>
          <a:r>
            <a:rPr lang="fr-CH" dirty="0" err="1"/>
            <a:t>lost</a:t>
          </a:r>
          <a:r>
            <a:rPr lang="fr-CH" dirty="0"/>
            <a:t> and </a:t>
          </a:r>
          <a:r>
            <a:rPr lang="fr-CH" dirty="0" err="1"/>
            <a:t>fall</a:t>
          </a:r>
          <a:r>
            <a:rPr lang="fr-CH" dirty="0"/>
            <a:t> </a:t>
          </a:r>
          <a:r>
            <a:rPr lang="fr-CH" dirty="0" err="1"/>
            <a:t>behind</a:t>
          </a:r>
          <a:r>
            <a:rPr lang="fr-CH" dirty="0"/>
            <a:t> if </a:t>
          </a:r>
          <a:r>
            <a:rPr lang="fr-CH" dirty="0" err="1"/>
            <a:t>they</a:t>
          </a:r>
          <a:r>
            <a:rPr lang="fr-CH" dirty="0"/>
            <a:t> </a:t>
          </a:r>
          <a:r>
            <a:rPr lang="fr-CH" dirty="0" err="1"/>
            <a:t>lack</a:t>
          </a:r>
          <a:r>
            <a:rPr lang="fr-CH" dirty="0"/>
            <a:t> support</a:t>
          </a:r>
          <a:endParaRPr lang="en-CH" dirty="0"/>
        </a:p>
      </dgm:t>
    </dgm:pt>
    <dgm:pt modelId="{B2080B78-E3D2-4C56-A3C7-00CC72C6F8CE}" type="parTrans" cxnId="{BE93622F-4826-4A43-B452-910E063BDBC0}">
      <dgm:prSet/>
      <dgm:spPr/>
      <dgm:t>
        <a:bodyPr/>
        <a:lstStyle/>
        <a:p>
          <a:endParaRPr lang="en-CH"/>
        </a:p>
      </dgm:t>
    </dgm:pt>
    <dgm:pt modelId="{67A02A18-84A9-46B9-809F-123937980247}" type="sibTrans" cxnId="{BE93622F-4826-4A43-B452-910E063BDBC0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6578C19-84F8-40B3-808B-1824D4BF7010}" srcId="{6566230F-EA05-4E4D-B843-60378FF3AD5A}" destId="{99E87606-41AB-479C-AA75-6D7B8BE33A4F}" srcOrd="2" destOrd="0" parTransId="{885CD42D-0A4C-493C-9F38-99E0897C32B3}" sibTransId="{B7A77AF3-5EE8-41AE-ABC6-1E5A68892134}"/>
    <dgm:cxn modelId="{5B8BAA1A-0760-4F82-9EAD-092E61868037}" type="presOf" srcId="{99E87606-41AB-479C-AA75-6D7B8BE33A4F}" destId="{F6BFC09A-3533-4F4D-BFCE-965AA049D6FA}" srcOrd="0" destOrd="2" presId="urn:microsoft.com/office/officeart/2005/8/layout/vList2"/>
    <dgm:cxn modelId="{CAFF5F21-84B4-4AE8-9A52-C834D0A77B28}" type="presOf" srcId="{AACACD9A-3D42-4EC4-9AB0-A856E7C8A1E2}" destId="{F6BFC09A-3533-4F4D-BFCE-965AA049D6FA}" srcOrd="0" destOrd="0" presId="urn:microsoft.com/office/officeart/2005/8/layout/vList2"/>
    <dgm:cxn modelId="{BE93622F-4826-4A43-B452-910E063BDBC0}" srcId="{6566230F-EA05-4E4D-B843-60378FF3AD5A}" destId="{AACACD9A-3D42-4EC4-9AB0-A856E7C8A1E2}" srcOrd="0" destOrd="0" parTransId="{B2080B78-E3D2-4C56-A3C7-00CC72C6F8CE}" sibTransId="{67A02A18-84A9-46B9-809F-123937980247}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1" presId="urn:microsoft.com/office/officeart/2005/8/layout/vList2"/>
    <dgm:cxn modelId="{512BBF7B-75CB-4088-96D6-D3427C1820E8}" srcId="{6566230F-EA05-4E4D-B843-60378FF3AD5A}" destId="{DAA6BC66-F51F-4016-ABDF-504F7187F000}" srcOrd="1" destOrd="0" parTransId="{163E405D-5533-4EEE-8319-FA4D5BC67083}" sibTransId="{5CF17A28-42CA-4A1F-8E74-4E3D0DDE9095}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96FDEA-D24A-4263-B642-F4D8F386C4A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CH"/>
        </a:p>
      </dgm:t>
    </dgm:pt>
    <dgm:pt modelId="{E4AF3065-89A5-4C02-8DA4-BF5BE136AA99}">
      <dgm:prSet/>
      <dgm:spPr/>
      <dgm:t>
        <a:bodyPr/>
        <a:lstStyle/>
        <a:p>
          <a:pPr algn="ctr"/>
          <a:r>
            <a:rPr lang="fr-CH" dirty="0"/>
            <a:t>Learning feedback</a:t>
          </a:r>
          <a:endParaRPr lang="en-CH" dirty="0"/>
        </a:p>
      </dgm:t>
    </dgm:pt>
    <dgm:pt modelId="{569A4E61-8FE2-4EE4-88D3-F2B6861422D1}" type="parTrans" cxnId="{D91A8C30-8980-429C-9047-28EF97509EFC}">
      <dgm:prSet/>
      <dgm:spPr/>
      <dgm:t>
        <a:bodyPr/>
        <a:lstStyle/>
        <a:p>
          <a:endParaRPr lang="en-CH"/>
        </a:p>
      </dgm:t>
    </dgm:pt>
    <dgm:pt modelId="{AB33DF6C-ACD2-4CA5-AA74-244727CE485C}" type="sibTrans" cxnId="{D91A8C30-8980-429C-9047-28EF97509EFC}">
      <dgm:prSet/>
      <dgm:spPr/>
      <dgm:t>
        <a:bodyPr/>
        <a:lstStyle/>
        <a:p>
          <a:endParaRPr lang="en-CH"/>
        </a:p>
      </dgm:t>
    </dgm:pt>
    <dgm:pt modelId="{C19D856D-B7DC-4962-BF63-181BD02D54AB}" type="pres">
      <dgm:prSet presAssocID="{F996FDEA-D24A-4263-B642-F4D8F386C4AC}" presName="linear" presStyleCnt="0">
        <dgm:presLayoutVars>
          <dgm:animLvl val="lvl"/>
          <dgm:resizeHandles val="exact"/>
        </dgm:presLayoutVars>
      </dgm:prSet>
      <dgm:spPr/>
    </dgm:pt>
    <dgm:pt modelId="{BFDA30B4-0380-4B4F-95E1-50425960C53D}" type="pres">
      <dgm:prSet presAssocID="{E4AF3065-89A5-4C02-8DA4-BF5BE136AA9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221A11B-0873-4A2A-9264-EB12623619DC}" type="presOf" srcId="{F996FDEA-D24A-4263-B642-F4D8F386C4AC}" destId="{C19D856D-B7DC-4962-BF63-181BD02D54AB}" srcOrd="0" destOrd="0" presId="urn:microsoft.com/office/officeart/2005/8/layout/vList2"/>
    <dgm:cxn modelId="{D91A8C30-8980-429C-9047-28EF97509EFC}" srcId="{F996FDEA-D24A-4263-B642-F4D8F386C4AC}" destId="{E4AF3065-89A5-4C02-8DA4-BF5BE136AA99}" srcOrd="0" destOrd="0" parTransId="{569A4E61-8FE2-4EE4-88D3-F2B6861422D1}" sibTransId="{AB33DF6C-ACD2-4CA5-AA74-244727CE485C}"/>
    <dgm:cxn modelId="{2D294058-BCFB-4482-8A91-135D921F9A12}" type="presOf" srcId="{E4AF3065-89A5-4C02-8DA4-BF5BE136AA99}" destId="{BFDA30B4-0380-4B4F-95E1-50425960C53D}" srcOrd="0" destOrd="0" presId="urn:microsoft.com/office/officeart/2005/8/layout/vList2"/>
    <dgm:cxn modelId="{4877AD25-375B-42CE-B47A-6441B9A35348}" type="presParOf" srcId="{C19D856D-B7DC-4962-BF63-181BD02D54AB}" destId="{BFDA30B4-0380-4B4F-95E1-50425960C53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5EF38BB-446B-4115-B489-CA6E5899B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H"/>
        </a:p>
      </dgm:t>
    </dgm:pt>
    <dgm:pt modelId="{6566230F-EA05-4E4D-B843-60378FF3AD5A}">
      <dgm:prSet phldrT="[Text]"/>
      <dgm:spPr>
        <a:solidFill>
          <a:schemeClr val="accent4"/>
        </a:solidFill>
      </dgm:spPr>
      <dgm:t>
        <a:bodyPr/>
        <a:lstStyle/>
        <a:p>
          <a:r>
            <a:rPr lang="fr-CH" dirty="0"/>
            <a:t>Real-time </a:t>
          </a:r>
          <a:r>
            <a:rPr lang="fr-CH" dirty="0" err="1"/>
            <a:t>activities</a:t>
          </a:r>
          <a:r>
            <a:rPr lang="fr-CH" dirty="0"/>
            <a:t> open the </a:t>
          </a:r>
          <a:r>
            <a:rPr lang="fr-CH" dirty="0" err="1"/>
            <a:t>possibility</a:t>
          </a:r>
          <a:r>
            <a:rPr lang="fr-CH" dirty="0"/>
            <a:t> for </a:t>
          </a:r>
          <a:r>
            <a:rPr lang="fr-CH" dirty="0" err="1"/>
            <a:t>immediate</a:t>
          </a:r>
          <a:r>
            <a:rPr lang="fr-CH" dirty="0"/>
            <a:t> feedback, but </a:t>
          </a:r>
          <a:r>
            <a:rPr lang="fr-CH" dirty="0" err="1"/>
            <a:t>asynchronous</a:t>
          </a:r>
          <a:r>
            <a:rPr lang="fr-CH" dirty="0"/>
            <a:t> feedback </a:t>
          </a:r>
          <a:r>
            <a:rPr lang="fr-CH" dirty="0" err="1"/>
            <a:t>also</a:t>
          </a:r>
          <a:r>
            <a:rPr lang="fr-CH" dirty="0"/>
            <a:t> can </a:t>
          </a:r>
          <a:r>
            <a:rPr lang="fr-CH" dirty="0" err="1"/>
            <a:t>be</a:t>
          </a:r>
          <a:r>
            <a:rPr lang="fr-CH" dirty="0"/>
            <a:t> </a:t>
          </a:r>
          <a:r>
            <a:rPr lang="fr-CH" dirty="0" err="1"/>
            <a:t>timely</a:t>
          </a:r>
          <a:r>
            <a:rPr lang="fr-CH" dirty="0"/>
            <a:t> </a:t>
          </a:r>
          <a:r>
            <a:rPr lang="fr-CH" dirty="0" err="1"/>
            <a:t>while</a:t>
          </a:r>
          <a:r>
            <a:rPr lang="fr-CH" dirty="0"/>
            <a:t> </a:t>
          </a:r>
          <a:r>
            <a:rPr lang="fr-CH" dirty="0" err="1"/>
            <a:t>allowing</a:t>
          </a:r>
          <a:r>
            <a:rPr lang="fr-CH" dirty="0"/>
            <a:t> more time for </a:t>
          </a:r>
          <a:r>
            <a:rPr lang="fr-CH" dirty="0" err="1"/>
            <a:t>reflection</a:t>
          </a:r>
          <a:endParaRPr lang="en-CH" dirty="0"/>
        </a:p>
      </dgm:t>
    </dgm:pt>
    <dgm:pt modelId="{F40436C0-9AEB-410F-9512-B094C4132F44}" type="parTrans" cxnId="{A0DC4D67-F710-4426-9C51-C2ECD694E42B}">
      <dgm:prSet/>
      <dgm:spPr/>
      <dgm:t>
        <a:bodyPr/>
        <a:lstStyle/>
        <a:p>
          <a:endParaRPr lang="en-CH"/>
        </a:p>
      </dgm:t>
    </dgm:pt>
    <dgm:pt modelId="{660AC450-887C-464F-A49D-30BD67A0651F}" type="sibTrans" cxnId="{A0DC4D67-F710-4426-9C51-C2ECD694E42B}">
      <dgm:prSet/>
      <dgm:spPr/>
      <dgm:t>
        <a:bodyPr/>
        <a:lstStyle/>
        <a:p>
          <a:endParaRPr lang="en-CH"/>
        </a:p>
      </dgm:t>
    </dgm:pt>
    <dgm:pt modelId="{DAA6BC66-F51F-4016-ABDF-504F7187F000}">
      <dgm:prSet phldrT="[Text]"/>
      <dgm:spPr/>
      <dgm:t>
        <a:bodyPr/>
        <a:lstStyle/>
        <a:p>
          <a:r>
            <a:rPr lang="fr-CH" dirty="0"/>
            <a:t>Plan real-time </a:t>
          </a:r>
          <a:r>
            <a:rPr lang="fr-CH" dirty="0" err="1"/>
            <a:t>activities</a:t>
          </a:r>
          <a:r>
            <a:rPr lang="fr-CH" dirty="0"/>
            <a:t> for </a:t>
          </a:r>
          <a:r>
            <a:rPr lang="fr-CH" dirty="0" err="1"/>
            <a:t>teaching</a:t>
          </a:r>
          <a:r>
            <a:rPr lang="fr-CH" dirty="0"/>
            <a:t> </a:t>
          </a:r>
          <a:r>
            <a:rPr lang="fr-CH" dirty="0" err="1"/>
            <a:t>learning</a:t>
          </a:r>
          <a:r>
            <a:rPr lang="fr-CH" dirty="0"/>
            <a:t> </a:t>
          </a:r>
          <a:r>
            <a:rPr lang="fr-CH" dirty="0" err="1"/>
            <a:t>outcomes</a:t>
          </a:r>
          <a:r>
            <a:rPr lang="fr-CH" dirty="0"/>
            <a:t> </a:t>
          </a:r>
          <a:r>
            <a:rPr lang="fr-CH" dirty="0" err="1"/>
            <a:t>that</a:t>
          </a:r>
          <a:r>
            <a:rPr lang="fr-CH" dirty="0"/>
            <a:t> </a:t>
          </a:r>
          <a:r>
            <a:rPr lang="fr-CH" dirty="0" err="1"/>
            <a:t>require</a:t>
          </a:r>
          <a:r>
            <a:rPr lang="fr-CH" dirty="0"/>
            <a:t> </a:t>
          </a:r>
          <a:r>
            <a:rPr lang="fr-CH" dirty="0" err="1"/>
            <a:t>immediate</a:t>
          </a:r>
          <a:r>
            <a:rPr lang="fr-CH" dirty="0"/>
            <a:t> feedback</a:t>
          </a:r>
          <a:endParaRPr lang="en-CH" dirty="0"/>
        </a:p>
      </dgm:t>
    </dgm:pt>
    <dgm:pt modelId="{163E405D-5533-4EEE-8319-FA4D5BC67083}" type="parTrans" cxnId="{512BBF7B-75CB-4088-96D6-D3427C1820E8}">
      <dgm:prSet/>
      <dgm:spPr/>
      <dgm:t>
        <a:bodyPr/>
        <a:lstStyle/>
        <a:p>
          <a:endParaRPr lang="en-CH"/>
        </a:p>
      </dgm:t>
    </dgm:pt>
    <dgm:pt modelId="{5CF17A28-42CA-4A1F-8E74-4E3D0DDE9095}" type="sibTrans" cxnId="{512BBF7B-75CB-4088-96D6-D3427C1820E8}">
      <dgm:prSet/>
      <dgm:spPr/>
      <dgm:t>
        <a:bodyPr/>
        <a:lstStyle/>
        <a:p>
          <a:endParaRPr lang="en-CH"/>
        </a:p>
      </dgm:t>
    </dgm:pt>
    <dgm:pt modelId="{99E87606-41AB-479C-AA75-6D7B8BE33A4F}">
      <dgm:prSet phldrT="[Text]"/>
      <dgm:spPr/>
      <dgm:t>
        <a:bodyPr/>
        <a:lstStyle/>
        <a:p>
          <a:r>
            <a:rPr lang="fr-CH" dirty="0"/>
            <a:t>In discussion forums and email discussions, </a:t>
          </a:r>
          <a:r>
            <a:rPr lang="fr-CH" dirty="0" err="1"/>
            <a:t>try</a:t>
          </a:r>
          <a:r>
            <a:rPr lang="fr-CH" dirty="0"/>
            <a:t> to </a:t>
          </a:r>
          <a:r>
            <a:rPr lang="fr-CH" dirty="0" err="1"/>
            <a:t>respond</a:t>
          </a:r>
          <a:r>
            <a:rPr lang="fr-CH" dirty="0"/>
            <a:t> to questions </a:t>
          </a:r>
          <a:r>
            <a:rPr lang="fr-CH" dirty="0" err="1"/>
            <a:t>within</a:t>
          </a:r>
          <a:r>
            <a:rPr lang="fr-CH" dirty="0"/>
            <a:t> 24 </a:t>
          </a:r>
          <a:r>
            <a:rPr lang="fr-CH" dirty="0" err="1"/>
            <a:t>hours</a:t>
          </a:r>
          <a:r>
            <a:rPr lang="fr-CH" dirty="0"/>
            <a:t>. Encourage the use of forums </a:t>
          </a:r>
          <a:r>
            <a:rPr lang="fr-CH" dirty="0" err="1"/>
            <a:t>so</a:t>
          </a:r>
          <a:r>
            <a:rPr lang="fr-CH" dirty="0"/>
            <a:t> ALL participants </a:t>
          </a:r>
          <a:r>
            <a:rPr lang="fr-CH" dirty="0" err="1"/>
            <a:t>see</a:t>
          </a:r>
          <a:r>
            <a:rPr lang="fr-CH" dirty="0"/>
            <a:t> and </a:t>
          </a:r>
          <a:r>
            <a:rPr lang="fr-CH" dirty="0" err="1"/>
            <a:t>benefit</a:t>
          </a:r>
          <a:r>
            <a:rPr lang="fr-CH" dirty="0"/>
            <a:t> </a:t>
          </a:r>
          <a:r>
            <a:rPr lang="fr-CH" dirty="0" err="1"/>
            <a:t>from</a:t>
          </a:r>
          <a:r>
            <a:rPr lang="fr-CH" dirty="0"/>
            <a:t> feedback.</a:t>
          </a:r>
          <a:endParaRPr lang="en-CH" dirty="0"/>
        </a:p>
      </dgm:t>
    </dgm:pt>
    <dgm:pt modelId="{885CD42D-0A4C-493C-9F38-99E0897C32B3}" type="parTrans" cxnId="{36578C19-84F8-40B3-808B-1824D4BF7010}">
      <dgm:prSet/>
      <dgm:spPr/>
      <dgm:t>
        <a:bodyPr/>
        <a:lstStyle/>
        <a:p>
          <a:endParaRPr lang="en-CH"/>
        </a:p>
      </dgm:t>
    </dgm:pt>
    <dgm:pt modelId="{B7A77AF3-5EE8-41AE-ABC6-1E5A68892134}" type="sibTrans" cxnId="{36578C19-84F8-40B3-808B-1824D4BF7010}">
      <dgm:prSet/>
      <dgm:spPr/>
      <dgm:t>
        <a:bodyPr/>
        <a:lstStyle/>
        <a:p>
          <a:endParaRPr lang="en-CH"/>
        </a:p>
      </dgm:t>
    </dgm:pt>
    <dgm:pt modelId="{1223AF73-49C5-4B13-B23B-D6C09536D2FE}">
      <dgm:prSet phldrT="[Text]"/>
      <dgm:spPr/>
      <dgm:t>
        <a:bodyPr/>
        <a:lstStyle/>
        <a:p>
          <a:r>
            <a:rPr lang="fr-CH" dirty="0" err="1"/>
            <a:t>Avoid</a:t>
          </a:r>
          <a:r>
            <a:rPr lang="fr-CH" dirty="0"/>
            <a:t> one-</a:t>
          </a:r>
          <a:r>
            <a:rPr lang="fr-CH" dirty="0" err="1"/>
            <a:t>way</a:t>
          </a:r>
          <a:r>
            <a:rPr lang="fr-CH" dirty="0"/>
            <a:t> </a:t>
          </a:r>
          <a:r>
            <a:rPr lang="fr-CH" dirty="0" err="1"/>
            <a:t>presentations</a:t>
          </a:r>
          <a:r>
            <a:rPr lang="fr-CH" dirty="0"/>
            <a:t> </a:t>
          </a:r>
          <a:r>
            <a:rPr lang="fr-CH" dirty="0" err="1"/>
            <a:t>during</a:t>
          </a:r>
          <a:r>
            <a:rPr lang="fr-CH" dirty="0"/>
            <a:t> real-time sessions. </a:t>
          </a:r>
          <a:r>
            <a:rPr lang="fr-CH" dirty="0" err="1"/>
            <a:t>Make</a:t>
          </a:r>
          <a:r>
            <a:rPr lang="fr-CH" dirty="0"/>
            <a:t> room for discussion and feedback </a:t>
          </a:r>
          <a:r>
            <a:rPr lang="fr-CH" dirty="0" err="1"/>
            <a:t>from</a:t>
          </a:r>
          <a:r>
            <a:rPr lang="fr-CH" dirty="0"/>
            <a:t> </a:t>
          </a:r>
          <a:r>
            <a:rPr lang="fr-CH" dirty="0" err="1"/>
            <a:t>peers</a:t>
          </a:r>
          <a:r>
            <a:rPr lang="fr-CH" dirty="0"/>
            <a:t> as </a:t>
          </a:r>
          <a:r>
            <a:rPr lang="fr-CH" dirty="0" err="1"/>
            <a:t>well</a:t>
          </a:r>
          <a:r>
            <a:rPr lang="fr-CH" dirty="0"/>
            <a:t> as </a:t>
          </a:r>
          <a:r>
            <a:rPr lang="fr-CH" dirty="0" err="1"/>
            <a:t>trainers</a:t>
          </a:r>
          <a:r>
            <a:rPr lang="fr-CH" dirty="0"/>
            <a:t>.</a:t>
          </a:r>
          <a:endParaRPr lang="en-CH" dirty="0"/>
        </a:p>
      </dgm:t>
    </dgm:pt>
    <dgm:pt modelId="{CCC59924-0940-4CD1-A455-3398BBA2EC61}" type="parTrans" cxnId="{E13E2CF6-FABA-4571-9A1E-EA759E12453E}">
      <dgm:prSet/>
      <dgm:spPr/>
      <dgm:t>
        <a:bodyPr/>
        <a:lstStyle/>
        <a:p>
          <a:endParaRPr lang="en-CH"/>
        </a:p>
      </dgm:t>
    </dgm:pt>
    <dgm:pt modelId="{1F49E359-462F-49C2-8EA4-1A14A5F278CB}" type="sibTrans" cxnId="{E13E2CF6-FABA-4571-9A1E-EA759E12453E}">
      <dgm:prSet/>
      <dgm:spPr/>
      <dgm:t>
        <a:bodyPr/>
        <a:lstStyle/>
        <a:p>
          <a:endParaRPr lang="en-CH"/>
        </a:p>
      </dgm:t>
    </dgm:pt>
    <dgm:pt modelId="{47C9EB71-0FBB-4099-9466-FA7F0BFDC1A9}" type="pres">
      <dgm:prSet presAssocID="{05EF38BB-446B-4115-B489-CA6E5899BE9A}" presName="linear" presStyleCnt="0">
        <dgm:presLayoutVars>
          <dgm:animLvl val="lvl"/>
          <dgm:resizeHandles val="exact"/>
        </dgm:presLayoutVars>
      </dgm:prSet>
      <dgm:spPr/>
    </dgm:pt>
    <dgm:pt modelId="{A35BF97E-58FB-4280-BD1E-A1544C5F1F25}" type="pres">
      <dgm:prSet presAssocID="{6566230F-EA05-4E4D-B843-60378FF3AD5A}" presName="parentText" presStyleLbl="node1" presStyleIdx="0" presStyleCnt="1" custLinFactNeighborY="-5352">
        <dgm:presLayoutVars>
          <dgm:chMax val="0"/>
          <dgm:bulletEnabled val="1"/>
        </dgm:presLayoutVars>
      </dgm:prSet>
      <dgm:spPr/>
    </dgm:pt>
    <dgm:pt modelId="{F6BFC09A-3533-4F4D-BFCE-965AA049D6FA}" type="pres">
      <dgm:prSet presAssocID="{6566230F-EA05-4E4D-B843-60378FF3AD5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6578C19-84F8-40B3-808B-1824D4BF7010}" srcId="{6566230F-EA05-4E4D-B843-60378FF3AD5A}" destId="{99E87606-41AB-479C-AA75-6D7B8BE33A4F}" srcOrd="2" destOrd="0" parTransId="{885CD42D-0A4C-493C-9F38-99E0897C32B3}" sibTransId="{B7A77AF3-5EE8-41AE-ABC6-1E5A68892134}"/>
    <dgm:cxn modelId="{5B8BAA1A-0760-4F82-9EAD-092E61868037}" type="presOf" srcId="{99E87606-41AB-479C-AA75-6D7B8BE33A4F}" destId="{F6BFC09A-3533-4F4D-BFCE-965AA049D6FA}" srcOrd="0" destOrd="2" presId="urn:microsoft.com/office/officeart/2005/8/layout/vList2"/>
    <dgm:cxn modelId="{E4941551-5223-43D2-93FA-CCE3773A4149}" type="presOf" srcId="{6566230F-EA05-4E4D-B843-60378FF3AD5A}" destId="{A35BF97E-58FB-4280-BD1E-A1544C5F1F25}" srcOrd="0" destOrd="0" presId="urn:microsoft.com/office/officeart/2005/8/layout/vList2"/>
    <dgm:cxn modelId="{2DD4D758-DB7F-4DC7-A09E-7C1D19EE27CA}" type="presOf" srcId="{1223AF73-49C5-4B13-B23B-D6C09536D2FE}" destId="{F6BFC09A-3533-4F4D-BFCE-965AA049D6FA}" srcOrd="0" destOrd="1" presId="urn:microsoft.com/office/officeart/2005/8/layout/vList2"/>
    <dgm:cxn modelId="{A0DC4D67-F710-4426-9C51-C2ECD694E42B}" srcId="{05EF38BB-446B-4115-B489-CA6E5899BE9A}" destId="{6566230F-EA05-4E4D-B843-60378FF3AD5A}" srcOrd="0" destOrd="0" parTransId="{F40436C0-9AEB-410F-9512-B094C4132F44}" sibTransId="{660AC450-887C-464F-A49D-30BD67A0651F}"/>
    <dgm:cxn modelId="{77667C76-3710-4111-A909-3B23CF5A9A34}" type="presOf" srcId="{DAA6BC66-F51F-4016-ABDF-504F7187F000}" destId="{F6BFC09A-3533-4F4D-BFCE-965AA049D6FA}" srcOrd="0" destOrd="0" presId="urn:microsoft.com/office/officeart/2005/8/layout/vList2"/>
    <dgm:cxn modelId="{512BBF7B-75CB-4088-96D6-D3427C1820E8}" srcId="{6566230F-EA05-4E4D-B843-60378FF3AD5A}" destId="{DAA6BC66-F51F-4016-ABDF-504F7187F000}" srcOrd="0" destOrd="0" parTransId="{163E405D-5533-4EEE-8319-FA4D5BC67083}" sibTransId="{5CF17A28-42CA-4A1F-8E74-4E3D0DDE9095}"/>
    <dgm:cxn modelId="{299A12BE-98F3-4BDE-A2C3-96060F60CB90}" type="presOf" srcId="{05EF38BB-446B-4115-B489-CA6E5899BE9A}" destId="{47C9EB71-0FBB-4099-9466-FA7F0BFDC1A9}" srcOrd="0" destOrd="0" presId="urn:microsoft.com/office/officeart/2005/8/layout/vList2"/>
    <dgm:cxn modelId="{E13E2CF6-FABA-4571-9A1E-EA759E12453E}" srcId="{6566230F-EA05-4E4D-B843-60378FF3AD5A}" destId="{1223AF73-49C5-4B13-B23B-D6C09536D2FE}" srcOrd="1" destOrd="0" parTransId="{CCC59924-0940-4CD1-A455-3398BBA2EC61}" sibTransId="{1F49E359-462F-49C2-8EA4-1A14A5F278CB}"/>
    <dgm:cxn modelId="{7B80C2C2-32E6-4E57-82C8-DAB45B21FD53}" type="presParOf" srcId="{47C9EB71-0FBB-4099-9466-FA7F0BFDC1A9}" destId="{A35BF97E-58FB-4280-BD1E-A1544C5F1F25}" srcOrd="0" destOrd="0" presId="urn:microsoft.com/office/officeart/2005/8/layout/vList2"/>
    <dgm:cxn modelId="{F23BB5FD-4BEC-4985-A84C-66DA0C1A3E9E}" type="presParOf" srcId="{47C9EB71-0FBB-4099-9466-FA7F0BFDC1A9}" destId="{F6BFC09A-3533-4F4D-BFCE-965AA049D6F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4D9A9BC-BEFC-4043-83F2-31D069ABED9F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CH"/>
        </a:p>
      </dgm:t>
    </dgm:pt>
    <dgm:pt modelId="{AB324B3A-F0D5-41EB-943C-D684059FE9FE}">
      <dgm:prSet/>
      <dgm:spPr/>
      <dgm:t>
        <a:bodyPr/>
        <a:lstStyle/>
        <a:p>
          <a:pPr algn="ctr"/>
          <a:r>
            <a:rPr lang="fr-CH" dirty="0"/>
            <a:t>Impacts of media</a:t>
          </a:r>
          <a:endParaRPr lang="en-CH" dirty="0"/>
        </a:p>
      </dgm:t>
    </dgm:pt>
    <dgm:pt modelId="{C0002763-AAD2-430A-9F85-21E415B8AF48}" type="parTrans" cxnId="{E52DF230-DE65-489A-9E49-EE8B68690BB6}">
      <dgm:prSet/>
      <dgm:spPr/>
      <dgm:t>
        <a:bodyPr/>
        <a:lstStyle/>
        <a:p>
          <a:endParaRPr lang="en-CH"/>
        </a:p>
      </dgm:t>
    </dgm:pt>
    <dgm:pt modelId="{EA5FE6F3-042D-4FEF-AD8D-7C9745696240}" type="sibTrans" cxnId="{E52DF230-DE65-489A-9E49-EE8B68690BB6}">
      <dgm:prSet/>
      <dgm:spPr/>
      <dgm:t>
        <a:bodyPr/>
        <a:lstStyle/>
        <a:p>
          <a:endParaRPr lang="en-CH"/>
        </a:p>
      </dgm:t>
    </dgm:pt>
    <dgm:pt modelId="{F35BCB2B-9E64-48A4-BF12-2F6B1CF5CA77}" type="pres">
      <dgm:prSet presAssocID="{84D9A9BC-BEFC-4043-83F2-31D069ABED9F}" presName="linear" presStyleCnt="0">
        <dgm:presLayoutVars>
          <dgm:animLvl val="lvl"/>
          <dgm:resizeHandles val="exact"/>
        </dgm:presLayoutVars>
      </dgm:prSet>
      <dgm:spPr/>
    </dgm:pt>
    <dgm:pt modelId="{6DD1E8F5-361B-4507-A557-83C279A9EE93}" type="pres">
      <dgm:prSet presAssocID="{AB324B3A-F0D5-41EB-943C-D684059FE9F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BE6D505-D666-4F32-9C65-B1607A8034E3}" type="presOf" srcId="{84D9A9BC-BEFC-4043-83F2-31D069ABED9F}" destId="{F35BCB2B-9E64-48A4-BF12-2F6B1CF5CA77}" srcOrd="0" destOrd="0" presId="urn:microsoft.com/office/officeart/2005/8/layout/vList2"/>
    <dgm:cxn modelId="{E52DF230-DE65-489A-9E49-EE8B68690BB6}" srcId="{84D9A9BC-BEFC-4043-83F2-31D069ABED9F}" destId="{AB324B3A-F0D5-41EB-943C-D684059FE9FE}" srcOrd="0" destOrd="0" parTransId="{C0002763-AAD2-430A-9F85-21E415B8AF48}" sibTransId="{EA5FE6F3-042D-4FEF-AD8D-7C9745696240}"/>
    <dgm:cxn modelId="{8CB91D7D-B90D-44CF-AB95-6F78AB1224AB}" type="presOf" srcId="{AB324B3A-F0D5-41EB-943C-D684059FE9FE}" destId="{6DD1E8F5-361B-4507-A557-83C279A9EE93}" srcOrd="0" destOrd="0" presId="urn:microsoft.com/office/officeart/2005/8/layout/vList2"/>
    <dgm:cxn modelId="{F18A9B79-A74A-4FFD-B912-C92C87985AA4}" type="presParOf" srcId="{F35BCB2B-9E64-48A4-BF12-2F6B1CF5CA77}" destId="{6DD1E8F5-361B-4507-A557-83C279A9EE9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57FE0D-C88C-4ED7-8D39-0F21E6560E7C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4700" kern="1200" dirty="0"/>
            <a:t>Seat Time versus </a:t>
          </a:r>
          <a:r>
            <a:rPr lang="fr-CH" sz="4700" kern="1200" dirty="0" err="1"/>
            <a:t>Quality</a:t>
          </a:r>
          <a:r>
            <a:rPr lang="fr-CH" sz="4700" kern="1200" dirty="0"/>
            <a:t> Time</a:t>
          </a:r>
          <a:endParaRPr lang="en-CH" sz="4700" kern="1200" dirty="0"/>
        </a:p>
      </dsp:txBody>
      <dsp:txXfrm>
        <a:off x="55030" y="62882"/>
        <a:ext cx="8119540" cy="101723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0"/>
          <a:ext cx="8229600" cy="1272960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200" kern="1200" dirty="0" err="1"/>
            <a:t>Often</a:t>
          </a:r>
          <a:r>
            <a:rPr lang="fr-CH" sz="3200" kern="1200" dirty="0"/>
            <a:t> </a:t>
          </a:r>
          <a:r>
            <a:rPr lang="fr-CH" sz="3200" kern="1200" dirty="0" err="1"/>
            <a:t>less</a:t>
          </a:r>
          <a:r>
            <a:rPr lang="fr-CH" sz="3200" kern="1200" dirty="0"/>
            <a:t> </a:t>
          </a:r>
          <a:r>
            <a:rPr lang="fr-CH" sz="3200" kern="1200" dirty="0" err="1"/>
            <a:t>is</a:t>
          </a:r>
          <a:r>
            <a:rPr lang="fr-CH" sz="3200" kern="1200" dirty="0"/>
            <a:t> more </a:t>
          </a:r>
          <a:r>
            <a:rPr lang="fr-CH" sz="3200" kern="1200" dirty="0" err="1"/>
            <a:t>when</a:t>
          </a:r>
          <a:r>
            <a:rPr lang="fr-CH" sz="3200" kern="1200" dirty="0"/>
            <a:t> </a:t>
          </a:r>
          <a:r>
            <a:rPr lang="fr-CH" sz="3200" kern="1200" dirty="0" err="1"/>
            <a:t>using</a:t>
          </a:r>
          <a:r>
            <a:rPr lang="fr-CH" sz="3200" kern="1200" dirty="0"/>
            <a:t> </a:t>
          </a:r>
          <a:r>
            <a:rPr lang="fr-CH" sz="3200" kern="1200" dirty="0" err="1"/>
            <a:t>multimedia</a:t>
          </a:r>
          <a:r>
            <a:rPr lang="fr-CH" sz="3200" kern="1200" dirty="0"/>
            <a:t> in distance </a:t>
          </a:r>
          <a:r>
            <a:rPr lang="fr-CH" sz="3200" kern="1200" dirty="0" err="1"/>
            <a:t>learning</a:t>
          </a:r>
          <a:endParaRPr lang="en-CH" sz="3200" kern="1200" dirty="0"/>
        </a:p>
      </dsp:txBody>
      <dsp:txXfrm>
        <a:off x="62141" y="62141"/>
        <a:ext cx="8105318" cy="1148678"/>
      </dsp:txXfrm>
    </dsp:sp>
    <dsp:sp modelId="{F6BFC09A-3533-4F4D-BFCE-965AA049D6FA}">
      <dsp:nvSpPr>
        <dsp:cNvPr id="0" name=""/>
        <dsp:cNvSpPr/>
      </dsp:nvSpPr>
      <dsp:spPr>
        <a:xfrm>
          <a:off x="0" y="1301622"/>
          <a:ext cx="8229600" cy="3378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500" kern="1200" dirty="0"/>
            <a:t>Follow </a:t>
          </a:r>
          <a:r>
            <a:rPr lang="fr-CH" sz="2500" kern="1200" dirty="0">
              <a:hlinkClick xmlns:r="http://schemas.openxmlformats.org/officeDocument/2006/relationships" r:id="rId1"/>
            </a:rPr>
            <a:t>Mayer’s 12 multimedia principles </a:t>
          </a:r>
          <a:r>
            <a:rPr lang="fr-CH" sz="2500" kern="1200" dirty="0"/>
            <a:t>for optimal use of </a:t>
          </a:r>
          <a:r>
            <a:rPr lang="fr-CH" sz="2500" kern="1200" dirty="0" err="1"/>
            <a:t>multimedia</a:t>
          </a:r>
          <a:r>
            <a:rPr lang="fr-CH" sz="2500" kern="1200" dirty="0"/>
            <a:t> </a:t>
          </a:r>
          <a:r>
            <a:rPr lang="fr-CH" sz="2500" kern="1200" dirty="0" err="1"/>
            <a:t>that</a:t>
          </a:r>
          <a:r>
            <a:rPr lang="fr-CH" sz="2500" kern="1200" dirty="0"/>
            <a:t> </a:t>
          </a:r>
          <a:r>
            <a:rPr lang="fr-CH" sz="2500" kern="1200" dirty="0" err="1"/>
            <a:t>avoids</a:t>
          </a:r>
          <a:r>
            <a:rPr lang="fr-CH" sz="2500" kern="1200" dirty="0"/>
            <a:t> </a:t>
          </a:r>
          <a:r>
            <a:rPr lang="fr-CH" sz="2500" kern="1200" dirty="0" err="1"/>
            <a:t>unnecessary</a:t>
          </a:r>
          <a:r>
            <a:rPr lang="fr-CH" sz="2500" kern="1200" dirty="0"/>
            <a:t> distractions and duplication. </a:t>
          </a:r>
          <a:r>
            <a:rPr lang="fr-CH" sz="2500" kern="1200" dirty="0" err="1"/>
            <a:t>Avoid</a:t>
          </a:r>
          <a:r>
            <a:rPr lang="fr-CH" sz="2500" kern="1200" dirty="0"/>
            <a:t> </a:t>
          </a:r>
          <a:r>
            <a:rPr lang="fr-CH" sz="2500" kern="1200" dirty="0" err="1"/>
            <a:t>decoration</a:t>
          </a:r>
          <a:r>
            <a:rPr lang="fr-CH" sz="2500" kern="1200" dirty="0"/>
            <a:t>. </a:t>
          </a:r>
          <a:endParaRPr lang="en-CH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500" kern="1200" dirty="0"/>
            <a:t>Use real-time </a:t>
          </a:r>
          <a:r>
            <a:rPr lang="fr-CH" sz="2500" kern="1200" dirty="0" err="1"/>
            <a:t>activities</a:t>
          </a:r>
          <a:r>
            <a:rPr lang="fr-CH" sz="2500" kern="1200" dirty="0"/>
            <a:t> </a:t>
          </a:r>
          <a:r>
            <a:rPr lang="fr-CH" sz="2500" kern="1200" dirty="0" err="1"/>
            <a:t>mindfully</a:t>
          </a:r>
          <a:r>
            <a:rPr lang="fr-CH" sz="2500" kern="1200" dirty="0"/>
            <a:t>—to </a:t>
          </a:r>
          <a:r>
            <a:rPr lang="fr-CH" sz="2500" kern="1200" dirty="0" err="1"/>
            <a:t>build</a:t>
          </a:r>
          <a:r>
            <a:rPr lang="fr-CH" sz="2500" kern="1200" dirty="0"/>
            <a:t> social </a:t>
          </a:r>
          <a:r>
            <a:rPr lang="fr-CH" sz="2500" kern="1200" dirty="0" err="1"/>
            <a:t>presence</a:t>
          </a:r>
          <a:r>
            <a:rPr lang="fr-CH" sz="2500" kern="1200" dirty="0"/>
            <a:t> and </a:t>
          </a:r>
          <a:r>
            <a:rPr lang="fr-CH" sz="2500" kern="1200" dirty="0" err="1"/>
            <a:t>allow</a:t>
          </a:r>
          <a:r>
            <a:rPr lang="fr-CH" sz="2500" kern="1200" dirty="0"/>
            <a:t> discussion and </a:t>
          </a:r>
          <a:r>
            <a:rPr lang="fr-CH" sz="2500" kern="1200" dirty="0" err="1"/>
            <a:t>immediate</a:t>
          </a:r>
          <a:r>
            <a:rPr lang="fr-CH" sz="2500" kern="1200" dirty="0"/>
            <a:t> feedback. Do not </a:t>
          </a:r>
          <a:r>
            <a:rPr lang="fr-CH" sz="2500" kern="1200" dirty="0" err="1"/>
            <a:t>overload</a:t>
          </a:r>
          <a:r>
            <a:rPr lang="fr-CH" sz="2500" kern="1200" dirty="0"/>
            <a:t> </a:t>
          </a:r>
          <a:r>
            <a:rPr lang="fr-CH" sz="2500" kern="1200" dirty="0" err="1"/>
            <a:t>learners</a:t>
          </a:r>
          <a:r>
            <a:rPr lang="fr-CH" sz="2500" kern="1200" dirty="0"/>
            <a:t> or move </a:t>
          </a:r>
          <a:r>
            <a:rPr lang="fr-CH" sz="2500" kern="1200" dirty="0" err="1"/>
            <a:t>too</a:t>
          </a:r>
          <a:r>
            <a:rPr lang="fr-CH" sz="2500" kern="1200" dirty="0"/>
            <a:t> </a:t>
          </a:r>
          <a:r>
            <a:rPr lang="fr-CH" sz="2500" kern="1200" dirty="0" err="1"/>
            <a:t>quickly</a:t>
          </a:r>
          <a:endParaRPr lang="en-CH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500" kern="1200" dirty="0"/>
            <a:t>Use media </a:t>
          </a:r>
          <a:r>
            <a:rPr lang="fr-CH" sz="2500" kern="1200" dirty="0" err="1"/>
            <a:t>such</a:t>
          </a:r>
          <a:r>
            <a:rPr lang="fr-CH" sz="2500" kern="1200" dirty="0"/>
            <a:t> as animation and </a:t>
          </a:r>
          <a:r>
            <a:rPr lang="fr-CH" sz="2500" kern="1200" dirty="0" err="1"/>
            <a:t>video</a:t>
          </a:r>
          <a:r>
            <a:rPr lang="fr-CH" sz="2500" kern="1200" dirty="0"/>
            <a:t> </a:t>
          </a:r>
          <a:r>
            <a:rPr lang="fr-CH" sz="2500" kern="1200" dirty="0" err="1"/>
            <a:t>when</a:t>
          </a:r>
          <a:r>
            <a:rPr lang="fr-CH" sz="2500" kern="1200" dirty="0"/>
            <a:t> </a:t>
          </a:r>
          <a:r>
            <a:rPr lang="fr-CH" sz="2500" kern="1200" dirty="0" err="1"/>
            <a:t>it</a:t>
          </a:r>
          <a:r>
            <a:rPr lang="fr-CH" sz="2500" kern="1200" dirty="0"/>
            <a:t> </a:t>
          </a:r>
          <a:r>
            <a:rPr lang="fr-CH" sz="2500" kern="1200" dirty="0" err="1"/>
            <a:t>helps</a:t>
          </a:r>
          <a:r>
            <a:rPr lang="fr-CH" sz="2500" kern="1200" dirty="0"/>
            <a:t> </a:t>
          </a:r>
          <a:r>
            <a:rPr lang="fr-CH" sz="2500" kern="1200" dirty="0" err="1"/>
            <a:t>explanation</a:t>
          </a:r>
          <a:r>
            <a:rPr lang="fr-CH" sz="2500" kern="1200" dirty="0"/>
            <a:t>, not </a:t>
          </a:r>
          <a:r>
            <a:rPr lang="fr-CH" sz="2500" kern="1200" dirty="0" err="1"/>
            <a:t>just</a:t>
          </a:r>
          <a:r>
            <a:rPr lang="fr-CH" sz="2500" kern="1200" dirty="0"/>
            <a:t> to </a:t>
          </a:r>
          <a:r>
            <a:rPr lang="fr-CH" sz="2500" kern="1200" dirty="0" err="1"/>
            <a:t>make</a:t>
          </a:r>
          <a:r>
            <a:rPr lang="fr-CH" sz="2500" kern="1200" dirty="0"/>
            <a:t> </a:t>
          </a:r>
          <a:r>
            <a:rPr lang="fr-CH" sz="2500" kern="1200" dirty="0" err="1"/>
            <a:t>presentations</a:t>
          </a:r>
          <a:r>
            <a:rPr lang="fr-CH" sz="2500" kern="1200" dirty="0"/>
            <a:t> look more </a:t>
          </a:r>
          <a:r>
            <a:rPr lang="fr-CH" sz="2500" kern="1200" dirty="0" err="1"/>
            <a:t>professional</a:t>
          </a:r>
          <a:r>
            <a:rPr lang="fr-CH" sz="2500" kern="1200" dirty="0"/>
            <a:t>.</a:t>
          </a:r>
          <a:endParaRPr lang="en-CH" sz="2500" kern="1200" dirty="0"/>
        </a:p>
      </dsp:txBody>
      <dsp:txXfrm>
        <a:off x="0" y="1301622"/>
        <a:ext cx="8229600" cy="337824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1A4E4-35F2-4118-ADBC-64D456ECCF77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4700" kern="1200" dirty="0" err="1"/>
            <a:t>Vary</a:t>
          </a:r>
          <a:r>
            <a:rPr lang="fr-CH" sz="4700" kern="1200" dirty="0"/>
            <a:t> interaction types</a:t>
          </a:r>
          <a:endParaRPr lang="en-CH" sz="4700" kern="1200" dirty="0"/>
        </a:p>
      </dsp:txBody>
      <dsp:txXfrm>
        <a:off x="55030" y="62882"/>
        <a:ext cx="8119540" cy="101723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0"/>
          <a:ext cx="8229600" cy="119340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000" kern="1200" dirty="0"/>
            <a:t>Participant-to-Trainer </a:t>
          </a:r>
          <a:r>
            <a:rPr lang="fr-CH" sz="3000" kern="1200" dirty="0" err="1"/>
            <a:t>is</a:t>
          </a:r>
          <a:r>
            <a:rPr lang="fr-CH" sz="3000" kern="1200" dirty="0"/>
            <a:t> not the </a:t>
          </a:r>
          <a:r>
            <a:rPr lang="fr-CH" sz="3000" kern="1200" dirty="0" err="1"/>
            <a:t>only</a:t>
          </a:r>
          <a:r>
            <a:rPr lang="fr-CH" sz="3000" kern="1200" dirty="0"/>
            <a:t> </a:t>
          </a:r>
          <a:r>
            <a:rPr lang="fr-CH" sz="3000" kern="1200" dirty="0" err="1"/>
            <a:t>learning</a:t>
          </a:r>
          <a:r>
            <a:rPr lang="fr-CH" sz="3000" kern="1200" dirty="0"/>
            <a:t> interaction</a:t>
          </a:r>
          <a:endParaRPr lang="en-CH" sz="3000" kern="1200" dirty="0"/>
        </a:p>
      </dsp:txBody>
      <dsp:txXfrm>
        <a:off x="58257" y="58257"/>
        <a:ext cx="8113086" cy="1076886"/>
      </dsp:txXfrm>
    </dsp:sp>
    <dsp:sp modelId="{F6BFC09A-3533-4F4D-BFCE-965AA049D6FA}">
      <dsp:nvSpPr>
        <dsp:cNvPr id="0" name=""/>
        <dsp:cNvSpPr/>
      </dsp:nvSpPr>
      <dsp:spPr>
        <a:xfrm>
          <a:off x="0" y="1336362"/>
          <a:ext cx="8229600" cy="322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300" kern="1200" dirty="0" err="1"/>
            <a:t>Create</a:t>
          </a:r>
          <a:r>
            <a:rPr lang="fr-CH" sz="2300" kern="1200" dirty="0"/>
            <a:t> </a:t>
          </a:r>
          <a:r>
            <a:rPr lang="fr-CH" sz="2300" kern="1200" dirty="0" err="1"/>
            <a:t>opportunities</a:t>
          </a:r>
          <a:r>
            <a:rPr lang="fr-CH" sz="2300" kern="1200" dirty="0"/>
            <a:t> for </a:t>
          </a:r>
          <a:r>
            <a:rPr lang="fr-CH" sz="2300" kern="1200" dirty="0" err="1"/>
            <a:t>different</a:t>
          </a:r>
          <a:r>
            <a:rPr lang="fr-CH" sz="2300" kern="1200" dirty="0"/>
            <a:t> types of interaction, </a:t>
          </a:r>
          <a:r>
            <a:rPr lang="fr-CH" sz="2300" kern="1200" dirty="0" err="1"/>
            <a:t>including</a:t>
          </a:r>
          <a:r>
            <a:rPr lang="fr-CH" sz="2300" kern="1200" dirty="0"/>
            <a:t> interactions </a:t>
          </a:r>
          <a:r>
            <a:rPr lang="fr-CH" sz="2300" kern="1200" dirty="0" err="1"/>
            <a:t>with</a:t>
          </a:r>
          <a:r>
            <a:rPr lang="fr-CH" sz="2300" kern="1200" dirty="0"/>
            <a:t> </a:t>
          </a:r>
          <a:r>
            <a:rPr lang="fr-CH" sz="2300" kern="1200" dirty="0" err="1"/>
            <a:t>other</a:t>
          </a:r>
          <a:r>
            <a:rPr lang="fr-CH" sz="2300" kern="1200" dirty="0"/>
            <a:t> participants and </a:t>
          </a:r>
          <a:r>
            <a:rPr lang="fr-CH" sz="2300" kern="1200" dirty="0" err="1"/>
            <a:t>work</a:t>
          </a:r>
          <a:r>
            <a:rPr lang="fr-CH" sz="2300" kern="1200" dirty="0"/>
            <a:t> </a:t>
          </a:r>
          <a:r>
            <a:rPr lang="fr-CH" sz="2300" kern="1200" dirty="0" err="1"/>
            <a:t>colleagues</a:t>
          </a:r>
          <a:r>
            <a:rPr lang="fr-CH" sz="2300" kern="1200" dirty="0"/>
            <a:t>, not </a:t>
          </a:r>
          <a:r>
            <a:rPr lang="fr-CH" sz="2300" kern="1200" dirty="0" err="1"/>
            <a:t>just</a:t>
          </a:r>
          <a:r>
            <a:rPr lang="fr-CH" sz="2300" kern="1200" dirty="0"/>
            <a:t> </a:t>
          </a:r>
          <a:r>
            <a:rPr lang="fr-CH" sz="2300" kern="1200" dirty="0" err="1"/>
            <a:t>with</a:t>
          </a:r>
          <a:r>
            <a:rPr lang="fr-CH" sz="2300" kern="1200" dirty="0"/>
            <a:t> the </a:t>
          </a:r>
          <a:r>
            <a:rPr lang="fr-CH" sz="2300" kern="1200" dirty="0" err="1"/>
            <a:t>teacher</a:t>
          </a:r>
          <a:endParaRPr lang="en-CH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300" kern="1200" dirty="0" err="1"/>
            <a:t>Vary</a:t>
          </a:r>
          <a:r>
            <a:rPr lang="fr-CH" sz="2300" kern="1200" dirty="0"/>
            <a:t> the </a:t>
          </a:r>
          <a:r>
            <a:rPr lang="fr-CH" sz="2300" kern="1200" dirty="0" err="1"/>
            <a:t>learning</a:t>
          </a:r>
          <a:r>
            <a:rPr lang="fr-CH" sz="2300" kern="1200" dirty="0"/>
            <a:t> </a:t>
          </a:r>
          <a:r>
            <a:rPr lang="fr-CH" sz="2300" kern="1200" dirty="0" err="1"/>
            <a:t>activities</a:t>
          </a:r>
          <a:r>
            <a:rPr lang="fr-CH" sz="2300" kern="1200" dirty="0"/>
            <a:t>. </a:t>
          </a:r>
          <a:r>
            <a:rPr lang="fr-CH" sz="2300" kern="1200" dirty="0" err="1"/>
            <a:t>Include</a:t>
          </a:r>
          <a:r>
            <a:rPr lang="fr-CH" sz="2300" kern="1200" dirty="0"/>
            <a:t> </a:t>
          </a:r>
          <a:r>
            <a:rPr lang="fr-CH" sz="2300" kern="1200" dirty="0" err="1"/>
            <a:t>small</a:t>
          </a:r>
          <a:r>
            <a:rPr lang="fr-CH" sz="2300" kern="1200" dirty="0"/>
            <a:t> group interactions, live </a:t>
          </a:r>
          <a:r>
            <a:rPr lang="fr-CH" sz="2300" kern="1200" dirty="0" err="1"/>
            <a:t>events</a:t>
          </a:r>
          <a:r>
            <a:rPr lang="fr-CH" sz="2300" kern="1200" dirty="0"/>
            <a:t>, and self-</a:t>
          </a:r>
          <a:r>
            <a:rPr lang="fr-CH" sz="2300" kern="1200" dirty="0" err="1"/>
            <a:t>directed</a:t>
          </a:r>
          <a:r>
            <a:rPr lang="fr-CH" sz="2300" kern="1200" dirty="0"/>
            <a:t> </a:t>
          </a:r>
          <a:r>
            <a:rPr lang="fr-CH" sz="2300" kern="1200" dirty="0" err="1"/>
            <a:t>learning</a:t>
          </a:r>
          <a:r>
            <a:rPr lang="fr-CH" sz="2300" kern="1200" dirty="0"/>
            <a:t>.</a:t>
          </a:r>
          <a:endParaRPr lang="en-CH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300" kern="1200" dirty="0" err="1"/>
            <a:t>Learners</a:t>
          </a:r>
          <a:r>
            <a:rPr lang="fr-CH" sz="2300" kern="1200" dirty="0"/>
            <a:t> </a:t>
          </a:r>
          <a:r>
            <a:rPr lang="fr-CH" sz="2300" kern="1200" dirty="0" err="1"/>
            <a:t>learn</a:t>
          </a:r>
          <a:r>
            <a:rPr lang="fr-CH" sz="2300" kern="1200" dirty="0"/>
            <a:t> a lot </a:t>
          </a:r>
          <a:r>
            <a:rPr lang="fr-CH" sz="2300" kern="1200" dirty="0" err="1"/>
            <a:t>from</a:t>
          </a:r>
          <a:r>
            <a:rPr lang="fr-CH" sz="2300" kern="1200" dirty="0"/>
            <a:t> </a:t>
          </a:r>
          <a:r>
            <a:rPr lang="fr-CH" sz="2300" kern="1200" dirty="0" err="1"/>
            <a:t>each</a:t>
          </a:r>
          <a:r>
            <a:rPr lang="fr-CH" sz="2300" kern="1200" dirty="0"/>
            <a:t> </a:t>
          </a:r>
          <a:r>
            <a:rPr lang="fr-CH" sz="2300" kern="1200" dirty="0" err="1"/>
            <a:t>other</a:t>
          </a:r>
          <a:r>
            <a:rPr lang="fr-CH" sz="2300" kern="1200" dirty="0"/>
            <a:t>. </a:t>
          </a:r>
          <a:r>
            <a:rPr lang="fr-CH" sz="2300" kern="1200" dirty="0" err="1"/>
            <a:t>Give</a:t>
          </a:r>
          <a:r>
            <a:rPr lang="fr-CH" sz="2300" kern="1200" dirty="0"/>
            <a:t> </a:t>
          </a:r>
          <a:r>
            <a:rPr lang="fr-CH" sz="2300" kern="1200" dirty="0" err="1"/>
            <a:t>them</a:t>
          </a:r>
          <a:r>
            <a:rPr lang="fr-CH" sz="2300" kern="1200" dirty="0"/>
            <a:t> the chance to </a:t>
          </a:r>
          <a:r>
            <a:rPr lang="fr-CH" sz="2300" kern="1200" dirty="0" err="1"/>
            <a:t>interact</a:t>
          </a:r>
          <a:r>
            <a:rPr lang="fr-CH" sz="2300" kern="1200" dirty="0"/>
            <a:t> in forums and </a:t>
          </a:r>
          <a:r>
            <a:rPr lang="fr-CH" sz="2300" kern="1200" dirty="0" err="1"/>
            <a:t>small</a:t>
          </a:r>
          <a:r>
            <a:rPr lang="fr-CH" sz="2300" kern="1200" dirty="0"/>
            <a:t> group discussions or </a:t>
          </a:r>
          <a:r>
            <a:rPr lang="fr-CH" sz="2300" kern="1200" dirty="0" err="1"/>
            <a:t>activities</a:t>
          </a:r>
          <a:r>
            <a:rPr lang="fr-CH" sz="2300" kern="1200" dirty="0"/>
            <a:t>. </a:t>
          </a:r>
          <a:endParaRPr lang="en-CH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300" kern="1200" dirty="0" err="1"/>
            <a:t>Make</a:t>
          </a:r>
          <a:r>
            <a:rPr lang="fr-CH" sz="2300" kern="1200" dirty="0"/>
            <a:t> the </a:t>
          </a:r>
          <a:r>
            <a:rPr lang="fr-CH" sz="2300" kern="1200" dirty="0" err="1"/>
            <a:t>reading</a:t>
          </a:r>
          <a:r>
            <a:rPr lang="fr-CH" sz="2300" kern="1200" dirty="0"/>
            <a:t> content interactive </a:t>
          </a:r>
          <a:r>
            <a:rPr lang="fr-CH" sz="2300" kern="1200" dirty="0" err="1"/>
            <a:t>also</a:t>
          </a:r>
          <a:r>
            <a:rPr lang="fr-CH" sz="2300" kern="1200" dirty="0"/>
            <a:t>! </a:t>
          </a:r>
          <a:r>
            <a:rPr lang="fr-CH" sz="2300" kern="1200" dirty="0" err="1"/>
            <a:t>Include</a:t>
          </a:r>
          <a:r>
            <a:rPr lang="fr-CH" sz="2300" kern="1200" dirty="0"/>
            <a:t> questions and </a:t>
          </a:r>
          <a:r>
            <a:rPr lang="fr-CH" sz="2300" kern="1200" dirty="0" err="1"/>
            <a:t>exercises</a:t>
          </a:r>
          <a:r>
            <a:rPr lang="fr-CH" sz="2300" kern="1200" dirty="0"/>
            <a:t> in </a:t>
          </a:r>
          <a:r>
            <a:rPr lang="fr-CH" sz="2300" kern="1200" dirty="0" err="1"/>
            <a:t>readings</a:t>
          </a:r>
          <a:r>
            <a:rPr lang="fr-CH" sz="2300" kern="1200" dirty="0"/>
            <a:t>. </a:t>
          </a:r>
          <a:endParaRPr lang="en-CH" sz="2300" kern="1200" dirty="0"/>
        </a:p>
      </dsp:txBody>
      <dsp:txXfrm>
        <a:off x="0" y="1336362"/>
        <a:ext cx="8229600" cy="32292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B182A4-52BA-426B-AE2F-0E658061911D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4700" kern="1200" dirty="0"/>
            <a:t>Participant engagement</a:t>
          </a:r>
          <a:endParaRPr lang="en-CH" sz="4700" kern="1200" dirty="0"/>
        </a:p>
      </dsp:txBody>
      <dsp:txXfrm>
        <a:off x="55030" y="62882"/>
        <a:ext cx="8119540" cy="101723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16378"/>
          <a:ext cx="8229600" cy="1153620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900" kern="1200" dirty="0" err="1"/>
            <a:t>Engaged</a:t>
          </a:r>
          <a:r>
            <a:rPr lang="fr-CH" sz="2900" kern="1200" dirty="0"/>
            <a:t> participants are more </a:t>
          </a:r>
          <a:r>
            <a:rPr lang="fr-CH" sz="2900" kern="1200" dirty="0" err="1"/>
            <a:t>likely</a:t>
          </a:r>
          <a:r>
            <a:rPr lang="fr-CH" sz="2900" kern="1200" dirty="0"/>
            <a:t> to </a:t>
          </a:r>
          <a:r>
            <a:rPr lang="fr-CH" sz="2900" kern="1200" dirty="0" err="1"/>
            <a:t>dedicate</a:t>
          </a:r>
          <a:r>
            <a:rPr lang="fr-CH" sz="2900" kern="1200" dirty="0"/>
            <a:t> the </a:t>
          </a:r>
          <a:r>
            <a:rPr lang="fr-CH" sz="2900" kern="1200" dirty="0" err="1"/>
            <a:t>required</a:t>
          </a:r>
          <a:r>
            <a:rPr lang="fr-CH" sz="2900" kern="1200" dirty="0"/>
            <a:t> time and </a:t>
          </a:r>
          <a:r>
            <a:rPr lang="fr-CH" sz="2900" kern="1200" dirty="0" err="1"/>
            <a:t>quality</a:t>
          </a:r>
          <a:r>
            <a:rPr lang="fr-CH" sz="2900" kern="1200" dirty="0"/>
            <a:t> time to </a:t>
          </a:r>
          <a:r>
            <a:rPr lang="fr-CH" sz="2900" kern="1200" dirty="0" err="1"/>
            <a:t>their</a:t>
          </a:r>
          <a:r>
            <a:rPr lang="fr-CH" sz="2900" kern="1200" dirty="0"/>
            <a:t> </a:t>
          </a:r>
          <a:r>
            <a:rPr lang="fr-CH" sz="2900" kern="1200" dirty="0" err="1"/>
            <a:t>learning</a:t>
          </a:r>
          <a:endParaRPr lang="en-CH" sz="2900" kern="1200" dirty="0"/>
        </a:p>
      </dsp:txBody>
      <dsp:txXfrm>
        <a:off x="56315" y="72693"/>
        <a:ext cx="8116970" cy="1040990"/>
      </dsp:txXfrm>
    </dsp:sp>
    <dsp:sp modelId="{F6BFC09A-3533-4F4D-BFCE-965AA049D6FA}">
      <dsp:nvSpPr>
        <dsp:cNvPr id="0" name=""/>
        <dsp:cNvSpPr/>
      </dsp:nvSpPr>
      <dsp:spPr>
        <a:xfrm>
          <a:off x="0" y="1340277"/>
          <a:ext cx="8229600" cy="31815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300" kern="1200" dirty="0" err="1"/>
            <a:t>Remove</a:t>
          </a:r>
          <a:r>
            <a:rPr lang="fr-CH" sz="2300" kern="1200" dirty="0"/>
            <a:t> obstacles by </a:t>
          </a:r>
          <a:r>
            <a:rPr lang="fr-CH" sz="2300" kern="1200" dirty="0" err="1"/>
            <a:t>providing</a:t>
          </a:r>
          <a:r>
            <a:rPr lang="fr-CH" sz="2300" kern="1200" dirty="0"/>
            <a:t> </a:t>
          </a:r>
          <a:r>
            <a:rPr lang="fr-CH" sz="2300" kern="1200" dirty="0" err="1"/>
            <a:t>technical</a:t>
          </a:r>
          <a:r>
            <a:rPr lang="fr-CH" sz="2300" kern="1200" dirty="0"/>
            <a:t> support (documentation, help </a:t>
          </a:r>
          <a:r>
            <a:rPr lang="fr-CH" sz="2300" kern="1200" dirty="0" err="1"/>
            <a:t>from</a:t>
          </a:r>
          <a:r>
            <a:rPr lang="fr-CH" sz="2300" kern="1200" dirty="0"/>
            <a:t> </a:t>
          </a:r>
          <a:r>
            <a:rPr lang="fr-CH" sz="2300" kern="1200" dirty="0" err="1"/>
            <a:t>peers</a:t>
          </a:r>
          <a:r>
            <a:rPr lang="fr-CH" sz="2300" kern="1200" dirty="0"/>
            <a:t>, </a:t>
          </a:r>
          <a:r>
            <a:rPr lang="fr-CH" sz="2300" kern="1200" dirty="0" err="1"/>
            <a:t>administrators</a:t>
          </a:r>
          <a:r>
            <a:rPr lang="fr-CH" sz="2300" kern="1200" dirty="0"/>
            <a:t>, and </a:t>
          </a:r>
          <a:r>
            <a:rPr lang="fr-CH" sz="2300" kern="1200" dirty="0" err="1"/>
            <a:t>trainers</a:t>
          </a:r>
          <a:r>
            <a:rPr lang="fr-CH" sz="2300" kern="1200" dirty="0"/>
            <a:t>/</a:t>
          </a:r>
          <a:r>
            <a:rPr lang="fr-CH" sz="2300" kern="1200" dirty="0" err="1"/>
            <a:t>facilitators</a:t>
          </a:r>
          <a:r>
            <a:rPr lang="fr-CH" sz="2300" kern="1200" dirty="0"/>
            <a:t>)</a:t>
          </a:r>
          <a:endParaRPr lang="en-CH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300" kern="1200" dirty="0" err="1"/>
            <a:t>Include</a:t>
          </a:r>
          <a:r>
            <a:rPr lang="fr-CH" sz="2300" kern="1200" dirty="0"/>
            <a:t> </a:t>
          </a:r>
          <a:r>
            <a:rPr lang="fr-CH" sz="2300" kern="1200" dirty="0" err="1"/>
            <a:t>regular</a:t>
          </a:r>
          <a:r>
            <a:rPr lang="fr-CH" sz="2300" kern="1200" dirty="0"/>
            <a:t> </a:t>
          </a:r>
          <a:r>
            <a:rPr lang="fr-CH" sz="2300" kern="1200" dirty="0" err="1"/>
            <a:t>assignments</a:t>
          </a:r>
          <a:r>
            <a:rPr lang="fr-CH" sz="2300" kern="1200" dirty="0"/>
            <a:t> </a:t>
          </a:r>
          <a:r>
            <a:rPr lang="fr-CH" sz="2300" kern="1200" dirty="0" err="1"/>
            <a:t>with</a:t>
          </a:r>
          <a:r>
            <a:rPr lang="fr-CH" sz="2300" kern="1200" dirty="0"/>
            <a:t> feedback to </a:t>
          </a:r>
          <a:r>
            <a:rPr lang="fr-CH" sz="2300" kern="1200" dirty="0" err="1"/>
            <a:t>nurture</a:t>
          </a:r>
          <a:r>
            <a:rPr lang="fr-CH" sz="2300" kern="1200" dirty="0"/>
            <a:t> feelings of </a:t>
          </a:r>
          <a:r>
            <a:rPr lang="fr-CH" sz="2300" kern="1200" dirty="0" err="1"/>
            <a:t>achievement</a:t>
          </a:r>
          <a:r>
            <a:rPr lang="fr-CH" sz="2300" kern="1200" dirty="0"/>
            <a:t> and satisfaction </a:t>
          </a:r>
          <a:endParaRPr lang="en-CH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300" kern="1200" dirty="0"/>
            <a:t>Do a </a:t>
          </a:r>
          <a:r>
            <a:rPr lang="fr-CH" sz="2300" kern="1200" dirty="0" err="1"/>
            <a:t>needs</a:t>
          </a:r>
          <a:r>
            <a:rPr lang="fr-CH" sz="2300" kern="1200" dirty="0"/>
            <a:t> </a:t>
          </a:r>
          <a:r>
            <a:rPr lang="fr-CH" sz="2300" kern="1200" dirty="0" err="1"/>
            <a:t>analysis</a:t>
          </a:r>
          <a:r>
            <a:rPr lang="fr-CH" sz="2300" kern="1200" dirty="0"/>
            <a:t> </a:t>
          </a:r>
          <a:r>
            <a:rPr lang="fr-CH" sz="2300" kern="1200" dirty="0" err="1"/>
            <a:t>before</a:t>
          </a:r>
          <a:r>
            <a:rPr lang="fr-CH" sz="2300" kern="1200" dirty="0"/>
            <a:t> training to </a:t>
          </a:r>
          <a:r>
            <a:rPr lang="fr-CH" sz="2300" kern="1200" dirty="0" err="1"/>
            <a:t>ensure</a:t>
          </a:r>
          <a:r>
            <a:rPr lang="fr-CH" sz="2300" kern="1200" dirty="0"/>
            <a:t> the relevance of training. </a:t>
          </a:r>
          <a:r>
            <a:rPr lang="fr-CH" sz="2300" kern="1200" dirty="0" err="1"/>
            <a:t>Involve</a:t>
          </a:r>
          <a:r>
            <a:rPr lang="fr-CH" sz="2300" kern="1200" dirty="0"/>
            <a:t> </a:t>
          </a:r>
          <a:r>
            <a:rPr lang="fr-CH" sz="2300" kern="1200" dirty="0" err="1"/>
            <a:t>your</a:t>
          </a:r>
          <a:r>
            <a:rPr lang="fr-CH" sz="2300" kern="1200" dirty="0"/>
            <a:t> audience in </a:t>
          </a:r>
          <a:r>
            <a:rPr lang="fr-CH" sz="2300" kern="1200" dirty="0" err="1"/>
            <a:t>some</a:t>
          </a:r>
          <a:r>
            <a:rPr lang="fr-CH" sz="2300" kern="1200" dirty="0"/>
            <a:t> training </a:t>
          </a:r>
          <a:r>
            <a:rPr lang="fr-CH" sz="2300" kern="1200" dirty="0" err="1"/>
            <a:t>decisions</a:t>
          </a:r>
          <a:endParaRPr lang="en-CH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300" kern="1200" dirty="0" err="1"/>
            <a:t>Provide</a:t>
          </a:r>
          <a:r>
            <a:rPr lang="fr-CH" sz="2300" kern="1200" dirty="0"/>
            <a:t> </a:t>
          </a:r>
          <a:r>
            <a:rPr lang="fr-CH" sz="2300" kern="1200" dirty="0" err="1"/>
            <a:t>opportunities</a:t>
          </a:r>
          <a:r>
            <a:rPr lang="fr-CH" sz="2300" kern="1200" dirty="0"/>
            <a:t> for participants to </a:t>
          </a:r>
          <a:r>
            <a:rPr lang="fr-CH" sz="2300" kern="1200" dirty="0" err="1"/>
            <a:t>share</a:t>
          </a:r>
          <a:r>
            <a:rPr lang="fr-CH" sz="2300" kern="1200" dirty="0"/>
            <a:t> </a:t>
          </a:r>
          <a:r>
            <a:rPr lang="fr-CH" sz="2300" kern="1200" dirty="0" err="1"/>
            <a:t>their</a:t>
          </a:r>
          <a:r>
            <a:rPr lang="fr-CH" sz="2300" kern="1200" dirty="0"/>
            <a:t> </a:t>
          </a:r>
          <a:r>
            <a:rPr lang="fr-CH" sz="2300" kern="1200" dirty="0" err="1"/>
            <a:t>work</a:t>
          </a:r>
          <a:r>
            <a:rPr lang="fr-CH" sz="2300" kern="1200" dirty="0"/>
            <a:t> and </a:t>
          </a:r>
          <a:r>
            <a:rPr lang="fr-CH" sz="2300" kern="1200" dirty="0" err="1"/>
            <a:t>experiences</a:t>
          </a:r>
          <a:endParaRPr lang="en-CH" sz="2300" kern="1200" dirty="0"/>
        </a:p>
      </dsp:txBody>
      <dsp:txXfrm>
        <a:off x="0" y="1340277"/>
        <a:ext cx="8229600" cy="318158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32B8DD-4FA5-41EA-B222-9A5033294EA8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4700" kern="1200" dirty="0"/>
            <a:t>Just-in-time </a:t>
          </a:r>
          <a:r>
            <a:rPr lang="fr-CH" sz="4700" kern="1200" dirty="0" err="1"/>
            <a:t>learning</a:t>
          </a:r>
          <a:endParaRPr lang="en-CH" sz="4700" kern="1200" dirty="0"/>
        </a:p>
      </dsp:txBody>
      <dsp:txXfrm>
        <a:off x="55030" y="62882"/>
        <a:ext cx="8119540" cy="101723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0"/>
          <a:ext cx="8229600" cy="791505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300" kern="1200" dirty="0"/>
            <a:t>Timing of the training </a:t>
          </a:r>
          <a:r>
            <a:rPr lang="fr-CH" sz="3300" kern="1200" dirty="0" err="1"/>
            <a:t>is</a:t>
          </a:r>
          <a:r>
            <a:rPr lang="fr-CH" sz="3300" kern="1200" dirty="0"/>
            <a:t> important</a:t>
          </a:r>
          <a:endParaRPr lang="en-CH" sz="3300" kern="1200" dirty="0"/>
        </a:p>
      </dsp:txBody>
      <dsp:txXfrm>
        <a:off x="38638" y="38638"/>
        <a:ext cx="8152324" cy="714229"/>
      </dsp:txXfrm>
    </dsp:sp>
    <dsp:sp modelId="{F6BFC09A-3533-4F4D-BFCE-965AA049D6FA}">
      <dsp:nvSpPr>
        <dsp:cNvPr id="0" name=""/>
        <dsp:cNvSpPr/>
      </dsp:nvSpPr>
      <dsp:spPr>
        <a:xfrm>
          <a:off x="0" y="803179"/>
          <a:ext cx="8229600" cy="3893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 err="1"/>
            <a:t>Make</a:t>
          </a:r>
          <a:r>
            <a:rPr lang="fr-CH" sz="2600" kern="1200" dirty="0"/>
            <a:t> </a:t>
          </a:r>
          <a:r>
            <a:rPr lang="fr-CH" sz="2600" kern="1200" dirty="0" err="1"/>
            <a:t>learning</a:t>
          </a:r>
          <a:r>
            <a:rPr lang="fr-CH" sz="2600" kern="1200" dirty="0"/>
            <a:t> </a:t>
          </a:r>
          <a:r>
            <a:rPr lang="fr-CH" sz="2600" kern="1200" dirty="0" err="1"/>
            <a:t>immediately</a:t>
          </a:r>
          <a:r>
            <a:rPr lang="fr-CH" sz="2600" kern="1200" dirty="0"/>
            <a:t> applicable and participants </a:t>
          </a:r>
          <a:r>
            <a:rPr lang="fr-CH" sz="2600" kern="1200" dirty="0" err="1"/>
            <a:t>will</a:t>
          </a:r>
          <a:r>
            <a:rPr lang="fr-CH" sz="2600" kern="1200" dirty="0"/>
            <a:t> </a:t>
          </a:r>
          <a:r>
            <a:rPr lang="fr-CH" sz="2600" kern="1200" dirty="0" err="1"/>
            <a:t>be</a:t>
          </a:r>
          <a:r>
            <a:rPr lang="fr-CH" sz="2600" kern="1200" dirty="0"/>
            <a:t> </a:t>
          </a:r>
          <a:r>
            <a:rPr lang="fr-CH" sz="2600" kern="1200" dirty="0" err="1"/>
            <a:t>engaged</a:t>
          </a:r>
          <a:r>
            <a:rPr lang="fr-CH" sz="2600" kern="1200" dirty="0"/>
            <a:t> (</a:t>
          </a:r>
          <a:r>
            <a:rPr lang="fr-CH" sz="2600" kern="1200" dirty="0" err="1"/>
            <a:t>provide</a:t>
          </a:r>
          <a:r>
            <a:rPr lang="fr-CH" sz="2600" kern="1200" dirty="0"/>
            <a:t> more </a:t>
          </a:r>
          <a:r>
            <a:rPr lang="fr-CH" sz="2600" kern="1200" dirty="0" err="1"/>
            <a:t>than</a:t>
          </a:r>
          <a:r>
            <a:rPr lang="fr-CH" sz="2600" kern="1200" dirty="0"/>
            <a:t> </a:t>
          </a:r>
          <a:r>
            <a:rPr lang="fr-CH" sz="2600" kern="1200" dirty="0" err="1"/>
            <a:t>nice</a:t>
          </a:r>
          <a:r>
            <a:rPr lang="fr-CH" sz="2600" kern="1200" dirty="0"/>
            <a:t>-to-have </a:t>
          </a:r>
          <a:r>
            <a:rPr lang="fr-CH" sz="2600" kern="1200" dirty="0" err="1"/>
            <a:t>learning</a:t>
          </a:r>
          <a:r>
            <a:rPr lang="fr-CH" sz="2600" kern="1200" dirty="0"/>
            <a:t> for the future)</a:t>
          </a:r>
          <a:endParaRPr lang="en-CH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 err="1"/>
            <a:t>Allow</a:t>
          </a:r>
          <a:r>
            <a:rPr lang="fr-CH" sz="2600" kern="1200" dirty="0"/>
            <a:t> flexible </a:t>
          </a:r>
          <a:r>
            <a:rPr lang="fr-CH" sz="2600" kern="1200" dirty="0" err="1"/>
            <a:t>access</a:t>
          </a:r>
          <a:r>
            <a:rPr lang="fr-CH" sz="2600" kern="1200" dirty="0"/>
            <a:t> to the </a:t>
          </a:r>
          <a:r>
            <a:rPr lang="fr-CH" sz="2600" kern="1200" dirty="0" err="1"/>
            <a:t>learning</a:t>
          </a:r>
          <a:r>
            <a:rPr lang="fr-CH" sz="2600" kern="1200" dirty="0"/>
            <a:t> </a:t>
          </a:r>
          <a:r>
            <a:rPr lang="fr-CH" sz="2600" kern="1200" dirty="0" err="1"/>
            <a:t>material</a:t>
          </a:r>
          <a:r>
            <a:rPr lang="fr-CH" sz="2600" kern="1200" dirty="0"/>
            <a:t> </a:t>
          </a:r>
          <a:r>
            <a:rPr lang="fr-CH" sz="2600" kern="1200" dirty="0" err="1"/>
            <a:t>before</a:t>
          </a:r>
          <a:r>
            <a:rPr lang="fr-CH" sz="2600" kern="1200" dirty="0"/>
            <a:t> and </a:t>
          </a:r>
          <a:r>
            <a:rPr lang="fr-CH" sz="2600" kern="1200" dirty="0" err="1"/>
            <a:t>after</a:t>
          </a:r>
          <a:r>
            <a:rPr lang="fr-CH" sz="2600" kern="1200" dirty="0"/>
            <a:t> the training in case </a:t>
          </a:r>
          <a:r>
            <a:rPr lang="fr-CH" sz="2600" kern="1200" dirty="0" err="1"/>
            <a:t>that</a:t>
          </a:r>
          <a:r>
            <a:rPr lang="fr-CH" sz="2600" kern="1200" dirty="0"/>
            <a:t> </a:t>
          </a:r>
          <a:r>
            <a:rPr lang="fr-CH" sz="2600" kern="1200" dirty="0" err="1"/>
            <a:t>is</a:t>
          </a:r>
          <a:r>
            <a:rPr lang="fr-CH" sz="2600" kern="1200" dirty="0"/>
            <a:t> </a:t>
          </a:r>
          <a:r>
            <a:rPr lang="fr-CH" sz="2600" kern="1200" dirty="0" err="1"/>
            <a:t>when</a:t>
          </a:r>
          <a:r>
            <a:rPr lang="fr-CH" sz="2600" kern="1200" dirty="0"/>
            <a:t> </a:t>
          </a:r>
          <a:r>
            <a:rPr lang="fr-CH" sz="2600" kern="1200" dirty="0" err="1"/>
            <a:t>it</a:t>
          </a:r>
          <a:r>
            <a:rPr lang="fr-CH" sz="2600" kern="1200" dirty="0"/>
            <a:t> </a:t>
          </a:r>
          <a:r>
            <a:rPr lang="fr-CH" sz="2600" kern="1200" dirty="0" err="1"/>
            <a:t>is</a:t>
          </a:r>
          <a:r>
            <a:rPr lang="fr-CH" sz="2600" kern="1200" dirty="0"/>
            <a:t> </a:t>
          </a:r>
          <a:r>
            <a:rPr lang="fr-CH" sz="2600" kern="1200" dirty="0" err="1"/>
            <a:t>most</a:t>
          </a:r>
          <a:r>
            <a:rPr lang="fr-CH" sz="2600" kern="1200" dirty="0"/>
            <a:t> </a:t>
          </a:r>
          <a:r>
            <a:rPr lang="fr-CH" sz="2600" kern="1200" dirty="0" err="1"/>
            <a:t>needed</a:t>
          </a:r>
          <a:r>
            <a:rPr lang="fr-CH" sz="2600" kern="1200" dirty="0"/>
            <a:t>. </a:t>
          </a:r>
          <a:r>
            <a:rPr lang="fr-CH" sz="2600" kern="1200" dirty="0" err="1"/>
            <a:t>Avoid</a:t>
          </a:r>
          <a:r>
            <a:rPr lang="fr-CH" sz="2600" kern="1200" dirty="0"/>
            <a:t> </a:t>
          </a:r>
          <a:r>
            <a:rPr lang="fr-CH" sz="2600" kern="1200" dirty="0" err="1"/>
            <a:t>locking</a:t>
          </a:r>
          <a:r>
            <a:rPr lang="fr-CH" sz="2600" kern="1200" dirty="0"/>
            <a:t> </a:t>
          </a:r>
          <a:r>
            <a:rPr lang="fr-CH" sz="2600" kern="1200" dirty="0" err="1"/>
            <a:t>material</a:t>
          </a:r>
          <a:r>
            <a:rPr lang="fr-CH" sz="2600" kern="1200" dirty="0"/>
            <a:t> on </a:t>
          </a:r>
          <a:r>
            <a:rPr lang="fr-CH" sz="2600" kern="1200" dirty="0" err="1"/>
            <a:t>unavailable</a:t>
          </a:r>
          <a:r>
            <a:rPr lang="fr-CH" sz="2600" kern="1200" dirty="0"/>
            <a:t> course </a:t>
          </a:r>
          <a:r>
            <a:rPr lang="fr-CH" sz="2600" kern="1200" dirty="0" err="1"/>
            <a:t>websites</a:t>
          </a:r>
          <a:r>
            <a:rPr lang="fr-CH" sz="2600" kern="1200" dirty="0"/>
            <a:t> </a:t>
          </a:r>
          <a:r>
            <a:rPr lang="fr-CH" sz="2600" kern="1200" dirty="0" err="1"/>
            <a:t>unless</a:t>
          </a:r>
          <a:r>
            <a:rPr lang="fr-CH" sz="2600" kern="1200" dirty="0"/>
            <a:t> </a:t>
          </a:r>
          <a:r>
            <a:rPr lang="fr-CH" sz="2600" kern="1200" dirty="0" err="1"/>
            <a:t>absolutely</a:t>
          </a:r>
          <a:r>
            <a:rPr lang="fr-CH" sz="2600" kern="1200" dirty="0"/>
            <a:t> </a:t>
          </a:r>
          <a:r>
            <a:rPr lang="fr-CH" sz="2600" kern="1200" dirty="0" err="1"/>
            <a:t>necessary</a:t>
          </a:r>
          <a:r>
            <a:rPr lang="fr-CH" sz="2600" kern="1200" dirty="0"/>
            <a:t>. </a:t>
          </a:r>
          <a:endParaRPr lang="en-CH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 err="1"/>
            <a:t>Avoid</a:t>
          </a:r>
          <a:r>
            <a:rPr lang="fr-CH" sz="2600" kern="1200" dirty="0"/>
            <a:t> </a:t>
          </a:r>
          <a:r>
            <a:rPr lang="fr-CH" sz="2600" kern="1200" dirty="0" err="1"/>
            <a:t>making</a:t>
          </a:r>
          <a:r>
            <a:rPr lang="fr-CH" sz="2600" kern="1200" dirty="0"/>
            <a:t> participants </a:t>
          </a:r>
          <a:r>
            <a:rPr lang="fr-CH" sz="2600" kern="1200" dirty="0" err="1"/>
            <a:t>wait</a:t>
          </a:r>
          <a:r>
            <a:rPr lang="fr-CH" sz="2600" kern="1200" dirty="0"/>
            <a:t> for a real-time session. </a:t>
          </a:r>
          <a:r>
            <a:rPr lang="fr-CH" sz="2600" kern="1200" dirty="0" err="1"/>
            <a:t>Provide</a:t>
          </a:r>
          <a:r>
            <a:rPr lang="fr-CH" sz="2600" kern="1200" dirty="0"/>
            <a:t> </a:t>
          </a:r>
          <a:r>
            <a:rPr lang="fr-CH" sz="2600" kern="1200" dirty="0" err="1"/>
            <a:t>many</a:t>
          </a:r>
          <a:r>
            <a:rPr lang="fr-CH" sz="2600" kern="1200" dirty="0"/>
            <a:t> self-</a:t>
          </a:r>
          <a:r>
            <a:rPr lang="fr-CH" sz="2600" kern="1200" dirty="0" err="1"/>
            <a:t>paced</a:t>
          </a:r>
          <a:r>
            <a:rPr lang="fr-CH" sz="2600" kern="1200" dirty="0"/>
            <a:t> </a:t>
          </a:r>
          <a:r>
            <a:rPr lang="fr-CH" sz="2600" kern="1200" dirty="0" err="1"/>
            <a:t>resources</a:t>
          </a:r>
          <a:r>
            <a:rPr lang="fr-CH" sz="2600" kern="1200" dirty="0"/>
            <a:t> </a:t>
          </a:r>
          <a:r>
            <a:rPr lang="fr-CH" sz="2600" kern="1200" dirty="0" err="1"/>
            <a:t>so</a:t>
          </a:r>
          <a:r>
            <a:rPr lang="fr-CH" sz="2600" kern="1200" dirty="0"/>
            <a:t> </a:t>
          </a:r>
          <a:r>
            <a:rPr lang="fr-CH" sz="2600" kern="1200" dirty="0" err="1"/>
            <a:t>they</a:t>
          </a:r>
          <a:r>
            <a:rPr lang="fr-CH" sz="2600" kern="1200" dirty="0"/>
            <a:t> can </a:t>
          </a:r>
          <a:r>
            <a:rPr lang="fr-CH" sz="2600" kern="1200" dirty="0" err="1"/>
            <a:t>preview</a:t>
          </a:r>
          <a:r>
            <a:rPr lang="fr-CH" sz="2600" kern="1200" dirty="0"/>
            <a:t> in </a:t>
          </a:r>
          <a:r>
            <a:rPr lang="fr-CH" sz="2600" kern="1200" dirty="0" err="1"/>
            <a:t>advance</a:t>
          </a:r>
          <a:r>
            <a:rPr lang="fr-CH" sz="2600" kern="1200" dirty="0"/>
            <a:t> and </a:t>
          </a:r>
          <a:r>
            <a:rPr lang="fr-CH" sz="2600" kern="1200" dirty="0" err="1"/>
            <a:t>review</a:t>
          </a:r>
          <a:r>
            <a:rPr lang="fr-CH" sz="2600" kern="1200" dirty="0"/>
            <a:t> </a:t>
          </a:r>
          <a:r>
            <a:rPr lang="fr-CH" sz="2600" kern="1200" dirty="0" err="1"/>
            <a:t>afterwards</a:t>
          </a:r>
          <a:r>
            <a:rPr lang="fr-CH" sz="2600" kern="1200" dirty="0"/>
            <a:t>.</a:t>
          </a:r>
          <a:endParaRPr lang="en-CH" sz="2600" kern="1200" dirty="0"/>
        </a:p>
      </dsp:txBody>
      <dsp:txXfrm>
        <a:off x="0" y="803179"/>
        <a:ext cx="8229600" cy="389367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C8A006-FDDC-4D88-8756-888C14F9F1C7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4700" kern="1200" dirty="0" err="1"/>
            <a:t>Available</a:t>
          </a:r>
          <a:r>
            <a:rPr lang="fr-CH" sz="4700" kern="1200" dirty="0"/>
            <a:t> time</a:t>
          </a:r>
          <a:endParaRPr lang="en-CH" sz="4700" kern="1200" dirty="0"/>
        </a:p>
      </dsp:txBody>
      <dsp:txXfrm>
        <a:off x="55030" y="62882"/>
        <a:ext cx="8119540" cy="101723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110713"/>
          <a:ext cx="8229600" cy="1679921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500" kern="1200" dirty="0"/>
            <a:t>Learning </a:t>
          </a:r>
          <a:r>
            <a:rPr lang="fr-CH" sz="3500" kern="1200" dirty="0" err="1"/>
            <a:t>is</a:t>
          </a:r>
          <a:r>
            <a:rPr lang="fr-CH" sz="3500" kern="1200" dirty="0"/>
            <a:t> </a:t>
          </a:r>
          <a:r>
            <a:rPr lang="fr-CH" sz="3500" kern="1200" dirty="0" err="1"/>
            <a:t>only</a:t>
          </a:r>
          <a:r>
            <a:rPr lang="fr-CH" sz="3500" kern="1200" dirty="0"/>
            <a:t> one of </a:t>
          </a:r>
          <a:r>
            <a:rPr lang="fr-CH" sz="3500" kern="1200" dirty="0" err="1"/>
            <a:t>many</a:t>
          </a:r>
          <a:r>
            <a:rPr lang="fr-CH" sz="3500" kern="1200" dirty="0"/>
            <a:t> participant </a:t>
          </a:r>
          <a:r>
            <a:rPr lang="fr-CH" sz="3500" kern="1200" dirty="0" err="1"/>
            <a:t>commitments</a:t>
          </a:r>
          <a:r>
            <a:rPr lang="fr-CH" sz="3500" kern="1200" dirty="0"/>
            <a:t> (jobs, </a:t>
          </a:r>
          <a:r>
            <a:rPr lang="fr-CH" sz="3500" kern="1200" dirty="0" err="1"/>
            <a:t>personal</a:t>
          </a:r>
          <a:r>
            <a:rPr lang="fr-CH" sz="3500" kern="1200" dirty="0"/>
            <a:t> and </a:t>
          </a:r>
          <a:r>
            <a:rPr lang="fr-CH" sz="3500" kern="1200" dirty="0" err="1"/>
            <a:t>family</a:t>
          </a:r>
          <a:r>
            <a:rPr lang="fr-CH" sz="3500" kern="1200" dirty="0"/>
            <a:t>)</a:t>
          </a:r>
          <a:endParaRPr lang="en-CH" sz="3500" kern="1200" dirty="0"/>
        </a:p>
      </dsp:txBody>
      <dsp:txXfrm>
        <a:off x="82007" y="192720"/>
        <a:ext cx="8065586" cy="1515907"/>
      </dsp:txXfrm>
    </dsp:sp>
    <dsp:sp modelId="{F6BFC09A-3533-4F4D-BFCE-965AA049D6FA}">
      <dsp:nvSpPr>
        <dsp:cNvPr id="0" name=""/>
        <dsp:cNvSpPr/>
      </dsp:nvSpPr>
      <dsp:spPr>
        <a:xfrm>
          <a:off x="0" y="1926348"/>
          <a:ext cx="8229600" cy="2535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700" kern="1200" dirty="0"/>
            <a:t>Know </a:t>
          </a:r>
          <a:r>
            <a:rPr lang="fr-CH" sz="2700" kern="1200" dirty="0" err="1"/>
            <a:t>your</a:t>
          </a:r>
          <a:r>
            <a:rPr lang="fr-CH" sz="2700" kern="1200" dirty="0"/>
            <a:t> audience and </a:t>
          </a:r>
          <a:r>
            <a:rPr lang="fr-CH" sz="2700" kern="1200" dirty="0" err="1"/>
            <a:t>make</a:t>
          </a:r>
          <a:r>
            <a:rPr lang="fr-CH" sz="2700" kern="1200" dirty="0"/>
            <a:t> the </a:t>
          </a:r>
          <a:r>
            <a:rPr lang="fr-CH" sz="2700" kern="1200" dirty="0" err="1"/>
            <a:t>workload</a:t>
          </a:r>
          <a:r>
            <a:rPr lang="fr-CH" sz="2700" kern="1200" dirty="0"/>
            <a:t> </a:t>
          </a:r>
          <a:r>
            <a:rPr lang="fr-CH" sz="2700" kern="1200" dirty="0" err="1"/>
            <a:t>realistic</a:t>
          </a:r>
          <a:endParaRPr lang="en-CH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700" kern="1200" dirty="0"/>
            <a:t>Use </a:t>
          </a:r>
          <a:r>
            <a:rPr lang="fr-CH" sz="2700" kern="1200" dirty="0" err="1"/>
            <a:t>historical</a:t>
          </a:r>
          <a:r>
            <a:rPr lang="fr-CH" sz="2700" kern="1200" dirty="0"/>
            <a:t> data and </a:t>
          </a:r>
          <a:r>
            <a:rPr lang="fr-CH" sz="2700" kern="1200" dirty="0" err="1"/>
            <a:t>connect</a:t>
          </a:r>
          <a:r>
            <a:rPr lang="fr-CH" sz="2700" kern="1200" dirty="0"/>
            <a:t> </a:t>
          </a:r>
          <a:r>
            <a:rPr lang="fr-CH" sz="2700" kern="1200" dirty="0" err="1"/>
            <a:t>with</a:t>
          </a:r>
          <a:r>
            <a:rPr lang="fr-CH" sz="2700" kern="1200" dirty="0"/>
            <a:t> participants’ managers to </a:t>
          </a:r>
          <a:r>
            <a:rPr lang="fr-CH" sz="2700" kern="1200" dirty="0" err="1"/>
            <a:t>estimate</a:t>
          </a:r>
          <a:r>
            <a:rPr lang="fr-CH" sz="2700" kern="1200" dirty="0"/>
            <a:t> a </a:t>
          </a:r>
          <a:r>
            <a:rPr lang="fr-CH" sz="2700" kern="1200" dirty="0" err="1"/>
            <a:t>feasible</a:t>
          </a:r>
          <a:r>
            <a:rPr lang="fr-CH" sz="2700" kern="1200" dirty="0"/>
            <a:t> </a:t>
          </a:r>
          <a:r>
            <a:rPr lang="fr-CH" sz="2700" kern="1200" dirty="0" err="1"/>
            <a:t>workload</a:t>
          </a:r>
          <a:r>
            <a:rPr lang="fr-CH" sz="2700" kern="1200" dirty="0"/>
            <a:t>. </a:t>
          </a:r>
          <a:r>
            <a:rPr lang="fr-CH" sz="2700" kern="1200" dirty="0" err="1"/>
            <a:t>Get</a:t>
          </a:r>
          <a:r>
            <a:rPr lang="fr-CH" sz="2700" kern="1200" dirty="0"/>
            <a:t> the </a:t>
          </a:r>
          <a:r>
            <a:rPr lang="fr-CH" sz="2700" kern="1200" dirty="0" err="1"/>
            <a:t>commitment</a:t>
          </a:r>
          <a:r>
            <a:rPr lang="fr-CH" sz="2700" kern="1200" dirty="0"/>
            <a:t> of managers for time to </a:t>
          </a:r>
          <a:r>
            <a:rPr lang="fr-CH" sz="2700" kern="1200" dirty="0" err="1"/>
            <a:t>learn</a:t>
          </a:r>
          <a:endParaRPr lang="en-CH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700" kern="1200" dirty="0"/>
            <a:t>Don’t plan for more </a:t>
          </a:r>
          <a:r>
            <a:rPr lang="fr-CH" sz="2700" kern="1200" dirty="0" err="1"/>
            <a:t>learning</a:t>
          </a:r>
          <a:r>
            <a:rPr lang="fr-CH" sz="2700" kern="1200" dirty="0"/>
            <a:t> support and interaction </a:t>
          </a:r>
          <a:r>
            <a:rPr lang="fr-CH" sz="2700" kern="1200" dirty="0" err="1"/>
            <a:t>than</a:t>
          </a:r>
          <a:r>
            <a:rPr lang="fr-CH" sz="2700" kern="1200" dirty="0"/>
            <a:t> the </a:t>
          </a:r>
          <a:r>
            <a:rPr lang="fr-CH" sz="2700" kern="1200" dirty="0" err="1"/>
            <a:t>trainers</a:t>
          </a:r>
          <a:r>
            <a:rPr lang="fr-CH" sz="2700" kern="1200" dirty="0"/>
            <a:t> or </a:t>
          </a:r>
          <a:r>
            <a:rPr lang="fr-CH" sz="2700" kern="1200" dirty="0" err="1"/>
            <a:t>facilitators</a:t>
          </a:r>
          <a:r>
            <a:rPr lang="fr-CH" sz="2700" kern="1200" dirty="0"/>
            <a:t> can </a:t>
          </a:r>
          <a:r>
            <a:rPr lang="fr-CH" sz="2700" kern="1200" dirty="0" err="1"/>
            <a:t>handle</a:t>
          </a:r>
          <a:endParaRPr lang="en-CH" sz="2700" kern="1200" dirty="0"/>
        </a:p>
      </dsp:txBody>
      <dsp:txXfrm>
        <a:off x="0" y="1926348"/>
        <a:ext cx="8229600" cy="253575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0"/>
          <a:ext cx="8229600" cy="1814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300" kern="1200" dirty="0"/>
            <a:t>Distance </a:t>
          </a:r>
          <a:r>
            <a:rPr lang="fr-CH" sz="3300" kern="1200" dirty="0" err="1"/>
            <a:t>learning</a:t>
          </a:r>
          <a:r>
            <a:rPr lang="fr-CH" sz="3300" kern="1200" dirty="0"/>
            <a:t> can </a:t>
          </a:r>
          <a:r>
            <a:rPr lang="fr-CH" sz="3300" kern="1200" dirty="0" err="1"/>
            <a:t>sometimes</a:t>
          </a:r>
          <a:r>
            <a:rPr lang="fr-CH" sz="3300" kern="1200" dirty="0"/>
            <a:t> </a:t>
          </a:r>
          <a:r>
            <a:rPr lang="fr-CH" sz="3300" kern="1200" dirty="0" err="1"/>
            <a:t>try</a:t>
          </a:r>
          <a:r>
            <a:rPr lang="fr-CH" sz="3300" kern="1200" dirty="0"/>
            <a:t> to </a:t>
          </a:r>
          <a:r>
            <a:rPr lang="fr-CH" sz="3300" kern="1200" dirty="0" err="1"/>
            <a:t>recreate</a:t>
          </a:r>
          <a:r>
            <a:rPr lang="fr-CH" sz="3300" kern="1200" dirty="0"/>
            <a:t> the </a:t>
          </a:r>
          <a:r>
            <a:rPr lang="fr-CH" sz="3300" kern="1200" dirty="0" err="1"/>
            <a:t>classroom</a:t>
          </a:r>
          <a:r>
            <a:rPr lang="fr-CH" sz="3300" kern="1200" dirty="0"/>
            <a:t> </a:t>
          </a:r>
          <a:r>
            <a:rPr lang="fr-CH" sz="3300" kern="1200" dirty="0" err="1"/>
            <a:t>with</a:t>
          </a:r>
          <a:r>
            <a:rPr lang="fr-CH" sz="3300" kern="1200" dirty="0"/>
            <a:t> new media—but </a:t>
          </a:r>
          <a:r>
            <a:rPr lang="fr-CH" sz="3300" kern="1200" dirty="0" err="1"/>
            <a:t>it</a:t>
          </a:r>
          <a:r>
            <a:rPr lang="fr-CH" sz="3300" kern="1200" dirty="0"/>
            <a:t> </a:t>
          </a:r>
          <a:r>
            <a:rPr lang="fr-CH" sz="3300" kern="1200" dirty="0" err="1"/>
            <a:t>is</a:t>
          </a:r>
          <a:r>
            <a:rPr lang="fr-CH" sz="3300" kern="1200" dirty="0"/>
            <a:t> </a:t>
          </a:r>
          <a:r>
            <a:rPr lang="fr-CH" sz="3300" kern="1200" dirty="0" err="1"/>
            <a:t>very</a:t>
          </a:r>
          <a:r>
            <a:rPr lang="fr-CH" sz="3300" kern="1200" dirty="0"/>
            <a:t> </a:t>
          </a:r>
          <a:r>
            <a:rPr lang="fr-CH" sz="3300" kern="1200" dirty="0" err="1"/>
            <a:t>different</a:t>
          </a:r>
          <a:endParaRPr lang="en-CH" sz="3300" kern="1200" dirty="0"/>
        </a:p>
      </dsp:txBody>
      <dsp:txXfrm>
        <a:off x="88585" y="88585"/>
        <a:ext cx="8052430" cy="1637500"/>
      </dsp:txXfrm>
    </dsp:sp>
    <dsp:sp modelId="{F6BFC09A-3533-4F4D-BFCE-965AA049D6FA}">
      <dsp:nvSpPr>
        <dsp:cNvPr id="0" name=""/>
        <dsp:cNvSpPr/>
      </dsp:nvSpPr>
      <dsp:spPr>
        <a:xfrm>
          <a:off x="0" y="1861242"/>
          <a:ext cx="8229600" cy="2800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 err="1"/>
            <a:t>Avoid</a:t>
          </a:r>
          <a:r>
            <a:rPr lang="fr-CH" sz="2600" kern="1200" dirty="0"/>
            <a:t> </a:t>
          </a:r>
          <a:r>
            <a:rPr lang="fr-CH" sz="2600" kern="1200" dirty="0" err="1"/>
            <a:t>concentrating</a:t>
          </a:r>
          <a:r>
            <a:rPr lang="fr-CH" sz="2600" kern="1200" dirty="0"/>
            <a:t> distance </a:t>
          </a:r>
          <a:r>
            <a:rPr lang="fr-CH" sz="2600" kern="1200" dirty="0" err="1"/>
            <a:t>learning</a:t>
          </a:r>
          <a:r>
            <a:rPr lang="fr-CH" sz="2600" kern="1200" dirty="0"/>
            <a:t> </a:t>
          </a:r>
          <a:r>
            <a:rPr lang="fr-CH" sz="2600" kern="1200" dirty="0" err="1"/>
            <a:t>activities</a:t>
          </a:r>
          <a:r>
            <a:rPr lang="fr-CH" sz="2600" kern="1200" dirty="0"/>
            <a:t> as </a:t>
          </a:r>
          <a:r>
            <a:rPr lang="fr-CH" sz="2600" kern="1200" dirty="0" err="1"/>
            <a:t>you</a:t>
          </a:r>
          <a:r>
            <a:rPr lang="fr-CH" sz="2600" kern="1200" dirty="0"/>
            <a:t> </a:t>
          </a:r>
          <a:r>
            <a:rPr lang="fr-CH" sz="2600" kern="1200" dirty="0" err="1"/>
            <a:t>would</a:t>
          </a:r>
          <a:r>
            <a:rPr lang="fr-CH" sz="2600" kern="1200" dirty="0"/>
            <a:t> in a </a:t>
          </a:r>
          <a:r>
            <a:rPr lang="fr-CH" sz="2600" kern="1200" dirty="0" err="1"/>
            <a:t>week</a:t>
          </a:r>
          <a:r>
            <a:rPr lang="fr-CH" sz="2600" kern="1200" dirty="0"/>
            <a:t>-long course. Learning over longer time </a:t>
          </a:r>
          <a:r>
            <a:rPr lang="fr-CH" sz="2600" kern="1200" dirty="0" err="1"/>
            <a:t>is</a:t>
          </a:r>
          <a:r>
            <a:rPr lang="fr-CH" sz="2600" kern="1200" dirty="0"/>
            <a:t> </a:t>
          </a:r>
          <a:r>
            <a:rPr lang="fr-CH" sz="2600" kern="1200" dirty="0" err="1"/>
            <a:t>often</a:t>
          </a:r>
          <a:r>
            <a:rPr lang="fr-CH" sz="2600" kern="1200" dirty="0"/>
            <a:t> more </a:t>
          </a:r>
          <a:r>
            <a:rPr lang="fr-CH" sz="2600" kern="1200" dirty="0" err="1"/>
            <a:t>successful</a:t>
          </a:r>
          <a:endParaRPr lang="en-CH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 err="1"/>
            <a:t>Give</a:t>
          </a:r>
          <a:r>
            <a:rPr lang="fr-CH" sz="2600" kern="1200" dirty="0"/>
            <a:t> participants time for </a:t>
          </a:r>
          <a:r>
            <a:rPr lang="fr-CH" sz="2600" kern="1200" dirty="0" err="1"/>
            <a:t>testing</a:t>
          </a:r>
          <a:r>
            <a:rPr lang="fr-CH" sz="2600" kern="1200" dirty="0"/>
            <a:t>, </a:t>
          </a:r>
          <a:r>
            <a:rPr lang="fr-CH" sz="2600" kern="1200" dirty="0" err="1"/>
            <a:t>reflection</a:t>
          </a:r>
          <a:r>
            <a:rPr lang="fr-CH" sz="2600" kern="1200" dirty="0"/>
            <a:t> and </a:t>
          </a:r>
          <a:r>
            <a:rPr lang="fr-CH" sz="2600" kern="1200" dirty="0" err="1"/>
            <a:t>trying</a:t>
          </a:r>
          <a:r>
            <a:rPr lang="fr-CH" sz="2600" kern="1200" dirty="0"/>
            <a:t> out new </a:t>
          </a:r>
          <a:r>
            <a:rPr lang="fr-CH" sz="2600" kern="1200" dirty="0" err="1"/>
            <a:t>skills</a:t>
          </a:r>
          <a:r>
            <a:rPr lang="fr-CH" sz="2600" kern="1200" dirty="0"/>
            <a:t> on the job </a:t>
          </a:r>
          <a:r>
            <a:rPr lang="fr-CH" sz="2600" kern="1200" dirty="0" err="1"/>
            <a:t>while</a:t>
          </a:r>
          <a:r>
            <a:rPr lang="fr-CH" sz="2600" kern="1200" dirty="0"/>
            <a:t> </a:t>
          </a:r>
          <a:r>
            <a:rPr lang="fr-CH" sz="2600" kern="1200" dirty="0" err="1"/>
            <a:t>they</a:t>
          </a:r>
          <a:r>
            <a:rPr lang="fr-CH" sz="2600" kern="1200" dirty="0"/>
            <a:t> </a:t>
          </a:r>
          <a:r>
            <a:rPr lang="fr-CH" sz="2600" kern="1200" dirty="0" err="1"/>
            <a:t>learn</a:t>
          </a:r>
          <a:r>
            <a:rPr lang="fr-CH" sz="2600" kern="1200" dirty="0"/>
            <a:t> </a:t>
          </a:r>
          <a:r>
            <a:rPr lang="fr-CH" sz="2600" kern="1200" dirty="0" err="1"/>
            <a:t>them</a:t>
          </a:r>
          <a:endParaRPr lang="en-CH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 err="1"/>
            <a:t>Connect</a:t>
          </a:r>
          <a:r>
            <a:rPr lang="fr-CH" sz="2600" kern="1200" dirty="0"/>
            <a:t> to participants </a:t>
          </a:r>
          <a:r>
            <a:rPr lang="fr-CH" sz="2600" kern="1200" dirty="0" err="1"/>
            <a:t>before</a:t>
          </a:r>
          <a:r>
            <a:rPr lang="fr-CH" sz="2600" kern="1200" dirty="0"/>
            <a:t> and </a:t>
          </a:r>
          <a:r>
            <a:rPr lang="fr-CH" sz="2600" kern="1200" dirty="0" err="1"/>
            <a:t>after</a:t>
          </a:r>
          <a:r>
            <a:rPr lang="fr-CH" sz="2600" kern="1200" dirty="0"/>
            <a:t> training to expand </a:t>
          </a:r>
          <a:r>
            <a:rPr lang="fr-CH" sz="2600" kern="1200" dirty="0" err="1"/>
            <a:t>learning</a:t>
          </a:r>
          <a:endParaRPr lang="en-CH" sz="2600" kern="1200" dirty="0"/>
        </a:p>
      </dsp:txBody>
      <dsp:txXfrm>
        <a:off x="0" y="1861242"/>
        <a:ext cx="8229600" cy="2800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0"/>
          <a:ext cx="8229600" cy="131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300" kern="1200" dirty="0"/>
            <a:t>The </a:t>
          </a:r>
          <a:r>
            <a:rPr lang="fr-CH" sz="3300" i="1" kern="1200" dirty="0" err="1"/>
            <a:t>amount</a:t>
          </a:r>
          <a:r>
            <a:rPr lang="fr-CH" sz="3300" kern="1200" dirty="0"/>
            <a:t> of time </a:t>
          </a:r>
          <a:r>
            <a:rPr lang="fr-CH" sz="3300" kern="1200" dirty="0" err="1"/>
            <a:t>spent</a:t>
          </a:r>
          <a:r>
            <a:rPr lang="fr-CH" sz="3300" kern="1200" dirty="0"/>
            <a:t> in </a:t>
          </a:r>
          <a:r>
            <a:rPr lang="fr-CH" sz="3300" kern="1200" dirty="0" err="1"/>
            <a:t>learning</a:t>
          </a:r>
          <a:r>
            <a:rPr lang="fr-CH" sz="3300" kern="1200" dirty="0"/>
            <a:t> </a:t>
          </a:r>
          <a:r>
            <a:rPr lang="fr-CH" sz="3300" kern="1200" dirty="0" err="1"/>
            <a:t>may</a:t>
          </a:r>
          <a:r>
            <a:rPr lang="fr-CH" sz="3300" kern="1200" dirty="0"/>
            <a:t> not </a:t>
          </a:r>
          <a:r>
            <a:rPr lang="fr-CH" sz="3300" kern="1200" dirty="0" err="1"/>
            <a:t>be</a:t>
          </a:r>
          <a:r>
            <a:rPr lang="fr-CH" sz="3300" kern="1200" dirty="0"/>
            <a:t> as important as </a:t>
          </a:r>
          <a:r>
            <a:rPr lang="fr-CH" sz="3300" kern="1200" dirty="0" err="1"/>
            <a:t>its</a:t>
          </a:r>
          <a:r>
            <a:rPr lang="fr-CH" sz="3300" kern="1200" dirty="0"/>
            <a:t> </a:t>
          </a:r>
          <a:r>
            <a:rPr lang="fr-CH" sz="3300" i="1" kern="1200" dirty="0" err="1"/>
            <a:t>quality</a:t>
          </a:r>
          <a:endParaRPr lang="en-CH" sz="3300" i="1" kern="1200" dirty="0"/>
        </a:p>
      </dsp:txBody>
      <dsp:txXfrm>
        <a:off x="64083" y="64083"/>
        <a:ext cx="8101434" cy="1184574"/>
      </dsp:txXfrm>
    </dsp:sp>
    <dsp:sp modelId="{F6BFC09A-3533-4F4D-BFCE-965AA049D6FA}">
      <dsp:nvSpPr>
        <dsp:cNvPr id="0" name=""/>
        <dsp:cNvSpPr/>
      </dsp:nvSpPr>
      <dsp:spPr>
        <a:xfrm>
          <a:off x="0" y="1371192"/>
          <a:ext cx="8229600" cy="327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 err="1"/>
            <a:t>Make</a:t>
          </a:r>
          <a:r>
            <a:rPr lang="fr-CH" sz="2600" kern="1200" dirty="0"/>
            <a:t> </a:t>
          </a:r>
          <a:r>
            <a:rPr lang="fr-CH" sz="2600" kern="1200" dirty="0" err="1"/>
            <a:t>learning</a:t>
          </a:r>
          <a:r>
            <a:rPr lang="fr-CH" sz="2600" kern="1200" dirty="0"/>
            <a:t> active, not passive. </a:t>
          </a:r>
          <a:r>
            <a:rPr lang="fr-CH" sz="2600" kern="1200" dirty="0" err="1"/>
            <a:t>Make</a:t>
          </a:r>
          <a:r>
            <a:rPr lang="fr-CH" sz="2600" kern="1200" dirty="0"/>
            <a:t> </a:t>
          </a:r>
          <a:r>
            <a:rPr lang="fr-CH" sz="2600" kern="1200" dirty="0" err="1"/>
            <a:t>it</a:t>
          </a:r>
          <a:r>
            <a:rPr lang="fr-CH" sz="2600" kern="1200" dirty="0"/>
            <a:t> </a:t>
          </a:r>
          <a:r>
            <a:rPr lang="fr-CH" sz="2600" kern="1200" dirty="0" err="1"/>
            <a:t>challenging</a:t>
          </a:r>
          <a:r>
            <a:rPr lang="fr-CH" sz="2600" kern="1200" dirty="0"/>
            <a:t> AND fun, </a:t>
          </a:r>
          <a:r>
            <a:rPr lang="fr-CH" sz="2600" kern="1200" dirty="0" err="1"/>
            <a:t>with</a:t>
          </a:r>
          <a:r>
            <a:rPr lang="fr-CH" sz="2600" kern="1200" dirty="0"/>
            <a:t> </a:t>
          </a:r>
          <a:r>
            <a:rPr lang="fr-CH" sz="2600" b="1" kern="1200" dirty="0" err="1"/>
            <a:t>many</a:t>
          </a:r>
          <a:r>
            <a:rPr lang="fr-CH" sz="2600" b="1" kern="1200" dirty="0"/>
            <a:t> </a:t>
          </a:r>
          <a:r>
            <a:rPr lang="fr-CH" sz="2600" b="1" kern="1200" dirty="0" err="1"/>
            <a:t>opportunities</a:t>
          </a:r>
          <a:r>
            <a:rPr lang="fr-CH" sz="2600" b="1" kern="1200" dirty="0"/>
            <a:t> to practice </a:t>
          </a:r>
          <a:r>
            <a:rPr lang="fr-CH" sz="2600" b="1" kern="1200" dirty="0" err="1"/>
            <a:t>skills</a:t>
          </a:r>
          <a:r>
            <a:rPr lang="fr-CH" sz="2600" kern="1200" dirty="0"/>
            <a:t> </a:t>
          </a:r>
          <a:endParaRPr lang="en-CH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/>
            <a:t>Help participants </a:t>
          </a:r>
          <a:r>
            <a:rPr lang="fr-CH" sz="2600" kern="1200" dirty="0" err="1"/>
            <a:t>reserve</a:t>
          </a:r>
          <a:r>
            <a:rPr lang="fr-CH" sz="2600" kern="1200" dirty="0"/>
            <a:t> time for </a:t>
          </a:r>
          <a:r>
            <a:rPr lang="fr-CH" sz="2600" kern="1200" dirty="0" err="1"/>
            <a:t>learning</a:t>
          </a:r>
          <a:r>
            <a:rPr lang="fr-CH" sz="2600" kern="1200" dirty="0"/>
            <a:t>. </a:t>
          </a:r>
          <a:r>
            <a:rPr lang="fr-CH" sz="2600" kern="1200" dirty="0" err="1"/>
            <a:t>Ensure</a:t>
          </a:r>
          <a:r>
            <a:rPr lang="fr-CH" sz="2600" kern="1200" dirty="0"/>
            <a:t> </a:t>
          </a:r>
          <a:r>
            <a:rPr lang="fr-CH" sz="2600" kern="1200" dirty="0" err="1"/>
            <a:t>they</a:t>
          </a:r>
          <a:r>
            <a:rPr lang="fr-CH" sz="2600" kern="1200" dirty="0"/>
            <a:t> have release time </a:t>
          </a:r>
          <a:r>
            <a:rPr lang="fr-CH" sz="2600" kern="1200" dirty="0" err="1"/>
            <a:t>from</a:t>
          </a:r>
          <a:r>
            <a:rPr lang="fr-CH" sz="2600" kern="1200" dirty="0"/>
            <a:t> </a:t>
          </a:r>
          <a:r>
            <a:rPr lang="fr-CH" sz="2600" kern="1200" dirty="0" err="1"/>
            <a:t>their</a:t>
          </a:r>
          <a:r>
            <a:rPr lang="fr-CH" sz="2600" kern="1200" dirty="0"/>
            <a:t> job to do «home </a:t>
          </a:r>
          <a:r>
            <a:rPr lang="fr-CH" sz="2600" kern="1200" dirty="0" err="1"/>
            <a:t>work</a:t>
          </a:r>
          <a:r>
            <a:rPr lang="fr-CH" sz="2600" kern="1200" dirty="0"/>
            <a:t>»</a:t>
          </a:r>
          <a:endParaRPr lang="en-CH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 err="1"/>
            <a:t>Raise</a:t>
          </a:r>
          <a:r>
            <a:rPr lang="fr-CH" sz="2600" kern="1200" dirty="0"/>
            <a:t> participants’ </a:t>
          </a:r>
          <a:r>
            <a:rPr lang="fr-CH" sz="2600" kern="1200" dirty="0" err="1"/>
            <a:t>awareness</a:t>
          </a:r>
          <a:r>
            <a:rPr lang="fr-CH" sz="2600" kern="1200" dirty="0"/>
            <a:t> of the </a:t>
          </a:r>
          <a:r>
            <a:rPr lang="fr-CH" sz="2600" kern="1200" dirty="0" err="1"/>
            <a:t>negative</a:t>
          </a:r>
          <a:r>
            <a:rPr lang="fr-CH" sz="2600" kern="1200" dirty="0"/>
            <a:t> </a:t>
          </a:r>
          <a:r>
            <a:rPr lang="fr-CH" sz="2600" kern="1200" dirty="0" err="1"/>
            <a:t>effects</a:t>
          </a:r>
          <a:r>
            <a:rPr lang="fr-CH" sz="2600" kern="1200" dirty="0"/>
            <a:t> of multitasking (</a:t>
          </a:r>
          <a:r>
            <a:rPr lang="fr-CH" sz="2600" kern="1200" dirty="0" err="1"/>
            <a:t>trying</a:t>
          </a:r>
          <a:r>
            <a:rPr lang="fr-CH" sz="2600" kern="1200" dirty="0"/>
            <a:t> to do </a:t>
          </a:r>
          <a:r>
            <a:rPr lang="fr-CH" sz="2600" kern="1200" dirty="0" err="1"/>
            <a:t>their</a:t>
          </a:r>
          <a:r>
            <a:rPr lang="fr-CH" sz="2600" kern="1200" dirty="0"/>
            <a:t> job at the </a:t>
          </a:r>
          <a:r>
            <a:rPr lang="fr-CH" sz="2600" kern="1200" dirty="0" err="1"/>
            <a:t>same</a:t>
          </a:r>
          <a:r>
            <a:rPr lang="fr-CH" sz="2600" kern="1200" dirty="0"/>
            <a:t> time) on the </a:t>
          </a:r>
          <a:r>
            <a:rPr lang="fr-CH" sz="2600" kern="1200" dirty="0" err="1"/>
            <a:t>quality</a:t>
          </a:r>
          <a:r>
            <a:rPr lang="fr-CH" sz="2600" kern="1200" dirty="0"/>
            <a:t> of </a:t>
          </a:r>
          <a:r>
            <a:rPr lang="fr-CH" sz="2600" kern="1200" dirty="0" err="1"/>
            <a:t>learning</a:t>
          </a:r>
          <a:endParaRPr lang="en-CH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/>
            <a:t>Plan live sessions in the </a:t>
          </a:r>
          <a:r>
            <a:rPr lang="fr-CH" sz="2600" kern="1200" dirty="0" err="1"/>
            <a:t>morning</a:t>
          </a:r>
          <a:r>
            <a:rPr lang="fr-CH" sz="2600" kern="1200" dirty="0"/>
            <a:t> for </a:t>
          </a:r>
          <a:r>
            <a:rPr lang="fr-CH" sz="2600" kern="1200" dirty="0" err="1"/>
            <a:t>better</a:t>
          </a:r>
          <a:r>
            <a:rPr lang="fr-CH" sz="2600" kern="1200" dirty="0"/>
            <a:t> </a:t>
          </a:r>
          <a:r>
            <a:rPr lang="fr-CH" sz="2600" kern="1200" dirty="0" err="1"/>
            <a:t>attentation</a:t>
          </a:r>
          <a:endParaRPr lang="en-CH" sz="2600" kern="1200" dirty="0"/>
        </a:p>
      </dsp:txBody>
      <dsp:txXfrm>
        <a:off x="0" y="1371192"/>
        <a:ext cx="8229600" cy="327888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0"/>
          <a:ext cx="8229600" cy="1335352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300" kern="1200" dirty="0" err="1"/>
            <a:t>Consider</a:t>
          </a:r>
          <a:r>
            <a:rPr lang="fr-CH" sz="3300" kern="1200" dirty="0"/>
            <a:t> </a:t>
          </a:r>
          <a:r>
            <a:rPr lang="fr-CH" sz="3300" kern="1200" dirty="0" err="1"/>
            <a:t>lessons</a:t>
          </a:r>
          <a:r>
            <a:rPr lang="fr-CH" sz="3300" kern="1200" dirty="0"/>
            <a:t> </a:t>
          </a:r>
          <a:r>
            <a:rPr lang="fr-CH" sz="3300" kern="1200" dirty="0" err="1"/>
            <a:t>learned</a:t>
          </a:r>
          <a:r>
            <a:rPr lang="fr-CH" sz="3300" kern="1200" dirty="0"/>
            <a:t> in </a:t>
          </a:r>
          <a:r>
            <a:rPr lang="fr-CH" sz="3300" kern="1200" dirty="0" err="1"/>
            <a:t>your</a:t>
          </a:r>
          <a:r>
            <a:rPr lang="fr-CH" sz="3300" kern="1200" dirty="0"/>
            <a:t> </a:t>
          </a:r>
          <a:r>
            <a:rPr lang="fr-CH" sz="3300" kern="1200" dirty="0" err="1"/>
            <a:t>own</a:t>
          </a:r>
          <a:r>
            <a:rPr lang="fr-CH" sz="3300" kern="1200" dirty="0"/>
            <a:t> and </a:t>
          </a:r>
          <a:r>
            <a:rPr lang="fr-CH" sz="3300" kern="1200" dirty="0" err="1"/>
            <a:t>other</a:t>
          </a:r>
          <a:r>
            <a:rPr lang="fr-CH" sz="3300" kern="1200" dirty="0"/>
            <a:t> institutions. Pilot test </a:t>
          </a:r>
          <a:r>
            <a:rPr lang="fr-CH" sz="3300" kern="1200" dirty="0" err="1"/>
            <a:t>your</a:t>
          </a:r>
          <a:r>
            <a:rPr lang="fr-CH" sz="3300" kern="1200" dirty="0"/>
            <a:t> designs</a:t>
          </a:r>
          <a:endParaRPr lang="en-CH" sz="3300" kern="1200" dirty="0"/>
        </a:p>
      </dsp:txBody>
      <dsp:txXfrm>
        <a:off x="65187" y="65187"/>
        <a:ext cx="8099226" cy="1204978"/>
      </dsp:txXfrm>
    </dsp:sp>
    <dsp:sp modelId="{F6BFC09A-3533-4F4D-BFCE-965AA049D6FA}">
      <dsp:nvSpPr>
        <dsp:cNvPr id="0" name=""/>
        <dsp:cNvSpPr/>
      </dsp:nvSpPr>
      <dsp:spPr>
        <a:xfrm>
          <a:off x="0" y="1418072"/>
          <a:ext cx="8229600" cy="3207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 err="1"/>
            <a:t>Teaching</a:t>
          </a:r>
          <a:r>
            <a:rPr lang="fr-CH" sz="2600" kern="1200" dirty="0"/>
            <a:t> </a:t>
          </a:r>
          <a:r>
            <a:rPr lang="fr-CH" sz="2600" kern="1200" dirty="0" err="1"/>
            <a:t>is</a:t>
          </a:r>
          <a:r>
            <a:rPr lang="fr-CH" sz="2600" kern="1200" dirty="0"/>
            <a:t> </a:t>
          </a:r>
          <a:r>
            <a:rPr lang="fr-CH" sz="2600" kern="1200" dirty="0" err="1"/>
            <a:t>also</a:t>
          </a:r>
          <a:r>
            <a:rPr lang="fr-CH" sz="2600" kern="1200" dirty="0"/>
            <a:t> a </a:t>
          </a:r>
          <a:r>
            <a:rPr lang="fr-CH" sz="2600" kern="1200" dirty="0" err="1"/>
            <a:t>learning</a:t>
          </a:r>
          <a:r>
            <a:rPr lang="fr-CH" sz="2600" kern="1200" dirty="0"/>
            <a:t> </a:t>
          </a:r>
          <a:r>
            <a:rPr lang="fr-CH" sz="2600" kern="1200" dirty="0" err="1"/>
            <a:t>experience</a:t>
          </a:r>
          <a:r>
            <a:rPr lang="fr-CH" sz="2600" kern="1200" dirty="0"/>
            <a:t>, and all </a:t>
          </a:r>
          <a:r>
            <a:rPr lang="fr-CH" sz="2600" kern="1200" dirty="0" err="1"/>
            <a:t>teachers</a:t>
          </a:r>
          <a:r>
            <a:rPr lang="fr-CH" sz="2600" kern="1200" dirty="0"/>
            <a:t> and </a:t>
          </a:r>
          <a:r>
            <a:rPr lang="fr-CH" sz="2600" kern="1200" dirty="0" err="1"/>
            <a:t>trainers</a:t>
          </a:r>
          <a:r>
            <a:rPr lang="fr-CH" sz="2600" kern="1200" dirty="0"/>
            <a:t> are all </a:t>
          </a:r>
          <a:r>
            <a:rPr lang="fr-CH" sz="2600" kern="1200" dirty="0" err="1"/>
            <a:t>still</a:t>
          </a:r>
          <a:r>
            <a:rPr lang="fr-CH" sz="2600" kern="1200" dirty="0"/>
            <a:t> </a:t>
          </a:r>
          <a:r>
            <a:rPr lang="fr-CH" sz="2600" kern="1200" dirty="0" err="1"/>
            <a:t>learning</a:t>
          </a:r>
          <a:r>
            <a:rPr lang="fr-CH" sz="2600" kern="1200" dirty="0"/>
            <a:t> the best </a:t>
          </a:r>
          <a:r>
            <a:rPr lang="fr-CH" sz="2600" kern="1200" dirty="0" err="1"/>
            <a:t>ways</a:t>
          </a:r>
          <a:r>
            <a:rPr lang="fr-CH" sz="2600" kern="1200" dirty="0"/>
            <a:t> to do distance </a:t>
          </a:r>
          <a:r>
            <a:rPr lang="fr-CH" sz="2600" kern="1200" dirty="0" err="1"/>
            <a:t>learning</a:t>
          </a:r>
          <a:endParaRPr lang="en-CH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600" kern="1200" dirty="0"/>
            <a:t>If </a:t>
          </a:r>
          <a:r>
            <a:rPr lang="fr-CH" sz="2600" kern="1200" dirty="0" err="1"/>
            <a:t>there</a:t>
          </a:r>
          <a:r>
            <a:rPr lang="fr-CH" sz="2600" kern="1200" dirty="0"/>
            <a:t> </a:t>
          </a:r>
          <a:r>
            <a:rPr lang="fr-CH" sz="2600" kern="1200" dirty="0" err="1"/>
            <a:t>is</a:t>
          </a:r>
          <a:r>
            <a:rPr lang="fr-CH" sz="2600" kern="1200" dirty="0"/>
            <a:t> time, pilot test all </a:t>
          </a:r>
          <a:r>
            <a:rPr lang="fr-CH" sz="2600" kern="1200" dirty="0" err="1"/>
            <a:t>learning</a:t>
          </a:r>
          <a:r>
            <a:rPr lang="fr-CH" sz="2600" kern="1200" dirty="0"/>
            <a:t> </a:t>
          </a:r>
          <a:r>
            <a:rPr lang="fr-CH" sz="2600" kern="1200" dirty="0" err="1"/>
            <a:t>methods</a:t>
          </a:r>
          <a:r>
            <a:rPr lang="fr-CH" sz="2600" kern="1200" dirty="0"/>
            <a:t> and </a:t>
          </a:r>
          <a:r>
            <a:rPr lang="fr-CH" sz="2600" kern="1200" dirty="0" err="1"/>
            <a:t>improve</a:t>
          </a:r>
          <a:r>
            <a:rPr lang="fr-CH" sz="2600" kern="1200" dirty="0"/>
            <a:t> </a:t>
          </a:r>
          <a:r>
            <a:rPr lang="fr-CH" sz="2600" kern="1200" dirty="0" err="1"/>
            <a:t>them</a:t>
          </a:r>
          <a:r>
            <a:rPr lang="fr-CH" sz="2600" kern="1200" dirty="0"/>
            <a:t> </a:t>
          </a:r>
          <a:r>
            <a:rPr lang="fr-CH" sz="2600" kern="1200" dirty="0" err="1"/>
            <a:t>before</a:t>
          </a:r>
          <a:r>
            <a:rPr lang="fr-CH" sz="2600" kern="1200" dirty="0"/>
            <a:t> </a:t>
          </a:r>
          <a:r>
            <a:rPr lang="fr-CH" sz="2600" kern="1200" dirty="0" err="1"/>
            <a:t>using</a:t>
          </a:r>
          <a:r>
            <a:rPr lang="fr-CH" sz="2600" kern="1200" dirty="0"/>
            <a:t> </a:t>
          </a:r>
          <a:r>
            <a:rPr lang="fr-CH" sz="2600" kern="1200" dirty="0" err="1"/>
            <a:t>them</a:t>
          </a:r>
          <a:r>
            <a:rPr lang="fr-CH" sz="2600" kern="1200" dirty="0"/>
            <a:t> </a:t>
          </a:r>
          <a:r>
            <a:rPr lang="fr-CH" sz="2600" kern="1200" dirty="0" err="1"/>
            <a:t>extensively</a:t>
          </a:r>
          <a:endParaRPr lang="en-CH" sz="2600" kern="1200" dirty="0"/>
        </a:p>
      </dsp:txBody>
      <dsp:txXfrm>
        <a:off x="0" y="1418072"/>
        <a:ext cx="8229600" cy="32077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17870-9FC0-40F0-8BBA-627E4B683987}">
      <dsp:nvSpPr>
        <dsp:cNvPr id="0" name=""/>
        <dsp:cNvSpPr/>
      </dsp:nvSpPr>
      <dsp:spPr>
        <a:xfrm>
          <a:off x="0" y="539"/>
          <a:ext cx="8229600" cy="1141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600" kern="1200" dirty="0" err="1"/>
            <a:t>Reduce</a:t>
          </a:r>
          <a:r>
            <a:rPr lang="fr-CH" sz="3600" kern="1200" dirty="0"/>
            <a:t> the distance</a:t>
          </a:r>
          <a:endParaRPr lang="en-CH" sz="3600" kern="1200" dirty="0"/>
        </a:p>
      </dsp:txBody>
      <dsp:txXfrm>
        <a:off x="55744" y="56283"/>
        <a:ext cx="8118112" cy="10304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269057"/>
          <a:ext cx="8229600" cy="1787175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200" kern="1200" dirty="0" err="1"/>
            <a:t>Overcome</a:t>
          </a:r>
          <a:r>
            <a:rPr lang="fr-CH" sz="3200" kern="1200" dirty="0"/>
            <a:t> </a:t>
          </a:r>
          <a:r>
            <a:rPr lang="fr-CH" sz="3200" kern="1200" dirty="0" err="1"/>
            <a:t>physical</a:t>
          </a:r>
          <a:r>
            <a:rPr lang="fr-CH" sz="3200" kern="1200" dirty="0"/>
            <a:t> and </a:t>
          </a:r>
          <a:r>
            <a:rPr lang="fr-CH" sz="3200" kern="1200" dirty="0" err="1"/>
            <a:t>psychological</a:t>
          </a:r>
          <a:r>
            <a:rPr lang="fr-CH" sz="3200" kern="1200" dirty="0"/>
            <a:t> distance in distance </a:t>
          </a:r>
          <a:r>
            <a:rPr lang="fr-CH" sz="3200" kern="1200" dirty="0" err="1"/>
            <a:t>learning</a:t>
          </a:r>
          <a:r>
            <a:rPr lang="fr-CH" sz="3200" kern="1200" dirty="0"/>
            <a:t> by building social, cognitive and </a:t>
          </a:r>
          <a:r>
            <a:rPr lang="fr-CH" sz="3200" kern="1200" dirty="0" err="1"/>
            <a:t>teaching</a:t>
          </a:r>
          <a:r>
            <a:rPr lang="fr-CH" sz="3200" kern="1200" dirty="0"/>
            <a:t> </a:t>
          </a:r>
          <a:r>
            <a:rPr lang="fr-CH" sz="3200" kern="1200" dirty="0" err="1"/>
            <a:t>presence</a:t>
          </a:r>
          <a:endParaRPr lang="en-CH" sz="3200" kern="1200" dirty="0"/>
        </a:p>
      </dsp:txBody>
      <dsp:txXfrm>
        <a:off x="87243" y="356300"/>
        <a:ext cx="8055114" cy="1612689"/>
      </dsp:txXfrm>
    </dsp:sp>
    <dsp:sp modelId="{F6BFC09A-3533-4F4D-BFCE-965AA049D6FA}">
      <dsp:nvSpPr>
        <dsp:cNvPr id="0" name=""/>
        <dsp:cNvSpPr/>
      </dsp:nvSpPr>
      <dsp:spPr>
        <a:xfrm>
          <a:off x="0" y="2171450"/>
          <a:ext cx="8229600" cy="215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400" kern="1200" dirty="0" err="1"/>
            <a:t>Build</a:t>
          </a:r>
          <a:r>
            <a:rPr lang="fr-CH" sz="2400" kern="1200" dirty="0"/>
            <a:t> real-time and self-</a:t>
          </a:r>
          <a:r>
            <a:rPr lang="fr-CH" sz="2400" kern="1200" dirty="0" err="1"/>
            <a:t>paced</a:t>
          </a:r>
          <a:r>
            <a:rPr lang="fr-CH" sz="2400" kern="1200" dirty="0"/>
            <a:t> interactions </a:t>
          </a:r>
          <a:r>
            <a:rPr lang="fr-CH" sz="2400" kern="1200" dirty="0" err="1"/>
            <a:t>into</a:t>
          </a:r>
          <a:r>
            <a:rPr lang="fr-CH" sz="2400" kern="1200" dirty="0"/>
            <a:t> the course not </a:t>
          </a:r>
          <a:r>
            <a:rPr lang="fr-CH" sz="2400" kern="1200" dirty="0" err="1"/>
            <a:t>only</a:t>
          </a:r>
          <a:r>
            <a:rPr lang="fr-CH" sz="2400" kern="1200" dirty="0"/>
            <a:t> to help </a:t>
          </a:r>
          <a:r>
            <a:rPr lang="fr-CH" sz="2400" kern="1200" dirty="0" err="1"/>
            <a:t>learning</a:t>
          </a:r>
          <a:r>
            <a:rPr lang="fr-CH" sz="2400" kern="1200" dirty="0"/>
            <a:t>, but </a:t>
          </a:r>
          <a:r>
            <a:rPr lang="fr-CH" sz="2400" kern="1200" dirty="0" err="1"/>
            <a:t>also</a:t>
          </a:r>
          <a:r>
            <a:rPr lang="fr-CH" sz="2400" kern="1200" dirty="0"/>
            <a:t> to </a:t>
          </a:r>
          <a:r>
            <a:rPr lang="fr-CH" sz="2400" kern="1200" dirty="0" err="1"/>
            <a:t>reduce</a:t>
          </a:r>
          <a:r>
            <a:rPr lang="fr-CH" sz="2400" kern="1200" dirty="0"/>
            <a:t> feelings of distance. </a:t>
          </a:r>
          <a:r>
            <a:rPr lang="fr-CH" sz="2400" kern="1200" dirty="0" err="1"/>
            <a:t>Get</a:t>
          </a:r>
          <a:r>
            <a:rPr lang="fr-CH" sz="2400" kern="1200" dirty="0"/>
            <a:t> participants </a:t>
          </a:r>
          <a:r>
            <a:rPr lang="fr-CH" sz="2400" kern="1200" dirty="0" err="1"/>
            <a:t>involved</a:t>
          </a:r>
          <a:r>
            <a:rPr lang="fr-CH" sz="2400" kern="1200" dirty="0"/>
            <a:t>!</a:t>
          </a:r>
          <a:endParaRPr lang="en-CH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400" kern="1200" dirty="0"/>
            <a:t>Just as </a:t>
          </a:r>
          <a:r>
            <a:rPr lang="fr-CH" sz="2400" kern="1200" dirty="0" err="1"/>
            <a:t>voice</a:t>
          </a:r>
          <a:r>
            <a:rPr lang="fr-CH" sz="2400" kern="1200" dirty="0"/>
            <a:t> and facial </a:t>
          </a:r>
          <a:r>
            <a:rPr lang="fr-CH" sz="2400" kern="1200" dirty="0" err="1"/>
            <a:t>cues</a:t>
          </a:r>
          <a:r>
            <a:rPr lang="fr-CH" sz="2400" kern="1200" dirty="0"/>
            <a:t> in real-time </a:t>
          </a:r>
          <a:r>
            <a:rPr lang="fr-CH" sz="2400" kern="1200" dirty="0" err="1"/>
            <a:t>learning</a:t>
          </a:r>
          <a:r>
            <a:rPr lang="fr-CH" sz="2400" kern="1200" dirty="0"/>
            <a:t> help </a:t>
          </a:r>
          <a:r>
            <a:rPr lang="fr-CH" sz="2400" kern="1200" dirty="0" err="1"/>
            <a:t>reinforce</a:t>
          </a:r>
          <a:r>
            <a:rPr lang="fr-CH" sz="2400" kern="1200" dirty="0"/>
            <a:t> social </a:t>
          </a:r>
          <a:r>
            <a:rPr lang="fr-CH" sz="2400" kern="1200" dirty="0" err="1"/>
            <a:t>presence</a:t>
          </a:r>
          <a:r>
            <a:rPr lang="fr-CH" sz="2400" kern="1200" dirty="0"/>
            <a:t>, a </a:t>
          </a:r>
          <a:r>
            <a:rPr lang="fr-CH" sz="2400" kern="1200" dirty="0" err="1"/>
            <a:t>friendly</a:t>
          </a:r>
          <a:r>
            <a:rPr lang="fr-CH" sz="2400" kern="1200" dirty="0"/>
            <a:t> and </a:t>
          </a:r>
          <a:r>
            <a:rPr lang="fr-CH" sz="2400" kern="1200" dirty="0" err="1"/>
            <a:t>helpful</a:t>
          </a:r>
          <a:r>
            <a:rPr lang="fr-CH" sz="2400" kern="1200" dirty="0"/>
            <a:t> </a:t>
          </a:r>
          <a:r>
            <a:rPr lang="fr-CH" sz="2400" kern="1200" dirty="0" err="1"/>
            <a:t>tone</a:t>
          </a:r>
          <a:r>
            <a:rPr lang="fr-CH" sz="2400" kern="1200" dirty="0"/>
            <a:t> in </a:t>
          </a:r>
          <a:r>
            <a:rPr lang="fr-CH" sz="2400" kern="1200" dirty="0" err="1"/>
            <a:t>written</a:t>
          </a:r>
          <a:r>
            <a:rPr lang="fr-CH" sz="2400" kern="1200" dirty="0"/>
            <a:t> communication can </a:t>
          </a:r>
          <a:r>
            <a:rPr lang="fr-CH" sz="2400" kern="1200" dirty="0" err="1"/>
            <a:t>make</a:t>
          </a:r>
          <a:r>
            <a:rPr lang="fr-CH" sz="2400" kern="1200" dirty="0"/>
            <a:t> </a:t>
          </a:r>
          <a:r>
            <a:rPr lang="fr-CH" sz="2400" kern="1200" dirty="0" err="1"/>
            <a:t>it</a:t>
          </a:r>
          <a:r>
            <a:rPr lang="fr-CH" sz="2400" kern="1200" dirty="0"/>
            <a:t> more </a:t>
          </a:r>
          <a:r>
            <a:rPr lang="fr-CH" sz="2400" kern="1200" dirty="0" err="1"/>
            <a:t>personal</a:t>
          </a:r>
          <a:endParaRPr lang="en-CH" sz="2400" kern="1200" dirty="0"/>
        </a:p>
      </dsp:txBody>
      <dsp:txXfrm>
        <a:off x="0" y="2171450"/>
        <a:ext cx="8229600" cy="2152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10AFF-2685-4BE4-9A75-8C620450AC51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4700" kern="1200" dirty="0"/>
            <a:t>Time for distance </a:t>
          </a:r>
          <a:r>
            <a:rPr lang="fr-CH" sz="4700" kern="1200" dirty="0" err="1"/>
            <a:t>learning</a:t>
          </a:r>
          <a:endParaRPr lang="en-CH" sz="4700" kern="1200" dirty="0"/>
        </a:p>
      </dsp:txBody>
      <dsp:txXfrm>
        <a:off x="55030" y="62882"/>
        <a:ext cx="8119540" cy="10172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31184"/>
          <a:ext cx="8229600" cy="1272960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3200" kern="1200" dirty="0"/>
            <a:t>The </a:t>
          </a:r>
          <a:r>
            <a:rPr lang="fr-CH" sz="3200" kern="1200" dirty="0" err="1"/>
            <a:t>flexibility</a:t>
          </a:r>
          <a:r>
            <a:rPr lang="fr-CH" sz="3200" kern="1200" dirty="0"/>
            <a:t> of distance </a:t>
          </a:r>
          <a:r>
            <a:rPr lang="fr-CH" sz="3200" kern="1200" dirty="0" err="1"/>
            <a:t>learning</a:t>
          </a:r>
          <a:r>
            <a:rPr lang="fr-CH" sz="3200" kern="1200" dirty="0"/>
            <a:t> has </a:t>
          </a:r>
          <a:r>
            <a:rPr lang="fr-CH" sz="3200" kern="1200" dirty="0" err="1"/>
            <a:t>both</a:t>
          </a:r>
          <a:r>
            <a:rPr lang="fr-CH" sz="3200" kern="1200" dirty="0"/>
            <a:t> </a:t>
          </a:r>
          <a:r>
            <a:rPr lang="fr-CH" sz="3200" kern="1200" dirty="0" err="1"/>
            <a:t>advantages</a:t>
          </a:r>
          <a:r>
            <a:rPr lang="fr-CH" sz="3200" kern="1200" dirty="0"/>
            <a:t> and </a:t>
          </a:r>
          <a:r>
            <a:rPr lang="fr-CH" sz="3200" kern="1200" dirty="0" err="1"/>
            <a:t>disadvantages</a:t>
          </a:r>
          <a:endParaRPr lang="en-CH" sz="3200" kern="1200" dirty="0"/>
        </a:p>
      </dsp:txBody>
      <dsp:txXfrm>
        <a:off x="62141" y="93325"/>
        <a:ext cx="8105318" cy="1148678"/>
      </dsp:txXfrm>
    </dsp:sp>
    <dsp:sp modelId="{F6BFC09A-3533-4F4D-BFCE-965AA049D6FA}">
      <dsp:nvSpPr>
        <dsp:cNvPr id="0" name=""/>
        <dsp:cNvSpPr/>
      </dsp:nvSpPr>
      <dsp:spPr>
        <a:xfrm>
          <a:off x="0" y="1467222"/>
          <a:ext cx="8229600" cy="3047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500" kern="1200" dirty="0" err="1"/>
            <a:t>Learners</a:t>
          </a:r>
          <a:r>
            <a:rPr lang="fr-CH" sz="2500" kern="1200" dirty="0"/>
            <a:t> </a:t>
          </a:r>
          <a:r>
            <a:rPr lang="fr-CH" sz="2500" kern="1200" dirty="0" err="1"/>
            <a:t>may</a:t>
          </a:r>
          <a:r>
            <a:rPr lang="fr-CH" sz="2500" kern="1200" dirty="0"/>
            <a:t> </a:t>
          </a:r>
          <a:r>
            <a:rPr lang="fr-CH" sz="2500" kern="1200" dirty="0" err="1"/>
            <a:t>get</a:t>
          </a:r>
          <a:r>
            <a:rPr lang="fr-CH" sz="2500" kern="1200" dirty="0"/>
            <a:t> </a:t>
          </a:r>
          <a:r>
            <a:rPr lang="fr-CH" sz="2500" kern="1200" dirty="0" err="1"/>
            <a:t>lost</a:t>
          </a:r>
          <a:r>
            <a:rPr lang="fr-CH" sz="2500" kern="1200" dirty="0"/>
            <a:t> and </a:t>
          </a:r>
          <a:r>
            <a:rPr lang="fr-CH" sz="2500" kern="1200" dirty="0" err="1"/>
            <a:t>fall</a:t>
          </a:r>
          <a:r>
            <a:rPr lang="fr-CH" sz="2500" kern="1200" dirty="0"/>
            <a:t> </a:t>
          </a:r>
          <a:r>
            <a:rPr lang="fr-CH" sz="2500" kern="1200" dirty="0" err="1"/>
            <a:t>behind</a:t>
          </a:r>
          <a:r>
            <a:rPr lang="fr-CH" sz="2500" kern="1200" dirty="0"/>
            <a:t> if </a:t>
          </a:r>
          <a:r>
            <a:rPr lang="fr-CH" sz="2500" kern="1200" dirty="0" err="1"/>
            <a:t>they</a:t>
          </a:r>
          <a:r>
            <a:rPr lang="fr-CH" sz="2500" kern="1200" dirty="0"/>
            <a:t> </a:t>
          </a:r>
          <a:r>
            <a:rPr lang="fr-CH" sz="2500" kern="1200" dirty="0" err="1"/>
            <a:t>lack</a:t>
          </a:r>
          <a:r>
            <a:rPr lang="fr-CH" sz="2500" kern="1200" dirty="0"/>
            <a:t> support</a:t>
          </a:r>
          <a:endParaRPr lang="en-CH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500" kern="1200" dirty="0"/>
            <a:t>Help </a:t>
          </a:r>
          <a:r>
            <a:rPr lang="fr-CH" sz="2500" kern="1200" dirty="0" err="1"/>
            <a:t>learners</a:t>
          </a:r>
          <a:r>
            <a:rPr lang="fr-CH" sz="2500" kern="1200" dirty="0"/>
            <a:t> </a:t>
          </a:r>
          <a:r>
            <a:rPr lang="fr-CH" sz="2500" kern="1200" dirty="0" err="1"/>
            <a:t>develop</a:t>
          </a:r>
          <a:r>
            <a:rPr lang="fr-CH" sz="2500" kern="1200" dirty="0"/>
            <a:t> good time management </a:t>
          </a:r>
          <a:r>
            <a:rPr lang="fr-CH" sz="2500" kern="1200" dirty="0" err="1"/>
            <a:t>skills</a:t>
          </a:r>
          <a:r>
            <a:rPr lang="fr-CH" sz="2500" kern="1200" dirty="0"/>
            <a:t> by </a:t>
          </a:r>
          <a:r>
            <a:rPr lang="fr-CH" sz="2500" kern="1200" dirty="0" err="1"/>
            <a:t>providing</a:t>
          </a:r>
          <a:r>
            <a:rPr lang="fr-CH" sz="2500" kern="1200" dirty="0"/>
            <a:t> guidance and structure (e.g. </a:t>
          </a:r>
          <a:r>
            <a:rPr lang="fr-CH" sz="2500" kern="1200" dirty="0" err="1"/>
            <a:t>weekly</a:t>
          </a:r>
          <a:r>
            <a:rPr lang="fr-CH" sz="2500" kern="1200" dirty="0"/>
            <a:t> planning, check-in meetings, deadlines), but </a:t>
          </a:r>
          <a:r>
            <a:rPr lang="fr-CH" sz="2500" kern="1200" dirty="0" err="1"/>
            <a:t>leave</a:t>
          </a:r>
          <a:r>
            <a:rPr lang="fr-CH" sz="2500" kern="1200" dirty="0"/>
            <a:t> room for </a:t>
          </a:r>
          <a:r>
            <a:rPr lang="fr-CH" sz="2500" kern="1200" dirty="0" err="1"/>
            <a:t>flexibility</a:t>
          </a:r>
          <a:endParaRPr lang="en-CH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500" kern="1200" dirty="0"/>
            <a:t>Plan </a:t>
          </a:r>
          <a:r>
            <a:rPr lang="fr-CH" sz="2500" kern="1200" dirty="0" err="1"/>
            <a:t>sufficient</a:t>
          </a:r>
          <a:r>
            <a:rPr lang="fr-CH" sz="2500" kern="1200" dirty="0"/>
            <a:t> real-time </a:t>
          </a:r>
          <a:r>
            <a:rPr lang="fr-CH" sz="2500" kern="1200" dirty="0" err="1"/>
            <a:t>activities</a:t>
          </a:r>
          <a:r>
            <a:rPr lang="fr-CH" sz="2500" kern="1200" dirty="0"/>
            <a:t> to </a:t>
          </a:r>
          <a:r>
            <a:rPr lang="fr-CH" sz="2500" kern="1200" dirty="0" err="1"/>
            <a:t>enhance</a:t>
          </a:r>
          <a:r>
            <a:rPr lang="fr-CH" sz="2500" kern="1200" dirty="0"/>
            <a:t> </a:t>
          </a:r>
          <a:r>
            <a:rPr lang="fr-CH" sz="2500" kern="1200" dirty="0" err="1"/>
            <a:t>presence</a:t>
          </a:r>
          <a:r>
            <a:rPr lang="fr-CH" sz="2500" kern="1200" dirty="0"/>
            <a:t>, but </a:t>
          </a:r>
          <a:r>
            <a:rPr lang="fr-CH" sz="2500" kern="1200" dirty="0" err="1"/>
            <a:t>be</a:t>
          </a:r>
          <a:r>
            <a:rPr lang="fr-CH" sz="2500" kern="1200" dirty="0"/>
            <a:t> </a:t>
          </a:r>
          <a:r>
            <a:rPr lang="fr-CH" sz="2500" kern="1200" dirty="0" err="1"/>
            <a:t>mindful</a:t>
          </a:r>
          <a:r>
            <a:rPr lang="fr-CH" sz="2500" kern="1200" dirty="0"/>
            <a:t> </a:t>
          </a:r>
          <a:r>
            <a:rPr lang="fr-CH" sz="2500" kern="1200" dirty="0" err="1"/>
            <a:t>that</a:t>
          </a:r>
          <a:r>
            <a:rPr lang="fr-CH" sz="2500" kern="1200" dirty="0"/>
            <a:t> fixing dates and times </a:t>
          </a:r>
          <a:r>
            <a:rPr lang="fr-CH" sz="2500" kern="1200" dirty="0" err="1"/>
            <a:t>reduces</a:t>
          </a:r>
          <a:r>
            <a:rPr lang="fr-CH" sz="2500" kern="1200" dirty="0"/>
            <a:t> </a:t>
          </a:r>
          <a:r>
            <a:rPr lang="fr-CH" sz="2500" kern="1200" dirty="0" err="1"/>
            <a:t>flexibility</a:t>
          </a:r>
          <a:r>
            <a:rPr lang="fr-CH" sz="2500" kern="1200" dirty="0"/>
            <a:t> for </a:t>
          </a:r>
          <a:r>
            <a:rPr lang="fr-CH" sz="2500" kern="1200" dirty="0" err="1"/>
            <a:t>busy</a:t>
          </a:r>
          <a:r>
            <a:rPr lang="fr-CH" sz="2500" kern="1200" dirty="0"/>
            <a:t> </a:t>
          </a:r>
          <a:r>
            <a:rPr lang="fr-CH" sz="2500" kern="1200" dirty="0" err="1"/>
            <a:t>professionals</a:t>
          </a:r>
          <a:r>
            <a:rPr lang="fr-CH" sz="2500" kern="1200" dirty="0"/>
            <a:t>.</a:t>
          </a:r>
          <a:endParaRPr lang="en-CH" sz="2500" kern="1200" dirty="0"/>
        </a:p>
      </dsp:txBody>
      <dsp:txXfrm>
        <a:off x="0" y="1467222"/>
        <a:ext cx="8229600" cy="30470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A30B4-0380-4B4F-95E1-50425960C53D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4700" kern="1200" dirty="0"/>
            <a:t>Learning feedback</a:t>
          </a:r>
          <a:endParaRPr lang="en-CH" sz="4700" kern="1200" dirty="0"/>
        </a:p>
      </dsp:txBody>
      <dsp:txXfrm>
        <a:off x="55030" y="62882"/>
        <a:ext cx="8119540" cy="10172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F97E-58FB-4280-BD1E-A1544C5F1F25}">
      <dsp:nvSpPr>
        <dsp:cNvPr id="0" name=""/>
        <dsp:cNvSpPr/>
      </dsp:nvSpPr>
      <dsp:spPr>
        <a:xfrm>
          <a:off x="0" y="269039"/>
          <a:ext cx="8229600" cy="1539719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800" kern="1200" dirty="0"/>
            <a:t>Real-time </a:t>
          </a:r>
          <a:r>
            <a:rPr lang="fr-CH" sz="2800" kern="1200" dirty="0" err="1"/>
            <a:t>activities</a:t>
          </a:r>
          <a:r>
            <a:rPr lang="fr-CH" sz="2800" kern="1200" dirty="0"/>
            <a:t> open the </a:t>
          </a:r>
          <a:r>
            <a:rPr lang="fr-CH" sz="2800" kern="1200" dirty="0" err="1"/>
            <a:t>possibility</a:t>
          </a:r>
          <a:r>
            <a:rPr lang="fr-CH" sz="2800" kern="1200" dirty="0"/>
            <a:t> for </a:t>
          </a:r>
          <a:r>
            <a:rPr lang="fr-CH" sz="2800" kern="1200" dirty="0" err="1"/>
            <a:t>immediate</a:t>
          </a:r>
          <a:r>
            <a:rPr lang="fr-CH" sz="2800" kern="1200" dirty="0"/>
            <a:t> feedback, but </a:t>
          </a:r>
          <a:r>
            <a:rPr lang="fr-CH" sz="2800" kern="1200" dirty="0" err="1"/>
            <a:t>asynchronous</a:t>
          </a:r>
          <a:r>
            <a:rPr lang="fr-CH" sz="2800" kern="1200" dirty="0"/>
            <a:t> feedback </a:t>
          </a:r>
          <a:r>
            <a:rPr lang="fr-CH" sz="2800" kern="1200" dirty="0" err="1"/>
            <a:t>also</a:t>
          </a:r>
          <a:r>
            <a:rPr lang="fr-CH" sz="2800" kern="1200" dirty="0"/>
            <a:t> can </a:t>
          </a:r>
          <a:r>
            <a:rPr lang="fr-CH" sz="2800" kern="1200" dirty="0" err="1"/>
            <a:t>be</a:t>
          </a:r>
          <a:r>
            <a:rPr lang="fr-CH" sz="2800" kern="1200" dirty="0"/>
            <a:t> </a:t>
          </a:r>
          <a:r>
            <a:rPr lang="fr-CH" sz="2800" kern="1200" dirty="0" err="1"/>
            <a:t>timely</a:t>
          </a:r>
          <a:r>
            <a:rPr lang="fr-CH" sz="2800" kern="1200" dirty="0"/>
            <a:t> </a:t>
          </a:r>
          <a:r>
            <a:rPr lang="fr-CH" sz="2800" kern="1200" dirty="0" err="1"/>
            <a:t>while</a:t>
          </a:r>
          <a:r>
            <a:rPr lang="fr-CH" sz="2800" kern="1200" dirty="0"/>
            <a:t> </a:t>
          </a:r>
          <a:r>
            <a:rPr lang="fr-CH" sz="2800" kern="1200" dirty="0" err="1"/>
            <a:t>allowing</a:t>
          </a:r>
          <a:r>
            <a:rPr lang="fr-CH" sz="2800" kern="1200" dirty="0"/>
            <a:t> more time for </a:t>
          </a:r>
          <a:r>
            <a:rPr lang="fr-CH" sz="2800" kern="1200" dirty="0" err="1"/>
            <a:t>reflection</a:t>
          </a:r>
          <a:endParaRPr lang="en-CH" sz="2800" kern="1200" dirty="0"/>
        </a:p>
      </dsp:txBody>
      <dsp:txXfrm>
        <a:off x="75163" y="344202"/>
        <a:ext cx="8079274" cy="1389393"/>
      </dsp:txXfrm>
    </dsp:sp>
    <dsp:sp modelId="{F6BFC09A-3533-4F4D-BFCE-965AA049D6FA}">
      <dsp:nvSpPr>
        <dsp:cNvPr id="0" name=""/>
        <dsp:cNvSpPr/>
      </dsp:nvSpPr>
      <dsp:spPr>
        <a:xfrm>
          <a:off x="0" y="1935942"/>
          <a:ext cx="8229600" cy="2376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200" kern="1200" dirty="0"/>
            <a:t>Plan real-time </a:t>
          </a:r>
          <a:r>
            <a:rPr lang="fr-CH" sz="2200" kern="1200" dirty="0" err="1"/>
            <a:t>activities</a:t>
          </a:r>
          <a:r>
            <a:rPr lang="fr-CH" sz="2200" kern="1200" dirty="0"/>
            <a:t> for </a:t>
          </a:r>
          <a:r>
            <a:rPr lang="fr-CH" sz="2200" kern="1200" dirty="0" err="1"/>
            <a:t>teaching</a:t>
          </a:r>
          <a:r>
            <a:rPr lang="fr-CH" sz="2200" kern="1200" dirty="0"/>
            <a:t> </a:t>
          </a:r>
          <a:r>
            <a:rPr lang="fr-CH" sz="2200" kern="1200" dirty="0" err="1"/>
            <a:t>learning</a:t>
          </a:r>
          <a:r>
            <a:rPr lang="fr-CH" sz="2200" kern="1200" dirty="0"/>
            <a:t> </a:t>
          </a:r>
          <a:r>
            <a:rPr lang="fr-CH" sz="2200" kern="1200" dirty="0" err="1"/>
            <a:t>outcomes</a:t>
          </a:r>
          <a:r>
            <a:rPr lang="fr-CH" sz="2200" kern="1200" dirty="0"/>
            <a:t> </a:t>
          </a:r>
          <a:r>
            <a:rPr lang="fr-CH" sz="2200" kern="1200" dirty="0" err="1"/>
            <a:t>that</a:t>
          </a:r>
          <a:r>
            <a:rPr lang="fr-CH" sz="2200" kern="1200" dirty="0"/>
            <a:t> </a:t>
          </a:r>
          <a:r>
            <a:rPr lang="fr-CH" sz="2200" kern="1200" dirty="0" err="1"/>
            <a:t>require</a:t>
          </a:r>
          <a:r>
            <a:rPr lang="fr-CH" sz="2200" kern="1200" dirty="0"/>
            <a:t> </a:t>
          </a:r>
          <a:r>
            <a:rPr lang="fr-CH" sz="2200" kern="1200" dirty="0" err="1"/>
            <a:t>immediate</a:t>
          </a:r>
          <a:r>
            <a:rPr lang="fr-CH" sz="2200" kern="1200" dirty="0"/>
            <a:t> feedback</a:t>
          </a:r>
          <a:endParaRPr lang="en-CH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200" kern="1200" dirty="0" err="1"/>
            <a:t>Avoid</a:t>
          </a:r>
          <a:r>
            <a:rPr lang="fr-CH" sz="2200" kern="1200" dirty="0"/>
            <a:t> one-</a:t>
          </a:r>
          <a:r>
            <a:rPr lang="fr-CH" sz="2200" kern="1200" dirty="0" err="1"/>
            <a:t>way</a:t>
          </a:r>
          <a:r>
            <a:rPr lang="fr-CH" sz="2200" kern="1200" dirty="0"/>
            <a:t> </a:t>
          </a:r>
          <a:r>
            <a:rPr lang="fr-CH" sz="2200" kern="1200" dirty="0" err="1"/>
            <a:t>presentations</a:t>
          </a:r>
          <a:r>
            <a:rPr lang="fr-CH" sz="2200" kern="1200" dirty="0"/>
            <a:t> </a:t>
          </a:r>
          <a:r>
            <a:rPr lang="fr-CH" sz="2200" kern="1200" dirty="0" err="1"/>
            <a:t>during</a:t>
          </a:r>
          <a:r>
            <a:rPr lang="fr-CH" sz="2200" kern="1200" dirty="0"/>
            <a:t> real-time sessions. </a:t>
          </a:r>
          <a:r>
            <a:rPr lang="fr-CH" sz="2200" kern="1200" dirty="0" err="1"/>
            <a:t>Make</a:t>
          </a:r>
          <a:r>
            <a:rPr lang="fr-CH" sz="2200" kern="1200" dirty="0"/>
            <a:t> room for discussion and feedback </a:t>
          </a:r>
          <a:r>
            <a:rPr lang="fr-CH" sz="2200" kern="1200" dirty="0" err="1"/>
            <a:t>from</a:t>
          </a:r>
          <a:r>
            <a:rPr lang="fr-CH" sz="2200" kern="1200" dirty="0"/>
            <a:t> </a:t>
          </a:r>
          <a:r>
            <a:rPr lang="fr-CH" sz="2200" kern="1200" dirty="0" err="1"/>
            <a:t>peers</a:t>
          </a:r>
          <a:r>
            <a:rPr lang="fr-CH" sz="2200" kern="1200" dirty="0"/>
            <a:t> as </a:t>
          </a:r>
          <a:r>
            <a:rPr lang="fr-CH" sz="2200" kern="1200" dirty="0" err="1"/>
            <a:t>well</a:t>
          </a:r>
          <a:r>
            <a:rPr lang="fr-CH" sz="2200" kern="1200" dirty="0"/>
            <a:t> as </a:t>
          </a:r>
          <a:r>
            <a:rPr lang="fr-CH" sz="2200" kern="1200" dirty="0" err="1"/>
            <a:t>trainers</a:t>
          </a:r>
          <a:r>
            <a:rPr lang="fr-CH" sz="2200" kern="1200" dirty="0"/>
            <a:t>.</a:t>
          </a:r>
          <a:endParaRPr lang="en-CH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2200" kern="1200" dirty="0"/>
            <a:t>In discussion forums and email discussions, </a:t>
          </a:r>
          <a:r>
            <a:rPr lang="fr-CH" sz="2200" kern="1200" dirty="0" err="1"/>
            <a:t>try</a:t>
          </a:r>
          <a:r>
            <a:rPr lang="fr-CH" sz="2200" kern="1200" dirty="0"/>
            <a:t> to </a:t>
          </a:r>
          <a:r>
            <a:rPr lang="fr-CH" sz="2200" kern="1200" dirty="0" err="1"/>
            <a:t>respond</a:t>
          </a:r>
          <a:r>
            <a:rPr lang="fr-CH" sz="2200" kern="1200" dirty="0"/>
            <a:t> to questions </a:t>
          </a:r>
          <a:r>
            <a:rPr lang="fr-CH" sz="2200" kern="1200" dirty="0" err="1"/>
            <a:t>within</a:t>
          </a:r>
          <a:r>
            <a:rPr lang="fr-CH" sz="2200" kern="1200" dirty="0"/>
            <a:t> 24 </a:t>
          </a:r>
          <a:r>
            <a:rPr lang="fr-CH" sz="2200" kern="1200" dirty="0" err="1"/>
            <a:t>hours</a:t>
          </a:r>
          <a:r>
            <a:rPr lang="fr-CH" sz="2200" kern="1200" dirty="0"/>
            <a:t>. Encourage the use of forums </a:t>
          </a:r>
          <a:r>
            <a:rPr lang="fr-CH" sz="2200" kern="1200" dirty="0" err="1"/>
            <a:t>so</a:t>
          </a:r>
          <a:r>
            <a:rPr lang="fr-CH" sz="2200" kern="1200" dirty="0"/>
            <a:t> ALL participants </a:t>
          </a:r>
          <a:r>
            <a:rPr lang="fr-CH" sz="2200" kern="1200" dirty="0" err="1"/>
            <a:t>see</a:t>
          </a:r>
          <a:r>
            <a:rPr lang="fr-CH" sz="2200" kern="1200" dirty="0"/>
            <a:t> and </a:t>
          </a:r>
          <a:r>
            <a:rPr lang="fr-CH" sz="2200" kern="1200" dirty="0" err="1"/>
            <a:t>benefit</a:t>
          </a:r>
          <a:r>
            <a:rPr lang="fr-CH" sz="2200" kern="1200" dirty="0"/>
            <a:t> </a:t>
          </a:r>
          <a:r>
            <a:rPr lang="fr-CH" sz="2200" kern="1200" dirty="0" err="1"/>
            <a:t>from</a:t>
          </a:r>
          <a:r>
            <a:rPr lang="fr-CH" sz="2200" kern="1200" dirty="0"/>
            <a:t> feedback.</a:t>
          </a:r>
          <a:endParaRPr lang="en-CH" sz="2200" kern="1200" dirty="0"/>
        </a:p>
      </dsp:txBody>
      <dsp:txXfrm>
        <a:off x="0" y="1935942"/>
        <a:ext cx="8229600" cy="23763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D1E8F5-361B-4507-A557-83C279A9EE93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4700" kern="1200" dirty="0"/>
            <a:t>Impacts of media</a:t>
          </a:r>
          <a:endParaRPr lang="en-CH" sz="4700" kern="1200" dirty="0"/>
        </a:p>
      </dsp:txBody>
      <dsp:txXfrm>
        <a:off x="55030" y="62882"/>
        <a:ext cx="8119540" cy="1017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67B85-922F-419C-A553-D1EB0D4963CF}" type="datetimeFigureOut">
              <a:rPr lang="en-CH" smtClean="0"/>
              <a:t>06.12.2023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D2692-6CBB-4763-BC1B-39970AAA433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9271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D2692-6CBB-4763-BC1B-39970AAA433F}" type="slidenum">
              <a:rPr lang="en-CH" smtClean="0"/>
              <a:t>12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1198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6000" cy="691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26432" y="544529"/>
            <a:ext cx="7760368" cy="5026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0" dirty="0">
              <a:solidFill>
                <a:schemeClr val="tx2"/>
              </a:solidFill>
            </a:endParaRPr>
          </a:p>
          <a:p>
            <a:r>
              <a:rPr lang="en-US" sz="8000" dirty="0">
                <a:solidFill>
                  <a:schemeClr val="tx2"/>
                </a:solidFill>
              </a:rPr>
              <a:t>WMO Guidance on Distance Learning</a:t>
            </a:r>
          </a:p>
          <a:p>
            <a:endParaRPr lang="en-US" sz="5800" dirty="0">
              <a:solidFill>
                <a:schemeClr val="tx2"/>
              </a:solidFill>
            </a:endParaRPr>
          </a:p>
          <a:p>
            <a:endParaRPr lang="en-US" sz="5800" dirty="0">
              <a:solidFill>
                <a:schemeClr val="tx2"/>
              </a:solidFill>
            </a:endParaRPr>
          </a:p>
          <a:p>
            <a:endParaRPr lang="en-US" sz="5800" dirty="0">
              <a:solidFill>
                <a:schemeClr val="tx2"/>
              </a:solidFill>
            </a:endParaRPr>
          </a:p>
          <a:p>
            <a:r>
              <a:rPr lang="en-US" sz="11100" dirty="0">
                <a:solidFill>
                  <a:schemeClr val="tx2"/>
                </a:solidFill>
              </a:rPr>
              <a:t>Ten key principles for </a:t>
            </a:r>
            <a:br>
              <a:rPr lang="en-US" sz="11100" dirty="0">
                <a:solidFill>
                  <a:schemeClr val="tx2"/>
                </a:solidFill>
              </a:rPr>
            </a:br>
            <a:r>
              <a:rPr lang="en-US" sz="11100" dirty="0">
                <a:solidFill>
                  <a:schemeClr val="tx2"/>
                </a:solidFill>
              </a:rPr>
              <a:t>distance learning</a:t>
            </a:r>
            <a:br>
              <a:rPr lang="en-US" sz="9800" dirty="0">
                <a:solidFill>
                  <a:schemeClr val="tx2"/>
                </a:solidFill>
              </a:rPr>
            </a:br>
            <a:br>
              <a:rPr lang="en-US" sz="5800" dirty="0">
                <a:solidFill>
                  <a:schemeClr val="tx2"/>
                </a:solidFill>
              </a:rPr>
            </a:br>
            <a:r>
              <a:rPr lang="en-US" sz="5800" dirty="0">
                <a:solidFill>
                  <a:schemeClr val="tx2"/>
                </a:solidFill>
              </a:rPr>
              <a:t>Based on a </a:t>
            </a:r>
            <a:r>
              <a:rPr lang="en-US" sz="5800">
                <a:solidFill>
                  <a:schemeClr val="tx2"/>
                </a:solidFill>
              </a:rPr>
              <a:t>resource from </a:t>
            </a:r>
            <a:r>
              <a:rPr lang="en-US" sz="5800" dirty="0">
                <a:solidFill>
                  <a:schemeClr val="tx2"/>
                </a:solidFill>
              </a:rPr>
              <a:t>the ICRC Learning and Development Division</a:t>
            </a:r>
          </a:p>
          <a:p>
            <a:endParaRPr lang="en-US" sz="8000" dirty="0">
              <a:solidFill>
                <a:srgbClr val="000090"/>
              </a:solidFill>
            </a:endParaRPr>
          </a:p>
          <a:p>
            <a:r>
              <a:rPr lang="en-US" sz="5800" dirty="0">
                <a:solidFill>
                  <a:schemeClr val="tx2"/>
                </a:solidFill>
              </a:rPr>
              <a:t>Patrick Parrish</a:t>
            </a:r>
            <a:br>
              <a:rPr lang="en-US" sz="6500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C/TRA/ETR</a:t>
            </a:r>
            <a:br>
              <a:rPr lang="en-US" dirty="0">
                <a:solidFill>
                  <a:srgbClr val="000090"/>
                </a:solidFill>
              </a:rPr>
            </a:br>
            <a:endParaRPr lang="en-US" dirty="0">
              <a:solidFill>
                <a:srgbClr val="000090"/>
              </a:solidFill>
            </a:endParaRPr>
          </a:p>
          <a:p>
            <a:endParaRPr lang="en-GB" sz="4800" dirty="0">
              <a:solidFill>
                <a:srgbClr val="000090"/>
              </a:solidFill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85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5CE8D3A-756B-4FEE-914E-0586940A00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8854397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271214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23936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637A-A9DB-4185-8164-0B1BBF485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/>
              <a:t>Learning </a:t>
            </a:r>
            <a:r>
              <a:rPr lang="fr-CH" dirty="0" err="1"/>
              <a:t>is</a:t>
            </a:r>
            <a:r>
              <a:rPr lang="fr-CH" dirty="0"/>
              <a:t> a process, not an </a:t>
            </a:r>
            <a:r>
              <a:rPr lang="fr-CH" dirty="0" err="1"/>
              <a:t>event</a:t>
            </a:r>
            <a:endParaRPr lang="en-CH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392009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3949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637A-A9DB-4185-8164-0B1BBF485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 err="1"/>
              <a:t>Learn</a:t>
            </a:r>
            <a:r>
              <a:rPr lang="fr-CH" dirty="0"/>
              <a:t> </a:t>
            </a:r>
            <a:r>
              <a:rPr lang="fr-CH" dirty="0" err="1"/>
              <a:t>from</a:t>
            </a:r>
            <a:r>
              <a:rPr lang="fr-CH" dirty="0"/>
              <a:t> </a:t>
            </a:r>
            <a:r>
              <a:rPr lang="fr-CH" dirty="0" err="1"/>
              <a:t>past</a:t>
            </a:r>
            <a:r>
              <a:rPr lang="fr-CH" dirty="0"/>
              <a:t> </a:t>
            </a:r>
            <a:r>
              <a:rPr lang="fr-CH" dirty="0" err="1"/>
              <a:t>experience</a:t>
            </a:r>
            <a:endParaRPr lang="en-CH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428128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8057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B336814-ABBB-4DA3-9F4B-1D784AC9FC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79276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9731472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428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C3280A9-64BA-430F-B0B9-A952DED4EE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2510594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9142640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35187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F92F847-B5AE-4C86-B57F-EBAAF47E6E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490302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2587766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15466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A2697AF-AB65-43A1-A7AB-936E2B2559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711131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2800235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51638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25145DF-A893-45AC-BB4B-21684EFAD7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476606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366878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52102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9A97899-862E-4A18-A357-E87EBA9668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801501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5092987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30726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5344CAF-B95F-442F-80DA-3AE8861373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011569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6553355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51509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8DF6B44-16DC-4E50-A1CB-E6C07C1500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1146489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57AEC5-33C4-4BF0-B684-BF2B31A3C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72229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63484448"/>
      </p:ext>
    </p:extLst>
  </p:cSld>
  <p:clrMapOvr>
    <a:masterClrMapping/>
  </p:clrMapOvr>
</p:sld>
</file>

<file path=ppt/theme/theme1.xml><?xml version="1.0" encoding="utf-8"?>
<a:theme xmlns:a="http://schemas.openxmlformats.org/drawingml/2006/main" name="WMO_WHIT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BACF6D791E414B88E597AE82AD43EB" ma:contentTypeVersion="13" ma:contentTypeDescription="Create a new document." ma:contentTypeScope="" ma:versionID="844af0807fe04c88cec59c1c52f8c372">
  <xsd:schema xmlns:xsd="http://www.w3.org/2001/XMLSchema" xmlns:xs="http://www.w3.org/2001/XMLSchema" xmlns:p="http://schemas.microsoft.com/office/2006/metadata/properties" xmlns:ns3="5047777c-43f9-4346-ba73-e7356716cfa6" xmlns:ns4="e0e97e8b-f765-4c21-9e5d-c6b17ee0650c" targetNamespace="http://schemas.microsoft.com/office/2006/metadata/properties" ma:root="true" ma:fieldsID="73f6ebffb0d84b87f34259aa2ff402bd" ns3:_="" ns4:_="">
    <xsd:import namespace="5047777c-43f9-4346-ba73-e7356716cfa6"/>
    <xsd:import namespace="e0e97e8b-f765-4c21-9e5d-c6b17ee0650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47777c-43f9-4346-ba73-e7356716cf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97e8b-f765-4c21-9e5d-c6b17ee0650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25B5E3-C159-4B0F-975C-688CE3760D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96A403-0191-4A9F-B195-B1123AD020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47777c-43f9-4346-ba73-e7356716cfa6"/>
    <ds:schemaRef ds:uri="e0e97e8b-f765-4c21-9e5d-c6b17ee065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6E7E2F-7497-42CD-A969-4319FC0D663C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5047777c-43f9-4346-ba73-e7356716cfa6"/>
    <ds:schemaRef ds:uri="http://schemas.openxmlformats.org/package/2006/metadata/core-properties"/>
    <ds:schemaRef ds:uri="e0e97e8b-f765-4c21-9e5d-c6b17ee0650c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WMO_WHITE_Powerpoint_en_fr</Template>
  <TotalTime>2812</TotalTime>
  <Words>889</Words>
  <Application>Microsoft Macintosh PowerPoint</Application>
  <PresentationFormat>On-screen Show (4:3)</PresentationFormat>
  <Paragraphs>65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WMO_WHITE_Powerpoint_en_fr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Learning is a process, not an event</vt:lpstr>
      <vt:lpstr>Learn from past experience</vt:lpstr>
    </vt:vector>
  </TitlesOfParts>
  <Company>WMO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Parrish</dc:creator>
  <cp:lastModifiedBy>Patrick Parrish</cp:lastModifiedBy>
  <cp:revision>10</cp:revision>
  <dcterms:created xsi:type="dcterms:W3CDTF">2020-09-29T11:12:42Z</dcterms:created>
  <dcterms:modified xsi:type="dcterms:W3CDTF">2023-12-08T12:50:35Z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0x010100EEBACF6D791E414B88E597AE82AD43EB</vt:lpwstr>
  </property>
</Properties>
</file>