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32"/>
  </p:notesMasterIdLst>
  <p:sldIdLst>
    <p:sldId id="256" r:id="rId2"/>
    <p:sldId id="290" r:id="rId3"/>
    <p:sldId id="318" r:id="rId4"/>
    <p:sldId id="278" r:id="rId5"/>
    <p:sldId id="279" r:id="rId6"/>
    <p:sldId id="280" r:id="rId7"/>
    <p:sldId id="288" r:id="rId8"/>
    <p:sldId id="307" r:id="rId9"/>
    <p:sldId id="293" r:id="rId10"/>
    <p:sldId id="294" r:id="rId11"/>
    <p:sldId id="295" r:id="rId12"/>
    <p:sldId id="289" r:id="rId13"/>
    <p:sldId id="298" r:id="rId14"/>
    <p:sldId id="303" r:id="rId15"/>
    <p:sldId id="305" r:id="rId16"/>
    <p:sldId id="296" r:id="rId17"/>
    <p:sldId id="306" r:id="rId18"/>
    <p:sldId id="297" r:id="rId19"/>
    <p:sldId id="320" r:id="rId20"/>
    <p:sldId id="321" r:id="rId21"/>
    <p:sldId id="324" r:id="rId22"/>
    <p:sldId id="323" r:id="rId23"/>
    <p:sldId id="322" r:id="rId24"/>
    <p:sldId id="329" r:id="rId25"/>
    <p:sldId id="299" r:id="rId26"/>
    <p:sldId id="312" r:id="rId27"/>
    <p:sldId id="310" r:id="rId28"/>
    <p:sldId id="313" r:id="rId29"/>
    <p:sldId id="284" r:id="rId30"/>
    <p:sldId id="330" r:id="rId31"/>
  </p:sldIdLst>
  <p:sldSz cx="9144000" cy="6858000" type="screen4x3"/>
  <p:notesSz cx="7099300" cy="10234613"/>
  <p:defaultTextStyle>
    <a:defPPr>
      <a:defRPr lang="en-GB"/>
    </a:defPPr>
    <a:lvl1pPr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bg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bg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FF"/>
    <a:srgbClr val="CCECFF"/>
    <a:srgbClr val="FFFF00"/>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102" autoAdjust="0"/>
    <p:restoredTop sz="94660"/>
  </p:normalViewPr>
  <p:slideViewPr>
    <p:cSldViewPr showGuides="1">
      <p:cViewPr varScale="1">
        <p:scale>
          <a:sx n="75" d="100"/>
          <a:sy n="75" d="100"/>
        </p:scale>
        <p:origin x="1771" y="2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AutoShape 1"/>
          <p:cNvSpPr>
            <a:spLocks noChangeArrowheads="1"/>
          </p:cNvSpPr>
          <p:nvPr/>
        </p:nvSpPr>
        <p:spPr bwMode="auto">
          <a:xfrm>
            <a:off x="0" y="0"/>
            <a:ext cx="7099300" cy="10234613"/>
          </a:xfrm>
          <a:prstGeom prst="roundRect">
            <a:avLst>
              <a:gd name="adj" fmla="val 19"/>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1" name="AutoShape 2"/>
          <p:cNvSpPr>
            <a:spLocks noChangeArrowheads="1"/>
          </p:cNvSpPr>
          <p:nvPr/>
        </p:nvSpPr>
        <p:spPr bwMode="auto">
          <a:xfrm>
            <a:off x="0" y="0"/>
            <a:ext cx="7099300" cy="102346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2" name="AutoShape 3"/>
          <p:cNvSpPr>
            <a:spLocks noChangeArrowheads="1"/>
          </p:cNvSpPr>
          <p:nvPr/>
        </p:nvSpPr>
        <p:spPr bwMode="auto">
          <a:xfrm>
            <a:off x="0" y="0"/>
            <a:ext cx="7099300" cy="102346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053" name="Text Box 4"/>
          <p:cNvSpPr txBox="1">
            <a:spLocks noChangeArrowheads="1"/>
          </p:cNvSpPr>
          <p:nvPr/>
        </p:nvSpPr>
        <p:spPr bwMode="auto">
          <a:xfrm>
            <a:off x="0" y="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2" name="Rectangle 5"/>
          <p:cNvSpPr>
            <a:spLocks noGrp="1" noChangeArrowheads="1"/>
          </p:cNvSpPr>
          <p:nvPr>
            <p:ph type="dt"/>
          </p:nvPr>
        </p:nvSpPr>
        <p:spPr bwMode="auto">
          <a:xfrm>
            <a:off x="4021138" y="0"/>
            <a:ext cx="3071812"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60" tIns="50760" rIns="97560" bIns="50760" numCol="1" anchor="t" anchorCtr="0" compatLnSpc="1">
            <a:prstTxWarp prst="textNoShape">
              <a:avLst/>
            </a:prstTxWarp>
          </a:bodyPr>
          <a:lstStyle>
            <a:lvl1pPr algn="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Calibri" panose="020F0502020204030204" pitchFamily="34" charset="0"/>
                <a:ea typeface="+mn-ea"/>
                <a:cs typeface="Arial" panose="020B0604020202020204" pitchFamily="34" charset="0"/>
              </a:defRPr>
            </a:lvl1pPr>
          </a:lstStyle>
          <a:p>
            <a:pPr>
              <a:defRPr/>
            </a:pPr>
            <a:endParaRPr lang="en-US" altLang="it-IT"/>
          </a:p>
        </p:txBody>
      </p:sp>
      <p:sp>
        <p:nvSpPr>
          <p:cNvPr id="2055" name="Rectangle 6"/>
          <p:cNvSpPr>
            <a:spLocks noGrp="1" noRot="1" noChangeAspect="1" noChangeArrowheads="1"/>
          </p:cNvSpPr>
          <p:nvPr>
            <p:ph type="sldImg"/>
          </p:nvPr>
        </p:nvSpPr>
        <p:spPr bwMode="auto">
          <a:xfrm>
            <a:off x="992188" y="768350"/>
            <a:ext cx="5110162" cy="3832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7"/>
          <p:cNvSpPr>
            <a:spLocks noGrp="1" noChangeArrowheads="1"/>
          </p:cNvSpPr>
          <p:nvPr>
            <p:ph type="body"/>
          </p:nvPr>
        </p:nvSpPr>
        <p:spPr bwMode="auto">
          <a:xfrm>
            <a:off x="709613" y="4860925"/>
            <a:ext cx="5675312" cy="460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it-IT" noProof="0" smtClean="0"/>
          </a:p>
        </p:txBody>
      </p:sp>
      <p:sp>
        <p:nvSpPr>
          <p:cNvPr id="2057" name="Text Box 8"/>
          <p:cNvSpPr txBox="1">
            <a:spLocks noChangeArrowheads="1"/>
          </p:cNvSpPr>
          <p:nvPr/>
        </p:nvSpPr>
        <p:spPr bwMode="auto">
          <a:xfrm>
            <a:off x="0" y="972185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4" name="Rectangle 9"/>
          <p:cNvSpPr>
            <a:spLocks noGrp="1" noChangeArrowheads="1"/>
          </p:cNvSpPr>
          <p:nvPr>
            <p:ph type="sldNum"/>
          </p:nvPr>
        </p:nvSpPr>
        <p:spPr bwMode="auto">
          <a:xfrm>
            <a:off x="4021138" y="9721850"/>
            <a:ext cx="3071812" cy="506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7560" tIns="50760" rIns="97560" bIns="50760" numCol="1" anchor="b" anchorCtr="0" compatLnSpc="1">
            <a:prstTxWarp prst="textNoShape">
              <a:avLst/>
            </a:prstTxWarp>
          </a:bodyPr>
          <a:lstStyle>
            <a:lvl1pPr algn="r">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300">
                <a:solidFill>
                  <a:srgbClr val="000000"/>
                </a:solidFill>
                <a:latin typeface="Calibri" panose="020F0502020204030204" pitchFamily="34" charset="0"/>
                <a:ea typeface="+mn-ea"/>
                <a:cs typeface="Arial" panose="020B0604020202020204" pitchFamily="34" charset="0"/>
              </a:defRPr>
            </a:lvl1pPr>
          </a:lstStyle>
          <a:p>
            <a:pPr>
              <a:defRPr/>
            </a:pPr>
            <a:fld id="{9AE3B602-4CEC-417E-BF53-9F3BCC9D7826}" type="slidenum">
              <a:rPr lang="en-US" altLang="it-IT"/>
              <a:pPr>
                <a:defRPr/>
              </a:pPr>
              <a:t>‹#›</a:t>
            </a:fld>
            <a:endParaRPr lang="en-US" altLang="it-IT"/>
          </a:p>
        </p:txBody>
      </p:sp>
    </p:spTree>
    <p:extLst>
      <p:ext uri="{BB962C8B-B14F-4D97-AF65-F5344CB8AC3E}">
        <p14:creationId xmlns:p14="http://schemas.microsoft.com/office/powerpoint/2010/main" val="3394923317"/>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A0C7898-A3C1-4D22-B56A-B62E1C7E73C3}"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a:t>
            </a:fld>
            <a:endParaRPr lang="en-US" altLang="it-IT" sz="1300" smtClean="0">
              <a:latin typeface="Calibri" panose="020F0502020204030204" pitchFamily="34" charset="0"/>
              <a:ea typeface="Microsoft YaHei" panose="020B0503020204020204" pitchFamily="34" charset="-122"/>
            </a:endParaRPr>
          </a:p>
        </p:txBody>
      </p:sp>
      <p:sp>
        <p:nvSpPr>
          <p:cNvPr id="4099" name="Rectangle 1"/>
          <p:cNvSpPr>
            <a:spLocks noGrp="1" noRot="1" noChangeAspect="1" noChangeArrowheads="1" noTextEdit="1"/>
          </p:cNvSpPr>
          <p:nvPr>
            <p:ph type="sldImg"/>
          </p:nvPr>
        </p:nvSpPr>
        <p:spPr>
          <a:xfrm>
            <a:off x="992188" y="768350"/>
            <a:ext cx="5114925"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00" name="Text Box 2"/>
          <p:cNvSpPr txBox="1">
            <a:spLocks noChangeArrowheads="1"/>
          </p:cNvSpPr>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228F7BB-6AEA-45F0-A38D-6ED435B10577}"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10</a:t>
            </a:fld>
            <a:endParaRPr lang="en-US" altLang="it-IT" sz="1300" smtClean="0">
              <a:latin typeface="Calibri" panose="020F0502020204030204" pitchFamily="34" charset="0"/>
              <a:ea typeface="Microsoft YaHei" panose="020B0503020204020204" pitchFamily="34" charset="-122"/>
            </a:endParaRPr>
          </a:p>
        </p:txBody>
      </p:sp>
      <p:sp>
        <p:nvSpPr>
          <p:cNvPr id="30723"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0724"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486B6D6-8FAE-41F2-A061-E256A5612377}"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11</a:t>
            </a:fld>
            <a:endParaRPr lang="en-US" altLang="it-IT" sz="1300" smtClean="0">
              <a:latin typeface="Calibri" panose="020F0502020204030204" pitchFamily="34" charset="0"/>
              <a:ea typeface="Microsoft YaHei" panose="020B0503020204020204" pitchFamily="34" charset="-122"/>
            </a:endParaRPr>
          </a:p>
        </p:txBody>
      </p:sp>
      <p:sp>
        <p:nvSpPr>
          <p:cNvPr id="32771"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2772"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C2360D9-1F09-413A-8C87-B7436EC20A8B}"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12</a:t>
            </a:fld>
            <a:endParaRPr lang="en-US" altLang="it-IT" sz="1300" smtClean="0">
              <a:latin typeface="Calibri" panose="020F0502020204030204" pitchFamily="34" charset="0"/>
              <a:ea typeface="Microsoft YaHei" panose="020B0503020204020204" pitchFamily="34" charset="-122"/>
            </a:endParaRPr>
          </a:p>
        </p:txBody>
      </p:sp>
      <p:sp>
        <p:nvSpPr>
          <p:cNvPr id="12291" name="Rectangle 2"/>
          <p:cNvSpPr>
            <a:spLocks noGrp="1" noRot="1" noChangeAspect="1" noChangeArrowheads="1" noTextEdit="1"/>
          </p:cNvSpPr>
          <p:nvPr>
            <p:ph type="sldImg"/>
          </p:nvPr>
        </p:nvSpPr>
        <p:spPr>
          <a:xfrm>
            <a:off x="992188" y="768350"/>
            <a:ext cx="5114925" cy="3836988"/>
          </a:xfrm>
          <a:ln/>
          <a:extLst>
            <a:ext uri="{91240B29-F687-4F45-9708-019B960494DF}">
              <a14:hiddenLine xmlns:a14="http://schemas.microsoft.com/office/drawing/2010/main" w="9525">
                <a:solidFill>
                  <a:srgbClr val="808080"/>
                </a:solidFill>
                <a:miter lim="800000"/>
                <a:headEnd/>
                <a:tailEnd/>
              </a14:hiddenLine>
            </a:ext>
          </a:extLst>
        </p:spPr>
      </p:sp>
      <p:sp>
        <p:nvSpPr>
          <p:cNvPr id="12292" name="Text Box 3"/>
          <p:cNvSpPr txBox="1">
            <a:spLocks noChangeArrowheads="1"/>
          </p:cNvSpPr>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560" tIns="50760" rIns="97560" bIns="5076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ts val="488"/>
              </a:spcBef>
              <a:buClrTx/>
              <a:buFontTx/>
              <a:buNone/>
            </a:pPr>
            <a:r>
              <a:rPr lang="fr-CH" altLang="it-IT" sz="1300">
                <a:latin typeface="Arial" panose="020B0604020202020204" pitchFamily="34" charset="0"/>
                <a:cs typeface="Arial" panose="020B0604020202020204" pitchFamily="34" charset="0"/>
              </a:rPr>
              <a:t>The WMO ETR Programme recognizes IBIMET for its strong potential to serve WMO members with its unique research and training focused on critical needs, with its drive to provide high quality learning experiences for its students, for its service to WMO regional and commission activities, and for its successes in generating funding opportunties for research and accompanying training efforts. WMO ETR looks forward to a productive relationship with IBIMET as an important training partner.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E01C81E-713E-4097-8DF7-C4C4EAC6878B}"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13</a:t>
            </a:fld>
            <a:endParaRPr lang="en-US" altLang="it-IT" sz="1300" smtClean="0">
              <a:latin typeface="Calibri" panose="020F0502020204030204" pitchFamily="34" charset="0"/>
              <a:ea typeface="Microsoft YaHei" panose="020B0503020204020204" pitchFamily="34" charset="-122"/>
            </a:endParaRPr>
          </a:p>
        </p:txBody>
      </p:sp>
      <p:sp>
        <p:nvSpPr>
          <p:cNvPr id="34819"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482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47F4EC3-7BA4-445C-B3DA-7A54663573F9}"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15</a:t>
            </a:fld>
            <a:endParaRPr lang="en-US" altLang="it-IT" sz="1300" smtClean="0">
              <a:latin typeface="Calibri" panose="020F0502020204030204" pitchFamily="34" charset="0"/>
              <a:ea typeface="Microsoft YaHei" panose="020B0503020204020204" pitchFamily="34" charset="-122"/>
            </a:endParaRPr>
          </a:p>
        </p:txBody>
      </p:sp>
      <p:sp>
        <p:nvSpPr>
          <p:cNvPr id="39939"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3994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CE298C1-9C39-43A9-A64F-A0D962262408}"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25</a:t>
            </a:fld>
            <a:endParaRPr lang="en-US" altLang="it-IT" sz="1300" smtClean="0">
              <a:latin typeface="Calibri" panose="020F0502020204030204" pitchFamily="34" charset="0"/>
              <a:ea typeface="Microsoft YaHei" panose="020B0503020204020204" pitchFamily="34" charset="-122"/>
            </a:endParaRPr>
          </a:p>
        </p:txBody>
      </p:sp>
      <p:sp>
        <p:nvSpPr>
          <p:cNvPr id="45059"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4506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83B9D3FF-34A5-4EE8-B143-9B077637C6DA}"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26</a:t>
            </a:fld>
            <a:endParaRPr lang="en-US" altLang="it-IT" sz="1300" smtClean="0">
              <a:latin typeface="Calibri" panose="020F0502020204030204" pitchFamily="34" charset="0"/>
              <a:ea typeface="Microsoft YaHei" panose="020B0503020204020204" pitchFamily="34" charset="-122"/>
            </a:endParaRPr>
          </a:p>
        </p:txBody>
      </p:sp>
      <p:sp>
        <p:nvSpPr>
          <p:cNvPr id="49155" name="Rectangle 1"/>
          <p:cNvSpPr>
            <a:spLocks noGrp="1" noRot="1" noChangeAspect="1" noChangeArrowheads="1" noTextEdit="1"/>
          </p:cNvSpPr>
          <p:nvPr>
            <p:ph type="sldImg"/>
          </p:nvPr>
        </p:nvSpPr>
        <p:spPr>
          <a:xfrm>
            <a:off x="992188" y="768350"/>
            <a:ext cx="5114925"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p:cNvSpPr txBox="1">
            <a:spLocks noChangeArrowheads="1"/>
          </p:cNvSpPr>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560" tIns="50760" rIns="97560" bIns="5076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ts val="488"/>
              </a:spcBef>
              <a:buClrTx/>
              <a:buFontTx/>
              <a:buNone/>
            </a:pPr>
            <a:r>
              <a:rPr lang="fr-CH" altLang="it-IT" sz="1300">
                <a:latin typeface="Arial" panose="020B0604020202020204" pitchFamily="34" charset="0"/>
                <a:cs typeface="Arial" panose="020B0604020202020204" pitchFamily="34" charset="0"/>
              </a:rPr>
              <a:t>The WMO ETR Programme recognizes IBIMET for its strong potential to serve WMO members with its unique research and training focused on critical needs, with its drive to provide high quality learning experiences for its students, for its service to WMO regional and commission activities, and for its successes in generating funding opportunties for research and accompanying training efforts. WMO ETR looks forward to a productive relationship with IBIMET as an important training partner.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886D550-C935-4704-A89C-B7BD7EDBC4E7}"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27</a:t>
            </a:fld>
            <a:endParaRPr lang="en-US" altLang="it-IT" sz="1300" smtClean="0">
              <a:latin typeface="Calibri" panose="020F0502020204030204" pitchFamily="34" charset="0"/>
              <a:ea typeface="Microsoft YaHei" panose="020B0503020204020204" pitchFamily="34" charset="-122"/>
            </a:endParaRPr>
          </a:p>
        </p:txBody>
      </p:sp>
      <p:sp>
        <p:nvSpPr>
          <p:cNvPr id="51203" name="Rectangle 1"/>
          <p:cNvSpPr>
            <a:spLocks noGrp="1" noRot="1" noChangeAspect="1" noChangeArrowheads="1" noTextEdit="1"/>
          </p:cNvSpPr>
          <p:nvPr>
            <p:ph type="sldImg"/>
          </p:nvPr>
        </p:nvSpPr>
        <p:spPr>
          <a:xfrm>
            <a:off x="990600" y="777875"/>
            <a:ext cx="5118100" cy="38385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84D13D3-7698-443C-B7AA-E793F3E18B6D}"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28</a:t>
            </a:fld>
            <a:endParaRPr lang="en-US" altLang="it-IT" sz="1300" smtClean="0">
              <a:latin typeface="Calibri" panose="020F0502020204030204" pitchFamily="34" charset="0"/>
              <a:ea typeface="Microsoft YaHei" panose="020B0503020204020204" pitchFamily="34" charset="-122"/>
            </a:endParaRPr>
          </a:p>
        </p:txBody>
      </p:sp>
      <p:sp>
        <p:nvSpPr>
          <p:cNvPr id="53251" name="Rectangle 1"/>
          <p:cNvSpPr>
            <a:spLocks noGrp="1" noRot="1" noChangeAspect="1" noChangeArrowheads="1" noTextEdit="1"/>
          </p:cNvSpPr>
          <p:nvPr>
            <p:ph type="sldImg"/>
          </p:nvPr>
        </p:nvSpPr>
        <p:spPr>
          <a:xfrm>
            <a:off x="990600" y="777875"/>
            <a:ext cx="5118100" cy="38385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4A288B48-1440-4ED6-8E37-A8A0A68F9EEC}"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29</a:t>
            </a:fld>
            <a:endParaRPr lang="en-US" altLang="it-IT" sz="1300" smtClean="0">
              <a:latin typeface="Calibri" panose="020F0502020204030204" pitchFamily="34" charset="0"/>
              <a:ea typeface="Microsoft YaHei" panose="020B0503020204020204" pitchFamily="34" charset="-122"/>
            </a:endParaRPr>
          </a:p>
        </p:txBody>
      </p:sp>
      <p:sp>
        <p:nvSpPr>
          <p:cNvPr id="55299" name="Rectangle 1"/>
          <p:cNvSpPr>
            <a:spLocks noGrp="1" noRot="1" noChangeAspect="1" noChangeArrowheads="1" noTextEdit="1"/>
          </p:cNvSpPr>
          <p:nvPr>
            <p:ph type="sldImg"/>
          </p:nvPr>
        </p:nvSpPr>
        <p:spPr>
          <a:xfrm>
            <a:off x="990600" y="777875"/>
            <a:ext cx="5118100" cy="38385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2D57D90-98EA-428A-B2BE-4C4B8C65CA19}"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2</a:t>
            </a:fld>
            <a:endParaRPr lang="en-US" altLang="it-IT" sz="1300" smtClean="0">
              <a:latin typeface="Calibri" panose="020F0502020204030204" pitchFamily="34" charset="0"/>
              <a:ea typeface="Microsoft YaHei" panose="020B0503020204020204" pitchFamily="34" charset="-122"/>
            </a:endParaRPr>
          </a:p>
        </p:txBody>
      </p:sp>
      <p:sp>
        <p:nvSpPr>
          <p:cNvPr id="6147" name="Rectangle 2"/>
          <p:cNvSpPr>
            <a:spLocks noGrp="1" noRot="1" noChangeAspect="1" noChangeArrowheads="1" noTextEdit="1"/>
          </p:cNvSpPr>
          <p:nvPr>
            <p:ph type="sldImg"/>
          </p:nvPr>
        </p:nvSpPr>
        <p:spPr>
          <a:xfrm>
            <a:off x="992188" y="768350"/>
            <a:ext cx="5114925" cy="3836988"/>
          </a:xfrm>
          <a:ln/>
          <a:extLst>
            <a:ext uri="{91240B29-F687-4F45-9708-019B960494DF}">
              <a14:hiddenLine xmlns:a14="http://schemas.microsoft.com/office/drawing/2010/main" w="9525">
                <a:solidFill>
                  <a:srgbClr val="808080"/>
                </a:solidFill>
                <a:miter lim="800000"/>
                <a:headEnd/>
                <a:tailEnd/>
              </a14:hiddenLine>
            </a:ext>
          </a:extLst>
        </p:spPr>
      </p:sp>
      <p:sp>
        <p:nvSpPr>
          <p:cNvPr id="6148" name="Text Box 3"/>
          <p:cNvSpPr txBox="1">
            <a:spLocks noChangeArrowheads="1"/>
          </p:cNvSpPr>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7560" tIns="50760" rIns="97560" bIns="50760"/>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ts val="488"/>
              </a:spcBef>
              <a:buClrTx/>
              <a:buFontTx/>
              <a:buNone/>
            </a:pPr>
            <a:r>
              <a:rPr lang="fr-CH" altLang="it-IT" sz="1300">
                <a:latin typeface="Arial" panose="020B0604020202020204" pitchFamily="34" charset="0"/>
                <a:cs typeface="Arial" panose="020B0604020202020204" pitchFamily="34" charset="0"/>
              </a:rPr>
              <a:t>The WMO ETR Programme recognizes IBIMET for its strong potential to serve WMO members with its unique research and training focused on critical needs, with its drive to provide high quality learning experiences for its students, for its service to WMO regional and commission activities, and for its successes in generating funding opportunties for research and accompanying training efforts. WMO ETR looks forward to a productive relationship with IBIMET as an important training partner.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EC947AB6-7690-4BF6-A332-461CF156D67B}"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30</a:t>
            </a:fld>
            <a:endParaRPr lang="en-US" altLang="it-IT" sz="1300" smtClean="0">
              <a:latin typeface="Calibri" panose="020F0502020204030204" pitchFamily="34" charset="0"/>
              <a:ea typeface="Microsoft YaHei" panose="020B0503020204020204" pitchFamily="34" charset="-122"/>
            </a:endParaRPr>
          </a:p>
        </p:txBody>
      </p:sp>
      <p:sp>
        <p:nvSpPr>
          <p:cNvPr id="57347" name="Rectangle 1"/>
          <p:cNvSpPr>
            <a:spLocks noGrp="1" noRot="1" noChangeAspect="1" noChangeArrowheads="1" noTextEdit="1"/>
          </p:cNvSpPr>
          <p:nvPr>
            <p:ph type="sldImg"/>
          </p:nvPr>
        </p:nvSpPr>
        <p:spPr>
          <a:xfrm>
            <a:off x="992188" y="768350"/>
            <a:ext cx="5114925" cy="38369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Text Box 2"/>
          <p:cNvSpPr txBox="1">
            <a:spLocks noChangeArrowheads="1"/>
          </p:cNvSpPr>
          <p:nvPr/>
        </p:nvSpPr>
        <p:spPr bwMode="auto">
          <a:xfrm>
            <a:off x="709613" y="4860925"/>
            <a:ext cx="5680075" cy="4605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Tree>
    <p:extLst>
      <p:ext uri="{BB962C8B-B14F-4D97-AF65-F5344CB8AC3E}">
        <p14:creationId xmlns:p14="http://schemas.microsoft.com/office/powerpoint/2010/main" val="1130729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BBE0C73-7537-422B-B3CC-D0BBF1750934}"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3</a:t>
            </a:fld>
            <a:endParaRPr lang="en-US" altLang="it-IT" sz="1300" smtClean="0">
              <a:latin typeface="Calibri" panose="020F0502020204030204" pitchFamily="34" charset="0"/>
              <a:ea typeface="Microsoft YaHei" panose="020B0503020204020204" pitchFamily="34" charset="-122"/>
            </a:endParaRPr>
          </a:p>
        </p:txBody>
      </p:sp>
      <p:sp>
        <p:nvSpPr>
          <p:cNvPr id="47107" name="Rectangle 1"/>
          <p:cNvSpPr>
            <a:spLocks noGrp="1" noRot="1" noChangeAspect="1" noChangeArrowheads="1" noTextEdit="1"/>
          </p:cNvSpPr>
          <p:nvPr>
            <p:ph type="sldImg"/>
          </p:nvPr>
        </p:nvSpPr>
        <p:spPr>
          <a:xfrm>
            <a:off x="990600" y="777875"/>
            <a:ext cx="5118100" cy="3838575"/>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p:cNvSpPr>
            <a:spLocks noGrp="1" noChangeArrowheads="1"/>
          </p:cNvSpPr>
          <p:nvPr>
            <p:ph type="body" idx="1"/>
          </p:nvPr>
        </p:nvSpPr>
        <p:spPr>
          <a:xfrm>
            <a:off x="709613" y="4860925"/>
            <a:ext cx="5680075" cy="4605338"/>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extLst>
      <p:ext uri="{BB962C8B-B14F-4D97-AF65-F5344CB8AC3E}">
        <p14:creationId xmlns:p14="http://schemas.microsoft.com/office/powerpoint/2010/main" val="730998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5A9E1A75-D408-42CC-A2C7-DAAF5BB1D05E}"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4</a:t>
            </a:fld>
            <a:endParaRPr lang="en-US" altLang="it-IT" sz="1300" smtClean="0">
              <a:latin typeface="Calibri" panose="020F0502020204030204" pitchFamily="34" charset="0"/>
              <a:ea typeface="Microsoft YaHei" panose="020B0503020204020204" pitchFamily="34" charset="-122"/>
            </a:endParaRPr>
          </a:p>
        </p:txBody>
      </p:sp>
      <p:sp>
        <p:nvSpPr>
          <p:cNvPr id="16387" name="Rectangle 1"/>
          <p:cNvSpPr>
            <a:spLocks noGrp="1" noRot="1" noChangeAspect="1" noChangeArrowheads="1" noTextEdit="1"/>
          </p:cNvSpPr>
          <p:nvPr>
            <p:ph type="sldImg"/>
          </p:nvPr>
        </p:nvSpPr>
        <p:spPr>
          <a:xfrm>
            <a:off x="992188" y="768350"/>
            <a:ext cx="5113337" cy="38354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p:cNvSpPr>
            <a:spLocks noGrp="1" noChangeArrowheads="1"/>
          </p:cNvSpPr>
          <p:nvPr>
            <p:ph type="body" idx="1"/>
          </p:nvPr>
        </p:nvSpPr>
        <p:spPr>
          <a:xfrm>
            <a:off x="709613" y="4860925"/>
            <a:ext cx="5678487" cy="460375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36683185-89FB-41E6-BD4C-81A06BF48397}"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5</a:t>
            </a:fld>
            <a:endParaRPr lang="en-US" altLang="it-IT" sz="1300" smtClean="0">
              <a:latin typeface="Calibri" panose="020F0502020204030204" pitchFamily="34" charset="0"/>
              <a:ea typeface="Microsoft YaHei" panose="020B0503020204020204" pitchFamily="34" charset="-122"/>
            </a:endParaRPr>
          </a:p>
        </p:txBody>
      </p:sp>
      <p:sp>
        <p:nvSpPr>
          <p:cNvPr id="20483" name="Rectangle 1"/>
          <p:cNvSpPr>
            <a:spLocks noGrp="1" noRot="1" noChangeAspect="1" noChangeArrowheads="1" noTextEdit="1"/>
          </p:cNvSpPr>
          <p:nvPr>
            <p:ph type="sldImg"/>
          </p:nvPr>
        </p:nvSpPr>
        <p:spPr>
          <a:xfrm>
            <a:off x="992188" y="768350"/>
            <a:ext cx="5111750" cy="3833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74FC3FB3-3203-4A6C-B8AA-23AFBF0F68F3}"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6</a:t>
            </a:fld>
            <a:endParaRPr lang="en-US" altLang="it-IT" sz="1300" smtClean="0">
              <a:latin typeface="Calibri" panose="020F0502020204030204" pitchFamily="34" charset="0"/>
              <a:ea typeface="Microsoft YaHei" panose="020B0503020204020204" pitchFamily="34" charset="-122"/>
            </a:endParaRPr>
          </a:p>
        </p:txBody>
      </p:sp>
      <p:sp>
        <p:nvSpPr>
          <p:cNvPr id="22531" name="Rectangle 1"/>
          <p:cNvSpPr>
            <a:spLocks noGrp="1" noRot="1" noChangeAspect="1" noChangeArrowheads="1" noTextEdit="1"/>
          </p:cNvSpPr>
          <p:nvPr>
            <p:ph type="sldImg"/>
          </p:nvPr>
        </p:nvSpPr>
        <p:spPr>
          <a:xfrm>
            <a:off x="992188" y="768350"/>
            <a:ext cx="5111750" cy="38338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20042AEF-3925-4E15-999C-CE83BE74D555}"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7</a:t>
            </a:fld>
            <a:endParaRPr lang="en-US" altLang="it-IT" sz="1300" smtClean="0">
              <a:latin typeface="Calibri" panose="020F0502020204030204" pitchFamily="34" charset="0"/>
              <a:ea typeface="Microsoft YaHei" panose="020B0503020204020204" pitchFamily="34" charset="-122"/>
            </a:endParaRPr>
          </a:p>
        </p:txBody>
      </p:sp>
      <p:sp>
        <p:nvSpPr>
          <p:cNvPr id="24579"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24580"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984244D8-3EFA-451C-BC2E-753B03855C22}"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8</a:t>
            </a:fld>
            <a:endParaRPr lang="en-US" altLang="it-IT" sz="1300" smtClean="0">
              <a:latin typeface="Calibri" panose="020F0502020204030204" pitchFamily="34" charset="0"/>
              <a:ea typeface="Microsoft YaHei" panose="020B0503020204020204" pitchFamily="34" charset="-122"/>
            </a:endParaRPr>
          </a:p>
        </p:txBody>
      </p:sp>
      <p:sp>
        <p:nvSpPr>
          <p:cNvPr id="26627"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26628"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9"/>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spcBef>
                <a:spcPct val="0"/>
              </a:spcBef>
              <a:buClrTx/>
              <a:buFontTx/>
              <a:buNone/>
            </a:pPr>
            <a:fld id="{F89D1EAD-C4BB-4E4B-A35E-B2C6BAA21EC2}" type="slidenum">
              <a:rPr lang="en-US" altLang="it-IT" sz="1300" smtClean="0">
                <a:latin typeface="Calibri" panose="020F0502020204030204" pitchFamily="34" charset="0"/>
                <a:ea typeface="Microsoft YaHei" panose="020B0503020204020204" pitchFamily="34" charset="-122"/>
              </a:rPr>
              <a:pPr>
                <a:spcBef>
                  <a:spcPct val="0"/>
                </a:spcBef>
                <a:buClrTx/>
                <a:buFontTx/>
                <a:buNone/>
              </a:pPr>
              <a:t>9</a:t>
            </a:fld>
            <a:endParaRPr lang="en-US" altLang="it-IT" sz="1300" smtClean="0">
              <a:latin typeface="Calibri" panose="020F0502020204030204" pitchFamily="34" charset="0"/>
              <a:ea typeface="Microsoft YaHei" panose="020B0503020204020204" pitchFamily="34" charset="-122"/>
            </a:endParaRPr>
          </a:p>
        </p:txBody>
      </p:sp>
      <p:sp>
        <p:nvSpPr>
          <p:cNvPr id="28675" name="Rectangle 2"/>
          <p:cNvSpPr>
            <a:spLocks noGrp="1" noRot="1" noChangeAspect="1" noChangeArrowheads="1" noTextEdit="1"/>
          </p:cNvSpPr>
          <p:nvPr>
            <p:ph type="sldImg"/>
          </p:nvPr>
        </p:nvSpPr>
        <p:spPr>
          <a:xfrm>
            <a:off x="992188" y="768350"/>
            <a:ext cx="5111750" cy="3833813"/>
          </a:xfrm>
          <a:ln/>
          <a:extLst>
            <a:ext uri="{91240B29-F687-4F45-9708-019B960494DF}">
              <a14:hiddenLine xmlns:a14="http://schemas.microsoft.com/office/drawing/2010/main" w="9525">
                <a:solidFill>
                  <a:srgbClr val="808080"/>
                </a:solidFill>
                <a:miter lim="800000"/>
                <a:headEnd/>
                <a:tailEnd/>
              </a14:hiddenLine>
            </a:ext>
          </a:extLst>
        </p:spPr>
      </p:sp>
      <p:sp>
        <p:nvSpPr>
          <p:cNvPr id="28676" name="Rectangle 3"/>
          <p:cNvSpPr>
            <a:spLocks noGrp="1" noChangeArrowheads="1"/>
          </p:cNvSpPr>
          <p:nvPr>
            <p:ph type="body" idx="1"/>
          </p:nvPr>
        </p:nvSpPr>
        <p:spPr>
          <a:xfrm>
            <a:off x="709613" y="4860925"/>
            <a:ext cx="5676900" cy="4602163"/>
          </a:xfrm>
          <a:noFill/>
          <a:extLst>
            <a:ext uri="{91240B29-F687-4F45-9708-019B960494DF}">
              <a14:hiddenLine xmlns:a14="http://schemas.microsoft.com/office/drawing/2010/main" w="9525" cap="flat">
                <a:solidFill>
                  <a:srgbClr val="808080"/>
                </a:solidFill>
                <a:round/>
                <a:headEnd/>
                <a:tailEnd/>
              </a14:hiddenLine>
            </a:ext>
          </a:extLst>
        </p:spPr>
        <p:txBody>
          <a:bodyPr wrap="none" anchor="ctr"/>
          <a:lstStyle/>
          <a:p>
            <a:endParaRPr lang="en-US" alt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253441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1325563"/>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49448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365125"/>
            <a:ext cx="2055812" cy="5213350"/>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365125"/>
            <a:ext cx="6018213" cy="5213350"/>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081019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1325563"/>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3526633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1325563"/>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4963"/>
            <a:ext cx="4037013" cy="397351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604963"/>
            <a:ext cx="4037012" cy="397351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810517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1325563"/>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410411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a:prstGeom prst="rect">
            <a:avLst/>
          </a:prstGeo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smtClean="0"/>
              <a:t>Modifica gli stili del testo dello schema</a:t>
            </a:r>
          </a:p>
        </p:txBody>
      </p:sp>
    </p:spTree>
    <p:extLst>
      <p:ext uri="{BB962C8B-B14F-4D97-AF65-F5344CB8AC3E}">
        <p14:creationId xmlns:p14="http://schemas.microsoft.com/office/powerpoint/2010/main" val="3437591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1325563"/>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7013" cy="397351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6613" y="1604963"/>
            <a:ext cx="4037012" cy="3973512"/>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708372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a:prstGeom prst="rect">
            <a:avLst/>
          </a:prstGeo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863314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628650" y="365125"/>
            <a:ext cx="7886700" cy="1325563"/>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1911189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780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a:prstGeom prst="rect">
            <a:avLst/>
          </a:prstGeo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Tree>
    <p:extLst>
      <p:ext uri="{BB962C8B-B14F-4D97-AF65-F5344CB8AC3E}">
        <p14:creationId xmlns:p14="http://schemas.microsoft.com/office/powerpoint/2010/main" val="2044239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a:prstGeom prst="rect">
            <a:avLst/>
          </a:prstGeo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Tree>
    <p:extLst>
      <p:ext uri="{BB962C8B-B14F-4D97-AF65-F5344CB8AC3E}">
        <p14:creationId xmlns:p14="http://schemas.microsoft.com/office/powerpoint/2010/main" val="169427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l="3609"/>
          <a:stretch>
            <a:fillRect/>
          </a:stretch>
        </p:blipFill>
        <p:spPr bwMode="auto">
          <a:xfrm>
            <a:off x="0" y="2670175"/>
            <a:ext cx="3027363" cy="4187825"/>
          </a:xfrm>
          <a:prstGeom prst="rect">
            <a:avLst/>
          </a:prstGeom>
          <a:noFill/>
          <a:ln>
            <a:noFill/>
          </a:ln>
          <a:effectLst/>
          <a:extLst>
            <a:ext uri="{909E8E84-426E-40DD-AFC4-6F175D3DCCD1}">
              <a14:hiddenFill xmlns:a14="http://schemas.microsoft.com/office/drawing/2010/main">
                <a:blipFill dpi="0" rotWithShape="0">
                  <a:blip/>
                  <a:srcRect l="3609"/>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7"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l="35631"/>
          <a:stretch>
            <a:fillRect/>
          </a:stretch>
        </p:blipFill>
        <p:spPr bwMode="auto">
          <a:xfrm>
            <a:off x="0" y="2892425"/>
            <a:ext cx="1141413" cy="2365375"/>
          </a:xfrm>
          <a:prstGeom prst="rect">
            <a:avLst/>
          </a:prstGeom>
          <a:noFill/>
          <a:ln>
            <a:noFill/>
          </a:ln>
          <a:effectLst/>
          <a:extLst>
            <a:ext uri="{909E8E84-426E-40DD-AFC4-6F175D3DCCD1}">
              <a14:hiddenFill xmlns:a14="http://schemas.microsoft.com/office/drawing/2010/main">
                <a:blipFill dpi="0" rotWithShape="0">
                  <a:blip/>
                  <a:srcRect l="3563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8"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t="28812"/>
          <a:stretch>
            <a:fillRect/>
          </a:stretch>
        </p:blipFill>
        <p:spPr bwMode="auto">
          <a:xfrm>
            <a:off x="5999163" y="0"/>
            <a:ext cx="1201737" cy="1141413"/>
          </a:xfrm>
          <a:prstGeom prst="rect">
            <a:avLst/>
          </a:prstGeom>
          <a:noFill/>
          <a:ln>
            <a:noFill/>
          </a:ln>
          <a:effectLst/>
          <a:extLst>
            <a:ext uri="{909E8E84-426E-40DD-AFC4-6F175D3DCCD1}">
              <a14:hiddenFill xmlns:a14="http://schemas.microsoft.com/office/drawing/2010/main">
                <a:blipFill dpi="0" rotWithShape="0">
                  <a:blip/>
                  <a:srcRect t="28812"/>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9" name="Picture 5"/>
          <p:cNvPicPr>
            <a:picLocks noChangeAspect="1" noChangeArrowheads="1"/>
          </p:cNvPicPr>
          <p:nvPr/>
        </p:nvPicPr>
        <p:blipFill>
          <a:blip r:embed="rId19" cstate="print">
            <a:extLst>
              <a:ext uri="{28A0092B-C50C-407E-A947-70E740481C1C}">
                <a14:useLocalDpi xmlns:a14="http://schemas.microsoft.com/office/drawing/2010/main" val="0"/>
              </a:ext>
            </a:extLst>
          </a:blip>
          <a:srcRect b="23296"/>
          <a:stretch>
            <a:fillRect/>
          </a:stretch>
        </p:blipFill>
        <p:spPr bwMode="auto">
          <a:xfrm>
            <a:off x="6454775" y="6096000"/>
            <a:ext cx="744538" cy="762000"/>
          </a:xfrm>
          <a:prstGeom prst="rect">
            <a:avLst/>
          </a:prstGeom>
          <a:noFill/>
          <a:ln>
            <a:noFill/>
          </a:ln>
          <a:effectLst/>
          <a:extLst>
            <a:ext uri="{909E8E84-426E-40DD-AFC4-6F175D3DCCD1}">
              <a14:hiddenFill xmlns:a14="http://schemas.microsoft.com/office/drawing/2010/main">
                <a:blipFill dpi="0" rotWithShape="0">
                  <a:blip/>
                  <a:srcRect b="23296"/>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30" name="Text Box 6"/>
          <p:cNvSpPr txBox="1">
            <a:spLocks noChangeArrowheads="1"/>
          </p:cNvSpPr>
          <p:nvPr/>
        </p:nvSpPr>
        <p:spPr bwMode="auto">
          <a:xfrm rot="5400000">
            <a:off x="6234906" y="3263107"/>
            <a:ext cx="3859213"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it-IT" altLang="it-IT"/>
          </a:p>
        </p:txBody>
      </p:sp>
      <p:sp>
        <p:nvSpPr>
          <p:cNvPr id="1031" name="Rectangle 7"/>
          <p:cNvSpPr>
            <a:spLocks noGrp="1" noChangeArrowheads="1"/>
          </p:cNvSpPr>
          <p:nvPr>
            <p:ph type="body" idx="1"/>
          </p:nvPr>
        </p:nvSpPr>
        <p:spPr bwMode="auto">
          <a:xfrm>
            <a:off x="457200" y="1604963"/>
            <a:ext cx="8226425" cy="397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5040" rIns="0" bIns="0" numCol="1" anchor="t" anchorCtr="0" compatLnSpc="1">
            <a:prstTxWarp prst="textNoShape">
              <a:avLst/>
            </a:prstTxWarp>
          </a:bodyPr>
          <a:lstStyle/>
          <a:p>
            <a:pPr lvl="0"/>
            <a:r>
              <a:rPr lang="en-GB" altLang="it-IT" smtClean="0"/>
              <a:t>Fate clic per modificare il formato del testo della struttura</a:t>
            </a:r>
          </a:p>
          <a:p>
            <a:pPr lvl="1"/>
            <a:r>
              <a:rPr lang="en-GB" altLang="it-IT" smtClean="0"/>
              <a:t>Secondo livello struttura</a:t>
            </a:r>
          </a:p>
          <a:p>
            <a:pPr lvl="2"/>
            <a:r>
              <a:rPr lang="en-GB" altLang="it-IT" smtClean="0"/>
              <a:t>Terzo livello struttura</a:t>
            </a:r>
          </a:p>
          <a:p>
            <a:pPr lvl="3"/>
            <a:r>
              <a:rPr lang="en-GB" altLang="it-IT" smtClean="0"/>
              <a:t>Quarto livello struttura</a:t>
            </a:r>
          </a:p>
          <a:p>
            <a:pPr lvl="4"/>
            <a:r>
              <a:rPr lang="en-GB" altLang="it-IT" smtClean="0"/>
              <a:t>Quinto livello struttura</a:t>
            </a:r>
          </a:p>
          <a:p>
            <a:pPr lvl="4"/>
            <a:r>
              <a:rPr lang="en-GB" altLang="it-IT" smtClean="0"/>
              <a:t>Sesto livello struttura</a:t>
            </a:r>
          </a:p>
          <a:p>
            <a:pPr lvl="4"/>
            <a:r>
              <a:rPr lang="en-GB" altLang="it-IT" smtClean="0"/>
              <a:t>Settimo livello struttura</a:t>
            </a:r>
          </a:p>
          <a:p>
            <a:pPr lvl="4"/>
            <a:r>
              <a:rPr lang="en-GB" altLang="it-IT" smtClean="0"/>
              <a:t>Ottavo livello struttura</a:t>
            </a:r>
          </a:p>
          <a:p>
            <a:pPr lvl="4"/>
            <a:r>
              <a:rPr lang="en-GB" altLang="it-IT" smtClean="0"/>
              <a:t>Nono livello struttura</a:t>
            </a:r>
          </a:p>
        </p:txBody>
      </p:sp>
      <p:pic>
        <p:nvPicPr>
          <p:cNvPr id="1032" name="Picture 8" descr="69ac01b0d2034454b8979d1f698a457a"/>
          <p:cNvPicPr>
            <a:picLocks noChangeAspect="1" noChangeArrowheads="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6948488" y="161925"/>
            <a:ext cx="205105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xStyles>
    <p:titleStyle>
      <a:lvl1pPr marL="2057400" indent="-228600" algn="l" defTabSz="449263" rtl="0" eaLnBrk="0" fontAlgn="base" hangingPunct="0">
        <a:lnSpc>
          <a:spcPct val="98000"/>
        </a:lnSpc>
        <a:spcBef>
          <a:spcPct val="0"/>
        </a:spcBef>
        <a:spcAft>
          <a:spcPct val="0"/>
        </a:spcAft>
        <a:buClr>
          <a:srgbClr val="000000"/>
        </a:buClr>
        <a:buSzPct val="100000"/>
        <a:buFont typeface="Times New Roman" panose="02020603050405020304" pitchFamily="18" charset="0"/>
        <a:defRPr sz="1500" kern="1200">
          <a:solidFill>
            <a:srgbClr val="FFFFFF"/>
          </a:solidFill>
          <a:latin typeface="+mj-lt"/>
          <a:ea typeface="+mj-ea"/>
          <a:cs typeface="+mj-cs"/>
        </a:defRPr>
      </a:lvl1pPr>
      <a:lvl2pPr marL="2057400" indent="-228600" algn="l" defTabSz="449263" rtl="0" eaLnBrk="0" fontAlgn="base" hangingPunct="0">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2057400" indent="-228600" algn="l" defTabSz="449263" rtl="0" eaLnBrk="0" fontAlgn="base" hangingPunct="0">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2057400" indent="-228600" algn="l" defTabSz="449263" rtl="0" eaLnBrk="0" fontAlgn="base" hangingPunct="0">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2057400" indent="-228600" algn="l" defTabSz="449263" rtl="0" eaLnBrk="0" fontAlgn="base" hangingPunct="0">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algn="l" defTabSz="449263" rtl="0" fontAlgn="base">
        <a:lnSpc>
          <a:spcPct val="98000"/>
        </a:lnSpc>
        <a:spcBef>
          <a:spcPct val="0"/>
        </a:spcBef>
        <a:spcAft>
          <a:spcPct val="0"/>
        </a:spcAft>
        <a:buClr>
          <a:srgbClr val="000000"/>
        </a:buClr>
        <a:buSzPct val="100000"/>
        <a:buFont typeface="Times New Roman" panose="02020603050405020304" pitchFamily="18" charset="0"/>
        <a:defRPr sz="15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p:titleStyle>
    <p:bodyStyle>
      <a:lvl1pPr marL="342900" indent="-342900" algn="l" defTabSz="449263" rtl="0" eaLnBrk="0" fontAlgn="base" hangingPunct="0">
        <a:lnSpc>
          <a:spcPct val="98000"/>
        </a:lnSpc>
        <a:spcBef>
          <a:spcPct val="0"/>
        </a:spcBef>
        <a:spcAft>
          <a:spcPts val="1413"/>
        </a:spcAft>
        <a:buClr>
          <a:srgbClr val="000000"/>
        </a:buClr>
        <a:buSzPct val="100000"/>
        <a:buFont typeface="Times New Roman" panose="02020603050405020304" pitchFamily="18" charset="0"/>
        <a:defRPr sz="2000" kern="1200">
          <a:solidFill>
            <a:srgbClr val="FFFFFF"/>
          </a:solidFill>
          <a:latin typeface="+mn-lt"/>
          <a:ea typeface="+mn-ea"/>
          <a:cs typeface="+mn-cs"/>
        </a:defRPr>
      </a:lvl1pPr>
      <a:lvl2pPr marL="742950" indent="-285750" algn="l" defTabSz="449263" rtl="0" eaLnBrk="0" fontAlgn="base" hangingPunct="0">
        <a:lnSpc>
          <a:spcPct val="98000"/>
        </a:lnSpc>
        <a:spcBef>
          <a:spcPct val="0"/>
        </a:spcBef>
        <a:spcAft>
          <a:spcPts val="1138"/>
        </a:spcAft>
        <a:buClr>
          <a:srgbClr val="000000"/>
        </a:buClr>
        <a:buSzPct val="100000"/>
        <a:buFont typeface="Times New Roman" panose="02020603050405020304" pitchFamily="18" charset="0"/>
        <a:defRPr sz="1600" kern="1200">
          <a:solidFill>
            <a:srgbClr val="FFFFFF"/>
          </a:solidFill>
          <a:latin typeface="+mn-lt"/>
          <a:ea typeface="+mn-ea"/>
          <a:cs typeface="+mn-cs"/>
        </a:defRPr>
      </a:lvl2pPr>
      <a:lvl3pPr marL="1143000" indent="-228600" algn="l" defTabSz="449263" rtl="0" eaLnBrk="0" fontAlgn="base" hangingPunct="0">
        <a:lnSpc>
          <a:spcPct val="98000"/>
        </a:lnSpc>
        <a:spcBef>
          <a:spcPct val="0"/>
        </a:spcBef>
        <a:spcAft>
          <a:spcPts val="850"/>
        </a:spcAft>
        <a:buClr>
          <a:srgbClr val="000000"/>
        </a:buClr>
        <a:buSzPct val="100000"/>
        <a:buFont typeface="Times New Roman" panose="02020603050405020304" pitchFamily="18" charset="0"/>
        <a:defRPr sz="1400" kern="1200">
          <a:solidFill>
            <a:srgbClr val="FFFFFF"/>
          </a:solidFill>
          <a:latin typeface="+mn-lt"/>
          <a:ea typeface="+mn-ea"/>
          <a:cs typeface="+mn-cs"/>
        </a:defRPr>
      </a:lvl3pPr>
      <a:lvl4pPr marL="1600200" indent="-228600" algn="l" defTabSz="449263" rtl="0" eaLnBrk="0" fontAlgn="base" hangingPunct="0">
        <a:lnSpc>
          <a:spcPct val="98000"/>
        </a:lnSpc>
        <a:spcBef>
          <a:spcPct val="0"/>
        </a:spcBef>
        <a:spcAft>
          <a:spcPts val="575"/>
        </a:spcAft>
        <a:buClr>
          <a:srgbClr val="000000"/>
        </a:buClr>
        <a:buSzPct val="100000"/>
        <a:buFont typeface="Times New Roman" panose="02020603050405020304" pitchFamily="18" charset="0"/>
        <a:defRPr sz="1400" kern="1200">
          <a:solidFill>
            <a:srgbClr val="FFFFFF"/>
          </a:solidFill>
          <a:latin typeface="+mn-lt"/>
          <a:ea typeface="+mn-ea"/>
          <a:cs typeface="+mn-cs"/>
        </a:defRPr>
      </a:lvl4pPr>
      <a:lvl5pPr marL="2057400" indent="-228600" algn="l" defTabSz="449263" rtl="0" eaLnBrk="0" fontAlgn="base" hangingPunct="0">
        <a:lnSpc>
          <a:spcPct val="98000"/>
        </a:lnSpc>
        <a:spcBef>
          <a:spcPct val="0"/>
        </a:spcBef>
        <a:spcAft>
          <a:spcPts val="288"/>
        </a:spcAft>
        <a:buClr>
          <a:srgbClr val="000000"/>
        </a:buClr>
        <a:buSzPct val="100000"/>
        <a:buFont typeface="Times New Roman" panose="02020603050405020304" pitchFamily="18" charset="0"/>
        <a:defRPr sz="2000" kern="1200">
          <a:solidFill>
            <a:srgbClr val="FFFF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611560" y="1124744"/>
            <a:ext cx="7772400" cy="11235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defRPr/>
            </a:pPr>
            <a:r>
              <a:rPr lang="en-US" altLang="it-IT" sz="28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Educational experience toward operational climate </a:t>
            </a:r>
            <a:r>
              <a:rPr lang="en-US" altLang="it-IT" sz="28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services at WMO-RTC Italy</a:t>
            </a:r>
          </a:p>
        </p:txBody>
      </p:sp>
      <p:pic>
        <p:nvPicPr>
          <p:cNvPr id="2" name="Immagine 6" descr="G:\WMO\WMO-RTC\Storia RTC IBIMET\Immagini\Collage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87624" y="2420888"/>
            <a:ext cx="6192838" cy="469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p:nvPr/>
        </p:nvSpPr>
        <p:spPr>
          <a:xfrm>
            <a:off x="35496" y="6381750"/>
            <a:ext cx="9065943" cy="400110"/>
          </a:xfrm>
          <a:prstGeom prst="rect">
            <a:avLst/>
          </a:prstGeom>
          <a:noFill/>
        </p:spPr>
        <p:txBody>
          <a:bodyPr wrap="none">
            <a:spAutoFit/>
          </a:bodyPr>
          <a:lstStyle/>
          <a:p>
            <a:pPr>
              <a:defRPr/>
            </a:pPr>
            <a:r>
              <a:rPr lang="it-IT" sz="20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Marina Baldi				</a:t>
            </a:r>
            <a:r>
              <a:rPr lang="it-IT" sz="20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SYMET – XIII		Bridgetown, 31 </a:t>
            </a:r>
            <a:r>
              <a:rPr lang="it-IT" sz="2000" b="1" dirty="0" err="1"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October</a:t>
            </a:r>
            <a:r>
              <a:rPr lang="it-IT" sz="20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 </a:t>
            </a:r>
            <a:r>
              <a:rPr lang="it-IT" sz="20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2017</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385888" y="620713"/>
            <a:ext cx="5040312" cy="4953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Needs assessment - 1</a:t>
            </a:r>
          </a:p>
        </p:txBody>
      </p:sp>
      <p:sp>
        <p:nvSpPr>
          <p:cNvPr id="89091" name="Text Box 3"/>
          <p:cNvSpPr txBox="1">
            <a:spLocks noChangeArrowheads="1"/>
          </p:cNvSpPr>
          <p:nvPr/>
        </p:nvSpPr>
        <p:spPr bwMode="auto">
          <a:xfrm>
            <a:off x="134938" y="1268413"/>
            <a:ext cx="8874125" cy="5323080"/>
          </a:xfrm>
          <a:prstGeom prst="rect">
            <a:avLst/>
          </a:prstGeom>
          <a:solidFill>
            <a:schemeClr val="bg1"/>
          </a:solidFill>
          <a:ln>
            <a:noFill/>
          </a:ln>
          <a:effectLs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buClr>
                <a:srgbClr val="000000"/>
              </a:buClr>
              <a:buSzPct val="100000"/>
              <a:buFont typeface="Times New Roman" panose="02020603050405020304" pitchFamily="18" charset="0"/>
              <a:buNone/>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An informal mechanism for collecting priorities for the Regions I and VI has been used, mainly based of </a:t>
            </a:r>
            <a:r>
              <a:rPr lang="en-US" altLang="it-IT" sz="2000" b="1" dirty="0" smtClean="0">
                <a:solidFill>
                  <a:srgbClr val="000080"/>
                </a:solidFill>
                <a:latin typeface="Lato" panose="020F0502020204030203" pitchFamily="34" charset="0"/>
                <a:ea typeface="Lato" panose="020F0502020204030203" pitchFamily="34" charset="0"/>
                <a:cs typeface="Lato" panose="020F0502020204030203" pitchFamily="34" charset="0"/>
              </a:rPr>
              <a:t>contacts and interactions</a:t>
            </a: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 between IBIMET and National and Regional Institutions. </a:t>
            </a:r>
          </a:p>
          <a:p>
            <a:pPr>
              <a:buClr>
                <a:srgbClr val="000000"/>
              </a:buClr>
              <a:buSzPct val="100000"/>
              <a:buFont typeface="Times New Roman" panose="02020603050405020304" pitchFamily="18" charset="0"/>
              <a:buNone/>
              <a:defRPr/>
            </a:pPr>
            <a:endPar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a:buClr>
                <a:srgbClr val="000000"/>
              </a:buClr>
              <a:buSzPct val="100000"/>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Inter alia feedback came from:</a:t>
            </a:r>
            <a:b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br>
            <a:endPar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marL="342900" indent="-342900">
              <a:buClr>
                <a:srgbClr val="000000"/>
              </a:buClr>
              <a:buSzPct val="100000"/>
              <a:buFont typeface="Arial" panose="020B0604020202020204" pitchFamily="34" charset="0"/>
              <a:buChar char="•"/>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Direct contacts with NHMS of several African and Mediterranean countries with which IBIMET is collaborating (Spain, Tunisia, Niger, Senegal, Mali, Burkina Faso, Tunisia, Mozambique, among others)</a:t>
            </a:r>
          </a:p>
          <a:p>
            <a:pPr marL="342900" indent="-342900">
              <a:buClr>
                <a:srgbClr val="000000"/>
              </a:buClr>
              <a:buSzPct val="100000"/>
              <a:buFont typeface="Arial" panose="020B0604020202020204" pitchFamily="34" charset="0"/>
              <a:buChar char="•"/>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Collaborations with Regional (AGRHYMET, ICPAC) and international (ACMAD) centers</a:t>
            </a:r>
          </a:p>
          <a:p>
            <a:pPr marL="342900" indent="-342900">
              <a:buClr>
                <a:srgbClr val="000000"/>
              </a:buClr>
              <a:buSzPct val="100000"/>
              <a:buFont typeface="Arial" panose="020B0604020202020204" pitchFamily="34" charset="0"/>
              <a:buChar char="•"/>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Participation to Regional Climate Outlook Forums in RA I and VI (PRESANORD, MedCOF)</a:t>
            </a:r>
          </a:p>
          <a:p>
            <a:pPr marL="342900" indent="-342900">
              <a:buClr>
                <a:srgbClr val="000000"/>
              </a:buClr>
              <a:buSzPct val="100000"/>
              <a:buFont typeface="Arial" panose="020B0604020202020204" pitchFamily="34" charset="0"/>
              <a:buChar char="•"/>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Collaboration with Research Institutions abroad (bilateral projects)</a:t>
            </a:r>
          </a:p>
          <a:p>
            <a:pPr>
              <a:buClr>
                <a:srgbClr val="000000"/>
              </a:buClr>
              <a:buSzPct val="100000"/>
              <a:buFont typeface="Times New Roman" panose="02020603050405020304" pitchFamily="18" charset="0"/>
              <a:buNone/>
              <a:defRPr/>
            </a:pPr>
            <a:endPar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a:buClr>
                <a:srgbClr val="000000"/>
              </a:buClr>
              <a:buSzPct val="100000"/>
              <a:buFont typeface="Times New Roman" panose="02020603050405020304" pitchFamily="18" charset="0"/>
              <a:buNone/>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We understood that this process may need to be formalized organizing lateral or side events for the RTC purposes during project meetings, conferences etc.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476375" y="617538"/>
            <a:ext cx="5256213" cy="4953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Needs assessment - 2</a:t>
            </a:r>
          </a:p>
        </p:txBody>
      </p:sp>
      <p:sp>
        <p:nvSpPr>
          <p:cNvPr id="31747" name="Text Box 3"/>
          <p:cNvSpPr txBox="1">
            <a:spLocks noChangeArrowheads="1"/>
          </p:cNvSpPr>
          <p:nvPr/>
        </p:nvSpPr>
        <p:spPr bwMode="auto">
          <a:xfrm>
            <a:off x="34925" y="1274763"/>
            <a:ext cx="8929688" cy="50153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pPr>
            <a:r>
              <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rPr>
              <a:t>In 2015</a:t>
            </a: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 we made an attempt to involve beneficiary institutions in a structured process aiming to better define the course contents.</a:t>
            </a:r>
          </a:p>
          <a:p>
            <a:pPr>
              <a:lnSpc>
                <a:spcPct val="100000"/>
              </a:lnSpc>
              <a:spcAft>
                <a:spcPct val="0"/>
              </a:spcAft>
            </a:pPr>
            <a:endParaRPr lang="en-US" altLang="it-IT" dirty="0">
              <a:solidFill>
                <a:srgbClr val="00008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Participants to the previous edition and participants to the PRESANORD Forum have been involved and we </a:t>
            </a:r>
            <a:r>
              <a:rPr lang="en-US" altLang="it-IT" dirty="0" err="1">
                <a:solidFill>
                  <a:srgbClr val="000080"/>
                </a:solidFill>
                <a:latin typeface="Lato" panose="020F0502020204030203" pitchFamily="34" charset="0"/>
                <a:ea typeface="Lato" panose="020F0502020204030203" pitchFamily="34" charset="0"/>
                <a:cs typeface="Lato" panose="020F0502020204030203" pitchFamily="34" charset="0"/>
              </a:rPr>
              <a:t>erogated</a:t>
            </a: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 a specific questionnaire</a:t>
            </a:r>
          </a:p>
          <a:p>
            <a:pPr>
              <a:lnSpc>
                <a:spcPct val="100000"/>
              </a:lnSpc>
              <a:spcAft>
                <a:spcPct val="0"/>
              </a:spcAft>
            </a:pPr>
            <a:endParaRPr lang="en-US" altLang="it-IT" dirty="0">
              <a:solidFill>
                <a:srgbClr val="00008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Feedback received from 7 Mediterranean countries</a:t>
            </a:r>
          </a:p>
          <a:p>
            <a:pPr>
              <a:lnSpc>
                <a:spcPct val="100000"/>
              </a:lnSpc>
              <a:spcAft>
                <a:spcPct val="0"/>
              </a:spcAft>
            </a:pPr>
            <a:endParaRPr lang="en-US" altLang="it-IT" dirty="0">
              <a:solidFill>
                <a:srgbClr val="00008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A Focus group was also organized at the PRESANORD in Alger, to discuss the feedbacks to the questionnaire.</a:t>
            </a:r>
          </a:p>
          <a:p>
            <a:pPr>
              <a:lnSpc>
                <a:spcPct val="100000"/>
              </a:lnSpc>
              <a:spcAft>
                <a:spcPct val="0"/>
              </a:spcAft>
            </a:pPr>
            <a:endParaRPr lang="en-US" altLang="it-IT" dirty="0">
              <a:solidFill>
                <a:srgbClr val="00008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pPr>
            <a:r>
              <a:rPr lang="en-US" altLang="it-IT" b="1" dirty="0">
                <a:solidFill>
                  <a:srgbClr val="000080"/>
                </a:solidFill>
                <a:latin typeface="Lato" panose="020F0502020204030203" pitchFamily="34" charset="0"/>
                <a:ea typeface="Lato" panose="020F0502020204030203" pitchFamily="34" charset="0"/>
                <a:cs typeface="Lato" panose="020F0502020204030203" pitchFamily="34" charset="0"/>
              </a:rPr>
              <a:t>The process was successful and allows us to propose a new training course with clear and specific objectives and topics. </a:t>
            </a:r>
          </a:p>
          <a:p>
            <a:pPr>
              <a:lnSpc>
                <a:spcPct val="100000"/>
              </a:lnSpc>
              <a:spcAft>
                <a:spcPct val="0"/>
              </a:spcAft>
            </a:pPr>
            <a:endParaRPr lang="en-US" altLang="it-IT" b="1" dirty="0">
              <a:solidFill>
                <a:srgbClr val="00008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In the last year we also considered the needs expressed by participants to </a:t>
            </a:r>
            <a:r>
              <a:rPr lang="en-US" altLang="it-IT" dirty="0" err="1">
                <a:solidFill>
                  <a:srgbClr val="000080"/>
                </a:solidFill>
                <a:latin typeface="Lato" panose="020F0502020204030203" pitchFamily="34" charset="0"/>
                <a:ea typeface="Lato" panose="020F0502020204030203" pitchFamily="34" charset="0"/>
                <a:cs typeface="Lato" panose="020F0502020204030203" pitchFamily="34" charset="0"/>
              </a:rPr>
              <a:t>MeDCOF</a:t>
            </a: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 and SEECOF.</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Grp="1" noChangeArrowheads="1"/>
          </p:cNvSpPr>
          <p:nvPr>
            <p:ph type="title"/>
          </p:nvPr>
        </p:nvSpPr>
        <p:spPr bwMode="auto">
          <a:xfrm>
            <a:off x="457200" y="274638"/>
            <a:ext cx="8229600" cy="1143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endParaRPr lang="en-US" altLang="it-IT" smtClean="0">
              <a:latin typeface="Raleway" panose="020B0003030101060003" pitchFamily="34" charset="0"/>
            </a:endParaRPr>
          </a:p>
        </p:txBody>
      </p:sp>
      <p:sp>
        <p:nvSpPr>
          <p:cNvPr id="11267" name="Rectangle 2"/>
          <p:cNvSpPr>
            <a:spLocks noGrp="1" noChangeArrowheads="1"/>
          </p:cNvSpPr>
          <p:nvPr>
            <p:ph type="body" sz="half" idx="1"/>
          </p:nvPr>
        </p:nvSpPr>
        <p:spPr>
          <a:xfrm>
            <a:off x="0" y="1579563"/>
            <a:ext cx="8893175" cy="3497882"/>
          </a:xfrm>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Financial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support</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comes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from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specific</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projects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Diplomazia Project, COST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action</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and the more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recent</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Project PACC-RRC,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supported</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by the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Italian</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Cooperation</a:t>
            </a:r>
            <a:endPar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WMO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often</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covers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participants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expenses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(Travel, DSA)</a:t>
            </a: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Specific</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training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activities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are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embedded</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in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international</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projects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bilateral</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etc</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a:t>
            </a: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WMO-RTC –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Italy</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offers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to the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participants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2400" dirty="0" err="1" smtClean="0">
                <a:solidFill>
                  <a:srgbClr val="000080"/>
                </a:solidFill>
                <a:latin typeface="Lato" panose="020F0502020204030203" pitchFamily="34" charset="0"/>
                <a:ea typeface="Lato" panose="020F0502020204030203" pitchFamily="34" charset="0"/>
                <a:cs typeface="Lato" panose="020F0502020204030203" pitchFamily="34" charset="0"/>
              </a:rPr>
              <a:t>logistics</a:t>
            </a:r>
            <a:r>
              <a:rPr lang="it-IT"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a:t>
            </a:r>
          </a:p>
        </p:txBody>
      </p:sp>
      <p:sp>
        <p:nvSpPr>
          <p:cNvPr id="11268" name="Text Box 3"/>
          <p:cNvSpPr txBox="1">
            <a:spLocks noChangeArrowheads="1"/>
          </p:cNvSpPr>
          <p:nvPr/>
        </p:nvSpPr>
        <p:spPr bwMode="auto">
          <a:xfrm>
            <a:off x="1258888" y="723900"/>
            <a:ext cx="7561262" cy="760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Bef>
                <a:spcPts val="2750"/>
              </a:spcBef>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financial support</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1493838" y="620514"/>
            <a:ext cx="5256212" cy="4953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Training approaches</a:t>
            </a:r>
          </a:p>
        </p:txBody>
      </p:sp>
      <p:sp>
        <p:nvSpPr>
          <p:cNvPr id="33795" name="Text Box 3"/>
          <p:cNvSpPr txBox="1">
            <a:spLocks noChangeArrowheads="1"/>
          </p:cNvSpPr>
          <p:nvPr/>
        </p:nvSpPr>
        <p:spPr bwMode="auto">
          <a:xfrm>
            <a:off x="142875" y="1415851"/>
            <a:ext cx="8677275" cy="215913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2014, 2015 and 2016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Courses were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based on</a:t>
            </a:r>
          </a:p>
          <a:p>
            <a:pPr lvl="1">
              <a:lnSpc>
                <a:spcPct val="140000"/>
              </a:lnSpc>
              <a:spcAft>
                <a:spcPct val="0"/>
              </a:spcAft>
              <a:buFont typeface="Times New Roman" panose="02020603050405020304" pitchFamily="18" charset="0"/>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Classroom lectures in the morning</a:t>
            </a:r>
          </a:p>
          <a:p>
            <a:pPr lvl="1">
              <a:lnSpc>
                <a:spcPct val="140000"/>
              </a:lnSpc>
              <a:spcAft>
                <a:spcPct val="0"/>
              </a:spcAft>
              <a:buFont typeface="Times New Roman" panose="02020603050405020304" pitchFamily="18" charset="0"/>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Practical sessions in the afternoon</a:t>
            </a:r>
          </a:p>
          <a:p>
            <a:pPr lvl="1">
              <a:lnSpc>
                <a:spcPct val="140000"/>
              </a:lnSpc>
              <a:spcAft>
                <a:spcPct val="0"/>
              </a:spcAft>
              <a:buFont typeface="Times New Roman" panose="02020603050405020304" pitchFamily="18" charset="0"/>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Group discussions</a:t>
            </a:r>
          </a:p>
        </p:txBody>
      </p:sp>
      <p:sp>
        <p:nvSpPr>
          <p:cNvPr id="33796" name="Text Box 4"/>
          <p:cNvSpPr txBox="1">
            <a:spLocks noChangeArrowheads="1"/>
          </p:cNvSpPr>
          <p:nvPr/>
        </p:nvSpPr>
        <p:spPr bwMode="auto">
          <a:xfrm>
            <a:off x="233362" y="3645024"/>
            <a:ext cx="8677275" cy="319326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Also a </a:t>
            </a:r>
            <a:r>
              <a:rPr lang="en-US" altLang="it-IT" sz="2400" b="1" i="1" dirty="0" smtClean="0">
                <a:solidFill>
                  <a:srgbClr val="000080"/>
                </a:solidFill>
                <a:latin typeface="Lato" panose="020F0502020204030203" pitchFamily="34" charset="0"/>
                <a:ea typeface="Lato" panose="020F0502020204030203" pitchFamily="34" charset="0"/>
                <a:cs typeface="Lato" panose="020F0502020204030203" pitchFamily="34" charset="0"/>
              </a:rPr>
              <a:t>Distance Learning Module</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b="1" i="1" dirty="0" smtClean="0">
                <a:solidFill>
                  <a:srgbClr val="000080"/>
                </a:solidFill>
                <a:latin typeface="Lato" panose="020F0502020204030203" pitchFamily="34" charset="0"/>
                <a:ea typeface="Lato" panose="020F0502020204030203" pitchFamily="34" charset="0"/>
                <a:cs typeface="Lato" panose="020F0502020204030203" pitchFamily="34" charset="0"/>
              </a:rPr>
              <a:t>DLM</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has been offered, as </a:t>
            </a:r>
            <a:r>
              <a:rPr lang="en-US" altLang="it-IT" sz="2400" b="1" dirty="0" smtClean="0">
                <a:solidFill>
                  <a:srgbClr val="000080"/>
                </a:solidFill>
                <a:latin typeface="Lato" panose="020F0502020204030203" pitchFamily="34" charset="0"/>
                <a:ea typeface="Lato" panose="020F0502020204030203" pitchFamily="34" charset="0"/>
                <a:cs typeface="Lato" panose="020F0502020204030203" pitchFamily="34" charset="0"/>
              </a:rPr>
              <a:t>pre-course activity,</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using the Moodle Platform available at the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CNR</a:t>
            </a:r>
          </a:p>
          <a:p>
            <a:pPr>
              <a:lnSpc>
                <a:spcPct val="140000"/>
              </a:lnSpc>
              <a:spcAft>
                <a:spcPct val="0"/>
              </a:spcAft>
              <a:buClr>
                <a:schemeClr val="accent2">
                  <a:lumMod val="75000"/>
                </a:schemeClr>
              </a:buClr>
              <a:buSzPct val="120000"/>
              <a:defRPr/>
            </a:pP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With the </a:t>
            </a:r>
            <a:r>
              <a:rPr lang="en-US" altLang="it-IT" sz="2400" b="1" dirty="0" smtClean="0">
                <a:solidFill>
                  <a:srgbClr val="000080"/>
                </a:solidFill>
                <a:latin typeface="Lato" panose="020F0502020204030203" pitchFamily="34" charset="0"/>
                <a:ea typeface="Lato" panose="020F0502020204030203" pitchFamily="34" charset="0"/>
                <a:cs typeface="Lato" panose="020F0502020204030203" pitchFamily="34" charset="0"/>
              </a:rPr>
              <a:t>purpose</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of offering to participants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the basic tools and background knowledge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useful for the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face-to-face training.</a:t>
            </a:r>
          </a:p>
          <a:p>
            <a:pPr>
              <a:lnSpc>
                <a:spcPct val="140000"/>
              </a:lnSpc>
              <a:spcAft>
                <a:spcPct val="0"/>
              </a:spcAft>
              <a:buClr>
                <a:schemeClr val="accent2">
                  <a:lumMod val="75000"/>
                </a:schemeClr>
              </a:buClr>
              <a:buSzPct val="120000"/>
              <a:defRPr/>
            </a:pPr>
            <a:r>
              <a:rPr lang="en-US" altLang="it-IT" sz="2400" b="1" dirty="0">
                <a:solidFill>
                  <a:srgbClr val="000080"/>
                </a:solidFill>
                <a:latin typeface="Lato" panose="020F0502020204030203" pitchFamily="34" charset="0"/>
                <a:ea typeface="Lato" panose="020F0502020204030203" pitchFamily="34" charset="0"/>
                <a:cs typeface="Lato" panose="020F0502020204030203" pitchFamily="34" charset="0"/>
              </a:rPr>
              <a:t>Duration</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of the module: 1 week</a:t>
            </a:r>
          </a:p>
          <a:p>
            <a:pPr>
              <a:lnSpc>
                <a:spcPct val="140000"/>
              </a:lnSpc>
              <a:spcAft>
                <a:spcPct val="0"/>
              </a:spcAft>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0"/>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50825" y="1144588"/>
            <a:ext cx="5353050" cy="2951162"/>
          </a:xfrm>
          <a:noFill/>
          <a:ln>
            <a:solidFill>
              <a:srgbClr val="000080"/>
            </a:solidFill>
            <a:miter lim="800000"/>
            <a:headEnd/>
            <a:tailEnd/>
          </a:ln>
          <a:extLst>
            <a:ext uri="{909E8E84-426E-40DD-AFC4-6F175D3DCCD1}">
              <a14:hiddenFill xmlns:a14="http://schemas.microsoft.com/office/drawing/2010/main">
                <a:solidFill>
                  <a:srgbClr val="00B8FF"/>
                </a:solidFill>
              </a14:hiddenFill>
            </a:ext>
          </a:extLst>
        </p:spPr>
      </p:pic>
      <p:sp>
        <p:nvSpPr>
          <p:cNvPr id="37891" name="Text Box 13"/>
          <p:cNvSpPr txBox="1">
            <a:spLocks noChangeArrowheads="1"/>
          </p:cNvSpPr>
          <p:nvPr/>
        </p:nvSpPr>
        <p:spPr bwMode="auto">
          <a:xfrm>
            <a:off x="1476375" y="620713"/>
            <a:ext cx="5256213" cy="4953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The </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DLM</a:t>
            </a:r>
            <a:endPar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pic>
        <p:nvPicPr>
          <p:cNvPr id="37892"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3357563"/>
            <a:ext cx="588645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476375" y="620713"/>
            <a:ext cx="5256213" cy="4953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The </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DLM</a:t>
            </a:r>
            <a:endPar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
        <p:nvSpPr>
          <p:cNvPr id="38915" name="Text Box 3"/>
          <p:cNvSpPr txBox="1">
            <a:spLocks noChangeArrowheads="1"/>
          </p:cNvSpPr>
          <p:nvPr/>
        </p:nvSpPr>
        <p:spPr bwMode="auto">
          <a:xfrm>
            <a:off x="142875" y="1244600"/>
            <a:ext cx="9001125" cy="607944"/>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40000"/>
              </a:lnSpc>
              <a:spcAft>
                <a:spcPct val="0"/>
              </a:spcAft>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Major issue was the </a:t>
            </a:r>
            <a:r>
              <a:rPr lang="en-US" altLang="it-IT" sz="2400" b="1" i="1" dirty="0">
                <a:solidFill>
                  <a:srgbClr val="000080"/>
                </a:solidFill>
                <a:latin typeface="Lato" panose="020F0502020204030203" pitchFamily="34" charset="0"/>
                <a:ea typeface="Lato" panose="020F0502020204030203" pitchFamily="34" charset="0"/>
                <a:cs typeface="Lato" panose="020F0502020204030203" pitchFamily="34" charset="0"/>
              </a:rPr>
              <a:t>Internet connection</a:t>
            </a:r>
            <a:r>
              <a:rPr lang="en-US" altLang="it-IT" sz="2400" i="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in some Countries</a:t>
            </a:r>
          </a:p>
        </p:txBody>
      </p:sp>
      <p:pic>
        <p:nvPicPr>
          <p:cNvPr id="409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3293716"/>
            <a:ext cx="2005807" cy="1955364"/>
          </a:xfrm>
          <a:prstGeom prst="rect">
            <a:avLst/>
          </a:prstGeom>
          <a:noFill/>
          <a:ln>
            <a:noFill/>
          </a:ln>
          <a:effectLst>
            <a:glow rad="101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917" name="Text Box 7"/>
          <p:cNvSpPr txBox="1">
            <a:spLocks noChangeArrowheads="1"/>
          </p:cNvSpPr>
          <p:nvPr/>
        </p:nvSpPr>
        <p:spPr bwMode="auto">
          <a:xfrm>
            <a:off x="6273800" y="5624513"/>
            <a:ext cx="2879725" cy="36988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00"/>
              </a:buClr>
              <a:buSzPct val="100000"/>
              <a:buFont typeface="Times New Roman" panose="02020603050405020304" pitchFamily="18" charset="0"/>
              <a:buNone/>
            </a:pPr>
            <a:r>
              <a:rPr lang="en-US" altLang="it-IT" b="1">
                <a:solidFill>
                  <a:srgbClr val="000080"/>
                </a:solidFill>
                <a:latin typeface="Raleway" panose="020B0003030101060003" pitchFamily="34" charset="0"/>
              </a:rPr>
              <a:t>Satisfaction assessment</a:t>
            </a:r>
          </a:p>
        </p:txBody>
      </p:sp>
      <p:sp>
        <p:nvSpPr>
          <p:cNvPr id="38918" name="Text Box 9"/>
          <p:cNvSpPr txBox="1">
            <a:spLocks noChangeArrowheads="1"/>
          </p:cNvSpPr>
          <p:nvPr/>
        </p:nvSpPr>
        <p:spPr bwMode="auto">
          <a:xfrm>
            <a:off x="250825" y="1844675"/>
            <a:ext cx="6084888" cy="452437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Clr>
                <a:srgbClr val="000000"/>
              </a:buClr>
              <a:buSzPct val="100000"/>
              <a:buFont typeface="Times New Roman" panose="02020603050405020304" pitchFamily="18" charset="0"/>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Time needed to complete the module: 45 min/day</a:t>
            </a:r>
          </a:p>
          <a:p>
            <a:pPr>
              <a:buClr>
                <a:srgbClr val="000000"/>
              </a:buClr>
              <a:buSzPct val="100000"/>
              <a:buFont typeface="Times New Roman" panose="02020603050405020304" pitchFamily="18" charset="0"/>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a:p>
            <a:pPr>
              <a:buClr>
                <a:srgbClr val="000000"/>
              </a:buClr>
              <a:buSzPct val="100000"/>
              <a:buFont typeface="Times New Roman" panose="02020603050405020304" pitchFamily="18" charset="0"/>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Length of the module was considered too short (47%), just right (40%)</a:t>
            </a:r>
          </a:p>
          <a:p>
            <a:pPr>
              <a:buClr>
                <a:srgbClr val="000000"/>
              </a:buClr>
              <a:buSzPct val="100000"/>
              <a:buFont typeface="Times New Roman" panose="02020603050405020304" pitchFamily="18" charset="0"/>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a:p>
            <a:pPr>
              <a:buClr>
                <a:srgbClr val="000000"/>
              </a:buClr>
              <a:buSzPct val="100000"/>
              <a:buFont typeface="Times New Roman" panose="02020603050405020304" pitchFamily="18" charset="0"/>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Participants attending only this module: 6 out of 32 accepted</a:t>
            </a:r>
          </a:p>
          <a:p>
            <a:pPr>
              <a:buClr>
                <a:srgbClr val="000000"/>
              </a:buClr>
              <a:buSzPct val="100000"/>
              <a:buFont typeface="Times New Roman" panose="02020603050405020304" pitchFamily="18" charset="0"/>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a:p>
            <a:pPr>
              <a:buClr>
                <a:srgbClr val="000000"/>
              </a:buClr>
              <a:buSzPct val="100000"/>
              <a:buFont typeface="Times New Roman" panose="02020603050405020304" pitchFamily="18" charset="0"/>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Completion of the online module was compulsory to participate to the f-2-f module (but not all did!)</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4925" y="1566099"/>
            <a:ext cx="907415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defTabSz="914400" eaLnBrk="1" hangingPunct="1">
              <a:lnSpc>
                <a:spcPct val="100000"/>
              </a:lnSpc>
              <a:spcAft>
                <a:spcPct val="0"/>
              </a:spcAft>
              <a:buClrTx/>
              <a:buSzTx/>
              <a:buFontTx/>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We had some improvement in the organization thanks to some advancement:</a:t>
            </a:r>
          </a:p>
          <a:p>
            <a:pPr defTabSz="914400" eaLnBrk="1" hangingPunct="1">
              <a:lnSpc>
                <a:spcPct val="100000"/>
              </a:lnSpc>
              <a:spcAft>
                <a:spcPct val="0"/>
              </a:spcAft>
              <a:buClrTx/>
              <a:buSzTx/>
              <a:buFontTx/>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the courses were planned well in advance in order to have enough time to get Visas issued; </a:t>
            </a:r>
          </a:p>
          <a:p>
            <a:pPr defTabSz="914400" eaLnBrk="1" hangingPunct="1">
              <a:lnSpc>
                <a:spcPct val="100000"/>
              </a:lnSpc>
              <a:spcAft>
                <a:spcPct val="0"/>
              </a:spcAft>
              <a:buClrTx/>
              <a:buSzTx/>
              <a:buFontTx/>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the timely engagement of WMO in issuing air tickets and allowances; </a:t>
            </a:r>
          </a:p>
          <a:p>
            <a:pPr defTabSz="914400" eaLnBrk="1" hangingPunct="1">
              <a:lnSpc>
                <a:spcPct val="100000"/>
              </a:lnSpc>
              <a:spcAft>
                <a:spcPct val="0"/>
              </a:spcAft>
              <a:buClrTx/>
              <a:buSzTx/>
              <a:buFontTx/>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RTC now can count on a dedicated person for the logistics,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and for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the technical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issues. </a:t>
            </a: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a:p>
            <a:pPr defTabSz="914400" eaLnBrk="1" hangingPunct="1">
              <a:lnSpc>
                <a:spcPct val="100000"/>
              </a:lnSpc>
              <a:spcAft>
                <a:spcPct val="0"/>
              </a:spcAft>
              <a:buClrTx/>
              <a:buSzTx/>
              <a:buFontTx/>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a:p>
            <a:pPr defTabSz="914400" eaLnBrk="1" hangingPunct="1">
              <a:lnSpc>
                <a:spcPct val="100000"/>
              </a:lnSpc>
              <a:spcAft>
                <a:spcPct val="0"/>
              </a:spcAft>
              <a:buClrTx/>
              <a:buSzTx/>
              <a:buFontTx/>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In order to avoid the loss of selected participants (both sponsored by WMO or on own funds), we should </a:t>
            </a:r>
            <a:r>
              <a:rPr lang="en-US" altLang="it-IT" sz="2400" b="1" dirty="0">
                <a:solidFill>
                  <a:srgbClr val="000080"/>
                </a:solidFill>
                <a:latin typeface="Lato" panose="020F0502020204030203" pitchFamily="34" charset="0"/>
                <a:ea typeface="Lato" panose="020F0502020204030203" pitchFamily="34" charset="0"/>
                <a:cs typeface="Lato" panose="020F0502020204030203" pitchFamily="34" charset="0"/>
              </a:rPr>
              <a:t>improve the selection process</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and select only really motivated candidates.</a:t>
            </a:r>
          </a:p>
        </p:txBody>
      </p:sp>
      <p:sp>
        <p:nvSpPr>
          <p:cNvPr id="40963" name="Rectangle 3"/>
          <p:cNvSpPr>
            <a:spLocks noChangeArrowheads="1"/>
          </p:cNvSpPr>
          <p:nvPr/>
        </p:nvSpPr>
        <p:spPr bwMode="auto">
          <a:xfrm>
            <a:off x="1331913" y="533400"/>
            <a:ext cx="64363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defTabSz="914400" eaLnBrk="1" hangingPunct="1">
              <a:lnSpc>
                <a:spcPct val="100000"/>
              </a:lnSpc>
              <a:spcAft>
                <a:spcPct val="0"/>
              </a:spcAft>
              <a:buClrTx/>
              <a:buSz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Seasonal Forecast, editions 2015, 2016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250825" y="1773238"/>
            <a:ext cx="8353425" cy="378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defTabSz="914400" eaLnBrk="1" hangingPunct="1">
              <a:lnSpc>
                <a:spcPct val="100000"/>
              </a:lnSpc>
              <a:spcAft>
                <a:spcPct val="0"/>
              </a:spcAft>
              <a:buClrTx/>
              <a:buSzTx/>
              <a:buFontTx/>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Strategies on theoretical part and practice: on the basis of recommendations from previous courses and from WMO,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in the last edition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we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proposed </a:t>
            </a:r>
            <a:r>
              <a:rPr lang="en-US" altLang="it-IT" sz="2400" b="1" dirty="0">
                <a:solidFill>
                  <a:srgbClr val="000080"/>
                </a:solidFill>
                <a:latin typeface="Lato" panose="020F0502020204030203" pitchFamily="34" charset="0"/>
                <a:ea typeface="Lato" panose="020F0502020204030203" pitchFamily="34" charset="0"/>
                <a:cs typeface="Lato" panose="020F0502020204030203" pitchFamily="34" charset="0"/>
              </a:rPr>
              <a:t>less, but more substantial, lectures, while the afternoons were dedicated to the practice and group discussions</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a:t>
            </a:r>
          </a:p>
          <a:p>
            <a:pPr defTabSz="914400" eaLnBrk="1" hangingPunct="1">
              <a:lnSpc>
                <a:spcPct val="100000"/>
              </a:lnSpc>
              <a:spcAft>
                <a:spcPct val="0"/>
              </a:spcAft>
              <a:buClrTx/>
              <a:buSzTx/>
              <a:buFontTx/>
              <a:buNone/>
            </a:pPr>
            <a:endPar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endParaRPr>
          </a:p>
          <a:p>
            <a:pPr defTabSz="914400" eaLnBrk="1" hangingPunct="1">
              <a:lnSpc>
                <a:spcPct val="100000"/>
              </a:lnSpc>
              <a:spcAft>
                <a:spcPct val="0"/>
              </a:spcAft>
              <a:buClrTx/>
              <a:buSzTx/>
              <a:buFontTx/>
              <a:buNone/>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Last, but not least, we had a good number (about 50%) of participants that really profited from the practical applications and that are really interested in </a:t>
            </a:r>
            <a:r>
              <a:rPr lang="en-US" altLang="it-IT" sz="2400" b="1" dirty="0">
                <a:solidFill>
                  <a:srgbClr val="000080"/>
                </a:solidFill>
                <a:latin typeface="Lato" panose="020F0502020204030203" pitchFamily="34" charset="0"/>
                <a:ea typeface="Lato" panose="020F0502020204030203" pitchFamily="34" charset="0"/>
                <a:cs typeface="Lato" panose="020F0502020204030203" pitchFamily="34" charset="0"/>
              </a:rPr>
              <a:t>going further ahead</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having good background and technical skill.</a:t>
            </a:r>
          </a:p>
        </p:txBody>
      </p:sp>
      <p:sp>
        <p:nvSpPr>
          <p:cNvPr id="41987" name="Rectangle 3"/>
          <p:cNvSpPr>
            <a:spLocks noChangeArrowheads="1"/>
          </p:cNvSpPr>
          <p:nvPr/>
        </p:nvSpPr>
        <p:spPr bwMode="auto">
          <a:xfrm>
            <a:off x="1258888" y="692150"/>
            <a:ext cx="643637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defTabSz="914400" eaLnBrk="1" hangingPunct="1">
              <a:lnSpc>
                <a:spcPct val="100000"/>
              </a:lnSpc>
              <a:spcAft>
                <a:spcPct val="0"/>
              </a:spcAft>
              <a:buClrTx/>
              <a:buSz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Seasonal Forecast, editions 2015, 2016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0" y="1110885"/>
            <a:ext cx="9144000" cy="547919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defTabSz="914400" eaLnBrk="1" hangingPunct="1">
              <a:lnSpc>
                <a:spcPct val="110000"/>
              </a:lnSpc>
              <a:spcAft>
                <a:spcPct val="0"/>
              </a:spcAft>
              <a:buClrTx/>
              <a:buSzTx/>
              <a:buFontTx/>
              <a:buNone/>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A group formed by the most active participants asked to continue working together and with trainers on climatic analysis and seasonal forecasts using the tools, based on free and open source software, proposed for the practical exercises</a:t>
            </a:r>
          </a:p>
          <a:p>
            <a:pPr defTabSz="914400" eaLnBrk="1" hangingPunct="1">
              <a:lnSpc>
                <a:spcPct val="110000"/>
              </a:lnSpc>
              <a:spcAft>
                <a:spcPct val="0"/>
              </a:spcAft>
              <a:buClrTx/>
              <a:buSzTx/>
              <a:buFontTx/>
              <a:buNone/>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The idea is </a:t>
            </a:r>
            <a:r>
              <a:rPr lang="en-US" altLang="it-IT" b="1" i="1" dirty="0">
                <a:solidFill>
                  <a:srgbClr val="000080"/>
                </a:solidFill>
                <a:latin typeface="Lato" panose="020F0502020204030203" pitchFamily="34" charset="0"/>
                <a:ea typeface="Lato" panose="020F0502020204030203" pitchFamily="34" charset="0"/>
                <a:cs typeface="Lato" panose="020F0502020204030203" pitchFamily="34" charset="0"/>
              </a:rPr>
              <a:t>to create an open community of users/practitioners </a:t>
            </a: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sharing codes and methodologies for improving the regional forecasting competences, with the participation of NHMS, research/academic institutions and technical services/agencies as river basin authorities. </a:t>
            </a:r>
          </a:p>
          <a:p>
            <a:pPr defTabSz="914400" eaLnBrk="1" hangingPunct="1">
              <a:lnSpc>
                <a:spcPct val="110000"/>
              </a:lnSpc>
              <a:spcAft>
                <a:spcPct val="0"/>
              </a:spcAft>
              <a:buClrTx/>
              <a:buSzTx/>
              <a:buFontTx/>
              <a:buNone/>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The purpose is to jointly develop an open source tool for seasonal forecasting. </a:t>
            </a:r>
          </a:p>
          <a:p>
            <a:pPr defTabSz="914400" eaLnBrk="1" hangingPunct="1">
              <a:lnSpc>
                <a:spcPct val="110000"/>
              </a:lnSpc>
              <a:spcAft>
                <a:spcPct val="0"/>
              </a:spcAft>
              <a:buClrTx/>
              <a:buSzTx/>
              <a:buFontTx/>
              <a:buNone/>
            </a:pPr>
            <a:endParaRPr lang="en-US" altLang="it-IT" dirty="0">
              <a:solidFill>
                <a:srgbClr val="000080"/>
              </a:solidFill>
              <a:latin typeface="Lato" panose="020F0502020204030203" pitchFamily="34" charset="0"/>
              <a:ea typeface="Lato" panose="020F0502020204030203" pitchFamily="34" charset="0"/>
              <a:cs typeface="Lato" panose="020F0502020204030203" pitchFamily="34" charset="0"/>
            </a:endParaRPr>
          </a:p>
          <a:p>
            <a:pPr defTabSz="914400" eaLnBrk="1" hangingPunct="1">
              <a:lnSpc>
                <a:spcPct val="110000"/>
              </a:lnSpc>
              <a:spcAft>
                <a:spcPct val="0"/>
              </a:spcAft>
              <a:buClrTx/>
              <a:buSzTx/>
              <a:buFontTx/>
              <a:buNone/>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The Moodle platform used for the course will be re-adapted and used as a platform for sharing and improving the analysis and forecasting tools: an open space where the community can propose tools, scripts and parts of code to be used by the others and finally gathered in a coherent system.</a:t>
            </a:r>
          </a:p>
          <a:p>
            <a:pPr defTabSz="914400" eaLnBrk="1" hangingPunct="1">
              <a:lnSpc>
                <a:spcPct val="110000"/>
              </a:lnSpc>
              <a:spcAft>
                <a:spcPct val="0"/>
              </a:spcAft>
              <a:buClrTx/>
              <a:buSzTx/>
              <a:buFontTx/>
              <a:buNone/>
            </a:pPr>
            <a:endParaRPr lang="en-US" altLang="it-IT" dirty="0">
              <a:solidFill>
                <a:srgbClr val="000080"/>
              </a:solidFill>
              <a:latin typeface="Lato" panose="020F0502020204030203" pitchFamily="34" charset="0"/>
              <a:ea typeface="Lato" panose="020F0502020204030203" pitchFamily="34" charset="0"/>
              <a:cs typeface="Lato" panose="020F0502020204030203" pitchFamily="34" charset="0"/>
            </a:endParaRPr>
          </a:p>
          <a:p>
            <a:pPr defTabSz="914400" eaLnBrk="1" hangingPunct="1">
              <a:lnSpc>
                <a:spcPct val="110000"/>
              </a:lnSpc>
              <a:spcAft>
                <a:spcPct val="0"/>
              </a:spcAft>
              <a:buClrTx/>
              <a:buSzTx/>
              <a:buFontTx/>
              <a:buNone/>
            </a:pP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A </a:t>
            </a:r>
            <a:r>
              <a:rPr lang="en-US" altLang="it-IT" b="1" i="1" dirty="0">
                <a:solidFill>
                  <a:srgbClr val="000080"/>
                </a:solidFill>
                <a:latin typeface="Lato" panose="020F0502020204030203" pitchFamily="34" charset="0"/>
                <a:ea typeface="Lato" panose="020F0502020204030203" pitchFamily="34" charset="0"/>
                <a:cs typeface="Lato" panose="020F0502020204030203" pitchFamily="34" charset="0"/>
              </a:rPr>
              <a:t>dedicated forum </a:t>
            </a:r>
            <a:r>
              <a:rPr lang="en-US" altLang="it-IT" dirty="0">
                <a:solidFill>
                  <a:srgbClr val="000080"/>
                </a:solidFill>
                <a:latin typeface="Lato" panose="020F0502020204030203" pitchFamily="34" charset="0"/>
                <a:ea typeface="Lato" panose="020F0502020204030203" pitchFamily="34" charset="0"/>
                <a:cs typeface="Lato" panose="020F0502020204030203" pitchFamily="34" charset="0"/>
              </a:rPr>
              <a:t>would also be a helpful space for the open discussion. </a:t>
            </a:r>
          </a:p>
        </p:txBody>
      </p:sp>
      <p:sp>
        <p:nvSpPr>
          <p:cNvPr id="43011" name="Text Box 4"/>
          <p:cNvSpPr txBox="1">
            <a:spLocks noChangeArrowheads="1"/>
          </p:cNvSpPr>
          <p:nvPr/>
        </p:nvSpPr>
        <p:spPr bwMode="auto">
          <a:xfrm>
            <a:off x="1115616" y="260648"/>
            <a:ext cx="6624017" cy="494624"/>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Follow up from the </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2015 and 2016 </a:t>
            </a: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course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Text Box 4"/>
          <p:cNvSpPr txBox="1">
            <a:spLocks noChangeArrowheads="1"/>
          </p:cNvSpPr>
          <p:nvPr/>
        </p:nvSpPr>
        <p:spPr bwMode="auto">
          <a:xfrm>
            <a:off x="1609809" y="81103"/>
            <a:ext cx="5400241" cy="1294843"/>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Follow up from the </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courses on Seasonal Forecast: the T.O.P. Course Package</a:t>
            </a:r>
            <a:endPar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
        <p:nvSpPr>
          <p:cNvPr id="2" name="Rettangolo 1"/>
          <p:cNvSpPr/>
          <p:nvPr/>
        </p:nvSpPr>
        <p:spPr>
          <a:xfrm>
            <a:off x="597743" y="3137054"/>
            <a:ext cx="2686523" cy="1938992"/>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200" dirty="0" smtClean="0">
                <a:solidFill>
                  <a:schemeClr val="accent6"/>
                </a:solidFill>
              </a:rPr>
              <a:t>“Seasonal Forecast Course Package</a:t>
            </a:r>
          </a:p>
          <a:p>
            <a:pPr algn="just"/>
            <a:r>
              <a:rPr lang="en-US" sz="1200" dirty="0" smtClean="0">
                <a:solidFill>
                  <a:schemeClr val="accent6"/>
                </a:solidFill>
              </a:rPr>
              <a:t>T.O.P. (Training and Operational Principles)” is a set of online resources providing theoretical and practical knowledge on seasonal forecast and predictability models, climate and data analysis, forecast verification, and specific application of seasonal forecast for agriculture and water management.</a:t>
            </a:r>
            <a:endParaRPr lang="it-IT" sz="1200" dirty="0">
              <a:solidFill>
                <a:schemeClr val="accent6"/>
              </a:solidFill>
            </a:endParaRPr>
          </a:p>
        </p:txBody>
      </p:sp>
      <p:sp>
        <p:nvSpPr>
          <p:cNvPr id="3" name="Rettangolo 2"/>
          <p:cNvSpPr/>
          <p:nvPr/>
        </p:nvSpPr>
        <p:spPr>
          <a:xfrm>
            <a:off x="5989746" y="1229901"/>
            <a:ext cx="2502792" cy="1569660"/>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200" dirty="0" smtClean="0">
                <a:solidFill>
                  <a:schemeClr val="accent6"/>
                </a:solidFill>
              </a:rPr>
              <a:t>This Course package has been developed adapting tools and materials of the previous courses into a digital learning environment. Slides, videos, documents, and webinar are used to create an engaging learning experience and reach the learning objectives.</a:t>
            </a:r>
            <a:endParaRPr lang="it-IT" sz="1200" dirty="0">
              <a:solidFill>
                <a:schemeClr val="accent6"/>
              </a:solidFill>
            </a:endParaRPr>
          </a:p>
        </p:txBody>
      </p:sp>
      <p:sp>
        <p:nvSpPr>
          <p:cNvPr id="4" name="Rettangolo 3"/>
          <p:cNvSpPr/>
          <p:nvPr/>
        </p:nvSpPr>
        <p:spPr>
          <a:xfrm>
            <a:off x="5801841" y="2932003"/>
            <a:ext cx="2610739" cy="1754326"/>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200" dirty="0" smtClean="0">
                <a:solidFill>
                  <a:schemeClr val="accent6"/>
                </a:solidFill>
              </a:rPr>
              <a:t>In order to meet the heterogeneous knowledge levels of the learners, each course unit illustrates the prerequisites and propose external resources to fill knowledge gaps. This allows learners to create a personalized learning path taking into account different levels and needs.</a:t>
            </a:r>
            <a:endParaRPr lang="it-IT" sz="1200" dirty="0">
              <a:solidFill>
                <a:schemeClr val="accent6"/>
              </a:solidFill>
            </a:endParaRPr>
          </a:p>
        </p:txBody>
      </p:sp>
      <p:sp>
        <p:nvSpPr>
          <p:cNvPr id="6" name="Rettangolo 5"/>
          <p:cNvSpPr/>
          <p:nvPr/>
        </p:nvSpPr>
        <p:spPr>
          <a:xfrm>
            <a:off x="5488313" y="4880193"/>
            <a:ext cx="2999571" cy="1384995"/>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200" dirty="0" smtClean="0">
                <a:solidFill>
                  <a:schemeClr val="accent6"/>
                </a:solidFill>
              </a:rPr>
              <a:t>T.O.P. also includes essential guidelines to facilitate the course adoption or adaptation by different institutions, with the possibility to integrate or modify content, or create similar content, to fulfill their regional or institutional education needs and standards.</a:t>
            </a:r>
            <a:endParaRPr lang="it-IT" sz="1200" dirty="0">
              <a:solidFill>
                <a:schemeClr val="accent6"/>
              </a:solidFill>
            </a:endParaRPr>
          </a:p>
        </p:txBody>
      </p:sp>
      <p:sp>
        <p:nvSpPr>
          <p:cNvPr id="8" name="Rettangolo 7"/>
          <p:cNvSpPr/>
          <p:nvPr/>
        </p:nvSpPr>
        <p:spPr>
          <a:xfrm>
            <a:off x="2123728" y="5161352"/>
            <a:ext cx="2687843" cy="1015663"/>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p:spPr>
        <p:txBody>
          <a:bodyPr wrap="square">
            <a:spAutoFit/>
          </a:bodyPr>
          <a:lstStyle/>
          <a:p>
            <a:pPr algn="just"/>
            <a:r>
              <a:rPr lang="en-US" sz="1200" dirty="0" smtClean="0">
                <a:solidFill>
                  <a:schemeClr val="accent6"/>
                </a:solidFill>
              </a:rPr>
              <a:t>T.O.P. is particularly helpful for NMHS staff who wish to improve their climate services competencies or to </a:t>
            </a:r>
            <a:r>
              <a:rPr lang="en-US" sz="1200" dirty="0" err="1" smtClean="0">
                <a:solidFill>
                  <a:schemeClr val="accent6"/>
                </a:solidFill>
              </a:rPr>
              <a:t>specialise</a:t>
            </a:r>
            <a:r>
              <a:rPr lang="en-US" sz="1200" dirty="0" smtClean="0">
                <a:solidFill>
                  <a:schemeClr val="accent6"/>
                </a:solidFill>
              </a:rPr>
              <a:t> in seasonal forecasting.</a:t>
            </a:r>
            <a:endParaRPr lang="it-IT" sz="1200" dirty="0">
              <a:solidFill>
                <a:schemeClr val="accent6"/>
              </a:solidFill>
            </a:endParaRPr>
          </a:p>
        </p:txBody>
      </p:sp>
      <p:sp>
        <p:nvSpPr>
          <p:cNvPr id="43010" name="Rectangle 2"/>
          <p:cNvSpPr>
            <a:spLocks noChangeArrowheads="1"/>
          </p:cNvSpPr>
          <p:nvPr/>
        </p:nvSpPr>
        <p:spPr bwMode="auto">
          <a:xfrm>
            <a:off x="597743" y="1375946"/>
            <a:ext cx="3593278" cy="1311128"/>
          </a:xfrm>
          <a:prstGeom prst="rect">
            <a:avLst/>
          </a:prstGeom>
          <a:gradFill flip="none" rotWithShape="1">
            <a:gsLst>
              <a:gs pos="0">
                <a:srgbClr val="CCFFFF">
                  <a:shade val="30000"/>
                  <a:satMod val="115000"/>
                </a:srgbClr>
              </a:gs>
              <a:gs pos="35000">
                <a:srgbClr val="CCFFFF">
                  <a:shade val="67500"/>
                  <a:satMod val="115000"/>
                </a:srgbClr>
              </a:gs>
              <a:gs pos="100000">
                <a:srgbClr val="CCFFFF">
                  <a:shade val="100000"/>
                  <a:satMod val="115000"/>
                </a:srgbClr>
              </a:gs>
            </a:gsLst>
            <a:path path="circle">
              <a:fillToRect l="100000" t="100000"/>
            </a:path>
            <a:tileRect r="-100000" b="-100000"/>
          </a:gradFill>
          <a:ln>
            <a:noFill/>
          </a:ln>
          <a:effectLst/>
        </p:spPr>
        <p:txBody>
          <a:bodyPr wrap="square" anchor="ctr">
            <a:spAutoFit/>
          </a:bodyPr>
          <a:lstStyle>
            <a:lvl1pPr>
              <a:lnSpc>
                <a:spcPct val="98000"/>
              </a:lnSpc>
              <a:spcAft>
                <a:spcPts val="1413"/>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marL="457200">
              <a:lnSpc>
                <a:spcPct val="98000"/>
              </a:lnSpc>
              <a:spcAft>
                <a:spcPts val="1138"/>
              </a:spcAft>
              <a:buClr>
                <a:srgbClr val="000000"/>
              </a:buClr>
              <a:buSzPct val="100000"/>
              <a:buFont typeface="Times New Roman" panose="02020603050405020304" pitchFamily="18" charset="0"/>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marL="914400">
              <a:lnSpc>
                <a:spcPct val="98000"/>
              </a:lnSpc>
              <a:spcAft>
                <a:spcPts val="850"/>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marL="1371600">
              <a:lnSpc>
                <a:spcPct val="98000"/>
              </a:lnSpc>
              <a:spcAft>
                <a:spcPts val="575"/>
              </a:spcAft>
              <a:buClr>
                <a:srgbClr val="000000"/>
              </a:buClr>
              <a:buSzPct val="100000"/>
              <a:buFont typeface="Times New Roman" panose="02020603050405020304" pitchFamily="18" charset="0"/>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marL="1828800">
              <a:lnSpc>
                <a:spcPct val="98000"/>
              </a:lnSpc>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indent="-228600" eaLnBrk="0" fontAlgn="base" hangingPunct="0">
              <a:lnSpc>
                <a:spcPct val="98000"/>
              </a:lnSpc>
              <a:spcBef>
                <a:spcPct val="0"/>
              </a:spcBef>
              <a:spcAft>
                <a:spcPts val="288"/>
              </a:spcAft>
              <a:buClr>
                <a:srgbClr val="000000"/>
              </a:buClr>
              <a:buSzPct val="100000"/>
              <a:buFont typeface="Times New Roman" panose="02020603050405020304" pitchFamily="18" charset="0"/>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just" defTabSz="914400" eaLnBrk="1" hangingPunct="1">
              <a:lnSpc>
                <a:spcPct val="110000"/>
              </a:lnSpc>
              <a:spcAft>
                <a:spcPct val="0"/>
              </a:spcAft>
              <a:buClrTx/>
              <a:buSzTx/>
            </a:pPr>
            <a:r>
              <a:rPr lang="en-US" sz="1200" spc="-80" dirty="0">
                <a:solidFill>
                  <a:schemeClr val="accent6"/>
                </a:solidFill>
                <a:latin typeface="Arial"/>
                <a:cs typeface="Arial"/>
              </a:rPr>
              <a:t>The </a:t>
            </a:r>
            <a:r>
              <a:rPr lang="en-US" sz="1200" spc="5" dirty="0">
                <a:solidFill>
                  <a:schemeClr val="accent6"/>
                </a:solidFill>
                <a:latin typeface="Arial"/>
                <a:cs typeface="Arial"/>
              </a:rPr>
              <a:t>evolution </a:t>
            </a:r>
            <a:r>
              <a:rPr lang="en-US" sz="1200" spc="35" dirty="0">
                <a:solidFill>
                  <a:schemeClr val="accent6"/>
                </a:solidFill>
                <a:latin typeface="Arial"/>
                <a:cs typeface="Arial"/>
              </a:rPr>
              <a:t>of </a:t>
            </a:r>
            <a:r>
              <a:rPr lang="en-US" sz="1200" dirty="0">
                <a:solidFill>
                  <a:schemeClr val="accent6"/>
                </a:solidFill>
                <a:latin typeface="Arial"/>
                <a:cs typeface="Arial"/>
              </a:rPr>
              <a:t>training </a:t>
            </a:r>
            <a:r>
              <a:rPr lang="en-US" sz="1200" spc="-10" dirty="0">
                <a:solidFill>
                  <a:schemeClr val="accent6"/>
                </a:solidFill>
                <a:latin typeface="Arial"/>
                <a:cs typeface="Arial"/>
              </a:rPr>
              <a:t>solutions </a:t>
            </a:r>
            <a:r>
              <a:rPr lang="en-US" sz="1200" spc="5" dirty="0">
                <a:solidFill>
                  <a:schemeClr val="accent6"/>
                </a:solidFill>
                <a:latin typeface="Arial"/>
                <a:cs typeface="Arial"/>
              </a:rPr>
              <a:t>adopted </a:t>
            </a:r>
            <a:r>
              <a:rPr lang="en-US" sz="1200" dirty="0">
                <a:solidFill>
                  <a:schemeClr val="accent6"/>
                </a:solidFill>
                <a:latin typeface="Arial"/>
                <a:cs typeface="Arial"/>
              </a:rPr>
              <a:t>by</a:t>
            </a:r>
            <a:r>
              <a:rPr lang="en-US" sz="1200" spc="-285" dirty="0">
                <a:solidFill>
                  <a:schemeClr val="accent6"/>
                </a:solidFill>
                <a:latin typeface="Arial"/>
                <a:cs typeface="Arial"/>
              </a:rPr>
              <a:t> </a:t>
            </a:r>
            <a:r>
              <a:rPr lang="en-US" sz="1200" spc="-195" dirty="0">
                <a:solidFill>
                  <a:schemeClr val="accent6"/>
                </a:solidFill>
                <a:latin typeface="Arial"/>
                <a:cs typeface="Arial"/>
              </a:rPr>
              <a:t>RTC </a:t>
            </a:r>
            <a:r>
              <a:rPr lang="en-US" sz="1200" spc="30" dirty="0" smtClean="0">
                <a:solidFill>
                  <a:schemeClr val="accent6"/>
                </a:solidFill>
                <a:latin typeface="Arial"/>
                <a:cs typeface="Arial"/>
              </a:rPr>
              <a:t>It</a:t>
            </a:r>
            <a:r>
              <a:rPr lang="en-US" sz="1200" spc="-40" dirty="0" smtClean="0">
                <a:solidFill>
                  <a:schemeClr val="accent6"/>
                </a:solidFill>
                <a:latin typeface="Arial"/>
                <a:cs typeface="Arial"/>
              </a:rPr>
              <a:t>aly</a:t>
            </a:r>
            <a:r>
              <a:rPr lang="en-US" sz="1200" spc="-40" dirty="0">
                <a:solidFill>
                  <a:schemeClr val="accent6"/>
                </a:solidFill>
                <a:latin typeface="Arial"/>
                <a:cs typeface="Arial"/>
              </a:rPr>
              <a:t>, </a:t>
            </a:r>
            <a:r>
              <a:rPr lang="en-US" sz="1200" spc="-30" dirty="0">
                <a:solidFill>
                  <a:schemeClr val="accent6"/>
                </a:solidFill>
                <a:latin typeface="Arial"/>
                <a:cs typeface="Arial"/>
              </a:rPr>
              <a:t>and </a:t>
            </a:r>
            <a:r>
              <a:rPr lang="en-US" sz="1200" spc="15" dirty="0">
                <a:solidFill>
                  <a:schemeClr val="accent6"/>
                </a:solidFill>
                <a:latin typeface="Arial"/>
                <a:cs typeface="Arial"/>
              </a:rPr>
              <a:t>the </a:t>
            </a:r>
            <a:r>
              <a:rPr lang="en-US" sz="1200" spc="-10" dirty="0">
                <a:solidFill>
                  <a:schemeClr val="accent6"/>
                </a:solidFill>
                <a:latin typeface="Arial"/>
                <a:cs typeface="Arial"/>
              </a:rPr>
              <a:t>satisfaction </a:t>
            </a:r>
            <a:r>
              <a:rPr lang="en-US" sz="1200" spc="35" dirty="0">
                <a:solidFill>
                  <a:schemeClr val="accent6"/>
                </a:solidFill>
                <a:latin typeface="Arial"/>
                <a:cs typeface="Arial"/>
              </a:rPr>
              <a:t>of </a:t>
            </a:r>
            <a:r>
              <a:rPr lang="en-US" sz="1200" spc="-25" dirty="0">
                <a:solidFill>
                  <a:schemeClr val="accent6"/>
                </a:solidFill>
                <a:latin typeface="Arial"/>
                <a:cs typeface="Arial"/>
              </a:rPr>
              <a:t>trainees’ </a:t>
            </a:r>
            <a:r>
              <a:rPr lang="en-US" sz="1200" spc="-15" dirty="0">
                <a:solidFill>
                  <a:schemeClr val="accent6"/>
                </a:solidFill>
                <a:latin typeface="Arial"/>
                <a:cs typeface="Arial"/>
              </a:rPr>
              <a:t>expectations,</a:t>
            </a:r>
            <a:r>
              <a:rPr lang="en-US" sz="1200" spc="-185" dirty="0">
                <a:solidFill>
                  <a:schemeClr val="accent6"/>
                </a:solidFill>
                <a:latin typeface="Arial"/>
                <a:cs typeface="Arial"/>
              </a:rPr>
              <a:t> </a:t>
            </a:r>
            <a:r>
              <a:rPr lang="en-US" sz="1200" spc="-15" dirty="0" smtClean="0">
                <a:solidFill>
                  <a:schemeClr val="accent6"/>
                </a:solidFill>
                <a:latin typeface="Arial"/>
                <a:cs typeface="Arial"/>
              </a:rPr>
              <a:t>en</a:t>
            </a:r>
            <a:r>
              <a:rPr lang="en-US" sz="1200" spc="-25" dirty="0" smtClean="0">
                <a:solidFill>
                  <a:schemeClr val="accent6"/>
                </a:solidFill>
                <a:latin typeface="Arial"/>
                <a:cs typeface="Arial"/>
              </a:rPr>
              <a:t>couraged </a:t>
            </a:r>
            <a:r>
              <a:rPr lang="en-US" sz="1200" spc="-25" dirty="0">
                <a:solidFill>
                  <a:schemeClr val="accent6"/>
                </a:solidFill>
                <a:latin typeface="Arial"/>
                <a:cs typeface="Arial"/>
              </a:rPr>
              <a:t>WMO </a:t>
            </a:r>
            <a:r>
              <a:rPr lang="en-US" sz="1200" spc="-30" dirty="0">
                <a:solidFill>
                  <a:schemeClr val="accent6"/>
                </a:solidFill>
                <a:latin typeface="Arial"/>
                <a:cs typeface="Arial"/>
              </a:rPr>
              <a:t>and </a:t>
            </a:r>
            <a:r>
              <a:rPr lang="en-US" sz="1200" spc="-195" dirty="0">
                <a:solidFill>
                  <a:schemeClr val="accent6"/>
                </a:solidFill>
                <a:latin typeface="Arial"/>
                <a:cs typeface="Arial"/>
              </a:rPr>
              <a:t>RTC </a:t>
            </a:r>
            <a:r>
              <a:rPr lang="en-US" sz="1200" dirty="0">
                <a:solidFill>
                  <a:schemeClr val="accent6"/>
                </a:solidFill>
                <a:latin typeface="Arial"/>
                <a:cs typeface="Arial"/>
              </a:rPr>
              <a:t>Italy </a:t>
            </a:r>
            <a:r>
              <a:rPr lang="en-US" sz="1200" spc="65" dirty="0">
                <a:solidFill>
                  <a:schemeClr val="accent6"/>
                </a:solidFill>
                <a:latin typeface="Arial"/>
                <a:cs typeface="Arial"/>
              </a:rPr>
              <a:t>to </a:t>
            </a:r>
            <a:r>
              <a:rPr lang="en-US" sz="1200" spc="10" dirty="0">
                <a:solidFill>
                  <a:schemeClr val="accent6"/>
                </a:solidFill>
                <a:latin typeface="Arial"/>
                <a:cs typeface="Arial"/>
              </a:rPr>
              <a:t>widen </a:t>
            </a:r>
            <a:r>
              <a:rPr lang="en-US" sz="1200" spc="15" dirty="0">
                <a:solidFill>
                  <a:schemeClr val="accent6"/>
                </a:solidFill>
                <a:latin typeface="Arial"/>
                <a:cs typeface="Arial"/>
              </a:rPr>
              <a:t>the</a:t>
            </a:r>
            <a:r>
              <a:rPr lang="en-US" sz="1200" spc="-50" dirty="0">
                <a:solidFill>
                  <a:schemeClr val="accent6"/>
                </a:solidFill>
                <a:latin typeface="Arial"/>
                <a:cs typeface="Arial"/>
              </a:rPr>
              <a:t> </a:t>
            </a:r>
            <a:r>
              <a:rPr lang="en-US" sz="1200" spc="-15" dirty="0">
                <a:solidFill>
                  <a:schemeClr val="accent6"/>
                </a:solidFill>
                <a:latin typeface="Arial"/>
                <a:cs typeface="Arial"/>
              </a:rPr>
              <a:t>spectrum  </a:t>
            </a:r>
            <a:r>
              <a:rPr lang="en-US" sz="1200" spc="35" dirty="0">
                <a:solidFill>
                  <a:schemeClr val="accent6"/>
                </a:solidFill>
                <a:latin typeface="Arial"/>
                <a:cs typeface="Arial"/>
              </a:rPr>
              <a:t>of</a:t>
            </a:r>
            <a:r>
              <a:rPr lang="en-US" sz="1200" spc="-150" dirty="0">
                <a:solidFill>
                  <a:schemeClr val="accent6"/>
                </a:solidFill>
                <a:latin typeface="Arial"/>
                <a:cs typeface="Arial"/>
              </a:rPr>
              <a:t> </a:t>
            </a:r>
            <a:r>
              <a:rPr lang="en-US" sz="1200" spc="-25" dirty="0">
                <a:solidFill>
                  <a:schemeClr val="accent6"/>
                </a:solidFill>
                <a:latin typeface="Arial"/>
                <a:cs typeface="Arial"/>
              </a:rPr>
              <a:t>beneficiaries</a:t>
            </a:r>
            <a:r>
              <a:rPr lang="en-US" sz="1200" spc="-150" dirty="0">
                <a:solidFill>
                  <a:schemeClr val="accent6"/>
                </a:solidFill>
                <a:latin typeface="Arial"/>
                <a:cs typeface="Arial"/>
              </a:rPr>
              <a:t> </a:t>
            </a:r>
            <a:r>
              <a:rPr lang="en-US" sz="1200" spc="-30" dirty="0">
                <a:solidFill>
                  <a:schemeClr val="accent6"/>
                </a:solidFill>
                <a:latin typeface="Arial"/>
                <a:cs typeface="Arial"/>
              </a:rPr>
              <a:t>and</a:t>
            </a:r>
            <a:r>
              <a:rPr lang="en-US" sz="1200" spc="-150" dirty="0">
                <a:solidFill>
                  <a:schemeClr val="accent6"/>
                </a:solidFill>
                <a:latin typeface="Arial"/>
                <a:cs typeface="Arial"/>
              </a:rPr>
              <a:t> </a:t>
            </a:r>
            <a:r>
              <a:rPr lang="en-US" sz="1200" spc="65" dirty="0">
                <a:solidFill>
                  <a:schemeClr val="accent6"/>
                </a:solidFill>
                <a:latin typeface="Arial"/>
                <a:cs typeface="Arial"/>
              </a:rPr>
              <a:t>to</a:t>
            </a:r>
            <a:r>
              <a:rPr lang="en-US" sz="1200" spc="-150" dirty="0">
                <a:solidFill>
                  <a:schemeClr val="accent6"/>
                </a:solidFill>
                <a:latin typeface="Arial"/>
                <a:cs typeface="Arial"/>
              </a:rPr>
              <a:t> </a:t>
            </a:r>
            <a:r>
              <a:rPr lang="en-US" sz="1200" spc="-45" dirty="0">
                <a:solidFill>
                  <a:schemeClr val="accent6"/>
                </a:solidFill>
                <a:latin typeface="Arial"/>
                <a:cs typeface="Arial"/>
              </a:rPr>
              <a:t>make</a:t>
            </a:r>
            <a:r>
              <a:rPr lang="en-US" sz="1200" spc="-150" dirty="0">
                <a:solidFill>
                  <a:schemeClr val="accent6"/>
                </a:solidFill>
                <a:latin typeface="Arial"/>
                <a:cs typeface="Arial"/>
              </a:rPr>
              <a:t> </a:t>
            </a:r>
            <a:r>
              <a:rPr lang="en-US" sz="1200" spc="15" dirty="0">
                <a:solidFill>
                  <a:schemeClr val="accent6"/>
                </a:solidFill>
                <a:latin typeface="Arial"/>
                <a:cs typeface="Arial"/>
              </a:rPr>
              <a:t>the</a:t>
            </a:r>
            <a:r>
              <a:rPr lang="en-US" sz="1200" spc="-150" dirty="0">
                <a:solidFill>
                  <a:schemeClr val="accent6"/>
                </a:solidFill>
                <a:latin typeface="Arial"/>
                <a:cs typeface="Arial"/>
              </a:rPr>
              <a:t> </a:t>
            </a:r>
            <a:r>
              <a:rPr lang="en-US" sz="1200" spc="-50" dirty="0">
                <a:solidFill>
                  <a:schemeClr val="accent6"/>
                </a:solidFill>
                <a:latin typeface="Arial"/>
                <a:cs typeface="Arial"/>
              </a:rPr>
              <a:t>courses</a:t>
            </a:r>
            <a:r>
              <a:rPr lang="en-US" sz="1200" spc="-120" dirty="0">
                <a:solidFill>
                  <a:schemeClr val="accent6"/>
                </a:solidFill>
                <a:latin typeface="Arial"/>
                <a:cs typeface="Arial"/>
              </a:rPr>
              <a:t> </a:t>
            </a:r>
            <a:r>
              <a:rPr lang="en-US" sz="1200" spc="5" dirty="0">
                <a:solidFill>
                  <a:schemeClr val="accent6"/>
                </a:solidFill>
                <a:latin typeface="Arial"/>
                <a:cs typeface="Arial"/>
              </a:rPr>
              <a:t>content</a:t>
            </a:r>
            <a:r>
              <a:rPr lang="en-US" sz="1200" spc="-135" dirty="0">
                <a:solidFill>
                  <a:schemeClr val="accent6"/>
                </a:solidFill>
                <a:latin typeface="Arial"/>
                <a:cs typeface="Arial"/>
              </a:rPr>
              <a:t> </a:t>
            </a:r>
            <a:r>
              <a:rPr lang="en-US" sz="1200" spc="-20" dirty="0" smtClean="0">
                <a:solidFill>
                  <a:schemeClr val="accent6"/>
                </a:solidFill>
                <a:latin typeface="Arial"/>
                <a:cs typeface="Arial"/>
              </a:rPr>
              <a:t>avail</a:t>
            </a:r>
            <a:r>
              <a:rPr lang="en-US" sz="1200" spc="-25" dirty="0">
                <a:solidFill>
                  <a:schemeClr val="accent6"/>
                </a:solidFill>
                <a:latin typeface="Arial"/>
                <a:cs typeface="Arial"/>
              </a:rPr>
              <a:t>able </a:t>
            </a:r>
            <a:r>
              <a:rPr lang="en-US" sz="1200" spc="25" dirty="0">
                <a:solidFill>
                  <a:schemeClr val="accent6"/>
                </a:solidFill>
                <a:latin typeface="Arial"/>
                <a:cs typeface="Arial"/>
              </a:rPr>
              <a:t>for </a:t>
            </a:r>
            <a:r>
              <a:rPr lang="en-US" sz="1200" spc="10" dirty="0">
                <a:solidFill>
                  <a:schemeClr val="accent6"/>
                </a:solidFill>
                <a:latin typeface="Arial"/>
                <a:cs typeface="Arial"/>
              </a:rPr>
              <a:t>other </a:t>
            </a:r>
            <a:r>
              <a:rPr lang="en-US" sz="1200" spc="-25" dirty="0">
                <a:solidFill>
                  <a:schemeClr val="accent6"/>
                </a:solidFill>
                <a:latin typeface="Arial"/>
                <a:cs typeface="Arial"/>
              </a:rPr>
              <a:t>regions </a:t>
            </a:r>
            <a:r>
              <a:rPr lang="en-US" sz="1200" spc="-30" dirty="0">
                <a:solidFill>
                  <a:schemeClr val="accent6"/>
                </a:solidFill>
                <a:latin typeface="Arial"/>
                <a:cs typeface="Arial"/>
              </a:rPr>
              <a:t>and </a:t>
            </a:r>
            <a:r>
              <a:rPr lang="en-US" sz="1200" spc="10" dirty="0">
                <a:solidFill>
                  <a:schemeClr val="accent6"/>
                </a:solidFill>
                <a:latin typeface="Arial"/>
                <a:cs typeface="Arial"/>
              </a:rPr>
              <a:t>other </a:t>
            </a:r>
            <a:r>
              <a:rPr lang="en-US" sz="1200" spc="-175" dirty="0">
                <a:solidFill>
                  <a:schemeClr val="accent6"/>
                </a:solidFill>
                <a:latin typeface="Arial"/>
                <a:cs typeface="Arial"/>
              </a:rPr>
              <a:t>RTCs </a:t>
            </a:r>
            <a:r>
              <a:rPr lang="en-US" sz="1200" spc="-105" dirty="0">
                <a:solidFill>
                  <a:schemeClr val="accent6"/>
                </a:solidFill>
                <a:latin typeface="Arial"/>
                <a:cs typeface="Arial"/>
              </a:rPr>
              <a:t>as </a:t>
            </a:r>
            <a:r>
              <a:rPr lang="en-US" sz="1200" spc="-90" dirty="0">
                <a:solidFill>
                  <a:schemeClr val="accent6"/>
                </a:solidFill>
                <a:latin typeface="Arial"/>
                <a:cs typeface="Arial"/>
              </a:rPr>
              <a:t>a </a:t>
            </a:r>
            <a:r>
              <a:rPr lang="en-US" sz="1200" spc="-20" dirty="0">
                <a:solidFill>
                  <a:schemeClr val="accent6"/>
                </a:solidFill>
                <a:latin typeface="Arial"/>
                <a:cs typeface="Arial"/>
              </a:rPr>
              <a:t>distance  </a:t>
            </a:r>
            <a:r>
              <a:rPr lang="en-US" sz="1200" spc="-25" dirty="0">
                <a:solidFill>
                  <a:schemeClr val="accent6"/>
                </a:solidFill>
                <a:latin typeface="Arial"/>
                <a:cs typeface="Arial"/>
              </a:rPr>
              <a:t>learning </a:t>
            </a:r>
            <a:r>
              <a:rPr lang="en-US" sz="1200" spc="-40" dirty="0">
                <a:solidFill>
                  <a:schemeClr val="accent6"/>
                </a:solidFill>
                <a:latin typeface="Arial"/>
                <a:cs typeface="Arial"/>
              </a:rPr>
              <a:t>course</a:t>
            </a:r>
            <a:r>
              <a:rPr lang="en-US" sz="1200" spc="-15" dirty="0">
                <a:solidFill>
                  <a:schemeClr val="accent6"/>
                </a:solidFill>
                <a:latin typeface="Arial"/>
                <a:cs typeface="Arial"/>
              </a:rPr>
              <a:t> </a:t>
            </a:r>
            <a:r>
              <a:rPr lang="en-US" sz="1200" spc="-60" dirty="0">
                <a:solidFill>
                  <a:schemeClr val="accent6"/>
                </a:solidFill>
                <a:latin typeface="Arial"/>
                <a:cs typeface="Arial"/>
              </a:rPr>
              <a:t>package</a:t>
            </a:r>
            <a:r>
              <a:rPr lang="en-US" sz="1200" spc="-60" dirty="0" smtClean="0">
                <a:solidFill>
                  <a:schemeClr val="accent6"/>
                </a:solidFill>
                <a:latin typeface="Arial"/>
                <a:cs typeface="Arial"/>
              </a:rPr>
              <a:t>.</a:t>
            </a:r>
            <a:endParaRPr lang="en-US" sz="1200" dirty="0">
              <a:solidFill>
                <a:schemeClr val="accent6"/>
              </a:solidFill>
              <a:latin typeface="Arial"/>
              <a:cs typeface="Arial"/>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8482" y="2452203"/>
            <a:ext cx="2593359" cy="2427990"/>
          </a:xfrm>
          <a:prstGeom prst="rect">
            <a:avLst/>
          </a:prstGeom>
        </p:spPr>
      </p:pic>
      <p:sp>
        <p:nvSpPr>
          <p:cNvPr id="11" name="Figura a mano libera 10"/>
          <p:cNvSpPr/>
          <p:nvPr/>
        </p:nvSpPr>
        <p:spPr>
          <a:xfrm>
            <a:off x="49954" y="1433219"/>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lvl="0" algn="ctr" defTabSz="889000">
              <a:lnSpc>
                <a:spcPct val="90000"/>
              </a:lnSpc>
              <a:spcBef>
                <a:spcPct val="0"/>
              </a:spcBef>
              <a:spcAft>
                <a:spcPct val="35000"/>
              </a:spcAft>
            </a:pPr>
            <a:r>
              <a:rPr lang="it-IT" sz="2000" b="1" kern="1200" dirty="0" smtClean="0">
                <a:ln w="22225">
                  <a:solidFill>
                    <a:schemeClr val="accent2"/>
                  </a:solidFill>
                  <a:prstDash val="solid"/>
                </a:ln>
                <a:solidFill>
                  <a:schemeClr val="accent2">
                    <a:lumMod val="40000"/>
                    <a:lumOff val="60000"/>
                  </a:schemeClr>
                </a:solidFill>
              </a:rPr>
              <a:t>1</a:t>
            </a:r>
            <a:endParaRPr lang="it-IT" sz="2000" b="1" kern="1200" dirty="0">
              <a:ln w="22225">
                <a:solidFill>
                  <a:schemeClr val="accent2"/>
                </a:solidFill>
                <a:prstDash val="solid"/>
              </a:ln>
              <a:solidFill>
                <a:schemeClr val="accent2">
                  <a:lumMod val="40000"/>
                  <a:lumOff val="60000"/>
                </a:schemeClr>
              </a:solidFill>
            </a:endParaRPr>
          </a:p>
        </p:txBody>
      </p:sp>
      <p:sp>
        <p:nvSpPr>
          <p:cNvPr id="13" name="Figura a mano libera 12"/>
          <p:cNvSpPr/>
          <p:nvPr/>
        </p:nvSpPr>
        <p:spPr>
          <a:xfrm>
            <a:off x="8465658" y="1155381"/>
            <a:ext cx="624018" cy="592600"/>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lvl="0" algn="ctr" defTabSz="889000">
              <a:lnSpc>
                <a:spcPct val="90000"/>
              </a:lnSpc>
              <a:spcBef>
                <a:spcPct val="0"/>
              </a:spcBef>
              <a:spcAft>
                <a:spcPct val="35000"/>
              </a:spcAft>
            </a:pPr>
            <a:r>
              <a:rPr lang="it-IT" sz="2000" b="1" kern="1200" dirty="0" smtClean="0">
                <a:ln w="22225">
                  <a:solidFill>
                    <a:schemeClr val="accent2"/>
                  </a:solidFill>
                  <a:prstDash val="solid"/>
                </a:ln>
                <a:solidFill>
                  <a:schemeClr val="accent2">
                    <a:lumMod val="40000"/>
                    <a:lumOff val="60000"/>
                  </a:schemeClr>
                </a:solidFill>
              </a:rPr>
              <a:t>6</a:t>
            </a:r>
            <a:endParaRPr lang="it-IT" sz="2000" b="1" kern="1200" dirty="0">
              <a:ln w="22225">
                <a:solidFill>
                  <a:schemeClr val="accent2"/>
                </a:solidFill>
                <a:prstDash val="solid"/>
              </a:ln>
              <a:solidFill>
                <a:schemeClr val="accent2">
                  <a:lumMod val="40000"/>
                  <a:lumOff val="60000"/>
                </a:schemeClr>
              </a:solidFill>
            </a:endParaRPr>
          </a:p>
        </p:txBody>
      </p:sp>
      <p:sp>
        <p:nvSpPr>
          <p:cNvPr id="15" name="Figura a mano libera 14"/>
          <p:cNvSpPr/>
          <p:nvPr/>
        </p:nvSpPr>
        <p:spPr>
          <a:xfrm>
            <a:off x="8487884" y="4953461"/>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lvl="0" algn="ctr" defTabSz="889000">
              <a:lnSpc>
                <a:spcPct val="90000"/>
              </a:lnSpc>
              <a:spcBef>
                <a:spcPct val="0"/>
              </a:spcBef>
              <a:spcAft>
                <a:spcPct val="35000"/>
              </a:spcAft>
            </a:pPr>
            <a:r>
              <a:rPr lang="it-IT" sz="2000" b="1" kern="1200" dirty="0" smtClean="0">
                <a:ln w="22225">
                  <a:solidFill>
                    <a:schemeClr val="accent2"/>
                  </a:solidFill>
                  <a:prstDash val="solid"/>
                </a:ln>
                <a:solidFill>
                  <a:schemeClr val="accent2">
                    <a:lumMod val="40000"/>
                    <a:lumOff val="60000"/>
                  </a:schemeClr>
                </a:solidFill>
              </a:rPr>
              <a:t>4</a:t>
            </a:r>
            <a:endParaRPr lang="it-IT" sz="2000" b="1" kern="1200" dirty="0">
              <a:ln w="22225">
                <a:solidFill>
                  <a:schemeClr val="accent2"/>
                </a:solidFill>
                <a:prstDash val="solid"/>
              </a:ln>
              <a:solidFill>
                <a:schemeClr val="accent2">
                  <a:lumMod val="40000"/>
                  <a:lumOff val="60000"/>
                </a:schemeClr>
              </a:solidFill>
            </a:endParaRPr>
          </a:p>
        </p:txBody>
      </p:sp>
      <p:sp>
        <p:nvSpPr>
          <p:cNvPr id="17" name="Figura a mano libera 16"/>
          <p:cNvSpPr/>
          <p:nvPr/>
        </p:nvSpPr>
        <p:spPr>
          <a:xfrm>
            <a:off x="1389348" y="5305369"/>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lvl="0" algn="ctr" defTabSz="889000">
              <a:lnSpc>
                <a:spcPct val="90000"/>
              </a:lnSpc>
              <a:spcBef>
                <a:spcPct val="0"/>
              </a:spcBef>
              <a:spcAft>
                <a:spcPct val="35000"/>
              </a:spcAft>
            </a:pPr>
            <a:r>
              <a:rPr lang="it-IT" sz="2000" b="1" kern="1200" dirty="0" smtClean="0">
                <a:ln w="22225">
                  <a:solidFill>
                    <a:schemeClr val="accent2"/>
                  </a:solidFill>
                  <a:prstDash val="solid"/>
                </a:ln>
                <a:solidFill>
                  <a:schemeClr val="accent2">
                    <a:lumMod val="40000"/>
                    <a:lumOff val="60000"/>
                  </a:schemeClr>
                </a:solidFill>
              </a:rPr>
              <a:t>3</a:t>
            </a:r>
            <a:endParaRPr lang="it-IT" sz="2000" b="1" kern="1200" dirty="0">
              <a:ln w="22225">
                <a:solidFill>
                  <a:schemeClr val="accent2"/>
                </a:solidFill>
                <a:prstDash val="solid"/>
              </a:ln>
              <a:solidFill>
                <a:schemeClr val="accent2">
                  <a:lumMod val="40000"/>
                  <a:lumOff val="60000"/>
                </a:schemeClr>
              </a:solidFill>
            </a:endParaRPr>
          </a:p>
        </p:txBody>
      </p:sp>
      <p:sp>
        <p:nvSpPr>
          <p:cNvPr id="19" name="Figura a mano libera 18"/>
          <p:cNvSpPr/>
          <p:nvPr/>
        </p:nvSpPr>
        <p:spPr>
          <a:xfrm>
            <a:off x="33537" y="3034006"/>
            <a:ext cx="624018" cy="663446"/>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lvl="0" algn="ctr" defTabSz="889000">
              <a:lnSpc>
                <a:spcPct val="90000"/>
              </a:lnSpc>
              <a:spcBef>
                <a:spcPct val="0"/>
              </a:spcBef>
              <a:spcAft>
                <a:spcPct val="35000"/>
              </a:spcAft>
            </a:pPr>
            <a:r>
              <a:rPr lang="it-IT" sz="2000" b="1" kern="1200" dirty="0" smtClean="0">
                <a:ln w="22225">
                  <a:solidFill>
                    <a:schemeClr val="accent2"/>
                  </a:solidFill>
                  <a:prstDash val="solid"/>
                </a:ln>
                <a:solidFill>
                  <a:schemeClr val="accent2">
                    <a:lumMod val="40000"/>
                    <a:lumOff val="60000"/>
                  </a:schemeClr>
                </a:solidFill>
              </a:rPr>
              <a:t>2</a:t>
            </a:r>
            <a:endParaRPr lang="it-IT" sz="2000" b="1" kern="1200" dirty="0">
              <a:ln w="22225">
                <a:solidFill>
                  <a:schemeClr val="accent2"/>
                </a:solidFill>
                <a:prstDash val="solid"/>
              </a:ln>
              <a:solidFill>
                <a:schemeClr val="accent2">
                  <a:lumMod val="40000"/>
                  <a:lumOff val="60000"/>
                </a:schemeClr>
              </a:solidFill>
            </a:endParaRPr>
          </a:p>
        </p:txBody>
      </p:sp>
      <p:sp>
        <p:nvSpPr>
          <p:cNvPr id="23" name="Figura a mano libera 22"/>
          <p:cNvSpPr/>
          <p:nvPr/>
        </p:nvSpPr>
        <p:spPr>
          <a:xfrm>
            <a:off x="8424019" y="2932003"/>
            <a:ext cx="624018" cy="602204"/>
          </a:xfrm>
          <a:custGeom>
            <a:avLst/>
            <a:gdLst>
              <a:gd name="connsiteX0" fmla="*/ 0 w 1226343"/>
              <a:gd name="connsiteY0" fmla="*/ 613172 h 1226343"/>
              <a:gd name="connsiteX1" fmla="*/ 613172 w 1226343"/>
              <a:gd name="connsiteY1" fmla="*/ 0 h 1226343"/>
              <a:gd name="connsiteX2" fmla="*/ 1226344 w 1226343"/>
              <a:gd name="connsiteY2" fmla="*/ 613172 h 1226343"/>
              <a:gd name="connsiteX3" fmla="*/ 613172 w 1226343"/>
              <a:gd name="connsiteY3" fmla="*/ 1226344 h 1226343"/>
              <a:gd name="connsiteX4" fmla="*/ 0 w 1226343"/>
              <a:gd name="connsiteY4" fmla="*/ 613172 h 122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6343" h="1226343">
                <a:moveTo>
                  <a:pt x="0" y="613172"/>
                </a:moveTo>
                <a:cubicBezTo>
                  <a:pt x="0" y="274526"/>
                  <a:pt x="274526" y="0"/>
                  <a:pt x="613172" y="0"/>
                </a:cubicBezTo>
                <a:cubicBezTo>
                  <a:pt x="951818" y="0"/>
                  <a:pt x="1226344" y="274526"/>
                  <a:pt x="1226344" y="613172"/>
                </a:cubicBezTo>
                <a:cubicBezTo>
                  <a:pt x="1226344" y="951818"/>
                  <a:pt x="951818" y="1226344"/>
                  <a:pt x="613172" y="1226344"/>
                </a:cubicBezTo>
                <a:cubicBezTo>
                  <a:pt x="274526" y="1226344"/>
                  <a:pt x="0" y="951818"/>
                  <a:pt x="0" y="613172"/>
                </a:cubicBezTo>
                <a:close/>
              </a:path>
            </a:pathLst>
          </a:custGeom>
        </p:spPr>
        <p:style>
          <a:lnRef idx="2">
            <a:schemeClr val="accent2"/>
          </a:lnRef>
          <a:fillRef idx="1">
            <a:schemeClr val="lt1"/>
          </a:fillRef>
          <a:effectRef idx="0">
            <a:schemeClr val="accent2"/>
          </a:effectRef>
          <a:fontRef idx="minor">
            <a:schemeClr val="dk1"/>
          </a:fontRef>
        </p:style>
        <p:txBody>
          <a:bodyPr spcFirstLastPara="0" vert="horz" wrap="square" lIns="204994" tIns="204994" rIns="204994" bIns="204994" numCol="1" spcCol="1270" anchor="ctr" anchorCtr="0">
            <a:noAutofit/>
          </a:bodyPr>
          <a:lstStyle/>
          <a:p>
            <a:pPr lvl="0" algn="ctr" defTabSz="889000">
              <a:lnSpc>
                <a:spcPct val="90000"/>
              </a:lnSpc>
              <a:spcBef>
                <a:spcPct val="0"/>
              </a:spcBef>
              <a:spcAft>
                <a:spcPct val="35000"/>
              </a:spcAft>
            </a:pPr>
            <a:r>
              <a:rPr lang="it-IT" sz="2000" b="1" kern="1200" dirty="0" smtClean="0">
                <a:ln w="22225">
                  <a:solidFill>
                    <a:schemeClr val="accent2"/>
                  </a:solidFill>
                  <a:prstDash val="solid"/>
                </a:ln>
                <a:solidFill>
                  <a:schemeClr val="accent2">
                    <a:lumMod val="40000"/>
                    <a:lumOff val="60000"/>
                  </a:schemeClr>
                </a:solidFill>
              </a:rPr>
              <a:t>5</a:t>
            </a:r>
            <a:endParaRPr lang="it-IT" sz="2000" b="1" kern="1200"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2762445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sz="half" idx="1"/>
          </p:nvPr>
        </p:nvSpPr>
        <p:spPr>
          <a:xfrm>
            <a:off x="0" y="1460500"/>
            <a:ext cx="8893175" cy="1448154"/>
          </a:xfrm>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p>
            <a:pPr marL="3175" indent="0" eaLnBrk="1" hangingPunct="1">
              <a:lnSpc>
                <a:spcPct val="125000"/>
              </a:lnSpc>
              <a:spcBef>
                <a:spcPct val="20000"/>
              </a:spcBef>
              <a:spcAft>
                <a:spcPct val="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pP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Since</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mid</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'70s, the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Institute</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of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Biometeorology</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of the National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Research</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Council</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b="1" dirty="0" smtClean="0">
                <a:solidFill>
                  <a:srgbClr val="000080"/>
                </a:solidFill>
                <a:latin typeface="Lato" panose="020F0502020204030203" pitchFamily="34" charset="0"/>
                <a:ea typeface="Lato" panose="020F0502020204030203" pitchFamily="34" charset="0"/>
                <a:cs typeface="Lato" panose="020F0502020204030203" pitchFamily="34" charset="0"/>
              </a:rPr>
              <a:t>IBIMET-CNR</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in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collaboration</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with </a:t>
            </a:r>
            <a:r>
              <a:rPr lang="it-IT" altLang="it-IT" sz="1800" b="1" dirty="0" err="1" smtClean="0">
                <a:solidFill>
                  <a:srgbClr val="000080"/>
                </a:solidFill>
                <a:latin typeface="Lato" panose="020F0502020204030203" pitchFamily="34" charset="0"/>
                <a:ea typeface="Lato" panose="020F0502020204030203" pitchFamily="34" charset="0"/>
                <a:cs typeface="Lato" panose="020F0502020204030203" pitchFamily="34" charset="0"/>
              </a:rPr>
              <a:t>LaMMA</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consortium</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between</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CNR and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Tuscany</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Region</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and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operating</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as</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met</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service),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was</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offering</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training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activities</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for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Members</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from RA VI and RA I. The RTC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was</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finally</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established</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in the </a:t>
            </a:r>
            <a:r>
              <a:rPr lang="it-IT" altLang="it-IT" sz="1800" dirty="0" err="1" smtClean="0">
                <a:solidFill>
                  <a:srgbClr val="000080"/>
                </a:solidFill>
                <a:latin typeface="Lato" panose="020F0502020204030203" pitchFamily="34" charset="0"/>
                <a:ea typeface="Lato" panose="020F0502020204030203" pitchFamily="34" charset="0"/>
                <a:cs typeface="Lato" panose="020F0502020204030203" pitchFamily="34" charset="0"/>
              </a:rPr>
              <a:t>early</a:t>
            </a:r>
            <a:r>
              <a:rPr lang="it-IT" altLang="it-IT" sz="1800" dirty="0" smtClean="0">
                <a:solidFill>
                  <a:srgbClr val="000080"/>
                </a:solidFill>
                <a:latin typeface="Lato" panose="020F0502020204030203" pitchFamily="34" charset="0"/>
                <a:ea typeface="Lato" panose="020F0502020204030203" pitchFamily="34" charset="0"/>
                <a:cs typeface="Lato" panose="020F0502020204030203" pitchFamily="34" charset="0"/>
              </a:rPr>
              <a:t> ‘90.</a:t>
            </a:r>
          </a:p>
        </p:txBody>
      </p:sp>
      <p:sp>
        <p:nvSpPr>
          <p:cNvPr id="5123" name="Text Box 3"/>
          <p:cNvSpPr txBox="1">
            <a:spLocks noChangeArrowheads="1"/>
          </p:cNvSpPr>
          <p:nvPr/>
        </p:nvSpPr>
        <p:spPr bwMode="auto">
          <a:xfrm>
            <a:off x="1189038" y="652463"/>
            <a:ext cx="6696075" cy="760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Bef>
                <a:spcPts val="2750"/>
              </a:spcBef>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The Regional Training Center in Italy</a:t>
            </a:r>
          </a:p>
        </p:txBody>
      </p:sp>
      <p:pic>
        <p:nvPicPr>
          <p:cNvPr id="81924"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2688902" y="3429000"/>
            <a:ext cx="3672532" cy="2250022"/>
          </a:xfrm>
          <a:prstGeom prst="roundRect">
            <a:avLst>
              <a:gd name="adj" fmla="val 8594"/>
            </a:avLst>
          </a:prstGeom>
          <a:solidFill>
            <a:srgbClr val="FFFFFF">
              <a:shade val="85000"/>
            </a:srgbClr>
          </a:solidFill>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6"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414" y="3199503"/>
            <a:ext cx="2519362" cy="16652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4864791"/>
            <a:ext cx="2160587" cy="1589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magin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97422" y="3096344"/>
            <a:ext cx="2459765" cy="18448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magin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9414" y="5534208"/>
            <a:ext cx="4878046" cy="11477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97" y="1296493"/>
            <a:ext cx="9050503" cy="5090908"/>
          </a:xfrm>
          <a:prstGeom prst="rect">
            <a:avLst/>
          </a:prstGeom>
        </p:spPr>
      </p:pic>
      <p:sp>
        <p:nvSpPr>
          <p:cNvPr id="3" name="Text Box 4"/>
          <p:cNvSpPr txBox="1">
            <a:spLocks noChangeArrowheads="1"/>
          </p:cNvSpPr>
          <p:nvPr/>
        </p:nvSpPr>
        <p:spPr bwMode="auto">
          <a:xfrm>
            <a:off x="4752528" y="96448"/>
            <a:ext cx="4283968" cy="956288"/>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The </a:t>
            </a:r>
            <a:r>
              <a:rPr lang="en-US" altLang="it-IT" sz="2800" b="1" i="1" dirty="0" err="1" smtClean="0">
                <a:solidFill>
                  <a:srgbClr val="000080"/>
                </a:solidFill>
                <a:latin typeface="Lato" panose="020F0502020204030203" pitchFamily="34" charset="0"/>
                <a:ea typeface="Lato" panose="020F0502020204030203" pitchFamily="34" charset="0"/>
                <a:cs typeface="Lato" panose="020F0502020204030203" pitchFamily="34" charset="0"/>
              </a:rPr>
              <a:t>climateservices</a:t>
            </a: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 platform at IBIMET</a:t>
            </a:r>
          </a:p>
        </p:txBody>
      </p:sp>
      <p:sp>
        <p:nvSpPr>
          <p:cNvPr id="4" name="CasellaDiTesto 3"/>
          <p:cNvSpPr txBox="1"/>
          <p:nvPr/>
        </p:nvSpPr>
        <p:spPr>
          <a:xfrm>
            <a:off x="35496" y="6021288"/>
            <a:ext cx="6330579" cy="707886"/>
          </a:xfrm>
          <a:prstGeom prst="rect">
            <a:avLst/>
          </a:prstGeom>
          <a:solidFill>
            <a:schemeClr val="bg1"/>
          </a:solidFill>
        </p:spPr>
        <p:txBody>
          <a:bodyPr wrap="none" rtlCol="0">
            <a:spAutoFit/>
          </a:bodyPr>
          <a:lstStyle/>
          <a:p>
            <a:r>
              <a:rPr lang="it-IT" sz="2000" b="1" dirty="0" smtClean="0">
                <a:solidFill>
                  <a:schemeClr val="accent6"/>
                </a:solidFill>
              </a:rPr>
              <a:t>http://climateservices.it/en/home-cs-en/</a:t>
            </a:r>
          </a:p>
          <a:p>
            <a:r>
              <a:rPr lang="it-IT" sz="2000" b="1" dirty="0" smtClean="0">
                <a:solidFill>
                  <a:schemeClr val="accent6"/>
                </a:solidFill>
              </a:rPr>
              <a:t>https://training.climateservices.it/training-courses/</a:t>
            </a:r>
            <a:endParaRPr lang="it-IT" sz="2000" b="1" dirty="0">
              <a:solidFill>
                <a:schemeClr val="accent6"/>
              </a:solidFill>
            </a:endParaRP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625"/>
            <a:ext cx="4636549" cy="1251868"/>
          </a:xfrm>
          <a:prstGeom prst="rect">
            <a:avLst/>
          </a:prstGeom>
          <a:solidFill>
            <a:schemeClr val="bg1"/>
          </a:solidFill>
        </p:spPr>
      </p:pic>
    </p:spTree>
    <p:extLst>
      <p:ext uri="{BB962C8B-B14F-4D97-AF65-F5344CB8AC3E}">
        <p14:creationId xmlns:p14="http://schemas.microsoft.com/office/powerpoint/2010/main" val="23634137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05264"/>
            <a:ext cx="9144000" cy="1169789"/>
          </a:xfrm>
          <a:prstGeom prst="rect">
            <a:avLst/>
          </a:prstGeom>
          <a:solidFill>
            <a:schemeClr val="bg1"/>
          </a:solidFill>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5771" y="1124744"/>
            <a:ext cx="6272457" cy="4745977"/>
          </a:xfrm>
          <a:prstGeom prst="rect">
            <a:avLst/>
          </a:prstGeom>
        </p:spPr>
      </p:pic>
      <p:sp>
        <p:nvSpPr>
          <p:cNvPr id="4" name="Text Box 4"/>
          <p:cNvSpPr txBox="1">
            <a:spLocks noChangeArrowheads="1"/>
          </p:cNvSpPr>
          <p:nvPr/>
        </p:nvSpPr>
        <p:spPr bwMode="auto">
          <a:xfrm>
            <a:off x="2051720" y="44624"/>
            <a:ext cx="7064786" cy="1294843"/>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r">
              <a:lnSpc>
                <a:spcPct val="100000"/>
              </a:lnSpc>
              <a:spcAft>
                <a:spcPct val="0"/>
              </a:spcAft>
              <a:buClrTx/>
              <a:buFontTx/>
              <a:buNone/>
            </a:pP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A new Training </a:t>
            </a:r>
            <a:r>
              <a:rPr lang="en-US" altLang="it-IT" sz="2600" b="1" dirty="0" err="1" smtClean="0">
                <a:solidFill>
                  <a:srgbClr val="000080"/>
                </a:solidFill>
                <a:latin typeface="Lato" panose="020F0502020204030203" pitchFamily="34" charset="0"/>
                <a:ea typeface="Lato" panose="020F0502020204030203" pitchFamily="34" charset="0"/>
                <a:cs typeface="Lato" panose="020F0502020204030203" pitchFamily="34" charset="0"/>
              </a:rPr>
              <a:t>Programme</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 PACC-RRC</a:t>
            </a:r>
          </a:p>
          <a:p>
            <a:pPr algn="r">
              <a:lnSpc>
                <a:spcPct val="100000"/>
              </a:lnSpc>
              <a:spcAft>
                <a:spcPct val="0"/>
              </a:spcAft>
              <a:buClrTx/>
              <a:buFontTx/>
              <a:buNone/>
            </a:pP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Climate Change Adaptation and Disaster Risk Reduction in Agriculture</a:t>
            </a:r>
            <a:endPar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7504" y="116632"/>
            <a:ext cx="2075374" cy="1222835"/>
          </a:xfrm>
          <a:prstGeom prst="rect">
            <a:avLst/>
          </a:prstGeom>
          <a:solidFill>
            <a:schemeClr val="bg1"/>
          </a:solidFill>
        </p:spPr>
      </p:pic>
    </p:spTree>
    <p:extLst>
      <p:ext uri="{BB962C8B-B14F-4D97-AF65-F5344CB8AC3E}">
        <p14:creationId xmlns:p14="http://schemas.microsoft.com/office/powerpoint/2010/main" val="308772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431375" y="44624"/>
            <a:ext cx="6624017" cy="1294843"/>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r">
              <a:lnSpc>
                <a:spcPct val="100000"/>
              </a:lnSpc>
              <a:spcAft>
                <a:spcPct val="0"/>
              </a:spcAft>
              <a:buClrTx/>
              <a:buFontTx/>
              <a:buNone/>
            </a:pP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A new Training </a:t>
            </a:r>
            <a:r>
              <a:rPr lang="en-US" altLang="it-IT" sz="2600" b="1" dirty="0" err="1" smtClean="0">
                <a:solidFill>
                  <a:srgbClr val="000080"/>
                </a:solidFill>
                <a:latin typeface="Lato" panose="020F0502020204030203" pitchFamily="34" charset="0"/>
                <a:ea typeface="Lato" panose="020F0502020204030203" pitchFamily="34" charset="0"/>
                <a:cs typeface="Lato" panose="020F0502020204030203" pitchFamily="34" charset="0"/>
              </a:rPr>
              <a:t>Programme</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 PACC-RRC</a:t>
            </a:r>
          </a:p>
          <a:p>
            <a:pPr algn="r">
              <a:lnSpc>
                <a:spcPct val="100000"/>
              </a:lnSpc>
              <a:spcAft>
                <a:spcPct val="0"/>
              </a:spcAft>
              <a:buClrTx/>
              <a:buFontTx/>
              <a:buNone/>
            </a:pP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Climate Change Adaptation and Disaster Risk Reduction in Agriculture</a:t>
            </a:r>
            <a:endPar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
        <p:nvSpPr>
          <p:cNvPr id="4" name="Rettangolo 3"/>
          <p:cNvSpPr/>
          <p:nvPr/>
        </p:nvSpPr>
        <p:spPr>
          <a:xfrm>
            <a:off x="107504" y="1339467"/>
            <a:ext cx="8928992" cy="5016758"/>
          </a:xfrm>
          <a:prstGeom prst="rect">
            <a:avLst/>
          </a:prstGeom>
        </p:spPr>
        <p:txBody>
          <a:bodyPr wrap="square">
            <a:spAutoFit/>
          </a:bodyPr>
          <a:lstStyle/>
          <a:p>
            <a:r>
              <a:rPr lang="en-US" sz="16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Aim</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To reduce the impacts of Natural Disaster and Climate Change on agriculture in West Africa.</a:t>
            </a:r>
          </a:p>
          <a:p>
            <a:endPar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6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Target Groups</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Experts of National Agriculture, Agro-Meteorological, Hydrological Services.</a:t>
            </a:r>
          </a:p>
          <a:p>
            <a:endPar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6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Beneficiaries</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The intervention area of the project are the 17 member states of CILSS/ECOWAS.</a:t>
            </a:r>
          </a:p>
          <a:p>
            <a:endPar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6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Outcome of Training Courses</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Enhance the Technical and scientific knowledge on CCA and DRR of the technical services’ staff of the CILSS/ECOWAS member Countries.</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Four training courses will be conducted in Italy and in Niger. Topics will include climate change impacts assessment, disaster prevention, and development of </a:t>
            </a:r>
            <a:r>
              <a:rPr lang="en-US" sz="1600" dirty="0" err="1"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agromet</a:t>
            </a:r>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 services for agriculture.</a:t>
            </a:r>
          </a:p>
          <a:p>
            <a:endPar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6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Outcome of Networking</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Strengthen the Regional network that brings together the community of technical services involved in CCA and DRR.</a:t>
            </a: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Networking activities include: networking conference, mentoring and support for regional programs of research and development.</a:t>
            </a:r>
          </a:p>
        </p:txBody>
      </p:sp>
      <p:pic>
        <p:nvPicPr>
          <p:cNvPr id="5" name="Immagine 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07504" y="116632"/>
            <a:ext cx="2075374" cy="1222835"/>
          </a:xfrm>
          <a:prstGeom prst="rect">
            <a:avLst/>
          </a:prstGeom>
          <a:solidFill>
            <a:schemeClr val="bg1"/>
          </a:solidFill>
        </p:spPr>
      </p:pic>
    </p:spTree>
    <p:extLst>
      <p:ext uri="{BB962C8B-B14F-4D97-AF65-F5344CB8AC3E}">
        <p14:creationId xmlns:p14="http://schemas.microsoft.com/office/powerpoint/2010/main" val="3425202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95" y="1412776"/>
            <a:ext cx="9089010" cy="5112568"/>
          </a:xfrm>
          <a:prstGeom prst="rect">
            <a:avLst/>
          </a:prstGeom>
        </p:spPr>
      </p:pic>
      <p:sp>
        <p:nvSpPr>
          <p:cNvPr id="3" name="Text Box 4"/>
          <p:cNvSpPr txBox="1">
            <a:spLocks noChangeArrowheads="1"/>
          </p:cNvSpPr>
          <p:nvPr/>
        </p:nvSpPr>
        <p:spPr bwMode="auto">
          <a:xfrm>
            <a:off x="1547663" y="44624"/>
            <a:ext cx="7568842" cy="1294843"/>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r">
              <a:lnSpc>
                <a:spcPct val="100000"/>
              </a:lnSpc>
              <a:spcAft>
                <a:spcPct val="0"/>
              </a:spcAft>
              <a:buClrTx/>
              <a:buFontTx/>
              <a:buNone/>
            </a:pP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A new Training </a:t>
            </a:r>
            <a:r>
              <a:rPr lang="en-US" altLang="it-IT" sz="2600" b="1" dirty="0" err="1" smtClean="0">
                <a:solidFill>
                  <a:srgbClr val="000080"/>
                </a:solidFill>
                <a:latin typeface="Lato" panose="020F0502020204030203" pitchFamily="34" charset="0"/>
                <a:ea typeface="Lato" panose="020F0502020204030203" pitchFamily="34" charset="0"/>
                <a:cs typeface="Lato" panose="020F0502020204030203" pitchFamily="34" charset="0"/>
              </a:rPr>
              <a:t>Programme</a:t>
            </a: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 PACC-RRC</a:t>
            </a:r>
          </a:p>
          <a:p>
            <a:pPr algn="r">
              <a:lnSpc>
                <a:spcPct val="100000"/>
              </a:lnSpc>
              <a:spcAft>
                <a:spcPct val="0"/>
              </a:spcAft>
              <a:buClrTx/>
              <a:buFontTx/>
              <a:buNone/>
            </a:pPr>
            <a:r>
              <a:rPr lang="en-US" altLang="it-IT" sz="2600" b="1" dirty="0" smtClean="0">
                <a:solidFill>
                  <a:srgbClr val="000080"/>
                </a:solidFill>
                <a:latin typeface="Lato" panose="020F0502020204030203" pitchFamily="34" charset="0"/>
                <a:ea typeface="Lato" panose="020F0502020204030203" pitchFamily="34" charset="0"/>
                <a:cs typeface="Lato" panose="020F0502020204030203" pitchFamily="34" charset="0"/>
              </a:rPr>
              <a:t>Climate Change Adaptation and Disaster Risk Reduction in Agriculture</a:t>
            </a:r>
            <a:endPar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95" y="5517232"/>
            <a:ext cx="9144000" cy="1169789"/>
          </a:xfrm>
          <a:prstGeom prst="rect">
            <a:avLst/>
          </a:prstGeom>
          <a:solidFill>
            <a:schemeClr val="bg1"/>
          </a:solidFill>
        </p:spPr>
      </p:pic>
      <p:pic>
        <p:nvPicPr>
          <p:cNvPr id="5" name="Immagin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07504" y="116632"/>
            <a:ext cx="2075374" cy="1222835"/>
          </a:xfrm>
          <a:prstGeom prst="rect">
            <a:avLst/>
          </a:prstGeom>
          <a:solidFill>
            <a:schemeClr val="bg1"/>
          </a:solidFill>
        </p:spPr>
      </p:pic>
    </p:spTree>
    <p:extLst>
      <p:ext uri="{BB962C8B-B14F-4D97-AF65-F5344CB8AC3E}">
        <p14:creationId xmlns:p14="http://schemas.microsoft.com/office/powerpoint/2010/main" val="19035925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752528" y="96448"/>
            <a:ext cx="4283968" cy="956288"/>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The </a:t>
            </a:r>
            <a:r>
              <a:rPr lang="en-US" altLang="it-IT" sz="2800" b="1" i="1" dirty="0" err="1" smtClean="0">
                <a:solidFill>
                  <a:srgbClr val="000080"/>
                </a:solidFill>
                <a:latin typeface="Lato" panose="020F0502020204030203" pitchFamily="34" charset="0"/>
                <a:ea typeface="Lato" panose="020F0502020204030203" pitchFamily="34" charset="0"/>
                <a:cs typeface="Lato" panose="020F0502020204030203" pitchFamily="34" charset="0"/>
              </a:rPr>
              <a:t>climateservices</a:t>
            </a: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 platform at IBIMET</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625"/>
            <a:ext cx="4636549" cy="1251868"/>
          </a:xfrm>
          <a:prstGeom prst="rect">
            <a:avLst/>
          </a:prstGeom>
          <a:solidFill>
            <a:schemeClr val="bg1"/>
          </a:solidFill>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77" y="1352517"/>
            <a:ext cx="5476482" cy="3528392"/>
          </a:xfrm>
          <a:prstGeom prst="rect">
            <a:avLst/>
          </a:prstGeom>
        </p:spPr>
      </p:pic>
      <p:pic>
        <p:nvPicPr>
          <p:cNvPr id="7" name="Immagin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42676" y="2348880"/>
            <a:ext cx="3465828" cy="1872208"/>
          </a:xfrm>
          <a:prstGeom prst="rect">
            <a:avLst/>
          </a:prstGeom>
        </p:spPr>
      </p:pic>
      <p:sp>
        <p:nvSpPr>
          <p:cNvPr id="8" name="Rettangolo 7"/>
          <p:cNvSpPr/>
          <p:nvPr/>
        </p:nvSpPr>
        <p:spPr>
          <a:xfrm>
            <a:off x="5580112" y="1340768"/>
            <a:ext cx="3390681" cy="5047536"/>
          </a:xfrm>
          <a:prstGeom prst="rect">
            <a:avLst/>
          </a:prstGeom>
        </p:spPr>
        <p:txBody>
          <a:bodyPr wrap="square">
            <a:spAutoFit/>
          </a:bodyPr>
          <a:lstStyle/>
          <a:p>
            <a:pPr algn="just"/>
            <a:r>
              <a:rPr lang="en-US" sz="1400" b="1" i="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Climate solutions</a:t>
            </a:r>
          </a:p>
          <a:p>
            <a:pPr algn="just"/>
            <a:r>
              <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Research products have been implemented to meet specific users needs.</a:t>
            </a:r>
          </a:p>
          <a:p>
            <a:pPr algn="just"/>
            <a:endParaRPr lang="en-US" sz="14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endPar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gn="just"/>
            <a:r>
              <a:rPr lang="en-US" sz="14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Best case solutions have been realized thanks to the know-how of the research teams, and are transferable and applicable to other contexts. The solutions highlight the problem-solving capability of IBIMET, needed to develop ad hoc solutions in the case of complex problems.</a:t>
            </a:r>
            <a:endParaRPr lang="en-US" sz="14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Rettangolo 8"/>
          <p:cNvSpPr/>
          <p:nvPr/>
        </p:nvSpPr>
        <p:spPr>
          <a:xfrm>
            <a:off x="179512" y="4725144"/>
            <a:ext cx="5263688" cy="2062103"/>
          </a:xfrm>
          <a:prstGeom prst="rect">
            <a:avLst/>
          </a:prstGeom>
        </p:spPr>
        <p:txBody>
          <a:bodyPr wrap="square">
            <a:spAutoFit/>
          </a:bodyPr>
          <a:lstStyle/>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Climate services differ from weather information (forecast, data) by the time scale and because they are addressed to users and specific sectors.</a:t>
            </a:r>
          </a:p>
          <a:p>
            <a:endPar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Climate services of IBIMET and </a:t>
            </a:r>
            <a:r>
              <a:rPr lang="en-US" sz="1600" dirty="0" err="1"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Lamma</a:t>
            </a:r>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 have been designed to meet the information and analysis needs of specific users, and are now available to a wider community.</a:t>
            </a:r>
            <a:endParaRPr lang="en-US" sz="16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10" name="Rettangolo 9"/>
          <p:cNvSpPr/>
          <p:nvPr/>
        </p:nvSpPr>
        <p:spPr>
          <a:xfrm>
            <a:off x="1691680" y="3185681"/>
            <a:ext cx="2160240" cy="1323439"/>
          </a:xfrm>
          <a:prstGeom prst="rect">
            <a:avLst/>
          </a:prstGeom>
        </p:spPr>
        <p:txBody>
          <a:bodyPr wrap="square">
            <a:spAutoFit/>
          </a:bodyPr>
          <a:lstStyle/>
          <a:p>
            <a:pPr algn="ctr"/>
            <a:r>
              <a:rPr lang="en-US" sz="1600" b="1" i="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Climate services </a:t>
            </a:r>
            <a:r>
              <a:rPr lang="en-US" sz="16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are provided regularly and consistently over a reasonably long time horizon. </a:t>
            </a:r>
          </a:p>
        </p:txBody>
      </p:sp>
    </p:spTree>
    <p:extLst>
      <p:ext uri="{BB962C8B-B14F-4D97-AF65-F5344CB8AC3E}">
        <p14:creationId xmlns:p14="http://schemas.microsoft.com/office/powerpoint/2010/main" val="34656848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1620043" y="-27384"/>
            <a:ext cx="5256213" cy="1315361"/>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Bef>
                <a:spcPts val="2750"/>
              </a:spcBef>
              <a:spcAft>
                <a:spcPct val="0"/>
              </a:spcAft>
              <a:buClrTx/>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Italy:</a:t>
            </a:r>
          </a:p>
          <a:p>
            <a:pPr algn="ctr">
              <a:lnSpc>
                <a:spcPct val="100000"/>
              </a:lnSpc>
              <a:spcBef>
                <a:spcPts val="2750"/>
              </a:spcBef>
              <a:spcAft>
                <a:spcPct val="0"/>
              </a:spcAft>
              <a:buClrTx/>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Things to be improved</a:t>
            </a:r>
          </a:p>
        </p:txBody>
      </p:sp>
      <p:sp>
        <p:nvSpPr>
          <p:cNvPr id="44035" name="Text Box 3"/>
          <p:cNvSpPr txBox="1">
            <a:spLocks noChangeArrowheads="1"/>
          </p:cNvSpPr>
          <p:nvPr/>
        </p:nvSpPr>
        <p:spPr bwMode="auto">
          <a:xfrm>
            <a:off x="233362" y="1556792"/>
            <a:ext cx="8677275" cy="4030419"/>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ts val="1200"/>
              </a:spcAft>
              <a:buFont typeface="Times New Roman" panose="02020603050405020304" pitchFamily="18" charset="0"/>
              <a:buChar char="•"/>
            </a:pP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Always work to have the optimal time-ratio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between theoretical and practical parts</a:t>
            </a:r>
          </a:p>
          <a:p>
            <a:pPr>
              <a:lnSpc>
                <a:spcPct val="100000"/>
              </a:lnSpc>
              <a:spcAft>
                <a:spcPts val="1200"/>
              </a:spcAft>
              <a:buFont typeface="Times New Roman" panose="02020603050405020304" pitchFamily="18" charset="0"/>
              <a:buChar char="•"/>
            </a:pP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Improve quality and access of training material/data/tools to be used in the next courses</a:t>
            </a:r>
          </a:p>
          <a:p>
            <a:pPr>
              <a:lnSpc>
                <a:spcPct val="100000"/>
              </a:lnSpc>
              <a:spcAft>
                <a:spcPts val="1200"/>
              </a:spcAft>
              <a:buFont typeface="Times New Roman" panose="02020603050405020304" pitchFamily="18" charset="0"/>
              <a:buChar char="•"/>
            </a:pP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Produce more material for distance learning modules and extend the use of the Moodle Platform</a:t>
            </a:r>
          </a:p>
          <a:p>
            <a:pPr>
              <a:lnSpc>
                <a:spcPct val="100000"/>
              </a:lnSpc>
              <a:spcAft>
                <a:spcPts val="1200"/>
              </a:spcAft>
              <a:buFont typeface="Times New Roman" panose="02020603050405020304" pitchFamily="18" charset="0"/>
              <a:buChar char="•"/>
            </a:pP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Extend course’s duration (but it depends on funds….)</a:t>
            </a:r>
          </a:p>
          <a:p>
            <a:pPr>
              <a:lnSpc>
                <a:spcPct val="100000"/>
              </a:lnSpc>
              <a:spcAft>
                <a:spcPts val="1200"/>
              </a:spcAft>
              <a:buFont typeface="Times New Roman" panose="02020603050405020304" pitchFamily="18" charset="0"/>
              <a:buChar char="•"/>
            </a:pPr>
            <a:r>
              <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sz="2400" dirty="0">
                <a:solidFill>
                  <a:srgbClr val="000080"/>
                </a:solidFill>
                <a:latin typeface="Lato" panose="020F0502020204030203" pitchFamily="34" charset="0"/>
                <a:ea typeface="Lato" panose="020F0502020204030203" pitchFamily="34" charset="0"/>
                <a:cs typeface="Lato" panose="020F0502020204030203" pitchFamily="34" charset="0"/>
              </a:rPr>
              <a:t>Different course typologies for beginners and experienced trainees </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
          <p:cNvSpPr>
            <a:spLocks noGrp="1" noChangeArrowheads="1"/>
          </p:cNvSpPr>
          <p:nvPr>
            <p:ph type="body" sz="half" idx="1"/>
          </p:nvPr>
        </p:nvSpPr>
        <p:spPr>
          <a:xfrm>
            <a:off x="0" y="1408113"/>
            <a:ext cx="8893175" cy="4598987"/>
          </a:xfrm>
          <a:extLst>
            <a:ext uri="{91240B29-F687-4F45-9708-019B960494DF}">
              <a14:hiddenLine xmlns:a14="http://schemas.microsoft.com/office/drawing/2010/main" w="9525" cap="flat">
                <a:solidFill>
                  <a:srgbClr val="808080"/>
                </a:solidFill>
                <a:round/>
                <a:headEnd/>
                <a:tailEnd/>
              </a14:hiddenLine>
            </a:ext>
          </a:extLst>
        </p:spPr>
        <p:txBody>
          <a:bodyPr lIns="90000" tIns="46800" rIns="90000" bIns="46800">
            <a:spAutoFit/>
          </a:bodyPr>
          <a:lstStyle/>
          <a:p>
            <a:pPr marL="4762" indent="0" eaLnBrk="1" hangingPunct="1">
              <a:lnSpc>
                <a:spcPct val="125000"/>
              </a:lnSpc>
              <a:spcBef>
                <a:spcPct val="20000"/>
              </a:spcBef>
              <a:spcAft>
                <a:spcPct val="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b="1" dirty="0" smtClean="0">
                <a:solidFill>
                  <a:srgbClr val="000080"/>
                </a:solidFill>
                <a:latin typeface="Lato" panose="020F0502020204030203" pitchFamily="34" charset="0"/>
                <a:ea typeface="Lato" panose="020F0502020204030203" pitchFamily="34" charset="0"/>
                <a:cs typeface="Lato" panose="020F0502020204030203" pitchFamily="34" charset="0"/>
              </a:rPr>
              <a:t>Short term courses on demand (2016):</a:t>
            </a: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rPr>
              <a:t>Egypt: Short term course on Collection, database organization, and analysis of rainfall extreme using ETCDDI-</a:t>
            </a:r>
            <a:r>
              <a:rPr lang="en-US" altLang="it-IT" dirty="0" err="1" smtClean="0">
                <a:solidFill>
                  <a:srgbClr val="000080"/>
                </a:solidFill>
                <a:latin typeface="Lato" panose="020F0502020204030203" pitchFamily="34" charset="0"/>
                <a:ea typeface="Lato" panose="020F0502020204030203" pitchFamily="34" charset="0"/>
                <a:cs typeface="Lato" panose="020F0502020204030203" pitchFamily="34" charset="0"/>
              </a:rPr>
              <a:t>Climdex</a:t>
            </a:r>
            <a:endPar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marL="4762" indent="0" eaLnBrk="1" hangingPunct="1">
              <a:lnSpc>
                <a:spcPct val="125000"/>
              </a:lnSpc>
              <a:spcBef>
                <a:spcPct val="20000"/>
              </a:spcBef>
              <a:spcAft>
                <a:spcPct val="0"/>
              </a:spcAft>
              <a:buClrTx/>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b="1" dirty="0" smtClean="0">
                <a:solidFill>
                  <a:srgbClr val="000080"/>
                </a:solidFill>
                <a:latin typeface="Lato" panose="020F0502020204030203" pitchFamily="34" charset="0"/>
                <a:ea typeface="Lato" panose="020F0502020204030203" pitchFamily="34" charset="0"/>
                <a:cs typeface="Lato" panose="020F0502020204030203" pitchFamily="34" charset="0"/>
              </a:rPr>
              <a:t>Contribution to training activities organized in </a:t>
            </a:r>
            <a:r>
              <a:rPr lang="en-US" altLang="it-IT" b="1" smtClean="0">
                <a:solidFill>
                  <a:srgbClr val="000080"/>
                </a:solidFill>
                <a:latin typeface="Lato" panose="020F0502020204030203" pitchFamily="34" charset="0"/>
                <a:ea typeface="Lato" panose="020F0502020204030203" pitchFamily="34" charset="0"/>
                <a:cs typeface="Lato" panose="020F0502020204030203" pitchFamily="34" charset="0"/>
              </a:rPr>
              <a:t>other Countries (2016):</a:t>
            </a:r>
            <a:endParaRPr lang="en-US" altLang="it-IT" b="1"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rPr>
              <a:t>Israel: Contribution to the RTC course with a lecture from remote on Extreme climate events and their identification</a:t>
            </a: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rPr>
              <a:t>Iraq: Contribution to technical course on the Use of GIS and Remote sensing for improving water resources management.</a:t>
            </a:r>
          </a:p>
          <a:p>
            <a:pPr marL="533400" indent="-528638" eaLnBrk="1" hangingPunct="1">
              <a:lnSpc>
                <a:spcPct val="125000"/>
              </a:lnSpc>
              <a:spcBef>
                <a:spcPct val="20000"/>
              </a:spcBef>
              <a:spcAft>
                <a:spcPct val="0"/>
              </a:spcAft>
              <a:buClrTx/>
              <a:buFontTx/>
              <a:buChar char="•"/>
              <a:tabLst>
                <a:tab pos="533400" algn="l"/>
                <a:tab pos="638175" algn="l"/>
                <a:tab pos="1087438" algn="l"/>
                <a:tab pos="1536700" algn="l"/>
                <a:tab pos="1985963" algn="l"/>
                <a:tab pos="2435225" algn="l"/>
                <a:tab pos="2884488" algn="l"/>
                <a:tab pos="3333750" algn="l"/>
                <a:tab pos="3783013" algn="l"/>
                <a:tab pos="4232275" algn="l"/>
                <a:tab pos="4681538" algn="l"/>
                <a:tab pos="5130800" algn="l"/>
                <a:tab pos="5580063" algn="l"/>
                <a:tab pos="6029325" algn="l"/>
                <a:tab pos="6478588" algn="l"/>
                <a:tab pos="6927850" algn="l"/>
                <a:tab pos="7377113" algn="l"/>
                <a:tab pos="7826375" algn="l"/>
                <a:tab pos="8275638" algn="l"/>
                <a:tab pos="8724900" algn="l"/>
                <a:tab pos="9174163" algn="l"/>
              </a:tabLst>
              <a:defRPr/>
            </a:pPr>
            <a:r>
              <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rPr>
              <a:t>Slovenia: Contribution to the Workshop </a:t>
            </a:r>
            <a:r>
              <a:rPr lang="en-US" altLang="it-IT" dirty="0" err="1" smtClean="0">
                <a:solidFill>
                  <a:srgbClr val="000080"/>
                </a:solidFill>
                <a:latin typeface="Lato" panose="020F0502020204030203" pitchFamily="34" charset="0"/>
                <a:ea typeface="Lato" panose="020F0502020204030203" pitchFamily="34" charset="0"/>
                <a:cs typeface="Lato" panose="020F0502020204030203" pitchFamily="34" charset="0"/>
              </a:rPr>
              <a:t>Agrometeorologists</a:t>
            </a:r>
            <a:r>
              <a:rPr lang="en-US" altLang="it-IT" dirty="0" smtClean="0">
                <a:solidFill>
                  <a:srgbClr val="000080"/>
                </a:solidFill>
                <a:latin typeface="Lato" panose="020F0502020204030203" pitchFamily="34" charset="0"/>
                <a:ea typeface="Lato" panose="020F0502020204030203" pitchFamily="34" charset="0"/>
                <a:cs typeface="Lato" panose="020F0502020204030203" pitchFamily="34" charset="0"/>
              </a:rPr>
              <a:t> for farmers in hotter, drier, wetter future with a lecture on Weather risk and agriculture, strategic use of climate information</a:t>
            </a:r>
            <a:endParaRPr lang="en-US" altLang="it-IT" sz="2400" dirty="0" smtClean="0">
              <a:solidFill>
                <a:srgbClr val="000080"/>
              </a:solidFill>
              <a:latin typeface="Lato" panose="020F0502020204030203" pitchFamily="34" charset="0"/>
              <a:ea typeface="Lato" panose="020F0502020204030203" pitchFamily="34" charset="0"/>
              <a:cs typeface="Lato" panose="020F0502020204030203" pitchFamily="34" charset="0"/>
            </a:endParaRPr>
          </a:p>
        </p:txBody>
      </p:sp>
      <p:sp>
        <p:nvSpPr>
          <p:cNvPr id="48131" name="Text Box 2"/>
          <p:cNvSpPr txBox="1">
            <a:spLocks noChangeArrowheads="1"/>
          </p:cNvSpPr>
          <p:nvPr/>
        </p:nvSpPr>
        <p:spPr bwMode="auto">
          <a:xfrm>
            <a:off x="1691680" y="17696"/>
            <a:ext cx="5040287" cy="1315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Bef>
                <a:spcPts val="2750"/>
              </a:spcBef>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a:t>
            </a:r>
            <a:endPar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algn="ctr">
              <a:lnSpc>
                <a:spcPct val="100000"/>
              </a:lnSpc>
              <a:spcBef>
                <a:spcPts val="2750"/>
              </a:spcBef>
              <a:spcAft>
                <a:spcPct val="0"/>
              </a:spcAft>
              <a:buClrTx/>
              <a:buFontTx/>
              <a:buNone/>
            </a:pP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other </a:t>
            </a: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activities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1"/>
          <p:cNvSpPr>
            <a:spLocks noChangeArrowheads="1"/>
          </p:cNvSpPr>
          <p:nvPr/>
        </p:nvSpPr>
        <p:spPr bwMode="auto">
          <a:xfrm>
            <a:off x="-900113" y="620713"/>
            <a:ext cx="350838" cy="4194175"/>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0180" name="Text Box 3"/>
          <p:cNvSpPr txBox="1">
            <a:spLocks noChangeArrowheads="1"/>
          </p:cNvSpPr>
          <p:nvPr/>
        </p:nvSpPr>
        <p:spPr bwMode="auto">
          <a:xfrm>
            <a:off x="179388" y="1313186"/>
            <a:ext cx="8640762" cy="418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 In the last three years, RTC participated to an expert team managed by the International Organization for Certification DEKRA for the development of a professional scheme for Meteorologist and Technical Meteorologist. The scheme, now in effect in Italy, is respondent to the WMO n.1083 recommendations and to the UNI CEI EN ISO/IEC 17024 regulation. </a:t>
            </a:r>
          </a:p>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 Finally, in 2016 the RTC hosted the 27th session of the EC Panel of Experts of the World Meteorological Organization, and in November 2016 the 7th session of the Mediterranean Climate Outlook Forum (MedCOF 7) joint with the SEECOF 16 and the PRESANORD 10.</a:t>
            </a:r>
          </a:p>
        </p:txBody>
      </p:sp>
      <p:sp>
        <p:nvSpPr>
          <p:cNvPr id="5" name="Text Box 2"/>
          <p:cNvSpPr txBox="1">
            <a:spLocks noChangeArrowheads="1"/>
          </p:cNvSpPr>
          <p:nvPr/>
        </p:nvSpPr>
        <p:spPr bwMode="auto">
          <a:xfrm>
            <a:off x="1691680" y="17696"/>
            <a:ext cx="5040287" cy="1315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Bef>
                <a:spcPts val="2750"/>
              </a:spcBef>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a:t>
            </a:r>
            <a:endPar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algn="ctr">
              <a:lnSpc>
                <a:spcPct val="100000"/>
              </a:lnSpc>
              <a:spcBef>
                <a:spcPts val="2750"/>
              </a:spcBef>
              <a:spcAft>
                <a:spcPct val="0"/>
              </a:spcAft>
              <a:buClrTx/>
              <a:buFontTx/>
              <a:buNone/>
            </a:pP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other </a:t>
            </a: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activities</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1"/>
          <p:cNvSpPr>
            <a:spLocks noChangeArrowheads="1"/>
          </p:cNvSpPr>
          <p:nvPr/>
        </p:nvSpPr>
        <p:spPr bwMode="auto">
          <a:xfrm>
            <a:off x="-900113" y="620713"/>
            <a:ext cx="350838" cy="4194175"/>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2228" name="Text Box 3"/>
          <p:cNvSpPr txBox="1">
            <a:spLocks noChangeArrowheads="1"/>
          </p:cNvSpPr>
          <p:nvPr/>
        </p:nvSpPr>
        <p:spPr bwMode="auto">
          <a:xfrm>
            <a:off x="179388" y="1288922"/>
            <a:ext cx="8640762"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 Staff from IBIMET participated to the WMO Training the trainers course (2015)</a:t>
            </a:r>
          </a:p>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Participation to the training for trainers offered by WMO in Poland and  development of a course "Designing an operational cost-effective weather observing system“ (2015)</a:t>
            </a:r>
          </a:p>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 Participation to the WMO-RTC Directors Meeting (2015)</a:t>
            </a:r>
          </a:p>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Participation to the WMO Curriculum Development Workshop on Climate Services Training (2015)</a:t>
            </a:r>
          </a:p>
          <a:p>
            <a:pPr>
              <a:lnSpc>
                <a:spcPct val="150000"/>
              </a:lnSpc>
              <a:spcAft>
                <a:spcPct val="0"/>
              </a:spcAft>
              <a:buClr>
                <a:srgbClr val="000099"/>
              </a:buClr>
              <a:buFont typeface="Wingdings" panose="05000000000000000000" pitchFamily="2" charset="2"/>
              <a:buChar char=""/>
            </a:pPr>
            <a:endParaRPr lang="en-US" altLang="it-IT">
              <a:solidFill>
                <a:srgbClr val="000099"/>
              </a:solidFill>
              <a:latin typeface="Lato" panose="020F0502020204030203" pitchFamily="34" charset="0"/>
              <a:ea typeface="Lato" panose="020F0502020204030203" pitchFamily="34" charset="0"/>
              <a:cs typeface="Lato" panose="020F0502020204030203" pitchFamily="34" charset="0"/>
            </a:endParaRPr>
          </a:p>
        </p:txBody>
      </p:sp>
      <p:sp>
        <p:nvSpPr>
          <p:cNvPr id="5" name="Text Box 2"/>
          <p:cNvSpPr txBox="1">
            <a:spLocks noChangeArrowheads="1"/>
          </p:cNvSpPr>
          <p:nvPr/>
        </p:nvSpPr>
        <p:spPr bwMode="auto">
          <a:xfrm>
            <a:off x="1691680" y="17696"/>
            <a:ext cx="5040287" cy="1315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Bef>
                <a:spcPts val="2750"/>
              </a:spcBef>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a:t>
            </a:r>
            <a:endPar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algn="ctr">
              <a:lnSpc>
                <a:spcPct val="100000"/>
              </a:lnSpc>
              <a:spcBef>
                <a:spcPts val="2750"/>
              </a:spcBef>
              <a:spcAft>
                <a:spcPct val="0"/>
              </a:spcAft>
              <a:buClrTx/>
              <a:buFontTx/>
              <a:buNone/>
            </a:pP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Training the staff and trainers</a:t>
            </a:r>
            <a:endPar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4274" name="AutoShape 1"/>
          <p:cNvSpPr>
            <a:spLocks noChangeArrowheads="1"/>
          </p:cNvSpPr>
          <p:nvPr/>
        </p:nvSpPr>
        <p:spPr bwMode="auto">
          <a:xfrm>
            <a:off x="-900113" y="620713"/>
            <a:ext cx="350838" cy="4194175"/>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54276" name="Text Box 3"/>
          <p:cNvSpPr txBox="1">
            <a:spLocks noChangeArrowheads="1"/>
          </p:cNvSpPr>
          <p:nvPr/>
        </p:nvSpPr>
        <p:spPr bwMode="auto">
          <a:xfrm>
            <a:off x="179388" y="1339850"/>
            <a:ext cx="8640762" cy="5326716"/>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buClr>
                <a:srgbClr val="000099"/>
              </a:buClr>
              <a:buFont typeface="Wingdings" panose="05000000000000000000" pitchFamily="2" charset="2"/>
              <a:buChar char=""/>
            </a:pP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a:t>
            </a:r>
            <a:r>
              <a:rPr lang="en-US" altLang="it-IT" dirty="0" smtClean="0">
                <a:solidFill>
                  <a:srgbClr val="000099"/>
                </a:solidFill>
                <a:latin typeface="Lato" panose="020F0502020204030203" pitchFamily="34" charset="0"/>
                <a:ea typeface="Lato" panose="020F0502020204030203" pitchFamily="34" charset="0"/>
                <a:cs typeface="Lato" panose="020F0502020204030203" pitchFamily="34" charset="0"/>
              </a:rPr>
              <a:t>Increase and consolidates </a:t>
            </a: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collaboration with other national and international institutions</a:t>
            </a:r>
          </a:p>
          <a:p>
            <a:pPr>
              <a:lnSpc>
                <a:spcPct val="100000"/>
              </a:lnSpc>
              <a:spcAft>
                <a:spcPct val="0"/>
              </a:spcAft>
              <a:buClr>
                <a:srgbClr val="000099"/>
              </a:buClr>
              <a:buFont typeface="Wingdings" panose="05000000000000000000" pitchFamily="2" charset="2"/>
              <a:buNone/>
            </a:pPr>
            <a:endParaRPr lang="en-US" altLang="it-IT" dirty="0">
              <a:solidFill>
                <a:srgbClr val="000099"/>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buClr>
                <a:srgbClr val="000099"/>
              </a:buClr>
              <a:buFont typeface="Wingdings" panose="05000000000000000000" pitchFamily="2" charset="2"/>
              <a:buChar char=""/>
            </a:pP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Explore </a:t>
            </a:r>
            <a:r>
              <a:rPr lang="en-US" altLang="it-IT" dirty="0" smtClean="0">
                <a:solidFill>
                  <a:srgbClr val="000099"/>
                </a:solidFill>
                <a:latin typeface="Lato" panose="020F0502020204030203" pitchFamily="34" charset="0"/>
                <a:ea typeface="Lato" panose="020F0502020204030203" pitchFamily="34" charset="0"/>
                <a:cs typeface="Lato" panose="020F0502020204030203" pitchFamily="34" charset="0"/>
              </a:rPr>
              <a:t>(</a:t>
            </a: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and with specifically designed tools) the education and training needs of RA-VI and RA-I in order to meet them appropriately</a:t>
            </a:r>
          </a:p>
          <a:p>
            <a:pPr>
              <a:lnSpc>
                <a:spcPct val="100000"/>
              </a:lnSpc>
              <a:spcAft>
                <a:spcPct val="0"/>
              </a:spcAft>
              <a:buClr>
                <a:srgbClr val="000099"/>
              </a:buClr>
              <a:buFont typeface="Wingdings" panose="05000000000000000000" pitchFamily="2" charset="2"/>
              <a:buNone/>
            </a:pPr>
            <a:endParaRPr lang="en-US" altLang="it-IT" dirty="0">
              <a:solidFill>
                <a:srgbClr val="000099"/>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buClr>
                <a:srgbClr val="000099"/>
              </a:buClr>
              <a:buFont typeface="Wingdings" panose="05000000000000000000" pitchFamily="2" charset="2"/>
              <a:buChar char=""/>
            </a:pP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Involve sponsors, private and public bodies, and foundations in the planning of the training activities including fund rising</a:t>
            </a:r>
          </a:p>
          <a:p>
            <a:pPr>
              <a:lnSpc>
                <a:spcPct val="100000"/>
              </a:lnSpc>
              <a:spcAft>
                <a:spcPct val="0"/>
              </a:spcAft>
              <a:buClr>
                <a:srgbClr val="000099"/>
              </a:buClr>
              <a:buFont typeface="Wingdings" panose="05000000000000000000" pitchFamily="2" charset="2"/>
              <a:buNone/>
            </a:pPr>
            <a:endParaRPr lang="en-US" altLang="it-IT" dirty="0">
              <a:solidFill>
                <a:srgbClr val="000099"/>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buClr>
                <a:srgbClr val="000099"/>
              </a:buClr>
              <a:buFont typeface="Wingdings" panose="05000000000000000000" pitchFamily="2" charset="2"/>
              <a:buChar char=""/>
            </a:pP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Enhance the educational part of the research activities and implement training </a:t>
            </a:r>
            <a:r>
              <a:rPr lang="en-US" altLang="it-IT" dirty="0" err="1">
                <a:solidFill>
                  <a:srgbClr val="000099"/>
                </a:solidFill>
                <a:latin typeface="Lato" panose="020F0502020204030203" pitchFamily="34" charset="0"/>
                <a:ea typeface="Lato" panose="020F0502020204030203" pitchFamily="34" charset="0"/>
                <a:cs typeface="Lato" panose="020F0502020204030203" pitchFamily="34" charset="0"/>
              </a:rPr>
              <a:t>programmes</a:t>
            </a: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in the framework of scientific projects</a:t>
            </a:r>
          </a:p>
          <a:p>
            <a:pPr>
              <a:lnSpc>
                <a:spcPct val="100000"/>
              </a:lnSpc>
              <a:spcAft>
                <a:spcPct val="0"/>
              </a:spcAft>
              <a:buClr>
                <a:srgbClr val="000099"/>
              </a:buClr>
              <a:buFont typeface="Wingdings" panose="05000000000000000000" pitchFamily="2" charset="2"/>
              <a:buNone/>
            </a:pPr>
            <a:endParaRPr lang="en-US" altLang="it-IT" dirty="0">
              <a:solidFill>
                <a:srgbClr val="000099"/>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buClr>
                <a:srgbClr val="000099"/>
              </a:buClr>
              <a:buFont typeface="Wingdings" panose="05000000000000000000" pitchFamily="2" charset="2"/>
              <a:buChar char=""/>
            </a:pP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Improve quality and access of training material to be used in the next courses, and produce </a:t>
            </a:r>
            <a:r>
              <a:rPr lang="en-US" altLang="it-IT" dirty="0" smtClean="0">
                <a:solidFill>
                  <a:srgbClr val="000099"/>
                </a:solidFill>
                <a:latin typeface="Lato" panose="020F0502020204030203" pitchFamily="34" charset="0"/>
                <a:ea typeface="Lato" panose="020F0502020204030203" pitchFamily="34" charset="0"/>
                <a:cs typeface="Lato" panose="020F0502020204030203" pitchFamily="34" charset="0"/>
              </a:rPr>
              <a:t>high quality material </a:t>
            </a: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for distance learning modules.</a:t>
            </a:r>
          </a:p>
          <a:p>
            <a:pPr>
              <a:lnSpc>
                <a:spcPct val="100000"/>
              </a:lnSpc>
              <a:spcAft>
                <a:spcPct val="0"/>
              </a:spcAft>
              <a:buClr>
                <a:srgbClr val="000099"/>
              </a:buClr>
              <a:buFont typeface="Wingdings" panose="05000000000000000000" pitchFamily="2" charset="2"/>
              <a:buNone/>
            </a:pPr>
            <a:endParaRPr lang="en-US" altLang="it-IT" dirty="0">
              <a:solidFill>
                <a:srgbClr val="000099"/>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buClr>
                <a:srgbClr val="000099"/>
              </a:buClr>
              <a:buFont typeface="Wingdings" panose="05000000000000000000" pitchFamily="2" charset="2"/>
              <a:buChar char=""/>
            </a:pPr>
            <a:r>
              <a:rPr lang="en-US" altLang="it-IT" dirty="0">
                <a:solidFill>
                  <a:srgbClr val="000099"/>
                </a:solidFill>
                <a:latin typeface="Lato" panose="020F0502020204030203" pitchFamily="34" charset="0"/>
                <a:ea typeface="Lato" panose="020F0502020204030203" pitchFamily="34" charset="0"/>
                <a:cs typeface="Lato" panose="020F0502020204030203" pitchFamily="34" charset="0"/>
              </a:rPr>
              <a:t> Use more extensively the Moodle platform (or similar) as an instrument both for distance learning and for the f-2-f courses</a:t>
            </a:r>
          </a:p>
        </p:txBody>
      </p:sp>
      <p:sp>
        <p:nvSpPr>
          <p:cNvPr id="5" name="Text Box 2"/>
          <p:cNvSpPr txBox="1">
            <a:spLocks noChangeArrowheads="1"/>
          </p:cNvSpPr>
          <p:nvPr/>
        </p:nvSpPr>
        <p:spPr bwMode="auto">
          <a:xfrm>
            <a:off x="1691680" y="17696"/>
            <a:ext cx="5040287" cy="13153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Bef>
                <a:spcPts val="2750"/>
              </a:spcBef>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a:t>
            </a:r>
            <a:endPar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algn="ctr">
              <a:lnSpc>
                <a:spcPct val="100000"/>
              </a:lnSpc>
              <a:spcBef>
                <a:spcPts val="2750"/>
              </a:spcBef>
              <a:spcAft>
                <a:spcPct val="0"/>
              </a:spcAft>
              <a:buClrTx/>
              <a:buFontTx/>
              <a:buNone/>
            </a:pPr>
            <a:r>
              <a:rPr lang="en-US" altLang="it-IT" sz="2800" b="1" dirty="0" smtClean="0">
                <a:solidFill>
                  <a:srgbClr val="000080"/>
                </a:solidFill>
                <a:latin typeface="Lato" panose="020F0502020204030203" pitchFamily="34" charset="0"/>
                <a:ea typeface="Lato" panose="020F0502020204030203" pitchFamily="34" charset="0"/>
                <a:cs typeface="Lato" panose="020F0502020204030203" pitchFamily="34" charset="0"/>
              </a:rPr>
              <a:t>Future Plans</a:t>
            </a:r>
            <a:endPar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1"/>
          <p:cNvSpPr>
            <a:spLocks noChangeArrowheads="1"/>
          </p:cNvSpPr>
          <p:nvPr/>
        </p:nvSpPr>
        <p:spPr bwMode="auto">
          <a:xfrm>
            <a:off x="-900113" y="620713"/>
            <a:ext cx="350838" cy="4194175"/>
          </a:xfrm>
          <a:custGeom>
            <a:avLst/>
            <a:gdLst>
              <a:gd name="T0" fmla="*/ 2147483646 w 21600"/>
              <a:gd name="T1" fmla="*/ 2147483646 h 21600"/>
              <a:gd name="T2" fmla="*/ 2147483646 w 21600"/>
              <a:gd name="T3" fmla="*/ 2147483646 h 21600"/>
              <a:gd name="T4" fmla="*/ 0 w 21600"/>
              <a:gd name="T5" fmla="*/ 2147483646 h 21600"/>
              <a:gd name="T6" fmla="*/ 2147483646 w 21600"/>
              <a:gd name="T7" fmla="*/ 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a:moveTo>
                  <a:pt x="0" y="0"/>
                </a:moveTo>
                <a:lnTo>
                  <a:pt x="0" y="21600"/>
                </a:lnTo>
                <a:lnTo>
                  <a:pt x="21600" y="21600"/>
                </a:lnTo>
                <a:lnTo>
                  <a:pt x="21600" y="0"/>
                </a:lnTo>
                <a:lnTo>
                  <a:pt x="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6083" name="Text Box 2"/>
          <p:cNvSpPr txBox="1">
            <a:spLocks noChangeArrowheads="1"/>
          </p:cNvSpPr>
          <p:nvPr/>
        </p:nvSpPr>
        <p:spPr bwMode="auto">
          <a:xfrm>
            <a:off x="1258888" y="571500"/>
            <a:ext cx="7248525" cy="5749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External assessment</a:t>
            </a:r>
          </a:p>
        </p:txBody>
      </p:sp>
      <p:sp>
        <p:nvSpPr>
          <p:cNvPr id="46084" name="Text Box 3"/>
          <p:cNvSpPr txBox="1">
            <a:spLocks noChangeArrowheads="1"/>
          </p:cNvSpPr>
          <p:nvPr/>
        </p:nvSpPr>
        <p:spPr bwMode="auto">
          <a:xfrm>
            <a:off x="179388" y="1339850"/>
            <a:ext cx="8640762" cy="418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 The activities of the RTC in Florence have been externally assessed in 2004, and the Executive Council, following Recommendation 1 (PAN-XXII), reconfirmed the status of the RMTC hosted by Italy as WMO-recognized RMTC during its 58th Session.</a:t>
            </a:r>
          </a:p>
          <a:p>
            <a:pPr>
              <a:lnSpc>
                <a:spcPct val="150000"/>
              </a:lnSpc>
              <a:spcAft>
                <a:spcPct val="0"/>
              </a:spcAft>
              <a:buClr>
                <a:srgbClr val="000099"/>
              </a:buClr>
              <a:buFont typeface="Wingdings" panose="05000000000000000000" pitchFamily="2" charset="2"/>
              <a:buChar char=""/>
            </a:pPr>
            <a:endParaRPr lang="en-US" altLang="it-IT">
              <a:solidFill>
                <a:srgbClr val="000099"/>
              </a:solidFill>
              <a:latin typeface="Lato" panose="020F0502020204030203" pitchFamily="34" charset="0"/>
              <a:ea typeface="Lato" panose="020F0502020204030203" pitchFamily="34" charset="0"/>
              <a:cs typeface="Lato" panose="020F0502020204030203" pitchFamily="34" charset="0"/>
            </a:endParaRPr>
          </a:p>
          <a:p>
            <a:pPr>
              <a:lnSpc>
                <a:spcPct val="150000"/>
              </a:lnSpc>
              <a:spcAft>
                <a:spcPct val="0"/>
              </a:spcAft>
              <a:buClr>
                <a:srgbClr val="000099"/>
              </a:buClr>
              <a:buFont typeface="Wingdings" panose="05000000000000000000" pitchFamily="2" charset="2"/>
              <a:buChar char=""/>
            </a:pPr>
            <a:r>
              <a:rPr lang="en-US" altLang="it-IT">
                <a:solidFill>
                  <a:srgbClr val="000099"/>
                </a:solidFill>
                <a:latin typeface="Lato" panose="020F0502020204030203" pitchFamily="34" charset="0"/>
                <a:ea typeface="Lato" panose="020F0502020204030203" pitchFamily="34" charset="0"/>
                <a:cs typeface="Lato" panose="020F0502020204030203" pitchFamily="34" charset="0"/>
              </a:rPr>
              <a:t> Another external assessment took place in 2014, the RTC reconfirmation was discussed in 2015 during the 26th Session of the Executive Council Panel of Experts on Education and Training and its reconfirmation status deferred to the 68th Session of the Executive Council.</a:t>
            </a:r>
          </a:p>
        </p:txBody>
      </p:sp>
    </p:spTree>
    <p:extLst>
      <p:ext uri="{BB962C8B-B14F-4D97-AF65-F5344CB8AC3E}">
        <p14:creationId xmlns:p14="http://schemas.microsoft.com/office/powerpoint/2010/main" val="118443926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53096"/>
            <a:ext cx="9144000" cy="5486400"/>
          </a:xfrm>
          <a:prstGeom prst="rect">
            <a:avLst/>
          </a:prstGeom>
        </p:spPr>
      </p:pic>
      <p:sp>
        <p:nvSpPr>
          <p:cNvPr id="54275" name="Text Box 2"/>
          <p:cNvSpPr txBox="1">
            <a:spLocks noChangeArrowheads="1"/>
          </p:cNvSpPr>
          <p:nvPr/>
        </p:nvSpPr>
        <p:spPr bwMode="auto">
          <a:xfrm>
            <a:off x="539750" y="1847986"/>
            <a:ext cx="8064500" cy="48933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25000"/>
              </a:lnSpc>
              <a:spcAft>
                <a:spcPct val="0"/>
              </a:spcAft>
              <a:buClrTx/>
              <a:buFontTx/>
              <a:buNone/>
              <a:defRPr/>
            </a:pPr>
            <a:r>
              <a:rPr lang="en-US" altLang="it-IT" sz="4400" b="1" i="1" dirty="0" smtClean="0">
                <a:solidFill>
                  <a:schemeClr val="bg1"/>
                </a:solidFill>
                <a:latin typeface="Lato" panose="020F0502020204030203" pitchFamily="34" charset="0"/>
                <a:ea typeface="Lato" panose="020F0502020204030203" pitchFamily="34" charset="0"/>
                <a:cs typeface="Lato" panose="020F0502020204030203" pitchFamily="34" charset="0"/>
              </a:rPr>
              <a:t>Thank you for your attention!</a:t>
            </a:r>
            <a:endParaRPr lang="en-US" altLang="it-IT" sz="4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endPar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endPar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endPar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endPar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endPar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endPar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lgn="ctr">
              <a:lnSpc>
                <a:spcPct val="125000"/>
              </a:lnSpc>
              <a:spcAft>
                <a:spcPct val="0"/>
              </a:spcAft>
              <a:buClrTx/>
              <a:buFontTx/>
              <a:buNone/>
              <a:defRPr/>
            </a:pPr>
            <a:r>
              <a:rPr lang="en-US" altLang="it-IT" sz="2400" b="1" dirty="0" smtClean="0">
                <a:solidFill>
                  <a:schemeClr val="bg1"/>
                </a:solidFill>
                <a:latin typeface="Lato" panose="020F0502020204030203" pitchFamily="34" charset="0"/>
                <a:ea typeface="Lato" panose="020F0502020204030203" pitchFamily="34" charset="0"/>
                <a:cs typeface="Lato" panose="020F0502020204030203" pitchFamily="34" charset="0"/>
              </a:rPr>
              <a:t>Contact: Marina Baldi, marina.baldi@cnr.it</a:t>
            </a:r>
          </a:p>
          <a:p>
            <a:pPr algn="ctr">
              <a:lnSpc>
                <a:spcPct val="125000"/>
              </a:lnSpc>
              <a:spcAft>
                <a:spcPct val="0"/>
              </a:spcAft>
              <a:buClrTx/>
              <a:buFontTx/>
              <a:buNone/>
              <a:defRPr/>
            </a:pPr>
            <a:r>
              <a:rPr lang="en-US" altLang="it-IT" b="1" dirty="0" smtClean="0">
                <a:solidFill>
                  <a:schemeClr val="bg1"/>
                </a:solidFill>
                <a:latin typeface="Lato" panose="020F0502020204030203" pitchFamily="34" charset="0"/>
                <a:ea typeface="Lato" panose="020F0502020204030203" pitchFamily="34" charset="0"/>
                <a:cs typeface="Lato" panose="020F0502020204030203" pitchFamily="34" charset="0"/>
              </a:rPr>
              <a:t>http://www.fi.ibimet.cnr.it/rtc</a:t>
            </a:r>
          </a:p>
        </p:txBody>
      </p:sp>
    </p:spTree>
    <p:extLst>
      <p:ext uri="{BB962C8B-B14F-4D97-AF65-F5344CB8AC3E}">
        <p14:creationId xmlns:p14="http://schemas.microsoft.com/office/powerpoint/2010/main" val="313176834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250825" y="1273175"/>
            <a:ext cx="8497888" cy="14758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25000"/>
              </a:lnSpc>
              <a:spcAft>
                <a:spcPct val="0"/>
              </a:spcAft>
              <a:buClrTx/>
              <a:buFontTx/>
              <a:buNone/>
            </a:pPr>
            <a:r>
              <a:rPr lang="en-US" altLang="it-IT" sz="2400" b="1" dirty="0" smtClean="0">
                <a:solidFill>
                  <a:srgbClr val="000080"/>
                </a:solidFill>
                <a:latin typeface="Lato" panose="020F0502020204030203" pitchFamily="34" charset="0"/>
                <a:ea typeface="Lato" panose="020F0502020204030203" pitchFamily="34" charset="0"/>
                <a:cs typeface="Lato" panose="020F0502020204030203" pitchFamily="34" charset="0"/>
              </a:rPr>
              <a:t>After a period of “dormancy”, beginning </a:t>
            </a:r>
            <a:r>
              <a:rPr lang="en-US" altLang="it-IT" sz="2400" b="1" dirty="0">
                <a:solidFill>
                  <a:srgbClr val="000080"/>
                </a:solidFill>
                <a:latin typeface="Lato" panose="020F0502020204030203" pitchFamily="34" charset="0"/>
                <a:ea typeface="Lato" panose="020F0502020204030203" pitchFamily="34" charset="0"/>
                <a:cs typeface="Lato" panose="020F0502020204030203" pitchFamily="34" charset="0"/>
              </a:rPr>
              <a:t>in 2011 new collaborative research activities started in Mali, Senegal, and Niger which have inspired new ideas and plans for the RTC</a:t>
            </a:r>
          </a:p>
        </p:txBody>
      </p:sp>
      <p:sp>
        <p:nvSpPr>
          <p:cNvPr id="15363" name="Text Box 2"/>
          <p:cNvSpPr txBox="1">
            <a:spLocks noChangeArrowheads="1"/>
          </p:cNvSpPr>
          <p:nvPr/>
        </p:nvSpPr>
        <p:spPr bwMode="auto">
          <a:xfrm>
            <a:off x="1187450" y="571500"/>
            <a:ext cx="6696075" cy="58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25000"/>
              </a:lnSpc>
              <a:spcAft>
                <a:spcPct val="0"/>
              </a:spcAft>
              <a:buClrTx/>
              <a:buFontTx/>
              <a:buNone/>
            </a:pPr>
            <a:r>
              <a:rPr lang="en-US" altLang="it-IT" sz="2800" b="1" dirty="0">
                <a:solidFill>
                  <a:srgbClr val="000080"/>
                </a:solidFill>
                <a:latin typeface="Lato" panose="020F0502020204030203" pitchFamily="34" charset="0"/>
                <a:ea typeface="Lato" panose="020F0502020204030203" pitchFamily="34" charset="0"/>
                <a:cs typeface="Lato" panose="020F0502020204030203" pitchFamily="34" charset="0"/>
              </a:rPr>
              <a:t>WMO-RTC in Italy: recent activities</a:t>
            </a:r>
          </a:p>
        </p:txBody>
      </p:sp>
      <p:sp>
        <p:nvSpPr>
          <p:cNvPr id="15364" name="Rectangle 3"/>
          <p:cNvSpPr>
            <a:spLocks noChangeArrowheads="1"/>
          </p:cNvSpPr>
          <p:nvPr/>
        </p:nvSpPr>
        <p:spPr bwMode="auto">
          <a:xfrm>
            <a:off x="107950" y="2852738"/>
            <a:ext cx="8964613" cy="3529012"/>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361950" indent="-357188">
              <a:lnSpc>
                <a:spcPct val="98000"/>
              </a:lnSpc>
              <a:spcAft>
                <a:spcPts val="1413"/>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361950" algn="l"/>
                <a:tab pos="809625" algn="l"/>
                <a:tab pos="1258888" algn="l"/>
                <a:tab pos="1708150" algn="l"/>
                <a:tab pos="2157413" algn="l"/>
                <a:tab pos="2606675" algn="l"/>
                <a:tab pos="3055938" algn="l"/>
                <a:tab pos="3505200" algn="l"/>
                <a:tab pos="3954463" algn="l"/>
                <a:tab pos="4403725" algn="l"/>
                <a:tab pos="4852988" algn="l"/>
                <a:tab pos="5302250" algn="l"/>
                <a:tab pos="5751513" algn="l"/>
                <a:tab pos="6200775" algn="l"/>
                <a:tab pos="6650038" algn="l"/>
                <a:tab pos="7099300" algn="l"/>
                <a:tab pos="7548563" algn="l"/>
                <a:tab pos="7997825" algn="l"/>
                <a:tab pos="8447088" algn="l"/>
                <a:tab pos="8896350" algn="l"/>
                <a:tab pos="934561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eaLnBrk="1" hangingPunct="1">
              <a:lnSpc>
                <a:spcPct val="110000"/>
              </a:lnSpc>
              <a:spcBef>
                <a:spcPts val="500"/>
              </a:spcBef>
              <a:spcAft>
                <a:spcPts val="500"/>
              </a:spcAft>
              <a:buClrTx/>
              <a:buFontTx/>
              <a:buNone/>
            </a:pPr>
            <a:r>
              <a:rPr lang="en-US" altLang="it-IT" sz="2500" b="1" i="1" u="sng">
                <a:solidFill>
                  <a:srgbClr val="000080"/>
                </a:solidFill>
                <a:latin typeface="Lato" panose="020F0502020204030203" pitchFamily="34" charset="0"/>
                <a:ea typeface="Lato" panose="020F0502020204030203" pitchFamily="34" charset="0"/>
                <a:cs typeface="Lato" panose="020F0502020204030203" pitchFamily="34" charset="0"/>
              </a:rPr>
              <a:t>Courses offered recently:</a:t>
            </a:r>
          </a:p>
          <a:p>
            <a:pPr eaLnBrk="1" hangingPunct="1">
              <a:lnSpc>
                <a:spcPct val="110000"/>
              </a:lnSpc>
              <a:spcBef>
                <a:spcPts val="500"/>
              </a:spcBef>
              <a:spcAft>
                <a:spcPts val="500"/>
              </a:spcAft>
              <a:buClrTx/>
              <a:buFontTx/>
              <a:buNone/>
            </a:pPr>
            <a:r>
              <a:rPr lang="en-US" altLang="it-IT" b="1" i="1">
                <a:solidFill>
                  <a:srgbClr val="000080"/>
                </a:solidFill>
                <a:latin typeface="Lato" panose="020F0502020204030203" pitchFamily="34" charset="0"/>
                <a:ea typeface="Lato" panose="020F0502020204030203" pitchFamily="34" charset="0"/>
                <a:cs typeface="Lato" panose="020F0502020204030203" pitchFamily="34" charset="0"/>
              </a:rPr>
              <a:t>June 2014</a:t>
            </a:r>
            <a:r>
              <a:rPr lang="en-US" altLang="it-IT" i="1">
                <a:solidFill>
                  <a:srgbClr val="000080"/>
                </a:solidFill>
                <a:latin typeface="Lato" panose="020F0502020204030203" pitchFamily="34" charset="0"/>
                <a:ea typeface="Lato" panose="020F0502020204030203" pitchFamily="34" charset="0"/>
                <a:cs typeface="Lato" panose="020F0502020204030203" pitchFamily="34" charset="0"/>
              </a:rPr>
              <a:t>:</a:t>
            </a:r>
            <a:r>
              <a:rPr lang="en-US" altLang="it-IT">
                <a:solidFill>
                  <a:srgbClr val="000080"/>
                </a:solidFill>
                <a:latin typeface="Lato" panose="020F0502020204030203" pitchFamily="34" charset="0"/>
                <a:ea typeface="Lato" panose="020F0502020204030203" pitchFamily="34" charset="0"/>
                <a:cs typeface="Lato" panose="020F0502020204030203" pitchFamily="34" charset="0"/>
              </a:rPr>
              <a:t> Climate change impacts on agricultural systems in Africa</a:t>
            </a:r>
          </a:p>
          <a:p>
            <a:pPr eaLnBrk="1" hangingPunct="1">
              <a:lnSpc>
                <a:spcPct val="110000"/>
              </a:lnSpc>
              <a:spcBef>
                <a:spcPts val="500"/>
              </a:spcBef>
              <a:spcAft>
                <a:spcPts val="500"/>
              </a:spcAft>
              <a:buClrTx/>
              <a:buFontTx/>
              <a:buNone/>
            </a:pPr>
            <a:r>
              <a:rPr lang="en-US" altLang="it-IT" b="1" i="1">
                <a:solidFill>
                  <a:srgbClr val="000080"/>
                </a:solidFill>
                <a:latin typeface="Lato" panose="020F0502020204030203" pitchFamily="34" charset="0"/>
                <a:ea typeface="Lato" panose="020F0502020204030203" pitchFamily="34" charset="0"/>
                <a:cs typeface="Lato" panose="020F0502020204030203" pitchFamily="34" charset="0"/>
              </a:rPr>
              <a:t>June 2014</a:t>
            </a:r>
            <a:r>
              <a:rPr lang="en-US" altLang="it-IT" i="1">
                <a:solidFill>
                  <a:srgbClr val="000080"/>
                </a:solidFill>
                <a:latin typeface="Lato" panose="020F0502020204030203" pitchFamily="34" charset="0"/>
                <a:ea typeface="Lato" panose="020F0502020204030203" pitchFamily="34" charset="0"/>
                <a:cs typeface="Lato" panose="020F0502020204030203" pitchFamily="34" charset="0"/>
              </a:rPr>
              <a:t>:</a:t>
            </a:r>
            <a:r>
              <a:rPr lang="en-US" altLang="it-IT">
                <a:solidFill>
                  <a:srgbClr val="000080"/>
                </a:solidFill>
                <a:latin typeface="Lato" panose="020F0502020204030203" pitchFamily="34" charset="0"/>
                <a:ea typeface="Lato" panose="020F0502020204030203" pitchFamily="34" charset="0"/>
                <a:cs typeface="Lato" panose="020F0502020204030203" pitchFamily="34" charset="0"/>
              </a:rPr>
              <a:t> Water footprint application for water resources</a:t>
            </a:r>
          </a:p>
          <a:p>
            <a:pPr eaLnBrk="1" hangingPunct="1">
              <a:lnSpc>
                <a:spcPct val="110000"/>
              </a:lnSpc>
              <a:spcBef>
                <a:spcPts val="500"/>
              </a:spcBef>
              <a:spcAft>
                <a:spcPts val="500"/>
              </a:spcAft>
              <a:buClrTx/>
              <a:buFontTx/>
              <a:buNone/>
            </a:pPr>
            <a:r>
              <a:rPr lang="en-US" altLang="it-IT" b="1" i="1">
                <a:solidFill>
                  <a:srgbClr val="000080"/>
                </a:solidFill>
                <a:latin typeface="Lato" panose="020F0502020204030203" pitchFamily="34" charset="0"/>
                <a:ea typeface="Lato" panose="020F0502020204030203" pitchFamily="34" charset="0"/>
                <a:cs typeface="Lato" panose="020F0502020204030203" pitchFamily="34" charset="0"/>
              </a:rPr>
              <a:t>September 2014</a:t>
            </a:r>
            <a:r>
              <a:rPr lang="en-US" altLang="it-IT" i="1">
                <a:solidFill>
                  <a:srgbClr val="000080"/>
                </a:solidFill>
                <a:latin typeface="Lato" panose="020F0502020204030203" pitchFamily="34" charset="0"/>
                <a:ea typeface="Lato" panose="020F0502020204030203" pitchFamily="34" charset="0"/>
                <a:cs typeface="Lato" panose="020F0502020204030203" pitchFamily="34" charset="0"/>
              </a:rPr>
              <a:t>:</a:t>
            </a:r>
            <a:r>
              <a:rPr lang="en-US" altLang="it-IT">
                <a:solidFill>
                  <a:srgbClr val="000080"/>
                </a:solidFill>
                <a:latin typeface="Lato" panose="020F0502020204030203" pitchFamily="34" charset="0"/>
                <a:ea typeface="Lato" panose="020F0502020204030203" pitchFamily="34" charset="0"/>
                <a:cs typeface="Lato" panose="020F0502020204030203" pitchFamily="34" charset="0"/>
              </a:rPr>
              <a:t> Seasonal forecasts for agriculture in the Mediterranean</a:t>
            </a:r>
          </a:p>
          <a:p>
            <a:pPr eaLnBrk="1" hangingPunct="1">
              <a:lnSpc>
                <a:spcPct val="110000"/>
              </a:lnSpc>
              <a:spcBef>
                <a:spcPts val="500"/>
              </a:spcBef>
              <a:spcAft>
                <a:spcPts val="500"/>
              </a:spcAft>
              <a:buClrTx/>
              <a:buFontTx/>
              <a:buNone/>
            </a:pPr>
            <a:r>
              <a:rPr lang="en-US" altLang="it-IT" b="1" i="1">
                <a:solidFill>
                  <a:srgbClr val="000080"/>
                </a:solidFill>
                <a:latin typeface="Lato" panose="020F0502020204030203" pitchFamily="34" charset="0"/>
                <a:ea typeface="Lato" panose="020F0502020204030203" pitchFamily="34" charset="0"/>
                <a:cs typeface="Lato" panose="020F0502020204030203" pitchFamily="34" charset="0"/>
              </a:rPr>
              <a:t>October 2015</a:t>
            </a:r>
            <a:r>
              <a:rPr lang="en-US" altLang="it-IT" i="1">
                <a:solidFill>
                  <a:srgbClr val="000080"/>
                </a:solidFill>
                <a:latin typeface="Lato" panose="020F0502020204030203" pitchFamily="34" charset="0"/>
                <a:ea typeface="Lato" panose="020F0502020204030203" pitchFamily="34" charset="0"/>
                <a:cs typeface="Lato" panose="020F0502020204030203" pitchFamily="34" charset="0"/>
              </a:rPr>
              <a:t>: </a:t>
            </a:r>
            <a:r>
              <a:rPr lang="en-US" altLang="it-IT">
                <a:solidFill>
                  <a:srgbClr val="000080"/>
                </a:solidFill>
                <a:latin typeface="Lato" panose="020F0502020204030203" pitchFamily="34" charset="0"/>
                <a:ea typeface="Lato" panose="020F0502020204030203" pitchFamily="34" charset="0"/>
                <a:cs typeface="Lato" panose="020F0502020204030203" pitchFamily="34" charset="0"/>
              </a:rPr>
              <a:t>Seasonal Forecasts and Water Management in the Mediterranean Basin: Integrated Approach</a:t>
            </a:r>
          </a:p>
          <a:p>
            <a:pPr eaLnBrk="1" hangingPunct="1">
              <a:lnSpc>
                <a:spcPct val="110000"/>
              </a:lnSpc>
              <a:spcBef>
                <a:spcPts val="500"/>
              </a:spcBef>
              <a:spcAft>
                <a:spcPts val="500"/>
              </a:spcAft>
              <a:buClrTx/>
              <a:buFontTx/>
              <a:buNone/>
            </a:pPr>
            <a:r>
              <a:rPr lang="en-US" altLang="it-IT" b="1" i="1">
                <a:solidFill>
                  <a:srgbClr val="000080"/>
                </a:solidFill>
                <a:latin typeface="Lato" panose="020F0502020204030203" pitchFamily="34" charset="0"/>
                <a:ea typeface="Lato" panose="020F0502020204030203" pitchFamily="34" charset="0"/>
                <a:cs typeface="Lato" panose="020F0502020204030203" pitchFamily="34" charset="0"/>
              </a:rPr>
              <a:t>November 2016</a:t>
            </a:r>
            <a:r>
              <a:rPr lang="en-US" altLang="it-IT" i="1">
                <a:solidFill>
                  <a:srgbClr val="000080"/>
                </a:solidFill>
                <a:latin typeface="Lato" panose="020F0502020204030203" pitchFamily="34" charset="0"/>
                <a:ea typeface="Lato" panose="020F0502020204030203" pitchFamily="34" charset="0"/>
                <a:cs typeface="Lato" panose="020F0502020204030203" pitchFamily="34" charset="0"/>
              </a:rPr>
              <a:t>:</a:t>
            </a:r>
            <a:r>
              <a:rPr lang="en-US" altLang="it-IT">
                <a:solidFill>
                  <a:srgbClr val="000080"/>
                </a:solidFill>
                <a:latin typeface="Lato" panose="020F0502020204030203" pitchFamily="34" charset="0"/>
                <a:ea typeface="Lato" panose="020F0502020204030203" pitchFamily="34" charset="0"/>
                <a:cs typeface="Lato" panose="020F0502020204030203" pitchFamily="34" charset="0"/>
              </a:rPr>
              <a:t> Verification of Operational Seasonal Forecasts in the Mediterranean region</a:t>
            </a: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0" y="80963"/>
            <a:ext cx="9144000" cy="89535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Climate change impacts on agricultural systems in Africa</a:t>
            </a:r>
          </a:p>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Florence, June 2014</a:t>
            </a:r>
          </a:p>
        </p:txBody>
      </p:sp>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338" y="1268413"/>
            <a:ext cx="3563937" cy="2409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4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4005263"/>
            <a:ext cx="3057525" cy="2016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6628" name="Group 4"/>
          <p:cNvGraphicFramePr>
            <a:graphicFrameLocks noGrp="1"/>
          </p:cNvGraphicFramePr>
          <p:nvPr/>
        </p:nvGraphicFramePr>
        <p:xfrm>
          <a:off x="4535488" y="1552575"/>
          <a:ext cx="4298950" cy="2987676"/>
        </p:xfrm>
        <a:graphic>
          <a:graphicData uri="http://schemas.openxmlformats.org/drawingml/2006/table">
            <a:tbl>
              <a:tblPr/>
              <a:tblGrid>
                <a:gridCol w="1724025">
                  <a:extLst>
                    <a:ext uri="{9D8B030D-6E8A-4147-A177-3AD203B41FA5}">
                      <a16:colId xmlns:a16="http://schemas.microsoft.com/office/drawing/2014/main" xmlns="" val="1238394757"/>
                    </a:ext>
                  </a:extLst>
                </a:gridCol>
                <a:gridCol w="949325">
                  <a:extLst>
                    <a:ext uri="{9D8B030D-6E8A-4147-A177-3AD203B41FA5}">
                      <a16:colId xmlns:a16="http://schemas.microsoft.com/office/drawing/2014/main" xmlns="" val="3448550884"/>
                    </a:ext>
                  </a:extLst>
                </a:gridCol>
                <a:gridCol w="884237">
                  <a:extLst>
                    <a:ext uri="{9D8B030D-6E8A-4147-A177-3AD203B41FA5}">
                      <a16:colId xmlns:a16="http://schemas.microsoft.com/office/drawing/2014/main" xmlns="" val="2934899690"/>
                    </a:ext>
                  </a:extLst>
                </a:gridCol>
                <a:gridCol w="741363">
                  <a:extLst>
                    <a:ext uri="{9D8B030D-6E8A-4147-A177-3AD203B41FA5}">
                      <a16:colId xmlns:a16="http://schemas.microsoft.com/office/drawing/2014/main" xmlns="" val="4073536027"/>
                    </a:ext>
                  </a:extLst>
                </a:gridCol>
              </a:tblGrid>
              <a:tr h="579438">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Country</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Male</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Female</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Total</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extLst>
                  <a:ext uri="{0D108BD9-81ED-4DB2-BD59-A6C34878D82A}">
                    <a16:rowId xmlns:a16="http://schemas.microsoft.com/office/drawing/2014/main" xmlns="" val="3961954771"/>
                  </a:ext>
                </a:extLst>
              </a:tr>
              <a:tr h="3397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Egypt</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4</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5</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845537824"/>
                  </a:ext>
                </a:extLst>
              </a:tr>
              <a:tr h="3397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Tunisia</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2</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2</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3989623359"/>
                  </a:ext>
                </a:extLst>
              </a:tr>
              <a:tr h="3397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Senegal</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3</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4</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957004072"/>
                  </a:ext>
                </a:extLst>
              </a:tr>
              <a:tr h="3397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Niger</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2</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3</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750547008"/>
                  </a:ext>
                </a:extLst>
              </a:tr>
              <a:tr h="3397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Guinea Bissau</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936945896"/>
                  </a:ext>
                </a:extLst>
              </a:tr>
              <a:tr h="3397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Jordan</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524943838"/>
                  </a:ext>
                </a:extLst>
              </a:tr>
              <a:tr h="369888">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Total</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rPr>
                        <a:t>16</a:t>
                      </a:r>
                    </a:p>
                  </a:txBody>
                  <a:tcPr marL="90000" marR="90000" marT="60912"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0"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8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endParaRPr>
                    </a:p>
                  </a:txBody>
                  <a:tcPr marL="90000" marR="90000" marT="62676"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0"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800" b="0" i="0" u="none" strike="noStrike" cap="none" normalizeH="0" baseline="0" smtClean="0">
                        <a:ln>
                          <a:noFill/>
                        </a:ln>
                        <a:solidFill>
                          <a:srgbClr val="FFFFFF"/>
                        </a:solidFill>
                        <a:effectLst/>
                        <a:latin typeface="Arial" panose="020B0604020202020204" pitchFamily="34" charset="0"/>
                        <a:ea typeface="Microsoft YaHei" panose="020B0503020204020204" pitchFamily="34" charset="-122"/>
                        <a:cs typeface="Arial" panose="020B0604020202020204" pitchFamily="34" charset="0"/>
                      </a:endParaRPr>
                    </a:p>
                  </a:txBody>
                  <a:tcPr marL="90000" marR="90000" marT="62676" marB="46800"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900498970"/>
                  </a:ext>
                </a:extLst>
              </a:tr>
            </a:tbl>
          </a:graphicData>
        </a:graphic>
      </p:graphicFrame>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p:cNvSpPr txBox="1">
            <a:spLocks noChangeArrowheads="1"/>
          </p:cNvSpPr>
          <p:nvPr/>
        </p:nvSpPr>
        <p:spPr bwMode="auto">
          <a:xfrm>
            <a:off x="0" y="80963"/>
            <a:ext cx="9144000" cy="89535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4000" tIns="46800" rIns="54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Seasonal forecasts for agriculture in the Mediterranean</a:t>
            </a:r>
          </a:p>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Florence, September 2014</a:t>
            </a:r>
          </a:p>
        </p:txBody>
      </p:sp>
      <p:graphicFrame>
        <p:nvGraphicFramePr>
          <p:cNvPr id="27808" name="Group 160"/>
          <p:cNvGraphicFramePr>
            <a:graphicFrameLocks noGrp="1"/>
          </p:cNvGraphicFramePr>
          <p:nvPr>
            <p:extLst>
              <p:ext uri="{D42A27DB-BD31-4B8C-83A1-F6EECF244321}">
                <p14:modId xmlns:p14="http://schemas.microsoft.com/office/powerpoint/2010/main" val="1034421318"/>
              </p:ext>
            </p:extLst>
          </p:nvPr>
        </p:nvGraphicFramePr>
        <p:xfrm>
          <a:off x="4895850" y="1125538"/>
          <a:ext cx="4014788" cy="4481512"/>
        </p:xfrm>
        <a:graphic>
          <a:graphicData uri="http://schemas.openxmlformats.org/drawingml/2006/table">
            <a:tbl>
              <a:tblPr/>
              <a:tblGrid>
                <a:gridCol w="1260475">
                  <a:extLst>
                    <a:ext uri="{9D8B030D-6E8A-4147-A177-3AD203B41FA5}">
                      <a16:colId xmlns:a16="http://schemas.microsoft.com/office/drawing/2014/main" xmlns="" val="3061174744"/>
                    </a:ext>
                  </a:extLst>
                </a:gridCol>
                <a:gridCol w="647700">
                  <a:extLst>
                    <a:ext uri="{9D8B030D-6E8A-4147-A177-3AD203B41FA5}">
                      <a16:colId xmlns:a16="http://schemas.microsoft.com/office/drawing/2014/main" xmlns="" val="3869016303"/>
                    </a:ext>
                  </a:extLst>
                </a:gridCol>
                <a:gridCol w="1152525">
                  <a:extLst>
                    <a:ext uri="{9D8B030D-6E8A-4147-A177-3AD203B41FA5}">
                      <a16:colId xmlns:a16="http://schemas.microsoft.com/office/drawing/2014/main" xmlns="" val="2357802869"/>
                    </a:ext>
                  </a:extLst>
                </a:gridCol>
                <a:gridCol w="954088">
                  <a:extLst>
                    <a:ext uri="{9D8B030D-6E8A-4147-A177-3AD203B41FA5}">
                      <a16:colId xmlns:a16="http://schemas.microsoft.com/office/drawing/2014/main" xmlns="" val="2848011492"/>
                    </a:ext>
                  </a:extLst>
                </a:gridCol>
              </a:tblGrid>
              <a:tr h="579525">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Country</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Male</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Female</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Total</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66CC"/>
                    </a:solidFill>
                  </a:tcPr>
                </a:tc>
                <a:extLst>
                  <a:ext uri="{0D108BD9-81ED-4DB2-BD59-A6C34878D82A}">
                    <a16:rowId xmlns:a16="http://schemas.microsoft.com/office/drawing/2014/main" xmlns="" val="264959403"/>
                  </a:ext>
                </a:extLst>
              </a:tr>
              <a:tr h="339776">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Egypt</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3</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2</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5(+2)</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4024012709"/>
                  </a:ext>
                </a:extLst>
              </a:tr>
              <a:tr h="339776">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Tunisia</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3</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4</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3367563027"/>
                  </a:ext>
                </a:extLst>
              </a:tr>
              <a:tr h="339776">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Algeria</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2788108786"/>
                  </a:ext>
                </a:extLst>
              </a:tr>
              <a:tr h="561314">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Bosnia-Erzegovina</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2634676893"/>
                  </a:ext>
                </a:extLst>
              </a:tr>
              <a:tr h="339776">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Jordan</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069082385"/>
                  </a:ext>
                </a:extLst>
              </a:tr>
              <a:tr h="339776">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Mauritania</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dirty="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3707102952"/>
                  </a:ext>
                </a:extLst>
              </a:tr>
              <a:tr h="364674">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Serbia</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0"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endParaRP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132269611"/>
                  </a:ext>
                </a:extLst>
              </a:tr>
              <a:tr h="364674">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Croatia</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2917838134"/>
                  </a:ext>
                </a:extLst>
              </a:tr>
              <a:tr h="547771">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Italy</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1(+2)</a:t>
                      </a: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0099FF"/>
                    </a:solidFill>
                  </a:tcPr>
                </a:tc>
                <a:extLst>
                  <a:ext uri="{0D108BD9-81ED-4DB2-BD59-A6C34878D82A}">
                    <a16:rowId xmlns:a16="http://schemas.microsoft.com/office/drawing/2014/main" xmlns="" val="4173350106"/>
                  </a:ext>
                </a:extLst>
              </a:tr>
              <a:tr h="364674">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Total</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0"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endParaRP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0"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it-IT" altLang="it-IT" sz="1800" b="1" i="0" u="none" strike="noStrike" cap="none" normalizeH="0" baseline="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endParaRPr>
                    </a:p>
                  </a:txBody>
                  <a:tcPr marL="90000" marR="90000" marT="62685"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tc>
                  <a:txBody>
                    <a:bodyPr/>
                    <a:lstStyle>
                      <a:lvl1pPr>
                        <a:lnSpc>
                          <a:spcPct val="98000"/>
                        </a:lnSpc>
                        <a:spcAft>
                          <a:spcPts val="1413"/>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tabLst>
                          <a:tab pos="723900" algn="l"/>
                          <a:tab pos="1447800" algn="l"/>
                          <a:tab pos="2171700" algn="l"/>
                          <a:tab pos="2895600" algn="l"/>
                          <a:tab pos="3619500"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tabLst>
                          <a:tab pos="723900" algn="l"/>
                          <a:tab pos="1447800" algn="l"/>
                          <a:tab pos="2171700" algn="l"/>
                          <a:tab pos="2895600" algn="l"/>
                          <a:tab pos="3619500" algn="l"/>
                        </a:tabLst>
                        <a:defRPr sz="12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fontAlgn="base">
                        <a:lnSpc>
                          <a:spcPct val="98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marL="0" marR="0" lvl="0" indent="0" algn="l" defTabSz="449263" rtl="0" eaLnBrk="1" fontAlgn="base" latinLnBrk="0" hangingPunct="0">
                        <a:lnSpc>
                          <a:spcPct val="93000"/>
                        </a:lnSpc>
                        <a:spcBef>
                          <a:spcPct val="0"/>
                        </a:spcBef>
                        <a:spcAft>
                          <a:spcPts val="1413"/>
                        </a:spcAft>
                        <a:buClr>
                          <a:srgbClr val="000000"/>
                        </a:buClr>
                        <a:buSzPct val="100000"/>
                        <a:buFont typeface="Times New Roman" panose="02020603050405020304" pitchFamily="18" charset="0"/>
                        <a:buNone/>
                        <a:tabLst>
                          <a:tab pos="723900" algn="l"/>
                          <a:tab pos="1447800" algn="l"/>
                          <a:tab pos="2171700" algn="l"/>
                          <a:tab pos="2895600" algn="l"/>
                          <a:tab pos="3619500" algn="l"/>
                        </a:tabLst>
                      </a:pPr>
                      <a:r>
                        <a:rPr kumimoji="0" lang="it-IT" altLang="it-IT" sz="1600" b="1" i="0" u="none" strike="noStrike" cap="none" normalizeH="0" baseline="0" dirty="0" smtClean="0">
                          <a:ln>
                            <a:noFill/>
                          </a:ln>
                          <a:solidFill>
                            <a:srgbClr val="FFFFFF"/>
                          </a:solidFill>
                          <a:effectLst/>
                          <a:latin typeface="Lato" panose="020F0502020204030203" pitchFamily="34" charset="0"/>
                          <a:ea typeface="Lato" panose="020F0502020204030203" pitchFamily="34" charset="0"/>
                          <a:cs typeface="Lato" panose="020F0502020204030203" pitchFamily="34" charset="0"/>
                        </a:rPr>
                        <a:t>15(+5)</a:t>
                      </a:r>
                    </a:p>
                  </a:txBody>
                  <a:tcPr marL="90000" marR="90000" marT="60921" marB="46807" horzOverflow="overflow">
                    <a:lnL w="360" cap="flat" cmpd="sng" algn="ctr">
                      <a:solidFill>
                        <a:srgbClr val="FFFFFF"/>
                      </a:solidFill>
                      <a:prstDash val="solid"/>
                      <a:round/>
                      <a:headEnd type="none" w="med" len="med"/>
                      <a:tailEnd type="none" w="med" len="med"/>
                    </a:lnL>
                    <a:lnR w="360" cap="flat" cmpd="sng" algn="ctr">
                      <a:solidFill>
                        <a:srgbClr val="FFFFFF"/>
                      </a:solidFill>
                      <a:prstDash val="solid"/>
                      <a:round/>
                      <a:headEnd type="none" w="med" len="med"/>
                      <a:tailEnd type="none" w="med" len="med"/>
                    </a:lnR>
                    <a:lnT w="360" cap="flat" cmpd="sng" algn="ctr">
                      <a:solidFill>
                        <a:srgbClr val="FFFFFF"/>
                      </a:solidFill>
                      <a:prstDash val="solid"/>
                      <a:round/>
                      <a:headEnd type="none" w="med" len="med"/>
                      <a:tailEnd type="none" w="med" len="med"/>
                    </a:lnT>
                    <a:lnB w="360" cap="flat" cmpd="sng" algn="ctr">
                      <a:solidFill>
                        <a:srgbClr val="FFFFFF"/>
                      </a:solidFill>
                      <a:prstDash val="solid"/>
                      <a:round/>
                      <a:headEnd type="none" w="med" len="med"/>
                      <a:tailEnd type="none" w="med" len="med"/>
                    </a:lnB>
                    <a:lnTlToBr>
                      <a:noFill/>
                    </a:lnTlToBr>
                    <a:lnBlToTr>
                      <a:noFill/>
                    </a:lnBlToTr>
                    <a:solidFill>
                      <a:srgbClr val="99CCFF"/>
                    </a:solidFill>
                  </a:tcPr>
                </a:tc>
                <a:extLst>
                  <a:ext uri="{0D108BD9-81ED-4DB2-BD59-A6C34878D82A}">
                    <a16:rowId xmlns:a16="http://schemas.microsoft.com/office/drawing/2014/main" xmlns="" val="3164466584"/>
                  </a:ext>
                </a:extLst>
              </a:tr>
            </a:tbl>
          </a:graphicData>
        </a:graphic>
      </p:graphicFrame>
      <p:sp>
        <p:nvSpPr>
          <p:cNvPr id="21569" name="Text Box 150"/>
          <p:cNvSpPr txBox="1">
            <a:spLocks noChangeArrowheads="1"/>
          </p:cNvSpPr>
          <p:nvPr/>
        </p:nvSpPr>
        <p:spPr bwMode="auto">
          <a:xfrm>
            <a:off x="0" y="5589588"/>
            <a:ext cx="914400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pP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Five</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external</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participants</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already</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involved</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in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research</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activities</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at</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CNR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were</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selected</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to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participate</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to the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course</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in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addition</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to the </a:t>
            </a:r>
            <a:r>
              <a:rPr lang="it-IT" altLang="it-IT" b="1" dirty="0" err="1">
                <a:solidFill>
                  <a:srgbClr val="000080"/>
                </a:solidFill>
                <a:latin typeface="Lato" panose="020F0502020204030203" pitchFamily="34" charset="0"/>
                <a:ea typeface="Lato" panose="020F0502020204030203" pitchFamily="34" charset="0"/>
                <a:cs typeface="Lato" panose="020F0502020204030203" pitchFamily="34" charset="0"/>
              </a:rPr>
              <a:t>selected</a:t>
            </a:r>
            <a:r>
              <a:rPr lang="it-IT" altLang="it-IT" b="1" dirty="0">
                <a:solidFill>
                  <a:srgbClr val="000080"/>
                </a:solidFill>
                <a:latin typeface="Lato" panose="020F0502020204030203" pitchFamily="34" charset="0"/>
                <a:ea typeface="Lato" panose="020F0502020204030203" pitchFamily="34" charset="0"/>
                <a:cs typeface="Lato" panose="020F0502020204030203" pitchFamily="34" charset="0"/>
              </a:rPr>
              <a:t> (15)</a:t>
            </a:r>
          </a:p>
        </p:txBody>
      </p:sp>
      <p:pic>
        <p:nvPicPr>
          <p:cNvPr id="21570" name="Picture 15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429000"/>
            <a:ext cx="3224213" cy="2122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71" name="Picture 1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41438"/>
            <a:ext cx="3584575" cy="221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492125" y="73601"/>
            <a:ext cx="8328025" cy="12827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Seasonal Forecasts and Water Management in the Mediterranean Basin: Integrated Approach</a:t>
            </a:r>
          </a:p>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Florence, October 2015</a:t>
            </a:r>
          </a:p>
        </p:txBody>
      </p:sp>
      <p:sp>
        <p:nvSpPr>
          <p:cNvPr id="23555" name="Text Box 151"/>
          <p:cNvSpPr txBox="1">
            <a:spLocks noChangeArrowheads="1"/>
          </p:cNvSpPr>
          <p:nvPr/>
        </p:nvSpPr>
        <p:spPr bwMode="auto">
          <a:xfrm>
            <a:off x="4572000" y="1842076"/>
            <a:ext cx="4284663" cy="3784600"/>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pPr>
            <a:r>
              <a:rPr lang="en-US" altLang="it-IT" sz="2400" b="1">
                <a:solidFill>
                  <a:srgbClr val="000080"/>
                </a:solidFill>
                <a:latin typeface="Lato" panose="020F0502020204030203" pitchFamily="34" charset="0"/>
                <a:ea typeface="Lato" panose="020F0502020204030203" pitchFamily="34" charset="0"/>
                <a:cs typeface="Lato" panose="020F0502020204030203" pitchFamily="34" charset="0"/>
              </a:rPr>
              <a:t>23 participants from 17 different Countries</a:t>
            </a:r>
            <a:r>
              <a:rPr lang="en-US" altLang="it-IT" sz="2400">
                <a:solidFill>
                  <a:srgbClr val="000080"/>
                </a:solidFill>
                <a:latin typeface="Lato" panose="020F0502020204030203" pitchFamily="34" charset="0"/>
                <a:ea typeface="Lato" panose="020F0502020204030203" pitchFamily="34" charset="0"/>
                <a:cs typeface="Lato" panose="020F0502020204030203" pitchFamily="34" charset="0"/>
              </a:rPr>
              <a:t>. </a:t>
            </a:r>
          </a:p>
          <a:p>
            <a:pPr>
              <a:lnSpc>
                <a:spcPct val="100000"/>
              </a:lnSpc>
              <a:spcAft>
                <a:spcPct val="0"/>
              </a:spcAft>
            </a:pPr>
            <a:r>
              <a:rPr lang="en-US" altLang="it-IT" sz="2400">
                <a:solidFill>
                  <a:srgbClr val="000080"/>
                </a:solidFill>
                <a:latin typeface="Lato" panose="020F0502020204030203" pitchFamily="34" charset="0"/>
                <a:ea typeface="Lato" panose="020F0502020204030203" pitchFamily="34" charset="0"/>
                <a:cs typeface="Lato" panose="020F0502020204030203" pitchFamily="34" charset="0"/>
              </a:rPr>
              <a:t>Of those 17 are from the Mediterranean Area, 5 from the Sub-Saharan Africa and one from non-Mediterranean Middle East.</a:t>
            </a:r>
          </a:p>
          <a:p>
            <a:pPr>
              <a:lnSpc>
                <a:spcPct val="100000"/>
              </a:lnSpc>
              <a:spcAft>
                <a:spcPct val="0"/>
              </a:spcAft>
            </a:pPr>
            <a:endParaRPr lang="it-IT" altLang="it-IT" sz="2400">
              <a:solidFill>
                <a:srgbClr val="000080"/>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pPr>
            <a:r>
              <a:rPr lang="it-IT" altLang="it-IT" sz="2400">
                <a:solidFill>
                  <a:srgbClr val="000080"/>
                </a:solidFill>
                <a:latin typeface="Lato" panose="020F0502020204030203" pitchFamily="34" charset="0"/>
                <a:ea typeface="Lato" panose="020F0502020204030203" pitchFamily="34" charset="0"/>
                <a:cs typeface="Lato" panose="020F0502020204030203" pitchFamily="34" charset="0"/>
              </a:rPr>
              <a:t>We had (almost) a gender balance (10 F vs 13 M)</a:t>
            </a:r>
          </a:p>
        </p:txBody>
      </p:sp>
      <p:pic>
        <p:nvPicPr>
          <p:cNvPr id="23556" name="Picture 1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412875"/>
            <a:ext cx="3954463" cy="22812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1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3716338"/>
            <a:ext cx="2846388" cy="18986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468313" y="115888"/>
            <a:ext cx="8064500" cy="1295400"/>
          </a:xfrm>
          <a:prstGeom prst="rect">
            <a:avLst/>
          </a:prstGeom>
          <a:solidFill>
            <a:schemeClr val="bg1"/>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Verification of Operational Seasonal Forecasts in the Mediterranean region</a:t>
            </a:r>
          </a:p>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Rome, November 2016</a:t>
            </a:r>
          </a:p>
        </p:txBody>
      </p:sp>
      <p:pic>
        <p:nvPicPr>
          <p:cNvPr id="2" name="Immagin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5496" y="1263693"/>
            <a:ext cx="5296564" cy="1656184"/>
          </a:xfrm>
          <a:prstGeom prst="rect">
            <a:avLst/>
          </a:prstGeom>
          <a:ln>
            <a:noFill/>
          </a:ln>
          <a:effectLst>
            <a:softEdge rad="112500"/>
          </a:effectLst>
        </p:spPr>
      </p:pic>
      <p:pic>
        <p:nvPicPr>
          <p:cNvPr id="3" name="Immagin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713" y="3068960"/>
            <a:ext cx="4187957" cy="3140968"/>
          </a:xfrm>
          <a:prstGeom prst="rect">
            <a:avLst/>
          </a:prstGeom>
          <a:ln>
            <a:noFill/>
          </a:ln>
          <a:effectLst>
            <a:softEdge rad="112500"/>
          </a:effectLst>
        </p:spPr>
      </p:pic>
      <p:sp>
        <p:nvSpPr>
          <p:cNvPr id="23555" name="Text Box 151"/>
          <p:cNvSpPr txBox="1">
            <a:spLocks noChangeArrowheads="1"/>
          </p:cNvSpPr>
          <p:nvPr/>
        </p:nvSpPr>
        <p:spPr bwMode="auto">
          <a:xfrm>
            <a:off x="5311775" y="1557338"/>
            <a:ext cx="3744913" cy="2428875"/>
          </a:xfrm>
          <a:prstGeom prst="rect">
            <a:avLst/>
          </a:prstGeom>
          <a:noFill/>
          <a:ln>
            <a:noFill/>
          </a:ln>
        </p:spPr>
        <p:txBody>
          <a:bodyPr lIns="90000" tIns="45000" rIns="90000" bIns="450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nSpc>
                <a:spcPct val="100000"/>
              </a:lnSpc>
              <a:spcAft>
                <a:spcPct val="0"/>
              </a:spcAft>
              <a:defRPr/>
            </a:pPr>
            <a:r>
              <a:rPr lang="en-US" altLang="it-IT" sz="24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We had 23 participants: </a:t>
            </a:r>
            <a:r>
              <a:rPr lang="it-IT" altLang="it-IT" sz="2400" b="1"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9F, 14M</a:t>
            </a:r>
          </a:p>
          <a:p>
            <a:pPr>
              <a:lnSpc>
                <a:spcPct val="100000"/>
              </a:lnSpc>
              <a:spcAft>
                <a:spcPct val="0"/>
              </a:spcAft>
              <a:defRPr/>
            </a:pPr>
            <a:endParaRPr lang="en-US" altLang="it-IT" sz="2400" b="1"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a:p>
            <a:pPr>
              <a:lnSpc>
                <a:spcPct val="100000"/>
              </a:lnSpc>
              <a:spcAft>
                <a:spcPct val="0"/>
              </a:spcAft>
              <a:defRPr/>
            </a:pPr>
            <a:r>
              <a:rPr lang="en-US" altLang="it-IT"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7 are from the PRESANORD Region, </a:t>
            </a:r>
          </a:p>
          <a:p>
            <a:pPr>
              <a:lnSpc>
                <a:spcPct val="100000"/>
              </a:lnSpc>
              <a:spcAft>
                <a:spcPct val="0"/>
              </a:spcAft>
              <a:defRPr/>
            </a:pPr>
            <a:r>
              <a:rPr lang="en-US" altLang="it-IT"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15 from the SEECOF Region, </a:t>
            </a:r>
          </a:p>
          <a:p>
            <a:pPr>
              <a:lnSpc>
                <a:spcPct val="100000"/>
              </a:lnSpc>
              <a:spcAft>
                <a:spcPct val="0"/>
              </a:spcAft>
              <a:defRPr/>
            </a:pPr>
            <a:r>
              <a:rPr lang="en-US" altLang="it-IT"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1 participant from Lebanon.</a:t>
            </a:r>
            <a:endParaRPr lang="it-IT" altLang="it-IT"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7" name="Immagin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4132616"/>
            <a:ext cx="2160240" cy="2073656"/>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1260475" y="311150"/>
            <a:ext cx="5688013" cy="8953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lnSpc>
                <a:spcPct val="98000"/>
              </a:lnSpc>
              <a:spcAft>
                <a:spcPts val="1413"/>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1pPr>
            <a:lvl2pPr>
              <a:lnSpc>
                <a:spcPct val="98000"/>
              </a:lnSpc>
              <a:spcAft>
                <a:spcPts val="113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2pPr>
            <a:lvl3pPr>
              <a:lnSpc>
                <a:spcPct val="98000"/>
              </a:lnSpc>
              <a:spcAft>
                <a:spcPts val="85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3pPr>
            <a:lvl4pPr>
              <a:lnSpc>
                <a:spcPct val="98000"/>
              </a:lnSpc>
              <a:spcAft>
                <a:spcPts val="575"/>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4pPr>
            <a:lvl5pPr>
              <a:lnSpc>
                <a:spcPct val="98000"/>
              </a:lnSpc>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5pPr>
            <a:lvl6pPr marL="25146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6pPr>
            <a:lvl7pPr marL="29718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7pPr>
            <a:lvl8pPr marL="34290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8pPr>
            <a:lvl9pPr marL="3886200" indent="-228600" defTabSz="449263" eaLnBrk="0" fontAlgn="base" hangingPunct="0">
              <a:lnSpc>
                <a:spcPct val="98000"/>
              </a:lnSpc>
              <a:spcBef>
                <a:spcPct val="0"/>
              </a:spcBef>
              <a:spcAft>
                <a:spcPts val="288"/>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FFFFFF"/>
                </a:solidFill>
                <a:latin typeface="Century Gothic" panose="020B0502020202020204" pitchFamily="34" charset="0"/>
                <a:ea typeface="Microsoft YaHei" panose="020B0503020204020204" pitchFamily="34" charset="-122"/>
                <a:cs typeface="Arial" panose="020B0604020202020204" pitchFamily="34" charset="0"/>
              </a:defRPr>
            </a:lvl9pPr>
          </a:lstStyle>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Goals and Objectives </a:t>
            </a:r>
          </a:p>
          <a:p>
            <a:pPr algn="ctr">
              <a:lnSpc>
                <a:spcPct val="100000"/>
              </a:lnSpc>
              <a:spcAft>
                <a:spcPct val="0"/>
              </a:spcAft>
              <a:buClrTx/>
              <a:buFontTx/>
              <a:buNone/>
            </a:pPr>
            <a:r>
              <a:rPr lang="en-US" altLang="it-IT" sz="2600" b="1" dirty="0">
                <a:solidFill>
                  <a:srgbClr val="000080"/>
                </a:solidFill>
                <a:latin typeface="Lato" panose="020F0502020204030203" pitchFamily="34" charset="0"/>
                <a:ea typeface="Lato" panose="020F0502020204030203" pitchFamily="34" charset="0"/>
                <a:cs typeface="Lato" panose="020F0502020204030203" pitchFamily="34" charset="0"/>
              </a:rPr>
              <a:t>of the more recent courses</a:t>
            </a:r>
          </a:p>
        </p:txBody>
      </p:sp>
      <p:sp>
        <p:nvSpPr>
          <p:cNvPr id="87043" name="Text Box 3"/>
          <p:cNvSpPr txBox="1">
            <a:spLocks noChangeArrowheads="1"/>
          </p:cNvSpPr>
          <p:nvPr/>
        </p:nvSpPr>
        <p:spPr bwMode="auto">
          <a:xfrm>
            <a:off x="233362" y="1628800"/>
            <a:ext cx="8677275" cy="406324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panose="020B0604020202020204" pitchFamily="34" charset="0"/>
                <a:cs typeface="Arial" panose="020B0604020202020204" pitchFamily="34" charset="0"/>
              </a:defRPr>
            </a:lvl9pPr>
          </a:lstStyle>
          <a:p>
            <a:pPr>
              <a:lnSpc>
                <a:spcPts val="2600"/>
              </a:lnSpc>
              <a:buClr>
                <a:srgbClr val="000000"/>
              </a:buClr>
              <a:buSzPct val="100000"/>
              <a:buFont typeface="Times New Roman" panose="02020603050405020304" pitchFamily="18" charset="0"/>
              <a:buNone/>
              <a:defRPr/>
            </a:pP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To </a:t>
            </a:r>
            <a:r>
              <a:rPr lang="en-US" altLang="it-IT" sz="2000" b="1" i="1" dirty="0" smtClean="0">
                <a:solidFill>
                  <a:srgbClr val="000080"/>
                </a:solidFill>
                <a:latin typeface="Lato" panose="020F0502020204030203" pitchFamily="34" charset="0"/>
                <a:ea typeface="Lato" panose="020F0502020204030203" pitchFamily="34" charset="0"/>
                <a:cs typeface="Lato" panose="020F0502020204030203" pitchFamily="34" charset="0"/>
              </a:rPr>
              <a:t>build capacities</a:t>
            </a:r>
            <a:r>
              <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rPr>
              <a:t> in</a:t>
            </a:r>
          </a:p>
          <a:p>
            <a:pPr>
              <a:lnSpc>
                <a:spcPts val="2600"/>
              </a:lnSpc>
              <a:buClr>
                <a:srgbClr val="000000"/>
              </a:buClr>
              <a:buSzPct val="100000"/>
              <a:buFont typeface="Times New Roman" panose="02020603050405020304" pitchFamily="18" charset="0"/>
              <a:buNone/>
              <a:defRPr/>
            </a:pPr>
            <a:endParaRPr lang="en-US" altLang="it-IT" sz="2000" dirty="0" smtClean="0">
              <a:solidFill>
                <a:srgbClr val="000080"/>
              </a:solidFill>
              <a:latin typeface="Lato" panose="020F0502020204030203" pitchFamily="34" charset="0"/>
              <a:ea typeface="Lato" panose="020F0502020204030203" pitchFamily="34" charset="0"/>
              <a:cs typeface="Lato" panose="020F0502020204030203" pitchFamily="34" charset="0"/>
            </a:endParaRPr>
          </a:p>
          <a:p>
            <a:pPr marL="342900" indent="-342900">
              <a:lnSpc>
                <a:spcPts val="2600"/>
              </a:lnSpc>
              <a:buClr>
                <a:schemeClr val="accent2">
                  <a:lumMod val="75000"/>
                </a:schemeClr>
              </a:buClr>
              <a:buSzPct val="100000"/>
              <a:buFont typeface="Wingdings" panose="05000000000000000000" pitchFamily="2" charset="2"/>
              <a:buChar char="Ø"/>
              <a:defRPr/>
            </a:pPr>
            <a:r>
              <a:rPr lang="en-US" altLang="it-IT" sz="2000" dirty="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A</a:t>
            </a:r>
            <a:r>
              <a:rPr lang="en-US" altLang="it-IT" sz="20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nalysis of climate change impacts on crop production, with a special focus on North and West Africa agricultural systems.</a:t>
            </a:r>
          </a:p>
          <a:p>
            <a:pPr marL="342900" indent="-342900">
              <a:lnSpc>
                <a:spcPts val="2600"/>
              </a:lnSpc>
              <a:buClr>
                <a:schemeClr val="accent2">
                  <a:lumMod val="75000"/>
                </a:schemeClr>
              </a:buClr>
              <a:buSzPct val="100000"/>
              <a:buFont typeface="Wingdings" panose="05000000000000000000" pitchFamily="2" charset="2"/>
              <a:buChar char="Ø"/>
              <a:defRPr/>
            </a:pPr>
            <a:r>
              <a:rPr lang="en-US" altLang="it-IT" sz="20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Application of climate seasonal forecast for agriculture and water management in specific areas: Africa and the Mediterranean countries.</a:t>
            </a:r>
          </a:p>
          <a:p>
            <a:pPr marL="342900" indent="-342900">
              <a:lnSpc>
                <a:spcPts val="2600"/>
              </a:lnSpc>
              <a:buClr>
                <a:schemeClr val="accent2">
                  <a:lumMod val="75000"/>
                </a:schemeClr>
              </a:buClr>
              <a:buSzPct val="100000"/>
              <a:buFont typeface="Wingdings" panose="05000000000000000000" pitchFamily="2" charset="2"/>
              <a:buChar char="Ø"/>
              <a:defRPr/>
            </a:pPr>
            <a:r>
              <a:rPr lang="en-US" altLang="it-IT" sz="20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Respond to the needs expressed by the MedCOF, PRESANORD, SEECOF enlarged Community offering tools for</a:t>
            </a:r>
          </a:p>
          <a:p>
            <a:pPr marL="1085850" lvl="1" indent="-342900">
              <a:lnSpc>
                <a:spcPts val="2600"/>
              </a:lnSpc>
              <a:buClr>
                <a:schemeClr val="accent2">
                  <a:lumMod val="75000"/>
                </a:schemeClr>
              </a:buClr>
              <a:buSzPct val="100000"/>
              <a:buFont typeface="Wingdings" panose="05000000000000000000" pitchFamily="2" charset="2"/>
              <a:buChar char="Ø"/>
              <a:defRPr/>
            </a:pPr>
            <a:r>
              <a:rPr lang="en-US" altLang="it-IT" sz="20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evaluation of the performance of climate models output and quantification of associated uncertainties;</a:t>
            </a:r>
          </a:p>
          <a:p>
            <a:pPr marL="1085850" lvl="1" indent="-342900">
              <a:lnSpc>
                <a:spcPts val="2600"/>
              </a:lnSpc>
              <a:buClr>
                <a:schemeClr val="accent2">
                  <a:lumMod val="75000"/>
                </a:schemeClr>
              </a:buClr>
              <a:buSzPct val="100000"/>
              <a:buFont typeface="Wingdings" panose="05000000000000000000" pitchFamily="2" charset="2"/>
              <a:buChar char="Ø"/>
              <a:defRPr/>
            </a:pPr>
            <a:r>
              <a:rPr lang="en-US" altLang="it-IT" sz="2000" dirty="0" smtClean="0">
                <a:solidFill>
                  <a:schemeClr val="accent2">
                    <a:lumMod val="75000"/>
                  </a:schemeClr>
                </a:solidFill>
                <a:latin typeface="Lato" panose="020F0502020204030203" pitchFamily="34" charset="0"/>
                <a:ea typeface="Lato" panose="020F0502020204030203" pitchFamily="34" charset="0"/>
                <a:cs typeface="Lato" panose="020F0502020204030203" pitchFamily="34" charset="0"/>
              </a:rPr>
              <a:t>derivation of value-added products (graphics, maps and reports) to communicate climate forecasts and climate model information.</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Struttura predefinita">
  <a:themeElements>
    <a:clrScheme name="1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Struttura predefinita">
      <a:majorFont>
        <a:latin typeface="Century Gothic"/>
        <a:ea typeface="Microsoft YaHei"/>
        <a:cs typeface="Arial"/>
      </a:majorFont>
      <a:minorFont>
        <a:latin typeface="Century Gothic"/>
        <a:ea typeface="Microsoft YaHe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cs typeface="Arial" panose="020B0604020202020204" pitchFamily="34" charset="0"/>
          </a:defRPr>
        </a:defPPr>
      </a:lstStyle>
    </a:lnDef>
  </a:objectDefaults>
  <a:extraClrSchemeLst>
    <a:extraClrScheme>
      <a:clrScheme name="1_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1578</TotalTime>
  <Words>2701</Words>
  <Application>Microsoft Office PowerPoint</Application>
  <PresentationFormat>On-screen Show (4:3)</PresentationFormat>
  <Paragraphs>307</Paragraphs>
  <Slides>30</Slides>
  <Notes>20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1_Struttura predefinita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Alex Keshavjee</dc:creator>
  <cp:lastModifiedBy>Patrick Parrish</cp:lastModifiedBy>
  <cp:revision>152</cp:revision>
  <cp:lastPrinted>1601-01-01T00:00:00Z</cp:lastPrinted>
  <dcterms:created xsi:type="dcterms:W3CDTF">2012-12-13T13:45:57Z</dcterms:created>
  <dcterms:modified xsi:type="dcterms:W3CDTF">2017-10-31T13:21:10Z</dcterms:modified>
</cp:coreProperties>
</file>