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85" r:id="rId2"/>
    <p:sldId id="308" r:id="rId3"/>
    <p:sldId id="309" r:id="rId4"/>
    <p:sldId id="289" r:id="rId5"/>
    <p:sldId id="290" r:id="rId6"/>
    <p:sldId id="291" r:id="rId7"/>
    <p:sldId id="292" r:id="rId8"/>
    <p:sldId id="293" r:id="rId9"/>
    <p:sldId id="294" r:id="rId10"/>
    <p:sldId id="295" r:id="rId11"/>
    <p:sldId id="296" r:id="rId12"/>
    <p:sldId id="298" r:id="rId13"/>
    <p:sldId id="310" r:id="rId14"/>
    <p:sldId id="299" r:id="rId15"/>
    <p:sldId id="300" r:id="rId16"/>
    <p:sldId id="301" r:id="rId17"/>
    <p:sldId id="302" r:id="rId18"/>
    <p:sldId id="303" r:id="rId19"/>
    <p:sldId id="304" r:id="rId20"/>
    <p:sldId id="305" r:id="rId21"/>
    <p:sldId id="306" r:id="rId22"/>
    <p:sldId id="30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2" autoAdjust="0"/>
  </p:normalViewPr>
  <p:slideViewPr>
    <p:cSldViewPr>
      <p:cViewPr>
        <p:scale>
          <a:sx n="80" d="100"/>
          <a:sy n="80" d="100"/>
        </p:scale>
        <p:origin x="-1176"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7106E68-0BDD-476C-8A1C-B4FA006B6568}" type="datetimeFigureOut">
              <a:rPr lang="en-US"/>
              <a:pPr>
                <a:defRPr/>
              </a:pPr>
              <a:t>04/03/2018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ABF16E5-7DD1-4DB8-952E-BEDC11FAF2FB}" type="slidenum">
              <a:rPr lang="en-US"/>
              <a:pPr>
                <a:defRPr/>
              </a:pPr>
              <a:t>‹#›</a:t>
            </a:fld>
            <a:endParaRPr lang="en-US"/>
          </a:p>
        </p:txBody>
      </p:sp>
    </p:spTree>
    <p:extLst>
      <p:ext uri="{BB962C8B-B14F-4D97-AF65-F5344CB8AC3E}">
        <p14:creationId xmlns:p14="http://schemas.microsoft.com/office/powerpoint/2010/main" val="20654916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BCBCA67E-522B-4F56-8D3B-B4AC26869CFD}" type="slidenum">
              <a:rPr lang="en-US">
                <a:latin typeface="Calibri" pitchFamily="34" charset="0"/>
              </a:rPr>
              <a:pPr fontAlgn="base">
                <a:spcBef>
                  <a:spcPct val="0"/>
                </a:spcBef>
                <a:spcAft>
                  <a:spcPct val="0"/>
                </a:spcAft>
              </a:pPr>
              <a:t>2</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8BDD96B8-AB8C-448F-B0E8-584AA6424D83}" type="slidenum">
              <a:rPr lang="en-US">
                <a:latin typeface="Calibri" pitchFamily="34" charset="0"/>
              </a:rPr>
              <a:pPr fontAlgn="base">
                <a:spcBef>
                  <a:spcPct val="0"/>
                </a:spcBef>
                <a:spcAft>
                  <a:spcPct val="0"/>
                </a:spcAft>
              </a:pPr>
              <a:t>3</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4774F13E-D1AB-4CAF-8C35-B7E59ADE84DD}" type="datetimeFigureOut">
              <a:rPr lang="en-US"/>
              <a:pPr>
                <a:defRPr/>
              </a:pPr>
              <a:t>04/03/2018</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BB56E8F9-6D47-4941-9244-20AA86887736}" type="slidenum">
              <a:rPr lang="en-US"/>
              <a:pPr>
                <a:defRPr/>
              </a:pPr>
              <a:t>‹#›</a:t>
            </a:fld>
            <a:endParaRPr lang="en-US"/>
          </a:p>
        </p:txBody>
      </p:sp>
    </p:spTree>
    <p:extLst>
      <p:ext uri="{BB962C8B-B14F-4D97-AF65-F5344CB8AC3E}">
        <p14:creationId xmlns:p14="http://schemas.microsoft.com/office/powerpoint/2010/main" val="28347511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3BFCBF9-BD09-4E56-BDEE-C84E24BB0C49}" type="datetimeFigureOut">
              <a:rPr lang="en-US"/>
              <a:pPr>
                <a:defRPr/>
              </a:pPr>
              <a:t>04/03/2018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AF855C-B485-4393-9F59-4E51F46BAE06}" type="slidenum">
              <a:rPr lang="en-US"/>
              <a:pPr>
                <a:defRPr/>
              </a:pPr>
              <a:t>‹#›</a:t>
            </a:fld>
            <a:endParaRPr lang="en-US"/>
          </a:p>
        </p:txBody>
      </p:sp>
    </p:spTree>
    <p:extLst>
      <p:ext uri="{BB962C8B-B14F-4D97-AF65-F5344CB8AC3E}">
        <p14:creationId xmlns:p14="http://schemas.microsoft.com/office/powerpoint/2010/main" val="115305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D36A50F0-F37D-4B72-A3F6-4928CAAC32A1}" type="datetimeFigureOut">
              <a:rPr lang="en-US"/>
              <a:pPr>
                <a:defRPr/>
              </a:pPr>
              <a:t>04/03/2018</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40288F9-03EE-40E2-94CB-A5611C7F5531}" type="slidenum">
              <a:rPr lang="en-US"/>
              <a:pPr>
                <a:defRPr/>
              </a:pPr>
              <a:t>‹#›</a:t>
            </a:fld>
            <a:endParaRPr lang="en-US"/>
          </a:p>
        </p:txBody>
      </p:sp>
    </p:spTree>
    <p:extLst>
      <p:ext uri="{BB962C8B-B14F-4D97-AF65-F5344CB8AC3E}">
        <p14:creationId xmlns:p14="http://schemas.microsoft.com/office/powerpoint/2010/main" val="16382799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9F4BA44-88F7-4144-9DCF-C0024EAD9FCA}" type="datetimeFigureOut">
              <a:rPr lang="en-US"/>
              <a:pPr>
                <a:defRPr/>
              </a:pPr>
              <a:t>04/03/2018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B78C10D-358C-4286-8B78-3241B9490938}" type="slidenum">
              <a:rPr lang="en-US"/>
              <a:pPr>
                <a:defRPr/>
              </a:pPr>
              <a:t>‹#›</a:t>
            </a:fld>
            <a:endParaRPr lang="en-US"/>
          </a:p>
        </p:txBody>
      </p:sp>
    </p:spTree>
    <p:extLst>
      <p:ext uri="{BB962C8B-B14F-4D97-AF65-F5344CB8AC3E}">
        <p14:creationId xmlns:p14="http://schemas.microsoft.com/office/powerpoint/2010/main" val="428223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17755C38-2AE2-4F85-9600-C9D201538457}" type="datetimeFigureOut">
              <a:rPr lang="en-US"/>
              <a:pPr>
                <a:defRPr/>
              </a:pPr>
              <a:t>04/03/2018</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77AFFC4-5697-479C-A042-9B01E7510ABA}"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603655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8424B5A5-4EAC-4B26-9E5C-6D881A18CC20}" type="datetimeFigureOut">
              <a:rPr lang="en-US"/>
              <a:pPr>
                <a:defRPr/>
              </a:pPr>
              <a:t>04/03/2018</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FA91DBFC-33CD-4D26-85ED-6B4C15EADF5D}"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6444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67231225-F1C7-4112-9818-3CBB7EA81FED}" type="datetimeFigureOut">
              <a:rPr lang="en-US"/>
              <a:pPr>
                <a:defRPr/>
              </a:pPr>
              <a:t>04/03/2018</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8D4BF57-F53D-4D1C-B478-4F35255838EA}"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27319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BD08860-BB44-444A-98FE-82B06820A81F}" type="datetimeFigureOut">
              <a:rPr lang="en-US"/>
              <a:pPr>
                <a:defRPr/>
              </a:pPr>
              <a:t>04/03/2018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0C899B6-6C99-4ABA-9A29-5C5DD3E803E8}" type="slidenum">
              <a:rPr lang="en-US"/>
              <a:pPr>
                <a:defRPr/>
              </a:pPr>
              <a:t>‹#›</a:t>
            </a:fld>
            <a:endParaRPr lang="en-US"/>
          </a:p>
        </p:txBody>
      </p:sp>
    </p:spTree>
    <p:extLst>
      <p:ext uri="{BB962C8B-B14F-4D97-AF65-F5344CB8AC3E}">
        <p14:creationId xmlns:p14="http://schemas.microsoft.com/office/powerpoint/2010/main" val="381960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A6BAAE3-265D-44C5-9116-A7056D6A49B5}" type="datetimeFigureOut">
              <a:rPr lang="en-US"/>
              <a:pPr>
                <a:defRPr/>
              </a:pPr>
              <a:t>04/03/2018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62D3DEA-454D-43A0-AE62-DE4831005F66}" type="slidenum">
              <a:rPr lang="en-US"/>
              <a:pPr>
                <a:defRPr/>
              </a:pPr>
              <a:t>‹#›</a:t>
            </a:fld>
            <a:endParaRPr lang="en-US"/>
          </a:p>
        </p:txBody>
      </p:sp>
    </p:spTree>
    <p:extLst>
      <p:ext uri="{BB962C8B-B14F-4D97-AF65-F5344CB8AC3E}">
        <p14:creationId xmlns:p14="http://schemas.microsoft.com/office/powerpoint/2010/main" val="179688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0C0002B-AC7E-4E55-ADDA-B4610C8B7CE8}" type="datetimeFigureOut">
              <a:rPr lang="en-US"/>
              <a:pPr>
                <a:defRPr/>
              </a:pPr>
              <a:t>04/03/2018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5D8AC64-B735-4DD5-948F-0C8554DED49D}" type="slidenum">
              <a:rPr lang="en-US"/>
              <a:pPr>
                <a:defRPr/>
              </a:pPr>
              <a:t>‹#›</a:t>
            </a:fld>
            <a:endParaRPr lang="en-US"/>
          </a:p>
        </p:txBody>
      </p:sp>
    </p:spTree>
    <p:extLst>
      <p:ext uri="{BB962C8B-B14F-4D97-AF65-F5344CB8AC3E}">
        <p14:creationId xmlns:p14="http://schemas.microsoft.com/office/powerpoint/2010/main" val="246805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D9A973B7-B1DE-45FC-9756-95F214447A47}" type="datetimeFigureOut">
              <a:rPr lang="en-US"/>
              <a:pPr>
                <a:defRPr/>
              </a:pPr>
              <a:t>04/03/2018</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051EDB2-DCDD-49B2-A734-301588948037}"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42111395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ECD54700-8BF5-45E1-98E0-2D5D812E227A}" type="datetimeFigureOut">
              <a:rPr lang="en-US"/>
              <a:pPr>
                <a:defRPr/>
              </a:pPr>
              <a:t>04/03/2018</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2E83862D-04C3-4E4D-8535-FBEE143D09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09" r:id="rId2"/>
    <p:sldLayoutId id="2147483714" r:id="rId3"/>
    <p:sldLayoutId id="2147483715" r:id="rId4"/>
    <p:sldLayoutId id="2147483716" r:id="rId5"/>
    <p:sldLayoutId id="2147483710" r:id="rId6"/>
    <p:sldLayoutId id="2147483717" r:id="rId7"/>
    <p:sldLayoutId id="2147483711" r:id="rId8"/>
    <p:sldLayoutId id="2147483718" r:id="rId9"/>
    <p:sldLayoutId id="2147483712" r:id="rId10"/>
    <p:sldLayoutId id="214748371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jpeg"/><Relationship Id="rId5" Type="http://schemas.openxmlformats.org/officeDocument/2006/relationships/tags" Target="../tags/tag5.xml"/><Relationship Id="rId15" Type="http://schemas.openxmlformats.org/officeDocument/2006/relationships/image" Target="../media/image7.jpg"/><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2.xml"/><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8.jpeg"/><Relationship Id="rId18" Type="http://schemas.openxmlformats.org/officeDocument/2006/relationships/image" Target="../media/image13.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2.xml"/><Relationship Id="rId17" Type="http://schemas.openxmlformats.org/officeDocument/2006/relationships/image" Target="../media/image12.jpeg"/><Relationship Id="rId2" Type="http://schemas.openxmlformats.org/officeDocument/2006/relationships/tags" Target="../tags/tag10.xml"/><Relationship Id="rId16" Type="http://schemas.openxmlformats.org/officeDocument/2006/relationships/image" Target="../media/image11.jpe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2.xml"/><Relationship Id="rId5" Type="http://schemas.openxmlformats.org/officeDocument/2006/relationships/tags" Target="../tags/tag13.xml"/><Relationship Id="rId15" Type="http://schemas.openxmlformats.org/officeDocument/2006/relationships/image" Target="../media/image10.jpeg"/><Relationship Id="rId10" Type="http://schemas.openxmlformats.org/officeDocument/2006/relationships/tags" Target="../tags/tag18.xml"/><Relationship Id="rId19" Type="http://schemas.openxmlformats.org/officeDocument/2006/relationships/image" Target="../media/image14.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ted.ucar.edu/training_module.php?id=805" TargetMode="External"/><Relationship Id="rId2" Type="http://schemas.openxmlformats.org/officeDocument/2006/relationships/hyperlink" Target="https://www.meted.ucar.edu/training_module.php?id=79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9025" y="4114800"/>
            <a:ext cx="4691063" cy="1077913"/>
          </a:xfrm>
          <a:prstGeom prst="rect">
            <a:avLst/>
          </a:prstGeom>
          <a:noFill/>
        </p:spPr>
        <p:txBody>
          <a:bodyPr wrap="none">
            <a:spAutoFit/>
          </a:bodyPr>
          <a:lstStyle/>
          <a:p>
            <a:pPr algn="ctr">
              <a:defRPr/>
            </a:pPr>
            <a:r>
              <a:rPr lang="en-US" sz="2000" b="1" dirty="0" err="1">
                <a:solidFill>
                  <a:schemeClr val="accent5">
                    <a:lumMod val="75000"/>
                  </a:schemeClr>
                </a:solidFill>
              </a:rPr>
              <a:t>Organised</a:t>
            </a:r>
            <a:r>
              <a:rPr lang="en-US" sz="2000" b="1" dirty="0">
                <a:solidFill>
                  <a:schemeClr val="accent5">
                    <a:lumMod val="75000"/>
                  </a:schemeClr>
                </a:solidFill>
              </a:rPr>
              <a:t> by </a:t>
            </a:r>
            <a:r>
              <a:rPr lang="en-US" sz="2400" b="1" dirty="0">
                <a:solidFill>
                  <a:schemeClr val="accent5">
                    <a:lumMod val="75000"/>
                  </a:schemeClr>
                </a:solidFill>
              </a:rPr>
              <a:t/>
            </a:r>
            <a:br>
              <a:rPr lang="en-US" sz="2400" b="1" dirty="0">
                <a:solidFill>
                  <a:schemeClr val="accent5">
                    <a:lumMod val="75000"/>
                  </a:schemeClr>
                </a:solidFill>
              </a:rPr>
            </a:br>
            <a:endParaRPr lang="en-US" sz="2400" b="1" dirty="0">
              <a:solidFill>
                <a:schemeClr val="accent5">
                  <a:lumMod val="75000"/>
                </a:schemeClr>
              </a:solidFill>
            </a:endParaRPr>
          </a:p>
          <a:p>
            <a:pPr algn="ctr">
              <a:defRPr/>
            </a:pPr>
            <a:r>
              <a:rPr lang="en-US" sz="2000" b="1" dirty="0">
                <a:solidFill>
                  <a:schemeClr val="accent5">
                    <a:lumMod val="75000"/>
                  </a:schemeClr>
                </a:solidFill>
              </a:rPr>
              <a:t>National Water Academy, Pune, India </a:t>
            </a:r>
            <a:endParaRPr lang="en-IN" sz="2000" b="1" dirty="0">
              <a:solidFill>
                <a:schemeClr val="accent5">
                  <a:lumMod val="75000"/>
                </a:schemeClr>
              </a:solidFill>
            </a:endParaRPr>
          </a:p>
        </p:txBody>
      </p:sp>
      <p:sp>
        <p:nvSpPr>
          <p:cNvPr id="5" name="TextBox 4"/>
          <p:cNvSpPr txBox="1"/>
          <p:nvPr/>
        </p:nvSpPr>
        <p:spPr>
          <a:xfrm>
            <a:off x="0" y="533400"/>
            <a:ext cx="9144000" cy="2554288"/>
          </a:xfrm>
          <a:prstGeom prst="rect">
            <a:avLst/>
          </a:prstGeom>
          <a:noFill/>
          <a:effectLst>
            <a:outerShdw blurRad="50800" dist="38100" algn="l" rotWithShape="0">
              <a:prstClr val="black">
                <a:alpha val="40000"/>
              </a:prstClr>
            </a:outerShdw>
          </a:effectLst>
        </p:spPr>
        <p:txBody>
          <a:bodyPr>
            <a:spAutoFit/>
          </a:bodyPr>
          <a:lstStyle/>
          <a:p>
            <a:pPr algn="ctr">
              <a:defRPr/>
            </a:pPr>
            <a:r>
              <a:rPr lang="en-US" sz="3200" b="1" dirty="0">
                <a:solidFill>
                  <a:srgbClr val="FFC000"/>
                </a:solidFill>
                <a:effectLst>
                  <a:outerShdw blurRad="38100" dist="38100" dir="2700000" algn="tl">
                    <a:srgbClr val="000000">
                      <a:alpha val="43137"/>
                    </a:srgbClr>
                  </a:outerShdw>
                </a:effectLst>
                <a:latin typeface="Aharoni" pitchFamily="2" charset="-79"/>
                <a:cs typeface="Aharoni" pitchFamily="2" charset="-79"/>
              </a:rPr>
              <a:t> International Distance Learning Program</a:t>
            </a:r>
            <a:br>
              <a:rPr lang="en-US" sz="3200" b="1" dirty="0">
                <a:solidFill>
                  <a:srgbClr val="FFC000"/>
                </a:solidFill>
                <a:effectLst>
                  <a:outerShdw blurRad="38100" dist="38100" dir="2700000" algn="tl">
                    <a:srgbClr val="000000">
                      <a:alpha val="43137"/>
                    </a:srgbClr>
                  </a:outerShdw>
                </a:effectLst>
                <a:latin typeface="Aharoni" pitchFamily="2" charset="-79"/>
                <a:cs typeface="Aharoni" pitchFamily="2" charset="-79"/>
              </a:rPr>
            </a:br>
            <a:r>
              <a:rPr lang="en-US" sz="3200" b="1" dirty="0">
                <a:solidFill>
                  <a:srgbClr val="FFC000"/>
                </a:solidFill>
                <a:effectLst>
                  <a:outerShdw blurRad="38100" dist="38100" dir="2700000" algn="tl">
                    <a:srgbClr val="000000">
                      <a:alpha val="43137"/>
                    </a:srgbClr>
                  </a:outerShdw>
                </a:effectLst>
                <a:latin typeface="Aharoni" pitchFamily="2" charset="-79"/>
                <a:cs typeface="Aharoni" pitchFamily="2" charset="-79"/>
              </a:rPr>
              <a:t>in </a:t>
            </a:r>
          </a:p>
          <a:p>
            <a:pPr algn="ctr">
              <a:defRPr/>
            </a:pPr>
            <a:r>
              <a:rPr lang="en-US" sz="3200" b="1" dirty="0"/>
              <a:t>Advanced Topics in Hydraulics, Hydrological Sciences and Hydrometeorology for RA-II</a:t>
            </a:r>
            <a:r>
              <a:rPr lang="en-US" sz="3200" b="1" dirty="0">
                <a:solidFill>
                  <a:srgbClr val="FFC000"/>
                </a:solidFill>
                <a:effectLst>
                  <a:outerShdw blurRad="38100" dist="38100" dir="2700000" algn="tl">
                    <a:srgbClr val="000000">
                      <a:alpha val="43137"/>
                    </a:srgbClr>
                  </a:outerShdw>
                </a:effectLst>
                <a:latin typeface="Aharoni" pitchFamily="2" charset="-79"/>
                <a:cs typeface="Aharoni" pitchFamily="2" charset="-79"/>
              </a:rPr>
              <a:t/>
            </a:r>
            <a:br>
              <a:rPr lang="en-US" sz="3200" b="1" dirty="0">
                <a:solidFill>
                  <a:srgbClr val="FFC000"/>
                </a:solidFill>
                <a:effectLst>
                  <a:outerShdw blurRad="38100" dist="38100" dir="2700000" algn="tl">
                    <a:srgbClr val="000000">
                      <a:alpha val="43137"/>
                    </a:srgbClr>
                  </a:outerShdw>
                </a:effectLst>
                <a:latin typeface="Aharoni" pitchFamily="2" charset="-79"/>
                <a:cs typeface="Aharoni" pitchFamily="2" charset="-79"/>
              </a:rPr>
            </a:br>
            <a:endParaRPr lang="en-IN" sz="3200" b="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6" name="TextBox 5"/>
          <p:cNvSpPr txBox="1"/>
          <p:nvPr/>
        </p:nvSpPr>
        <p:spPr>
          <a:xfrm>
            <a:off x="2743200" y="3164841"/>
            <a:ext cx="3379451" cy="400110"/>
          </a:xfrm>
          <a:prstGeom prst="rect">
            <a:avLst/>
          </a:prstGeom>
          <a:noFill/>
          <a:effectLst>
            <a:glow rad="63500">
              <a:schemeClr val="accent4">
                <a:satMod val="175000"/>
                <a:alpha val="40000"/>
              </a:schemeClr>
            </a:glow>
          </a:effectLst>
        </p:spPr>
        <p:txBody>
          <a:bodyPr wrap="none">
            <a:spAutoFit/>
          </a:bodyPr>
          <a:lstStyle/>
          <a:p>
            <a:pPr>
              <a:defRPr/>
            </a:pPr>
            <a:r>
              <a:rPr lang="en-US" sz="2000" b="1" dirty="0" smtClean="0">
                <a:solidFill>
                  <a:srgbClr val="FF0000"/>
                </a:solidFill>
                <a:latin typeface="Arial Black" pitchFamily="34" charset="0"/>
              </a:rPr>
              <a:t>19 </a:t>
            </a:r>
            <a:r>
              <a:rPr lang="en-US" sz="2000" b="1" dirty="0">
                <a:solidFill>
                  <a:srgbClr val="FF0000"/>
                </a:solidFill>
                <a:latin typeface="Arial Black" pitchFamily="34" charset="0"/>
              </a:rPr>
              <a:t>March – </a:t>
            </a:r>
            <a:r>
              <a:rPr lang="en-US" sz="2000" b="1" dirty="0" smtClean="0">
                <a:solidFill>
                  <a:srgbClr val="FF0000"/>
                </a:solidFill>
                <a:latin typeface="Arial Black" pitchFamily="34" charset="0"/>
              </a:rPr>
              <a:t>4 May 2018</a:t>
            </a:r>
            <a:endParaRPr lang="en-IN" sz="2000" b="1" dirty="0">
              <a:solidFill>
                <a:srgbClr val="FF0000"/>
              </a:solidFill>
              <a:latin typeface="Arial Black" pitchFamily="34" charset="0"/>
            </a:endParaRPr>
          </a:p>
        </p:txBody>
      </p:sp>
      <p:sp>
        <p:nvSpPr>
          <p:cNvPr id="9223" name="TextBox 6"/>
          <p:cNvSpPr txBox="1">
            <a:spLocks noChangeArrowheads="1"/>
          </p:cNvSpPr>
          <p:nvPr/>
        </p:nvSpPr>
        <p:spPr bwMode="auto">
          <a:xfrm>
            <a:off x="579438" y="5334000"/>
            <a:ext cx="825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solidFill>
                  <a:srgbClr val="7030A0"/>
                </a:solidFill>
              </a:rPr>
              <a:t>In association with World Meteorological Organization,</a:t>
            </a:r>
            <a:br>
              <a:rPr lang="en-US">
                <a:solidFill>
                  <a:srgbClr val="7030A0"/>
                </a:solidFill>
              </a:rPr>
            </a:br>
            <a:r>
              <a:rPr lang="en-US">
                <a:solidFill>
                  <a:srgbClr val="7030A0"/>
                </a:solidFill>
              </a:rPr>
              <a:t>The COMET® Program and the National Center for Atmospheric Research, USA</a:t>
            </a:r>
          </a:p>
          <a:p>
            <a:pPr algn="ctr" eaLnBrk="1" hangingPunct="1"/>
            <a:r>
              <a:rPr lang="en-US">
                <a:solidFill>
                  <a:srgbClr val="7030A0"/>
                </a:solidFill>
              </a:rPr>
              <a:t/>
            </a:r>
            <a:br>
              <a:rPr lang="en-US">
                <a:solidFill>
                  <a:srgbClr val="7030A0"/>
                </a:solidFill>
              </a:rPr>
            </a:br>
            <a:endParaRPr lang="en-IN">
              <a:solidFill>
                <a:srgbClr val="7030A0"/>
              </a:solidFill>
            </a:endParaRPr>
          </a:p>
        </p:txBody>
      </p:sp>
    </p:spTree>
  </p:cSld>
  <p:clrMapOvr>
    <a:masterClrMapping/>
  </p:clrMapOvr>
  <p:transition spd="slow" advTm="3000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hangingPunct="1">
              <a:defRPr/>
            </a:pPr>
            <a:r>
              <a:rPr lang="en-IN" b="1" i="1" dirty="0" smtClean="0"/>
              <a:t>Pre-requisite</a:t>
            </a:r>
            <a:r>
              <a:rPr lang="en-IN" b="1" i="1" dirty="0" smtClean="0">
                <a:solidFill>
                  <a:schemeClr val="tx1"/>
                </a:solidFill>
              </a:rPr>
              <a:t> </a:t>
            </a:r>
            <a:r>
              <a:rPr lang="en-IN" b="1" i="1" dirty="0"/>
              <a:t>Modules</a:t>
            </a:r>
            <a:endParaRPr lang="en-IN" dirty="0"/>
          </a:p>
        </p:txBody>
      </p:sp>
      <p:sp>
        <p:nvSpPr>
          <p:cNvPr id="15" name="Rectangle 14"/>
          <p:cNvSpPr/>
          <p:nvPr/>
        </p:nvSpPr>
        <p:spPr>
          <a:xfrm>
            <a:off x="180975" y="2514600"/>
            <a:ext cx="8658225" cy="2209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 name="TextBox 16"/>
          <p:cNvSpPr txBox="1"/>
          <p:nvPr/>
        </p:nvSpPr>
        <p:spPr>
          <a:xfrm>
            <a:off x="180974" y="1676400"/>
            <a:ext cx="8658225" cy="830263"/>
          </a:xfrm>
          <a:prstGeom prst="rect">
            <a:avLst/>
          </a:prstGeom>
          <a:solidFill>
            <a:schemeClr val="accent5">
              <a:lumMod val="20000"/>
              <a:lumOff val="80000"/>
            </a:schemeClr>
          </a:solidFill>
        </p:spPr>
        <p:txBody>
          <a:bodyPr wrap="square">
            <a:spAutoFit/>
          </a:bodyPr>
          <a:lstStyle/>
          <a:p>
            <a:pPr>
              <a:defRPr/>
            </a:pPr>
            <a:r>
              <a:rPr lang="en-US" sz="2800" dirty="0"/>
              <a:t>Pre-Course Activity</a:t>
            </a:r>
          </a:p>
          <a:p>
            <a:pPr>
              <a:defRPr/>
            </a:pPr>
            <a:r>
              <a:rPr lang="en-US" sz="2000" dirty="0"/>
              <a:t>For the Officers who have not participated in Basic course </a:t>
            </a:r>
            <a:endParaRPr lang="en-IN" sz="2000" dirty="0"/>
          </a:p>
        </p:txBody>
      </p:sp>
      <p:pic>
        <p:nvPicPr>
          <p:cNvPr id="19461" name="Picture 5" descr="hydro_cycle_intl_thum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runoff_processes_intl_thum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11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362200"/>
            <a:ext cx="8963025" cy="4038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2" name="Title 1"/>
          <p:cNvSpPr>
            <a:spLocks noGrp="1"/>
          </p:cNvSpPr>
          <p:nvPr>
            <p:ph type="title"/>
          </p:nvPr>
        </p:nvSpPr>
        <p:spPr>
          <a:xfrm>
            <a:off x="457200" y="274638"/>
            <a:ext cx="8229600" cy="715962"/>
          </a:xfrm>
        </p:spPr>
        <p:txBody>
          <a:bodyPr>
            <a:normAutofit fontScale="90000"/>
          </a:bodyPr>
          <a:lstStyle/>
          <a:p>
            <a:pPr eaLnBrk="1" hangingPunct="1">
              <a:defRPr/>
            </a:pPr>
            <a:r>
              <a:rPr lang="en-IN" b="1" i="1" dirty="0"/>
              <a:t>Required Modules</a:t>
            </a:r>
            <a:endParaRPr lang="en-IN" dirty="0"/>
          </a:p>
        </p:txBody>
      </p:sp>
      <p:sp>
        <p:nvSpPr>
          <p:cNvPr id="18" name="TextBox 17"/>
          <p:cNvSpPr txBox="1"/>
          <p:nvPr/>
        </p:nvSpPr>
        <p:spPr>
          <a:xfrm>
            <a:off x="125142" y="1828800"/>
            <a:ext cx="8914083" cy="523220"/>
          </a:xfrm>
          <a:prstGeom prst="rect">
            <a:avLst/>
          </a:prstGeom>
          <a:solidFill>
            <a:schemeClr val="accent5">
              <a:lumMod val="20000"/>
              <a:lumOff val="80000"/>
            </a:schemeClr>
          </a:solidFill>
        </p:spPr>
        <p:txBody>
          <a:bodyPr wrap="square">
            <a:spAutoFit/>
          </a:bodyPr>
          <a:lstStyle/>
          <a:p>
            <a:pPr>
              <a:defRPr/>
            </a:pPr>
            <a:r>
              <a:rPr lang="en-US" sz="2800" dirty="0"/>
              <a:t>Week </a:t>
            </a:r>
            <a:r>
              <a:rPr lang="en-US" sz="2800" dirty="0" smtClean="0"/>
              <a:t>1 &amp; 2 : </a:t>
            </a:r>
            <a:r>
              <a:rPr lang="en-US" sz="2800" dirty="0"/>
              <a:t>Three </a:t>
            </a:r>
            <a:r>
              <a:rPr lang="en-US" sz="2800" dirty="0" smtClean="0"/>
              <a:t>modules &amp; Reading Material </a:t>
            </a:r>
            <a:endParaRPr lang="en-IN" sz="2800" dirty="0"/>
          </a:p>
        </p:txBody>
      </p:sp>
      <p:pic>
        <p:nvPicPr>
          <p:cNvPr id="20485" name="Picture 7" descr="DamFailureMod1_des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3316" y="253934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DamFailureMod2_thum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146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3"/>
          <p:cNvSpPr txBox="1">
            <a:spLocks noChangeArrowheads="1"/>
          </p:cNvSpPr>
          <p:nvPr/>
        </p:nvSpPr>
        <p:spPr bwMode="auto">
          <a:xfrm>
            <a:off x="1634505" y="4570412"/>
            <a:ext cx="2133600" cy="1754326"/>
          </a:xfrm>
          <a:prstGeom prst="rect">
            <a:avLst/>
          </a:prstGeom>
          <a:blipFill dpi="0" rotWithShape="1">
            <a:blip r:embed="rId4"/>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t>Introductory Reading and Resources on Dam Failure </a:t>
            </a:r>
          </a:p>
          <a:p>
            <a:pPr algn="ctr" eaLnBrk="1" hangingPunct="1"/>
            <a:r>
              <a:rPr lang="en-US" b="1" dirty="0" smtClean="0">
                <a:solidFill>
                  <a:srgbClr val="FF0000"/>
                </a:solidFill>
              </a:rPr>
              <a:t>( </a:t>
            </a:r>
            <a:r>
              <a:rPr lang="en-US" b="1" dirty="0">
                <a:solidFill>
                  <a:srgbClr val="FF0000"/>
                </a:solidFill>
              </a:rPr>
              <a:t>Reading material Only </a:t>
            </a:r>
            <a:r>
              <a:rPr lang="en-US" b="1" dirty="0" smtClean="0">
                <a:solidFill>
                  <a:srgbClr val="FF0000"/>
                </a:solidFill>
              </a:rPr>
              <a:t>)</a:t>
            </a:r>
            <a:endParaRPr lang="en-US" dirty="0"/>
          </a:p>
        </p:txBody>
      </p:sp>
      <p:pic>
        <p:nvPicPr>
          <p:cNvPr id="20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03" y="2539340"/>
            <a:ext cx="2507013" cy="188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3"/>
          <p:cNvSpPr txBox="1">
            <a:spLocks noChangeArrowheads="1"/>
          </p:cNvSpPr>
          <p:nvPr/>
        </p:nvSpPr>
        <p:spPr bwMode="auto">
          <a:xfrm>
            <a:off x="4760912" y="4539596"/>
            <a:ext cx="2133600" cy="1754326"/>
          </a:xfrm>
          <a:prstGeom prst="rect">
            <a:avLst/>
          </a:prstGeom>
          <a:blipFill dpi="0" rotWithShape="1">
            <a:blip r:embed="rId4"/>
            <a:srcRect/>
            <a:tile tx="0" ty="0" sx="100000" sy="100000" flip="none" algn="tl"/>
          </a:blip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t>Case Study on Dam Break analysis</a:t>
            </a:r>
          </a:p>
          <a:p>
            <a:pPr algn="ctr" eaLnBrk="1" hangingPunct="1"/>
            <a:r>
              <a:rPr lang="en-US" b="1" dirty="0" smtClean="0">
                <a:solidFill>
                  <a:srgbClr val="FF0000"/>
                </a:solidFill>
              </a:rPr>
              <a:t>( </a:t>
            </a:r>
            <a:r>
              <a:rPr lang="en-US" b="1" dirty="0">
                <a:solidFill>
                  <a:srgbClr val="FF0000"/>
                </a:solidFill>
              </a:rPr>
              <a:t>Reading material Only </a:t>
            </a:r>
            <a:r>
              <a:rPr lang="en-US" b="1" dirty="0" smtClean="0">
                <a:solidFill>
                  <a:srgbClr val="FF0000"/>
                </a:solidFill>
              </a:rPr>
              <a:t>)</a:t>
            </a:r>
          </a:p>
          <a:p>
            <a:pPr algn="ctr" eaLnBrk="1" hangingPunct="1"/>
            <a:endParaRPr lang="en-US" dirty="0"/>
          </a:p>
        </p:txBody>
      </p:sp>
    </p:spTree>
  </p:cSld>
  <p:clrMapOvr>
    <a:masterClrMapping/>
  </p:clrMapOvr>
  <p:transition spd="slow" advTm="2036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6199" y="2143125"/>
            <a:ext cx="8963025" cy="523875"/>
          </a:xfrm>
          <a:prstGeom prst="rect">
            <a:avLst/>
          </a:prstGeom>
          <a:solidFill>
            <a:schemeClr val="accent5">
              <a:lumMod val="20000"/>
              <a:lumOff val="80000"/>
            </a:schemeClr>
          </a:solidFill>
        </p:spPr>
        <p:txBody>
          <a:bodyPr wrap="square">
            <a:spAutoFit/>
          </a:bodyPr>
          <a:lstStyle/>
          <a:p>
            <a:pPr>
              <a:defRPr/>
            </a:pPr>
            <a:r>
              <a:rPr lang="en-US" sz="2800" dirty="0"/>
              <a:t>Week 3: Three Modules</a:t>
            </a:r>
            <a:endParaRPr lang="en-IN" sz="2800" dirty="0"/>
          </a:p>
        </p:txBody>
      </p:sp>
      <p:sp>
        <p:nvSpPr>
          <p:cNvPr id="14" name="Rectangle 13"/>
          <p:cNvSpPr/>
          <p:nvPr/>
        </p:nvSpPr>
        <p:spPr>
          <a:xfrm>
            <a:off x="76200" y="2667000"/>
            <a:ext cx="8963025" cy="2209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2" name="Title 1"/>
          <p:cNvSpPr>
            <a:spLocks noGrp="1"/>
          </p:cNvSpPr>
          <p:nvPr>
            <p:ph type="title"/>
          </p:nvPr>
        </p:nvSpPr>
        <p:spPr>
          <a:xfrm>
            <a:off x="457200" y="274638"/>
            <a:ext cx="8229600" cy="715962"/>
          </a:xfrm>
        </p:spPr>
        <p:txBody>
          <a:bodyPr>
            <a:normAutofit fontScale="90000"/>
          </a:bodyPr>
          <a:lstStyle/>
          <a:p>
            <a:pPr eaLnBrk="1" hangingPunct="1">
              <a:defRPr/>
            </a:pPr>
            <a:r>
              <a:rPr lang="en-IN" b="1" i="1" dirty="0"/>
              <a:t>Required Modules</a:t>
            </a:r>
            <a:endParaRPr lang="en-IN" dirty="0"/>
          </a:p>
        </p:txBody>
      </p:sp>
      <p:pic>
        <p:nvPicPr>
          <p:cNvPr id="2253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194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8194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7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1913" y="2143125"/>
            <a:ext cx="8977312" cy="523875"/>
          </a:xfrm>
          <a:prstGeom prst="rect">
            <a:avLst/>
          </a:prstGeom>
          <a:solidFill>
            <a:schemeClr val="accent5">
              <a:lumMod val="20000"/>
              <a:lumOff val="80000"/>
            </a:schemeClr>
          </a:solidFill>
        </p:spPr>
        <p:txBody>
          <a:bodyPr wrap="square">
            <a:spAutoFit/>
          </a:bodyPr>
          <a:lstStyle/>
          <a:p>
            <a:pPr>
              <a:defRPr/>
            </a:pPr>
            <a:r>
              <a:rPr lang="en-US" sz="2800" dirty="0"/>
              <a:t>Week </a:t>
            </a:r>
            <a:r>
              <a:rPr lang="en-US" sz="2800" dirty="0" smtClean="0"/>
              <a:t>4 </a:t>
            </a:r>
            <a:r>
              <a:rPr lang="en-US" sz="2800" dirty="0"/>
              <a:t>: Three modules</a:t>
            </a:r>
            <a:endParaRPr lang="en-IN" sz="2800" dirty="0"/>
          </a:p>
        </p:txBody>
      </p:sp>
      <p:sp>
        <p:nvSpPr>
          <p:cNvPr id="2" name="Title 1"/>
          <p:cNvSpPr>
            <a:spLocks noGrp="1"/>
          </p:cNvSpPr>
          <p:nvPr>
            <p:ph type="title"/>
          </p:nvPr>
        </p:nvSpPr>
        <p:spPr>
          <a:xfrm>
            <a:off x="457200" y="274638"/>
            <a:ext cx="8229600" cy="715962"/>
          </a:xfrm>
        </p:spPr>
        <p:txBody>
          <a:bodyPr>
            <a:normAutofit fontScale="90000"/>
          </a:bodyPr>
          <a:lstStyle/>
          <a:p>
            <a:pPr eaLnBrk="1" hangingPunct="1">
              <a:defRPr/>
            </a:pPr>
            <a:r>
              <a:rPr lang="en-IN" b="1" i="1" dirty="0"/>
              <a:t>Required Modules</a:t>
            </a:r>
            <a:endParaRPr lang="en-IN" dirty="0"/>
          </a:p>
        </p:txBody>
      </p:sp>
      <p:sp>
        <p:nvSpPr>
          <p:cNvPr id="13" name="Rectangle 12"/>
          <p:cNvSpPr/>
          <p:nvPr/>
        </p:nvSpPr>
        <p:spPr>
          <a:xfrm>
            <a:off x="76200" y="2667000"/>
            <a:ext cx="8963025" cy="2209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21509"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79070" y="4114800"/>
            <a:ext cx="2133600" cy="461665"/>
          </a:xfrm>
          <a:prstGeom prst="rect">
            <a:avLst/>
          </a:prstGeom>
          <a:solidFill>
            <a:schemeClr val="bg1">
              <a:lumMod val="75000"/>
              <a:alpha val="0"/>
            </a:schemeClr>
          </a:solidFill>
        </p:spPr>
        <p:txBody>
          <a:bodyPr>
            <a:spAutoFit/>
          </a:bodyPr>
          <a:lstStyle/>
          <a:p>
            <a:pPr>
              <a:defRPr/>
            </a:pPr>
            <a:r>
              <a:rPr lang="en-US" sz="1200" dirty="0">
                <a:solidFill>
                  <a:srgbClr val="FFFFFF"/>
                </a:solidFill>
              </a:rPr>
              <a:t>Microwave </a:t>
            </a:r>
            <a:br>
              <a:rPr lang="en-US" sz="1200" dirty="0">
                <a:solidFill>
                  <a:srgbClr val="FFFFFF"/>
                </a:solidFill>
              </a:rPr>
            </a:br>
            <a:r>
              <a:rPr lang="en-US" sz="1200" dirty="0">
                <a:solidFill>
                  <a:srgbClr val="FFFFFF"/>
                </a:solidFill>
              </a:rPr>
              <a:t>Remote Sensing</a:t>
            </a:r>
            <a:endParaRPr lang="en-US" sz="1200" b="1" dirty="0">
              <a:solidFill>
                <a:srgbClr val="FFFFFF"/>
              </a:solidFill>
              <a:effectLst>
                <a:glow rad="63500">
                  <a:schemeClr val="accent1">
                    <a:satMod val="175000"/>
                    <a:alpha val="40000"/>
                  </a:schemeClr>
                </a:glow>
              </a:effectLst>
            </a:endParaRP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2819400"/>
            <a:ext cx="2481513"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819400"/>
            <a:ext cx="2514600" cy="1921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492954"/>
      </p:ext>
    </p:extLst>
  </p:cSld>
  <p:clrMapOvr>
    <a:masterClrMapping/>
  </p:clrMapOvr>
  <p:transition spd="slow" advTm="1637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6200" y="1752600"/>
            <a:ext cx="8955088" cy="523875"/>
          </a:xfrm>
          <a:prstGeom prst="rect">
            <a:avLst/>
          </a:prstGeom>
          <a:solidFill>
            <a:schemeClr val="accent5">
              <a:lumMod val="20000"/>
              <a:lumOff val="80000"/>
            </a:schemeClr>
          </a:solidFill>
        </p:spPr>
        <p:txBody>
          <a:bodyPr wrap="square">
            <a:spAutoFit/>
          </a:bodyPr>
          <a:lstStyle/>
          <a:p>
            <a:pPr>
              <a:defRPr/>
            </a:pPr>
            <a:r>
              <a:rPr lang="en-US" sz="2800" dirty="0"/>
              <a:t>Week </a:t>
            </a:r>
            <a:r>
              <a:rPr lang="en-US" sz="2800" dirty="0" smtClean="0"/>
              <a:t>5 </a:t>
            </a:r>
            <a:r>
              <a:rPr lang="en-US" sz="2800" dirty="0"/>
              <a:t>: </a:t>
            </a:r>
            <a:r>
              <a:rPr lang="en-US" sz="2400" dirty="0" smtClean="0"/>
              <a:t>2 </a:t>
            </a:r>
            <a:r>
              <a:rPr lang="en-US" sz="2400" dirty="0"/>
              <a:t>required  + at least 1 from </a:t>
            </a:r>
            <a:r>
              <a:rPr lang="en-US" sz="2400" dirty="0" smtClean="0"/>
              <a:t>4 optional </a:t>
            </a:r>
            <a:r>
              <a:rPr lang="en-US" sz="2400" dirty="0"/>
              <a:t>modules</a:t>
            </a:r>
            <a:endParaRPr lang="en-IN" sz="2800" dirty="0"/>
          </a:p>
        </p:txBody>
      </p:sp>
      <p:sp>
        <p:nvSpPr>
          <p:cNvPr id="18" name="Rectangle 17"/>
          <p:cNvSpPr/>
          <p:nvPr/>
        </p:nvSpPr>
        <p:spPr>
          <a:xfrm>
            <a:off x="76200" y="2276475"/>
            <a:ext cx="8963025" cy="2209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2" name="Title 1"/>
          <p:cNvSpPr>
            <a:spLocks noGrp="1"/>
          </p:cNvSpPr>
          <p:nvPr>
            <p:ph type="title"/>
          </p:nvPr>
        </p:nvSpPr>
        <p:spPr>
          <a:xfrm>
            <a:off x="457200" y="274638"/>
            <a:ext cx="8229600" cy="715962"/>
          </a:xfrm>
        </p:spPr>
        <p:txBody>
          <a:bodyPr>
            <a:normAutofit fontScale="90000"/>
          </a:bodyPr>
          <a:lstStyle/>
          <a:p>
            <a:pPr eaLnBrk="1" hangingPunct="1">
              <a:defRPr/>
            </a:pPr>
            <a:r>
              <a:rPr lang="en-IN" b="1" i="1" dirty="0" smtClean="0">
                <a:solidFill>
                  <a:schemeClr val="tx1"/>
                </a:solidFill>
              </a:rPr>
              <a:t>Two Required Modules out of Three Options</a:t>
            </a:r>
            <a:endParaRPr lang="en-IN" dirty="0">
              <a:solidFill>
                <a:schemeClr val="tx1"/>
              </a:solidFill>
            </a:endParaRPr>
          </a:p>
        </p:txBody>
      </p:sp>
      <p:pic>
        <p:nvPicPr>
          <p:cNvPr id="23557" name="Picture 13" descr="trop_text_2nd_edition_thum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24400"/>
            <a:ext cx="19446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4" descr="trop_text_2nd_edition_thum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7244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7207686" y="5437470"/>
            <a:ext cx="1701800" cy="738664"/>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4 </a:t>
            </a:r>
            <a:br>
              <a:rPr lang="en-US" sz="1400" b="1" dirty="0">
                <a:solidFill>
                  <a:srgbClr val="FFFF00"/>
                </a:solidFill>
              </a:rPr>
            </a:br>
            <a:r>
              <a:rPr lang="en-US" sz="1400" b="1" dirty="0">
                <a:solidFill>
                  <a:srgbClr val="FFFF00"/>
                </a:solidFill>
              </a:rPr>
              <a:t>Tropical Variability</a:t>
            </a:r>
            <a:endParaRPr lang="en-US" sz="1400" b="1" dirty="0">
              <a:solidFill>
                <a:srgbClr val="FFFF00"/>
              </a:solidFill>
              <a:effectLst>
                <a:glow rad="63500">
                  <a:schemeClr val="accent1">
                    <a:satMod val="175000"/>
                    <a:alpha val="40000"/>
                  </a:schemeClr>
                </a:glow>
              </a:effectLst>
            </a:endParaRPr>
          </a:p>
        </p:txBody>
      </p:sp>
      <p:sp>
        <p:nvSpPr>
          <p:cNvPr id="17" name="TextBox 16"/>
          <p:cNvSpPr txBox="1"/>
          <p:nvPr/>
        </p:nvSpPr>
        <p:spPr>
          <a:xfrm>
            <a:off x="2667000" y="5402014"/>
            <a:ext cx="1509712" cy="738664"/>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3 </a:t>
            </a:r>
            <a:br>
              <a:rPr lang="en-US" sz="1400" b="1" dirty="0">
                <a:solidFill>
                  <a:srgbClr val="FFFF00"/>
                </a:solidFill>
              </a:rPr>
            </a:br>
            <a:r>
              <a:rPr lang="en-US" sz="1400" b="1" dirty="0">
                <a:solidFill>
                  <a:srgbClr val="FFFF00"/>
                </a:solidFill>
              </a:rPr>
              <a:t>Global Circulation</a:t>
            </a:r>
            <a:endParaRPr lang="en-US" sz="1400" b="1" dirty="0">
              <a:solidFill>
                <a:srgbClr val="FFFF00"/>
              </a:solidFill>
              <a:effectLst>
                <a:glow rad="63500">
                  <a:schemeClr val="accent1">
                    <a:satMod val="175000"/>
                    <a:alpha val="40000"/>
                  </a:schemeClr>
                </a:glow>
              </a:effectLst>
            </a:endParaRPr>
          </a:p>
        </p:txBody>
      </p:sp>
      <p:pic>
        <p:nvPicPr>
          <p:cNvPr id="23561" name="Picture 10" descr="trop_text_2nd_edition_thum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47244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978400" y="5340350"/>
            <a:ext cx="1701800" cy="954088"/>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2: Tropical Remote Sensing Applications </a:t>
            </a:r>
          </a:p>
        </p:txBody>
      </p:sp>
      <p:pic>
        <p:nvPicPr>
          <p:cNvPr id="23563" name="Picture 12" descr="trop_text_2nd_edition_thum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7244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04800" y="5294293"/>
            <a:ext cx="1600200" cy="954107"/>
          </a:xfrm>
          <a:prstGeom prst="rect">
            <a:avLst/>
          </a:prstGeom>
          <a:solidFill>
            <a:schemeClr val="bg1">
              <a:lumMod val="75000"/>
              <a:alpha val="70000"/>
            </a:schemeClr>
          </a:solidFill>
        </p:spPr>
        <p:txBody>
          <a:bodyPr>
            <a:spAutoFit/>
          </a:bodyPr>
          <a:lstStyle/>
          <a:p>
            <a:pPr algn="ctr">
              <a:defRPr/>
            </a:pPr>
            <a:r>
              <a:rPr lang="en-US" sz="1400" b="1" dirty="0">
                <a:solidFill>
                  <a:srgbClr val="FFFF00"/>
                </a:solidFill>
              </a:rPr>
              <a:t>Chapter 5</a:t>
            </a:r>
            <a:br>
              <a:rPr lang="en-US" sz="1400" b="1" dirty="0">
                <a:solidFill>
                  <a:srgbClr val="FFFF00"/>
                </a:solidFill>
              </a:rPr>
            </a:br>
            <a:r>
              <a:rPr lang="en-US" sz="1400" b="1" dirty="0">
                <a:solidFill>
                  <a:srgbClr val="FFFF00"/>
                </a:solidFill>
              </a:rPr>
              <a:t>Distribution of Moisture &amp; Precipitation</a:t>
            </a:r>
            <a:endParaRPr lang="en-US" sz="1400" b="1" dirty="0">
              <a:solidFill>
                <a:srgbClr val="FFFF00"/>
              </a:solidFill>
              <a:effectLst>
                <a:glow rad="63500">
                  <a:schemeClr val="accent1">
                    <a:satMod val="175000"/>
                    <a:alpha val="40000"/>
                  </a:schemeClr>
                </a:glow>
              </a:effectLst>
            </a:endParaRPr>
          </a:p>
        </p:txBody>
      </p:sp>
      <p:pic>
        <p:nvPicPr>
          <p:cNvPr id="23565"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633186"/>
            <a:ext cx="2540000" cy="149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a:spLocks noChangeArrowheads="1"/>
          </p:cNvSpPr>
          <p:nvPr>
            <p:custDataLst>
              <p:tags r:id="rId1"/>
            </p:custDataLst>
          </p:nvPr>
        </p:nvSpPr>
        <p:spPr bwMode="auto">
          <a:xfrm>
            <a:off x="947933" y="2652236"/>
            <a:ext cx="2536155" cy="1477328"/>
          </a:xfrm>
          <a:prstGeom prst="rect">
            <a:avLst/>
          </a:prstGeom>
          <a:solidFill>
            <a:srgbClr val="BBE0E3"/>
          </a:solidFill>
          <a:ln w="9525">
            <a:solidFill>
              <a:srgbClr val="000000"/>
            </a:solidFill>
            <a:miter lim="800000"/>
            <a:headEnd/>
            <a:tailEnd/>
          </a:ln>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endParaRPr lang="en-US" dirty="0" smtClean="0"/>
          </a:p>
          <a:p>
            <a:pPr algn="ctr"/>
            <a:r>
              <a:rPr lang="en-US" dirty="0" smtClean="0"/>
              <a:t>NWA</a:t>
            </a:r>
            <a:r>
              <a:rPr lang="en-US" dirty="0"/>
              <a:t>:</a:t>
            </a:r>
            <a:br>
              <a:rPr lang="en-US" dirty="0"/>
            </a:br>
            <a:r>
              <a:rPr lang="en-US" dirty="0"/>
              <a:t>Flood forecasting </a:t>
            </a:r>
            <a:r>
              <a:rPr lang="en-US" dirty="0" smtClean="0"/>
              <a:t>Techniques</a:t>
            </a:r>
          </a:p>
          <a:p>
            <a:pPr algn="ctr"/>
            <a:endParaRPr lang="en-US" dirty="0"/>
          </a:p>
        </p:txBody>
      </p:sp>
    </p:spTree>
  </p:cSld>
  <p:clrMapOvr>
    <a:masterClrMapping/>
  </p:clrMapOvr>
  <p:transition spd="slow" advTm="1793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2428875"/>
            <a:ext cx="8963025" cy="1752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400" dirty="0">
                <a:solidFill>
                  <a:schemeClr val="bg2">
                    <a:lumMod val="50000"/>
                  </a:schemeClr>
                </a:solidFill>
              </a:rPr>
              <a:t>Completing all the required &amp; optional modules</a:t>
            </a:r>
            <a:br>
              <a:rPr lang="en-IN" sz="2400" dirty="0">
                <a:solidFill>
                  <a:schemeClr val="bg2">
                    <a:lumMod val="50000"/>
                  </a:schemeClr>
                </a:solidFill>
              </a:rPr>
            </a:br>
            <a:r>
              <a:rPr lang="en-IN" sz="2400" dirty="0">
                <a:solidFill>
                  <a:schemeClr val="bg2">
                    <a:lumMod val="50000"/>
                  </a:schemeClr>
                </a:solidFill>
              </a:rPr>
              <a:t>&amp;</a:t>
            </a:r>
          </a:p>
          <a:p>
            <a:pPr algn="ctr">
              <a:defRPr/>
            </a:pPr>
            <a:r>
              <a:rPr lang="en-IN" sz="2400" dirty="0">
                <a:solidFill>
                  <a:schemeClr val="bg2">
                    <a:lumMod val="50000"/>
                  </a:schemeClr>
                </a:solidFill>
              </a:rPr>
              <a:t>Starting with Final writing Assignment </a:t>
            </a:r>
          </a:p>
        </p:txBody>
      </p:sp>
      <p:sp>
        <p:nvSpPr>
          <p:cNvPr id="19" name="TextBox 18"/>
          <p:cNvSpPr txBox="1"/>
          <p:nvPr/>
        </p:nvSpPr>
        <p:spPr>
          <a:xfrm>
            <a:off x="76200" y="1905000"/>
            <a:ext cx="8963025" cy="523220"/>
          </a:xfrm>
          <a:prstGeom prst="rect">
            <a:avLst/>
          </a:prstGeom>
          <a:solidFill>
            <a:schemeClr val="accent5">
              <a:lumMod val="20000"/>
              <a:lumOff val="80000"/>
            </a:schemeClr>
          </a:solidFill>
        </p:spPr>
        <p:txBody>
          <a:bodyPr wrap="square">
            <a:spAutoFit/>
          </a:bodyPr>
          <a:lstStyle/>
          <a:p>
            <a:pPr>
              <a:defRPr/>
            </a:pPr>
            <a:r>
              <a:rPr lang="en-US" sz="2800" dirty="0"/>
              <a:t>Week </a:t>
            </a:r>
            <a:r>
              <a:rPr lang="en-US" sz="2800" dirty="0" smtClean="0"/>
              <a:t>6</a:t>
            </a:r>
            <a:endParaRPr lang="en-IN" sz="2800" dirty="0"/>
          </a:p>
        </p:txBody>
      </p:sp>
      <p:sp>
        <p:nvSpPr>
          <p:cNvPr id="24580" name="Title 3"/>
          <p:cNvSpPr>
            <a:spLocks noGrp="1"/>
          </p:cNvSpPr>
          <p:nvPr>
            <p:ph type="title"/>
          </p:nvPr>
        </p:nvSpPr>
        <p:spPr>
          <a:xfrm>
            <a:off x="1981200" y="381000"/>
            <a:ext cx="6511925" cy="1143000"/>
          </a:xfrm>
        </p:spPr>
        <p:txBody>
          <a:bodyPr/>
          <a:lstStyle/>
          <a:p>
            <a:pPr eaLnBrk="1" hangingPunct="1"/>
            <a:r>
              <a:rPr lang="en-US" smtClean="0">
                <a:solidFill>
                  <a:srgbClr val="00B050"/>
                </a:solidFill>
              </a:rPr>
              <a:t>Written Assignment</a:t>
            </a:r>
          </a:p>
        </p:txBody>
      </p:sp>
    </p:spTree>
  </p:cSld>
  <p:clrMapOvr>
    <a:masterClrMapping/>
  </p:clrMapOvr>
  <p:transition spd="slow" advTm="1890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2428875"/>
            <a:ext cx="8963025" cy="1752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400" dirty="0">
                <a:solidFill>
                  <a:schemeClr val="bg2">
                    <a:lumMod val="50000"/>
                  </a:schemeClr>
                </a:solidFill>
              </a:rPr>
              <a:t>Submission of Final writing Assignment</a:t>
            </a:r>
            <a:br>
              <a:rPr lang="en-IN" sz="2400" dirty="0">
                <a:solidFill>
                  <a:schemeClr val="bg2">
                    <a:lumMod val="50000"/>
                  </a:schemeClr>
                </a:solidFill>
              </a:rPr>
            </a:br>
            <a:r>
              <a:rPr lang="en-IN" sz="2400" dirty="0">
                <a:solidFill>
                  <a:schemeClr val="bg2">
                    <a:lumMod val="50000"/>
                  </a:schemeClr>
                </a:solidFill>
              </a:rPr>
              <a:t>Course Evaluation Survey</a:t>
            </a:r>
          </a:p>
          <a:p>
            <a:pPr algn="ctr">
              <a:defRPr/>
            </a:pPr>
            <a:r>
              <a:rPr lang="en-IN" sz="2400" dirty="0">
                <a:solidFill>
                  <a:schemeClr val="bg2">
                    <a:lumMod val="50000"/>
                  </a:schemeClr>
                </a:solidFill>
              </a:rPr>
              <a:t>Concluding Webinar </a:t>
            </a:r>
          </a:p>
        </p:txBody>
      </p:sp>
      <p:sp>
        <p:nvSpPr>
          <p:cNvPr id="2" name="Title 1"/>
          <p:cNvSpPr>
            <a:spLocks noGrp="1"/>
          </p:cNvSpPr>
          <p:nvPr>
            <p:ph type="title"/>
          </p:nvPr>
        </p:nvSpPr>
        <p:spPr>
          <a:xfrm>
            <a:off x="457200" y="274638"/>
            <a:ext cx="8229600" cy="715962"/>
          </a:xfrm>
          <a:extLst/>
        </p:spPr>
        <p:txBody>
          <a:bodyPr>
            <a:normAutofit fontScale="90000"/>
          </a:bodyPr>
          <a:lstStyle/>
          <a:p>
            <a:pPr eaLnBrk="1" hangingPunct="1">
              <a:defRPr/>
            </a:pPr>
            <a:r>
              <a:rPr lang="en-IN" b="1" i="1" dirty="0" smtClean="0">
                <a:solidFill>
                  <a:srgbClr val="00B050"/>
                </a:solidFill>
              </a:rPr>
              <a:t>Course Completion</a:t>
            </a:r>
            <a:endParaRPr lang="en-IN" strike="sngStrike" dirty="0"/>
          </a:p>
        </p:txBody>
      </p:sp>
      <p:sp>
        <p:nvSpPr>
          <p:cNvPr id="19" name="TextBox 18"/>
          <p:cNvSpPr txBox="1"/>
          <p:nvPr/>
        </p:nvSpPr>
        <p:spPr>
          <a:xfrm>
            <a:off x="76200" y="1905000"/>
            <a:ext cx="8963025" cy="523220"/>
          </a:xfrm>
          <a:prstGeom prst="rect">
            <a:avLst/>
          </a:prstGeom>
          <a:solidFill>
            <a:schemeClr val="accent5">
              <a:lumMod val="20000"/>
              <a:lumOff val="80000"/>
            </a:schemeClr>
          </a:solidFill>
        </p:spPr>
        <p:txBody>
          <a:bodyPr wrap="square">
            <a:spAutoFit/>
          </a:bodyPr>
          <a:lstStyle/>
          <a:p>
            <a:pPr>
              <a:defRPr/>
            </a:pPr>
            <a:r>
              <a:rPr lang="en-US" sz="2800" dirty="0"/>
              <a:t>Week </a:t>
            </a:r>
            <a:r>
              <a:rPr lang="en-US" sz="2800" dirty="0" smtClean="0"/>
              <a:t>7 </a:t>
            </a:r>
            <a:endParaRPr lang="en-IN" sz="2800" dirty="0"/>
          </a:p>
        </p:txBody>
      </p:sp>
    </p:spTree>
  </p:cSld>
  <p:clrMapOvr>
    <a:masterClrMapping/>
  </p:clrMapOvr>
  <p:transition spd="slow" advTm="2100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304800"/>
            <a:ext cx="8229600" cy="1143000"/>
          </a:xfrm>
        </p:spPr>
        <p:txBody>
          <a:bodyPr/>
          <a:lstStyle/>
          <a:p>
            <a:pPr eaLnBrk="1" hangingPunct="1"/>
            <a:r>
              <a:rPr lang="en-IN" b="1" i="1" smtClean="0"/>
              <a:t>Final Writing Assignment</a:t>
            </a:r>
            <a:endParaRPr lang="en-IN" smtClean="0"/>
          </a:p>
        </p:txBody>
      </p:sp>
      <p:sp>
        <p:nvSpPr>
          <p:cNvPr id="3" name="Content Placeholder 2"/>
          <p:cNvSpPr>
            <a:spLocks noGrp="1"/>
          </p:cNvSpPr>
          <p:nvPr>
            <p:ph sz="quarter" idx="4294967295"/>
          </p:nvPr>
        </p:nvSpPr>
        <p:spPr>
          <a:xfrm>
            <a:off x="762000" y="1600200"/>
            <a:ext cx="8153400" cy="3475038"/>
          </a:xfrm>
        </p:spPr>
        <p:txBody>
          <a:bodyPr>
            <a:noAutofit/>
          </a:bodyPr>
          <a:lstStyle/>
          <a:p>
            <a:pPr marL="0" indent="0" eaLnBrk="1" hangingPunct="1">
              <a:buFont typeface="Wingdings" pitchFamily="2" charset="2"/>
              <a:buNone/>
              <a:defRPr/>
            </a:pPr>
            <a:r>
              <a:rPr lang="en-IN" sz="2400" b="1" dirty="0">
                <a:solidFill>
                  <a:schemeClr val="tx2">
                    <a:lumMod val="60000"/>
                    <a:lumOff val="40000"/>
                  </a:schemeClr>
                </a:solidFill>
              </a:rPr>
              <a:t>Choose one topic area:</a:t>
            </a:r>
          </a:p>
          <a:p>
            <a:pPr eaLnBrk="1" hangingPunct="1">
              <a:defRPr/>
            </a:pPr>
            <a:r>
              <a:rPr lang="en-IN" sz="2400" b="1" dirty="0" smtClean="0"/>
              <a:t>Option </a:t>
            </a:r>
            <a:r>
              <a:rPr lang="en-IN" sz="2400" b="1" dirty="0"/>
              <a:t>A: </a:t>
            </a:r>
            <a:r>
              <a:rPr lang="en-US" sz="2400" dirty="0" smtClean="0"/>
              <a:t>Describe </a:t>
            </a:r>
            <a:r>
              <a:rPr lang="en-US" sz="2400" dirty="0"/>
              <a:t>a modeling project. Do you use distributed modeling, or lumped, or some other variation? Do you produce an ensemble of output? Is your modeling approach different depending on the watershed focus</a:t>
            </a:r>
            <a:r>
              <a:rPr lang="en-US" sz="2400" dirty="0" smtClean="0"/>
              <a:t>?</a:t>
            </a:r>
          </a:p>
          <a:p>
            <a:pPr eaLnBrk="1" hangingPunct="1">
              <a:defRPr/>
            </a:pPr>
            <a:r>
              <a:rPr lang="en-IN" sz="2400" dirty="0" smtClean="0"/>
              <a:t> </a:t>
            </a:r>
            <a:r>
              <a:rPr lang="en-US" sz="2400" b="1" dirty="0" smtClean="0"/>
              <a:t>Option </a:t>
            </a:r>
            <a:r>
              <a:rPr lang="en-US" sz="2400" b="1" dirty="0"/>
              <a:t>B: </a:t>
            </a:r>
            <a:r>
              <a:rPr lang="en-US" sz="2400" dirty="0"/>
              <a:t>The Dams and Dam Failure lesson showed statistics of dams (type and age) in the United States. Prepare a report that </a:t>
            </a:r>
            <a:r>
              <a:rPr lang="en-US" sz="2400" dirty="0" smtClean="0"/>
              <a:t>describes </a:t>
            </a:r>
            <a:r>
              <a:rPr lang="en-US" sz="2400" dirty="0"/>
              <a:t>the dams in your area, the primary use of those dams, and the biggest challenges. </a:t>
            </a:r>
            <a:r>
              <a:rPr lang="en-US" sz="2400" dirty="0" smtClean="0"/>
              <a:t>If you are in an area where Glacial Lake Outburst Floods (GLOFs) are possible, </a:t>
            </a:r>
            <a:r>
              <a:rPr lang="en-US" sz="2400" dirty="0"/>
              <a:t>d</a:t>
            </a:r>
            <a:r>
              <a:rPr lang="en-US" sz="2400" dirty="0" smtClean="0"/>
              <a:t>oes </a:t>
            </a:r>
            <a:r>
              <a:rPr lang="en-US" sz="2400" dirty="0"/>
              <a:t>your knowledge of dam </a:t>
            </a:r>
            <a:r>
              <a:rPr lang="en-US" sz="2400" dirty="0" smtClean="0"/>
              <a:t>failure </a:t>
            </a:r>
            <a:r>
              <a:rPr lang="en-US" sz="2400" dirty="0"/>
              <a:t>enhance your understanding or effect your ability to analyze GLOF's? </a:t>
            </a:r>
            <a:endParaRPr lang="en-IN" sz="2400" dirty="0"/>
          </a:p>
        </p:txBody>
      </p:sp>
    </p:spTree>
  </p:cSld>
  <p:clrMapOvr>
    <a:masterClrMapping/>
  </p:clrMapOvr>
  <p:transition spd="slow" advTm="5475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304800"/>
            <a:ext cx="8229600" cy="1143000"/>
          </a:xfrm>
        </p:spPr>
        <p:txBody>
          <a:bodyPr/>
          <a:lstStyle/>
          <a:p>
            <a:pPr eaLnBrk="1" hangingPunct="1"/>
            <a:r>
              <a:rPr lang="en-IN" b="1" i="1" smtClean="0"/>
              <a:t>Final Writing Assignment</a:t>
            </a:r>
            <a:endParaRPr lang="en-IN" smtClean="0"/>
          </a:p>
        </p:txBody>
      </p:sp>
      <p:sp>
        <p:nvSpPr>
          <p:cNvPr id="3" name="Content Placeholder 2"/>
          <p:cNvSpPr>
            <a:spLocks noGrp="1"/>
          </p:cNvSpPr>
          <p:nvPr>
            <p:ph sz="quarter" idx="4294967295"/>
          </p:nvPr>
        </p:nvSpPr>
        <p:spPr>
          <a:xfrm>
            <a:off x="762000" y="1600200"/>
            <a:ext cx="7924800" cy="4114800"/>
          </a:xfrm>
        </p:spPr>
        <p:txBody>
          <a:bodyPr>
            <a:noAutofit/>
          </a:bodyPr>
          <a:lstStyle/>
          <a:p>
            <a:pPr marL="0" indent="0" eaLnBrk="1" hangingPunct="1">
              <a:buFont typeface="Wingdings" pitchFamily="2" charset="2"/>
              <a:buNone/>
              <a:defRPr/>
            </a:pPr>
            <a:r>
              <a:rPr lang="en-IN" sz="2400" b="1" dirty="0">
                <a:solidFill>
                  <a:schemeClr val="tx2">
                    <a:lumMod val="60000"/>
                    <a:lumOff val="40000"/>
                  </a:schemeClr>
                </a:solidFill>
              </a:rPr>
              <a:t>Choose one topic area:</a:t>
            </a:r>
          </a:p>
          <a:p>
            <a:pPr eaLnBrk="1" hangingPunct="1">
              <a:defRPr/>
            </a:pPr>
            <a:r>
              <a:rPr lang="en-US" sz="2400" b="1" dirty="0" smtClean="0"/>
              <a:t>Option </a:t>
            </a:r>
            <a:r>
              <a:rPr lang="en-US" sz="2400" b="1" dirty="0"/>
              <a:t>C: </a:t>
            </a:r>
            <a:r>
              <a:rPr lang="en-US" sz="2400" dirty="0"/>
              <a:t>Perform a verification study using model forecast results and data from your region. Describe the data available for verifying your current hydrologic forecasts. Use at least two verification scores and explain your results. What are the strengths and weaknesses of your model</a:t>
            </a:r>
            <a:r>
              <a:rPr lang="en-US" sz="2400" dirty="0" smtClean="0"/>
              <a:t>?</a:t>
            </a:r>
          </a:p>
          <a:p>
            <a:pPr eaLnBrk="1" hangingPunct="1">
              <a:defRPr/>
            </a:pPr>
            <a:r>
              <a:rPr lang="en-US" sz="2400" b="1" dirty="0"/>
              <a:t>O</a:t>
            </a:r>
            <a:r>
              <a:rPr lang="en-US" sz="2400" b="1" dirty="0" smtClean="0"/>
              <a:t>ption </a:t>
            </a:r>
            <a:r>
              <a:rPr lang="en-US" sz="2400" b="1" dirty="0"/>
              <a:t>D: </a:t>
            </a:r>
            <a:r>
              <a:rPr lang="en-US" sz="2400" dirty="0"/>
              <a:t>Describe the impacts, variability, and uncertainty regarding precipitation in your area associated with climate cycles such as ENSO, MJO, or seasonal monsoons. What are trends and future projections? Week four modules in option 2 and or 3 will </a:t>
            </a:r>
            <a:r>
              <a:rPr lang="en-US" sz="2400" dirty="0" smtClean="0"/>
              <a:t>assist </a:t>
            </a:r>
            <a:r>
              <a:rPr lang="en-US" sz="2400" dirty="0"/>
              <a:t>with this written assignment.</a:t>
            </a:r>
            <a:endParaRPr lang="en-IN" sz="2400" dirty="0"/>
          </a:p>
        </p:txBody>
      </p:sp>
    </p:spTree>
  </p:cSld>
  <p:clrMapOvr>
    <a:masterClrMapping/>
  </p:clrMapOvr>
  <p:transition spd="slow" advTm="2239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IN" b="1" i="1" smtClean="0"/>
              <a:t>Participation Guidelines</a:t>
            </a:r>
            <a:endParaRPr lang="en-IN" smtClean="0"/>
          </a:p>
        </p:txBody>
      </p:sp>
      <p:sp>
        <p:nvSpPr>
          <p:cNvPr id="3" name="Content Placeholder 2"/>
          <p:cNvSpPr>
            <a:spLocks noGrp="1"/>
          </p:cNvSpPr>
          <p:nvPr>
            <p:ph sz="quarter" idx="4294967295"/>
          </p:nvPr>
        </p:nvSpPr>
        <p:spPr>
          <a:xfrm>
            <a:off x="1066800" y="1981200"/>
            <a:ext cx="6400800" cy="3475038"/>
          </a:xfrm>
        </p:spPr>
        <p:txBody>
          <a:bodyPr>
            <a:normAutofit lnSpcReduction="10000"/>
          </a:bodyPr>
          <a:lstStyle/>
          <a:p>
            <a:pPr eaLnBrk="1" hangingPunct="1">
              <a:defRPr/>
            </a:pPr>
            <a:r>
              <a:rPr lang="en-IN" b="1" dirty="0"/>
              <a:t>Complete the modules for each week to avoid </a:t>
            </a:r>
            <a:r>
              <a:rPr lang="en-IN" b="1" dirty="0" smtClean="0"/>
              <a:t>falling behind schedule</a:t>
            </a:r>
            <a:endParaRPr lang="en-IN" b="1" dirty="0"/>
          </a:p>
          <a:p>
            <a:pPr eaLnBrk="1" hangingPunct="1">
              <a:defRPr/>
            </a:pPr>
            <a:r>
              <a:rPr lang="en-IN" b="1" dirty="0" smtClean="0"/>
              <a:t>Post </a:t>
            </a:r>
            <a:r>
              <a:rPr lang="en-IN" b="1" dirty="0"/>
              <a:t>your questions and comments for </a:t>
            </a:r>
            <a:r>
              <a:rPr lang="en-IN" b="1" dirty="0" smtClean="0"/>
              <a:t>the instructors </a:t>
            </a:r>
            <a:r>
              <a:rPr lang="en-IN" b="1" dirty="0"/>
              <a:t>and other students in the Course </a:t>
            </a:r>
            <a:r>
              <a:rPr lang="en-IN" b="1" dirty="0" smtClean="0"/>
              <a:t>Forum each week</a:t>
            </a:r>
          </a:p>
          <a:p>
            <a:pPr eaLnBrk="1" hangingPunct="1">
              <a:defRPr/>
            </a:pPr>
            <a:r>
              <a:rPr lang="en-IN" b="1" dirty="0"/>
              <a:t>Allow at least </a:t>
            </a:r>
            <a:r>
              <a:rPr lang="en-IN" b="1" dirty="0" smtClean="0"/>
              <a:t>8 </a:t>
            </a:r>
            <a:r>
              <a:rPr lang="en-IN" b="1" dirty="0"/>
              <a:t>hours per week for taking </a:t>
            </a:r>
            <a:r>
              <a:rPr lang="en-IN" b="1" dirty="0" smtClean="0"/>
              <a:t>modules, completing </a:t>
            </a:r>
            <a:r>
              <a:rPr lang="en-IN" b="1" dirty="0"/>
              <a:t>quizzes and the final writing assignment</a:t>
            </a:r>
            <a:endParaRPr lang="en-IN" dirty="0"/>
          </a:p>
        </p:txBody>
      </p:sp>
    </p:spTree>
  </p:cSld>
  <p:clrMapOvr>
    <a:masterClrMapping/>
  </p:clrMapOvr>
  <p:transition spd="slow" advTm="3401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0"/>
            <a:ext cx="9143999" cy="1600200"/>
          </a:xfrm>
        </p:spPr>
        <p:txBody>
          <a:bodyPr/>
          <a:lstStyle/>
          <a:p>
            <a:pPr fontAlgn="auto">
              <a:spcAft>
                <a:spcPts val="0"/>
              </a:spcAft>
              <a:defRPr/>
            </a:pPr>
            <a:r>
              <a:rPr lang="en-US" dirty="0" smtClean="0"/>
              <a:t>Course Instructors from NWA</a:t>
            </a:r>
            <a:endParaRPr lang="en-IN" dirty="0"/>
          </a:p>
        </p:txBody>
      </p:sp>
      <p:sp>
        <p:nvSpPr>
          <p:cNvPr id="5123" name="TextBox 3"/>
          <p:cNvSpPr txBox="1">
            <a:spLocks noChangeArrowheads="1"/>
          </p:cNvSpPr>
          <p:nvPr>
            <p:custDataLst>
              <p:tags r:id="rId3"/>
            </p:custDataLst>
          </p:nvPr>
        </p:nvSpPr>
        <p:spPr bwMode="auto">
          <a:xfrm>
            <a:off x="2053218" y="6087647"/>
            <a:ext cx="1670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Manish </a:t>
            </a:r>
            <a:r>
              <a:rPr lang="en-US" sz="1600" dirty="0" err="1"/>
              <a:t>Rathore</a:t>
            </a:r>
            <a:endParaRPr lang="en-US" sz="1600" dirty="0"/>
          </a:p>
          <a:p>
            <a:pPr algn="ctr"/>
            <a:r>
              <a:rPr lang="en-US" sz="1600" dirty="0" smtClean="0"/>
              <a:t>Deputy Director</a:t>
            </a:r>
            <a:endParaRPr lang="en-IN" sz="1600" dirty="0"/>
          </a:p>
        </p:txBody>
      </p:sp>
      <p:sp>
        <p:nvSpPr>
          <p:cNvPr id="5124" name="TextBox 14"/>
          <p:cNvSpPr txBox="1">
            <a:spLocks noChangeArrowheads="1"/>
          </p:cNvSpPr>
          <p:nvPr>
            <p:custDataLst>
              <p:tags r:id="rId4"/>
            </p:custDataLst>
          </p:nvPr>
        </p:nvSpPr>
        <p:spPr bwMode="auto">
          <a:xfrm>
            <a:off x="5664125" y="3581400"/>
            <a:ext cx="175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err="1"/>
              <a:t>Sidhartha</a:t>
            </a:r>
            <a:r>
              <a:rPr lang="en-US" sz="1600" dirty="0"/>
              <a:t>  </a:t>
            </a:r>
            <a:r>
              <a:rPr lang="en-US" sz="1600" dirty="0" err="1"/>
              <a:t>Mitra</a:t>
            </a:r>
            <a:endParaRPr lang="en-US" sz="1600" dirty="0"/>
          </a:p>
          <a:p>
            <a:pPr algn="ctr"/>
            <a:r>
              <a:rPr lang="en-US" sz="1600" dirty="0" smtClean="0"/>
              <a:t>Director</a:t>
            </a:r>
            <a:endParaRPr lang="en-IN" sz="1600" dirty="0"/>
          </a:p>
        </p:txBody>
      </p:sp>
      <p:pic>
        <p:nvPicPr>
          <p:cNvPr id="5130" name="Picture 2"/>
          <p:cNvPicPr>
            <a:picLocks noChangeAspect="1" noChangeArrowheads="1"/>
          </p:cNvPicPr>
          <p:nvPr>
            <p:custDataLst>
              <p:tags r:id="rId5"/>
            </p:custDataLst>
          </p:nvPr>
        </p:nvPicPr>
        <p:blipFill>
          <a:blip r:embed="rId11"/>
          <a:srcRect t="3863" r="2863" b="7287"/>
          <a:stretch>
            <a:fillRect/>
          </a:stretch>
        </p:blipFill>
        <p:spPr bwMode="auto">
          <a:xfrm>
            <a:off x="5740324" y="1524000"/>
            <a:ext cx="1590261"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49325" y="1524000"/>
            <a:ext cx="18288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3"/>
          <p:cNvSpPr txBox="1">
            <a:spLocks noChangeArrowheads="1"/>
          </p:cNvSpPr>
          <p:nvPr>
            <p:custDataLst>
              <p:tags r:id="rId6"/>
            </p:custDataLst>
          </p:nvPr>
        </p:nvSpPr>
        <p:spPr bwMode="auto">
          <a:xfrm>
            <a:off x="1371600" y="3581400"/>
            <a:ext cx="2158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err="1"/>
              <a:t>Dattakumar</a:t>
            </a:r>
            <a:r>
              <a:rPr lang="en-US" sz="1600" dirty="0"/>
              <a:t> </a:t>
            </a:r>
            <a:r>
              <a:rPr lang="en-US" sz="1600" dirty="0" err="1"/>
              <a:t>Chaskar</a:t>
            </a:r>
            <a:r>
              <a:rPr lang="en-US" sz="1600" dirty="0"/>
              <a:t/>
            </a:r>
            <a:br>
              <a:rPr lang="en-US" sz="1600" dirty="0"/>
            </a:br>
            <a:r>
              <a:rPr lang="en-US" sz="1600" dirty="0" smtClean="0"/>
              <a:t>Director</a:t>
            </a:r>
            <a:endParaRPr lang="en-IN" sz="1600" dirty="0"/>
          </a:p>
        </p:txBody>
      </p:sp>
      <p:sp>
        <p:nvSpPr>
          <p:cNvPr id="13" name="TextBox 10"/>
          <p:cNvSpPr txBox="1">
            <a:spLocks noChangeArrowheads="1"/>
          </p:cNvSpPr>
          <p:nvPr>
            <p:custDataLst>
              <p:tags r:id="rId7"/>
            </p:custDataLst>
          </p:nvPr>
        </p:nvSpPr>
        <p:spPr bwMode="auto">
          <a:xfrm>
            <a:off x="3835325" y="3581400"/>
            <a:ext cx="1481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a:t>Sunil Kumar</a:t>
            </a:r>
          </a:p>
          <a:p>
            <a:pPr algn="ctr"/>
            <a:r>
              <a:rPr lang="en-US" sz="1600" dirty="0" smtClean="0"/>
              <a:t>Director</a:t>
            </a:r>
            <a:endParaRPr lang="en-IN" sz="1600" dirty="0"/>
          </a:p>
        </p:txBody>
      </p:sp>
      <p:pic>
        <p:nvPicPr>
          <p:cNvPr id="1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59125" y="1524000"/>
            <a:ext cx="1599464"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E:\Manish_Office\Important\DSC_6185.jpg"/>
          <p:cNvPicPr>
            <a:picLocks noChangeAspect="1" noChangeArrowheads="1"/>
          </p:cNvPicPr>
          <p:nvPr/>
        </p:nvPicPr>
        <p:blipFill>
          <a:blip r:embed="rId14" cstate="print"/>
          <a:srcRect b="15187"/>
          <a:stretch>
            <a:fillRect/>
          </a:stretch>
        </p:blipFill>
        <p:spPr bwMode="auto">
          <a:xfrm>
            <a:off x="2042919" y="4249944"/>
            <a:ext cx="1676400" cy="1828800"/>
          </a:xfrm>
          <a:prstGeom prst="rect">
            <a:avLst/>
          </a:prstGeom>
          <a:noFill/>
          <a:ln>
            <a:solidFill>
              <a:schemeClr val="tx1"/>
            </a:solidFill>
          </a:ln>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0610" y="4249944"/>
            <a:ext cx="1539815" cy="1828800"/>
          </a:xfrm>
          <a:prstGeom prst="rect">
            <a:avLst/>
          </a:prstGeom>
          <a:noFill/>
          <a:ln>
            <a:solidFill>
              <a:schemeClr val="tx1"/>
            </a:solidFill>
          </a:ln>
        </p:spPr>
      </p:pic>
      <p:sp>
        <p:nvSpPr>
          <p:cNvPr id="15" name="TextBox 3"/>
          <p:cNvSpPr txBox="1">
            <a:spLocks noChangeArrowheads="1"/>
          </p:cNvSpPr>
          <p:nvPr>
            <p:custDataLst>
              <p:tags r:id="rId8"/>
            </p:custDataLst>
          </p:nvPr>
        </p:nvSpPr>
        <p:spPr bwMode="auto">
          <a:xfrm>
            <a:off x="4904999" y="6127257"/>
            <a:ext cx="1670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sz="1600" dirty="0" smtClean="0"/>
              <a:t>Deepak Bhatt</a:t>
            </a:r>
            <a:endParaRPr lang="en-US" sz="1600" dirty="0"/>
          </a:p>
          <a:p>
            <a:pPr algn="ctr"/>
            <a:r>
              <a:rPr lang="en-US" sz="1600" dirty="0" smtClean="0"/>
              <a:t>Deputy Director</a:t>
            </a:r>
            <a:endParaRPr lang="en-IN" sz="1600" dirty="0"/>
          </a:p>
        </p:txBody>
      </p:sp>
    </p:spTree>
    <p:custDataLst>
      <p:tags r:id="rId1"/>
    </p:custDataLst>
    <p:extLst>
      <p:ext uri="{BB962C8B-B14F-4D97-AF65-F5344CB8AC3E}">
        <p14:creationId xmlns:p14="http://schemas.microsoft.com/office/powerpoint/2010/main" val="295546005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eaLnBrk="1" hangingPunct="1"/>
            <a:r>
              <a:rPr lang="en-IN" b="1" i="1" smtClean="0"/>
              <a:t>Participation Guidelines</a:t>
            </a:r>
            <a:endParaRPr lang="en-IN" smtClean="0"/>
          </a:p>
        </p:txBody>
      </p:sp>
      <p:sp>
        <p:nvSpPr>
          <p:cNvPr id="29699" name="Content Placeholder 2"/>
          <p:cNvSpPr>
            <a:spLocks noGrp="1"/>
          </p:cNvSpPr>
          <p:nvPr>
            <p:ph sz="quarter" idx="4294967295"/>
          </p:nvPr>
        </p:nvSpPr>
        <p:spPr>
          <a:xfrm>
            <a:off x="1143000" y="1981200"/>
            <a:ext cx="6400800" cy="3475038"/>
          </a:xfrm>
        </p:spPr>
        <p:txBody>
          <a:bodyPr/>
          <a:lstStyle/>
          <a:p>
            <a:pPr eaLnBrk="1" hangingPunct="1"/>
            <a:r>
              <a:rPr lang="en-IN" b="1" smtClean="0"/>
              <a:t>DON’T forget to take the online quiz associated with each of the modules!</a:t>
            </a:r>
          </a:p>
          <a:p>
            <a:pPr lvl="1" eaLnBrk="1" hangingPunct="1"/>
            <a:r>
              <a:rPr lang="en-IN" b="1" smtClean="0"/>
              <a:t>You must pass each quiz with at least 70 % marks to receive credit for the module.</a:t>
            </a:r>
          </a:p>
          <a:p>
            <a:pPr lvl="1" eaLnBrk="1" hangingPunct="1"/>
            <a:r>
              <a:rPr lang="en-IN" b="1" smtClean="0"/>
              <a:t>You may re-take a quiz as many times as it takes to succeed</a:t>
            </a:r>
            <a:endParaRPr lang="en-IN" smtClean="0"/>
          </a:p>
        </p:txBody>
      </p:sp>
    </p:spTree>
  </p:cSld>
  <p:clrMapOvr>
    <a:masterClrMapping/>
  </p:clrMapOvr>
  <p:transition spd="slow" advTm="23485"/>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0" y="152400"/>
            <a:ext cx="7086600" cy="1143000"/>
          </a:xfrm>
        </p:spPr>
        <p:txBody>
          <a:bodyPr/>
          <a:lstStyle/>
          <a:p>
            <a:pPr eaLnBrk="1" hangingPunct="1"/>
            <a:r>
              <a:rPr lang="en-IN" b="1" i="1" smtClean="0"/>
              <a:t>Final Webinar Session</a:t>
            </a:r>
            <a:endParaRPr lang="en-IN" smtClean="0"/>
          </a:p>
        </p:txBody>
      </p:sp>
      <p:sp>
        <p:nvSpPr>
          <p:cNvPr id="30723" name="Content Placeholder 2"/>
          <p:cNvSpPr>
            <a:spLocks noGrp="1"/>
          </p:cNvSpPr>
          <p:nvPr>
            <p:ph sz="quarter" idx="4294967295"/>
          </p:nvPr>
        </p:nvSpPr>
        <p:spPr>
          <a:xfrm>
            <a:off x="990600" y="1981200"/>
            <a:ext cx="7772400" cy="3475038"/>
          </a:xfrm>
        </p:spPr>
        <p:txBody>
          <a:bodyPr/>
          <a:lstStyle/>
          <a:p>
            <a:pPr eaLnBrk="1" hangingPunct="1"/>
            <a:r>
              <a:rPr lang="en-IN" sz="3200" dirty="0" smtClean="0"/>
              <a:t>Scheduled for 1500 </a:t>
            </a:r>
            <a:r>
              <a:rPr lang="en-IN" sz="3200" dirty="0" err="1" smtClean="0"/>
              <a:t>hrs</a:t>
            </a:r>
            <a:r>
              <a:rPr lang="en-IN" sz="3200" dirty="0" smtClean="0"/>
              <a:t> IST, 4</a:t>
            </a:r>
            <a:r>
              <a:rPr lang="en-IN" sz="3200" baseline="30000" dirty="0" smtClean="0"/>
              <a:t>th</a:t>
            </a:r>
            <a:r>
              <a:rPr lang="en-IN" sz="3200" dirty="0" smtClean="0"/>
              <a:t> May 2018</a:t>
            </a:r>
          </a:p>
          <a:p>
            <a:pPr eaLnBrk="1" hangingPunct="1"/>
            <a:r>
              <a:rPr lang="en-IN" sz="3200" dirty="0" smtClean="0"/>
              <a:t>Review main themes covered in written assignments</a:t>
            </a:r>
          </a:p>
          <a:p>
            <a:pPr eaLnBrk="1" hangingPunct="1"/>
            <a:r>
              <a:rPr lang="en-IN" sz="3200" dirty="0" smtClean="0"/>
              <a:t>Discuss major questions/topics/issues from the discussion forums</a:t>
            </a:r>
          </a:p>
          <a:p>
            <a:pPr eaLnBrk="1" hangingPunct="1"/>
            <a:r>
              <a:rPr lang="en-IN" sz="3200" dirty="0" smtClean="0"/>
              <a:t>Answer any final questions (you may post these in advance in the course forum)</a:t>
            </a:r>
          </a:p>
        </p:txBody>
      </p:sp>
    </p:spTree>
  </p:cSld>
  <p:clrMapOvr>
    <a:masterClrMapping/>
  </p:clrMapOvr>
  <p:transition spd="slow" advTm="2352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352800" y="1981200"/>
            <a:ext cx="5257800" cy="1143000"/>
          </a:xfrm>
        </p:spPr>
        <p:txBody>
          <a:bodyPr/>
          <a:lstStyle/>
          <a:p>
            <a:pPr eaLnBrk="1" hangingPunct="1"/>
            <a:r>
              <a:rPr lang="en-US" sz="5400" smtClean="0"/>
              <a:t>Thanks !</a:t>
            </a:r>
            <a:endParaRPr lang="en-IN" sz="5400" smtClean="0"/>
          </a:p>
        </p:txBody>
      </p:sp>
    </p:spTree>
  </p:cSld>
  <p:clrMapOvr>
    <a:masterClrMapping/>
  </p:clrMapOvr>
  <p:transition spd="slow" advTm="1597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4312" y="1736507"/>
            <a:ext cx="1843087" cy="1843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48" name="TextBox 4"/>
          <p:cNvSpPr txBox="1">
            <a:spLocks noChangeArrowheads="1"/>
          </p:cNvSpPr>
          <p:nvPr>
            <p:custDataLst>
              <p:tags r:id="rId2"/>
            </p:custDataLst>
          </p:nvPr>
        </p:nvSpPr>
        <p:spPr bwMode="auto">
          <a:xfrm>
            <a:off x="152400" y="3579594"/>
            <a:ext cx="2178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Mustafa </a:t>
            </a:r>
            <a:r>
              <a:rPr lang="en-US" dirty="0" err="1"/>
              <a:t>Adiguzel</a:t>
            </a:r>
            <a:r>
              <a:rPr lang="en-US" dirty="0"/>
              <a:t/>
            </a:r>
            <a:br>
              <a:rPr lang="en-US" dirty="0"/>
            </a:br>
            <a:r>
              <a:rPr lang="en-US" dirty="0" err="1"/>
              <a:t>WMO</a:t>
            </a:r>
            <a:endParaRPr lang="en-IN" dirty="0"/>
          </a:p>
        </p:txBody>
      </p:sp>
      <p:pic>
        <p:nvPicPr>
          <p:cNvPr id="614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7447" y="1710560"/>
            <a:ext cx="1766887" cy="1766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50" name="TextBox 5"/>
          <p:cNvSpPr txBox="1">
            <a:spLocks noChangeArrowheads="1"/>
          </p:cNvSpPr>
          <p:nvPr>
            <p:custDataLst>
              <p:tags r:id="rId3"/>
            </p:custDataLst>
          </p:nvPr>
        </p:nvSpPr>
        <p:spPr bwMode="auto">
          <a:xfrm>
            <a:off x="2375048" y="3579048"/>
            <a:ext cx="21892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Claudio </a:t>
            </a:r>
            <a:r>
              <a:rPr lang="en-US" dirty="0" err="1"/>
              <a:t>Capponi</a:t>
            </a:r>
            <a:r>
              <a:rPr lang="en-US" dirty="0"/>
              <a:t/>
            </a:r>
            <a:br>
              <a:rPr lang="en-US" dirty="0"/>
            </a:br>
            <a:r>
              <a:rPr lang="en-US" dirty="0" err="1"/>
              <a:t>WMO</a:t>
            </a:r>
            <a:endParaRPr lang="en-IN" dirty="0"/>
          </a:p>
        </p:txBody>
      </p:sp>
      <p:pic>
        <p:nvPicPr>
          <p:cNvPr id="6151" name="Picture 2" descr="pat parris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2878" y="1720085"/>
            <a:ext cx="1812124" cy="17573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52" name="Rectangle 7"/>
          <p:cNvSpPr>
            <a:spLocks noChangeArrowheads="1"/>
          </p:cNvSpPr>
          <p:nvPr>
            <p:custDataLst>
              <p:tags r:id="rId4"/>
            </p:custDataLst>
          </p:nvPr>
        </p:nvSpPr>
        <p:spPr bwMode="auto">
          <a:xfrm>
            <a:off x="4600902" y="3489929"/>
            <a:ext cx="20560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latin typeface="Palatino Linotype" pitchFamily="18" charset="0"/>
              </a:rPr>
              <a:t>Dr. Patrick Parrish</a:t>
            </a:r>
          </a:p>
          <a:p>
            <a:pPr algn="ctr"/>
            <a:r>
              <a:rPr lang="en-US" dirty="0" err="1">
                <a:latin typeface="Palatino Linotype" pitchFamily="18" charset="0"/>
              </a:rPr>
              <a:t>WMO</a:t>
            </a:r>
            <a:r>
              <a:rPr lang="en-US" dirty="0">
                <a:latin typeface="Palatino Linotype" pitchFamily="18" charset="0"/>
              </a:rPr>
              <a:t> </a:t>
            </a:r>
          </a:p>
        </p:txBody>
      </p:sp>
      <p:sp>
        <p:nvSpPr>
          <p:cNvPr id="6157" name="Rectangle 14"/>
          <p:cNvSpPr>
            <a:spLocks noChangeArrowheads="1"/>
          </p:cNvSpPr>
          <p:nvPr>
            <p:custDataLst>
              <p:tags r:id="rId5"/>
            </p:custDataLst>
          </p:nvPr>
        </p:nvSpPr>
        <p:spPr bwMode="auto">
          <a:xfrm>
            <a:off x="6591853" y="3443946"/>
            <a:ext cx="229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err="1">
                <a:latin typeface="Palatino Linotype" pitchFamily="18" charset="0"/>
              </a:rPr>
              <a:t>Nirina</a:t>
            </a:r>
            <a:r>
              <a:rPr lang="en-US" dirty="0">
                <a:latin typeface="Palatino Linotype" pitchFamily="18" charset="0"/>
              </a:rPr>
              <a:t> </a:t>
            </a:r>
            <a:r>
              <a:rPr lang="en-US" dirty="0" err="1" smtClean="0">
                <a:latin typeface="Palatino Linotype" pitchFamily="18" charset="0"/>
              </a:rPr>
              <a:t>Ravalitera</a:t>
            </a:r>
            <a:endParaRPr lang="en-US" dirty="0">
              <a:latin typeface="Palatino Linotype" pitchFamily="18" charset="0"/>
            </a:endParaRPr>
          </a:p>
          <a:p>
            <a:pPr algn="ctr"/>
            <a:r>
              <a:rPr lang="en-US" dirty="0" err="1">
                <a:latin typeface="Palatino Linotype" pitchFamily="18" charset="0"/>
              </a:rPr>
              <a:t>WMO</a:t>
            </a:r>
            <a:endParaRPr lang="en-US" dirty="0">
              <a:latin typeface="Palatino Linotype" pitchFamily="18" charset="0"/>
            </a:endParaRPr>
          </a:p>
        </p:txBody>
      </p:sp>
      <p:sp>
        <p:nvSpPr>
          <p:cNvPr id="6158" name="AutoShape 2" descr="Nirina"/>
          <p:cNvSpPr>
            <a:spLocks noChangeAspect="1" noChangeArrowheads="1"/>
          </p:cNvSpPr>
          <p:nvPr>
            <p:custDataLst>
              <p:tags r:id="rId6"/>
            </p:custDataLst>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Palatino Linotype" pitchFamily="18" charset="0"/>
            </a:endParaRPr>
          </a:p>
        </p:txBody>
      </p:sp>
      <p:sp>
        <p:nvSpPr>
          <p:cNvPr id="6159" name="AutoShape 4" descr="Nirina"/>
          <p:cNvSpPr>
            <a:spLocks noChangeAspect="1" noChangeArrowheads="1"/>
          </p:cNvSpPr>
          <p:nvPr>
            <p:custDataLst>
              <p:tags r:id="rId7"/>
            </p:custDataLst>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Palatino Linotype" pitchFamily="18" charset="0"/>
            </a:endParaRPr>
          </a:p>
        </p:txBody>
      </p:sp>
      <p:pic>
        <p:nvPicPr>
          <p:cNvPr id="6160" name="Picture 5" descr="C:\Users\admin\Desktop\DL_Basic_2015\Nirina.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0643" y="1723131"/>
            <a:ext cx="1706562" cy="1706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4" descr="Matt Kelsch"/>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34804" y="4349172"/>
            <a:ext cx="1688152" cy="18526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6"/>
          <p:cNvSpPr txBox="1">
            <a:spLocks noChangeArrowheads="1"/>
          </p:cNvSpPr>
          <p:nvPr>
            <p:custDataLst>
              <p:tags r:id="rId8"/>
            </p:custDataLst>
          </p:nvPr>
        </p:nvSpPr>
        <p:spPr bwMode="auto">
          <a:xfrm>
            <a:off x="1142782" y="6211669"/>
            <a:ext cx="201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a:t>Matt </a:t>
            </a:r>
            <a:r>
              <a:rPr lang="en-US" dirty="0" err="1"/>
              <a:t>Kelsch</a:t>
            </a:r>
            <a:endParaRPr lang="en-US" dirty="0"/>
          </a:p>
          <a:p>
            <a:pPr algn="ctr"/>
            <a:r>
              <a:rPr lang="en-US" dirty="0"/>
              <a:t>COMET</a:t>
            </a:r>
            <a:endParaRPr lang="en-IN" dirty="0"/>
          </a:p>
        </p:txBody>
      </p:sp>
      <p:sp>
        <p:nvSpPr>
          <p:cNvPr id="19" name="Title 1"/>
          <p:cNvSpPr txBox="1">
            <a:spLocks/>
          </p:cNvSpPr>
          <p:nvPr>
            <p:custDataLst>
              <p:tags r:id="rId9"/>
            </p:custDataLst>
          </p:nvPr>
        </p:nvSpPr>
        <p:spPr>
          <a:xfrm>
            <a:off x="0" y="0"/>
            <a:ext cx="9143999" cy="1371600"/>
          </a:xfrm>
          <a:prstGeom prst="rect">
            <a:avLst/>
          </a:prstGeom>
        </p:spPr>
        <p:txBody>
          <a:bodyPr vert="horz" lIns="91440" tIns="45720" rIns="91440" bIns="45720" rtlCol="0" anchor="b">
            <a:noAutofit/>
          </a:bodyPr>
          <a:lstStyle/>
          <a:p>
            <a:pPr lvl="0" algn="ctr" fontAlgn="auto">
              <a:lnSpc>
                <a:spcPts val="5800"/>
              </a:lnSpc>
              <a:spcAft>
                <a:spcPts val="0"/>
              </a:spcAft>
              <a:defRPr/>
            </a:pPr>
            <a:r>
              <a:rPr lang="en-US" sz="4800" dirty="0" smtClean="0">
                <a:solidFill>
                  <a:schemeClr val="tx2"/>
                </a:solidFill>
                <a:effectLst>
                  <a:outerShdw blurRad="63500" dist="38100" dir="5400000" algn="t" rotWithShape="0">
                    <a:prstClr val="black">
                      <a:alpha val="25000"/>
                    </a:prstClr>
                  </a:outerShdw>
                </a:effectLst>
                <a:latin typeface="+mn-lt"/>
                <a:ea typeface="+mj-ea"/>
                <a:cs typeface="+mj-cs"/>
              </a:rPr>
              <a:t>Course Facilitators from </a:t>
            </a:r>
            <a:br>
              <a:rPr lang="en-US" sz="4800" dirty="0" smtClean="0">
                <a:solidFill>
                  <a:schemeClr val="tx2"/>
                </a:solidFill>
                <a:effectLst>
                  <a:outerShdw blurRad="63500" dist="38100" dir="5400000" algn="t" rotWithShape="0">
                    <a:prstClr val="black">
                      <a:alpha val="25000"/>
                    </a:prstClr>
                  </a:outerShdw>
                </a:effectLst>
                <a:latin typeface="+mn-lt"/>
                <a:ea typeface="+mj-ea"/>
                <a:cs typeface="+mj-cs"/>
              </a:rPr>
            </a:br>
            <a:r>
              <a:rPr lang="en-US" sz="4800" dirty="0" err="1" smtClean="0">
                <a:solidFill>
                  <a:schemeClr val="tx2"/>
                </a:solidFill>
                <a:effectLst>
                  <a:outerShdw blurRad="63500" dist="38100" dir="5400000" algn="t" rotWithShape="0">
                    <a:prstClr val="black">
                      <a:alpha val="25000"/>
                    </a:prstClr>
                  </a:outerShdw>
                </a:effectLst>
                <a:latin typeface="+mn-lt"/>
                <a:ea typeface="+mj-ea"/>
                <a:cs typeface="+mj-cs"/>
              </a:rPr>
              <a:t>WMO</a:t>
            </a:r>
            <a:r>
              <a:rPr lang="en-US" sz="4800" dirty="0" smtClean="0">
                <a:solidFill>
                  <a:schemeClr val="tx2"/>
                </a:solidFill>
                <a:effectLst>
                  <a:outerShdw blurRad="63500" dist="38100" dir="5400000" algn="t" rotWithShape="0">
                    <a:prstClr val="black">
                      <a:alpha val="25000"/>
                    </a:prstClr>
                  </a:outerShdw>
                </a:effectLst>
                <a:latin typeface="+mn-lt"/>
                <a:ea typeface="+mj-ea"/>
                <a:cs typeface="+mj-cs"/>
              </a:rPr>
              <a:t> &amp; COMET</a:t>
            </a:r>
            <a:endParaRPr kumimoji="0" lang="en-IN" sz="48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pic>
        <p:nvPicPr>
          <p:cNvPr id="2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61499" y="4273440"/>
            <a:ext cx="162242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3"/>
          <p:cNvSpPr>
            <a:spLocks noChangeArrowheads="1"/>
          </p:cNvSpPr>
          <p:nvPr/>
        </p:nvSpPr>
        <p:spPr bwMode="auto">
          <a:xfrm>
            <a:off x="6120212" y="6195902"/>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latin typeface="Palatino Linotype" pitchFamily="18" charset="0"/>
              </a:rPr>
              <a:t>Thomas Hopson</a:t>
            </a:r>
            <a:br>
              <a:rPr lang="en-US" dirty="0">
                <a:latin typeface="Palatino Linotype" pitchFamily="18" charset="0"/>
              </a:rPr>
            </a:br>
            <a:r>
              <a:rPr lang="en-US" dirty="0">
                <a:latin typeface="Palatino Linotype" pitchFamily="18" charset="0"/>
              </a:rPr>
              <a:t>UCAR</a:t>
            </a:r>
          </a:p>
        </p:txBody>
      </p:sp>
      <p:pic>
        <p:nvPicPr>
          <p:cNvPr id="49156"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30188" y="4349172"/>
            <a:ext cx="1468291" cy="188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6"/>
          <p:cNvSpPr txBox="1">
            <a:spLocks noChangeArrowheads="1"/>
          </p:cNvSpPr>
          <p:nvPr>
            <p:custDataLst>
              <p:tags r:id="rId10"/>
            </p:custDataLst>
          </p:nvPr>
        </p:nvSpPr>
        <p:spPr bwMode="auto">
          <a:xfrm>
            <a:off x="3556270" y="6232415"/>
            <a:ext cx="201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r>
              <a:rPr lang="en-US" dirty="0" smtClean="0"/>
              <a:t>Timothy Alberta </a:t>
            </a:r>
            <a:endParaRPr lang="en-US" dirty="0"/>
          </a:p>
          <a:p>
            <a:pPr algn="ctr"/>
            <a:r>
              <a:rPr lang="en-US" dirty="0"/>
              <a:t>COMET</a:t>
            </a:r>
            <a:endParaRPr lang="en-IN" dirty="0"/>
          </a:p>
        </p:txBody>
      </p:sp>
    </p:spTree>
    <p:custDataLst>
      <p:tags r:id="rId1"/>
    </p:custDataLst>
    <p:extLst>
      <p:ext uri="{BB962C8B-B14F-4D97-AF65-F5344CB8AC3E}">
        <p14:creationId xmlns:p14="http://schemas.microsoft.com/office/powerpoint/2010/main" val="231445548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19200" y="0"/>
            <a:ext cx="6511925" cy="1143000"/>
          </a:xfrm>
        </p:spPr>
        <p:txBody>
          <a:bodyPr/>
          <a:lstStyle/>
          <a:p>
            <a:pPr eaLnBrk="1" hangingPunct="1"/>
            <a:r>
              <a:rPr lang="en-IN" b="1" i="1" smtClean="0"/>
              <a:t>Course Website</a:t>
            </a:r>
            <a:endParaRPr lang="en-IN" smtClean="0"/>
          </a:p>
        </p:txBody>
      </p:sp>
      <p:sp>
        <p:nvSpPr>
          <p:cNvPr id="13315" name="Rectangle 3"/>
          <p:cNvSpPr>
            <a:spLocks noChangeArrowheads="1"/>
          </p:cNvSpPr>
          <p:nvPr/>
        </p:nvSpPr>
        <p:spPr bwMode="auto">
          <a:xfrm>
            <a:off x="457200" y="9144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2000" b="1" dirty="0"/>
              <a:t>http://</a:t>
            </a:r>
            <a:r>
              <a:rPr lang="en-IN" sz="2000" b="1" dirty="0" smtClean="0"/>
              <a:t>etrp.wmo.int/moodle/course/view.php?id=143</a:t>
            </a:r>
            <a:endParaRPr lang="en-IN" sz="2000" b="1" dirty="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2" y="1523999"/>
            <a:ext cx="8973207" cy="520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884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304800"/>
            <a:ext cx="6511925" cy="1143000"/>
          </a:xfrm>
        </p:spPr>
        <p:txBody>
          <a:bodyPr/>
          <a:lstStyle/>
          <a:p>
            <a:pPr eaLnBrk="1" hangingPunct="1"/>
            <a:r>
              <a:rPr lang="en-IN" b="1" i="1" smtClean="0"/>
              <a:t>The Course</a:t>
            </a:r>
            <a:endParaRPr lang="en-IN" smtClean="0"/>
          </a:p>
        </p:txBody>
      </p:sp>
      <p:sp>
        <p:nvSpPr>
          <p:cNvPr id="14339" name="Content Placeholder 2"/>
          <p:cNvSpPr>
            <a:spLocks noGrp="1"/>
          </p:cNvSpPr>
          <p:nvPr>
            <p:ph sz="quarter" idx="4294967295"/>
          </p:nvPr>
        </p:nvSpPr>
        <p:spPr>
          <a:xfrm>
            <a:off x="990600" y="1600200"/>
            <a:ext cx="7391400" cy="3475038"/>
          </a:xfrm>
        </p:spPr>
        <p:txBody>
          <a:bodyPr/>
          <a:lstStyle/>
          <a:p>
            <a:pPr eaLnBrk="1" hangingPunct="1"/>
            <a:r>
              <a:rPr lang="en-US" sz="2800" smtClean="0"/>
              <a:t>This advanced course is designed to meet the needs of hydrological forecasters who require more advanced training in selected hydraulic and hydrological modeling topics. </a:t>
            </a:r>
          </a:p>
          <a:p>
            <a:pPr eaLnBrk="1" hangingPunct="1"/>
            <a:r>
              <a:rPr lang="en-US" sz="2800" smtClean="0"/>
              <a:t>This advanced course is specially for the participants who have successfully completed the Basic Course or who have requisite knowledge on the subject</a:t>
            </a:r>
            <a:r>
              <a:rPr lang="en-IN" sz="2800" smtClean="0"/>
              <a:t>. </a:t>
            </a:r>
          </a:p>
        </p:txBody>
      </p:sp>
    </p:spTree>
  </p:cSld>
  <p:clrMapOvr>
    <a:masterClrMapping/>
  </p:clrMapOvr>
  <p:transition spd="slow" advTm="2247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944562"/>
          </a:xfrm>
        </p:spPr>
        <p:txBody>
          <a:bodyPr/>
          <a:lstStyle/>
          <a:p>
            <a:pPr eaLnBrk="1" hangingPunct="1"/>
            <a:r>
              <a:rPr lang="en-IN" b="1" i="1" smtClean="0"/>
              <a:t>Goal of the Course</a:t>
            </a:r>
            <a:endParaRPr lang="en-IN" smtClean="0"/>
          </a:p>
        </p:txBody>
      </p:sp>
      <p:sp>
        <p:nvSpPr>
          <p:cNvPr id="15363" name="Content Placeholder 2"/>
          <p:cNvSpPr>
            <a:spLocks noGrp="1"/>
          </p:cNvSpPr>
          <p:nvPr>
            <p:ph sz="quarter" idx="4294967295"/>
          </p:nvPr>
        </p:nvSpPr>
        <p:spPr>
          <a:xfrm>
            <a:off x="533400" y="2057400"/>
            <a:ext cx="8229600" cy="4525963"/>
          </a:xfrm>
        </p:spPr>
        <p:txBody>
          <a:bodyPr/>
          <a:lstStyle/>
          <a:p>
            <a:pPr eaLnBrk="1" hangingPunct="1"/>
            <a:r>
              <a:rPr lang="en-US" sz="2400" smtClean="0"/>
              <a:t>Understand distributed hydrological models for flow forecasting</a:t>
            </a:r>
          </a:p>
          <a:p>
            <a:pPr eaLnBrk="1" hangingPunct="1"/>
            <a:r>
              <a:rPr lang="en-US" sz="2400" smtClean="0"/>
              <a:t>Have a basic understanding of methods and techniques used in ensemble stream-flow prediction </a:t>
            </a:r>
          </a:p>
          <a:p>
            <a:pPr eaLnBrk="1" hangingPunct="1"/>
            <a:r>
              <a:rPr lang="en-US" sz="2400" smtClean="0"/>
              <a:t>Describe basic features of the dam failure modelling process</a:t>
            </a:r>
          </a:p>
          <a:p>
            <a:pPr eaLnBrk="1" hangingPunct="1"/>
            <a:r>
              <a:rPr lang="en-US" sz="2400" smtClean="0"/>
              <a:t>Understand various aspects of tropical meteorology, including rainfall analysis and forecasting</a:t>
            </a:r>
          </a:p>
          <a:p>
            <a:pPr eaLnBrk="1" hangingPunct="1"/>
            <a:r>
              <a:rPr lang="en-US" sz="2400" smtClean="0"/>
              <a:t>Define key motivations and purposes of performing forecast verification </a:t>
            </a:r>
            <a:endParaRPr lang="en-IN" sz="2400" smtClean="0"/>
          </a:p>
        </p:txBody>
      </p:sp>
      <p:sp>
        <p:nvSpPr>
          <p:cNvPr id="15364" name="Rectangle 3"/>
          <p:cNvSpPr>
            <a:spLocks noChangeArrowheads="1"/>
          </p:cNvSpPr>
          <p:nvPr/>
        </p:nvSpPr>
        <p:spPr bwMode="auto">
          <a:xfrm>
            <a:off x="176213" y="1597025"/>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2400" b="1"/>
              <a:t>Upon completion of this course, participants will be able to:</a:t>
            </a:r>
            <a:endParaRPr lang="en-IN" sz="2400"/>
          </a:p>
        </p:txBody>
      </p:sp>
    </p:spTree>
  </p:cSld>
  <p:clrMapOvr>
    <a:masterClrMapping/>
  </p:clrMapOvr>
  <p:transition spd="slow" advTm="3134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152400"/>
            <a:ext cx="6511925" cy="1143000"/>
          </a:xfrm>
        </p:spPr>
        <p:txBody>
          <a:bodyPr/>
          <a:lstStyle/>
          <a:p>
            <a:pPr eaLnBrk="1" hangingPunct="1"/>
            <a:r>
              <a:rPr lang="en-IN" b="1" i="1" smtClean="0"/>
              <a:t>Technical Notes</a:t>
            </a:r>
            <a:endParaRPr lang="en-IN" smtClean="0"/>
          </a:p>
        </p:txBody>
      </p:sp>
      <p:sp>
        <p:nvSpPr>
          <p:cNvPr id="3" name="Content Placeholder 2"/>
          <p:cNvSpPr>
            <a:spLocks noGrp="1"/>
          </p:cNvSpPr>
          <p:nvPr>
            <p:ph sz="quarter" idx="4294967295"/>
          </p:nvPr>
        </p:nvSpPr>
        <p:spPr>
          <a:xfrm>
            <a:off x="685800" y="1600200"/>
            <a:ext cx="7696200" cy="4724400"/>
          </a:xfrm>
        </p:spPr>
        <p:txBody>
          <a:bodyPr>
            <a:noAutofit/>
          </a:bodyPr>
          <a:lstStyle/>
          <a:p>
            <a:pPr eaLnBrk="1" hangingPunct="1">
              <a:defRPr/>
            </a:pPr>
            <a:r>
              <a:rPr lang="en-IN" sz="2400" b="1" dirty="0" smtClean="0"/>
              <a:t>Access modules from the Course Website</a:t>
            </a:r>
            <a:r>
              <a:rPr lang="en-IN" sz="2400" b="1" dirty="0"/>
              <a:t/>
            </a:r>
            <a:br>
              <a:rPr lang="en-IN" sz="2400" b="1" dirty="0"/>
            </a:br>
            <a:r>
              <a:rPr lang="en-IN" sz="2400" b="1" dirty="0" smtClean="0"/>
              <a:t>(</a:t>
            </a:r>
            <a:r>
              <a:rPr lang="en-IN" sz="1800" b="1" dirty="0">
                <a:solidFill>
                  <a:srgbClr val="00B0F0"/>
                </a:solidFill>
              </a:rPr>
              <a:t>http://</a:t>
            </a:r>
            <a:r>
              <a:rPr lang="en-IN" sz="1800" b="1" dirty="0" smtClean="0">
                <a:solidFill>
                  <a:srgbClr val="00B0F0"/>
                </a:solidFill>
              </a:rPr>
              <a:t>etrp.wmo.int/moodle/course/view.php?id=143</a:t>
            </a:r>
            <a:r>
              <a:rPr lang="en-IN" sz="1800" b="1" dirty="0" smtClean="0"/>
              <a:t>)</a:t>
            </a:r>
            <a:r>
              <a:rPr lang="en-IN" sz="2400" b="1" dirty="0" smtClean="0">
                <a:solidFill>
                  <a:srgbClr val="00B050"/>
                </a:solidFill>
              </a:rPr>
              <a:t> </a:t>
            </a:r>
          </a:p>
          <a:p>
            <a:pPr eaLnBrk="1" hangingPunct="1">
              <a:defRPr/>
            </a:pPr>
            <a:r>
              <a:rPr lang="en-IN" sz="2400" b="1" dirty="0"/>
              <a:t>All quizzes will be linked from the Course Website</a:t>
            </a:r>
          </a:p>
          <a:p>
            <a:pPr eaLnBrk="1" hangingPunct="1">
              <a:defRPr/>
            </a:pPr>
            <a:r>
              <a:rPr lang="en-IN" sz="2400" b="1" dirty="0" smtClean="0"/>
              <a:t>All of the modules reside on MetED</a:t>
            </a:r>
            <a:r>
              <a:rPr lang="en-IN" sz="2400" b="1" dirty="0"/>
              <a:t> </a:t>
            </a:r>
            <a:r>
              <a:rPr lang="en-IN" sz="2400" b="1" dirty="0" smtClean="0"/>
              <a:t>website</a:t>
            </a:r>
            <a:r>
              <a:rPr lang="en-IN" sz="2400" b="1" dirty="0"/>
              <a:t> </a:t>
            </a:r>
            <a:r>
              <a:rPr lang="en-IN" sz="2400" b="1" dirty="0" smtClean="0"/>
              <a:t>           ( </a:t>
            </a:r>
            <a:r>
              <a:rPr lang="en-IN" sz="1800" b="1" dirty="0" smtClean="0">
                <a:solidFill>
                  <a:schemeClr val="bg2">
                    <a:lumMod val="50000"/>
                  </a:schemeClr>
                </a:solidFill>
              </a:rPr>
              <a:t>https</a:t>
            </a:r>
            <a:r>
              <a:rPr lang="en-IN" sz="1800" b="1" dirty="0">
                <a:solidFill>
                  <a:schemeClr val="bg2">
                    <a:lumMod val="50000"/>
                  </a:schemeClr>
                </a:solidFill>
              </a:rPr>
              <a:t>://</a:t>
            </a:r>
            <a:r>
              <a:rPr lang="en-IN" sz="1800" b="1" dirty="0" smtClean="0">
                <a:solidFill>
                  <a:schemeClr val="bg2">
                    <a:lumMod val="50000"/>
                  </a:schemeClr>
                </a:solidFill>
              </a:rPr>
              <a:t>www.meted.ucar.edu</a:t>
            </a:r>
            <a:r>
              <a:rPr lang="en-IN" sz="2400" b="1" dirty="0"/>
              <a:t> </a:t>
            </a:r>
            <a:r>
              <a:rPr lang="en-IN" sz="2400" b="1" dirty="0" smtClean="0"/>
              <a:t>) </a:t>
            </a:r>
            <a:r>
              <a:rPr lang="en-IN" sz="2400" b="1" dirty="0"/>
              <a:t>and will also be provided on a </a:t>
            </a:r>
            <a:r>
              <a:rPr lang="en-IN" sz="2400" b="1" dirty="0" smtClean="0"/>
              <a:t>memory stick</a:t>
            </a:r>
            <a:endParaRPr lang="en-IN" sz="2400" b="1" dirty="0"/>
          </a:p>
          <a:p>
            <a:pPr eaLnBrk="1" hangingPunct="1">
              <a:defRPr/>
            </a:pPr>
            <a:r>
              <a:rPr lang="en-IN" sz="2400" b="1" dirty="0" smtClean="0"/>
              <a:t>You’ll need to register on </a:t>
            </a:r>
            <a:r>
              <a:rPr lang="en-IN" sz="2400" b="1" dirty="0"/>
              <a:t>the </a:t>
            </a:r>
            <a:r>
              <a:rPr lang="en-IN" sz="2400" b="1" dirty="0" err="1"/>
              <a:t>MetEd</a:t>
            </a:r>
            <a:r>
              <a:rPr lang="en-IN" sz="2400" b="1" dirty="0"/>
              <a:t> Website </a:t>
            </a:r>
            <a:r>
              <a:rPr lang="en-IN" sz="2400" b="1" dirty="0" smtClean="0"/>
              <a:t>(It is free)</a:t>
            </a:r>
          </a:p>
          <a:p>
            <a:pPr eaLnBrk="1" hangingPunct="1">
              <a:defRPr/>
            </a:pPr>
            <a:r>
              <a:rPr lang="en-IN" sz="2400" b="1" dirty="0" smtClean="0"/>
              <a:t>Some of you may have your </a:t>
            </a:r>
            <a:r>
              <a:rPr lang="en-IN" sz="2400" b="1" dirty="0"/>
              <a:t>registration on the </a:t>
            </a:r>
            <a:r>
              <a:rPr lang="en-IN" sz="2400" b="1" dirty="0" err="1"/>
              <a:t>MetEd</a:t>
            </a:r>
            <a:r>
              <a:rPr lang="en-IN" sz="2400" b="1" dirty="0"/>
              <a:t> Website (created </a:t>
            </a:r>
            <a:r>
              <a:rPr lang="en-IN" sz="2400" b="1" dirty="0" smtClean="0"/>
              <a:t>during Basic </a:t>
            </a:r>
            <a:r>
              <a:rPr lang="en-IN" sz="2400" b="1" dirty="0"/>
              <a:t>course</a:t>
            </a:r>
            <a:r>
              <a:rPr lang="en-IN" sz="2400" b="1" dirty="0" smtClean="0"/>
              <a:t>)</a:t>
            </a:r>
            <a:endParaRPr lang="en-IN" sz="2400" b="1" dirty="0"/>
          </a:p>
          <a:p>
            <a:pPr eaLnBrk="1" hangingPunct="1">
              <a:defRPr/>
            </a:pPr>
            <a:r>
              <a:rPr lang="en-IN" sz="2400" b="1" dirty="0" smtClean="0"/>
              <a:t>See </a:t>
            </a:r>
            <a:r>
              <a:rPr lang="en-IN" sz="2400" b="1" dirty="0"/>
              <a:t>instructions in the </a:t>
            </a:r>
            <a:r>
              <a:rPr lang="en-IN" sz="2400" b="1" dirty="0" smtClean="0"/>
              <a:t>Technical Requirements /Instructions </a:t>
            </a:r>
            <a:r>
              <a:rPr lang="en-IN" sz="2400" b="1" dirty="0"/>
              <a:t>document on the Course Website</a:t>
            </a:r>
          </a:p>
        </p:txBody>
      </p:sp>
    </p:spTree>
  </p:cSld>
  <p:clrMapOvr>
    <a:masterClrMapping/>
  </p:clrMapOvr>
  <p:transition spd="slow" advTm="5880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28800" y="152400"/>
            <a:ext cx="6511925" cy="1143000"/>
          </a:xfrm>
        </p:spPr>
        <p:txBody>
          <a:bodyPr/>
          <a:lstStyle/>
          <a:p>
            <a:pPr eaLnBrk="1" hangingPunct="1"/>
            <a:r>
              <a:rPr lang="en-IN" b="1" i="1" smtClean="0"/>
              <a:t>Course Components</a:t>
            </a:r>
            <a:endParaRPr lang="en-IN" smtClean="0"/>
          </a:p>
        </p:txBody>
      </p:sp>
      <p:sp>
        <p:nvSpPr>
          <p:cNvPr id="3" name="Content Placeholder 2"/>
          <p:cNvSpPr>
            <a:spLocks noGrp="1"/>
          </p:cNvSpPr>
          <p:nvPr>
            <p:ph sz="quarter" idx="4294967295"/>
          </p:nvPr>
        </p:nvSpPr>
        <p:spPr>
          <a:xfrm>
            <a:off x="304800" y="1447800"/>
            <a:ext cx="8534400" cy="5181600"/>
          </a:xfrm>
        </p:spPr>
        <p:txBody>
          <a:bodyPr>
            <a:noAutofit/>
          </a:bodyPr>
          <a:lstStyle/>
          <a:p>
            <a:pPr eaLnBrk="1" hangingPunct="1">
              <a:defRPr/>
            </a:pPr>
            <a:r>
              <a:rPr lang="en-US" sz="2400" dirty="0" smtClean="0"/>
              <a:t>Set up your profile (Pre-course Activity)</a:t>
            </a:r>
          </a:p>
          <a:p>
            <a:pPr marL="228600" lvl="1" eaLnBrk="1" hangingPunct="1">
              <a:defRPr/>
            </a:pPr>
            <a:r>
              <a:rPr lang="en-US" sz="2400" dirty="0" smtClean="0"/>
              <a:t>Pre-Course Activity for officers who have not participated in Basic course:</a:t>
            </a:r>
          </a:p>
          <a:p>
            <a:pPr lvl="1" eaLnBrk="1" hangingPunct="1">
              <a:defRPr/>
            </a:pPr>
            <a:r>
              <a:rPr lang="en-US" sz="3200" baseline="-25000" dirty="0" smtClean="0"/>
              <a:t>“</a:t>
            </a:r>
            <a:r>
              <a:rPr lang="en-US" sz="3200" b="1" baseline="-25000" dirty="0"/>
              <a:t>Understanding the Hydrologic Cycle: International Edition” </a:t>
            </a:r>
            <a:endParaRPr lang="en-US" sz="3200" b="1" baseline="-25000" dirty="0" smtClean="0"/>
          </a:p>
          <a:p>
            <a:pPr marL="365760" lvl="1" indent="0" eaLnBrk="1" hangingPunct="1">
              <a:buFont typeface="Wingdings 2" pitchFamily="18" charset="2"/>
              <a:buNone/>
              <a:defRPr/>
            </a:pPr>
            <a:r>
              <a:rPr lang="en-US" sz="2800" b="1" u="sng" baseline="-25000" dirty="0" smtClean="0">
                <a:solidFill>
                  <a:srgbClr val="00B050"/>
                </a:solidFill>
                <a:hlinkClick r:id="rId2"/>
              </a:rPr>
              <a:t>https</a:t>
            </a:r>
            <a:r>
              <a:rPr lang="en-US" sz="2800" b="1" u="sng" baseline="-25000" dirty="0">
                <a:solidFill>
                  <a:srgbClr val="00B050"/>
                </a:solidFill>
                <a:hlinkClick r:id="rId2"/>
              </a:rPr>
              <a:t>://</a:t>
            </a:r>
            <a:r>
              <a:rPr lang="en-US" sz="2800" b="1" u="sng" baseline="-25000" dirty="0" smtClean="0">
                <a:solidFill>
                  <a:srgbClr val="00B050"/>
                </a:solidFill>
                <a:hlinkClick r:id="rId2"/>
              </a:rPr>
              <a:t>www.meted.ucar.edu/training_module.php?id=791</a:t>
            </a:r>
            <a:r>
              <a:rPr lang="en-US" sz="2800" b="1" baseline="-25000" dirty="0" smtClean="0">
                <a:solidFill>
                  <a:srgbClr val="00B050"/>
                </a:solidFill>
              </a:rPr>
              <a:t> </a:t>
            </a:r>
            <a:r>
              <a:rPr lang="en-US" sz="2800" baseline="-25000" dirty="0" smtClean="0"/>
              <a:t>or on memory stick</a:t>
            </a:r>
            <a:endParaRPr lang="en-US" sz="2800" b="1" baseline="-25000" dirty="0" smtClean="0">
              <a:solidFill>
                <a:srgbClr val="00B050"/>
              </a:solidFill>
            </a:endParaRPr>
          </a:p>
          <a:p>
            <a:pPr lvl="1" eaLnBrk="1" hangingPunct="1">
              <a:defRPr/>
            </a:pPr>
            <a:r>
              <a:rPr lang="en-US" sz="3200" b="1" baseline="-25000" dirty="0" smtClean="0"/>
              <a:t>“Runoff Processes: International Edition”</a:t>
            </a:r>
          </a:p>
          <a:p>
            <a:pPr marL="365760" lvl="1" indent="0" eaLnBrk="1" hangingPunct="1">
              <a:buFont typeface="Wingdings 2" pitchFamily="18" charset="2"/>
              <a:buNone/>
              <a:defRPr/>
            </a:pPr>
            <a:r>
              <a:rPr lang="en-US" sz="2800" b="1" u="sng" baseline="-25000" dirty="0" smtClean="0">
                <a:solidFill>
                  <a:srgbClr val="00B050"/>
                </a:solidFill>
                <a:hlinkClick r:id="rId3"/>
              </a:rPr>
              <a:t>https</a:t>
            </a:r>
            <a:r>
              <a:rPr lang="en-US" sz="2800" b="1" u="sng" baseline="-25000" dirty="0">
                <a:solidFill>
                  <a:srgbClr val="00B050"/>
                </a:solidFill>
                <a:hlinkClick r:id="rId3"/>
              </a:rPr>
              <a:t>://www.meted.ucar.edu/training_module.php?id=</a:t>
            </a:r>
            <a:r>
              <a:rPr lang="en-US" sz="2800" b="1" u="sng" baseline="-25000" dirty="0" smtClean="0">
                <a:solidFill>
                  <a:srgbClr val="00B050"/>
                </a:solidFill>
                <a:hlinkClick r:id="rId3"/>
              </a:rPr>
              <a:t>805</a:t>
            </a:r>
            <a:r>
              <a:rPr lang="en-US" sz="2800" b="1" baseline="-25000" dirty="0">
                <a:solidFill>
                  <a:srgbClr val="00B050"/>
                </a:solidFill>
              </a:rPr>
              <a:t> </a:t>
            </a:r>
            <a:r>
              <a:rPr lang="en-US" sz="2800" baseline="-25000" dirty="0"/>
              <a:t>or </a:t>
            </a:r>
            <a:r>
              <a:rPr lang="en-US" sz="2800" baseline="-25000" dirty="0" smtClean="0"/>
              <a:t>on </a:t>
            </a:r>
            <a:r>
              <a:rPr lang="en-US" sz="3200" baseline="-25000" dirty="0" smtClean="0"/>
              <a:t>memory stick</a:t>
            </a:r>
            <a:endParaRPr lang="en-US" sz="2800" b="1" baseline="-25000" dirty="0"/>
          </a:p>
          <a:p>
            <a:pPr eaLnBrk="1" hangingPunct="1">
              <a:defRPr/>
            </a:pPr>
            <a:r>
              <a:rPr lang="en-US" sz="2400" dirty="0" smtClean="0"/>
              <a:t>Live Orientation Webinar on 19</a:t>
            </a:r>
            <a:r>
              <a:rPr lang="en-US" sz="2400" baseline="30000" dirty="0" smtClean="0"/>
              <a:t>th</a:t>
            </a:r>
            <a:r>
              <a:rPr lang="en-US" sz="2400" dirty="0" smtClean="0"/>
              <a:t> March 2018 @ 1100 </a:t>
            </a:r>
            <a:r>
              <a:rPr lang="en-US" sz="2400" dirty="0" err="1" smtClean="0"/>
              <a:t>Hrs</a:t>
            </a:r>
            <a:r>
              <a:rPr lang="en-US" sz="2400" dirty="0" smtClean="0"/>
              <a:t> IST </a:t>
            </a:r>
            <a:br>
              <a:rPr lang="en-US" sz="2400" dirty="0" smtClean="0"/>
            </a:br>
            <a:r>
              <a:rPr lang="en-US" sz="2400" dirty="0" smtClean="0"/>
              <a:t>( 0530 UTC)</a:t>
            </a:r>
          </a:p>
          <a:p>
            <a:pPr eaLnBrk="1" hangingPunct="1">
              <a:defRPr/>
            </a:pPr>
            <a:r>
              <a:rPr lang="en-IN" sz="2400" dirty="0" smtClean="0"/>
              <a:t>11+1 </a:t>
            </a:r>
            <a:r>
              <a:rPr lang="en-IN" sz="2400" dirty="0"/>
              <a:t>Distance Learning </a:t>
            </a:r>
            <a:r>
              <a:rPr lang="en-IN" sz="2400" dirty="0" smtClean="0"/>
              <a:t>Modules and Quizzes</a:t>
            </a:r>
          </a:p>
          <a:p>
            <a:pPr lvl="1" eaLnBrk="1" hangingPunct="1">
              <a:defRPr/>
            </a:pPr>
            <a:r>
              <a:rPr lang="en-IN" sz="2400" dirty="0" smtClean="0"/>
              <a:t> 11 modules are  mandatory</a:t>
            </a:r>
            <a:endParaRPr lang="en-IN" sz="2400" i="1" dirty="0" smtClean="0"/>
          </a:p>
          <a:p>
            <a:pPr lvl="1" eaLnBrk="1" hangingPunct="1">
              <a:defRPr/>
            </a:pPr>
            <a:r>
              <a:rPr lang="en-IN" sz="2400" dirty="0"/>
              <a:t> </a:t>
            </a:r>
            <a:r>
              <a:rPr lang="en-IN" sz="2400" dirty="0" smtClean="0"/>
              <a:t>At least 1 module out of 4 optional modules</a:t>
            </a:r>
          </a:p>
          <a:p>
            <a:pPr eaLnBrk="1" hangingPunct="1">
              <a:defRPr/>
            </a:pPr>
            <a:r>
              <a:rPr lang="en-IN" sz="2700" dirty="0" smtClean="0"/>
              <a:t>Optional Reading </a:t>
            </a:r>
          </a:p>
        </p:txBody>
      </p:sp>
    </p:spTree>
  </p:cSld>
  <p:clrMapOvr>
    <a:masterClrMapping/>
  </p:clrMapOvr>
  <p:transition spd="slow" advTm="5891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152400"/>
            <a:ext cx="6511925" cy="1143000"/>
          </a:xfrm>
        </p:spPr>
        <p:txBody>
          <a:bodyPr/>
          <a:lstStyle/>
          <a:p>
            <a:pPr eaLnBrk="1" hangingPunct="1"/>
            <a:r>
              <a:rPr lang="en-IN" b="1" i="1" smtClean="0"/>
              <a:t>Course Components</a:t>
            </a:r>
            <a:endParaRPr lang="en-IN" smtClean="0"/>
          </a:p>
        </p:txBody>
      </p:sp>
      <p:sp>
        <p:nvSpPr>
          <p:cNvPr id="18435" name="Content Placeholder 2"/>
          <p:cNvSpPr>
            <a:spLocks noGrp="1"/>
          </p:cNvSpPr>
          <p:nvPr>
            <p:ph sz="quarter" idx="4294967295"/>
          </p:nvPr>
        </p:nvSpPr>
        <p:spPr>
          <a:xfrm>
            <a:off x="457200" y="1676400"/>
            <a:ext cx="8534400" cy="4495800"/>
          </a:xfrm>
        </p:spPr>
        <p:txBody>
          <a:bodyPr/>
          <a:lstStyle/>
          <a:p>
            <a:pPr eaLnBrk="1" hangingPunct="1"/>
            <a:r>
              <a:rPr lang="en-IN" sz="2800" dirty="0" smtClean="0"/>
              <a:t>Participate on the Course forum – at least twice weekly</a:t>
            </a:r>
          </a:p>
          <a:p>
            <a:pPr eaLnBrk="1" hangingPunct="1"/>
            <a:r>
              <a:rPr lang="en-IN" sz="2800" dirty="0" smtClean="0"/>
              <a:t>A short final writing assignment</a:t>
            </a:r>
          </a:p>
          <a:p>
            <a:pPr eaLnBrk="1" hangingPunct="1"/>
            <a:r>
              <a:rPr lang="en-IN" sz="2800" dirty="0" smtClean="0"/>
              <a:t>Live Closing Session scheduled for 4 May 2018 @ 1500 </a:t>
            </a:r>
            <a:r>
              <a:rPr lang="en-IN" sz="2800" dirty="0" err="1" smtClean="0"/>
              <a:t>Hrs</a:t>
            </a:r>
            <a:r>
              <a:rPr lang="en-IN" sz="2800" dirty="0" smtClean="0"/>
              <a:t> IST ( 0930 UTC )</a:t>
            </a:r>
          </a:p>
          <a:p>
            <a:pPr eaLnBrk="1" hangingPunct="1"/>
            <a:r>
              <a:rPr lang="en-IN" sz="2800" dirty="0" smtClean="0"/>
              <a:t>Completing all of these with a passing score on the quizzes and written assignment will earn you a Certificate of Completion for the course</a:t>
            </a:r>
          </a:p>
        </p:txBody>
      </p:sp>
    </p:spTree>
  </p:cSld>
  <p:clrMapOvr>
    <a:masterClrMapping/>
  </p:clrMapOvr>
  <p:transition spd="slow" advTm="5822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4,1751056305,C:\Users\dell\Desktop\DL_orientation_Nov_2015_FOR_LIVE_pptx\Media.ppcx"/>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658D490-0C6C-4740-8397-E66FB9ADA2C2}_4.png&quot;/&gt;&lt;left val=&quot;62&quot;/&gt;&lt;top val=&quot;258&quot;/&gt;&lt;width val=&quot;167&quot;/&gt;&lt;height val=&quot;55&quot;/&gt;&lt;hasText val=&quot;1&quot;/&gt;&lt;/Image&gt;&lt;/ThreeDShapeInfo&gt;"/>
  <p:tag name="PRESENTER_SHAPETEXTINFO" val="&lt;ShapeTextInfo&gt;&lt;TableIndex row=&quot;-1&quot; col=&quot;-1&quot;&gt;&lt;linesCount val=&quot;2&quot;/&gt;&lt;lineCharCount val=&quot;17&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F5BD1810-7613-414E-9145-F393D8C3FA24}_4.png&quot;/&gt;&lt;left val=&quot;507&quot;/&gt;&lt;top val=&quot;258&quot;/&gt;&lt;width val=&quot;160&quot;/&gt;&lt;height val=&quot;55&quot;/&gt;&lt;hasText val=&quot;1&quot;/&gt;&lt;/Image&gt;&lt;/ThreeDShapeInfo&gt;"/>
  <p:tag name="PRESENTER_SHAPETEXTINFO" val="&lt;ShapeTextInfo&gt;&lt;TableIndex row=&quot;-1&quot; col=&quot;-1&quot;&gt;&lt;linesCount val=&quot;2&quot;/&gt;&lt;lineCharCount val=&quot;16&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DB2A7995-F490-47E5-885B-00B0D20330C2}_4.png&quot;/&gt;&lt;left val=&quot;50&quot;/&gt;&lt;top val=&quot;465&quot;/&gt;&lt;width val=&quot;170&quot;/&gt;&lt;height val=&quot;55&quot;/&gt;&lt;hasText val=&quot;1&quot;/&gt;&lt;/Image&gt;&lt;/ThreeDShapeInfo&gt;"/>
  <p:tag name="PRESENTER_SHAPETEXTINFO" val="&lt;ShapeTextInfo&gt;&lt;TableIndex row=&quot;-1&quot; col=&quot;-1&quot;&gt;&lt;linesCount val=&quot;2&quot;/&gt;&lt;lineCharCount val=&quot;20&quot;/&gt;&lt;lineCharCount val=&quot;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360EEC34-2020-4BA5-AD50-84507D7F26FC}_4.png&quot;/&gt;&lt;left val=&quot;268&quot;/&gt;&lt;top val=&quot;461&quot;/&gt;&lt;width val=&quot;172&quot;/&gt;&lt;height val=&quot;73&quot;/&gt;&lt;hasText val=&quot;1&quot;/&gt;&lt;/Image&gt;&lt;/ThreeDShapeInfo&gt;"/>
  <p:tag name="PRESENTER_SHAPETEXTINFO" val="&lt;ShapeTextInfo&gt;&lt;TableIndex row=&quot;-1&quot; col=&quot;-1&quot;&gt;&lt;linesCount val=&quot;3&quot;/&gt;&lt;lineCharCount val=&quot;7&quot;/&gt;&lt;lineCharCount val=&quot;1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5C77C902-5FE7-40BF-B754-C76398EDF98C}_3.png&quot;/&gt;&lt;left val=&quot;222&quot;/&gt;&lt;top val=&quot;332&quot;/&gt;&lt;width val=&quot;118&quot;/&gt;&lt;height val=&quot;55&quot;/&gt;&lt;hasText val=&quot;1&quot;/&gt;&lt;/Image&gt;&lt;/ThreeDShapeInfo&gt;"/>
  <p:tag name="PRESENTER_SHAPETEXTINFO" val="&lt;ShapeTextInfo&gt;&lt;TableIndex row=&quot;-1&quot; col=&quot;-1&quot;&gt;&lt;linesCount val=&quot;2&quot;/&gt;&lt;lineCharCount val=&quot;12&quot;/&gt;&lt;lineCharCount val=&quot;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212A70-35B5-4789-90F9-2046023AAB18}&quot;/&gt;&lt;isInvalidForFieldText val=&quot;0&quot;/&gt;&lt;Image&gt;&lt;filename val=&quot;C:\Users\dell\Desktop\PPT\data\asimages\{64212A70-35B5-4789-90F9-2046023AAB18}_3.png&quot;/&gt;&lt;left val=&quot;93&quot;/&gt;&lt;top val=&quot;11&quot;/&gt;&lt;width val=&quot;517&quot;/&gt;&lt;height val=&quot;95&quot;/&gt;&lt;hasText val=&quot;1&quot;/&gt;&lt;/Image&gt;&lt;/ThreeDShapeInfo&gt;"/>
  <p:tag name="PRESENTER_SHAPETEXTINFO" val="&lt;ShapeTextInfo&gt;&lt;TableIndex row=&quot;-1&quot; col=&quot;-1&quot;&gt;&lt;linesCount val=&quot;1&quot;/&gt;&lt;lineCharCount val=&quot;1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5C77C902-5FE7-40BF-B754-C76398EDF98C}_3.png&quot;/&gt;&lt;left val=&quot;222&quot;/&gt;&lt;top val=&quot;332&quot;/&gt;&lt;width val=&quot;118&quot;/&gt;&lt;height val=&quot;55&quot;/&gt;&lt;hasText val=&quot;1&quot;/&gt;&lt;/Image&gt;&lt;/ThreeDShapeInfo&gt;"/>
  <p:tag name="PRESENTER_SHAPETEXTINFO" val="&lt;ShapeTextInfo&gt;&lt;TableIndex row=&quot;-1&quot; col=&quot;-1&quot;&gt;&lt;linesCount val=&quot;2&quot;/&gt;&lt;lineCharCount val=&quot;12&quot;/&gt;&lt;lineCharCount val=&quot;5&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1F8DDEC-4521-4ADA-ACF9-E7061EE8EE58}_13.png&quot;/&gt;&lt;left val=&quot;277&quot;/&gt;&lt;top val=&quot;129&quot;/&gt;&lt;width val=&quot;178&quot;/&gt;&lt;height val=&quot;100&quot;/&gt;&lt;hasText val=&quot;1&quot;/&gt;&lt;/Image&gt;&lt;/ThreeDShapeInfo&gt;"/>
  <p:tag name="PRESENTER_SHAPETEXTINFO" val="&lt;ShapeTextInfo&gt;&lt;TableIndex row=&quot;-1&quot; col=&quot;-1&quot;&gt;&lt;linesCount val=&quot;3&quot;/&gt;&lt;lineCharCount val=&quot;5&quot;/&gt;&lt;lineCharCount val=&quot;18&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212A70-35B5-4789-90F9-2046023AAB18}&quot;/&gt;&lt;isInvalidForFieldText val=&quot;0&quot;/&gt;&lt;Image&gt;&lt;filename val=&quot;C:\Users\dell\Desktop\PPT\data\asimages\{64212A70-35B5-4789-90F9-2046023AAB18}_3.png&quot;/&gt;&lt;left val=&quot;93&quot;/&gt;&lt;top val=&quot;11&quot;/&gt;&lt;width val=&quot;517&quot;/&gt;&lt;height val=&quot;95&quot;/&gt;&lt;hasText val=&quot;1&quot;/&gt;&lt;/Image&gt;&lt;/ThreeDShapeInfo&gt;"/>
  <p:tag name="PRESENTER_SHAPETEXTINFO" val="&lt;ShapeTextInfo&gt;&lt;TableIndex row=&quot;-1&quot; col=&quot;-1&quot;&gt;&lt;linesCount val=&quot;1&quot;/&gt;&lt;lineCharCount val=&quot;18&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A55708F2-7C7C-48A3-B4D5-2238ADD0A2E0}_3.png&quot;/&gt;&lt;left val=&quot;26&quot;/&gt;&lt;top val=&quot;332&quot;/&gt;&lt;width val=&quot;174&quot;/&gt;&lt;height val=&quot;55&quot;/&gt;&lt;hasText val=&quot;1&quot;/&gt;&lt;/Image&gt;&lt;/ThreeDShapeInfo&gt;"/>
  <p:tag name="PRESENTER_SHAPETEXTINFO" val="&lt;ShapeTextInfo&gt;&lt;TableIndex row=&quot;-1&quot; col=&quot;-1&quot;&gt;&lt;linesCount val=&quot;2&quot;/&gt;&lt;lineCharCount val=&quot;15&quot;/&gt;&lt;lineCharCount val=&quot;17&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6554ABEA-8E66-45B1-A153-31AF20680935}_3.png&quot;/&gt;&lt;left val=&quot;530&quot;/&gt;&lt;top val=&quot;332&quot;/&gt;&lt;width val=&quot;174&quot;/&gt;&lt;height val=&quot;55&quot;/&gt;&lt;hasText val=&quot;1&quot;/&gt;&lt;/Image&gt;&lt;/ThreeDShapeInfo&gt;"/>
  <p:tag name="PRESENTER_SHAPETEXTINFO" val="&lt;ShapeTextInfo&gt;&lt;TableIndex row=&quot;-1&quot; col=&quot;-1&quot;&gt;&lt;linesCount val=&quot;2&quot;/&gt;&lt;lineCharCount val=&quot;17&quot;/&gt;&lt;lineCharCount val=&quot;1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7BE27F2-867B-40C8-9E2C-8A308CC7F76B}&quot;/&gt;&lt;isInvalidForFieldText val=&quot;0&quot;/&gt;&lt;Image&gt;&lt;filename val=&quot;C:\Users\dell\Desktop\PPT\data\asimages\{97BE27F2-867B-40C8-9E2C-8A308CC7F76B}.png&quot;/&gt;&lt;left val=&quot;550&quot;/&gt;&lt;top val=&quot;171&quot;/&gt;&lt;width val=&quot;124&quot;/&gt;&lt;height val=&quot;144&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CB3EBA03-FC44-43C3-AE32-41C13139A9D0}_2.png&quot;/&gt;&lt;left val=&quot;90&quot;/&gt;&lt;top val=&quot;379&quot;/&gt;&lt;width val=&quot;205&quot;/&gt;&lt;height val=&quot;55&quot;/&gt;&lt;hasText val=&quot;1&quot;/&gt;&lt;/Image&gt;&lt;/ThreeDShapeInfo&gt;"/>
  <p:tag name="PRESENTER_SHAPETEXTINFO" val="&lt;ShapeTextInfo&gt;&lt;TableIndex row=&quot;-1&quot; col=&quot;-1&quot;&gt;&lt;linesCount val=&quot;2&quot;/&gt;&lt;lineCharCount val=&quot;19&quot;/&gt;&lt;lineCharCount val=&quot;14&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026ADF0A-023B-414D-B216-37499816E031}_2.png&quot;/&gt;&lt;left val=&quot;458&quot;/&gt;&lt;top val=&quot;383&quot;/&gt;&lt;width val=&quot;144&quot;/&gt;&lt;height val=&quot;55&quot;/&gt;&lt;hasText val=&quot;1&quot;/&gt;&lt;/Image&gt;&lt;/ThreeDShapeInfo&gt;"/>
  <p:tag name="PRESENTER_SHAPETEXTINFO" val="&lt;ShapeTextInfo&gt;&lt;TableIndex row=&quot;-1&quot; col=&quot;-1&quot;&gt;&lt;linesCount val=&quot;2&quot;/&gt;&lt;lineCharCount val=&quot;12&quot;/&gt;&lt;lineCharCount val=&quot;1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ell\Desktop\PPT\data\asimages\{A55708F2-7C7C-48A3-B4D5-2238ADD0A2E0}_3.png&quot;/&gt;&lt;left val=&quot;26&quot;/&gt;&lt;top val=&quot;332&quot;/&gt;&lt;width val=&quot;174&quot;/&gt;&lt;height val=&quot;55&quot;/&gt;&lt;hasText val=&quot;1&quot;/&gt;&lt;/Image&gt;&lt;/ThreeDShapeInfo&gt;"/>
  <p:tag name="PRESENTER_SHAPETEXTINFO" val="&lt;ShapeTextInfo&gt;&lt;TableIndex row=&quot;-1&quot; col=&quot;-1&quot;&gt;&lt;linesCount val=&quot;2&quot;/&gt;&lt;lineCharCount val=&quot;15&quot;/&gt;&lt;lineCharCount val=&quot;17&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PSNARRATION" val="5,1751056305,C:\Users\dell\Desktop\DL_orientation_Nov_2015_FOR_LIVE_pptx\Media.ppcx"/>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1205</TotalTime>
  <Words>813</Words>
  <Application>Microsoft Office PowerPoint</Application>
  <PresentationFormat>On-screen Show (4:3)</PresentationFormat>
  <Paragraphs>119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PowerPoint Presentation</vt:lpstr>
      <vt:lpstr>Course Instructors from NWA</vt:lpstr>
      <vt:lpstr>PowerPoint Presentation</vt:lpstr>
      <vt:lpstr>Course Website</vt:lpstr>
      <vt:lpstr>The Course</vt:lpstr>
      <vt:lpstr>Goal of the Course</vt:lpstr>
      <vt:lpstr>Technical Notes</vt:lpstr>
      <vt:lpstr>Course Components</vt:lpstr>
      <vt:lpstr>Course Components</vt:lpstr>
      <vt:lpstr>Pre-requisite Modules</vt:lpstr>
      <vt:lpstr>Required Modules</vt:lpstr>
      <vt:lpstr>Required Modules</vt:lpstr>
      <vt:lpstr>Required Modules</vt:lpstr>
      <vt:lpstr>Two Required Modules out of Three Options</vt:lpstr>
      <vt:lpstr>Written Assignment</vt:lpstr>
      <vt:lpstr>Course Completion</vt:lpstr>
      <vt:lpstr>Final Writing Assignment</vt:lpstr>
      <vt:lpstr>Final Writing Assignment</vt:lpstr>
      <vt:lpstr>Participation Guidelines</vt:lpstr>
      <vt:lpstr>Participation Guidelines</vt:lpstr>
      <vt:lpstr>Final Webinar Session</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BIOVED-2</dc:creator>
  <cp:lastModifiedBy>admin</cp:lastModifiedBy>
  <cp:revision>133</cp:revision>
  <dcterms:created xsi:type="dcterms:W3CDTF">2006-08-16T00:00:00Z</dcterms:created>
  <dcterms:modified xsi:type="dcterms:W3CDTF">2018-03-04T07:07:53Z</dcterms:modified>
</cp:coreProperties>
</file>