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31"/>
  </p:notesMasterIdLst>
  <p:sldIdLst>
    <p:sldId id="301" r:id="rId3"/>
    <p:sldId id="269" r:id="rId4"/>
    <p:sldId id="287" r:id="rId5"/>
    <p:sldId id="291" r:id="rId6"/>
    <p:sldId id="296" r:id="rId7"/>
    <p:sldId id="278" r:id="rId8"/>
    <p:sldId id="285" r:id="rId9"/>
    <p:sldId id="297" r:id="rId10"/>
    <p:sldId id="272" r:id="rId11"/>
    <p:sldId id="292" r:id="rId12"/>
    <p:sldId id="273" r:id="rId13"/>
    <p:sldId id="279" r:id="rId14"/>
    <p:sldId id="280" r:id="rId15"/>
    <p:sldId id="293" r:id="rId16"/>
    <p:sldId id="307" r:id="rId17"/>
    <p:sldId id="304" r:id="rId18"/>
    <p:sldId id="294" r:id="rId19"/>
    <p:sldId id="290" r:id="rId20"/>
    <p:sldId id="281" r:id="rId21"/>
    <p:sldId id="305" r:id="rId22"/>
    <p:sldId id="306" r:id="rId23"/>
    <p:sldId id="275" r:id="rId24"/>
    <p:sldId id="276" r:id="rId25"/>
    <p:sldId id="298" r:id="rId26"/>
    <p:sldId id="282" r:id="rId27"/>
    <p:sldId id="299" r:id="rId28"/>
    <p:sldId id="286" r:id="rId29"/>
    <p:sldId id="258" r:id="rId3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50" autoAdjust="0"/>
    <p:restoredTop sz="96391" autoAdjust="0"/>
  </p:normalViewPr>
  <p:slideViewPr>
    <p:cSldViewPr snapToGrid="0" snapToObjects="1">
      <p:cViewPr varScale="1">
        <p:scale>
          <a:sx n="96" d="100"/>
          <a:sy n="96" d="100"/>
        </p:scale>
        <p:origin x="264" y="96"/>
      </p:cViewPr>
      <p:guideLst>
        <p:guide orient="horz" pos="357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E06556-AF39-467F-8FE9-C51EA7CDE043}" type="doc">
      <dgm:prSet loTypeId="urn:microsoft.com/office/officeart/2005/8/layout/chevron2" loCatId="process" qsTypeId="urn:microsoft.com/office/officeart/2005/8/quickstyle/simple5" qsCatId="simple" csTypeId="urn:microsoft.com/office/officeart/2005/8/colors/accent0_3" csCatId="mainScheme" phldr="1"/>
      <dgm:spPr/>
      <dgm:t>
        <a:bodyPr/>
        <a:lstStyle/>
        <a:p>
          <a:endParaRPr kumimoji="1" lang="ja-JP" altLang="en-US"/>
        </a:p>
      </dgm:t>
    </dgm:pt>
    <dgm:pt modelId="{071C2C1F-D880-4978-B8BF-4DAF268CCA71}">
      <dgm:prSet phldrT="[テキスト]"/>
      <dgm:spPr/>
      <dgm:t>
        <a:bodyPr/>
        <a:lstStyle/>
        <a:p>
          <a:r>
            <a:rPr kumimoji="1" lang="en-US" altLang="ja-JP" dirty="0" smtClean="0"/>
            <a:t>Survey</a:t>
          </a:r>
          <a:endParaRPr kumimoji="1" lang="ja-JP" altLang="en-US" dirty="0"/>
        </a:p>
      </dgm:t>
    </dgm:pt>
    <dgm:pt modelId="{B3942924-F398-4DCF-BA24-8D95EC4F8ECF}" type="parTrans" cxnId="{27DB2BC8-71C6-4C28-96F3-19A20479E404}">
      <dgm:prSet/>
      <dgm:spPr/>
      <dgm:t>
        <a:bodyPr/>
        <a:lstStyle/>
        <a:p>
          <a:endParaRPr kumimoji="1" lang="ja-JP" altLang="en-US"/>
        </a:p>
      </dgm:t>
    </dgm:pt>
    <dgm:pt modelId="{A74E52D4-97B5-45AA-9E36-13CD6FC03993}" type="sibTrans" cxnId="{27DB2BC8-71C6-4C28-96F3-19A20479E404}">
      <dgm:prSet/>
      <dgm:spPr/>
      <dgm:t>
        <a:bodyPr/>
        <a:lstStyle/>
        <a:p>
          <a:endParaRPr kumimoji="1" lang="ja-JP" altLang="en-US"/>
        </a:p>
      </dgm:t>
    </dgm:pt>
    <dgm:pt modelId="{38E0D6E9-B521-47B2-9FBD-82038C5D873A}">
      <dgm:prSet phldrT="[テキスト]"/>
      <dgm:spPr/>
      <dgm:t>
        <a:bodyPr/>
        <a:lstStyle/>
        <a:p>
          <a:r>
            <a:rPr kumimoji="1" lang="en-US" altLang="ja-JP" dirty="0" smtClean="0"/>
            <a:t>Provision</a:t>
          </a:r>
          <a:endParaRPr kumimoji="1" lang="ja-JP" altLang="en-US" dirty="0"/>
        </a:p>
      </dgm:t>
    </dgm:pt>
    <dgm:pt modelId="{C655EECF-E864-48E4-B157-024ACED665EA}" type="parTrans" cxnId="{A85D81F6-F058-40C7-9DA1-14D4501D0201}">
      <dgm:prSet/>
      <dgm:spPr/>
      <dgm:t>
        <a:bodyPr/>
        <a:lstStyle/>
        <a:p>
          <a:endParaRPr kumimoji="1" lang="ja-JP" altLang="en-US"/>
        </a:p>
      </dgm:t>
    </dgm:pt>
    <dgm:pt modelId="{72918C6C-F049-4DD7-92BC-6AEBE58B5788}" type="sibTrans" cxnId="{A85D81F6-F058-40C7-9DA1-14D4501D0201}">
      <dgm:prSet/>
      <dgm:spPr/>
      <dgm:t>
        <a:bodyPr/>
        <a:lstStyle/>
        <a:p>
          <a:endParaRPr kumimoji="1" lang="ja-JP" altLang="en-US"/>
        </a:p>
      </dgm:t>
    </dgm:pt>
    <dgm:pt modelId="{7F58723D-23ED-4DB6-814C-AA4A77A44E48}">
      <dgm:prSet/>
      <dgm:spPr/>
      <dgm:t>
        <a:bodyPr/>
        <a:lstStyle/>
        <a:p>
          <a:r>
            <a:rPr kumimoji="1" lang="en-US" altLang="ja-JP" dirty="0" smtClean="0"/>
            <a:t>Training</a:t>
          </a:r>
          <a:endParaRPr kumimoji="1" lang="ja-JP" altLang="en-US" dirty="0"/>
        </a:p>
      </dgm:t>
    </dgm:pt>
    <dgm:pt modelId="{FFF819E2-D29D-4C3D-987C-A9DC716F9588}" type="parTrans" cxnId="{EC89E1C8-737E-4D4C-8DEC-C0CDD18A217D}">
      <dgm:prSet/>
      <dgm:spPr/>
      <dgm:t>
        <a:bodyPr/>
        <a:lstStyle/>
        <a:p>
          <a:endParaRPr kumimoji="1" lang="ja-JP" altLang="en-US"/>
        </a:p>
      </dgm:t>
    </dgm:pt>
    <dgm:pt modelId="{65B6515F-F019-40FE-A995-5C71C24651C7}" type="sibTrans" cxnId="{EC89E1C8-737E-4D4C-8DEC-C0CDD18A217D}">
      <dgm:prSet/>
      <dgm:spPr/>
      <dgm:t>
        <a:bodyPr/>
        <a:lstStyle/>
        <a:p>
          <a:endParaRPr kumimoji="1" lang="ja-JP" altLang="en-US"/>
        </a:p>
      </dgm:t>
    </dgm:pt>
    <dgm:pt modelId="{78C31011-8EE4-4B5A-AEA1-09F341928456}">
      <dgm:prSet/>
      <dgm:spPr/>
      <dgm:t>
        <a:bodyPr/>
        <a:lstStyle/>
        <a:p>
          <a:r>
            <a:rPr kumimoji="1" lang="en-US" altLang="ja-JP" dirty="0" smtClean="0"/>
            <a:t>Follow-up</a:t>
          </a:r>
          <a:endParaRPr kumimoji="1" lang="ja-JP" altLang="en-US" dirty="0"/>
        </a:p>
      </dgm:t>
    </dgm:pt>
    <dgm:pt modelId="{6621EAA2-C5D1-4A7A-9820-2A3C94CABD95}" type="parTrans" cxnId="{6B5258A8-B8CD-4366-955A-8183CA614987}">
      <dgm:prSet/>
      <dgm:spPr/>
      <dgm:t>
        <a:bodyPr/>
        <a:lstStyle/>
        <a:p>
          <a:endParaRPr kumimoji="1" lang="ja-JP" altLang="en-US"/>
        </a:p>
      </dgm:t>
    </dgm:pt>
    <dgm:pt modelId="{7B56230A-E012-47AA-95A8-FAB15F4FC96F}" type="sibTrans" cxnId="{6B5258A8-B8CD-4366-955A-8183CA614987}">
      <dgm:prSet/>
      <dgm:spPr/>
      <dgm:t>
        <a:bodyPr/>
        <a:lstStyle/>
        <a:p>
          <a:endParaRPr kumimoji="1" lang="ja-JP" altLang="en-US"/>
        </a:p>
      </dgm:t>
    </dgm:pt>
    <dgm:pt modelId="{F6694D47-C429-46B2-A1DA-60518ECDD955}">
      <dgm:prSet/>
      <dgm:spPr/>
      <dgm:t>
        <a:bodyPr/>
        <a:lstStyle/>
        <a:p>
          <a:r>
            <a:rPr kumimoji="1" lang="en-US" altLang="ja-JP" dirty="0" smtClean="0"/>
            <a:t>Preliminary survey of calibration capacity</a:t>
          </a:r>
          <a:endParaRPr kumimoji="1" lang="ja-JP" altLang="en-US" dirty="0"/>
        </a:p>
      </dgm:t>
    </dgm:pt>
    <dgm:pt modelId="{066883C4-327B-459D-95DE-C7537A2F77BC}" type="parTrans" cxnId="{19917138-964F-4E4C-B0DB-889D4C5C431E}">
      <dgm:prSet/>
      <dgm:spPr/>
      <dgm:t>
        <a:bodyPr/>
        <a:lstStyle/>
        <a:p>
          <a:endParaRPr kumimoji="1" lang="ja-JP" altLang="en-US"/>
        </a:p>
      </dgm:t>
    </dgm:pt>
    <dgm:pt modelId="{ED571775-8FF5-4732-8F3E-C5879BF0390B}" type="sibTrans" cxnId="{19917138-964F-4E4C-B0DB-889D4C5C431E}">
      <dgm:prSet/>
      <dgm:spPr/>
      <dgm:t>
        <a:bodyPr/>
        <a:lstStyle/>
        <a:p>
          <a:endParaRPr kumimoji="1" lang="ja-JP" altLang="en-US"/>
        </a:p>
      </dgm:t>
    </dgm:pt>
    <dgm:pt modelId="{39C01FEA-57C4-4ED6-8918-F0F974002C8F}">
      <dgm:prSet/>
      <dgm:spPr/>
      <dgm:t>
        <a:bodyPr/>
        <a:lstStyle/>
        <a:p>
          <a:r>
            <a:rPr kumimoji="1" lang="en-US" altLang="ja-JP" dirty="0" smtClean="0"/>
            <a:t>Provision of standard instruments and/or inspection equipment</a:t>
          </a:r>
          <a:endParaRPr kumimoji="1" lang="ja-JP" altLang="en-US" dirty="0"/>
        </a:p>
      </dgm:t>
    </dgm:pt>
    <dgm:pt modelId="{3580288F-A678-40B2-8D5E-4B4E61088BF3}" type="parTrans" cxnId="{242F1DA4-E185-4F12-B9E0-26FE1C7441CA}">
      <dgm:prSet/>
      <dgm:spPr/>
      <dgm:t>
        <a:bodyPr/>
        <a:lstStyle/>
        <a:p>
          <a:endParaRPr kumimoji="1" lang="ja-JP" altLang="en-US"/>
        </a:p>
      </dgm:t>
    </dgm:pt>
    <dgm:pt modelId="{B4915547-80EB-4386-BADB-D3E1B3BA7F86}" type="sibTrans" cxnId="{242F1DA4-E185-4F12-B9E0-26FE1C7441CA}">
      <dgm:prSet/>
      <dgm:spPr/>
      <dgm:t>
        <a:bodyPr/>
        <a:lstStyle/>
        <a:p>
          <a:endParaRPr kumimoji="1" lang="ja-JP" altLang="en-US"/>
        </a:p>
      </dgm:t>
    </dgm:pt>
    <dgm:pt modelId="{115B0349-D829-4618-9781-4ECC1129D611}">
      <dgm:prSet/>
      <dgm:spPr/>
      <dgm:t>
        <a:bodyPr/>
        <a:lstStyle/>
        <a:p>
          <a:r>
            <a:rPr kumimoji="1" lang="en-US" altLang="ja-JP" dirty="0" smtClean="0"/>
            <a:t>Training sessions</a:t>
          </a:r>
          <a:endParaRPr kumimoji="1" lang="ja-JP" altLang="en-US" dirty="0"/>
        </a:p>
      </dgm:t>
    </dgm:pt>
    <dgm:pt modelId="{755B23A0-BCEB-434E-A3E9-D908BAF0AAD8}" type="parTrans" cxnId="{6C6734DE-26CB-43AF-B6A0-753A30B43144}">
      <dgm:prSet/>
      <dgm:spPr/>
      <dgm:t>
        <a:bodyPr/>
        <a:lstStyle/>
        <a:p>
          <a:endParaRPr kumimoji="1" lang="ja-JP" altLang="en-US"/>
        </a:p>
      </dgm:t>
    </dgm:pt>
    <dgm:pt modelId="{80E29A87-3F62-4701-82AD-F0BCE4A50AC5}" type="sibTrans" cxnId="{6C6734DE-26CB-43AF-B6A0-753A30B43144}">
      <dgm:prSet/>
      <dgm:spPr/>
      <dgm:t>
        <a:bodyPr/>
        <a:lstStyle/>
        <a:p>
          <a:endParaRPr kumimoji="1" lang="ja-JP" altLang="en-US"/>
        </a:p>
      </dgm:t>
    </dgm:pt>
    <dgm:pt modelId="{E06576F0-1C4F-4615-956F-F8E529700637}">
      <dgm:prSet/>
      <dgm:spPr/>
      <dgm:t>
        <a:bodyPr/>
        <a:lstStyle/>
        <a:p>
          <a:r>
            <a:rPr kumimoji="1" lang="en-US" altLang="ja-JP" dirty="0" smtClean="0"/>
            <a:t>Follow-up activities</a:t>
          </a:r>
          <a:endParaRPr kumimoji="1" lang="ja-JP" altLang="en-US" dirty="0"/>
        </a:p>
      </dgm:t>
    </dgm:pt>
    <dgm:pt modelId="{450C6120-1645-41FF-B103-D0172CCCAF6F}" type="parTrans" cxnId="{79D9E171-32EA-4595-A650-7D275EE01CE7}">
      <dgm:prSet/>
      <dgm:spPr/>
      <dgm:t>
        <a:bodyPr/>
        <a:lstStyle/>
        <a:p>
          <a:endParaRPr kumimoji="1" lang="ja-JP" altLang="en-US"/>
        </a:p>
      </dgm:t>
    </dgm:pt>
    <dgm:pt modelId="{E65D3A4B-C8E4-4004-82F9-F19754536C3E}" type="sibTrans" cxnId="{79D9E171-32EA-4595-A650-7D275EE01CE7}">
      <dgm:prSet/>
      <dgm:spPr/>
      <dgm:t>
        <a:bodyPr/>
        <a:lstStyle/>
        <a:p>
          <a:endParaRPr kumimoji="1" lang="ja-JP" altLang="en-US"/>
        </a:p>
      </dgm:t>
    </dgm:pt>
    <dgm:pt modelId="{10B459A6-A45D-4424-9DD0-DF4FB17C2DAB}" type="pres">
      <dgm:prSet presAssocID="{9AE06556-AF39-467F-8FE9-C51EA7CDE043}" presName="linearFlow" presStyleCnt="0">
        <dgm:presLayoutVars>
          <dgm:dir/>
          <dgm:animLvl val="lvl"/>
          <dgm:resizeHandles val="exact"/>
        </dgm:presLayoutVars>
      </dgm:prSet>
      <dgm:spPr/>
      <dgm:t>
        <a:bodyPr/>
        <a:lstStyle/>
        <a:p>
          <a:endParaRPr kumimoji="1" lang="ja-JP" altLang="en-US"/>
        </a:p>
      </dgm:t>
    </dgm:pt>
    <dgm:pt modelId="{E18214C4-E6BB-4B66-9404-500B7BBCF7B6}" type="pres">
      <dgm:prSet presAssocID="{071C2C1F-D880-4978-B8BF-4DAF268CCA71}" presName="composite" presStyleCnt="0"/>
      <dgm:spPr/>
      <dgm:t>
        <a:bodyPr/>
        <a:lstStyle/>
        <a:p>
          <a:endParaRPr kumimoji="1" lang="ja-JP" altLang="en-US"/>
        </a:p>
      </dgm:t>
    </dgm:pt>
    <dgm:pt modelId="{5BE19147-14A4-4934-A1EF-CBC836894BA6}" type="pres">
      <dgm:prSet presAssocID="{071C2C1F-D880-4978-B8BF-4DAF268CCA71}" presName="parentText" presStyleLbl="alignNode1" presStyleIdx="0" presStyleCnt="4">
        <dgm:presLayoutVars>
          <dgm:chMax val="1"/>
          <dgm:bulletEnabled val="1"/>
        </dgm:presLayoutVars>
      </dgm:prSet>
      <dgm:spPr/>
      <dgm:t>
        <a:bodyPr/>
        <a:lstStyle/>
        <a:p>
          <a:endParaRPr kumimoji="1" lang="ja-JP" altLang="en-US"/>
        </a:p>
      </dgm:t>
    </dgm:pt>
    <dgm:pt modelId="{4D645EE3-88E3-41F2-9D5B-A8C6CA5D1793}" type="pres">
      <dgm:prSet presAssocID="{071C2C1F-D880-4978-B8BF-4DAF268CCA71}" presName="descendantText" presStyleLbl="alignAcc1" presStyleIdx="0" presStyleCnt="4" custScaleX="98707" custLinFactNeighborX="-446" custLinFactNeighborY="1887">
        <dgm:presLayoutVars>
          <dgm:bulletEnabled val="1"/>
        </dgm:presLayoutVars>
      </dgm:prSet>
      <dgm:spPr/>
      <dgm:t>
        <a:bodyPr/>
        <a:lstStyle/>
        <a:p>
          <a:endParaRPr kumimoji="1" lang="ja-JP" altLang="en-US"/>
        </a:p>
      </dgm:t>
    </dgm:pt>
    <dgm:pt modelId="{097701D2-B95F-454E-9711-9B81CCDCACED}" type="pres">
      <dgm:prSet presAssocID="{A74E52D4-97B5-45AA-9E36-13CD6FC03993}" presName="sp" presStyleCnt="0"/>
      <dgm:spPr/>
      <dgm:t>
        <a:bodyPr/>
        <a:lstStyle/>
        <a:p>
          <a:endParaRPr kumimoji="1" lang="ja-JP" altLang="en-US"/>
        </a:p>
      </dgm:t>
    </dgm:pt>
    <dgm:pt modelId="{9638FA8D-F146-465B-BAC2-C515443EFA8B}" type="pres">
      <dgm:prSet presAssocID="{38E0D6E9-B521-47B2-9FBD-82038C5D873A}" presName="composite" presStyleCnt="0"/>
      <dgm:spPr/>
      <dgm:t>
        <a:bodyPr/>
        <a:lstStyle/>
        <a:p>
          <a:endParaRPr kumimoji="1" lang="ja-JP" altLang="en-US"/>
        </a:p>
      </dgm:t>
    </dgm:pt>
    <dgm:pt modelId="{D7C551FE-1FA9-49D5-B49E-6B56EE3AFC1B}" type="pres">
      <dgm:prSet presAssocID="{38E0D6E9-B521-47B2-9FBD-82038C5D873A}" presName="parentText" presStyleLbl="alignNode1" presStyleIdx="1" presStyleCnt="4">
        <dgm:presLayoutVars>
          <dgm:chMax val="1"/>
          <dgm:bulletEnabled val="1"/>
        </dgm:presLayoutVars>
      </dgm:prSet>
      <dgm:spPr/>
      <dgm:t>
        <a:bodyPr/>
        <a:lstStyle/>
        <a:p>
          <a:endParaRPr kumimoji="1" lang="ja-JP" altLang="en-US"/>
        </a:p>
      </dgm:t>
    </dgm:pt>
    <dgm:pt modelId="{32CDB734-E547-46BE-80F2-4E33D0156711}" type="pres">
      <dgm:prSet presAssocID="{38E0D6E9-B521-47B2-9FBD-82038C5D873A}" presName="descendantText" presStyleLbl="alignAcc1" presStyleIdx="1" presStyleCnt="4">
        <dgm:presLayoutVars>
          <dgm:bulletEnabled val="1"/>
        </dgm:presLayoutVars>
      </dgm:prSet>
      <dgm:spPr/>
      <dgm:t>
        <a:bodyPr/>
        <a:lstStyle/>
        <a:p>
          <a:endParaRPr kumimoji="1" lang="ja-JP" altLang="en-US"/>
        </a:p>
      </dgm:t>
    </dgm:pt>
    <dgm:pt modelId="{79F11EA5-8297-4831-ACCF-7B6F258AA1D9}" type="pres">
      <dgm:prSet presAssocID="{72918C6C-F049-4DD7-92BC-6AEBE58B5788}" presName="sp" presStyleCnt="0"/>
      <dgm:spPr/>
      <dgm:t>
        <a:bodyPr/>
        <a:lstStyle/>
        <a:p>
          <a:endParaRPr kumimoji="1" lang="ja-JP" altLang="en-US"/>
        </a:p>
      </dgm:t>
    </dgm:pt>
    <dgm:pt modelId="{CF6C9255-683D-4116-834B-9225D57888F7}" type="pres">
      <dgm:prSet presAssocID="{7F58723D-23ED-4DB6-814C-AA4A77A44E48}" presName="composite" presStyleCnt="0"/>
      <dgm:spPr/>
      <dgm:t>
        <a:bodyPr/>
        <a:lstStyle/>
        <a:p>
          <a:endParaRPr kumimoji="1" lang="ja-JP" altLang="en-US"/>
        </a:p>
      </dgm:t>
    </dgm:pt>
    <dgm:pt modelId="{BCBCA6C8-8F0C-4CED-A846-ED3B8725B2F9}" type="pres">
      <dgm:prSet presAssocID="{7F58723D-23ED-4DB6-814C-AA4A77A44E48}" presName="parentText" presStyleLbl="alignNode1" presStyleIdx="2" presStyleCnt="4">
        <dgm:presLayoutVars>
          <dgm:chMax val="1"/>
          <dgm:bulletEnabled val="1"/>
        </dgm:presLayoutVars>
      </dgm:prSet>
      <dgm:spPr/>
      <dgm:t>
        <a:bodyPr/>
        <a:lstStyle/>
        <a:p>
          <a:endParaRPr kumimoji="1" lang="ja-JP" altLang="en-US"/>
        </a:p>
      </dgm:t>
    </dgm:pt>
    <dgm:pt modelId="{71FCF361-3105-43E5-8558-26A53E09C8E2}" type="pres">
      <dgm:prSet presAssocID="{7F58723D-23ED-4DB6-814C-AA4A77A44E48}" presName="descendantText" presStyleLbl="alignAcc1" presStyleIdx="2" presStyleCnt="4">
        <dgm:presLayoutVars>
          <dgm:bulletEnabled val="1"/>
        </dgm:presLayoutVars>
      </dgm:prSet>
      <dgm:spPr/>
      <dgm:t>
        <a:bodyPr/>
        <a:lstStyle/>
        <a:p>
          <a:endParaRPr kumimoji="1" lang="ja-JP" altLang="en-US"/>
        </a:p>
      </dgm:t>
    </dgm:pt>
    <dgm:pt modelId="{2E298CF5-B9CD-44C6-9609-C90FCD036CBC}" type="pres">
      <dgm:prSet presAssocID="{65B6515F-F019-40FE-A995-5C71C24651C7}" presName="sp" presStyleCnt="0"/>
      <dgm:spPr/>
      <dgm:t>
        <a:bodyPr/>
        <a:lstStyle/>
        <a:p>
          <a:endParaRPr kumimoji="1" lang="ja-JP" altLang="en-US"/>
        </a:p>
      </dgm:t>
    </dgm:pt>
    <dgm:pt modelId="{7F2FD48F-8175-42A4-BA95-CF6349B76234}" type="pres">
      <dgm:prSet presAssocID="{78C31011-8EE4-4B5A-AEA1-09F341928456}" presName="composite" presStyleCnt="0"/>
      <dgm:spPr/>
      <dgm:t>
        <a:bodyPr/>
        <a:lstStyle/>
        <a:p>
          <a:endParaRPr kumimoji="1" lang="ja-JP" altLang="en-US"/>
        </a:p>
      </dgm:t>
    </dgm:pt>
    <dgm:pt modelId="{63F56940-D3D2-4E83-9AA2-3D470D319CF7}" type="pres">
      <dgm:prSet presAssocID="{78C31011-8EE4-4B5A-AEA1-09F341928456}" presName="parentText" presStyleLbl="alignNode1" presStyleIdx="3" presStyleCnt="4">
        <dgm:presLayoutVars>
          <dgm:chMax val="1"/>
          <dgm:bulletEnabled val="1"/>
        </dgm:presLayoutVars>
      </dgm:prSet>
      <dgm:spPr/>
      <dgm:t>
        <a:bodyPr/>
        <a:lstStyle/>
        <a:p>
          <a:endParaRPr kumimoji="1" lang="ja-JP" altLang="en-US"/>
        </a:p>
      </dgm:t>
    </dgm:pt>
    <dgm:pt modelId="{DB7C8679-C4FE-4390-8F64-7ABC661E2F58}" type="pres">
      <dgm:prSet presAssocID="{78C31011-8EE4-4B5A-AEA1-09F341928456}" presName="descendantText" presStyleLbl="alignAcc1" presStyleIdx="3" presStyleCnt="4">
        <dgm:presLayoutVars>
          <dgm:bulletEnabled val="1"/>
        </dgm:presLayoutVars>
      </dgm:prSet>
      <dgm:spPr/>
      <dgm:t>
        <a:bodyPr/>
        <a:lstStyle/>
        <a:p>
          <a:endParaRPr kumimoji="1" lang="ja-JP" altLang="en-US"/>
        </a:p>
      </dgm:t>
    </dgm:pt>
  </dgm:ptLst>
  <dgm:cxnLst>
    <dgm:cxn modelId="{EC89E1C8-737E-4D4C-8DEC-C0CDD18A217D}" srcId="{9AE06556-AF39-467F-8FE9-C51EA7CDE043}" destId="{7F58723D-23ED-4DB6-814C-AA4A77A44E48}" srcOrd="2" destOrd="0" parTransId="{FFF819E2-D29D-4C3D-987C-A9DC716F9588}" sibTransId="{65B6515F-F019-40FE-A995-5C71C24651C7}"/>
    <dgm:cxn modelId="{A85D81F6-F058-40C7-9DA1-14D4501D0201}" srcId="{9AE06556-AF39-467F-8FE9-C51EA7CDE043}" destId="{38E0D6E9-B521-47B2-9FBD-82038C5D873A}" srcOrd="1" destOrd="0" parTransId="{C655EECF-E864-48E4-B157-024ACED665EA}" sibTransId="{72918C6C-F049-4DD7-92BC-6AEBE58B5788}"/>
    <dgm:cxn modelId="{5874C24A-CE2E-41B2-A349-899EC0154CFF}" type="presOf" srcId="{7F58723D-23ED-4DB6-814C-AA4A77A44E48}" destId="{BCBCA6C8-8F0C-4CED-A846-ED3B8725B2F9}" srcOrd="0" destOrd="0" presId="urn:microsoft.com/office/officeart/2005/8/layout/chevron2"/>
    <dgm:cxn modelId="{242F1DA4-E185-4F12-B9E0-26FE1C7441CA}" srcId="{38E0D6E9-B521-47B2-9FBD-82038C5D873A}" destId="{39C01FEA-57C4-4ED6-8918-F0F974002C8F}" srcOrd="0" destOrd="0" parTransId="{3580288F-A678-40B2-8D5E-4B4E61088BF3}" sibTransId="{B4915547-80EB-4386-BADB-D3E1B3BA7F86}"/>
    <dgm:cxn modelId="{D7CDFBFB-8186-46C1-81EC-3D9963A4CEED}" type="presOf" srcId="{F6694D47-C429-46B2-A1DA-60518ECDD955}" destId="{4D645EE3-88E3-41F2-9D5B-A8C6CA5D1793}" srcOrd="0" destOrd="0" presId="urn:microsoft.com/office/officeart/2005/8/layout/chevron2"/>
    <dgm:cxn modelId="{6C6734DE-26CB-43AF-B6A0-753A30B43144}" srcId="{7F58723D-23ED-4DB6-814C-AA4A77A44E48}" destId="{115B0349-D829-4618-9781-4ECC1129D611}" srcOrd="0" destOrd="0" parTransId="{755B23A0-BCEB-434E-A3E9-D908BAF0AAD8}" sibTransId="{80E29A87-3F62-4701-82AD-F0BCE4A50AC5}"/>
    <dgm:cxn modelId="{5D9552ED-77C8-4CCB-8C58-7BEC2DF1AFDD}" type="presOf" srcId="{38E0D6E9-B521-47B2-9FBD-82038C5D873A}" destId="{D7C551FE-1FA9-49D5-B49E-6B56EE3AFC1B}" srcOrd="0" destOrd="0" presId="urn:microsoft.com/office/officeart/2005/8/layout/chevron2"/>
    <dgm:cxn modelId="{06B160F2-8642-4824-8287-5ED2944AD81D}" type="presOf" srcId="{071C2C1F-D880-4978-B8BF-4DAF268CCA71}" destId="{5BE19147-14A4-4934-A1EF-CBC836894BA6}" srcOrd="0" destOrd="0" presId="urn:microsoft.com/office/officeart/2005/8/layout/chevron2"/>
    <dgm:cxn modelId="{6B5258A8-B8CD-4366-955A-8183CA614987}" srcId="{9AE06556-AF39-467F-8FE9-C51EA7CDE043}" destId="{78C31011-8EE4-4B5A-AEA1-09F341928456}" srcOrd="3" destOrd="0" parTransId="{6621EAA2-C5D1-4A7A-9820-2A3C94CABD95}" sibTransId="{7B56230A-E012-47AA-95A8-FAB15F4FC96F}"/>
    <dgm:cxn modelId="{6E41880D-A551-4116-87AB-46D90229CAFA}" type="presOf" srcId="{115B0349-D829-4618-9781-4ECC1129D611}" destId="{71FCF361-3105-43E5-8558-26A53E09C8E2}" srcOrd="0" destOrd="0" presId="urn:microsoft.com/office/officeart/2005/8/layout/chevron2"/>
    <dgm:cxn modelId="{10873D54-AE98-4686-BAF6-46B7113530BD}" type="presOf" srcId="{E06576F0-1C4F-4615-956F-F8E529700637}" destId="{DB7C8679-C4FE-4390-8F64-7ABC661E2F58}" srcOrd="0" destOrd="0" presId="urn:microsoft.com/office/officeart/2005/8/layout/chevron2"/>
    <dgm:cxn modelId="{27DB2BC8-71C6-4C28-96F3-19A20479E404}" srcId="{9AE06556-AF39-467F-8FE9-C51EA7CDE043}" destId="{071C2C1F-D880-4978-B8BF-4DAF268CCA71}" srcOrd="0" destOrd="0" parTransId="{B3942924-F398-4DCF-BA24-8D95EC4F8ECF}" sibTransId="{A74E52D4-97B5-45AA-9E36-13CD6FC03993}"/>
    <dgm:cxn modelId="{976E6666-15C4-4BDA-8DC4-A94288247253}" type="presOf" srcId="{9AE06556-AF39-467F-8FE9-C51EA7CDE043}" destId="{10B459A6-A45D-4424-9DD0-DF4FB17C2DAB}" srcOrd="0" destOrd="0" presId="urn:microsoft.com/office/officeart/2005/8/layout/chevron2"/>
    <dgm:cxn modelId="{79D9E171-32EA-4595-A650-7D275EE01CE7}" srcId="{78C31011-8EE4-4B5A-AEA1-09F341928456}" destId="{E06576F0-1C4F-4615-956F-F8E529700637}" srcOrd="0" destOrd="0" parTransId="{450C6120-1645-41FF-B103-D0172CCCAF6F}" sibTransId="{E65D3A4B-C8E4-4004-82F9-F19754536C3E}"/>
    <dgm:cxn modelId="{19917138-964F-4E4C-B0DB-889D4C5C431E}" srcId="{071C2C1F-D880-4978-B8BF-4DAF268CCA71}" destId="{F6694D47-C429-46B2-A1DA-60518ECDD955}" srcOrd="0" destOrd="0" parTransId="{066883C4-327B-459D-95DE-C7537A2F77BC}" sibTransId="{ED571775-8FF5-4732-8F3E-C5879BF0390B}"/>
    <dgm:cxn modelId="{7CE302D4-7F1A-4DBC-B675-EBA7195AF643}" type="presOf" srcId="{78C31011-8EE4-4B5A-AEA1-09F341928456}" destId="{63F56940-D3D2-4E83-9AA2-3D470D319CF7}" srcOrd="0" destOrd="0" presId="urn:microsoft.com/office/officeart/2005/8/layout/chevron2"/>
    <dgm:cxn modelId="{3FC0C95D-4DF0-4E76-9B1C-FBFD52760807}" type="presOf" srcId="{39C01FEA-57C4-4ED6-8918-F0F974002C8F}" destId="{32CDB734-E547-46BE-80F2-4E33D0156711}" srcOrd="0" destOrd="0" presId="urn:microsoft.com/office/officeart/2005/8/layout/chevron2"/>
    <dgm:cxn modelId="{4A3680C7-FC7C-4FAC-9648-05BD1B61B7B9}" type="presParOf" srcId="{10B459A6-A45D-4424-9DD0-DF4FB17C2DAB}" destId="{E18214C4-E6BB-4B66-9404-500B7BBCF7B6}" srcOrd="0" destOrd="0" presId="urn:microsoft.com/office/officeart/2005/8/layout/chevron2"/>
    <dgm:cxn modelId="{BF7845A4-D644-4DC0-8BD7-07F88CD09FB5}" type="presParOf" srcId="{E18214C4-E6BB-4B66-9404-500B7BBCF7B6}" destId="{5BE19147-14A4-4934-A1EF-CBC836894BA6}" srcOrd="0" destOrd="0" presId="urn:microsoft.com/office/officeart/2005/8/layout/chevron2"/>
    <dgm:cxn modelId="{E0744A64-C5BC-472B-BB72-F6765DE4BDBC}" type="presParOf" srcId="{E18214C4-E6BB-4B66-9404-500B7BBCF7B6}" destId="{4D645EE3-88E3-41F2-9D5B-A8C6CA5D1793}" srcOrd="1" destOrd="0" presId="urn:microsoft.com/office/officeart/2005/8/layout/chevron2"/>
    <dgm:cxn modelId="{F1F82C13-404B-4451-9CDA-B01BC67B8822}" type="presParOf" srcId="{10B459A6-A45D-4424-9DD0-DF4FB17C2DAB}" destId="{097701D2-B95F-454E-9711-9B81CCDCACED}" srcOrd="1" destOrd="0" presId="urn:microsoft.com/office/officeart/2005/8/layout/chevron2"/>
    <dgm:cxn modelId="{57C70FF7-8C95-411F-AA84-0A3AC3F9B3D1}" type="presParOf" srcId="{10B459A6-A45D-4424-9DD0-DF4FB17C2DAB}" destId="{9638FA8D-F146-465B-BAC2-C515443EFA8B}" srcOrd="2" destOrd="0" presId="urn:microsoft.com/office/officeart/2005/8/layout/chevron2"/>
    <dgm:cxn modelId="{2B4106DE-0540-45D0-80C9-2B3D50CEB921}" type="presParOf" srcId="{9638FA8D-F146-465B-BAC2-C515443EFA8B}" destId="{D7C551FE-1FA9-49D5-B49E-6B56EE3AFC1B}" srcOrd="0" destOrd="0" presId="urn:microsoft.com/office/officeart/2005/8/layout/chevron2"/>
    <dgm:cxn modelId="{9DEAAB69-FFC1-4BBF-B853-9583A783B049}" type="presParOf" srcId="{9638FA8D-F146-465B-BAC2-C515443EFA8B}" destId="{32CDB734-E547-46BE-80F2-4E33D0156711}" srcOrd="1" destOrd="0" presId="urn:microsoft.com/office/officeart/2005/8/layout/chevron2"/>
    <dgm:cxn modelId="{F6CDE51D-94F2-42C2-AA26-E1C198381914}" type="presParOf" srcId="{10B459A6-A45D-4424-9DD0-DF4FB17C2DAB}" destId="{79F11EA5-8297-4831-ACCF-7B6F258AA1D9}" srcOrd="3" destOrd="0" presId="urn:microsoft.com/office/officeart/2005/8/layout/chevron2"/>
    <dgm:cxn modelId="{CF77B6E7-9FEA-4678-902E-AA167BBF74D6}" type="presParOf" srcId="{10B459A6-A45D-4424-9DD0-DF4FB17C2DAB}" destId="{CF6C9255-683D-4116-834B-9225D57888F7}" srcOrd="4" destOrd="0" presId="urn:microsoft.com/office/officeart/2005/8/layout/chevron2"/>
    <dgm:cxn modelId="{714A19C9-CCA4-4A72-8801-1484992CA532}" type="presParOf" srcId="{CF6C9255-683D-4116-834B-9225D57888F7}" destId="{BCBCA6C8-8F0C-4CED-A846-ED3B8725B2F9}" srcOrd="0" destOrd="0" presId="urn:microsoft.com/office/officeart/2005/8/layout/chevron2"/>
    <dgm:cxn modelId="{930E4BBE-8CEA-4907-9A41-5D15EF756D0D}" type="presParOf" srcId="{CF6C9255-683D-4116-834B-9225D57888F7}" destId="{71FCF361-3105-43E5-8558-26A53E09C8E2}" srcOrd="1" destOrd="0" presId="urn:microsoft.com/office/officeart/2005/8/layout/chevron2"/>
    <dgm:cxn modelId="{F73DC0F1-F264-4AA2-B1BE-C9D0DB405132}" type="presParOf" srcId="{10B459A6-A45D-4424-9DD0-DF4FB17C2DAB}" destId="{2E298CF5-B9CD-44C6-9609-C90FCD036CBC}" srcOrd="5" destOrd="0" presId="urn:microsoft.com/office/officeart/2005/8/layout/chevron2"/>
    <dgm:cxn modelId="{B5783768-3D7C-4C32-8910-57964082DCCB}" type="presParOf" srcId="{10B459A6-A45D-4424-9DD0-DF4FB17C2DAB}" destId="{7F2FD48F-8175-42A4-BA95-CF6349B76234}" srcOrd="6" destOrd="0" presId="urn:microsoft.com/office/officeart/2005/8/layout/chevron2"/>
    <dgm:cxn modelId="{33E22497-512D-4611-BCCA-8A1F93B6CA58}" type="presParOf" srcId="{7F2FD48F-8175-42A4-BA95-CF6349B76234}" destId="{63F56940-D3D2-4E83-9AA2-3D470D319CF7}" srcOrd="0" destOrd="0" presId="urn:microsoft.com/office/officeart/2005/8/layout/chevron2"/>
    <dgm:cxn modelId="{C8EA6432-7DE3-427D-8EA7-D23B3D55AE73}" type="presParOf" srcId="{7F2FD48F-8175-42A4-BA95-CF6349B76234}" destId="{DB7C8679-C4FE-4390-8F64-7ABC661E2F5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147-14A4-4934-A1EF-CBC836894BA6}">
      <dsp:nvSpPr>
        <dsp:cNvPr id="0" name=""/>
        <dsp:cNvSpPr/>
      </dsp:nvSpPr>
      <dsp:spPr>
        <a:xfrm rot="5400000">
          <a:off x="-146781" y="147884"/>
          <a:ext cx="978543" cy="68498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kumimoji="1" lang="en-US" altLang="ja-JP" sz="1300" kern="1200" dirty="0" smtClean="0"/>
            <a:t>Survey</a:t>
          </a:r>
          <a:endParaRPr kumimoji="1" lang="ja-JP" altLang="en-US" sz="1300" kern="1200" dirty="0"/>
        </a:p>
      </dsp:txBody>
      <dsp:txXfrm rot="-5400000">
        <a:off x="1" y="343592"/>
        <a:ext cx="684980" cy="293563"/>
      </dsp:txXfrm>
    </dsp:sp>
    <dsp:sp modelId="{4D645EE3-88E3-41F2-9D5B-A8C6CA5D1793}">
      <dsp:nvSpPr>
        <dsp:cNvPr id="0" name=""/>
        <dsp:cNvSpPr/>
      </dsp:nvSpPr>
      <dsp:spPr>
        <a:xfrm rot="5400000">
          <a:off x="1370984" y="-668837"/>
          <a:ext cx="636052" cy="1999936"/>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kumimoji="1" lang="en-US" altLang="ja-JP" sz="1300" kern="1200" dirty="0" smtClean="0"/>
            <a:t>Preliminary survey of calibration capacity</a:t>
          </a:r>
          <a:endParaRPr kumimoji="1" lang="ja-JP" altLang="en-US" sz="1300" kern="1200" dirty="0"/>
        </a:p>
      </dsp:txBody>
      <dsp:txXfrm rot="-5400000">
        <a:off x="689043" y="44153"/>
        <a:ext cx="1968887" cy="573954"/>
      </dsp:txXfrm>
    </dsp:sp>
    <dsp:sp modelId="{D7C551FE-1FA9-49D5-B49E-6B56EE3AFC1B}">
      <dsp:nvSpPr>
        <dsp:cNvPr id="0" name=""/>
        <dsp:cNvSpPr/>
      </dsp:nvSpPr>
      <dsp:spPr>
        <a:xfrm rot="5400000">
          <a:off x="-146781" y="965304"/>
          <a:ext cx="978543" cy="68498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kumimoji="1" lang="en-US" altLang="ja-JP" sz="1300" kern="1200" dirty="0" smtClean="0"/>
            <a:t>Provision</a:t>
          </a:r>
          <a:endParaRPr kumimoji="1" lang="ja-JP" altLang="en-US" sz="1300" kern="1200" dirty="0"/>
        </a:p>
      </dsp:txBody>
      <dsp:txXfrm rot="-5400000">
        <a:off x="1" y="1161012"/>
        <a:ext cx="684980" cy="293563"/>
      </dsp:txXfrm>
    </dsp:sp>
    <dsp:sp modelId="{32CDB734-E547-46BE-80F2-4E33D0156711}">
      <dsp:nvSpPr>
        <dsp:cNvPr id="0" name=""/>
        <dsp:cNvSpPr/>
      </dsp:nvSpPr>
      <dsp:spPr>
        <a:xfrm rot="5400000">
          <a:off x="1380021" y="123482"/>
          <a:ext cx="636052" cy="202613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kumimoji="1" lang="en-US" altLang="ja-JP" sz="1300" kern="1200" dirty="0" smtClean="0"/>
            <a:t>Provision of standard instruments and/or inspection equipment</a:t>
          </a:r>
          <a:endParaRPr kumimoji="1" lang="ja-JP" altLang="en-US" sz="1300" kern="1200" dirty="0"/>
        </a:p>
      </dsp:txBody>
      <dsp:txXfrm rot="-5400000">
        <a:off x="684981" y="849572"/>
        <a:ext cx="1995085" cy="573954"/>
      </dsp:txXfrm>
    </dsp:sp>
    <dsp:sp modelId="{BCBCA6C8-8F0C-4CED-A846-ED3B8725B2F9}">
      <dsp:nvSpPr>
        <dsp:cNvPr id="0" name=""/>
        <dsp:cNvSpPr/>
      </dsp:nvSpPr>
      <dsp:spPr>
        <a:xfrm rot="5400000">
          <a:off x="-146781" y="1782725"/>
          <a:ext cx="978543" cy="68498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kumimoji="1" lang="en-US" altLang="ja-JP" sz="1300" kern="1200" dirty="0" smtClean="0"/>
            <a:t>Training</a:t>
          </a:r>
          <a:endParaRPr kumimoji="1" lang="ja-JP" altLang="en-US" sz="1300" kern="1200" dirty="0"/>
        </a:p>
      </dsp:txBody>
      <dsp:txXfrm rot="-5400000">
        <a:off x="1" y="1978433"/>
        <a:ext cx="684980" cy="293563"/>
      </dsp:txXfrm>
    </dsp:sp>
    <dsp:sp modelId="{71FCF361-3105-43E5-8558-26A53E09C8E2}">
      <dsp:nvSpPr>
        <dsp:cNvPr id="0" name=""/>
        <dsp:cNvSpPr/>
      </dsp:nvSpPr>
      <dsp:spPr>
        <a:xfrm rot="5400000">
          <a:off x="1380021" y="940902"/>
          <a:ext cx="636052" cy="202613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kumimoji="1" lang="en-US" altLang="ja-JP" sz="1300" kern="1200" dirty="0" smtClean="0"/>
            <a:t>Training sessions</a:t>
          </a:r>
          <a:endParaRPr kumimoji="1" lang="ja-JP" altLang="en-US" sz="1300" kern="1200" dirty="0"/>
        </a:p>
      </dsp:txBody>
      <dsp:txXfrm rot="-5400000">
        <a:off x="684981" y="1666992"/>
        <a:ext cx="1995085" cy="573954"/>
      </dsp:txXfrm>
    </dsp:sp>
    <dsp:sp modelId="{63F56940-D3D2-4E83-9AA2-3D470D319CF7}">
      <dsp:nvSpPr>
        <dsp:cNvPr id="0" name=""/>
        <dsp:cNvSpPr/>
      </dsp:nvSpPr>
      <dsp:spPr>
        <a:xfrm rot="5400000">
          <a:off x="-146781" y="2600145"/>
          <a:ext cx="978543" cy="684980"/>
        </a:xfrm>
        <a:prstGeom prst="chevron">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kumimoji="1" lang="en-US" altLang="ja-JP" sz="1300" kern="1200" dirty="0" smtClean="0"/>
            <a:t>Follow-up</a:t>
          </a:r>
          <a:endParaRPr kumimoji="1" lang="ja-JP" altLang="en-US" sz="1300" kern="1200" dirty="0"/>
        </a:p>
      </dsp:txBody>
      <dsp:txXfrm rot="-5400000">
        <a:off x="1" y="2795853"/>
        <a:ext cx="684980" cy="293563"/>
      </dsp:txXfrm>
    </dsp:sp>
    <dsp:sp modelId="{DB7C8679-C4FE-4390-8F64-7ABC661E2F58}">
      <dsp:nvSpPr>
        <dsp:cNvPr id="0" name=""/>
        <dsp:cNvSpPr/>
      </dsp:nvSpPr>
      <dsp:spPr>
        <a:xfrm rot="5400000">
          <a:off x="1380021" y="1758323"/>
          <a:ext cx="636052" cy="2026134"/>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kumimoji="1" lang="en-US" altLang="ja-JP" sz="1300" kern="1200" dirty="0" smtClean="0"/>
            <a:t>Follow-up activities</a:t>
          </a:r>
          <a:endParaRPr kumimoji="1" lang="ja-JP" altLang="en-US" sz="1300" kern="1200" dirty="0"/>
        </a:p>
      </dsp:txBody>
      <dsp:txXfrm rot="-5400000">
        <a:off x="684981" y="2484413"/>
        <a:ext cx="1995085" cy="5739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11/12/2019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FBF641-48F6-4216-B156-16B5032FBDC9}" type="slidenum">
              <a:rPr kumimoji="1" lang="ja-JP" altLang="en-US" smtClean="0"/>
              <a:t>7</a:t>
            </a:fld>
            <a:endParaRPr kumimoji="1" lang="ja-JP" altLang="en-US"/>
          </a:p>
        </p:txBody>
      </p:sp>
    </p:spTree>
    <p:extLst>
      <p:ext uri="{BB962C8B-B14F-4D97-AF65-F5344CB8AC3E}">
        <p14:creationId xmlns:p14="http://schemas.microsoft.com/office/powerpoint/2010/main" val="150772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a:lvl1pPr>
          </a:lstStyle>
          <a:p>
            <a:pPr>
              <a:defRPr/>
            </a:pPr>
            <a:fld id="{9297057B-40C2-41FE-A547-B892F53F45D4}" type="slidenum">
              <a:rPr lang="en-US" altLang="ja-JP"/>
              <a:pPr>
                <a:defRPr/>
              </a:pPr>
              <a:t>‹#›</a:t>
            </a:fld>
            <a:endParaRPr lang="en-US" altLang="ja-JP"/>
          </a:p>
        </p:txBody>
      </p:sp>
    </p:spTree>
    <p:extLst>
      <p:ext uri="{BB962C8B-B14F-4D97-AF65-F5344CB8AC3E}">
        <p14:creationId xmlns:p14="http://schemas.microsoft.com/office/powerpoint/2010/main" val="1999715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Title 6"/>
          <p:cNvSpPr>
            <a:spLocks noGrp="1"/>
          </p:cNvSpPr>
          <p:nvPr>
            <p:ph type="title"/>
          </p:nvPr>
        </p:nvSpPr>
        <p:spPr/>
        <p:txBody>
          <a:bodyPr/>
          <a:lstStyle/>
          <a:p>
            <a:r>
              <a:rPr lang="ja-JP" altLang="en-US" smtClean="0"/>
              <a:t>マスター タイトルの書式設定</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2331A170-387E-4546-A35B-8F75F959E199}" type="slidenum">
              <a:rPr lang="en-US" altLang="ja-JP"/>
              <a:pPr>
                <a:defRPr/>
              </a:pPr>
              <a:t>‹#›</a:t>
            </a:fld>
            <a:endParaRPr lang="en-US" altLang="ja-JP"/>
          </a:p>
        </p:txBody>
      </p:sp>
    </p:spTree>
    <p:extLst>
      <p:ext uri="{BB962C8B-B14F-4D97-AF65-F5344CB8AC3E}">
        <p14:creationId xmlns:p14="http://schemas.microsoft.com/office/powerpoint/2010/main" val="233030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 name="Title 1"/>
          <p:cNvSpPr>
            <a:spLocks noGrp="1"/>
          </p:cNvSpPr>
          <p:nvPr>
            <p:ph type="title"/>
          </p:nvPr>
        </p:nvSpPr>
        <p:spPr>
          <a:xfrm>
            <a:off x="690032" y="2463561"/>
            <a:ext cx="7772400" cy="1524000"/>
          </a:xfrm>
        </p:spPr>
        <p:txBody>
          <a:bodyPr anchor="t">
            <a:normAutofit/>
          </a:bodyPr>
          <a:lstStyle>
            <a:lvl1pPr algn="ctr">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367366" y="1437449"/>
            <a:ext cx="6417733"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 name="Date Placeholder 3"/>
          <p:cNvSpPr>
            <a:spLocks noGrp="1"/>
          </p:cNvSpPr>
          <p:nvPr>
            <p:ph type="dt" sz="half" idx="10"/>
          </p:nvPr>
        </p:nvSpPr>
        <p:spPr/>
        <p:txBody>
          <a:bodyPr/>
          <a:lstStyle>
            <a:lvl1pPr>
              <a:defRPr/>
            </a:lvl1pPr>
          </a:lstStyle>
          <a:p>
            <a:pPr>
              <a:defRPr/>
            </a:pPr>
            <a:endParaRPr lang="en-US" altLang="ja-JP"/>
          </a:p>
        </p:txBody>
      </p:sp>
      <p:sp>
        <p:nvSpPr>
          <p:cNvPr id="11" name="Footer Placeholder 4"/>
          <p:cNvSpPr>
            <a:spLocks noGrp="1"/>
          </p:cNvSpPr>
          <p:nvPr>
            <p:ph type="ftr" sz="quarter" idx="11"/>
          </p:nvPr>
        </p:nvSpPr>
        <p:spPr/>
        <p:txBody>
          <a:bodyPr/>
          <a:lstStyle>
            <a:lvl1pPr>
              <a:defRPr/>
            </a:lvl1pPr>
          </a:lstStyle>
          <a:p>
            <a:pPr>
              <a:defRPr/>
            </a:pPr>
            <a:endParaRPr lang="en-US" altLang="ja-JP"/>
          </a:p>
        </p:txBody>
      </p:sp>
      <p:sp>
        <p:nvSpPr>
          <p:cNvPr id="12" name="Slide Number Placeholder 5"/>
          <p:cNvSpPr>
            <a:spLocks noGrp="1"/>
          </p:cNvSpPr>
          <p:nvPr>
            <p:ph type="sldNum" sz="quarter" idx="12"/>
          </p:nvPr>
        </p:nvSpPr>
        <p:spPr/>
        <p:txBody>
          <a:bodyPr/>
          <a:lstStyle>
            <a:lvl1pPr>
              <a:defRPr/>
            </a:lvl1pPr>
          </a:lstStyle>
          <a:p>
            <a:pPr>
              <a:defRPr/>
            </a:pPr>
            <a:fld id="{89DFB823-B53D-40CC-AEC3-0307C25D1185}" type="slidenum">
              <a:rPr lang="en-US" altLang="ja-JP"/>
              <a:pPr>
                <a:defRPr/>
              </a:pPr>
              <a:t>‹#›</a:t>
            </a:fld>
            <a:endParaRPr lang="en-US" altLang="ja-JP"/>
          </a:p>
        </p:txBody>
      </p:sp>
    </p:spTree>
    <p:extLst>
      <p:ext uri="{BB962C8B-B14F-4D97-AF65-F5344CB8AC3E}">
        <p14:creationId xmlns:p14="http://schemas.microsoft.com/office/powerpoint/2010/main" val="2703155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ja-JP"/>
          </a:p>
        </p:txBody>
      </p:sp>
      <p:sp>
        <p:nvSpPr>
          <p:cNvPr id="6" name="Footer Placeholder 4"/>
          <p:cNvSpPr>
            <a:spLocks noGrp="1"/>
          </p:cNvSpPr>
          <p:nvPr>
            <p:ph type="ftr" sz="quarter" idx="16"/>
          </p:nvPr>
        </p:nvSpPr>
        <p:spPr/>
        <p:txBody>
          <a:bodyPr/>
          <a:lstStyle>
            <a:lvl1pPr>
              <a:defRPr/>
            </a:lvl1pPr>
          </a:lstStyle>
          <a:p>
            <a:pPr>
              <a:defRPr/>
            </a:pPr>
            <a:endParaRPr lang="en-US" altLang="ja-JP"/>
          </a:p>
        </p:txBody>
      </p:sp>
      <p:sp>
        <p:nvSpPr>
          <p:cNvPr id="7" name="Slide Number Placeholder 5"/>
          <p:cNvSpPr>
            <a:spLocks noGrp="1"/>
          </p:cNvSpPr>
          <p:nvPr>
            <p:ph type="sldNum" sz="quarter" idx="17"/>
          </p:nvPr>
        </p:nvSpPr>
        <p:spPr/>
        <p:txBody>
          <a:bodyPr/>
          <a:lstStyle>
            <a:lvl1pPr>
              <a:defRPr/>
            </a:lvl1pPr>
          </a:lstStyle>
          <a:p>
            <a:pPr>
              <a:defRPr/>
            </a:pPr>
            <a:fld id="{ADEAB2EE-E8C7-44A2-BC2C-7983AF2DB99E}" type="slidenum">
              <a:rPr lang="en-US" altLang="ja-JP"/>
              <a:pPr>
                <a:defRPr/>
              </a:pPr>
              <a:t>‹#›</a:t>
            </a:fld>
            <a:endParaRPr lang="en-US" altLang="ja-JP"/>
          </a:p>
        </p:txBody>
      </p:sp>
    </p:spTree>
    <p:extLst>
      <p:ext uri="{BB962C8B-B14F-4D97-AF65-F5344CB8AC3E}">
        <p14:creationId xmlns:p14="http://schemas.microsoft.com/office/powerpoint/2010/main" val="3268234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676656" y="2678115"/>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7334" y="3429002"/>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4" y="3429002"/>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a:p>
        </p:txBody>
      </p:sp>
      <p:sp>
        <p:nvSpPr>
          <p:cNvPr id="8" name="Footer Placeholder 4"/>
          <p:cNvSpPr>
            <a:spLocks noGrp="1"/>
          </p:cNvSpPr>
          <p:nvPr>
            <p:ph type="ftr" sz="quarter" idx="11"/>
          </p:nvPr>
        </p:nvSpPr>
        <p:spPr/>
        <p:txBody>
          <a:bodyPr/>
          <a:lstStyle>
            <a:lvl1pPr>
              <a:defRPr/>
            </a:lvl1pPr>
          </a:lstStyle>
          <a:p>
            <a:pPr>
              <a:defRPr/>
            </a:pPr>
            <a:endParaRPr lang="en-US" altLang="ja-JP"/>
          </a:p>
        </p:txBody>
      </p:sp>
      <p:sp>
        <p:nvSpPr>
          <p:cNvPr id="9" name="Slide Number Placeholder 5"/>
          <p:cNvSpPr>
            <a:spLocks noGrp="1"/>
          </p:cNvSpPr>
          <p:nvPr>
            <p:ph type="sldNum" sz="quarter" idx="12"/>
          </p:nvPr>
        </p:nvSpPr>
        <p:spPr/>
        <p:txBody>
          <a:bodyPr/>
          <a:lstStyle>
            <a:lvl1pPr>
              <a:defRPr/>
            </a:lvl1pPr>
          </a:lstStyle>
          <a:p>
            <a:pPr>
              <a:defRPr/>
            </a:pPr>
            <a:fld id="{9C0F1204-D1D1-4465-8293-F9B019753945}" type="slidenum">
              <a:rPr lang="en-US" altLang="ja-JP"/>
              <a:pPr>
                <a:defRPr/>
              </a:pPr>
              <a:t>‹#›</a:t>
            </a:fld>
            <a:endParaRPr lang="en-US" altLang="ja-JP"/>
          </a:p>
        </p:txBody>
      </p:sp>
    </p:spTree>
    <p:extLst>
      <p:ext uri="{BB962C8B-B14F-4D97-AF65-F5344CB8AC3E}">
        <p14:creationId xmlns:p14="http://schemas.microsoft.com/office/powerpoint/2010/main" val="362638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ja-JP"/>
          </a:p>
        </p:txBody>
      </p:sp>
      <p:sp>
        <p:nvSpPr>
          <p:cNvPr id="4" name="Footer Placeholder 4"/>
          <p:cNvSpPr>
            <a:spLocks noGrp="1"/>
          </p:cNvSpPr>
          <p:nvPr>
            <p:ph type="ftr" sz="quarter" idx="11"/>
          </p:nvPr>
        </p:nvSpPr>
        <p:spPr/>
        <p:txBody>
          <a:bodyPr/>
          <a:lstStyle>
            <a:lvl1pPr>
              <a:defRPr/>
            </a:lvl1pPr>
          </a:lstStyle>
          <a:p>
            <a:pPr>
              <a:defRPr/>
            </a:pPr>
            <a:endParaRPr lang="en-US" altLang="ja-JP"/>
          </a:p>
        </p:txBody>
      </p:sp>
      <p:sp>
        <p:nvSpPr>
          <p:cNvPr id="5" name="Slide Number Placeholder 5"/>
          <p:cNvSpPr>
            <a:spLocks noGrp="1"/>
          </p:cNvSpPr>
          <p:nvPr>
            <p:ph type="sldNum" sz="quarter" idx="12"/>
          </p:nvPr>
        </p:nvSpPr>
        <p:spPr/>
        <p:txBody>
          <a:bodyPr/>
          <a:lstStyle>
            <a:lvl1pPr>
              <a:defRPr/>
            </a:lvl1pPr>
          </a:lstStyle>
          <a:p>
            <a:pPr>
              <a:defRPr/>
            </a:pPr>
            <a:fld id="{6FEEDB29-3A50-4F70-8A45-2DC427FF325B}" type="slidenum">
              <a:rPr lang="en-US" altLang="ja-JP"/>
              <a:pPr>
                <a:defRPr/>
              </a:pPr>
              <a:t>‹#›</a:t>
            </a:fld>
            <a:endParaRPr lang="en-US" altLang="ja-JP"/>
          </a:p>
        </p:txBody>
      </p:sp>
    </p:spTree>
    <p:extLst>
      <p:ext uri="{BB962C8B-B14F-4D97-AF65-F5344CB8AC3E}">
        <p14:creationId xmlns:p14="http://schemas.microsoft.com/office/powerpoint/2010/main" val="3509703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6"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9" name="Date Placeholder 1"/>
          <p:cNvSpPr>
            <a:spLocks noGrp="1"/>
          </p:cNvSpPr>
          <p:nvPr>
            <p:ph type="dt" sz="half" idx="10"/>
          </p:nvPr>
        </p:nvSpPr>
        <p:spPr/>
        <p:txBody>
          <a:bodyPr/>
          <a:lstStyle>
            <a:lvl1pPr>
              <a:defRPr/>
            </a:lvl1pPr>
          </a:lstStyle>
          <a:p>
            <a:pPr>
              <a:defRPr/>
            </a:pPr>
            <a:endParaRPr lang="en-US" altLang="ja-JP"/>
          </a:p>
        </p:txBody>
      </p:sp>
      <p:sp>
        <p:nvSpPr>
          <p:cNvPr id="10" name="Footer Placeholder 2"/>
          <p:cNvSpPr>
            <a:spLocks noGrp="1"/>
          </p:cNvSpPr>
          <p:nvPr>
            <p:ph type="ftr" sz="quarter" idx="11"/>
          </p:nvPr>
        </p:nvSpPr>
        <p:spPr/>
        <p:txBody>
          <a:bodyPr/>
          <a:lstStyle>
            <a:lvl1pPr>
              <a:defRPr/>
            </a:lvl1pPr>
          </a:lstStyle>
          <a:p>
            <a:pPr>
              <a:defRPr/>
            </a:pPr>
            <a:endParaRPr lang="en-US" altLang="ja-JP"/>
          </a:p>
        </p:txBody>
      </p:sp>
      <p:sp>
        <p:nvSpPr>
          <p:cNvPr id="11" name="Slide Number Placeholder 3"/>
          <p:cNvSpPr>
            <a:spLocks noGrp="1"/>
          </p:cNvSpPr>
          <p:nvPr>
            <p:ph type="sldNum" sz="quarter" idx="12"/>
          </p:nvPr>
        </p:nvSpPr>
        <p:spPr/>
        <p:txBody>
          <a:bodyPr/>
          <a:lstStyle>
            <a:lvl1pPr>
              <a:defRPr/>
            </a:lvl1pPr>
          </a:lstStyle>
          <a:p>
            <a:pPr>
              <a:defRPr/>
            </a:pPr>
            <a:fld id="{9302BCDA-36AA-489B-B7FA-258263CE88D8}" type="slidenum">
              <a:rPr lang="en-US" altLang="ja-JP"/>
              <a:pPr>
                <a:defRPr/>
              </a:pPr>
              <a:t>‹#›</a:t>
            </a:fld>
            <a:endParaRPr lang="en-US" altLang="ja-JP"/>
          </a:p>
        </p:txBody>
      </p:sp>
    </p:spTree>
    <p:extLst>
      <p:ext uri="{BB962C8B-B14F-4D97-AF65-F5344CB8AC3E}">
        <p14:creationId xmlns:p14="http://schemas.microsoft.com/office/powerpoint/2010/main" val="1357905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 name="Text Placeholder 3"/>
          <p:cNvSpPr>
            <a:spLocks noGrp="1"/>
          </p:cNvSpPr>
          <p:nvPr>
            <p:ph type="body" sz="half" idx="2"/>
          </p:nvPr>
        </p:nvSpPr>
        <p:spPr>
          <a:xfrm>
            <a:off x="914400" y="3581402"/>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a:lvl1pPr>
          </a:lstStyle>
          <a:p>
            <a:pPr>
              <a:defRPr/>
            </a:pPr>
            <a:fld id="{50B5713C-0DE8-45F7-93FD-3B3B60D98149}" type="slidenum">
              <a:rPr lang="en-US" altLang="ja-JP"/>
              <a:pPr>
                <a:defRPr/>
              </a:pPr>
              <a:t>‹#›</a:t>
            </a:fld>
            <a:endParaRPr lang="en-US" altLang="ja-JP"/>
          </a:p>
        </p:txBody>
      </p:sp>
    </p:spTree>
    <p:extLst>
      <p:ext uri="{BB962C8B-B14F-4D97-AF65-F5344CB8AC3E}">
        <p14:creationId xmlns:p14="http://schemas.microsoft.com/office/powerpoint/2010/main" val="3473256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1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title"/>
          </p:nvPr>
        </p:nvSpPr>
        <p:spPr>
          <a:xfrm>
            <a:off x="4874157" y="338667"/>
            <a:ext cx="3812644" cy="2429934"/>
          </a:xfrm>
        </p:spPr>
        <p:txBody>
          <a:bodyPr anchor="b">
            <a:normAutofit/>
          </a:bodyPr>
          <a:lstStyle>
            <a:lvl1pPr algn="l">
              <a:defRPr sz="2800" b="0">
                <a:solidFill>
                  <a:srgbClr val="FFFFFF"/>
                </a:solidFill>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4868334" y="2785535"/>
            <a:ext cx="3818468"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ltLang="ja-JP"/>
          </a:p>
        </p:txBody>
      </p:sp>
      <p:sp>
        <p:nvSpPr>
          <p:cNvPr id="13" name="Footer Placeholder 5"/>
          <p:cNvSpPr>
            <a:spLocks noGrp="1"/>
          </p:cNvSpPr>
          <p:nvPr>
            <p:ph type="ftr" sz="quarter" idx="11"/>
          </p:nvPr>
        </p:nvSpPr>
        <p:spPr/>
        <p:txBody>
          <a:bodyPr/>
          <a:lstStyle>
            <a:lvl1pPr>
              <a:defRPr/>
            </a:lvl1pPr>
          </a:lstStyle>
          <a:p>
            <a:pPr>
              <a:defRPr/>
            </a:pPr>
            <a:endParaRPr lang="en-US" altLang="ja-JP"/>
          </a:p>
        </p:txBody>
      </p:sp>
      <p:sp>
        <p:nvSpPr>
          <p:cNvPr id="14" name="Slide Number Placeholder 6"/>
          <p:cNvSpPr>
            <a:spLocks noGrp="1"/>
          </p:cNvSpPr>
          <p:nvPr>
            <p:ph type="sldNum" sz="quarter" idx="12"/>
          </p:nvPr>
        </p:nvSpPr>
        <p:spPr/>
        <p:txBody>
          <a:bodyPr/>
          <a:lstStyle>
            <a:lvl1pPr>
              <a:defRPr/>
            </a:lvl1pPr>
          </a:lstStyle>
          <a:p>
            <a:pPr>
              <a:defRPr/>
            </a:pPr>
            <a:fld id="{3D043B7F-2246-45CD-BCE2-1F2B8224CA70}" type="slidenum">
              <a:rPr lang="en-US" altLang="ja-JP"/>
              <a:pPr>
                <a:defRPr/>
              </a:pPr>
              <a:t>‹#›</a:t>
            </a:fld>
            <a:endParaRPr lang="en-US" altLang="ja-JP"/>
          </a:p>
        </p:txBody>
      </p:sp>
    </p:spTree>
    <p:extLst>
      <p:ext uri="{BB962C8B-B14F-4D97-AF65-F5344CB8AC3E}">
        <p14:creationId xmlns:p14="http://schemas.microsoft.com/office/powerpoint/2010/main" val="103481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a:p>
        </p:txBody>
      </p:sp>
      <p:sp>
        <p:nvSpPr>
          <p:cNvPr id="5" name="Footer Placeholder 4"/>
          <p:cNvSpPr>
            <a:spLocks noGrp="1"/>
          </p:cNvSpPr>
          <p:nvPr>
            <p:ph type="ftr" sz="quarter" idx="11"/>
          </p:nvPr>
        </p:nvSpPr>
        <p:spPr/>
        <p:txBody>
          <a:bodyPr/>
          <a:lstStyle>
            <a:lvl1pPr>
              <a:defRPr/>
            </a:lvl1pPr>
          </a:lstStyle>
          <a:p>
            <a:pPr>
              <a:defRPr/>
            </a:pPr>
            <a:endParaRPr lang="en-US" altLang="ja-JP"/>
          </a:p>
        </p:txBody>
      </p:sp>
      <p:sp>
        <p:nvSpPr>
          <p:cNvPr id="6" name="Slide Number Placeholder 5"/>
          <p:cNvSpPr>
            <a:spLocks noGrp="1"/>
          </p:cNvSpPr>
          <p:nvPr>
            <p:ph type="sldNum" sz="quarter" idx="12"/>
          </p:nvPr>
        </p:nvSpPr>
        <p:spPr/>
        <p:txBody>
          <a:bodyPr/>
          <a:lstStyle>
            <a:lvl1pPr>
              <a:defRPr/>
            </a:lvl1pPr>
          </a:lstStyle>
          <a:p>
            <a:pPr>
              <a:defRPr/>
            </a:pPr>
            <a:fld id="{504F3C14-0D36-4878-BEDC-E61E57070F3A}" type="slidenum">
              <a:rPr lang="en-US" altLang="ja-JP"/>
              <a:pPr>
                <a:defRPr/>
              </a:pPr>
              <a:t>‹#›</a:t>
            </a:fld>
            <a:endParaRPr lang="en-US" altLang="ja-JP"/>
          </a:p>
        </p:txBody>
      </p:sp>
    </p:spTree>
    <p:extLst>
      <p:ext uri="{BB962C8B-B14F-4D97-AF65-F5344CB8AC3E}">
        <p14:creationId xmlns:p14="http://schemas.microsoft.com/office/powerpoint/2010/main" val="303847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8"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9"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10"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Vertical Title 1"/>
          <p:cNvSpPr>
            <a:spLocks noGrp="1"/>
          </p:cNvSpPr>
          <p:nvPr>
            <p:ph type="title" orient="vert"/>
          </p:nvPr>
        </p:nvSpPr>
        <p:spPr>
          <a:xfrm>
            <a:off x="6629400" y="1447802"/>
            <a:ext cx="2057400" cy="4487333"/>
          </a:xfrm>
        </p:spPr>
        <p:txBody>
          <a:bodyPr vert="eaVert"/>
          <a:lstStyle>
            <a:lvl1pPr algn="l">
              <a:defRPr>
                <a:solidFill>
                  <a:schemeClr val="tx2"/>
                </a:solidFil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1447801"/>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ltLang="ja-JP"/>
          </a:p>
        </p:txBody>
      </p:sp>
      <p:sp>
        <p:nvSpPr>
          <p:cNvPr id="12" name="Footer Placeholder 4"/>
          <p:cNvSpPr>
            <a:spLocks noGrp="1"/>
          </p:cNvSpPr>
          <p:nvPr>
            <p:ph type="ftr" sz="quarter" idx="11"/>
          </p:nvPr>
        </p:nvSpPr>
        <p:spPr/>
        <p:txBody>
          <a:bodyPr/>
          <a:lstStyle>
            <a:lvl1pPr>
              <a:defRPr/>
            </a:lvl1pPr>
          </a:lstStyle>
          <a:p>
            <a:pPr>
              <a:defRPr/>
            </a:pPr>
            <a:endParaRPr lang="en-US" altLang="ja-JP"/>
          </a:p>
        </p:txBody>
      </p:sp>
      <p:sp>
        <p:nvSpPr>
          <p:cNvPr id="13" name="Slide Number Placeholder 5"/>
          <p:cNvSpPr>
            <a:spLocks noGrp="1"/>
          </p:cNvSpPr>
          <p:nvPr>
            <p:ph type="sldNum" sz="quarter" idx="12"/>
          </p:nvPr>
        </p:nvSpPr>
        <p:spPr/>
        <p:txBody>
          <a:bodyPr/>
          <a:lstStyle>
            <a:lvl1pPr>
              <a:defRPr/>
            </a:lvl1pPr>
          </a:lstStyle>
          <a:p>
            <a:pPr>
              <a:defRPr/>
            </a:pPr>
            <a:fld id="{509CE87A-31C7-41C1-968B-06FF4F0F2125}" type="slidenum">
              <a:rPr lang="en-US" altLang="ja-JP"/>
              <a:pPr>
                <a:defRPr/>
              </a:pPr>
              <a:t>‹#›</a:t>
            </a:fld>
            <a:endParaRPr lang="en-US" altLang="ja-JP"/>
          </a:p>
        </p:txBody>
      </p:sp>
    </p:spTree>
    <p:extLst>
      <p:ext uri="{BB962C8B-B14F-4D97-AF65-F5344CB8AC3E}">
        <p14:creationId xmlns:p14="http://schemas.microsoft.com/office/powerpoint/2010/main" val="304121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205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58" name="Freeform 18"/>
            <p:cNvSpPr>
              <a:spLocks/>
            </p:cNvSpPr>
            <p:nvPr/>
          </p:nvSpPr>
          <p:spPr bwMode="hidden">
            <a:xfrm>
              <a:off x="-309563" y="4318000"/>
              <a:ext cx="8280401" cy="1209675"/>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59" name="Freeform 22"/>
            <p:cNvSpPr>
              <a:spLocks/>
            </p:cNvSpPr>
            <p:nvPr/>
          </p:nvSpPr>
          <p:spPr bwMode="hidden">
            <a:xfrm>
              <a:off x="3175" y="4335463"/>
              <a:ext cx="8166100" cy="1101725"/>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2060" name="Freeform 26"/>
            <p:cNvSpPr>
              <a:spLocks/>
            </p:cNvSpPr>
            <p:nvPr/>
          </p:nvSpPr>
          <p:spPr bwMode="hidden">
            <a:xfrm>
              <a:off x="4156075" y="4316413"/>
              <a:ext cx="4940300" cy="927100"/>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useBgFill="1">
          <p:nvSpPr>
            <p:cNvPr id="2061"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052"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a:defRPr sz="1000">
                <a:solidFill>
                  <a:schemeClr val="tx2"/>
                </a:solidFill>
              </a:defRPr>
            </a:lvl1pPr>
          </a:lstStyle>
          <a:p>
            <a:pPr>
              <a:defRPr/>
            </a:pPr>
            <a:endParaRPr lang="en-US" altLang="ja-JP"/>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en-US" altLang="ja-JP"/>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a:defRPr sz="1000">
                <a:solidFill>
                  <a:schemeClr val="tx2"/>
                </a:solidFill>
              </a:defRPr>
            </a:lvl1pPr>
          </a:lstStyle>
          <a:p>
            <a:pPr>
              <a:defRPr/>
            </a:pPr>
            <a:fld id="{E96FEDC0-AD89-46BC-A831-1BC148D4DF29}" type="slidenum">
              <a:rPr lang="en-US" altLang="ja-JP"/>
              <a:pPr>
                <a:defRPr/>
              </a:pPr>
              <a:t>‹#›</a:t>
            </a:fld>
            <a:endParaRPr lang="en-US" altLang="ja-JP"/>
          </a:p>
        </p:txBody>
      </p:sp>
      <p:sp>
        <p:nvSpPr>
          <p:cNvPr id="2056"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Tree>
    <p:extLst>
      <p:ext uri="{BB962C8B-B14F-4D97-AF65-F5344CB8AC3E}">
        <p14:creationId xmlns:p14="http://schemas.microsoft.com/office/powerpoint/2010/main" val="221696886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jma.go.jp/jma/jma-eng/jma-center/ric/RIC_HP.html" TargetMode="External"/><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jma.go.jp/jma/jma-eng/satellite/ra2wigosproject/ra2wigosproject-intro_en_jma.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jma.go.jp/jma/jma-eng/jma-center/rwc/event/RWCws_2019/"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mailto:rwc-tokyo@met.kishou.go.jp"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jma.go.jp/jma/jma-eng/jma-center/rwc/"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kohei.matsuda@met.kishou.go.jp"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s://www.dwd.de/EN/ourservices/gsnmc/gsnmc.html"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qc.kishou.go.jp/"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16000" cy="6912000"/>
          </a:xfrm>
          <a:prstGeom prst="rect">
            <a:avLst/>
          </a:prstGeom>
        </p:spPr>
      </p:pic>
      <p:sp>
        <p:nvSpPr>
          <p:cNvPr id="6" name="TextBox 5"/>
          <p:cNvSpPr txBox="1"/>
          <p:nvPr/>
        </p:nvSpPr>
        <p:spPr>
          <a:xfrm>
            <a:off x="4598061" y="4974547"/>
            <a:ext cx="4594352" cy="1015663"/>
          </a:xfrm>
          <a:prstGeom prst="rect">
            <a:avLst/>
          </a:prstGeom>
          <a:noFill/>
        </p:spPr>
        <p:txBody>
          <a:bodyPr wrap="square" rtlCol="0">
            <a:spAutoFit/>
          </a:bodyPr>
          <a:lstStyle/>
          <a:p>
            <a:pPr algn="ctr"/>
            <a:r>
              <a:rPr lang="en-US" sz="2000" dirty="0">
                <a:solidFill>
                  <a:srgbClr val="000090"/>
                </a:solidFill>
              </a:rPr>
              <a:t>OSCAR/Surface Training Course for RA II –East-Asia </a:t>
            </a:r>
            <a:r>
              <a:rPr lang="en-US" sz="2000" dirty="0" err="1">
                <a:solidFill>
                  <a:srgbClr val="000090"/>
                </a:solidFill>
              </a:rPr>
              <a:t>Subregion</a:t>
            </a:r>
            <a:endParaRPr lang="de-DE" sz="2000" dirty="0" smtClean="0">
              <a:solidFill>
                <a:srgbClr val="000090"/>
              </a:solidFill>
            </a:endParaRPr>
          </a:p>
          <a:p>
            <a:pPr algn="ctr"/>
            <a:r>
              <a:rPr lang="de-DE" sz="2000" dirty="0">
                <a:solidFill>
                  <a:srgbClr val="000090"/>
                </a:solidFill>
              </a:rPr>
              <a:t>13-15 November 2019, Tokyo, Japan</a:t>
            </a: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4000" b="1" dirty="0">
                <a:solidFill>
                  <a:srgbClr val="000090"/>
                </a:solidFill>
              </a:rPr>
              <a:t>Regional WIGOS Centre Tokyo </a:t>
            </a:r>
          </a:p>
        </p:txBody>
      </p:sp>
      <p:sp>
        <p:nvSpPr>
          <p:cNvPr id="3" name="TextBox 2"/>
          <p:cNvSpPr txBox="1"/>
          <p:nvPr/>
        </p:nvSpPr>
        <p:spPr>
          <a:xfrm>
            <a:off x="2081337" y="2101743"/>
            <a:ext cx="5080622" cy="1631216"/>
          </a:xfrm>
          <a:prstGeom prst="rect">
            <a:avLst/>
          </a:prstGeom>
          <a:noFill/>
        </p:spPr>
        <p:txBody>
          <a:bodyPr wrap="none" rtlCol="0">
            <a:spAutoFit/>
          </a:bodyPr>
          <a:lstStyle/>
          <a:p>
            <a:pPr algn="ctr"/>
            <a:r>
              <a:rPr lang="en-US" sz="3200" i="1" dirty="0" smtClean="0">
                <a:solidFill>
                  <a:srgbClr val="011993"/>
                </a:solidFill>
                <a:latin typeface="+mj-lt"/>
                <a:ea typeface="Arial"/>
                <a:cs typeface="Arial"/>
                <a:sym typeface="Arial"/>
              </a:rPr>
              <a:t>Submitted by</a:t>
            </a:r>
          </a:p>
          <a:p>
            <a:pPr algn="ctr"/>
            <a:r>
              <a:rPr lang="en-US" altLang="ja-JP" sz="3600" i="1" dirty="0" smtClean="0">
                <a:solidFill>
                  <a:srgbClr val="011993"/>
                </a:solidFill>
                <a:ea typeface="Arial"/>
                <a:cs typeface="Arial"/>
                <a:sym typeface="Arial"/>
              </a:rPr>
              <a:t>MATSUDA Kohei</a:t>
            </a:r>
            <a:endParaRPr lang="en-US" altLang="ja-JP" sz="3600" i="1" dirty="0">
              <a:solidFill>
                <a:srgbClr val="011993"/>
              </a:solidFill>
              <a:ea typeface="Arial"/>
              <a:cs typeface="Arial"/>
              <a:sym typeface="Arial"/>
            </a:endParaRPr>
          </a:p>
          <a:p>
            <a:pPr algn="ctr"/>
            <a:r>
              <a:rPr lang="en-US" altLang="ja-JP" sz="3200" i="1" dirty="0">
                <a:solidFill>
                  <a:srgbClr val="011993"/>
                </a:solidFill>
                <a:ea typeface="Arial"/>
                <a:cs typeface="Arial"/>
                <a:sym typeface="Arial"/>
              </a:rPr>
              <a:t>Japan Meteorological </a:t>
            </a:r>
            <a:r>
              <a:rPr lang="en-US" altLang="ja-JP" sz="3200" i="1" dirty="0" smtClean="0">
                <a:solidFill>
                  <a:srgbClr val="011993"/>
                </a:solidFill>
                <a:ea typeface="Arial"/>
                <a:cs typeface="Arial"/>
                <a:sym typeface="Arial"/>
              </a:rPr>
              <a:t>Agency</a:t>
            </a:r>
            <a:endParaRPr lang="en-US" altLang="ja-JP" sz="3200" i="1" dirty="0">
              <a:solidFill>
                <a:srgbClr val="011993"/>
              </a:solidFill>
              <a:ea typeface="Arial"/>
              <a:cs typeface="Arial"/>
              <a:sym typeface="Arial"/>
            </a:endParaRPr>
          </a:p>
        </p:txBody>
      </p:sp>
      <p:sp>
        <p:nvSpPr>
          <p:cNvPr id="4" name="スライド番号プレースホルダー 3"/>
          <p:cNvSpPr>
            <a:spLocks noGrp="1"/>
          </p:cNvSpPr>
          <p:nvPr>
            <p:ph type="sldNum" sz="quarter" idx="12"/>
          </p:nvPr>
        </p:nvSpPr>
        <p:spPr/>
        <p:txBody>
          <a:bodyPr/>
          <a:lstStyle/>
          <a:p>
            <a:fld id="{9259AF2F-52C6-9B46-B8B2-0579234AE62E}" type="slidenum">
              <a:rPr lang="en-US" smtClean="0"/>
              <a:t>1</a:t>
            </a:fld>
            <a:endParaRPr lang="en-US"/>
          </a:p>
        </p:txBody>
      </p:sp>
    </p:spTree>
    <p:extLst>
      <p:ext uri="{BB962C8B-B14F-4D97-AF65-F5344CB8AC3E}">
        <p14:creationId xmlns:p14="http://schemas.microsoft.com/office/powerpoint/2010/main" val="3404896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85804" y="66956"/>
            <a:ext cx="8179903" cy="1325563"/>
          </a:xfrm>
        </p:spPr>
        <p:txBody>
          <a:bodyPr>
            <a:normAutofit/>
          </a:bodyPr>
          <a:lstStyle/>
          <a:p>
            <a:r>
              <a:rPr kumimoji="1" lang="en-US" altLang="ja-JP" sz="3200" b="1" dirty="0">
                <a:solidFill>
                  <a:srgbClr val="000099"/>
                </a:solidFill>
              </a:rPr>
              <a:t>CBS Lead Centre monitoring for land surface observations</a:t>
            </a:r>
            <a:endParaRPr kumimoji="1" lang="ja-JP" altLang="en-US" sz="3200" b="1" dirty="0">
              <a:solidFill>
                <a:srgbClr val="000099"/>
              </a:solidFill>
            </a:endParaRPr>
          </a:p>
        </p:txBody>
      </p:sp>
      <p:sp>
        <p:nvSpPr>
          <p:cNvPr id="5" name="コンテンツ プレースホルダー 4"/>
          <p:cNvSpPr>
            <a:spLocks noGrp="1"/>
          </p:cNvSpPr>
          <p:nvPr>
            <p:ph idx="1"/>
          </p:nvPr>
        </p:nvSpPr>
        <p:spPr>
          <a:xfrm>
            <a:off x="509382" y="1277128"/>
            <a:ext cx="8336446" cy="2309057"/>
          </a:xfrm>
        </p:spPr>
        <p:txBody>
          <a:bodyPr>
            <a:normAutofit fontScale="85000" lnSpcReduction="10000"/>
          </a:bodyPr>
          <a:lstStyle/>
          <a:p>
            <a:pPr algn="just"/>
            <a:r>
              <a:rPr lang="en-US" altLang="ja-JP" dirty="0"/>
              <a:t>JMA has been providing 6-Monthly monitoring report on land surface observations in Region </a:t>
            </a:r>
            <a:r>
              <a:rPr lang="en-US" altLang="ja-JP" dirty="0" smtClean="0"/>
              <a:t>II since 1991.</a:t>
            </a:r>
          </a:p>
          <a:p>
            <a:pPr lvl="1" algn="just">
              <a:buFont typeface="Calibri" panose="020F0502020204030204" pitchFamily="34" charset="0"/>
              <a:buChar char="−"/>
            </a:pPr>
            <a:r>
              <a:rPr lang="en-US" altLang="ja-JP" dirty="0" smtClean="0"/>
              <a:t>This activity is based on the designation of the RSMC  </a:t>
            </a:r>
            <a:r>
              <a:rPr lang="en-US" altLang="ja-JP" dirty="0"/>
              <a:t>Tokyo </a:t>
            </a:r>
            <a:r>
              <a:rPr lang="en-US" altLang="ja-JP" dirty="0" smtClean="0"/>
              <a:t>as a Lead Centre  </a:t>
            </a:r>
            <a:r>
              <a:rPr lang="en-US" altLang="ja-JP" dirty="0"/>
              <a:t>for  monitoring  the  quality  of  land  surface  observations  (i.e.,  SYNOP)  in  </a:t>
            </a:r>
            <a:r>
              <a:rPr lang="en-US" altLang="ja-JP" dirty="0" smtClean="0"/>
              <a:t>Region II by  the  </a:t>
            </a:r>
            <a:r>
              <a:rPr lang="en-US" altLang="ja-JP" dirty="0"/>
              <a:t>President  of  the  </a:t>
            </a:r>
            <a:r>
              <a:rPr lang="en-US" altLang="ja-JP" dirty="0" smtClean="0"/>
              <a:t>CBS in  </a:t>
            </a:r>
            <a:r>
              <a:rPr lang="en-US" altLang="ja-JP" dirty="0"/>
              <a:t>March 1991</a:t>
            </a:r>
            <a:r>
              <a:rPr lang="en-US" altLang="ja-JP" dirty="0" smtClean="0"/>
              <a:t>.</a:t>
            </a:r>
            <a:endParaRPr kumimoji="1" lang="en-US" altLang="ja-JP" dirty="0" smtClean="0"/>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382" y="3581740"/>
            <a:ext cx="4063655" cy="2655651"/>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7275" y="3470793"/>
            <a:ext cx="2358473" cy="2133261"/>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9545" y="4663124"/>
            <a:ext cx="2597785" cy="1574267"/>
          </a:xfrm>
          <a:prstGeom prst="rect">
            <a:avLst/>
          </a:prstGeom>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10</a:t>
            </a:fld>
            <a:endParaRPr lang="en-US"/>
          </a:p>
        </p:txBody>
      </p:sp>
    </p:spTree>
    <p:extLst>
      <p:ext uri="{BB962C8B-B14F-4D97-AF65-F5344CB8AC3E}">
        <p14:creationId xmlns:p14="http://schemas.microsoft.com/office/powerpoint/2010/main" val="1115907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851" y="1104900"/>
            <a:ext cx="8496298" cy="1390649"/>
          </a:xfrm>
        </p:spPr>
        <p:txBody>
          <a:bodyPr wrap="square">
            <a:noAutofit/>
          </a:bodyPr>
          <a:lstStyle/>
          <a:p>
            <a:pPr lvl="1" indent="-342900" algn="just">
              <a:buFont typeface="Wingdings" panose="05000000000000000000" pitchFamily="2" charset="2"/>
              <a:buChar char="ü"/>
            </a:pPr>
            <a:r>
              <a:rPr lang="en-US" sz="2400" dirty="0"/>
              <a:t>JMA has been participating </a:t>
            </a:r>
            <a:r>
              <a:rPr lang="en-US" sz="2400" dirty="0" smtClean="0"/>
              <a:t>in the </a:t>
            </a:r>
            <a:r>
              <a:rPr lang="en-US" sz="2400" dirty="0"/>
              <a:t>NWP </a:t>
            </a:r>
            <a:r>
              <a:rPr lang="en-US" altLang="ja-JP" sz="2400" dirty="0"/>
              <a:t>Quality Monitoring Pilot Project on WDQMS</a:t>
            </a:r>
            <a:r>
              <a:rPr lang="en-US" sz="2400" dirty="0" smtClean="0"/>
              <a:t> </a:t>
            </a:r>
            <a:r>
              <a:rPr lang="en-US" sz="2400" dirty="0"/>
              <a:t>since 2016, providing monitoring output in near real time </a:t>
            </a:r>
            <a:r>
              <a:rPr lang="en-US" altLang="ja-JP" sz="2400" dirty="0"/>
              <a:t>with ECMWF, NCEP and DWD </a:t>
            </a:r>
            <a:r>
              <a:rPr lang="en-US" sz="2400" dirty="0" smtClean="0"/>
              <a:t>to </a:t>
            </a:r>
            <a:r>
              <a:rPr lang="en-US" sz="2400" dirty="0"/>
              <a:t>WMO Secretariat</a:t>
            </a:r>
            <a:r>
              <a:rPr lang="en-US" sz="2400" dirty="0" smtClean="0"/>
              <a:t>.</a:t>
            </a:r>
          </a:p>
          <a:p>
            <a:pPr lvl="1" indent="-342900" algn="just">
              <a:buFont typeface="Wingdings" panose="05000000000000000000" pitchFamily="2" charset="2"/>
              <a:buChar char="ü"/>
            </a:pPr>
            <a:r>
              <a:rPr lang="en-US" sz="2400" dirty="0" smtClean="0"/>
              <a:t>The Project collects (shows) </a:t>
            </a:r>
            <a:r>
              <a:rPr lang="en-US" sz="2400" dirty="0" smtClean="0">
                <a:solidFill>
                  <a:srgbClr val="FF0000"/>
                </a:solidFill>
              </a:rPr>
              <a:t>availability and quality information </a:t>
            </a:r>
            <a:r>
              <a:rPr lang="en-US" sz="2400" dirty="0" smtClean="0"/>
              <a:t>on surface observations in the world.</a:t>
            </a:r>
          </a:p>
          <a:p>
            <a:pPr lvl="1" indent="-342900" algn="just">
              <a:buFont typeface="Wingdings" panose="05000000000000000000" pitchFamily="2" charset="2"/>
              <a:buChar char="ü"/>
            </a:pPr>
            <a:r>
              <a:rPr lang="en-US" altLang="ja-JP" sz="2400" dirty="0"/>
              <a:t>This activity is regarded as a start of the WIGOS monitoring function</a:t>
            </a:r>
            <a:r>
              <a:rPr lang="en-US" altLang="ja-JP" sz="2400" dirty="0" smtClean="0"/>
              <a:t>.</a:t>
            </a:r>
            <a:endParaRPr lang="en-US" altLang="ja-JP" sz="2400" dirty="0"/>
          </a:p>
        </p:txBody>
      </p:sp>
      <p:sp>
        <p:nvSpPr>
          <p:cNvPr id="10" name="コンテンツ プレースホルダー 2"/>
          <p:cNvSpPr txBox="1">
            <a:spLocks/>
          </p:cNvSpPr>
          <p:nvPr/>
        </p:nvSpPr>
        <p:spPr bwMode="auto">
          <a:xfrm>
            <a:off x="2406770" y="6548446"/>
            <a:ext cx="6160814" cy="3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umimoji="1"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marL="0" indent="0" algn="ctr">
              <a:buNone/>
            </a:pPr>
            <a:r>
              <a:rPr lang="en-US" altLang="ja-JP" sz="1400" dirty="0" smtClean="0"/>
              <a:t>Surface pressure observation availability map developed by WIGOS Project Office</a:t>
            </a:r>
            <a:endParaRPr lang="ja-JP" altLang="en-US" sz="1400" dirty="0"/>
          </a:p>
        </p:txBody>
      </p:sp>
      <p:sp>
        <p:nvSpPr>
          <p:cNvPr id="7" name="タイトル 1"/>
          <p:cNvSpPr>
            <a:spLocks noGrp="1"/>
          </p:cNvSpPr>
          <p:nvPr>
            <p:ph type="title"/>
          </p:nvPr>
        </p:nvSpPr>
        <p:spPr>
          <a:xfrm>
            <a:off x="457200" y="258791"/>
            <a:ext cx="8229600" cy="630447"/>
          </a:xfrm>
        </p:spPr>
        <p:txBody>
          <a:bodyPr>
            <a:noAutofit/>
          </a:bodyPr>
          <a:lstStyle/>
          <a:p>
            <a:r>
              <a:rPr kumimoji="1" lang="en-US" altLang="ja-JP" sz="3200" b="1" dirty="0">
                <a:solidFill>
                  <a:srgbClr val="000099"/>
                </a:solidFill>
              </a:rPr>
              <a:t>NWP Quality Monitoring Pilot Project on WDQMS</a:t>
            </a:r>
            <a:endParaRPr kumimoji="1" lang="ja-JP" altLang="en-US" sz="3200" b="1" dirty="0">
              <a:solidFill>
                <a:srgbClr val="000099"/>
              </a:solidFill>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6318" y="4044451"/>
            <a:ext cx="5741718" cy="2503995"/>
          </a:xfrm>
          <a:prstGeom prst="rect">
            <a:avLst/>
          </a:prstGeom>
          <a:ln>
            <a:solidFill>
              <a:schemeClr val="accent1"/>
            </a:solidFill>
          </a:ln>
        </p:spPr>
      </p:pic>
      <p:sp>
        <p:nvSpPr>
          <p:cNvPr id="2" name="スライド番号プレースホルダー 1"/>
          <p:cNvSpPr>
            <a:spLocks noGrp="1"/>
          </p:cNvSpPr>
          <p:nvPr>
            <p:ph type="sldNum" sz="quarter" idx="12"/>
          </p:nvPr>
        </p:nvSpPr>
        <p:spPr/>
        <p:txBody>
          <a:bodyPr/>
          <a:lstStyle/>
          <a:p>
            <a:fld id="{9259AF2F-52C6-9B46-B8B2-0579234AE62E}" type="slidenum">
              <a:rPr lang="en-US" smtClean="0"/>
              <a:t>11</a:t>
            </a:fld>
            <a:endParaRPr lang="en-US"/>
          </a:p>
        </p:txBody>
      </p:sp>
    </p:spTree>
    <p:extLst>
      <p:ext uri="{BB962C8B-B14F-4D97-AF65-F5344CB8AC3E}">
        <p14:creationId xmlns:p14="http://schemas.microsoft.com/office/powerpoint/2010/main" val="1695409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5089585" y="1243458"/>
            <a:ext cx="3813709" cy="1155832"/>
          </a:xfrm>
          <a:prstGeom prst="roundRect">
            <a:avLst>
              <a:gd name="adj" fmla="val 24626"/>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5" name="角丸四角形 34"/>
          <p:cNvSpPr/>
          <p:nvPr/>
        </p:nvSpPr>
        <p:spPr>
          <a:xfrm>
            <a:off x="5089585" y="2578644"/>
            <a:ext cx="3813710" cy="3908440"/>
          </a:xfrm>
          <a:prstGeom prst="roundRect">
            <a:avLst>
              <a:gd name="adj" fmla="val 7460"/>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6" name="正方形/長方形 35"/>
          <p:cNvSpPr/>
          <p:nvPr/>
        </p:nvSpPr>
        <p:spPr>
          <a:xfrm>
            <a:off x="7246794" y="5254110"/>
            <a:ext cx="1860063" cy="131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accent1">
                  <a:lumMod val="75000"/>
                </a:schemeClr>
              </a:solidFill>
            </a:endParaRPr>
          </a:p>
        </p:txBody>
      </p:sp>
      <p:cxnSp>
        <p:nvCxnSpPr>
          <p:cNvPr id="37" name="直線コネクタ 36"/>
          <p:cNvCxnSpPr/>
          <p:nvPr/>
        </p:nvCxnSpPr>
        <p:spPr>
          <a:xfrm>
            <a:off x="7246795" y="5254110"/>
            <a:ext cx="1656500" cy="0"/>
          </a:xfrm>
          <a:prstGeom prst="line">
            <a:avLst/>
          </a:prstGeom>
          <a:ln w="25400"/>
        </p:spPr>
        <p:style>
          <a:lnRef idx="1">
            <a:schemeClr val="accent3"/>
          </a:lnRef>
          <a:fillRef idx="0">
            <a:schemeClr val="accent3"/>
          </a:fillRef>
          <a:effectRef idx="0">
            <a:schemeClr val="accent3"/>
          </a:effectRef>
          <a:fontRef idx="minor">
            <a:schemeClr val="tx1"/>
          </a:fontRef>
        </p:style>
      </p:cxnSp>
      <p:cxnSp>
        <p:nvCxnSpPr>
          <p:cNvPr id="38" name="直線コネクタ 37"/>
          <p:cNvCxnSpPr/>
          <p:nvPr/>
        </p:nvCxnSpPr>
        <p:spPr>
          <a:xfrm>
            <a:off x="7246795" y="5254110"/>
            <a:ext cx="0" cy="1232974"/>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100458"/>
            <a:ext cx="8229600" cy="1143000"/>
          </a:xfrm>
        </p:spPr>
        <p:txBody>
          <a:bodyPr>
            <a:normAutofit fontScale="90000"/>
          </a:bodyPr>
          <a:lstStyle/>
          <a:p>
            <a:r>
              <a:rPr lang="en-US" sz="3600" b="1" dirty="0">
                <a:solidFill>
                  <a:srgbClr val="000099"/>
                </a:solidFill>
              </a:rPr>
              <a:t>WIGOS Data Quality Monitoring </a:t>
            </a:r>
            <a:r>
              <a:rPr lang="en-US" sz="3600" b="1" dirty="0" smtClean="0">
                <a:solidFill>
                  <a:srgbClr val="000099"/>
                </a:solidFill>
              </a:rPr>
              <a:t>System (WDQMS)</a:t>
            </a:r>
            <a:endParaRPr lang="en-US" sz="3600" b="1" dirty="0">
              <a:solidFill>
                <a:srgbClr val="000099"/>
              </a:solidFill>
            </a:endParaRPr>
          </a:p>
        </p:txBody>
      </p:sp>
      <p:sp>
        <p:nvSpPr>
          <p:cNvPr id="19" name="正方形/長方形 18"/>
          <p:cNvSpPr/>
          <p:nvPr/>
        </p:nvSpPr>
        <p:spPr>
          <a:xfrm>
            <a:off x="5229782" y="1418626"/>
            <a:ext cx="1611562"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rgbClr val="FF0000"/>
                </a:solidFill>
              </a:rPr>
              <a:t>Quality </a:t>
            </a:r>
            <a:r>
              <a:rPr lang="en-US" altLang="ja-JP" sz="2000" b="1" dirty="0" smtClean="0">
                <a:solidFill>
                  <a:srgbClr val="FF0000"/>
                </a:solidFill>
              </a:rPr>
              <a:t>Monitoring</a:t>
            </a:r>
            <a:endParaRPr kumimoji="1" lang="ja-JP" altLang="en-US" sz="2000" dirty="0" smtClean="0">
              <a:solidFill>
                <a:srgbClr val="FF0000"/>
              </a:solidFill>
            </a:endParaRPr>
          </a:p>
        </p:txBody>
      </p:sp>
      <p:sp>
        <p:nvSpPr>
          <p:cNvPr id="21" name="正方形/長方形 20"/>
          <p:cNvSpPr/>
          <p:nvPr/>
        </p:nvSpPr>
        <p:spPr>
          <a:xfrm>
            <a:off x="5222759" y="2784298"/>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rgbClr val="FF0000"/>
                </a:solidFill>
              </a:rPr>
              <a:t>Evaluation</a:t>
            </a:r>
            <a:endParaRPr kumimoji="1" lang="ja-JP" altLang="en-US" sz="2000" dirty="0" smtClean="0">
              <a:solidFill>
                <a:srgbClr val="FF0000"/>
              </a:solidFill>
            </a:endParaRPr>
          </a:p>
        </p:txBody>
      </p:sp>
      <p:sp>
        <p:nvSpPr>
          <p:cNvPr id="22" name="正方形/長方形 21"/>
          <p:cNvSpPr/>
          <p:nvPr/>
        </p:nvSpPr>
        <p:spPr>
          <a:xfrm>
            <a:off x="5222759" y="4149970"/>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Incident </a:t>
            </a:r>
            <a:r>
              <a:rPr lang="en-US" altLang="ja-JP" sz="2000" b="1" dirty="0" smtClean="0">
                <a:solidFill>
                  <a:schemeClr val="accent1"/>
                </a:solidFill>
              </a:rPr>
              <a:t>Management</a:t>
            </a:r>
            <a:endParaRPr kumimoji="1" lang="ja-JP" altLang="en-US" sz="2000" dirty="0" smtClean="0">
              <a:solidFill>
                <a:schemeClr val="accent1"/>
              </a:solidFill>
            </a:endParaRPr>
          </a:p>
        </p:txBody>
      </p:sp>
      <p:sp>
        <p:nvSpPr>
          <p:cNvPr id="23" name="正方形/長方形 22"/>
          <p:cNvSpPr/>
          <p:nvPr/>
        </p:nvSpPr>
        <p:spPr>
          <a:xfrm>
            <a:off x="5222759" y="5515642"/>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Follow-up</a:t>
            </a:r>
            <a:endParaRPr kumimoji="1" lang="ja-JP" altLang="en-US" sz="2000" dirty="0" smtClean="0">
              <a:solidFill>
                <a:schemeClr val="accent1"/>
              </a:solidFill>
            </a:endParaRPr>
          </a:p>
        </p:txBody>
      </p:sp>
      <p:cxnSp>
        <p:nvCxnSpPr>
          <p:cNvPr id="24" name="直線矢印コネクタ 23"/>
          <p:cNvCxnSpPr>
            <a:stCxn id="19" idx="2"/>
            <a:endCxn id="21" idx="0"/>
          </p:cNvCxnSpPr>
          <p:nvPr/>
        </p:nvCxnSpPr>
        <p:spPr>
          <a:xfrm>
            <a:off x="6035563" y="2210714"/>
            <a:ext cx="1" cy="5735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21" idx="2"/>
            <a:endCxn id="22" idx="0"/>
          </p:cNvCxnSpPr>
          <p:nvPr/>
        </p:nvCxnSpPr>
        <p:spPr>
          <a:xfrm>
            <a:off x="6035564" y="3576386"/>
            <a:ext cx="0" cy="5735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116136" y="4942058"/>
            <a:ext cx="0" cy="57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972120" y="4919590"/>
            <a:ext cx="0" cy="5960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コンテンツ プレースホルダー 2"/>
          <p:cNvSpPr txBox="1">
            <a:spLocks/>
          </p:cNvSpPr>
          <p:nvPr/>
        </p:nvSpPr>
        <p:spPr>
          <a:xfrm>
            <a:off x="177707" y="1243458"/>
            <a:ext cx="4795315" cy="48193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0" lvl="1" indent="-365125">
              <a:buClr>
                <a:schemeClr val="tx1"/>
              </a:buClr>
              <a:buFont typeface="+mj-lt"/>
              <a:buAutoNum type="romanLcPeriod"/>
            </a:pPr>
            <a:r>
              <a:rPr lang="en-US" altLang="ja-JP" sz="2400" dirty="0">
                <a:solidFill>
                  <a:srgbClr val="FF0000"/>
                </a:solidFill>
              </a:rPr>
              <a:t>Quality M</a:t>
            </a:r>
            <a:r>
              <a:rPr lang="en-US" altLang="ja-JP" sz="2400" dirty="0" smtClean="0">
                <a:solidFill>
                  <a:srgbClr val="FF0000"/>
                </a:solidFill>
              </a:rPr>
              <a:t>onitoring:</a:t>
            </a:r>
            <a:r>
              <a:rPr lang="en-US" altLang="ja-JP" sz="2400" dirty="0" smtClean="0"/>
              <a:t/>
            </a:r>
            <a:br>
              <a:rPr lang="en-US" altLang="ja-JP" sz="2400" dirty="0" smtClean="0"/>
            </a:br>
            <a:r>
              <a:rPr lang="en-US" altLang="ja-JP" sz="2400" dirty="0" smtClean="0"/>
              <a:t>To monitor availability, immediacy </a:t>
            </a:r>
            <a:r>
              <a:rPr lang="en-US" altLang="ja-JP" sz="2400" dirty="0"/>
              <a:t>and quality of observation </a:t>
            </a:r>
            <a:r>
              <a:rPr lang="en-US" altLang="ja-JP" sz="2400" dirty="0" smtClean="0"/>
              <a:t>data</a:t>
            </a:r>
            <a:br>
              <a:rPr lang="en-US" altLang="ja-JP" sz="2400" dirty="0" smtClean="0"/>
            </a:br>
            <a:r>
              <a:rPr lang="en-US" altLang="ja-JP" sz="2400" i="1" dirty="0" smtClean="0"/>
              <a:t>(by WIGOS Monitoring </a:t>
            </a:r>
            <a:r>
              <a:rPr lang="en-US" altLang="ja-JP" sz="2400" i="1" dirty="0" err="1" smtClean="0"/>
              <a:t>Centres</a:t>
            </a:r>
            <a:r>
              <a:rPr lang="en-US" altLang="ja-JP" sz="2400" i="1" dirty="0" smtClean="0"/>
              <a:t> including JMA)</a:t>
            </a:r>
          </a:p>
          <a:p>
            <a:pPr marL="539750" lvl="1" indent="-365125">
              <a:buClr>
                <a:schemeClr val="tx1"/>
              </a:buClr>
              <a:buFont typeface="+mj-lt"/>
              <a:buAutoNum type="romanLcPeriod"/>
            </a:pPr>
            <a:endParaRPr lang="en-US" altLang="ja-JP" sz="800" i="1" dirty="0" smtClean="0"/>
          </a:p>
          <a:p>
            <a:pPr marL="539750" lvl="1" indent="-365125">
              <a:buClr>
                <a:schemeClr val="tx1"/>
              </a:buClr>
              <a:buFont typeface="+mj-ea"/>
              <a:buAutoNum type="romanLcPeriod"/>
            </a:pPr>
            <a:r>
              <a:rPr lang="en-US" altLang="ja-JP" sz="2400" dirty="0" smtClean="0">
                <a:solidFill>
                  <a:srgbClr val="FF0000"/>
                </a:solidFill>
              </a:rPr>
              <a:t>Evaluation:</a:t>
            </a:r>
            <a:r>
              <a:rPr lang="en-US" altLang="ja-JP" sz="2400" dirty="0" smtClean="0"/>
              <a:t/>
            </a:r>
            <a:br>
              <a:rPr lang="en-US" altLang="ja-JP" sz="2400" dirty="0" smtClean="0"/>
            </a:br>
            <a:r>
              <a:rPr lang="en-US" altLang="ja-JP" sz="2400" dirty="0" smtClean="0"/>
              <a:t>To evaluate </a:t>
            </a:r>
            <a:r>
              <a:rPr lang="en-US" altLang="ja-JP" sz="2400" dirty="0"/>
              <a:t>the </a:t>
            </a:r>
            <a:r>
              <a:rPr lang="en-US" altLang="ja-JP" sz="2400" dirty="0" smtClean="0"/>
              <a:t>monitor results and specify problematic stations</a:t>
            </a:r>
            <a:endParaRPr lang="en-US" altLang="ja-JP" sz="2400" dirty="0"/>
          </a:p>
        </p:txBody>
      </p:sp>
      <p:sp>
        <p:nvSpPr>
          <p:cNvPr id="40" name="正方形/長方形 39"/>
          <p:cNvSpPr/>
          <p:nvPr/>
        </p:nvSpPr>
        <p:spPr>
          <a:xfrm>
            <a:off x="7672901" y="5515642"/>
            <a:ext cx="1230393" cy="79208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Existing WMO Regional </a:t>
            </a:r>
            <a:r>
              <a:rPr kumimoji="1" lang="en-US" altLang="ja-JP" sz="1400" dirty="0" err="1" smtClean="0">
                <a:solidFill>
                  <a:schemeClr val="accent6">
                    <a:lumMod val="75000"/>
                  </a:schemeClr>
                </a:solidFill>
              </a:rPr>
              <a:t>Centres</a:t>
            </a:r>
            <a:endParaRPr kumimoji="1" lang="ja-JP" altLang="en-US" sz="1400" dirty="0" smtClean="0">
              <a:solidFill>
                <a:schemeClr val="accent6">
                  <a:lumMod val="75000"/>
                </a:schemeClr>
              </a:solidFill>
            </a:endParaRPr>
          </a:p>
        </p:txBody>
      </p:sp>
      <p:sp>
        <p:nvSpPr>
          <p:cNvPr id="41" name="左右矢印 40"/>
          <p:cNvSpPr/>
          <p:nvPr/>
        </p:nvSpPr>
        <p:spPr>
          <a:xfrm>
            <a:off x="6860113" y="5818205"/>
            <a:ext cx="812788" cy="186962"/>
          </a:xfrm>
          <a:prstGeom prst="lef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accent1">
                  <a:lumMod val="75000"/>
                </a:schemeClr>
              </a:solidFill>
            </a:endParaRPr>
          </a:p>
        </p:txBody>
      </p:sp>
      <p:sp>
        <p:nvSpPr>
          <p:cNvPr id="42" name="テキスト ボックス 41"/>
          <p:cNvSpPr txBox="1"/>
          <p:nvPr/>
        </p:nvSpPr>
        <p:spPr>
          <a:xfrm>
            <a:off x="6740367" y="5969802"/>
            <a:ext cx="1049097" cy="261610"/>
          </a:xfrm>
          <a:prstGeom prst="rect">
            <a:avLst/>
          </a:prstGeom>
          <a:noFill/>
        </p:spPr>
        <p:txBody>
          <a:bodyPr wrap="square" rtlCol="0">
            <a:spAutoFit/>
          </a:bodyPr>
          <a:lstStyle/>
          <a:p>
            <a:pPr algn="ctr"/>
            <a:r>
              <a:rPr kumimoji="1" lang="en-US" altLang="ja-JP" sz="1100" dirty="0" smtClean="0">
                <a:solidFill>
                  <a:schemeClr val="accent1">
                    <a:lumMod val="75000"/>
                  </a:schemeClr>
                </a:solidFill>
              </a:rPr>
              <a:t>Collaboration</a:t>
            </a:r>
            <a:endParaRPr kumimoji="1" lang="ja-JP" altLang="en-US" sz="1100" dirty="0">
              <a:solidFill>
                <a:schemeClr val="accent1">
                  <a:lumMod val="75000"/>
                </a:schemeClr>
              </a:solidFill>
            </a:endParaRPr>
          </a:p>
        </p:txBody>
      </p:sp>
      <p:sp>
        <p:nvSpPr>
          <p:cNvPr id="29" name="正方形/長方形 28"/>
          <p:cNvSpPr/>
          <p:nvPr/>
        </p:nvSpPr>
        <p:spPr>
          <a:xfrm>
            <a:off x="7246795" y="1395055"/>
            <a:ext cx="1656500" cy="81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WIGOS Monitoring </a:t>
            </a:r>
            <a:r>
              <a:rPr kumimoji="1" lang="en-US" altLang="ja-JP" sz="1400" dirty="0" err="1" smtClean="0">
                <a:solidFill>
                  <a:schemeClr val="accent6">
                    <a:lumMod val="75000"/>
                  </a:schemeClr>
                </a:solidFill>
              </a:rPr>
              <a:t>Centres</a:t>
            </a:r>
            <a:endParaRPr kumimoji="1" lang="ja-JP" altLang="en-US" sz="1400" dirty="0" smtClean="0">
              <a:solidFill>
                <a:schemeClr val="accent6">
                  <a:lumMod val="75000"/>
                </a:schemeClr>
              </a:solidFill>
            </a:endParaRPr>
          </a:p>
        </p:txBody>
      </p:sp>
      <p:sp>
        <p:nvSpPr>
          <p:cNvPr id="30" name="正方形/長方形 29"/>
          <p:cNvSpPr/>
          <p:nvPr/>
        </p:nvSpPr>
        <p:spPr>
          <a:xfrm>
            <a:off x="7246795" y="2784298"/>
            <a:ext cx="1656500" cy="22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RWC Tokyo</a:t>
            </a:r>
            <a:endParaRPr kumimoji="1" lang="ja-JP" altLang="en-US" sz="1400" dirty="0" smtClean="0">
              <a:solidFill>
                <a:schemeClr val="accent6">
                  <a:lumMod val="75000"/>
                </a:schemeClr>
              </a:solidFill>
            </a:endParaRPr>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12</a:t>
            </a:fld>
            <a:endParaRPr lang="en-US"/>
          </a:p>
        </p:txBody>
      </p:sp>
    </p:spTree>
    <p:extLst>
      <p:ext uri="{BB962C8B-B14F-4D97-AF65-F5344CB8AC3E}">
        <p14:creationId xmlns:p14="http://schemas.microsoft.com/office/powerpoint/2010/main" val="3776778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67"/>
            <a:ext cx="8229600" cy="1143000"/>
          </a:xfrm>
        </p:spPr>
        <p:txBody>
          <a:bodyPr>
            <a:normAutofit fontScale="90000"/>
          </a:bodyPr>
          <a:lstStyle/>
          <a:p>
            <a:r>
              <a:rPr lang="en-US" altLang="ja-JP" sz="3600" b="1" dirty="0">
                <a:solidFill>
                  <a:srgbClr val="000099"/>
                </a:solidFill>
              </a:rPr>
              <a:t>WIGOS Data Quality Monitoring System (WDQMS)</a:t>
            </a:r>
            <a:endParaRPr lang="en-US" sz="3600" b="1" dirty="0">
              <a:solidFill>
                <a:srgbClr val="000099"/>
              </a:solidFill>
            </a:endParaRPr>
          </a:p>
        </p:txBody>
      </p:sp>
      <p:sp>
        <p:nvSpPr>
          <p:cNvPr id="31" name="コンテンツ プレースホルダー 2"/>
          <p:cNvSpPr txBox="1">
            <a:spLocks/>
          </p:cNvSpPr>
          <p:nvPr/>
        </p:nvSpPr>
        <p:spPr>
          <a:xfrm>
            <a:off x="188117" y="1252167"/>
            <a:ext cx="4797361" cy="52691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8975" lvl="1" indent="-514350">
              <a:buClr>
                <a:schemeClr val="tx1"/>
              </a:buClr>
              <a:buFont typeface="+mj-lt"/>
              <a:buAutoNum type="romanLcPeriod" startAt="3"/>
            </a:pPr>
            <a:r>
              <a:rPr lang="en-US" altLang="ja-JP" sz="2400" dirty="0" smtClean="0">
                <a:solidFill>
                  <a:srgbClr val="FF0000"/>
                </a:solidFill>
              </a:rPr>
              <a:t>Incident </a:t>
            </a:r>
            <a:r>
              <a:rPr lang="en-US" altLang="ja-JP" sz="2400" dirty="0">
                <a:solidFill>
                  <a:srgbClr val="FF0000"/>
                </a:solidFill>
              </a:rPr>
              <a:t>M</a:t>
            </a:r>
            <a:r>
              <a:rPr lang="en-US" altLang="ja-JP" sz="2400" dirty="0" smtClean="0">
                <a:solidFill>
                  <a:srgbClr val="FF0000"/>
                </a:solidFill>
              </a:rPr>
              <a:t>anagement:</a:t>
            </a:r>
            <a:r>
              <a:rPr lang="en-US" altLang="ja-JP" sz="2400" dirty="0" smtClean="0"/>
              <a:t/>
            </a:r>
            <a:br>
              <a:rPr lang="en-US" altLang="ja-JP" sz="2400" dirty="0" smtClean="0"/>
            </a:br>
            <a:r>
              <a:rPr lang="en-US" altLang="ja-JP" sz="2400" dirty="0" smtClean="0"/>
              <a:t>To notify the problem to Members and keep track of recovering progress</a:t>
            </a:r>
          </a:p>
          <a:p>
            <a:pPr marL="688975" lvl="1" indent="-514350">
              <a:buClr>
                <a:schemeClr val="tx1"/>
              </a:buClr>
              <a:buFont typeface="+mj-lt"/>
              <a:buAutoNum type="romanLcPeriod" startAt="3"/>
            </a:pPr>
            <a:endParaRPr lang="en-US" altLang="ja-JP" sz="800" dirty="0" smtClean="0"/>
          </a:p>
          <a:p>
            <a:pPr marL="688975" lvl="1" indent="-514350">
              <a:buClr>
                <a:schemeClr val="tx1"/>
              </a:buClr>
              <a:buFont typeface="+mj-ea"/>
              <a:buAutoNum type="romanLcPeriod" startAt="3"/>
            </a:pPr>
            <a:r>
              <a:rPr lang="en-US" altLang="ja-JP" sz="2400" dirty="0" smtClean="0">
                <a:solidFill>
                  <a:srgbClr val="FF0000"/>
                </a:solidFill>
              </a:rPr>
              <a:t>Follow-up:</a:t>
            </a:r>
            <a:r>
              <a:rPr lang="en-US" altLang="ja-JP" sz="2400" dirty="0" smtClean="0"/>
              <a:t/>
            </a:r>
            <a:br>
              <a:rPr lang="en-US" altLang="ja-JP" sz="2400" dirty="0" smtClean="0"/>
            </a:br>
            <a:r>
              <a:rPr lang="en-US" altLang="ja-JP" sz="2400" dirty="0" smtClean="0"/>
              <a:t>To assist Members in solving problems in collaboration with relevant existing WMO Regional Centres,</a:t>
            </a:r>
            <a:br>
              <a:rPr lang="en-US" altLang="ja-JP" sz="2400" dirty="0" smtClean="0"/>
            </a:br>
            <a:r>
              <a:rPr lang="en-US" altLang="ja-JP" sz="2400" i="1" dirty="0" smtClean="0"/>
              <a:t>e.g. RIC Tsukuba, </a:t>
            </a:r>
            <a:r>
              <a:rPr lang="en-US" altLang="ja-JP" sz="2400" i="1" dirty="0"/>
              <a:t>GISC </a:t>
            </a:r>
            <a:r>
              <a:rPr lang="en-US" altLang="ja-JP" sz="2400" i="1" dirty="0" smtClean="0"/>
              <a:t>Tokyo, Tokyo Climate Center (TCC)</a:t>
            </a:r>
            <a:endParaRPr lang="en-US" altLang="ja-JP" sz="2400" i="1" dirty="0"/>
          </a:p>
        </p:txBody>
      </p:sp>
      <p:sp>
        <p:nvSpPr>
          <p:cNvPr id="17" name="角丸四角形 16"/>
          <p:cNvSpPr/>
          <p:nvPr/>
        </p:nvSpPr>
        <p:spPr>
          <a:xfrm>
            <a:off x="5089585" y="1243458"/>
            <a:ext cx="3813709" cy="1155832"/>
          </a:xfrm>
          <a:prstGeom prst="roundRect">
            <a:avLst>
              <a:gd name="adj" fmla="val 24626"/>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角丸四角形 17"/>
          <p:cNvSpPr/>
          <p:nvPr/>
        </p:nvSpPr>
        <p:spPr>
          <a:xfrm>
            <a:off x="5089585" y="2578644"/>
            <a:ext cx="3813710" cy="3908440"/>
          </a:xfrm>
          <a:prstGeom prst="roundRect">
            <a:avLst>
              <a:gd name="adj" fmla="val 7460"/>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9" name="正方形/長方形 18"/>
          <p:cNvSpPr/>
          <p:nvPr/>
        </p:nvSpPr>
        <p:spPr>
          <a:xfrm>
            <a:off x="7246794" y="5254110"/>
            <a:ext cx="1860063" cy="1310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accent1">
                  <a:lumMod val="75000"/>
                </a:schemeClr>
              </a:solidFill>
            </a:endParaRPr>
          </a:p>
        </p:txBody>
      </p:sp>
      <p:cxnSp>
        <p:nvCxnSpPr>
          <p:cNvPr id="20" name="直線コネクタ 19"/>
          <p:cNvCxnSpPr/>
          <p:nvPr/>
        </p:nvCxnSpPr>
        <p:spPr>
          <a:xfrm>
            <a:off x="7246795" y="5254110"/>
            <a:ext cx="1656500" cy="0"/>
          </a:xfrm>
          <a:prstGeom prst="line">
            <a:avLst/>
          </a:prstGeom>
          <a:ln w="25400"/>
        </p:spPr>
        <p:style>
          <a:lnRef idx="1">
            <a:schemeClr val="accent3"/>
          </a:lnRef>
          <a:fillRef idx="0">
            <a:schemeClr val="accent3"/>
          </a:fillRef>
          <a:effectRef idx="0">
            <a:schemeClr val="accent3"/>
          </a:effectRef>
          <a:fontRef idx="minor">
            <a:schemeClr val="tx1"/>
          </a:fontRef>
        </p:style>
      </p:cxnSp>
      <p:cxnSp>
        <p:nvCxnSpPr>
          <p:cNvPr id="21" name="直線コネクタ 20"/>
          <p:cNvCxnSpPr/>
          <p:nvPr/>
        </p:nvCxnSpPr>
        <p:spPr>
          <a:xfrm>
            <a:off x="7246795" y="5254110"/>
            <a:ext cx="0" cy="1232974"/>
          </a:xfrm>
          <a:prstGeom prst="line">
            <a:avLst/>
          </a:prstGeom>
          <a:ln w="25400"/>
        </p:spPr>
        <p:style>
          <a:lnRef idx="1">
            <a:schemeClr val="accent3"/>
          </a:lnRef>
          <a:fillRef idx="0">
            <a:schemeClr val="accent3"/>
          </a:fillRef>
          <a:effectRef idx="0">
            <a:schemeClr val="accent3"/>
          </a:effectRef>
          <a:fontRef idx="minor">
            <a:schemeClr val="tx1"/>
          </a:fontRef>
        </p:style>
      </p:cxnSp>
      <p:sp>
        <p:nvSpPr>
          <p:cNvPr id="22" name="正方形/長方形 21"/>
          <p:cNvSpPr/>
          <p:nvPr/>
        </p:nvSpPr>
        <p:spPr>
          <a:xfrm>
            <a:off x="5229782" y="1418626"/>
            <a:ext cx="1611562"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Quality </a:t>
            </a:r>
            <a:r>
              <a:rPr lang="en-US" altLang="ja-JP" sz="2000" b="1" dirty="0" smtClean="0">
                <a:solidFill>
                  <a:schemeClr val="accent1"/>
                </a:solidFill>
              </a:rPr>
              <a:t>Monitoring</a:t>
            </a:r>
            <a:endParaRPr kumimoji="1" lang="ja-JP" altLang="en-US" sz="2000" dirty="0" smtClean="0">
              <a:solidFill>
                <a:schemeClr val="accent1"/>
              </a:solidFill>
            </a:endParaRPr>
          </a:p>
        </p:txBody>
      </p:sp>
      <p:sp>
        <p:nvSpPr>
          <p:cNvPr id="23" name="正方形/長方形 22"/>
          <p:cNvSpPr/>
          <p:nvPr/>
        </p:nvSpPr>
        <p:spPr>
          <a:xfrm>
            <a:off x="5222759" y="2784298"/>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Evaluation</a:t>
            </a:r>
            <a:endParaRPr kumimoji="1" lang="ja-JP" altLang="en-US" sz="2000" dirty="0" smtClean="0">
              <a:solidFill>
                <a:schemeClr val="accent1"/>
              </a:solidFill>
            </a:endParaRPr>
          </a:p>
        </p:txBody>
      </p:sp>
      <p:sp>
        <p:nvSpPr>
          <p:cNvPr id="24" name="正方形/長方形 23"/>
          <p:cNvSpPr/>
          <p:nvPr/>
        </p:nvSpPr>
        <p:spPr>
          <a:xfrm>
            <a:off x="5222759" y="4149970"/>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rgbClr val="FF0000"/>
                </a:solidFill>
              </a:rPr>
              <a:t>Incident </a:t>
            </a:r>
            <a:r>
              <a:rPr lang="en-US" altLang="ja-JP" sz="2000" b="1" dirty="0" smtClean="0">
                <a:solidFill>
                  <a:srgbClr val="FF0000"/>
                </a:solidFill>
              </a:rPr>
              <a:t>Management</a:t>
            </a:r>
            <a:endParaRPr kumimoji="1" lang="ja-JP" altLang="en-US" sz="2000" dirty="0" smtClean="0">
              <a:solidFill>
                <a:srgbClr val="FF0000"/>
              </a:solidFill>
            </a:endParaRPr>
          </a:p>
        </p:txBody>
      </p:sp>
      <p:sp>
        <p:nvSpPr>
          <p:cNvPr id="25" name="正方形/長方形 24"/>
          <p:cNvSpPr/>
          <p:nvPr/>
        </p:nvSpPr>
        <p:spPr>
          <a:xfrm>
            <a:off x="5222759" y="5515642"/>
            <a:ext cx="1625609" cy="79208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rgbClr val="FF0000"/>
                </a:solidFill>
              </a:rPr>
              <a:t>Follow-up</a:t>
            </a:r>
            <a:endParaRPr kumimoji="1" lang="ja-JP" altLang="en-US" sz="2000" dirty="0" smtClean="0">
              <a:solidFill>
                <a:srgbClr val="FF0000"/>
              </a:solidFill>
            </a:endParaRPr>
          </a:p>
        </p:txBody>
      </p:sp>
      <p:cxnSp>
        <p:nvCxnSpPr>
          <p:cNvPr id="26" name="直線矢印コネクタ 25"/>
          <p:cNvCxnSpPr>
            <a:stCxn id="22" idx="2"/>
            <a:endCxn id="23" idx="0"/>
          </p:cNvCxnSpPr>
          <p:nvPr/>
        </p:nvCxnSpPr>
        <p:spPr>
          <a:xfrm>
            <a:off x="6035563" y="2210714"/>
            <a:ext cx="1" cy="5735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stCxn id="23" idx="2"/>
            <a:endCxn id="24" idx="0"/>
          </p:cNvCxnSpPr>
          <p:nvPr/>
        </p:nvCxnSpPr>
        <p:spPr>
          <a:xfrm>
            <a:off x="6035564" y="3576386"/>
            <a:ext cx="0" cy="57358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6116136" y="4942058"/>
            <a:ext cx="0" cy="57358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5972120" y="4919590"/>
            <a:ext cx="0" cy="59605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672901" y="5515642"/>
            <a:ext cx="1230393" cy="792088"/>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Existing WMO Regional </a:t>
            </a:r>
            <a:r>
              <a:rPr kumimoji="1" lang="en-US" altLang="ja-JP" sz="1400" dirty="0" err="1" smtClean="0">
                <a:solidFill>
                  <a:schemeClr val="accent6">
                    <a:lumMod val="75000"/>
                  </a:schemeClr>
                </a:solidFill>
              </a:rPr>
              <a:t>Centres</a:t>
            </a:r>
            <a:endParaRPr kumimoji="1" lang="ja-JP" altLang="en-US" sz="1400" dirty="0" smtClean="0">
              <a:solidFill>
                <a:schemeClr val="accent6">
                  <a:lumMod val="75000"/>
                </a:schemeClr>
              </a:solidFill>
            </a:endParaRPr>
          </a:p>
        </p:txBody>
      </p:sp>
      <p:sp>
        <p:nvSpPr>
          <p:cNvPr id="32" name="左右矢印 31"/>
          <p:cNvSpPr/>
          <p:nvPr/>
        </p:nvSpPr>
        <p:spPr>
          <a:xfrm>
            <a:off x="6860113" y="5818205"/>
            <a:ext cx="812788" cy="186962"/>
          </a:xfrm>
          <a:prstGeom prst="leftRightArrow">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smtClean="0">
              <a:solidFill>
                <a:schemeClr val="accent1">
                  <a:lumMod val="75000"/>
                </a:schemeClr>
              </a:solidFill>
            </a:endParaRPr>
          </a:p>
        </p:txBody>
      </p:sp>
      <p:sp>
        <p:nvSpPr>
          <p:cNvPr id="33" name="テキスト ボックス 32"/>
          <p:cNvSpPr txBox="1"/>
          <p:nvPr/>
        </p:nvSpPr>
        <p:spPr>
          <a:xfrm>
            <a:off x="6740367" y="5969802"/>
            <a:ext cx="1049097" cy="261610"/>
          </a:xfrm>
          <a:prstGeom prst="rect">
            <a:avLst/>
          </a:prstGeom>
          <a:noFill/>
        </p:spPr>
        <p:txBody>
          <a:bodyPr wrap="square" rtlCol="0">
            <a:spAutoFit/>
          </a:bodyPr>
          <a:lstStyle/>
          <a:p>
            <a:pPr algn="ctr"/>
            <a:r>
              <a:rPr kumimoji="1" lang="en-US" altLang="ja-JP" sz="1100" dirty="0" smtClean="0">
                <a:solidFill>
                  <a:schemeClr val="accent1">
                    <a:lumMod val="75000"/>
                  </a:schemeClr>
                </a:solidFill>
              </a:rPr>
              <a:t>Collaboration</a:t>
            </a:r>
            <a:endParaRPr kumimoji="1" lang="ja-JP" altLang="en-US" sz="1100" dirty="0">
              <a:solidFill>
                <a:schemeClr val="accent1">
                  <a:lumMod val="75000"/>
                </a:schemeClr>
              </a:solidFill>
            </a:endParaRPr>
          </a:p>
        </p:txBody>
      </p:sp>
      <p:sp>
        <p:nvSpPr>
          <p:cNvPr id="34" name="正方形/長方形 33"/>
          <p:cNvSpPr/>
          <p:nvPr/>
        </p:nvSpPr>
        <p:spPr>
          <a:xfrm>
            <a:off x="7246795" y="1395055"/>
            <a:ext cx="1656500" cy="8156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WIGOS Monitoring </a:t>
            </a:r>
            <a:r>
              <a:rPr kumimoji="1" lang="en-US" altLang="ja-JP" sz="1400" dirty="0" err="1" smtClean="0">
                <a:solidFill>
                  <a:schemeClr val="accent6">
                    <a:lumMod val="75000"/>
                  </a:schemeClr>
                </a:solidFill>
              </a:rPr>
              <a:t>Centres</a:t>
            </a:r>
            <a:endParaRPr kumimoji="1" lang="ja-JP" altLang="en-US" sz="1400" dirty="0" smtClean="0">
              <a:solidFill>
                <a:schemeClr val="accent6">
                  <a:lumMod val="75000"/>
                </a:schemeClr>
              </a:solidFill>
            </a:endParaRPr>
          </a:p>
        </p:txBody>
      </p:sp>
      <p:sp>
        <p:nvSpPr>
          <p:cNvPr id="35" name="正方形/長方形 34"/>
          <p:cNvSpPr/>
          <p:nvPr/>
        </p:nvSpPr>
        <p:spPr>
          <a:xfrm>
            <a:off x="7246795" y="2784298"/>
            <a:ext cx="1656500" cy="2281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accent6">
                    <a:lumMod val="75000"/>
                  </a:schemeClr>
                </a:solidFill>
              </a:rPr>
              <a:t>RWC Tokyo</a:t>
            </a:r>
            <a:endParaRPr kumimoji="1" lang="ja-JP" altLang="en-US" sz="1400" dirty="0" smtClean="0">
              <a:solidFill>
                <a:schemeClr val="accent6">
                  <a:lumMod val="75000"/>
                </a:schemeClr>
              </a:solidFill>
            </a:endParaRPr>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13</a:t>
            </a:fld>
            <a:endParaRPr lang="en-US"/>
          </a:p>
        </p:txBody>
      </p:sp>
    </p:spTree>
    <p:extLst>
      <p:ext uri="{BB962C8B-B14F-4D97-AF65-F5344CB8AC3E}">
        <p14:creationId xmlns:p14="http://schemas.microsoft.com/office/powerpoint/2010/main" val="3690565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628650" y="1178560"/>
            <a:ext cx="7886700" cy="2170927"/>
          </a:xfrm>
        </p:spPr>
        <p:txBody>
          <a:bodyPr>
            <a:noAutofit/>
          </a:bodyPr>
          <a:lstStyle/>
          <a:p>
            <a:pPr algn="just"/>
            <a:r>
              <a:rPr kumimoji="1" lang="en-US" altLang="ja-JP" sz="2400" dirty="0" smtClean="0"/>
              <a:t>JMA is preparing a web-based issue tracking tool (</a:t>
            </a:r>
            <a:r>
              <a:rPr kumimoji="1" lang="en-US" altLang="ja-JP" sz="2400" dirty="0" err="1" smtClean="0"/>
              <a:t>Redmine</a:t>
            </a:r>
            <a:r>
              <a:rPr kumimoji="1" lang="en-US" altLang="ja-JP" sz="2400" dirty="0" smtClean="0"/>
              <a:t>) for Incident Management procedure during the pilot phase of RWC.</a:t>
            </a:r>
          </a:p>
          <a:p>
            <a:pPr algn="just"/>
            <a:r>
              <a:rPr kumimoji="1" lang="en-US" altLang="ja-JP" sz="2400" dirty="0" smtClean="0"/>
              <a:t>JMA’s responsible person will communicate with the contact point of Member country by email to support </a:t>
            </a:r>
            <a:r>
              <a:rPr lang="en-US" altLang="ja-JP" sz="2400" dirty="0"/>
              <a:t>to function </a:t>
            </a:r>
            <a:r>
              <a:rPr lang="en-US" altLang="ja-JP" sz="2400" dirty="0" smtClean="0"/>
              <a:t>the issue tracking tool well. </a:t>
            </a:r>
            <a:endParaRPr kumimoji="1" lang="en-US" altLang="ja-JP" sz="2400" dirty="0" smtClean="0"/>
          </a:p>
        </p:txBody>
      </p:sp>
      <p:sp>
        <p:nvSpPr>
          <p:cNvPr id="7" name="タイトル 3"/>
          <p:cNvSpPr>
            <a:spLocks noGrp="1"/>
          </p:cNvSpPr>
          <p:nvPr>
            <p:ph type="title"/>
          </p:nvPr>
        </p:nvSpPr>
        <p:spPr>
          <a:xfrm>
            <a:off x="111760" y="-44804"/>
            <a:ext cx="8930640" cy="1325563"/>
          </a:xfrm>
        </p:spPr>
        <p:txBody>
          <a:bodyPr>
            <a:normAutofit/>
          </a:bodyPr>
          <a:lstStyle/>
          <a:p>
            <a:pPr algn="ctr"/>
            <a:r>
              <a:rPr kumimoji="1" lang="en-US" altLang="ja-JP" sz="3200" b="1" dirty="0" smtClean="0">
                <a:solidFill>
                  <a:srgbClr val="000099"/>
                </a:solidFill>
              </a:rPr>
              <a:t>JMA’s plan for Incident </a:t>
            </a:r>
            <a:r>
              <a:rPr lang="en-US" altLang="ja-JP" sz="3200" b="1" dirty="0" smtClean="0">
                <a:solidFill>
                  <a:srgbClr val="000099"/>
                </a:solidFill>
              </a:rPr>
              <a:t>Management procedure</a:t>
            </a:r>
            <a:endParaRPr kumimoji="1" lang="ja-JP" altLang="en-US" sz="3200" b="1" dirty="0">
              <a:solidFill>
                <a:srgbClr val="000099"/>
              </a:solidFill>
            </a:endParaRPr>
          </a:p>
        </p:txBody>
      </p:sp>
      <p:pic>
        <p:nvPicPr>
          <p:cNvPr id="8" name="Grafik 3"/>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590" y="3452177"/>
            <a:ext cx="3959860" cy="3082925"/>
          </a:xfrm>
          <a:prstGeom prst="rect">
            <a:avLst/>
          </a:prstGeom>
          <a:noFill/>
        </p:spPr>
      </p:pic>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t="11849" r="26159" b="13687"/>
          <a:stretch/>
        </p:blipFill>
        <p:spPr>
          <a:xfrm>
            <a:off x="4509460" y="3515939"/>
            <a:ext cx="4278939" cy="2955399"/>
          </a:xfrm>
          <a:prstGeom prst="rect">
            <a:avLst/>
          </a:prstGeom>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14</a:t>
            </a:fld>
            <a:endParaRPr lang="en-US"/>
          </a:p>
        </p:txBody>
      </p:sp>
    </p:spTree>
    <p:extLst>
      <p:ext uri="{BB962C8B-B14F-4D97-AF65-F5344CB8AC3E}">
        <p14:creationId xmlns:p14="http://schemas.microsoft.com/office/powerpoint/2010/main" val="556086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グループ化 87"/>
          <p:cNvGrpSpPr/>
          <p:nvPr/>
        </p:nvGrpSpPr>
        <p:grpSpPr>
          <a:xfrm>
            <a:off x="76201" y="1115298"/>
            <a:ext cx="8991599" cy="5056132"/>
            <a:chOff x="407324" y="979264"/>
            <a:chExt cx="9896567" cy="5565011"/>
          </a:xfrm>
        </p:grpSpPr>
        <p:sp>
          <p:nvSpPr>
            <p:cNvPr id="31" name="正方形/長方形 30"/>
            <p:cNvSpPr/>
            <p:nvPr/>
          </p:nvSpPr>
          <p:spPr>
            <a:xfrm>
              <a:off x="407324" y="1242253"/>
              <a:ext cx="1739255" cy="1754326"/>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i="1" dirty="0" smtClean="0"/>
                <a:t>WMO RA-II</a:t>
              </a:r>
            </a:p>
            <a:p>
              <a:pPr algn="ctr"/>
              <a:endParaRPr kumimoji="1" lang="en-US" altLang="ja-JP" i="1" dirty="0"/>
            </a:p>
            <a:p>
              <a:pPr algn="ctr"/>
              <a:endParaRPr kumimoji="1" lang="en-US" altLang="ja-JP" i="1" dirty="0" smtClean="0"/>
            </a:p>
            <a:p>
              <a:pPr algn="ctr"/>
              <a:endParaRPr kumimoji="1" lang="en-US" altLang="ja-JP" i="1" dirty="0"/>
            </a:p>
            <a:p>
              <a:pPr algn="ctr"/>
              <a:endParaRPr kumimoji="1" lang="en-US" altLang="ja-JP" i="1" dirty="0" smtClean="0"/>
            </a:p>
            <a:p>
              <a:pPr algn="ctr"/>
              <a:endParaRPr kumimoji="1" lang="ja-JP" altLang="en-US" i="1" dirty="0"/>
            </a:p>
          </p:txBody>
        </p:sp>
        <p:sp>
          <p:nvSpPr>
            <p:cNvPr id="4" name="正方形/長方形 3"/>
            <p:cNvSpPr/>
            <p:nvPr/>
          </p:nvSpPr>
          <p:spPr>
            <a:xfrm>
              <a:off x="2340000" y="1036275"/>
              <a:ext cx="4464000" cy="5508000"/>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800" b="1" i="1" dirty="0" smtClean="0"/>
                <a:t>Tracking system</a:t>
              </a:r>
              <a:endParaRPr kumimoji="1" lang="ja-JP" altLang="en-US" sz="2800" b="1" i="1" dirty="0"/>
            </a:p>
          </p:txBody>
        </p:sp>
        <p:sp>
          <p:nvSpPr>
            <p:cNvPr id="5" name="正方形/長方形 4"/>
            <p:cNvSpPr/>
            <p:nvPr/>
          </p:nvSpPr>
          <p:spPr>
            <a:xfrm>
              <a:off x="6928260" y="1627502"/>
              <a:ext cx="1219372" cy="540000"/>
            </a:xfrm>
            <a:prstGeom prst="rect">
              <a:avLst/>
            </a:prstGeom>
            <a:noFill/>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kumimoji="1" lang="en-US" altLang="ja-JP" i="1" dirty="0" smtClean="0"/>
                <a:t>RWC Tokyo</a:t>
              </a:r>
            </a:p>
          </p:txBody>
        </p:sp>
        <p:sp>
          <p:nvSpPr>
            <p:cNvPr id="6" name="フローチャート: 複数書類 5"/>
            <p:cNvSpPr/>
            <p:nvPr/>
          </p:nvSpPr>
          <p:spPr>
            <a:xfrm>
              <a:off x="8673429" y="1493077"/>
              <a:ext cx="1032195" cy="674760"/>
            </a:xfrm>
            <a:prstGeom prst="flowChartMultidocument">
              <a:avLst/>
            </a:prstGeom>
          </p:spPr>
          <p:style>
            <a:lnRef idx="3">
              <a:schemeClr val="lt1"/>
            </a:lnRef>
            <a:fillRef idx="1">
              <a:schemeClr val="accent5"/>
            </a:fillRef>
            <a:effectRef idx="1">
              <a:schemeClr val="accent5"/>
            </a:effectRef>
            <a:fontRef idx="minor">
              <a:schemeClr val="lt1"/>
            </a:fontRef>
          </p:style>
          <p:txBody>
            <a:bodyPr wrap="square" rtlCol="0" anchor="t">
              <a:spAutoFit/>
            </a:bodyPr>
            <a:lstStyle/>
            <a:p>
              <a:pPr algn="ctr">
                <a:lnSpc>
                  <a:spcPts val="1500"/>
                </a:lnSpc>
              </a:pPr>
              <a:r>
                <a:rPr kumimoji="1" lang="en-US" altLang="ja-JP" i="1" dirty="0" smtClean="0"/>
                <a:t>Data report</a:t>
              </a:r>
              <a:endParaRPr kumimoji="1" lang="ja-JP" altLang="en-US" i="1" dirty="0"/>
            </a:p>
          </p:txBody>
        </p:sp>
        <p:sp>
          <p:nvSpPr>
            <p:cNvPr id="7" name="U ターン矢印 6"/>
            <p:cNvSpPr/>
            <p:nvPr/>
          </p:nvSpPr>
          <p:spPr>
            <a:xfrm rot="5400000">
              <a:off x="8187462" y="1658511"/>
              <a:ext cx="432663" cy="477982"/>
            </a:xfrm>
            <a:prstGeom prst="uturnArrow">
              <a:avLst>
                <a:gd name="adj1" fmla="val 8750"/>
                <a:gd name="adj2" fmla="val 13125"/>
                <a:gd name="adj3" fmla="val 31081"/>
                <a:gd name="adj4" fmla="val 45625"/>
                <a:gd name="adj5" fmla="val 10000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i="1">
                <a:solidFill>
                  <a:schemeClr val="tx1"/>
                </a:solidFill>
              </a:endParaRPr>
            </a:p>
          </p:txBody>
        </p:sp>
        <p:sp>
          <p:nvSpPr>
            <p:cNvPr id="8" name="テキスト ボックス 7"/>
            <p:cNvSpPr txBox="1"/>
            <p:nvPr/>
          </p:nvSpPr>
          <p:spPr>
            <a:xfrm>
              <a:off x="7594111" y="1215203"/>
              <a:ext cx="1233415" cy="369332"/>
            </a:xfrm>
            <a:prstGeom prst="rect">
              <a:avLst/>
            </a:prstGeom>
            <a:noFill/>
          </p:spPr>
          <p:txBody>
            <a:bodyPr wrap="none" rtlCol="0">
              <a:spAutoFit/>
            </a:bodyPr>
            <a:lstStyle/>
            <a:p>
              <a:r>
                <a:rPr kumimoji="1" lang="en-US" altLang="ja-JP" i="1" dirty="0"/>
                <a:t>M</a:t>
              </a:r>
              <a:r>
                <a:rPr kumimoji="1" lang="en-US" altLang="ja-JP" i="1" dirty="0" smtClean="0"/>
                <a:t>onitoring</a:t>
              </a:r>
              <a:endParaRPr kumimoji="1" lang="ja-JP" altLang="en-US" i="1" dirty="0"/>
            </a:p>
          </p:txBody>
        </p:sp>
        <p:sp>
          <p:nvSpPr>
            <p:cNvPr id="9" name="四角形吹き出し 8"/>
            <p:cNvSpPr/>
            <p:nvPr/>
          </p:nvSpPr>
          <p:spPr>
            <a:xfrm>
              <a:off x="6883376" y="2354953"/>
              <a:ext cx="2418318" cy="711382"/>
            </a:xfrm>
            <a:prstGeom prst="wedgeRectCallout">
              <a:avLst>
                <a:gd name="adj1" fmla="val 19284"/>
                <a:gd name="adj2" fmla="val -79096"/>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kumimoji="1" lang="en-US" altLang="ja-JP" dirty="0" smtClean="0"/>
                <a:t>《</a:t>
              </a:r>
              <a:r>
                <a:rPr kumimoji="1" lang="en-US" altLang="ja-JP" b="1" dirty="0" smtClean="0"/>
                <a:t>!</a:t>
              </a:r>
              <a:r>
                <a:rPr kumimoji="1" lang="en-US" altLang="ja-JP" dirty="0" smtClean="0"/>
                <a:t>》</a:t>
              </a:r>
              <a:r>
                <a:rPr kumimoji="1" lang="en-US" altLang="ja-JP" i="1" dirty="0" smtClean="0"/>
                <a:t>Station Z</a:t>
              </a:r>
            </a:p>
            <a:p>
              <a:pPr algn="ctr"/>
              <a:r>
                <a:rPr kumimoji="1" lang="en-US" altLang="ja-JP" i="1" dirty="0" smtClean="0"/>
                <a:t>No reports for X</a:t>
              </a:r>
              <a:r>
                <a:rPr kumimoji="1" lang="ja-JP" altLang="en-US" i="1" dirty="0" smtClean="0"/>
                <a:t> </a:t>
              </a:r>
              <a:r>
                <a:rPr kumimoji="1" lang="en-US" altLang="ja-JP" i="1" dirty="0" smtClean="0"/>
                <a:t>days</a:t>
              </a:r>
              <a:endParaRPr kumimoji="1" lang="ja-JP" altLang="en-US" i="1" dirty="0"/>
            </a:p>
          </p:txBody>
        </p:sp>
        <p:sp>
          <p:nvSpPr>
            <p:cNvPr id="10" name="正方形/長方形 9"/>
            <p:cNvSpPr/>
            <p:nvPr/>
          </p:nvSpPr>
          <p:spPr>
            <a:xfrm>
              <a:off x="3994426" y="1894771"/>
              <a:ext cx="1101776" cy="646331"/>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nchor="ctr">
              <a:spAutoFit/>
            </a:bodyPr>
            <a:lstStyle/>
            <a:p>
              <a:r>
                <a:rPr kumimoji="1" lang="en-US" altLang="ja-JP" b="1" i="1" dirty="0"/>
                <a:t>S</a:t>
              </a:r>
              <a:r>
                <a:rPr kumimoji="1" lang="en-US" altLang="ja-JP" b="1" i="1" dirty="0" smtClean="0"/>
                <a:t>tation Z</a:t>
              </a:r>
            </a:p>
            <a:p>
              <a:r>
                <a:rPr kumimoji="1" lang="en-US" altLang="ja-JP" i="1" dirty="0" smtClean="0"/>
                <a:t>No report</a:t>
              </a:r>
              <a:endParaRPr kumimoji="1" lang="ja-JP" altLang="en-US" i="1" dirty="0"/>
            </a:p>
          </p:txBody>
        </p:sp>
        <p:cxnSp>
          <p:nvCxnSpPr>
            <p:cNvPr id="13" name="直線矢印コネクタ 12"/>
            <p:cNvCxnSpPr/>
            <p:nvPr/>
          </p:nvCxnSpPr>
          <p:spPr>
            <a:xfrm flipH="1">
              <a:off x="5112718" y="2087659"/>
              <a:ext cx="1800000" cy="0"/>
            </a:xfrm>
            <a:prstGeom prst="straightConnector1">
              <a:avLst/>
            </a:prstGeom>
            <a:ln w="47625">
              <a:solidFill>
                <a:schemeClr val="accent2"/>
              </a:solidFill>
              <a:tailEnd type="triangle"/>
            </a:ln>
          </p:spPr>
          <p:style>
            <a:lnRef idx="3">
              <a:schemeClr val="dk1"/>
            </a:lnRef>
            <a:fillRef idx="0">
              <a:schemeClr val="dk1"/>
            </a:fillRef>
            <a:effectRef idx="2">
              <a:schemeClr val="dk1"/>
            </a:effectRef>
            <a:fontRef idx="minor">
              <a:schemeClr val="tx1"/>
            </a:fontRef>
          </p:style>
        </p:cxnSp>
        <p:grpSp>
          <p:nvGrpSpPr>
            <p:cNvPr id="17" name="グループ化 16"/>
            <p:cNvGrpSpPr/>
            <p:nvPr/>
          </p:nvGrpSpPr>
          <p:grpSpPr>
            <a:xfrm>
              <a:off x="1247960" y="1585371"/>
              <a:ext cx="698265" cy="1265133"/>
              <a:chOff x="1333304" y="992449"/>
              <a:chExt cx="698265" cy="1265133"/>
            </a:xfrm>
            <a:noFill/>
          </p:grpSpPr>
          <p:sp>
            <p:nvSpPr>
              <p:cNvPr id="14" name="楕円 13"/>
              <p:cNvSpPr/>
              <p:nvPr/>
            </p:nvSpPr>
            <p:spPr>
              <a:xfrm>
                <a:off x="1333304" y="992449"/>
                <a:ext cx="698265" cy="389513"/>
              </a:xfrm>
              <a:prstGeom prst="ellipse">
                <a:avLst/>
              </a:prstGeom>
              <a:grp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A</a:t>
                </a:r>
                <a:endParaRPr kumimoji="1" lang="ja-JP" altLang="en-US" i="1" dirty="0"/>
              </a:p>
            </p:txBody>
          </p:sp>
          <p:sp>
            <p:nvSpPr>
              <p:cNvPr id="15" name="楕円 14"/>
              <p:cNvSpPr/>
              <p:nvPr/>
            </p:nvSpPr>
            <p:spPr>
              <a:xfrm>
                <a:off x="1342320" y="1430259"/>
                <a:ext cx="686995" cy="389513"/>
              </a:xfrm>
              <a:prstGeom prst="ellipse">
                <a:avLst/>
              </a:prstGeom>
              <a:grp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B</a:t>
                </a:r>
                <a:endParaRPr kumimoji="1" lang="ja-JP" altLang="en-US" i="1" dirty="0"/>
              </a:p>
            </p:txBody>
          </p:sp>
          <p:sp>
            <p:nvSpPr>
              <p:cNvPr id="16" name="楕円 15"/>
              <p:cNvSpPr/>
              <p:nvPr/>
            </p:nvSpPr>
            <p:spPr>
              <a:xfrm>
                <a:off x="1340066" y="1868069"/>
                <a:ext cx="684740" cy="389513"/>
              </a:xfrm>
              <a:prstGeom prst="ellipse">
                <a:avLst/>
              </a:prstGeom>
              <a:grp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a:t>C</a:t>
                </a:r>
                <a:endParaRPr kumimoji="1" lang="ja-JP" altLang="en-US" i="1" dirty="0"/>
              </a:p>
            </p:txBody>
          </p:sp>
        </p:grpSp>
        <p:cxnSp>
          <p:nvCxnSpPr>
            <p:cNvPr id="18" name="直線矢印コネクタ 17"/>
            <p:cNvCxnSpPr>
              <a:stCxn id="10" idx="1"/>
              <a:endCxn id="14" idx="6"/>
            </p:cNvCxnSpPr>
            <p:nvPr/>
          </p:nvCxnSpPr>
          <p:spPr>
            <a:xfrm flipH="1" flipV="1">
              <a:off x="1946225" y="1780128"/>
              <a:ext cx="2048201" cy="4378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直線矢印コネクタ 20"/>
            <p:cNvCxnSpPr>
              <a:stCxn id="10" idx="1"/>
              <a:endCxn id="15" idx="6"/>
            </p:cNvCxnSpPr>
            <p:nvPr/>
          </p:nvCxnSpPr>
          <p:spPr>
            <a:xfrm flipH="1">
              <a:off x="1943971" y="2217937"/>
              <a:ext cx="2050455"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直線矢印コネクタ 24"/>
            <p:cNvCxnSpPr>
              <a:stCxn id="10" idx="1"/>
              <a:endCxn id="16" idx="6"/>
            </p:cNvCxnSpPr>
            <p:nvPr/>
          </p:nvCxnSpPr>
          <p:spPr>
            <a:xfrm flipH="1">
              <a:off x="1939462" y="2217937"/>
              <a:ext cx="2054964" cy="4378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正方形/長方形 31"/>
            <p:cNvSpPr/>
            <p:nvPr/>
          </p:nvSpPr>
          <p:spPr>
            <a:xfrm>
              <a:off x="2596365" y="3522430"/>
              <a:ext cx="4136528" cy="609756"/>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nchor="ctr">
              <a:spAutoFit/>
            </a:bodyPr>
            <a:lstStyle/>
            <a:p>
              <a:r>
                <a:rPr kumimoji="1" lang="en-US" altLang="ja-JP" sz="1500" i="1" dirty="0" smtClean="0"/>
                <a:t>Performance of extra </a:t>
              </a:r>
              <a:r>
                <a:rPr kumimoji="1" lang="en-US" altLang="ja-JP" sz="1500" i="1" dirty="0" smtClean="0"/>
                <a:t>inspection </a:t>
              </a:r>
              <a:r>
                <a:rPr kumimoji="1" lang="en-US" altLang="ja-JP" sz="1500" i="1" dirty="0" smtClean="0"/>
                <a:t>at </a:t>
              </a:r>
              <a:r>
                <a:rPr kumimoji="1" lang="en-US" altLang="ja-JP" sz="1500" b="1" i="1" dirty="0"/>
                <a:t>S</a:t>
              </a:r>
              <a:r>
                <a:rPr kumimoji="1" lang="en-US" altLang="ja-JP" sz="1500" b="1" i="1" dirty="0" smtClean="0"/>
                <a:t>tation Z</a:t>
              </a:r>
            </a:p>
            <a:p>
              <a:r>
                <a:rPr kumimoji="1" lang="en-US" altLang="ja-JP" sz="1500" i="1" dirty="0"/>
                <a:t>Detection of communication line </a:t>
              </a:r>
              <a:r>
                <a:rPr kumimoji="1" lang="en-US" altLang="ja-JP" sz="1500" i="1" dirty="0" smtClean="0"/>
                <a:t>abnormality </a:t>
              </a:r>
              <a:endParaRPr kumimoji="1" lang="ja-JP" altLang="en-US" sz="1500" i="1" dirty="0"/>
            </a:p>
          </p:txBody>
        </p:sp>
        <p:sp>
          <p:nvSpPr>
            <p:cNvPr id="33" name="楕円 32"/>
            <p:cNvSpPr/>
            <p:nvPr/>
          </p:nvSpPr>
          <p:spPr>
            <a:xfrm>
              <a:off x="627484" y="3625177"/>
              <a:ext cx="698265" cy="389513"/>
            </a:xfrm>
            <a:prstGeom prst="ellipse">
              <a:avLst/>
            </a:prstGeom>
            <a:no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A</a:t>
              </a:r>
              <a:endParaRPr kumimoji="1" lang="ja-JP" altLang="en-US" i="1" dirty="0"/>
            </a:p>
          </p:txBody>
        </p:sp>
        <p:cxnSp>
          <p:nvCxnSpPr>
            <p:cNvPr id="34" name="直線矢印コネクタ 33"/>
            <p:cNvCxnSpPr/>
            <p:nvPr/>
          </p:nvCxnSpPr>
          <p:spPr>
            <a:xfrm>
              <a:off x="1322679" y="3827307"/>
              <a:ext cx="12240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テキスト ボックス 34"/>
            <p:cNvSpPr txBox="1"/>
            <p:nvPr/>
          </p:nvSpPr>
          <p:spPr>
            <a:xfrm>
              <a:off x="5104296" y="1720831"/>
              <a:ext cx="1506246" cy="338554"/>
            </a:xfrm>
            <a:prstGeom prst="rect">
              <a:avLst/>
            </a:prstGeom>
            <a:noFill/>
          </p:spPr>
          <p:txBody>
            <a:bodyPr wrap="none" rtlCol="0">
              <a:spAutoFit/>
            </a:bodyPr>
            <a:lstStyle/>
            <a:p>
              <a:r>
                <a:rPr kumimoji="1" lang="en-US" altLang="ja-JP" sz="1600" i="1" dirty="0" smtClean="0"/>
                <a:t>Entry </a:t>
              </a:r>
              <a:r>
                <a:rPr lang="en-US" altLang="ja-JP" sz="1600" i="1" dirty="0">
                  <a:solidFill>
                    <a:schemeClr val="accent5"/>
                  </a:solidFill>
                </a:rPr>
                <a:t>Ticket #</a:t>
              </a:r>
              <a:r>
                <a:rPr lang="en-US" altLang="ja-JP" sz="1600" i="1" dirty="0" smtClean="0">
                  <a:solidFill>
                    <a:schemeClr val="accent5"/>
                  </a:solidFill>
                </a:rPr>
                <a:t>01</a:t>
              </a:r>
              <a:endParaRPr lang="en-US" altLang="ja-JP" sz="1600" i="1" dirty="0"/>
            </a:p>
          </p:txBody>
        </p:sp>
        <p:sp>
          <p:nvSpPr>
            <p:cNvPr id="37" name="正方形/長方形 36"/>
            <p:cNvSpPr/>
            <p:nvPr/>
          </p:nvSpPr>
          <p:spPr>
            <a:xfrm>
              <a:off x="2596365" y="4473677"/>
              <a:ext cx="2945038" cy="355690"/>
            </a:xfrm>
            <a:prstGeom prst="rect">
              <a:avLst/>
            </a:prstGeom>
            <a:noFill/>
            <a:ln w="3175"/>
          </p:spPr>
          <p:style>
            <a:lnRef idx="2">
              <a:schemeClr val="dk1"/>
            </a:lnRef>
            <a:fillRef idx="1">
              <a:schemeClr val="lt1"/>
            </a:fillRef>
            <a:effectRef idx="0">
              <a:schemeClr val="dk1"/>
            </a:effectRef>
            <a:fontRef idx="minor">
              <a:schemeClr val="dk1"/>
            </a:fontRef>
          </p:style>
          <p:txBody>
            <a:bodyPr wrap="square" rtlCol="0" anchor="ctr">
              <a:spAutoFit/>
            </a:bodyPr>
            <a:lstStyle/>
            <a:p>
              <a:r>
                <a:rPr kumimoji="1" lang="en-US" altLang="ja-JP" sz="1500" i="1" dirty="0" smtClean="0"/>
                <a:t>Communication line restoration</a:t>
              </a:r>
              <a:endParaRPr kumimoji="1" lang="ja-JP" altLang="en-US" sz="1500" i="1" dirty="0"/>
            </a:p>
          </p:txBody>
        </p:sp>
        <p:sp>
          <p:nvSpPr>
            <p:cNvPr id="38" name="楕円 37"/>
            <p:cNvSpPr/>
            <p:nvPr/>
          </p:nvSpPr>
          <p:spPr>
            <a:xfrm>
              <a:off x="622724" y="4445763"/>
              <a:ext cx="698265" cy="389513"/>
            </a:xfrm>
            <a:prstGeom prst="ellipse">
              <a:avLst/>
            </a:prstGeom>
            <a:no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A</a:t>
              </a:r>
              <a:endParaRPr kumimoji="1" lang="ja-JP" altLang="en-US" i="1" dirty="0"/>
            </a:p>
          </p:txBody>
        </p:sp>
        <p:sp>
          <p:nvSpPr>
            <p:cNvPr id="40" name="正方形/長方形 39"/>
            <p:cNvSpPr/>
            <p:nvPr/>
          </p:nvSpPr>
          <p:spPr>
            <a:xfrm>
              <a:off x="3532849" y="5174781"/>
              <a:ext cx="3043074" cy="355690"/>
            </a:xfrm>
            <a:prstGeom prst="rect">
              <a:avLst/>
            </a:prstGeom>
            <a:noFill/>
            <a:ln w="3175"/>
          </p:spPr>
          <p:style>
            <a:lnRef idx="2">
              <a:schemeClr val="dk1"/>
            </a:lnRef>
            <a:fillRef idx="1">
              <a:schemeClr val="lt1"/>
            </a:fillRef>
            <a:effectRef idx="0">
              <a:schemeClr val="dk1"/>
            </a:effectRef>
            <a:fontRef idx="minor">
              <a:schemeClr val="dk1"/>
            </a:fontRef>
          </p:style>
          <p:txBody>
            <a:bodyPr wrap="square" rtlCol="0" anchor="ctr">
              <a:spAutoFit/>
            </a:bodyPr>
            <a:lstStyle/>
            <a:p>
              <a:r>
                <a:rPr kumimoji="1" lang="en-US" altLang="ja-JP" sz="1500" i="1" dirty="0" smtClean="0"/>
                <a:t>Checking of report from </a:t>
              </a:r>
              <a:r>
                <a:rPr kumimoji="1" lang="en-US" altLang="ja-JP" sz="1500" b="1" i="1" dirty="0"/>
                <a:t>S</a:t>
              </a:r>
              <a:r>
                <a:rPr kumimoji="1" lang="en-US" altLang="ja-JP" sz="1500" b="1" i="1" dirty="0" smtClean="0"/>
                <a:t>tation Z</a:t>
              </a:r>
              <a:endParaRPr kumimoji="1" lang="ja-JP" altLang="en-US" sz="1500" b="1" i="1" dirty="0"/>
            </a:p>
          </p:txBody>
        </p:sp>
        <p:cxnSp>
          <p:nvCxnSpPr>
            <p:cNvPr id="41" name="直線矢印コネクタ 40"/>
            <p:cNvCxnSpPr/>
            <p:nvPr/>
          </p:nvCxnSpPr>
          <p:spPr>
            <a:xfrm flipH="1">
              <a:off x="6617588" y="5352625"/>
              <a:ext cx="13320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正方形/長方形 41"/>
            <p:cNvSpPr/>
            <p:nvPr/>
          </p:nvSpPr>
          <p:spPr>
            <a:xfrm>
              <a:off x="7941081" y="5214126"/>
              <a:ext cx="1406558" cy="276999"/>
            </a:xfrm>
            <a:prstGeom prst="rect">
              <a:avLst/>
            </a:prstGeom>
            <a:no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RWC Tokyo</a:t>
              </a:r>
              <a:endParaRPr kumimoji="1" lang="ja-JP" altLang="en-US" i="1" dirty="0"/>
            </a:p>
          </p:txBody>
        </p:sp>
        <p:sp>
          <p:nvSpPr>
            <p:cNvPr id="43" name="正方形/長方形 42"/>
            <p:cNvSpPr/>
            <p:nvPr/>
          </p:nvSpPr>
          <p:spPr>
            <a:xfrm>
              <a:off x="5814176" y="5892147"/>
              <a:ext cx="761747" cy="323165"/>
            </a:xfrm>
            <a:prstGeom prst="rect">
              <a:avLst/>
            </a:prstGeom>
            <a:noFill/>
            <a:ln w="3175"/>
          </p:spPr>
          <p:style>
            <a:lnRef idx="2">
              <a:schemeClr val="dk1"/>
            </a:lnRef>
            <a:fillRef idx="1">
              <a:schemeClr val="lt1"/>
            </a:fillRef>
            <a:effectRef idx="0">
              <a:schemeClr val="dk1"/>
            </a:effectRef>
            <a:fontRef idx="minor">
              <a:schemeClr val="dk1"/>
            </a:fontRef>
          </p:style>
          <p:txBody>
            <a:bodyPr wrap="none" rtlCol="0" anchor="ctr">
              <a:spAutoFit/>
            </a:bodyPr>
            <a:lstStyle/>
            <a:p>
              <a:r>
                <a:rPr kumimoji="1" lang="en-US" altLang="ja-JP" sz="1500" i="1" dirty="0"/>
                <a:t>C</a:t>
              </a:r>
              <a:r>
                <a:rPr kumimoji="1" lang="en-US" altLang="ja-JP" sz="1500" i="1" dirty="0" smtClean="0"/>
                <a:t>losure</a:t>
              </a:r>
              <a:endParaRPr kumimoji="1" lang="ja-JP" altLang="en-US" sz="1500" i="1" dirty="0"/>
            </a:p>
          </p:txBody>
        </p:sp>
        <p:cxnSp>
          <p:nvCxnSpPr>
            <p:cNvPr id="45" name="直線矢印コネクタ 44"/>
            <p:cNvCxnSpPr/>
            <p:nvPr/>
          </p:nvCxnSpPr>
          <p:spPr>
            <a:xfrm flipH="1">
              <a:off x="6615994" y="6053728"/>
              <a:ext cx="13320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正方形/長方形 45"/>
            <p:cNvSpPr/>
            <p:nvPr/>
          </p:nvSpPr>
          <p:spPr>
            <a:xfrm>
              <a:off x="7941081" y="5899841"/>
              <a:ext cx="1406558" cy="276999"/>
            </a:xfrm>
            <a:prstGeom prst="rect">
              <a:avLst/>
            </a:prstGeom>
            <a:noFill/>
          </p:spPr>
          <p:style>
            <a:lnRef idx="2">
              <a:schemeClr val="dk1"/>
            </a:lnRef>
            <a:fillRef idx="1">
              <a:schemeClr val="lt1"/>
            </a:fillRef>
            <a:effectRef idx="0">
              <a:schemeClr val="dk1"/>
            </a:effectRef>
            <a:fontRef idx="minor">
              <a:schemeClr val="dk1"/>
            </a:fontRef>
          </p:style>
          <p:txBody>
            <a:bodyPr wrap="none" lIns="180000" tIns="0" rIns="180000" bIns="0" rtlCol="0" anchor="ctr">
              <a:spAutoFit/>
            </a:bodyPr>
            <a:lstStyle/>
            <a:p>
              <a:pPr algn="ctr"/>
              <a:r>
                <a:rPr kumimoji="1" lang="en-US" altLang="ja-JP" i="1" dirty="0" smtClean="0"/>
                <a:t>RWC Tokyo</a:t>
              </a:r>
              <a:endParaRPr kumimoji="1" lang="ja-JP" altLang="en-US" i="1" dirty="0"/>
            </a:p>
          </p:txBody>
        </p:sp>
        <p:sp>
          <p:nvSpPr>
            <p:cNvPr id="50" name="正方形/長方形 49"/>
            <p:cNvSpPr/>
            <p:nvPr/>
          </p:nvSpPr>
          <p:spPr>
            <a:xfrm>
              <a:off x="1306995" y="3235792"/>
              <a:ext cx="1024768" cy="58477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spAutoFit/>
            </a:bodyPr>
            <a:lstStyle/>
            <a:p>
              <a:r>
                <a:rPr lang="en-US" altLang="ja-JP" sz="1600" i="1" dirty="0" smtClean="0">
                  <a:solidFill>
                    <a:schemeClr val="tx1"/>
                  </a:solidFill>
                </a:rPr>
                <a:t>Update</a:t>
              </a:r>
            </a:p>
            <a:p>
              <a:r>
                <a:rPr lang="en-US" altLang="ja-JP" sz="1600" i="1" dirty="0" smtClean="0">
                  <a:solidFill>
                    <a:schemeClr val="accent5"/>
                  </a:solidFill>
                </a:rPr>
                <a:t>Ticket </a:t>
              </a:r>
              <a:r>
                <a:rPr lang="en-US" altLang="ja-JP" sz="1600" i="1" dirty="0">
                  <a:solidFill>
                    <a:schemeClr val="accent5"/>
                  </a:solidFill>
                </a:rPr>
                <a:t>#</a:t>
              </a:r>
              <a:r>
                <a:rPr lang="en-US" altLang="ja-JP" sz="1600" i="1" dirty="0" smtClean="0">
                  <a:solidFill>
                    <a:schemeClr val="accent5"/>
                  </a:solidFill>
                </a:rPr>
                <a:t>01</a:t>
              </a:r>
              <a:endParaRPr lang="en-US" altLang="ja-JP" sz="1600" i="1" dirty="0">
                <a:solidFill>
                  <a:schemeClr val="tx1"/>
                </a:solidFill>
              </a:endParaRPr>
            </a:p>
          </p:txBody>
        </p:sp>
        <p:sp>
          <p:nvSpPr>
            <p:cNvPr id="51" name="正方形/長方形 50"/>
            <p:cNvSpPr/>
            <p:nvPr/>
          </p:nvSpPr>
          <p:spPr>
            <a:xfrm>
              <a:off x="1306995" y="4013969"/>
              <a:ext cx="1024768" cy="58477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spAutoFit/>
            </a:bodyPr>
            <a:lstStyle/>
            <a:p>
              <a:r>
                <a:rPr lang="en-US" altLang="ja-JP" sz="1600" i="1" dirty="0" smtClean="0">
                  <a:solidFill>
                    <a:schemeClr val="tx1"/>
                  </a:solidFill>
                </a:rPr>
                <a:t>Update </a:t>
              </a:r>
            </a:p>
            <a:p>
              <a:r>
                <a:rPr lang="en-US" altLang="ja-JP" sz="1600" i="1" dirty="0" smtClean="0">
                  <a:solidFill>
                    <a:schemeClr val="accent5"/>
                  </a:solidFill>
                </a:rPr>
                <a:t>Ticket </a:t>
              </a:r>
              <a:r>
                <a:rPr lang="en-US" altLang="ja-JP" sz="1600" i="1" dirty="0">
                  <a:solidFill>
                    <a:schemeClr val="accent5"/>
                  </a:solidFill>
                </a:rPr>
                <a:t>#</a:t>
              </a:r>
              <a:r>
                <a:rPr lang="en-US" altLang="ja-JP" sz="1600" i="1" dirty="0" smtClean="0">
                  <a:solidFill>
                    <a:schemeClr val="accent5"/>
                  </a:solidFill>
                </a:rPr>
                <a:t>01</a:t>
              </a:r>
              <a:endParaRPr lang="en-US" altLang="ja-JP" sz="1600" i="1" dirty="0">
                <a:solidFill>
                  <a:schemeClr val="tx1"/>
                </a:solidFill>
              </a:endParaRPr>
            </a:p>
          </p:txBody>
        </p:sp>
        <p:sp>
          <p:nvSpPr>
            <p:cNvPr id="52" name="正方形/長方形 51"/>
            <p:cNvSpPr/>
            <p:nvPr/>
          </p:nvSpPr>
          <p:spPr>
            <a:xfrm>
              <a:off x="6816686" y="4772623"/>
              <a:ext cx="1024768" cy="58477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spAutoFit/>
            </a:bodyPr>
            <a:lstStyle/>
            <a:p>
              <a:r>
                <a:rPr lang="en-US" altLang="ja-JP" sz="1600" i="1" dirty="0" smtClean="0">
                  <a:solidFill>
                    <a:schemeClr val="tx1"/>
                  </a:solidFill>
                </a:rPr>
                <a:t>Update</a:t>
              </a:r>
            </a:p>
            <a:p>
              <a:r>
                <a:rPr lang="en-US" altLang="ja-JP" sz="1600" i="1" dirty="0" smtClean="0">
                  <a:solidFill>
                    <a:schemeClr val="accent5"/>
                  </a:solidFill>
                </a:rPr>
                <a:t>Ticket </a:t>
              </a:r>
              <a:r>
                <a:rPr lang="en-US" altLang="ja-JP" sz="1600" i="1" dirty="0">
                  <a:solidFill>
                    <a:schemeClr val="accent5"/>
                  </a:solidFill>
                </a:rPr>
                <a:t>#</a:t>
              </a:r>
              <a:r>
                <a:rPr lang="en-US" altLang="ja-JP" sz="1600" i="1" dirty="0" smtClean="0">
                  <a:solidFill>
                    <a:schemeClr val="accent5"/>
                  </a:solidFill>
                </a:rPr>
                <a:t>01</a:t>
              </a:r>
              <a:endParaRPr lang="en-US" altLang="ja-JP" sz="1600" i="1" dirty="0">
                <a:solidFill>
                  <a:schemeClr val="tx1"/>
                </a:solidFill>
              </a:endParaRPr>
            </a:p>
          </p:txBody>
        </p:sp>
        <p:sp>
          <p:nvSpPr>
            <p:cNvPr id="53" name="正方形/長方形 52"/>
            <p:cNvSpPr/>
            <p:nvPr/>
          </p:nvSpPr>
          <p:spPr>
            <a:xfrm>
              <a:off x="6816686" y="5470583"/>
              <a:ext cx="1024768" cy="584775"/>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spAutoFit/>
            </a:bodyPr>
            <a:lstStyle/>
            <a:p>
              <a:r>
                <a:rPr lang="en-US" altLang="ja-JP" sz="1600" i="1" dirty="0" smtClean="0">
                  <a:solidFill>
                    <a:schemeClr val="tx1"/>
                  </a:solidFill>
                </a:rPr>
                <a:t>Update</a:t>
              </a:r>
            </a:p>
            <a:p>
              <a:r>
                <a:rPr lang="en-US" altLang="ja-JP" sz="1600" i="1" dirty="0" smtClean="0">
                  <a:solidFill>
                    <a:schemeClr val="accent5"/>
                  </a:solidFill>
                </a:rPr>
                <a:t>Ticket </a:t>
              </a:r>
              <a:r>
                <a:rPr lang="en-US" altLang="ja-JP" sz="1600" i="1" dirty="0">
                  <a:solidFill>
                    <a:schemeClr val="accent5"/>
                  </a:solidFill>
                </a:rPr>
                <a:t>#</a:t>
              </a:r>
              <a:r>
                <a:rPr lang="en-US" altLang="ja-JP" sz="1600" i="1" dirty="0" smtClean="0">
                  <a:solidFill>
                    <a:schemeClr val="accent5"/>
                  </a:solidFill>
                </a:rPr>
                <a:t>01</a:t>
              </a:r>
              <a:endParaRPr lang="en-US" altLang="ja-JP" sz="1600" i="1" dirty="0">
                <a:solidFill>
                  <a:schemeClr val="tx1"/>
                </a:solidFill>
              </a:endParaRPr>
            </a:p>
          </p:txBody>
        </p:sp>
        <p:cxnSp>
          <p:nvCxnSpPr>
            <p:cNvPr id="54" name="直線矢印コネクタ 53"/>
            <p:cNvCxnSpPr/>
            <p:nvPr/>
          </p:nvCxnSpPr>
          <p:spPr>
            <a:xfrm>
              <a:off x="1322679" y="4634743"/>
              <a:ext cx="122400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2" name="直線コネクタ 61"/>
            <p:cNvCxnSpPr/>
            <p:nvPr/>
          </p:nvCxnSpPr>
          <p:spPr>
            <a:xfrm flipH="1">
              <a:off x="1245409" y="1792596"/>
              <a:ext cx="0" cy="108000"/>
            </a:xfrm>
            <a:prstGeom prst="line">
              <a:avLst/>
            </a:prstGeom>
          </p:spPr>
          <p:style>
            <a:lnRef idx="1">
              <a:schemeClr val="dk1"/>
            </a:lnRef>
            <a:fillRef idx="0">
              <a:schemeClr val="dk1"/>
            </a:fillRef>
            <a:effectRef idx="0">
              <a:schemeClr val="dk1"/>
            </a:effectRef>
            <a:fontRef idx="minor">
              <a:schemeClr val="tx1"/>
            </a:fontRef>
          </p:style>
        </p:cxnSp>
        <p:sp>
          <p:nvSpPr>
            <p:cNvPr id="63" name="楕円 62"/>
            <p:cNvSpPr/>
            <p:nvPr/>
          </p:nvSpPr>
          <p:spPr>
            <a:xfrm>
              <a:off x="521877" y="1849237"/>
              <a:ext cx="799944" cy="259675"/>
            </a:xfrm>
            <a:prstGeom prst="ellipse">
              <a:avLst/>
            </a:prstGeom>
            <a:noFill/>
            <a:ln w="6350"/>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algn="ctr"/>
              <a:r>
                <a:rPr lang="en-US" altLang="ja-JP" sz="1200" b="1" i="1" dirty="0">
                  <a:solidFill>
                    <a:schemeClr val="accent2"/>
                  </a:solidFill>
                </a:rPr>
                <a:t>S</a:t>
              </a:r>
              <a:r>
                <a:rPr lang="en-US" altLang="ja-JP" sz="1200" b="1" i="1" dirty="0" smtClean="0">
                  <a:solidFill>
                    <a:schemeClr val="accent2"/>
                  </a:solidFill>
                </a:rPr>
                <a:t>tation Z</a:t>
              </a:r>
              <a:endParaRPr kumimoji="1" lang="ja-JP" altLang="en-US" sz="1200" b="1" dirty="0">
                <a:solidFill>
                  <a:schemeClr val="accent2"/>
                </a:solidFill>
              </a:endParaRPr>
            </a:p>
          </p:txBody>
        </p:sp>
        <p:cxnSp>
          <p:nvCxnSpPr>
            <p:cNvPr id="85" name="直線矢印コネクタ 84"/>
            <p:cNvCxnSpPr/>
            <p:nvPr/>
          </p:nvCxnSpPr>
          <p:spPr>
            <a:xfrm rot="16200000" flipH="1">
              <a:off x="7224723" y="3970275"/>
              <a:ext cx="5148000" cy="0"/>
            </a:xfrm>
            <a:prstGeom prst="straightConnector1">
              <a:avLst/>
            </a:prstGeom>
            <a:ln w="47625">
              <a:solidFill>
                <a:schemeClr val="accent5"/>
              </a:solidFill>
              <a:tailEnd type="triangle"/>
            </a:ln>
          </p:spPr>
          <p:style>
            <a:lnRef idx="3">
              <a:schemeClr val="dk1"/>
            </a:lnRef>
            <a:fillRef idx="0">
              <a:schemeClr val="dk1"/>
            </a:fillRef>
            <a:effectRef idx="2">
              <a:schemeClr val="dk1"/>
            </a:effectRef>
            <a:fontRef idx="minor">
              <a:schemeClr val="tx1"/>
            </a:fontRef>
          </p:style>
        </p:cxnSp>
        <p:sp>
          <p:nvSpPr>
            <p:cNvPr id="86" name="正方形/長方形 85"/>
            <p:cNvSpPr/>
            <p:nvPr/>
          </p:nvSpPr>
          <p:spPr>
            <a:xfrm>
              <a:off x="9301694" y="979264"/>
              <a:ext cx="1002197" cy="369332"/>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none">
              <a:spAutoFit/>
            </a:bodyPr>
            <a:lstStyle/>
            <a:p>
              <a:r>
                <a:rPr lang="en-US" altLang="ja-JP" b="1" i="1" dirty="0" smtClean="0">
                  <a:solidFill>
                    <a:schemeClr val="accent5"/>
                  </a:solidFill>
                </a:rPr>
                <a:t>Timeline</a:t>
              </a:r>
              <a:endParaRPr lang="en-US" altLang="ja-JP" b="1" i="1" dirty="0">
                <a:solidFill>
                  <a:schemeClr val="accent5"/>
                </a:solidFill>
              </a:endParaRPr>
            </a:p>
          </p:txBody>
        </p:sp>
      </p:grpSp>
      <p:sp>
        <p:nvSpPr>
          <p:cNvPr id="44" name="タイトル 3"/>
          <p:cNvSpPr txBox="1">
            <a:spLocks/>
          </p:cNvSpPr>
          <p:nvPr/>
        </p:nvSpPr>
        <p:spPr>
          <a:xfrm>
            <a:off x="111760" y="309844"/>
            <a:ext cx="8930640" cy="524465"/>
          </a:xfrm>
          <a:prstGeom prst="rect">
            <a:avLst/>
          </a:prstGeom>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kumimoji="1" lang="en-US" altLang="ja-JP" sz="3200" b="1" dirty="0" smtClean="0">
                <a:solidFill>
                  <a:srgbClr val="000099"/>
                </a:solidFill>
              </a:rPr>
              <a:t>Issue tracking system concept</a:t>
            </a:r>
            <a:endParaRPr kumimoji="1" lang="ja-JP" altLang="en-US" sz="3200" b="1" dirty="0">
              <a:solidFill>
                <a:srgbClr val="000099"/>
              </a:solidFill>
            </a:endParaRPr>
          </a:p>
        </p:txBody>
      </p:sp>
    </p:spTree>
    <p:extLst>
      <p:ext uri="{BB962C8B-B14F-4D97-AF65-F5344CB8AC3E}">
        <p14:creationId xmlns:p14="http://schemas.microsoft.com/office/powerpoint/2010/main" val="3872878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99" y="120507"/>
            <a:ext cx="6633561" cy="2812474"/>
          </a:xfrm>
          <a:prstGeom prst="rect">
            <a:avLst/>
          </a:prstGeom>
          <a:ln w="38100">
            <a:solidFill>
              <a:srgbClr val="0070C0"/>
            </a:solidFill>
            <a:prstDash val="dash"/>
          </a:ln>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238" y="3056106"/>
            <a:ext cx="4594790" cy="3686055"/>
          </a:xfrm>
          <a:prstGeom prst="rect">
            <a:avLst/>
          </a:prstGeom>
          <a:ln w="38100">
            <a:solidFill>
              <a:srgbClr val="FF0000"/>
            </a:solidFill>
            <a:prstDash val="dash"/>
          </a:ln>
        </p:spPr>
      </p:pic>
      <p:sp>
        <p:nvSpPr>
          <p:cNvPr id="6" name="曲折矢印 5"/>
          <p:cNvSpPr/>
          <p:nvPr/>
        </p:nvSpPr>
        <p:spPr>
          <a:xfrm flipV="1">
            <a:off x="2740893" y="3131389"/>
            <a:ext cx="813816" cy="793630"/>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スライド番号プレースホルダー 6"/>
          <p:cNvSpPr>
            <a:spLocks noGrp="1"/>
          </p:cNvSpPr>
          <p:nvPr>
            <p:ph type="sldNum" sz="quarter" idx="12"/>
          </p:nvPr>
        </p:nvSpPr>
        <p:spPr/>
        <p:txBody>
          <a:bodyPr/>
          <a:lstStyle/>
          <a:p>
            <a:fld id="{9259AF2F-52C6-9B46-B8B2-0579234AE62E}" type="slidenum">
              <a:rPr lang="en-US" smtClean="0"/>
              <a:t>16</a:t>
            </a:fld>
            <a:endParaRPr lang="en-US"/>
          </a:p>
        </p:txBody>
      </p:sp>
    </p:spTree>
    <p:extLst>
      <p:ext uri="{BB962C8B-B14F-4D97-AF65-F5344CB8AC3E}">
        <p14:creationId xmlns:p14="http://schemas.microsoft.com/office/powerpoint/2010/main" val="328610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628650" y="1034896"/>
            <a:ext cx="7831782" cy="4542944"/>
          </a:xfrm>
        </p:spPr>
        <p:txBody>
          <a:bodyPr>
            <a:normAutofit fontScale="85000" lnSpcReduction="20000"/>
          </a:bodyPr>
          <a:lstStyle/>
          <a:p>
            <a:pPr algn="just"/>
            <a:r>
              <a:rPr kumimoji="1" lang="en-US" altLang="ja-JP" dirty="0" smtClean="0"/>
              <a:t>Technical Guidelines defines the three key areas in Monitoring function: </a:t>
            </a:r>
            <a:r>
              <a:rPr lang="en-US" altLang="ja-JP" dirty="0" smtClean="0"/>
              <a:t>Data availability, Timeliness and </a:t>
            </a:r>
            <a:r>
              <a:rPr kumimoji="1" lang="en-US" altLang="ja-JP" dirty="0" smtClean="0"/>
              <a:t>Accuracy.</a:t>
            </a:r>
          </a:p>
          <a:p>
            <a:pPr algn="just"/>
            <a:r>
              <a:rPr kumimoji="1" lang="en-US" altLang="ja-JP" dirty="0" smtClean="0"/>
              <a:t>JMA considers that it is suitable to take </a:t>
            </a:r>
            <a:r>
              <a:rPr kumimoji="1" lang="en-US" altLang="ja-JP" dirty="0" smtClean="0">
                <a:solidFill>
                  <a:srgbClr val="FF0000"/>
                </a:solidFill>
              </a:rPr>
              <a:t>data availability</a:t>
            </a:r>
            <a:r>
              <a:rPr kumimoji="1" lang="en-US" altLang="ja-JP" dirty="0" smtClean="0"/>
              <a:t> as a first step of WDQMS activity rather than two other areas during the pilot phase of RWC.</a:t>
            </a:r>
          </a:p>
          <a:p>
            <a:pPr lvl="1" algn="just">
              <a:buFont typeface="Calibri" panose="020F0502020204030204" pitchFamily="34" charset="0"/>
              <a:buChar char="−"/>
            </a:pPr>
            <a:r>
              <a:rPr lang="en-US" altLang="ja-JP" dirty="0"/>
              <a:t>Identification of </a:t>
            </a:r>
            <a:r>
              <a:rPr lang="en-US" altLang="ja-JP" dirty="0">
                <a:solidFill>
                  <a:srgbClr val="FF0000"/>
                </a:solidFill>
              </a:rPr>
              <a:t>silent stations</a:t>
            </a:r>
            <a:r>
              <a:rPr lang="en-US" altLang="ja-JP" dirty="0"/>
              <a:t> via monitoring</a:t>
            </a:r>
            <a:endParaRPr lang="en-US" altLang="ja-JP" dirty="0" smtClean="0"/>
          </a:p>
          <a:p>
            <a:pPr lvl="1" algn="just">
              <a:buFont typeface="Calibri" panose="020F0502020204030204" pitchFamily="34" charset="0"/>
              <a:buChar char="−"/>
            </a:pPr>
            <a:r>
              <a:rPr lang="en-US" altLang="ja-JP" dirty="0"/>
              <a:t>Issuance of </a:t>
            </a:r>
            <a:r>
              <a:rPr lang="en-US" altLang="ja-JP" dirty="0">
                <a:solidFill>
                  <a:srgbClr val="FF0000"/>
                </a:solidFill>
              </a:rPr>
              <a:t>"Incident"</a:t>
            </a:r>
            <a:r>
              <a:rPr lang="en-US" altLang="ja-JP" dirty="0"/>
              <a:t> ticket status and initiation of communication with relevant contact points</a:t>
            </a:r>
            <a:endParaRPr lang="en-US" altLang="ja-JP" dirty="0" smtClean="0"/>
          </a:p>
          <a:p>
            <a:pPr lvl="1" algn="just">
              <a:buFont typeface="Calibri" panose="020F0502020204030204" pitchFamily="34" charset="0"/>
              <a:buChar char="−"/>
            </a:pPr>
            <a:r>
              <a:rPr kumimoji="1" lang="en-US" altLang="ja-JP" dirty="0"/>
              <a:t>Establishment of reasons for station silence and provision of information on contact points for related improvement</a:t>
            </a:r>
            <a:endParaRPr kumimoji="1" lang="en-US" altLang="ja-JP" dirty="0" smtClean="0"/>
          </a:p>
          <a:p>
            <a:pPr lvl="1" algn="just">
              <a:buFont typeface="Calibri" panose="020F0502020204030204" pitchFamily="34" charset="0"/>
              <a:buChar char="−"/>
            </a:pPr>
            <a:r>
              <a:rPr lang="en-US" altLang="ja-JP" dirty="0"/>
              <a:t>Recording of activities in the issue tracking system</a:t>
            </a:r>
            <a:endParaRPr kumimoji="1" lang="en-US" altLang="ja-JP" dirty="0" smtClean="0"/>
          </a:p>
          <a:p>
            <a:pPr lvl="1" algn="just"/>
            <a:endParaRPr kumimoji="1" lang="en-US" altLang="ja-JP" dirty="0" smtClean="0"/>
          </a:p>
        </p:txBody>
      </p:sp>
      <p:sp>
        <p:nvSpPr>
          <p:cNvPr id="7" name="タイトル 3"/>
          <p:cNvSpPr>
            <a:spLocks noGrp="1"/>
          </p:cNvSpPr>
          <p:nvPr>
            <p:ph type="title"/>
          </p:nvPr>
        </p:nvSpPr>
        <p:spPr>
          <a:xfrm>
            <a:off x="111760" y="-44804"/>
            <a:ext cx="8930640" cy="1325563"/>
          </a:xfrm>
        </p:spPr>
        <p:txBody>
          <a:bodyPr>
            <a:normAutofit/>
          </a:bodyPr>
          <a:lstStyle/>
          <a:p>
            <a:pPr algn="ctr"/>
            <a:r>
              <a:rPr kumimoji="1" lang="en-US" altLang="ja-JP" sz="3200" b="1" dirty="0" smtClean="0">
                <a:solidFill>
                  <a:srgbClr val="000099"/>
                </a:solidFill>
              </a:rPr>
              <a:t>JMA’s high prioritized area in WDQMS</a:t>
            </a:r>
            <a:endParaRPr kumimoji="1" lang="ja-JP" altLang="en-US" sz="3200" b="1" dirty="0">
              <a:solidFill>
                <a:srgbClr val="000099"/>
              </a:solidFill>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9278" y="5512525"/>
            <a:ext cx="3270874" cy="1256607"/>
          </a:xfrm>
          <a:prstGeom prst="rect">
            <a:avLst/>
          </a:prstGeom>
        </p:spPr>
      </p:pic>
      <p:sp>
        <p:nvSpPr>
          <p:cNvPr id="2" name="スライド番号プレースホルダー 1"/>
          <p:cNvSpPr>
            <a:spLocks noGrp="1"/>
          </p:cNvSpPr>
          <p:nvPr>
            <p:ph type="sldNum" sz="quarter" idx="12"/>
          </p:nvPr>
        </p:nvSpPr>
        <p:spPr/>
        <p:txBody>
          <a:bodyPr/>
          <a:lstStyle/>
          <a:p>
            <a:fld id="{9259AF2F-52C6-9B46-B8B2-0579234AE62E}" type="slidenum">
              <a:rPr lang="en-US" smtClean="0"/>
              <a:t>17</a:t>
            </a:fld>
            <a:endParaRPr lang="en-US"/>
          </a:p>
        </p:txBody>
      </p:sp>
    </p:spTree>
    <p:extLst>
      <p:ext uri="{BB962C8B-B14F-4D97-AF65-F5344CB8AC3E}">
        <p14:creationId xmlns:p14="http://schemas.microsoft.com/office/powerpoint/2010/main" val="3410493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II. OPTIONAL functions</a:t>
            </a:r>
            <a:endParaRPr lang="en-US" sz="3600" dirty="0"/>
          </a:p>
        </p:txBody>
      </p:sp>
      <p:sp>
        <p:nvSpPr>
          <p:cNvPr id="6" name="テキスト プレースホルダー 5"/>
          <p:cNvSpPr>
            <a:spLocks noGrp="1"/>
          </p:cNvSpPr>
          <p:nvPr>
            <p:ph type="body" idx="1"/>
          </p:nvPr>
        </p:nvSpPr>
        <p:spPr/>
        <p:txBody>
          <a:bodyPr/>
          <a:lstStyle/>
          <a:p>
            <a:r>
              <a:rPr kumimoji="1" lang="en-US" altLang="ja-JP" dirty="0"/>
              <a:t>Regional WIGOS Centre Tokyo</a:t>
            </a:r>
            <a:endParaRPr kumimoji="1" lang="ja-JP" altLang="en-US"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18</a:t>
            </a:fld>
            <a:endParaRPr lang="en-US"/>
          </a:p>
        </p:txBody>
      </p:sp>
    </p:spTree>
    <p:extLst>
      <p:ext uri="{BB962C8B-B14F-4D97-AF65-F5344CB8AC3E}">
        <p14:creationId xmlns:p14="http://schemas.microsoft.com/office/powerpoint/2010/main" val="2110871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67"/>
            <a:ext cx="8229600" cy="1143000"/>
          </a:xfrm>
        </p:spPr>
        <p:txBody>
          <a:bodyPr>
            <a:normAutofit/>
          </a:bodyPr>
          <a:lstStyle/>
          <a:p>
            <a:r>
              <a:rPr lang="en-US" sz="3200" b="1" dirty="0">
                <a:solidFill>
                  <a:srgbClr val="000090"/>
                </a:solidFill>
              </a:rPr>
              <a:t>RWC </a:t>
            </a:r>
            <a:r>
              <a:rPr lang="en-US" sz="3200" b="1" dirty="0" smtClean="0">
                <a:solidFill>
                  <a:srgbClr val="000090"/>
                </a:solidFill>
              </a:rPr>
              <a:t>Tokyo’s Optional Functions</a:t>
            </a:r>
            <a:endParaRPr lang="en-US" sz="3200" dirty="0"/>
          </a:p>
        </p:txBody>
      </p:sp>
      <p:sp>
        <p:nvSpPr>
          <p:cNvPr id="31" name="コンテンツ プレースホルダー 2"/>
          <p:cNvSpPr txBox="1">
            <a:spLocks/>
          </p:cNvSpPr>
          <p:nvPr/>
        </p:nvSpPr>
        <p:spPr>
          <a:xfrm>
            <a:off x="283029" y="1066791"/>
            <a:ext cx="8403771" cy="43526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altLang="ja-JP" sz="2400" b="1" dirty="0" smtClean="0">
                <a:solidFill>
                  <a:srgbClr val="FF0000"/>
                </a:solidFill>
              </a:rPr>
              <a:t>JMA </a:t>
            </a:r>
            <a:r>
              <a:rPr lang="en-US" altLang="ja-JP" sz="2400" b="1" dirty="0">
                <a:solidFill>
                  <a:srgbClr val="FF0000"/>
                </a:solidFill>
              </a:rPr>
              <a:t>will </a:t>
            </a:r>
            <a:r>
              <a:rPr lang="en-US" altLang="ja-JP" sz="2400" b="1" dirty="0" smtClean="0">
                <a:solidFill>
                  <a:srgbClr val="FF0000"/>
                </a:solidFill>
              </a:rPr>
              <a:t>continue the regional activities as “RWC Tokyo’s Optional Functions” in collaboration </a:t>
            </a:r>
            <a:r>
              <a:rPr lang="en-US" altLang="ja-JP" sz="2400" b="1" dirty="0">
                <a:solidFill>
                  <a:srgbClr val="FF0000"/>
                </a:solidFill>
              </a:rPr>
              <a:t>with existing WMO </a:t>
            </a:r>
            <a:r>
              <a:rPr lang="en-US" altLang="ja-JP" sz="2400" b="1" dirty="0" smtClean="0">
                <a:solidFill>
                  <a:srgbClr val="FF0000"/>
                </a:solidFill>
              </a:rPr>
              <a:t>Centres.</a:t>
            </a:r>
            <a:endParaRPr lang="en-US" altLang="ja-JP" sz="2400" b="1" dirty="0" smtClean="0"/>
          </a:p>
          <a:p>
            <a:pPr marL="514350" indent="-427038" algn="just">
              <a:buFont typeface="+mj-lt"/>
              <a:buAutoNum type="alphaLcPeriod"/>
            </a:pPr>
            <a:r>
              <a:rPr lang="en-US" altLang="ja-JP" sz="2000" b="1" dirty="0" smtClean="0"/>
              <a:t>Assistance </a:t>
            </a:r>
            <a:r>
              <a:rPr lang="en-US" altLang="ja-JP" sz="2000" b="1" dirty="0"/>
              <a:t>with the coordination of regional/sub-regional and national WIGOS projects</a:t>
            </a:r>
            <a:endParaRPr lang="ja-JP" altLang="ja-JP" sz="2000" b="1" dirty="0"/>
          </a:p>
          <a:p>
            <a:pPr marL="971550" lvl="1" indent="-342900" algn="just">
              <a:buFont typeface="Wingdings" panose="05000000000000000000" pitchFamily="2" charset="2"/>
              <a:buChar char="ü"/>
            </a:pPr>
            <a:r>
              <a:rPr lang="en-US" altLang="ja-JP" sz="2000" dirty="0" smtClean="0"/>
              <a:t>Coordinating </a:t>
            </a:r>
            <a:r>
              <a:rPr lang="en-US" altLang="ja-JP" sz="2000" dirty="0"/>
              <a:t>the RA II WIGOS Implementation Projects as the Project </a:t>
            </a:r>
            <a:r>
              <a:rPr lang="en-US" altLang="ja-JP" sz="2000" dirty="0" smtClean="0"/>
              <a:t>Leaders/Coordinators, </a:t>
            </a:r>
            <a:r>
              <a:rPr lang="en-US" altLang="ja-JP" sz="2000" dirty="0"/>
              <a:t>and </a:t>
            </a:r>
            <a:r>
              <a:rPr lang="en-US" altLang="ja-JP" sz="2000" dirty="0" smtClean="0"/>
              <a:t>advising </a:t>
            </a:r>
            <a:r>
              <a:rPr lang="en-US" altLang="ja-JP" sz="2000" dirty="0"/>
              <a:t>national WIGOS projects in each Member.</a:t>
            </a:r>
          </a:p>
          <a:p>
            <a:pPr marL="514350" indent="-427038" algn="just">
              <a:buFont typeface="+mj-lt"/>
              <a:buAutoNum type="alphaLcPeriod"/>
            </a:pPr>
            <a:r>
              <a:rPr lang="en-US" altLang="ja-JP" sz="2000" b="1" dirty="0"/>
              <a:t>Assistance </a:t>
            </a:r>
            <a:r>
              <a:rPr lang="en-US" altLang="ja-JP" sz="2000" b="1" dirty="0" smtClean="0"/>
              <a:t>with </a:t>
            </a:r>
            <a:r>
              <a:rPr lang="en-US" altLang="ja-JP" sz="2000" b="1" dirty="0"/>
              <a:t>regional and national observing network management</a:t>
            </a:r>
            <a:endParaRPr lang="ja-JP" altLang="ja-JP" sz="2000" b="1" dirty="0"/>
          </a:p>
          <a:p>
            <a:pPr marL="971550" lvl="1" indent="-342900" algn="just">
              <a:buFont typeface="Wingdings" panose="05000000000000000000" pitchFamily="2" charset="2"/>
              <a:buChar char="ü"/>
            </a:pPr>
            <a:r>
              <a:rPr lang="en-US" altLang="ja-JP" sz="2000" dirty="0" smtClean="0"/>
              <a:t>Providing advices </a:t>
            </a:r>
            <a:r>
              <a:rPr lang="en-US" altLang="ja-JP" sz="2000" dirty="0"/>
              <a:t>on </a:t>
            </a:r>
            <a:r>
              <a:rPr lang="en-US" altLang="ja-JP" sz="2000" dirty="0" smtClean="0"/>
              <a:t>management of regional </a:t>
            </a:r>
            <a:r>
              <a:rPr lang="en-US" altLang="ja-JP" sz="2000" dirty="0"/>
              <a:t>and national observing </a:t>
            </a:r>
            <a:r>
              <a:rPr lang="en-US" altLang="ja-JP" sz="2000" dirty="0" smtClean="0"/>
              <a:t>networks in collaboration with </a:t>
            </a:r>
            <a:r>
              <a:rPr lang="en-US" altLang="ja-JP" sz="2000" dirty="0"/>
              <a:t>existing WMO Centres </a:t>
            </a:r>
            <a:r>
              <a:rPr lang="en-US" altLang="ja-JP" sz="2000" dirty="0" smtClean="0"/>
              <a:t/>
            </a:r>
            <a:br>
              <a:rPr lang="en-US" altLang="ja-JP" sz="2000" dirty="0" smtClean="0"/>
            </a:br>
            <a:r>
              <a:rPr lang="en-US" altLang="ja-JP" sz="2000" dirty="0" smtClean="0"/>
              <a:t>(</a:t>
            </a:r>
            <a:r>
              <a:rPr lang="en-US" altLang="ja-JP" sz="2000" dirty="0"/>
              <a:t>RIC, RCC, RRC, WCC and QA/SAC).</a:t>
            </a:r>
          </a:p>
          <a:p>
            <a:pPr marL="514350" indent="-427038" algn="just">
              <a:buFont typeface="+mj-lt"/>
              <a:buAutoNum type="alphaLcPeriod"/>
            </a:pPr>
            <a:r>
              <a:rPr lang="en-US" altLang="ja-JP" sz="2000" b="1" dirty="0"/>
              <a:t>Support for regional capacity development activities</a:t>
            </a:r>
            <a:endParaRPr lang="ja-JP" altLang="ja-JP" sz="2000" b="1" dirty="0"/>
          </a:p>
          <a:p>
            <a:pPr marL="971550" lvl="1" indent="-342900" algn="just">
              <a:buFont typeface="Wingdings" panose="05000000000000000000" pitchFamily="2" charset="2"/>
              <a:buChar char="ü"/>
            </a:pPr>
            <a:r>
              <a:rPr lang="en-US" altLang="ja-JP" sz="2000" dirty="0" smtClean="0"/>
              <a:t>Supporting </a:t>
            </a:r>
            <a:r>
              <a:rPr lang="en-US" altLang="ja-JP" sz="2000" dirty="0"/>
              <a:t>regional capacity development activities through technical </a:t>
            </a:r>
            <a:r>
              <a:rPr lang="en-US" altLang="ja-JP" sz="2000" dirty="0" smtClean="0"/>
              <a:t>cooperation in </a:t>
            </a:r>
            <a:r>
              <a:rPr lang="en-US" altLang="ja-JP" sz="2000" dirty="0"/>
              <a:t>collaboration with existing WMO Centres </a:t>
            </a:r>
            <a:r>
              <a:rPr lang="en-US" altLang="ja-JP" sz="2000" dirty="0" smtClean="0"/>
              <a:t/>
            </a:r>
            <a:br>
              <a:rPr lang="en-US" altLang="ja-JP" sz="2000" dirty="0" smtClean="0"/>
            </a:br>
            <a:r>
              <a:rPr lang="en-US" altLang="ja-JP" sz="2000" dirty="0" smtClean="0"/>
              <a:t>(RSMC for </a:t>
            </a:r>
            <a:r>
              <a:rPr lang="en-US" altLang="ja-JP" sz="2000" dirty="0" err="1" smtClean="0"/>
              <a:t>Nowcasting</a:t>
            </a:r>
            <a:r>
              <a:rPr lang="en-US" altLang="ja-JP" sz="2000" dirty="0" smtClean="0"/>
              <a:t>, RIC </a:t>
            </a:r>
            <a:r>
              <a:rPr lang="en-US" altLang="ja-JP" sz="2000" dirty="0"/>
              <a:t>and RCC).</a:t>
            </a:r>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19</a:t>
            </a:fld>
            <a:endParaRPr lang="en-US"/>
          </a:p>
        </p:txBody>
      </p:sp>
    </p:spTree>
    <p:extLst>
      <p:ext uri="{BB962C8B-B14F-4D97-AF65-F5344CB8AC3E}">
        <p14:creationId xmlns:p14="http://schemas.microsoft.com/office/powerpoint/2010/main" val="115601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1367246" y="1635363"/>
            <a:ext cx="7319554" cy="4708525"/>
          </a:xfrm>
        </p:spPr>
        <p:txBody>
          <a:bodyPr>
            <a:normAutofit/>
          </a:bodyPr>
          <a:lstStyle/>
          <a:p>
            <a:pPr marL="682625" indent="-682625">
              <a:buFont typeface="+mj-lt"/>
              <a:buAutoNum type="romanUcPeriod"/>
            </a:pPr>
            <a:r>
              <a:rPr lang="en-US" altLang="ja-JP" dirty="0" smtClean="0"/>
              <a:t>Mandatory Functions</a:t>
            </a:r>
            <a:endParaRPr lang="en-US" altLang="ja-JP" dirty="0"/>
          </a:p>
          <a:p>
            <a:pPr marL="1939925" lvl="3" indent="-682625">
              <a:buFont typeface="+mj-lt"/>
              <a:buAutoNum type="romanUcPeriod"/>
            </a:pPr>
            <a:endParaRPr lang="en-US" dirty="0"/>
          </a:p>
          <a:p>
            <a:pPr marL="682625" indent="-682625">
              <a:buFont typeface="+mj-lt"/>
              <a:buAutoNum type="romanUcPeriod"/>
            </a:pPr>
            <a:r>
              <a:rPr lang="en-US" altLang="ja-JP" dirty="0" smtClean="0"/>
              <a:t>Optional Functions</a:t>
            </a:r>
            <a:endParaRPr lang="en-US" altLang="ja-JP" dirty="0"/>
          </a:p>
          <a:p>
            <a:pPr marL="1939925" lvl="3" indent="-682625">
              <a:buFont typeface="+mj-lt"/>
              <a:buAutoNum type="romanUcPeriod"/>
            </a:pPr>
            <a:endParaRPr lang="en-US" dirty="0"/>
          </a:p>
          <a:p>
            <a:pPr marL="682625" indent="-682625">
              <a:buFont typeface="+mj-lt"/>
              <a:buAutoNum type="romanUcPeriod"/>
            </a:pPr>
            <a:r>
              <a:rPr lang="en-US" altLang="ja-JP" dirty="0" smtClean="0"/>
              <a:t>Future operation and activities</a:t>
            </a:r>
            <a:endParaRPr lang="en-US"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p:cNvSpPr>
            <a:spLocks noGrp="1"/>
          </p:cNvSpPr>
          <p:nvPr>
            <p:ph type="sldNum" sz="quarter" idx="12"/>
          </p:nvPr>
        </p:nvSpPr>
        <p:spPr/>
        <p:txBody>
          <a:bodyPr/>
          <a:lstStyle/>
          <a:p>
            <a:fld id="{9259AF2F-52C6-9B46-B8B2-0579234AE62E}" type="slidenum">
              <a:rPr lang="en-US" smtClean="0"/>
              <a:t>2</a:t>
            </a:fld>
            <a:endParaRPr lang="en-US"/>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84263"/>
            <a:ext cx="5953125" cy="5411787"/>
          </a:xfrm>
        </p:spPr>
        <p:txBody>
          <a:bodyPr>
            <a:normAutofit/>
          </a:bodyPr>
          <a:lstStyle/>
          <a:p>
            <a:pPr lvl="1" indent="-342900" algn="just">
              <a:spcBef>
                <a:spcPts val="1200"/>
              </a:spcBef>
              <a:buFont typeface="Wingdings" panose="05000000000000000000" pitchFamily="2" charset="2"/>
              <a:buChar char="ü"/>
            </a:pPr>
            <a:r>
              <a:rPr lang="en-US" sz="2400" dirty="0" smtClean="0"/>
              <a:t>Conducts regional </a:t>
            </a:r>
            <a:r>
              <a:rPr lang="en-US" sz="2400" dirty="0" smtClean="0">
                <a:solidFill>
                  <a:srgbClr val="FF0000"/>
                </a:solidFill>
              </a:rPr>
              <a:t>capacity </a:t>
            </a:r>
            <a:r>
              <a:rPr lang="en-US" sz="2400" dirty="0">
                <a:solidFill>
                  <a:srgbClr val="FF0000"/>
                </a:solidFill>
              </a:rPr>
              <a:t>development</a:t>
            </a:r>
            <a:r>
              <a:rPr lang="en-US" sz="2400" dirty="0"/>
              <a:t> </a:t>
            </a:r>
            <a:r>
              <a:rPr lang="en-US" sz="2400" dirty="0" smtClean="0"/>
              <a:t>activities to ensure accuracy of meteorological observation in RA II.</a:t>
            </a:r>
          </a:p>
          <a:p>
            <a:pPr lvl="1" indent="-342900" algn="just">
              <a:spcBef>
                <a:spcPts val="1200"/>
              </a:spcBef>
              <a:buFont typeface="Wingdings" panose="05000000000000000000" pitchFamily="2" charset="2"/>
              <a:buChar char="ü"/>
            </a:pPr>
            <a:r>
              <a:rPr lang="en-US" sz="2400" dirty="0" smtClean="0"/>
              <a:t>Runs </a:t>
            </a:r>
            <a:r>
              <a:rPr lang="en-US" sz="2400" dirty="0"/>
              <a:t>the </a:t>
            </a:r>
            <a:r>
              <a:rPr lang="en-US" sz="2400" b="1" dirty="0" smtClean="0"/>
              <a:t>“RIC </a:t>
            </a:r>
            <a:r>
              <a:rPr lang="en-US" sz="2400" b="1" dirty="0"/>
              <a:t>Tsukuba </a:t>
            </a:r>
            <a:r>
              <a:rPr lang="en-US" sz="2400" b="1" dirty="0" smtClean="0"/>
              <a:t>Package”</a:t>
            </a:r>
            <a:r>
              <a:rPr lang="en-US" sz="2400" dirty="0" smtClean="0"/>
              <a:t> </a:t>
            </a:r>
            <a:r>
              <a:rPr lang="en-US" sz="2400" dirty="0"/>
              <a:t>as a </a:t>
            </a:r>
            <a:r>
              <a:rPr lang="en-US" sz="2400" dirty="0">
                <a:solidFill>
                  <a:srgbClr val="FF0000"/>
                </a:solidFill>
              </a:rPr>
              <a:t>comprehensive support approach</a:t>
            </a:r>
            <a:r>
              <a:rPr lang="en-US" sz="2400" dirty="0"/>
              <a:t> </a:t>
            </a:r>
            <a:r>
              <a:rPr lang="en-US" sz="2400" dirty="0" smtClean="0"/>
              <a:t>encompassing the following activities.</a:t>
            </a:r>
          </a:p>
          <a:p>
            <a:pPr lvl="2" indent="-342900" algn="just">
              <a:spcBef>
                <a:spcPts val="600"/>
              </a:spcBef>
              <a:buFont typeface="Arial" panose="020B0604020202020204" pitchFamily="34" charset="0"/>
              <a:buChar char="•"/>
            </a:pPr>
            <a:r>
              <a:rPr lang="en-US" sz="2000" dirty="0" smtClean="0"/>
              <a:t>Calibration </a:t>
            </a:r>
            <a:r>
              <a:rPr lang="en-US" sz="2000" dirty="0"/>
              <a:t>of national standard </a:t>
            </a:r>
            <a:r>
              <a:rPr lang="en-US" sz="2000" dirty="0" smtClean="0"/>
              <a:t>instruments</a:t>
            </a:r>
          </a:p>
          <a:p>
            <a:pPr lvl="2" indent="-342900" algn="just">
              <a:spcBef>
                <a:spcPts val="600"/>
              </a:spcBef>
              <a:buFont typeface="Arial" panose="020B0604020202020204" pitchFamily="34" charset="0"/>
              <a:buChar char="•"/>
            </a:pPr>
            <a:r>
              <a:rPr lang="en-US" sz="2000" dirty="0" smtClean="0"/>
              <a:t>Transfer </a:t>
            </a:r>
            <a:r>
              <a:rPr lang="en-US" sz="2000" dirty="0"/>
              <a:t>of calibration </a:t>
            </a:r>
            <a:r>
              <a:rPr lang="en-US" sz="2000" dirty="0" smtClean="0"/>
              <a:t>technology</a:t>
            </a:r>
          </a:p>
          <a:p>
            <a:pPr lvl="2" indent="-342900" algn="just">
              <a:spcBef>
                <a:spcPts val="600"/>
              </a:spcBef>
              <a:buFont typeface="Arial" panose="020B0604020202020204" pitchFamily="34" charset="0"/>
              <a:buChar char="•"/>
            </a:pPr>
            <a:r>
              <a:rPr lang="en-US" sz="2000" dirty="0" smtClean="0"/>
              <a:t>Preparation </a:t>
            </a:r>
            <a:r>
              <a:rPr lang="en-US" sz="2000" dirty="0"/>
              <a:t>of instruments for national </a:t>
            </a:r>
            <a:r>
              <a:rPr lang="en-US" sz="2000" dirty="0" smtClean="0"/>
              <a:t/>
            </a:r>
            <a:br>
              <a:rPr lang="en-US" sz="2000" dirty="0" smtClean="0"/>
            </a:br>
            <a:r>
              <a:rPr lang="en-US" sz="2000" dirty="0" smtClean="0"/>
              <a:t>standards </a:t>
            </a:r>
            <a:r>
              <a:rPr lang="en-US" sz="2000" dirty="0"/>
              <a:t>where </a:t>
            </a:r>
            <a:r>
              <a:rPr lang="en-US" sz="2000" dirty="0" smtClean="0"/>
              <a:t>necessary</a:t>
            </a:r>
          </a:p>
          <a:p>
            <a:pPr lvl="1" indent="-342900" algn="just">
              <a:spcBef>
                <a:spcPts val="600"/>
              </a:spcBef>
              <a:buFont typeface="Wingdings" panose="05000000000000000000" pitchFamily="2" charset="2"/>
              <a:buChar char="ü"/>
            </a:pPr>
            <a:r>
              <a:rPr lang="en-US" sz="2400" dirty="0"/>
              <a:t>RIC-RWC collaboration brings efficient and effective services, especially for quality management.</a:t>
            </a:r>
          </a:p>
          <a:p>
            <a:pPr lvl="1" indent="-342900" algn="just">
              <a:spcBef>
                <a:spcPts val="600"/>
              </a:spcBef>
              <a:buFont typeface="Arial" panose="020B0604020202020204" pitchFamily="34" charset="0"/>
              <a:buChar char="•"/>
            </a:pPr>
            <a:endParaRPr lang="en-US" sz="2400" dirty="0"/>
          </a:p>
        </p:txBody>
      </p:sp>
      <p:graphicFrame>
        <p:nvGraphicFramePr>
          <p:cNvPr id="4" name="図表 3"/>
          <p:cNvGraphicFramePr/>
          <p:nvPr>
            <p:extLst/>
          </p:nvPr>
        </p:nvGraphicFramePr>
        <p:xfrm>
          <a:off x="6306552" y="3064043"/>
          <a:ext cx="2711115" cy="3433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6162174" y="2669035"/>
            <a:ext cx="2855494" cy="437592"/>
          </a:xfrm>
          <a:prstGeom prst="rect">
            <a:avLst/>
          </a:prstGeom>
        </p:spPr>
        <p:txBody>
          <a:bodyPr/>
          <a:lst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defRPr>
            </a:lvl2pPr>
            <a:lvl3pPr algn="ctr" rtl="0" eaLnBrk="1" fontAlgn="base" hangingPunct="1">
              <a:spcBef>
                <a:spcPct val="0"/>
              </a:spcBef>
              <a:spcAft>
                <a:spcPct val="0"/>
              </a:spcAft>
              <a:defRPr kumimoji="1" sz="4400">
                <a:solidFill>
                  <a:schemeClr val="tx1"/>
                </a:solidFill>
                <a:latin typeface="Calibri" pitchFamily="34" charset="0"/>
              </a:defRPr>
            </a:lvl3pPr>
            <a:lvl4pPr algn="ctr" rtl="0" eaLnBrk="1" fontAlgn="base" hangingPunct="1">
              <a:spcBef>
                <a:spcPct val="0"/>
              </a:spcBef>
              <a:spcAft>
                <a:spcPct val="0"/>
              </a:spcAft>
              <a:defRPr kumimoji="1" sz="4400">
                <a:solidFill>
                  <a:schemeClr val="tx1"/>
                </a:solidFill>
                <a:latin typeface="Calibri" pitchFamily="34" charset="0"/>
              </a:defRPr>
            </a:lvl4pPr>
            <a:lvl5pPr algn="ctr" rtl="0" eaLnBrk="1" fontAlgn="base" hangingPunct="1">
              <a:spcBef>
                <a:spcPct val="0"/>
              </a:spcBef>
              <a:spcAft>
                <a:spcPct val="0"/>
              </a:spcAft>
              <a:defRPr kumimoji="1" sz="4400">
                <a:solidFill>
                  <a:schemeClr val="tx1"/>
                </a:solidFill>
                <a:latin typeface="Calibri" pitchFamily="34" charset="0"/>
              </a:defRPr>
            </a:lvl5pPr>
            <a:lvl6pPr marL="457200" algn="ctr" rtl="0" eaLnBrk="1" fontAlgn="base" hangingPunct="1">
              <a:spcBef>
                <a:spcPct val="0"/>
              </a:spcBef>
              <a:spcAft>
                <a:spcPct val="0"/>
              </a:spcAft>
              <a:defRPr kumimoji="1" sz="4400">
                <a:solidFill>
                  <a:schemeClr val="tx1"/>
                </a:solidFill>
                <a:latin typeface="Calibri" pitchFamily="34" charset="0"/>
              </a:defRPr>
            </a:lvl6pPr>
            <a:lvl7pPr marL="914400" algn="ctr" rtl="0" eaLnBrk="1" fontAlgn="base" hangingPunct="1">
              <a:spcBef>
                <a:spcPct val="0"/>
              </a:spcBef>
              <a:spcAft>
                <a:spcPct val="0"/>
              </a:spcAft>
              <a:defRPr kumimoji="1" sz="4400">
                <a:solidFill>
                  <a:schemeClr val="tx1"/>
                </a:solidFill>
                <a:latin typeface="Calibri" pitchFamily="34" charset="0"/>
              </a:defRPr>
            </a:lvl7pPr>
            <a:lvl8pPr marL="1371600" algn="ctr" rtl="0" eaLnBrk="1" fontAlgn="base" hangingPunct="1">
              <a:spcBef>
                <a:spcPct val="0"/>
              </a:spcBef>
              <a:spcAft>
                <a:spcPct val="0"/>
              </a:spcAft>
              <a:defRPr kumimoji="1" sz="4400">
                <a:solidFill>
                  <a:schemeClr val="tx1"/>
                </a:solidFill>
                <a:latin typeface="Calibri" pitchFamily="34" charset="0"/>
              </a:defRPr>
            </a:lvl8pPr>
            <a:lvl9pPr marL="1828800" algn="ctr" rtl="0" eaLnBrk="1" fontAlgn="base" hangingPunct="1">
              <a:spcBef>
                <a:spcPct val="0"/>
              </a:spcBef>
              <a:spcAft>
                <a:spcPct val="0"/>
              </a:spcAft>
              <a:defRPr kumimoji="1" sz="4400">
                <a:solidFill>
                  <a:schemeClr val="tx1"/>
                </a:solidFill>
                <a:latin typeface="Calibri" pitchFamily="34" charset="0"/>
              </a:defRPr>
            </a:lvl9pPr>
          </a:lstStyle>
          <a:p>
            <a:r>
              <a:rPr lang="en-US" altLang="ja-JP" sz="2000" dirty="0">
                <a:solidFill>
                  <a:schemeClr val="accent6">
                    <a:lumMod val="50000"/>
                  </a:schemeClr>
                </a:solidFill>
              </a:rPr>
              <a:t>RIC Tsukuba Package</a:t>
            </a:r>
            <a:endParaRPr lang="ja-JP" altLang="en-US" sz="2000" dirty="0">
              <a:solidFill>
                <a:schemeClr val="accent6">
                  <a:lumMod val="50000"/>
                </a:schemeClr>
              </a:solidFill>
            </a:endParaRPr>
          </a:p>
        </p:txBody>
      </p:sp>
      <p:pic>
        <p:nvPicPr>
          <p:cNvPr id="6" name="Picture 2" descr="\\HD-HGLAND3F\share\2013_H25年度\50_地区校正係\20140327マレーシア気象局長官見学対応\素材\_IMG_8143.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9824" y="997093"/>
            <a:ext cx="2524626" cy="1606237"/>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457200" y="260649"/>
            <a:ext cx="8229600" cy="65130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0090"/>
                </a:solidFill>
              </a:rPr>
              <a:t>Regional Instrument Centre (RIC) Tsukuba</a:t>
            </a:r>
            <a:endParaRPr lang="en-US" sz="3200" b="1" dirty="0">
              <a:solidFill>
                <a:srgbClr val="000090"/>
              </a:solidFill>
            </a:endParaRPr>
          </a:p>
        </p:txBody>
      </p:sp>
      <p:sp>
        <p:nvSpPr>
          <p:cNvPr id="11" name="正方形/長方形 10"/>
          <p:cNvSpPr/>
          <p:nvPr/>
        </p:nvSpPr>
        <p:spPr>
          <a:xfrm>
            <a:off x="2158085" y="6504268"/>
            <a:ext cx="6248342" cy="369332"/>
          </a:xfrm>
          <a:prstGeom prst="rect">
            <a:avLst/>
          </a:prstGeom>
        </p:spPr>
        <p:txBody>
          <a:bodyPr wrap="square">
            <a:spAutoFit/>
          </a:bodyPr>
          <a:lstStyle/>
          <a:p>
            <a:r>
              <a:rPr lang="ja-JP" altLang="en-US" dirty="0">
                <a:hlinkClick r:id="rId8"/>
              </a:rPr>
              <a:t>https://www.jma.go.jp/jma/jma-eng/jma-center/ric/RIC_HP.html</a:t>
            </a:r>
            <a:endParaRPr lang="ja-JP" altLang="en-US" dirty="0"/>
          </a:p>
        </p:txBody>
      </p:sp>
      <p:sp>
        <p:nvSpPr>
          <p:cNvPr id="12" name="スライド番号プレースホルダー 2"/>
          <p:cNvSpPr>
            <a:spLocks noGrp="1"/>
          </p:cNvSpPr>
          <p:nvPr>
            <p:ph type="sldNum" sz="quarter" idx="12"/>
          </p:nvPr>
        </p:nvSpPr>
        <p:spPr>
          <a:xfrm>
            <a:off x="6553200" y="6356350"/>
            <a:ext cx="2133600" cy="365125"/>
          </a:xfrm>
        </p:spPr>
        <p:txBody>
          <a:bodyPr/>
          <a:lstStyle/>
          <a:p>
            <a:fld id="{9259AF2F-52C6-9B46-B8B2-0579234AE62E}" type="slidenum">
              <a:rPr lang="en-US" smtClean="0"/>
              <a:t>20</a:t>
            </a:fld>
            <a:endParaRPr lang="en-US"/>
          </a:p>
        </p:txBody>
      </p:sp>
    </p:spTree>
    <p:extLst>
      <p:ext uri="{BB962C8B-B14F-4D97-AF65-F5344CB8AC3E}">
        <p14:creationId xmlns:p14="http://schemas.microsoft.com/office/powerpoint/2010/main" val="1960237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5281288" y="2943540"/>
            <a:ext cx="3755208" cy="3221764"/>
            <a:chOff x="4644008" y="2395488"/>
            <a:chExt cx="4297520" cy="3687038"/>
          </a:xfrm>
        </p:grpSpPr>
        <p:pic>
          <p:nvPicPr>
            <p:cNvPr id="7" name="Picture 2" descr="G:\regionalcomp_2018\test（+TMD).pn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harpenSoften amount="50000"/>
                      </a14:imgEffect>
                      <a14:imgEffect>
                        <a14:brightnessContrast bright="-15000" contrast="30000"/>
                      </a14:imgEffect>
                    </a14:imgLayer>
                  </a14:imgProps>
                </a:ext>
                <a:ext uri="{28A0092B-C50C-407E-A947-70E740481C1C}">
                  <a14:useLocalDpi xmlns:a14="http://schemas.microsoft.com/office/drawing/2010/main"/>
                </a:ext>
              </a:extLst>
            </a:blip>
            <a:srcRect/>
            <a:stretch/>
          </p:blipFill>
          <p:spPr bwMode="auto">
            <a:xfrm>
              <a:off x="4644008" y="2395488"/>
              <a:ext cx="4297520" cy="368703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17077" y="3901405"/>
              <a:ext cx="381000" cy="2047875"/>
            </a:xfrm>
            <a:prstGeom prst="rect">
              <a:avLst/>
            </a:prstGeom>
            <a:noFill/>
            <a:ln w="2540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sp>
        <p:nvSpPr>
          <p:cNvPr id="16" name="Content Placeholder 2"/>
          <p:cNvSpPr txBox="1">
            <a:spLocks/>
          </p:cNvSpPr>
          <p:nvPr/>
        </p:nvSpPr>
        <p:spPr>
          <a:xfrm>
            <a:off x="603057" y="1097280"/>
            <a:ext cx="7569343" cy="21365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lgn="just">
              <a:buFont typeface="Wingdings" panose="05000000000000000000" pitchFamily="2" charset="2"/>
              <a:buChar char="ü"/>
            </a:pPr>
            <a:r>
              <a:rPr lang="en-US" altLang="ja-JP" sz="2000" dirty="0" smtClean="0">
                <a:solidFill>
                  <a:srgbClr val="002060"/>
                </a:solidFill>
              </a:rPr>
              <a:t>ASEAN Radar Workshops (2014 and 2018)</a:t>
            </a:r>
          </a:p>
          <a:p>
            <a:pPr marL="285750" lvl="2" indent="-285750" algn="just">
              <a:buFont typeface="Wingdings" panose="05000000000000000000" pitchFamily="2" charset="2"/>
              <a:buChar char="ü"/>
            </a:pPr>
            <a:r>
              <a:rPr lang="pt-BR" altLang="ja-JP" sz="2000" dirty="0" smtClean="0">
                <a:solidFill>
                  <a:srgbClr val="002060"/>
                </a:solidFill>
              </a:rPr>
              <a:t>WMO RA </a:t>
            </a:r>
            <a:r>
              <a:rPr lang="pt-BR" altLang="ja-JP" sz="2000" dirty="0">
                <a:solidFill>
                  <a:srgbClr val="002060"/>
                </a:solidFill>
              </a:rPr>
              <a:t>II &amp; V WIGOS regional radar project</a:t>
            </a:r>
            <a:endParaRPr lang="en-US" altLang="ja-JP" sz="2000" dirty="0" smtClean="0">
              <a:solidFill>
                <a:srgbClr val="002060"/>
              </a:solidFill>
            </a:endParaRPr>
          </a:p>
          <a:p>
            <a:pPr marL="285750" lvl="2" indent="-285750" algn="just">
              <a:buFont typeface="Wingdings" panose="05000000000000000000" pitchFamily="2" charset="2"/>
              <a:buChar char="ü"/>
            </a:pPr>
            <a:r>
              <a:rPr lang="en-US" altLang="ja-JP" sz="2000" dirty="0" smtClean="0">
                <a:solidFill>
                  <a:srgbClr val="002060"/>
                </a:solidFill>
              </a:rPr>
              <a:t>Technical cooperation on development of regional radar network in Southeast Asia under the ESCAP/WMO Typhoon Committee</a:t>
            </a:r>
            <a:endParaRPr lang="en-US" altLang="ja-JP" sz="2000" dirty="0">
              <a:solidFill>
                <a:srgbClr val="002060"/>
              </a:solidFill>
            </a:endParaRPr>
          </a:p>
        </p:txBody>
      </p:sp>
      <p:sp>
        <p:nvSpPr>
          <p:cNvPr id="10" name="テキスト ボックス 9"/>
          <p:cNvSpPr txBox="1"/>
          <p:nvPr/>
        </p:nvSpPr>
        <p:spPr>
          <a:xfrm>
            <a:off x="5295138" y="2554752"/>
            <a:ext cx="3698448" cy="400110"/>
          </a:xfrm>
          <a:prstGeom prst="rect">
            <a:avLst/>
          </a:prstGeom>
          <a:noFill/>
        </p:spPr>
        <p:txBody>
          <a:bodyPr wrap="none" rtlCol="0">
            <a:spAutoFit/>
          </a:bodyPr>
          <a:lstStyle/>
          <a:p>
            <a:r>
              <a:rPr kumimoji="1" lang="en-US" altLang="ja-JP" sz="2000" dirty="0">
                <a:solidFill>
                  <a:srgbClr val="FF0000"/>
                </a:solidFill>
              </a:rPr>
              <a:t>Southeast Asian Radar </a:t>
            </a:r>
            <a:r>
              <a:rPr kumimoji="1" lang="en-US" altLang="ja-JP" sz="2000" dirty="0" smtClean="0">
                <a:solidFill>
                  <a:srgbClr val="FF0000"/>
                </a:solidFill>
              </a:rPr>
              <a:t>Network</a:t>
            </a:r>
            <a:endParaRPr kumimoji="1" lang="en-US" altLang="ja-JP" sz="2000" dirty="0">
              <a:solidFill>
                <a:srgbClr val="FF0000"/>
              </a:solidFill>
            </a:endParaRPr>
          </a:p>
        </p:txBody>
      </p:sp>
      <p:sp>
        <p:nvSpPr>
          <p:cNvPr id="11" name="右矢印 10"/>
          <p:cNvSpPr/>
          <p:nvPr/>
        </p:nvSpPr>
        <p:spPr>
          <a:xfrm>
            <a:off x="5010527" y="4365104"/>
            <a:ext cx="352622"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rgbClr val="FF0000"/>
              </a:solidFill>
            </a:endParaRPr>
          </a:p>
        </p:txBody>
      </p:sp>
      <p:sp>
        <p:nvSpPr>
          <p:cNvPr id="12" name="タイトル 1"/>
          <p:cNvSpPr txBox="1">
            <a:spLocks/>
          </p:cNvSpPr>
          <p:nvPr/>
        </p:nvSpPr>
        <p:spPr bwMode="auto">
          <a:xfrm>
            <a:off x="0" y="260649"/>
            <a:ext cx="889248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rgbClr val="FFFFFF"/>
                </a:solidFill>
                <a:latin typeface="+mj-lt"/>
                <a:ea typeface="+mj-ea"/>
                <a:cs typeface="+mj-cs"/>
              </a:defRPr>
            </a:lvl1pPr>
            <a:lvl2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2pPr>
            <a:lvl3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3pPr>
            <a:lvl4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4pPr>
            <a:lvl5pPr algn="ctr" rtl="0" eaLnBrk="0" fontAlgn="base" hangingPunct="0">
              <a:spcBef>
                <a:spcPct val="0"/>
              </a:spcBef>
              <a:spcAft>
                <a:spcPct val="0"/>
              </a:spcAft>
              <a:defRPr kumimoji="1" sz="4400">
                <a:solidFill>
                  <a:srgbClr val="FFFFFF"/>
                </a:solidFill>
                <a:latin typeface="Candara" pitchFamily="34" charset="0"/>
                <a:ea typeface="HGP明朝E" pitchFamily="18"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400" dirty="0"/>
              <a:t>Capacity Building in Radar Techniques in </a:t>
            </a:r>
            <a:r>
              <a:rPr lang="en-US" altLang="ja-JP" sz="2400" dirty="0" smtClean="0"/>
              <a:t>Southeast </a:t>
            </a:r>
            <a:r>
              <a:rPr lang="en-US" altLang="ja-JP" sz="2400" dirty="0"/>
              <a:t>Asia</a:t>
            </a:r>
            <a:endParaRPr lang="ja-JP" altLang="en-US" sz="2400" dirty="0"/>
          </a:p>
        </p:txBody>
      </p:sp>
      <p:pic>
        <p:nvPicPr>
          <p:cNvPr id="13" name="Picture 2" descr="C:\Users\JMA3120.MET\Desktop\図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2771439"/>
            <a:ext cx="5151342" cy="346587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457200" y="10318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sz="2400" b="1" smtClean="0">
                <a:solidFill>
                  <a:schemeClr val="tx2"/>
                </a:solidFill>
              </a:rPr>
              <a:t>RA II WIGOS Implementation Project No. III</a:t>
            </a:r>
            <a:br>
              <a:rPr lang="en-US" altLang="ja-JP" sz="2400" b="1" smtClean="0">
                <a:solidFill>
                  <a:schemeClr val="tx2"/>
                </a:solidFill>
              </a:rPr>
            </a:br>
            <a:r>
              <a:rPr lang="en-US" altLang="ja-JP" sz="2400" b="1" smtClean="0">
                <a:solidFill>
                  <a:srgbClr val="000099"/>
                </a:solidFill>
              </a:rPr>
              <a:t>Capacity Building in Radar Techniques in the Southeast Asia</a:t>
            </a:r>
            <a:endParaRPr lang="en-US" altLang="ja-JP" sz="2000" b="1" dirty="0">
              <a:solidFill>
                <a:srgbClr val="000099"/>
              </a:solidFill>
            </a:endParaRPr>
          </a:p>
        </p:txBody>
      </p:sp>
      <p:sp>
        <p:nvSpPr>
          <p:cNvPr id="17" name="スライド番号プレースホルダー 2"/>
          <p:cNvSpPr>
            <a:spLocks noGrp="1"/>
          </p:cNvSpPr>
          <p:nvPr>
            <p:ph type="sldNum" sz="quarter" idx="12"/>
          </p:nvPr>
        </p:nvSpPr>
        <p:spPr>
          <a:xfrm>
            <a:off x="6553200" y="6356350"/>
            <a:ext cx="2133600" cy="365125"/>
          </a:xfrm>
        </p:spPr>
        <p:txBody>
          <a:bodyPr/>
          <a:lstStyle/>
          <a:p>
            <a:fld id="{9259AF2F-52C6-9B46-B8B2-0579234AE62E}" type="slidenum">
              <a:rPr lang="en-US" smtClean="0"/>
              <a:t>21</a:t>
            </a:fld>
            <a:endParaRPr lang="en-US"/>
          </a:p>
        </p:txBody>
      </p:sp>
    </p:spTree>
    <p:extLst>
      <p:ext uri="{BB962C8B-B14F-4D97-AF65-F5344CB8AC3E}">
        <p14:creationId xmlns:p14="http://schemas.microsoft.com/office/powerpoint/2010/main" val="4073734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8229600" cy="1568858"/>
          </a:xfrm>
        </p:spPr>
        <p:txBody>
          <a:bodyPr>
            <a:noAutofit/>
          </a:bodyPr>
          <a:lstStyle/>
          <a:p>
            <a:r>
              <a:rPr lang="en-US" altLang="ja-JP" sz="2400" b="1" dirty="0">
                <a:solidFill>
                  <a:schemeClr val="tx2"/>
                </a:solidFill>
              </a:rPr>
              <a:t>RA II WIGOS Implementation Project No. IV</a:t>
            </a:r>
            <a:r>
              <a:rPr lang="en-US" altLang="ja-JP" sz="2400" b="1" dirty="0"/>
              <a:t/>
            </a:r>
            <a:br>
              <a:rPr lang="en-US" altLang="ja-JP" sz="2400" b="1" dirty="0"/>
            </a:br>
            <a:r>
              <a:rPr lang="en-US" altLang="ja-JP" sz="2400" b="1" dirty="0">
                <a:solidFill>
                  <a:srgbClr val="000099"/>
                </a:solidFill>
              </a:rPr>
              <a:t>Enhance the Availability and Quality Management Support for NMHSs in Surface, Climate and Upper-air Observations and Project</a:t>
            </a:r>
            <a:endParaRPr lang="en-US" altLang="ja-JP" sz="2000" b="1" dirty="0">
              <a:solidFill>
                <a:srgbClr val="000099"/>
              </a:solidFill>
            </a:endParaRPr>
          </a:p>
        </p:txBody>
      </p:sp>
      <p:pic>
        <p:nvPicPr>
          <p:cNvPr id="10" name="Picture 4"/>
          <p:cNvPicPr>
            <a:picLocks noChangeAspect="1" noChangeArrowheads="1"/>
          </p:cNvPicPr>
          <p:nvPr/>
        </p:nvPicPr>
        <p:blipFill>
          <a:blip r:embed="rId2" cstate="email">
            <a:lum bright="10000"/>
            <a:extLst>
              <a:ext uri="{28A0092B-C50C-407E-A947-70E740481C1C}">
                <a14:useLocalDpi xmlns:a14="http://schemas.microsoft.com/office/drawing/2010/main"/>
              </a:ext>
            </a:extLst>
          </a:blip>
          <a:srcRect/>
          <a:stretch>
            <a:fillRect/>
          </a:stretch>
        </p:blipFill>
        <p:spPr bwMode="auto">
          <a:xfrm>
            <a:off x="6382282" y="2592517"/>
            <a:ext cx="2390510" cy="123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628651" y="2497135"/>
            <a:ext cx="5615396" cy="3416320"/>
          </a:xfrm>
          <a:prstGeom prst="rect">
            <a:avLst/>
          </a:prstGeom>
          <a:solidFill>
            <a:schemeClr val="bg1"/>
          </a:solidFill>
        </p:spPr>
        <p:txBody>
          <a:bodyPr wrap="square" rtlCol="0">
            <a:spAutoFit/>
          </a:bodyPr>
          <a:lstStyle/>
          <a:p>
            <a:pPr algn="just"/>
            <a:r>
              <a:rPr lang="en-US" altLang="ja-JP" b="1" dirty="0" smtClean="0"/>
              <a:t>Round 1</a:t>
            </a:r>
          </a:p>
          <a:p>
            <a:pPr lvl="1" algn="just"/>
            <a:r>
              <a:rPr lang="en-US" altLang="ja-JP" dirty="0" smtClean="0"/>
              <a:t>Gap-analysis between user requirements and current status in NMHSs in RA II</a:t>
            </a:r>
          </a:p>
          <a:p>
            <a:pPr lvl="1" algn="just"/>
            <a:r>
              <a:rPr lang="en-US" altLang="ja-JP" dirty="0"/>
              <a:t>(27-30 July 2010, Tokyo, Japan</a:t>
            </a:r>
            <a:r>
              <a:rPr lang="en-US" altLang="ja-JP" dirty="0" smtClean="0"/>
              <a:t>)</a:t>
            </a:r>
          </a:p>
          <a:p>
            <a:pPr algn="just"/>
            <a:r>
              <a:rPr kumimoji="1" lang="en-US" altLang="ja-JP" b="1" dirty="0" smtClean="0"/>
              <a:t>Round 2</a:t>
            </a:r>
          </a:p>
          <a:p>
            <a:pPr lvl="1" algn="just"/>
            <a:r>
              <a:rPr lang="en-US" altLang="ja-JP" dirty="0" smtClean="0"/>
              <a:t>Improvement of understanding </a:t>
            </a:r>
            <a:r>
              <a:rPr lang="en-US" altLang="ja-JP" dirty="0"/>
              <a:t>of and skills in traceability of </a:t>
            </a:r>
            <a:r>
              <a:rPr lang="en-US" altLang="ja-JP" dirty="0" smtClean="0"/>
              <a:t>measurements in NMHSs in RA II</a:t>
            </a:r>
          </a:p>
          <a:p>
            <a:pPr lvl="1" algn="just"/>
            <a:r>
              <a:rPr lang="en-US" altLang="ja-JP" dirty="0"/>
              <a:t>(19-22 February 2013, Tsukuba, Japan</a:t>
            </a:r>
            <a:r>
              <a:rPr lang="en-US" altLang="ja-JP" dirty="0" smtClean="0"/>
              <a:t>)</a:t>
            </a:r>
            <a:endParaRPr kumimoji="1" lang="en-US" altLang="ja-JP" sz="1600" dirty="0" smtClean="0"/>
          </a:p>
          <a:p>
            <a:pPr algn="just"/>
            <a:r>
              <a:rPr lang="en-US" altLang="ja-JP" b="1" dirty="0" smtClean="0"/>
              <a:t>Round 3</a:t>
            </a:r>
          </a:p>
          <a:p>
            <a:pPr lvl="1" algn="just"/>
            <a:r>
              <a:rPr lang="en-US" altLang="ja-JP" dirty="0" smtClean="0"/>
              <a:t>Capacity building on Quality Management techniques in rainfall observation in NMHSs in RA II</a:t>
            </a:r>
          </a:p>
          <a:p>
            <a:pPr lvl="1" algn="just"/>
            <a:r>
              <a:rPr lang="en-US" altLang="ja-JP" dirty="0" smtClean="0"/>
              <a:t>(19-23 March 2018, Tokyo, Japan)</a:t>
            </a:r>
            <a:endParaRPr kumimoji="1" lang="ja-JP" altLang="en-US" sz="1600" dirty="0"/>
          </a:p>
        </p:txBody>
      </p:sp>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2282" y="3903923"/>
            <a:ext cx="2390511" cy="949871"/>
          </a:xfrm>
          <a:prstGeom prst="rect">
            <a:avLst/>
          </a:prstGeom>
        </p:spPr>
      </p:pic>
      <p:sp>
        <p:nvSpPr>
          <p:cNvPr id="13" name="テキスト ボックス 12"/>
          <p:cNvSpPr txBox="1"/>
          <p:nvPr/>
        </p:nvSpPr>
        <p:spPr>
          <a:xfrm>
            <a:off x="1011313" y="1778241"/>
            <a:ext cx="1303562" cy="523220"/>
          </a:xfrm>
          <a:prstGeom prst="rect">
            <a:avLst/>
          </a:prstGeom>
          <a:noFill/>
        </p:spPr>
        <p:txBody>
          <a:bodyPr wrap="none" rtlCol="0">
            <a:spAutoFit/>
          </a:bodyPr>
          <a:lstStyle/>
          <a:p>
            <a:r>
              <a:rPr kumimoji="1" lang="en-US" altLang="ja-JP" sz="2800" dirty="0" smtClean="0">
                <a:solidFill>
                  <a:schemeClr val="tx2"/>
                </a:solidFill>
              </a:rPr>
              <a:t>Survey</a:t>
            </a:r>
            <a:endParaRPr kumimoji="1" lang="ja-JP" altLang="en-US" sz="2800" dirty="0">
              <a:solidFill>
                <a:schemeClr val="tx2"/>
              </a:solidFill>
            </a:endParaRPr>
          </a:p>
        </p:txBody>
      </p:sp>
      <p:sp>
        <p:nvSpPr>
          <p:cNvPr id="14" name="テキスト ボックス 13"/>
          <p:cNvSpPr txBox="1"/>
          <p:nvPr/>
        </p:nvSpPr>
        <p:spPr>
          <a:xfrm>
            <a:off x="2811513" y="1778241"/>
            <a:ext cx="1797223" cy="523220"/>
          </a:xfrm>
          <a:prstGeom prst="rect">
            <a:avLst/>
          </a:prstGeom>
          <a:noFill/>
        </p:spPr>
        <p:txBody>
          <a:bodyPr wrap="none" rtlCol="0">
            <a:spAutoFit/>
          </a:bodyPr>
          <a:lstStyle/>
          <a:p>
            <a:r>
              <a:rPr kumimoji="1" lang="en-US" altLang="ja-JP" sz="2800" dirty="0" smtClean="0">
                <a:solidFill>
                  <a:schemeClr val="tx2"/>
                </a:solidFill>
              </a:rPr>
              <a:t>Workshop</a:t>
            </a:r>
            <a:endParaRPr kumimoji="1" lang="ja-JP" altLang="en-US" sz="2800" dirty="0">
              <a:solidFill>
                <a:schemeClr val="tx2"/>
              </a:solidFill>
            </a:endParaRPr>
          </a:p>
        </p:txBody>
      </p:sp>
      <p:sp>
        <p:nvSpPr>
          <p:cNvPr id="15" name="テキスト ボックス 14"/>
          <p:cNvSpPr txBox="1"/>
          <p:nvPr/>
        </p:nvSpPr>
        <p:spPr>
          <a:xfrm>
            <a:off x="5068739" y="1778241"/>
            <a:ext cx="1265090" cy="523220"/>
          </a:xfrm>
          <a:prstGeom prst="rect">
            <a:avLst/>
          </a:prstGeom>
          <a:noFill/>
        </p:spPr>
        <p:txBody>
          <a:bodyPr wrap="none" rtlCol="0">
            <a:spAutoFit/>
          </a:bodyPr>
          <a:lstStyle/>
          <a:p>
            <a:r>
              <a:rPr kumimoji="1" lang="en-US" altLang="ja-JP" sz="2800" dirty="0" smtClean="0">
                <a:solidFill>
                  <a:schemeClr val="tx2"/>
                </a:solidFill>
              </a:rPr>
              <a:t>Report</a:t>
            </a:r>
            <a:endParaRPr kumimoji="1" lang="ja-JP" altLang="en-US" sz="2800" dirty="0">
              <a:solidFill>
                <a:schemeClr val="tx2"/>
              </a:solidFill>
            </a:endParaRPr>
          </a:p>
        </p:txBody>
      </p:sp>
      <p:sp>
        <p:nvSpPr>
          <p:cNvPr id="16" name="右矢印 15"/>
          <p:cNvSpPr/>
          <p:nvPr/>
        </p:nvSpPr>
        <p:spPr>
          <a:xfrm>
            <a:off x="2338011" y="1895835"/>
            <a:ext cx="35262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4683721" y="1895835"/>
            <a:ext cx="35262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6338737" y="1895835"/>
            <a:ext cx="35262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843961" y="1778241"/>
            <a:ext cx="1362874" cy="523220"/>
          </a:xfrm>
          <a:prstGeom prst="rect">
            <a:avLst/>
          </a:prstGeom>
          <a:noFill/>
        </p:spPr>
        <p:txBody>
          <a:bodyPr wrap="none" rtlCol="0">
            <a:spAutoFit/>
          </a:bodyPr>
          <a:lstStyle/>
          <a:p>
            <a:r>
              <a:rPr kumimoji="1" lang="en-US" altLang="ja-JP" sz="2800" dirty="0" smtClean="0">
                <a:solidFill>
                  <a:schemeClr val="tx2"/>
                </a:solidFill>
              </a:rPr>
              <a:t>Actions</a:t>
            </a:r>
            <a:endParaRPr kumimoji="1" lang="ja-JP" altLang="en-US" sz="2800" dirty="0">
              <a:solidFill>
                <a:schemeClr val="tx2"/>
              </a:solidFill>
            </a:endParaRPr>
          </a:p>
        </p:txBody>
      </p:sp>
      <p:pic>
        <p:nvPicPr>
          <p:cNvPr id="20" name="Picture 2" descr="gropu photo"/>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391461" y="4973135"/>
            <a:ext cx="2380608" cy="113652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22</a:t>
            </a:fld>
            <a:endParaRPr lang="en-US"/>
          </a:p>
        </p:txBody>
      </p:sp>
    </p:spTree>
    <p:extLst>
      <p:ext uri="{BB962C8B-B14F-4D97-AF65-F5344CB8AC3E}">
        <p14:creationId xmlns:p14="http://schemas.microsoft.com/office/powerpoint/2010/main" val="446240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41"/>
            <a:ext cx="8229600" cy="1143000"/>
          </a:xfrm>
        </p:spPr>
        <p:txBody>
          <a:bodyPr>
            <a:noAutofit/>
          </a:bodyPr>
          <a:lstStyle/>
          <a:p>
            <a:r>
              <a:rPr lang="en-US" altLang="ja-JP" sz="2400" b="1" dirty="0">
                <a:solidFill>
                  <a:schemeClr val="tx2"/>
                </a:solidFill>
              </a:rPr>
              <a:t>RA II WIGOS Implementation Project No. VI</a:t>
            </a:r>
            <a:r>
              <a:rPr lang="en-US" altLang="ja-JP" sz="2400" b="1" dirty="0"/>
              <a:t/>
            </a:r>
            <a:br>
              <a:rPr lang="en-US" altLang="ja-JP" sz="2400" b="1" dirty="0"/>
            </a:br>
            <a:r>
              <a:rPr lang="en-US" altLang="ja-JP" sz="2400" b="1" dirty="0">
                <a:solidFill>
                  <a:srgbClr val="000099"/>
                </a:solidFill>
              </a:rPr>
              <a:t>Develop Support for NMHSs in Satellite Data, Products and Training</a:t>
            </a:r>
            <a:endParaRPr lang="en-US" altLang="ja-JP" sz="2000" b="1" dirty="0">
              <a:solidFill>
                <a:srgbClr val="000099"/>
              </a:solidFill>
            </a:endParaRPr>
          </a:p>
        </p:txBody>
      </p:sp>
      <p:sp>
        <p:nvSpPr>
          <p:cNvPr id="21" name="コンテンツ プレースホルダー 1"/>
          <p:cNvSpPr txBox="1">
            <a:spLocks/>
          </p:cNvSpPr>
          <p:nvPr/>
        </p:nvSpPr>
        <p:spPr>
          <a:xfrm>
            <a:off x="227600" y="1378605"/>
            <a:ext cx="5467806" cy="38901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9423" indent="-409423" algn="just">
              <a:buFont typeface="Arial"/>
              <a:buAutoNum type="arabicParenBoth"/>
            </a:pPr>
            <a:r>
              <a:rPr lang="en-US" altLang="ja-JP" sz="1800" dirty="0" smtClean="0"/>
              <a:t>Support for the preparation of satellite data users in relation to the new generation of geostationary meteorological satellites</a:t>
            </a:r>
          </a:p>
          <a:p>
            <a:pPr marL="409423" indent="-409423" algn="just">
              <a:buFont typeface="Arial"/>
              <a:buAutoNum type="arabicParenBoth"/>
            </a:pPr>
            <a:r>
              <a:rPr lang="en-US" altLang="ja-JP" sz="1800" dirty="0" smtClean="0"/>
              <a:t>Establishment of close coordination between the RA II WIGOS Project and the RA-V Task Team on Satellite Utilization</a:t>
            </a:r>
          </a:p>
          <a:p>
            <a:pPr marL="409423" indent="-409423" algn="just">
              <a:buFont typeface="Arial"/>
              <a:buAutoNum type="arabicParenBoth"/>
            </a:pPr>
            <a:r>
              <a:rPr lang="en-US" altLang="ja-JP" sz="1800" dirty="0" smtClean="0"/>
              <a:t>Establishment of the new webpage of the RA II WIGOS Project (hosted by JMA)</a:t>
            </a:r>
          </a:p>
          <a:p>
            <a:pPr marL="409423" indent="-409423" algn="just">
              <a:buFont typeface="Arial"/>
              <a:buAutoNum type="arabicParenBoth"/>
            </a:pPr>
            <a:r>
              <a:rPr lang="en-US" altLang="ja-JP" sz="1800" dirty="0" smtClean="0"/>
              <a:t>Convening the series of Asia/Oceania Meteorological Satellite Users’ Conference (AOMSUC)</a:t>
            </a:r>
          </a:p>
          <a:p>
            <a:pPr marL="409423" indent="-409423" algn="just">
              <a:buFont typeface="Arial"/>
              <a:buAutoNum type="arabicParenBoth"/>
            </a:pPr>
            <a:r>
              <a:rPr lang="en-US" altLang="ja-JP" sz="1800" dirty="0" smtClean="0"/>
              <a:t>Conducting the trainings and questionnaires on the utilization of new generation of geostationary meteorological satellites through the AOMSUCs</a:t>
            </a:r>
          </a:p>
          <a:p>
            <a:pPr marL="409423" indent="-409423" algn="just">
              <a:buFont typeface="Arial"/>
              <a:buAutoNum type="arabicParenBoth"/>
            </a:pPr>
            <a:r>
              <a:rPr lang="en-US" altLang="ja-JP" sz="1800" dirty="0" smtClean="0"/>
              <a:t>Quarterly newsletters for RA II Members</a:t>
            </a:r>
            <a:endParaRPr lang="en-US" altLang="ja-JP" sz="1800" dirty="0"/>
          </a:p>
        </p:txBody>
      </p:sp>
      <p:pic>
        <p:nvPicPr>
          <p:cNvPr id="23" name="Picture 4"/>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72317" y="1553870"/>
            <a:ext cx="3023637" cy="4321014"/>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744583" y="5911136"/>
            <a:ext cx="8412480" cy="338554"/>
          </a:xfrm>
          <a:prstGeom prst="rect">
            <a:avLst/>
          </a:prstGeom>
        </p:spPr>
        <p:txBody>
          <a:bodyPr wrap="square">
            <a:spAutoFit/>
          </a:bodyPr>
          <a:lstStyle/>
          <a:p>
            <a:r>
              <a:rPr lang="ja-JP" altLang="en-US" sz="1600" dirty="0">
                <a:hlinkClick r:id="rId3"/>
              </a:rPr>
              <a:t>https://www.jma.go.jp/jma/jma-eng/satellite/ra2wigosproject/ra2wigosproject-intro_en_jma.html</a:t>
            </a:r>
            <a:endParaRPr lang="ja-JP" altLang="en-US" sz="1600" dirty="0"/>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23</a:t>
            </a:fld>
            <a:endParaRPr lang="en-US"/>
          </a:p>
        </p:txBody>
      </p:sp>
    </p:spTree>
    <p:extLst>
      <p:ext uri="{BB962C8B-B14F-4D97-AF65-F5344CB8AC3E}">
        <p14:creationId xmlns:p14="http://schemas.microsoft.com/office/powerpoint/2010/main" val="2256178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5993667" cy="1362075"/>
          </a:xfrm>
        </p:spPr>
        <p:txBody>
          <a:bodyPr>
            <a:normAutofit/>
          </a:bodyPr>
          <a:lstStyle/>
          <a:p>
            <a:pPr marL="534988" indent="-534988"/>
            <a:r>
              <a:rPr lang="en-US" sz="3600" dirty="0" smtClean="0">
                <a:solidFill>
                  <a:srgbClr val="000090"/>
                </a:solidFill>
              </a:rPr>
              <a:t>III. Future </a:t>
            </a:r>
            <a:r>
              <a:rPr lang="en-US" sz="3600" dirty="0">
                <a:solidFill>
                  <a:srgbClr val="000090"/>
                </a:solidFill>
              </a:rPr>
              <a:t>operation and activities</a:t>
            </a:r>
          </a:p>
        </p:txBody>
      </p:sp>
      <p:sp>
        <p:nvSpPr>
          <p:cNvPr id="6" name="テキスト プレースホルダー 5"/>
          <p:cNvSpPr>
            <a:spLocks noGrp="1"/>
          </p:cNvSpPr>
          <p:nvPr>
            <p:ph type="body" idx="1"/>
          </p:nvPr>
        </p:nvSpPr>
        <p:spPr/>
        <p:txBody>
          <a:bodyPr/>
          <a:lstStyle/>
          <a:p>
            <a:r>
              <a:rPr kumimoji="1" lang="en-US" altLang="ja-JP" dirty="0"/>
              <a:t>Regional WIGOS Centre Tokyo</a:t>
            </a:r>
            <a:endParaRPr kumimoji="1" lang="ja-JP" altLang="en-US"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24</a:t>
            </a:fld>
            <a:endParaRPr lang="en-US"/>
          </a:p>
        </p:txBody>
      </p:sp>
    </p:spTree>
    <p:extLst>
      <p:ext uri="{BB962C8B-B14F-4D97-AF65-F5344CB8AC3E}">
        <p14:creationId xmlns:p14="http://schemas.microsoft.com/office/powerpoint/2010/main" val="3970780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040"/>
            <a:ext cx="8229600" cy="1143000"/>
          </a:xfrm>
        </p:spPr>
        <p:txBody>
          <a:bodyPr>
            <a:normAutofit/>
          </a:bodyPr>
          <a:lstStyle/>
          <a:p>
            <a:r>
              <a:rPr lang="en-US" sz="3600" b="1" dirty="0">
                <a:solidFill>
                  <a:srgbClr val="000090"/>
                </a:solidFill>
              </a:rPr>
              <a:t>RWC </a:t>
            </a:r>
            <a:r>
              <a:rPr lang="en-US" sz="3600" b="1" dirty="0" smtClean="0">
                <a:solidFill>
                  <a:srgbClr val="000090"/>
                </a:solidFill>
              </a:rPr>
              <a:t>Tokyo’s </a:t>
            </a:r>
            <a:r>
              <a:rPr lang="en-US" sz="3600" b="1" dirty="0">
                <a:solidFill>
                  <a:srgbClr val="000090"/>
                </a:solidFill>
              </a:rPr>
              <a:t>Milestones</a:t>
            </a:r>
            <a:endParaRPr lang="en-US" sz="3600" dirty="0"/>
          </a:p>
        </p:txBody>
      </p:sp>
      <p:pic>
        <p:nvPicPr>
          <p:cNvPr id="5" name="Picture 7" descr="\\jp250622\共有フォルダ２\国際気象観測戦略推進官\WIGOS\地区WIGOSセンター\Website\0820_国際室提出\img\milestone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0375" y="3870604"/>
            <a:ext cx="8330456" cy="19687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表 2"/>
          <p:cNvGraphicFramePr>
            <a:graphicFrameLocks noGrp="1"/>
          </p:cNvGraphicFramePr>
          <p:nvPr>
            <p:extLst>
              <p:ext uri="{D42A27DB-BD31-4B8C-83A1-F6EECF244321}">
                <p14:modId xmlns:p14="http://schemas.microsoft.com/office/powerpoint/2010/main" val="1140513211"/>
              </p:ext>
            </p:extLst>
          </p:nvPr>
        </p:nvGraphicFramePr>
        <p:xfrm>
          <a:off x="509296" y="1397000"/>
          <a:ext cx="8177503" cy="2123440"/>
        </p:xfrm>
        <a:graphic>
          <a:graphicData uri="http://schemas.openxmlformats.org/drawingml/2006/table">
            <a:tbl>
              <a:tblPr firstRow="1" bandRow="1">
                <a:tableStyleId>{2D5ABB26-0587-4C30-8999-92F81FD0307C}</a:tableStyleId>
              </a:tblPr>
              <a:tblGrid>
                <a:gridCol w="2168590">
                  <a:extLst>
                    <a:ext uri="{9D8B030D-6E8A-4147-A177-3AD203B41FA5}">
                      <a16:colId xmlns:a16="http://schemas.microsoft.com/office/drawing/2014/main" val="2672075600"/>
                    </a:ext>
                  </a:extLst>
                </a:gridCol>
                <a:gridCol w="6008913">
                  <a:extLst>
                    <a:ext uri="{9D8B030D-6E8A-4147-A177-3AD203B41FA5}">
                      <a16:colId xmlns:a16="http://schemas.microsoft.com/office/drawing/2014/main" val="3721733264"/>
                    </a:ext>
                  </a:extLst>
                </a:gridCol>
              </a:tblGrid>
              <a:tr h="370840">
                <a:tc>
                  <a:txBody>
                    <a:bodyPr/>
                    <a:lstStyle/>
                    <a:p>
                      <a:r>
                        <a:rPr lang="en-US" altLang="ja-JP" b="1" dirty="0" smtClean="0">
                          <a:solidFill>
                            <a:schemeClr val="tx1"/>
                          </a:solidFill>
                        </a:rPr>
                        <a:t>June 2018:</a:t>
                      </a:r>
                      <a:endParaRPr kumimoji="1" lang="ja-JP" altLang="en-US" dirty="0"/>
                    </a:p>
                  </a:txBody>
                  <a:tcPr/>
                </a:tc>
                <a:tc>
                  <a:txBody>
                    <a:bodyPr/>
                    <a:lstStyle/>
                    <a:p>
                      <a:r>
                        <a:rPr lang="en-US" altLang="ja-JP" dirty="0" smtClean="0">
                          <a:solidFill>
                            <a:schemeClr val="tx1"/>
                          </a:solidFill>
                        </a:rPr>
                        <a:t>Designated as a RWC in pilot mode</a:t>
                      </a:r>
                      <a:endParaRPr kumimoji="1" lang="ja-JP" altLang="en-US" dirty="0"/>
                    </a:p>
                  </a:txBody>
                  <a:tcPr/>
                </a:tc>
                <a:extLst>
                  <a:ext uri="{0D108BD9-81ED-4DB2-BD59-A6C34878D82A}">
                    <a16:rowId xmlns:a16="http://schemas.microsoft.com/office/drawing/2014/main" val="705935476"/>
                  </a:ext>
                </a:extLst>
              </a:tr>
              <a:tr h="370840">
                <a:tc>
                  <a:txBody>
                    <a:bodyPr/>
                    <a:lstStyle/>
                    <a:p>
                      <a:r>
                        <a:rPr lang="en-US" altLang="ja-JP" b="1" dirty="0" smtClean="0">
                          <a:solidFill>
                            <a:schemeClr val="tx1"/>
                          </a:solidFill>
                        </a:rPr>
                        <a:t>2019:</a:t>
                      </a:r>
                      <a:endParaRPr kumimoji="1" lang="ja-JP" altLang="en-US" dirty="0"/>
                    </a:p>
                  </a:txBody>
                  <a:tcPr/>
                </a:tc>
                <a:tc>
                  <a:txBody>
                    <a:bodyPr/>
                    <a:lstStyle/>
                    <a:p>
                      <a:r>
                        <a:rPr lang="en-US" altLang="ja-JP" dirty="0" smtClean="0">
                          <a:solidFill>
                            <a:schemeClr val="tx1"/>
                          </a:solidFill>
                        </a:rPr>
                        <a:t>Prepare and begin pilot RWC activities</a:t>
                      </a:r>
                      <a:endParaRPr kumimoji="1" lang="ja-JP" altLang="en-US" dirty="0"/>
                    </a:p>
                  </a:txBody>
                  <a:tcPr/>
                </a:tc>
                <a:extLst>
                  <a:ext uri="{0D108BD9-81ED-4DB2-BD59-A6C34878D82A}">
                    <a16:rowId xmlns:a16="http://schemas.microsoft.com/office/drawing/2014/main" val="1302029108"/>
                  </a:ext>
                </a:extLst>
              </a:tr>
              <a:tr h="370840">
                <a:tc>
                  <a:txBody>
                    <a:bodyPr/>
                    <a:lstStyle/>
                    <a:p>
                      <a:r>
                        <a:rPr lang="en-US" altLang="ja-JP" b="1" dirty="0" smtClean="0">
                          <a:solidFill>
                            <a:schemeClr val="tx1"/>
                          </a:solidFill>
                        </a:rPr>
                        <a:t>March 2019:</a:t>
                      </a:r>
                      <a:endParaRPr kumimoji="1" lang="ja-JP" altLang="en-US" dirty="0"/>
                    </a:p>
                  </a:txBody>
                  <a:tcPr/>
                </a:tc>
                <a:tc>
                  <a:txBody>
                    <a:bodyPr/>
                    <a:lstStyle/>
                    <a:p>
                      <a:r>
                        <a:rPr lang="en-US" altLang="ja-JP" dirty="0" smtClean="0">
                          <a:solidFill>
                            <a:schemeClr val="tx1"/>
                          </a:solidFill>
                        </a:rPr>
                        <a:t>RA II WIGOS Workshop in Tokyo</a:t>
                      </a:r>
                      <a:endParaRPr kumimoji="1" lang="ja-JP" altLang="en-US" dirty="0"/>
                    </a:p>
                  </a:txBody>
                  <a:tcPr/>
                </a:tc>
                <a:extLst>
                  <a:ext uri="{0D108BD9-81ED-4DB2-BD59-A6C34878D82A}">
                    <a16:rowId xmlns:a16="http://schemas.microsoft.com/office/drawing/2014/main" val="3522503068"/>
                  </a:ext>
                </a:extLst>
              </a:tr>
              <a:tr h="370840">
                <a:tc>
                  <a:txBody>
                    <a:bodyPr/>
                    <a:lstStyle/>
                    <a:p>
                      <a:r>
                        <a:rPr lang="en-US" altLang="ja-JP" b="1" dirty="0" smtClean="0">
                          <a:solidFill>
                            <a:schemeClr val="tx1"/>
                          </a:solidFill>
                        </a:rPr>
                        <a:t>Second half of 2019 - 2020:</a:t>
                      </a:r>
                      <a:endParaRPr kumimoji="1" lang="ja-JP" altLang="en-US" dirty="0"/>
                    </a:p>
                  </a:txBody>
                  <a:tcPr/>
                </a:tc>
                <a:tc>
                  <a:txBody>
                    <a:bodyPr/>
                    <a:lstStyle/>
                    <a:p>
                      <a:r>
                        <a:rPr lang="en-US" altLang="ja-JP" baseline="0" dirty="0" smtClean="0">
                          <a:solidFill>
                            <a:schemeClr val="tx1"/>
                          </a:solidFill>
                        </a:rPr>
                        <a:t>Begin </a:t>
                      </a:r>
                      <a:r>
                        <a:rPr lang="en-US" altLang="ja-JP" dirty="0" smtClean="0">
                          <a:solidFill>
                            <a:schemeClr val="tx1"/>
                          </a:solidFill>
                        </a:rPr>
                        <a:t>regional WIGOS metadata management and the WDQMS in pilot mode</a:t>
                      </a:r>
                      <a:endParaRPr kumimoji="1" lang="ja-JP" altLang="en-US" dirty="0"/>
                    </a:p>
                  </a:txBody>
                  <a:tcPr/>
                </a:tc>
                <a:extLst>
                  <a:ext uri="{0D108BD9-81ED-4DB2-BD59-A6C34878D82A}">
                    <a16:rowId xmlns:a16="http://schemas.microsoft.com/office/drawing/2014/main" val="2080332135"/>
                  </a:ext>
                </a:extLst>
              </a:tr>
              <a:tr h="370840">
                <a:tc>
                  <a:txBody>
                    <a:bodyPr/>
                    <a:lstStyle/>
                    <a:p>
                      <a:r>
                        <a:rPr lang="en-US" altLang="ja-JP" b="1" dirty="0" smtClean="0">
                          <a:solidFill>
                            <a:schemeClr val="tx1"/>
                          </a:solidFill>
                        </a:rPr>
                        <a:t>2020</a:t>
                      </a:r>
                      <a:r>
                        <a:rPr lang="en-US" altLang="ja-JP" b="1" baseline="0" dirty="0" smtClean="0">
                          <a:solidFill>
                            <a:schemeClr val="tx1"/>
                          </a:solidFill>
                        </a:rPr>
                        <a:t> </a:t>
                      </a:r>
                      <a:r>
                        <a:rPr lang="en-US" altLang="ja-JP" b="1" dirty="0" smtClean="0">
                          <a:solidFill>
                            <a:schemeClr val="tx1"/>
                          </a:solidFill>
                        </a:rPr>
                        <a:t>-:</a:t>
                      </a:r>
                      <a:endParaRPr kumimoji="1" lang="ja-JP" altLang="en-US" dirty="0"/>
                    </a:p>
                  </a:txBody>
                  <a:tcPr/>
                </a:tc>
                <a:tc>
                  <a:txBody>
                    <a:bodyPr/>
                    <a:lstStyle/>
                    <a:p>
                      <a:r>
                        <a:rPr lang="en-US" altLang="ja-JP" dirty="0" smtClean="0">
                          <a:solidFill>
                            <a:schemeClr val="tx1"/>
                          </a:solidFill>
                        </a:rPr>
                        <a:t>Begin operational RWC activities</a:t>
                      </a:r>
                      <a:endParaRPr kumimoji="1" lang="ja-JP" altLang="en-US" dirty="0"/>
                    </a:p>
                  </a:txBody>
                  <a:tcPr/>
                </a:tc>
                <a:extLst>
                  <a:ext uri="{0D108BD9-81ED-4DB2-BD59-A6C34878D82A}">
                    <a16:rowId xmlns:a16="http://schemas.microsoft.com/office/drawing/2014/main" val="3983525742"/>
                  </a:ext>
                </a:extLst>
              </a:tr>
            </a:tbl>
          </a:graphicData>
        </a:graphic>
      </p:graphicFrame>
      <p:sp>
        <p:nvSpPr>
          <p:cNvPr id="4" name="スライド番号プレースホルダー 3"/>
          <p:cNvSpPr>
            <a:spLocks noGrp="1"/>
          </p:cNvSpPr>
          <p:nvPr>
            <p:ph type="sldNum" sz="quarter" idx="12"/>
          </p:nvPr>
        </p:nvSpPr>
        <p:spPr/>
        <p:txBody>
          <a:bodyPr/>
          <a:lstStyle/>
          <a:p>
            <a:fld id="{9259AF2F-52C6-9B46-B8B2-0579234AE62E}" type="slidenum">
              <a:rPr lang="en-US" smtClean="0"/>
              <a:t>25</a:t>
            </a:fld>
            <a:endParaRPr lang="en-US"/>
          </a:p>
        </p:txBody>
      </p:sp>
    </p:spTree>
    <p:extLst>
      <p:ext uri="{BB962C8B-B14F-4D97-AF65-F5344CB8AC3E}">
        <p14:creationId xmlns:p14="http://schemas.microsoft.com/office/powerpoint/2010/main" val="370922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920"/>
            <a:ext cx="8229600" cy="726857"/>
          </a:xfrm>
        </p:spPr>
        <p:txBody>
          <a:bodyPr>
            <a:noAutofit/>
          </a:bodyPr>
          <a:lstStyle/>
          <a:p>
            <a:r>
              <a:rPr lang="en-US" sz="2400" b="1" dirty="0">
                <a:solidFill>
                  <a:srgbClr val="000090"/>
                </a:solidFill>
              </a:rPr>
              <a:t>The RA II WIGOS Workshop - Regional WIGOS </a:t>
            </a:r>
            <a:r>
              <a:rPr lang="en-US" sz="2400" b="1" dirty="0" err="1">
                <a:solidFill>
                  <a:srgbClr val="000090"/>
                </a:solidFill>
              </a:rPr>
              <a:t>Centres</a:t>
            </a:r>
            <a:r>
              <a:rPr lang="en-US" sz="2400" b="1" dirty="0">
                <a:solidFill>
                  <a:srgbClr val="000090"/>
                </a:solidFill>
              </a:rPr>
              <a:t> (RWCs) and its services for Members (Tokyo, Japan, </a:t>
            </a:r>
            <a:r>
              <a:rPr lang="en-US" sz="2400" b="1" dirty="0" smtClean="0">
                <a:solidFill>
                  <a:srgbClr val="000090"/>
                </a:solidFill>
              </a:rPr>
              <a:t>6 - </a:t>
            </a:r>
            <a:r>
              <a:rPr lang="en-US" sz="2400" b="1" dirty="0">
                <a:solidFill>
                  <a:srgbClr val="000090"/>
                </a:solidFill>
              </a:rPr>
              <a:t>9 March 2019)</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3079" y="4004659"/>
            <a:ext cx="4274167" cy="2009643"/>
          </a:xfrm>
          <a:prstGeom prst="rect">
            <a:avLst/>
          </a:prstGeom>
        </p:spPr>
      </p:pic>
      <p:sp>
        <p:nvSpPr>
          <p:cNvPr id="6" name="Content Placeholder 2"/>
          <p:cNvSpPr txBox="1">
            <a:spLocks/>
          </p:cNvSpPr>
          <p:nvPr/>
        </p:nvSpPr>
        <p:spPr>
          <a:xfrm>
            <a:off x="603057" y="1205368"/>
            <a:ext cx="7247720" cy="24427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lvl="2" indent="-285750" algn="just">
              <a:buFont typeface="Wingdings" panose="05000000000000000000" pitchFamily="2" charset="2"/>
              <a:buChar char="ü"/>
            </a:pPr>
            <a:r>
              <a:rPr lang="en-US" altLang="ja-JP" sz="2000" dirty="0"/>
              <a:t>The event was attended by 21 experts from 17 </a:t>
            </a:r>
            <a:r>
              <a:rPr lang="en-US" altLang="ja-JP" sz="2000" dirty="0" smtClean="0"/>
              <a:t>NMHSs </a:t>
            </a:r>
            <a:r>
              <a:rPr lang="en-US" altLang="ja-JP" sz="2000" dirty="0"/>
              <a:t>in </a:t>
            </a:r>
            <a:r>
              <a:rPr lang="en-US" altLang="ja-JP" sz="2000" dirty="0" smtClean="0"/>
              <a:t>RA II and </a:t>
            </a:r>
            <a:r>
              <a:rPr lang="en-US" altLang="ja-JP" sz="2000" dirty="0"/>
              <a:t>RA </a:t>
            </a:r>
            <a:r>
              <a:rPr lang="en-US" altLang="ja-JP" sz="2000" dirty="0" smtClean="0"/>
              <a:t>V </a:t>
            </a:r>
            <a:r>
              <a:rPr lang="en-US" altLang="ja-JP" sz="2000" dirty="0"/>
              <a:t>and from the WMO Secretariat.</a:t>
            </a:r>
          </a:p>
          <a:p>
            <a:pPr marL="285750" lvl="2" indent="-285750" algn="just">
              <a:buFont typeface="Wingdings" panose="05000000000000000000" pitchFamily="2" charset="2"/>
              <a:buChar char="ü"/>
            </a:pPr>
            <a:r>
              <a:rPr lang="en-US" altLang="ja-JP" sz="2000" dirty="0" smtClean="0"/>
              <a:t>Workshop </a:t>
            </a:r>
            <a:r>
              <a:rPr lang="en-US" altLang="ja-JP" sz="2000" dirty="0"/>
              <a:t>attendees shared understanding of key WIGOS matters (including RWCs and its Member services as well as the concept of WIGOS focus on integration, quality management and application of data from observations made from surface to satellite level), and discussed RWC functions.</a:t>
            </a:r>
          </a:p>
        </p:txBody>
      </p:sp>
      <p:sp>
        <p:nvSpPr>
          <p:cNvPr id="7" name="正方形/長方形 6"/>
          <p:cNvSpPr/>
          <p:nvPr/>
        </p:nvSpPr>
        <p:spPr>
          <a:xfrm>
            <a:off x="2026953" y="6444111"/>
            <a:ext cx="6453052" cy="338554"/>
          </a:xfrm>
          <a:prstGeom prst="rect">
            <a:avLst/>
          </a:prstGeom>
        </p:spPr>
        <p:txBody>
          <a:bodyPr wrap="square">
            <a:spAutoFit/>
          </a:bodyPr>
          <a:lstStyle/>
          <a:p>
            <a:r>
              <a:rPr lang="ja-JP" altLang="en-US" sz="1600" dirty="0">
                <a:hlinkClick r:id="rId3"/>
              </a:rPr>
              <a:t>https://www.jma.go.jp/jma/jma-eng/</a:t>
            </a:r>
            <a:r>
              <a:rPr lang="ja-JP" altLang="en-US" sz="1600" dirty="0" smtClean="0">
                <a:hlinkClick r:id="rId3"/>
              </a:rPr>
              <a:t>jma-center</a:t>
            </a:r>
            <a:r>
              <a:rPr lang="ja-JP" altLang="en-US" sz="1600" dirty="0">
                <a:hlinkClick r:id="rId3"/>
              </a:rPr>
              <a:t>/rwc/event/RWCws_2019</a:t>
            </a:r>
            <a:r>
              <a:rPr lang="ja-JP" altLang="en-US" sz="1600" dirty="0" smtClean="0">
                <a:hlinkClick r:id="rId3"/>
              </a:rPr>
              <a:t>/</a:t>
            </a:r>
            <a:endParaRPr lang="ja-JP" altLang="en-US" sz="1600" dirty="0"/>
          </a:p>
        </p:txBody>
      </p:sp>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915" y="3609410"/>
            <a:ext cx="2304000" cy="159073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8449" y="4738030"/>
            <a:ext cx="2304000" cy="1589690"/>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11954" y="1232988"/>
            <a:ext cx="936103" cy="980503"/>
          </a:xfrm>
          <a:prstGeom prst="rect">
            <a:avLst/>
          </a:prstGeom>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26</a:t>
            </a:fld>
            <a:endParaRPr lang="en-US"/>
          </a:p>
        </p:txBody>
      </p:sp>
    </p:spTree>
    <p:extLst>
      <p:ext uri="{BB962C8B-B14F-4D97-AF65-F5344CB8AC3E}">
        <p14:creationId xmlns:p14="http://schemas.microsoft.com/office/powerpoint/2010/main" val="2271198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7580" y="3082834"/>
            <a:ext cx="907868" cy="907868"/>
          </a:xfrm>
          <a:prstGeom prst="rect">
            <a:avLst/>
          </a:prstGeom>
        </p:spPr>
      </p:pic>
      <p:sp>
        <p:nvSpPr>
          <p:cNvPr id="5" name="Title 1"/>
          <p:cNvSpPr txBox="1">
            <a:spLocks/>
          </p:cNvSpPr>
          <p:nvPr/>
        </p:nvSpPr>
        <p:spPr>
          <a:xfrm>
            <a:off x="536714" y="4813270"/>
            <a:ext cx="8229600" cy="811077"/>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ja-JP" sz="2800" dirty="0" smtClean="0"/>
              <a:t>Contact:</a:t>
            </a:r>
            <a:endParaRPr lang="en-US" altLang="ja-JP" sz="2800" dirty="0" smtClean="0">
              <a:hlinkClick r:id="rId3"/>
            </a:endParaRPr>
          </a:p>
          <a:p>
            <a:r>
              <a:rPr lang="en-US" altLang="ja-JP" sz="2800" dirty="0" smtClean="0">
                <a:hlinkClick r:id="rId3"/>
              </a:rPr>
              <a:t>rwc-tokyo@met.kishou.go.jp</a:t>
            </a:r>
            <a:endParaRPr lang="en-US" altLang="ja-JP" sz="2800" dirty="0" smtClean="0"/>
          </a:p>
        </p:txBody>
      </p:sp>
      <p:sp>
        <p:nvSpPr>
          <p:cNvPr id="7" name="コンテンツ プレースホルダー 4"/>
          <p:cNvSpPr>
            <a:spLocks noGrp="1"/>
          </p:cNvSpPr>
          <p:nvPr>
            <p:ph idx="1"/>
          </p:nvPr>
        </p:nvSpPr>
        <p:spPr>
          <a:xfrm>
            <a:off x="483291" y="1408179"/>
            <a:ext cx="8336446" cy="1343648"/>
          </a:xfrm>
        </p:spPr>
        <p:txBody>
          <a:bodyPr>
            <a:noAutofit/>
          </a:bodyPr>
          <a:lstStyle/>
          <a:p>
            <a:pPr marL="0" indent="0" algn="ctr">
              <a:buNone/>
            </a:pPr>
            <a:r>
              <a:rPr lang="en-US" altLang="ja-JP" sz="2800" dirty="0" smtClean="0"/>
              <a:t>For more information, please visit our website:</a:t>
            </a:r>
          </a:p>
          <a:p>
            <a:pPr marL="0" indent="0" algn="ctr">
              <a:buNone/>
            </a:pPr>
            <a:endParaRPr kumimoji="1" lang="en-US" altLang="ja-JP" sz="2800" dirty="0"/>
          </a:p>
          <a:p>
            <a:pPr marL="0" indent="0" algn="ctr">
              <a:buNone/>
            </a:pPr>
            <a:r>
              <a:rPr kumimoji="1" lang="en-US" altLang="ja-JP" sz="2800" dirty="0">
                <a:hlinkClick r:id="rId4"/>
              </a:rPr>
              <a:t>https://www.jma.go.jp/jma/jma-eng/jma-center/rwc/</a:t>
            </a:r>
            <a:r>
              <a:rPr kumimoji="1" lang="en-US" altLang="ja-JP" sz="2800" dirty="0"/>
              <a:t> </a:t>
            </a:r>
          </a:p>
          <a:p>
            <a:pPr marL="0" indent="0" algn="ctr">
              <a:buNone/>
            </a:pPr>
            <a:r>
              <a:rPr kumimoji="1" lang="en-US" altLang="ja-JP" sz="2800" dirty="0"/>
              <a:t> </a:t>
            </a:r>
          </a:p>
          <a:p>
            <a:pPr marL="0" indent="0" algn="ctr">
              <a:buNone/>
            </a:pPr>
            <a:endParaRPr kumimoji="1" lang="en-US" altLang="ja-JP" sz="2800" dirty="0" smtClean="0"/>
          </a:p>
        </p:txBody>
      </p:sp>
      <p:pic>
        <p:nvPicPr>
          <p:cNvPr id="8" name="Picture 2" descr="\\jp250622\共有フォルダ２\国際気象観測戦略推進官\WIGOS\地区WIGOSセンター\Website\0820_国際室提出\img\wigos0.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9259AF2F-52C6-9B46-B8B2-0579234AE62E}" type="slidenum">
              <a:rPr lang="en-US" smtClean="0"/>
              <a:t>27</a:t>
            </a:fld>
            <a:endParaRPr lang="en-US"/>
          </a:p>
        </p:txBody>
      </p:sp>
    </p:spTree>
    <p:extLst>
      <p:ext uri="{BB962C8B-B14F-4D97-AF65-F5344CB8AC3E}">
        <p14:creationId xmlns:p14="http://schemas.microsoft.com/office/powerpoint/2010/main" val="1998711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511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chemeClr val="tx2"/>
                </a:solidFill>
              </a:rPr>
              <a:t>Thank you</a:t>
            </a:r>
          </a:p>
          <a:p>
            <a:r>
              <a:rPr lang="en-US" altLang="ja-JP" sz="2800" dirty="0" smtClean="0">
                <a:hlinkClick r:id="rId3"/>
              </a:rPr>
              <a:t>kohei.matsuda@met.kishou.go.jp</a:t>
            </a:r>
            <a:endParaRPr lang="en-US" altLang="ja-JP" sz="2800" dirty="0" smtClean="0"/>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359" y="4444379"/>
            <a:ext cx="914441" cy="911392"/>
          </a:xfrm>
          <a:prstGeom prst="rect">
            <a:avLst/>
          </a:prstGeom>
        </p:spPr>
      </p:pic>
      <p:sp>
        <p:nvSpPr>
          <p:cNvPr id="8" name="コンテンツ プレースホルダー 4"/>
          <p:cNvSpPr>
            <a:spLocks noGrp="1"/>
          </p:cNvSpPr>
          <p:nvPr>
            <p:ph idx="1"/>
          </p:nvPr>
        </p:nvSpPr>
        <p:spPr>
          <a:xfrm>
            <a:off x="5381862" y="5460672"/>
            <a:ext cx="3304938" cy="485935"/>
          </a:xfrm>
        </p:spPr>
        <p:txBody>
          <a:bodyPr>
            <a:noAutofit/>
          </a:bodyPr>
          <a:lstStyle/>
          <a:p>
            <a:pPr marL="0" indent="0" algn="ctr">
              <a:buNone/>
            </a:pPr>
            <a:r>
              <a:rPr lang="en-US" altLang="ja-JP" sz="2000" dirty="0" smtClean="0">
                <a:solidFill>
                  <a:schemeClr val="tx2"/>
                </a:solidFill>
              </a:rPr>
              <a:t>Japan Meteorological Agency</a:t>
            </a:r>
            <a:endParaRPr kumimoji="1" lang="en-US" altLang="ja-JP" sz="2000" dirty="0">
              <a:solidFill>
                <a:schemeClr val="tx2"/>
              </a:solidFill>
            </a:endParaRPr>
          </a:p>
          <a:p>
            <a:pPr marL="0" indent="0" algn="ctr">
              <a:buNone/>
            </a:pPr>
            <a:endParaRPr kumimoji="1" lang="en-US" altLang="ja-JP" sz="2000" dirty="0" smtClean="0">
              <a:solidFill>
                <a:schemeClr val="tx2"/>
              </a:solidFill>
            </a:endParaRPr>
          </a:p>
        </p:txBody>
      </p:sp>
      <p:sp>
        <p:nvSpPr>
          <p:cNvPr id="2" name="スライド番号プレースホルダー 1"/>
          <p:cNvSpPr>
            <a:spLocks noGrp="1"/>
          </p:cNvSpPr>
          <p:nvPr>
            <p:ph type="sldNum" sz="quarter" idx="12"/>
          </p:nvPr>
        </p:nvSpPr>
        <p:spPr/>
        <p:txBody>
          <a:bodyPr/>
          <a:lstStyle/>
          <a:p>
            <a:fld id="{9259AF2F-52C6-9B46-B8B2-0579234AE62E}" type="slidenum">
              <a:rPr lang="en-US" smtClean="0"/>
              <a:t>28</a:t>
            </a:fld>
            <a:endParaRPr lang="en-US"/>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I. Mandatory functions</a:t>
            </a:r>
            <a:endParaRPr lang="en-US" sz="3600" dirty="0"/>
          </a:p>
        </p:txBody>
      </p:sp>
      <p:sp>
        <p:nvSpPr>
          <p:cNvPr id="6" name="テキスト プレースホルダー 5"/>
          <p:cNvSpPr>
            <a:spLocks noGrp="1"/>
          </p:cNvSpPr>
          <p:nvPr>
            <p:ph type="body" idx="1"/>
          </p:nvPr>
        </p:nvSpPr>
        <p:spPr/>
        <p:txBody>
          <a:bodyPr/>
          <a:lstStyle/>
          <a:p>
            <a:r>
              <a:rPr kumimoji="1" lang="en-US" altLang="ja-JP" dirty="0"/>
              <a:t>Regional WIGOS Centre Tokyo</a:t>
            </a:r>
            <a:endParaRPr kumimoji="1" lang="ja-JP" altLang="en-US"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3</a:t>
            </a:fld>
            <a:endParaRPr lang="en-US"/>
          </a:p>
        </p:txBody>
      </p:sp>
    </p:spTree>
    <p:extLst>
      <p:ext uri="{BB962C8B-B14F-4D97-AF65-F5344CB8AC3E}">
        <p14:creationId xmlns:p14="http://schemas.microsoft.com/office/powerpoint/2010/main" val="1630152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167"/>
            <a:ext cx="8229600" cy="1143000"/>
          </a:xfrm>
        </p:spPr>
        <p:txBody>
          <a:bodyPr>
            <a:normAutofit/>
          </a:bodyPr>
          <a:lstStyle/>
          <a:p>
            <a:r>
              <a:rPr lang="en-US" sz="3200" b="1" dirty="0">
                <a:solidFill>
                  <a:srgbClr val="000090"/>
                </a:solidFill>
              </a:rPr>
              <a:t>RWC </a:t>
            </a:r>
            <a:r>
              <a:rPr lang="en-US" sz="3200" b="1" dirty="0" smtClean="0">
                <a:solidFill>
                  <a:srgbClr val="000090"/>
                </a:solidFill>
              </a:rPr>
              <a:t>Tokyo’s Mandatory Functions</a:t>
            </a:r>
            <a:endParaRPr lang="en-US" sz="3200" dirty="0"/>
          </a:p>
        </p:txBody>
      </p:sp>
      <p:sp>
        <p:nvSpPr>
          <p:cNvPr id="31" name="コンテンツ プレースホルダー 2"/>
          <p:cNvSpPr txBox="1">
            <a:spLocks/>
          </p:cNvSpPr>
          <p:nvPr/>
        </p:nvSpPr>
        <p:spPr>
          <a:xfrm>
            <a:off x="283029" y="957924"/>
            <a:ext cx="8403771" cy="43526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altLang="ja-JP" sz="2400" b="1" dirty="0" smtClean="0">
                <a:solidFill>
                  <a:srgbClr val="FF0000"/>
                </a:solidFill>
              </a:rPr>
              <a:t>JMA is developing RWC mandatory functions now!</a:t>
            </a:r>
            <a:endParaRPr lang="en-US" altLang="ja-JP" sz="2400" b="1" dirty="0" smtClean="0"/>
          </a:p>
          <a:p>
            <a:pPr marL="544512" indent="-457200" algn="just">
              <a:buFont typeface="+mj-lt"/>
              <a:buAutoNum type="arabicPeriod"/>
            </a:pPr>
            <a:r>
              <a:rPr lang="en-US" altLang="ja-JP" sz="2400" b="1" dirty="0"/>
              <a:t>Regional WIGOS metadata management </a:t>
            </a:r>
            <a:r>
              <a:rPr lang="en-US" altLang="ja-JP" sz="2400" b="1" dirty="0" smtClean="0"/>
              <a:t>(to work </a:t>
            </a:r>
            <a:r>
              <a:rPr lang="en-US" altLang="ja-JP" sz="2400" b="1" dirty="0"/>
              <a:t>with data providers to facilitate collection, updating and provision of quality control for WIGOS metadata in OSCAR/Surface) </a:t>
            </a:r>
            <a:endParaRPr lang="ja-JP" altLang="ja-JP" sz="2400" b="1" dirty="0"/>
          </a:p>
          <a:p>
            <a:pPr marL="971550" lvl="1" indent="-342900" algn="just">
              <a:buFont typeface="Wingdings" panose="05000000000000000000" pitchFamily="2" charset="2"/>
              <a:buChar char="ü"/>
            </a:pPr>
            <a:r>
              <a:rPr lang="en-US" altLang="ja-JP" sz="2400" dirty="0"/>
              <a:t>Sharing of expertise and experience to support for Members in registering/correcting the OSCAR/Surface database</a:t>
            </a:r>
            <a:endParaRPr lang="en-US" altLang="ja-JP" sz="2400" b="1" dirty="0" smtClean="0"/>
          </a:p>
          <a:p>
            <a:pPr marL="514350" indent="-427038" algn="just">
              <a:buFont typeface="+mj-lt"/>
              <a:buAutoNum type="arabicPeriod"/>
            </a:pPr>
            <a:r>
              <a:rPr lang="en-US" altLang="ja-JP" sz="2400" b="1" dirty="0"/>
              <a:t>Regional WIGOS performance monitoring and incident management (WIGOS Data Quality Monitoring System; WDQMS) and follow-up with data providers on availability/quality issues</a:t>
            </a:r>
            <a:endParaRPr lang="ja-JP" altLang="ja-JP" sz="2400" b="1" dirty="0"/>
          </a:p>
          <a:p>
            <a:pPr marL="971550" lvl="1" indent="-342900" algn="just">
              <a:buFont typeface="Wingdings" panose="05000000000000000000" pitchFamily="2" charset="2"/>
              <a:buChar char="ü"/>
            </a:pPr>
            <a:r>
              <a:rPr lang="en-US" altLang="ja-JP" sz="2400" dirty="0" smtClean="0"/>
              <a:t>Bearing </a:t>
            </a:r>
            <a:r>
              <a:rPr lang="en-US" altLang="ja-JP" sz="2400" dirty="0"/>
              <a:t>of evaluation and incident management functions and </a:t>
            </a:r>
            <a:r>
              <a:rPr lang="en-US" altLang="ja-JP" sz="2400" dirty="0" smtClean="0"/>
              <a:t>providing </a:t>
            </a:r>
            <a:r>
              <a:rPr lang="en-US" altLang="ja-JP" sz="2400" dirty="0"/>
              <a:t>of incident information via WDQMS with close communication</a:t>
            </a:r>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4</a:t>
            </a:fld>
            <a:endParaRPr lang="en-US"/>
          </a:p>
        </p:txBody>
      </p:sp>
    </p:spTree>
    <p:extLst>
      <p:ext uri="{BB962C8B-B14F-4D97-AF65-F5344CB8AC3E}">
        <p14:creationId xmlns:p14="http://schemas.microsoft.com/office/powerpoint/2010/main" val="158719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pt-BR" altLang="ja-JP" sz="3600" b="1" dirty="0">
                <a:solidFill>
                  <a:srgbClr val="000090"/>
                </a:solidFill>
              </a:rPr>
              <a:t>1. Regional WIGOS metadata management</a:t>
            </a:r>
            <a:endParaRPr lang="en-US" sz="3600"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5</a:t>
            </a:fld>
            <a:endParaRPr lang="en-US"/>
          </a:p>
        </p:txBody>
      </p:sp>
    </p:spTree>
    <p:extLst>
      <p:ext uri="{BB962C8B-B14F-4D97-AF65-F5344CB8AC3E}">
        <p14:creationId xmlns:p14="http://schemas.microsoft.com/office/powerpoint/2010/main" val="2029555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458"/>
            <a:ext cx="8229600" cy="1143000"/>
          </a:xfrm>
        </p:spPr>
        <p:txBody>
          <a:bodyPr>
            <a:normAutofit/>
          </a:bodyPr>
          <a:lstStyle/>
          <a:p>
            <a:r>
              <a:rPr lang="pt-BR" sz="3200" b="1" dirty="0" smtClean="0">
                <a:solidFill>
                  <a:srgbClr val="000090"/>
                </a:solidFill>
              </a:rPr>
              <a:t>Outline of regional WIGOS metadata management</a:t>
            </a:r>
            <a:endParaRPr lang="pt-BR" sz="3200" b="1" dirty="0">
              <a:solidFill>
                <a:srgbClr val="000090"/>
              </a:solidFill>
            </a:endParaRPr>
          </a:p>
        </p:txBody>
      </p:sp>
      <p:sp>
        <p:nvSpPr>
          <p:cNvPr id="8" name="コンテンツ プレースホルダー 2"/>
          <p:cNvSpPr>
            <a:spLocks noGrp="1"/>
          </p:cNvSpPr>
          <p:nvPr>
            <p:ph idx="1"/>
          </p:nvPr>
        </p:nvSpPr>
        <p:spPr>
          <a:xfrm>
            <a:off x="283029" y="1317040"/>
            <a:ext cx="8654143" cy="3410342"/>
          </a:xfrm>
        </p:spPr>
        <p:txBody>
          <a:bodyPr>
            <a:noAutofit/>
          </a:bodyPr>
          <a:lstStyle/>
          <a:p>
            <a:pPr marL="688975" lvl="1" indent="-419100" algn="just">
              <a:buFont typeface="+mj-lt"/>
              <a:buAutoNum type="romanLcPeriod"/>
            </a:pPr>
            <a:r>
              <a:rPr lang="en-US" altLang="ja-JP" sz="2400" dirty="0"/>
              <a:t>Provision of support for the introduction of OSCAR/Surface by individual Members via workshops and other related activities</a:t>
            </a:r>
          </a:p>
          <a:p>
            <a:pPr marL="688975" lvl="1" indent="-419100" algn="just">
              <a:buFont typeface="+mj-lt"/>
              <a:buAutoNum type="romanLcPeriod"/>
            </a:pPr>
            <a:r>
              <a:rPr lang="en-US" altLang="ja-JP" sz="2400" dirty="0"/>
              <a:t>Review of the WIGOS metadata registration status in OSCAR/Surface for individual Members</a:t>
            </a:r>
            <a:endParaRPr lang="en-US" altLang="ja-JP" sz="2400" dirty="0" smtClean="0"/>
          </a:p>
          <a:p>
            <a:pPr marL="688975" lvl="1" indent="-419100" algn="just">
              <a:buFont typeface="+mj-lt"/>
              <a:buAutoNum type="romanLcPeriod"/>
            </a:pPr>
            <a:r>
              <a:rPr lang="en-US" altLang="ja-JP" sz="2400" dirty="0"/>
              <a:t>Encourage Members to update metadata in OSCAR/Surface by notifying each NFPs of the unregistered stations or issues regarding to registered data</a:t>
            </a:r>
            <a:endParaRPr lang="en-US" altLang="ja-JP" sz="2400" dirty="0" smtClean="0"/>
          </a:p>
        </p:txBody>
      </p:sp>
      <p:sp>
        <p:nvSpPr>
          <p:cNvPr id="4" name="フローチャート : 磁気ディスク 3"/>
          <p:cNvSpPr/>
          <p:nvPr/>
        </p:nvSpPr>
        <p:spPr>
          <a:xfrm>
            <a:off x="3663770" y="4278168"/>
            <a:ext cx="1810747" cy="1218953"/>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t>OSCAR/Surface</a:t>
            </a:r>
            <a:endParaRPr kumimoji="1" lang="ja-JP" altLang="en-US" dirty="0"/>
          </a:p>
        </p:txBody>
      </p:sp>
      <p:sp>
        <p:nvSpPr>
          <p:cNvPr id="7" name="右矢印 6"/>
          <p:cNvSpPr/>
          <p:nvPr/>
        </p:nvSpPr>
        <p:spPr>
          <a:xfrm>
            <a:off x="2673120" y="4643158"/>
            <a:ext cx="978408" cy="484632"/>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2673120" y="5127790"/>
            <a:ext cx="940194" cy="369332"/>
          </a:xfrm>
          <a:prstGeom prst="rect">
            <a:avLst/>
          </a:prstGeom>
          <a:noFill/>
        </p:spPr>
        <p:txBody>
          <a:bodyPr wrap="none" rtlCol="0">
            <a:spAutoFit/>
          </a:bodyPr>
          <a:lstStyle/>
          <a:p>
            <a:r>
              <a:rPr kumimoji="1" lang="en-US" altLang="ja-JP" dirty="0">
                <a:solidFill>
                  <a:schemeClr val="accent1"/>
                </a:solidFill>
              </a:rPr>
              <a:t>R</a:t>
            </a:r>
            <a:r>
              <a:rPr kumimoji="1" lang="en-US" altLang="ja-JP" dirty="0" smtClean="0">
                <a:solidFill>
                  <a:schemeClr val="accent1"/>
                </a:solidFill>
              </a:rPr>
              <a:t>egister</a:t>
            </a:r>
            <a:endParaRPr kumimoji="1" lang="ja-JP" altLang="en-US" dirty="0">
              <a:solidFill>
                <a:schemeClr val="accent1"/>
              </a:solidFill>
            </a:endParaRPr>
          </a:p>
        </p:txBody>
      </p:sp>
      <p:sp>
        <p:nvSpPr>
          <p:cNvPr id="10" name="左矢印 9"/>
          <p:cNvSpPr/>
          <p:nvPr/>
        </p:nvSpPr>
        <p:spPr>
          <a:xfrm>
            <a:off x="5489265" y="4640371"/>
            <a:ext cx="978408" cy="48463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5617633" y="5107054"/>
            <a:ext cx="856388" cy="369332"/>
          </a:xfrm>
          <a:prstGeom prst="rect">
            <a:avLst/>
          </a:prstGeom>
          <a:noFill/>
        </p:spPr>
        <p:txBody>
          <a:bodyPr wrap="none" rtlCol="0">
            <a:spAutoFit/>
          </a:bodyPr>
          <a:lstStyle/>
          <a:p>
            <a:r>
              <a:rPr kumimoji="1" lang="en-US" altLang="ja-JP" dirty="0" smtClean="0">
                <a:solidFill>
                  <a:schemeClr val="accent1"/>
                </a:solidFill>
              </a:rPr>
              <a:t>Review</a:t>
            </a:r>
            <a:endParaRPr kumimoji="1" lang="ja-JP" altLang="en-US" dirty="0">
              <a:solidFill>
                <a:schemeClr val="accent1"/>
              </a:solidFill>
            </a:endParaRPr>
          </a:p>
        </p:txBody>
      </p:sp>
      <p:sp>
        <p:nvSpPr>
          <p:cNvPr id="14" name="左矢印 13"/>
          <p:cNvSpPr/>
          <p:nvPr/>
        </p:nvSpPr>
        <p:spPr>
          <a:xfrm>
            <a:off x="2673119" y="5491134"/>
            <a:ext cx="3794553" cy="484632"/>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3884296" y="5897260"/>
            <a:ext cx="1774397" cy="369332"/>
          </a:xfrm>
          <a:prstGeom prst="rect">
            <a:avLst/>
          </a:prstGeom>
          <a:noFill/>
        </p:spPr>
        <p:txBody>
          <a:bodyPr wrap="none" rtlCol="0">
            <a:spAutoFit/>
          </a:bodyPr>
          <a:lstStyle/>
          <a:p>
            <a:r>
              <a:rPr kumimoji="1" lang="en-US" altLang="ja-JP" dirty="0" smtClean="0">
                <a:solidFill>
                  <a:schemeClr val="accent1"/>
                </a:solidFill>
              </a:rPr>
              <a:t>Notify &amp; Support</a:t>
            </a:r>
            <a:endParaRPr kumimoji="1" lang="ja-JP" altLang="en-US" dirty="0">
              <a:solidFill>
                <a:schemeClr val="accent1"/>
              </a:solidFill>
            </a:endParaRPr>
          </a:p>
        </p:txBody>
      </p:sp>
      <p:sp>
        <p:nvSpPr>
          <p:cNvPr id="19" name="正方形/長方形 18"/>
          <p:cNvSpPr/>
          <p:nvPr/>
        </p:nvSpPr>
        <p:spPr>
          <a:xfrm>
            <a:off x="1042023" y="4454424"/>
            <a:ext cx="1625609" cy="1812167"/>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Each Member</a:t>
            </a:r>
          </a:p>
        </p:txBody>
      </p:sp>
      <p:sp>
        <p:nvSpPr>
          <p:cNvPr id="20" name="正方形/長方形 19"/>
          <p:cNvSpPr/>
          <p:nvPr/>
        </p:nvSpPr>
        <p:spPr>
          <a:xfrm>
            <a:off x="6474021" y="4454424"/>
            <a:ext cx="1625609" cy="1812168"/>
          </a:xfrm>
          <a:prstGeom prst="rect">
            <a:avLst/>
          </a:prstGeom>
          <a:solidFill>
            <a:schemeClr val="accent1">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2000" b="1" dirty="0">
                <a:solidFill>
                  <a:schemeClr val="accent1"/>
                </a:solidFill>
              </a:rPr>
              <a:t>RWC Tokyo</a:t>
            </a:r>
          </a:p>
        </p:txBody>
      </p:sp>
      <p:sp>
        <p:nvSpPr>
          <p:cNvPr id="3" name="スライド番号プレースホルダー 2"/>
          <p:cNvSpPr>
            <a:spLocks noGrp="1"/>
          </p:cNvSpPr>
          <p:nvPr>
            <p:ph type="sldNum" sz="quarter" idx="12"/>
          </p:nvPr>
        </p:nvSpPr>
        <p:spPr/>
        <p:txBody>
          <a:bodyPr/>
          <a:lstStyle/>
          <a:p>
            <a:fld id="{9259AF2F-52C6-9B46-B8B2-0579234AE62E}" type="slidenum">
              <a:rPr lang="en-US" smtClean="0"/>
              <a:t>6</a:t>
            </a:fld>
            <a:endParaRPr lang="en-US"/>
          </a:p>
        </p:txBody>
      </p:sp>
    </p:spTree>
    <p:extLst>
      <p:ext uri="{BB962C8B-B14F-4D97-AF65-F5344CB8AC3E}">
        <p14:creationId xmlns:p14="http://schemas.microsoft.com/office/powerpoint/2010/main" val="1709929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6000" y="1515627"/>
            <a:ext cx="5413474" cy="4672041"/>
          </a:xfrm>
          <a:prstGeom prst="rect">
            <a:avLst/>
          </a:prstGeom>
        </p:spPr>
      </p:pic>
      <p:sp>
        <p:nvSpPr>
          <p:cNvPr id="2" name="タイトル 1"/>
          <p:cNvSpPr>
            <a:spLocks noGrp="1"/>
          </p:cNvSpPr>
          <p:nvPr>
            <p:ph type="title"/>
          </p:nvPr>
        </p:nvSpPr>
        <p:spPr/>
        <p:txBody>
          <a:bodyPr>
            <a:normAutofit/>
          </a:bodyPr>
          <a:lstStyle/>
          <a:p>
            <a:r>
              <a:rPr kumimoji="1" lang="en-US" altLang="ja-JP" sz="3200" b="1" dirty="0">
                <a:solidFill>
                  <a:srgbClr val="000099"/>
                </a:solidFill>
              </a:rPr>
              <a:t>Plans for OSCAR/Surface in RA II </a:t>
            </a:r>
            <a:endParaRPr kumimoji="1" lang="ja-JP" altLang="en-US" sz="3200" b="1" dirty="0">
              <a:solidFill>
                <a:srgbClr val="000099"/>
              </a:solidFill>
            </a:endParaRPr>
          </a:p>
        </p:txBody>
      </p:sp>
      <p:sp>
        <p:nvSpPr>
          <p:cNvPr id="13" name="正方形/長方形 12"/>
          <p:cNvSpPr/>
          <p:nvPr/>
        </p:nvSpPr>
        <p:spPr>
          <a:xfrm>
            <a:off x="7308304" y="5818336"/>
            <a:ext cx="1673279" cy="3693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lIns="0" rIns="0" rtlCol="0" anchor="ctr">
            <a:spAutoFit/>
          </a:bodyPr>
          <a:lstStyle/>
          <a:p>
            <a:pPr algn="ctr"/>
            <a:r>
              <a:rPr lang="ja-JP" altLang="en-US" i="1" dirty="0">
                <a:solidFill>
                  <a:srgbClr val="FF0000"/>
                </a:solidFill>
              </a:rPr>
              <a:t>←</a:t>
            </a:r>
            <a:r>
              <a:rPr lang="en-US" altLang="ja-JP" i="1" dirty="0">
                <a:solidFill>
                  <a:srgbClr val="FF0000"/>
                </a:solidFill>
              </a:rPr>
              <a:t>This</a:t>
            </a:r>
            <a:r>
              <a:rPr lang="ja-JP" altLang="en-US" i="1" dirty="0">
                <a:solidFill>
                  <a:srgbClr val="FF0000"/>
                </a:solidFill>
              </a:rPr>
              <a:t> </a:t>
            </a:r>
            <a:r>
              <a:rPr lang="en-US" altLang="ja-JP" i="1" dirty="0">
                <a:solidFill>
                  <a:srgbClr val="FF0000"/>
                </a:solidFill>
              </a:rPr>
              <a:t>year’s</a:t>
            </a:r>
            <a:r>
              <a:rPr lang="ja-JP" altLang="en-US" i="1" dirty="0">
                <a:solidFill>
                  <a:srgbClr val="FF0000"/>
                </a:solidFill>
              </a:rPr>
              <a:t> </a:t>
            </a:r>
            <a:r>
              <a:rPr lang="en-US" altLang="ja-JP" i="1" dirty="0">
                <a:solidFill>
                  <a:srgbClr val="FF0000"/>
                </a:solidFill>
              </a:rPr>
              <a:t>Goal</a:t>
            </a:r>
            <a:endParaRPr kumimoji="1" lang="ja-JP" altLang="en-US" i="1" dirty="0">
              <a:solidFill>
                <a:srgbClr val="FF0000"/>
              </a:solidFill>
            </a:endParaRPr>
          </a:p>
        </p:txBody>
      </p:sp>
      <p:sp>
        <p:nvSpPr>
          <p:cNvPr id="14" name="正方形/長方形 13"/>
          <p:cNvSpPr/>
          <p:nvPr/>
        </p:nvSpPr>
        <p:spPr>
          <a:xfrm>
            <a:off x="6876256" y="5038451"/>
            <a:ext cx="1673279" cy="3693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lIns="0" rIns="0" rtlCol="0" anchor="ctr">
            <a:spAutoFit/>
          </a:bodyPr>
          <a:lstStyle/>
          <a:p>
            <a:pPr algn="ctr"/>
            <a:r>
              <a:rPr lang="ja-JP" altLang="en-US" i="1" dirty="0">
                <a:solidFill>
                  <a:srgbClr val="FF0000"/>
                </a:solidFill>
              </a:rPr>
              <a:t>←</a:t>
            </a:r>
            <a:r>
              <a:rPr lang="en-US" altLang="ja-JP" i="1" dirty="0">
                <a:solidFill>
                  <a:srgbClr val="FF0000"/>
                </a:solidFill>
              </a:rPr>
              <a:t>This</a:t>
            </a:r>
            <a:r>
              <a:rPr lang="ja-JP" altLang="en-US" i="1" dirty="0">
                <a:solidFill>
                  <a:srgbClr val="FF0000"/>
                </a:solidFill>
              </a:rPr>
              <a:t> </a:t>
            </a:r>
            <a:r>
              <a:rPr lang="en-US" altLang="ja-JP" i="1" dirty="0">
                <a:solidFill>
                  <a:srgbClr val="FF0000"/>
                </a:solidFill>
              </a:rPr>
              <a:t>year’s</a:t>
            </a:r>
            <a:r>
              <a:rPr lang="ja-JP" altLang="en-US" i="1" dirty="0">
                <a:solidFill>
                  <a:srgbClr val="FF0000"/>
                </a:solidFill>
              </a:rPr>
              <a:t> </a:t>
            </a:r>
            <a:r>
              <a:rPr lang="en-US" altLang="ja-JP" i="1" dirty="0">
                <a:solidFill>
                  <a:srgbClr val="FF0000"/>
                </a:solidFill>
              </a:rPr>
              <a:t>Goal</a:t>
            </a:r>
            <a:endParaRPr kumimoji="1" lang="ja-JP" altLang="en-US" i="1" dirty="0">
              <a:solidFill>
                <a:srgbClr val="FF0000"/>
              </a:solidFill>
            </a:endParaRPr>
          </a:p>
        </p:txBody>
      </p:sp>
      <p:sp>
        <p:nvSpPr>
          <p:cNvPr id="10" name="正方形/長方形 9"/>
          <p:cNvSpPr/>
          <p:nvPr/>
        </p:nvSpPr>
        <p:spPr>
          <a:xfrm>
            <a:off x="457200" y="1289652"/>
            <a:ext cx="3389971" cy="92333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lIns="0" rIns="0" rtlCol="0" anchor="ctr">
            <a:spAutoFit/>
          </a:bodyPr>
          <a:lstStyle/>
          <a:p>
            <a:pPr algn="ctr"/>
            <a:r>
              <a:rPr kumimoji="1" lang="en-US" altLang="ja-JP" b="1" i="1" dirty="0">
                <a:solidFill>
                  <a:schemeClr val="tx1"/>
                </a:solidFill>
              </a:rPr>
              <a:t>Training </a:t>
            </a:r>
            <a:r>
              <a:rPr kumimoji="1" lang="en-US" altLang="ja-JP" b="1" i="1" dirty="0" smtClean="0">
                <a:solidFill>
                  <a:schemeClr val="tx1"/>
                </a:solidFill>
              </a:rPr>
              <a:t>courses </a:t>
            </a:r>
            <a:r>
              <a:rPr kumimoji="1" lang="en-US" altLang="ja-JP" b="1" i="1" dirty="0">
                <a:solidFill>
                  <a:schemeClr val="tx1"/>
                </a:solidFill>
              </a:rPr>
              <a:t>on </a:t>
            </a:r>
            <a:r>
              <a:rPr kumimoji="1" lang="en-US" altLang="ja-JP" b="1" i="1" dirty="0" smtClean="0">
                <a:solidFill>
                  <a:schemeClr val="tx1"/>
                </a:solidFill>
              </a:rPr>
              <a:t>OSCAR/Surface </a:t>
            </a:r>
            <a:r>
              <a:rPr kumimoji="1" lang="en-US" altLang="ja-JP" b="1" i="1" dirty="0" smtClean="0">
                <a:solidFill>
                  <a:schemeClr val="tx1"/>
                </a:solidFill>
              </a:rPr>
              <a:t>Training </a:t>
            </a:r>
            <a:r>
              <a:rPr kumimoji="1" lang="en-US" altLang="ja-JP" b="1" i="1" dirty="0" smtClean="0">
                <a:solidFill>
                  <a:schemeClr val="tx1"/>
                </a:solidFill>
              </a:rPr>
              <a:t>courses in RA II - West Asia and East Asia in </a:t>
            </a:r>
            <a:r>
              <a:rPr kumimoji="1" lang="en-US" altLang="ja-JP" b="1" i="1" dirty="0" smtClean="0">
                <a:solidFill>
                  <a:schemeClr val="tx1"/>
                </a:solidFill>
              </a:rPr>
              <a:t>2019 !</a:t>
            </a:r>
            <a:endParaRPr kumimoji="1" lang="ja-JP" altLang="en-US" b="1" i="1" dirty="0">
              <a:solidFill>
                <a:schemeClr val="tx1"/>
              </a:solidFill>
            </a:endParaRPr>
          </a:p>
        </p:txBody>
      </p:sp>
      <p:sp>
        <p:nvSpPr>
          <p:cNvPr id="7" name="雲形吹き出し 6"/>
          <p:cNvSpPr/>
          <p:nvPr/>
        </p:nvSpPr>
        <p:spPr>
          <a:xfrm>
            <a:off x="6590580" y="3008327"/>
            <a:ext cx="2459023" cy="1686639"/>
          </a:xfrm>
          <a:prstGeom prst="cloudCallout">
            <a:avLst>
              <a:gd name="adj1" fmla="val -76285"/>
              <a:gd name="adj2" fmla="val 6688"/>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lIns="0" tIns="0" rIns="0" bIns="0" rtlCol="0" anchor="ctr">
            <a:spAutoFit/>
          </a:bodyPr>
          <a:lstStyle/>
          <a:p>
            <a:pPr algn="ctr"/>
            <a:r>
              <a:rPr lang="en-US" altLang="ja-JP" dirty="0" smtClean="0"/>
              <a:t>Confirming and updating more than 150 stations in Japan</a:t>
            </a:r>
            <a:endParaRPr lang="en-US" altLang="ja-JP" dirty="0"/>
          </a:p>
        </p:txBody>
      </p:sp>
      <p:sp>
        <p:nvSpPr>
          <p:cNvPr id="4" name="スライド番号プレースホルダー 3"/>
          <p:cNvSpPr>
            <a:spLocks noGrp="1"/>
          </p:cNvSpPr>
          <p:nvPr>
            <p:ph type="sldNum" sz="quarter" idx="12"/>
          </p:nvPr>
        </p:nvSpPr>
        <p:spPr/>
        <p:txBody>
          <a:bodyPr/>
          <a:lstStyle/>
          <a:p>
            <a:fld id="{9259AF2F-52C6-9B46-B8B2-0579234AE62E}" type="slidenum">
              <a:rPr lang="en-US" smtClean="0"/>
              <a:t>7</a:t>
            </a:fld>
            <a:endParaRPr lang="en-US"/>
          </a:p>
        </p:txBody>
      </p:sp>
    </p:spTree>
    <p:extLst>
      <p:ext uri="{BB962C8B-B14F-4D97-AF65-F5344CB8AC3E}">
        <p14:creationId xmlns:p14="http://schemas.microsoft.com/office/powerpoint/2010/main" val="2722397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altLang="ja-JP" sz="3600" b="1" dirty="0">
                <a:solidFill>
                  <a:srgbClr val="000090"/>
                </a:solidFill>
              </a:rPr>
              <a:t>2. Regional WIGOS performance monitoring and incident management (WDQMS)</a:t>
            </a:r>
            <a:endParaRPr lang="en-US" sz="3600" dirty="0"/>
          </a:p>
        </p:txBody>
      </p:sp>
      <p:pic>
        <p:nvPicPr>
          <p:cNvPr id="4" name="Picture 2" descr="\\jp250622\共有フォルダ２\国際気象観測戦略推進官\WIGOS\地区WIGOSセンター\Website\0820_国際室提出\img\wigos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15980" y="4509192"/>
            <a:ext cx="2268538" cy="204787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9259AF2F-52C6-9B46-B8B2-0579234AE62E}" type="slidenum">
              <a:rPr lang="en-US" smtClean="0"/>
              <a:t>8</a:t>
            </a:fld>
            <a:endParaRPr lang="en-US"/>
          </a:p>
        </p:txBody>
      </p:sp>
    </p:spTree>
    <p:extLst>
      <p:ext uri="{BB962C8B-B14F-4D97-AF65-F5344CB8AC3E}">
        <p14:creationId xmlns:p14="http://schemas.microsoft.com/office/powerpoint/2010/main" val="1089986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38"/>
            <a:ext cx="8229600" cy="1143000"/>
          </a:xfrm>
        </p:spPr>
        <p:txBody>
          <a:bodyPr>
            <a:normAutofit/>
          </a:bodyPr>
          <a:lstStyle/>
          <a:p>
            <a:r>
              <a:rPr lang="en-US" sz="3200" b="1" dirty="0" smtClean="0">
                <a:solidFill>
                  <a:srgbClr val="000090"/>
                </a:solidFill>
              </a:rPr>
              <a:t>NWP-based monitoring</a:t>
            </a:r>
            <a:endParaRPr lang="en-US" sz="3200" b="1" dirty="0">
              <a:solidFill>
                <a:srgbClr val="000090"/>
              </a:solidFill>
            </a:endParaRPr>
          </a:p>
        </p:txBody>
      </p:sp>
      <p:sp>
        <p:nvSpPr>
          <p:cNvPr id="3" name="Content Placeholder 2"/>
          <p:cNvSpPr>
            <a:spLocks noGrp="1"/>
          </p:cNvSpPr>
          <p:nvPr>
            <p:ph idx="1"/>
          </p:nvPr>
        </p:nvSpPr>
        <p:spPr>
          <a:xfrm>
            <a:off x="209550" y="1131659"/>
            <a:ext cx="8671346" cy="2601913"/>
          </a:xfrm>
        </p:spPr>
        <p:txBody>
          <a:bodyPr>
            <a:normAutofit/>
          </a:bodyPr>
          <a:lstStyle/>
          <a:p>
            <a:pPr marL="0" indent="0" algn="just">
              <a:buNone/>
            </a:pPr>
            <a:r>
              <a:rPr lang="en-US" altLang="ja-JP" sz="2400" b="1" u="sng" dirty="0" smtClean="0"/>
              <a:t>JMA Numerical Weather Prediction (NWP) </a:t>
            </a:r>
            <a:r>
              <a:rPr lang="en-US" altLang="ja-JP" sz="2400" dirty="0" smtClean="0"/>
              <a:t>enables</a:t>
            </a:r>
            <a:r>
              <a:rPr lang="en-US" altLang="ja-JP" sz="2400" b="1" dirty="0" smtClean="0"/>
              <a:t> </a:t>
            </a:r>
            <a:r>
              <a:rPr lang="en-US" altLang="ja-JP" sz="2400" dirty="0" smtClean="0"/>
              <a:t>monitoring </a:t>
            </a:r>
            <a:r>
              <a:rPr lang="en-US" altLang="ja-JP" sz="2400" dirty="0" smtClean="0">
                <a:solidFill>
                  <a:srgbClr val="FF0000"/>
                </a:solidFill>
              </a:rPr>
              <a:t>land/sea surface</a:t>
            </a:r>
            <a:r>
              <a:rPr lang="en-US" altLang="ja-JP" sz="2400" dirty="0" smtClean="0"/>
              <a:t> and </a:t>
            </a:r>
            <a:r>
              <a:rPr lang="en-US" altLang="ja-JP" sz="2400" dirty="0" smtClean="0">
                <a:solidFill>
                  <a:srgbClr val="FF0000"/>
                </a:solidFill>
              </a:rPr>
              <a:t>upper-air</a:t>
            </a:r>
            <a:r>
              <a:rPr lang="en-US" altLang="ja-JP" sz="2400" dirty="0" smtClean="0"/>
              <a:t> observations in the World</a:t>
            </a:r>
          </a:p>
          <a:p>
            <a:pPr lvl="1" algn="just">
              <a:buFont typeface="Wingdings" panose="05000000000000000000" pitchFamily="2" charset="2"/>
              <a:buChar char="Ø"/>
            </a:pPr>
            <a:r>
              <a:rPr lang="en-US" altLang="ja-JP" sz="2400" b="1" dirty="0"/>
              <a:t>GSN Monitoring Center </a:t>
            </a:r>
            <a:r>
              <a:rPr lang="en-US" altLang="ja-JP" sz="2400" dirty="0"/>
              <a:t>for </a:t>
            </a:r>
            <a:r>
              <a:rPr lang="en-US" altLang="ja-JP" sz="2400" dirty="0">
                <a:solidFill>
                  <a:srgbClr val="FF0000"/>
                </a:solidFill>
              </a:rPr>
              <a:t>climate </a:t>
            </a:r>
            <a:r>
              <a:rPr lang="en-US" altLang="ja-JP" sz="2400" dirty="0" smtClean="0">
                <a:solidFill>
                  <a:srgbClr val="FF0000"/>
                </a:solidFill>
              </a:rPr>
              <a:t>data</a:t>
            </a:r>
            <a:endParaRPr lang="en-US" sz="2400" dirty="0" smtClean="0">
              <a:solidFill>
                <a:srgbClr val="FF0000"/>
              </a:solidFill>
            </a:endParaRPr>
          </a:p>
          <a:p>
            <a:pPr lvl="1" algn="just">
              <a:buFont typeface="Wingdings" panose="05000000000000000000" pitchFamily="2" charset="2"/>
              <a:buChar char="Ø"/>
            </a:pPr>
            <a:r>
              <a:rPr lang="en-US" sz="2400" b="1" dirty="0" smtClean="0"/>
              <a:t>CBS </a:t>
            </a:r>
            <a:r>
              <a:rPr lang="en-US" sz="2400" b="1" dirty="0"/>
              <a:t>Lead Centre </a:t>
            </a:r>
            <a:r>
              <a:rPr lang="en-US" sz="2400" dirty="0" smtClean="0"/>
              <a:t>monitoring </a:t>
            </a:r>
            <a:r>
              <a:rPr lang="en-US" sz="2400" dirty="0"/>
              <a:t>for </a:t>
            </a:r>
            <a:r>
              <a:rPr lang="en-US" sz="2400" dirty="0">
                <a:solidFill>
                  <a:srgbClr val="FF0000"/>
                </a:solidFill>
              </a:rPr>
              <a:t>land surface </a:t>
            </a:r>
            <a:r>
              <a:rPr lang="en-US" sz="2400" dirty="0" smtClean="0">
                <a:solidFill>
                  <a:srgbClr val="FF0000"/>
                </a:solidFill>
              </a:rPr>
              <a:t>observations</a:t>
            </a:r>
            <a:endParaRPr lang="en-US" sz="2000" dirty="0" smtClean="0">
              <a:solidFill>
                <a:srgbClr val="FF0000"/>
              </a:solidFill>
            </a:endParaRPr>
          </a:p>
        </p:txBody>
      </p:sp>
      <p:pic>
        <p:nvPicPr>
          <p:cNvPr id="7"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4646295" y="3015384"/>
            <a:ext cx="3783601" cy="3054608"/>
          </a:xfrm>
          <a:prstGeom prst="rect">
            <a:avLst/>
          </a:prstGeom>
          <a:noFill/>
          <a:ln w="19050">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55905" y="4489299"/>
            <a:ext cx="1851298" cy="1753454"/>
          </a:xfrm>
          <a:prstGeom prst="rect">
            <a:avLst/>
          </a:prstGeom>
          <a:noFill/>
          <a:ln w="2857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9" name="正方形/長方形 8"/>
          <p:cNvSpPr/>
          <p:nvPr/>
        </p:nvSpPr>
        <p:spPr>
          <a:xfrm>
            <a:off x="5955417" y="6242753"/>
            <a:ext cx="1605183" cy="276999"/>
          </a:xfrm>
          <a:prstGeom prst="rect">
            <a:avLst/>
          </a:prstGeom>
        </p:spPr>
        <p:txBody>
          <a:bodyPr wrap="none">
            <a:spAutoFit/>
          </a:bodyPr>
          <a:lstStyle/>
          <a:p>
            <a:r>
              <a:rPr lang="en-US" altLang="ja-JP" sz="1200" dirty="0">
                <a:hlinkClick r:id="rId5"/>
              </a:rPr>
              <a:t>http://qc.kishou.go.jp/</a:t>
            </a:r>
            <a:endParaRPr lang="ja-JP" altLang="en-US" sz="1200" dirty="0"/>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3095" y="2980547"/>
            <a:ext cx="4243595" cy="28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572108" y="5812912"/>
            <a:ext cx="3706865" cy="276999"/>
          </a:xfrm>
          <a:prstGeom prst="rect">
            <a:avLst/>
          </a:prstGeom>
        </p:spPr>
        <p:txBody>
          <a:bodyPr wrap="square">
            <a:spAutoFit/>
          </a:bodyPr>
          <a:lstStyle/>
          <a:p>
            <a:r>
              <a:rPr lang="en-US" altLang="ja-JP" sz="1200" dirty="0">
                <a:hlinkClick r:id="rId7"/>
              </a:rPr>
              <a:t>https://</a:t>
            </a:r>
            <a:r>
              <a:rPr lang="en-US" altLang="ja-JP" sz="1200" dirty="0" smtClean="0">
                <a:hlinkClick r:id="rId7"/>
              </a:rPr>
              <a:t>www.dwd.de/EN/ourservices/gsnmc/gsnmc.html</a:t>
            </a:r>
            <a:endParaRPr lang="en-US" altLang="ja-JP" sz="1200" dirty="0" smtClean="0"/>
          </a:p>
        </p:txBody>
      </p:sp>
      <p:sp>
        <p:nvSpPr>
          <p:cNvPr id="5" name="スライド番号プレースホルダー 4"/>
          <p:cNvSpPr>
            <a:spLocks noGrp="1"/>
          </p:cNvSpPr>
          <p:nvPr>
            <p:ph type="sldNum" sz="quarter" idx="12"/>
          </p:nvPr>
        </p:nvSpPr>
        <p:spPr/>
        <p:txBody>
          <a:bodyPr/>
          <a:lstStyle/>
          <a:p>
            <a:fld id="{9259AF2F-52C6-9B46-B8B2-0579234AE62E}" type="slidenum">
              <a:rPr lang="en-US" smtClean="0"/>
              <a:t>9</a:t>
            </a:fld>
            <a:endParaRPr lang="en-US"/>
          </a:p>
        </p:txBody>
      </p:sp>
    </p:spTree>
    <p:extLst>
      <p:ext uri="{BB962C8B-B14F-4D97-AF65-F5344CB8AC3E}">
        <p14:creationId xmlns:p14="http://schemas.microsoft.com/office/powerpoint/2010/main" val="264976549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ウェーブ">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7017</TotalTime>
  <Words>1423</Words>
  <Application>Microsoft Office PowerPoint</Application>
  <PresentationFormat>画面に合わせる (4:3)</PresentationFormat>
  <Paragraphs>230</Paragraphs>
  <Slides>28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28</vt:i4>
      </vt:variant>
    </vt:vector>
  </HeadingPairs>
  <TitlesOfParts>
    <vt:vector size="37" baseType="lpstr">
      <vt:lpstr>HGP明朝E</vt:lpstr>
      <vt:lpstr>ＭＳ Ｐゴシック</vt:lpstr>
      <vt:lpstr>Arial</vt:lpstr>
      <vt:lpstr>Calibri</vt:lpstr>
      <vt:lpstr>Candara</vt:lpstr>
      <vt:lpstr>Symbol</vt:lpstr>
      <vt:lpstr>Wingdings</vt:lpstr>
      <vt:lpstr>WMO_WHITE_Powerpoint_en_fr</vt:lpstr>
      <vt:lpstr>ウェーブ</vt:lpstr>
      <vt:lpstr>PowerPoint プレゼンテーション</vt:lpstr>
      <vt:lpstr>Outline</vt:lpstr>
      <vt:lpstr>I. Mandatory functions</vt:lpstr>
      <vt:lpstr>RWC Tokyo’s Mandatory Functions</vt:lpstr>
      <vt:lpstr>1. Regional WIGOS metadata management</vt:lpstr>
      <vt:lpstr>Outline of regional WIGOS metadata management</vt:lpstr>
      <vt:lpstr>Plans for OSCAR/Surface in RA II </vt:lpstr>
      <vt:lpstr>2. Regional WIGOS performance monitoring and incident management (WDQMS)</vt:lpstr>
      <vt:lpstr>NWP-based monitoring</vt:lpstr>
      <vt:lpstr>CBS Lead Centre monitoring for land surface observations</vt:lpstr>
      <vt:lpstr>NWP Quality Monitoring Pilot Project on WDQMS</vt:lpstr>
      <vt:lpstr>WIGOS Data Quality Monitoring System (WDQMS)</vt:lpstr>
      <vt:lpstr>WIGOS Data Quality Monitoring System (WDQMS)</vt:lpstr>
      <vt:lpstr>JMA’s plan for Incident Management procedure</vt:lpstr>
      <vt:lpstr>PowerPoint プレゼンテーション</vt:lpstr>
      <vt:lpstr>PowerPoint プレゼンテーション</vt:lpstr>
      <vt:lpstr>JMA’s high prioritized area in WDQMS</vt:lpstr>
      <vt:lpstr>II. OPTIONAL functions</vt:lpstr>
      <vt:lpstr>RWC Tokyo’s Optional Functions</vt:lpstr>
      <vt:lpstr>PowerPoint プレゼンテーション</vt:lpstr>
      <vt:lpstr>PowerPoint プレゼンテーション</vt:lpstr>
      <vt:lpstr>RA II WIGOS Implementation Project No. IV Enhance the Availability and Quality Management Support for NMHSs in Surface, Climate and Upper-air Observations and Project</vt:lpstr>
      <vt:lpstr>RA II WIGOS Implementation Project No. VI Develop Support for NMHSs in Satellite Data, Products and Training</vt:lpstr>
      <vt:lpstr>III. Future operation and activities</vt:lpstr>
      <vt:lpstr>RWC Tokyo’s Milestones</vt:lpstr>
      <vt:lpstr>The RA II WIGOS Workshop - Regional WIGOS Centres (RWCs) and its services for Members (Tokyo, Japan, 6 - 9 March 2019)</vt:lpstr>
      <vt:lpstr>PowerPoint プレゼンテーション</vt:lpstr>
      <vt:lpstr>PowerPoint プレゼンテーション</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計画課</cp:lastModifiedBy>
  <cp:revision>685</cp:revision>
  <cp:lastPrinted>2017-09-29T07:54:09Z</cp:lastPrinted>
  <dcterms:created xsi:type="dcterms:W3CDTF">2016-05-27T11:05:50Z</dcterms:created>
  <dcterms:modified xsi:type="dcterms:W3CDTF">2019-11-12T08:59:21Z</dcterms:modified>
</cp:coreProperties>
</file>