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94" r:id="rId3"/>
    <p:sldId id="295" r:id="rId4"/>
    <p:sldId id="302" r:id="rId5"/>
    <p:sldId id="303" r:id="rId6"/>
    <p:sldId id="305" r:id="rId7"/>
    <p:sldId id="283" r:id="rId8"/>
    <p:sldId id="298" r:id="rId9"/>
    <p:sldId id="273" r:id="rId10"/>
    <p:sldId id="287" r:id="rId11"/>
    <p:sldId id="299" r:id="rId12"/>
    <p:sldId id="288" r:id="rId13"/>
    <p:sldId id="290" r:id="rId14"/>
    <p:sldId id="274" r:id="rId15"/>
    <p:sldId id="258" r:id="rId1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99"/>
    <a:srgbClr val="000099"/>
    <a:srgbClr val="FFCC00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50" autoAdjust="0"/>
    <p:restoredTop sz="98335" autoAdjust="0"/>
  </p:normalViewPr>
  <p:slideViewPr>
    <p:cSldViewPr snapToGrid="0" snapToObjects="1">
      <p:cViewPr>
        <p:scale>
          <a:sx n="66" d="100"/>
          <a:sy n="66" d="100"/>
        </p:scale>
        <p:origin x="-1350" y="-528"/>
      </p:cViewPr>
      <p:guideLst>
        <p:guide orient="horz" pos="2160"/>
        <p:guide pos="28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pPr/>
              <a:t>11/12/2019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0172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BMD%20Station's%20Coordinates_1.xls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174242" y="0"/>
            <a:ext cx="10318241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1238" y="5898887"/>
            <a:ext cx="417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solidFill>
                  <a:srgbClr val="000090"/>
                </a:solidFill>
              </a:rPr>
              <a:t>OSCAR/Surface course for RA-II</a:t>
            </a:r>
          </a:p>
          <a:p>
            <a:pPr algn="ctr"/>
            <a:r>
              <a:rPr lang="de-DE" sz="2000" dirty="0" smtClean="0">
                <a:solidFill>
                  <a:srgbClr val="000090"/>
                </a:solidFill>
              </a:rPr>
              <a:t>Japan 13-15 November 2019</a:t>
            </a:r>
          </a:p>
        </p:txBody>
      </p:sp>
      <p:sp>
        <p:nvSpPr>
          <p:cNvPr id="7" name="Shape 231"/>
          <p:cNvSpPr txBox="1"/>
          <p:nvPr/>
        </p:nvSpPr>
        <p:spPr>
          <a:xfrm>
            <a:off x="-977900" y="330201"/>
            <a:ext cx="9963995" cy="1781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9000" b="1" dirty="0" smtClean="0">
                <a:solidFill>
                  <a:srgbClr val="000090"/>
                </a:solidFill>
              </a:rPr>
              <a:t>Member Country Name</a:t>
            </a:r>
          </a:p>
          <a:p>
            <a:pPr>
              <a:lnSpc>
                <a:spcPct val="120000"/>
              </a:lnSpc>
            </a:pPr>
            <a:r>
              <a:rPr lang="en-US" altLang="en-US" sz="9000" i="1" dirty="0" smtClean="0"/>
              <a:t>Bangladesh</a:t>
            </a:r>
            <a:endParaRPr lang="x-none" altLang="en-US" sz="9000" i="1" smtClean="0"/>
          </a:p>
          <a:p>
            <a:pPr>
              <a:lnSpc>
                <a:spcPct val="120000"/>
              </a:lnSpc>
            </a:pPr>
            <a:endParaRPr lang="en-US" sz="4000" b="1" dirty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000090"/>
                </a:solidFill>
              </a:rPr>
              <a:t> 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9042" y="1976557"/>
            <a:ext cx="62864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Submitted by</a:t>
            </a:r>
          </a:p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Md. Abdul </a:t>
            </a:r>
            <a:r>
              <a:rPr lang="en-US" sz="3200" i="1" dirty="0" err="1" smtClean="0">
                <a:solidFill>
                  <a:srgbClr val="011993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Matin</a:t>
            </a:r>
            <a:endParaRPr lang="en-US" sz="3200" i="1" dirty="0" smtClean="0">
              <a:solidFill>
                <a:srgbClr val="011993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/>
            <a:r>
              <a:rPr lang="en-US" sz="3200" i="1" dirty="0" smtClean="0">
                <a:solidFill>
                  <a:srgbClr val="011993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Senior communication Engineer </a:t>
            </a:r>
          </a:p>
          <a:p>
            <a:pPr algn="ctr"/>
            <a:endParaRPr lang="en-US" sz="3200" i="1" dirty="0" smtClean="0">
              <a:solidFill>
                <a:srgbClr val="011993"/>
              </a:solidFill>
              <a:latin typeface="+mj-lt"/>
              <a:ea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19459"/>
          <p:cNvSpPr/>
          <p:nvPr/>
        </p:nvSpPr>
        <p:spPr>
          <a:xfrm>
            <a:off x="0" y="1270"/>
            <a:ext cx="9144000" cy="7480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/>
          </a:ln>
        </p:spPr>
        <p:txBody>
          <a:bodyPr lIns="61120" tIns="30560" rIns="61120" bIns="30560"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x-none" smtClean="0"/>
              <a:t>AWS</a:t>
            </a:r>
            <a:r>
              <a:rPr lang="en-US" altLang="x-none" dirty="0" smtClean="0"/>
              <a:t> </a:t>
            </a:r>
            <a:r>
              <a:rPr lang="en-US" altLang="x-none" dirty="0"/>
              <a:t>Stations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9299" y="762000"/>
            <a:ext cx="5174073" cy="611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Balloon observatory</a:t>
            </a:r>
            <a:endParaRPr lang="en-US" dirty="0"/>
          </a:p>
        </p:txBody>
      </p:sp>
      <p:pic>
        <p:nvPicPr>
          <p:cNvPr id="4" name="Content Placeholder 3" descr="location of PBOs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52545" y="1435100"/>
            <a:ext cx="35119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5233" y="72826"/>
            <a:ext cx="5453167" cy="683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2984500" y="11430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632200" y="14863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3949700" y="14482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3111500" y="16006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3784600" y="23626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2921000" y="25785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5105400" y="22864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4787900" y="24769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>
            <a:off x="3644900" y="29214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3111500" y="28198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6"/>
          <p:cNvSpPr>
            <a:spLocks noChangeArrowheads="1"/>
          </p:cNvSpPr>
          <p:nvPr/>
        </p:nvSpPr>
        <p:spPr bwMode="auto">
          <a:xfrm>
            <a:off x="6057900" y="28706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auto">
          <a:xfrm>
            <a:off x="5524500" y="37215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6"/>
          <p:cNvSpPr>
            <a:spLocks noChangeArrowheads="1"/>
          </p:cNvSpPr>
          <p:nvPr/>
        </p:nvSpPr>
        <p:spPr bwMode="auto">
          <a:xfrm>
            <a:off x="4610100" y="31627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4762500" y="34040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6"/>
          <p:cNvSpPr>
            <a:spLocks noChangeArrowheads="1"/>
          </p:cNvSpPr>
          <p:nvPr/>
        </p:nvSpPr>
        <p:spPr bwMode="auto">
          <a:xfrm>
            <a:off x="3543300" y="36199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6"/>
          <p:cNvSpPr>
            <a:spLocks noChangeArrowheads="1"/>
          </p:cNvSpPr>
          <p:nvPr/>
        </p:nvSpPr>
        <p:spPr bwMode="auto">
          <a:xfrm>
            <a:off x="4191000" y="41279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3924300" y="43565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6"/>
          <p:cNvSpPr>
            <a:spLocks noChangeArrowheads="1"/>
          </p:cNvSpPr>
          <p:nvPr/>
        </p:nvSpPr>
        <p:spPr bwMode="auto">
          <a:xfrm>
            <a:off x="4711700" y="43692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6"/>
          <p:cNvSpPr>
            <a:spLocks noChangeArrowheads="1"/>
          </p:cNvSpPr>
          <p:nvPr/>
        </p:nvSpPr>
        <p:spPr bwMode="auto">
          <a:xfrm>
            <a:off x="6489700" y="45978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6"/>
          <p:cNvSpPr>
            <a:spLocks noChangeArrowheads="1"/>
          </p:cNvSpPr>
          <p:nvPr/>
        </p:nvSpPr>
        <p:spPr bwMode="auto">
          <a:xfrm>
            <a:off x="4241800" y="3569100"/>
            <a:ext cx="152400" cy="126600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19459"/>
          <p:cNvSpPr/>
          <p:nvPr/>
        </p:nvSpPr>
        <p:spPr>
          <a:xfrm>
            <a:off x="0" y="0"/>
            <a:ext cx="9144000" cy="7493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/>
          </a:ln>
        </p:spPr>
        <p:txBody>
          <a:bodyPr lIns="61120" tIns="30560" rIns="61120" bIns="30560"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BMD RADAR Network</a:t>
            </a:r>
            <a:endParaRPr lang="x-none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2473192" y="774700"/>
            <a:ext cx="4434260" cy="6030594"/>
            <a:chOff x="2473192" y="914400"/>
            <a:chExt cx="4434260" cy="6030594"/>
          </a:xfrm>
        </p:grpSpPr>
        <p:pic>
          <p:nvPicPr>
            <p:cNvPr id="6145" name="Picture 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73192" y="914400"/>
              <a:ext cx="4434260" cy="6030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3250577" y="1279008"/>
              <a:ext cx="3112124" cy="4753492"/>
              <a:chOff x="2414" y="1203"/>
              <a:chExt cx="1204" cy="2136"/>
            </a:xfrm>
          </p:grpSpPr>
          <p:grpSp>
            <p:nvGrpSpPr>
              <p:cNvPr id="6" name="Group 22"/>
              <p:cNvGrpSpPr>
                <a:grpSpLocks/>
              </p:cNvGrpSpPr>
              <p:nvPr/>
            </p:nvGrpSpPr>
            <p:grpSpPr bwMode="auto">
              <a:xfrm>
                <a:off x="3403" y="1725"/>
                <a:ext cx="148" cy="367"/>
                <a:chOff x="3403" y="1725"/>
                <a:chExt cx="148" cy="367"/>
              </a:xfrm>
            </p:grpSpPr>
            <p:sp>
              <p:nvSpPr>
                <p:cNvPr id="47" name="Oval 23"/>
                <p:cNvSpPr>
                  <a:spLocks noChangeArrowheads="1"/>
                </p:cNvSpPr>
                <p:nvPr/>
              </p:nvSpPr>
              <p:spPr bwMode="auto">
                <a:xfrm>
                  <a:off x="3424" y="1725"/>
                  <a:ext cx="106" cy="107"/>
                </a:xfrm>
                <a:prstGeom prst="ellipse">
                  <a:avLst/>
                </a:prstGeom>
                <a:solidFill>
                  <a:schemeClr val="bg1"/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8" name="Group 24"/>
                <p:cNvGrpSpPr>
                  <a:grpSpLocks/>
                </p:cNvGrpSpPr>
                <p:nvPr/>
              </p:nvGrpSpPr>
              <p:grpSpPr bwMode="auto">
                <a:xfrm>
                  <a:off x="3403" y="1817"/>
                  <a:ext cx="148" cy="275"/>
                  <a:chOff x="3844" y="2189"/>
                  <a:chExt cx="1837" cy="3408"/>
                </a:xfrm>
              </p:grpSpPr>
              <p:sp>
                <p:nvSpPr>
                  <p:cNvPr id="49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541" y="2415"/>
                    <a:ext cx="443" cy="2683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0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2869"/>
                    <a:ext cx="952" cy="499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1" name="AutoShape 2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97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AutoShape 28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2979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642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3844" y="4683"/>
                    <a:ext cx="1837" cy="914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5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189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" name="Group 32"/>
              <p:cNvGrpSpPr>
                <a:grpSpLocks/>
              </p:cNvGrpSpPr>
              <p:nvPr/>
            </p:nvGrpSpPr>
            <p:grpSpPr bwMode="auto">
              <a:xfrm>
                <a:off x="2414" y="1203"/>
                <a:ext cx="148" cy="367"/>
                <a:chOff x="3403" y="1725"/>
                <a:chExt cx="148" cy="367"/>
              </a:xfrm>
            </p:grpSpPr>
            <p:sp>
              <p:nvSpPr>
                <p:cNvPr id="38" name="Oval 33"/>
                <p:cNvSpPr>
                  <a:spLocks noChangeArrowheads="1"/>
                </p:cNvSpPr>
                <p:nvPr/>
              </p:nvSpPr>
              <p:spPr bwMode="auto">
                <a:xfrm>
                  <a:off x="3424" y="1725"/>
                  <a:ext cx="106" cy="107"/>
                </a:xfrm>
                <a:prstGeom prst="ellipse">
                  <a:avLst/>
                </a:prstGeom>
                <a:solidFill>
                  <a:schemeClr val="bg1"/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9" name="Group 34"/>
                <p:cNvGrpSpPr>
                  <a:grpSpLocks/>
                </p:cNvGrpSpPr>
                <p:nvPr/>
              </p:nvGrpSpPr>
              <p:grpSpPr bwMode="auto">
                <a:xfrm>
                  <a:off x="3403" y="1817"/>
                  <a:ext cx="148" cy="275"/>
                  <a:chOff x="3844" y="2189"/>
                  <a:chExt cx="1837" cy="3408"/>
                </a:xfrm>
              </p:grpSpPr>
              <p:sp>
                <p:nvSpPr>
                  <p:cNvPr id="40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4541" y="2415"/>
                    <a:ext cx="443" cy="2683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2869"/>
                    <a:ext cx="952" cy="499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" name="AutoShape 3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97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" name="AutoShape 38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2979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642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5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844" y="4683"/>
                    <a:ext cx="1837" cy="914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6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189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" name="Group 42"/>
              <p:cNvGrpSpPr>
                <a:grpSpLocks/>
              </p:cNvGrpSpPr>
              <p:nvPr/>
            </p:nvGrpSpPr>
            <p:grpSpPr bwMode="auto">
              <a:xfrm>
                <a:off x="2823" y="1974"/>
                <a:ext cx="148" cy="367"/>
                <a:chOff x="3403" y="1725"/>
                <a:chExt cx="148" cy="367"/>
              </a:xfrm>
            </p:grpSpPr>
            <p:sp>
              <p:nvSpPr>
                <p:cNvPr id="29" name="Oval 43"/>
                <p:cNvSpPr>
                  <a:spLocks noChangeArrowheads="1"/>
                </p:cNvSpPr>
                <p:nvPr/>
              </p:nvSpPr>
              <p:spPr bwMode="auto">
                <a:xfrm>
                  <a:off x="3424" y="1725"/>
                  <a:ext cx="106" cy="107"/>
                </a:xfrm>
                <a:prstGeom prst="ellipse">
                  <a:avLst/>
                </a:prstGeom>
                <a:solidFill>
                  <a:schemeClr val="bg1"/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0" name="Group 44"/>
                <p:cNvGrpSpPr>
                  <a:grpSpLocks/>
                </p:cNvGrpSpPr>
                <p:nvPr/>
              </p:nvGrpSpPr>
              <p:grpSpPr bwMode="auto">
                <a:xfrm>
                  <a:off x="3403" y="1817"/>
                  <a:ext cx="148" cy="275"/>
                  <a:chOff x="3844" y="2189"/>
                  <a:chExt cx="1837" cy="3408"/>
                </a:xfrm>
              </p:grpSpPr>
              <p:sp>
                <p:nvSpPr>
                  <p:cNvPr id="31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4541" y="2415"/>
                    <a:ext cx="443" cy="2683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2869"/>
                    <a:ext cx="952" cy="499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" name="AutoShape 4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97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" name="AutoShape 48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2979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642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3844" y="4683"/>
                    <a:ext cx="1837" cy="914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189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" name="Group 52"/>
              <p:cNvGrpSpPr>
                <a:grpSpLocks/>
              </p:cNvGrpSpPr>
              <p:nvPr/>
            </p:nvGrpSpPr>
            <p:grpSpPr bwMode="auto">
              <a:xfrm>
                <a:off x="2744" y="2750"/>
                <a:ext cx="148" cy="367"/>
                <a:chOff x="3403" y="1725"/>
                <a:chExt cx="148" cy="367"/>
              </a:xfrm>
            </p:grpSpPr>
            <p:sp>
              <p:nvSpPr>
                <p:cNvPr id="20" name="Oval 53"/>
                <p:cNvSpPr>
                  <a:spLocks noChangeArrowheads="1"/>
                </p:cNvSpPr>
                <p:nvPr/>
              </p:nvSpPr>
              <p:spPr bwMode="auto">
                <a:xfrm>
                  <a:off x="3424" y="1725"/>
                  <a:ext cx="106" cy="107"/>
                </a:xfrm>
                <a:prstGeom prst="ellipse">
                  <a:avLst/>
                </a:prstGeom>
                <a:solidFill>
                  <a:schemeClr val="bg1"/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1" name="Group 54"/>
                <p:cNvGrpSpPr>
                  <a:grpSpLocks/>
                </p:cNvGrpSpPr>
                <p:nvPr/>
              </p:nvGrpSpPr>
              <p:grpSpPr bwMode="auto">
                <a:xfrm>
                  <a:off x="3403" y="1817"/>
                  <a:ext cx="148" cy="275"/>
                  <a:chOff x="3844" y="2189"/>
                  <a:chExt cx="1837" cy="3408"/>
                </a:xfrm>
              </p:grpSpPr>
              <p:sp>
                <p:nvSpPr>
                  <p:cNvPr id="22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4541" y="2415"/>
                    <a:ext cx="443" cy="2683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2869"/>
                    <a:ext cx="952" cy="499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" name="AutoShape 5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97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" name="AutoShape 58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2979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642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3844" y="4683"/>
                    <a:ext cx="1837" cy="914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189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" name="Group 62"/>
              <p:cNvGrpSpPr>
                <a:grpSpLocks/>
              </p:cNvGrpSpPr>
              <p:nvPr/>
            </p:nvGrpSpPr>
            <p:grpSpPr bwMode="auto">
              <a:xfrm>
                <a:off x="3470" y="2972"/>
                <a:ext cx="148" cy="367"/>
                <a:chOff x="3403" y="1725"/>
                <a:chExt cx="148" cy="367"/>
              </a:xfrm>
            </p:grpSpPr>
            <p:sp>
              <p:nvSpPr>
                <p:cNvPr id="11" name="Oval 63"/>
                <p:cNvSpPr>
                  <a:spLocks noChangeArrowheads="1"/>
                </p:cNvSpPr>
                <p:nvPr/>
              </p:nvSpPr>
              <p:spPr bwMode="auto">
                <a:xfrm>
                  <a:off x="3424" y="1725"/>
                  <a:ext cx="106" cy="107"/>
                </a:xfrm>
                <a:prstGeom prst="ellipse">
                  <a:avLst/>
                </a:prstGeom>
                <a:solidFill>
                  <a:schemeClr val="bg1"/>
                </a:solidFill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2" name="Group 64"/>
                <p:cNvGrpSpPr>
                  <a:grpSpLocks/>
                </p:cNvGrpSpPr>
                <p:nvPr/>
              </p:nvGrpSpPr>
              <p:grpSpPr bwMode="auto">
                <a:xfrm>
                  <a:off x="3403" y="1817"/>
                  <a:ext cx="148" cy="275"/>
                  <a:chOff x="3844" y="2189"/>
                  <a:chExt cx="1837" cy="3408"/>
                </a:xfrm>
              </p:grpSpPr>
              <p:sp>
                <p:nvSpPr>
                  <p:cNvPr id="13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4541" y="2415"/>
                    <a:ext cx="443" cy="2683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4287" y="2869"/>
                    <a:ext cx="952" cy="499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" name="AutoShape 6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4097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" name="AutoShape 68"/>
                  <p:cNvSpPr>
                    <a:spLocks noChangeArrowheads="1"/>
                  </p:cNvSpPr>
                  <p:nvPr/>
                </p:nvSpPr>
                <p:spPr bwMode="auto">
                  <a:xfrm rot="16200000" flipH="1">
                    <a:off x="2979" y="3451"/>
                    <a:ext cx="2450" cy="288"/>
                  </a:xfrm>
                  <a:prstGeom prst="flowChartManualInpu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642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8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3844" y="4683"/>
                    <a:ext cx="1837" cy="914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9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4037" y="2189"/>
                    <a:ext cx="1452" cy="272"/>
                  </a:xfrm>
                  <a:prstGeom prst="rect">
                    <a:avLst/>
                  </a:prstGeom>
                  <a:solidFill>
                    <a:srgbClr val="6699FF"/>
                  </a:solidFill>
                  <a:ln w="19050" algn="ctr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56" name="TextBox 94"/>
            <p:cNvSpPr txBox="1">
              <a:spLocks noChangeArrowheads="1"/>
            </p:cNvSpPr>
            <p:nvPr/>
          </p:nvSpPr>
          <p:spPr bwMode="auto">
            <a:xfrm>
              <a:off x="3645830" y="1694757"/>
              <a:ext cx="98937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b="1" dirty="0" err="1">
                  <a:solidFill>
                    <a:schemeClr val="bg1"/>
                  </a:solidFill>
                </a:rPr>
                <a:t>Rangpur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90"/>
            <p:cNvSpPr txBox="1">
              <a:spLocks noChangeArrowheads="1"/>
            </p:cNvSpPr>
            <p:nvPr/>
          </p:nvSpPr>
          <p:spPr bwMode="auto">
            <a:xfrm>
              <a:off x="4690322" y="3537259"/>
              <a:ext cx="78938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Dhaka</a:t>
              </a:r>
            </a:p>
          </p:txBody>
        </p:sp>
        <p:sp>
          <p:nvSpPr>
            <p:cNvPr id="58" name="TextBox 91"/>
            <p:cNvSpPr txBox="1">
              <a:spLocks noChangeArrowheads="1"/>
            </p:cNvSpPr>
            <p:nvPr/>
          </p:nvSpPr>
          <p:spPr bwMode="auto">
            <a:xfrm>
              <a:off x="5105400" y="2971800"/>
              <a:ext cx="77290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chemeClr val="bg1"/>
                  </a:solidFill>
                </a:rPr>
                <a:t>Sylhet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92"/>
            <p:cNvSpPr txBox="1">
              <a:spLocks noChangeArrowheads="1"/>
            </p:cNvSpPr>
            <p:nvPr/>
          </p:nvSpPr>
          <p:spPr bwMode="auto">
            <a:xfrm>
              <a:off x="2954338" y="5230813"/>
              <a:ext cx="122475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chemeClr val="bg1"/>
                  </a:solidFill>
                </a:rPr>
                <a:t>Khepupara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105400" y="6032500"/>
              <a:ext cx="12533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Cox’s </a:t>
              </a:r>
              <a:r>
                <a:rPr lang="en-US" b="1" dirty="0" err="1" smtClean="0">
                  <a:solidFill>
                    <a:schemeClr val="bg1"/>
                  </a:solidFill>
                </a:rPr>
                <a:t>Bazar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-1130300" y="2095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List of </a:t>
            </a:r>
            <a:r>
              <a:rPr lang="en-US" sz="3600" b="1" dirty="0" smtClean="0">
                <a:solidFill>
                  <a:srgbClr val="000090"/>
                </a:solidFill>
                <a:hlinkClick r:id="rId2" action="ppaction://hlinkfile"/>
              </a:rPr>
              <a:t>stations</a:t>
            </a:r>
            <a:endParaRPr lang="en-US" sz="3600" b="1" dirty="0">
              <a:solidFill>
                <a:srgbClr val="00009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81648050"/>
              </p:ext>
            </p:extLst>
          </p:nvPr>
        </p:nvGraphicFramePr>
        <p:xfrm>
          <a:off x="177800" y="1417638"/>
          <a:ext cx="8801100" cy="2557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900"/>
                <a:gridCol w="461786"/>
                <a:gridCol w="706261"/>
                <a:gridCol w="787752"/>
                <a:gridCol w="814917"/>
                <a:gridCol w="2322513"/>
                <a:gridCol w="1344613"/>
                <a:gridCol w="909990"/>
                <a:gridCol w="475368"/>
              </a:tblGrid>
              <a:tr h="1258650">
                <a:tc>
                  <a:txBody>
                    <a:bodyPr/>
                    <a:lstStyle/>
                    <a:p>
                      <a:r>
                        <a:rPr lang="fr-CH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ID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lat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long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elevation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variables measured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Frequency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type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9595"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test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Pressure,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fr-CH" sz="1400" baseline="0" dirty="0" err="1" smtClean="0"/>
                        <a:t>precipitation</a:t>
                      </a:r>
                      <a:r>
                        <a:rPr lang="fr-CH" sz="1400" baseline="0" dirty="0" smtClean="0"/>
                        <a:t>, </a:t>
                      </a:r>
                      <a:r>
                        <a:rPr lang="fr-CH" sz="1400" baseline="0" dirty="0" err="1" smtClean="0"/>
                        <a:t>wind</a:t>
                      </a:r>
                      <a:r>
                        <a:rPr lang="fr-CH" sz="1400" baseline="0" dirty="0" smtClean="0"/>
                        <a:t>,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/>
                        <a:t>3 </a:t>
                      </a:r>
                      <a:r>
                        <a:rPr lang="fr-CH" sz="1400" smtClean="0"/>
                        <a:t>Hourly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smtClean="0"/>
                        <a:t>Agrimet</a:t>
                      </a:r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72921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5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3208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/>
          <p:nvPr/>
        </p:nvSpPr>
        <p:spPr>
          <a:xfrm>
            <a:off x="457200" y="2002370"/>
            <a:ext cx="8229600" cy="2098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smtClean="0">
                <a:solidFill>
                  <a:srgbClr val="000090"/>
                </a:solidFill>
              </a:rPr>
              <a:t>Thank you</a:t>
            </a:r>
          </a:p>
          <a:p>
            <a:endParaRPr lang="en-US" sz="4800" dirty="0" smtClean="0">
              <a:solidFill>
                <a:srgbClr val="000090"/>
              </a:solidFill>
            </a:endParaRPr>
          </a:p>
          <a:p>
            <a:r>
              <a:rPr lang="en-US" altLang="en-US" sz="3100" dirty="0" smtClean="0">
                <a:solidFill>
                  <a:srgbClr val="000090"/>
                </a:solidFill>
              </a:rPr>
              <a:t>amatin2004@yahoo.com</a:t>
            </a:r>
            <a:endParaRPr lang="en-US" sz="3100" dirty="0" smtClean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1752600"/>
            <a:ext cx="9077325" cy="380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8077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Position of Bangladesh in the World Map and in the Asia Map</a:t>
            </a:r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6629400" y="4191000"/>
            <a:ext cx="457200" cy="4572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857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5791200" y="4876800"/>
            <a:ext cx="2133600" cy="1371600"/>
          </a:xfrm>
          <a:prstGeom prst="upArrowCallout">
            <a:avLst>
              <a:gd name="adj1" fmla="val 38889"/>
              <a:gd name="adj2" fmla="val 38889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0066"/>
                </a:solidFill>
              </a:rPr>
              <a:t>Bangladesh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A37DD3-0D47-4253-8812-B7F4D008A24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8100" y="171450"/>
            <a:ext cx="9105900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Bangladesh in Brief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Government Name :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People’s Republic of Bangladesh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Capital                    : Dhaka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Total Area              : 1,47,570 Sq. Km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spcBef>
                <a:spcPts val="600"/>
              </a:spcBef>
            </a:pPr>
            <a:endParaRPr lang="en-US" sz="105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Lies between		: Geographical location In South Asia, between 20°34' to 26°38' </a:t>
            </a:r>
          </a:p>
          <a:p>
            <a:pPr marL="0"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North latitude and 88°01' to 92°41' East longitude.</a:t>
            </a:r>
          </a:p>
          <a:p>
            <a:pPr marL="0" lvl="1"/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Boundaries		: The total length of the land border is about 4,246 km, of which 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93.9% is shared with India (on the west, the north and the east) and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    the rest 6% with Myanmar (South- East)</a:t>
            </a:r>
            <a:r>
              <a:rPr lang="en-US" sz="2000" dirty="0" smtClean="0"/>
              <a:t> and </a:t>
            </a:r>
            <a:r>
              <a:rPr lang="en-US" sz="2000" cap="small" dirty="0" smtClean="0"/>
              <a:t>bay of Bengal</a:t>
            </a:r>
            <a:r>
              <a:rPr lang="en-US" sz="2000" dirty="0" smtClean="0"/>
              <a:t> on the  </a:t>
            </a:r>
          </a:p>
          <a:p>
            <a:r>
              <a:rPr lang="en-US" sz="2000" dirty="0" smtClean="0"/>
              <a:t>                                   south. 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Population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 163,608,869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Population Density: 1108 person/Sq. Km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Population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Growth Rate: 1.03%</a:t>
            </a:r>
          </a:p>
          <a:p>
            <a:pPr eaLnBrk="1" hangingPunct="1">
              <a:spcBef>
                <a:spcPct val="50000"/>
              </a:spcBef>
            </a:pPr>
            <a:endParaRPr lang="en-US" sz="1800" dirty="0"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1800" b="1" dirty="0">
              <a:latin typeface="Arial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800" b="1" dirty="0">
                <a:latin typeface="Arial" pitchFamily="34" charset="0"/>
              </a:rPr>
              <a:t>                                            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781800" y="0"/>
            <a:ext cx="2362200" cy="1143000"/>
            <a:chOff x="528" y="288"/>
            <a:chExt cx="1488" cy="720"/>
          </a:xfrm>
        </p:grpSpPr>
        <p:sp>
          <p:nvSpPr>
            <p:cNvPr id="1031" name="Rectangle 9"/>
            <p:cNvSpPr>
              <a:spLocks noChangeArrowheads="1"/>
            </p:cNvSpPr>
            <p:nvPr/>
          </p:nvSpPr>
          <p:spPr bwMode="auto">
            <a:xfrm>
              <a:off x="528" y="288"/>
              <a:ext cx="1488" cy="720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2" name="Oval 10"/>
            <p:cNvSpPr>
              <a:spLocks noChangeArrowheads="1"/>
            </p:cNvSpPr>
            <p:nvPr/>
          </p:nvSpPr>
          <p:spPr bwMode="auto">
            <a:xfrm>
              <a:off x="984" y="396"/>
              <a:ext cx="528" cy="51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-29686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Climate of Bangladesh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1"/>
            <a:ext cx="9144000" cy="302694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Font typeface="Wingdings" pitchFamily="2" charset="2"/>
              <a:buNone/>
              <a:tabLst>
                <a:tab pos="457200" algn="l"/>
              </a:tabLst>
            </a:pPr>
            <a:r>
              <a:rPr lang="en-US" sz="7200" dirty="0" smtClean="0"/>
              <a:t>Climate is characterized by high temperature, heavy rainfall and excessive humidity.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  <a:tabLst>
                <a:tab pos="457200" algn="l"/>
              </a:tabLst>
            </a:pPr>
            <a:r>
              <a:rPr lang="en-US" sz="7200" dirty="0" smtClean="0"/>
              <a:t> In late December and early January, minimum temperature in the extreme northwestern and 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  <a:tabLst>
                <a:tab pos="457200" algn="l"/>
              </a:tabLst>
            </a:pPr>
            <a:r>
              <a:rPr lang="en-US" sz="7200" dirty="0" smtClean="0"/>
              <a:t> northeastern parts of the country reaches within 4 to 7 degrees</a:t>
            </a:r>
          </a:p>
          <a:p>
            <a:pPr>
              <a:lnSpc>
                <a:spcPct val="120000"/>
              </a:lnSpc>
              <a:buNone/>
              <a:tabLst>
                <a:tab pos="457200" algn="l"/>
              </a:tabLst>
            </a:pPr>
            <a:r>
              <a:rPr lang="en-US" sz="7200" dirty="0" smtClean="0"/>
              <a:t> In west central part of the country the maximum temperature in April rises up to 40°C or more. </a:t>
            </a:r>
          </a:p>
          <a:p>
            <a:pPr>
              <a:lnSpc>
                <a:spcPct val="120000"/>
              </a:lnSpc>
              <a:buNone/>
              <a:tabLst>
                <a:tab pos="457200" algn="l"/>
              </a:tabLst>
            </a:pPr>
            <a:r>
              <a:rPr lang="en-US" sz="7200" dirty="0" smtClean="0"/>
              <a:t> The annual rainfall in the northeastern part of the country to more than 4000 mm. 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  <a:tabLst>
                <a:tab pos="457200" algn="l"/>
              </a:tabLst>
            </a:pPr>
            <a:r>
              <a:rPr lang="en-US" sz="6200" dirty="0" smtClean="0"/>
              <a:t>   4 Seasons of Bangladesh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6200" dirty="0" smtClean="0"/>
              <a:t>Pre Monsoon season- March to May,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6200" dirty="0" smtClean="0"/>
              <a:t>Monsoon season- June to September,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6200" dirty="0" smtClean="0"/>
              <a:t>Post Monsoon season- October to November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6200" dirty="0" smtClean="0"/>
              <a:t>Winter season- December to February.</a:t>
            </a:r>
          </a:p>
        </p:txBody>
      </p:sp>
      <p:graphicFrame>
        <p:nvGraphicFramePr>
          <p:cNvPr id="3075" name="Object 2"/>
          <p:cNvGraphicFramePr>
            <a:graphicFrameLocks noChangeAspect="1"/>
          </p:cNvGraphicFramePr>
          <p:nvPr/>
        </p:nvGraphicFramePr>
        <p:xfrm>
          <a:off x="3458634" y="4051300"/>
          <a:ext cx="5253565" cy="2781299"/>
        </p:xfrm>
        <a:graphic>
          <a:graphicData uri="http://schemas.openxmlformats.org/presentationml/2006/ole">
            <p:oleObj spid="_x0000_s1026" name="Chart" r:id="rId3" imgW="7772583" imgH="4114694" progId="MSGraph.Chart.8">
              <p:embed followColorScheme="full"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" y="3852446"/>
            <a:ext cx="6616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Trebuchet MS" pitchFamily="34" charset="0"/>
              </a:rPr>
              <a:t>RAINFALL DISTRIBUTION OVER BANGLADESH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oleChartEl type="gridLegend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oleChartEl type="gridLegend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oleChartEl type="category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oleChartEl type="category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oleChartEl type="category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oleChartEl type="category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oleChartEl type="category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oleChartEl type="category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oleChartEl type="category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oleChartEl type="category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075" grpId="0" bld="category" 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Brief introduction to the NMHS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35000"/>
            <a:ext cx="8229600" cy="4978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Mandate</a:t>
            </a:r>
          </a:p>
          <a:p>
            <a:r>
              <a:rPr lang="en-US" sz="2000" dirty="0" smtClean="0"/>
              <a:t>Bangladesh Meteorological Department (BMD) is the authorized government organization for all meteorological activities in the country. It maintain a network of surface, upper air, agro meteorological, seismological and RADAR observations.</a:t>
            </a:r>
          </a:p>
          <a:p>
            <a:r>
              <a:rPr lang="en-US" sz="2000" dirty="0" smtClean="0"/>
              <a:t>BMD provide all</a:t>
            </a:r>
            <a:r>
              <a:rPr lang="en-US" sz="2000" b="1" dirty="0" smtClean="0"/>
              <a:t> </a:t>
            </a:r>
            <a:r>
              <a:rPr lang="en-US" sz="2000" dirty="0" smtClean="0"/>
              <a:t>Severe Weather Warnings and Advisories</a:t>
            </a:r>
          </a:p>
          <a:p>
            <a:pPr lvl="1"/>
            <a:r>
              <a:rPr lang="en-US" sz="1700" b="1" dirty="0" smtClean="0"/>
              <a:t>Tropical Cyclone &amp; associated storm surge Warning.</a:t>
            </a:r>
          </a:p>
          <a:p>
            <a:pPr lvl="1">
              <a:buClr>
                <a:srgbClr val="CC3300"/>
              </a:buClr>
            </a:pPr>
            <a:r>
              <a:rPr lang="en-US" sz="1700" b="1" dirty="0" smtClean="0"/>
              <a:t> Monsoon Depression &amp; associated storm surge Warning.</a:t>
            </a:r>
          </a:p>
          <a:p>
            <a:pPr lvl="1">
              <a:buClr>
                <a:srgbClr val="CC3300"/>
              </a:buClr>
            </a:pPr>
            <a:r>
              <a:rPr lang="en-US" sz="1700" b="1" dirty="0" smtClean="0"/>
              <a:t> Heavy rainfall Warning.</a:t>
            </a:r>
          </a:p>
          <a:p>
            <a:pPr lvl="1">
              <a:buClr>
                <a:srgbClr val="CC3300"/>
              </a:buClr>
            </a:pPr>
            <a:r>
              <a:rPr lang="en-US" sz="1700" b="1" dirty="0" smtClean="0"/>
              <a:t> Thunder Storm Warning.</a:t>
            </a:r>
          </a:p>
          <a:p>
            <a:pPr lvl="1">
              <a:buClr>
                <a:srgbClr val="CC3300"/>
              </a:buClr>
            </a:pPr>
            <a:r>
              <a:rPr lang="en-US" sz="1700" b="1" dirty="0" smtClean="0"/>
              <a:t>Cold &amp; Heat Wave Warning.</a:t>
            </a:r>
          </a:p>
          <a:p>
            <a:pPr lvl="1">
              <a:buClr>
                <a:srgbClr val="CC3300"/>
              </a:buClr>
            </a:pPr>
            <a:r>
              <a:rPr lang="en-US" sz="1700" b="1" dirty="0" smtClean="0"/>
              <a:t>Fog  Warning</a:t>
            </a:r>
          </a:p>
          <a:p>
            <a:r>
              <a:rPr lang="en-US" sz="2000" dirty="0" smtClean="0"/>
              <a:t>BMD provide all</a:t>
            </a:r>
            <a:r>
              <a:rPr lang="en-US" sz="2000" b="1" dirty="0" smtClean="0"/>
              <a:t> </a:t>
            </a:r>
            <a:r>
              <a:rPr lang="en-US" sz="2000" dirty="0" smtClean="0"/>
              <a:t>Climate Services </a:t>
            </a:r>
          </a:p>
          <a:p>
            <a:pPr lvl="1" algn="just" eaLnBrk="0" hangingPunct="0">
              <a:spcBef>
                <a:spcPct val="70000"/>
              </a:spcBef>
            </a:pPr>
            <a:r>
              <a:rPr lang="en-US" sz="1700" b="1" dirty="0" smtClean="0"/>
              <a:t>Agro-meteorological  Forecast for Agriculture &amp; Farmers (Weekly) </a:t>
            </a:r>
          </a:p>
          <a:p>
            <a:pPr lvl="1" algn="just" eaLnBrk="0" hangingPunct="0">
              <a:spcBef>
                <a:spcPct val="70000"/>
              </a:spcBef>
            </a:pPr>
            <a:r>
              <a:rPr lang="en-US" sz="1700" b="1" dirty="0" smtClean="0"/>
              <a:t>Monthly and Three monthly forecast (Updated in every month)</a:t>
            </a:r>
          </a:p>
          <a:p>
            <a:pPr lvl="1" algn="just" eaLnBrk="0" hangingPunct="0">
              <a:spcBef>
                <a:spcPct val="70000"/>
              </a:spcBef>
            </a:pPr>
            <a:r>
              <a:rPr lang="en-US" sz="1700" b="1" dirty="0" smtClean="0">
                <a:cs typeface="Times New Roman" pitchFamily="18" charset="0"/>
              </a:rPr>
              <a:t>Archives all weather and climate data and supply the data as per requirement.</a:t>
            </a:r>
            <a:endParaRPr lang="en-US" sz="1700" b="1" dirty="0" smtClean="0"/>
          </a:p>
          <a:p>
            <a:endParaRPr lang="en-US" sz="2000" b="1" dirty="0" smtClean="0"/>
          </a:p>
          <a:p>
            <a:endParaRPr lang="en-US" sz="2000" dirty="0" smtClean="0"/>
          </a:p>
          <a:p>
            <a:r>
              <a:rPr lang="en-US" sz="2000" dirty="0" smtClean="0"/>
              <a:t>Total staff  near about 1300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National requirements for </a:t>
            </a:r>
            <a:r>
              <a:rPr lang="en-US" sz="3600" b="1" dirty="0" smtClean="0">
                <a:solidFill>
                  <a:srgbClr val="000090"/>
                </a:solidFill>
              </a:rPr>
              <a:t>observations</a:t>
            </a:r>
            <a:br>
              <a:rPr lang="en-US" sz="3600" b="1" dirty="0" smtClean="0">
                <a:solidFill>
                  <a:srgbClr val="000090"/>
                </a:solidFill>
              </a:rPr>
            </a:b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National priority application areas</a:t>
            </a:r>
            <a:endParaRPr lang="fr-CH" sz="2000" dirty="0" smtClean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err="1" smtClean="0"/>
              <a:t>Disaster</a:t>
            </a:r>
            <a:endParaRPr lang="fr-CH" sz="2000" dirty="0" smtClean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Agriculture 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smtClean="0"/>
              <a:t>Transports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err="1" smtClean="0"/>
              <a:t>Health</a:t>
            </a:r>
            <a:endParaRPr lang="fr-CH" sz="2000" dirty="0" smtClean="0"/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err="1" smtClean="0"/>
              <a:t>Hydrology</a:t>
            </a:r>
            <a:endParaRPr lang="fr-CH" sz="2000" dirty="0" smtClean="0"/>
          </a:p>
          <a:p>
            <a:pPr marL="1082675" lvl="1" indent="-682625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1082675" lvl="1" indent="-682625">
              <a:buNone/>
            </a:pPr>
            <a:endParaRPr lang="fr-CH" sz="2000" dirty="0"/>
          </a:p>
        </p:txBody>
      </p:sp>
    </p:spTree>
    <p:extLst>
      <p:ext uri="{BB962C8B-B14F-4D97-AF65-F5344CB8AC3E}">
        <p14:creationId xmlns="" xmlns:p14="http://schemas.microsoft.com/office/powerpoint/2010/main" val="325677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National requirements for observations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22300" y="998228"/>
            <a:ext cx="836930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CH" sz="1600" dirty="0" smtClean="0"/>
              <a:t>Most relevant </a:t>
            </a:r>
            <a:r>
              <a:rPr lang="fr-CH" sz="1600" dirty="0" err="1" smtClean="0"/>
              <a:t>observed</a:t>
            </a:r>
            <a:r>
              <a:rPr lang="fr-CH" sz="1600" dirty="0" smtClean="0"/>
              <a:t> variables: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en-US" sz="13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Synoptic Observation: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Station level pressure.		</a:t>
            </a:r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Sea level pressure.	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ea typeface="Times New Roman" pitchFamily="18" charset="0"/>
                <a:cs typeface="Arial" pitchFamily="34" charset="0"/>
              </a:rPr>
              <a:t>• </a:t>
            </a:r>
            <a:r>
              <a:rPr lang="en-US" sz="13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Wind (Speed and Direction) 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fr-CH" sz="1400" dirty="0" err="1" smtClean="0"/>
              <a:t>Precipitation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	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Maximum temperature.		</a:t>
            </a:r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Minimum temperature.	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Dew point temperature.	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Relative Humidity.		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Horizontal visibility.	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Present weather group.		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Past weather group.	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200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Significant cloud (Low, Medium and High).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National requirements for </a:t>
            </a:r>
            <a:r>
              <a:rPr lang="en-US" sz="3600" b="1" dirty="0" smtClean="0">
                <a:solidFill>
                  <a:srgbClr val="000090"/>
                </a:solidFill>
              </a:rPr>
              <a:t>observations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57200" y="1320225"/>
            <a:ext cx="78359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**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Pilot Observation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Wind speed and direction in different height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***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Agro met Observation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Soil temperature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Evaporation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Sun Shine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Grass minimum temp.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Floating temp.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Wind speed and direction.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Maxi and minimum Temp.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Rainfall amount.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RH (Maxi, Mini &amp; Average)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919162"/>
          </a:xfrm>
        </p:spPr>
        <p:txBody>
          <a:bodyPr>
            <a:normAutofit/>
          </a:bodyPr>
          <a:lstStyle/>
          <a:p>
            <a:r>
              <a:rPr lang="en-US" sz="3300" b="1" dirty="0">
                <a:solidFill>
                  <a:srgbClr val="000090"/>
                </a:solidFill>
              </a:rPr>
              <a:t>Inventory of current national observing </a:t>
            </a:r>
            <a:r>
              <a:rPr lang="en-US" sz="3300" b="1" dirty="0" smtClean="0">
                <a:solidFill>
                  <a:srgbClr val="000090"/>
                </a:solidFill>
              </a:rPr>
              <a:t>capabilities</a:t>
            </a:r>
            <a:endParaRPr lang="en-US" sz="31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3800"/>
            <a:ext cx="9144000" cy="4932363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400" dirty="0" smtClean="0"/>
              <a:t>Networks description with metadata</a:t>
            </a:r>
          </a:p>
          <a:p>
            <a:pPr marL="1082675" lvl="1" indent="-682625">
              <a:buFont typeface="Arial" panose="020B0604020202020204" pitchFamily="34" charset="0"/>
              <a:buChar char="•"/>
            </a:pPr>
            <a:r>
              <a:rPr lang="fr-CH" sz="2000" dirty="0" err="1" smtClean="0"/>
              <a:t>Map</a:t>
            </a:r>
            <a:r>
              <a:rPr lang="fr-CH" sz="2000" dirty="0" smtClean="0"/>
              <a:t> and </a:t>
            </a:r>
            <a:r>
              <a:rPr lang="fr-CH" sz="2000" dirty="0" err="1" smtClean="0"/>
              <a:t>list</a:t>
            </a:r>
            <a:r>
              <a:rPr lang="fr-CH" sz="2000" dirty="0" smtClean="0"/>
              <a:t> of </a:t>
            </a:r>
            <a:r>
              <a:rPr lang="fr-CH" sz="2000" dirty="0" err="1" smtClean="0"/>
              <a:t>meteorological</a:t>
            </a:r>
            <a:r>
              <a:rPr lang="fr-CH" sz="2000" dirty="0" smtClean="0"/>
              <a:t>/</a:t>
            </a:r>
            <a:r>
              <a:rPr lang="fr-CH" sz="2000" dirty="0" err="1" smtClean="0"/>
              <a:t>climatological</a:t>
            </a:r>
            <a:r>
              <a:rPr lang="fr-CH" sz="2000" dirty="0" smtClean="0"/>
              <a:t> </a:t>
            </a:r>
            <a:r>
              <a:rPr lang="fr-CH" sz="2000" dirty="0" err="1" smtClean="0"/>
              <a:t>operational</a:t>
            </a:r>
            <a:r>
              <a:rPr lang="fr-CH" sz="2000" dirty="0" smtClean="0"/>
              <a:t> stations (</a:t>
            </a:r>
            <a:r>
              <a:rPr lang="fr-CH" sz="2000" dirty="0" err="1" smtClean="0"/>
              <a:t>identifying</a:t>
            </a:r>
            <a:r>
              <a:rPr lang="fr-CH" sz="2000" dirty="0" smtClean="0"/>
              <a:t> </a:t>
            </a:r>
            <a:r>
              <a:rPr lang="fr-CH" sz="2000" dirty="0"/>
              <a:t>the </a:t>
            </a:r>
            <a:r>
              <a:rPr lang="fr-CH" sz="2000" dirty="0" err="1"/>
              <a:t>technology</a:t>
            </a:r>
            <a:r>
              <a:rPr lang="fr-CH" sz="2000" dirty="0"/>
              <a:t> </a:t>
            </a:r>
            <a:r>
              <a:rPr lang="fr-CH" sz="2000" dirty="0" err="1"/>
              <a:t>used</a:t>
            </a:r>
            <a:r>
              <a:rPr lang="fr-CH" sz="2000" dirty="0" smtClean="0"/>
              <a:t>):</a:t>
            </a:r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fr-CH" sz="1800" dirty="0" smtClean="0"/>
              <a:t>Surface </a:t>
            </a:r>
            <a:r>
              <a:rPr lang="fr-CH" sz="1800" dirty="0" err="1" smtClean="0"/>
              <a:t>observing</a:t>
            </a:r>
            <a:r>
              <a:rPr lang="fr-CH" sz="1800" dirty="0" smtClean="0"/>
              <a:t> stations </a:t>
            </a:r>
            <a:r>
              <a:rPr lang="x-none" altLang="fr-CH" sz="1800" smtClean="0"/>
              <a:t>- </a:t>
            </a:r>
            <a:r>
              <a:rPr lang="en-US" altLang="fr-CH" sz="1800" dirty="0" smtClean="0"/>
              <a:t>47</a:t>
            </a:r>
            <a:r>
              <a:rPr lang="x-none" altLang="fr-CH" sz="1800" smtClean="0"/>
              <a:t> </a:t>
            </a:r>
            <a:r>
              <a:rPr lang="en-US" altLang="x-none" sz="1800" dirty="0" smtClean="0"/>
              <a:t>Manual</a:t>
            </a:r>
            <a:endParaRPr lang="x-none" altLang="fr-CH" sz="1800" dirty="0" smtClean="0"/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x-none" altLang="fr-CH" sz="1800" smtClean="0"/>
              <a:t>A</a:t>
            </a:r>
            <a:r>
              <a:rPr lang="en-US" altLang="fr-CH" sz="1800" dirty="0" err="1" smtClean="0"/>
              <a:t>utomatic</a:t>
            </a:r>
            <a:r>
              <a:rPr lang="en-US" altLang="fr-CH" sz="1800" dirty="0" smtClean="0"/>
              <a:t> </a:t>
            </a:r>
            <a:r>
              <a:rPr lang="x-none" altLang="fr-CH" sz="1800" smtClean="0"/>
              <a:t>W</a:t>
            </a:r>
            <a:r>
              <a:rPr lang="en-US" altLang="fr-CH" sz="1800" dirty="0" err="1" smtClean="0"/>
              <a:t>eather</a:t>
            </a:r>
            <a:r>
              <a:rPr lang="en-US" altLang="fr-CH" sz="1800" dirty="0" smtClean="0"/>
              <a:t> </a:t>
            </a:r>
            <a:r>
              <a:rPr lang="x-none" altLang="fr-CH" sz="1800" smtClean="0"/>
              <a:t>S</a:t>
            </a:r>
            <a:r>
              <a:rPr lang="fr-CH" sz="1800" dirty="0" err="1" smtClean="0"/>
              <a:t>tations</a:t>
            </a:r>
            <a:r>
              <a:rPr lang="fr-CH" sz="1800" dirty="0" smtClean="0"/>
              <a:t> </a:t>
            </a:r>
            <a:r>
              <a:rPr lang="x-none" altLang="fr-CH" sz="1800" smtClean="0"/>
              <a:t>– </a:t>
            </a:r>
            <a:r>
              <a:rPr lang="en-US" altLang="fr-CH" sz="1800" dirty="0" smtClean="0"/>
              <a:t>26</a:t>
            </a:r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en-US" altLang="fr-CH" sz="1800" dirty="0" smtClean="0"/>
              <a:t>Pilot Balloon Stations- 10</a:t>
            </a:r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en-US" altLang="fr-CH" sz="1800" dirty="0" smtClean="0"/>
              <a:t>Agro Meteorological Stations- 19</a:t>
            </a:r>
            <a:endParaRPr lang="x-none" altLang="fr-CH" sz="1800" dirty="0" smtClean="0"/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fr-CH" sz="1800" dirty="0" err="1" smtClean="0"/>
              <a:t>Upper</a:t>
            </a:r>
            <a:r>
              <a:rPr lang="fr-CH" sz="1800" dirty="0" smtClean="0"/>
              <a:t>-air/radiosonde stations </a:t>
            </a:r>
            <a:r>
              <a:rPr lang="x-none" altLang="fr-CH" sz="1800" smtClean="0"/>
              <a:t>- </a:t>
            </a:r>
            <a:r>
              <a:rPr lang="en-US" altLang="fr-CH" sz="1800" dirty="0" smtClean="0"/>
              <a:t>4</a:t>
            </a:r>
            <a:r>
              <a:rPr lang="x-none" altLang="fr-CH" sz="1800" smtClean="0"/>
              <a:t> (</a:t>
            </a:r>
            <a:r>
              <a:rPr lang="en-US" altLang="fr-CH" sz="1800" dirty="0" smtClean="0"/>
              <a:t>Dhaka, </a:t>
            </a:r>
            <a:r>
              <a:rPr lang="en-US" altLang="fr-CH" sz="1800" dirty="0" err="1" smtClean="0"/>
              <a:t>Chattogram</a:t>
            </a:r>
            <a:r>
              <a:rPr lang="en-US" altLang="fr-CH" sz="1800" dirty="0" smtClean="0"/>
              <a:t>, </a:t>
            </a:r>
            <a:r>
              <a:rPr lang="en-US" altLang="fr-CH" sz="1800" dirty="0" err="1" smtClean="0"/>
              <a:t>Bogura</a:t>
            </a:r>
            <a:r>
              <a:rPr lang="en-US" altLang="fr-CH" sz="1800" dirty="0" smtClean="0"/>
              <a:t> and </a:t>
            </a:r>
            <a:r>
              <a:rPr lang="en-US" altLang="fr-CH" sz="1800" dirty="0" err="1" smtClean="0"/>
              <a:t>Sylhet</a:t>
            </a:r>
            <a:r>
              <a:rPr lang="x-none" altLang="fr-CH" sz="1800" smtClean="0"/>
              <a:t>)</a:t>
            </a:r>
            <a:endParaRPr lang="x-none" altLang="fr-CH" sz="1800" dirty="0" smtClean="0"/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fr-CH" sz="1800" dirty="0" err="1" smtClean="0"/>
              <a:t>Weather</a:t>
            </a:r>
            <a:r>
              <a:rPr lang="fr-CH" sz="1800" dirty="0" smtClean="0"/>
              <a:t> Radars </a:t>
            </a:r>
            <a:r>
              <a:rPr lang="x-none" altLang="fr-CH" sz="1800" smtClean="0"/>
              <a:t>- </a:t>
            </a:r>
            <a:r>
              <a:rPr lang="en-US" altLang="fr-CH" sz="1800" dirty="0" smtClean="0"/>
              <a:t>5</a:t>
            </a:r>
            <a:r>
              <a:rPr lang="x-none" altLang="fr-CH" sz="1800" smtClean="0"/>
              <a:t> (</a:t>
            </a:r>
            <a:r>
              <a:rPr lang="en-US" altLang="fr-CH" sz="1800" dirty="0" smtClean="0"/>
              <a:t>Dhaka</a:t>
            </a:r>
            <a:r>
              <a:rPr lang="x-none" altLang="fr-CH" sz="1800" smtClean="0"/>
              <a:t>, </a:t>
            </a:r>
            <a:r>
              <a:rPr lang="en-US" altLang="fr-CH" sz="1800" dirty="0" smtClean="0"/>
              <a:t>Cox’s </a:t>
            </a:r>
            <a:r>
              <a:rPr lang="en-US" altLang="fr-CH" sz="1800" dirty="0" err="1" smtClean="0"/>
              <a:t>Bazar</a:t>
            </a:r>
            <a:r>
              <a:rPr lang="en-US" altLang="fr-CH" sz="1800" dirty="0" smtClean="0"/>
              <a:t>, </a:t>
            </a:r>
            <a:r>
              <a:rPr lang="en-US" altLang="fr-CH" sz="1800" dirty="0" err="1" smtClean="0"/>
              <a:t>Khepupara</a:t>
            </a:r>
            <a:r>
              <a:rPr lang="en-US" altLang="fr-CH" sz="1800" dirty="0" smtClean="0"/>
              <a:t>, </a:t>
            </a:r>
            <a:r>
              <a:rPr lang="en-US" altLang="fr-CH" sz="1800" dirty="0" err="1" smtClean="0"/>
              <a:t>Molvibazar</a:t>
            </a:r>
            <a:r>
              <a:rPr lang="x-none" altLang="fr-CH" sz="1800" smtClean="0"/>
              <a:t> and </a:t>
            </a:r>
            <a:r>
              <a:rPr lang="en-US" altLang="fr-CH" sz="1800" dirty="0" err="1" smtClean="0"/>
              <a:t>Rangpur</a:t>
            </a:r>
            <a:r>
              <a:rPr lang="x-none" altLang="fr-CH" sz="1800" smtClean="0"/>
              <a:t>)</a:t>
            </a:r>
            <a:endParaRPr lang="x-none" altLang="fr-CH" sz="1800" dirty="0" smtClean="0"/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fr-CH" sz="1800" dirty="0" err="1" smtClean="0"/>
              <a:t>Lightning</a:t>
            </a:r>
            <a:r>
              <a:rPr lang="fr-CH" sz="1800" dirty="0" smtClean="0"/>
              <a:t> détections networks - </a:t>
            </a:r>
            <a:r>
              <a:rPr lang="en-US" altLang="fr-CH" sz="1800" dirty="0" smtClean="0"/>
              <a:t>8</a:t>
            </a:r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en-US" altLang="fr-CH" sz="1800" dirty="0" smtClean="0"/>
              <a:t>Air Quality Monitoring System – 4</a:t>
            </a:r>
          </a:p>
          <a:p>
            <a:pPr marL="1482725" lvl="2" indent="-682625">
              <a:buFont typeface="Courier New" panose="02070309020205020404" pitchFamily="49" charset="0"/>
              <a:buChar char="o"/>
            </a:pPr>
            <a:r>
              <a:rPr lang="en-US" altLang="fr-CH" sz="1800" dirty="0" smtClean="0"/>
              <a:t>Seismic observatory -10</a:t>
            </a:r>
            <a:endParaRPr lang="x-none" altLang="fr-CH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1139</TotalTime>
  <Words>474</Words>
  <Application>Microsoft Office PowerPoint</Application>
  <PresentationFormat>On-screen Show (4:3)</PresentationFormat>
  <Paragraphs>140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WMO_WHITE_Powerpoint_en_fr</vt:lpstr>
      <vt:lpstr>Chart</vt:lpstr>
      <vt:lpstr>Slide 1</vt:lpstr>
      <vt:lpstr>Slide 2</vt:lpstr>
      <vt:lpstr>Slide 3</vt:lpstr>
      <vt:lpstr>Climate of Bangladesh</vt:lpstr>
      <vt:lpstr>Brief introduction to the NMHS </vt:lpstr>
      <vt:lpstr>National requirements for observations </vt:lpstr>
      <vt:lpstr>National requirements for observations</vt:lpstr>
      <vt:lpstr>National requirements for observations</vt:lpstr>
      <vt:lpstr>Inventory of current national observing capabilities</vt:lpstr>
      <vt:lpstr>Slide 10</vt:lpstr>
      <vt:lpstr>Pilot Balloon observatory</vt:lpstr>
      <vt:lpstr>Slide 12</vt:lpstr>
      <vt:lpstr>Slide 13</vt:lpstr>
      <vt:lpstr>List of stations</vt:lpstr>
      <vt:lpstr>Slide 15</vt:lpstr>
    </vt:vector>
  </TitlesOfParts>
  <Company>World Meteorological 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LFNunes</dc:creator>
  <cp:lastModifiedBy>User</cp:lastModifiedBy>
  <cp:revision>673</cp:revision>
  <cp:lastPrinted>2018-09-18T03:14:28Z</cp:lastPrinted>
  <dcterms:created xsi:type="dcterms:W3CDTF">2018-09-18T03:14:28Z</dcterms:created>
  <dcterms:modified xsi:type="dcterms:W3CDTF">2019-11-12T17:27:28Z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1033-10.1.0.6757</vt:lpwstr>
  </property>
</Properties>
</file>