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74" r:id="rId3"/>
    <p:sldId id="266" r:id="rId4"/>
    <p:sldId id="275" r:id="rId5"/>
    <p:sldId id="276" r:id="rId6"/>
    <p:sldId id="273" r:id="rId7"/>
    <p:sldId id="258"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60" d="100"/>
          <a:sy n="60" d="100"/>
        </p:scale>
        <p:origin x="-1662" y="-6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51E7C7-A3D3-43D5-A468-C399A3835748}" type="datetimeFigureOut">
              <a:rPr lang="en-US" smtClean="0"/>
              <a:t>02/11/2017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658C9A-963D-46BA-ADC5-09AEE0B4E9AD}" type="slidenum">
              <a:rPr lang="en-US" smtClean="0"/>
              <a:t>‹#›</a:t>
            </a:fld>
            <a:endParaRPr lang="en-US"/>
          </a:p>
        </p:txBody>
      </p:sp>
    </p:spTree>
    <p:extLst>
      <p:ext uri="{BB962C8B-B14F-4D97-AF65-F5344CB8AC3E}">
        <p14:creationId xmlns:p14="http://schemas.microsoft.com/office/powerpoint/2010/main" val="37292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39064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9259AF2F-52C6-9B46-B8B2-0579234AE62E}" type="slidenum">
              <a:rPr lang="en-US" smtClean="0"/>
              <a:t>‹#›</a:t>
            </a:fld>
            <a:endParaRPr lang="en-US"/>
          </a:p>
        </p:txBody>
      </p:sp>
      <p:pic>
        <p:nvPicPr>
          <p:cNvPr id="7" name="Picture 6" descr="wmo2016_powerpoint_standard_v2-2.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151694"/>
            <a:ext cx="1988820" cy="1714500"/>
          </a:xfrm>
          <a:prstGeom prst="rect">
            <a:avLst/>
          </a:prstGeom>
        </p:spPr>
      </p:pic>
    </p:spTree>
    <p:extLst>
      <p:ext uri="{BB962C8B-B14F-4D97-AF65-F5344CB8AC3E}">
        <p14:creationId xmlns:p14="http://schemas.microsoft.com/office/powerpoint/2010/main" val="500931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2833901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187663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2036454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723727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418312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1305509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9259AF2F-52C6-9B46-B8B2-0579234AE62E}" type="slidenum">
              <a:rPr lang="en-US" smtClean="0"/>
              <a:t>‹#›</a:t>
            </a:fld>
            <a:endParaRPr lang="en-US" dirty="0"/>
          </a:p>
        </p:txBody>
      </p:sp>
    </p:spTree>
    <p:extLst>
      <p:ext uri="{BB962C8B-B14F-4D97-AF65-F5344CB8AC3E}">
        <p14:creationId xmlns:p14="http://schemas.microsoft.com/office/powerpoint/2010/main" val="283484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59AF2F-52C6-9B46-B8B2-0579234AE62E}" type="slidenum">
              <a:rPr lang="en-US" smtClean="0"/>
              <a:t>‹#›</a:t>
            </a:fld>
            <a:endParaRPr lang="en-US"/>
          </a:p>
        </p:txBody>
      </p:sp>
      <p:pic>
        <p:nvPicPr>
          <p:cNvPr id="7" name="Picture 6" descr="wmo2016_powerpoint_standard_v2-2.jpg"/>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5151694"/>
            <a:ext cx="1988820" cy="1714500"/>
          </a:xfrm>
          <a:prstGeom prst="rect">
            <a:avLst/>
          </a:prstGeom>
        </p:spPr>
      </p:pic>
    </p:spTree>
    <p:extLst>
      <p:ext uri="{BB962C8B-B14F-4D97-AF65-F5344CB8AC3E}">
        <p14:creationId xmlns:p14="http://schemas.microsoft.com/office/powerpoint/2010/main" val="3053617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mo2016_powerpoint_standard_v2_dark-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80000" cy="6887123"/>
          </a:xfrm>
          <a:prstGeom prst="rect">
            <a:avLst/>
          </a:prstGeom>
        </p:spPr>
      </p:pic>
      <p:sp>
        <p:nvSpPr>
          <p:cNvPr id="6" name="Title 1"/>
          <p:cNvSpPr txBox="1">
            <a:spLocks/>
          </p:cNvSpPr>
          <p:nvPr/>
        </p:nvSpPr>
        <p:spPr>
          <a:xfrm>
            <a:off x="457200" y="802220"/>
            <a:ext cx="8229600" cy="1840813"/>
          </a:xfrm>
          <a:prstGeom prst="rect">
            <a:avLst/>
          </a:prstGeom>
        </p:spPr>
        <p:txBody>
          <a:bodyPr vert="horz" lIns="91440" tIns="45720" rIns="91440" bIns="45720" rtlCol="0" anchor="ctr">
            <a:normAutofit fontScale="2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1200" dirty="0" smtClean="0">
                <a:solidFill>
                  <a:schemeClr val="bg1"/>
                </a:solidFill>
              </a:rPr>
              <a:t>Meeting of Directors of WMO Regional Training </a:t>
            </a:r>
            <a:r>
              <a:rPr lang="en-US" sz="11200" dirty="0" err="1" smtClean="0">
                <a:solidFill>
                  <a:schemeClr val="bg1"/>
                </a:solidFill>
              </a:rPr>
              <a:t>Centres</a:t>
            </a:r>
            <a:r>
              <a:rPr lang="en-US" sz="11200" dirty="0" smtClean="0">
                <a:solidFill>
                  <a:schemeClr val="bg1"/>
                </a:solidFill>
              </a:rPr>
              <a:t> and Heads of Training Institutions</a:t>
            </a:r>
          </a:p>
          <a:p>
            <a:r>
              <a:rPr lang="en-US" sz="11200" dirty="0" smtClean="0">
                <a:solidFill>
                  <a:schemeClr val="bg1"/>
                </a:solidFill>
              </a:rPr>
              <a:t>Barbados, 2 November 2017</a:t>
            </a:r>
          </a:p>
          <a:p>
            <a:endParaRPr lang="en-US" sz="3800" dirty="0">
              <a:solidFill>
                <a:schemeClr val="bg1"/>
              </a:solidFill>
            </a:endParaRPr>
          </a:p>
          <a:p>
            <a:endParaRPr lang="en-US" sz="3800" dirty="0" smtClean="0">
              <a:solidFill>
                <a:schemeClr val="bg1"/>
              </a:solidFill>
            </a:endParaRPr>
          </a:p>
          <a:p>
            <a:r>
              <a:rPr lang="en-US" sz="9600" dirty="0">
                <a:solidFill>
                  <a:schemeClr val="bg1"/>
                </a:solidFill>
              </a:rPr>
              <a:t>b</a:t>
            </a:r>
            <a:r>
              <a:rPr lang="en-US" sz="9600" dirty="0" smtClean="0">
                <a:solidFill>
                  <a:schemeClr val="bg1"/>
                </a:solidFill>
              </a:rPr>
              <a:t>y </a:t>
            </a:r>
          </a:p>
          <a:p>
            <a:endParaRPr lang="en-US" sz="9600" dirty="0">
              <a:solidFill>
                <a:schemeClr val="bg1"/>
              </a:solidFill>
            </a:endParaRPr>
          </a:p>
          <a:p>
            <a:endParaRPr lang="en-US" sz="9600" dirty="0" smtClean="0">
              <a:solidFill>
                <a:schemeClr val="bg1"/>
              </a:solidFill>
            </a:endParaRPr>
          </a:p>
          <a:p>
            <a:r>
              <a:rPr lang="en-US" sz="9600" dirty="0" err="1" smtClean="0">
                <a:solidFill>
                  <a:schemeClr val="bg1"/>
                </a:solidFill>
              </a:rPr>
              <a:t>Yinka</a:t>
            </a:r>
            <a:r>
              <a:rPr lang="en-US" sz="9600" dirty="0" smtClean="0">
                <a:solidFill>
                  <a:schemeClr val="bg1"/>
                </a:solidFill>
              </a:rPr>
              <a:t> Adebayo</a:t>
            </a:r>
          </a:p>
          <a:p>
            <a:r>
              <a:rPr lang="en-US" sz="9600" dirty="0" smtClean="0">
                <a:solidFill>
                  <a:schemeClr val="bg1"/>
                </a:solidFill>
              </a:rPr>
              <a:t>Director, Education and Training Office </a:t>
            </a:r>
          </a:p>
        </p:txBody>
      </p:sp>
    </p:spTree>
    <p:extLst>
      <p:ext uri="{BB962C8B-B14F-4D97-AF65-F5344CB8AC3E}">
        <p14:creationId xmlns:p14="http://schemas.microsoft.com/office/powerpoint/2010/main" val="23892606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b="1" dirty="0" smtClean="0"/>
              <a:t>Report on activities of WMO and its Regional </a:t>
            </a:r>
            <a:r>
              <a:rPr lang="en-GB" sz="3600" b="1" dirty="0" smtClean="0"/>
              <a:t>Training Centres</a:t>
            </a:r>
            <a:endParaRPr lang="en-GB" sz="3600" b="1" dirty="0"/>
          </a:p>
        </p:txBody>
      </p:sp>
      <p:sp>
        <p:nvSpPr>
          <p:cNvPr id="3" name="Title 1"/>
          <p:cNvSpPr txBox="1">
            <a:spLocks/>
          </p:cNvSpPr>
          <p:nvPr/>
        </p:nvSpPr>
        <p:spPr>
          <a:xfrm>
            <a:off x="609600" y="1417638"/>
            <a:ext cx="8229600" cy="4735512"/>
          </a:xfrm>
          <a:prstGeom prst="rect">
            <a:avLst/>
          </a:prstGeom>
        </p:spPr>
        <p:txBody>
          <a:bodyPr vert="horz" lIns="91440" tIns="45720" rIns="91440" bIns="45720" rtlCol="0" anchor="t">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342900" lvl="0" indent="-342900" algn="l">
              <a:lnSpc>
                <a:spcPct val="115000"/>
              </a:lnSpc>
              <a:spcAft>
                <a:spcPts val="0"/>
              </a:spcAft>
              <a:buFont typeface="+mj-lt"/>
              <a:buAutoNum type="romanLcParenR"/>
            </a:pPr>
            <a:r>
              <a:rPr lang="en-GB" sz="2400" dirty="0" smtClean="0">
                <a:ea typeface="SimSun"/>
                <a:cs typeface="Arial"/>
              </a:rPr>
              <a:t>Already circulated</a:t>
            </a:r>
          </a:p>
          <a:p>
            <a:pPr marL="342900" lvl="0" indent="-342900" algn="l">
              <a:lnSpc>
                <a:spcPct val="115000"/>
              </a:lnSpc>
              <a:spcAft>
                <a:spcPts val="0"/>
              </a:spcAft>
              <a:buFont typeface="+mj-lt"/>
              <a:buAutoNum type="romanLcParenR"/>
            </a:pPr>
            <a:r>
              <a:rPr lang="en-GB" sz="2400" dirty="0" smtClean="0">
                <a:ea typeface="SimSun"/>
                <a:cs typeface="Arial"/>
              </a:rPr>
              <a:t>Reports reflect on various levels of activities of RTCs</a:t>
            </a:r>
          </a:p>
          <a:p>
            <a:pPr marL="342900" lvl="0" indent="-342900" algn="l">
              <a:lnSpc>
                <a:spcPct val="115000"/>
              </a:lnSpc>
              <a:spcAft>
                <a:spcPts val="0"/>
              </a:spcAft>
              <a:buFont typeface="+mj-lt"/>
              <a:buAutoNum type="romanLcParenR"/>
            </a:pPr>
            <a:r>
              <a:rPr lang="en-GB" sz="2400" dirty="0" smtClean="0">
                <a:ea typeface="SimSun"/>
                <a:cs typeface="Arial"/>
              </a:rPr>
              <a:t>Need</a:t>
            </a:r>
            <a:r>
              <a:rPr lang="fr-CH" sz="2400" dirty="0" smtClean="0">
                <a:ea typeface="SimSun"/>
                <a:cs typeface="Arial"/>
              </a:rPr>
              <a:t> </a:t>
            </a:r>
            <a:r>
              <a:rPr lang="en-GB" sz="2400" dirty="0" smtClean="0">
                <a:ea typeface="SimSun"/>
                <a:cs typeface="Arial"/>
              </a:rPr>
              <a:t>to</a:t>
            </a:r>
            <a:r>
              <a:rPr lang="fr-CH" sz="2400" dirty="0" smtClean="0">
                <a:ea typeface="SimSun"/>
                <a:cs typeface="Arial"/>
              </a:rPr>
              <a:t> </a:t>
            </a:r>
            <a:r>
              <a:rPr lang="en-GB" sz="2400" dirty="0" smtClean="0">
                <a:ea typeface="SimSun"/>
                <a:cs typeface="Arial"/>
              </a:rPr>
              <a:t>fill</a:t>
            </a:r>
            <a:r>
              <a:rPr lang="fr-CH" sz="2400" dirty="0" smtClean="0">
                <a:ea typeface="SimSun"/>
                <a:cs typeface="Arial"/>
              </a:rPr>
              <a:t> </a:t>
            </a:r>
            <a:r>
              <a:rPr lang="fr-CH" sz="2400" dirty="0">
                <a:ea typeface="SimSun"/>
                <a:cs typeface="Arial"/>
              </a:rPr>
              <a:t>t</a:t>
            </a:r>
            <a:r>
              <a:rPr lang="fr-CH" sz="2400" dirty="0" smtClean="0">
                <a:ea typeface="SimSun"/>
                <a:cs typeface="Arial"/>
              </a:rPr>
              <a:t>he gap in the area of reporting on </a:t>
            </a:r>
            <a:r>
              <a:rPr lang="en-GB" sz="2400" dirty="0" smtClean="0">
                <a:ea typeface="SimSun"/>
                <a:cs typeface="Arial"/>
              </a:rPr>
              <a:t>activities</a:t>
            </a:r>
          </a:p>
          <a:p>
            <a:pPr marL="342900" lvl="0" indent="-342900" algn="l">
              <a:lnSpc>
                <a:spcPct val="115000"/>
              </a:lnSpc>
              <a:spcAft>
                <a:spcPts val="0"/>
              </a:spcAft>
              <a:buFont typeface="+mj-lt"/>
              <a:buAutoNum type="romanLcParenR"/>
            </a:pPr>
            <a:r>
              <a:rPr lang="en-GB" sz="2400" dirty="0" smtClean="0">
                <a:ea typeface="SimSun"/>
                <a:cs typeface="Arial"/>
              </a:rPr>
              <a:t>Improve on information sharing</a:t>
            </a:r>
          </a:p>
          <a:p>
            <a:pPr marL="342900" lvl="0" indent="-342900" algn="l">
              <a:lnSpc>
                <a:spcPct val="115000"/>
              </a:lnSpc>
              <a:spcAft>
                <a:spcPts val="0"/>
              </a:spcAft>
              <a:buFont typeface="+mj-lt"/>
              <a:buAutoNum type="romanLcParenR"/>
            </a:pPr>
            <a:r>
              <a:rPr lang="en-GB" sz="2400" dirty="0" smtClean="0">
                <a:ea typeface="SimSun"/>
                <a:cs typeface="Arial"/>
              </a:rPr>
              <a:t>Send information to WMO on available opportunities</a:t>
            </a:r>
          </a:p>
          <a:p>
            <a:pPr marL="342900" lvl="0" indent="-342900" algn="l">
              <a:lnSpc>
                <a:spcPct val="115000"/>
              </a:lnSpc>
              <a:spcAft>
                <a:spcPts val="0"/>
              </a:spcAft>
              <a:buFont typeface="+mj-lt"/>
              <a:buAutoNum type="romanLcParenR"/>
            </a:pPr>
            <a:r>
              <a:rPr lang="en-GB" sz="2400" dirty="0" smtClean="0">
                <a:ea typeface="SimSun"/>
                <a:cs typeface="Arial"/>
              </a:rPr>
              <a:t>Review of agreements on RTCs where they exist, and initiate with those without agreement</a:t>
            </a:r>
          </a:p>
          <a:p>
            <a:pPr marL="342900" lvl="0" indent="-342900" algn="l">
              <a:lnSpc>
                <a:spcPct val="115000"/>
              </a:lnSpc>
              <a:spcAft>
                <a:spcPts val="0"/>
              </a:spcAft>
              <a:buFont typeface="+mj-lt"/>
              <a:buAutoNum type="romanLcParenR"/>
            </a:pPr>
            <a:r>
              <a:rPr lang="en-GB" sz="2400" dirty="0" smtClean="0">
                <a:ea typeface="SimSun"/>
                <a:cs typeface="Arial"/>
              </a:rPr>
              <a:t>Consider targeted agreement on fellowships</a:t>
            </a:r>
            <a:endParaRPr lang="en-GB" sz="2400" dirty="0">
              <a:ea typeface="SimSun"/>
              <a:cs typeface="Arial"/>
            </a:endParaRPr>
          </a:p>
        </p:txBody>
      </p:sp>
    </p:spTree>
    <p:extLst>
      <p:ext uri="{BB962C8B-B14F-4D97-AF65-F5344CB8AC3E}">
        <p14:creationId xmlns:p14="http://schemas.microsoft.com/office/powerpoint/2010/main" val="3986982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CH" sz="3600" b="1" dirty="0" err="1" smtClean="0"/>
              <a:t>Matters</a:t>
            </a:r>
            <a:r>
              <a:rPr lang="fr-CH" sz="3600" b="1" dirty="0" smtClean="0"/>
              <a:t> </a:t>
            </a:r>
            <a:r>
              <a:rPr lang="fr-CH" sz="3600" b="1" dirty="0" err="1" smtClean="0"/>
              <a:t>arising</a:t>
            </a:r>
            <a:r>
              <a:rPr lang="fr-CH" sz="3600" b="1" dirty="0" smtClean="0"/>
              <a:t> </a:t>
            </a:r>
            <a:r>
              <a:rPr lang="fr-CH" sz="3600" b="1" dirty="0" err="1" smtClean="0"/>
              <a:t>from</a:t>
            </a:r>
            <a:r>
              <a:rPr lang="fr-CH" sz="3600" b="1" dirty="0" smtClean="0"/>
              <a:t> the report</a:t>
            </a:r>
            <a:endParaRPr lang="en-US" sz="3600" b="1" dirty="0"/>
          </a:p>
        </p:txBody>
      </p:sp>
      <p:sp>
        <p:nvSpPr>
          <p:cNvPr id="3" name="Title 1"/>
          <p:cNvSpPr txBox="1">
            <a:spLocks/>
          </p:cNvSpPr>
          <p:nvPr/>
        </p:nvSpPr>
        <p:spPr>
          <a:xfrm>
            <a:off x="609600" y="1277007"/>
            <a:ext cx="8229600" cy="5029199"/>
          </a:xfrm>
          <a:prstGeom prst="rect">
            <a:avLst/>
          </a:prstGeom>
        </p:spPr>
        <p:txBody>
          <a:bodyPr vert="horz" lIns="91440" tIns="45720" rIns="91440" bIns="45720" rtlCol="0" anchor="t">
            <a:normAutofit fontScale="3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gn="l">
              <a:lnSpc>
                <a:spcPct val="115000"/>
              </a:lnSpc>
            </a:pPr>
            <a:endParaRPr lang="en-GB" sz="4000" dirty="0">
              <a:ea typeface="SimSun"/>
              <a:cs typeface="Arial"/>
            </a:endParaRPr>
          </a:p>
          <a:p>
            <a:pPr marL="342900" lvl="0" indent="-342900" algn="l">
              <a:lnSpc>
                <a:spcPct val="115000"/>
              </a:lnSpc>
              <a:spcAft>
                <a:spcPts val="0"/>
              </a:spcAft>
              <a:buFont typeface="+mj-lt"/>
              <a:buAutoNum type="romanLcParenR"/>
            </a:pPr>
            <a:r>
              <a:rPr lang="en-GB" sz="6400" dirty="0">
                <a:ea typeface="SimSun"/>
                <a:cs typeface="Arial"/>
              </a:rPr>
              <a:t>Exchange  of resources and relationships among RTCs, and with  other training institutions in their respective regions;</a:t>
            </a:r>
          </a:p>
          <a:p>
            <a:pPr marL="342900" lvl="0" indent="-342900" algn="l">
              <a:lnSpc>
                <a:spcPct val="115000"/>
              </a:lnSpc>
              <a:spcAft>
                <a:spcPts val="0"/>
              </a:spcAft>
              <a:buFont typeface="+mj-lt"/>
              <a:buAutoNum type="romanLcParenR"/>
            </a:pPr>
            <a:r>
              <a:rPr lang="en-GB" sz="6400" dirty="0">
                <a:ea typeface="SimSun"/>
                <a:cs typeface="Arial"/>
              </a:rPr>
              <a:t>Programme  development and relationships with WMO technical programmes and other affiliate institutions</a:t>
            </a:r>
          </a:p>
          <a:p>
            <a:pPr marL="342900" lvl="0" indent="-342900" algn="l">
              <a:lnSpc>
                <a:spcPct val="115000"/>
              </a:lnSpc>
              <a:spcAft>
                <a:spcPts val="0"/>
              </a:spcAft>
              <a:buFont typeface="+mj-lt"/>
              <a:buAutoNum type="romanLcParenR"/>
            </a:pPr>
            <a:r>
              <a:rPr lang="en-GB" sz="6400" dirty="0">
                <a:ea typeface="SimSun"/>
                <a:cs typeface="Arial"/>
              </a:rPr>
              <a:t>Feasibility  of the WMO Global Campus, legal implications, and impacts on RTCs and the quality of training in meteorology and hydrology together with the related geosciences.</a:t>
            </a:r>
          </a:p>
          <a:p>
            <a:pPr marL="342900" lvl="0" indent="-342900" algn="l">
              <a:lnSpc>
                <a:spcPct val="115000"/>
              </a:lnSpc>
              <a:spcAft>
                <a:spcPts val="0"/>
              </a:spcAft>
              <a:buFont typeface="+mj-lt"/>
              <a:buAutoNum type="romanLcParenR"/>
            </a:pPr>
            <a:r>
              <a:rPr lang="en-GB" sz="6400" dirty="0">
                <a:ea typeface="SimSun"/>
                <a:cs typeface="Arial"/>
              </a:rPr>
              <a:t>Use  of the new “Guide to the Management and Operation of WMO Regional Training Centres and Other Training Institutions” (WMO-No. 1169)</a:t>
            </a:r>
          </a:p>
          <a:p>
            <a:pPr marL="342900" lvl="0" indent="-342900" algn="l">
              <a:lnSpc>
                <a:spcPct val="115000"/>
              </a:lnSpc>
              <a:spcAft>
                <a:spcPts val="0"/>
              </a:spcAft>
              <a:buFont typeface="+mj-lt"/>
              <a:buAutoNum type="romanLcParenR"/>
            </a:pPr>
            <a:r>
              <a:rPr lang="en-GB" sz="6400" dirty="0">
                <a:ea typeface="SimSun"/>
                <a:cs typeface="Arial"/>
              </a:rPr>
              <a:t>Programme  development to support competencies and qualifications (WMO-No.49 Vol I, part V</a:t>
            </a:r>
            <a:r>
              <a:rPr lang="en-GB" sz="6400" dirty="0" smtClean="0">
                <a:ea typeface="SimSun"/>
                <a:cs typeface="Arial"/>
              </a:rPr>
              <a:t>),</a:t>
            </a:r>
            <a:endParaRPr lang="en-GB" sz="6400" dirty="0">
              <a:ea typeface="SimSun"/>
              <a:cs typeface="Arial"/>
            </a:endParaRPr>
          </a:p>
        </p:txBody>
      </p:sp>
    </p:spTree>
    <p:extLst>
      <p:ext uri="{BB962C8B-B14F-4D97-AF65-F5344CB8AC3E}">
        <p14:creationId xmlns:p14="http://schemas.microsoft.com/office/powerpoint/2010/main" val="1946912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CH" sz="3600" b="1" dirty="0" err="1" smtClean="0"/>
              <a:t>Matters</a:t>
            </a:r>
            <a:r>
              <a:rPr lang="fr-CH" sz="3600" b="1" dirty="0" smtClean="0"/>
              <a:t> </a:t>
            </a:r>
            <a:r>
              <a:rPr lang="fr-CH" sz="3600" b="1" dirty="0" err="1" smtClean="0"/>
              <a:t>arising</a:t>
            </a:r>
            <a:r>
              <a:rPr lang="fr-CH" sz="3600" b="1" dirty="0" smtClean="0"/>
              <a:t> </a:t>
            </a:r>
            <a:r>
              <a:rPr lang="fr-CH" sz="3600" b="1" dirty="0" err="1" smtClean="0"/>
              <a:t>from</a:t>
            </a:r>
            <a:r>
              <a:rPr lang="fr-CH" sz="3600" b="1" dirty="0" smtClean="0"/>
              <a:t> the report (</a:t>
            </a:r>
            <a:r>
              <a:rPr lang="fr-CH" sz="3600" b="1" dirty="0" err="1" smtClean="0"/>
              <a:t>continued</a:t>
            </a:r>
            <a:r>
              <a:rPr lang="fr-CH" sz="3600" b="1" dirty="0" smtClean="0"/>
              <a:t>)</a:t>
            </a:r>
            <a:endParaRPr lang="en-US" sz="3600" b="1" dirty="0"/>
          </a:p>
        </p:txBody>
      </p:sp>
      <p:sp>
        <p:nvSpPr>
          <p:cNvPr id="3" name="Title 1"/>
          <p:cNvSpPr txBox="1">
            <a:spLocks/>
          </p:cNvSpPr>
          <p:nvPr/>
        </p:nvSpPr>
        <p:spPr>
          <a:xfrm>
            <a:off x="609600" y="1277007"/>
            <a:ext cx="8229600" cy="5029199"/>
          </a:xfrm>
          <a:prstGeom prst="rect">
            <a:avLst/>
          </a:prstGeom>
        </p:spPr>
        <p:txBody>
          <a:bodyPr vert="horz" lIns="91440" tIns="45720" rIns="91440" bIns="45720" rtlCol="0" anchor="t">
            <a:normAutofit fontScale="3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lgn="l">
              <a:lnSpc>
                <a:spcPct val="115000"/>
              </a:lnSpc>
            </a:pPr>
            <a:endParaRPr lang="en-GB" sz="4000" dirty="0">
              <a:ea typeface="SimSun"/>
              <a:cs typeface="Arial"/>
            </a:endParaRPr>
          </a:p>
          <a:p>
            <a:pPr marL="342900" lvl="0" indent="-342900" algn="l">
              <a:lnSpc>
                <a:spcPct val="115000"/>
              </a:lnSpc>
              <a:spcAft>
                <a:spcPts val="0"/>
              </a:spcAft>
              <a:buFont typeface="+mj-lt"/>
              <a:buAutoNum type="romanLcParenR"/>
            </a:pPr>
            <a:r>
              <a:rPr lang="en-GB" sz="6400" dirty="0" smtClean="0">
                <a:ea typeface="SimSun"/>
                <a:cs typeface="Arial"/>
              </a:rPr>
              <a:t>Resource  </a:t>
            </a:r>
            <a:r>
              <a:rPr lang="en-GB" sz="6400" dirty="0">
                <a:ea typeface="SimSun"/>
                <a:cs typeface="Arial"/>
              </a:rPr>
              <a:t>mobilization and support to fellowships and training,</a:t>
            </a:r>
          </a:p>
          <a:p>
            <a:pPr marL="342900" lvl="0" indent="-342900" algn="l">
              <a:lnSpc>
                <a:spcPct val="115000"/>
              </a:lnSpc>
              <a:spcAft>
                <a:spcPts val="0"/>
              </a:spcAft>
              <a:buFont typeface="+mj-lt"/>
              <a:buAutoNum type="romanLcParenR"/>
            </a:pPr>
            <a:r>
              <a:rPr lang="en-GB" sz="6400" dirty="0">
                <a:ea typeface="SimSun"/>
                <a:cs typeface="Arial"/>
              </a:rPr>
              <a:t>National , regional and global training responsibilities/undertakings, including interactions with Regional Associations,</a:t>
            </a:r>
          </a:p>
          <a:p>
            <a:pPr marL="342900" lvl="0" indent="-342900" algn="l">
              <a:lnSpc>
                <a:spcPct val="115000"/>
              </a:lnSpc>
              <a:spcAft>
                <a:spcPts val="0"/>
              </a:spcAft>
              <a:buFont typeface="+mj-lt"/>
              <a:buAutoNum type="romanLcParenR"/>
            </a:pPr>
            <a:r>
              <a:rPr lang="en-GB" sz="6400" dirty="0">
                <a:ea typeface="SimSun"/>
                <a:cs typeface="Arial"/>
              </a:rPr>
              <a:t>Maintenance  of standards, performance evaluation and external review,</a:t>
            </a:r>
          </a:p>
          <a:p>
            <a:pPr marL="342900" lvl="0" indent="-342900" algn="l">
              <a:lnSpc>
                <a:spcPct val="115000"/>
              </a:lnSpc>
              <a:spcAft>
                <a:spcPts val="0"/>
              </a:spcAft>
              <a:buFont typeface="+mj-lt"/>
              <a:buAutoNum type="romanLcParenR"/>
            </a:pPr>
            <a:r>
              <a:rPr lang="en-GB" sz="6400" dirty="0">
                <a:ea typeface="SimSun"/>
                <a:cs typeface="Arial"/>
              </a:rPr>
              <a:t>Reporting  to WMO and public outreach,</a:t>
            </a:r>
          </a:p>
          <a:p>
            <a:pPr marL="342900" lvl="0" indent="-342900" algn="l">
              <a:lnSpc>
                <a:spcPct val="115000"/>
              </a:lnSpc>
              <a:spcAft>
                <a:spcPts val="0"/>
              </a:spcAft>
              <a:buFont typeface="+mj-lt"/>
              <a:buAutoNum type="romanLcParenR"/>
            </a:pPr>
            <a:r>
              <a:rPr lang="en-GB" sz="6400" dirty="0">
                <a:ea typeface="SimSun"/>
                <a:cs typeface="Arial"/>
              </a:rPr>
              <a:t>Challenges  facing RTCs in a world faced with rapid evolutions in technology and  demands for user-oriented services ,</a:t>
            </a:r>
          </a:p>
          <a:p>
            <a:pPr marL="342900" lvl="0" indent="-342900" algn="l">
              <a:lnSpc>
                <a:spcPct val="115000"/>
              </a:lnSpc>
              <a:spcAft>
                <a:spcPts val="0"/>
              </a:spcAft>
              <a:buFont typeface="+mj-lt"/>
              <a:buAutoNum type="romanLcParenR"/>
            </a:pPr>
            <a:r>
              <a:rPr lang="en-GB" sz="6400" dirty="0">
                <a:ea typeface="SimSun"/>
                <a:cs typeface="Arial"/>
              </a:rPr>
              <a:t>Research  and development as a means for improving services and further understanding of the global climate system, and</a:t>
            </a:r>
          </a:p>
          <a:p>
            <a:pPr marL="342900" lvl="0" indent="-342900" algn="l">
              <a:lnSpc>
                <a:spcPct val="115000"/>
              </a:lnSpc>
              <a:spcAft>
                <a:spcPts val="1000"/>
              </a:spcAft>
              <a:buFont typeface="+mj-lt"/>
              <a:buAutoNum type="romanLcParenR"/>
            </a:pPr>
            <a:r>
              <a:rPr lang="en-GB" sz="6400" dirty="0">
                <a:ea typeface="SimSun"/>
                <a:cs typeface="Arial"/>
              </a:rPr>
              <a:t>Future  directions.</a:t>
            </a:r>
          </a:p>
        </p:txBody>
      </p:sp>
    </p:spTree>
    <p:extLst>
      <p:ext uri="{BB962C8B-B14F-4D97-AF65-F5344CB8AC3E}">
        <p14:creationId xmlns:p14="http://schemas.microsoft.com/office/powerpoint/2010/main" val="656762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CH" sz="3600" b="1" dirty="0" smtClean="0"/>
              <a:t>Issues of importance</a:t>
            </a:r>
            <a:endParaRPr lang="en-GB" sz="3600" b="1" dirty="0"/>
          </a:p>
        </p:txBody>
      </p:sp>
      <p:sp>
        <p:nvSpPr>
          <p:cNvPr id="3" name="Title 1"/>
          <p:cNvSpPr txBox="1">
            <a:spLocks/>
          </p:cNvSpPr>
          <p:nvPr/>
        </p:nvSpPr>
        <p:spPr>
          <a:xfrm>
            <a:off x="609600" y="1277007"/>
            <a:ext cx="8229600" cy="5029199"/>
          </a:xfrm>
          <a:prstGeom prst="rect">
            <a:avLst/>
          </a:prstGeom>
        </p:spPr>
        <p:txBody>
          <a:bodyPr vert="horz" lIns="91440" tIns="45720" rIns="91440" bIns="45720" rtlCol="0" anchor="t">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342900" lvl="0" indent="-342900" algn="l">
              <a:lnSpc>
                <a:spcPct val="115000"/>
              </a:lnSpc>
              <a:spcAft>
                <a:spcPts val="0"/>
              </a:spcAft>
              <a:buFont typeface="+mj-lt"/>
              <a:buAutoNum type="romanLcParenR"/>
            </a:pPr>
            <a:endParaRPr lang="en-GB" sz="1600" dirty="0" smtClean="0">
              <a:ea typeface="SimSun"/>
              <a:cs typeface="Arial"/>
            </a:endParaRPr>
          </a:p>
          <a:p>
            <a:pPr marL="342900" lvl="0" indent="-342900" algn="l">
              <a:lnSpc>
                <a:spcPct val="115000"/>
              </a:lnSpc>
              <a:spcAft>
                <a:spcPts val="0"/>
              </a:spcAft>
              <a:buFont typeface="+mj-lt"/>
              <a:buAutoNum type="romanLcParenR"/>
            </a:pPr>
            <a:endParaRPr lang="en-GB" sz="1600" dirty="0">
              <a:ea typeface="SimSun"/>
              <a:cs typeface="Arial"/>
            </a:endParaRPr>
          </a:p>
          <a:p>
            <a:pPr marL="342900" lvl="0" indent="-342900" algn="l">
              <a:lnSpc>
                <a:spcPct val="115000"/>
              </a:lnSpc>
              <a:spcAft>
                <a:spcPts val="0"/>
              </a:spcAft>
              <a:buFont typeface="+mj-lt"/>
              <a:buAutoNum type="romanLcParenR"/>
            </a:pPr>
            <a:r>
              <a:rPr lang="en-GB" sz="1600" dirty="0" smtClean="0">
                <a:ea typeface="SimSun"/>
                <a:cs typeface="Arial"/>
              </a:rPr>
              <a:t>What </a:t>
            </a:r>
            <a:r>
              <a:rPr lang="en-GB" sz="1600" dirty="0">
                <a:ea typeface="SimSun"/>
                <a:cs typeface="Arial"/>
              </a:rPr>
              <a:t>do RTCs want from WMO and  from each other, and what are the appropriate improvements to realize the identified needs</a:t>
            </a:r>
            <a:r>
              <a:rPr lang="en-GB" sz="1600" dirty="0" smtClean="0">
                <a:ea typeface="SimSun"/>
                <a:cs typeface="Arial"/>
              </a:rPr>
              <a:t>?</a:t>
            </a:r>
            <a:endParaRPr lang="en-GB" sz="1600" dirty="0">
              <a:ea typeface="SimSun"/>
              <a:cs typeface="Arial"/>
            </a:endParaRPr>
          </a:p>
          <a:p>
            <a:pPr marL="342900" lvl="0" indent="-342900" algn="l">
              <a:lnSpc>
                <a:spcPct val="115000"/>
              </a:lnSpc>
              <a:spcAft>
                <a:spcPts val="0"/>
              </a:spcAft>
              <a:buFont typeface="+mj-lt"/>
              <a:buAutoNum type="romanLcParenR"/>
            </a:pPr>
            <a:r>
              <a:rPr lang="en-GB" sz="1600" dirty="0">
                <a:ea typeface="SimSun"/>
                <a:cs typeface="Arial"/>
              </a:rPr>
              <a:t>What are the  challenges facing RTCs and how can they be  overcome?</a:t>
            </a:r>
          </a:p>
          <a:p>
            <a:pPr marL="342900" lvl="0" indent="-342900" algn="l">
              <a:lnSpc>
                <a:spcPct val="115000"/>
              </a:lnSpc>
              <a:spcAft>
                <a:spcPts val="0"/>
              </a:spcAft>
              <a:buFont typeface="+mj-lt"/>
              <a:buAutoNum type="romanLcParenR"/>
            </a:pPr>
            <a:r>
              <a:rPr lang="en-GB" sz="1600" dirty="0">
                <a:ea typeface="SimSun"/>
                <a:cs typeface="Arial"/>
              </a:rPr>
              <a:t>What are the relevant improvements in the training programmes of RTCs to effectively contribute  national and international socio-economic development? What are the necessary mechanisms needed for RTCs to share  </a:t>
            </a:r>
            <a:r>
              <a:rPr lang="en-GB" sz="1600" dirty="0" smtClean="0">
                <a:ea typeface="SimSun"/>
                <a:cs typeface="Arial"/>
              </a:rPr>
              <a:t>resources </a:t>
            </a:r>
            <a:r>
              <a:rPr lang="en-GB" sz="1600" dirty="0">
                <a:ea typeface="SimSun"/>
                <a:cs typeface="Arial"/>
              </a:rPr>
              <a:t>and experiences to improve the quality and relevance of </a:t>
            </a:r>
            <a:r>
              <a:rPr lang="en-GB" sz="1600" dirty="0" smtClean="0">
                <a:ea typeface="SimSun"/>
                <a:cs typeface="Arial"/>
              </a:rPr>
              <a:t>ETR programmes?</a:t>
            </a:r>
          </a:p>
          <a:p>
            <a:pPr marL="342900" lvl="0" indent="-342900" algn="l">
              <a:lnSpc>
                <a:spcPct val="115000"/>
              </a:lnSpc>
              <a:spcAft>
                <a:spcPts val="0"/>
              </a:spcAft>
              <a:buFont typeface="+mj-lt"/>
              <a:buAutoNum type="romanLcParenR"/>
            </a:pPr>
            <a:r>
              <a:rPr lang="fr-CH" sz="1600" dirty="0" smtClean="0">
                <a:ea typeface="SimSun"/>
                <a:cs typeface="Arial"/>
              </a:rPr>
              <a:t>Management and </a:t>
            </a:r>
            <a:r>
              <a:rPr lang="fr-CH" sz="1600" dirty="0" err="1" smtClean="0">
                <a:ea typeface="SimSun"/>
                <a:cs typeface="Arial"/>
              </a:rPr>
              <a:t>strategic</a:t>
            </a:r>
            <a:r>
              <a:rPr lang="fr-CH" sz="1600" dirty="0" smtClean="0">
                <a:ea typeface="SimSun"/>
                <a:cs typeface="Arial"/>
              </a:rPr>
              <a:t> planning</a:t>
            </a:r>
            <a:endParaRPr lang="en-GB" sz="1600" dirty="0">
              <a:ea typeface="SimSun"/>
              <a:cs typeface="Arial"/>
            </a:endParaRPr>
          </a:p>
          <a:p>
            <a:pPr marL="342900" lvl="0" indent="-342900" algn="l">
              <a:lnSpc>
                <a:spcPct val="115000"/>
              </a:lnSpc>
              <a:spcAft>
                <a:spcPts val="0"/>
              </a:spcAft>
              <a:buFont typeface="+mj-lt"/>
              <a:buAutoNum type="romanLcParenR"/>
            </a:pPr>
            <a:r>
              <a:rPr lang="en-GB" sz="1600" dirty="0">
                <a:ea typeface="SimSun"/>
                <a:cs typeface="Arial"/>
              </a:rPr>
              <a:t>How can we  broaden cooperation and improve resource mobilization to support improvements in education and training programme?</a:t>
            </a:r>
          </a:p>
          <a:p>
            <a:pPr lvl="0" algn="l">
              <a:lnSpc>
                <a:spcPct val="115000"/>
              </a:lnSpc>
              <a:spcAft>
                <a:spcPts val="0"/>
              </a:spcAft>
            </a:pPr>
            <a:endParaRPr lang="en-GB" sz="1600" dirty="0">
              <a:ea typeface="SimSun"/>
              <a:cs typeface="Arial"/>
            </a:endParaRPr>
          </a:p>
          <a:p>
            <a:pPr marL="457200" algn="l">
              <a:lnSpc>
                <a:spcPct val="115000"/>
              </a:lnSpc>
              <a:spcAft>
                <a:spcPts val="1000"/>
              </a:spcAft>
            </a:pPr>
            <a:r>
              <a:rPr lang="en-GB" sz="1600" dirty="0">
                <a:ea typeface="SimSun"/>
                <a:cs typeface="Arial"/>
              </a:rPr>
              <a:t> </a:t>
            </a:r>
          </a:p>
        </p:txBody>
      </p:sp>
    </p:spTree>
    <p:extLst>
      <p:ext uri="{BB962C8B-B14F-4D97-AF65-F5344CB8AC3E}">
        <p14:creationId xmlns:p14="http://schemas.microsoft.com/office/powerpoint/2010/main" val="3402222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CH" sz="3600" b="1" dirty="0" smtClean="0"/>
              <a:t>Issues of importance </a:t>
            </a:r>
            <a:br>
              <a:rPr lang="fr-CH" sz="3600" b="1" dirty="0" smtClean="0"/>
            </a:br>
            <a:r>
              <a:rPr lang="fr-CH" sz="3600" b="1" dirty="0" smtClean="0"/>
              <a:t>(</a:t>
            </a:r>
            <a:r>
              <a:rPr lang="fr-CH" sz="3600" b="1" dirty="0" err="1" smtClean="0"/>
              <a:t>continued</a:t>
            </a:r>
            <a:r>
              <a:rPr lang="fr-CH" sz="3600" b="1" dirty="0" smtClean="0"/>
              <a:t>)</a:t>
            </a:r>
            <a:endParaRPr lang="en-GB" sz="3600" b="1" dirty="0"/>
          </a:p>
        </p:txBody>
      </p:sp>
      <p:sp>
        <p:nvSpPr>
          <p:cNvPr id="3" name="Title 1"/>
          <p:cNvSpPr txBox="1">
            <a:spLocks/>
          </p:cNvSpPr>
          <p:nvPr/>
        </p:nvSpPr>
        <p:spPr>
          <a:xfrm>
            <a:off x="609600" y="1277007"/>
            <a:ext cx="8229600" cy="5029199"/>
          </a:xfrm>
          <a:prstGeom prst="rect">
            <a:avLst/>
          </a:prstGeom>
        </p:spPr>
        <p:txBody>
          <a:bodyPr vert="horz" lIns="91440" tIns="45720" rIns="91440" bIns="45720" rtlCol="0" anchor="t">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342900" lvl="0" indent="-342900" algn="l">
              <a:lnSpc>
                <a:spcPct val="115000"/>
              </a:lnSpc>
              <a:spcAft>
                <a:spcPts val="0"/>
              </a:spcAft>
              <a:buFont typeface="+mj-lt"/>
              <a:buAutoNum type="romanLcParenR"/>
            </a:pPr>
            <a:endParaRPr lang="en-GB" sz="1600" dirty="0" smtClean="0">
              <a:ea typeface="SimSun"/>
              <a:cs typeface="Arial"/>
            </a:endParaRPr>
          </a:p>
          <a:p>
            <a:pPr marL="342900" lvl="0" indent="-342900" algn="l">
              <a:lnSpc>
                <a:spcPct val="115000"/>
              </a:lnSpc>
              <a:spcAft>
                <a:spcPts val="0"/>
              </a:spcAft>
              <a:buFont typeface="+mj-lt"/>
              <a:buAutoNum type="romanLcParenR"/>
            </a:pPr>
            <a:endParaRPr lang="en-GB" sz="1600" dirty="0">
              <a:ea typeface="SimSun"/>
              <a:cs typeface="Arial"/>
            </a:endParaRPr>
          </a:p>
          <a:p>
            <a:pPr marL="342900" lvl="0" indent="-342900" algn="l">
              <a:lnSpc>
                <a:spcPct val="115000"/>
              </a:lnSpc>
              <a:spcAft>
                <a:spcPts val="0"/>
              </a:spcAft>
              <a:buFont typeface="+mj-lt"/>
              <a:buAutoNum type="romanLcParenR"/>
            </a:pPr>
            <a:r>
              <a:rPr lang="en-GB" sz="1600" dirty="0" smtClean="0">
                <a:ea typeface="SimSun"/>
                <a:cs typeface="Arial"/>
              </a:rPr>
              <a:t>Taking </a:t>
            </a:r>
            <a:r>
              <a:rPr lang="en-GB" sz="1600" dirty="0">
                <a:ea typeface="SimSun"/>
                <a:cs typeface="Arial"/>
              </a:rPr>
              <a:t>into consideration, the rapidly evolving demands for services, advances in science and technology, what do you consider as the relevant future direction in the provision of education and training by RTCs</a:t>
            </a:r>
            <a:r>
              <a:rPr lang="en-GB" sz="1600" dirty="0" smtClean="0">
                <a:ea typeface="SimSun"/>
                <a:cs typeface="Arial"/>
              </a:rPr>
              <a:t>?</a:t>
            </a:r>
          </a:p>
          <a:p>
            <a:pPr marL="342900" lvl="0" indent="-342900" algn="l">
              <a:lnSpc>
                <a:spcPct val="115000"/>
              </a:lnSpc>
              <a:spcAft>
                <a:spcPts val="0"/>
              </a:spcAft>
              <a:buFont typeface="+mj-lt"/>
              <a:buAutoNum type="romanLcParenR"/>
            </a:pPr>
            <a:r>
              <a:rPr lang="fr-CH" sz="1600" dirty="0" err="1" smtClean="0">
                <a:ea typeface="SimSun"/>
                <a:cs typeface="Arial"/>
              </a:rPr>
              <a:t>Review</a:t>
            </a:r>
            <a:r>
              <a:rPr lang="fr-CH" sz="1600" dirty="0" smtClean="0">
                <a:ea typeface="SimSun"/>
                <a:cs typeface="Arial"/>
              </a:rPr>
              <a:t> of BIP-M and BIP-MT</a:t>
            </a:r>
            <a:endParaRPr lang="en-GB" sz="1600" dirty="0">
              <a:ea typeface="SimSun"/>
              <a:cs typeface="Arial"/>
            </a:endParaRPr>
          </a:p>
          <a:p>
            <a:pPr marL="342900" lvl="0" indent="-342900" algn="l">
              <a:lnSpc>
                <a:spcPct val="115000"/>
              </a:lnSpc>
              <a:spcAft>
                <a:spcPts val="0"/>
              </a:spcAft>
              <a:buFont typeface="+mj-lt"/>
              <a:buAutoNum type="romanLcParenR"/>
            </a:pPr>
            <a:r>
              <a:rPr lang="en-GB" sz="1600" dirty="0">
                <a:ea typeface="SimSun"/>
                <a:cs typeface="Arial"/>
              </a:rPr>
              <a:t>What is the appropriate frequency for RTCs to update WMO Secretariat on their activities? </a:t>
            </a:r>
            <a:r>
              <a:rPr lang="en-GB" sz="1600" dirty="0" smtClean="0">
                <a:ea typeface="SimSun"/>
                <a:cs typeface="Arial"/>
              </a:rPr>
              <a:t>A</a:t>
            </a:r>
          </a:p>
          <a:p>
            <a:pPr marL="342900" lvl="0" indent="-342900" algn="l">
              <a:lnSpc>
                <a:spcPct val="115000"/>
              </a:lnSpc>
              <a:spcAft>
                <a:spcPts val="0"/>
              </a:spcAft>
              <a:buFont typeface="+mj-lt"/>
              <a:buAutoNum type="romanLcParenR"/>
            </a:pPr>
            <a:r>
              <a:rPr lang="fr-CH" sz="1600" dirty="0" smtClean="0">
                <a:ea typeface="SimSun"/>
                <a:cs typeface="Arial"/>
              </a:rPr>
              <a:t>Future direction</a:t>
            </a:r>
            <a:endParaRPr lang="en-GB" sz="1600" dirty="0">
              <a:ea typeface="SimSun"/>
              <a:cs typeface="Arial"/>
            </a:endParaRPr>
          </a:p>
          <a:p>
            <a:pPr marL="342900" lvl="0" indent="-342900" algn="l">
              <a:lnSpc>
                <a:spcPct val="115000"/>
              </a:lnSpc>
              <a:spcAft>
                <a:spcPts val="0"/>
              </a:spcAft>
              <a:buFont typeface="+mj-lt"/>
              <a:buAutoNum type="romanLcParenR"/>
            </a:pPr>
            <a:r>
              <a:rPr lang="en-GB" sz="1600" dirty="0">
                <a:ea typeface="SimSun"/>
                <a:cs typeface="Arial"/>
              </a:rPr>
              <a:t>What are the other relevant issues that needed consideration?</a:t>
            </a:r>
          </a:p>
          <a:p>
            <a:pPr marL="457200" algn="l">
              <a:lnSpc>
                <a:spcPct val="115000"/>
              </a:lnSpc>
              <a:spcAft>
                <a:spcPts val="1000"/>
              </a:spcAft>
            </a:pPr>
            <a:r>
              <a:rPr lang="en-GB" sz="1600" dirty="0">
                <a:ea typeface="SimSun"/>
                <a:cs typeface="Arial"/>
              </a:rPr>
              <a:t> </a:t>
            </a:r>
          </a:p>
        </p:txBody>
      </p:sp>
    </p:spTree>
    <p:extLst>
      <p:ext uri="{BB962C8B-B14F-4D97-AF65-F5344CB8AC3E}">
        <p14:creationId xmlns:p14="http://schemas.microsoft.com/office/powerpoint/2010/main" val="3173138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wmo2016_powerpoint_standard_v2_dark-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80000" cy="6885000"/>
          </a:xfrm>
          <a:prstGeom prst="rect">
            <a:avLst/>
          </a:prstGeom>
        </p:spPr>
      </p:pic>
      <p:sp>
        <p:nvSpPr>
          <p:cNvPr id="6" name="Title 1"/>
          <p:cNvSpPr txBox="1">
            <a:spLocks/>
          </p:cNvSpPr>
          <p:nvPr/>
        </p:nvSpPr>
        <p:spPr>
          <a:xfrm>
            <a:off x="457200" y="2002370"/>
            <a:ext cx="8229600" cy="184081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800" dirty="0" smtClean="0">
                <a:solidFill>
                  <a:schemeClr val="bg1"/>
                </a:solidFill>
              </a:rPr>
              <a:t>Thank you</a:t>
            </a:r>
          </a:p>
          <a:p>
            <a:r>
              <a:rPr lang="en-US" sz="4800" dirty="0" smtClean="0">
                <a:solidFill>
                  <a:schemeClr val="bg1"/>
                </a:solidFill>
              </a:rPr>
              <a:t>Merci</a:t>
            </a:r>
            <a:endParaRPr lang="en-US" sz="4800" dirty="0">
              <a:solidFill>
                <a:schemeClr val="bg1"/>
              </a:solidFill>
            </a:endParaRPr>
          </a:p>
        </p:txBody>
      </p:sp>
    </p:spTree>
    <p:extLst>
      <p:ext uri="{BB962C8B-B14F-4D97-AF65-F5344CB8AC3E}">
        <p14:creationId xmlns:p14="http://schemas.microsoft.com/office/powerpoint/2010/main" val="380228457"/>
      </p:ext>
    </p:extLst>
  </p:cSld>
  <p:clrMapOvr>
    <a:masterClrMapping/>
  </p:clrMapOvr>
  <p:timing>
    <p:tnLst>
      <p:par>
        <p:cTn id="1" dur="indefinite" restart="never" nodeType="tmRoot"/>
      </p:par>
    </p:tnLst>
  </p:timing>
</p:sld>
</file>

<file path=ppt/theme/theme1.xml><?xml version="1.0" encoding="utf-8"?>
<a:theme xmlns:a="http://schemas.openxmlformats.org/drawingml/2006/main" name="WMO_BLUE_Powerpoint_en_f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WMO_BLUE_Powerpoint_en_fr</Template>
  <TotalTime>458</TotalTime>
  <Words>465</Words>
  <Application>Microsoft Office PowerPoint</Application>
  <PresentationFormat>On-screen Show (4:3)</PresentationFormat>
  <Paragraphs>54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WMO_BLUE_Powerpoint_en_fr</vt:lpstr>
      <vt:lpstr>PowerPoint Presentation</vt:lpstr>
      <vt:lpstr>Report on activities of WMO and its Regional Training Centres</vt:lpstr>
      <vt:lpstr>Matters arising from the report</vt:lpstr>
      <vt:lpstr>Matters arising from the report (continued)</vt:lpstr>
      <vt:lpstr>Issues of importance</vt:lpstr>
      <vt:lpstr>Issues of importance  (continued)</vt:lpstr>
      <vt:lpstr>PowerPoint Presentation</vt:lpstr>
    </vt:vector>
  </TitlesOfParts>
  <Company>World Meteorological Organization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Leah Yeddes</dc:creator>
  <cp:lastModifiedBy>Corrine Chiavenuto-Castrignano</cp:lastModifiedBy>
  <cp:revision>16</cp:revision>
  <dcterms:created xsi:type="dcterms:W3CDTF">2017-09-05T10:54:58Z</dcterms:created>
  <dcterms:modified xsi:type="dcterms:W3CDTF">2017-11-02T10:26:49Z</dcterms:modified>
</cp:coreProperties>
</file>