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33" r:id="rId6"/>
    <p:sldMasterId id="2147483745" r:id="rId7"/>
    <p:sldMasterId id="2147483757" r:id="rId8"/>
    <p:sldMasterId id="2147483771" r:id="rId9"/>
    <p:sldMasterId id="2147483783" r:id="rId10"/>
    <p:sldMasterId id="2147483795" r:id="rId11"/>
  </p:sldMasterIdLst>
  <p:notesMasterIdLst>
    <p:notesMasterId r:id="rId50"/>
  </p:notesMasterIdLst>
  <p:sldIdLst>
    <p:sldId id="320" r:id="rId12"/>
    <p:sldId id="272" r:id="rId13"/>
    <p:sldId id="319" r:id="rId14"/>
    <p:sldId id="321" r:id="rId15"/>
    <p:sldId id="270" r:id="rId16"/>
    <p:sldId id="267" r:id="rId17"/>
    <p:sldId id="289" r:id="rId18"/>
    <p:sldId id="290" r:id="rId19"/>
    <p:sldId id="285" r:id="rId20"/>
    <p:sldId id="277" r:id="rId21"/>
    <p:sldId id="286" r:id="rId22"/>
    <p:sldId id="280" r:id="rId23"/>
    <p:sldId id="306" r:id="rId24"/>
    <p:sldId id="297" r:id="rId25"/>
    <p:sldId id="307" r:id="rId26"/>
    <p:sldId id="308" r:id="rId27"/>
    <p:sldId id="309" r:id="rId28"/>
    <p:sldId id="310" r:id="rId29"/>
    <p:sldId id="311" r:id="rId30"/>
    <p:sldId id="298" r:id="rId31"/>
    <p:sldId id="299" r:id="rId32"/>
    <p:sldId id="275" r:id="rId33"/>
    <p:sldId id="312" r:id="rId34"/>
    <p:sldId id="318" r:id="rId35"/>
    <p:sldId id="316" r:id="rId36"/>
    <p:sldId id="259" r:id="rId37"/>
    <p:sldId id="300" r:id="rId38"/>
    <p:sldId id="301" r:id="rId39"/>
    <p:sldId id="288" r:id="rId40"/>
    <p:sldId id="287" r:id="rId41"/>
    <p:sldId id="302" r:id="rId42"/>
    <p:sldId id="260" r:id="rId43"/>
    <p:sldId id="305" r:id="rId44"/>
    <p:sldId id="304" r:id="rId45"/>
    <p:sldId id="317" r:id="rId46"/>
    <p:sldId id="266" r:id="rId47"/>
    <p:sldId id="322" r:id="rId48"/>
    <p:sldId id="264" r:id="rId4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75" d="100"/>
          <a:sy n="75" d="100"/>
        </p:scale>
        <p:origin x="-924" y="-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C016BC-CFFF-4C7F-AA90-4D59808194C1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B69BD86-C095-4AAA-BB84-BB9EDC7FE21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546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09919-52FE-4975-A292-762F36E3992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94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59100-61E7-4D46-BB2C-B9445A97A318}" type="slidenum">
              <a:rPr lang="he-IL" smtClean="0">
                <a:solidFill>
                  <a:prstClr val="black"/>
                </a:solidFill>
              </a:rPr>
              <a:pPr/>
              <a:t>18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09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A1EFFC-CD04-466C-AEC4-EB9CF3B4CAE1}" type="slidenum">
              <a:rPr lang="en-US" altLang="he-IL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he-IL" smtClean="0">
              <a:solidFill>
                <a:srgbClr val="000000"/>
              </a:solidFill>
            </a:endParaRPr>
          </a:p>
        </p:txBody>
      </p:sp>
      <p:sp>
        <p:nvSpPr>
          <p:cNvPr id="155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155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 altLang="he-I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93A7AB-B10C-4DB5-B0B7-EE7F99F1B88A}" type="slidenum">
              <a:rPr lang="en-US" altLang="he-IL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he-IL" smtClean="0">
              <a:solidFill>
                <a:srgbClr val="000000"/>
              </a:solidFill>
            </a:endParaRPr>
          </a:p>
        </p:txBody>
      </p:sp>
      <p:sp>
        <p:nvSpPr>
          <p:cNvPr id="154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154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 altLang="he-I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מציין מיקום של הערות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e-IL" altLang="he-IL" smtClean="0"/>
          </a:p>
        </p:txBody>
      </p:sp>
      <p:sp>
        <p:nvSpPr>
          <p:cNvPr id="34820" name="מציין מיקום של מספר שקופית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B2E80B-2A17-4800-B903-42057933E2F2}" type="slidenum">
              <a:rPr lang="he-IL" altLang="he-IL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he-I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805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8282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DFA1B-E33C-420C-8CCB-457FF8AAF83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450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53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E1652-6A33-4875-A94B-AF5687272148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450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91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757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736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171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408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667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691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277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3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71794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023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714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147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217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914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946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80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962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991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28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206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263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691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510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82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81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62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89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72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20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30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5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8178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16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14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91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1D4C1-6008-454B-BC03-35367AC53BD6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32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B8E3E-DCB6-448D-B7D4-867F72B7CA48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94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20551-2908-4063-895A-AE488077D45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91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33D7-D060-4032-88B7-AD81957A70E4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80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81143-8240-4E07-ADD0-5D68177ACA92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8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9F7E0-6F6C-452B-AC32-C783A5C6F582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73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653A3-2371-434B-A38C-AE881C8E93A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9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4907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C9FB5-F96A-4ADD-A6CE-1E561C2E59A0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61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F7112-23BE-4CEB-8226-FA5031E4208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96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850A4-D74B-4F21-A0BD-69B6F66EC22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36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584C-EB92-4E24-8EFB-ACF47953EFD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04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11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33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24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12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99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3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710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88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00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7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19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57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09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30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15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02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6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55560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932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53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94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25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2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1496B-4F1E-4CA7-99E5-AB62C59E54F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476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544E3-C679-4EE6-A19C-562D668AE75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7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E40E1-A724-467C-9CC0-CD88BAFA2AE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9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92E78-0FA7-4E43-95DC-EC22899B3C3D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6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2092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CBD12-5995-40E8-88C0-1846BF33FE6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037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A6707-8B8D-4C31-B7A1-74AB8EC015A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275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476D8-A21B-42F1-B95A-F766F639FD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270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1C900-513A-4713-986A-AD34D8C3021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7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37B1C-008E-4865-A282-42BC6DC83C5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488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4E99F-28F4-4675-902C-39A345A2403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20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12B67-B968-45A1-9B68-352EAEBC83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328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1496B-4F1E-4CA7-99E5-AB62C59E54F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21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544E3-C679-4EE6-A19C-562D668AE75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769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E40E1-A724-467C-9CC0-CD88BAFA2AE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1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17586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92E78-0FA7-4E43-95DC-EC22899B3C3D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761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CBD12-5995-40E8-88C0-1846BF33FE6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403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A6707-8B8D-4C31-B7A1-74AB8EC015A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29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476D8-A21B-42F1-B95A-F766F639FD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330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1C900-513A-4713-986A-AD34D8C3021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28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37B1C-008E-4865-A282-42BC6DC83C5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13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4E99F-28F4-4675-902C-39A345A2403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234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WRF WS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12B67-B968-45A1-9B68-352EAEBC83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182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 sz="1000" smtClean="0">
                <a:solidFill>
                  <a:srgbClr val="003300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he-IL" altLang="he-IL" smtClean="0">
                    <a:solidFill>
                      <a:srgbClr val="003300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he-IL" altLang="he-IL" smtClean="0">
                    <a:solidFill>
                      <a:srgbClr val="003300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he-IL" altLang="he-IL" smtClean="0">
                    <a:solidFill>
                      <a:srgbClr val="003300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he-IL" altLang="he-IL" smtClean="0">
                    <a:solidFill>
                      <a:srgbClr val="003300"/>
                    </a:solidFill>
                  </a:endParaRPr>
                </a:p>
              </p:txBody>
            </p:sp>
          </p:grpSp>
        </p:grpSp>
      </p:grpSp>
      <p:sp>
        <p:nvSpPr>
          <p:cNvPr id="621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he-IL" noProof="0" smtClean="0"/>
              <a:t>Click to edit Master title style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he-IL" noProof="0" smtClean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C186A0-CD1D-40E9-A891-2A1D165C40EB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1352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B5B7F-95D8-4B47-A5D1-0AE71DCD48F5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041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11437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62AC8-D8C4-4D97-9666-475266A63BDE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3109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26E46-BF9B-4015-A15D-7D346E187A86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621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83F20-69D8-4841-995F-FCF689E2A870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19760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455E3-B125-413D-A2F5-CF97AF3D00FE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4508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0EF0E-4105-4E85-8053-38EB3E69BB07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4765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7356F-7AB2-4A35-B0A2-CF2CA51E715C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7185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2F8A7-381F-41F3-81F0-5307ED8C5D03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5236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8E4BB-9EBF-4B8E-B520-00C0C08C81D9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6961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5E67B-03F9-4FE6-A6AE-55D9BF141F51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290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8251-7700-492D-9FE6-037C66BE9896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90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83909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כותרת, טקסט ו- 2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B5581-2197-421B-8EDA-A337917261C4}" type="slidenum">
              <a:rPr lang="he-IL" altLang="he-IL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5841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-215900" y="63817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 b="0">
                <a:solidFill>
                  <a:srgbClr val="0000CC"/>
                </a:solidFill>
                <a:latin typeface="Century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293B5-253A-48F9-9191-D63DC81A552D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450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87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B0659-493B-4650-BEE5-447BD2D576A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450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15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F54C2-1431-4B11-888F-83C8FF045A84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95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5757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65757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3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2A747-AA7C-4DDA-A44C-B6961B80B604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450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205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6E59E-E882-4008-8C50-DBAB5438A99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450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07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616EF-8391-43AC-BA2A-4C5E3797BAEB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450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376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635B2-7F4E-4664-903B-7471B0C5BE7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450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650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2C27-0C58-41F0-8DA6-0A368180B4D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450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96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439FD-42F7-411B-A290-DC1884AE8FA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2" descr="לוגו משרד החוץ החדש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0017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2195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 water e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450"/>
            <a:ext cx="180498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14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83CB6-3F60-49A9-8A86-F63EB15E0A4A}" type="datetimeFigureOut">
              <a:rPr lang="he-IL" smtClean="0"/>
              <a:t>י"ח/חשון/תשע"ח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622EA-A37C-41FF-BEAC-E7063B238F0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896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62E59-B89F-42EA-900D-45405004535D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775B6-6541-4DDD-A14C-C3B4D96F215B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6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6387939-41CC-4FFC-9103-FB8CE861B1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772F85F-0DBA-46C9-AC87-DECD5171B5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3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8EFA15-0665-431E-999C-C43B15F9E326}" type="slidenum">
              <a:rPr lang="he-IL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566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FD8C34E-E160-4124-920D-8619C788A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11/7/2017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CE988DF-4BE2-4598-8054-66367DCF91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4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83CB6-3F60-49A9-8A86-F63EB15E0A4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י"ח/חשון/תשע"ח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622EA-A37C-41FF-BEAC-E7063B238F0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7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text styles</a:t>
            </a:r>
          </a:p>
          <a:p>
            <a:pPr lvl="1"/>
            <a:r>
              <a:rPr lang="en-US" altLang="he-IL" smtClean="0"/>
              <a:t>Second level</a:t>
            </a:r>
          </a:p>
          <a:p>
            <a:pPr lvl="2"/>
            <a:r>
              <a:rPr lang="en-US" altLang="he-IL" smtClean="0"/>
              <a:t>Third level</a:t>
            </a:r>
          </a:p>
          <a:p>
            <a:pPr lvl="3"/>
            <a:r>
              <a:rPr lang="en-US" altLang="he-IL" smtClean="0"/>
              <a:t>Fourth level</a:t>
            </a:r>
          </a:p>
          <a:p>
            <a:pPr lvl="4"/>
            <a:r>
              <a:rPr lang="en-US" altLang="he-IL" smtClean="0"/>
              <a:t>Fifth level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10350"/>
            <a:ext cx="2895600" cy="2476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WRF WS 2009</a:t>
            </a: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F7C886-4A1C-44FE-B40C-8F5C79EC22F6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9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text styles</a:t>
            </a:r>
          </a:p>
          <a:p>
            <a:pPr lvl="1"/>
            <a:r>
              <a:rPr lang="en-US" altLang="he-IL" smtClean="0"/>
              <a:t>Second level</a:t>
            </a:r>
          </a:p>
          <a:p>
            <a:pPr lvl="2"/>
            <a:r>
              <a:rPr lang="en-US" altLang="he-IL" smtClean="0"/>
              <a:t>Third level</a:t>
            </a:r>
          </a:p>
          <a:p>
            <a:pPr lvl="3"/>
            <a:r>
              <a:rPr lang="en-US" altLang="he-IL" smtClean="0"/>
              <a:t>Fourth level</a:t>
            </a:r>
          </a:p>
          <a:p>
            <a:pPr lvl="4"/>
            <a:r>
              <a:rPr lang="en-US" altLang="he-IL" smtClean="0"/>
              <a:t>Fifth level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10350"/>
            <a:ext cx="2895600" cy="2476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WRF WS 2009</a:t>
            </a: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F7C886-4A1C-44FE-B40C-8F5C79EC22F6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9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000">
              <a:solidFill>
                <a:srgbClr val="003300"/>
              </a:solidFill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081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e-IL" sz="1000" smtClean="0">
                <a:solidFill>
                  <a:srgbClr val="003300"/>
                </a:solidFill>
              </a:endParaRPr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2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2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2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3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3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3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</p:grpSp>
        <p:grpSp>
          <p:nvGrpSpPr>
            <p:cNvPr id="308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3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3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4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4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4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4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4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4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127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3128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515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5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132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</p:grpSp>
        <p:grpSp>
          <p:nvGrpSpPr>
            <p:cNvPr id="3084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5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5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6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3105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6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6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6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6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7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7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7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  <p:sp>
            <p:nvSpPr>
              <p:cNvPr id="517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sz="1000">
                  <a:solidFill>
                    <a:srgbClr val="003300"/>
                  </a:solidFill>
                </a:endParaRPr>
              </a:p>
            </p:txBody>
          </p:sp>
        </p:grpSp>
        <p:grpSp>
          <p:nvGrpSpPr>
            <p:cNvPr id="3085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3086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3087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3088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3089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3090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3091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sp>
            <p:nvSpPr>
              <p:cNvPr id="3092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sz="1000" smtClean="0">
                  <a:solidFill>
                    <a:srgbClr val="003300"/>
                  </a:solidFill>
                </a:endParaRPr>
              </a:p>
            </p:txBody>
          </p:sp>
          <p:grpSp>
            <p:nvGrpSpPr>
              <p:cNvPr id="3093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094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he-IL" altLang="he-IL" smtClean="0">
                    <a:solidFill>
                      <a:srgbClr val="003300"/>
                    </a:solidFill>
                  </a:endParaRPr>
                </a:p>
              </p:txBody>
            </p:sp>
            <p:sp>
              <p:nvSpPr>
                <p:cNvPr id="3095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he-IL" altLang="he-IL" smtClean="0">
                    <a:solidFill>
                      <a:srgbClr val="003300"/>
                    </a:solidFill>
                  </a:endParaRPr>
                </a:p>
              </p:txBody>
            </p:sp>
            <p:sp>
              <p:nvSpPr>
                <p:cNvPr id="3096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he-IL" altLang="he-IL" smtClean="0">
                    <a:solidFill>
                      <a:srgbClr val="003300"/>
                    </a:solidFill>
                  </a:endParaRPr>
                </a:p>
              </p:txBody>
            </p:sp>
            <p:sp>
              <p:nvSpPr>
                <p:cNvPr id="3097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he-IL" altLang="he-IL" smtClean="0">
                    <a:solidFill>
                      <a:srgbClr val="003300"/>
                    </a:solidFill>
                  </a:endParaRPr>
                </a:p>
              </p:txBody>
            </p:sp>
          </p:grpSp>
        </p:grpSp>
      </p:grpSp>
      <p:sp>
        <p:nvSpPr>
          <p:cNvPr id="518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text styles</a:t>
            </a:r>
          </a:p>
          <a:p>
            <a:pPr lvl="1"/>
            <a:r>
              <a:rPr lang="en-US" altLang="he-IL" smtClean="0"/>
              <a:t>Second level</a:t>
            </a:r>
          </a:p>
          <a:p>
            <a:pPr lvl="2"/>
            <a:r>
              <a:rPr lang="en-US" altLang="he-IL" smtClean="0"/>
              <a:t>Third level</a:t>
            </a:r>
          </a:p>
          <a:p>
            <a:pPr lvl="3"/>
            <a:r>
              <a:rPr lang="en-US" altLang="he-IL" smtClean="0"/>
              <a:t>Fourth level</a:t>
            </a:r>
          </a:p>
          <a:p>
            <a:pPr lvl="4"/>
            <a:r>
              <a:rPr lang="en-US" altLang="he-IL" smtClean="0"/>
              <a:t>Fifth level</a:t>
            </a: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he-IL">
              <a:solidFill>
                <a:srgbClr val="003300"/>
              </a:solidFill>
            </a:endParaRPr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altLang="he-IL">
              <a:solidFill>
                <a:srgbClr val="003300"/>
              </a:solidFill>
            </a:endParaRPr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B1F59C-0F4E-4148-9EBB-BF2E05064356}" type="slidenum">
              <a:rPr lang="he-IL" altLang="he-IL">
                <a:solidFill>
                  <a:srgbClr val="00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altLang="he-IL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8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839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81750"/>
            <a:ext cx="2266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CC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5B22781-C792-493E-873A-5D310892CF1D}" type="slidenum">
              <a:rPr lang="he-IL">
                <a:latin typeface="Arial" pitchFamily="34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5312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24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5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92.xml"/><Relationship Id="rId4" Type="http://schemas.openxmlformats.org/officeDocument/2006/relationships/video" Target="../media/media2.avi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ahic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2882" r="2612" b="5106"/>
          <a:stretch>
            <a:fillRect/>
          </a:stretch>
        </p:blipFill>
        <p:spPr bwMode="auto">
          <a:xfrm>
            <a:off x="266700" y="331043"/>
            <a:ext cx="8610600" cy="641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5545" y="3717032"/>
            <a:ext cx="783488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Using multiple precipitation inputs for flash floods </a:t>
            </a:r>
            <a:r>
              <a:rPr lang="en-US" sz="3200" b="1" dirty="0">
                <a:solidFill>
                  <a:srgbClr val="C00000"/>
                </a:solidFill>
              </a:rPr>
              <a:t>forecasting </a:t>
            </a:r>
            <a:r>
              <a:rPr lang="en-US" sz="3200" b="1" dirty="0" smtClean="0">
                <a:solidFill>
                  <a:srgbClr val="C00000"/>
                </a:solidFill>
              </a:rPr>
              <a:t>in semi-arid environments </a:t>
            </a:r>
            <a:endParaRPr lang="he-IL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9022" y="5157192"/>
            <a:ext cx="26642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2060"/>
                </a:solidFill>
              </a:rPr>
              <a:t>Amir Givati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7748" y="5805264"/>
            <a:ext cx="777019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Surface </a:t>
            </a:r>
            <a:r>
              <a:rPr lang="en-US" b="1" dirty="0">
                <a:solidFill>
                  <a:srgbClr val="002060"/>
                </a:solidFill>
              </a:rPr>
              <a:t>water and </a:t>
            </a:r>
            <a:r>
              <a:rPr lang="en-US" b="1" dirty="0" smtClean="0">
                <a:solidFill>
                  <a:srgbClr val="002060"/>
                </a:solidFill>
              </a:rPr>
              <a:t>Hydrometeorology Department, </a:t>
            </a:r>
            <a:r>
              <a:rPr lang="en-US" b="1" dirty="0">
                <a:solidFill>
                  <a:srgbClr val="002060"/>
                </a:solidFill>
              </a:rPr>
              <a:t>Israeli Hydrological </a:t>
            </a:r>
            <a:r>
              <a:rPr lang="en-US" b="1" dirty="0" smtClean="0">
                <a:solidFill>
                  <a:srgbClr val="002060"/>
                </a:solidFill>
              </a:rPr>
              <a:t> Service</a:t>
            </a:r>
          </a:p>
        </p:txBody>
      </p:sp>
      <p:pic>
        <p:nvPicPr>
          <p:cNvPr id="3074" name="Picture 2" descr="C:\Users\Amirg\Desktop\IW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53" y="260351"/>
            <a:ext cx="2150707" cy="7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13" y="331043"/>
            <a:ext cx="782638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3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Increase in “Natural Disaster” Events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1" y="1690689"/>
            <a:ext cx="8119523" cy="50201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t="17518" b="10485"/>
          <a:stretch/>
        </p:blipFill>
        <p:spPr>
          <a:xfrm>
            <a:off x="1692998" y="1948448"/>
            <a:ext cx="3114392" cy="1745366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1907704" y="116632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forecasting modeling </a:t>
            </a:r>
            <a:endParaRPr lang="he-IL" sz="3600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75" y="1822110"/>
            <a:ext cx="2133871" cy="16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6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054100" y="333375"/>
            <a:ext cx="77041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he-IL" sz="2400" b="1" smtClean="0">
                <a:solidFill>
                  <a:srgbClr val="000000"/>
                </a:solidFill>
              </a:rPr>
              <a:t>Surface Water Modeling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1412875"/>
            <a:ext cx="8577262" cy="35385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rtlCol="1">
            <a:spAutoFit/>
          </a:bodyPr>
          <a:lstStyle/>
          <a:p>
            <a:pPr marL="514350" indent="-514350" algn="l" rtl="0">
              <a:buFont typeface="+mj-lt"/>
              <a:buAutoNum type="arabicPeriod"/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time </a:t>
            </a:r>
            <a:r>
              <a:rPr lang="en-US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forecasting models  </a:t>
            </a:r>
            <a:endParaRPr lang="en-US" sz="2800" kern="0" dirty="0">
              <a:solidFill>
                <a:srgbClr val="FF0000"/>
              </a:solidFill>
            </a:endParaRPr>
          </a:p>
          <a:p>
            <a:pPr algn="l" rtl="0">
              <a:defRPr/>
            </a:pPr>
            <a:r>
              <a:rPr lang="en-US" sz="2800" kern="0" dirty="0">
                <a:solidFill>
                  <a:srgbClr val="FF0000"/>
                </a:solidFill>
              </a:rPr>
              <a:t> </a:t>
            </a:r>
          </a:p>
          <a:p>
            <a:pPr algn="l" rtl="0"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Seasonal precipitation models </a:t>
            </a:r>
            <a:endParaRPr lang="en-US" sz="2800" kern="0" dirty="0">
              <a:solidFill>
                <a:srgbClr val="FF0000"/>
              </a:solidFill>
            </a:endParaRPr>
          </a:p>
          <a:p>
            <a:pPr marL="514350" indent="-514350" algn="l" rtl="0">
              <a:buFont typeface="+mj-lt"/>
              <a:buAutoNum type="arabicPeriod"/>
              <a:defRPr/>
            </a:pPr>
            <a:endParaRPr lang="en-US" sz="2800" kern="0" dirty="0">
              <a:solidFill>
                <a:srgbClr val="FF0000"/>
              </a:solidFill>
            </a:endParaRPr>
          </a:p>
          <a:p>
            <a:pPr marL="514350" indent="-514350" algn="l" rtl="0">
              <a:buFontTx/>
              <a:buAutoNum type="arabicPeriod" startAt="3"/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scaling of climate models to evaluate </a:t>
            </a:r>
          </a:p>
          <a:p>
            <a:pPr algn="l" rtl="0"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the effect of climate change and land use </a:t>
            </a:r>
          </a:p>
          <a:p>
            <a:pPr algn="l" rtl="0"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changes on water </a:t>
            </a:r>
            <a:r>
              <a:rPr lang="en-US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</a:t>
            </a:r>
          </a:p>
          <a:p>
            <a:pPr algn="l" rtl="0"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hydrological cycle   </a:t>
            </a:r>
            <a:endParaRPr lang="he-IL" sz="28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7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b="1" dirty="0" smtClean="0">
                <a:solidFill>
                  <a:srgbClr val="FF0000"/>
                </a:solidFill>
              </a:rPr>
              <a:t>Israeli Early </a:t>
            </a:r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arning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System for Floods</a:t>
            </a:r>
            <a:endParaRPr lang="he-IL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5963"/>
            <a:ext cx="7886700" cy="3950999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Prediction days and hours</a:t>
            </a:r>
          </a:p>
          <a:p>
            <a:pPr lvl="1" algn="l" rtl="0"/>
            <a:r>
              <a:rPr lang="en-US" dirty="0" smtClean="0"/>
              <a:t>Water levels, peak discharge</a:t>
            </a:r>
          </a:p>
          <a:p>
            <a:pPr lvl="1" algn="l" rtl="0"/>
            <a:r>
              <a:rPr lang="en-US" dirty="0" smtClean="0"/>
              <a:t>Total volume</a:t>
            </a:r>
          </a:p>
          <a:p>
            <a:pPr lvl="1" algn="l" rtl="0"/>
            <a:r>
              <a:rPr lang="en-US" dirty="0" smtClean="0"/>
              <a:t>Return periods and exceedance probabilities</a:t>
            </a:r>
          </a:p>
          <a:p>
            <a:pPr algn="l" rtl="0"/>
            <a:r>
              <a:rPr lang="en-US" dirty="0" smtClean="0"/>
              <a:t>Fast delivery of alerts to emergency agencies/civil protection and decision makers</a:t>
            </a:r>
            <a:r>
              <a:rPr lang="en-US" dirty="0"/>
              <a:t> </a:t>
            </a:r>
            <a:r>
              <a:rPr lang="en-US" dirty="0" smtClean="0"/>
              <a:t>in the most convenient form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209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67544" y="631229"/>
            <a:ext cx="8229600" cy="4525963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    The methodology of our flood forecasting system</a:t>
            </a:r>
            <a:r>
              <a:rPr lang="en-US" sz="2800" dirty="0" smtClean="0"/>
              <a:t>:</a:t>
            </a:r>
            <a:r>
              <a:rPr lang="en-US" dirty="0" smtClean="0"/>
              <a:t> 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sz="2200" dirty="0" smtClean="0"/>
              <a:t>Various </a:t>
            </a:r>
            <a:r>
              <a:rPr lang="en-US" sz="2200" dirty="0" smtClean="0"/>
              <a:t>precipitation sources: Radar,  Radar corrected, </a:t>
            </a:r>
            <a:r>
              <a:rPr lang="en-US" sz="2200" dirty="0" smtClean="0"/>
              <a:t>NPW, ensemble </a:t>
            </a:r>
          </a:p>
          <a:p>
            <a:pPr>
              <a:buFontTx/>
              <a:buChar char="-"/>
            </a:pPr>
            <a:r>
              <a:rPr lang="en-US" sz="2200" dirty="0"/>
              <a:t>Integration tools</a:t>
            </a:r>
          </a:p>
          <a:p>
            <a:pPr>
              <a:buFontTx/>
              <a:buChar char="-"/>
            </a:pPr>
            <a:r>
              <a:rPr lang="en-US" sz="2200" dirty="0" smtClean="0"/>
              <a:t>Various </a:t>
            </a:r>
            <a:r>
              <a:rPr lang="en-US" sz="2200" dirty="0"/>
              <a:t>Hydrological </a:t>
            </a:r>
            <a:r>
              <a:rPr lang="en-US" sz="2200" dirty="0" smtClean="0"/>
              <a:t>models: Lumped, distributed </a:t>
            </a:r>
          </a:p>
        </p:txBody>
      </p:sp>
    </p:spTree>
    <p:extLst>
      <p:ext uri="{BB962C8B-B14F-4D97-AF65-F5344CB8AC3E}">
        <p14:creationId xmlns:p14="http://schemas.microsoft.com/office/powerpoint/2010/main" val="18593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US" u="sng" dirty="0" smtClean="0">
                <a:solidFill>
                  <a:srgbClr val="0070C0"/>
                </a:solidFill>
              </a:rPr>
              <a:t>IHS Hydro-Meteorological Modeling Tools:</a:t>
            </a:r>
            <a:endParaRPr lang="en-US" u="sng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368805"/>
              </p:ext>
            </p:extLst>
          </p:nvPr>
        </p:nvGraphicFramePr>
        <p:xfrm>
          <a:off x="539552" y="1700808"/>
          <a:ext cx="792088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3960440"/>
              </a:tblGrid>
              <a:tr h="396044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    Precipitation sources: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Rain radar (Corrected)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Interpolated rain gauges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NWP: GFS 0.25 degrees 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NWP: ECMWF </a:t>
                      </a:r>
                      <a:r>
                        <a:rPr lang="he-IL" sz="2400" b="1" dirty="0" smtClean="0">
                          <a:solidFill>
                            <a:schemeClr val="tx1"/>
                          </a:solidFill>
                        </a:rPr>
                        <a:t> 0.1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degrees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Climate: EURO-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Cordex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82563" indent="-182563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 resolution NWP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WRF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2km 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(based on GFS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, ECMWF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Cosmo (via IMS) 2.8km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   Hydrological models: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Hydro 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(hourly time steps)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HEC-HMS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(15 min.)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AirGR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(daily time steps)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9525" indent="0" algn="l">
                        <a:buFont typeface="Arial" panose="020B0604020202020204" pitchFamily="34" charset="0"/>
                        <a:buNone/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Integration tools:</a:t>
                      </a:r>
                    </a:p>
                    <a:p>
                      <a:pPr marL="355600" lvl="1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RainConcverter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(developed at IHS)</a:t>
                      </a:r>
                    </a:p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4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611560" y="1092800"/>
            <a:ext cx="79208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smtClean="0">
                <a:solidFill>
                  <a:prstClr val="black"/>
                </a:solidFill>
              </a:rPr>
              <a:t>        </a:t>
            </a:r>
            <a:r>
              <a:rPr lang="en-US" sz="2400" b="1" u="sng" dirty="0" smtClean="0">
                <a:solidFill>
                  <a:prstClr val="black"/>
                </a:solidFill>
              </a:rPr>
              <a:t>10 minutes rain products:</a:t>
            </a:r>
          </a:p>
          <a:p>
            <a:pPr marL="800100" lvl="1" indent="-3429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RR – two 5 minutes radar CAPPI accumulated.  </a:t>
            </a:r>
          </a:p>
          <a:p>
            <a:pPr lvl="1" algn="l" rtl="0">
              <a:spcAft>
                <a:spcPts val="60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	</a:t>
            </a:r>
          </a:p>
          <a:p>
            <a:pPr marL="800100" lvl="1" indent="-3429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PA – interpolation of 80 Rain Gauge by IDW (Inverse  Distance </a:t>
            </a:r>
            <a:r>
              <a:rPr lang="en-US" sz="2400" dirty="0">
                <a:solidFill>
                  <a:prstClr val="black"/>
                </a:solidFill>
              </a:rPr>
              <a:t>Weighting</a:t>
            </a:r>
            <a:r>
              <a:rPr lang="en-US" sz="2400" dirty="0" smtClean="0">
                <a:solidFill>
                  <a:prstClr val="black"/>
                </a:solidFill>
              </a:rPr>
              <a:t>).</a:t>
            </a:r>
          </a:p>
          <a:p>
            <a:pPr lvl="1" algn="l" rtl="0">
              <a:spcAft>
                <a:spcPts val="600"/>
              </a:spcAft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800100" lvl="1" indent="-342900" algn="l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RM – Combined RADAR (RR) with Rain Gauge (PA) based on </a:t>
            </a:r>
            <a:r>
              <a:rPr lang="en-US" sz="2400" dirty="0">
                <a:solidFill>
                  <a:prstClr val="black"/>
                </a:solidFill>
              </a:rPr>
              <a:t>ZAMG ‘s INCA system precipitation module (weights and IDW interpolation</a:t>
            </a:r>
            <a:r>
              <a:rPr lang="en-US" sz="2400" dirty="0" smtClean="0">
                <a:solidFill>
                  <a:prstClr val="black"/>
                </a:solidFill>
              </a:rPr>
              <a:t>).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60648"/>
            <a:ext cx="81369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u="sng" dirty="0" smtClean="0">
                <a:solidFill>
                  <a:prstClr val="black"/>
                </a:solidFill>
              </a:rPr>
              <a:t>Precipitation</a:t>
            </a:r>
            <a:endParaRPr lang="he-IL" sz="3200" b="1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2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:\COSMO_domains\T3domain1.blue_yel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990099"/>
                </a:solidFill>
              </a:rPr>
              <a:t>COSMO domain</a:t>
            </a:r>
            <a:endParaRPr lang="en-US" sz="3600" b="1" dirty="0">
              <a:solidFill>
                <a:srgbClr val="990099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3600" y="2971800"/>
            <a:ext cx="3950184" cy="2342716"/>
            <a:chOff x="2133600" y="2971800"/>
            <a:chExt cx="3950184" cy="2342716"/>
          </a:xfrm>
        </p:grpSpPr>
        <p:sp>
          <p:nvSpPr>
            <p:cNvPr id="4" name="Rectangle 3"/>
            <p:cNvSpPr/>
            <p:nvPr/>
          </p:nvSpPr>
          <p:spPr>
            <a:xfrm>
              <a:off x="2980509" y="2971800"/>
              <a:ext cx="2209800" cy="1905000"/>
            </a:xfrm>
            <a:prstGeom prst="rect">
              <a:avLst/>
            </a:prstGeom>
            <a:noFill/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133600" y="4852851"/>
              <a:ext cx="39501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66"/>
                  </a:solidFill>
                </a:rPr>
                <a:t>Boundary conditions from IFS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35871" y="1293167"/>
            <a:ext cx="1130438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 rtl="0"/>
            <a:r>
              <a:rPr lang="en-US" b="1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US" b="1" dirty="0" err="1" smtClean="0">
                <a:solidFill>
                  <a:prstClr val="black"/>
                </a:solidFill>
              </a:rPr>
              <a:t>x</a:t>
            </a:r>
            <a:r>
              <a:rPr lang="en-US" b="1" dirty="0" smtClean="0">
                <a:solidFill>
                  <a:prstClr val="black"/>
                </a:solidFill>
              </a:rPr>
              <a:t> 2.8 km</a:t>
            </a:r>
          </a:p>
          <a:p>
            <a:pPr algn="l" rtl="0"/>
            <a:r>
              <a:rPr lang="en-US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US" b="1" dirty="0" smtClean="0">
                <a:solidFill>
                  <a:prstClr val="black"/>
                </a:solidFill>
              </a:rPr>
              <a:t>t 20 sec</a:t>
            </a:r>
          </a:p>
          <a:p>
            <a:pPr algn="l" rtl="0"/>
            <a:r>
              <a:rPr lang="en-US" b="1" dirty="0">
                <a:solidFill>
                  <a:prstClr val="black"/>
                </a:solidFill>
              </a:rPr>
              <a:t>Layers </a:t>
            </a:r>
            <a:r>
              <a:rPr lang="en-US" b="1" dirty="0" smtClean="0">
                <a:solidFill>
                  <a:prstClr val="black"/>
                </a:solidFill>
              </a:rPr>
              <a:t>60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566" y="44624"/>
            <a:ext cx="642938" cy="68580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390" y="70508"/>
            <a:ext cx="2561385" cy="58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7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275" y="2750471"/>
            <a:ext cx="2143125" cy="4029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2750472"/>
            <a:ext cx="2145113" cy="4029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7074" y="2750471"/>
            <a:ext cx="2145114" cy="4029076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flipH="1">
            <a:off x="5791200" y="4426873"/>
            <a:ext cx="762000" cy="533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b="1" dirty="0" smtClean="0">
                <a:solidFill>
                  <a:srgbClr val="FF0000"/>
                </a:solidFill>
              </a:rPr>
              <a:t>LHN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275" y="1924157"/>
            <a:ext cx="214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b="1" dirty="0" smtClean="0">
                <a:solidFill>
                  <a:srgbClr val="FFFF00"/>
                </a:solidFill>
              </a:rPr>
              <a:t>RADAR + </a:t>
            </a:r>
          </a:p>
          <a:p>
            <a:pPr algn="ctr" rtl="0"/>
            <a:r>
              <a:rPr lang="en-US" sz="2400" b="1" dirty="0" smtClean="0">
                <a:solidFill>
                  <a:srgbClr val="FFFF00"/>
                </a:solidFill>
              </a:rPr>
              <a:t>rain gauges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5200" y="1919572"/>
            <a:ext cx="214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b="1" dirty="0" smtClean="0">
                <a:solidFill>
                  <a:srgbClr val="FFFF00"/>
                </a:solidFill>
              </a:rPr>
              <a:t>COSMO 2.8km with LHN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1914622"/>
            <a:ext cx="214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400" b="1" dirty="0" smtClean="0">
                <a:solidFill>
                  <a:srgbClr val="FFFF00"/>
                </a:solidFill>
              </a:rPr>
              <a:t>COSMO 2.8km without LHN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287729"/>
            <a:ext cx="91440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Example:  COSMO forecast  from  23/2/2016  00 UTC  +6h  till  +12h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05600" y="2750569"/>
            <a:ext cx="2145113" cy="402897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17075" y="2752822"/>
            <a:ext cx="2145113" cy="402897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3287" y="2752822"/>
            <a:ext cx="2145113" cy="402897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2" name="קבוצה 1"/>
          <p:cNvGrpSpPr/>
          <p:nvPr/>
        </p:nvGrpSpPr>
        <p:grpSpPr>
          <a:xfrm>
            <a:off x="1043608" y="266045"/>
            <a:ext cx="6336704" cy="850779"/>
            <a:chOff x="-482578" y="3583704"/>
            <a:chExt cx="3378577" cy="850779"/>
          </a:xfrm>
        </p:grpSpPr>
        <p:sp>
          <p:nvSpPr>
            <p:cNvPr id="23" name="אליפסה 2"/>
            <p:cNvSpPr/>
            <p:nvPr/>
          </p:nvSpPr>
          <p:spPr>
            <a:xfrm>
              <a:off x="-482578" y="3583704"/>
              <a:ext cx="3378577" cy="850779"/>
            </a:xfrm>
            <a:prstGeom prst="ellipse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 sz="14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142602" y="3778260"/>
              <a:ext cx="292342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</a:rPr>
                <a:t>The effect of LHN (</a:t>
              </a:r>
              <a:r>
                <a:rPr lang="en-US" sz="2400" dirty="0">
                  <a:solidFill>
                    <a:prstClr val="black"/>
                  </a:solidFill>
                </a:rPr>
                <a:t>Latent </a:t>
              </a:r>
              <a:r>
                <a:rPr lang="en-US" sz="2400" dirty="0" smtClean="0">
                  <a:solidFill>
                    <a:prstClr val="black"/>
                  </a:solidFill>
                </a:rPr>
                <a:t>Heat  </a:t>
              </a:r>
              <a:r>
                <a:rPr lang="en-US" sz="2400" dirty="0">
                  <a:solidFill>
                    <a:prstClr val="black"/>
                  </a:solidFill>
                </a:rPr>
                <a:t>Nagging</a:t>
              </a:r>
              <a:r>
                <a:rPr lang="en-US" sz="2400" b="1" dirty="0" smtClean="0">
                  <a:solidFill>
                    <a:prstClr val="black"/>
                  </a:solidFill>
                </a:rPr>
                <a:t>)</a:t>
              </a:r>
              <a:endParaRPr lang="he-IL" sz="24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5" name="תמונה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51" y="116632"/>
            <a:ext cx="64293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>
                <a:solidFill>
                  <a:srgbClr val="FFFF00"/>
                </a:solidFill>
              </a:rPr>
              <a:t>Rapid update cycle – hourly runs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lead time ensemble</a:t>
            </a:r>
            <a:endParaRPr lang="he-IL" dirty="0">
              <a:solidFill>
                <a:srgbClr val="FFFF0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0889"/>
            <a:ext cx="9193605" cy="443711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51" y="116632"/>
            <a:ext cx="642938" cy="68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6093296"/>
            <a:ext cx="61908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+1hr</a:t>
            </a: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6093296"/>
            <a:ext cx="61908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+2hr</a:t>
            </a: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7018" y="6121287"/>
            <a:ext cx="61908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+3hr</a:t>
            </a: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1344" y="6093296"/>
            <a:ext cx="107753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+4hr long</a:t>
            </a: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8264" y="6087450"/>
            <a:ext cx="61908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+4hr</a:t>
            </a: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01315" y="6094611"/>
            <a:ext cx="61908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+5hr</a:t>
            </a:r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2187624"/>
            <a:ext cx="5733256" cy="10992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48659" y="2420889"/>
            <a:ext cx="2195749" cy="42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he-IL" sz="1600" b="1" dirty="0">
                <a:solidFill>
                  <a:srgbClr val="FFFF00"/>
                </a:solidFill>
              </a:rPr>
              <a:t>13/12/2016</a:t>
            </a:r>
            <a:r>
              <a:rPr lang="en-US" sz="1600" b="1" dirty="0">
                <a:solidFill>
                  <a:srgbClr val="FFFF00"/>
                </a:solidFill>
              </a:rPr>
              <a:t> 00Z</a:t>
            </a:r>
            <a:r>
              <a:rPr lang="he-IL" sz="1600" b="1" dirty="0">
                <a:solidFill>
                  <a:srgbClr val="FFFF00"/>
                </a:solidFill>
              </a:rPr>
              <a:t> 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196" y="116632"/>
            <a:ext cx="1001283" cy="5078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err="1">
                <a:solidFill>
                  <a:srgbClr val="660066"/>
                </a:solidFill>
              </a:rPr>
              <a:t>Radar+rain</a:t>
            </a:r>
            <a:r>
              <a:rPr lang="en-US" sz="1350" b="1" dirty="0">
                <a:solidFill>
                  <a:srgbClr val="660066"/>
                </a:solidFill>
              </a:rPr>
              <a:t> gauges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11760" y="220506"/>
            <a:ext cx="971550" cy="3000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660066"/>
                </a:solidFill>
              </a:rPr>
              <a:t>COSMO</a:t>
            </a:r>
          </a:p>
        </p:txBody>
      </p:sp>
    </p:spTree>
    <p:extLst>
      <p:ext uri="{BB962C8B-B14F-4D97-AF65-F5344CB8AC3E}">
        <p14:creationId xmlns:p14="http://schemas.microsoft.com/office/powerpoint/2010/main" val="16660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Outline</a:t>
            </a:r>
            <a:endParaRPr lang="he-IL" b="1" dirty="0">
              <a:solidFill>
                <a:srgbClr val="0070C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525963"/>
          </a:xfrm>
        </p:spPr>
        <p:txBody>
          <a:bodyPr>
            <a:normAutofit/>
          </a:bodyPr>
          <a:lstStyle/>
          <a:p>
            <a:pPr algn="l" rtl="0">
              <a:buFontTx/>
              <a:buChar char="-"/>
            </a:pPr>
            <a:r>
              <a:rPr lang="en-US" sz="3600" dirty="0" smtClean="0"/>
              <a:t>Various </a:t>
            </a:r>
            <a:r>
              <a:rPr lang="en-US" sz="3600" dirty="0"/>
              <a:t>precipitation sources: Radar,  Radar corrected, NPW </a:t>
            </a:r>
          </a:p>
          <a:p>
            <a:pPr algn="l" rtl="0">
              <a:buFontTx/>
              <a:buChar char="-"/>
            </a:pPr>
            <a:r>
              <a:rPr lang="en-US" sz="3600" dirty="0"/>
              <a:t>Hydrological models: Lumped, distributed </a:t>
            </a:r>
          </a:p>
          <a:p>
            <a:pPr algn="l" rtl="0">
              <a:buFontTx/>
              <a:buChar char="-"/>
            </a:pPr>
            <a:r>
              <a:rPr lang="en-US" sz="3600" dirty="0"/>
              <a:t>Integration tools</a:t>
            </a:r>
            <a:endParaRPr lang="he-I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91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4926"/>
            <a:ext cx="272415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5487" r="15156"/>
          <a:stretch/>
        </p:blipFill>
        <p:spPr bwMode="auto">
          <a:xfrm>
            <a:off x="3347864" y="620688"/>
            <a:ext cx="5688632" cy="591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3"/>
          <p:cNvSpPr/>
          <p:nvPr/>
        </p:nvSpPr>
        <p:spPr>
          <a:xfrm>
            <a:off x="4932040" y="164926"/>
            <a:ext cx="2050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RainConcverter</a:t>
            </a:r>
            <a:endParaRPr lang="he-I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00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11426" r="13934" b="19833"/>
          <a:stretch>
            <a:fillRect/>
          </a:stretch>
        </p:blipFill>
        <p:spPr bwMode="auto">
          <a:xfrm>
            <a:off x="179388" y="100013"/>
            <a:ext cx="8743950" cy="670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6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Rain Converter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96752"/>
            <a:ext cx="272415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1196752"/>
            <a:ext cx="12477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3284984"/>
            <a:ext cx="10572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5" t="7317" r="26406" b="9553"/>
          <a:stretch/>
        </p:blipFill>
        <p:spPr bwMode="auto">
          <a:xfrm>
            <a:off x="4720886" y="1196752"/>
            <a:ext cx="3618452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83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83968" y="-243408"/>
            <a:ext cx="604867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Rain Converter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outputs\2016-12-24-00_2016-12-31-23\16-12-24-00_16-12-31-23_WRF3-EC-GFS120h-COSMO_fullDA-EC90h-Inca_RM-COSMO_partDA-WRF3-GF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0" b="987"/>
          <a:stretch/>
        </p:blipFill>
        <p:spPr bwMode="auto">
          <a:xfrm>
            <a:off x="179512" y="40944"/>
            <a:ext cx="5328592" cy="67890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outputs\2016-12-24-00_2016-12-31-23\16-12-24-00_16-12-31-23_WRF3-EC-GFS120h-COSMO_fullDA-EC90h-Inca_RM-COSMO_partDA-WRF3-GF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0" r="74062" b="34895"/>
          <a:stretch/>
        </p:blipFill>
        <p:spPr bwMode="auto">
          <a:xfrm>
            <a:off x="5580112" y="764703"/>
            <a:ext cx="3384376" cy="26344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outputs\2016-12-24-00_2016-12-31-23\16-12-24-00_16-12-31-23_WRF3-EC-GFS120h-COSMO_fullDA-EC90h-Inca_RM-COSMO_partDA-WRF3-GF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4" t="96371" r="25038" b="987"/>
          <a:stretch/>
        </p:blipFill>
        <p:spPr bwMode="auto">
          <a:xfrm>
            <a:off x="5580111" y="3624980"/>
            <a:ext cx="3454795" cy="5961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8" t="10811" r="29042" b="17313"/>
          <a:stretch/>
        </p:blipFill>
        <p:spPr bwMode="auto">
          <a:xfrm>
            <a:off x="395536" y="116632"/>
            <a:ext cx="4760649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61" y="3717479"/>
            <a:ext cx="3898625" cy="292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" t="20237" r="27083" b="16501"/>
          <a:stretch/>
        </p:blipFill>
        <p:spPr bwMode="auto">
          <a:xfrm>
            <a:off x="5285997" y="859024"/>
            <a:ext cx="3524351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2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04864"/>
            <a:ext cx="4703673" cy="364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76056" y="1651261"/>
            <a:ext cx="3312368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sz="1200" b="1" dirty="0" smtClean="0"/>
              <a:t>Predicted Hydrograph based on WRF-GFS</a:t>
            </a:r>
            <a:endParaRPr lang="he-IL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502028"/>
            <a:ext cx="759684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 smtClean="0"/>
              <a:t>Different hydrological forecast with different precipitation input  </a:t>
            </a:r>
            <a:endParaRPr lang="he-IL" sz="2000" b="1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5"/>
          <a:stretch/>
        </p:blipFill>
        <p:spPr bwMode="auto">
          <a:xfrm>
            <a:off x="4314913" y="2204864"/>
            <a:ext cx="465128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3568" y="1628799"/>
            <a:ext cx="3312368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sz="1200" b="1" dirty="0" smtClean="0"/>
              <a:t>Predicted Hydrograph based on WRF-ECMWF</a:t>
            </a:r>
            <a:endParaRPr lang="he-IL" sz="1200" b="1" dirty="0"/>
          </a:p>
        </p:txBody>
      </p:sp>
    </p:spTree>
    <p:extLst>
      <p:ext uri="{BB962C8B-B14F-4D97-AF65-F5344CB8AC3E}">
        <p14:creationId xmlns:p14="http://schemas.microsoft.com/office/powerpoint/2010/main" val="267637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67544" y="188640"/>
            <a:ext cx="835292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buAutoNum type="arabicPeriod"/>
            </a:pPr>
            <a:r>
              <a:rPr lang="en-US" sz="3200" dirty="0" smtClean="0"/>
              <a:t>Hydrological modeling: Hydro</a:t>
            </a:r>
          </a:p>
          <a:p>
            <a:pPr marL="342900" indent="-342900" algn="l" rtl="0">
              <a:buAutoNum type="arabicPeriod"/>
            </a:pPr>
            <a:endParaRPr lang="en-US" sz="3200" dirty="0" smtClean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smtClean="0"/>
              <a:t>The “Hydro” runs at he </a:t>
            </a:r>
            <a:r>
              <a:rPr lang="en-US" dirty="0" smtClean="0"/>
              <a:t>IHS runs at hourly time steps for </a:t>
            </a:r>
            <a:r>
              <a:rPr lang="en-US" dirty="0" smtClean="0"/>
              <a:t>120h </a:t>
            </a:r>
            <a:r>
              <a:rPr lang="en-US" dirty="0" smtClean="0"/>
              <a:t>in advance.</a:t>
            </a:r>
          </a:p>
          <a:p>
            <a:pPr algn="l" rtl="0"/>
            <a:r>
              <a:rPr lang="en-US" dirty="0" smtClean="0"/>
              <a:t>      The </a:t>
            </a:r>
            <a:r>
              <a:rPr lang="en-US" dirty="0" smtClean="0"/>
              <a:t>model </a:t>
            </a:r>
            <a:r>
              <a:rPr lang="en-US" dirty="0" smtClean="0"/>
              <a:t>can be update every hour based </a:t>
            </a:r>
            <a:r>
              <a:rPr lang="en-US" dirty="0" smtClean="0"/>
              <a:t>on initial conditions from the 0.25 </a:t>
            </a:r>
            <a:r>
              <a:rPr lang="en-US" dirty="0" smtClean="0"/>
              <a:t> 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/>
              <a:t>degrees GFS </a:t>
            </a:r>
            <a:r>
              <a:rPr lang="en-US" dirty="0" smtClean="0"/>
              <a:t>model (00,06,12,18) and twice a day based on ECMWCF 0.1 initial </a:t>
            </a:r>
            <a:r>
              <a:rPr lang="en-US" dirty="0" smtClean="0"/>
              <a:t> 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/>
              <a:t>conditions </a:t>
            </a:r>
            <a:r>
              <a:rPr lang="en-US" dirty="0" smtClean="0"/>
              <a:t>(00,12</a:t>
            </a:r>
            <a:r>
              <a:rPr lang="en-US" dirty="0" smtClean="0"/>
              <a:t>) </a:t>
            </a:r>
            <a:r>
              <a:rPr lang="en-US" dirty="0" smtClean="0"/>
              <a:t>and the with precipitation output from 3 high resolution NWP:   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    WRF-GFS (2 km), RF-EC </a:t>
            </a:r>
            <a:r>
              <a:rPr lang="en-US" dirty="0"/>
              <a:t>(2 km),</a:t>
            </a:r>
            <a:r>
              <a:rPr lang="en-US" dirty="0" smtClean="0"/>
              <a:t> Cosmo-EC </a:t>
            </a:r>
            <a:r>
              <a:rPr lang="en-US" dirty="0"/>
              <a:t>(</a:t>
            </a:r>
            <a:r>
              <a:rPr lang="en-US" dirty="0" smtClean="0"/>
              <a:t>2.8 </a:t>
            </a:r>
            <a:r>
              <a:rPr lang="en-US" dirty="0"/>
              <a:t>km</a:t>
            </a:r>
            <a:r>
              <a:rPr lang="en-US" dirty="0" smtClean="0"/>
              <a:t>) </a:t>
            </a:r>
            <a:r>
              <a:rPr lang="en-US" dirty="0" smtClean="0"/>
              <a:t>.</a:t>
            </a:r>
          </a:p>
          <a:p>
            <a:pPr algn="l" rtl="0"/>
            <a:endParaRPr lang="en-US" dirty="0" smtClean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smtClean="0"/>
              <a:t>The model provides hourly forecasts for each grid cell in the domain. </a:t>
            </a:r>
            <a:endParaRPr lang="en-US" dirty="0" smtClean="0"/>
          </a:p>
          <a:p>
            <a:pPr algn="l" rtl="0"/>
            <a:r>
              <a:rPr lang="en-US" dirty="0" smtClean="0"/>
              <a:t> </a:t>
            </a:r>
            <a:endParaRPr lang="en-US" dirty="0" smtClean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smtClean="0"/>
              <a:t>Flood warnings are issued only when the 3 models ensemble </a:t>
            </a:r>
          </a:p>
          <a:p>
            <a:pPr algn="l" rtl="0"/>
            <a:r>
              <a:rPr lang="en-US" dirty="0" smtClean="0"/>
              <a:t>      has </a:t>
            </a:r>
            <a:r>
              <a:rPr lang="en-US" dirty="0" smtClean="0"/>
              <a:t>exceeded the flood threshold for a specific </a:t>
            </a:r>
            <a:r>
              <a:rPr lang="en-US" dirty="0" smtClean="0"/>
              <a:t>location (based on HIS long term  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smtClean="0"/>
              <a:t>statistics).</a:t>
            </a:r>
          </a:p>
          <a:p>
            <a:pPr algn="l" rtl="0"/>
            <a:endParaRPr lang="en-US" dirty="0" smtClean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smtClean="0"/>
              <a:t>  </a:t>
            </a:r>
            <a:endParaRPr lang="en-US" dirty="0"/>
          </a:p>
          <a:p>
            <a:pPr algn="l" rtl="0"/>
            <a:r>
              <a:rPr lang="en-US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0185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11" y="0"/>
            <a:ext cx="4826501" cy="6827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594" y="0"/>
            <a:ext cx="4829685" cy="6827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4390" name="TextBox 1"/>
          <p:cNvSpPr txBox="1">
            <a:spLocks noChangeArrowheads="1"/>
          </p:cNvSpPr>
          <p:nvPr/>
        </p:nvSpPr>
        <p:spPr bwMode="auto">
          <a:xfrm>
            <a:off x="6840538" y="2636838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1pPr>
            <a:lvl2pPr marL="742950" indent="-285750" algn="l" rtl="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2pPr>
            <a:lvl3pPr marL="1143000" indent="-228600" algn="l" rtl="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3pPr>
            <a:lvl4pPr marL="1600200" indent="-228600" algn="l" rtl="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4pPr>
            <a:lvl5pPr marL="2057400" indent="-228600" algn="l" rtl="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5pPr>
            <a:lvl6pPr marL="25146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6pPr>
            <a:lvl7pPr marL="29718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7pPr>
            <a:lvl8pPr marL="34290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8pPr>
            <a:lvl9pPr marL="38862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9pPr>
          </a:lstStyle>
          <a:p>
            <a:pPr algn="ctr" rtl="1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>
                <a:solidFill>
                  <a:srgbClr val="2B5481"/>
                </a:solidFill>
              </a:rPr>
              <a:t>P.A</a:t>
            </a:r>
            <a:endParaRPr lang="he-IL" altLang="he-IL" sz="1800" b="1">
              <a:solidFill>
                <a:srgbClr val="2B5481"/>
              </a:solidFill>
            </a:endParaRPr>
          </a:p>
        </p:txBody>
      </p:sp>
      <p:sp>
        <p:nvSpPr>
          <p:cNvPr id="144391" name="TextBox 6"/>
          <p:cNvSpPr txBox="1">
            <a:spLocks noChangeArrowheads="1"/>
          </p:cNvSpPr>
          <p:nvPr/>
        </p:nvSpPr>
        <p:spPr bwMode="auto">
          <a:xfrm rot="17005292">
            <a:off x="7648717" y="3021213"/>
            <a:ext cx="1081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1pPr>
            <a:lvl2pPr marL="742950" indent="-285750" algn="l" rtl="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2pPr>
            <a:lvl3pPr marL="1143000" indent="-228600" algn="l" rtl="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3pPr>
            <a:lvl4pPr marL="1600200" indent="-228600" algn="l" rtl="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4pPr>
            <a:lvl5pPr marL="2057400" indent="-228600" algn="l" rtl="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5pPr>
            <a:lvl6pPr marL="25146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6pPr>
            <a:lvl7pPr marL="29718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7pPr>
            <a:lvl8pPr marL="34290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8pPr>
            <a:lvl9pPr marL="38862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9pPr>
          </a:lstStyle>
          <a:p>
            <a:pPr algn="ctr" rtl="1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 dirty="0">
                <a:solidFill>
                  <a:srgbClr val="FFFFFF"/>
                </a:solidFill>
              </a:rPr>
              <a:t>Jordan</a:t>
            </a:r>
            <a:r>
              <a:rPr lang="en-US" altLang="he-IL" sz="1800" b="1" dirty="0">
                <a:solidFill>
                  <a:srgbClr val="2B5481"/>
                </a:solidFill>
              </a:rPr>
              <a:t> </a:t>
            </a:r>
            <a:endParaRPr lang="he-IL" altLang="he-IL" sz="1800" b="1" dirty="0">
              <a:solidFill>
                <a:srgbClr val="2B5481"/>
              </a:solidFill>
            </a:endParaRPr>
          </a:p>
        </p:txBody>
      </p:sp>
      <p:sp>
        <p:nvSpPr>
          <p:cNvPr id="144392" name="TextBox 7"/>
          <p:cNvSpPr txBox="1">
            <a:spLocks noChangeArrowheads="1"/>
          </p:cNvSpPr>
          <p:nvPr/>
        </p:nvSpPr>
        <p:spPr bwMode="auto">
          <a:xfrm rot="19512805">
            <a:off x="7029123" y="466684"/>
            <a:ext cx="118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1pPr>
            <a:lvl2pPr marL="742950" indent="-285750" algn="l" rtl="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2pPr>
            <a:lvl3pPr marL="1143000" indent="-228600" algn="l" rtl="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3pPr>
            <a:lvl4pPr marL="1600200" indent="-228600" algn="l" rtl="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4pPr>
            <a:lvl5pPr marL="2057400" indent="-228600" algn="l" rtl="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5pPr>
            <a:lvl6pPr marL="25146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6pPr>
            <a:lvl7pPr marL="29718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7pPr>
            <a:lvl8pPr marL="34290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8pPr>
            <a:lvl9pPr marL="38862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9pPr>
          </a:lstStyle>
          <a:p>
            <a:pPr algn="ctr" rtl="1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200" b="1" dirty="0">
                <a:solidFill>
                  <a:srgbClr val="FFFFFF"/>
                </a:solidFill>
              </a:rPr>
              <a:t>Lebanon</a:t>
            </a:r>
            <a:endParaRPr lang="he-IL" altLang="he-IL" sz="1200" b="1" dirty="0">
              <a:solidFill>
                <a:srgbClr val="FFFFFF"/>
              </a:solidFill>
            </a:endParaRPr>
          </a:p>
        </p:txBody>
      </p:sp>
      <p:sp>
        <p:nvSpPr>
          <p:cNvPr id="144393" name="TextBox 9"/>
          <p:cNvSpPr txBox="1">
            <a:spLocks noChangeArrowheads="1"/>
          </p:cNvSpPr>
          <p:nvPr/>
        </p:nvSpPr>
        <p:spPr bwMode="auto">
          <a:xfrm rot="17550735">
            <a:off x="7897007" y="872014"/>
            <a:ext cx="1081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1pPr>
            <a:lvl2pPr marL="742950" indent="-285750" algn="l" rtl="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2pPr>
            <a:lvl3pPr marL="1143000" indent="-228600" algn="l" rtl="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3pPr>
            <a:lvl4pPr marL="1600200" indent="-228600" algn="l" rtl="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4pPr>
            <a:lvl5pPr marL="2057400" indent="-228600" algn="l" rtl="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5pPr>
            <a:lvl6pPr marL="25146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6pPr>
            <a:lvl7pPr marL="29718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7pPr>
            <a:lvl8pPr marL="34290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8pPr>
            <a:lvl9pPr marL="38862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9pPr>
          </a:lstStyle>
          <a:p>
            <a:pPr algn="ctr" rtl="1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 dirty="0">
                <a:solidFill>
                  <a:srgbClr val="FFFFFF"/>
                </a:solidFill>
              </a:rPr>
              <a:t>Syria</a:t>
            </a:r>
            <a:endParaRPr lang="he-IL" altLang="he-IL" sz="1800" b="1" dirty="0">
              <a:solidFill>
                <a:srgbClr val="FFFFFF"/>
              </a:solidFill>
            </a:endParaRPr>
          </a:p>
        </p:txBody>
      </p:sp>
      <p:sp>
        <p:nvSpPr>
          <p:cNvPr id="144394" name="TextBox 10"/>
          <p:cNvSpPr txBox="1">
            <a:spLocks noChangeArrowheads="1"/>
          </p:cNvSpPr>
          <p:nvPr/>
        </p:nvSpPr>
        <p:spPr bwMode="auto">
          <a:xfrm rot="4168638">
            <a:off x="5603081" y="4463257"/>
            <a:ext cx="1081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1pPr>
            <a:lvl2pPr marL="742950" indent="-285750" algn="l" rtl="0" eaLnBrk="0" hangingPunct="0">
              <a:lnSpc>
                <a:spcPct val="93000"/>
              </a:lnSpc>
              <a:spcAft>
                <a:spcPts val="1038"/>
              </a:spcAft>
              <a:buClr>
                <a:srgbClr val="000000"/>
              </a:buClr>
              <a:buSzPct val="100000"/>
              <a:buFont typeface="Times New Roman" pitchFamily="18" charset="0"/>
              <a:defRPr sz="22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2pPr>
            <a:lvl3pPr marL="1143000" indent="-228600" algn="l" rtl="0" eaLnBrk="0" hangingPunct="0"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3pPr>
            <a:lvl4pPr marL="1600200" indent="-228600" algn="l" rtl="0" eaLnBrk="0" hangingPunct="0">
              <a:lnSpc>
                <a:spcPct val="93000"/>
              </a:lnSpc>
              <a:spcAft>
                <a:spcPts val="525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4pPr>
            <a:lvl5pPr marL="2057400" indent="-228600" algn="l" rtl="0" eaLnBrk="0" hangingPunct="0"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5pPr>
            <a:lvl6pPr marL="25146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6pPr>
            <a:lvl7pPr marL="29718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7pPr>
            <a:lvl8pPr marL="34290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8pPr>
            <a:lvl9pPr marL="3886200" indent="-228600"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  <a:cs typeface="DejaVu Sans" charset="-79"/>
              </a:defRPr>
            </a:lvl9pPr>
          </a:lstStyle>
          <a:p>
            <a:pPr algn="ctr" rtl="1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he-IL" sz="1800" b="1" dirty="0">
                <a:solidFill>
                  <a:srgbClr val="FFFFFF"/>
                </a:solidFill>
              </a:rPr>
              <a:t>Egypt </a:t>
            </a:r>
            <a:endParaRPr lang="he-IL" altLang="he-IL" sz="1800" b="1" dirty="0">
              <a:solidFill>
                <a:srgbClr val="FFFFFF"/>
              </a:solidFill>
            </a:endParaRPr>
          </a:p>
        </p:txBody>
      </p:sp>
      <p:sp>
        <p:nvSpPr>
          <p:cNvPr id="144386" name="Rectangle 1"/>
          <p:cNvSpPr>
            <a:spLocks noGrp="1" noChangeArrowheads="1"/>
          </p:cNvSpPr>
          <p:nvPr>
            <p:ph type="title"/>
          </p:nvPr>
        </p:nvSpPr>
        <p:spPr>
          <a:xfrm>
            <a:off x="971600" y="6237312"/>
            <a:ext cx="6840537" cy="804863"/>
          </a:xfrm>
        </p:spPr>
        <p:txBody>
          <a:bodyPr tIns="22399"/>
          <a:lstStyle/>
          <a:p>
            <a:pPr eaLnBrk="1"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</a:tabLst>
            </a:pPr>
            <a:r>
              <a:rPr lang="en-US" altLang="he-IL" sz="2400" b="1" dirty="0" smtClean="0">
                <a:solidFill>
                  <a:srgbClr val="00B0F0"/>
                </a:solidFill>
              </a:rPr>
              <a:t>The </a:t>
            </a:r>
            <a:r>
              <a:rPr lang="en-US" altLang="he-IL" sz="2400" b="1" dirty="0" smtClean="0">
                <a:solidFill>
                  <a:srgbClr val="00B0F0"/>
                </a:solidFill>
              </a:rPr>
              <a:t>Hydro  Domain</a:t>
            </a:r>
          </a:p>
        </p:txBody>
      </p:sp>
      <p:sp>
        <p:nvSpPr>
          <p:cNvPr id="10" name="TextBox 9"/>
          <p:cNvSpPr txBox="1"/>
          <p:nvPr/>
        </p:nvSpPr>
        <p:spPr>
          <a:xfrm rot="17453716">
            <a:off x="5101674" y="1963201"/>
            <a:ext cx="190010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3366"/>
                </a:solidFill>
                <a:latin typeface="Arial" pitchFamily="34" charset="0"/>
              </a:rPr>
              <a:t>MEDITERRANEAN SEA</a:t>
            </a:r>
            <a:endParaRPr lang="he-IL" sz="1000" b="1" dirty="0">
              <a:solidFill>
                <a:srgbClr val="00336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54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4" name="Group 7"/>
          <p:cNvGrpSpPr>
            <a:grpSpLocks/>
          </p:cNvGrpSpPr>
          <p:nvPr/>
        </p:nvGrpSpPr>
        <p:grpSpPr bwMode="auto">
          <a:xfrm>
            <a:off x="4211960" y="0"/>
            <a:ext cx="4932040" cy="6845719"/>
            <a:chOff x="4234" y="8809"/>
            <a:chExt cx="5844" cy="6781"/>
          </a:xfrm>
        </p:grpSpPr>
        <p:pic>
          <p:nvPicPr>
            <p:cNvPr id="143367" name="Picture 8" descr="New domain e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" y="8809"/>
              <a:ext cx="5844" cy="67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368" name="Rectangle 9"/>
            <p:cNvSpPr>
              <a:spLocks noChangeArrowheads="1"/>
            </p:cNvSpPr>
            <p:nvPr/>
          </p:nvSpPr>
          <p:spPr bwMode="auto">
            <a:xfrm>
              <a:off x="5560" y="9343"/>
              <a:ext cx="3030" cy="56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rtl="0" eaLnBrk="0" hangingPunct="0">
                <a:lnSpc>
                  <a:spcPct val="93000"/>
                </a:lnSpc>
                <a:spcAft>
                  <a:spcPts val="128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rgbClr val="000000"/>
                  </a:solidFill>
                  <a:latin typeface="Arial" pitchFamily="34" charset="0"/>
                  <a:cs typeface="DejaVu Sans" charset="-79"/>
                </a:defRPr>
              </a:lvl1pPr>
              <a:lvl2pPr marL="742950" indent="-285750" algn="l" rtl="0" eaLnBrk="0" hangingPunct="0">
                <a:lnSpc>
                  <a:spcPct val="93000"/>
                </a:lnSpc>
                <a:spcAft>
                  <a:spcPts val="1038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200">
                  <a:solidFill>
                    <a:srgbClr val="000000"/>
                  </a:solidFill>
                  <a:latin typeface="Arial" pitchFamily="34" charset="0"/>
                  <a:cs typeface="DejaVu Sans" charset="-79"/>
                </a:defRPr>
              </a:lvl2pPr>
              <a:lvl3pPr marL="1143000" indent="-228600" algn="l" rtl="0" eaLnBrk="0" hangingPunct="0">
                <a:lnSpc>
                  <a:spcPct val="93000"/>
                </a:lnSpc>
                <a:spcAft>
                  <a:spcPts val="775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pitchFamily="34" charset="0"/>
                  <a:cs typeface="DejaVu Sans" charset="-79"/>
                </a:defRPr>
              </a:lvl3pPr>
              <a:lvl4pPr marL="1600200" indent="-228600" algn="l" rtl="0" eaLnBrk="0" hangingPunct="0">
                <a:lnSpc>
                  <a:spcPct val="93000"/>
                </a:lnSpc>
                <a:spcAft>
                  <a:spcPts val="525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pitchFamily="34" charset="0"/>
                  <a:cs typeface="DejaVu Sans" charset="-79"/>
                </a:defRPr>
              </a:lvl4pPr>
              <a:lvl5pPr marL="2057400" indent="-228600" algn="l" rtl="0" eaLnBrk="0" hangingPunct="0">
                <a:lnSpc>
                  <a:spcPct val="93000"/>
                </a:lnSpc>
                <a:spcAft>
                  <a:spcPts val="263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pitchFamily="34" charset="0"/>
                  <a:cs typeface="DejaVu Sans" charset="-79"/>
                </a:defRPr>
              </a:lvl5pPr>
              <a:lvl6pPr marL="2514600" indent="-228600" algn="l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63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pitchFamily="34" charset="0"/>
                  <a:cs typeface="DejaVu Sans" charset="-79"/>
                </a:defRPr>
              </a:lvl6pPr>
              <a:lvl7pPr marL="2971800" indent="-228600" algn="l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63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pitchFamily="34" charset="0"/>
                  <a:cs typeface="DejaVu Sans" charset="-79"/>
                </a:defRPr>
              </a:lvl7pPr>
              <a:lvl8pPr marL="3429000" indent="-228600" algn="l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63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pitchFamily="34" charset="0"/>
                  <a:cs typeface="DejaVu Sans" charset="-79"/>
                </a:defRPr>
              </a:lvl8pPr>
              <a:lvl9pPr marL="3886200" indent="-228600" algn="l" rtl="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63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pitchFamily="34" charset="0"/>
                  <a:cs typeface="DejaVu Sans" charset="-79"/>
                </a:defRPr>
              </a:lvl9pPr>
            </a:lstStyle>
            <a:p>
              <a:pPr algn="r" rtl="1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he-IL" sz="1800" b="1" smtClean="0"/>
                <a:t>A</a:t>
              </a:r>
              <a:endParaRPr lang="he-IL" altLang="he-IL" sz="1800" b="1"/>
            </a:p>
          </p:txBody>
        </p:sp>
      </p:grpSp>
      <p:pic>
        <p:nvPicPr>
          <p:cNvPr id="143365" name="Picture 10" descr="NDHMS basins sations loc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74"/>
          <a:stretch>
            <a:fillRect/>
          </a:stretch>
        </p:blipFill>
        <p:spPr bwMode="auto">
          <a:xfrm>
            <a:off x="-36512" y="-1792"/>
            <a:ext cx="4248472" cy="68475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6" name="תמונה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118519"/>
            <a:ext cx="18954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Rectangle 1"/>
          <p:cNvSpPr>
            <a:spLocks noGrp="1" noChangeArrowheads="1"/>
          </p:cNvSpPr>
          <p:nvPr>
            <p:ph type="title"/>
          </p:nvPr>
        </p:nvSpPr>
        <p:spPr>
          <a:xfrm>
            <a:off x="3347864" y="0"/>
            <a:ext cx="3117740" cy="1065510"/>
          </a:xfrm>
          <a:solidFill>
            <a:schemeClr val="tx1"/>
          </a:solidFill>
        </p:spPr>
        <p:txBody>
          <a:bodyPr tIns="22399"/>
          <a:lstStyle/>
          <a:p>
            <a:pPr eaLnBrk="1">
              <a:tabLst>
                <a:tab pos="655638" algn="l"/>
                <a:tab pos="1312863" algn="l"/>
                <a:tab pos="1968500" algn="l"/>
                <a:tab pos="2625725" algn="l"/>
                <a:tab pos="3281363" algn="l"/>
                <a:tab pos="3938588" algn="l"/>
                <a:tab pos="4595813" algn="l"/>
                <a:tab pos="5251450" algn="l"/>
                <a:tab pos="5908675" algn="l"/>
                <a:tab pos="6564313" algn="l"/>
              </a:tabLst>
            </a:pPr>
            <a:r>
              <a:rPr lang="en-US" altLang="he-IL" sz="2400" b="1" dirty="0" smtClean="0">
                <a:solidFill>
                  <a:srgbClr val="00B0F0"/>
                </a:solidFill>
                <a:effectLst/>
              </a:rPr>
              <a:t>Cross-boundary</a:t>
            </a:r>
            <a:br>
              <a:rPr lang="en-US" altLang="he-IL" sz="2400" b="1" dirty="0" smtClean="0">
                <a:solidFill>
                  <a:srgbClr val="00B0F0"/>
                </a:solidFill>
                <a:effectLst/>
              </a:rPr>
            </a:br>
            <a:r>
              <a:rPr lang="en-US" altLang="he-IL" sz="2400" b="1" dirty="0" smtClean="0">
                <a:solidFill>
                  <a:srgbClr val="00B0F0"/>
                </a:solidFill>
                <a:effectLst/>
              </a:rPr>
              <a:t> flood forecasting domain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70856" y="0"/>
            <a:ext cx="18508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</a:rPr>
              <a:t>Topographic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</a:rPr>
              <a:t> Map</a:t>
            </a:r>
            <a:endParaRPr lang="he-IL" sz="20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2183" y="0"/>
            <a:ext cx="18508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2D5C8A"/>
                </a:solidFill>
                <a:latin typeface="Arial" pitchFamily="34" charset="0"/>
              </a:rPr>
              <a:t>Hydrographic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2D5C8A"/>
                </a:solidFill>
                <a:latin typeface="Arial" pitchFamily="34" charset="0"/>
              </a:rPr>
              <a:t> Map</a:t>
            </a:r>
            <a:endParaRPr lang="he-IL" sz="2000" b="1" dirty="0">
              <a:solidFill>
                <a:srgbClr val="2D5C8A"/>
              </a:solidFill>
              <a:latin typeface="Arial" pitchFamily="34" charset="0"/>
            </a:endParaRPr>
          </a:p>
        </p:txBody>
      </p:sp>
      <p:cxnSp>
        <p:nvCxnSpPr>
          <p:cNvPr id="16" name="מחבר חץ ישר 15"/>
          <p:cNvCxnSpPr/>
          <p:nvPr/>
        </p:nvCxnSpPr>
        <p:spPr bwMode="auto">
          <a:xfrm flipH="1" flipV="1">
            <a:off x="6084168" y="4005064"/>
            <a:ext cx="216024" cy="18002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3" name="מחבר חץ ישר 22"/>
          <p:cNvCxnSpPr/>
          <p:nvPr/>
        </p:nvCxnSpPr>
        <p:spPr bwMode="auto">
          <a:xfrm flipH="1" flipV="1">
            <a:off x="6393596" y="3240273"/>
            <a:ext cx="216024" cy="18002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מחבר חץ ישר 23"/>
          <p:cNvCxnSpPr/>
          <p:nvPr/>
        </p:nvCxnSpPr>
        <p:spPr bwMode="auto">
          <a:xfrm>
            <a:off x="6519416" y="4096288"/>
            <a:ext cx="189888" cy="1665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6" name="מחבר חץ ישר 25"/>
          <p:cNvCxnSpPr/>
          <p:nvPr/>
        </p:nvCxnSpPr>
        <p:spPr bwMode="auto">
          <a:xfrm>
            <a:off x="6583036" y="3645024"/>
            <a:ext cx="189888" cy="1665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7" name="מחבר חץ ישר 26"/>
          <p:cNvCxnSpPr/>
          <p:nvPr/>
        </p:nvCxnSpPr>
        <p:spPr bwMode="auto">
          <a:xfrm>
            <a:off x="6677980" y="2888940"/>
            <a:ext cx="121528" cy="1665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מחבר חץ ישר 27"/>
          <p:cNvCxnSpPr/>
          <p:nvPr/>
        </p:nvCxnSpPr>
        <p:spPr bwMode="auto">
          <a:xfrm>
            <a:off x="6760544" y="2612152"/>
            <a:ext cx="94944" cy="832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1" name="מחבר חץ ישר 30"/>
          <p:cNvCxnSpPr/>
          <p:nvPr/>
        </p:nvCxnSpPr>
        <p:spPr bwMode="auto">
          <a:xfrm flipH="1" flipV="1">
            <a:off x="6569968" y="2563768"/>
            <a:ext cx="108012" cy="9001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3" name="מחבר חץ ישר 32"/>
          <p:cNvCxnSpPr/>
          <p:nvPr/>
        </p:nvCxnSpPr>
        <p:spPr bwMode="auto">
          <a:xfrm flipH="1" flipV="1">
            <a:off x="6281648" y="3631508"/>
            <a:ext cx="216024" cy="18002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5" name="מחבר חץ ישר 34"/>
          <p:cNvCxnSpPr/>
          <p:nvPr/>
        </p:nvCxnSpPr>
        <p:spPr bwMode="auto">
          <a:xfrm flipV="1">
            <a:off x="6389660" y="4731412"/>
            <a:ext cx="275788" cy="13774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38" name="מחבר חץ ישר 37"/>
          <p:cNvCxnSpPr/>
          <p:nvPr/>
        </p:nvCxnSpPr>
        <p:spPr bwMode="auto">
          <a:xfrm>
            <a:off x="6300192" y="5409220"/>
            <a:ext cx="137894" cy="18002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2" name="מחבר חץ ישר 41"/>
          <p:cNvCxnSpPr/>
          <p:nvPr/>
        </p:nvCxnSpPr>
        <p:spPr bwMode="auto">
          <a:xfrm flipH="1">
            <a:off x="7035131" y="3465004"/>
            <a:ext cx="191644" cy="832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4" name="מחבר חץ ישר 43"/>
          <p:cNvCxnSpPr/>
          <p:nvPr/>
        </p:nvCxnSpPr>
        <p:spPr bwMode="auto">
          <a:xfrm flipH="1">
            <a:off x="6939309" y="4022086"/>
            <a:ext cx="191644" cy="832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5" name="מחבר חץ ישר 44"/>
          <p:cNvCxnSpPr/>
          <p:nvPr/>
        </p:nvCxnSpPr>
        <p:spPr bwMode="auto">
          <a:xfrm flipH="1">
            <a:off x="7026144" y="3013818"/>
            <a:ext cx="191644" cy="832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6" name="מחבר חץ ישר 45"/>
          <p:cNvCxnSpPr/>
          <p:nvPr/>
        </p:nvCxnSpPr>
        <p:spPr bwMode="auto">
          <a:xfrm flipH="1">
            <a:off x="7079212" y="2480340"/>
            <a:ext cx="191644" cy="8325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7" name="מחבר חץ ישר 46"/>
          <p:cNvCxnSpPr/>
          <p:nvPr/>
        </p:nvCxnSpPr>
        <p:spPr bwMode="auto">
          <a:xfrm flipH="1" flipV="1">
            <a:off x="6836099" y="4800286"/>
            <a:ext cx="191644" cy="6389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49" name="מחבר חץ ישר 48"/>
          <p:cNvCxnSpPr/>
          <p:nvPr/>
        </p:nvCxnSpPr>
        <p:spPr bwMode="auto">
          <a:xfrm flipH="1" flipV="1">
            <a:off x="6773505" y="5128763"/>
            <a:ext cx="191644" cy="6389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0" name="מחבר חץ ישר 49"/>
          <p:cNvCxnSpPr/>
          <p:nvPr/>
        </p:nvCxnSpPr>
        <p:spPr bwMode="auto">
          <a:xfrm flipH="1">
            <a:off x="6569968" y="5656579"/>
            <a:ext cx="266131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43370" name="TextBox 143369"/>
          <p:cNvSpPr txBox="1"/>
          <p:nvPr/>
        </p:nvSpPr>
        <p:spPr>
          <a:xfrm>
            <a:off x="5442488" y="4915662"/>
            <a:ext cx="828092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3366"/>
                </a:solidFill>
                <a:latin typeface="Arial" pitchFamily="34" charset="0"/>
              </a:rPr>
              <a:t>EGYPT</a:t>
            </a:r>
            <a:endParaRPr lang="he-IL" sz="1200" b="1" dirty="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6677642">
            <a:off x="7051318" y="1847530"/>
            <a:ext cx="828092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3366"/>
                </a:solidFill>
                <a:latin typeface="Arial" pitchFamily="34" charset="0"/>
              </a:rPr>
              <a:t>SYRIA</a:t>
            </a:r>
            <a:endParaRPr lang="he-IL" sz="1200" b="1" dirty="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rot="16677642">
            <a:off x="6915431" y="4295802"/>
            <a:ext cx="828092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3366"/>
                </a:solidFill>
                <a:latin typeface="Arial" pitchFamily="34" charset="0"/>
              </a:rPr>
              <a:t>JORDAN</a:t>
            </a:r>
            <a:endParaRPr lang="he-IL" sz="1200" b="1" dirty="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17642511">
            <a:off x="6359903" y="1850037"/>
            <a:ext cx="1017382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3366"/>
                </a:solidFill>
                <a:latin typeface="Arial" pitchFamily="34" charset="0"/>
              </a:rPr>
              <a:t>LEBANON</a:t>
            </a:r>
            <a:endParaRPr lang="he-IL" sz="1200" b="1" dirty="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17453716">
            <a:off x="5803633" y="4133778"/>
            <a:ext cx="1172052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3366"/>
                </a:solidFill>
                <a:latin typeface="Arial" pitchFamily="34" charset="0"/>
              </a:rPr>
              <a:t>I  S  R  A  E  L</a:t>
            </a:r>
            <a:endParaRPr lang="he-IL" sz="1200" b="1" dirty="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17453716">
            <a:off x="4942517" y="2984306"/>
            <a:ext cx="190010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3366"/>
                </a:solidFill>
                <a:latin typeface="Arial" pitchFamily="34" charset="0"/>
              </a:rPr>
              <a:t>MEDITERRANEAN SEA</a:t>
            </a:r>
            <a:endParaRPr lang="he-IL" sz="1000" b="1" dirty="0">
              <a:solidFill>
                <a:srgbClr val="00336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25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2"/>
          <p:cNvSpPr>
            <a:spLocks noChangeArrowheads="1"/>
          </p:cNvSpPr>
          <p:nvPr/>
        </p:nvSpPr>
        <p:spPr bwMode="auto">
          <a:xfrm>
            <a:off x="1476375" y="5849938"/>
            <a:ext cx="6696075" cy="1008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/>
              <a:t>Givati et al 2011: Using the high-resolution WRF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/>
              <a:t>model for operational prediction of Jordan River stream flow,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 i="1"/>
              <a:t>J. Applied Meteorology and Climate</a:t>
            </a:r>
          </a:p>
        </p:txBody>
      </p:sp>
      <p:sp>
        <p:nvSpPr>
          <p:cNvPr id="27651" name="Rectangle 14"/>
          <p:cNvSpPr>
            <a:spLocks noChangeArrowheads="1"/>
          </p:cNvSpPr>
          <p:nvPr/>
        </p:nvSpPr>
        <p:spPr bwMode="auto">
          <a:xfrm>
            <a:off x="-101600" y="1268413"/>
            <a:ext cx="95773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 b="1"/>
              <a:t>Comparison of the modeled Jordan River flow using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1800" b="1"/>
              <a:t>and simulated precipitation measured rainfall, </a:t>
            </a:r>
          </a:p>
        </p:txBody>
      </p:sp>
      <p:grpSp>
        <p:nvGrpSpPr>
          <p:cNvPr id="27652" name="Group 17"/>
          <p:cNvGrpSpPr>
            <a:grpSpLocks/>
          </p:cNvGrpSpPr>
          <p:nvPr/>
        </p:nvGrpSpPr>
        <p:grpSpPr bwMode="auto">
          <a:xfrm>
            <a:off x="684213" y="1989138"/>
            <a:ext cx="8005762" cy="3767137"/>
            <a:chOff x="431" y="1253"/>
            <a:chExt cx="5043" cy="2373"/>
          </a:xfrm>
        </p:grpSpPr>
        <p:pic>
          <p:nvPicPr>
            <p:cNvPr id="27657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253"/>
              <a:ext cx="5043" cy="237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58" name="Rectangle 15"/>
            <p:cNvSpPr>
              <a:spLocks noChangeArrowheads="1"/>
            </p:cNvSpPr>
            <p:nvPr/>
          </p:nvSpPr>
          <p:spPr bwMode="auto">
            <a:xfrm>
              <a:off x="1057" y="2440"/>
              <a:ext cx="4219" cy="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he-IL" sz="1800"/>
            </a:p>
          </p:txBody>
        </p:sp>
        <p:sp>
          <p:nvSpPr>
            <p:cNvPr id="27659" name="Rectangle 16"/>
            <p:cNvSpPr>
              <a:spLocks noChangeArrowheads="1"/>
            </p:cNvSpPr>
            <p:nvPr/>
          </p:nvSpPr>
          <p:spPr bwMode="auto">
            <a:xfrm>
              <a:off x="3742" y="2341"/>
              <a:ext cx="363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he-IL" sz="18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8313" y="260350"/>
            <a:ext cx="8351837" cy="46196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0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change effects on water recourses </a:t>
            </a:r>
            <a:endParaRPr lang="he-I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t="9862" r="15942" b="26582"/>
          <a:stretch>
            <a:fillRect/>
          </a:stretch>
        </p:blipFill>
        <p:spPr bwMode="auto">
          <a:xfrm>
            <a:off x="611188" y="901700"/>
            <a:ext cx="8210550" cy="591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9486" r="19513" b="28786"/>
          <a:stretch>
            <a:fillRect/>
          </a:stretch>
        </p:blipFill>
        <p:spPr bwMode="auto">
          <a:xfrm>
            <a:off x="641350" y="34925"/>
            <a:ext cx="8323263" cy="678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13008" r="25000" b="6859"/>
          <a:stretch>
            <a:fillRect/>
          </a:stretch>
        </p:blipFill>
        <p:spPr bwMode="auto">
          <a:xfrm>
            <a:off x="1116013" y="34925"/>
            <a:ext cx="7259637" cy="6831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33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951494"/>
            <a:ext cx="756084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 smtClean="0"/>
              <a:t>IHS is responsible for flood warning in the country and issue alerts to the “First responses” (Police and the rescue department) and the drainage authorities       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40453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85" y="72008"/>
            <a:ext cx="5097811" cy="6741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3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AB0659-493B-4650-BEE5-447BD2D576AF}" type="slidenum">
              <a:rPr lang="he-IL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Acum_movie_190215_06Z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059" y="1622150"/>
            <a:ext cx="3156707" cy="4734152"/>
          </a:xfrm>
          <a:prstGeom prst="rect">
            <a:avLst/>
          </a:prstGeom>
        </p:spPr>
      </p:pic>
      <p:pic>
        <p:nvPicPr>
          <p:cNvPr id="8" name="flow_movie_200215_06Z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1177" y="1622149"/>
            <a:ext cx="3156708" cy="4734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680" y="1046649"/>
            <a:ext cx="434448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</a:rPr>
              <a:t>Expected precipitation animation</a:t>
            </a:r>
            <a:endParaRPr lang="he-IL" sz="2000" b="1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667831" y="1046649"/>
            <a:ext cx="4343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he-IL" sz="2000" b="1" dirty="0">
                <a:solidFill>
                  <a:srgbClr val="FF0000"/>
                </a:solidFill>
              </a:rPr>
              <a:t>Expected flood animation</a:t>
            </a:r>
            <a:endParaRPr lang="he-IL" altLang="he-IL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1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67544" y="188640"/>
            <a:ext cx="8474756" cy="3908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 rtl="0">
              <a:buAutoNum type="arabicPeriod"/>
            </a:pPr>
            <a:r>
              <a:rPr lang="en-US" sz="3200" dirty="0"/>
              <a:t>Hydrological modeling: </a:t>
            </a:r>
            <a:r>
              <a:rPr lang="en-US" sz="3200" dirty="0" smtClean="0"/>
              <a:t>HEC-HMS</a:t>
            </a:r>
            <a:endParaRPr lang="en-US" sz="3200" dirty="0" smtClean="0"/>
          </a:p>
          <a:p>
            <a:pPr algn="l" rtl="0"/>
            <a:r>
              <a:rPr lang="en-US" dirty="0" smtClean="0"/>
              <a:t>The HEC-HMS was calibrated and runs operationally at IHS for 4 Mediterranean basins: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Qishon</a:t>
            </a:r>
            <a:r>
              <a:rPr lang="en-US" dirty="0" smtClean="0"/>
              <a:t>, </a:t>
            </a:r>
            <a:r>
              <a:rPr lang="en-US" dirty="0" err="1" smtClean="0"/>
              <a:t>Hadera</a:t>
            </a:r>
            <a:r>
              <a:rPr lang="en-US" dirty="0" smtClean="0"/>
              <a:t>, Alexander and </a:t>
            </a:r>
            <a:r>
              <a:rPr lang="en-US" dirty="0" err="1" smtClean="0"/>
              <a:t>Yarqon-Ayalon</a:t>
            </a:r>
            <a:r>
              <a:rPr lang="en-US" dirty="0" smtClean="0"/>
              <a:t>. The model runs at 15 min. time steps for</a:t>
            </a:r>
          </a:p>
          <a:p>
            <a:pPr algn="l" rtl="0"/>
            <a:r>
              <a:rPr lang="en-US" dirty="0" smtClean="0"/>
              <a:t>72h in advance and provides forecasts for selected points in each basin (lumped model).</a:t>
            </a:r>
          </a:p>
          <a:p>
            <a:pPr algn="l" rtl="0"/>
            <a:r>
              <a:rPr lang="en-US" dirty="0" smtClean="0"/>
              <a:t>IHS runs the model with various precipitation input:</a:t>
            </a:r>
          </a:p>
          <a:p>
            <a:pPr marL="285750" indent="-285750" algn="l" rtl="0">
              <a:buFontTx/>
              <a:buChar char="-"/>
            </a:pPr>
            <a:r>
              <a:rPr lang="en-US" dirty="0" smtClean="0"/>
              <a:t>IMS Radar (INCA PA , every 5 min.)</a:t>
            </a:r>
          </a:p>
          <a:p>
            <a:pPr marL="285750" indent="-285750" algn="l" rtl="0">
              <a:buFontTx/>
              <a:buChar char="-"/>
            </a:pPr>
            <a:r>
              <a:rPr lang="en-US" dirty="0" smtClean="0"/>
              <a:t>IMS corrected radar product  (INCA RM)</a:t>
            </a:r>
          </a:p>
          <a:p>
            <a:pPr marL="285750" indent="-285750" algn="l" rtl="0">
              <a:buFontTx/>
              <a:buChar char="-"/>
            </a:pPr>
            <a:r>
              <a:rPr lang="en-US" dirty="0" smtClean="0"/>
              <a:t>IMS interpolated rain gauges (INCA PA)</a:t>
            </a:r>
          </a:p>
          <a:p>
            <a:pPr marL="285750" indent="-285750" algn="l" rtl="0">
              <a:buFontTx/>
              <a:buChar char="-"/>
            </a:pPr>
            <a:r>
              <a:rPr lang="en-US" dirty="0" smtClean="0"/>
              <a:t>WRF based on GFS</a:t>
            </a:r>
          </a:p>
          <a:p>
            <a:pPr marL="285750" indent="-285750" algn="l" rtl="0">
              <a:buFontTx/>
              <a:buChar char="-"/>
            </a:pPr>
            <a:r>
              <a:rPr lang="en-US" dirty="0" smtClean="0"/>
              <a:t>WRF based on ECMWCF</a:t>
            </a:r>
          </a:p>
          <a:p>
            <a:pPr marL="285750" indent="-285750" algn="l" rtl="0">
              <a:buFontTx/>
              <a:buChar char="-"/>
            </a:pPr>
            <a:r>
              <a:rPr lang="en-US" dirty="0" smtClean="0"/>
              <a:t>Cosmo 2.8km with part Data assimilation (DA)</a:t>
            </a:r>
          </a:p>
          <a:p>
            <a:pPr marL="285750" indent="-285750" algn="l" rtl="0">
              <a:buFontTx/>
              <a:buChar char="-"/>
            </a:pPr>
            <a:r>
              <a:rPr lang="en-US" dirty="0" smtClean="0"/>
              <a:t>Cosmo with hourly Data assimilation (FDA): 24h advance  </a:t>
            </a:r>
          </a:p>
          <a:p>
            <a:pPr algn="l" rtl="0"/>
            <a:r>
              <a:rPr lang="en-US" dirty="0" smtClean="0"/>
              <a:t> </a:t>
            </a:r>
          </a:p>
        </p:txBody>
      </p:sp>
      <p:pic>
        <p:nvPicPr>
          <p:cNvPr id="2050" name="Picture 2" descr="D:\FullSizeRend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2" t="7898" r="8971" b="18240"/>
          <a:stretch/>
        </p:blipFill>
        <p:spPr bwMode="auto">
          <a:xfrm>
            <a:off x="107504" y="4159612"/>
            <a:ext cx="4128010" cy="25885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7393" y="3789040"/>
            <a:ext cx="65527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smtClean="0">
                <a:solidFill>
                  <a:srgbClr val="FF0000"/>
                </a:solidFill>
              </a:rPr>
              <a:t>HEC-HMS for the </a:t>
            </a:r>
            <a:r>
              <a:rPr lang="en-US" b="1" dirty="0" err="1" smtClean="0">
                <a:solidFill>
                  <a:srgbClr val="FF0000"/>
                </a:solidFill>
              </a:rPr>
              <a:t>Yarqon-Ayalon</a:t>
            </a:r>
            <a:r>
              <a:rPr lang="en-US" b="1" dirty="0" smtClean="0">
                <a:solidFill>
                  <a:srgbClr val="FF0000"/>
                </a:solidFill>
              </a:rPr>
              <a:t> basin</a:t>
            </a:r>
            <a:endParaRPr lang="he-IL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72" r="19705" b="38591"/>
          <a:stretch/>
        </p:blipFill>
        <p:spPr bwMode="auto">
          <a:xfrm>
            <a:off x="4431546" y="4159612"/>
            <a:ext cx="4547215" cy="258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0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loods.online/hec-hms/hydro_3.0km_2017_02_16_00Z_RM/YarkonHEC-HMS-Hydrograph_R_AYALON_NATBAG_HS_2017_02_16_00Z_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6"/>
          <a:stretch/>
        </p:blipFill>
        <p:spPr bwMode="auto">
          <a:xfrm>
            <a:off x="1331640" y="764704"/>
            <a:ext cx="6696744" cy="57814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88640"/>
            <a:ext cx="68407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b="1" dirty="0" smtClean="0"/>
              <a:t>Forecast for the </a:t>
            </a:r>
            <a:r>
              <a:rPr lang="en-US" b="1" dirty="0" err="1" smtClean="0"/>
              <a:t>Ayalon</a:t>
            </a:r>
            <a:r>
              <a:rPr lang="en-US" b="1" dirty="0" smtClean="0"/>
              <a:t> river at BG AP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34305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:\Outputs\השוואת מודלים\Dec-Jan 2016-17\Hydrographs all models\RR + RM\HEC-HMS-Hydrograph_J_EZRA_HS_2016_12_24_12Z_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473460" cy="29143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Q:\Outputs\השוואת מודלים\Dec-Jan 2016-17\Hydrographs all models\RR + RM\HEC-HMS-Hydrograph_KISHON_-_MAKHZEVA_2016_12_13_00Z_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77" y="836712"/>
            <a:ext cx="3403971" cy="29318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301298"/>
            <a:ext cx="38164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The </a:t>
            </a:r>
            <a:r>
              <a:rPr lang="en-US" sz="2000" b="1" dirty="0" err="1" smtClean="0">
                <a:solidFill>
                  <a:srgbClr val="0070C0"/>
                </a:solidFill>
              </a:rPr>
              <a:t>Ayalon</a:t>
            </a:r>
            <a:r>
              <a:rPr lang="en-US" sz="2000" b="1" dirty="0" smtClean="0">
                <a:solidFill>
                  <a:srgbClr val="0070C0"/>
                </a:solidFill>
              </a:rPr>
              <a:t> river</a:t>
            </a:r>
            <a:endParaRPr lang="he-IL" sz="2000" b="1" dirty="0">
              <a:solidFill>
                <a:srgbClr val="0070C0"/>
              </a:solidFill>
            </a:endParaRPr>
          </a:p>
        </p:txBody>
      </p:sp>
      <p:pic>
        <p:nvPicPr>
          <p:cNvPr id="3076" name="Picture 4" descr="Q:\Outputs\השוואת מודלים\Dec-Jan 2016-17\Hydrographs all models\COSMO Part DA\COSMO-fullDA-HEC-HMS-Hydrograph_J_EZRA_HS_2016122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3504803" cy="29406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/>
          <p:cNvSpPr/>
          <p:nvPr/>
        </p:nvSpPr>
        <p:spPr>
          <a:xfrm>
            <a:off x="1259632" y="2109234"/>
            <a:ext cx="2058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based on </a:t>
            </a:r>
            <a:r>
              <a:rPr lang="en-US" sz="1400" dirty="0"/>
              <a:t>radar corrected </a:t>
            </a:r>
            <a:endParaRPr lang="he-IL" sz="1400" dirty="0"/>
          </a:p>
        </p:txBody>
      </p:sp>
      <p:sp>
        <p:nvSpPr>
          <p:cNvPr id="6" name="מלבן 5"/>
          <p:cNvSpPr/>
          <p:nvPr/>
        </p:nvSpPr>
        <p:spPr>
          <a:xfrm>
            <a:off x="6031491" y="292586"/>
            <a:ext cx="19968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The </a:t>
            </a:r>
            <a:r>
              <a:rPr lang="en-US" sz="2000" b="1" dirty="0" err="1" smtClean="0">
                <a:solidFill>
                  <a:srgbClr val="0070C0"/>
                </a:solidFill>
              </a:rPr>
              <a:t>Qishon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river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endParaRPr lang="he-IL" b="1" dirty="0">
              <a:solidFill>
                <a:srgbClr val="0070C0"/>
              </a:solidFill>
            </a:endParaRPr>
          </a:p>
        </p:txBody>
      </p:sp>
      <p:pic>
        <p:nvPicPr>
          <p:cNvPr id="3077" name="Picture 5" descr="Q:\Outputs\השוואת מודלים\Dec-Jan 2016-17\Hydrographs all models\COSMO Part DA\KishonCOSMO-fullDA-HEC-HMS-Hydrograph_KISHON_-_MAKHZEVA_2016122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17" y="3929062"/>
            <a:ext cx="3437631" cy="28843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מלבן 11"/>
          <p:cNvSpPr/>
          <p:nvPr/>
        </p:nvSpPr>
        <p:spPr>
          <a:xfrm>
            <a:off x="6545679" y="1556792"/>
            <a:ext cx="2058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based on </a:t>
            </a:r>
            <a:r>
              <a:rPr lang="en-US" sz="1400" dirty="0"/>
              <a:t>radar corrected </a:t>
            </a:r>
            <a:endParaRPr lang="he-IL" sz="1400" dirty="0"/>
          </a:p>
        </p:txBody>
      </p:sp>
      <p:sp>
        <p:nvSpPr>
          <p:cNvPr id="13" name="מלבן 12"/>
          <p:cNvSpPr/>
          <p:nvPr/>
        </p:nvSpPr>
        <p:spPr>
          <a:xfrm>
            <a:off x="1331640" y="4509120"/>
            <a:ext cx="1791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based on COSMO FDA</a:t>
            </a:r>
            <a:endParaRPr lang="he-IL" sz="1400" dirty="0"/>
          </a:p>
        </p:txBody>
      </p:sp>
      <p:sp>
        <p:nvSpPr>
          <p:cNvPr id="14" name="מלבן 13"/>
          <p:cNvSpPr/>
          <p:nvPr/>
        </p:nvSpPr>
        <p:spPr>
          <a:xfrm>
            <a:off x="5652120" y="4705399"/>
            <a:ext cx="1791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based on COSMO FDA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21661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16015" r="27188" b="16667"/>
          <a:stretch/>
        </p:blipFill>
        <p:spPr bwMode="auto">
          <a:xfrm>
            <a:off x="3329880" y="203150"/>
            <a:ext cx="5562600" cy="656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33298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 smtClean="0"/>
              <a:t>10 days hydrological forecast based on ECMWF precipitation input</a:t>
            </a:r>
            <a:endParaRPr lang="he-IL" sz="1600" b="1" dirty="0"/>
          </a:p>
        </p:txBody>
      </p:sp>
    </p:spTree>
    <p:extLst>
      <p:ext uri="{BB962C8B-B14F-4D97-AF65-F5344CB8AC3E}">
        <p14:creationId xmlns:p14="http://schemas.microsoft.com/office/powerpoint/2010/main" val="14853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488832" cy="489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332656"/>
            <a:ext cx="76328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Observed (in blue ) vs. HEC-HMS forecast (red) hydrograph at the </a:t>
            </a:r>
            <a:r>
              <a:rPr lang="en-US" dirty="0" err="1" smtClean="0"/>
              <a:t>Ayalon</a:t>
            </a:r>
            <a:r>
              <a:rPr lang="en-US" dirty="0" smtClean="0"/>
              <a:t> River (at the entrance to the city of Tel Aviv) using INCA RM hourly precipitation data 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3995936" y="1484784"/>
            <a:ext cx="14401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NSE =0.85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58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78536"/>
            <a:ext cx="5515039" cy="5590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3568" y="188640"/>
            <a:ext cx="81369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0"/>
            <a:r>
              <a:rPr lang="en-US" sz="1600" b="1" dirty="0" smtClean="0">
                <a:solidFill>
                  <a:prstClr val="black"/>
                </a:solidFill>
              </a:rPr>
              <a:t>Observed discharge at the </a:t>
            </a:r>
            <a:r>
              <a:rPr lang="en-US" sz="1600" b="1" dirty="0" err="1" smtClean="0">
                <a:solidFill>
                  <a:prstClr val="black"/>
                </a:solidFill>
              </a:rPr>
              <a:t>Ayalon</a:t>
            </a:r>
            <a:r>
              <a:rPr lang="en-US" sz="1600" b="1" dirty="0" smtClean="0">
                <a:solidFill>
                  <a:prstClr val="black"/>
                </a:solidFill>
              </a:rPr>
              <a:t>-Ezera Hydrometric station (at dark) vs. simulated discharges using the </a:t>
            </a:r>
            <a:r>
              <a:rPr lang="en-US" sz="1600" b="1" dirty="0" smtClean="0">
                <a:solidFill>
                  <a:srgbClr val="FF0000"/>
                </a:solidFill>
              </a:rPr>
              <a:t>HEC-HMS model </a:t>
            </a:r>
            <a:r>
              <a:rPr lang="en-US" sz="1600" b="1" dirty="0" smtClean="0">
                <a:solidFill>
                  <a:prstClr val="black"/>
                </a:solidFill>
              </a:rPr>
              <a:t>with different radar products (RM, RR) and high resolution NWP forecasts without (WRF),  partly and fully data assimilation (COSMO)  </a:t>
            </a:r>
            <a:endParaRPr lang="he-IL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Hydro-Meteorological Modeling: </a:t>
            </a:r>
            <a:r>
              <a:rPr lang="en-US" sz="2800" b="1" dirty="0" smtClean="0">
                <a:solidFill>
                  <a:srgbClr val="0070C0"/>
                </a:solidFill>
              </a:rPr>
              <a:t>Summary</a:t>
            </a:r>
            <a:endParaRPr lang="he-IL" sz="2800" b="1" dirty="0">
              <a:solidFill>
                <a:srgbClr val="0070C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dirty="0" smtClean="0"/>
              <a:t>Full </a:t>
            </a:r>
            <a:r>
              <a:rPr lang="en-US" sz="2000" dirty="0" smtClean="0"/>
              <a:t>data assimilation is </a:t>
            </a:r>
            <a:r>
              <a:rPr lang="en-US" sz="2000" dirty="0" smtClean="0"/>
              <a:t>useful </a:t>
            </a:r>
            <a:r>
              <a:rPr lang="en-US" sz="2000" dirty="0" smtClean="0"/>
              <a:t>for </a:t>
            </a:r>
            <a:r>
              <a:rPr lang="en-US" sz="2000" dirty="0" smtClean="0"/>
              <a:t>0h to 6h </a:t>
            </a:r>
            <a:r>
              <a:rPr lang="en-US" sz="2000" dirty="0" smtClean="0"/>
              <a:t>forecasts.</a:t>
            </a:r>
          </a:p>
          <a:p>
            <a:pPr algn="l" rtl="0">
              <a:lnSpc>
                <a:spcPct val="150000"/>
              </a:lnSpc>
            </a:pPr>
            <a:r>
              <a:rPr lang="en-US" sz="2000" dirty="0" smtClean="0"/>
              <a:t>The meteorological </a:t>
            </a:r>
            <a:r>
              <a:rPr lang="en-US" sz="2000" dirty="0" smtClean="0"/>
              <a:t>models </a:t>
            </a:r>
            <a:r>
              <a:rPr lang="en-US" sz="2000" dirty="0" smtClean="0"/>
              <a:t>performance </a:t>
            </a:r>
            <a:r>
              <a:rPr lang="en-US" sz="2000" dirty="0" smtClean="0"/>
              <a:t>is still relatively poor for hourly time scale intervals.</a:t>
            </a:r>
            <a:endParaRPr lang="en-US" sz="2000" dirty="0" smtClean="0"/>
          </a:p>
          <a:p>
            <a:pPr algn="l" rtl="0">
              <a:lnSpc>
                <a:spcPct val="150000"/>
              </a:lnSpc>
            </a:pPr>
            <a:r>
              <a:rPr lang="en-US" sz="2000" dirty="0" smtClean="0"/>
              <a:t>Ensemble of regional models (COSMO part DA, WRF-GFS, WRF-ECMWF)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2000" dirty="0" smtClean="0"/>
              <a:t>     performed the best </a:t>
            </a:r>
            <a:r>
              <a:rPr lang="en-US" sz="2000" dirty="0" smtClean="0"/>
              <a:t>: </a:t>
            </a:r>
            <a:r>
              <a:rPr lang="en-US" sz="2000" dirty="0" smtClean="0"/>
              <a:t>highest correlation and </a:t>
            </a:r>
            <a:r>
              <a:rPr lang="en-US" sz="2000" dirty="0" smtClean="0"/>
              <a:t>NSE and should be the input   </a:t>
            </a:r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n-US" sz="2000" dirty="0" smtClean="0"/>
              <a:t>for hydrological forecasts. </a:t>
            </a:r>
            <a:endParaRPr lang="en-US" sz="2000" dirty="0" smtClean="0"/>
          </a:p>
          <a:p>
            <a:pPr marL="0" indent="0" algn="l" rtl="0">
              <a:buNone/>
            </a:pPr>
            <a:r>
              <a:rPr lang="en-US" sz="2000" dirty="0" smtClean="0"/>
              <a:t> </a:t>
            </a:r>
          </a:p>
          <a:p>
            <a:pPr marL="0" indent="0" algn="l" rtl="0">
              <a:buNone/>
            </a:pPr>
            <a:r>
              <a:rPr lang="en-US" sz="2000" dirty="0" smtClean="0"/>
              <a:t>   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8035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2360" b="16148"/>
          <a:stretch/>
        </p:blipFill>
        <p:spPr>
          <a:xfrm>
            <a:off x="567322" y="1442968"/>
            <a:ext cx="4161346" cy="512484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r="6868" b="16148"/>
          <a:stretch/>
        </p:blipFill>
        <p:spPr>
          <a:xfrm>
            <a:off x="4644008" y="1268760"/>
            <a:ext cx="3965047" cy="535878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692696"/>
            <a:ext cx="8712968" cy="850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prstClr val="black"/>
                </a:solidFill>
              </a:rPr>
              <a:t>The national network of hydrometric stations in Israel: </a:t>
            </a:r>
            <a:br>
              <a:rPr lang="en-US" sz="2200" b="1" dirty="0" smtClean="0">
                <a:solidFill>
                  <a:prstClr val="black"/>
                </a:solidFill>
              </a:rPr>
            </a:br>
            <a:r>
              <a:rPr lang="en-US" sz="2200" b="1" dirty="0" smtClean="0">
                <a:solidFill>
                  <a:prstClr val="black"/>
                </a:solidFill>
              </a:rPr>
              <a:t>Transmitting level gauges (red) and non-transmitting level gauges (green)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4903" y="-27327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70C0"/>
                </a:solidFill>
              </a:rPr>
              <a:t>1. Methodology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84984"/>
            <a:ext cx="5629897" cy="3420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3917"/>
            <a:ext cx="4824536" cy="2474809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7544" y="187812"/>
            <a:ext cx="869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1" dirty="0" smtClean="0">
                <a:solidFill>
                  <a:prstClr val="black"/>
                </a:solidFill>
              </a:rPr>
              <a:t>Main database products : a. Full hydrographs , b. Monthly and annual discharge volume 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027" name="Picture 3" descr="C:\Users\Amirg\AppData\Local\Microsoft\Windows\Temporary Internet Files\Content.Outlook\Q4JVB1OU\בשור דייקה החדשה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36712"/>
            <a:ext cx="3109352" cy="233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459" y="836712"/>
            <a:ext cx="8187459" cy="1470025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Different types of hydrometric station: </a:t>
            </a:r>
            <a:br>
              <a:rPr lang="en-US" sz="2800" dirty="0" smtClean="0"/>
            </a:br>
            <a:r>
              <a:rPr lang="en-US" sz="2800" dirty="0" smtClean="0"/>
              <a:t>1. Cable station (discharge) </a:t>
            </a:r>
            <a:br>
              <a:rPr lang="en-US" sz="2800" dirty="0" smtClean="0"/>
            </a:br>
            <a:r>
              <a:rPr lang="en-US" sz="2800" dirty="0" smtClean="0"/>
              <a:t>2. Recording station (level gauge)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8" b="28443"/>
          <a:stretch/>
        </p:blipFill>
        <p:spPr>
          <a:xfrm>
            <a:off x="251526" y="3357312"/>
            <a:ext cx="4267663" cy="2880000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89" b="22831"/>
          <a:stretch/>
        </p:blipFill>
        <p:spPr>
          <a:xfrm>
            <a:off x="4931481" y="3357312"/>
            <a:ext cx="3866979" cy="2880000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62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DSCN4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76250"/>
            <a:ext cx="417195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 descr="DSCN4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476250"/>
            <a:ext cx="417195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DSCN4043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7613" y="3644900"/>
            <a:ext cx="4171950" cy="312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053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5" descr="100-0043_IM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088240"/>
            <a:ext cx="3778001" cy="50379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7" descr="100-0039_I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088240"/>
            <a:ext cx="3778001" cy="50379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328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013" y="755407"/>
            <a:ext cx="7056437" cy="550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tlCol="1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>
                <a:solidFill>
                  <a:srgbClr val="FFFFFF"/>
                </a:solidFill>
              </a:rPr>
              <a:t>Surface water statistics: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FFFF"/>
              </a:solidFill>
            </a:endParaRP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FFFFFF"/>
                </a:solidFill>
              </a:rPr>
              <a:t>Water level, discharges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</a:rPr>
              <a:t> </a:t>
            </a: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FFFFFF"/>
                </a:solidFill>
              </a:rPr>
              <a:t>Hourly, Daily, Monthly and Annual discharges and water volumes</a:t>
            </a: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FFFFFF"/>
              </a:solidFill>
            </a:endParaRP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FFFFFF"/>
                </a:solidFill>
              </a:rPr>
              <a:t>Averages/medians/</a:t>
            </a:r>
            <a:r>
              <a:rPr lang="en-US" sz="2000" b="1" dirty="0" err="1">
                <a:solidFill>
                  <a:srgbClr val="FFFFFF"/>
                </a:solidFill>
              </a:rPr>
              <a:t>percentilel</a:t>
            </a:r>
            <a:r>
              <a:rPr lang="en-US" sz="2000" b="1" dirty="0">
                <a:solidFill>
                  <a:srgbClr val="FFFFFF"/>
                </a:solidFill>
              </a:rPr>
              <a:t> for water volumes </a:t>
            </a: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FFFFFF"/>
              </a:solidFill>
            </a:endParaRP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FFFFFF"/>
                </a:solidFill>
              </a:rPr>
              <a:t>Trends analysis. </a:t>
            </a: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FFFFFF"/>
              </a:solidFill>
            </a:endParaRP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FFFFFF"/>
                </a:solidFill>
              </a:rPr>
              <a:t>Runoff-rainfall </a:t>
            </a:r>
            <a:r>
              <a:rPr lang="en-US" sz="2000" b="1" dirty="0" smtClean="0">
                <a:solidFill>
                  <a:srgbClr val="FFFFFF"/>
                </a:solidFill>
              </a:rPr>
              <a:t>relationship</a:t>
            </a: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FFFFFF"/>
              </a:solidFill>
            </a:endParaRPr>
          </a:p>
          <a:p>
            <a:pPr marL="571500" indent="-571500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FFFFFF"/>
                </a:solidFill>
              </a:rPr>
              <a:t>Time series of annual Peak discharge, return period.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endParaRPr lang="he-IL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Ripple">
  <a:themeElements>
    <a:clrScheme name="Ripple 13">
      <a:dk1>
        <a:srgbClr val="003300"/>
      </a:dk1>
      <a:lt1>
        <a:srgbClr val="C7E8FF"/>
      </a:lt1>
      <a:dk2>
        <a:srgbClr val="003300"/>
      </a:dk2>
      <a:lt2>
        <a:srgbClr val="8FD2FF"/>
      </a:lt2>
      <a:accent1>
        <a:srgbClr val="009999"/>
      </a:accent1>
      <a:accent2>
        <a:srgbClr val="6BC3FF"/>
      </a:accent2>
      <a:accent3>
        <a:srgbClr val="E0F2FF"/>
      </a:accent3>
      <a:accent4>
        <a:srgbClr val="002A00"/>
      </a:accent4>
      <a:accent5>
        <a:srgbClr val="AACACA"/>
      </a:accent5>
      <a:accent6>
        <a:srgbClr val="60B0E7"/>
      </a:accent6>
      <a:hlink>
        <a:srgbClr val="99FF99"/>
      </a:hlink>
      <a:folHlink>
        <a:srgbClr val="E3F4FF"/>
      </a:folHlink>
    </a:clrScheme>
    <a:fontScheme name="Ripp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10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D1E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11">
        <a:dk1>
          <a:srgbClr val="8FD2FF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E3F4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12">
        <a:dk1>
          <a:srgbClr val="8FD2FF"/>
        </a:dk1>
        <a:lt1>
          <a:srgbClr val="FFFFFF"/>
        </a:lt1>
        <a:dk2>
          <a:srgbClr val="C7E8FF"/>
        </a:dk2>
        <a:lt2>
          <a:srgbClr val="003300"/>
        </a:lt2>
        <a:accent1>
          <a:srgbClr val="009999"/>
        </a:accent1>
        <a:accent2>
          <a:srgbClr val="6BC3FF"/>
        </a:accent2>
        <a:accent3>
          <a:srgbClr val="E0F2FF"/>
        </a:accent3>
        <a:accent4>
          <a:srgbClr val="DADADA"/>
        </a:accent4>
        <a:accent5>
          <a:srgbClr val="AACACA"/>
        </a:accent5>
        <a:accent6>
          <a:srgbClr val="60B0E7"/>
        </a:accent6>
        <a:hlink>
          <a:srgbClr val="99FF99"/>
        </a:hlink>
        <a:folHlink>
          <a:srgbClr val="E3F4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13">
        <a:dk1>
          <a:srgbClr val="003300"/>
        </a:dk1>
        <a:lt1>
          <a:srgbClr val="C7E8FF"/>
        </a:lt1>
        <a:dk2>
          <a:srgbClr val="003300"/>
        </a:dk2>
        <a:lt2>
          <a:srgbClr val="8FD2FF"/>
        </a:lt2>
        <a:accent1>
          <a:srgbClr val="009999"/>
        </a:accent1>
        <a:accent2>
          <a:srgbClr val="6BC3FF"/>
        </a:accent2>
        <a:accent3>
          <a:srgbClr val="E0F2FF"/>
        </a:accent3>
        <a:accent4>
          <a:srgbClr val="002A00"/>
        </a:accent4>
        <a:accent5>
          <a:srgbClr val="AACACA"/>
        </a:accent5>
        <a:accent6>
          <a:srgbClr val="60B0E7"/>
        </a:accent6>
        <a:hlink>
          <a:srgbClr val="99FF99"/>
        </a:hlink>
        <a:folHlink>
          <a:srgbClr val="E3F4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875</Words>
  <Application>Microsoft Office PowerPoint</Application>
  <PresentationFormat>‫הצגה על המסך (4:3)</PresentationFormat>
  <Paragraphs>183</Paragraphs>
  <Slides>38</Slides>
  <Notes>5</Notes>
  <HiddenSlides>0</HiddenSlides>
  <MMClips>2</MMClips>
  <ScaleCrop>false</ScaleCrop>
  <HeadingPairs>
    <vt:vector size="4" baseType="variant">
      <vt:variant>
        <vt:lpstr>ערכת נושא</vt:lpstr>
      </vt:variant>
      <vt:variant>
        <vt:i4>11</vt:i4>
      </vt:variant>
      <vt:variant>
        <vt:lpstr>כותרות שקופיות</vt:lpstr>
      </vt:variant>
      <vt:variant>
        <vt:i4>38</vt:i4>
      </vt:variant>
    </vt:vector>
  </HeadingPairs>
  <TitlesOfParts>
    <vt:vector size="49" baseType="lpstr">
      <vt:lpstr>ערכת נושא Office</vt:lpstr>
      <vt:lpstr>Office Theme</vt:lpstr>
      <vt:lpstr>Ocean</vt:lpstr>
      <vt:lpstr>1_Office Theme</vt:lpstr>
      <vt:lpstr>1_ערכת נושא Office</vt:lpstr>
      <vt:lpstr>1_Default Design</vt:lpstr>
      <vt:lpstr>2_Default Design</vt:lpstr>
      <vt:lpstr>Ripple</vt:lpstr>
      <vt:lpstr>Textured</vt:lpstr>
      <vt:lpstr>2_ערכת נושא Office</vt:lpstr>
      <vt:lpstr>3_ערכת נושא Office</vt:lpstr>
      <vt:lpstr>מצגת של PowerPoint</vt:lpstr>
      <vt:lpstr>Outline</vt:lpstr>
      <vt:lpstr>מצגת של PowerPoint</vt:lpstr>
      <vt:lpstr>מצגת של PowerPoint</vt:lpstr>
      <vt:lpstr>מצגת של PowerPoint</vt:lpstr>
      <vt:lpstr>Different types of hydrometric station:  1. Cable station (discharge)  2. Recording station (level gauge)</vt:lpstr>
      <vt:lpstr>מצגת של PowerPoint</vt:lpstr>
      <vt:lpstr>מצגת של PowerPoint</vt:lpstr>
      <vt:lpstr>מצגת של PowerPoint</vt:lpstr>
      <vt:lpstr>Increase in “Natural Disaster” Events</vt:lpstr>
      <vt:lpstr>מצגת של PowerPoint</vt:lpstr>
      <vt:lpstr>Israeli Early Warning  System for Floods</vt:lpstr>
      <vt:lpstr>מצגת של PowerPoint</vt:lpstr>
      <vt:lpstr>IHS Hydro-Meteorological Modeling Tools:</vt:lpstr>
      <vt:lpstr>מצגת של PowerPoint</vt:lpstr>
      <vt:lpstr>מצגת של PowerPoint</vt:lpstr>
      <vt:lpstr>מצגת של PowerPoint</vt:lpstr>
      <vt:lpstr>Rapid update cycle – hourly runs lead time ensemble</vt:lpstr>
      <vt:lpstr>מצגת של PowerPoint</vt:lpstr>
      <vt:lpstr>מצגת של PowerPoint</vt:lpstr>
      <vt:lpstr>מצגת של PowerPoint</vt:lpstr>
      <vt:lpstr>Rain Converter</vt:lpstr>
      <vt:lpstr>Rain Converter</vt:lpstr>
      <vt:lpstr>מצגת של PowerPoint</vt:lpstr>
      <vt:lpstr>מצגת של PowerPoint</vt:lpstr>
      <vt:lpstr>מצגת של PowerPoint</vt:lpstr>
      <vt:lpstr>The Hydro  Domain</vt:lpstr>
      <vt:lpstr>Cross-boundary  flood forecasting domain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Hydro-Meteorological Modeling: Summary</vt:lpstr>
    </vt:vector>
  </TitlesOfParts>
  <Company>Water Authority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Givati Amir</dc:creator>
  <cp:lastModifiedBy>Givati Amir</cp:lastModifiedBy>
  <cp:revision>104</cp:revision>
  <dcterms:created xsi:type="dcterms:W3CDTF">2017-02-19T06:26:42Z</dcterms:created>
  <dcterms:modified xsi:type="dcterms:W3CDTF">2017-11-08T06:48:01Z</dcterms:modified>
</cp:coreProperties>
</file>