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33" r:id="rId6"/>
    <p:sldMasterId id="2147483745" r:id="rId7"/>
    <p:sldMasterId id="2147483757" r:id="rId8"/>
    <p:sldMasterId id="2147483771" r:id="rId9"/>
    <p:sldMasterId id="2147483783" r:id="rId10"/>
    <p:sldMasterId id="2147483795" r:id="rId11"/>
  </p:sldMasterIdLst>
  <p:notesMasterIdLst>
    <p:notesMasterId r:id="rId50"/>
  </p:notesMasterIdLst>
  <p:sldIdLst>
    <p:sldId id="320" r:id="rId12"/>
    <p:sldId id="272" r:id="rId13"/>
    <p:sldId id="319" r:id="rId14"/>
    <p:sldId id="321" r:id="rId15"/>
    <p:sldId id="270" r:id="rId16"/>
    <p:sldId id="267" r:id="rId17"/>
    <p:sldId id="289" r:id="rId18"/>
    <p:sldId id="290" r:id="rId19"/>
    <p:sldId id="285" r:id="rId20"/>
    <p:sldId id="277" r:id="rId21"/>
    <p:sldId id="286" r:id="rId22"/>
    <p:sldId id="280" r:id="rId23"/>
    <p:sldId id="306" r:id="rId24"/>
    <p:sldId id="297" r:id="rId25"/>
    <p:sldId id="307" r:id="rId26"/>
    <p:sldId id="308" r:id="rId27"/>
    <p:sldId id="309" r:id="rId28"/>
    <p:sldId id="310" r:id="rId29"/>
    <p:sldId id="311" r:id="rId30"/>
    <p:sldId id="298" r:id="rId31"/>
    <p:sldId id="299" r:id="rId32"/>
    <p:sldId id="275" r:id="rId33"/>
    <p:sldId id="312" r:id="rId34"/>
    <p:sldId id="318" r:id="rId35"/>
    <p:sldId id="316" r:id="rId36"/>
    <p:sldId id="259" r:id="rId37"/>
    <p:sldId id="300" r:id="rId38"/>
    <p:sldId id="301" r:id="rId39"/>
    <p:sldId id="288" r:id="rId40"/>
    <p:sldId id="287" r:id="rId41"/>
    <p:sldId id="302" r:id="rId42"/>
    <p:sldId id="260" r:id="rId43"/>
    <p:sldId id="305" r:id="rId44"/>
    <p:sldId id="304" r:id="rId45"/>
    <p:sldId id="317" r:id="rId46"/>
    <p:sldId id="266" r:id="rId47"/>
    <p:sldId id="322" r:id="rId48"/>
    <p:sldId id="264" r:id="rId49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סגנון ביניים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5" d="100"/>
          <a:sy n="75" d="100"/>
        </p:scale>
        <p:origin x="-924" y="-5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4C016BC-CFFF-4C7F-AA90-4D59808194C1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B69BD86-C095-4AAA-BB84-BB9EDC7FE21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15465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09919-52FE-4975-A292-762F36E39929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994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59100-61E7-4D46-BB2C-B9445A97A318}" type="slidenum">
              <a:rPr lang="he-IL" smtClean="0">
                <a:solidFill>
                  <a:prstClr val="black"/>
                </a:solidFill>
              </a:rPr>
              <a:pPr/>
              <a:t>18</a:t>
            </a:fld>
            <a:endParaRPr lang="he-I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309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DA1EFFC-CD04-466C-AEC4-EB9CF3B4CAE1}" type="slidenum">
              <a:rPr lang="en-US" altLang="he-IL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27</a:t>
            </a:fld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155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/>
        </p:spPr>
      </p:sp>
      <p:sp>
        <p:nvSpPr>
          <p:cNvPr id="155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7988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altLang="he-I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193A7AB-B10C-4DB5-B0B7-EE7F99F1B88A}" type="slidenum">
              <a:rPr lang="en-US" altLang="he-IL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28</a:t>
            </a:fld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1546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/>
        </p:spPr>
      </p:sp>
      <p:sp>
        <p:nvSpPr>
          <p:cNvPr id="154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7988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 altLang="he-I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מציין מיקום של הערות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he-IL" altLang="he-IL" smtClean="0"/>
          </a:p>
        </p:txBody>
      </p:sp>
      <p:sp>
        <p:nvSpPr>
          <p:cNvPr id="34820" name="מציין מיקום של מספר שקופית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B2E80B-2A17-4800-B903-42057933E2F2}" type="slidenum">
              <a:rPr lang="he-IL" altLang="he-IL" smtClean="0"/>
              <a:pPr eaLnBrk="1" hangingPunct="1">
                <a:spcBef>
                  <a:spcPct val="0"/>
                </a:spcBef>
              </a:pPr>
              <a:t>29</a:t>
            </a:fld>
            <a:endParaRPr lang="en-US" altLang="he-I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28057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8828254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DFA1B-E33C-420C-8CCB-457FF8AAF83A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00171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4450"/>
            <a:ext cx="2195512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4450"/>
            <a:ext cx="1804987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0537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E1652-6A33-4875-A94B-AF568727214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00171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4450"/>
            <a:ext cx="2195512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4450"/>
            <a:ext cx="1804987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8916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97573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7363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61716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54082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6675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6915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92776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13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6717945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40234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67146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01473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2E59-B89F-42EA-900D-45405004535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75B6-6541-4DDD-A14C-C3B4D96F215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2174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2E59-B89F-42EA-900D-45405004535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75B6-6541-4DDD-A14C-C3B4D96F215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59145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2E59-B89F-42EA-900D-45405004535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75B6-6541-4DDD-A14C-C3B4D96F215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39468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2E59-B89F-42EA-900D-45405004535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75B6-6541-4DDD-A14C-C3B4D96F215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4805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2E59-B89F-42EA-900D-45405004535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75B6-6541-4DDD-A14C-C3B4D96F215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59620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2E59-B89F-42EA-900D-45405004535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75B6-6541-4DDD-A14C-C3B4D96F215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29910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2E59-B89F-42EA-900D-45405004535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75B6-6541-4DDD-A14C-C3B4D96F215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728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7939-41CC-4FFC-9103-FB8CE861B1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F85F-0DBA-46C9-AC87-DECD5171B5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52062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2E59-B89F-42EA-900D-45405004535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75B6-6541-4DDD-A14C-C3B4D96F215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82637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2E59-B89F-42EA-900D-45405004535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75B6-6541-4DDD-A14C-C3B4D96F215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86912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2E59-B89F-42EA-900D-45405004535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75B6-6541-4DDD-A14C-C3B4D96F215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15103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2E59-B89F-42EA-900D-45405004535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75B6-6541-4DDD-A14C-C3B4D96F215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482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7939-41CC-4FFC-9103-FB8CE861B1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F85F-0DBA-46C9-AC87-DECD5171B5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881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7939-41CC-4FFC-9103-FB8CE861B1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F85F-0DBA-46C9-AC87-DECD5171B5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762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7939-41CC-4FFC-9103-FB8CE861B1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F85F-0DBA-46C9-AC87-DECD5171B5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89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7939-41CC-4FFC-9103-FB8CE861B1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F85F-0DBA-46C9-AC87-DECD5171B5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672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7939-41CC-4FFC-9103-FB8CE861B1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F85F-0DBA-46C9-AC87-DECD5171B5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320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7939-41CC-4FFC-9103-FB8CE861B1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F85F-0DBA-46C9-AC87-DECD5171B5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9304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7939-41CC-4FFC-9103-FB8CE861B1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F85F-0DBA-46C9-AC87-DECD5171B5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759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381783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7939-41CC-4FFC-9103-FB8CE861B1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F85F-0DBA-46C9-AC87-DECD5171B5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0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7939-41CC-4FFC-9103-FB8CE861B1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F85F-0DBA-46C9-AC87-DECD5171B5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149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7939-41CC-4FFC-9103-FB8CE861B1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F85F-0DBA-46C9-AC87-DECD5171B5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917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1D4C1-6008-454B-BC03-35367AC53BD6}" type="slidenum">
              <a:rPr lang="he-I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8325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B8E3E-DCB6-448D-B7D4-867F72B7CA48}" type="slidenum">
              <a:rPr lang="he-I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0949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20551-2908-4063-895A-AE488077D45D}" type="slidenum">
              <a:rPr lang="he-I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691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133D7-D060-4032-88B7-AD81957A70E4}" type="slidenum">
              <a:rPr lang="he-I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9802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81143-8240-4E07-ADD0-5D68177ACA92}" type="slidenum">
              <a:rPr lang="he-I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585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9F7E0-6F6C-452B-AC32-C783A5C6F582}" type="slidenum">
              <a:rPr lang="he-I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9732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653A3-2371-434B-A38C-AE881C8E93AB}" type="slidenum">
              <a:rPr lang="he-I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92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349071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C9FB5-F96A-4ADD-A6CE-1E561C2E59A0}" type="slidenum">
              <a:rPr lang="he-I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4615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 smtClean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F7112-23BE-4CEB-8226-FA5031E42083}" type="slidenum">
              <a:rPr lang="he-I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4967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850A4-D74B-4F21-A0BD-69B6F66EC22C}" type="slidenum">
              <a:rPr lang="he-I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43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8584C-EB92-4E24-8EFB-ACF47953EFD1}" type="slidenum">
              <a:rPr lang="he-IL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3044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8C34E-E160-4124-920D-8619C788AEC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88DF-4BE2-4598-8054-66367DCF9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5111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8C34E-E160-4124-920D-8619C788AEC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88DF-4BE2-4598-8054-66367DCF9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5330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8C34E-E160-4124-920D-8619C788AEC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88DF-4BE2-4598-8054-66367DCF9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1245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8C34E-E160-4124-920D-8619C788AEC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88DF-4BE2-4598-8054-66367DCF9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2126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8C34E-E160-4124-920D-8619C788AEC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88DF-4BE2-4598-8054-66367DCF9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6991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8C34E-E160-4124-920D-8619C788AEC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88DF-4BE2-4598-8054-66367DCF9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536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87109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8C34E-E160-4124-920D-8619C788AEC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88DF-4BE2-4598-8054-66367DCF9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6888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8C34E-E160-4124-920D-8619C788AEC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88DF-4BE2-4598-8054-66367DCF9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6004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8C34E-E160-4124-920D-8619C788AEC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88DF-4BE2-4598-8054-66367DCF9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5871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8C34E-E160-4124-920D-8619C788AEC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88DF-4BE2-4598-8054-66367DCF9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0196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8C34E-E160-4124-920D-8619C788AEC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988DF-4BE2-4598-8054-66367DCF9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6578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0095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2306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5159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020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66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055560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6932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7539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894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9257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4261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36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1496B-4F1E-4CA7-99E5-AB62C59E54F5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4476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544E3-C679-4EE6-A19C-562D668AE75F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479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E40E1-A724-467C-9CC0-CD88BAFA2AEC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395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92E78-0FA7-4E43-95DC-EC22899B3C3D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766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020929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CBD12-5995-40E8-88C0-1846BF33FE65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7037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A6707-8B8D-4C31-B7A1-74AB8EC015A4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7275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476D8-A21B-42F1-B95A-F766F639FDA7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1270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1C900-513A-4713-986A-AD34D8C30216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471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 smtClean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37B1C-008E-4865-A282-42BC6DC83C50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6488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4E99F-28F4-4675-902C-39A345A2403A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3208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12B67-B968-45A1-9B68-352EAEBC8311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328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1496B-4F1E-4CA7-99E5-AB62C59E54F5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0211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544E3-C679-4EE6-A19C-562D668AE75F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1769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E40E1-A724-467C-9CC0-CD88BAFA2AEC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413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4175864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92E78-0FA7-4E43-95DC-EC22899B3C3D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5761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CBD12-5995-40E8-88C0-1846BF33FE65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14036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A6707-8B8D-4C31-B7A1-74AB8EC015A4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29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476D8-A21B-42F1-B95A-F766F639FDA7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330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1C900-513A-4713-986A-AD34D8C30216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428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 smtClean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37B1C-008E-4865-A282-42BC6DC83C50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6113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4E99F-28F4-4675-902C-39A345A2403A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9234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WRF WS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12B67-B968-45A1-9B68-352EAEBC8311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1182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1000" smtClean="0">
                <a:solidFill>
                  <a:srgbClr val="003300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:endParaRPr lang="he-IL" altLang="he-IL" smtClean="0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:endParaRPr lang="he-IL" altLang="he-IL" smtClean="0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:endParaRPr lang="he-IL" altLang="he-IL" smtClean="0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:endParaRPr lang="he-IL" altLang="he-IL" smtClean="0">
                    <a:solidFill>
                      <a:srgbClr val="003300"/>
                    </a:solidFill>
                  </a:endParaRPr>
                </a:p>
              </p:txBody>
            </p:sp>
          </p:grpSp>
        </p:grpSp>
      </p:grpSp>
      <p:sp>
        <p:nvSpPr>
          <p:cNvPr id="6210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n-US" altLang="he-IL" noProof="0" smtClean="0"/>
              <a:t>Click to edit Master title style</a:t>
            </a:r>
          </a:p>
        </p:txBody>
      </p:sp>
      <p:sp>
        <p:nvSpPr>
          <p:cNvPr id="6211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he-IL" noProof="0" smtClean="0"/>
              <a:t>Click to edit Master subtitle style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C186A0-CD1D-40E9-A891-2A1D165C40EB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813528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B5B7F-95D8-4B47-A5D1-0AE71DCD48F5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0410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1114374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62AC8-D8C4-4D97-9666-475266A63BDE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131099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26E46-BF9B-4015-A15D-7D346E187A86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66210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83F20-69D8-4841-995F-FCF689E2A870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919760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455E3-B125-413D-A2F5-CF97AF3D00FE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45082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0EF0E-4105-4E85-8053-38EB3E69BB07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647651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7356F-7AB2-4A35-B0A2-CF2CA51E715C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271853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 smtClean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2F8A7-381F-41F3-81F0-5307ED8C5D03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852360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8E4BB-9EBF-4B8E-B520-00C0C08C81D9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569619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5E67B-03F9-4FE6-A6AE-55D9BF141F51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32907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תוכן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18251-7700-492D-9FE6-037C66BE9896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25907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83CB6-3F60-49A9-8A86-F63EB15E0A4A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622EA-A37C-41FF-BEAC-E7063B238F0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383909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כותרת, טקסט ו- 2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תוכן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B5581-2197-421B-8EDA-A337917261C4}" type="slidenum">
              <a:rPr lang="he-IL" altLang="he-IL">
                <a:solidFill>
                  <a:srgbClr val="003300"/>
                </a:solidFill>
              </a:rPr>
              <a:pPr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558412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-215900" y="638175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900" b="0">
                <a:solidFill>
                  <a:srgbClr val="0000CC"/>
                </a:solidFill>
                <a:latin typeface="Century" pitchFamily="18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293B5-253A-48F9-9191-D63DC81A552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00171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4450"/>
            <a:ext cx="2195512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logo water e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4450"/>
            <a:ext cx="1804987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87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B0659-493B-4650-BEE5-447BD2D576A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00171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4450"/>
            <a:ext cx="2195512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4450"/>
            <a:ext cx="1804987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15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F54C2-1431-4B11-888F-83C8FF045A8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595"/>
            <a:ext cx="100171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65757"/>
            <a:ext cx="2195512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logo water e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65757"/>
            <a:ext cx="1804987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539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2A747-AA7C-4DDA-A44C-B6961B80B60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00171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4450"/>
            <a:ext cx="2195512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logo water e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4450"/>
            <a:ext cx="1804987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205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6E59E-E882-4008-8C50-DBAB5438A99A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00171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4450"/>
            <a:ext cx="2195512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logo water e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4450"/>
            <a:ext cx="1804987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073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616EF-8391-43AC-BA2A-4C5E3797BAEB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00171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4450"/>
            <a:ext cx="2195512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logo water e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4450"/>
            <a:ext cx="1804987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1376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635B2-7F4E-4664-903B-7471B0C5BE7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3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00171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4450"/>
            <a:ext cx="2195512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logo water e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4450"/>
            <a:ext cx="1804987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650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B2C27-0C58-41F0-8DA6-0A368180B4D1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00171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4450"/>
            <a:ext cx="2195512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logo water e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4450"/>
            <a:ext cx="1804987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996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 smtClean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439FD-42F7-411B-A290-DC1884AE8FA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" descr="לוגו משרד החוץ החד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001713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4450"/>
            <a:ext cx="2195512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logo water e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4450"/>
            <a:ext cx="1804987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147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83CB6-3F60-49A9-8A86-F63EB15E0A4A}" type="datetimeFigureOut">
              <a:rPr lang="he-IL" smtClean="0"/>
              <a:t>י"ח/חשון/תשע"ח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622EA-A37C-41FF-BEAC-E7063B238F0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5896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35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62E59-B89F-42EA-900D-45405004535D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775B6-6541-4DDD-A14C-C3B4D96F215B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264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6387939-41CC-4FFC-9103-FB8CE861B1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772F85F-0DBA-46C9-AC87-DECD5171B5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537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 smtClean="0"/>
              <a:t>לחץ כדי לערוך סגנון כותרת של תבנית בסיס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 smtClean="0"/>
              <a:t>לחץ כדי לערוך סגנונות טקסט של תבנית בסיס</a:t>
            </a:r>
          </a:p>
          <a:p>
            <a:pPr lvl="1"/>
            <a:r>
              <a:rPr lang="he-IL" altLang="he-IL" smtClean="0"/>
              <a:t>רמה שנייה</a:t>
            </a:r>
          </a:p>
          <a:p>
            <a:pPr lvl="2"/>
            <a:r>
              <a:rPr lang="he-IL" altLang="he-IL" smtClean="0"/>
              <a:t>רמה שלישית</a:t>
            </a:r>
          </a:p>
          <a:p>
            <a:pPr lvl="3"/>
            <a:r>
              <a:rPr lang="he-IL" altLang="he-IL" smtClean="0"/>
              <a:t>רמה רביעית</a:t>
            </a:r>
          </a:p>
          <a:p>
            <a:pPr lvl="4"/>
            <a:r>
              <a:rPr lang="he-IL" altLang="he-IL" smtClean="0"/>
              <a:t>רמה חמישית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0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8EFA15-0665-431E-999C-C43B15F9E326}" type="slidenum">
              <a:rPr lang="he-IL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85669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FD8C34E-E160-4124-920D-8619C788AEC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11/7/2017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CE988DF-4BE2-4598-8054-66367DCF91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rtl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942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83CB6-3F60-49A9-8A86-F63EB15E0A4A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י"ח/חשון/תשע"ח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622EA-A37C-41FF-BEAC-E7063B238F08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37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E"/>
            </a:gs>
            <a:gs pos="50000">
              <a:srgbClr val="0000CC"/>
            </a:gs>
            <a:gs pos="100000">
              <a:srgbClr val="00005E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text styles</a:t>
            </a:r>
          </a:p>
          <a:p>
            <a:pPr lvl="1"/>
            <a:r>
              <a:rPr lang="en-US" altLang="he-IL" smtClean="0"/>
              <a:t>Second level</a:t>
            </a:r>
          </a:p>
          <a:p>
            <a:pPr lvl="2"/>
            <a:r>
              <a:rPr lang="en-US" altLang="he-IL" smtClean="0"/>
              <a:t>Third level</a:t>
            </a:r>
          </a:p>
          <a:p>
            <a:pPr lvl="3"/>
            <a:r>
              <a:rPr lang="en-US" altLang="he-IL" smtClean="0"/>
              <a:t>Fourth level</a:t>
            </a:r>
          </a:p>
          <a:p>
            <a:pPr lvl="4"/>
            <a:r>
              <a:rPr lang="en-US" altLang="he-IL" smtClean="0"/>
              <a:t>Fifth level</a:t>
            </a:r>
          </a:p>
        </p:txBody>
      </p:sp>
      <p:sp>
        <p:nvSpPr>
          <p:cNvPr id="205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5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610350"/>
            <a:ext cx="2895600" cy="24765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FFFF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WRF WS 2009</a:t>
            </a:r>
          </a:p>
        </p:txBody>
      </p:sp>
      <p:sp>
        <p:nvSpPr>
          <p:cNvPr id="205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F7C886-4A1C-44FE-B40C-8F5C79EC22F6}" type="slidenum">
              <a:rPr lang="he-IL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69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sldNum="0" hd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E"/>
            </a:gs>
            <a:gs pos="50000">
              <a:srgbClr val="0000CC"/>
            </a:gs>
            <a:gs pos="100000">
              <a:srgbClr val="00005E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text styles</a:t>
            </a:r>
          </a:p>
          <a:p>
            <a:pPr lvl="1"/>
            <a:r>
              <a:rPr lang="en-US" altLang="he-IL" smtClean="0"/>
              <a:t>Second level</a:t>
            </a:r>
          </a:p>
          <a:p>
            <a:pPr lvl="2"/>
            <a:r>
              <a:rPr lang="en-US" altLang="he-IL" smtClean="0"/>
              <a:t>Third level</a:t>
            </a:r>
          </a:p>
          <a:p>
            <a:pPr lvl="3"/>
            <a:r>
              <a:rPr lang="en-US" altLang="he-IL" smtClean="0"/>
              <a:t>Fourth level</a:t>
            </a:r>
          </a:p>
          <a:p>
            <a:pPr lvl="4"/>
            <a:r>
              <a:rPr lang="en-US" altLang="he-IL" smtClean="0"/>
              <a:t>Fifth level</a:t>
            </a:r>
          </a:p>
        </p:txBody>
      </p:sp>
      <p:sp>
        <p:nvSpPr>
          <p:cNvPr id="205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5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610350"/>
            <a:ext cx="2895600" cy="24765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FFFF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WRF WS 2009</a:t>
            </a:r>
          </a:p>
        </p:txBody>
      </p:sp>
      <p:sp>
        <p:nvSpPr>
          <p:cNvPr id="205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F7C886-4A1C-44FE-B40C-8F5C79EC22F6}" type="slidenum">
              <a:rPr lang="he-IL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99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sldNum="0" hd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>
              <a:gd name="T0" fmla="*/ 0 w 179"/>
              <a:gd name="T1" fmla="*/ 132 h 132"/>
              <a:gd name="T2" fmla="*/ 29 w 179"/>
              <a:gd name="T3" fmla="*/ 132 h 132"/>
              <a:gd name="T4" fmla="*/ 77 w 179"/>
              <a:gd name="T5" fmla="*/ 108 h 132"/>
              <a:gd name="T6" fmla="*/ 119 w 179"/>
              <a:gd name="T7" fmla="*/ 78 h 132"/>
              <a:gd name="T8" fmla="*/ 155 w 179"/>
              <a:gd name="T9" fmla="*/ 48 h 132"/>
              <a:gd name="T10" fmla="*/ 179 w 179"/>
              <a:gd name="T11" fmla="*/ 12 h 132"/>
              <a:gd name="T12" fmla="*/ 173 w 179"/>
              <a:gd name="T13" fmla="*/ 6 h 132"/>
              <a:gd name="T14" fmla="*/ 167 w 179"/>
              <a:gd name="T15" fmla="*/ 0 h 132"/>
              <a:gd name="T16" fmla="*/ 137 w 179"/>
              <a:gd name="T17" fmla="*/ 42 h 132"/>
              <a:gd name="T18" fmla="*/ 101 w 179"/>
              <a:gd name="T19" fmla="*/ 78 h 132"/>
              <a:gd name="T20" fmla="*/ 53 w 179"/>
              <a:gd name="T21" fmla="*/ 108 h 132"/>
              <a:gd name="T22" fmla="*/ 0 w 179"/>
              <a:gd name="T23" fmla="*/ 132 h 132"/>
              <a:gd name="T24" fmla="*/ 0 w 179"/>
              <a:gd name="T2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e-IL" sz="1000">
              <a:solidFill>
                <a:srgbClr val="003300"/>
              </a:solidFill>
            </a:endParaRPr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3081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1000" smtClean="0">
                <a:solidFill>
                  <a:srgbClr val="003300"/>
                </a:solidFill>
              </a:endParaRPr>
            </a:p>
          </p:txBody>
        </p:sp>
        <p:grpSp>
          <p:nvGrpSpPr>
            <p:cNvPr id="3082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126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27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28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29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30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31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32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33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34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35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36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</p:grpSp>
        <p:grpSp>
          <p:nvGrpSpPr>
            <p:cNvPr id="3083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5138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39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40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41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42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43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44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45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46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47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48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49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3127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3128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5152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53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54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3132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</p:grpSp>
        <p:grpSp>
          <p:nvGrpSpPr>
            <p:cNvPr id="3084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5157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58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59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62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63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3105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5165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66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67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68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69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70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71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72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  <p:sp>
            <p:nvSpPr>
              <p:cNvPr id="5173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he-IL" sz="1000">
                  <a:solidFill>
                    <a:srgbClr val="003300"/>
                  </a:solidFill>
                </a:endParaRPr>
              </a:p>
            </p:txBody>
          </p:sp>
        </p:grpSp>
        <p:grpSp>
          <p:nvGrpSpPr>
            <p:cNvPr id="3085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3086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3087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3088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3089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3090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3091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sp>
            <p:nvSpPr>
              <p:cNvPr id="3092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he-IL" sz="1000" smtClean="0">
                  <a:solidFill>
                    <a:srgbClr val="003300"/>
                  </a:solidFill>
                </a:endParaRPr>
              </a:p>
            </p:txBody>
          </p:sp>
          <p:grpSp>
            <p:nvGrpSpPr>
              <p:cNvPr id="3093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3094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:endParaRPr lang="he-IL" altLang="he-IL" smtClean="0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3095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:endParaRPr lang="he-IL" altLang="he-IL" smtClean="0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3096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:endParaRPr lang="he-IL" altLang="he-IL" smtClean="0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3097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fontAlgn="base" hangingPunct="1">
                    <a:spcBef>
                      <a:spcPct val="0"/>
                    </a:spcBef>
                    <a:spcAft>
                      <a:spcPct val="0"/>
                    </a:spcAft>
                  </a:pPr>
                  <a:endParaRPr lang="he-IL" altLang="he-IL" smtClean="0">
                    <a:solidFill>
                      <a:srgbClr val="003300"/>
                    </a:solidFill>
                  </a:endParaRPr>
                </a:p>
              </p:txBody>
            </p:sp>
          </p:grpSp>
        </p:grpSp>
      </p:grpSp>
      <p:sp>
        <p:nvSpPr>
          <p:cNvPr id="518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title style</a:t>
            </a:r>
          </a:p>
        </p:txBody>
      </p:sp>
      <p:sp>
        <p:nvSpPr>
          <p:cNvPr id="5188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text styles</a:t>
            </a:r>
          </a:p>
          <a:p>
            <a:pPr lvl="1"/>
            <a:r>
              <a:rPr lang="en-US" altLang="he-IL" smtClean="0"/>
              <a:t>Second level</a:t>
            </a:r>
          </a:p>
          <a:p>
            <a:pPr lvl="2"/>
            <a:r>
              <a:rPr lang="en-US" altLang="he-IL" smtClean="0"/>
              <a:t>Third level</a:t>
            </a:r>
          </a:p>
          <a:p>
            <a:pPr lvl="3"/>
            <a:r>
              <a:rPr lang="en-US" altLang="he-IL" smtClean="0"/>
              <a:t>Fourth level</a:t>
            </a:r>
          </a:p>
          <a:p>
            <a:pPr lvl="4"/>
            <a:r>
              <a:rPr lang="en-US" altLang="he-IL" smtClean="0"/>
              <a:t>Fifth level</a:t>
            </a:r>
          </a:p>
        </p:txBody>
      </p:sp>
      <p:sp>
        <p:nvSpPr>
          <p:cNvPr id="5189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he-IL">
              <a:solidFill>
                <a:srgbClr val="003300"/>
              </a:solidFill>
            </a:endParaRPr>
          </a:p>
        </p:txBody>
      </p:sp>
      <p:sp>
        <p:nvSpPr>
          <p:cNvPr id="5190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he-IL">
              <a:solidFill>
                <a:srgbClr val="003300"/>
              </a:solidFill>
            </a:endParaRPr>
          </a:p>
        </p:txBody>
      </p:sp>
      <p:sp>
        <p:nvSpPr>
          <p:cNvPr id="5191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0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B1F59C-0F4E-4148-9EBB-BF2E05064356}" type="slidenum">
              <a:rPr lang="he-IL" altLang="he-IL">
                <a:solidFill>
                  <a:srgbClr val="0033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he-IL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187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smtClean="0"/>
              <a:t>לחץ כדי לערוך סגנון כותרת של תבנית בסיס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</a:p>
        </p:txBody>
      </p:sp>
      <p:sp>
        <p:nvSpPr>
          <p:cNvPr id="8397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81750"/>
            <a:ext cx="22669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CC"/>
                </a:solidFill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85B22781-C792-493E-873A-5D310892CF1D}" type="slidenum">
              <a:rPr lang="he-IL">
                <a:latin typeface="Arial" pitchFamily="34" charset="0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53122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9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9.xml"/><Relationship Id="rId5" Type="http://schemas.openxmlformats.org/officeDocument/2006/relationships/image" Target="../media/image24.jpe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4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48.gif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media" Target="../media/media2.avi"/><Relationship Id="rId7" Type="http://schemas.openxmlformats.org/officeDocument/2006/relationships/image" Target="../media/image55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54.png"/><Relationship Id="rId5" Type="http://schemas.openxmlformats.org/officeDocument/2006/relationships/slideLayout" Target="../slideLayouts/slideLayout92.xml"/><Relationship Id="rId4" Type="http://schemas.openxmlformats.org/officeDocument/2006/relationships/video" Target="../media/media2.avi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Lahic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" t="2882" r="2612" b="5106"/>
          <a:stretch>
            <a:fillRect/>
          </a:stretch>
        </p:blipFill>
        <p:spPr bwMode="auto">
          <a:xfrm>
            <a:off x="266700" y="331043"/>
            <a:ext cx="8610600" cy="641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5545" y="3717032"/>
            <a:ext cx="7834887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Using multiple precipitation inputs for flash floods </a:t>
            </a:r>
            <a:r>
              <a:rPr lang="en-US" sz="3200" b="1" dirty="0">
                <a:solidFill>
                  <a:srgbClr val="C00000"/>
                </a:solidFill>
              </a:rPr>
              <a:t>forecasting </a:t>
            </a:r>
            <a:r>
              <a:rPr lang="en-US" sz="3200" b="1" dirty="0" smtClean="0">
                <a:solidFill>
                  <a:srgbClr val="C00000"/>
                </a:solidFill>
              </a:rPr>
              <a:t>in semi-arid environments </a:t>
            </a:r>
            <a:endParaRPr lang="he-IL" sz="32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89022" y="5157192"/>
            <a:ext cx="26642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 rtl="0"/>
            <a:r>
              <a:rPr lang="en-US" sz="2800" b="1" dirty="0" smtClean="0">
                <a:solidFill>
                  <a:srgbClr val="002060"/>
                </a:solidFill>
              </a:rPr>
              <a:t>Amir Givati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27748" y="5805264"/>
            <a:ext cx="7770195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n-US" b="1" dirty="0" smtClean="0">
                <a:solidFill>
                  <a:srgbClr val="002060"/>
                </a:solidFill>
              </a:rPr>
              <a:t>Surface </a:t>
            </a:r>
            <a:r>
              <a:rPr lang="en-US" b="1" dirty="0">
                <a:solidFill>
                  <a:srgbClr val="002060"/>
                </a:solidFill>
              </a:rPr>
              <a:t>water and </a:t>
            </a:r>
            <a:r>
              <a:rPr lang="en-US" b="1" dirty="0" smtClean="0">
                <a:solidFill>
                  <a:srgbClr val="002060"/>
                </a:solidFill>
              </a:rPr>
              <a:t>Hydrometeorology Department, </a:t>
            </a:r>
            <a:r>
              <a:rPr lang="en-US" b="1" dirty="0">
                <a:solidFill>
                  <a:srgbClr val="002060"/>
                </a:solidFill>
              </a:rPr>
              <a:t>Israeli Hydrological </a:t>
            </a:r>
            <a:r>
              <a:rPr lang="en-US" b="1" dirty="0" smtClean="0">
                <a:solidFill>
                  <a:srgbClr val="002060"/>
                </a:solidFill>
              </a:rPr>
              <a:t> Service</a:t>
            </a:r>
          </a:p>
        </p:txBody>
      </p:sp>
      <p:pic>
        <p:nvPicPr>
          <p:cNvPr id="3074" name="Picture 2" descr="C:\Users\Amirg\Desktop\IW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53" y="260351"/>
            <a:ext cx="2150707" cy="76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113" y="331043"/>
            <a:ext cx="782638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34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smtClean="0"/>
              <a:t>Increase in “Natural Disaster” Events</a:t>
            </a:r>
            <a:endParaRPr lang="he-I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41" y="1690689"/>
            <a:ext cx="8119523" cy="5020135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2" t="17518" b="10485"/>
          <a:stretch/>
        </p:blipFill>
        <p:spPr>
          <a:xfrm>
            <a:off x="1692998" y="1948448"/>
            <a:ext cx="3114392" cy="1745366"/>
          </a:xfrm>
          <a:prstGeom prst="rect">
            <a:avLst/>
          </a:prstGeom>
        </p:spPr>
      </p:pic>
      <p:sp>
        <p:nvSpPr>
          <p:cNvPr id="3" name="מלבן 2"/>
          <p:cNvSpPr/>
          <p:nvPr/>
        </p:nvSpPr>
        <p:spPr>
          <a:xfrm>
            <a:off x="1907704" y="116632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flood forecasting modeling </a:t>
            </a:r>
            <a:endParaRPr lang="he-IL" sz="3600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575" y="1822110"/>
            <a:ext cx="2133871" cy="160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66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054100" y="333375"/>
            <a:ext cx="7704138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he-IL" sz="2400" b="1" smtClean="0">
                <a:solidFill>
                  <a:srgbClr val="000000"/>
                </a:solidFill>
              </a:rPr>
              <a:t>Surface Water Modeling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1412875"/>
            <a:ext cx="8577262" cy="353853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rtlCol="1">
            <a:spAutoFit/>
          </a:bodyPr>
          <a:lstStyle/>
          <a:p>
            <a:pPr marL="514350" indent="-514350" algn="l" rtl="0">
              <a:buFont typeface="+mj-lt"/>
              <a:buAutoNum type="arabicPeriod"/>
              <a:defRPr/>
            </a:pP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 time </a:t>
            </a:r>
            <a:r>
              <a:rPr lang="en-US" sz="28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flood 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forecasting models  </a:t>
            </a:r>
            <a:endParaRPr lang="en-US" sz="2800" kern="0" dirty="0">
              <a:solidFill>
                <a:srgbClr val="FF0000"/>
              </a:solidFill>
            </a:endParaRPr>
          </a:p>
          <a:p>
            <a:pPr algn="l" rtl="0">
              <a:defRPr/>
            </a:pPr>
            <a:r>
              <a:rPr lang="en-US" sz="2800" kern="0" dirty="0">
                <a:solidFill>
                  <a:srgbClr val="FF0000"/>
                </a:solidFill>
              </a:rPr>
              <a:t> </a:t>
            </a:r>
          </a:p>
          <a:p>
            <a:pPr algn="l" rtl="0">
              <a:defRPr/>
            </a:pP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Seasonal precipitation models </a:t>
            </a:r>
            <a:endParaRPr lang="en-US" sz="2800" kern="0" dirty="0">
              <a:solidFill>
                <a:srgbClr val="FF0000"/>
              </a:solidFill>
            </a:endParaRPr>
          </a:p>
          <a:p>
            <a:pPr marL="514350" indent="-514350" algn="l" rtl="0">
              <a:buFont typeface="+mj-lt"/>
              <a:buAutoNum type="arabicPeriod"/>
              <a:defRPr/>
            </a:pPr>
            <a:endParaRPr lang="en-US" sz="2800" kern="0" dirty="0">
              <a:solidFill>
                <a:srgbClr val="FF0000"/>
              </a:solidFill>
            </a:endParaRPr>
          </a:p>
          <a:p>
            <a:pPr marL="514350" indent="-514350" algn="l" rtl="0">
              <a:buFontTx/>
              <a:buAutoNum type="arabicPeriod" startAt="3"/>
              <a:defRPr/>
            </a:pP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Down scaling of climate models to evaluate </a:t>
            </a:r>
          </a:p>
          <a:p>
            <a:pPr algn="l" rtl="0">
              <a:defRPr/>
            </a:pP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the effect of climate change and land use </a:t>
            </a:r>
          </a:p>
          <a:p>
            <a:pPr algn="l" rtl="0">
              <a:defRPr/>
            </a:pP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changes on water </a:t>
            </a:r>
            <a:r>
              <a:rPr lang="en-US" sz="28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resources 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the </a:t>
            </a:r>
          </a:p>
          <a:p>
            <a:pPr algn="l" rtl="0">
              <a:defRPr/>
            </a:pP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US" sz="28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hydrological cycle   </a:t>
            </a:r>
            <a:endParaRPr lang="he-IL" sz="2800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7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en-US" b="1" dirty="0" smtClean="0">
                <a:solidFill>
                  <a:srgbClr val="FF0000"/>
                </a:solidFill>
              </a:rPr>
              <a:t>Israeli Early </a:t>
            </a:r>
            <a:r>
              <a:rPr lang="en-US" b="1" dirty="0">
                <a:solidFill>
                  <a:srgbClr val="FF0000"/>
                </a:solidFill>
              </a:rPr>
              <a:t>W</a:t>
            </a:r>
            <a:r>
              <a:rPr lang="en-US" b="1" dirty="0" smtClean="0">
                <a:solidFill>
                  <a:srgbClr val="FF0000"/>
                </a:solidFill>
              </a:rPr>
              <a:t>arning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System for Floods</a:t>
            </a:r>
            <a:endParaRPr lang="he-IL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5963"/>
            <a:ext cx="7886700" cy="3950999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Prediction days and hours</a:t>
            </a:r>
          </a:p>
          <a:p>
            <a:pPr lvl="1" algn="l" rtl="0"/>
            <a:r>
              <a:rPr lang="en-US" dirty="0" smtClean="0"/>
              <a:t>Water levels, peak discharge</a:t>
            </a:r>
          </a:p>
          <a:p>
            <a:pPr lvl="1" algn="l" rtl="0"/>
            <a:r>
              <a:rPr lang="en-US" dirty="0" smtClean="0"/>
              <a:t>Total volume</a:t>
            </a:r>
          </a:p>
          <a:p>
            <a:pPr lvl="1" algn="l" rtl="0"/>
            <a:r>
              <a:rPr lang="en-US" dirty="0" smtClean="0"/>
              <a:t>Return periods and exceedance probabilities</a:t>
            </a:r>
          </a:p>
          <a:p>
            <a:pPr algn="l" rtl="0"/>
            <a:r>
              <a:rPr lang="en-US" dirty="0" smtClean="0"/>
              <a:t>Fast delivery of alerts to emergency agencies/civil protection and decision makers</a:t>
            </a:r>
            <a:r>
              <a:rPr lang="en-US" dirty="0"/>
              <a:t> </a:t>
            </a:r>
            <a:r>
              <a:rPr lang="en-US" dirty="0" smtClean="0"/>
              <a:t>in the most convenient form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22096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67544" y="631229"/>
            <a:ext cx="8229600" cy="4525963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2060"/>
                </a:solidFill>
              </a:rPr>
              <a:t>    The methodology of our flood forecasting system</a:t>
            </a:r>
            <a:r>
              <a:rPr lang="en-US" sz="2800" dirty="0" smtClean="0"/>
              <a:t>:</a:t>
            </a:r>
            <a:r>
              <a:rPr lang="en-US" dirty="0" smtClean="0"/>
              <a:t> 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sz="2200" dirty="0" smtClean="0"/>
              <a:t>Various </a:t>
            </a:r>
            <a:r>
              <a:rPr lang="en-US" sz="2200" dirty="0" smtClean="0"/>
              <a:t>precipitation sources: Radar,  Radar corrected, </a:t>
            </a:r>
            <a:r>
              <a:rPr lang="en-US" sz="2200" dirty="0" smtClean="0"/>
              <a:t>NPW, ensemble </a:t>
            </a:r>
          </a:p>
          <a:p>
            <a:pPr>
              <a:buFontTx/>
              <a:buChar char="-"/>
            </a:pPr>
            <a:r>
              <a:rPr lang="en-US" sz="2200" dirty="0"/>
              <a:t>Integration tools</a:t>
            </a:r>
          </a:p>
          <a:p>
            <a:pPr>
              <a:buFontTx/>
              <a:buChar char="-"/>
            </a:pPr>
            <a:r>
              <a:rPr lang="en-US" sz="2200" dirty="0" smtClean="0"/>
              <a:t>Various </a:t>
            </a:r>
            <a:r>
              <a:rPr lang="en-US" sz="2200" dirty="0"/>
              <a:t>Hydrological </a:t>
            </a:r>
            <a:r>
              <a:rPr lang="en-US" sz="2200" dirty="0" smtClean="0"/>
              <a:t>models: Lumped, distributed </a:t>
            </a:r>
          </a:p>
        </p:txBody>
      </p:sp>
    </p:spTree>
    <p:extLst>
      <p:ext uri="{BB962C8B-B14F-4D97-AF65-F5344CB8AC3E}">
        <p14:creationId xmlns:p14="http://schemas.microsoft.com/office/powerpoint/2010/main" val="185937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/>
          <a:lstStyle/>
          <a:p>
            <a:r>
              <a:rPr lang="en-US" u="sng" dirty="0" smtClean="0">
                <a:solidFill>
                  <a:srgbClr val="0070C0"/>
                </a:solidFill>
              </a:rPr>
              <a:t>IHS Hydro-Meteorological Modeling Tools:</a:t>
            </a:r>
            <a:endParaRPr lang="en-US" u="sng" dirty="0">
              <a:solidFill>
                <a:srgbClr val="0070C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368805"/>
              </p:ext>
            </p:extLst>
          </p:nvPr>
        </p:nvGraphicFramePr>
        <p:xfrm>
          <a:off x="539552" y="1700808"/>
          <a:ext cx="792088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  <a:gridCol w="3960440"/>
              </a:tblGrid>
              <a:tr h="3960440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    Precipitation sources:</a:t>
                      </a: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Rain radar (Corrected)</a:t>
                      </a: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Interpolated rain gauges</a:t>
                      </a: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NWP: GFS 0.25 degrees </a:t>
                      </a: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NWP: ECMWF </a:t>
                      </a:r>
                      <a:r>
                        <a:rPr lang="he-IL" sz="2400" b="1" dirty="0" smtClean="0">
                          <a:solidFill>
                            <a:schemeClr val="tx1"/>
                          </a:solidFill>
                        </a:rPr>
                        <a:t> 0.1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degrees</a:t>
                      </a: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Climate: EURO-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Cordex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High resolution NWP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WRF 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2km 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(based on GFS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, ECMWF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Cosmo (via IMS) 2.8km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   Hydrological models:</a:t>
                      </a: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Hydro 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(hourly time steps)</a:t>
                      </a: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HEC-HMS 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(15 min.)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AirGR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(daily time steps)</a:t>
                      </a: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9525" indent="0" algn="l">
                        <a:buFont typeface="Arial" panose="020B0604020202020204" pitchFamily="34" charset="0"/>
                        <a:buNone/>
                      </a:pP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Integration tools:</a:t>
                      </a:r>
                    </a:p>
                    <a:p>
                      <a:pPr marL="355600" lvl="1" indent="-173038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RainConcverter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 (developed at IHS)</a:t>
                      </a:r>
                    </a:p>
                    <a:p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145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/>
        </p:nvSpPr>
        <p:spPr>
          <a:xfrm>
            <a:off x="611560" y="1092800"/>
            <a:ext cx="792088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prstClr val="black"/>
                </a:solidFill>
              </a:rPr>
              <a:t>        </a:t>
            </a:r>
            <a:r>
              <a:rPr lang="en-US" sz="2400" b="1" u="sng" dirty="0" smtClean="0">
                <a:solidFill>
                  <a:prstClr val="black"/>
                </a:solidFill>
              </a:rPr>
              <a:t>10 minutes rain products:</a:t>
            </a:r>
          </a:p>
          <a:p>
            <a:pPr marL="800100" lvl="1" indent="-34290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RR – two 5 minutes radar CAPPI accumulated.  </a:t>
            </a:r>
          </a:p>
          <a:p>
            <a:pPr lvl="1" algn="l" rtl="0">
              <a:spcAft>
                <a:spcPts val="600"/>
              </a:spcAft>
            </a:pPr>
            <a:r>
              <a:rPr lang="en-US" sz="2400" dirty="0" smtClean="0">
                <a:solidFill>
                  <a:prstClr val="black"/>
                </a:solidFill>
              </a:rPr>
              <a:t>	</a:t>
            </a:r>
          </a:p>
          <a:p>
            <a:pPr marL="800100" lvl="1" indent="-34290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PA – interpolation of 80 Rain Gauge by IDW (Inverse  Distance </a:t>
            </a:r>
            <a:r>
              <a:rPr lang="en-US" sz="2400" dirty="0">
                <a:solidFill>
                  <a:prstClr val="black"/>
                </a:solidFill>
              </a:rPr>
              <a:t>Weighting</a:t>
            </a:r>
            <a:r>
              <a:rPr lang="en-US" sz="2400" dirty="0" smtClean="0">
                <a:solidFill>
                  <a:prstClr val="black"/>
                </a:solidFill>
              </a:rPr>
              <a:t>).</a:t>
            </a:r>
          </a:p>
          <a:p>
            <a:pPr lvl="1" algn="l" rtl="0">
              <a:spcAft>
                <a:spcPts val="600"/>
              </a:spcAft>
            </a:pPr>
            <a:endParaRPr lang="en-US" sz="2400" dirty="0" smtClean="0">
              <a:solidFill>
                <a:prstClr val="black"/>
              </a:solidFill>
            </a:endParaRPr>
          </a:p>
          <a:p>
            <a:pPr marL="800100" lvl="1" indent="-34290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RM – Combined RADAR (RR) with Rain Gauge (PA) based on </a:t>
            </a:r>
            <a:r>
              <a:rPr lang="en-US" sz="2400" dirty="0">
                <a:solidFill>
                  <a:prstClr val="black"/>
                </a:solidFill>
              </a:rPr>
              <a:t>ZAMG ‘s INCA system precipitation module (weights and IDW interpolation</a:t>
            </a:r>
            <a:r>
              <a:rPr lang="en-US" sz="2400" dirty="0" smtClean="0">
                <a:solidFill>
                  <a:prstClr val="black"/>
                </a:solidFill>
              </a:rPr>
              <a:t>).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260648"/>
            <a:ext cx="813690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3200" b="1" u="sng" dirty="0" smtClean="0">
                <a:solidFill>
                  <a:prstClr val="black"/>
                </a:solidFill>
              </a:rPr>
              <a:t>Precipitation</a:t>
            </a:r>
            <a:endParaRPr lang="he-IL" sz="3200" b="1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0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R:\COSMO_domains\T3domain1.blue_yello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9600"/>
            <a:ext cx="762000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76200"/>
            <a:ext cx="9144000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990099"/>
                </a:solidFill>
              </a:rPr>
              <a:t>COSMO domain</a:t>
            </a:r>
            <a:endParaRPr lang="en-US" sz="3600" b="1" dirty="0">
              <a:solidFill>
                <a:srgbClr val="990099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133600" y="2971800"/>
            <a:ext cx="3950184" cy="2342716"/>
            <a:chOff x="2133600" y="2971800"/>
            <a:chExt cx="3950184" cy="2342716"/>
          </a:xfrm>
        </p:grpSpPr>
        <p:sp>
          <p:nvSpPr>
            <p:cNvPr id="4" name="Rectangle 3"/>
            <p:cNvSpPr/>
            <p:nvPr/>
          </p:nvSpPr>
          <p:spPr>
            <a:xfrm>
              <a:off x="2980509" y="2971800"/>
              <a:ext cx="2209800" cy="1905000"/>
            </a:xfrm>
            <a:prstGeom prst="rect">
              <a:avLst/>
            </a:prstGeom>
            <a:noFill/>
            <a:ln w="762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2133600" y="4852851"/>
              <a:ext cx="39501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0066"/>
                  </a:solidFill>
                </a:rPr>
                <a:t>Boundary conditions from IFS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535871" y="1293167"/>
            <a:ext cx="1130438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l" rtl="0"/>
            <a:r>
              <a:rPr lang="en-US" b="1" dirty="0" err="1" smtClean="0">
                <a:solidFill>
                  <a:prstClr val="black"/>
                </a:solidFill>
                <a:latin typeface="Symbol" panose="05050102010706020507" pitchFamily="18" charset="2"/>
              </a:rPr>
              <a:t>D</a:t>
            </a:r>
            <a:r>
              <a:rPr lang="en-US" b="1" dirty="0" err="1" smtClean="0">
                <a:solidFill>
                  <a:prstClr val="black"/>
                </a:solidFill>
              </a:rPr>
              <a:t>x</a:t>
            </a:r>
            <a:r>
              <a:rPr lang="en-US" b="1" dirty="0" smtClean="0">
                <a:solidFill>
                  <a:prstClr val="black"/>
                </a:solidFill>
              </a:rPr>
              <a:t> 2.8 km</a:t>
            </a:r>
          </a:p>
          <a:p>
            <a:pPr algn="l" rtl="0"/>
            <a:r>
              <a:rPr lang="en-US" b="1" dirty="0" smtClean="0">
                <a:solidFill>
                  <a:prstClr val="black"/>
                </a:solidFill>
                <a:latin typeface="Symbol" panose="05050102010706020507" pitchFamily="18" charset="2"/>
              </a:rPr>
              <a:t>D</a:t>
            </a:r>
            <a:r>
              <a:rPr lang="en-US" b="1" dirty="0" smtClean="0">
                <a:solidFill>
                  <a:prstClr val="black"/>
                </a:solidFill>
              </a:rPr>
              <a:t>t 20 sec</a:t>
            </a:r>
          </a:p>
          <a:p>
            <a:pPr algn="l" rtl="0"/>
            <a:r>
              <a:rPr lang="en-US" b="1" dirty="0">
                <a:solidFill>
                  <a:prstClr val="black"/>
                </a:solidFill>
              </a:rPr>
              <a:t>Layers </a:t>
            </a:r>
            <a:r>
              <a:rPr lang="en-US" b="1" dirty="0" smtClean="0">
                <a:solidFill>
                  <a:prstClr val="black"/>
                </a:solidFill>
              </a:rPr>
              <a:t>60</a:t>
            </a:r>
            <a:endParaRPr lang="en-US" b="1" dirty="0">
              <a:solidFill>
                <a:prstClr val="black"/>
              </a:solidFill>
            </a:endParaRPr>
          </a:p>
        </p:txBody>
      </p:sp>
      <p:pic>
        <p:nvPicPr>
          <p:cNvPr id="8" name="תמונה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566" y="44624"/>
            <a:ext cx="642938" cy="685800"/>
          </a:xfrm>
          <a:prstGeom prst="rect">
            <a:avLst/>
          </a:prstGeom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390" y="70508"/>
            <a:ext cx="2561385" cy="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97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5275" y="2750471"/>
            <a:ext cx="2143125" cy="40290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2750472"/>
            <a:ext cx="2145113" cy="40290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17074" y="2750471"/>
            <a:ext cx="2145114" cy="4029076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 flipH="1">
            <a:off x="5791200" y="4426873"/>
            <a:ext cx="762000" cy="5334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b="1" dirty="0" smtClean="0">
                <a:solidFill>
                  <a:srgbClr val="FF0000"/>
                </a:solidFill>
              </a:rPr>
              <a:t>LHN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5275" y="1924157"/>
            <a:ext cx="2143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FF00"/>
                </a:solidFill>
              </a:rPr>
              <a:t>RADAR + </a:t>
            </a:r>
          </a:p>
          <a:p>
            <a:pPr algn="ctr" rtl="0"/>
            <a:r>
              <a:rPr lang="en-US" sz="2400" b="1" dirty="0" smtClean="0">
                <a:solidFill>
                  <a:srgbClr val="FFFF00"/>
                </a:solidFill>
              </a:rPr>
              <a:t>rain gauges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05200" y="1919572"/>
            <a:ext cx="2143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FF00"/>
                </a:solidFill>
              </a:rPr>
              <a:t>COSMO 2.8km with LHN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05600" y="1914622"/>
            <a:ext cx="2143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FF00"/>
                </a:solidFill>
              </a:rPr>
              <a:t>COSMO 2.8km without LHN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1287729"/>
            <a:ext cx="914400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Example:  COSMO forecast  from  23/2/2016  00 UTC  +6h  till  +12h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05600" y="2750569"/>
            <a:ext cx="2145113" cy="402897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517075" y="2752822"/>
            <a:ext cx="2145113" cy="402897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93287" y="2752822"/>
            <a:ext cx="2145113" cy="402897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2" name="קבוצה 1"/>
          <p:cNvGrpSpPr/>
          <p:nvPr/>
        </p:nvGrpSpPr>
        <p:grpSpPr>
          <a:xfrm>
            <a:off x="1043608" y="266045"/>
            <a:ext cx="6336704" cy="850779"/>
            <a:chOff x="-482578" y="3583704"/>
            <a:chExt cx="3378577" cy="850779"/>
          </a:xfrm>
        </p:grpSpPr>
        <p:sp>
          <p:nvSpPr>
            <p:cNvPr id="23" name="אליפסה 2"/>
            <p:cNvSpPr/>
            <p:nvPr/>
          </p:nvSpPr>
          <p:spPr>
            <a:xfrm>
              <a:off x="-482578" y="3583704"/>
              <a:ext cx="3378577" cy="850779"/>
            </a:xfrm>
            <a:prstGeom prst="ellipse">
              <a:avLst/>
            </a:prstGeom>
            <a:solidFill>
              <a:srgbClr val="99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sz="1400">
                <a:solidFill>
                  <a:prstClr val="white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-142602" y="3778260"/>
              <a:ext cx="292342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prstClr val="black"/>
                  </a:solidFill>
                </a:rPr>
                <a:t>The effect of LHN (</a:t>
              </a:r>
              <a:r>
                <a:rPr lang="en-US" sz="2400" dirty="0">
                  <a:solidFill>
                    <a:prstClr val="black"/>
                  </a:solidFill>
                </a:rPr>
                <a:t>Latent </a:t>
              </a:r>
              <a:r>
                <a:rPr lang="en-US" sz="2400" dirty="0" smtClean="0">
                  <a:solidFill>
                    <a:prstClr val="black"/>
                  </a:solidFill>
                </a:rPr>
                <a:t>Heat  </a:t>
              </a:r>
              <a:r>
                <a:rPr lang="en-US" sz="2400" dirty="0">
                  <a:solidFill>
                    <a:prstClr val="black"/>
                  </a:solidFill>
                </a:rPr>
                <a:t>Nagging</a:t>
              </a:r>
              <a:r>
                <a:rPr lang="en-US" sz="2400" b="1" dirty="0" smtClean="0">
                  <a:solidFill>
                    <a:prstClr val="black"/>
                  </a:solidFill>
                </a:rPr>
                <a:t>)</a:t>
              </a:r>
              <a:endParaRPr lang="he-IL" sz="2400" b="1" dirty="0">
                <a:solidFill>
                  <a:prstClr val="black"/>
                </a:solidFill>
              </a:endParaRPr>
            </a:p>
          </p:txBody>
        </p:sp>
      </p:grpSp>
      <p:pic>
        <p:nvPicPr>
          <p:cNvPr id="25" name="תמונה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551" y="116632"/>
            <a:ext cx="642938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4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smtClean="0">
                <a:solidFill>
                  <a:srgbClr val="FFFF00"/>
                </a:solidFill>
              </a:rPr>
              <a:t>Rapid update cycle – hourly runs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lead time ensemble</a:t>
            </a:r>
            <a:endParaRPr lang="he-IL" dirty="0">
              <a:solidFill>
                <a:srgbClr val="FFFF00"/>
              </a:solidFill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20889"/>
            <a:ext cx="9193605" cy="4437112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551" y="116632"/>
            <a:ext cx="642938" cy="685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19672" y="6093296"/>
            <a:ext cx="61908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+1hr</a:t>
            </a: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59832" y="6093296"/>
            <a:ext cx="61908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+2hr</a:t>
            </a: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77018" y="6121287"/>
            <a:ext cx="61908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+3hr</a:t>
            </a: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01344" y="6093296"/>
            <a:ext cx="107753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+4hr long</a:t>
            </a: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48264" y="6087450"/>
            <a:ext cx="61908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+4hr</a:t>
            </a: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01315" y="6094611"/>
            <a:ext cx="61908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+5hr</a:t>
            </a:r>
            <a:endParaRPr lang="he-I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65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-2187624"/>
            <a:ext cx="5733256" cy="109927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48659" y="2420889"/>
            <a:ext cx="2195749" cy="421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he-IL" sz="1600" b="1" dirty="0">
                <a:solidFill>
                  <a:srgbClr val="FFFF00"/>
                </a:solidFill>
              </a:rPr>
              <a:t>13/12/2016</a:t>
            </a:r>
            <a:r>
              <a:rPr lang="en-US" sz="1600" b="1" dirty="0">
                <a:solidFill>
                  <a:srgbClr val="FFFF00"/>
                </a:solidFill>
              </a:rPr>
              <a:t> 00Z</a:t>
            </a:r>
            <a:r>
              <a:rPr lang="he-IL" sz="1600" b="1" dirty="0">
                <a:solidFill>
                  <a:srgbClr val="FFFF00"/>
                </a:solidFill>
              </a:rPr>
              <a:t> 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0196" y="116632"/>
            <a:ext cx="1001283" cy="5078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 err="1">
                <a:solidFill>
                  <a:srgbClr val="660066"/>
                </a:solidFill>
              </a:rPr>
              <a:t>Radar+rain</a:t>
            </a:r>
            <a:r>
              <a:rPr lang="en-US" sz="1350" b="1" dirty="0">
                <a:solidFill>
                  <a:srgbClr val="660066"/>
                </a:solidFill>
              </a:rPr>
              <a:t> gauges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11760" y="220506"/>
            <a:ext cx="971550" cy="300082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>
                <a:solidFill>
                  <a:srgbClr val="660066"/>
                </a:solidFill>
              </a:rPr>
              <a:t>COSMO</a:t>
            </a:r>
          </a:p>
        </p:txBody>
      </p:sp>
    </p:spTree>
    <p:extLst>
      <p:ext uri="{BB962C8B-B14F-4D97-AF65-F5344CB8AC3E}">
        <p14:creationId xmlns:p14="http://schemas.microsoft.com/office/powerpoint/2010/main" val="166602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Outline</a:t>
            </a:r>
            <a:endParaRPr lang="he-IL" b="1" dirty="0">
              <a:solidFill>
                <a:srgbClr val="0070C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4525963"/>
          </a:xfrm>
        </p:spPr>
        <p:txBody>
          <a:bodyPr>
            <a:normAutofit/>
          </a:bodyPr>
          <a:lstStyle/>
          <a:p>
            <a:pPr algn="l" rtl="0">
              <a:buFontTx/>
              <a:buChar char="-"/>
            </a:pPr>
            <a:r>
              <a:rPr lang="en-US" sz="3600" dirty="0" smtClean="0"/>
              <a:t>Various </a:t>
            </a:r>
            <a:r>
              <a:rPr lang="en-US" sz="3600" dirty="0"/>
              <a:t>precipitation sources: Radar,  Radar corrected, NPW </a:t>
            </a:r>
          </a:p>
          <a:p>
            <a:pPr algn="l" rtl="0">
              <a:buFontTx/>
              <a:buChar char="-"/>
            </a:pPr>
            <a:r>
              <a:rPr lang="en-US" sz="3600" dirty="0"/>
              <a:t>Hydrological models: Lumped, distributed </a:t>
            </a:r>
          </a:p>
          <a:p>
            <a:pPr algn="l" rtl="0">
              <a:buFontTx/>
              <a:buChar char="-"/>
            </a:pPr>
            <a:r>
              <a:rPr lang="en-US" sz="3600" dirty="0"/>
              <a:t>Integration tools</a:t>
            </a:r>
            <a:endParaRPr lang="he-IL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7912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64926"/>
            <a:ext cx="2724150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t="5487" r="15156"/>
          <a:stretch/>
        </p:blipFill>
        <p:spPr bwMode="auto">
          <a:xfrm>
            <a:off x="3347864" y="620688"/>
            <a:ext cx="5688632" cy="591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3"/>
          <p:cNvSpPr/>
          <p:nvPr/>
        </p:nvSpPr>
        <p:spPr>
          <a:xfrm>
            <a:off x="4932040" y="164926"/>
            <a:ext cx="2050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IHS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RainConcverter</a:t>
            </a:r>
            <a:endParaRPr lang="he-I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005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6" t="11426" r="13934" b="19833"/>
          <a:stretch>
            <a:fillRect/>
          </a:stretch>
        </p:blipFill>
        <p:spPr bwMode="auto">
          <a:xfrm>
            <a:off x="179388" y="100013"/>
            <a:ext cx="8743950" cy="670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868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Rain Converter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1196752"/>
            <a:ext cx="2724150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25" y="1196752"/>
            <a:ext cx="124777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25" y="3284984"/>
            <a:ext cx="10572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5" t="7317" r="26406" b="9553"/>
          <a:stretch/>
        </p:blipFill>
        <p:spPr bwMode="auto">
          <a:xfrm>
            <a:off x="4720886" y="1196752"/>
            <a:ext cx="3618452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83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283968" y="-243408"/>
            <a:ext cx="6048672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Rain Converter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outputs\2016-12-24-00_2016-12-31-23\16-12-24-00_16-12-31-23_WRF3-EC-GFS120h-COSMO_fullDA-EC90h-Inca_RM-COSMO_partDA-WRF3-GF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20" b="987"/>
          <a:stretch/>
        </p:blipFill>
        <p:spPr bwMode="auto">
          <a:xfrm>
            <a:off x="179512" y="40944"/>
            <a:ext cx="5328592" cy="678900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outputs\2016-12-24-00_2016-12-31-23\16-12-24-00_16-12-31-23_WRF3-EC-GFS120h-COSMO_fullDA-EC90h-Inca_RM-COSMO_partDA-WRF3-GF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20" r="74062" b="34895"/>
          <a:stretch/>
        </p:blipFill>
        <p:spPr bwMode="auto">
          <a:xfrm>
            <a:off x="5580112" y="764703"/>
            <a:ext cx="3384376" cy="263448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outputs\2016-12-24-00_2016-12-31-23\16-12-24-00_16-12-31-23_WRF3-EC-GFS120h-COSMO_fullDA-EC90h-Inca_RM-COSMO_partDA-WRF3-GF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96371" r="25038" b="987"/>
          <a:stretch/>
        </p:blipFill>
        <p:spPr bwMode="auto">
          <a:xfrm>
            <a:off x="5580111" y="3624980"/>
            <a:ext cx="3454795" cy="59610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7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8" t="10811" r="29042" b="17313"/>
          <a:stretch/>
        </p:blipFill>
        <p:spPr bwMode="auto">
          <a:xfrm>
            <a:off x="395536" y="116632"/>
            <a:ext cx="4760649" cy="65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861" y="3717479"/>
            <a:ext cx="3898625" cy="2924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" t="20237" r="27083" b="16501"/>
          <a:stretch/>
        </p:blipFill>
        <p:spPr bwMode="auto">
          <a:xfrm>
            <a:off x="5285997" y="859024"/>
            <a:ext cx="3524351" cy="25202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25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204864"/>
            <a:ext cx="4703673" cy="3649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076056" y="1651261"/>
            <a:ext cx="3312368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l"/>
            <a:r>
              <a:rPr lang="en-US" sz="1200" b="1" dirty="0" smtClean="0"/>
              <a:t>Predicted Hydrograph based on WRF-GFS</a:t>
            </a:r>
            <a:endParaRPr lang="he-IL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502028"/>
            <a:ext cx="7596844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 rtl="0"/>
            <a:r>
              <a:rPr lang="en-US" sz="2000" b="1" dirty="0" smtClean="0"/>
              <a:t>Different hydrological forecast with different precipitation input  </a:t>
            </a:r>
            <a:endParaRPr lang="he-IL" sz="2000" b="1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5"/>
          <a:stretch/>
        </p:blipFill>
        <p:spPr bwMode="auto">
          <a:xfrm>
            <a:off x="4314913" y="2204864"/>
            <a:ext cx="4651287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83568" y="1628799"/>
            <a:ext cx="3312368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l"/>
            <a:r>
              <a:rPr lang="en-US" sz="1200" b="1" dirty="0" smtClean="0"/>
              <a:t>Predicted Hydrograph based on WRF-ECMWF</a:t>
            </a:r>
            <a:endParaRPr lang="he-IL" sz="1200" b="1" dirty="0"/>
          </a:p>
        </p:txBody>
      </p:sp>
    </p:spTree>
    <p:extLst>
      <p:ext uri="{BB962C8B-B14F-4D97-AF65-F5344CB8AC3E}">
        <p14:creationId xmlns:p14="http://schemas.microsoft.com/office/powerpoint/2010/main" val="267637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467544" y="188640"/>
            <a:ext cx="835292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buAutoNum type="arabicPeriod"/>
            </a:pPr>
            <a:r>
              <a:rPr lang="en-US" sz="3200" dirty="0" smtClean="0"/>
              <a:t>Hydrological modeling: Hydro</a:t>
            </a:r>
          </a:p>
          <a:p>
            <a:pPr marL="342900" indent="-342900" algn="l" rtl="0">
              <a:buAutoNum type="arabicPeriod"/>
            </a:pPr>
            <a:endParaRPr lang="en-US" sz="3200" dirty="0" smtClean="0"/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dirty="0" smtClean="0"/>
              <a:t>The “Hydro” runs at he </a:t>
            </a:r>
            <a:r>
              <a:rPr lang="en-US" dirty="0" smtClean="0"/>
              <a:t>IHS runs at hourly time steps for </a:t>
            </a:r>
            <a:r>
              <a:rPr lang="en-US" dirty="0" smtClean="0"/>
              <a:t>120h </a:t>
            </a:r>
            <a:r>
              <a:rPr lang="en-US" dirty="0" smtClean="0"/>
              <a:t>in advance.</a:t>
            </a:r>
          </a:p>
          <a:p>
            <a:pPr algn="l" rtl="0"/>
            <a:r>
              <a:rPr lang="en-US" dirty="0" smtClean="0"/>
              <a:t>      The </a:t>
            </a:r>
            <a:r>
              <a:rPr lang="en-US" dirty="0" smtClean="0"/>
              <a:t>model </a:t>
            </a:r>
            <a:r>
              <a:rPr lang="en-US" dirty="0" smtClean="0"/>
              <a:t>can be update every hour based </a:t>
            </a:r>
            <a:r>
              <a:rPr lang="en-US" dirty="0" smtClean="0"/>
              <a:t>on initial conditions from the 0.25 </a:t>
            </a:r>
            <a:r>
              <a:rPr lang="en-US" dirty="0" smtClean="0"/>
              <a:t> </a:t>
            </a:r>
          </a:p>
          <a:p>
            <a:pPr algn="l" rtl="0"/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smtClean="0"/>
              <a:t>degrees GFS </a:t>
            </a:r>
            <a:r>
              <a:rPr lang="en-US" dirty="0" smtClean="0"/>
              <a:t>model (00,06,12,18) and twice a day based on ECMWCF 0.1 initial </a:t>
            </a:r>
            <a:r>
              <a:rPr lang="en-US" dirty="0" smtClean="0"/>
              <a:t> </a:t>
            </a:r>
          </a:p>
          <a:p>
            <a:pPr algn="l" rtl="0"/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smtClean="0"/>
              <a:t>conditions </a:t>
            </a:r>
            <a:r>
              <a:rPr lang="en-US" dirty="0" smtClean="0"/>
              <a:t>(00,12</a:t>
            </a:r>
            <a:r>
              <a:rPr lang="en-US" dirty="0" smtClean="0"/>
              <a:t>) </a:t>
            </a:r>
            <a:r>
              <a:rPr lang="en-US" dirty="0" smtClean="0"/>
              <a:t>and the with precipitation output from 3 high resolution NWP:   </a:t>
            </a:r>
          </a:p>
          <a:p>
            <a:pPr algn="l" rtl="0"/>
            <a:r>
              <a:rPr lang="en-US" dirty="0"/>
              <a:t> </a:t>
            </a:r>
            <a:r>
              <a:rPr lang="en-US" dirty="0" smtClean="0"/>
              <a:t>      WRF-GFS (2 km), RF-EC </a:t>
            </a:r>
            <a:r>
              <a:rPr lang="en-US" dirty="0"/>
              <a:t>(2 km),</a:t>
            </a:r>
            <a:r>
              <a:rPr lang="en-US" dirty="0" smtClean="0"/>
              <a:t> Cosmo-EC </a:t>
            </a:r>
            <a:r>
              <a:rPr lang="en-US" dirty="0"/>
              <a:t>(</a:t>
            </a:r>
            <a:r>
              <a:rPr lang="en-US" dirty="0" smtClean="0"/>
              <a:t>2.8 </a:t>
            </a:r>
            <a:r>
              <a:rPr lang="en-US" dirty="0"/>
              <a:t>km</a:t>
            </a:r>
            <a:r>
              <a:rPr lang="en-US" dirty="0" smtClean="0"/>
              <a:t>) </a:t>
            </a:r>
            <a:r>
              <a:rPr lang="en-US" dirty="0" smtClean="0"/>
              <a:t>.</a:t>
            </a:r>
          </a:p>
          <a:p>
            <a:pPr algn="l" rtl="0"/>
            <a:endParaRPr lang="en-US" dirty="0" smtClean="0"/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dirty="0" smtClean="0"/>
              <a:t>The model provides hourly forecasts for each grid cell in the domain. </a:t>
            </a:r>
            <a:endParaRPr lang="en-US" dirty="0" smtClean="0"/>
          </a:p>
          <a:p>
            <a:pPr algn="l" rtl="0"/>
            <a:r>
              <a:rPr lang="en-US" dirty="0" smtClean="0"/>
              <a:t> </a:t>
            </a:r>
            <a:endParaRPr lang="en-US" dirty="0" smtClean="0"/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dirty="0" smtClean="0"/>
              <a:t>Flood warnings are issued only when the 3 models ensemble </a:t>
            </a:r>
          </a:p>
          <a:p>
            <a:pPr algn="l" rtl="0"/>
            <a:r>
              <a:rPr lang="en-US" dirty="0" smtClean="0"/>
              <a:t>      has </a:t>
            </a:r>
            <a:r>
              <a:rPr lang="en-US" dirty="0" smtClean="0"/>
              <a:t>exceeded the flood threshold for a specific </a:t>
            </a:r>
            <a:r>
              <a:rPr lang="en-US" dirty="0" smtClean="0"/>
              <a:t>location (based on HIS long term  </a:t>
            </a:r>
          </a:p>
          <a:p>
            <a:pPr algn="l" rtl="0"/>
            <a:r>
              <a:rPr lang="en-US" dirty="0"/>
              <a:t> </a:t>
            </a:r>
            <a:r>
              <a:rPr lang="en-US" dirty="0" smtClean="0"/>
              <a:t>      </a:t>
            </a:r>
            <a:r>
              <a:rPr lang="en-US" dirty="0" smtClean="0"/>
              <a:t>statistics).</a:t>
            </a:r>
          </a:p>
          <a:p>
            <a:pPr algn="l" rtl="0"/>
            <a:endParaRPr lang="en-US" dirty="0" smtClean="0"/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dirty="0" smtClean="0"/>
              <a:t>  </a:t>
            </a:r>
            <a:endParaRPr lang="en-US" dirty="0"/>
          </a:p>
          <a:p>
            <a:pPr algn="l" rtl="0"/>
            <a:r>
              <a:rPr lang="en-US" dirty="0" smtClean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01857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111" y="0"/>
            <a:ext cx="4826501" cy="68278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1594" y="0"/>
            <a:ext cx="4829685" cy="68278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4390" name="TextBox 1"/>
          <p:cNvSpPr txBox="1">
            <a:spLocks noChangeArrowheads="1"/>
          </p:cNvSpPr>
          <p:nvPr/>
        </p:nvSpPr>
        <p:spPr bwMode="auto">
          <a:xfrm>
            <a:off x="6840538" y="2636838"/>
            <a:ext cx="684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rtl="0" eaLnBrk="0" hangingPunct="0">
              <a:lnSpc>
                <a:spcPct val="93000"/>
              </a:lnSpc>
              <a:spcAft>
                <a:spcPts val="1288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1pPr>
            <a:lvl2pPr marL="742950" indent="-285750" algn="l" rtl="0" eaLnBrk="0" hangingPunct="0">
              <a:lnSpc>
                <a:spcPct val="93000"/>
              </a:lnSpc>
              <a:spcAft>
                <a:spcPts val="1038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2pPr>
            <a:lvl3pPr marL="1143000" indent="-228600" algn="l" rtl="0" eaLnBrk="0" hangingPunct="0">
              <a:lnSpc>
                <a:spcPct val="93000"/>
              </a:lnSpc>
              <a:spcAft>
                <a:spcPts val="775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3pPr>
            <a:lvl4pPr marL="1600200" indent="-228600" algn="l" rtl="0" eaLnBrk="0" hangingPunct="0">
              <a:lnSpc>
                <a:spcPct val="93000"/>
              </a:lnSpc>
              <a:spcAft>
                <a:spcPts val="525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4pPr>
            <a:lvl5pPr marL="2057400" indent="-228600" algn="l" rtl="0" eaLnBrk="0" hangingPunct="0"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5pPr>
            <a:lvl6pPr marL="25146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6pPr>
            <a:lvl7pPr marL="29718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7pPr>
            <a:lvl8pPr marL="34290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8pPr>
            <a:lvl9pPr marL="38862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9pPr>
          </a:lstStyle>
          <a:p>
            <a:pPr algn="ctr" rtl="1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he-IL" sz="1800" b="1">
                <a:solidFill>
                  <a:srgbClr val="2B5481"/>
                </a:solidFill>
              </a:rPr>
              <a:t>P.A</a:t>
            </a:r>
            <a:endParaRPr lang="he-IL" altLang="he-IL" sz="1800" b="1">
              <a:solidFill>
                <a:srgbClr val="2B5481"/>
              </a:solidFill>
            </a:endParaRPr>
          </a:p>
        </p:txBody>
      </p:sp>
      <p:sp>
        <p:nvSpPr>
          <p:cNvPr id="144391" name="TextBox 6"/>
          <p:cNvSpPr txBox="1">
            <a:spLocks noChangeArrowheads="1"/>
          </p:cNvSpPr>
          <p:nvPr/>
        </p:nvSpPr>
        <p:spPr bwMode="auto">
          <a:xfrm rot="17005292">
            <a:off x="7648717" y="3021213"/>
            <a:ext cx="1081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rtl="0" eaLnBrk="0" hangingPunct="0">
              <a:lnSpc>
                <a:spcPct val="93000"/>
              </a:lnSpc>
              <a:spcAft>
                <a:spcPts val="1288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1pPr>
            <a:lvl2pPr marL="742950" indent="-285750" algn="l" rtl="0" eaLnBrk="0" hangingPunct="0">
              <a:lnSpc>
                <a:spcPct val="93000"/>
              </a:lnSpc>
              <a:spcAft>
                <a:spcPts val="1038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2pPr>
            <a:lvl3pPr marL="1143000" indent="-228600" algn="l" rtl="0" eaLnBrk="0" hangingPunct="0">
              <a:lnSpc>
                <a:spcPct val="93000"/>
              </a:lnSpc>
              <a:spcAft>
                <a:spcPts val="775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3pPr>
            <a:lvl4pPr marL="1600200" indent="-228600" algn="l" rtl="0" eaLnBrk="0" hangingPunct="0">
              <a:lnSpc>
                <a:spcPct val="93000"/>
              </a:lnSpc>
              <a:spcAft>
                <a:spcPts val="525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4pPr>
            <a:lvl5pPr marL="2057400" indent="-228600" algn="l" rtl="0" eaLnBrk="0" hangingPunct="0"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5pPr>
            <a:lvl6pPr marL="25146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6pPr>
            <a:lvl7pPr marL="29718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7pPr>
            <a:lvl8pPr marL="34290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8pPr>
            <a:lvl9pPr marL="38862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9pPr>
          </a:lstStyle>
          <a:p>
            <a:pPr algn="ctr" rtl="1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he-IL" sz="1800" b="1" dirty="0">
                <a:solidFill>
                  <a:srgbClr val="FFFFFF"/>
                </a:solidFill>
              </a:rPr>
              <a:t>Jordan</a:t>
            </a:r>
            <a:r>
              <a:rPr lang="en-US" altLang="he-IL" sz="1800" b="1" dirty="0">
                <a:solidFill>
                  <a:srgbClr val="2B5481"/>
                </a:solidFill>
              </a:rPr>
              <a:t> </a:t>
            </a:r>
            <a:endParaRPr lang="he-IL" altLang="he-IL" sz="1800" b="1" dirty="0">
              <a:solidFill>
                <a:srgbClr val="2B5481"/>
              </a:solidFill>
            </a:endParaRPr>
          </a:p>
        </p:txBody>
      </p:sp>
      <p:sp>
        <p:nvSpPr>
          <p:cNvPr id="144392" name="TextBox 7"/>
          <p:cNvSpPr txBox="1">
            <a:spLocks noChangeArrowheads="1"/>
          </p:cNvSpPr>
          <p:nvPr/>
        </p:nvSpPr>
        <p:spPr bwMode="auto">
          <a:xfrm rot="19512805">
            <a:off x="7029123" y="466684"/>
            <a:ext cx="11874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rtl="0" eaLnBrk="0" hangingPunct="0">
              <a:lnSpc>
                <a:spcPct val="93000"/>
              </a:lnSpc>
              <a:spcAft>
                <a:spcPts val="1288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1pPr>
            <a:lvl2pPr marL="742950" indent="-285750" algn="l" rtl="0" eaLnBrk="0" hangingPunct="0">
              <a:lnSpc>
                <a:spcPct val="93000"/>
              </a:lnSpc>
              <a:spcAft>
                <a:spcPts val="1038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2pPr>
            <a:lvl3pPr marL="1143000" indent="-228600" algn="l" rtl="0" eaLnBrk="0" hangingPunct="0">
              <a:lnSpc>
                <a:spcPct val="93000"/>
              </a:lnSpc>
              <a:spcAft>
                <a:spcPts val="775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3pPr>
            <a:lvl4pPr marL="1600200" indent="-228600" algn="l" rtl="0" eaLnBrk="0" hangingPunct="0">
              <a:lnSpc>
                <a:spcPct val="93000"/>
              </a:lnSpc>
              <a:spcAft>
                <a:spcPts val="525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4pPr>
            <a:lvl5pPr marL="2057400" indent="-228600" algn="l" rtl="0" eaLnBrk="0" hangingPunct="0"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5pPr>
            <a:lvl6pPr marL="25146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6pPr>
            <a:lvl7pPr marL="29718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7pPr>
            <a:lvl8pPr marL="34290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8pPr>
            <a:lvl9pPr marL="38862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9pPr>
          </a:lstStyle>
          <a:p>
            <a:pPr algn="ctr" rtl="1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he-IL" sz="1200" b="1" dirty="0">
                <a:solidFill>
                  <a:srgbClr val="FFFFFF"/>
                </a:solidFill>
              </a:rPr>
              <a:t>Lebanon</a:t>
            </a:r>
            <a:endParaRPr lang="he-IL" altLang="he-IL" sz="1200" b="1" dirty="0">
              <a:solidFill>
                <a:srgbClr val="FFFFFF"/>
              </a:solidFill>
            </a:endParaRPr>
          </a:p>
        </p:txBody>
      </p:sp>
      <p:sp>
        <p:nvSpPr>
          <p:cNvPr id="144393" name="TextBox 9"/>
          <p:cNvSpPr txBox="1">
            <a:spLocks noChangeArrowheads="1"/>
          </p:cNvSpPr>
          <p:nvPr/>
        </p:nvSpPr>
        <p:spPr bwMode="auto">
          <a:xfrm rot="17550735">
            <a:off x="7897007" y="872014"/>
            <a:ext cx="1081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rtl="0" eaLnBrk="0" hangingPunct="0">
              <a:lnSpc>
                <a:spcPct val="93000"/>
              </a:lnSpc>
              <a:spcAft>
                <a:spcPts val="1288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1pPr>
            <a:lvl2pPr marL="742950" indent="-285750" algn="l" rtl="0" eaLnBrk="0" hangingPunct="0">
              <a:lnSpc>
                <a:spcPct val="93000"/>
              </a:lnSpc>
              <a:spcAft>
                <a:spcPts val="1038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2pPr>
            <a:lvl3pPr marL="1143000" indent="-228600" algn="l" rtl="0" eaLnBrk="0" hangingPunct="0">
              <a:lnSpc>
                <a:spcPct val="93000"/>
              </a:lnSpc>
              <a:spcAft>
                <a:spcPts val="775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3pPr>
            <a:lvl4pPr marL="1600200" indent="-228600" algn="l" rtl="0" eaLnBrk="0" hangingPunct="0">
              <a:lnSpc>
                <a:spcPct val="93000"/>
              </a:lnSpc>
              <a:spcAft>
                <a:spcPts val="525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4pPr>
            <a:lvl5pPr marL="2057400" indent="-228600" algn="l" rtl="0" eaLnBrk="0" hangingPunct="0"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5pPr>
            <a:lvl6pPr marL="25146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6pPr>
            <a:lvl7pPr marL="29718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7pPr>
            <a:lvl8pPr marL="34290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8pPr>
            <a:lvl9pPr marL="38862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9pPr>
          </a:lstStyle>
          <a:p>
            <a:pPr algn="ctr" rtl="1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he-IL" sz="1800" b="1" dirty="0">
                <a:solidFill>
                  <a:srgbClr val="FFFFFF"/>
                </a:solidFill>
              </a:rPr>
              <a:t>Syria</a:t>
            </a:r>
            <a:endParaRPr lang="he-IL" altLang="he-IL" sz="1800" b="1" dirty="0">
              <a:solidFill>
                <a:srgbClr val="FFFFFF"/>
              </a:solidFill>
            </a:endParaRPr>
          </a:p>
        </p:txBody>
      </p:sp>
      <p:sp>
        <p:nvSpPr>
          <p:cNvPr id="144394" name="TextBox 10"/>
          <p:cNvSpPr txBox="1">
            <a:spLocks noChangeArrowheads="1"/>
          </p:cNvSpPr>
          <p:nvPr/>
        </p:nvSpPr>
        <p:spPr bwMode="auto">
          <a:xfrm rot="4168638">
            <a:off x="5603081" y="4463257"/>
            <a:ext cx="1081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rtl="0" eaLnBrk="0" hangingPunct="0">
              <a:lnSpc>
                <a:spcPct val="93000"/>
              </a:lnSpc>
              <a:spcAft>
                <a:spcPts val="1288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1pPr>
            <a:lvl2pPr marL="742950" indent="-285750" algn="l" rtl="0" eaLnBrk="0" hangingPunct="0">
              <a:lnSpc>
                <a:spcPct val="93000"/>
              </a:lnSpc>
              <a:spcAft>
                <a:spcPts val="1038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2pPr>
            <a:lvl3pPr marL="1143000" indent="-228600" algn="l" rtl="0" eaLnBrk="0" hangingPunct="0">
              <a:lnSpc>
                <a:spcPct val="93000"/>
              </a:lnSpc>
              <a:spcAft>
                <a:spcPts val="775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3pPr>
            <a:lvl4pPr marL="1600200" indent="-228600" algn="l" rtl="0" eaLnBrk="0" hangingPunct="0">
              <a:lnSpc>
                <a:spcPct val="93000"/>
              </a:lnSpc>
              <a:spcAft>
                <a:spcPts val="525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4pPr>
            <a:lvl5pPr marL="2057400" indent="-228600" algn="l" rtl="0" eaLnBrk="0" hangingPunct="0"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5pPr>
            <a:lvl6pPr marL="25146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6pPr>
            <a:lvl7pPr marL="29718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7pPr>
            <a:lvl8pPr marL="34290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8pPr>
            <a:lvl9pPr marL="3886200" indent="-228600" algn="l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pitchFamily="34" charset="0"/>
                <a:cs typeface="DejaVu Sans" charset="-79"/>
              </a:defRPr>
            </a:lvl9pPr>
          </a:lstStyle>
          <a:p>
            <a:pPr algn="ctr" rtl="1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he-IL" sz="1800" b="1" dirty="0">
                <a:solidFill>
                  <a:srgbClr val="FFFFFF"/>
                </a:solidFill>
              </a:rPr>
              <a:t>Egypt </a:t>
            </a:r>
            <a:endParaRPr lang="he-IL" altLang="he-IL" sz="1800" b="1" dirty="0">
              <a:solidFill>
                <a:srgbClr val="FFFFFF"/>
              </a:solidFill>
            </a:endParaRPr>
          </a:p>
        </p:txBody>
      </p:sp>
      <p:sp>
        <p:nvSpPr>
          <p:cNvPr id="144386" name="Rectangle 1"/>
          <p:cNvSpPr>
            <a:spLocks noGrp="1" noChangeArrowheads="1"/>
          </p:cNvSpPr>
          <p:nvPr>
            <p:ph type="title"/>
          </p:nvPr>
        </p:nvSpPr>
        <p:spPr>
          <a:xfrm>
            <a:off x="971600" y="6237312"/>
            <a:ext cx="6840537" cy="804863"/>
          </a:xfrm>
        </p:spPr>
        <p:txBody>
          <a:bodyPr tIns="22399"/>
          <a:lstStyle/>
          <a:p>
            <a:pPr eaLnBrk="1">
              <a:tabLst>
                <a:tab pos="655638" algn="l"/>
                <a:tab pos="1312863" algn="l"/>
                <a:tab pos="1968500" algn="l"/>
                <a:tab pos="2625725" algn="l"/>
                <a:tab pos="3281363" algn="l"/>
                <a:tab pos="3938588" algn="l"/>
                <a:tab pos="4595813" algn="l"/>
                <a:tab pos="5251450" algn="l"/>
                <a:tab pos="5908675" algn="l"/>
                <a:tab pos="6564313" algn="l"/>
              </a:tabLst>
            </a:pPr>
            <a:r>
              <a:rPr lang="en-US" altLang="he-IL" sz="2400" b="1" dirty="0" smtClean="0">
                <a:solidFill>
                  <a:srgbClr val="00B0F0"/>
                </a:solidFill>
              </a:rPr>
              <a:t>The </a:t>
            </a:r>
            <a:r>
              <a:rPr lang="en-US" altLang="he-IL" sz="2400" b="1" dirty="0" smtClean="0">
                <a:solidFill>
                  <a:srgbClr val="00B0F0"/>
                </a:solidFill>
              </a:rPr>
              <a:t>Hydro  Domain</a:t>
            </a:r>
          </a:p>
        </p:txBody>
      </p:sp>
      <p:sp>
        <p:nvSpPr>
          <p:cNvPr id="10" name="TextBox 9"/>
          <p:cNvSpPr txBox="1"/>
          <p:nvPr/>
        </p:nvSpPr>
        <p:spPr>
          <a:xfrm rot="17453716">
            <a:off x="5101674" y="1963201"/>
            <a:ext cx="1900109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 smtClean="0">
                <a:solidFill>
                  <a:srgbClr val="003366"/>
                </a:solidFill>
                <a:latin typeface="Arial" pitchFamily="34" charset="0"/>
              </a:rPr>
              <a:t>MEDITERRANEAN SEA</a:t>
            </a:r>
            <a:endParaRPr lang="he-IL" sz="1000" b="1" dirty="0">
              <a:solidFill>
                <a:srgbClr val="003366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1543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64" name="Group 7"/>
          <p:cNvGrpSpPr>
            <a:grpSpLocks/>
          </p:cNvGrpSpPr>
          <p:nvPr/>
        </p:nvGrpSpPr>
        <p:grpSpPr bwMode="auto">
          <a:xfrm>
            <a:off x="4211960" y="0"/>
            <a:ext cx="4932040" cy="6845719"/>
            <a:chOff x="4234" y="8809"/>
            <a:chExt cx="5844" cy="6781"/>
          </a:xfrm>
        </p:grpSpPr>
        <p:pic>
          <p:nvPicPr>
            <p:cNvPr id="143367" name="Picture 8" descr="New domain emag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4" y="8809"/>
              <a:ext cx="5844" cy="678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368" name="Rectangle 9"/>
            <p:cNvSpPr>
              <a:spLocks noChangeArrowheads="1"/>
            </p:cNvSpPr>
            <p:nvPr/>
          </p:nvSpPr>
          <p:spPr bwMode="auto">
            <a:xfrm>
              <a:off x="5560" y="9343"/>
              <a:ext cx="3030" cy="564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 rtl="0" eaLnBrk="0" hangingPunct="0">
                <a:lnSpc>
                  <a:spcPct val="93000"/>
                </a:lnSpc>
                <a:spcAft>
                  <a:spcPts val="1288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rgbClr val="000000"/>
                  </a:solidFill>
                  <a:latin typeface="Arial" pitchFamily="34" charset="0"/>
                  <a:cs typeface="DejaVu Sans" charset="-79"/>
                </a:defRPr>
              </a:lvl1pPr>
              <a:lvl2pPr marL="742950" indent="-285750" algn="l" rtl="0" eaLnBrk="0" hangingPunct="0">
                <a:lnSpc>
                  <a:spcPct val="93000"/>
                </a:lnSpc>
                <a:spcAft>
                  <a:spcPts val="1038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200">
                  <a:solidFill>
                    <a:srgbClr val="000000"/>
                  </a:solidFill>
                  <a:latin typeface="Arial" pitchFamily="34" charset="0"/>
                  <a:cs typeface="DejaVu Sans" charset="-79"/>
                </a:defRPr>
              </a:lvl2pPr>
              <a:lvl3pPr marL="1143000" indent="-228600" algn="l" rtl="0" eaLnBrk="0" hangingPunct="0">
                <a:lnSpc>
                  <a:spcPct val="93000"/>
                </a:lnSpc>
                <a:spcAft>
                  <a:spcPts val="775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000">
                  <a:solidFill>
                    <a:srgbClr val="000000"/>
                  </a:solidFill>
                  <a:latin typeface="Arial" pitchFamily="34" charset="0"/>
                  <a:cs typeface="DejaVu Sans" charset="-79"/>
                </a:defRPr>
              </a:lvl3pPr>
              <a:lvl4pPr marL="1600200" indent="-228600" algn="l" rtl="0" eaLnBrk="0" hangingPunct="0">
                <a:lnSpc>
                  <a:spcPct val="93000"/>
                </a:lnSpc>
                <a:spcAft>
                  <a:spcPts val="525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>
                  <a:solidFill>
                    <a:srgbClr val="000000"/>
                  </a:solidFill>
                  <a:latin typeface="Arial" pitchFamily="34" charset="0"/>
                  <a:cs typeface="DejaVu Sans" charset="-79"/>
                </a:defRPr>
              </a:lvl4pPr>
              <a:lvl5pPr marL="2057400" indent="-228600" algn="l" rtl="0" eaLnBrk="0" hangingPunct="0">
                <a:lnSpc>
                  <a:spcPct val="93000"/>
                </a:lnSpc>
                <a:spcAft>
                  <a:spcPts val="263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>
                  <a:solidFill>
                    <a:srgbClr val="000000"/>
                  </a:solidFill>
                  <a:latin typeface="Arial" pitchFamily="34" charset="0"/>
                  <a:cs typeface="DejaVu Sans" charset="-79"/>
                </a:defRPr>
              </a:lvl5pPr>
              <a:lvl6pPr marL="2514600" indent="-228600" algn="l" rtl="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63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>
                  <a:solidFill>
                    <a:srgbClr val="000000"/>
                  </a:solidFill>
                  <a:latin typeface="Arial" pitchFamily="34" charset="0"/>
                  <a:cs typeface="DejaVu Sans" charset="-79"/>
                </a:defRPr>
              </a:lvl6pPr>
              <a:lvl7pPr marL="2971800" indent="-228600" algn="l" rtl="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63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>
                  <a:solidFill>
                    <a:srgbClr val="000000"/>
                  </a:solidFill>
                  <a:latin typeface="Arial" pitchFamily="34" charset="0"/>
                  <a:cs typeface="DejaVu Sans" charset="-79"/>
                </a:defRPr>
              </a:lvl7pPr>
              <a:lvl8pPr marL="3429000" indent="-228600" algn="l" rtl="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63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>
                  <a:solidFill>
                    <a:srgbClr val="000000"/>
                  </a:solidFill>
                  <a:latin typeface="Arial" pitchFamily="34" charset="0"/>
                  <a:cs typeface="DejaVu Sans" charset="-79"/>
                </a:defRPr>
              </a:lvl8pPr>
              <a:lvl9pPr marL="3886200" indent="-228600" algn="l" rtl="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63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>
                  <a:solidFill>
                    <a:srgbClr val="000000"/>
                  </a:solidFill>
                  <a:latin typeface="Arial" pitchFamily="34" charset="0"/>
                  <a:cs typeface="DejaVu Sans" charset="-79"/>
                </a:defRPr>
              </a:lvl9pPr>
            </a:lstStyle>
            <a:p>
              <a:pPr algn="r" rtl="1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he-IL" sz="1800" b="1" smtClean="0"/>
                <a:t>A</a:t>
              </a:r>
              <a:endParaRPr lang="he-IL" altLang="he-IL" sz="1800" b="1"/>
            </a:p>
          </p:txBody>
        </p:sp>
      </p:grpSp>
      <p:pic>
        <p:nvPicPr>
          <p:cNvPr id="143365" name="Picture 10" descr="NDHMS basins sations locati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874"/>
          <a:stretch>
            <a:fillRect/>
          </a:stretch>
        </p:blipFill>
        <p:spPr bwMode="auto">
          <a:xfrm>
            <a:off x="-36512" y="-1792"/>
            <a:ext cx="4248472" cy="68475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6" name="תמונה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5118519"/>
            <a:ext cx="189547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62" name="Rectangle 1"/>
          <p:cNvSpPr>
            <a:spLocks noGrp="1" noChangeArrowheads="1"/>
          </p:cNvSpPr>
          <p:nvPr>
            <p:ph type="title"/>
          </p:nvPr>
        </p:nvSpPr>
        <p:spPr>
          <a:xfrm>
            <a:off x="3347864" y="0"/>
            <a:ext cx="3117740" cy="1065510"/>
          </a:xfrm>
          <a:solidFill>
            <a:schemeClr val="tx1"/>
          </a:solidFill>
        </p:spPr>
        <p:txBody>
          <a:bodyPr tIns="22399"/>
          <a:lstStyle/>
          <a:p>
            <a:pPr eaLnBrk="1">
              <a:tabLst>
                <a:tab pos="655638" algn="l"/>
                <a:tab pos="1312863" algn="l"/>
                <a:tab pos="1968500" algn="l"/>
                <a:tab pos="2625725" algn="l"/>
                <a:tab pos="3281363" algn="l"/>
                <a:tab pos="3938588" algn="l"/>
                <a:tab pos="4595813" algn="l"/>
                <a:tab pos="5251450" algn="l"/>
                <a:tab pos="5908675" algn="l"/>
                <a:tab pos="6564313" algn="l"/>
              </a:tabLst>
            </a:pPr>
            <a:r>
              <a:rPr lang="en-US" altLang="he-IL" sz="2400" b="1" dirty="0" smtClean="0">
                <a:solidFill>
                  <a:srgbClr val="00B0F0"/>
                </a:solidFill>
                <a:effectLst/>
              </a:rPr>
              <a:t>Cross-boundary</a:t>
            </a:r>
            <a:br>
              <a:rPr lang="en-US" altLang="he-IL" sz="2400" b="1" dirty="0" smtClean="0">
                <a:solidFill>
                  <a:srgbClr val="00B0F0"/>
                </a:solidFill>
                <a:effectLst/>
              </a:rPr>
            </a:br>
            <a:r>
              <a:rPr lang="en-US" altLang="he-IL" sz="2400" b="1" dirty="0" smtClean="0">
                <a:solidFill>
                  <a:srgbClr val="00B0F0"/>
                </a:solidFill>
                <a:effectLst/>
              </a:rPr>
              <a:t> flood forecasting domain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270856" y="0"/>
            <a:ext cx="185081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Arial" pitchFamily="34" charset="0"/>
              </a:rPr>
              <a:t>Topographic</a:t>
            </a:r>
          </a:p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Arial" pitchFamily="34" charset="0"/>
              </a:rPr>
              <a:t> Map</a:t>
            </a:r>
            <a:endParaRPr lang="he-IL" sz="2000" b="1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42183" y="0"/>
            <a:ext cx="185081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2D5C8A"/>
                </a:solidFill>
                <a:latin typeface="Arial" pitchFamily="34" charset="0"/>
              </a:rPr>
              <a:t>Hydrographic</a:t>
            </a:r>
          </a:p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2D5C8A"/>
                </a:solidFill>
                <a:latin typeface="Arial" pitchFamily="34" charset="0"/>
              </a:rPr>
              <a:t> Map</a:t>
            </a:r>
            <a:endParaRPr lang="he-IL" sz="2000" b="1" dirty="0">
              <a:solidFill>
                <a:srgbClr val="2D5C8A"/>
              </a:solidFill>
              <a:latin typeface="Arial" pitchFamily="34" charset="0"/>
            </a:endParaRPr>
          </a:p>
        </p:txBody>
      </p:sp>
      <p:cxnSp>
        <p:nvCxnSpPr>
          <p:cNvPr id="16" name="מחבר חץ ישר 15"/>
          <p:cNvCxnSpPr/>
          <p:nvPr/>
        </p:nvCxnSpPr>
        <p:spPr bwMode="auto">
          <a:xfrm flipH="1" flipV="1">
            <a:off x="6084168" y="4005064"/>
            <a:ext cx="216024" cy="18002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23" name="מחבר חץ ישר 22"/>
          <p:cNvCxnSpPr/>
          <p:nvPr/>
        </p:nvCxnSpPr>
        <p:spPr bwMode="auto">
          <a:xfrm flipH="1" flipV="1">
            <a:off x="6393596" y="3240273"/>
            <a:ext cx="216024" cy="18002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24" name="מחבר חץ ישר 23"/>
          <p:cNvCxnSpPr/>
          <p:nvPr/>
        </p:nvCxnSpPr>
        <p:spPr bwMode="auto">
          <a:xfrm>
            <a:off x="6519416" y="4096288"/>
            <a:ext cx="189888" cy="16650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26" name="מחבר חץ ישר 25"/>
          <p:cNvCxnSpPr/>
          <p:nvPr/>
        </p:nvCxnSpPr>
        <p:spPr bwMode="auto">
          <a:xfrm>
            <a:off x="6583036" y="3645024"/>
            <a:ext cx="189888" cy="16650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27" name="מחבר חץ ישר 26"/>
          <p:cNvCxnSpPr/>
          <p:nvPr/>
        </p:nvCxnSpPr>
        <p:spPr bwMode="auto">
          <a:xfrm>
            <a:off x="6677980" y="2888940"/>
            <a:ext cx="121528" cy="16650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28" name="מחבר חץ ישר 27"/>
          <p:cNvCxnSpPr/>
          <p:nvPr/>
        </p:nvCxnSpPr>
        <p:spPr bwMode="auto">
          <a:xfrm>
            <a:off x="6760544" y="2612152"/>
            <a:ext cx="94944" cy="8325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31" name="מחבר חץ ישר 30"/>
          <p:cNvCxnSpPr/>
          <p:nvPr/>
        </p:nvCxnSpPr>
        <p:spPr bwMode="auto">
          <a:xfrm flipH="1" flipV="1">
            <a:off x="6569968" y="2563768"/>
            <a:ext cx="108012" cy="9001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33" name="מחבר חץ ישר 32"/>
          <p:cNvCxnSpPr/>
          <p:nvPr/>
        </p:nvCxnSpPr>
        <p:spPr bwMode="auto">
          <a:xfrm flipH="1" flipV="1">
            <a:off x="6281648" y="3631508"/>
            <a:ext cx="216024" cy="18002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35" name="מחבר חץ ישר 34"/>
          <p:cNvCxnSpPr/>
          <p:nvPr/>
        </p:nvCxnSpPr>
        <p:spPr bwMode="auto">
          <a:xfrm flipV="1">
            <a:off x="6389660" y="4731412"/>
            <a:ext cx="275788" cy="137748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38" name="מחבר חץ ישר 37"/>
          <p:cNvCxnSpPr/>
          <p:nvPr/>
        </p:nvCxnSpPr>
        <p:spPr bwMode="auto">
          <a:xfrm>
            <a:off x="6300192" y="5409220"/>
            <a:ext cx="137894" cy="18002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42" name="מחבר חץ ישר 41"/>
          <p:cNvCxnSpPr/>
          <p:nvPr/>
        </p:nvCxnSpPr>
        <p:spPr bwMode="auto">
          <a:xfrm flipH="1">
            <a:off x="7035131" y="3465004"/>
            <a:ext cx="191644" cy="8325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44" name="מחבר חץ ישר 43"/>
          <p:cNvCxnSpPr/>
          <p:nvPr/>
        </p:nvCxnSpPr>
        <p:spPr bwMode="auto">
          <a:xfrm flipH="1">
            <a:off x="6939309" y="4022086"/>
            <a:ext cx="191644" cy="8325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45" name="מחבר חץ ישר 44"/>
          <p:cNvCxnSpPr/>
          <p:nvPr/>
        </p:nvCxnSpPr>
        <p:spPr bwMode="auto">
          <a:xfrm flipH="1">
            <a:off x="7026144" y="3013818"/>
            <a:ext cx="191644" cy="8325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46" name="מחבר חץ ישר 45"/>
          <p:cNvCxnSpPr/>
          <p:nvPr/>
        </p:nvCxnSpPr>
        <p:spPr bwMode="auto">
          <a:xfrm flipH="1">
            <a:off x="7079212" y="2480340"/>
            <a:ext cx="191644" cy="8325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47" name="מחבר חץ ישר 46"/>
          <p:cNvCxnSpPr/>
          <p:nvPr/>
        </p:nvCxnSpPr>
        <p:spPr bwMode="auto">
          <a:xfrm flipH="1" flipV="1">
            <a:off x="6836099" y="4800286"/>
            <a:ext cx="191644" cy="63898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49" name="מחבר חץ ישר 48"/>
          <p:cNvCxnSpPr/>
          <p:nvPr/>
        </p:nvCxnSpPr>
        <p:spPr bwMode="auto">
          <a:xfrm flipH="1" flipV="1">
            <a:off x="6773505" y="5128763"/>
            <a:ext cx="191644" cy="63898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50" name="מחבר חץ ישר 49"/>
          <p:cNvCxnSpPr/>
          <p:nvPr/>
        </p:nvCxnSpPr>
        <p:spPr bwMode="auto">
          <a:xfrm flipH="1">
            <a:off x="6569968" y="5656579"/>
            <a:ext cx="266131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6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143370" name="TextBox 143369"/>
          <p:cNvSpPr txBox="1"/>
          <p:nvPr/>
        </p:nvSpPr>
        <p:spPr>
          <a:xfrm>
            <a:off x="5442488" y="4915662"/>
            <a:ext cx="82809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3366"/>
                </a:solidFill>
                <a:latin typeface="Arial" pitchFamily="34" charset="0"/>
              </a:rPr>
              <a:t>EGYPT</a:t>
            </a:r>
            <a:endParaRPr lang="he-IL" sz="1200" b="1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 rot="16677642">
            <a:off x="7051318" y="1847530"/>
            <a:ext cx="82809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3366"/>
                </a:solidFill>
                <a:latin typeface="Arial" pitchFamily="34" charset="0"/>
              </a:rPr>
              <a:t>SYRIA</a:t>
            </a:r>
            <a:endParaRPr lang="he-IL" sz="1200" b="1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 rot="16677642">
            <a:off x="6915431" y="4295802"/>
            <a:ext cx="82809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3366"/>
                </a:solidFill>
                <a:latin typeface="Arial" pitchFamily="34" charset="0"/>
              </a:rPr>
              <a:t>JORDAN</a:t>
            </a:r>
            <a:endParaRPr lang="he-IL" sz="1200" b="1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 rot="17642511">
            <a:off x="6359903" y="1850037"/>
            <a:ext cx="101738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3366"/>
                </a:solidFill>
                <a:latin typeface="Arial" pitchFamily="34" charset="0"/>
              </a:rPr>
              <a:t>LEBANON</a:t>
            </a:r>
            <a:endParaRPr lang="he-IL" sz="1200" b="1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 rot="17453716">
            <a:off x="5803633" y="4133778"/>
            <a:ext cx="11720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3366"/>
                </a:solidFill>
                <a:latin typeface="Arial" pitchFamily="34" charset="0"/>
              </a:rPr>
              <a:t>I  S  R  A  E  L</a:t>
            </a:r>
            <a:endParaRPr lang="he-IL" sz="1200" b="1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 rot="17453716">
            <a:off x="4942517" y="2984306"/>
            <a:ext cx="1900109" cy="2462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 smtClean="0">
                <a:solidFill>
                  <a:srgbClr val="003366"/>
                </a:solidFill>
                <a:latin typeface="Arial" pitchFamily="34" charset="0"/>
              </a:rPr>
              <a:t>MEDITERRANEAN SEA</a:t>
            </a:r>
            <a:endParaRPr lang="he-IL" sz="1000" b="1" dirty="0">
              <a:solidFill>
                <a:srgbClr val="003366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2258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2"/>
          <p:cNvSpPr>
            <a:spLocks noChangeArrowheads="1"/>
          </p:cNvSpPr>
          <p:nvPr/>
        </p:nvSpPr>
        <p:spPr bwMode="auto">
          <a:xfrm>
            <a:off x="1476375" y="5849938"/>
            <a:ext cx="6696075" cy="10080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e-IL" sz="1800"/>
              <a:t>Givati et al 2011: Using the high-resolution WRF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e-IL" sz="1800"/>
              <a:t>model for operational prediction of Jordan River stream flow,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e-IL" sz="1800" i="1"/>
              <a:t>J. Applied Meteorology and Climate</a:t>
            </a:r>
          </a:p>
        </p:txBody>
      </p:sp>
      <p:sp>
        <p:nvSpPr>
          <p:cNvPr id="27651" name="Rectangle 14"/>
          <p:cNvSpPr>
            <a:spLocks noChangeArrowheads="1"/>
          </p:cNvSpPr>
          <p:nvPr/>
        </p:nvSpPr>
        <p:spPr bwMode="auto">
          <a:xfrm>
            <a:off x="-101600" y="1268413"/>
            <a:ext cx="9577388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e-IL" sz="1800" b="1"/>
              <a:t>Comparison of the modeled Jordan River flow using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he-IL" sz="1800" b="1"/>
              <a:t>and simulated precipitation measured rainfall, </a:t>
            </a:r>
          </a:p>
        </p:txBody>
      </p:sp>
      <p:grpSp>
        <p:nvGrpSpPr>
          <p:cNvPr id="27652" name="Group 17"/>
          <p:cNvGrpSpPr>
            <a:grpSpLocks/>
          </p:cNvGrpSpPr>
          <p:nvPr/>
        </p:nvGrpSpPr>
        <p:grpSpPr bwMode="auto">
          <a:xfrm>
            <a:off x="684213" y="1989138"/>
            <a:ext cx="8005762" cy="3767137"/>
            <a:chOff x="431" y="1253"/>
            <a:chExt cx="5043" cy="2373"/>
          </a:xfrm>
        </p:grpSpPr>
        <p:pic>
          <p:nvPicPr>
            <p:cNvPr id="27657" name="Picture 1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1253"/>
              <a:ext cx="5043" cy="23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658" name="Rectangle 15"/>
            <p:cNvSpPr>
              <a:spLocks noChangeArrowheads="1"/>
            </p:cNvSpPr>
            <p:nvPr/>
          </p:nvSpPr>
          <p:spPr bwMode="auto">
            <a:xfrm>
              <a:off x="1057" y="2440"/>
              <a:ext cx="4219" cy="5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  <p:sp>
          <p:nvSpPr>
            <p:cNvPr id="27659" name="Rectangle 16"/>
            <p:cNvSpPr>
              <a:spLocks noChangeArrowheads="1"/>
            </p:cNvSpPr>
            <p:nvPr/>
          </p:nvSpPr>
          <p:spPr bwMode="auto">
            <a:xfrm>
              <a:off x="3742" y="2341"/>
              <a:ext cx="363" cy="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180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68313" y="260350"/>
            <a:ext cx="8351837" cy="4619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0"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Climate change effects on water recourses </a:t>
            </a:r>
            <a:endParaRPr lang="he-IL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2" t="9862" r="15942" b="26582"/>
          <a:stretch>
            <a:fillRect/>
          </a:stretch>
        </p:blipFill>
        <p:spPr bwMode="auto">
          <a:xfrm>
            <a:off x="611188" y="901700"/>
            <a:ext cx="8210550" cy="591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9486" r="19513" b="28786"/>
          <a:stretch>
            <a:fillRect/>
          </a:stretch>
        </p:blipFill>
        <p:spPr bwMode="auto">
          <a:xfrm>
            <a:off x="641350" y="34925"/>
            <a:ext cx="8323263" cy="6784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9" t="13008" r="25000" b="6859"/>
          <a:stretch>
            <a:fillRect/>
          </a:stretch>
        </p:blipFill>
        <p:spPr bwMode="auto">
          <a:xfrm>
            <a:off x="1116013" y="34925"/>
            <a:ext cx="7259637" cy="6831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333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951494"/>
            <a:ext cx="7560840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3200" b="1" dirty="0" smtClean="0"/>
              <a:t>IHS is responsible for flood warning in the country and issue alerts to the “First responses” (Police and the rescue department) and the drainage authorities       </a:t>
            </a:r>
            <a:endParaRPr lang="he-IL" sz="3200" b="1" dirty="0"/>
          </a:p>
        </p:txBody>
      </p:sp>
    </p:spTree>
    <p:extLst>
      <p:ext uri="{BB962C8B-B14F-4D97-AF65-F5344CB8AC3E}">
        <p14:creationId xmlns:p14="http://schemas.microsoft.com/office/powerpoint/2010/main" val="404536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485" y="72008"/>
            <a:ext cx="5097811" cy="67413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36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AB0659-493B-4650-BEE5-447BD2D576AF}" type="slidenum">
              <a:rPr lang="he-IL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7" name="Acum_movie_190215_06Z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0059" y="1622150"/>
            <a:ext cx="3156707" cy="4734152"/>
          </a:xfrm>
          <a:prstGeom prst="rect">
            <a:avLst/>
          </a:prstGeom>
        </p:spPr>
      </p:pic>
      <p:pic>
        <p:nvPicPr>
          <p:cNvPr id="8" name="flow_movie_200215_06Z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61177" y="1622149"/>
            <a:ext cx="3156708" cy="47341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680" y="1046649"/>
            <a:ext cx="4344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</a:rPr>
              <a:t>Expected precipitation animation</a:t>
            </a:r>
            <a:endParaRPr lang="he-IL" sz="2000" b="1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4667831" y="1046649"/>
            <a:ext cx="434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he-IL" sz="2000" b="1" dirty="0">
                <a:solidFill>
                  <a:srgbClr val="FF0000"/>
                </a:solidFill>
              </a:rPr>
              <a:t>Expected flood animation</a:t>
            </a:r>
            <a:endParaRPr lang="he-IL" altLang="he-IL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91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467544" y="188640"/>
            <a:ext cx="8474756" cy="3908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l" rtl="0">
              <a:buAutoNum type="arabicPeriod"/>
            </a:pPr>
            <a:r>
              <a:rPr lang="en-US" sz="3200" dirty="0"/>
              <a:t>Hydrological modeling: </a:t>
            </a:r>
            <a:r>
              <a:rPr lang="en-US" sz="3200" dirty="0" smtClean="0"/>
              <a:t>HEC-HMS</a:t>
            </a:r>
            <a:endParaRPr lang="en-US" sz="3200" dirty="0" smtClean="0"/>
          </a:p>
          <a:p>
            <a:pPr algn="l" rtl="0"/>
            <a:r>
              <a:rPr lang="en-US" dirty="0" smtClean="0"/>
              <a:t>The HEC-HMS was calibrated and runs operationally at IHS for 4 Mediterranean basins: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err="1" smtClean="0"/>
              <a:t>Qishon</a:t>
            </a:r>
            <a:r>
              <a:rPr lang="en-US" dirty="0" smtClean="0"/>
              <a:t>, </a:t>
            </a:r>
            <a:r>
              <a:rPr lang="en-US" dirty="0" err="1" smtClean="0"/>
              <a:t>Hadera</a:t>
            </a:r>
            <a:r>
              <a:rPr lang="en-US" dirty="0" smtClean="0"/>
              <a:t>, Alexander and </a:t>
            </a:r>
            <a:r>
              <a:rPr lang="en-US" dirty="0" err="1" smtClean="0"/>
              <a:t>Yarqon-Ayalon</a:t>
            </a:r>
            <a:r>
              <a:rPr lang="en-US" dirty="0" smtClean="0"/>
              <a:t>. The model runs at 15 min. time steps for</a:t>
            </a:r>
          </a:p>
          <a:p>
            <a:pPr algn="l" rtl="0"/>
            <a:r>
              <a:rPr lang="en-US" dirty="0" smtClean="0"/>
              <a:t>72h in advance and provides forecasts for selected points in each basin (lumped model).</a:t>
            </a:r>
          </a:p>
          <a:p>
            <a:pPr algn="l" rtl="0"/>
            <a:r>
              <a:rPr lang="en-US" dirty="0" smtClean="0"/>
              <a:t>IHS runs the model with various precipitation input:</a:t>
            </a:r>
          </a:p>
          <a:p>
            <a:pPr marL="285750" indent="-285750" algn="l" rtl="0">
              <a:buFontTx/>
              <a:buChar char="-"/>
            </a:pPr>
            <a:r>
              <a:rPr lang="en-US" dirty="0" smtClean="0"/>
              <a:t>IMS Radar (INCA PA , every 5 min.)</a:t>
            </a:r>
          </a:p>
          <a:p>
            <a:pPr marL="285750" indent="-285750" algn="l" rtl="0">
              <a:buFontTx/>
              <a:buChar char="-"/>
            </a:pPr>
            <a:r>
              <a:rPr lang="en-US" dirty="0" smtClean="0"/>
              <a:t>IMS corrected radar product  (INCA RM)</a:t>
            </a:r>
          </a:p>
          <a:p>
            <a:pPr marL="285750" indent="-285750" algn="l" rtl="0">
              <a:buFontTx/>
              <a:buChar char="-"/>
            </a:pPr>
            <a:r>
              <a:rPr lang="en-US" dirty="0" smtClean="0"/>
              <a:t>IMS interpolated rain gauges (INCA PA)</a:t>
            </a:r>
          </a:p>
          <a:p>
            <a:pPr marL="285750" indent="-285750" algn="l" rtl="0">
              <a:buFontTx/>
              <a:buChar char="-"/>
            </a:pPr>
            <a:r>
              <a:rPr lang="en-US" dirty="0" smtClean="0"/>
              <a:t>WRF based on GFS</a:t>
            </a:r>
          </a:p>
          <a:p>
            <a:pPr marL="285750" indent="-285750" algn="l" rtl="0">
              <a:buFontTx/>
              <a:buChar char="-"/>
            </a:pPr>
            <a:r>
              <a:rPr lang="en-US" dirty="0" smtClean="0"/>
              <a:t>WRF based on ECMWCF</a:t>
            </a:r>
          </a:p>
          <a:p>
            <a:pPr marL="285750" indent="-285750" algn="l" rtl="0">
              <a:buFontTx/>
              <a:buChar char="-"/>
            </a:pPr>
            <a:r>
              <a:rPr lang="en-US" dirty="0" smtClean="0"/>
              <a:t>Cosmo 2.8km with part Data assimilation (DA)</a:t>
            </a:r>
          </a:p>
          <a:p>
            <a:pPr marL="285750" indent="-285750" algn="l" rtl="0">
              <a:buFontTx/>
              <a:buChar char="-"/>
            </a:pPr>
            <a:r>
              <a:rPr lang="en-US" dirty="0" smtClean="0"/>
              <a:t>Cosmo with hourly Data assimilation (FDA): 24h advance  </a:t>
            </a:r>
          </a:p>
          <a:p>
            <a:pPr algn="l" rtl="0"/>
            <a:r>
              <a:rPr lang="en-US" dirty="0" smtClean="0"/>
              <a:t> </a:t>
            </a:r>
          </a:p>
        </p:txBody>
      </p:sp>
      <p:pic>
        <p:nvPicPr>
          <p:cNvPr id="2050" name="Picture 2" descr="D:\FullSizeRende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2" t="7898" r="8971" b="18240"/>
          <a:stretch/>
        </p:blipFill>
        <p:spPr bwMode="auto">
          <a:xfrm>
            <a:off x="107504" y="4159612"/>
            <a:ext cx="4128010" cy="258858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7393" y="3789040"/>
            <a:ext cx="65527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dirty="0" smtClean="0">
                <a:solidFill>
                  <a:srgbClr val="FF0000"/>
                </a:solidFill>
              </a:rPr>
              <a:t>HEC-HMS for the </a:t>
            </a:r>
            <a:r>
              <a:rPr lang="en-US" b="1" dirty="0" err="1" smtClean="0">
                <a:solidFill>
                  <a:srgbClr val="FF0000"/>
                </a:solidFill>
              </a:rPr>
              <a:t>Yarqon-Ayalon</a:t>
            </a:r>
            <a:r>
              <a:rPr lang="en-US" b="1" dirty="0" smtClean="0">
                <a:solidFill>
                  <a:srgbClr val="FF0000"/>
                </a:solidFill>
              </a:rPr>
              <a:t> basin</a:t>
            </a:r>
            <a:endParaRPr lang="he-IL" b="1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272" r="19705" b="38591"/>
          <a:stretch/>
        </p:blipFill>
        <p:spPr bwMode="auto">
          <a:xfrm>
            <a:off x="4431546" y="4159612"/>
            <a:ext cx="4547215" cy="2588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306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loods.online/hec-hms/hydro_3.0km_2017_02_16_00Z_RM/YarkonHEC-HMS-Hydrograph_R_AYALON_NATBAG_HS_2017_02_16_00Z_R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06"/>
          <a:stretch/>
        </p:blipFill>
        <p:spPr bwMode="auto">
          <a:xfrm>
            <a:off x="1331640" y="764704"/>
            <a:ext cx="6696744" cy="57814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188640"/>
            <a:ext cx="68407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dirty="0" smtClean="0"/>
              <a:t>Forecast for the </a:t>
            </a:r>
            <a:r>
              <a:rPr lang="en-US" b="1" dirty="0" err="1" smtClean="0"/>
              <a:t>Ayalon</a:t>
            </a:r>
            <a:r>
              <a:rPr lang="en-US" b="1" dirty="0" smtClean="0"/>
              <a:t> river at BG AP</a:t>
            </a: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134305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Q:\Outputs\השוואת מודלים\Dec-Jan 2016-17\Hydrographs all models\RR + RM\HEC-HMS-Hydrograph_J_EZRA_HS_2016_12_24_12Z_R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3473460" cy="291437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Q:\Outputs\השוואת מודלים\Dec-Jan 2016-17\Hydrographs all models\RR + RM\HEC-HMS-Hydrograph_KISHON_-_MAKHZEVA_2016_12_13_00Z_R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477" y="836712"/>
            <a:ext cx="3403971" cy="29318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301298"/>
            <a:ext cx="381642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The </a:t>
            </a:r>
            <a:r>
              <a:rPr lang="en-US" sz="2000" b="1" dirty="0" err="1" smtClean="0">
                <a:solidFill>
                  <a:srgbClr val="0070C0"/>
                </a:solidFill>
              </a:rPr>
              <a:t>Ayalon</a:t>
            </a:r>
            <a:r>
              <a:rPr lang="en-US" sz="2000" b="1" dirty="0" smtClean="0">
                <a:solidFill>
                  <a:srgbClr val="0070C0"/>
                </a:solidFill>
              </a:rPr>
              <a:t> river</a:t>
            </a:r>
            <a:endParaRPr lang="he-IL" sz="2000" b="1" dirty="0">
              <a:solidFill>
                <a:srgbClr val="0070C0"/>
              </a:solidFill>
            </a:endParaRPr>
          </a:p>
        </p:txBody>
      </p:sp>
      <p:pic>
        <p:nvPicPr>
          <p:cNvPr id="3076" name="Picture 4" descr="Q:\Outputs\השוואת מודלים\Dec-Jan 2016-17\Hydrographs all models\COSMO Part DA\COSMO-fullDA-HEC-HMS-Hydrograph_J_EZRA_HS_20161225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861048"/>
            <a:ext cx="3504803" cy="294067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מלבן 4"/>
          <p:cNvSpPr/>
          <p:nvPr/>
        </p:nvSpPr>
        <p:spPr>
          <a:xfrm>
            <a:off x="1259632" y="2109234"/>
            <a:ext cx="20587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based on </a:t>
            </a:r>
            <a:r>
              <a:rPr lang="en-US" sz="1400" dirty="0"/>
              <a:t>radar corrected </a:t>
            </a:r>
            <a:endParaRPr lang="he-IL" sz="1400" dirty="0"/>
          </a:p>
        </p:txBody>
      </p:sp>
      <p:sp>
        <p:nvSpPr>
          <p:cNvPr id="6" name="מלבן 5"/>
          <p:cNvSpPr/>
          <p:nvPr/>
        </p:nvSpPr>
        <p:spPr>
          <a:xfrm>
            <a:off x="6031491" y="292586"/>
            <a:ext cx="19968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The </a:t>
            </a:r>
            <a:r>
              <a:rPr lang="en-US" sz="2000" b="1" dirty="0" err="1" smtClean="0">
                <a:solidFill>
                  <a:srgbClr val="0070C0"/>
                </a:solidFill>
              </a:rPr>
              <a:t>Qishon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>
                <a:solidFill>
                  <a:srgbClr val="0070C0"/>
                </a:solidFill>
              </a:rPr>
              <a:t>river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endParaRPr lang="he-IL" b="1" dirty="0">
              <a:solidFill>
                <a:srgbClr val="0070C0"/>
              </a:solidFill>
            </a:endParaRPr>
          </a:p>
        </p:txBody>
      </p:sp>
      <p:pic>
        <p:nvPicPr>
          <p:cNvPr id="3077" name="Picture 5" descr="Q:\Outputs\השוואת מודלים\Dec-Jan 2016-17\Hydrographs all models\COSMO Part DA\KishonCOSMO-fullDA-HEC-HMS-Hydrograph_KISHON_-_MAKHZEVA_20161225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817" y="3929062"/>
            <a:ext cx="3437631" cy="288431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מלבן 11"/>
          <p:cNvSpPr/>
          <p:nvPr/>
        </p:nvSpPr>
        <p:spPr>
          <a:xfrm>
            <a:off x="6545679" y="1556792"/>
            <a:ext cx="20587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based on </a:t>
            </a:r>
            <a:r>
              <a:rPr lang="en-US" sz="1400" dirty="0"/>
              <a:t>radar corrected </a:t>
            </a:r>
            <a:endParaRPr lang="he-IL" sz="1400" dirty="0"/>
          </a:p>
        </p:txBody>
      </p:sp>
      <p:sp>
        <p:nvSpPr>
          <p:cNvPr id="13" name="מלבן 12"/>
          <p:cNvSpPr/>
          <p:nvPr/>
        </p:nvSpPr>
        <p:spPr>
          <a:xfrm>
            <a:off x="1331640" y="4509120"/>
            <a:ext cx="17914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based on COSMO FDA</a:t>
            </a:r>
            <a:endParaRPr lang="he-IL" sz="1400" dirty="0"/>
          </a:p>
        </p:txBody>
      </p:sp>
      <p:sp>
        <p:nvSpPr>
          <p:cNvPr id="14" name="מלבן 13"/>
          <p:cNvSpPr/>
          <p:nvPr/>
        </p:nvSpPr>
        <p:spPr>
          <a:xfrm>
            <a:off x="5652120" y="4705399"/>
            <a:ext cx="17914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based on COSMO FDA</a:t>
            </a:r>
            <a:endParaRPr lang="he-IL" sz="1400" dirty="0"/>
          </a:p>
        </p:txBody>
      </p:sp>
    </p:spTree>
    <p:extLst>
      <p:ext uri="{BB962C8B-B14F-4D97-AF65-F5344CB8AC3E}">
        <p14:creationId xmlns:p14="http://schemas.microsoft.com/office/powerpoint/2010/main" val="216613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7" t="16015" r="27188" b="16667"/>
          <a:stretch/>
        </p:blipFill>
        <p:spPr bwMode="auto">
          <a:xfrm>
            <a:off x="3329880" y="203150"/>
            <a:ext cx="5562600" cy="6565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260648"/>
            <a:ext cx="332988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600" b="1" dirty="0" smtClean="0"/>
              <a:t>10 days hydrological forecast based on ECMWF precipitation input</a:t>
            </a:r>
            <a:endParaRPr lang="he-IL" sz="1600" b="1" dirty="0"/>
          </a:p>
        </p:txBody>
      </p:sp>
    </p:spTree>
    <p:extLst>
      <p:ext uri="{BB962C8B-B14F-4D97-AF65-F5344CB8AC3E}">
        <p14:creationId xmlns:p14="http://schemas.microsoft.com/office/powerpoint/2010/main" val="148533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7488832" cy="4898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332656"/>
            <a:ext cx="76328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/>
              <a:t>Observed (in blue ) vs. HEC-HMS forecast (red) hydrograph at the </a:t>
            </a:r>
            <a:r>
              <a:rPr lang="en-US" dirty="0" err="1" smtClean="0"/>
              <a:t>Ayalon</a:t>
            </a:r>
            <a:r>
              <a:rPr lang="en-US" dirty="0" smtClean="0"/>
              <a:t> River (at the entrance to the city of Tel Aviv) using INCA RM hourly precipitation data </a:t>
            </a:r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3995936" y="1484784"/>
            <a:ext cx="14401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/>
              <a:t>NSE =0.85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584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78536"/>
            <a:ext cx="5515039" cy="55908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83568" y="188640"/>
            <a:ext cx="813690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0"/>
            <a:r>
              <a:rPr lang="en-US" sz="1600" b="1" dirty="0" smtClean="0">
                <a:solidFill>
                  <a:prstClr val="black"/>
                </a:solidFill>
              </a:rPr>
              <a:t>Observed discharge at the </a:t>
            </a:r>
            <a:r>
              <a:rPr lang="en-US" sz="1600" b="1" dirty="0" err="1" smtClean="0">
                <a:solidFill>
                  <a:prstClr val="black"/>
                </a:solidFill>
              </a:rPr>
              <a:t>Ayalon</a:t>
            </a:r>
            <a:r>
              <a:rPr lang="en-US" sz="1600" b="1" dirty="0" smtClean="0">
                <a:solidFill>
                  <a:prstClr val="black"/>
                </a:solidFill>
              </a:rPr>
              <a:t>-Ezera Hydrometric station (at dark) vs. simulated discharges using the </a:t>
            </a:r>
            <a:r>
              <a:rPr lang="en-US" sz="1600" b="1" dirty="0" smtClean="0">
                <a:solidFill>
                  <a:srgbClr val="FF0000"/>
                </a:solidFill>
              </a:rPr>
              <a:t>HEC-HMS model </a:t>
            </a:r>
            <a:r>
              <a:rPr lang="en-US" sz="1600" b="1" dirty="0" smtClean="0">
                <a:solidFill>
                  <a:prstClr val="black"/>
                </a:solidFill>
              </a:rPr>
              <a:t>with different radar products (RM, RR) and high resolution NWP forecasts without (WRF),  partly and fully data assimilation (COSMO)  </a:t>
            </a:r>
            <a:endParaRPr lang="he-IL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75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Hydro-Meteorological Modeling: </a:t>
            </a:r>
            <a:r>
              <a:rPr lang="en-US" sz="2800" b="1" dirty="0" smtClean="0">
                <a:solidFill>
                  <a:srgbClr val="0070C0"/>
                </a:solidFill>
              </a:rPr>
              <a:t>Summary</a:t>
            </a:r>
            <a:endParaRPr lang="he-IL" sz="2800" b="1" dirty="0">
              <a:solidFill>
                <a:srgbClr val="0070C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sz="2000" dirty="0" smtClean="0"/>
              <a:t>Full </a:t>
            </a:r>
            <a:r>
              <a:rPr lang="en-US" sz="2000" dirty="0" smtClean="0"/>
              <a:t>data assimilation is </a:t>
            </a:r>
            <a:r>
              <a:rPr lang="en-US" sz="2000" dirty="0" smtClean="0"/>
              <a:t>useful </a:t>
            </a:r>
            <a:r>
              <a:rPr lang="en-US" sz="2000" dirty="0" smtClean="0"/>
              <a:t>for </a:t>
            </a:r>
            <a:r>
              <a:rPr lang="en-US" sz="2000" dirty="0" smtClean="0"/>
              <a:t>0h to 6h </a:t>
            </a:r>
            <a:r>
              <a:rPr lang="en-US" sz="2000" dirty="0" smtClean="0"/>
              <a:t>forecasts.</a:t>
            </a:r>
          </a:p>
          <a:p>
            <a:pPr algn="l" rtl="0">
              <a:lnSpc>
                <a:spcPct val="150000"/>
              </a:lnSpc>
            </a:pPr>
            <a:r>
              <a:rPr lang="en-US" sz="2000" dirty="0" smtClean="0"/>
              <a:t>The meteorological </a:t>
            </a:r>
            <a:r>
              <a:rPr lang="en-US" sz="2000" dirty="0" smtClean="0"/>
              <a:t>models </a:t>
            </a:r>
            <a:r>
              <a:rPr lang="en-US" sz="2000" dirty="0" smtClean="0"/>
              <a:t>performance </a:t>
            </a:r>
            <a:r>
              <a:rPr lang="en-US" sz="2000" dirty="0" smtClean="0"/>
              <a:t>is still relatively poor for hourly time scale intervals.</a:t>
            </a:r>
            <a:endParaRPr lang="en-US" sz="2000" dirty="0" smtClean="0"/>
          </a:p>
          <a:p>
            <a:pPr algn="l" rtl="0">
              <a:lnSpc>
                <a:spcPct val="150000"/>
              </a:lnSpc>
            </a:pPr>
            <a:r>
              <a:rPr lang="en-US" sz="2000" dirty="0" smtClean="0"/>
              <a:t>Ensemble of regional models (COSMO part DA, WRF-GFS, WRF-ECMWF)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 smtClean="0"/>
              <a:t>     performed the best </a:t>
            </a:r>
            <a:r>
              <a:rPr lang="en-US" sz="2000" dirty="0" smtClean="0"/>
              <a:t>: </a:t>
            </a:r>
            <a:r>
              <a:rPr lang="en-US" sz="2000" dirty="0" smtClean="0"/>
              <a:t>highest correlation and </a:t>
            </a:r>
            <a:r>
              <a:rPr lang="en-US" sz="2000" dirty="0" smtClean="0"/>
              <a:t>NSE and should be the input  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/>
              <a:t> </a:t>
            </a:r>
            <a:r>
              <a:rPr lang="en-US" sz="2000" dirty="0" smtClean="0"/>
              <a:t>    </a:t>
            </a:r>
            <a:r>
              <a:rPr lang="en-US" sz="2000" dirty="0" smtClean="0"/>
              <a:t>for hydrological forecasts. </a:t>
            </a:r>
            <a:endParaRPr lang="en-US" sz="2000" dirty="0" smtClean="0"/>
          </a:p>
          <a:p>
            <a:pPr marL="0" indent="0" algn="l" rtl="0">
              <a:buNone/>
            </a:pPr>
            <a:r>
              <a:rPr lang="en-US" sz="2000" dirty="0" smtClean="0"/>
              <a:t> </a:t>
            </a:r>
          </a:p>
          <a:p>
            <a:pPr marL="0" indent="0" algn="l" rtl="0">
              <a:buNone/>
            </a:pPr>
            <a:r>
              <a:rPr lang="en-US" sz="2000" dirty="0" smtClean="0"/>
              <a:t>   </a:t>
            </a:r>
            <a:endParaRPr lang="he-IL" sz="2000" dirty="0"/>
          </a:p>
        </p:txBody>
      </p:sp>
    </p:spTree>
    <p:extLst>
      <p:ext uri="{BB962C8B-B14F-4D97-AF65-F5344CB8AC3E}">
        <p14:creationId xmlns:p14="http://schemas.microsoft.com/office/powerpoint/2010/main" val="8035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" t="2360" b="16148"/>
          <a:stretch/>
        </p:blipFill>
        <p:spPr>
          <a:xfrm>
            <a:off x="567322" y="1442968"/>
            <a:ext cx="4161346" cy="5124847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1" r="6868" b="16148"/>
          <a:stretch/>
        </p:blipFill>
        <p:spPr>
          <a:xfrm>
            <a:off x="4644008" y="1268760"/>
            <a:ext cx="3965047" cy="535878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51520" y="692696"/>
            <a:ext cx="8712968" cy="8501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b="1" dirty="0" smtClean="0">
                <a:solidFill>
                  <a:prstClr val="black"/>
                </a:solidFill>
              </a:rPr>
              <a:t>The national network of hydrometric stations in Israel: </a:t>
            </a:r>
            <a:br>
              <a:rPr lang="en-US" sz="2200" b="1" dirty="0" smtClean="0">
                <a:solidFill>
                  <a:prstClr val="black"/>
                </a:solidFill>
              </a:rPr>
            </a:br>
            <a:r>
              <a:rPr lang="en-US" sz="2200" b="1" dirty="0" smtClean="0">
                <a:solidFill>
                  <a:prstClr val="black"/>
                </a:solidFill>
              </a:rPr>
              <a:t>Transmitting level gauges (red) and non-transmitting level gauges (green)</a:t>
            </a:r>
            <a:endParaRPr lang="en-US" sz="2200" b="1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04903" y="-27327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 smtClean="0">
                <a:solidFill>
                  <a:srgbClr val="0070C0"/>
                </a:solidFill>
              </a:rPr>
              <a:t>1. Methodology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86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284984"/>
            <a:ext cx="5629897" cy="3420000"/>
          </a:xfrm>
          <a:prstGeom prst="rect">
            <a:avLst/>
          </a:prstGeom>
          <a:noFill/>
          <a:ln w="6350" cmpd="sng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3917"/>
            <a:ext cx="4824536" cy="2474809"/>
          </a:xfrm>
          <a:prstGeom prst="rect">
            <a:avLst/>
          </a:prstGeom>
          <a:noFill/>
          <a:ln w="6350" cmpd="sng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67544" y="187812"/>
            <a:ext cx="8699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b="1" dirty="0" smtClean="0">
                <a:solidFill>
                  <a:prstClr val="black"/>
                </a:solidFill>
              </a:rPr>
              <a:t>Main database products : a. Full hydrographs , b. Monthly and annual discharge volume </a:t>
            </a:r>
            <a:endParaRPr lang="en-US" b="1" dirty="0">
              <a:solidFill>
                <a:prstClr val="black"/>
              </a:solidFill>
            </a:endParaRPr>
          </a:p>
        </p:txBody>
      </p:sp>
      <p:pic>
        <p:nvPicPr>
          <p:cNvPr id="1027" name="Picture 3" descr="C:\Users\Amirg\AppData\Local\Microsoft\Windows\Temporary Internet Files\Content.Outlook\Q4JVB1OU\בשור דייקה החדשה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836712"/>
            <a:ext cx="3109352" cy="233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29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5459" y="836712"/>
            <a:ext cx="8187459" cy="1470025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Different types of hydrometric station: </a:t>
            </a:r>
            <a:br>
              <a:rPr lang="en-US" sz="2800" dirty="0" smtClean="0"/>
            </a:br>
            <a:r>
              <a:rPr lang="en-US" sz="2800" dirty="0" smtClean="0"/>
              <a:t>1. Cable station (discharge) </a:t>
            </a:r>
            <a:br>
              <a:rPr lang="en-US" sz="2800" dirty="0" smtClean="0"/>
            </a:br>
            <a:r>
              <a:rPr lang="en-US" sz="2800" dirty="0" smtClean="0"/>
              <a:t>2. Recording station (level gauge)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48" b="28443"/>
          <a:stretch/>
        </p:blipFill>
        <p:spPr>
          <a:xfrm>
            <a:off x="251526" y="3357312"/>
            <a:ext cx="4267663" cy="2880000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89" b="22831"/>
          <a:stretch/>
        </p:blipFill>
        <p:spPr>
          <a:xfrm>
            <a:off x="4931481" y="3357312"/>
            <a:ext cx="3866979" cy="2880000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4629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DSCN4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100" y="476250"/>
            <a:ext cx="4171950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5" descr="DSCN40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476250"/>
            <a:ext cx="4171950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6" descr="DSCN4043"/>
          <p:cNvPicPr>
            <a:picLocks noGrp="1" noChangeAspect="1" noChangeArrowheads="1"/>
          </p:cNvPicPr>
          <p:nvPr>
            <p:ph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7613" y="3644900"/>
            <a:ext cx="4171950" cy="3128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0533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5" descr="100-0043_IM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9463" y="1088240"/>
            <a:ext cx="3778001" cy="50379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940" name="Picture 7" descr="100-0039_IM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0463" y="1088240"/>
            <a:ext cx="3778001" cy="50379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83283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6013" y="755407"/>
            <a:ext cx="7056437" cy="550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tlCol="1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u="sng" dirty="0">
                <a:solidFill>
                  <a:srgbClr val="FFFFFF"/>
                </a:solidFill>
              </a:rPr>
              <a:t>Surface water statistics: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 b="1" dirty="0">
              <a:solidFill>
                <a:srgbClr val="FFFFFF"/>
              </a:solidFill>
            </a:endParaRPr>
          </a:p>
          <a:p>
            <a:pPr marL="571500" indent="-5715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FFFFFF"/>
                </a:solidFill>
              </a:rPr>
              <a:t>Water level, discharges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FFFFFF"/>
                </a:solidFill>
              </a:rPr>
              <a:t> </a:t>
            </a:r>
          </a:p>
          <a:p>
            <a:pPr marL="571500" indent="-5715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FFFFFF"/>
                </a:solidFill>
              </a:rPr>
              <a:t>Hourly, Daily, Monthly and Annual discharges and water volumes</a:t>
            </a:r>
          </a:p>
          <a:p>
            <a:pPr marL="571500" indent="-5715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FFFFFF"/>
              </a:solidFill>
            </a:endParaRPr>
          </a:p>
          <a:p>
            <a:pPr marL="571500" indent="-5715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FFFFFF"/>
                </a:solidFill>
              </a:rPr>
              <a:t>Averages/medians/</a:t>
            </a:r>
            <a:r>
              <a:rPr lang="en-US" sz="2000" b="1" dirty="0" err="1">
                <a:solidFill>
                  <a:srgbClr val="FFFFFF"/>
                </a:solidFill>
              </a:rPr>
              <a:t>percentilel</a:t>
            </a:r>
            <a:r>
              <a:rPr lang="en-US" sz="2000" b="1" dirty="0">
                <a:solidFill>
                  <a:srgbClr val="FFFFFF"/>
                </a:solidFill>
              </a:rPr>
              <a:t> for water volumes </a:t>
            </a:r>
          </a:p>
          <a:p>
            <a:pPr marL="571500" indent="-5715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FFFFFF"/>
              </a:solidFill>
            </a:endParaRPr>
          </a:p>
          <a:p>
            <a:pPr marL="571500" indent="-5715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FFFFFF"/>
                </a:solidFill>
              </a:rPr>
              <a:t>Trends analysis. </a:t>
            </a:r>
          </a:p>
          <a:p>
            <a:pPr marL="571500" indent="-5715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FFFFFF"/>
              </a:solidFill>
            </a:endParaRPr>
          </a:p>
          <a:p>
            <a:pPr marL="571500" indent="-5715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FFFFFF"/>
                </a:solidFill>
              </a:rPr>
              <a:t>Runoff-rainfall </a:t>
            </a:r>
            <a:r>
              <a:rPr lang="en-US" sz="2000" b="1" dirty="0" smtClean="0">
                <a:solidFill>
                  <a:srgbClr val="FFFFFF"/>
                </a:solidFill>
              </a:rPr>
              <a:t>relationship</a:t>
            </a:r>
          </a:p>
          <a:p>
            <a:pPr marL="571500" indent="-5715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US" sz="2000" b="1" dirty="0">
              <a:solidFill>
                <a:srgbClr val="FFFFFF"/>
              </a:solidFill>
            </a:endParaRPr>
          </a:p>
          <a:p>
            <a:pPr marL="571500" indent="-5715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rgbClr val="FFFFFF"/>
                </a:solidFill>
              </a:rPr>
              <a:t>Time series of annual Peak discharge, return period.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FFFFFF"/>
                </a:solidFill>
              </a:rPr>
              <a:t> </a:t>
            </a:r>
            <a:endParaRPr lang="he-IL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43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Ripple">
  <a:themeElements>
    <a:clrScheme name="Ripple 13">
      <a:dk1>
        <a:srgbClr val="003300"/>
      </a:dk1>
      <a:lt1>
        <a:srgbClr val="C7E8FF"/>
      </a:lt1>
      <a:dk2>
        <a:srgbClr val="003300"/>
      </a:dk2>
      <a:lt2>
        <a:srgbClr val="8FD2FF"/>
      </a:lt2>
      <a:accent1>
        <a:srgbClr val="009999"/>
      </a:accent1>
      <a:accent2>
        <a:srgbClr val="6BC3FF"/>
      </a:accent2>
      <a:accent3>
        <a:srgbClr val="E0F2FF"/>
      </a:accent3>
      <a:accent4>
        <a:srgbClr val="002A00"/>
      </a:accent4>
      <a:accent5>
        <a:srgbClr val="AACACA"/>
      </a:accent5>
      <a:accent6>
        <a:srgbClr val="60B0E7"/>
      </a:accent6>
      <a:hlink>
        <a:srgbClr val="99FF99"/>
      </a:hlink>
      <a:folHlink>
        <a:srgbClr val="E3F4FF"/>
      </a:folHlink>
    </a:clrScheme>
    <a:fontScheme name="Rippl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10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D1E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11">
        <a:dk1>
          <a:srgbClr val="8FD2FF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E3F4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12">
        <a:dk1>
          <a:srgbClr val="8FD2FF"/>
        </a:dk1>
        <a:lt1>
          <a:srgbClr val="FFFFFF"/>
        </a:lt1>
        <a:dk2>
          <a:srgbClr val="C7E8FF"/>
        </a:dk2>
        <a:lt2>
          <a:srgbClr val="003300"/>
        </a:lt2>
        <a:accent1>
          <a:srgbClr val="009999"/>
        </a:accent1>
        <a:accent2>
          <a:srgbClr val="6BC3FF"/>
        </a:accent2>
        <a:accent3>
          <a:srgbClr val="E0F2FF"/>
        </a:accent3>
        <a:accent4>
          <a:srgbClr val="DADADA"/>
        </a:accent4>
        <a:accent5>
          <a:srgbClr val="AACACA"/>
        </a:accent5>
        <a:accent6>
          <a:srgbClr val="60B0E7"/>
        </a:accent6>
        <a:hlink>
          <a:srgbClr val="99FF99"/>
        </a:hlink>
        <a:folHlink>
          <a:srgbClr val="E3F4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13">
        <a:dk1>
          <a:srgbClr val="003300"/>
        </a:dk1>
        <a:lt1>
          <a:srgbClr val="C7E8FF"/>
        </a:lt1>
        <a:dk2>
          <a:srgbClr val="003300"/>
        </a:dk2>
        <a:lt2>
          <a:srgbClr val="8FD2FF"/>
        </a:lt2>
        <a:accent1>
          <a:srgbClr val="009999"/>
        </a:accent1>
        <a:accent2>
          <a:srgbClr val="6BC3FF"/>
        </a:accent2>
        <a:accent3>
          <a:srgbClr val="E0F2FF"/>
        </a:accent3>
        <a:accent4>
          <a:srgbClr val="002A00"/>
        </a:accent4>
        <a:accent5>
          <a:srgbClr val="AACACA"/>
        </a:accent5>
        <a:accent6>
          <a:srgbClr val="60B0E7"/>
        </a:accent6>
        <a:hlink>
          <a:srgbClr val="99FF99"/>
        </a:hlink>
        <a:folHlink>
          <a:srgbClr val="E3F4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2247</TotalTime>
  <Words>875</Words>
  <Application>Microsoft Office PowerPoint</Application>
  <PresentationFormat>‫הצגה על המסך (4:3)</PresentationFormat>
  <Paragraphs>183</Paragraphs>
  <Slides>38</Slides>
  <Notes>5</Notes>
  <HiddenSlides>0</HiddenSlides>
  <MMClips>2</MMClips>
  <ScaleCrop>false</ScaleCrop>
  <HeadingPairs>
    <vt:vector size="4" baseType="variant">
      <vt:variant>
        <vt:lpstr>ערכת נושא</vt:lpstr>
      </vt:variant>
      <vt:variant>
        <vt:i4>11</vt:i4>
      </vt:variant>
      <vt:variant>
        <vt:lpstr>כותרות שקופיות</vt:lpstr>
      </vt:variant>
      <vt:variant>
        <vt:i4>38</vt:i4>
      </vt:variant>
    </vt:vector>
  </HeadingPairs>
  <TitlesOfParts>
    <vt:vector size="49" baseType="lpstr">
      <vt:lpstr>ערכת נושא Office</vt:lpstr>
      <vt:lpstr>Office Theme</vt:lpstr>
      <vt:lpstr>Ocean</vt:lpstr>
      <vt:lpstr>1_Office Theme</vt:lpstr>
      <vt:lpstr>1_ערכת נושא Office</vt:lpstr>
      <vt:lpstr>1_Default Design</vt:lpstr>
      <vt:lpstr>2_Default Design</vt:lpstr>
      <vt:lpstr>Ripple</vt:lpstr>
      <vt:lpstr>Textured</vt:lpstr>
      <vt:lpstr>2_ערכת נושא Office</vt:lpstr>
      <vt:lpstr>3_ערכת נושא Office</vt:lpstr>
      <vt:lpstr>מצגת של PowerPoint</vt:lpstr>
      <vt:lpstr>Outline</vt:lpstr>
      <vt:lpstr>מצגת של PowerPoint</vt:lpstr>
      <vt:lpstr>מצגת של PowerPoint</vt:lpstr>
      <vt:lpstr>מצגת של PowerPoint</vt:lpstr>
      <vt:lpstr>Different types of hydrometric station:  1. Cable station (discharge)  2. Recording station (level gauge)</vt:lpstr>
      <vt:lpstr>מצגת של PowerPoint</vt:lpstr>
      <vt:lpstr>מצגת של PowerPoint</vt:lpstr>
      <vt:lpstr>מצגת של PowerPoint</vt:lpstr>
      <vt:lpstr>Increase in “Natural Disaster” Events</vt:lpstr>
      <vt:lpstr>מצגת של PowerPoint</vt:lpstr>
      <vt:lpstr>Israeli Early Warning  System for Floods</vt:lpstr>
      <vt:lpstr>מצגת של PowerPoint</vt:lpstr>
      <vt:lpstr>IHS Hydro-Meteorological Modeling Tools:</vt:lpstr>
      <vt:lpstr>מצגת של PowerPoint</vt:lpstr>
      <vt:lpstr>מצגת של PowerPoint</vt:lpstr>
      <vt:lpstr>מצגת של PowerPoint</vt:lpstr>
      <vt:lpstr>Rapid update cycle – hourly runs lead time ensemble</vt:lpstr>
      <vt:lpstr>מצגת של PowerPoint</vt:lpstr>
      <vt:lpstr>מצגת של PowerPoint</vt:lpstr>
      <vt:lpstr>מצגת של PowerPoint</vt:lpstr>
      <vt:lpstr>Rain Converter</vt:lpstr>
      <vt:lpstr>Rain Converter</vt:lpstr>
      <vt:lpstr>מצגת של PowerPoint</vt:lpstr>
      <vt:lpstr>מצגת של PowerPoint</vt:lpstr>
      <vt:lpstr>מצגת של PowerPoint</vt:lpstr>
      <vt:lpstr>The Hydro  Domain</vt:lpstr>
      <vt:lpstr>Cross-boundary  flood forecasting domain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Hydro-Meteorological Modeling: Summary</vt:lpstr>
    </vt:vector>
  </TitlesOfParts>
  <Company>Water Authority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Givati Amir</dc:creator>
  <cp:lastModifiedBy>Givati Amir</cp:lastModifiedBy>
  <cp:revision>104</cp:revision>
  <dcterms:created xsi:type="dcterms:W3CDTF">2017-02-19T06:26:42Z</dcterms:created>
  <dcterms:modified xsi:type="dcterms:W3CDTF">2017-11-08T06:48:01Z</dcterms:modified>
</cp:coreProperties>
</file>