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6" r:id="rId4"/>
    <p:sldId id="268" r:id="rId5"/>
    <p:sldId id="269" r:id="rId6"/>
    <p:sldId id="271" r:id="rId7"/>
    <p:sldId id="272" r:id="rId8"/>
    <p:sldId id="277" r:id="rId9"/>
    <p:sldId id="278" r:id="rId10"/>
    <p:sldId id="275" r:id="rId11"/>
    <p:sldId id="276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1"/>
    <p:restoredTop sz="94631"/>
  </p:normalViewPr>
  <p:slideViewPr>
    <p:cSldViewPr snapToGrid="0" snapToObjects="1">
      <p:cViewPr varScale="1">
        <p:scale>
          <a:sx n="101" d="100"/>
          <a:sy n="101" d="100"/>
        </p:scale>
        <p:origin x="11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6000" cy="691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>
                <a:solidFill>
                  <a:srgbClr val="000090"/>
                </a:solidFill>
              </a:rPr>
              <a:t>Partnership and </a:t>
            </a:r>
            <a:endParaRPr lang="en-US" sz="4800" smtClean="0">
              <a:solidFill>
                <a:srgbClr val="000090"/>
              </a:solidFill>
            </a:endParaRPr>
          </a:p>
          <a:p>
            <a:r>
              <a:rPr lang="en-US" sz="4800" smtClean="0">
                <a:solidFill>
                  <a:srgbClr val="000090"/>
                </a:solidFill>
              </a:rPr>
              <a:t>Resource </a:t>
            </a:r>
            <a:r>
              <a:rPr lang="en-US" sz="4800">
                <a:solidFill>
                  <a:srgbClr val="000090"/>
                </a:solidFill>
              </a:rPr>
              <a:t>Mobilization</a:t>
            </a:r>
            <a:endParaRPr lang="en-US" sz="4800" dirty="0">
              <a:solidFill>
                <a:srgbClr val="000090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524000" y="3602038"/>
            <a:ext cx="7561811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CA" sz="24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CA" sz="24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CA" sz="2900">
                <a:solidFill>
                  <a:srgbClr val="000090"/>
                </a:solidFill>
                <a:latin typeface="+mj-lt"/>
                <a:ea typeface="+mj-ea"/>
                <a:cs typeface="+mj-cs"/>
              </a:rPr>
              <a:t>Dr. Mark Higgins, EUMETSAT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CA" sz="2900">
                <a:solidFill>
                  <a:srgbClr val="000090"/>
                </a:solidFill>
                <a:latin typeface="+mj-lt"/>
                <a:ea typeface="+mj-ea"/>
                <a:cs typeface="+mj-cs"/>
              </a:rPr>
              <a:t>Michelle Hardy, Environment and Climate Change Canada</a:t>
            </a: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mtClean="0"/>
              <a:t>Challenges and Emerging Issues: </a:t>
            </a:r>
            <a:br>
              <a:rPr lang="en-CA" smtClean="0"/>
            </a:br>
            <a:r>
              <a:rPr lang="en-CA" smtClean="0"/>
              <a:t>WMO Context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CA" smtClean="0"/>
              <a:t>Attract resources</a:t>
            </a:r>
          </a:p>
          <a:p>
            <a:r>
              <a:rPr lang="fr-CA" smtClean="0"/>
              <a:t>Convince partners to invest</a:t>
            </a:r>
          </a:p>
          <a:p>
            <a:pPr lvl="1"/>
            <a:r>
              <a:rPr lang="fr-CA" smtClean="0"/>
              <a:t>Plan </a:t>
            </a:r>
            <a:r>
              <a:rPr lang="fr-CA"/>
              <a:t>for a change</a:t>
            </a:r>
          </a:p>
          <a:p>
            <a:pPr lvl="1"/>
            <a:r>
              <a:rPr lang="fr-CA"/>
              <a:t>Specifically intended benefit</a:t>
            </a:r>
          </a:p>
          <a:p>
            <a:pPr lvl="1"/>
            <a:r>
              <a:rPr lang="fr-CA"/>
              <a:t>Backed with </a:t>
            </a:r>
            <a:r>
              <a:rPr lang="fr-CA" smtClean="0"/>
              <a:t>evidence</a:t>
            </a:r>
          </a:p>
          <a:p>
            <a:r>
              <a:rPr lang="fr-CA" smtClean="0"/>
              <a:t>Coordinated approach</a:t>
            </a:r>
          </a:p>
          <a:p>
            <a:r>
              <a:rPr lang="fr-CA" smtClean="0"/>
              <a:t>Maintaining standards of observations</a:t>
            </a:r>
          </a:p>
          <a:p>
            <a:r>
              <a:rPr lang="fr-CA" smtClean="0"/>
              <a:t>Contribute to an increasing number of partnerships</a:t>
            </a:r>
          </a:p>
          <a:p>
            <a:r>
              <a:rPr lang="fr-CA" smtClean="0"/>
              <a:t>Education &amp; Training: need to develop skills required for future meteorologists </a:t>
            </a:r>
          </a:p>
          <a:p>
            <a:r>
              <a:rPr lang="fr-CA" smtClean="0"/>
              <a:t>Initial training and evolving services and competencies that need to be developed now pour répondre aux besoins qu’on aura dans 10 ans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1563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mtClean="0"/>
              <a:t>Recommendations for training centers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CA" smtClean="0"/>
              <a:t>Working with other service delivery institutions to ensure that education and training needs are factored into service delivery projects as an essential element for success and sustainability; </a:t>
            </a:r>
          </a:p>
          <a:p>
            <a:pPr lvl="1"/>
            <a:r>
              <a:rPr lang="en-CA" smtClean="0"/>
              <a:t>Developing education and training programmes focused on the skills required to provide services in a world faced with rapidly evolving societal needs and advances in technology and based on the Congress approved competencies;</a:t>
            </a:r>
          </a:p>
          <a:p>
            <a:pPr lvl="1"/>
            <a:r>
              <a:rPr lang="en-CA" smtClean="0"/>
              <a:t>Forming partnerships to resource for shared education and training needs;</a:t>
            </a:r>
          </a:p>
          <a:p>
            <a:pPr lvl="1"/>
            <a:r>
              <a:rPr lang="en-CA" smtClean="0"/>
              <a:t>Investing time to develop capacity in building partnership</a:t>
            </a:r>
            <a:endParaRPr lang="fr-CA" smtClean="0"/>
          </a:p>
          <a:p>
            <a:pPr lvl="1"/>
            <a:endParaRPr lang="fr-CA" sz="2700" smtClean="0"/>
          </a:p>
          <a:p>
            <a:pPr lvl="1"/>
            <a:endParaRPr lang="fr-CA" sz="2400"/>
          </a:p>
          <a:p>
            <a:pPr lvl="1"/>
            <a:endParaRPr lang="fr-CA" sz="2100"/>
          </a:p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1228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mo2016_powerpoint_standard_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0090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rgbClr val="000090"/>
                </a:solidFill>
              </a:rPr>
              <a:t>Merci</a:t>
            </a:r>
            <a:endParaRPr lang="en-US" sz="4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/>
              <a:t>Partnership and Resource mobilization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838200" y="1825625"/>
            <a:ext cx="7599218" cy="435133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smtClean="0"/>
              <a:t>Overview Partnership and Resource mobilization</a:t>
            </a:r>
            <a:endParaRPr lang="fr-CA" sz="2800" smtClean="0"/>
          </a:p>
          <a:p>
            <a:r>
              <a:rPr lang="en-CA" sz="2800" smtClean="0"/>
              <a:t>Situation analysis: International context</a:t>
            </a:r>
            <a:endParaRPr lang="fr-CA" sz="2800" smtClean="0"/>
          </a:p>
          <a:p>
            <a:pPr lvl="1"/>
            <a:r>
              <a:rPr lang="en-CA" sz="2400" smtClean="0"/>
              <a:t>Partnership</a:t>
            </a:r>
            <a:endParaRPr lang="fr-CA" sz="2400" smtClean="0"/>
          </a:p>
          <a:p>
            <a:pPr lvl="1"/>
            <a:r>
              <a:rPr lang="en-CA" sz="2400" smtClean="0"/>
              <a:t>Resource Mobilization</a:t>
            </a:r>
            <a:endParaRPr lang="fr-CA" sz="2400" smtClean="0"/>
          </a:p>
          <a:p>
            <a:r>
              <a:rPr lang="en-CA" sz="2800" smtClean="0"/>
              <a:t>Situation analysis: WMO context</a:t>
            </a:r>
            <a:endParaRPr lang="fr-CA" sz="2800" smtClean="0"/>
          </a:p>
          <a:p>
            <a:pPr lvl="1"/>
            <a:r>
              <a:rPr lang="en-CA" sz="2400" smtClean="0"/>
              <a:t>Partnership</a:t>
            </a:r>
            <a:endParaRPr lang="fr-CA" sz="2400" smtClean="0"/>
          </a:p>
          <a:p>
            <a:pPr lvl="1"/>
            <a:r>
              <a:rPr lang="en-CA" sz="2400" smtClean="0"/>
              <a:t>Resource Mobilization</a:t>
            </a:r>
            <a:endParaRPr lang="fr-CA" sz="2400" smtClean="0"/>
          </a:p>
          <a:p>
            <a:r>
              <a:rPr lang="en-CA" sz="2800" smtClean="0"/>
              <a:t>Challenges and Emerging Issues</a:t>
            </a:r>
            <a:endParaRPr lang="fr-CA" sz="2800" smtClean="0"/>
          </a:p>
          <a:p>
            <a:r>
              <a:rPr lang="en-CA" sz="2800" smtClean="0"/>
              <a:t>Recommendations for training centers</a:t>
            </a:r>
            <a:endParaRPr lang="fr-CA" sz="2800" smtClean="0"/>
          </a:p>
          <a:p>
            <a:endParaRPr lang="fr-CA" sz="2800"/>
          </a:p>
        </p:txBody>
      </p:sp>
    </p:spTree>
    <p:extLst>
      <p:ext uri="{BB962C8B-B14F-4D97-AF65-F5344CB8AC3E}">
        <p14:creationId xmlns:p14="http://schemas.microsoft.com/office/powerpoint/2010/main" val="396279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CA" dirty="0"/>
              <a:t>Overview </a:t>
            </a:r>
            <a:r>
              <a:rPr lang="en-CA" dirty="0" smtClean="0"/>
              <a:t>Partnership</a:t>
            </a:r>
            <a:endParaRPr lang="fr-CA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effective </a:t>
            </a:r>
            <a:r>
              <a:rPr lang="en-GB" dirty="0"/>
              <a:t>partnerships </a:t>
            </a:r>
            <a:r>
              <a:rPr lang="en-GB" dirty="0" smtClean="0"/>
              <a:t>start from: 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rinciples</a:t>
            </a:r>
            <a:r>
              <a:rPr lang="en-GB" dirty="0"/>
              <a:t>, </a:t>
            </a:r>
          </a:p>
          <a:p>
            <a:pPr lvl="1"/>
            <a:r>
              <a:rPr lang="en-GB" dirty="0"/>
              <a:t>S</a:t>
            </a:r>
            <a:r>
              <a:rPr lang="en-GB" dirty="0" smtClean="0"/>
              <a:t>hared goals</a:t>
            </a:r>
          </a:p>
          <a:p>
            <a:pPr lvl="1"/>
            <a:r>
              <a:rPr lang="en-GB" dirty="0" smtClean="0"/>
              <a:t>Respect for the contribution </a:t>
            </a:r>
            <a:r>
              <a:rPr lang="en-GB" dirty="0"/>
              <a:t>of each </a:t>
            </a:r>
            <a:r>
              <a:rPr lang="en-GB" dirty="0" smtClean="0"/>
              <a:t>partner.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To work in partnerships requires: </a:t>
            </a:r>
          </a:p>
          <a:p>
            <a:pPr lvl="1"/>
            <a:r>
              <a:rPr lang="en-GB" dirty="0" smtClean="0"/>
              <a:t>building </a:t>
            </a:r>
            <a:r>
              <a:rPr lang="en-GB" dirty="0"/>
              <a:t>trust, handling conflict, reaching consensus, devising accountability criteria, sharing power, ensuring voice and cultivating effective </a:t>
            </a:r>
            <a:r>
              <a:rPr lang="en-GB" dirty="0" smtClean="0"/>
              <a:t>leaderships.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0071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CA" smtClean="0"/>
              <a:t>Mobilisation de la ressource - aperçu</a:t>
            </a:r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28650" y="1417638"/>
            <a:ext cx="7886700" cy="43879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CA" sz="2400" smtClean="0"/>
              <a:t>Ressources:</a:t>
            </a:r>
          </a:p>
          <a:p>
            <a:r>
              <a:rPr lang="fr-CA" sz="2400" smtClean="0"/>
              <a:t>financières et non-financières;  </a:t>
            </a:r>
          </a:p>
          <a:p>
            <a:r>
              <a:rPr lang="fr-CA" sz="2400" smtClean="0"/>
              <a:t>internes ou externes; </a:t>
            </a:r>
          </a:p>
          <a:p>
            <a:r>
              <a:rPr lang="fr-CA" sz="2400" smtClean="0"/>
              <a:t>dédiées à la mise en oeuvre d’activités de programmes.</a:t>
            </a:r>
            <a:endParaRPr lang="fr-CA" sz="2400"/>
          </a:p>
          <a:p>
            <a:endParaRPr lang="fr-CA" sz="2400" smtClean="0"/>
          </a:p>
          <a:p>
            <a:pPr marL="0" indent="0">
              <a:buNone/>
            </a:pPr>
            <a:r>
              <a:rPr lang="fr-CA" sz="2400" smtClean="0"/>
              <a:t>Mobilisation: </a:t>
            </a:r>
          </a:p>
          <a:p>
            <a:r>
              <a:rPr lang="fr-CA" sz="2400" smtClean="0"/>
              <a:t>mise en commun des ressources;</a:t>
            </a:r>
          </a:p>
          <a:p>
            <a:r>
              <a:rPr lang="fr-CA" sz="2400" smtClean="0"/>
              <a:t>provenant de donateurs considérés comme partenaires;</a:t>
            </a:r>
          </a:p>
          <a:p>
            <a:r>
              <a:rPr lang="fr-CA" sz="2400" smtClean="0"/>
              <a:t>permettant la prestation en continu ou l’amélioration des services dans un monde aux ressources limitées.</a:t>
            </a:r>
          </a:p>
        </p:txBody>
      </p:sp>
    </p:spTree>
    <p:extLst>
      <p:ext uri="{BB962C8B-B14F-4D97-AF65-F5344CB8AC3E}">
        <p14:creationId xmlns:p14="http://schemas.microsoft.com/office/powerpoint/2010/main" val="97524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Situation </a:t>
            </a:r>
            <a:r>
              <a:rPr lang="en-CA" dirty="0" smtClean="0"/>
              <a:t>Analysis</a:t>
            </a:r>
            <a:r>
              <a:rPr lang="en-CA"/>
              <a:t>: </a:t>
            </a:r>
            <a:r>
              <a:rPr lang="en-CA" smtClean="0"/>
              <a:t/>
            </a:r>
            <a:br>
              <a:rPr lang="en-CA" smtClean="0"/>
            </a:br>
            <a:r>
              <a:rPr lang="en-CA" smtClean="0"/>
              <a:t>International </a:t>
            </a:r>
            <a:r>
              <a:rPr lang="en-CA" dirty="0" smtClean="0"/>
              <a:t>Context: Partnership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2030 Sustainable Development Goals </a:t>
            </a:r>
            <a:r>
              <a:rPr lang="en-GB" dirty="0" smtClean="0"/>
              <a:t>are more than complicated they are complex.</a:t>
            </a:r>
          </a:p>
          <a:p>
            <a:r>
              <a:rPr lang="en-GB" dirty="0" smtClean="0"/>
              <a:t>Complex because we have </a:t>
            </a:r>
            <a:r>
              <a:rPr lang="en-US" dirty="0" smtClean="0"/>
              <a:t>incomplete</a:t>
            </a:r>
            <a:r>
              <a:rPr lang="en-US" dirty="0"/>
              <a:t>, contradictory, and changing </a:t>
            </a:r>
            <a:r>
              <a:rPr lang="en-US" dirty="0" smtClean="0"/>
              <a:t>requirements as we learn </a:t>
            </a:r>
            <a:r>
              <a:rPr lang="en-US" dirty="0"/>
              <a:t> </a:t>
            </a:r>
            <a:endParaRPr lang="en-GB" dirty="0" smtClean="0"/>
          </a:p>
          <a:p>
            <a:r>
              <a:rPr lang="en-GB" dirty="0" smtClean="0"/>
              <a:t>To meet the challenge requires functioning partnerships that cross boundaries </a:t>
            </a:r>
            <a:r>
              <a:rPr lang="en-GB" dirty="0"/>
              <a:t>of geography, economic sector or technical </a:t>
            </a:r>
            <a:r>
              <a:rPr lang="en-GB" dirty="0" smtClean="0"/>
              <a:t>background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6435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/>
              <a:t>Mobilisation </a:t>
            </a:r>
            <a:r>
              <a:rPr lang="en-CA" sz="3600" smtClean="0"/>
              <a:t>de la ressource: </a:t>
            </a:r>
            <a:br>
              <a:rPr lang="en-CA" sz="3600" smtClean="0"/>
            </a:br>
            <a:r>
              <a:rPr lang="en-CA" sz="3600" smtClean="0"/>
              <a:t>Situation actuelle: Contexte international</a:t>
            </a:r>
            <a:endParaRPr lang="fr-CA" sz="360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mtClean="0"/>
              <a:t>Objectifs du Partenariat mondial de Nations Unies pour financer le développement durable:</a:t>
            </a:r>
            <a:endParaRPr lang="fr-CA"/>
          </a:p>
          <a:p>
            <a:pPr lvl="1"/>
            <a:r>
              <a:rPr lang="fr-CA" smtClean="0"/>
              <a:t>Assurer la cohérence et la coordination</a:t>
            </a:r>
          </a:p>
          <a:p>
            <a:pPr lvl="1"/>
            <a:r>
              <a:rPr lang="fr-CA" smtClean="0"/>
              <a:t>Accroître la mobilisation et améliorer l’allocation des ressources</a:t>
            </a:r>
          </a:p>
          <a:p>
            <a:pPr lvl="1"/>
            <a:r>
              <a:rPr lang="fr-CA" smtClean="0"/>
              <a:t>Apporter un cadre pour le développement de la coopération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14736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Situation </a:t>
            </a:r>
            <a:r>
              <a:rPr lang="en-CA" dirty="0" smtClean="0"/>
              <a:t>Analysis</a:t>
            </a:r>
            <a:r>
              <a:rPr lang="en-CA" dirty="0"/>
              <a:t>: </a:t>
            </a:r>
            <a:r>
              <a:rPr lang="en-CA" dirty="0" smtClean="0"/>
              <a:t>WMO Context:</a:t>
            </a:r>
            <a:br>
              <a:rPr lang="en-CA" dirty="0" smtClean="0"/>
            </a:br>
            <a:r>
              <a:rPr lang="en-CA" dirty="0" smtClean="0"/>
              <a:t>Partnership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smtClean="0"/>
          </a:p>
          <a:p>
            <a:endParaRPr lang="fr-CA"/>
          </a:p>
        </p:txBody>
      </p:sp>
      <p:sp>
        <p:nvSpPr>
          <p:cNvPr id="4" name="Espace réservé du contenu 4"/>
          <p:cNvSpPr txBox="1">
            <a:spLocks/>
          </p:cNvSpPr>
          <p:nvPr/>
        </p:nvSpPr>
        <p:spPr>
          <a:xfrm>
            <a:off x="742950" y="234076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100" dirty="0"/>
              <a:t>WMO </a:t>
            </a:r>
            <a:r>
              <a:rPr lang="fr-CA" sz="2100" dirty="0" err="1"/>
              <a:t>is</a:t>
            </a:r>
            <a:r>
              <a:rPr lang="fr-CA" sz="2100" dirty="0"/>
              <a:t> </a:t>
            </a:r>
            <a:r>
              <a:rPr lang="fr-CA" sz="2100" dirty="0" err="1"/>
              <a:t>already</a:t>
            </a:r>
            <a:r>
              <a:rPr lang="fr-CA" sz="2100" dirty="0"/>
              <a:t> a </a:t>
            </a:r>
            <a:r>
              <a:rPr lang="fr-CA" sz="2100" dirty="0" err="1"/>
              <a:t>partnership</a:t>
            </a:r>
            <a:r>
              <a:rPr lang="fr-CA" sz="2100" dirty="0"/>
              <a:t> </a:t>
            </a:r>
            <a:r>
              <a:rPr lang="fr-CA" sz="2100" dirty="0" err="1"/>
              <a:t>between</a:t>
            </a:r>
            <a:r>
              <a:rPr lang="fr-CA" sz="2100" dirty="0"/>
              <a:t> the </a:t>
            </a:r>
            <a:r>
              <a:rPr lang="fr-CA" sz="2100" dirty="0" err="1"/>
              <a:t>members</a:t>
            </a:r>
            <a:endParaRPr lang="fr-CA" sz="2100" dirty="0"/>
          </a:p>
          <a:p>
            <a:r>
              <a:rPr lang="fr-CA" sz="2100" dirty="0" err="1"/>
              <a:t>With</a:t>
            </a:r>
            <a:r>
              <a:rPr lang="fr-CA" sz="2100" dirty="0"/>
              <a:t> </a:t>
            </a:r>
            <a:r>
              <a:rPr lang="fr-CA" sz="2100" dirty="0" err="1"/>
              <a:t>specific</a:t>
            </a:r>
            <a:r>
              <a:rPr lang="fr-CA" sz="2100" dirty="0"/>
              <a:t> </a:t>
            </a:r>
            <a:r>
              <a:rPr lang="fr-CA" sz="2100" dirty="0" err="1"/>
              <a:t>partnerships</a:t>
            </a:r>
            <a:r>
              <a:rPr lang="fr-CA" sz="2100" dirty="0"/>
              <a:t> for </a:t>
            </a:r>
            <a:r>
              <a:rPr lang="fr-CA" sz="2100" dirty="0" err="1"/>
              <a:t>particular</a:t>
            </a:r>
            <a:r>
              <a:rPr lang="fr-CA" sz="2100" dirty="0"/>
              <a:t> </a:t>
            </a:r>
            <a:r>
              <a:rPr lang="fr-CA" sz="2100" dirty="0" err="1"/>
              <a:t>competencies</a:t>
            </a:r>
            <a:r>
              <a:rPr lang="fr-CA" sz="2100" dirty="0"/>
              <a:t>, </a:t>
            </a:r>
            <a:r>
              <a:rPr lang="fr-CA" sz="2100" dirty="0" err="1"/>
              <a:t>such</a:t>
            </a:r>
            <a:r>
              <a:rPr lang="fr-CA" sz="2100" dirty="0"/>
              <a:t> as training. </a:t>
            </a:r>
          </a:p>
          <a:p>
            <a:r>
              <a:rPr lang="fr-CA" sz="2100" dirty="0"/>
              <a:t>The </a:t>
            </a:r>
            <a:r>
              <a:rPr lang="fr-CA" sz="2100" dirty="0" err="1"/>
              <a:t>NMHSs</a:t>
            </a:r>
            <a:r>
              <a:rPr lang="fr-CA" sz="2100" dirty="0"/>
              <a:t> of the </a:t>
            </a:r>
            <a:r>
              <a:rPr lang="fr-CA" sz="2100" dirty="0" err="1"/>
              <a:t>members</a:t>
            </a:r>
            <a:r>
              <a:rPr lang="fr-CA" sz="2100" dirty="0"/>
              <a:t> </a:t>
            </a:r>
            <a:r>
              <a:rPr lang="fr-CA" sz="2100" dirty="0" err="1"/>
              <a:t>also</a:t>
            </a:r>
            <a:r>
              <a:rPr lang="fr-CA" sz="2100" dirty="0"/>
              <a:t> have </a:t>
            </a:r>
            <a:r>
              <a:rPr lang="fr-CA" sz="2100" dirty="0" err="1"/>
              <a:t>many</a:t>
            </a:r>
            <a:r>
              <a:rPr lang="fr-CA" sz="2100" dirty="0"/>
              <a:t> </a:t>
            </a:r>
            <a:r>
              <a:rPr lang="fr-CA" sz="2100" dirty="0" err="1"/>
              <a:t>partnerships</a:t>
            </a:r>
            <a:r>
              <a:rPr lang="fr-CA" sz="2100" dirty="0"/>
              <a:t> to </a:t>
            </a:r>
            <a:r>
              <a:rPr lang="fr-CA" sz="2100" dirty="0" err="1"/>
              <a:t>meet</a:t>
            </a:r>
            <a:r>
              <a:rPr lang="fr-CA" sz="2100" dirty="0"/>
              <a:t> the national </a:t>
            </a:r>
            <a:r>
              <a:rPr lang="fr-CA" sz="2100" dirty="0" err="1"/>
              <a:t>requirements</a:t>
            </a:r>
            <a:r>
              <a:rPr lang="fr-CA" sz="2100" dirty="0"/>
              <a:t>. </a:t>
            </a:r>
          </a:p>
          <a:p>
            <a:endParaRPr lang="fr-CA" sz="2100" dirty="0"/>
          </a:p>
          <a:p>
            <a:r>
              <a:rPr lang="fr-CA" sz="2100" dirty="0"/>
              <a:t>The </a:t>
            </a:r>
            <a:r>
              <a:rPr lang="fr-CA" sz="2100" dirty="0" err="1"/>
              <a:t>Secretariat</a:t>
            </a:r>
            <a:r>
              <a:rPr lang="fr-CA" sz="2100" dirty="0"/>
              <a:t> </a:t>
            </a:r>
            <a:r>
              <a:rPr lang="fr-CA" sz="2100" err="1"/>
              <a:t>is</a:t>
            </a:r>
            <a:r>
              <a:rPr lang="fr-CA" sz="2100"/>
              <a:t> </a:t>
            </a:r>
            <a:r>
              <a:rPr lang="fr-CA" sz="2100" smtClean="0"/>
              <a:t>higly </a:t>
            </a:r>
            <a:r>
              <a:rPr lang="fr-CA" sz="2100" dirty="0"/>
              <a:t>active in </a:t>
            </a:r>
            <a:r>
              <a:rPr lang="fr-CA" sz="2100" dirty="0" err="1"/>
              <a:t>persuing</a:t>
            </a:r>
            <a:r>
              <a:rPr lang="fr-CA" sz="2100" dirty="0"/>
              <a:t> </a:t>
            </a:r>
            <a:r>
              <a:rPr lang="fr-CA" sz="2100" dirty="0" err="1"/>
              <a:t>partnerships</a:t>
            </a:r>
            <a:r>
              <a:rPr lang="fr-CA" sz="2100" dirty="0"/>
              <a:t>,  </a:t>
            </a:r>
            <a:r>
              <a:rPr lang="fr-CA" sz="2100" dirty="0" err="1"/>
              <a:t>across</a:t>
            </a:r>
            <a:r>
              <a:rPr lang="fr-CA" sz="2100" dirty="0"/>
              <a:t> the UN system and </a:t>
            </a:r>
            <a:r>
              <a:rPr lang="fr-CA" sz="2100" dirty="0" err="1"/>
              <a:t>wider</a:t>
            </a:r>
            <a:r>
              <a:rPr lang="fr-CA" sz="2100" dirty="0"/>
              <a:t>, </a:t>
            </a:r>
            <a:r>
              <a:rPr lang="fr-CA" sz="2100" dirty="0" err="1"/>
              <a:t>that</a:t>
            </a:r>
            <a:r>
              <a:rPr lang="fr-CA" sz="2100" dirty="0"/>
              <a:t> </a:t>
            </a:r>
            <a:r>
              <a:rPr lang="fr-CA" sz="2100" dirty="0" err="1"/>
              <a:t>assist</a:t>
            </a:r>
            <a:r>
              <a:rPr lang="fr-CA" sz="2100" dirty="0"/>
              <a:t> the </a:t>
            </a:r>
            <a:r>
              <a:rPr lang="fr-CA" sz="2100" dirty="0" err="1"/>
              <a:t>members</a:t>
            </a:r>
            <a:r>
              <a:rPr lang="fr-CA" sz="2100" dirty="0"/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2063626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mtClean="0"/>
              <a:t>Mobilisation de la ressource</a:t>
            </a:r>
            <a:br>
              <a:rPr lang="en-CA" smtClean="0"/>
            </a:br>
            <a:r>
              <a:rPr lang="en-CA" smtClean="0"/>
              <a:t>Situation actuelle: Contexte OMM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smtClean="0"/>
              <a:t>L’OMM reconnaît que la mobilisation des ressources est un défi pour plusieurs SMHN</a:t>
            </a:r>
          </a:p>
          <a:p>
            <a:pPr lvl="1"/>
            <a:r>
              <a:rPr lang="fr-CA" smtClean="0"/>
              <a:t>Aide à l’identification des lacunes et à leur comblement</a:t>
            </a:r>
          </a:p>
          <a:p>
            <a:pPr lvl="1"/>
            <a:r>
              <a:rPr lang="fr-CA" smtClean="0"/>
              <a:t>Assister le développement des plans à long terme, à l’élaboration de projets et à leur mise en oeuvre</a:t>
            </a:r>
          </a:p>
          <a:p>
            <a:pPr lvl="1"/>
            <a:r>
              <a:rPr lang="fr-CA" smtClean="0"/>
              <a:t>Partenariat avec des organisations internationales pour que les SMHN soient inclus dans le développement de projets</a:t>
            </a:r>
          </a:p>
          <a:p>
            <a:pPr lvl="1"/>
            <a:r>
              <a:rPr lang="fr-CA" smtClean="0"/>
              <a:t>Efforts dans l’éducation et la formation pour développer les compétences pour fournir des services de haute qualité</a:t>
            </a:r>
          </a:p>
        </p:txBody>
      </p:sp>
    </p:spTree>
    <p:extLst>
      <p:ext uri="{BB962C8B-B14F-4D97-AF65-F5344CB8AC3E}">
        <p14:creationId xmlns:p14="http://schemas.microsoft.com/office/powerpoint/2010/main" val="2391246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smtClean="0"/>
              <a:t>Enjeux et défis émergents: </a:t>
            </a:r>
            <a:br>
              <a:rPr lang="fr-CA" smtClean="0"/>
            </a:br>
            <a:r>
              <a:rPr lang="fr-CA" smtClean="0"/>
              <a:t>contexte international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A" smtClean="0"/>
              <a:t>Le processus de partenariat : </a:t>
            </a:r>
          </a:p>
          <a:p>
            <a:pPr lvl="1"/>
            <a:r>
              <a:rPr lang="fr-CA" smtClean="0"/>
              <a:t>complexe, soutien politique nécessaire, retards possibles, choisir les bons acteurs qui sont parfois concurrents, partenariats multiples, provenance </a:t>
            </a:r>
            <a:r>
              <a:rPr lang="fr-CA"/>
              <a:t>des ressources fragmentée</a:t>
            </a:r>
            <a:r>
              <a:rPr lang="fr-CA" smtClean="0"/>
              <a:t>. </a:t>
            </a:r>
          </a:p>
          <a:p>
            <a:r>
              <a:rPr lang="fr-CA" smtClean="0"/>
              <a:t>Les partenaires doivent: </a:t>
            </a:r>
          </a:p>
          <a:p>
            <a:pPr lvl="1"/>
            <a:r>
              <a:rPr lang="fr-CA" smtClean="0"/>
              <a:t>Avoir une compréhension commune des concepts, partager les mêmes objectifs, utiliser le même vocabulaire, partager l’information, avoir des droits égaux, démontrer un respect mutuel. </a:t>
            </a:r>
          </a:p>
          <a:p>
            <a:r>
              <a:rPr lang="fr-CA" smtClean="0"/>
              <a:t>Le « projet » </a:t>
            </a:r>
          </a:p>
          <a:p>
            <a:pPr lvl="1"/>
            <a:r>
              <a:rPr lang="fr-CA" smtClean="0"/>
              <a:t>limites claires;</a:t>
            </a:r>
          </a:p>
          <a:p>
            <a:pPr lvl="1"/>
            <a:r>
              <a:rPr lang="fr-CA" smtClean="0"/>
              <a:t>Responsabilisation des parties, objectifs réalistes, atteinte de résultats.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78304598"/>
      </p:ext>
    </p:extLst>
  </p:cSld>
  <p:clrMapOvr>
    <a:masterClrMapping/>
  </p:clrMapOvr>
</p:sld>
</file>

<file path=ppt/theme/theme1.xml><?xml version="1.0" encoding="utf-8"?>
<a:theme xmlns:a="http://schemas.openxmlformats.org/drawingml/2006/main" name="WMO_WHIT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WMO_WHITE_Powerpoint_en_fr</Template>
  <TotalTime>864</TotalTime>
  <Words>529</Words>
  <Application>Microsoft Macintosh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Arial</vt:lpstr>
      <vt:lpstr>WMO_WHITE_Powerpoint_en_fr</vt:lpstr>
      <vt:lpstr>PowerPoint Presentation</vt:lpstr>
      <vt:lpstr>Partnership and Resource mobilization</vt:lpstr>
      <vt:lpstr>Overview Partnership</vt:lpstr>
      <vt:lpstr>Mobilisation de la ressource - aperçu</vt:lpstr>
      <vt:lpstr>Situation Analysis:  International Context: Partnership</vt:lpstr>
      <vt:lpstr>Mobilisation de la ressource:  Situation actuelle: Contexte international</vt:lpstr>
      <vt:lpstr>Situation Analysis: WMO Context: Partnership</vt:lpstr>
      <vt:lpstr>Mobilisation de la ressource Situation actuelle: Contexte OMM</vt:lpstr>
      <vt:lpstr>Enjeux et défis émergents:  contexte international</vt:lpstr>
      <vt:lpstr>Challenges and Emerging Issues:  WMO Context</vt:lpstr>
      <vt:lpstr>Recommendations for training centers</vt:lpstr>
      <vt:lpstr>PowerPoint Presentation</vt:lpstr>
    </vt:vector>
  </TitlesOfParts>
  <Company>World Meteorological Organization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Yvette Burnet</dc:creator>
  <cp:lastModifiedBy>Patrick Parrish</cp:lastModifiedBy>
  <cp:revision>25</cp:revision>
  <dcterms:created xsi:type="dcterms:W3CDTF">2017-10-16T12:51:14Z</dcterms:created>
  <dcterms:modified xsi:type="dcterms:W3CDTF">2017-10-23T19:16:22Z</dcterms:modified>
</cp:coreProperties>
</file>