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822924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805560"/>
            <a:ext cx="822924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26864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26864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22080" y="380556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80556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7200" y="380556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268640"/>
            <a:ext cx="8229240" cy="4857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822924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3605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68640"/>
            <a:ext cx="8229240" cy="4857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805560"/>
            <a:ext cx="822924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822924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805560"/>
            <a:ext cx="822924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26864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26864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22080" y="380556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80556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457200" y="3805560"/>
            <a:ext cx="26496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822924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3605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4857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80556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268640"/>
            <a:ext cx="401580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805560"/>
            <a:ext cx="8229240" cy="2316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Click to edit Master title style</a:t>
            </a:r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8BD28FB-4272-403B-B23A-1AE1AFAF97B1}" type="datetime">
              <a:rPr lang="fr-FR" sz="12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pPr>
                <a:lnSpc>
                  <a:spcPct val="100000"/>
                </a:lnSpc>
              </a:pPr>
              <a:t>26/04/2018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A80E38-FA73-4190-8A15-91CB74C13BC5}" type="slidenum">
              <a:rPr lang="fr-FR" sz="12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77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5400" b="1" strike="noStrike" spc="-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Click to edit Master title style</a:t>
            </a:r>
            <a:endParaRPr lang="en-US" sz="5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268640"/>
            <a:ext cx="8229240" cy="48571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Click to edit Master text styles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Second level</a:t>
            </a:r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Third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Fourth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Fifth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3751DE69-131B-4700-8BAC-C72D5D16B3FD}" type="datetime">
              <a:rPr lang="fr-FR" sz="12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pPr>
                <a:lnSpc>
                  <a:spcPct val="100000"/>
                </a:lnSpc>
              </a:pPr>
              <a:t>26/04/2018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BBAA1D3-8CC7-4D9C-BDE8-E18D53C08E1F}" type="slidenum">
              <a:rPr lang="fr-FR" sz="12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5800" y="1124640"/>
            <a:ext cx="7772040" cy="309600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4800" b="1" strike="noStrike" spc="-1" dirty="0" err="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Exemples</a:t>
            </a:r>
            <a:r>
              <a:rPr lang="en-US" sz="4800" b="1" strike="noStrike" spc="-1" dirty="0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: </a:t>
            </a:r>
            <a:r>
              <a:rPr dirty="0"/>
              <a:t/>
            </a:r>
            <a:br>
              <a:rPr dirty="0"/>
            </a:br>
            <a:r>
              <a:rPr lang="en-US" sz="6600" b="1" strike="noStrike" spc="-1" dirty="0" err="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Cartes</a:t>
            </a:r>
            <a:r>
              <a:rPr lang="en-US" sz="6600" b="1" strike="noStrike" spc="-1" dirty="0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 </a:t>
            </a:r>
            <a:r>
              <a:rPr lang="en-US" sz="6600" b="1" strike="noStrike" spc="-1" dirty="0" err="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d’Activités</a:t>
            </a:r>
            <a:r>
              <a:rPr dirty="0"/>
              <a:t/>
            </a:r>
            <a:br>
              <a:rPr dirty="0"/>
            </a:br>
            <a:r>
              <a:rPr lang="en-US" sz="6600" b="1" strike="noStrike" spc="-1" dirty="0" err="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en-US" sz="6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Line 1"/>
          <p:cNvSpPr/>
          <p:nvPr/>
        </p:nvSpPr>
        <p:spPr>
          <a:xfrm flipH="1" flipV="1">
            <a:off x="6802200" y="2922480"/>
            <a:ext cx="176400" cy="8892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8" name="Line 2"/>
          <p:cNvSpPr/>
          <p:nvPr/>
        </p:nvSpPr>
        <p:spPr>
          <a:xfrm flipV="1">
            <a:off x="1206360" y="3460680"/>
            <a:ext cx="1109520" cy="10317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9" name="Line 3"/>
          <p:cNvSpPr/>
          <p:nvPr/>
        </p:nvSpPr>
        <p:spPr>
          <a:xfrm flipH="1" flipV="1">
            <a:off x="6802200" y="2922480"/>
            <a:ext cx="1800" cy="15699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0" name="Line 4"/>
          <p:cNvSpPr/>
          <p:nvPr/>
        </p:nvSpPr>
        <p:spPr>
          <a:xfrm flipH="1" flipV="1">
            <a:off x="2315880" y="3460680"/>
            <a:ext cx="1258920" cy="51588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1" name="Line 5"/>
          <p:cNvSpPr/>
          <p:nvPr/>
        </p:nvSpPr>
        <p:spPr>
          <a:xfrm flipH="1" flipV="1">
            <a:off x="4572000" y="1977840"/>
            <a:ext cx="1512720" cy="12081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2" name="Line 6"/>
          <p:cNvSpPr/>
          <p:nvPr/>
        </p:nvSpPr>
        <p:spPr>
          <a:xfrm flipV="1">
            <a:off x="3011400" y="1977840"/>
            <a:ext cx="1560600" cy="121932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3" name="CustomShape 7"/>
          <p:cNvSpPr/>
          <p:nvPr/>
        </p:nvSpPr>
        <p:spPr>
          <a:xfrm>
            <a:off x="0" y="0"/>
            <a:ext cx="9143640" cy="692280"/>
          </a:xfrm>
          <a:prstGeom prst="rect">
            <a:avLst/>
          </a:prstGeom>
          <a:gradFill>
            <a:gsLst>
              <a:gs pos="0">
                <a:srgbClr val="977100"/>
              </a:gs>
              <a:gs pos="50000">
                <a:srgbClr val="D6A100"/>
              </a:gs>
              <a:gs pos="100000">
                <a:srgbClr val="FFBF00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marL="541440">
              <a:lnSpc>
                <a:spcPct val="100000"/>
              </a:lnSpc>
            </a:pPr>
            <a:r>
              <a:rPr lang="fr-FR" sz="2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3. Identifier les besoins des apprenants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4" name="CustomShape 8"/>
          <p:cNvSpPr/>
          <p:nvPr/>
        </p:nvSpPr>
        <p:spPr>
          <a:xfrm>
            <a:off x="3420000" y="1412640"/>
            <a:ext cx="2376000" cy="564840"/>
          </a:xfrm>
          <a:prstGeom prst="rect">
            <a:avLst/>
          </a:prstGeom>
          <a:gradFill>
            <a:gsLst>
              <a:gs pos="0">
                <a:srgbClr val="977100"/>
              </a:gs>
              <a:gs pos="50000">
                <a:srgbClr val="D6A100"/>
              </a:gs>
              <a:gs pos="100000">
                <a:srgbClr val="FFBF00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Identifier les écarts de  performance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5" name="CustomShape 9"/>
          <p:cNvSpPr/>
          <p:nvPr/>
        </p:nvSpPr>
        <p:spPr>
          <a:xfrm>
            <a:off x="1547640" y="2781000"/>
            <a:ext cx="1464120" cy="67932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Sonder les parties prenantes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6" name="CustomShape 10"/>
          <p:cNvSpPr/>
          <p:nvPr/>
        </p:nvSpPr>
        <p:spPr>
          <a:xfrm>
            <a:off x="6084000" y="2923200"/>
            <a:ext cx="1583640" cy="52596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Évaluer les performances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7" name="CustomShape 11"/>
          <p:cNvSpPr/>
          <p:nvPr/>
        </p:nvSpPr>
        <p:spPr>
          <a:xfrm>
            <a:off x="251640" y="4725000"/>
            <a:ext cx="2304720" cy="577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Techniques et outils de sondage en ligne, p.ex. Moodle, Survey Monkey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8" name="CustomShape 12"/>
          <p:cNvSpPr/>
          <p:nvPr/>
        </p:nvSpPr>
        <p:spPr>
          <a:xfrm>
            <a:off x="251640" y="3966480"/>
            <a:ext cx="165168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Tutoriel pour les outils en ligne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9" name="CustomShape 13"/>
          <p:cNvSpPr/>
          <p:nvPr/>
        </p:nvSpPr>
        <p:spPr>
          <a:xfrm>
            <a:off x="5976360" y="3966480"/>
            <a:ext cx="2267640" cy="5421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Examiner un échantillon de la documentation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0" name="CustomShape 14"/>
          <p:cNvSpPr/>
          <p:nvPr/>
        </p:nvSpPr>
        <p:spPr>
          <a:xfrm>
            <a:off x="5935680" y="4711680"/>
            <a:ext cx="3168000" cy="971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  <a:spcAft>
                <a:spcPts val="601"/>
              </a:spcAft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Rapports des chefs, évaluation des performances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Erreurs et failles dans le travail, statistiques de vérification et performance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81080" indent="-180720">
              <a:lnSpc>
                <a:spcPct val="80000"/>
              </a:lnSpc>
            </a:pP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1" name="CustomShape 15"/>
          <p:cNvSpPr/>
          <p:nvPr/>
        </p:nvSpPr>
        <p:spPr>
          <a:xfrm>
            <a:off x="2843640" y="3976920"/>
            <a:ext cx="194400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Faire un sondage d’exemple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2" name="CustomShape 16"/>
          <p:cNvSpPr/>
          <p:nvPr/>
        </p:nvSpPr>
        <p:spPr>
          <a:xfrm>
            <a:off x="2771280" y="4733640"/>
            <a:ext cx="2304720" cy="503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Basé sur les compétences et les performances professionnelles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3" name="CustomShape 17"/>
          <p:cNvSpPr/>
          <p:nvPr/>
        </p:nvSpPr>
        <p:spPr>
          <a:xfrm>
            <a:off x="0" y="6516720"/>
            <a:ext cx="2912760" cy="3337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</a:pPr>
            <a:r>
              <a:rPr lang="fr-FR" sz="1600" b="0" strike="noStrike" spc="-1">
                <a:solidFill>
                  <a:srgbClr val="C092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Tasks and learning activities map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Line 1"/>
          <p:cNvSpPr/>
          <p:nvPr/>
        </p:nvSpPr>
        <p:spPr>
          <a:xfrm flipV="1">
            <a:off x="5522760" y="2707920"/>
            <a:ext cx="371520" cy="23688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5" name="Line 2"/>
          <p:cNvSpPr/>
          <p:nvPr/>
        </p:nvSpPr>
        <p:spPr>
          <a:xfrm flipV="1">
            <a:off x="5522760" y="2354040"/>
            <a:ext cx="360" cy="4287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6" name="Line 3"/>
          <p:cNvSpPr/>
          <p:nvPr/>
        </p:nvSpPr>
        <p:spPr>
          <a:xfrm>
            <a:off x="5700600" y="2963520"/>
            <a:ext cx="479520" cy="1605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7" name="Line 4"/>
          <p:cNvSpPr/>
          <p:nvPr/>
        </p:nvSpPr>
        <p:spPr>
          <a:xfrm>
            <a:off x="5648040" y="3089160"/>
            <a:ext cx="986040" cy="6667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48" name="CustomShape 5"/>
          <p:cNvSpPr/>
          <p:nvPr/>
        </p:nvSpPr>
        <p:spPr>
          <a:xfrm>
            <a:off x="2555640" y="1917000"/>
            <a:ext cx="259200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Identifier les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activités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9" name="CustomShape 6"/>
          <p:cNvSpPr/>
          <p:nvPr/>
        </p:nvSpPr>
        <p:spPr>
          <a:xfrm>
            <a:off x="107640" y="2781000"/>
            <a:ext cx="187200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0" name="CustomShape 7"/>
          <p:cNvSpPr/>
          <p:nvPr/>
        </p:nvSpPr>
        <p:spPr>
          <a:xfrm>
            <a:off x="3970440" y="1817640"/>
            <a:ext cx="313920" cy="215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1" name="Line 8"/>
          <p:cNvSpPr/>
          <p:nvPr/>
        </p:nvSpPr>
        <p:spPr>
          <a:xfrm flipV="1">
            <a:off x="4679640" y="2963520"/>
            <a:ext cx="663840" cy="28116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2" name="CustomShape 9"/>
          <p:cNvSpPr/>
          <p:nvPr/>
        </p:nvSpPr>
        <p:spPr>
          <a:xfrm>
            <a:off x="5344200" y="2783520"/>
            <a:ext cx="3567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2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3" name="CustomShape 10"/>
          <p:cNvSpPr/>
          <p:nvPr/>
        </p:nvSpPr>
        <p:spPr>
          <a:xfrm>
            <a:off x="5842080" y="240264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4" name="Line 11"/>
          <p:cNvSpPr/>
          <p:nvPr/>
        </p:nvSpPr>
        <p:spPr>
          <a:xfrm flipH="1">
            <a:off x="3236760" y="3921120"/>
            <a:ext cx="358920" cy="29988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5" name="CustomShape 12"/>
          <p:cNvSpPr/>
          <p:nvPr/>
        </p:nvSpPr>
        <p:spPr>
          <a:xfrm>
            <a:off x="2931120" y="4168080"/>
            <a:ext cx="3585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3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6" name="Line 13"/>
          <p:cNvSpPr/>
          <p:nvPr/>
        </p:nvSpPr>
        <p:spPr>
          <a:xfrm flipH="1">
            <a:off x="2145960" y="4348080"/>
            <a:ext cx="784440" cy="4143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7" name="CustomShape 14"/>
          <p:cNvSpPr/>
          <p:nvPr/>
        </p:nvSpPr>
        <p:spPr>
          <a:xfrm>
            <a:off x="2095200" y="451764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8" name="Line 15"/>
          <p:cNvSpPr/>
          <p:nvPr/>
        </p:nvSpPr>
        <p:spPr>
          <a:xfrm>
            <a:off x="3236760" y="4475160"/>
            <a:ext cx="628560" cy="3013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9" name="CustomShape 16"/>
          <p:cNvSpPr/>
          <p:nvPr/>
        </p:nvSpPr>
        <p:spPr>
          <a:xfrm>
            <a:off x="3814200" y="478476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0" name="Line 17"/>
          <p:cNvSpPr/>
          <p:nvPr/>
        </p:nvSpPr>
        <p:spPr>
          <a:xfrm flipH="1" flipV="1">
            <a:off x="2989080" y="2874960"/>
            <a:ext cx="503280" cy="34596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1" name="CustomShape 18"/>
          <p:cNvSpPr/>
          <p:nvPr/>
        </p:nvSpPr>
        <p:spPr>
          <a:xfrm flipH="1">
            <a:off x="2683440" y="2569680"/>
            <a:ext cx="358560" cy="3567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1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2" name="Line 19"/>
          <p:cNvSpPr/>
          <p:nvPr/>
        </p:nvSpPr>
        <p:spPr>
          <a:xfrm flipH="1" flipV="1">
            <a:off x="2384280" y="1863720"/>
            <a:ext cx="350640" cy="7585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3" name="CustomShape 20"/>
          <p:cNvSpPr/>
          <p:nvPr/>
        </p:nvSpPr>
        <p:spPr>
          <a:xfrm flipH="1">
            <a:off x="2205720" y="1567800"/>
            <a:ext cx="357480" cy="35712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4" name="Line 21"/>
          <p:cNvSpPr/>
          <p:nvPr/>
        </p:nvSpPr>
        <p:spPr>
          <a:xfrm flipH="1">
            <a:off x="2041200" y="2747880"/>
            <a:ext cx="641520" cy="7128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5" name="CustomShape 22"/>
          <p:cNvSpPr/>
          <p:nvPr/>
        </p:nvSpPr>
        <p:spPr>
          <a:xfrm flipH="1">
            <a:off x="1684440" y="2702160"/>
            <a:ext cx="357480" cy="35712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6" name="CustomShape 23"/>
          <p:cNvSpPr/>
          <p:nvPr/>
        </p:nvSpPr>
        <p:spPr>
          <a:xfrm>
            <a:off x="3203848" y="2760840"/>
            <a:ext cx="1872208" cy="1532256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sp>
      <p:sp>
        <p:nvSpPr>
          <p:cNvPr id="368" name="CustomShape 25"/>
          <p:cNvSpPr/>
          <p:nvPr/>
        </p:nvSpPr>
        <p:spPr>
          <a:xfrm>
            <a:off x="3131840" y="2924280"/>
            <a:ext cx="1800160" cy="11257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20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Créer une formation en ligne motivante</a:t>
            </a:r>
            <a:endParaRPr lang="fr-F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0" name="CustomShape 27"/>
          <p:cNvSpPr/>
          <p:nvPr/>
        </p:nvSpPr>
        <p:spPr>
          <a:xfrm>
            <a:off x="0" y="65520"/>
            <a:ext cx="9143640" cy="6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4000"/>
              </a:lnSpc>
            </a:pPr>
            <a:r>
              <a:rPr lang="fr-FR" sz="4100" b="1" strike="noStrike" spc="-1">
                <a:solidFill>
                  <a:srgbClr val="4A8EF2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En ligne, actif et engagé</a:t>
            </a:r>
            <a:endParaRPr lang="fr-FR" sz="4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1" name="CustomShape 28"/>
          <p:cNvSpPr/>
          <p:nvPr/>
        </p:nvSpPr>
        <p:spPr>
          <a:xfrm>
            <a:off x="5076056" y="3356992"/>
            <a:ext cx="1800000" cy="802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 dirty="0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Sélectionner les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 dirty="0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stratégies de 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 dirty="0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motivation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2" name="CustomShape 29"/>
          <p:cNvSpPr/>
          <p:nvPr/>
        </p:nvSpPr>
        <p:spPr>
          <a:xfrm>
            <a:off x="2195640" y="4797000"/>
            <a:ext cx="1817280" cy="1021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Créer les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activités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0E58C4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3" name="CustomShape 30"/>
          <p:cNvSpPr/>
          <p:nvPr/>
        </p:nvSpPr>
        <p:spPr>
          <a:xfrm>
            <a:off x="899592" y="908720"/>
            <a:ext cx="1834560" cy="8089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 d’apprentissage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4" name="CustomShape 31"/>
          <p:cNvSpPr/>
          <p:nvPr/>
        </p:nvSpPr>
        <p:spPr>
          <a:xfrm>
            <a:off x="5508000" y="1484640"/>
            <a:ext cx="2857320" cy="411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1" strike="noStrike" spc="-1">
                <a:solidFill>
                  <a:srgbClr val="4A8EF2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Activités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5" name="CustomShape 32"/>
          <p:cNvSpPr/>
          <p:nvPr/>
        </p:nvSpPr>
        <p:spPr>
          <a:xfrm>
            <a:off x="4068000" y="5157360"/>
            <a:ext cx="178020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6" name="CustomShape 33"/>
          <p:cNvSpPr/>
          <p:nvPr/>
        </p:nvSpPr>
        <p:spPr>
          <a:xfrm>
            <a:off x="251640" y="4509000"/>
            <a:ext cx="172800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7" name="CustomShape 34"/>
          <p:cNvSpPr/>
          <p:nvPr/>
        </p:nvSpPr>
        <p:spPr>
          <a:xfrm>
            <a:off x="7380312" y="2276872"/>
            <a:ext cx="1871280" cy="721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600" b="0" strike="noStrike" spc="-1" dirty="0">
                <a:solidFill>
                  <a:srgbClr val="596A85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Connaissances et</a:t>
            </a:r>
            <a:endParaRPr lang="fr-FR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600" b="0" strike="noStrike" spc="-1" dirty="0">
                <a:solidFill>
                  <a:srgbClr val="596A85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capacités </a:t>
            </a:r>
            <a:endParaRPr lang="fr-FR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600" b="0" strike="noStrike" spc="-1" dirty="0">
                <a:solidFill>
                  <a:srgbClr val="596A85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essentielles</a:t>
            </a:r>
            <a:endParaRPr lang="fr-FR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8" name="CustomShape 35"/>
          <p:cNvSpPr/>
          <p:nvPr/>
        </p:nvSpPr>
        <p:spPr>
          <a:xfrm>
            <a:off x="5343480" y="199692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9" name="CustomShape 36"/>
          <p:cNvSpPr/>
          <p:nvPr/>
        </p:nvSpPr>
        <p:spPr>
          <a:xfrm>
            <a:off x="6634800" y="357660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0" name="CustomShape 37"/>
          <p:cNvSpPr/>
          <p:nvPr/>
        </p:nvSpPr>
        <p:spPr>
          <a:xfrm>
            <a:off x="6179760" y="294516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1" name="CustomShape 38"/>
          <p:cNvSpPr/>
          <p:nvPr/>
        </p:nvSpPr>
        <p:spPr>
          <a:xfrm>
            <a:off x="6997680" y="3933720"/>
            <a:ext cx="2145960" cy="1305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600" b="0" strike="noStrike" spc="-1">
                <a:solidFill>
                  <a:srgbClr val="596A85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p.ex. liste des stratégies de motivation possibles et leurs forces et faiblesses, facilité de création, etc.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2" name="CustomShape 39"/>
          <p:cNvSpPr/>
          <p:nvPr/>
        </p:nvSpPr>
        <p:spPr>
          <a:xfrm>
            <a:off x="1331640" y="5738760"/>
            <a:ext cx="2695320" cy="333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600" b="0" strike="noStrike" spc="-1">
                <a:solidFill>
                  <a:srgbClr val="596A85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Ex. d’outils – Moodle, Centra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3" name="Line 40"/>
          <p:cNvSpPr/>
          <p:nvPr/>
        </p:nvSpPr>
        <p:spPr>
          <a:xfrm flipH="1">
            <a:off x="8165880" y="2924944"/>
            <a:ext cx="6520" cy="98969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4" name="Line 41"/>
          <p:cNvSpPr/>
          <p:nvPr/>
        </p:nvSpPr>
        <p:spPr>
          <a:xfrm>
            <a:off x="6228000" y="2564640"/>
            <a:ext cx="1251000" cy="292680"/>
          </a:xfrm>
          <a:prstGeom prst="line">
            <a:avLst/>
          </a:prstGeom>
          <a:ln>
            <a:solidFill>
              <a:srgbClr val="90C1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4403880" y="1817640"/>
            <a:ext cx="313920" cy="215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Line 2"/>
          <p:cNvSpPr/>
          <p:nvPr/>
        </p:nvSpPr>
        <p:spPr>
          <a:xfrm flipV="1">
            <a:off x="5070240" y="2468520"/>
            <a:ext cx="401760" cy="50328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3"/>
          <p:cNvSpPr/>
          <p:nvPr/>
        </p:nvSpPr>
        <p:spPr>
          <a:xfrm>
            <a:off x="5419800" y="2161800"/>
            <a:ext cx="3567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Line 4"/>
          <p:cNvSpPr/>
          <p:nvPr/>
        </p:nvSpPr>
        <p:spPr>
          <a:xfrm flipV="1">
            <a:off x="5724360" y="1884240"/>
            <a:ext cx="282600" cy="3301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CustomShape 5"/>
          <p:cNvSpPr/>
          <p:nvPr/>
        </p:nvSpPr>
        <p:spPr>
          <a:xfrm>
            <a:off x="5955480" y="163908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Line 6"/>
          <p:cNvSpPr/>
          <p:nvPr/>
        </p:nvSpPr>
        <p:spPr>
          <a:xfrm>
            <a:off x="5070240" y="3965400"/>
            <a:ext cx="401760" cy="25560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7"/>
          <p:cNvSpPr/>
          <p:nvPr/>
        </p:nvSpPr>
        <p:spPr>
          <a:xfrm>
            <a:off x="5419800" y="4168080"/>
            <a:ext cx="3567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Line 8"/>
          <p:cNvSpPr/>
          <p:nvPr/>
        </p:nvSpPr>
        <p:spPr>
          <a:xfrm flipV="1">
            <a:off x="5724360" y="3912840"/>
            <a:ext cx="630360" cy="3081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CustomShape 9"/>
          <p:cNvSpPr/>
          <p:nvPr/>
        </p:nvSpPr>
        <p:spPr>
          <a:xfrm>
            <a:off x="6302160" y="366948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Line 10"/>
          <p:cNvSpPr/>
          <p:nvPr/>
        </p:nvSpPr>
        <p:spPr>
          <a:xfrm>
            <a:off x="5724360" y="4475160"/>
            <a:ext cx="791640" cy="60984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CustomShape 11"/>
          <p:cNvSpPr/>
          <p:nvPr/>
        </p:nvSpPr>
        <p:spPr>
          <a:xfrm>
            <a:off x="6300360" y="494100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" name="Line 12"/>
          <p:cNvSpPr/>
          <p:nvPr/>
        </p:nvSpPr>
        <p:spPr>
          <a:xfrm flipH="1">
            <a:off x="3670200" y="3921120"/>
            <a:ext cx="358560" cy="29988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13"/>
          <p:cNvSpPr/>
          <p:nvPr/>
        </p:nvSpPr>
        <p:spPr>
          <a:xfrm>
            <a:off x="3363840" y="4168080"/>
            <a:ext cx="3585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" name="Line 14"/>
          <p:cNvSpPr/>
          <p:nvPr/>
        </p:nvSpPr>
        <p:spPr>
          <a:xfrm flipH="1">
            <a:off x="2789280" y="4474440"/>
            <a:ext cx="627120" cy="3751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15"/>
          <p:cNvSpPr/>
          <p:nvPr/>
        </p:nvSpPr>
        <p:spPr>
          <a:xfrm>
            <a:off x="2483640" y="479700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Line 16"/>
          <p:cNvSpPr/>
          <p:nvPr/>
        </p:nvSpPr>
        <p:spPr>
          <a:xfrm>
            <a:off x="3670200" y="4475160"/>
            <a:ext cx="628560" cy="3013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17"/>
          <p:cNvSpPr/>
          <p:nvPr/>
        </p:nvSpPr>
        <p:spPr>
          <a:xfrm>
            <a:off x="4246920" y="478476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Line 18"/>
          <p:cNvSpPr/>
          <p:nvPr/>
        </p:nvSpPr>
        <p:spPr>
          <a:xfrm flipH="1" flipV="1">
            <a:off x="3422520" y="2874960"/>
            <a:ext cx="623880" cy="9684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19"/>
          <p:cNvSpPr/>
          <p:nvPr/>
        </p:nvSpPr>
        <p:spPr>
          <a:xfrm flipH="1">
            <a:off x="3116160" y="2569680"/>
            <a:ext cx="358560" cy="3567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Line 20"/>
          <p:cNvSpPr/>
          <p:nvPr/>
        </p:nvSpPr>
        <p:spPr>
          <a:xfrm flipH="1" flipV="1">
            <a:off x="2817720" y="1863720"/>
            <a:ext cx="350640" cy="75852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21"/>
          <p:cNvSpPr/>
          <p:nvPr/>
        </p:nvSpPr>
        <p:spPr>
          <a:xfrm flipH="1">
            <a:off x="2638440" y="1567800"/>
            <a:ext cx="357480" cy="35712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Line 22"/>
          <p:cNvSpPr/>
          <p:nvPr/>
        </p:nvSpPr>
        <p:spPr>
          <a:xfrm flipH="1">
            <a:off x="2474640" y="2747880"/>
            <a:ext cx="641520" cy="7128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23"/>
          <p:cNvSpPr/>
          <p:nvPr/>
        </p:nvSpPr>
        <p:spPr>
          <a:xfrm flipH="1">
            <a:off x="2117160" y="2702160"/>
            <a:ext cx="357480" cy="35712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6" name="CustomShape 24"/>
          <p:cNvSpPr/>
          <p:nvPr/>
        </p:nvSpPr>
        <p:spPr>
          <a:xfrm>
            <a:off x="3833640" y="2760840"/>
            <a:ext cx="1449000" cy="1449000"/>
          </a:xfrm>
          <a:prstGeom prst="ellipse">
            <a:avLst/>
          </a:prstGeom>
          <a:solidFill>
            <a:srgbClr val="74A510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25"/>
          <p:cNvSpPr/>
          <p:nvPr/>
        </p:nvSpPr>
        <p:spPr>
          <a:xfrm>
            <a:off x="4067944" y="3356992"/>
            <a:ext cx="1052280" cy="779040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6000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08" name="CustomShape 26"/>
          <p:cNvSpPr/>
          <p:nvPr/>
        </p:nvSpPr>
        <p:spPr>
          <a:xfrm>
            <a:off x="3780000" y="3141000"/>
            <a:ext cx="1585440" cy="6382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Objectif ou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80000"/>
              </a:lnSpc>
            </a:pPr>
            <a:r>
              <a:rPr lang="fr-FR" sz="20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compétence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27"/>
          <p:cNvSpPr/>
          <p:nvPr/>
        </p:nvSpPr>
        <p:spPr>
          <a:xfrm rot="16552200">
            <a:off x="4203720" y="3247200"/>
            <a:ext cx="680040" cy="1335960"/>
          </a:xfrm>
          <a:prstGeom prst="moon">
            <a:avLst>
              <a:gd name="adj" fmla="val 18952"/>
            </a:avLst>
          </a:prstGeom>
          <a:gradFill>
            <a:gsLst>
              <a:gs pos="24000">
                <a:srgbClr val="000000">
                  <a:alpha val="24000"/>
                </a:srgbClr>
              </a:gs>
              <a:gs pos="100000">
                <a:srgbClr val="FFFFFF">
                  <a:alpha val="0"/>
                </a:srgbClr>
              </a:gs>
            </a:gsLst>
            <a:lin ang="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0" name="CustomShape 28"/>
          <p:cNvSpPr/>
          <p:nvPr/>
        </p:nvSpPr>
        <p:spPr>
          <a:xfrm>
            <a:off x="467640" y="332640"/>
            <a:ext cx="8459280" cy="55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4000"/>
              </a:lnSpc>
            </a:pPr>
            <a:r>
              <a:rPr lang="fr-FR" sz="3200" b="1" strike="noStrike" spc="-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Carte d’Activités d’Apprentissage</a:t>
            </a:r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29"/>
          <p:cNvSpPr/>
          <p:nvPr/>
        </p:nvSpPr>
        <p:spPr>
          <a:xfrm>
            <a:off x="5364000" y="2565000"/>
            <a:ext cx="223200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Tache professionnelle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30"/>
          <p:cNvSpPr/>
          <p:nvPr/>
        </p:nvSpPr>
        <p:spPr>
          <a:xfrm>
            <a:off x="6660360" y="5085360"/>
            <a:ext cx="1832040" cy="688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31"/>
          <p:cNvSpPr/>
          <p:nvPr/>
        </p:nvSpPr>
        <p:spPr>
          <a:xfrm>
            <a:off x="7308720" y="1217520"/>
            <a:ext cx="1439280" cy="72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BF4D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Connaissances ou capacités essentielles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32"/>
          <p:cNvSpPr/>
          <p:nvPr/>
        </p:nvSpPr>
        <p:spPr>
          <a:xfrm>
            <a:off x="5220000" y="4509000"/>
            <a:ext cx="223200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Tache professionnelle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33"/>
          <p:cNvSpPr/>
          <p:nvPr/>
        </p:nvSpPr>
        <p:spPr>
          <a:xfrm>
            <a:off x="4140000" y="5085360"/>
            <a:ext cx="1866960" cy="698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34"/>
          <p:cNvSpPr/>
          <p:nvPr/>
        </p:nvSpPr>
        <p:spPr>
          <a:xfrm>
            <a:off x="6660360" y="3213000"/>
            <a:ext cx="1950120" cy="755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35"/>
          <p:cNvSpPr/>
          <p:nvPr/>
        </p:nvSpPr>
        <p:spPr>
          <a:xfrm>
            <a:off x="5463000" y="908640"/>
            <a:ext cx="1773000" cy="701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36"/>
          <p:cNvSpPr/>
          <p:nvPr/>
        </p:nvSpPr>
        <p:spPr>
          <a:xfrm>
            <a:off x="1639440" y="919080"/>
            <a:ext cx="1872720" cy="69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37"/>
          <p:cNvSpPr/>
          <p:nvPr/>
        </p:nvSpPr>
        <p:spPr>
          <a:xfrm>
            <a:off x="395640" y="2853000"/>
            <a:ext cx="1864800" cy="743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38"/>
          <p:cNvSpPr/>
          <p:nvPr/>
        </p:nvSpPr>
        <p:spPr>
          <a:xfrm>
            <a:off x="467640" y="4527000"/>
            <a:ext cx="1774440" cy="739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39"/>
          <p:cNvSpPr/>
          <p:nvPr/>
        </p:nvSpPr>
        <p:spPr>
          <a:xfrm>
            <a:off x="3060000" y="2205000"/>
            <a:ext cx="223200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Tache professionnelle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40"/>
          <p:cNvSpPr/>
          <p:nvPr/>
        </p:nvSpPr>
        <p:spPr>
          <a:xfrm>
            <a:off x="1115640" y="4077000"/>
            <a:ext cx="223200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Tache professionnelle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41"/>
          <p:cNvSpPr/>
          <p:nvPr/>
        </p:nvSpPr>
        <p:spPr>
          <a:xfrm>
            <a:off x="7380360" y="3933000"/>
            <a:ext cx="1439280" cy="72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BF4D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Connaissances ou capacités essentielles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42"/>
          <p:cNvSpPr/>
          <p:nvPr/>
        </p:nvSpPr>
        <p:spPr>
          <a:xfrm>
            <a:off x="1547640" y="5373360"/>
            <a:ext cx="1439280" cy="72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BF4D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Connaissances ou capacités essentielles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43"/>
          <p:cNvSpPr/>
          <p:nvPr/>
        </p:nvSpPr>
        <p:spPr>
          <a:xfrm>
            <a:off x="3853080" y="5774400"/>
            <a:ext cx="1439280" cy="72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BF4D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Connaissances ou capacités essentielles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44"/>
          <p:cNvSpPr/>
          <p:nvPr/>
        </p:nvSpPr>
        <p:spPr>
          <a:xfrm>
            <a:off x="755640" y="1628640"/>
            <a:ext cx="1439280" cy="72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BF4D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Connaissances ou capacités essentielles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689040" y="1339920"/>
            <a:ext cx="2788920" cy="5043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Connaissance sur le changement climatique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Line 2"/>
          <p:cNvSpPr/>
          <p:nvPr/>
        </p:nvSpPr>
        <p:spPr>
          <a:xfrm>
            <a:off x="3276360" y="3716280"/>
            <a:ext cx="901800" cy="53028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Line 3"/>
          <p:cNvSpPr/>
          <p:nvPr/>
        </p:nvSpPr>
        <p:spPr>
          <a:xfrm flipH="1">
            <a:off x="4576680" y="2935080"/>
            <a:ext cx="3240" cy="124632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Line 4"/>
          <p:cNvSpPr/>
          <p:nvPr/>
        </p:nvSpPr>
        <p:spPr>
          <a:xfrm flipH="1" flipV="1">
            <a:off x="2388960" y="2455560"/>
            <a:ext cx="669960" cy="110196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1298520" y="2390760"/>
            <a:ext cx="1743480" cy="35280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Exposés 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Line 6"/>
          <p:cNvSpPr/>
          <p:nvPr/>
        </p:nvSpPr>
        <p:spPr>
          <a:xfrm flipV="1">
            <a:off x="1728720" y="4916160"/>
            <a:ext cx="369720" cy="51768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CustomShape 7"/>
          <p:cNvSpPr/>
          <p:nvPr/>
        </p:nvSpPr>
        <p:spPr>
          <a:xfrm>
            <a:off x="3639960" y="2227320"/>
            <a:ext cx="1868040" cy="1005120"/>
          </a:xfrm>
          <a:prstGeom prst="rect">
            <a:avLst/>
          </a:prstGeom>
          <a:solidFill>
            <a:schemeClr val="bg1"/>
          </a:solidFill>
          <a:ln w="38160">
            <a:solidFill>
              <a:srgbClr val="93C6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Leur parler du changement climatique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8"/>
          <p:cNvSpPr/>
          <p:nvPr/>
        </p:nvSpPr>
        <p:spPr>
          <a:xfrm>
            <a:off x="4070520" y="3981960"/>
            <a:ext cx="1509480" cy="1007640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Objectif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9"/>
          <p:cNvSpPr/>
          <p:nvPr/>
        </p:nvSpPr>
        <p:spPr>
          <a:xfrm>
            <a:off x="17640" y="6121440"/>
            <a:ext cx="925200" cy="304920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Activity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10"/>
          <p:cNvSpPr/>
          <p:nvPr/>
        </p:nvSpPr>
        <p:spPr>
          <a:xfrm>
            <a:off x="17640" y="5805360"/>
            <a:ext cx="925200" cy="254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Job task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11"/>
          <p:cNvSpPr/>
          <p:nvPr/>
        </p:nvSpPr>
        <p:spPr>
          <a:xfrm>
            <a:off x="0" y="206280"/>
            <a:ext cx="9143640" cy="516960"/>
          </a:xfrm>
          <a:prstGeom prst="rect">
            <a:avLst/>
          </a:prstGeom>
          <a:noFill/>
          <a:ln w="381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Cours avancé sur le changement climatique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12"/>
          <p:cNvSpPr/>
          <p:nvPr/>
        </p:nvSpPr>
        <p:spPr>
          <a:xfrm>
            <a:off x="1331640" y="3433680"/>
            <a:ext cx="2448000" cy="93096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Connaître l’information sur le changement climatique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Line 13"/>
          <p:cNvSpPr/>
          <p:nvPr/>
        </p:nvSpPr>
        <p:spPr>
          <a:xfrm flipH="1" flipV="1">
            <a:off x="2051640" y="1844640"/>
            <a:ext cx="337320" cy="54612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0" name="Picture 16"/>
          <p:cNvPicPr/>
          <p:nvPr/>
        </p:nvPicPr>
        <p:blipFill>
          <a:blip r:embed="rId2" cstate="print"/>
          <a:stretch/>
        </p:blipFill>
        <p:spPr>
          <a:xfrm rot="19500000">
            <a:off x="4393800" y="1332000"/>
            <a:ext cx="325080" cy="2247480"/>
          </a:xfrm>
          <a:prstGeom prst="rect">
            <a:avLst/>
          </a:prstGeom>
          <a:ln w="9360">
            <a:noFill/>
          </a:ln>
        </p:spPr>
      </p:pic>
      <p:pic>
        <p:nvPicPr>
          <p:cNvPr id="141" name="Picture 17"/>
          <p:cNvPicPr/>
          <p:nvPr/>
        </p:nvPicPr>
        <p:blipFill>
          <a:blip r:embed="rId2" cstate="print"/>
          <a:stretch/>
        </p:blipFill>
        <p:spPr>
          <a:xfrm rot="2100000">
            <a:off x="4386240" y="1406520"/>
            <a:ext cx="371160" cy="1968120"/>
          </a:xfrm>
          <a:prstGeom prst="rect">
            <a:avLst/>
          </a:prstGeom>
          <a:ln w="9360">
            <a:noFill/>
          </a:ln>
        </p:spPr>
      </p:pic>
      <p:sp>
        <p:nvSpPr>
          <p:cNvPr id="142" name="CustomShape 14"/>
          <p:cNvSpPr/>
          <p:nvPr/>
        </p:nvSpPr>
        <p:spPr>
          <a:xfrm>
            <a:off x="-108000" y="6488280"/>
            <a:ext cx="1314000" cy="3693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Knowledge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689040" y="1339920"/>
            <a:ext cx="2788920" cy="5043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Connaissance sur le changement climatique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Line 2"/>
          <p:cNvSpPr/>
          <p:nvPr/>
        </p:nvSpPr>
        <p:spPr>
          <a:xfrm>
            <a:off x="3276360" y="3716280"/>
            <a:ext cx="901800" cy="53028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Line 3"/>
          <p:cNvSpPr/>
          <p:nvPr/>
        </p:nvSpPr>
        <p:spPr>
          <a:xfrm flipH="1">
            <a:off x="4576680" y="2935080"/>
            <a:ext cx="3240" cy="124632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Line 4"/>
          <p:cNvSpPr/>
          <p:nvPr/>
        </p:nvSpPr>
        <p:spPr>
          <a:xfrm flipH="1" flipV="1">
            <a:off x="2388960" y="2455560"/>
            <a:ext cx="669960" cy="110196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1298520" y="2390760"/>
            <a:ext cx="1743480" cy="35280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Exposés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Line 6"/>
          <p:cNvSpPr/>
          <p:nvPr/>
        </p:nvSpPr>
        <p:spPr>
          <a:xfrm flipV="1">
            <a:off x="1728720" y="4916160"/>
            <a:ext cx="369720" cy="51768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CustomShape 7"/>
          <p:cNvSpPr/>
          <p:nvPr/>
        </p:nvSpPr>
        <p:spPr>
          <a:xfrm>
            <a:off x="17640" y="6121440"/>
            <a:ext cx="925200" cy="30492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Activity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8"/>
          <p:cNvSpPr/>
          <p:nvPr/>
        </p:nvSpPr>
        <p:spPr>
          <a:xfrm>
            <a:off x="17640" y="5805360"/>
            <a:ext cx="925200" cy="254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Job task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9"/>
          <p:cNvSpPr/>
          <p:nvPr/>
        </p:nvSpPr>
        <p:spPr>
          <a:xfrm>
            <a:off x="0" y="206280"/>
            <a:ext cx="9143640" cy="516960"/>
          </a:xfrm>
          <a:prstGeom prst="rect">
            <a:avLst/>
          </a:prstGeom>
          <a:noFill/>
          <a:ln w="381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Cours avancé sur le changement climatique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10"/>
          <p:cNvSpPr/>
          <p:nvPr/>
        </p:nvSpPr>
        <p:spPr>
          <a:xfrm>
            <a:off x="1331640" y="3433680"/>
            <a:ext cx="2448000" cy="93096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Connaître l’information sur le changement climatique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Line 11"/>
          <p:cNvSpPr/>
          <p:nvPr/>
        </p:nvSpPr>
        <p:spPr>
          <a:xfrm flipH="1" flipV="1">
            <a:off x="2051640" y="1844640"/>
            <a:ext cx="337320" cy="54612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12"/>
          <p:cNvSpPr/>
          <p:nvPr/>
        </p:nvSpPr>
        <p:spPr>
          <a:xfrm>
            <a:off x="-108000" y="6488280"/>
            <a:ext cx="1314000" cy="3693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Knowledge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13"/>
          <p:cNvSpPr/>
          <p:nvPr/>
        </p:nvSpPr>
        <p:spPr>
          <a:xfrm>
            <a:off x="3636000" y="1917000"/>
            <a:ext cx="1872000" cy="1005120"/>
          </a:xfrm>
          <a:prstGeom prst="rect">
            <a:avLst/>
          </a:prstGeom>
          <a:solidFill>
            <a:srgbClr val="FFFF99"/>
          </a:solidFill>
          <a:ln w="38160">
            <a:solidFill>
              <a:srgbClr val="93C6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Répondre aux sollicitations des médias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14"/>
          <p:cNvSpPr/>
          <p:nvPr/>
        </p:nvSpPr>
        <p:spPr>
          <a:xfrm>
            <a:off x="4070520" y="3981960"/>
            <a:ext cx="1509480" cy="1007640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Objectif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Line 1"/>
          <p:cNvSpPr/>
          <p:nvPr/>
        </p:nvSpPr>
        <p:spPr>
          <a:xfrm flipV="1">
            <a:off x="1652400" y="1871640"/>
            <a:ext cx="360" cy="74448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8" name="Line 2"/>
          <p:cNvSpPr/>
          <p:nvPr/>
        </p:nvSpPr>
        <p:spPr>
          <a:xfrm flipH="1">
            <a:off x="4779720" y="3645000"/>
            <a:ext cx="584280" cy="52848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9" name="Line 3"/>
          <p:cNvSpPr/>
          <p:nvPr/>
        </p:nvSpPr>
        <p:spPr>
          <a:xfrm flipH="1" flipV="1">
            <a:off x="6084000" y="3789000"/>
            <a:ext cx="551520" cy="79236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Line 4"/>
          <p:cNvSpPr/>
          <p:nvPr/>
        </p:nvSpPr>
        <p:spPr>
          <a:xfrm flipH="1" flipV="1">
            <a:off x="2388960" y="2455560"/>
            <a:ext cx="669960" cy="110196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1" name="Line 5"/>
          <p:cNvSpPr/>
          <p:nvPr/>
        </p:nvSpPr>
        <p:spPr>
          <a:xfrm flipH="1">
            <a:off x="4576680" y="2935080"/>
            <a:ext cx="3240" cy="124632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2" name="Line 6"/>
          <p:cNvSpPr/>
          <p:nvPr/>
        </p:nvSpPr>
        <p:spPr>
          <a:xfrm>
            <a:off x="7491240" y="5013000"/>
            <a:ext cx="360" cy="74124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3" name="CustomShape 7"/>
          <p:cNvSpPr/>
          <p:nvPr/>
        </p:nvSpPr>
        <p:spPr>
          <a:xfrm>
            <a:off x="6300360" y="5373360"/>
            <a:ext cx="2304000" cy="45612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Compétences média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Line 8"/>
          <p:cNvSpPr/>
          <p:nvPr/>
        </p:nvSpPr>
        <p:spPr>
          <a:xfrm flipV="1">
            <a:off x="1728720" y="4916160"/>
            <a:ext cx="369720" cy="51768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5" name="CustomShape 9"/>
          <p:cNvSpPr/>
          <p:nvPr/>
        </p:nvSpPr>
        <p:spPr>
          <a:xfrm>
            <a:off x="3639960" y="2227320"/>
            <a:ext cx="1868040" cy="700200"/>
          </a:xfrm>
          <a:prstGeom prst="rect">
            <a:avLst/>
          </a:prstGeom>
          <a:solidFill>
            <a:schemeClr val="bg1"/>
          </a:solidFill>
          <a:ln w="38160">
            <a:solidFill>
              <a:srgbClr val="FF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Tell them about climate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10"/>
          <p:cNvSpPr/>
          <p:nvPr/>
        </p:nvSpPr>
        <p:spPr>
          <a:xfrm>
            <a:off x="17640" y="6121440"/>
            <a:ext cx="925200" cy="304920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Activity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11"/>
          <p:cNvSpPr/>
          <p:nvPr/>
        </p:nvSpPr>
        <p:spPr>
          <a:xfrm>
            <a:off x="17640" y="5805360"/>
            <a:ext cx="925200" cy="254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Job task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12"/>
          <p:cNvSpPr/>
          <p:nvPr/>
        </p:nvSpPr>
        <p:spPr>
          <a:xfrm>
            <a:off x="0" y="206280"/>
            <a:ext cx="9143640" cy="516960"/>
          </a:xfrm>
          <a:prstGeom prst="rect">
            <a:avLst/>
          </a:prstGeom>
          <a:noFill/>
          <a:ln w="381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Cours avancé sur le changement climatique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Line 13"/>
          <p:cNvSpPr/>
          <p:nvPr/>
        </p:nvSpPr>
        <p:spPr>
          <a:xfrm flipV="1">
            <a:off x="2484360" y="1290600"/>
            <a:ext cx="360" cy="110016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CustomShape 14"/>
          <p:cNvSpPr/>
          <p:nvPr/>
        </p:nvSpPr>
        <p:spPr>
          <a:xfrm>
            <a:off x="3639960" y="1919160"/>
            <a:ext cx="1881000" cy="1005120"/>
          </a:xfrm>
          <a:prstGeom prst="rect">
            <a:avLst/>
          </a:prstGeom>
          <a:solidFill>
            <a:srgbClr val="FFFF99"/>
          </a:solidFill>
          <a:ln w="38160">
            <a:solidFill>
              <a:srgbClr val="93C6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Respond to 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media 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enquiries 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Line 15"/>
          <p:cNvSpPr/>
          <p:nvPr/>
        </p:nvSpPr>
        <p:spPr>
          <a:xfrm>
            <a:off x="3166920" y="3693960"/>
            <a:ext cx="977760" cy="53028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2" name="CustomShape 16"/>
          <p:cNvSpPr/>
          <p:nvPr/>
        </p:nvSpPr>
        <p:spPr>
          <a:xfrm>
            <a:off x="827640" y="3362400"/>
            <a:ext cx="3077640" cy="767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Sélectionner infos et politique du changement climatique</a:t>
            </a:r>
            <a:endParaRPr lang="fr-F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17"/>
          <p:cNvSpPr/>
          <p:nvPr/>
        </p:nvSpPr>
        <p:spPr>
          <a:xfrm>
            <a:off x="5292000" y="3213000"/>
            <a:ext cx="2020320" cy="5486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Interviews avec les médias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18"/>
          <p:cNvSpPr/>
          <p:nvPr/>
        </p:nvSpPr>
        <p:spPr>
          <a:xfrm>
            <a:off x="1187640" y="2226600"/>
            <a:ext cx="1872000" cy="63000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Exposés, discussions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19"/>
          <p:cNvSpPr/>
          <p:nvPr/>
        </p:nvSpPr>
        <p:spPr>
          <a:xfrm>
            <a:off x="6410160" y="4369680"/>
            <a:ext cx="1872000" cy="71496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Interviews avec des étudiants en journalisme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0"/>
          <p:cNvSpPr/>
          <p:nvPr/>
        </p:nvSpPr>
        <p:spPr>
          <a:xfrm>
            <a:off x="1066680" y="907920"/>
            <a:ext cx="5520960" cy="364680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2-3 questions auxquelles vous n’aimeriez pas répondre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Line 21"/>
          <p:cNvSpPr/>
          <p:nvPr/>
        </p:nvSpPr>
        <p:spPr>
          <a:xfrm flipV="1">
            <a:off x="6588000" y="1091880"/>
            <a:ext cx="863640" cy="72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8" name="CustomShape 22"/>
          <p:cNvSpPr/>
          <p:nvPr/>
        </p:nvSpPr>
        <p:spPr>
          <a:xfrm>
            <a:off x="7451640" y="1092240"/>
            <a:ext cx="360" cy="3277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23"/>
          <p:cNvSpPr/>
          <p:nvPr/>
        </p:nvSpPr>
        <p:spPr>
          <a:xfrm>
            <a:off x="-108000" y="6488280"/>
            <a:ext cx="1314000" cy="3693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Knowledge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CustomShape 24"/>
          <p:cNvSpPr/>
          <p:nvPr/>
        </p:nvSpPr>
        <p:spPr>
          <a:xfrm>
            <a:off x="251640" y="1492200"/>
            <a:ext cx="1944000" cy="364680"/>
          </a:xfrm>
          <a:prstGeom prst="rect">
            <a:avLst/>
          </a:prstGeom>
          <a:solidFill>
            <a:schemeClr val="bg1"/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Idées des experts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CustomShape 25"/>
          <p:cNvSpPr/>
          <p:nvPr/>
        </p:nvSpPr>
        <p:spPr>
          <a:xfrm>
            <a:off x="3636000" y="1917000"/>
            <a:ext cx="1872000" cy="1005120"/>
          </a:xfrm>
          <a:prstGeom prst="rect">
            <a:avLst/>
          </a:prstGeom>
          <a:solidFill>
            <a:srgbClr val="FFFF99"/>
          </a:solidFill>
          <a:ln w="38160">
            <a:solidFill>
              <a:srgbClr val="93C6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Répondre aux sollicitations des médias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26"/>
          <p:cNvSpPr/>
          <p:nvPr/>
        </p:nvSpPr>
        <p:spPr>
          <a:xfrm>
            <a:off x="3854520" y="4077360"/>
            <a:ext cx="1509480" cy="1007640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Objectif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1187640" y="1700640"/>
            <a:ext cx="3168000" cy="802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Définir compétences,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taches professionnelles et  critères de  performance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CustomShape 2"/>
          <p:cNvSpPr/>
          <p:nvPr/>
        </p:nvSpPr>
        <p:spPr>
          <a:xfrm>
            <a:off x="3540240" y="1817640"/>
            <a:ext cx="313920" cy="215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Line 3"/>
          <p:cNvSpPr/>
          <p:nvPr/>
        </p:nvSpPr>
        <p:spPr>
          <a:xfrm flipV="1">
            <a:off x="4235400" y="2468520"/>
            <a:ext cx="372960" cy="47628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6" name="CustomShape 4"/>
          <p:cNvSpPr/>
          <p:nvPr/>
        </p:nvSpPr>
        <p:spPr>
          <a:xfrm>
            <a:off x="4555800" y="2161800"/>
            <a:ext cx="3567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7" name="Line 5"/>
          <p:cNvSpPr/>
          <p:nvPr/>
        </p:nvSpPr>
        <p:spPr>
          <a:xfrm flipV="1">
            <a:off x="4860720" y="1996920"/>
            <a:ext cx="316080" cy="21744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8" name="CustomShape 6"/>
          <p:cNvSpPr/>
          <p:nvPr/>
        </p:nvSpPr>
        <p:spPr>
          <a:xfrm>
            <a:off x="5150160" y="163908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Line 7"/>
          <p:cNvSpPr/>
          <p:nvPr/>
        </p:nvSpPr>
        <p:spPr>
          <a:xfrm>
            <a:off x="4206600" y="3965400"/>
            <a:ext cx="401760" cy="25560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0" name="CustomShape 8"/>
          <p:cNvSpPr/>
          <p:nvPr/>
        </p:nvSpPr>
        <p:spPr>
          <a:xfrm>
            <a:off x="4555800" y="4168080"/>
            <a:ext cx="3567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1" name="Line 9"/>
          <p:cNvSpPr/>
          <p:nvPr/>
        </p:nvSpPr>
        <p:spPr>
          <a:xfrm flipV="1">
            <a:off x="4860720" y="3912840"/>
            <a:ext cx="630360" cy="3081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CustomShape 10"/>
          <p:cNvSpPr/>
          <p:nvPr/>
        </p:nvSpPr>
        <p:spPr>
          <a:xfrm>
            <a:off x="5438160" y="366948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Line 11"/>
          <p:cNvSpPr/>
          <p:nvPr/>
        </p:nvSpPr>
        <p:spPr>
          <a:xfrm>
            <a:off x="4860720" y="4475160"/>
            <a:ext cx="577800" cy="3999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4" name="CustomShape 12"/>
          <p:cNvSpPr/>
          <p:nvPr/>
        </p:nvSpPr>
        <p:spPr>
          <a:xfrm>
            <a:off x="5438160" y="478476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Line 13"/>
          <p:cNvSpPr/>
          <p:nvPr/>
        </p:nvSpPr>
        <p:spPr>
          <a:xfrm flipH="1">
            <a:off x="2806560" y="3921120"/>
            <a:ext cx="358560" cy="29988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CustomShape 14"/>
          <p:cNvSpPr/>
          <p:nvPr/>
        </p:nvSpPr>
        <p:spPr>
          <a:xfrm>
            <a:off x="2499840" y="4168080"/>
            <a:ext cx="358560" cy="3585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Line 15"/>
          <p:cNvSpPr/>
          <p:nvPr/>
        </p:nvSpPr>
        <p:spPr>
          <a:xfrm flipH="1">
            <a:off x="1715760" y="4348080"/>
            <a:ext cx="784440" cy="4143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8" name="CustomShape 16"/>
          <p:cNvSpPr/>
          <p:nvPr/>
        </p:nvSpPr>
        <p:spPr>
          <a:xfrm>
            <a:off x="1663560" y="451764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9" name="Line 17"/>
          <p:cNvSpPr/>
          <p:nvPr/>
        </p:nvSpPr>
        <p:spPr>
          <a:xfrm flipH="1" flipV="1">
            <a:off x="2611080" y="2831760"/>
            <a:ext cx="451080" cy="228600"/>
          </a:xfrm>
          <a:prstGeom prst="line">
            <a:avLst/>
          </a:prstGeom>
          <a:ln w="28440">
            <a:solidFill>
              <a:schemeClr val="bg2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0" name="CustomShape 18"/>
          <p:cNvSpPr/>
          <p:nvPr/>
        </p:nvSpPr>
        <p:spPr>
          <a:xfrm flipH="1">
            <a:off x="2252160" y="2569680"/>
            <a:ext cx="358560" cy="3567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1" name="Line 19"/>
          <p:cNvSpPr/>
          <p:nvPr/>
        </p:nvSpPr>
        <p:spPr>
          <a:xfrm flipH="1">
            <a:off x="1631880" y="2747880"/>
            <a:ext cx="620640" cy="360"/>
          </a:xfrm>
          <a:prstGeom prst="line">
            <a:avLst/>
          </a:prstGeom>
          <a:ln w="28440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2" name="CustomShape 20"/>
          <p:cNvSpPr/>
          <p:nvPr/>
        </p:nvSpPr>
        <p:spPr>
          <a:xfrm flipH="1">
            <a:off x="1272960" y="2569680"/>
            <a:ext cx="357480" cy="35712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3" name="CustomShape 21"/>
          <p:cNvSpPr/>
          <p:nvPr/>
        </p:nvSpPr>
        <p:spPr>
          <a:xfrm>
            <a:off x="179640" y="65520"/>
            <a:ext cx="8964000" cy="91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Exemple</a:t>
            </a:r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CustomShape 22"/>
          <p:cNvSpPr/>
          <p:nvPr/>
        </p:nvSpPr>
        <p:spPr>
          <a:xfrm>
            <a:off x="4902120" y="2205000"/>
            <a:ext cx="2333880" cy="802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Construire une carte d’activités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23"/>
          <p:cNvSpPr/>
          <p:nvPr/>
        </p:nvSpPr>
        <p:spPr>
          <a:xfrm>
            <a:off x="4896000" y="4280040"/>
            <a:ext cx="3060000" cy="363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Minimiser la charge cognitive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24"/>
          <p:cNvSpPr/>
          <p:nvPr/>
        </p:nvSpPr>
        <p:spPr>
          <a:xfrm>
            <a:off x="2273400" y="4572000"/>
            <a:ext cx="179424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Appliquer à vos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80000"/>
              </a:lnSpc>
            </a:pPr>
            <a:r>
              <a:rPr lang="fr-FR" sz="1800" b="1" strike="noStrike" spc="-1">
                <a:solidFill>
                  <a:srgbClr val="74A51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activités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CustomShape 25"/>
          <p:cNvSpPr/>
          <p:nvPr/>
        </p:nvSpPr>
        <p:spPr>
          <a:xfrm>
            <a:off x="251640" y="2925000"/>
            <a:ext cx="158364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Activité d'apprentissage précédente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CustomShape 26"/>
          <p:cNvSpPr/>
          <p:nvPr/>
        </p:nvSpPr>
        <p:spPr>
          <a:xfrm>
            <a:off x="5491080" y="1611360"/>
            <a:ext cx="2680920" cy="3855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Créer des cartes exercices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27"/>
          <p:cNvSpPr/>
          <p:nvPr/>
        </p:nvSpPr>
        <p:spPr>
          <a:xfrm>
            <a:off x="5652000" y="3357000"/>
            <a:ext cx="324000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Concevoir des modèles mentaux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CustomShape 28"/>
          <p:cNvSpPr/>
          <p:nvPr/>
        </p:nvSpPr>
        <p:spPr>
          <a:xfrm>
            <a:off x="5810400" y="4719600"/>
            <a:ext cx="250596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Appliquer le codage dual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9"/>
          <p:cNvSpPr/>
          <p:nvPr/>
        </p:nvSpPr>
        <p:spPr>
          <a:xfrm>
            <a:off x="467640" y="4941000"/>
            <a:ext cx="136116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Pratiquer en groupes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2" name="CustomShape 30"/>
          <p:cNvSpPr/>
          <p:nvPr/>
        </p:nvSpPr>
        <p:spPr>
          <a:xfrm>
            <a:off x="2915640" y="2853000"/>
            <a:ext cx="2016000" cy="129564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CustomShape 31"/>
          <p:cNvSpPr/>
          <p:nvPr/>
        </p:nvSpPr>
        <p:spPr>
          <a:xfrm>
            <a:off x="2699792" y="2708920"/>
            <a:ext cx="2448272" cy="1512168"/>
          </a:xfrm>
          <a:prstGeom prst="roundRect">
            <a:avLst>
              <a:gd name="adj" fmla="val 16667"/>
            </a:avLst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Créer une expérience d’apprentissage  active centrée sur l’apprenant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Line 32"/>
          <p:cNvSpPr/>
          <p:nvPr/>
        </p:nvSpPr>
        <p:spPr>
          <a:xfrm flipV="1">
            <a:off x="4733640" y="1639800"/>
            <a:ext cx="360" cy="5223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CustomShape 33"/>
          <p:cNvSpPr/>
          <p:nvPr/>
        </p:nvSpPr>
        <p:spPr>
          <a:xfrm>
            <a:off x="4608360" y="125280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6" name="CustomShape 34"/>
          <p:cNvSpPr/>
          <p:nvPr/>
        </p:nvSpPr>
        <p:spPr>
          <a:xfrm>
            <a:off x="4938840" y="1060560"/>
            <a:ext cx="2176200" cy="3855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Voir des exemples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Line 35"/>
          <p:cNvSpPr/>
          <p:nvPr/>
        </p:nvSpPr>
        <p:spPr>
          <a:xfrm>
            <a:off x="4733640" y="4527360"/>
            <a:ext cx="127080" cy="1085760"/>
          </a:xfrm>
          <a:prstGeom prst="line">
            <a:avLst/>
          </a:prstGeom>
          <a:ln w="28440">
            <a:solidFill>
              <a:schemeClr val="bg2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CustomShape 36"/>
          <p:cNvSpPr/>
          <p:nvPr/>
        </p:nvSpPr>
        <p:spPr>
          <a:xfrm>
            <a:off x="4861080" y="5522760"/>
            <a:ext cx="357480" cy="357480"/>
          </a:xfrm>
          <a:prstGeom prst="ellipse">
            <a:avLst/>
          </a:prstGeom>
          <a:gradFill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9" name="CustomShape 37"/>
          <p:cNvSpPr/>
          <p:nvPr/>
        </p:nvSpPr>
        <p:spPr>
          <a:xfrm>
            <a:off x="5232240" y="5457960"/>
            <a:ext cx="243504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Appliquer l’approche affirmation-preuve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Line 1"/>
          <p:cNvSpPr/>
          <p:nvPr/>
        </p:nvSpPr>
        <p:spPr>
          <a:xfrm>
            <a:off x="4178160" y="2158920"/>
            <a:ext cx="360" cy="115560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Line 2"/>
          <p:cNvSpPr/>
          <p:nvPr/>
        </p:nvSpPr>
        <p:spPr>
          <a:xfrm flipV="1">
            <a:off x="7092000" y="1880280"/>
            <a:ext cx="216000" cy="11016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2" name="CustomShape 3"/>
          <p:cNvSpPr/>
          <p:nvPr/>
        </p:nvSpPr>
        <p:spPr>
          <a:xfrm>
            <a:off x="7308304" y="1484784"/>
            <a:ext cx="1656000" cy="64908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Connaissance</a:t>
            </a:r>
            <a:endParaRPr lang="fr-FR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Line 4"/>
          <p:cNvSpPr/>
          <p:nvPr/>
        </p:nvSpPr>
        <p:spPr>
          <a:xfrm flipH="1" flipV="1">
            <a:off x="1990440" y="1589040"/>
            <a:ext cx="500040" cy="81432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5"/>
          <p:cNvSpPr/>
          <p:nvPr/>
        </p:nvSpPr>
        <p:spPr>
          <a:xfrm>
            <a:off x="900000" y="1523880"/>
            <a:ext cx="1744200" cy="35280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Line 6"/>
          <p:cNvSpPr/>
          <p:nvPr/>
        </p:nvSpPr>
        <p:spPr>
          <a:xfrm>
            <a:off x="8108640" y="4316400"/>
            <a:ext cx="360" cy="29988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6" name="Line 7"/>
          <p:cNvSpPr/>
          <p:nvPr/>
        </p:nvSpPr>
        <p:spPr>
          <a:xfrm flipV="1">
            <a:off x="6094080" y="973080"/>
            <a:ext cx="472680" cy="41112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7" name="CustomShape 8"/>
          <p:cNvSpPr/>
          <p:nvPr/>
        </p:nvSpPr>
        <p:spPr>
          <a:xfrm>
            <a:off x="6167880" y="690480"/>
            <a:ext cx="1716120" cy="36324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Connaissance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Line 9"/>
          <p:cNvSpPr/>
          <p:nvPr/>
        </p:nvSpPr>
        <p:spPr>
          <a:xfrm>
            <a:off x="2724120" y="2689200"/>
            <a:ext cx="1022040" cy="668160"/>
          </a:xfrm>
          <a:prstGeom prst="line">
            <a:avLst/>
          </a:prstGeom>
          <a:ln w="28440">
            <a:solidFill>
              <a:schemeClr val="accent6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9" name="CustomShape 10"/>
          <p:cNvSpPr/>
          <p:nvPr/>
        </p:nvSpPr>
        <p:spPr>
          <a:xfrm>
            <a:off x="1324080" y="2367000"/>
            <a:ext cx="2239560" cy="4402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Lire instruments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Line 11"/>
          <p:cNvSpPr/>
          <p:nvPr/>
        </p:nvSpPr>
        <p:spPr>
          <a:xfrm>
            <a:off x="5927400" y="4122720"/>
            <a:ext cx="2028960" cy="1584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1" name="CustomShape 12"/>
          <p:cNvSpPr/>
          <p:nvPr/>
        </p:nvSpPr>
        <p:spPr>
          <a:xfrm>
            <a:off x="7430760" y="3861000"/>
            <a:ext cx="1533600" cy="57564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Identifier type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Line 13"/>
          <p:cNvSpPr/>
          <p:nvPr/>
        </p:nvSpPr>
        <p:spPr>
          <a:xfrm flipV="1">
            <a:off x="1728720" y="4916160"/>
            <a:ext cx="369720" cy="51768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3" name="Line 14"/>
          <p:cNvSpPr/>
          <p:nvPr/>
        </p:nvSpPr>
        <p:spPr>
          <a:xfrm flipH="1">
            <a:off x="2155680" y="4082760"/>
            <a:ext cx="507960" cy="69372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4" name="CustomShape 15"/>
          <p:cNvSpPr/>
          <p:nvPr/>
        </p:nvSpPr>
        <p:spPr>
          <a:xfrm>
            <a:off x="1212840" y="4650480"/>
            <a:ext cx="1679040" cy="52452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Activité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Line 16"/>
          <p:cNvSpPr/>
          <p:nvPr/>
        </p:nvSpPr>
        <p:spPr>
          <a:xfrm flipV="1">
            <a:off x="2931840" y="3619440"/>
            <a:ext cx="739800" cy="458640"/>
          </a:xfrm>
          <a:prstGeom prst="line">
            <a:avLst/>
          </a:prstGeom>
          <a:ln w="28440">
            <a:solidFill>
              <a:schemeClr val="accent6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6" name="CustomShape 17"/>
          <p:cNvSpPr/>
          <p:nvPr/>
        </p:nvSpPr>
        <p:spPr>
          <a:xfrm>
            <a:off x="1042920" y="3717000"/>
            <a:ext cx="2273040" cy="51336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Enregistrer et transmettre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7" name="CustomShape 18"/>
          <p:cNvSpPr/>
          <p:nvPr/>
        </p:nvSpPr>
        <p:spPr>
          <a:xfrm>
            <a:off x="3241800" y="1459080"/>
            <a:ext cx="1868040" cy="700200"/>
          </a:xfrm>
          <a:prstGeom prst="rect">
            <a:avLst/>
          </a:prstGeom>
          <a:solidFill>
            <a:schemeClr val="bg1"/>
          </a:solidFill>
          <a:ln w="38160">
            <a:solidFill>
              <a:srgbClr val="93C6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Faire une observation</a:t>
            </a:r>
            <a:endParaRPr lang="fr-F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CustomShape 19"/>
          <p:cNvSpPr/>
          <p:nvPr/>
        </p:nvSpPr>
        <p:spPr>
          <a:xfrm>
            <a:off x="3672360" y="3115440"/>
            <a:ext cx="1007640" cy="1007640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Goal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9" name="CustomShape 20"/>
          <p:cNvSpPr/>
          <p:nvPr/>
        </p:nvSpPr>
        <p:spPr>
          <a:xfrm>
            <a:off x="-108000" y="6488280"/>
            <a:ext cx="1314000" cy="3693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Knowledge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CustomShape 21"/>
          <p:cNvSpPr/>
          <p:nvPr/>
        </p:nvSpPr>
        <p:spPr>
          <a:xfrm>
            <a:off x="17640" y="6121440"/>
            <a:ext cx="925200" cy="304920"/>
          </a:xfrm>
          <a:prstGeom prst="roundRect">
            <a:avLst>
              <a:gd name="adj" fmla="val 16667"/>
            </a:avLst>
          </a:prstGeom>
          <a:solidFill>
            <a:srgbClr val="93C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Activity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CustomShape 22"/>
          <p:cNvSpPr/>
          <p:nvPr/>
        </p:nvSpPr>
        <p:spPr>
          <a:xfrm>
            <a:off x="17640" y="5805360"/>
            <a:ext cx="925200" cy="254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Job task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CustomShape 23"/>
          <p:cNvSpPr/>
          <p:nvPr/>
        </p:nvSpPr>
        <p:spPr>
          <a:xfrm>
            <a:off x="942840" y="96840"/>
            <a:ext cx="7252920" cy="516960"/>
          </a:xfrm>
          <a:prstGeom prst="rect">
            <a:avLst/>
          </a:prstGeom>
          <a:noFill/>
          <a:ln w="381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94C6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Exemple: observation synoptique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Line 24"/>
          <p:cNvSpPr/>
          <p:nvPr/>
        </p:nvSpPr>
        <p:spPr>
          <a:xfrm flipH="1">
            <a:off x="5321160" y="2131920"/>
            <a:ext cx="571320" cy="43488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4" name="CustomShape 25"/>
          <p:cNvSpPr/>
          <p:nvPr/>
        </p:nvSpPr>
        <p:spPr>
          <a:xfrm>
            <a:off x="5855760" y="1844640"/>
            <a:ext cx="1441440" cy="36108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Activité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Line 26"/>
          <p:cNvSpPr/>
          <p:nvPr/>
        </p:nvSpPr>
        <p:spPr>
          <a:xfrm flipH="1">
            <a:off x="5076720" y="1616040"/>
            <a:ext cx="482400" cy="97920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6" name="CustomShape 27"/>
          <p:cNvSpPr/>
          <p:nvPr/>
        </p:nvSpPr>
        <p:spPr>
          <a:xfrm>
            <a:off x="5434200" y="1268280"/>
            <a:ext cx="1440720" cy="36108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Activité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Line 28"/>
          <p:cNvSpPr/>
          <p:nvPr/>
        </p:nvSpPr>
        <p:spPr>
          <a:xfrm flipH="1" flipV="1">
            <a:off x="1331640" y="1037880"/>
            <a:ext cx="563760" cy="48600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8" name="CustomShape 29"/>
          <p:cNvSpPr/>
          <p:nvPr/>
        </p:nvSpPr>
        <p:spPr>
          <a:xfrm>
            <a:off x="250920" y="690480"/>
            <a:ext cx="1656784" cy="506272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Connaissance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Line 30"/>
          <p:cNvSpPr/>
          <p:nvPr/>
        </p:nvSpPr>
        <p:spPr>
          <a:xfrm>
            <a:off x="6105240" y="5459400"/>
            <a:ext cx="360" cy="299880"/>
          </a:xfrm>
          <a:prstGeom prst="line">
            <a:avLst/>
          </a:prstGeom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0" name="CustomShape 31"/>
          <p:cNvSpPr/>
          <p:nvPr/>
        </p:nvSpPr>
        <p:spPr>
          <a:xfrm>
            <a:off x="7668360" y="4881240"/>
            <a:ext cx="1285560" cy="35352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Types des nuages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Line 32"/>
          <p:cNvSpPr/>
          <p:nvPr/>
        </p:nvSpPr>
        <p:spPr>
          <a:xfrm flipV="1">
            <a:off x="8244360" y="4437000"/>
            <a:ext cx="360" cy="29988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2" name="CustomShape 33"/>
          <p:cNvSpPr/>
          <p:nvPr/>
        </p:nvSpPr>
        <p:spPr>
          <a:xfrm>
            <a:off x="5433840" y="5511960"/>
            <a:ext cx="1512360" cy="437760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Techniques,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limitations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Line 34"/>
          <p:cNvSpPr/>
          <p:nvPr/>
        </p:nvSpPr>
        <p:spPr>
          <a:xfrm flipV="1">
            <a:off x="6076800" y="5175000"/>
            <a:ext cx="360" cy="355680"/>
          </a:xfrm>
          <a:prstGeom prst="line">
            <a:avLst/>
          </a:prstGeom>
          <a:ln w="28440">
            <a:solidFill>
              <a:schemeClr val="accent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4" name="Line 35"/>
          <p:cNvSpPr/>
          <p:nvPr/>
        </p:nvSpPr>
        <p:spPr>
          <a:xfrm flipH="1">
            <a:off x="4532040" y="2827080"/>
            <a:ext cx="684360" cy="436680"/>
          </a:xfrm>
          <a:prstGeom prst="line">
            <a:avLst/>
          </a:prstGeom>
          <a:ln w="28440">
            <a:solidFill>
              <a:schemeClr val="accent6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5" name="CustomShape 36"/>
          <p:cNvSpPr/>
          <p:nvPr/>
        </p:nvSpPr>
        <p:spPr>
          <a:xfrm>
            <a:off x="4563000" y="2567160"/>
            <a:ext cx="1518480" cy="5486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Observer le temps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Line 37"/>
          <p:cNvSpPr/>
          <p:nvPr/>
        </p:nvSpPr>
        <p:spPr>
          <a:xfrm flipH="1">
            <a:off x="6077520" y="4348080"/>
            <a:ext cx="3600" cy="302040"/>
          </a:xfrm>
          <a:prstGeom prst="line">
            <a:avLst/>
          </a:prstGeom>
          <a:ln w="28440">
            <a:solidFill>
              <a:srgbClr val="93C6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7" name="CustomShape 38"/>
          <p:cNvSpPr/>
          <p:nvPr/>
        </p:nvSpPr>
        <p:spPr>
          <a:xfrm>
            <a:off x="5213160" y="4650480"/>
            <a:ext cx="1728720" cy="610560"/>
          </a:xfrm>
          <a:prstGeom prst="roundRect">
            <a:avLst>
              <a:gd name="adj" fmla="val 16667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Estimer base et quantité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Line 39"/>
          <p:cNvSpPr/>
          <p:nvPr/>
        </p:nvSpPr>
        <p:spPr>
          <a:xfrm>
            <a:off x="4638600" y="3763800"/>
            <a:ext cx="652320" cy="315720"/>
          </a:xfrm>
          <a:prstGeom prst="line">
            <a:avLst/>
          </a:prstGeom>
          <a:ln w="28440">
            <a:solidFill>
              <a:schemeClr val="accent6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9" name="CustomShape 40"/>
          <p:cNvSpPr/>
          <p:nvPr/>
        </p:nvSpPr>
        <p:spPr>
          <a:xfrm>
            <a:off x="5075640" y="3849480"/>
            <a:ext cx="2010600" cy="4982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9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Observer nuages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 flipV="1">
            <a:off x="4586400" y="3435480"/>
            <a:ext cx="3450960" cy="3450960"/>
          </a:xfrm>
          <a:prstGeom prst="rtTriangle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1" name="CustomShape 2"/>
          <p:cNvSpPr/>
          <p:nvPr/>
        </p:nvSpPr>
        <p:spPr>
          <a:xfrm flipV="1">
            <a:off x="4586400" y="3438360"/>
            <a:ext cx="2366640" cy="2366640"/>
          </a:xfrm>
          <a:prstGeom prst="rtTriangle">
            <a:avLst/>
          </a:prstGeom>
          <a:gradFill>
            <a:gsLst>
              <a:gs pos="0">
                <a:srgbClr val="977100"/>
              </a:gs>
              <a:gs pos="50000">
                <a:srgbClr val="D6A100"/>
              </a:gs>
              <a:gs pos="100000">
                <a:srgbClr val="FFBF00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2" name="CustomShape 3"/>
          <p:cNvSpPr/>
          <p:nvPr/>
        </p:nvSpPr>
        <p:spPr>
          <a:xfrm rot="18900000">
            <a:off x="4775040" y="3978000"/>
            <a:ext cx="1704600" cy="802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3. Identifier les besoins des apprenants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CustomShape 4"/>
          <p:cNvSpPr/>
          <p:nvPr/>
        </p:nvSpPr>
        <p:spPr>
          <a:xfrm rot="18900000">
            <a:off x="6193440" y="3946320"/>
            <a:ext cx="1303560" cy="46008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Sonder les apprenants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CustomShape 5"/>
          <p:cNvSpPr/>
          <p:nvPr/>
        </p:nvSpPr>
        <p:spPr>
          <a:xfrm rot="18900000">
            <a:off x="4514400" y="5171760"/>
            <a:ext cx="2045880" cy="56016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Identifier les écarts de performance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CustomShape 6"/>
          <p:cNvSpPr/>
          <p:nvPr/>
        </p:nvSpPr>
        <p:spPr>
          <a:xfrm>
            <a:off x="4572000" y="5008680"/>
            <a:ext cx="3501720" cy="2381040"/>
          </a:xfrm>
          <a:custGeom>
            <a:avLst/>
            <a:gdLst/>
            <a:ahLst/>
            <a:cxnLst/>
            <a:rect l="l" t="t" r="r" b="b"/>
            <a:pathLst>
              <a:path w="3501190" h="2382252">
                <a:moveTo>
                  <a:pt x="3416969" y="36095"/>
                </a:moveTo>
                <a:lnTo>
                  <a:pt x="818148" y="48126"/>
                </a:lnTo>
                <a:lnTo>
                  <a:pt x="12032" y="830179"/>
                </a:lnTo>
                <a:cubicBezTo>
                  <a:pt x="8021" y="1347537"/>
                  <a:pt x="4011" y="1864894"/>
                  <a:pt x="0" y="2382252"/>
                </a:cubicBezTo>
                <a:lnTo>
                  <a:pt x="1395664" y="1010652"/>
                </a:lnTo>
                <a:lnTo>
                  <a:pt x="1913021" y="1600200"/>
                </a:lnTo>
                <a:lnTo>
                  <a:pt x="3501190" y="0"/>
                </a:lnTo>
              </a:path>
            </a:pathLst>
          </a:custGeom>
          <a:noFill/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6" name="CustomShape 7"/>
          <p:cNvSpPr/>
          <p:nvPr/>
        </p:nvSpPr>
        <p:spPr>
          <a:xfrm flipH="1">
            <a:off x="1158480" y="20520"/>
            <a:ext cx="3426840" cy="3414600"/>
          </a:xfrm>
          <a:custGeom>
            <a:avLst/>
            <a:gdLst/>
            <a:ahLst/>
            <a:cxnLst/>
            <a:rect l="l" t="t" r="r" b="b"/>
            <a:pathLst>
              <a:path w="3427162" h="3415131">
                <a:moveTo>
                  <a:pt x="0" y="3391067"/>
                </a:moveTo>
                <a:lnTo>
                  <a:pt x="0" y="0"/>
                </a:lnTo>
                <a:lnTo>
                  <a:pt x="3427162" y="3415131"/>
                </a:lnTo>
                <a:lnTo>
                  <a:pt x="0" y="3391067"/>
                </a:lnTo>
                <a:close/>
              </a:path>
            </a:pathLst>
          </a:custGeom>
          <a:gradFill>
            <a:gsLst>
              <a:gs pos="0">
                <a:srgbClr val="BDF297"/>
              </a:gs>
              <a:gs pos="50000">
                <a:srgbClr val="D5F5C0"/>
              </a:gs>
              <a:gs pos="100000">
                <a:srgbClr val="EAF8E0"/>
              </a:gs>
            </a:gsLst>
            <a:lin ang="27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7" name="CustomShape 8"/>
          <p:cNvSpPr/>
          <p:nvPr/>
        </p:nvSpPr>
        <p:spPr>
          <a:xfrm>
            <a:off x="4578480" y="0"/>
            <a:ext cx="3450960" cy="3450960"/>
          </a:xfrm>
          <a:prstGeom prst="rtTriangle">
            <a:avLst/>
          </a:prstGeom>
          <a:gradFill>
            <a:gsLst>
              <a:gs pos="0">
                <a:srgbClr val="8EACE9"/>
              </a:gs>
              <a:gs pos="50000">
                <a:srgbClr val="BBCBEF"/>
              </a:gs>
              <a:gs pos="100000">
                <a:srgbClr val="DDE5F7"/>
              </a:gs>
            </a:gsLst>
            <a:lin ang="27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8" name="CustomShape 9"/>
          <p:cNvSpPr/>
          <p:nvPr/>
        </p:nvSpPr>
        <p:spPr>
          <a:xfrm flipH="1" flipV="1">
            <a:off x="1135080" y="3421800"/>
            <a:ext cx="3450960" cy="3450960"/>
          </a:xfrm>
          <a:prstGeom prst="rtTriangle">
            <a:avLst/>
          </a:prstGeom>
          <a:gradFill>
            <a:gsLst>
              <a:gs pos="0">
                <a:srgbClr val="B097D2"/>
              </a:gs>
              <a:gs pos="50000">
                <a:srgbClr val="CEC0E1"/>
              </a:gs>
              <a:gs pos="100000">
                <a:srgbClr val="E6E0F0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9" name="CustomShape 10"/>
          <p:cNvSpPr/>
          <p:nvPr/>
        </p:nvSpPr>
        <p:spPr>
          <a:xfrm>
            <a:off x="4599360" y="1082160"/>
            <a:ext cx="2366640" cy="2366640"/>
          </a:xfrm>
          <a:prstGeom prst="rtTriangle">
            <a:avLst/>
          </a:prstGeom>
          <a:gradFill>
            <a:gsLst>
              <a:gs pos="0">
                <a:srgbClr val="004271"/>
              </a:gs>
              <a:gs pos="50000">
                <a:srgbClr val="005EA1"/>
              </a:gs>
              <a:gs pos="100000">
                <a:srgbClr val="006FBF"/>
              </a:gs>
            </a:gsLst>
            <a:lin ang="27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0" name="CustomShape 11"/>
          <p:cNvSpPr/>
          <p:nvPr/>
        </p:nvSpPr>
        <p:spPr>
          <a:xfrm flipH="1" flipV="1">
            <a:off x="2219760" y="3429360"/>
            <a:ext cx="2366640" cy="2366640"/>
          </a:xfrm>
          <a:prstGeom prst="rtTriangle">
            <a:avLst/>
          </a:prstGeom>
          <a:gradFill>
            <a:gsLst>
              <a:gs pos="0">
                <a:srgbClr val="431763"/>
              </a:gs>
              <a:gs pos="50000">
                <a:srgbClr val="5F218D"/>
              </a:gs>
              <a:gs pos="100000">
                <a:srgbClr val="7028A7"/>
              </a:gs>
            </a:gsLst>
            <a:lin ang="135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CustomShape 12"/>
          <p:cNvSpPr/>
          <p:nvPr/>
        </p:nvSpPr>
        <p:spPr>
          <a:xfrm flipH="1">
            <a:off x="2219760" y="1062360"/>
            <a:ext cx="2366640" cy="2366640"/>
          </a:xfrm>
          <a:prstGeom prst="rtTriangle">
            <a:avLst/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2" name="CustomShape 13"/>
          <p:cNvSpPr/>
          <p:nvPr/>
        </p:nvSpPr>
        <p:spPr>
          <a:xfrm rot="2700000">
            <a:off x="4638240" y="2217240"/>
            <a:ext cx="1704600" cy="583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2. Définir les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compétences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CustomShape 14"/>
          <p:cNvSpPr/>
          <p:nvPr/>
        </p:nvSpPr>
        <p:spPr>
          <a:xfrm rot="2700000">
            <a:off x="2653200" y="3887280"/>
            <a:ext cx="2036160" cy="802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4. Définir les objectifs d’apprentissage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4" name="CustomShape 15"/>
          <p:cNvSpPr/>
          <p:nvPr/>
        </p:nvSpPr>
        <p:spPr>
          <a:xfrm rot="18900000">
            <a:off x="2639880" y="2134440"/>
            <a:ext cx="2080800" cy="802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1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1. Identifer les besoins de l’organisation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5" name="CustomShape 16"/>
          <p:cNvSpPr/>
          <p:nvPr/>
        </p:nvSpPr>
        <p:spPr>
          <a:xfrm rot="18900000">
            <a:off x="1443240" y="2395440"/>
            <a:ext cx="2080440" cy="56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Identifier le personnel ayant besoin de formation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CustomShape 17"/>
          <p:cNvSpPr/>
          <p:nvPr/>
        </p:nvSpPr>
        <p:spPr>
          <a:xfrm rot="18900000">
            <a:off x="2993400" y="1020960"/>
            <a:ext cx="1744560" cy="542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Identifier les taches professionnelles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7" name="CustomShape 18"/>
          <p:cNvSpPr/>
          <p:nvPr/>
        </p:nvSpPr>
        <p:spPr>
          <a:xfrm rot="2700000">
            <a:off x="4747680" y="1032840"/>
            <a:ext cx="1365840" cy="68544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Spécifier ou adapter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19"/>
          <p:cNvSpPr/>
          <p:nvPr/>
        </p:nvSpPr>
        <p:spPr>
          <a:xfrm rot="2700000">
            <a:off x="2889360" y="5152680"/>
            <a:ext cx="1682280" cy="73296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Identifier les besoins en formation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CustomShape 20"/>
          <p:cNvSpPr/>
          <p:nvPr/>
        </p:nvSpPr>
        <p:spPr>
          <a:xfrm rot="2700000">
            <a:off x="1787400" y="3901680"/>
            <a:ext cx="1339560" cy="51084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Définir les priorités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0" name="CustomShape 21"/>
          <p:cNvSpPr/>
          <p:nvPr/>
        </p:nvSpPr>
        <p:spPr>
          <a:xfrm>
            <a:off x="4473720" y="1628640"/>
            <a:ext cx="313920" cy="215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1" name="CustomShape 22"/>
          <p:cNvSpPr/>
          <p:nvPr/>
        </p:nvSpPr>
        <p:spPr>
          <a:xfrm flipH="1" flipV="1">
            <a:off x="4399920" y="4868280"/>
            <a:ext cx="315720" cy="2156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2" name="CustomShape 23"/>
          <p:cNvSpPr/>
          <p:nvPr/>
        </p:nvSpPr>
        <p:spPr>
          <a:xfrm rot="5400000">
            <a:off x="6012000" y="3335400"/>
            <a:ext cx="315720" cy="21384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3" name="CustomShape 24"/>
          <p:cNvSpPr/>
          <p:nvPr/>
        </p:nvSpPr>
        <p:spPr>
          <a:xfrm>
            <a:off x="3740040" y="2562120"/>
            <a:ext cx="1636200" cy="1636200"/>
          </a:xfrm>
          <a:prstGeom prst="ellipse">
            <a:avLst/>
          </a:prstGeom>
          <a:gradFill>
            <a:gsLst>
              <a:gs pos="0">
                <a:srgbClr val="FF0000"/>
              </a:gs>
              <a:gs pos="50000">
                <a:srgbClr val="E60000"/>
              </a:gs>
              <a:gs pos="100000">
                <a:srgbClr val="A00000"/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4" name="CustomShape 25"/>
          <p:cNvSpPr/>
          <p:nvPr/>
        </p:nvSpPr>
        <p:spPr>
          <a:xfrm rot="16552200">
            <a:off x="4157640" y="3112560"/>
            <a:ext cx="768240" cy="1508400"/>
          </a:xfrm>
          <a:prstGeom prst="moon">
            <a:avLst>
              <a:gd name="adj" fmla="val 18952"/>
            </a:avLst>
          </a:prstGeom>
          <a:gradFill>
            <a:gsLst>
              <a:gs pos="24000">
                <a:srgbClr val="000000">
                  <a:alpha val="24000"/>
                </a:srgbClr>
              </a:gs>
              <a:gs pos="100000">
                <a:srgbClr val="FFFFFF">
                  <a:alpha val="0"/>
                </a:srgbClr>
              </a:gs>
            </a:gsLst>
            <a:lin ang="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5" name="CustomShape 26"/>
          <p:cNvSpPr/>
          <p:nvPr/>
        </p:nvSpPr>
        <p:spPr>
          <a:xfrm>
            <a:off x="3995936" y="3284984"/>
            <a:ext cx="1188720" cy="880560"/>
          </a:xfrm>
          <a:prstGeom prst="ellipse">
            <a:avLst/>
          </a:prstGeom>
          <a:gradFill>
            <a:gsLst>
              <a:gs pos="0">
                <a:schemeClr val="bg1"/>
              </a:gs>
              <a:gs pos="54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6000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86" name="CustomShape 27"/>
          <p:cNvSpPr/>
          <p:nvPr/>
        </p:nvSpPr>
        <p:spPr>
          <a:xfrm>
            <a:off x="3420000" y="2925000"/>
            <a:ext cx="2010240" cy="882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ctr">
              <a:lnSpc>
                <a:spcPct val="80000"/>
              </a:lnSpc>
            </a:pPr>
            <a:r>
              <a:rPr lang="fr-FR" sz="2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Définir les besoins de formation</a:t>
            </a:r>
            <a:endParaRPr lang="fr-F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7" name="CustomShape 28"/>
          <p:cNvSpPr/>
          <p:nvPr/>
        </p:nvSpPr>
        <p:spPr>
          <a:xfrm rot="2700000">
            <a:off x="5766480" y="2321280"/>
            <a:ext cx="1731600" cy="68544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Définir les critères de  performance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8" name="CustomShape 29"/>
          <p:cNvSpPr/>
          <p:nvPr/>
        </p:nvSpPr>
        <p:spPr>
          <a:xfrm>
            <a:off x="5796000" y="1700640"/>
            <a:ext cx="2236320" cy="1767960"/>
          </a:xfrm>
          <a:custGeom>
            <a:avLst/>
            <a:gdLst/>
            <a:ahLst/>
            <a:cxnLst/>
            <a:rect l="l" t="t" r="r" b="b"/>
            <a:pathLst>
              <a:path w="2237873" h="1768642">
                <a:moveTo>
                  <a:pt x="565484" y="0"/>
                </a:moveTo>
                <a:lnTo>
                  <a:pt x="0" y="493295"/>
                </a:lnTo>
                <a:lnTo>
                  <a:pt x="1167063" y="1768642"/>
                </a:lnTo>
                <a:lnTo>
                  <a:pt x="2237873" y="1744579"/>
                </a:lnTo>
                <a:lnTo>
                  <a:pt x="565484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9" name="CustomShape 30"/>
          <p:cNvSpPr/>
          <p:nvPr/>
        </p:nvSpPr>
        <p:spPr>
          <a:xfrm>
            <a:off x="8061480" y="5805360"/>
            <a:ext cx="1082160" cy="1039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0" name="CustomShape 31"/>
          <p:cNvSpPr/>
          <p:nvPr/>
        </p:nvSpPr>
        <p:spPr>
          <a:xfrm>
            <a:off x="0" y="65520"/>
            <a:ext cx="6011640" cy="69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10000"/>
              </a:lnSpc>
            </a:pPr>
            <a:r>
              <a:rPr lang="fr-FR" sz="4000" b="1" strike="noStrike" spc="-1">
                <a:solidFill>
                  <a:srgbClr val="FFA44E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Une CAA multi-niveaux</a:t>
            </a:r>
            <a:endParaRPr lang="fr-FR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1" name="CustomShape 32"/>
          <p:cNvSpPr/>
          <p:nvPr/>
        </p:nvSpPr>
        <p:spPr>
          <a:xfrm>
            <a:off x="6472080" y="4976640"/>
            <a:ext cx="2203920" cy="14619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Chaque tache professionnelle est liée à une CAA – on ne montrera que ce quadrant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Line 1"/>
          <p:cNvSpPr/>
          <p:nvPr/>
        </p:nvSpPr>
        <p:spPr>
          <a:xfrm flipH="1" flipV="1">
            <a:off x="4555800" y="4674960"/>
            <a:ext cx="7920" cy="36828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3" name="Line 2"/>
          <p:cNvSpPr/>
          <p:nvPr/>
        </p:nvSpPr>
        <p:spPr>
          <a:xfrm flipH="1" flipV="1">
            <a:off x="6943680" y="4340160"/>
            <a:ext cx="431640" cy="30168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4" name="Line 3"/>
          <p:cNvSpPr/>
          <p:nvPr/>
        </p:nvSpPr>
        <p:spPr>
          <a:xfrm flipH="1" flipV="1">
            <a:off x="5521320" y="2455560"/>
            <a:ext cx="1457280" cy="9255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5" name="Line 4"/>
          <p:cNvSpPr/>
          <p:nvPr/>
        </p:nvSpPr>
        <p:spPr>
          <a:xfrm>
            <a:off x="3578040" y="2487600"/>
            <a:ext cx="993960" cy="129060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6" name="Line 5"/>
          <p:cNvSpPr/>
          <p:nvPr/>
        </p:nvSpPr>
        <p:spPr>
          <a:xfrm flipH="1">
            <a:off x="4572000" y="2455560"/>
            <a:ext cx="949320" cy="132264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7" name="Line 6"/>
          <p:cNvSpPr/>
          <p:nvPr/>
        </p:nvSpPr>
        <p:spPr>
          <a:xfrm flipH="1" flipV="1">
            <a:off x="4572000" y="3284280"/>
            <a:ext cx="1368360" cy="109404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8" name="Line 7"/>
          <p:cNvSpPr/>
          <p:nvPr/>
        </p:nvSpPr>
        <p:spPr>
          <a:xfrm flipV="1">
            <a:off x="4555800" y="3213000"/>
            <a:ext cx="16200" cy="10587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9" name="Line 8"/>
          <p:cNvSpPr/>
          <p:nvPr/>
        </p:nvSpPr>
        <p:spPr>
          <a:xfrm flipV="1">
            <a:off x="3159000" y="3284280"/>
            <a:ext cx="1413000" cy="6699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00" name="CustomShape 9"/>
          <p:cNvSpPr/>
          <p:nvPr/>
        </p:nvSpPr>
        <p:spPr>
          <a:xfrm>
            <a:off x="0" y="0"/>
            <a:ext cx="9143640" cy="692280"/>
          </a:xfrm>
          <a:prstGeom prst="rect">
            <a:avLst/>
          </a:prstGeom>
          <a:gradFill>
            <a:gsLst>
              <a:gs pos="0">
                <a:srgbClr val="977100"/>
              </a:gs>
              <a:gs pos="50000">
                <a:srgbClr val="D6A100"/>
              </a:gs>
              <a:gs pos="100000">
                <a:srgbClr val="FFBF00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marL="541440">
              <a:lnSpc>
                <a:spcPct val="100000"/>
              </a:lnSpc>
            </a:pPr>
            <a:r>
              <a:rPr lang="fr-FR" sz="28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3. Identifier les besoins des apprenants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1" name="CustomShape 10"/>
          <p:cNvSpPr/>
          <p:nvPr/>
        </p:nvSpPr>
        <p:spPr>
          <a:xfrm>
            <a:off x="3492000" y="3213360"/>
            <a:ext cx="2160000" cy="647280"/>
          </a:xfrm>
          <a:prstGeom prst="rect">
            <a:avLst/>
          </a:prstGeom>
          <a:gradFill>
            <a:gsLst>
              <a:gs pos="0">
                <a:srgbClr val="977100"/>
              </a:gs>
              <a:gs pos="50000">
                <a:srgbClr val="D6A100"/>
              </a:gs>
              <a:gs pos="100000">
                <a:srgbClr val="FFBF00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Sonder les apprenants</a:t>
            </a:r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2" name="CustomShape 11"/>
          <p:cNvSpPr/>
          <p:nvPr/>
        </p:nvSpPr>
        <p:spPr>
          <a:xfrm>
            <a:off x="397800" y="3701880"/>
            <a:ext cx="1367640" cy="530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Basé sur les competences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3" name="CustomShape 12"/>
          <p:cNvSpPr/>
          <p:nvPr/>
        </p:nvSpPr>
        <p:spPr>
          <a:xfrm>
            <a:off x="1835640" y="3691800"/>
            <a:ext cx="1323720" cy="52596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Décider du  contenu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4" name="CustomShape 13"/>
          <p:cNvSpPr/>
          <p:nvPr/>
        </p:nvSpPr>
        <p:spPr>
          <a:xfrm>
            <a:off x="4932000" y="2455560"/>
            <a:ext cx="1179720" cy="52596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Créer un sondage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5" name="CustomShape 14"/>
          <p:cNvSpPr/>
          <p:nvPr/>
        </p:nvSpPr>
        <p:spPr>
          <a:xfrm>
            <a:off x="5724000" y="4077000"/>
            <a:ext cx="1219320" cy="52596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Faire un sondage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6" name="CustomShape 15"/>
          <p:cNvSpPr/>
          <p:nvPr/>
        </p:nvSpPr>
        <p:spPr>
          <a:xfrm>
            <a:off x="3852000" y="4077000"/>
            <a:ext cx="1293480" cy="52596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Analyser un sondage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7" name="CustomShape 16"/>
          <p:cNvSpPr/>
          <p:nvPr/>
        </p:nvSpPr>
        <p:spPr>
          <a:xfrm>
            <a:off x="611640" y="1700640"/>
            <a:ext cx="220428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Étudier des sondages existants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8" name="CustomShape 17"/>
          <p:cNvSpPr/>
          <p:nvPr/>
        </p:nvSpPr>
        <p:spPr>
          <a:xfrm>
            <a:off x="6515280" y="980640"/>
            <a:ext cx="2304720" cy="719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Techniques et outils de sondage en ligne, p.ex. Moodle, Survey Monkey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9" name="Line 18"/>
          <p:cNvSpPr/>
          <p:nvPr/>
        </p:nvSpPr>
        <p:spPr>
          <a:xfrm>
            <a:off x="2815920" y="1995480"/>
            <a:ext cx="762120" cy="49212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0" name="CustomShape 19"/>
          <p:cNvSpPr/>
          <p:nvPr/>
        </p:nvSpPr>
        <p:spPr>
          <a:xfrm>
            <a:off x="3159720" y="1174320"/>
            <a:ext cx="177192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Expérimenter un sondage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1" name="Line 20"/>
          <p:cNvSpPr/>
          <p:nvPr/>
        </p:nvSpPr>
        <p:spPr>
          <a:xfrm flipH="1">
            <a:off x="3578040" y="1699920"/>
            <a:ext cx="277920" cy="78768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2" name="CustomShape 21"/>
          <p:cNvSpPr/>
          <p:nvPr/>
        </p:nvSpPr>
        <p:spPr>
          <a:xfrm>
            <a:off x="3033000" y="836640"/>
            <a:ext cx="2114640" cy="2649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Analyse de besoins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3" name="CustomShape 22"/>
          <p:cNvSpPr/>
          <p:nvPr/>
        </p:nvSpPr>
        <p:spPr>
          <a:xfrm>
            <a:off x="5644800" y="1683360"/>
            <a:ext cx="139392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Tutoriel pour outil en ligne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4" name="Line 23"/>
          <p:cNvSpPr/>
          <p:nvPr/>
        </p:nvSpPr>
        <p:spPr>
          <a:xfrm flipH="1">
            <a:off x="5521320" y="2209680"/>
            <a:ext cx="820440" cy="24588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5" name="CustomShape 24"/>
          <p:cNvSpPr/>
          <p:nvPr/>
        </p:nvSpPr>
        <p:spPr>
          <a:xfrm>
            <a:off x="3846960" y="4869000"/>
            <a:ext cx="151704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Analyser un sondage d’exemple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6" name="CustomShape 25"/>
          <p:cNvSpPr/>
          <p:nvPr/>
        </p:nvSpPr>
        <p:spPr>
          <a:xfrm>
            <a:off x="6971040" y="2444760"/>
            <a:ext cx="146196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Créer un sondage d’exercice</a:t>
            </a:r>
            <a:endParaRPr lang="fr-FR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7" name="Line 26"/>
          <p:cNvSpPr/>
          <p:nvPr/>
        </p:nvSpPr>
        <p:spPr>
          <a:xfrm flipH="1">
            <a:off x="6111720" y="2707920"/>
            <a:ext cx="858960" cy="111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8" name="CustomShape 27"/>
          <p:cNvSpPr/>
          <p:nvPr/>
        </p:nvSpPr>
        <p:spPr>
          <a:xfrm>
            <a:off x="6979320" y="3118680"/>
            <a:ext cx="146196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Réviser un sondage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9" name="Line 28"/>
          <p:cNvSpPr/>
          <p:nvPr/>
        </p:nvSpPr>
        <p:spPr>
          <a:xfrm flipH="1" flipV="1">
            <a:off x="6529320" y="4640040"/>
            <a:ext cx="12600" cy="965160"/>
          </a:xfrm>
          <a:prstGeom prst="line">
            <a:avLst/>
          </a:prstGeom>
          <a:ln w="28440">
            <a:solidFill>
              <a:srgbClr val="FFC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0" name="CustomShape 29"/>
          <p:cNvSpPr/>
          <p:nvPr/>
        </p:nvSpPr>
        <p:spPr>
          <a:xfrm>
            <a:off x="5810400" y="5134680"/>
            <a:ext cx="146196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Réviser le sondage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1" name="CustomShape 30"/>
          <p:cNvSpPr/>
          <p:nvPr/>
        </p:nvSpPr>
        <p:spPr>
          <a:xfrm>
            <a:off x="3636000" y="5517360"/>
            <a:ext cx="1872000" cy="530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Outils et techniques d’analyse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2" name="CustomShape 31"/>
          <p:cNvSpPr/>
          <p:nvPr/>
        </p:nvSpPr>
        <p:spPr>
          <a:xfrm>
            <a:off x="7236360" y="4378320"/>
            <a:ext cx="1601640" cy="52596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Faire un sondage d’exemple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3" name="CustomShape 32"/>
          <p:cNvSpPr/>
          <p:nvPr/>
        </p:nvSpPr>
        <p:spPr>
          <a:xfrm>
            <a:off x="267840" y="4873680"/>
            <a:ext cx="2503800" cy="107532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NB : ceci peut ne pas être nécessaire si l’on connaît leur histoire d’apprentissage ou si le contenu est novateur.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4" name="CustomShape 33"/>
          <p:cNvSpPr/>
          <p:nvPr/>
        </p:nvSpPr>
        <p:spPr>
          <a:xfrm>
            <a:off x="5727600" y="6608880"/>
            <a:ext cx="3381120" cy="2728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Tasks and learning activities map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5" name="CustomShape 34"/>
          <p:cNvSpPr/>
          <p:nvPr/>
        </p:nvSpPr>
        <p:spPr>
          <a:xfrm>
            <a:off x="7394040" y="5013000"/>
            <a:ext cx="1426320" cy="38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80000"/>
              </a:lnSpc>
            </a:pPr>
            <a:r>
              <a:rPr lang="fr-FR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Liste du personnel</a:t>
            </a:r>
            <a:endParaRPr lang="fr-FR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6" name="CustomShape 35"/>
          <p:cNvSpPr/>
          <p:nvPr/>
        </p:nvSpPr>
        <p:spPr>
          <a:xfrm>
            <a:off x="2988360" y="2241720"/>
            <a:ext cx="1179720" cy="525960"/>
          </a:xfrm>
          <a:prstGeom prst="rect">
            <a:avLst/>
          </a:prstGeom>
          <a:gradFill>
            <a:gsLst>
              <a:gs pos="0">
                <a:srgbClr val="FFD89F"/>
              </a:gs>
              <a:gs pos="50000">
                <a:srgbClr val="FFE5C5"/>
              </a:gs>
              <a:gs pos="100000">
                <a:srgbClr val="FFF2E2"/>
              </a:gs>
            </a:gsLst>
            <a:lin ang="5400000"/>
          </a:gradFill>
          <a:ln>
            <a:solidFill>
              <a:srgbClr val="FFC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8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Décider du format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580</Words>
  <Application>Microsoft Office PowerPoint</Application>
  <PresentationFormat>Affichage à l'écran (4:3)</PresentationFormat>
  <Paragraphs>172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Office Theme</vt:lpstr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subject/>
  <dc:creator/>
  <dc:description/>
  <cp:lastModifiedBy>ENM/TTI</cp:lastModifiedBy>
  <cp:revision>2</cp:revision>
  <dcterms:modified xsi:type="dcterms:W3CDTF">2018-04-26T11:22:50Z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3.0000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2</vt:i4>
  </property>
  <property fmtid="{D5CDD505-2E9C-101B-9397-08002B2CF9AE}" pid="7" name="Notes">
    <vt:i4>11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