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9" r:id="rId3"/>
    <p:sldId id="350" r:id="rId4"/>
    <p:sldId id="338" r:id="rId5"/>
    <p:sldId id="290" r:id="rId6"/>
    <p:sldId id="348" r:id="rId7"/>
    <p:sldId id="351" r:id="rId8"/>
    <p:sldId id="356" r:id="rId9"/>
    <p:sldId id="297" r:id="rId10"/>
    <p:sldId id="270" r:id="rId11"/>
    <p:sldId id="352" r:id="rId12"/>
    <p:sldId id="339" r:id="rId13"/>
    <p:sldId id="343" r:id="rId14"/>
    <p:sldId id="344" r:id="rId15"/>
    <p:sldId id="345" r:id="rId16"/>
    <p:sldId id="349" r:id="rId17"/>
    <p:sldId id="355" r:id="rId18"/>
    <p:sldId id="353" r:id="rId19"/>
    <p:sldId id="346" r:id="rId20"/>
    <p:sldId id="347" r:id="rId21"/>
    <p:sldId id="354" r:id="rId22"/>
    <p:sldId id="302" r:id="rId23"/>
    <p:sldId id="258"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0" autoAdjust="0"/>
    <p:restoredTop sz="98335" autoAdjust="0"/>
  </p:normalViewPr>
  <p:slideViewPr>
    <p:cSldViewPr snapToGrid="0" snapToObjects="1">
      <p:cViewPr varScale="1">
        <p:scale>
          <a:sx n="75" d="100"/>
          <a:sy n="75" d="100"/>
        </p:scale>
        <p:origin x="-31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22/05/2017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slide" Target="slide16.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o.org/obp/ui/#search/code" TargetMode="External"/><Relationship Id="rId2" Type="http://schemas.openxmlformats.org/officeDocument/2006/relationships/hyperlink" Target="http://oscar.wmo.int/surface"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hyperlink" Target="http://www.wmo.int/pages/prog/www/WIS/wiswiki/tiki-index.php?page=WIGOS-Id-Count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so.org/obp/ui/#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fnunes@wmo.int"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www.wmo.int/wig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6" name="TextBox 5"/>
          <p:cNvSpPr txBox="1"/>
          <p:nvPr/>
        </p:nvSpPr>
        <p:spPr>
          <a:xfrm>
            <a:off x="4965700" y="5895293"/>
            <a:ext cx="4033095" cy="707886"/>
          </a:xfrm>
          <a:prstGeom prst="rect">
            <a:avLst/>
          </a:prstGeom>
          <a:noFill/>
        </p:spPr>
        <p:txBody>
          <a:bodyPr wrap="square" rtlCol="0">
            <a:spAutoFit/>
          </a:bodyPr>
          <a:lstStyle/>
          <a:p>
            <a:pPr algn="ctr"/>
            <a:r>
              <a:rPr lang="fr-CH" sz="2000" b="1" dirty="0" err="1" smtClean="0">
                <a:solidFill>
                  <a:srgbClr val="000090"/>
                </a:solidFill>
              </a:rPr>
              <a:t>Luís</a:t>
            </a:r>
            <a:r>
              <a:rPr lang="fr-CH" sz="2000" b="1" smtClean="0">
                <a:solidFill>
                  <a:srgbClr val="000090"/>
                </a:solidFill>
              </a:rPr>
              <a:t> Nunes</a:t>
            </a:r>
            <a:endParaRPr lang="fr-CH" sz="2000" b="1" dirty="0" smtClean="0">
              <a:solidFill>
                <a:srgbClr val="000090"/>
              </a:solidFill>
            </a:endParaRPr>
          </a:p>
          <a:p>
            <a:pPr algn="ctr"/>
            <a:r>
              <a:rPr lang="fr-CH" sz="2000" dirty="0" smtClean="0">
                <a:solidFill>
                  <a:srgbClr val="000090"/>
                </a:solidFill>
              </a:rPr>
              <a:t>WIGOS </a:t>
            </a:r>
            <a:r>
              <a:rPr lang="fr-CH" sz="2000" dirty="0">
                <a:solidFill>
                  <a:srgbClr val="000090"/>
                </a:solidFill>
              </a:rPr>
              <a:t>Project </a:t>
            </a:r>
            <a:r>
              <a:rPr lang="fr-CH" sz="2000" dirty="0" smtClean="0">
                <a:solidFill>
                  <a:srgbClr val="000090"/>
                </a:solidFill>
              </a:rPr>
              <a:t>Office</a:t>
            </a:r>
            <a:endParaRPr lang="fr-CH" sz="2000" dirty="0">
              <a:solidFill>
                <a:srgbClr val="000090"/>
              </a:solidFill>
            </a:endParaRPr>
          </a:p>
        </p:txBody>
      </p:sp>
      <p:sp>
        <p:nvSpPr>
          <p:cNvPr id="7" name="Shape 231"/>
          <p:cNvSpPr txBox="1">
            <a:spLocks/>
          </p:cNvSpPr>
          <p:nvPr/>
        </p:nvSpPr>
        <p:spPr>
          <a:xfrm>
            <a:off x="120649" y="1002683"/>
            <a:ext cx="8865446" cy="1108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4000" b="1" dirty="0">
                <a:solidFill>
                  <a:srgbClr val="000090"/>
                </a:solidFill>
              </a:rPr>
              <a:t>Introduction to </a:t>
            </a:r>
            <a:r>
              <a:rPr lang="en-US" sz="4000" b="1" dirty="0" smtClean="0">
                <a:solidFill>
                  <a:srgbClr val="000090"/>
                </a:solidFill>
              </a:rPr>
              <a:t>the WIGOS Identifiers</a:t>
            </a:r>
            <a:endParaRPr lang="en-US" sz="4000" b="1" dirty="0">
              <a:solidFill>
                <a:srgbClr val="000090"/>
              </a:solidFill>
            </a:endParaRPr>
          </a:p>
        </p:txBody>
      </p:sp>
      <p:sp>
        <p:nvSpPr>
          <p:cNvPr id="3" name="TextBox 2"/>
          <p:cNvSpPr txBox="1"/>
          <p:nvPr/>
        </p:nvSpPr>
        <p:spPr>
          <a:xfrm>
            <a:off x="3503379" y="2101743"/>
            <a:ext cx="2236511" cy="584775"/>
          </a:xfrm>
          <a:prstGeom prst="rect">
            <a:avLst/>
          </a:prstGeom>
          <a:noFill/>
        </p:spPr>
        <p:txBody>
          <a:bodyPr wrap="none" rtlCol="0">
            <a:spAutoFit/>
          </a:bodyPr>
          <a:lstStyle/>
          <a:p>
            <a:pPr algn="ctr"/>
            <a:r>
              <a:rPr lang="en-US" sz="3200" dirty="0" smtClean="0">
                <a:solidFill>
                  <a:srgbClr val="011993"/>
                </a:solidFill>
                <a:latin typeface="+mj-lt"/>
                <a:ea typeface="Arial"/>
                <a:cs typeface="Arial"/>
                <a:sym typeface="Arial"/>
              </a:rPr>
              <a:t>(WIGOS IDs)</a:t>
            </a:r>
            <a:endParaRPr lang="en-US" sz="3200" dirty="0">
              <a:latin typeface="+mj-lt"/>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979"/>
          </a:xfrm>
        </p:spPr>
        <p:txBody>
          <a:bodyPr>
            <a:normAutofit/>
          </a:bodyPr>
          <a:lstStyle/>
          <a:p>
            <a:r>
              <a:rPr lang="en-US" sz="3600" b="1" dirty="0" smtClean="0">
                <a:solidFill>
                  <a:srgbClr val="000090"/>
                </a:solidFill>
              </a:rPr>
              <a:t>Fundamentals of WIGOS ID</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15" y="1612673"/>
            <a:ext cx="5644344" cy="4082027"/>
          </a:xfrm>
          <a:prstGeom prst="rect">
            <a:avLst/>
          </a:prstGeom>
        </p:spPr>
      </p:pic>
      <p:sp>
        <p:nvSpPr>
          <p:cNvPr id="6" name="Shape 239"/>
          <p:cNvSpPr txBox="1">
            <a:spLocks/>
          </p:cNvSpPr>
          <p:nvPr/>
        </p:nvSpPr>
        <p:spPr>
          <a:xfrm>
            <a:off x="299252" y="1612673"/>
            <a:ext cx="3108963" cy="39069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defTabSz="914400">
              <a:spcBef>
                <a:spcPts val="200"/>
              </a:spcBef>
              <a:buSzPct val="100000"/>
              <a:defRPr sz="2400">
                <a:latin typeface="Arial"/>
                <a:ea typeface="Arial"/>
                <a:cs typeface="Arial"/>
                <a:sym typeface="Arial"/>
              </a:defRPr>
            </a:pPr>
            <a:r>
              <a:rPr lang="en-US" sz="2000" dirty="0">
                <a:latin typeface="Arial"/>
                <a:ea typeface="Arial"/>
                <a:cs typeface="Arial"/>
                <a:sym typeface="Arial"/>
              </a:rPr>
              <a:t>WIGOS Identifiers do not have meaning in </a:t>
            </a:r>
            <a:r>
              <a:rPr lang="en-US" sz="2000" dirty="0" smtClean="0">
                <a:latin typeface="Arial"/>
                <a:ea typeface="Arial"/>
                <a:cs typeface="Arial"/>
                <a:sym typeface="Arial"/>
              </a:rPr>
              <a:t>themselves</a:t>
            </a:r>
          </a:p>
          <a:p>
            <a:pPr marL="266700" indent="-266700" defTabSz="914400">
              <a:spcBef>
                <a:spcPts val="200"/>
              </a:spcBef>
              <a:buSzPct val="100000"/>
              <a:defRPr sz="2400">
                <a:latin typeface="Arial"/>
                <a:ea typeface="Arial"/>
                <a:cs typeface="Arial"/>
                <a:sym typeface="Arial"/>
              </a:defRPr>
            </a:pPr>
            <a:r>
              <a:rPr lang="en-US" sz="2000" dirty="0" smtClean="0">
                <a:latin typeface="Arial"/>
                <a:ea typeface="Arial"/>
                <a:cs typeface="Arial"/>
                <a:sym typeface="Arial"/>
              </a:rPr>
              <a:t>Users </a:t>
            </a:r>
            <a:r>
              <a:rPr lang="en-US" sz="2000" dirty="0">
                <a:latin typeface="Arial"/>
                <a:ea typeface="Arial"/>
                <a:cs typeface="Arial"/>
                <a:sym typeface="Arial"/>
              </a:rPr>
              <a:t>must not interpret any patterns they see in WIGOS </a:t>
            </a:r>
            <a:r>
              <a:rPr lang="en-US" sz="2000" dirty="0" smtClean="0">
                <a:latin typeface="Arial"/>
                <a:ea typeface="Arial"/>
                <a:cs typeface="Arial"/>
                <a:sym typeface="Arial"/>
              </a:rPr>
              <a:t>IDs</a:t>
            </a:r>
          </a:p>
          <a:p>
            <a:pPr marL="266700" indent="-266700" defTabSz="914400">
              <a:spcBef>
                <a:spcPts val="200"/>
              </a:spcBef>
              <a:buSzPct val="100000"/>
              <a:defRPr sz="2400">
                <a:latin typeface="Arial"/>
                <a:ea typeface="Arial"/>
                <a:cs typeface="Arial"/>
                <a:sym typeface="Arial"/>
              </a:defRPr>
            </a:pPr>
            <a:r>
              <a:rPr lang="en-US" sz="2000" dirty="0" smtClean="0">
                <a:latin typeface="Arial"/>
                <a:ea typeface="Arial"/>
                <a:cs typeface="Arial"/>
                <a:sym typeface="Arial"/>
              </a:rPr>
              <a:t>Users should </a:t>
            </a:r>
            <a:r>
              <a:rPr lang="en-US" sz="2000" dirty="0">
                <a:latin typeface="Arial"/>
                <a:ea typeface="Arial"/>
                <a:cs typeface="Arial"/>
                <a:sym typeface="Arial"/>
              </a:rPr>
              <a:t>use OSCAR/surface to look up the metadata for the station associated with the WIGOS station identifier</a:t>
            </a:r>
            <a:r>
              <a:rPr lang="en-US" sz="2000" dirty="0" smtClean="0">
                <a:latin typeface="Arial"/>
                <a:ea typeface="Arial"/>
                <a:cs typeface="Arial"/>
                <a:sym typeface="Arial"/>
              </a:rPr>
              <a:t>.</a:t>
            </a:r>
            <a:endParaRPr lang="en-US" sz="2000" dirty="0">
              <a:latin typeface="Arial"/>
              <a:ea typeface="Arial"/>
              <a:cs typeface="Arial"/>
              <a:sym typeface="Arial"/>
            </a:endParaRPr>
          </a:p>
        </p:txBody>
      </p:sp>
    </p:spTree>
    <p:extLst>
      <p:ext uri="{BB962C8B-B14F-4D97-AF65-F5344CB8AC3E}">
        <p14:creationId xmlns:p14="http://schemas.microsoft.com/office/powerpoint/2010/main" val="42011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Framework/References</a:t>
            </a:r>
            <a:endParaRPr lang="en-US" sz="2800" dirty="0"/>
          </a:p>
          <a:p>
            <a:pPr marL="682625" indent="-682625">
              <a:buFont typeface="+mj-lt"/>
              <a:buAutoNum type="romanUcPeriod"/>
            </a:pPr>
            <a:r>
              <a:rPr lang="en-US" sz="2800" dirty="0" smtClean="0"/>
              <a:t>The structure of the WIGOS IDs</a:t>
            </a:r>
          </a:p>
          <a:p>
            <a:pPr marL="682625" indent="-682625">
              <a:buFont typeface="+mj-lt"/>
              <a:buAutoNum type="romanUcPeriod"/>
            </a:pPr>
            <a:r>
              <a:rPr lang="fr-CH" sz="2800" b="1" dirty="0" err="1" smtClean="0">
                <a:effectLst>
                  <a:outerShdw blurRad="38100" dist="38100" dir="2700000" algn="tl">
                    <a:srgbClr val="000000">
                      <a:alpha val="43137"/>
                    </a:srgbClr>
                  </a:outerShdw>
                </a:effectLst>
              </a:rPr>
              <a:t>Practical</a:t>
            </a:r>
            <a:r>
              <a:rPr lang="fr-CH" sz="2800" b="1" dirty="0" smtClean="0">
                <a:effectLst>
                  <a:outerShdw blurRad="38100" dist="38100" dir="2700000" algn="tl">
                    <a:srgbClr val="000000">
                      <a:alpha val="43137"/>
                    </a:srgbClr>
                  </a:outerShdw>
                </a:effectLst>
              </a:rPr>
              <a:t> application</a:t>
            </a:r>
          </a:p>
          <a:p>
            <a:pPr marL="682625" indent="-682625">
              <a:buFont typeface="+mj-lt"/>
              <a:buAutoNum type="romanUcPeriod"/>
            </a:pPr>
            <a:r>
              <a:rPr lang="fr-CH" sz="2800" dirty="0" err="1" smtClean="0"/>
              <a:t>Example</a:t>
            </a:r>
            <a:endParaRPr lang="fr-CH" sz="2800" dirty="0" smtClean="0"/>
          </a:p>
          <a:p>
            <a:pPr marL="682625" indent="-682625">
              <a:buFont typeface="+mj-lt"/>
              <a:buAutoNum type="romanUcPeriod"/>
            </a:pPr>
            <a:r>
              <a:rPr lang="fr-CH" sz="2800" dirty="0" smtClean="0"/>
              <a:t>Final </a:t>
            </a:r>
            <a:r>
              <a:rPr lang="fr-CH" sz="2800" dirty="0" err="1" smtClean="0"/>
              <a:t>remarks</a:t>
            </a:r>
            <a:endParaRPr lang="en-US" sz="2800" dirty="0"/>
          </a:p>
        </p:txBody>
      </p:sp>
    </p:spTree>
    <p:extLst>
      <p:ext uri="{BB962C8B-B14F-4D97-AF65-F5344CB8AC3E}">
        <p14:creationId xmlns:p14="http://schemas.microsoft.com/office/powerpoint/2010/main" val="31279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979"/>
          </a:xfrm>
        </p:spPr>
        <p:txBody>
          <a:bodyPr>
            <a:normAutofit fontScale="90000"/>
          </a:bodyPr>
          <a:lstStyle/>
          <a:p>
            <a:r>
              <a:rPr lang="en-US" sz="3600" b="1" dirty="0" smtClean="0">
                <a:solidFill>
                  <a:srgbClr val="000090"/>
                </a:solidFill>
              </a:rPr>
              <a:t>Assigning WIGOS IDs to Observing Stations</a:t>
            </a:r>
            <a:endParaRPr lang="en-US" sz="3600" dirty="0"/>
          </a:p>
        </p:txBody>
      </p:sp>
      <p:sp>
        <p:nvSpPr>
          <p:cNvPr id="6" name="Shape 239"/>
          <p:cNvSpPr txBox="1">
            <a:spLocks/>
          </p:cNvSpPr>
          <p:nvPr/>
        </p:nvSpPr>
        <p:spPr>
          <a:xfrm>
            <a:off x="212725" y="1276027"/>
            <a:ext cx="8713790" cy="53351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357188" defTabSz="914400">
              <a:spcBef>
                <a:spcPts val="200"/>
              </a:spcBef>
              <a:buSzPct val="100000"/>
              <a:defRPr sz="2400">
                <a:latin typeface="Arial"/>
                <a:ea typeface="Arial"/>
                <a:cs typeface="Arial"/>
                <a:sym typeface="Arial"/>
              </a:defRPr>
            </a:pPr>
            <a:r>
              <a:rPr lang="en-US" sz="1900" dirty="0" smtClean="0">
                <a:latin typeface="Arial"/>
                <a:ea typeface="Arial"/>
                <a:cs typeface="Arial"/>
                <a:sym typeface="Arial"/>
              </a:rPr>
              <a:t>Each </a:t>
            </a:r>
            <a:r>
              <a:rPr lang="en-US" sz="1900" dirty="0">
                <a:latin typeface="Arial"/>
                <a:ea typeface="Arial"/>
                <a:cs typeface="Arial"/>
                <a:sym typeface="Arial"/>
              </a:rPr>
              <a:t>observing station must have </a:t>
            </a:r>
            <a:r>
              <a:rPr lang="en-US" sz="1900" b="1" dirty="0">
                <a:latin typeface="Arial"/>
                <a:ea typeface="Arial"/>
                <a:cs typeface="Arial"/>
                <a:sym typeface="Arial"/>
              </a:rPr>
              <a:t>at least one WIGOS </a:t>
            </a:r>
            <a:r>
              <a:rPr lang="en-US" sz="1900" b="1" dirty="0" smtClean="0">
                <a:latin typeface="Arial"/>
                <a:ea typeface="Arial"/>
                <a:cs typeface="Arial"/>
                <a:sym typeface="Arial"/>
              </a:rPr>
              <a:t>ID</a:t>
            </a:r>
            <a:r>
              <a:rPr lang="en-US" sz="1900" dirty="0" smtClean="0">
                <a:latin typeface="Arial"/>
                <a:ea typeface="Arial"/>
                <a:cs typeface="Arial"/>
                <a:sym typeface="Arial"/>
              </a:rPr>
              <a:t> </a:t>
            </a:r>
            <a:r>
              <a:rPr lang="en-US" sz="1900" dirty="0">
                <a:latin typeface="Arial"/>
                <a:ea typeface="Arial"/>
                <a:cs typeface="Arial"/>
                <a:sym typeface="Arial"/>
              </a:rPr>
              <a:t>associated with </a:t>
            </a:r>
            <a:r>
              <a:rPr lang="en-US" sz="1900" dirty="0" smtClean="0">
                <a:latin typeface="Arial"/>
                <a:ea typeface="Arial"/>
                <a:cs typeface="Arial"/>
                <a:sym typeface="Arial"/>
              </a:rPr>
              <a:t>it</a:t>
            </a:r>
          </a:p>
          <a:p>
            <a:pPr marL="428977" indent="-428977" defTabSz="914400">
              <a:spcBef>
                <a:spcPts val="200"/>
              </a:spcBef>
              <a:buSzPct val="100000"/>
              <a:defRPr sz="2400">
                <a:latin typeface="Arial"/>
                <a:ea typeface="Arial"/>
                <a:cs typeface="Arial"/>
                <a:sym typeface="Arial"/>
              </a:defRPr>
            </a:pPr>
            <a:endParaRPr lang="en-US" sz="1200" dirty="0">
              <a:latin typeface="Arial"/>
              <a:ea typeface="Arial"/>
              <a:cs typeface="Arial"/>
              <a:sym typeface="Arial"/>
            </a:endParaRPr>
          </a:p>
          <a:p>
            <a:pPr marL="357188" indent="-357188" defTabSz="914400">
              <a:spcBef>
                <a:spcPts val="200"/>
              </a:spcBef>
              <a:buSzPct val="100000"/>
              <a:defRPr sz="2400">
                <a:latin typeface="Arial"/>
                <a:ea typeface="Arial"/>
                <a:cs typeface="Arial"/>
                <a:sym typeface="Arial"/>
              </a:defRPr>
            </a:pPr>
            <a:r>
              <a:rPr lang="en-US" sz="1900" b="1" dirty="0">
                <a:latin typeface="Arial"/>
                <a:ea typeface="Arial"/>
                <a:cs typeface="Arial"/>
                <a:sym typeface="Arial"/>
              </a:rPr>
              <a:t>Observing stations that had been allocated with station identifiers by a </a:t>
            </a:r>
            <a:r>
              <a:rPr lang="en-US" sz="1900" b="1" dirty="0" smtClean="0">
                <a:latin typeface="Arial"/>
                <a:ea typeface="Arial"/>
                <a:cs typeface="Arial"/>
                <a:sym typeface="Arial"/>
              </a:rPr>
              <a:t>WMO </a:t>
            </a:r>
            <a:r>
              <a:rPr lang="en-US" sz="1900" b="1" dirty="0" err="1">
                <a:latin typeface="Arial"/>
                <a:ea typeface="Arial"/>
                <a:cs typeface="Arial"/>
                <a:sym typeface="Arial"/>
              </a:rPr>
              <a:t>Programme</a:t>
            </a:r>
            <a:r>
              <a:rPr lang="en-US" sz="1900" b="1" dirty="0">
                <a:latin typeface="Arial"/>
                <a:ea typeface="Arial"/>
                <a:cs typeface="Arial"/>
                <a:sym typeface="Arial"/>
              </a:rPr>
              <a:t> </a:t>
            </a:r>
            <a:r>
              <a:rPr lang="en-US" sz="1900" dirty="0">
                <a:latin typeface="Arial"/>
                <a:ea typeface="Arial"/>
                <a:cs typeface="Arial"/>
                <a:sym typeface="Arial"/>
              </a:rPr>
              <a:t>before the introduction of WIGOS </a:t>
            </a:r>
            <a:r>
              <a:rPr lang="en-US" sz="1900" dirty="0" smtClean="0">
                <a:latin typeface="Arial"/>
                <a:ea typeface="Arial"/>
                <a:cs typeface="Arial"/>
                <a:sym typeface="Arial"/>
              </a:rPr>
              <a:t>identifiers</a:t>
            </a:r>
            <a:r>
              <a:rPr lang="en-US" sz="1800" dirty="0" smtClean="0">
                <a:latin typeface="Arial"/>
                <a:ea typeface="Arial"/>
                <a:cs typeface="Arial"/>
                <a:sym typeface="Arial"/>
              </a:rPr>
              <a:t> (1.Jul.2016)</a:t>
            </a:r>
            <a:r>
              <a:rPr lang="en-US" sz="1900" dirty="0" smtClean="0">
                <a:latin typeface="Arial"/>
                <a:ea typeface="Arial"/>
                <a:cs typeface="Arial"/>
                <a:sym typeface="Arial"/>
              </a:rPr>
              <a:t>:</a:t>
            </a:r>
          </a:p>
          <a:p>
            <a:pPr marL="623888" lvl="1" indent="-266700" defTabSz="914400">
              <a:spcBef>
                <a:spcPts val="200"/>
              </a:spcBef>
              <a:buSzPct val="100000"/>
              <a:defRPr sz="2400">
                <a:latin typeface="Arial"/>
                <a:ea typeface="Arial"/>
                <a:cs typeface="Arial"/>
                <a:sym typeface="Arial"/>
              </a:defRPr>
            </a:pPr>
            <a:r>
              <a:rPr lang="en-US" sz="1600" dirty="0" smtClean="0">
                <a:latin typeface="Arial"/>
                <a:ea typeface="Arial"/>
                <a:cs typeface="Arial"/>
                <a:sym typeface="Arial"/>
              </a:rPr>
              <a:t>may </a:t>
            </a:r>
            <a:r>
              <a:rPr lang="en-US" sz="1600" dirty="0">
                <a:latin typeface="Arial"/>
                <a:ea typeface="Arial"/>
                <a:cs typeface="Arial"/>
                <a:sym typeface="Arial"/>
              </a:rPr>
              <a:t>continue to use those identifiers, and are not required to have additional identifiers </a:t>
            </a:r>
            <a:r>
              <a:rPr lang="en-US" sz="1600" dirty="0" smtClean="0">
                <a:latin typeface="Arial"/>
                <a:ea typeface="Arial"/>
                <a:cs typeface="Arial"/>
                <a:sym typeface="Arial"/>
              </a:rPr>
              <a:t>created</a:t>
            </a:r>
            <a:endParaRPr lang="en-US" sz="1600" dirty="0">
              <a:latin typeface="Arial"/>
              <a:ea typeface="Arial"/>
              <a:cs typeface="Arial"/>
              <a:sym typeface="Arial"/>
            </a:endParaRPr>
          </a:p>
          <a:p>
            <a:pPr marL="623888" lvl="1" indent="-266700" defTabSz="914400">
              <a:spcBef>
                <a:spcPts val="200"/>
              </a:spcBef>
              <a:buSzPct val="100000"/>
              <a:defRPr sz="2400">
                <a:latin typeface="Arial"/>
                <a:ea typeface="Arial"/>
                <a:cs typeface="Arial"/>
                <a:sym typeface="Arial"/>
              </a:defRPr>
            </a:pPr>
            <a:r>
              <a:rPr lang="en-US" sz="1600" dirty="0" smtClean="0">
                <a:latin typeface="Arial"/>
                <a:ea typeface="Arial"/>
                <a:cs typeface="Arial"/>
                <a:sym typeface="Arial"/>
              </a:rPr>
              <a:t>for </a:t>
            </a:r>
            <a:r>
              <a:rPr lang="en-US" sz="1600" dirty="0">
                <a:latin typeface="Arial"/>
                <a:ea typeface="Arial"/>
                <a:cs typeface="Arial"/>
                <a:sym typeface="Arial"/>
              </a:rPr>
              <a:t>these observing facilities, the WIGOS station identifier can be deduced from the pre-existing identifier using the </a:t>
            </a:r>
            <a:r>
              <a:rPr lang="en-US" sz="1600" dirty="0" smtClean="0">
                <a:latin typeface="Arial"/>
                <a:ea typeface="Arial"/>
                <a:cs typeface="Arial"/>
                <a:sym typeface="Arial"/>
              </a:rPr>
              <a:t>table "</a:t>
            </a:r>
            <a:r>
              <a:rPr lang="en-US" sz="1600" dirty="0">
                <a:latin typeface="Arial"/>
                <a:ea typeface="Arial"/>
                <a:cs typeface="Arial"/>
                <a:sym typeface="Arial"/>
              </a:rPr>
              <a:t>Issuer of </a:t>
            </a:r>
            <a:r>
              <a:rPr lang="en-US" sz="1600" dirty="0" smtClean="0">
                <a:latin typeface="Arial"/>
                <a:ea typeface="Arial"/>
                <a:cs typeface="Arial"/>
                <a:sym typeface="Arial"/>
              </a:rPr>
              <a:t>Identifier"</a:t>
            </a:r>
          </a:p>
          <a:p>
            <a:pPr marL="623888" lvl="1" indent="-266700" defTabSz="914400">
              <a:spcBef>
                <a:spcPts val="200"/>
              </a:spcBef>
              <a:buSzPct val="100000"/>
              <a:defRPr sz="2400">
                <a:latin typeface="Arial"/>
                <a:ea typeface="Arial"/>
                <a:cs typeface="Arial"/>
                <a:sym typeface="Arial"/>
              </a:defRPr>
            </a:pPr>
            <a:r>
              <a:rPr lang="en-US" sz="1600" dirty="0" smtClean="0">
                <a:latin typeface="Arial"/>
                <a:ea typeface="Arial"/>
                <a:cs typeface="Arial"/>
                <a:sym typeface="Arial"/>
              </a:rPr>
              <a:t>if a station </a:t>
            </a:r>
            <a:r>
              <a:rPr lang="en-US" sz="1600" dirty="0">
                <a:latin typeface="Arial"/>
                <a:ea typeface="Arial"/>
                <a:cs typeface="Arial"/>
                <a:sym typeface="Arial"/>
              </a:rPr>
              <a:t>take on new responsibilities </a:t>
            </a:r>
            <a:r>
              <a:rPr lang="en-US" sz="1600" dirty="0" smtClean="0">
                <a:latin typeface="Arial"/>
                <a:ea typeface="Arial"/>
                <a:cs typeface="Arial"/>
                <a:sym typeface="Arial"/>
              </a:rPr>
              <a:t>(e.g. </a:t>
            </a:r>
            <a:r>
              <a:rPr lang="en-US" sz="1600" dirty="0">
                <a:latin typeface="Arial"/>
                <a:ea typeface="Arial"/>
                <a:cs typeface="Arial"/>
                <a:sym typeface="Arial"/>
              </a:rPr>
              <a:t>an aviation station starting to report </a:t>
            </a:r>
            <a:r>
              <a:rPr lang="en-US" sz="1600" dirty="0" err="1" smtClean="0">
                <a:latin typeface="Arial"/>
                <a:ea typeface="Arial"/>
                <a:cs typeface="Arial"/>
                <a:sym typeface="Arial"/>
              </a:rPr>
              <a:t>synop</a:t>
            </a:r>
            <a:r>
              <a:rPr lang="en-US" sz="1600" dirty="0" smtClean="0">
                <a:latin typeface="Arial"/>
                <a:ea typeface="Arial"/>
                <a:cs typeface="Arial"/>
                <a:sym typeface="Arial"/>
              </a:rPr>
              <a:t> reports), </a:t>
            </a:r>
            <a:r>
              <a:rPr lang="en-US" sz="1600" dirty="0">
                <a:latin typeface="Arial"/>
                <a:ea typeface="Arial"/>
                <a:cs typeface="Arial"/>
                <a:sym typeface="Arial"/>
              </a:rPr>
              <a:t>the WIGOS identifier can also be used in that new context, </a:t>
            </a:r>
            <a:r>
              <a:rPr lang="en-US" sz="1600" dirty="0" smtClean="0">
                <a:latin typeface="Arial"/>
                <a:ea typeface="Arial"/>
                <a:cs typeface="Arial"/>
                <a:sym typeface="Arial"/>
              </a:rPr>
              <a:t>(</a:t>
            </a:r>
            <a:r>
              <a:rPr lang="en-US" sz="1600" dirty="0">
                <a:latin typeface="Arial"/>
                <a:ea typeface="Arial"/>
                <a:cs typeface="Arial"/>
                <a:sym typeface="Arial"/>
              </a:rPr>
              <a:t>in this example the synoptic report could use the WIGOS </a:t>
            </a:r>
            <a:r>
              <a:rPr lang="en-US" sz="1600" dirty="0" smtClean="0">
                <a:latin typeface="Arial"/>
                <a:ea typeface="Arial"/>
                <a:cs typeface="Arial"/>
                <a:sym typeface="Arial"/>
              </a:rPr>
              <a:t>ID </a:t>
            </a:r>
            <a:r>
              <a:rPr lang="en-US" sz="1600" dirty="0">
                <a:latin typeface="Arial"/>
                <a:ea typeface="Arial"/>
                <a:cs typeface="Arial"/>
                <a:sym typeface="Arial"/>
              </a:rPr>
              <a:t>derived from the ICAO aerodrome indicator</a:t>
            </a:r>
            <a:r>
              <a:rPr lang="en-US" sz="1600" dirty="0" smtClean="0">
                <a:latin typeface="Arial"/>
                <a:ea typeface="Arial"/>
                <a:cs typeface="Arial"/>
                <a:sym typeface="Arial"/>
              </a:rPr>
              <a:t>)</a:t>
            </a:r>
            <a:endParaRPr lang="en-US" sz="1600" dirty="0">
              <a:latin typeface="Arial"/>
              <a:ea typeface="Arial"/>
              <a:cs typeface="Arial"/>
              <a:sym typeface="Arial"/>
            </a:endParaRPr>
          </a:p>
          <a:p>
            <a:pPr marL="428977" indent="-428977" defTabSz="914400">
              <a:spcBef>
                <a:spcPts val="200"/>
              </a:spcBef>
              <a:buSzPct val="100000"/>
              <a:defRPr sz="2400">
                <a:latin typeface="Arial"/>
                <a:ea typeface="Arial"/>
                <a:cs typeface="Arial"/>
                <a:sym typeface="Arial"/>
              </a:defRPr>
            </a:pPr>
            <a:endParaRPr lang="en-US" sz="1200" dirty="0">
              <a:latin typeface="Arial"/>
              <a:ea typeface="Arial"/>
              <a:cs typeface="Arial"/>
              <a:sym typeface="Arial"/>
            </a:endParaRPr>
          </a:p>
          <a:p>
            <a:pPr marL="357188" indent="-357188" defTabSz="914400">
              <a:spcBef>
                <a:spcPts val="200"/>
              </a:spcBef>
              <a:buSzPct val="100000"/>
              <a:defRPr sz="2400">
                <a:latin typeface="Arial"/>
                <a:ea typeface="Arial"/>
                <a:cs typeface="Arial"/>
                <a:sym typeface="Arial"/>
              </a:defRPr>
            </a:pPr>
            <a:r>
              <a:rPr lang="en-US" sz="1900" b="1" dirty="0" smtClean="0">
                <a:latin typeface="Arial"/>
                <a:ea typeface="Arial"/>
                <a:cs typeface="Arial"/>
                <a:sym typeface="Arial"/>
              </a:rPr>
              <a:t>It </a:t>
            </a:r>
            <a:r>
              <a:rPr lang="en-US" sz="1900" b="1" dirty="0">
                <a:latin typeface="Arial"/>
                <a:ea typeface="Arial"/>
                <a:cs typeface="Arial"/>
                <a:sym typeface="Arial"/>
              </a:rPr>
              <a:t>is possible for </a:t>
            </a:r>
            <a:r>
              <a:rPr lang="en-US" sz="1900" b="1" dirty="0" smtClean="0">
                <a:latin typeface="Arial"/>
                <a:ea typeface="Arial"/>
                <a:cs typeface="Arial"/>
                <a:sym typeface="Arial"/>
              </a:rPr>
              <a:t>a station </a:t>
            </a:r>
            <a:r>
              <a:rPr lang="en-US" sz="1900" b="1" dirty="0">
                <a:latin typeface="Arial"/>
                <a:ea typeface="Arial"/>
                <a:cs typeface="Arial"/>
                <a:sym typeface="Arial"/>
              </a:rPr>
              <a:t>to be associated with more than one WIGOS </a:t>
            </a:r>
            <a:r>
              <a:rPr lang="en-US" sz="1900" b="1" dirty="0" smtClean="0">
                <a:latin typeface="Arial"/>
                <a:ea typeface="Arial"/>
                <a:cs typeface="Arial"/>
                <a:sym typeface="Arial"/>
              </a:rPr>
              <a:t>identifier</a:t>
            </a:r>
            <a:r>
              <a:rPr lang="en-US" sz="1900" dirty="0">
                <a:latin typeface="Arial"/>
                <a:ea typeface="Arial"/>
                <a:cs typeface="Arial"/>
                <a:sym typeface="Arial"/>
              </a:rPr>
              <a:t>, </a:t>
            </a:r>
            <a:r>
              <a:rPr lang="en-US" sz="1900" dirty="0" smtClean="0">
                <a:latin typeface="Arial"/>
                <a:ea typeface="Arial"/>
                <a:cs typeface="Arial"/>
                <a:sym typeface="Arial"/>
              </a:rPr>
              <a:t>but it </a:t>
            </a:r>
            <a:r>
              <a:rPr lang="en-US" sz="1900" dirty="0">
                <a:latin typeface="Arial"/>
                <a:ea typeface="Arial"/>
                <a:cs typeface="Arial"/>
                <a:sym typeface="Arial"/>
              </a:rPr>
              <a:t>is </a:t>
            </a:r>
            <a:r>
              <a:rPr lang="en-US" sz="1900" b="1" dirty="0">
                <a:latin typeface="Arial"/>
                <a:ea typeface="Arial"/>
                <a:cs typeface="Arial"/>
                <a:sym typeface="Arial"/>
              </a:rPr>
              <a:t>desirable to associate as few identifiers as </a:t>
            </a:r>
            <a:r>
              <a:rPr lang="en-US" sz="1900" b="1" dirty="0" smtClean="0">
                <a:latin typeface="Arial"/>
                <a:ea typeface="Arial"/>
                <a:cs typeface="Arial"/>
                <a:sym typeface="Arial"/>
              </a:rPr>
              <a:t>possible</a:t>
            </a:r>
            <a:r>
              <a:rPr lang="en-US" sz="1900" dirty="0" smtClean="0">
                <a:latin typeface="Arial"/>
                <a:ea typeface="Arial"/>
                <a:cs typeface="Arial"/>
                <a:sym typeface="Arial"/>
              </a:rPr>
              <a:t>.</a:t>
            </a:r>
          </a:p>
          <a:p>
            <a:pPr marL="623888" lvl="1" indent="-266700" defTabSz="914400">
              <a:spcBef>
                <a:spcPts val="200"/>
              </a:spcBef>
              <a:buSzPct val="100000"/>
              <a:defRPr sz="2400">
                <a:latin typeface="Arial"/>
                <a:ea typeface="Arial"/>
                <a:cs typeface="Arial"/>
                <a:sym typeface="Arial"/>
              </a:defRPr>
            </a:pPr>
            <a:r>
              <a:rPr lang="en-US" sz="1600" dirty="0">
                <a:latin typeface="Arial"/>
                <a:ea typeface="Arial"/>
                <a:cs typeface="Arial"/>
                <a:sym typeface="Arial"/>
              </a:rPr>
              <a:t>if a station is already associated with a WIGOS identifier, or is associated with an identifier issued by a WMO or partner </a:t>
            </a:r>
            <a:r>
              <a:rPr lang="en-US" sz="1600" dirty="0" err="1">
                <a:latin typeface="Arial"/>
                <a:ea typeface="Arial"/>
                <a:cs typeface="Arial"/>
                <a:sym typeface="Arial"/>
              </a:rPr>
              <a:t>programme</a:t>
            </a:r>
            <a:r>
              <a:rPr lang="en-US" sz="1600" dirty="0">
                <a:latin typeface="Arial"/>
                <a:ea typeface="Arial"/>
                <a:cs typeface="Arial"/>
                <a:sym typeface="Arial"/>
              </a:rPr>
              <a:t>, an additional WIGOS station identifier should not be </a:t>
            </a:r>
            <a:r>
              <a:rPr lang="en-US" sz="1600" dirty="0" smtClean="0">
                <a:latin typeface="Arial"/>
                <a:ea typeface="Arial"/>
                <a:cs typeface="Arial"/>
                <a:sym typeface="Arial"/>
              </a:rPr>
              <a:t>issued</a:t>
            </a:r>
            <a:endParaRPr lang="en-US" sz="1600" dirty="0">
              <a:latin typeface="Arial"/>
              <a:ea typeface="Arial"/>
              <a:cs typeface="Arial"/>
              <a:sym typeface="Arial"/>
            </a:endParaRPr>
          </a:p>
        </p:txBody>
      </p:sp>
    </p:spTree>
    <p:extLst>
      <p:ext uri="{BB962C8B-B14F-4D97-AF65-F5344CB8AC3E}">
        <p14:creationId xmlns:p14="http://schemas.microsoft.com/office/powerpoint/2010/main" val="17210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556954"/>
          </a:xfrm>
        </p:spPr>
        <p:txBody>
          <a:bodyPr>
            <a:normAutofit/>
          </a:bodyPr>
          <a:lstStyle/>
          <a:p>
            <a:r>
              <a:rPr lang="en-US" sz="3000" b="1" dirty="0" smtClean="0">
                <a:solidFill>
                  <a:srgbClr val="000090"/>
                </a:solidFill>
              </a:rPr>
              <a:t>Flow chart/Decision tree</a:t>
            </a:r>
            <a:endParaRPr lang="en-US" sz="3000" dirty="0"/>
          </a:p>
        </p:txBody>
      </p:sp>
      <p:sp>
        <p:nvSpPr>
          <p:cNvPr id="34" name="Freeform 33"/>
          <p:cNvSpPr/>
          <p:nvPr/>
        </p:nvSpPr>
        <p:spPr>
          <a:xfrm>
            <a:off x="1945180" y="649782"/>
            <a:ext cx="3154386" cy="6172200"/>
          </a:xfrm>
          <a:custGeom>
            <a:avLst/>
            <a:gdLst>
              <a:gd name="connsiteX0" fmla="*/ 0 w 2227064"/>
              <a:gd name="connsiteY0" fmla="*/ 222706 h 4267200"/>
              <a:gd name="connsiteX1" fmla="*/ 222706 w 2227064"/>
              <a:gd name="connsiteY1" fmla="*/ 0 h 4267200"/>
              <a:gd name="connsiteX2" fmla="*/ 2004358 w 2227064"/>
              <a:gd name="connsiteY2" fmla="*/ 0 h 4267200"/>
              <a:gd name="connsiteX3" fmla="*/ 2227064 w 2227064"/>
              <a:gd name="connsiteY3" fmla="*/ 222706 h 4267200"/>
              <a:gd name="connsiteX4" fmla="*/ 2227064 w 2227064"/>
              <a:gd name="connsiteY4" fmla="*/ 4044494 h 4267200"/>
              <a:gd name="connsiteX5" fmla="*/ 2004358 w 2227064"/>
              <a:gd name="connsiteY5" fmla="*/ 4267200 h 4267200"/>
              <a:gd name="connsiteX6" fmla="*/ 222706 w 2227064"/>
              <a:gd name="connsiteY6" fmla="*/ 4267200 h 4267200"/>
              <a:gd name="connsiteX7" fmla="*/ 0 w 2227064"/>
              <a:gd name="connsiteY7" fmla="*/ 4044494 h 4267200"/>
              <a:gd name="connsiteX8" fmla="*/ 0 w 2227064"/>
              <a:gd name="connsiteY8" fmla="*/ 222706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64" h="4267200">
                <a:moveTo>
                  <a:pt x="0" y="222706"/>
                </a:moveTo>
                <a:cubicBezTo>
                  <a:pt x="0" y="99709"/>
                  <a:pt x="99709" y="0"/>
                  <a:pt x="222706" y="0"/>
                </a:cubicBezTo>
                <a:lnTo>
                  <a:pt x="2004358" y="0"/>
                </a:lnTo>
                <a:cubicBezTo>
                  <a:pt x="2127355" y="0"/>
                  <a:pt x="2227064" y="99709"/>
                  <a:pt x="2227064" y="222706"/>
                </a:cubicBezTo>
                <a:lnTo>
                  <a:pt x="2227064" y="4044494"/>
                </a:lnTo>
                <a:cubicBezTo>
                  <a:pt x="2227064" y="4167491"/>
                  <a:pt x="2127355" y="4267200"/>
                  <a:pt x="2004358" y="4267200"/>
                </a:cubicBezTo>
                <a:lnTo>
                  <a:pt x="222706" y="4267200"/>
                </a:lnTo>
                <a:cubicBezTo>
                  <a:pt x="99709" y="4267200"/>
                  <a:pt x="0" y="4167491"/>
                  <a:pt x="0" y="4044494"/>
                </a:cubicBezTo>
                <a:lnTo>
                  <a:pt x="0" y="222706"/>
                </a:lnTo>
                <a:close/>
              </a:path>
            </a:pathLst>
          </a:custGeom>
          <a:noFill/>
          <a:ln w="12700">
            <a:solidFill>
              <a:schemeClr val="accent1">
                <a:shade val="95000"/>
                <a:satMod val="105000"/>
              </a:schemeClr>
            </a:solidFill>
            <a:prstDash val="dash"/>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3040380" numCol="1" spcCol="1270" anchor="ctr" anchorCtr="0">
            <a:noAutofit/>
          </a:bodyPr>
          <a:lstStyle/>
          <a:p>
            <a:pPr lvl="0" algn="ctr" defTabSz="622300">
              <a:lnSpc>
                <a:spcPct val="90000"/>
              </a:lnSpc>
              <a:spcBef>
                <a:spcPct val="0"/>
              </a:spcBef>
              <a:spcAft>
                <a:spcPct val="35000"/>
              </a:spcAft>
            </a:pPr>
            <a:endParaRPr lang="en-US" sz="1200" kern="1200" dirty="0">
              <a:solidFill>
                <a:schemeClr val="tx1"/>
              </a:solidFill>
            </a:endParaRPr>
          </a:p>
        </p:txBody>
      </p:sp>
      <p:sp>
        <p:nvSpPr>
          <p:cNvPr id="35" name="Freeform 34"/>
          <p:cNvSpPr/>
          <p:nvPr/>
        </p:nvSpPr>
        <p:spPr>
          <a:xfrm>
            <a:off x="2021380" y="3697783"/>
            <a:ext cx="609602" cy="685799"/>
          </a:xfrm>
          <a:custGeom>
            <a:avLst/>
            <a:gdLst>
              <a:gd name="connsiteX0" fmla="*/ 0 w 966706"/>
              <a:gd name="connsiteY0" fmla="*/ 65162 h 651616"/>
              <a:gd name="connsiteX1" fmla="*/ 65162 w 966706"/>
              <a:gd name="connsiteY1" fmla="*/ 0 h 651616"/>
              <a:gd name="connsiteX2" fmla="*/ 901544 w 966706"/>
              <a:gd name="connsiteY2" fmla="*/ 0 h 651616"/>
              <a:gd name="connsiteX3" fmla="*/ 966706 w 966706"/>
              <a:gd name="connsiteY3" fmla="*/ 65162 h 651616"/>
              <a:gd name="connsiteX4" fmla="*/ 966706 w 966706"/>
              <a:gd name="connsiteY4" fmla="*/ 586454 h 651616"/>
              <a:gd name="connsiteX5" fmla="*/ 901544 w 966706"/>
              <a:gd name="connsiteY5" fmla="*/ 651616 h 651616"/>
              <a:gd name="connsiteX6" fmla="*/ 65162 w 966706"/>
              <a:gd name="connsiteY6" fmla="*/ 651616 h 651616"/>
              <a:gd name="connsiteX7" fmla="*/ 0 w 966706"/>
              <a:gd name="connsiteY7" fmla="*/ 586454 h 651616"/>
              <a:gd name="connsiteX8" fmla="*/ 0 w 966706"/>
              <a:gd name="connsiteY8" fmla="*/ 65162 h 65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706" h="651616">
                <a:moveTo>
                  <a:pt x="0" y="65162"/>
                </a:moveTo>
                <a:cubicBezTo>
                  <a:pt x="0" y="29174"/>
                  <a:pt x="29174" y="0"/>
                  <a:pt x="65162" y="0"/>
                </a:cubicBezTo>
                <a:lnTo>
                  <a:pt x="901544" y="0"/>
                </a:lnTo>
                <a:cubicBezTo>
                  <a:pt x="937532" y="0"/>
                  <a:pt x="966706" y="29174"/>
                  <a:pt x="966706" y="65162"/>
                </a:cubicBezTo>
                <a:lnTo>
                  <a:pt x="966706" y="586454"/>
                </a:lnTo>
                <a:cubicBezTo>
                  <a:pt x="966706" y="622442"/>
                  <a:pt x="937532" y="651616"/>
                  <a:pt x="901544" y="651616"/>
                </a:cubicBezTo>
                <a:lnTo>
                  <a:pt x="65162" y="651616"/>
                </a:lnTo>
                <a:cubicBezTo>
                  <a:pt x="29174" y="651616"/>
                  <a:pt x="0" y="622442"/>
                  <a:pt x="0" y="586454"/>
                </a:cubicBezTo>
                <a:lnTo>
                  <a:pt x="0" y="65162"/>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5" tIns="53375" rIns="64805" bIns="53375" numCol="1" spcCol="1270" anchor="ctr" anchorCtr="0">
            <a:noAutofit/>
          </a:bodyPr>
          <a:lstStyle/>
          <a:p>
            <a:pPr lvl="0" algn="ctr" defTabSz="800100">
              <a:lnSpc>
                <a:spcPct val="90000"/>
              </a:lnSpc>
              <a:spcBef>
                <a:spcPct val="0"/>
              </a:spcBef>
              <a:spcAft>
                <a:spcPct val="35000"/>
              </a:spcAft>
            </a:pPr>
            <a:r>
              <a:rPr lang="fr-CH" sz="1800" kern="1200" dirty="0" smtClean="0">
                <a:solidFill>
                  <a:schemeClr val="tx1"/>
                </a:solidFill>
              </a:rPr>
              <a:t>NO            </a:t>
            </a:r>
            <a:r>
              <a:rPr lang="fr-CH" sz="1200" kern="1200" dirty="0" smtClean="0">
                <a:solidFill>
                  <a:schemeClr val="tx1"/>
                </a:solidFill>
              </a:rPr>
              <a:t>(new station)</a:t>
            </a:r>
            <a:endParaRPr lang="en-US" sz="1200" kern="1200" dirty="0">
              <a:solidFill>
                <a:schemeClr val="tx1"/>
              </a:solidFill>
            </a:endParaRPr>
          </a:p>
        </p:txBody>
      </p:sp>
      <p:sp>
        <p:nvSpPr>
          <p:cNvPr id="36" name="Freeform 35"/>
          <p:cNvSpPr/>
          <p:nvPr/>
        </p:nvSpPr>
        <p:spPr>
          <a:xfrm>
            <a:off x="2651840" y="3541222"/>
            <a:ext cx="2341341" cy="608644"/>
          </a:xfrm>
          <a:custGeom>
            <a:avLst/>
            <a:gdLst>
              <a:gd name="connsiteX0" fmla="*/ 0 w 1019621"/>
              <a:gd name="connsiteY0" fmla="*/ 83969 h 839688"/>
              <a:gd name="connsiteX1" fmla="*/ 83969 w 1019621"/>
              <a:gd name="connsiteY1" fmla="*/ 0 h 839688"/>
              <a:gd name="connsiteX2" fmla="*/ 935652 w 1019621"/>
              <a:gd name="connsiteY2" fmla="*/ 0 h 839688"/>
              <a:gd name="connsiteX3" fmla="*/ 1019621 w 1019621"/>
              <a:gd name="connsiteY3" fmla="*/ 83969 h 839688"/>
              <a:gd name="connsiteX4" fmla="*/ 1019621 w 1019621"/>
              <a:gd name="connsiteY4" fmla="*/ 755719 h 839688"/>
              <a:gd name="connsiteX5" fmla="*/ 935652 w 1019621"/>
              <a:gd name="connsiteY5" fmla="*/ 839688 h 839688"/>
              <a:gd name="connsiteX6" fmla="*/ 83969 w 1019621"/>
              <a:gd name="connsiteY6" fmla="*/ 839688 h 839688"/>
              <a:gd name="connsiteX7" fmla="*/ 0 w 1019621"/>
              <a:gd name="connsiteY7" fmla="*/ 755719 h 839688"/>
              <a:gd name="connsiteX8" fmla="*/ 0 w 1019621"/>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621" h="839688">
                <a:moveTo>
                  <a:pt x="0" y="83969"/>
                </a:moveTo>
                <a:cubicBezTo>
                  <a:pt x="0" y="37594"/>
                  <a:pt x="37594" y="0"/>
                  <a:pt x="83969" y="0"/>
                </a:cubicBezTo>
                <a:lnTo>
                  <a:pt x="935652" y="0"/>
                </a:lnTo>
                <a:cubicBezTo>
                  <a:pt x="982027" y="0"/>
                  <a:pt x="1019621" y="37594"/>
                  <a:pt x="1019621" y="83969"/>
                </a:cubicBezTo>
                <a:lnTo>
                  <a:pt x="1019621" y="755719"/>
                </a:lnTo>
                <a:cubicBezTo>
                  <a:pt x="1019621" y="802094"/>
                  <a:pt x="982027" y="839688"/>
                  <a:pt x="935652"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994" tIns="43644" rIns="49994" bIns="43644" numCol="1" spcCol="1270" anchor="ctr" anchorCtr="0">
            <a:noAutofit/>
          </a:bodyPr>
          <a:lstStyle/>
          <a:p>
            <a:pPr lvl="0" algn="ctr" defTabSz="444500">
              <a:lnSpc>
                <a:spcPct val="90000"/>
              </a:lnSpc>
              <a:spcBef>
                <a:spcPct val="0"/>
              </a:spcBef>
              <a:spcAft>
                <a:spcPct val="35000"/>
              </a:spcAft>
            </a:pPr>
            <a:r>
              <a:rPr lang="en-US" sz="1400" dirty="0" smtClean="0">
                <a:solidFill>
                  <a:schemeClr val="tx1"/>
                </a:solidFill>
              </a:rPr>
              <a:t>The Value </a:t>
            </a:r>
            <a:r>
              <a:rPr lang="en-US" sz="1400" dirty="0" err="1" smtClean="0">
                <a:solidFill>
                  <a:schemeClr val="tx1"/>
                </a:solidFill>
              </a:rPr>
              <a:t>correspondes</a:t>
            </a:r>
            <a:r>
              <a:rPr lang="en-US" sz="1400" dirty="0" smtClean="0">
                <a:solidFill>
                  <a:schemeClr val="tx1"/>
                </a:solidFill>
              </a:rPr>
              <a:t> </a:t>
            </a:r>
            <a:r>
              <a:rPr lang="en-US" sz="1400" dirty="0">
                <a:solidFill>
                  <a:schemeClr val="tx1"/>
                </a:solidFill>
              </a:rPr>
              <a:t>to the territory: range </a:t>
            </a:r>
            <a:r>
              <a:rPr lang="en-US" sz="1400" dirty="0" smtClean="0">
                <a:solidFill>
                  <a:schemeClr val="tx1"/>
                </a:solidFill>
              </a:rPr>
              <a:t>1-11999; </a:t>
            </a:r>
            <a:r>
              <a:rPr lang="en-US" sz="1300" dirty="0" smtClean="0">
                <a:solidFill>
                  <a:schemeClr val="tx1"/>
                </a:solidFill>
              </a:rPr>
              <a:t>Check table </a:t>
            </a:r>
            <a:r>
              <a:rPr lang="en-US" sz="1300" dirty="0">
                <a:solidFill>
                  <a:schemeClr val="tx1"/>
                </a:solidFill>
              </a:rPr>
              <a:t>“</a:t>
            </a:r>
            <a:r>
              <a:rPr lang="en-US" sz="1300" dirty="0">
                <a:solidFill>
                  <a:schemeClr val="tx1"/>
                </a:solidFill>
                <a:hlinkClick r:id="rId3" action="ppaction://hlinksldjump"/>
              </a:rPr>
              <a:t>Issuer of Identifier</a:t>
            </a:r>
            <a:r>
              <a:rPr lang="en-US" sz="1300" dirty="0">
                <a:solidFill>
                  <a:schemeClr val="tx1"/>
                </a:solidFill>
              </a:rPr>
              <a:t>”</a:t>
            </a:r>
          </a:p>
        </p:txBody>
      </p:sp>
      <p:sp>
        <p:nvSpPr>
          <p:cNvPr id="37" name="Freeform 36"/>
          <p:cNvSpPr/>
          <p:nvPr/>
        </p:nvSpPr>
        <p:spPr>
          <a:xfrm flipH="1">
            <a:off x="2679064" y="2326182"/>
            <a:ext cx="2314117" cy="998909"/>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lvl="0" algn="ctr" defTabSz="266700">
              <a:lnSpc>
                <a:spcPct val="90000"/>
              </a:lnSpc>
              <a:spcBef>
                <a:spcPct val="0"/>
              </a:spcBef>
              <a:spcAft>
                <a:spcPct val="35000"/>
              </a:spcAft>
            </a:pPr>
            <a:r>
              <a:rPr lang="fr-CH" sz="1400" kern="1200" dirty="0" smtClean="0">
                <a:solidFill>
                  <a:schemeClr val="tx1"/>
                </a:solidFill>
              </a:rPr>
              <a:t>Check the table "</a:t>
            </a:r>
            <a:r>
              <a:rPr lang="en-US" sz="1200" dirty="0" smtClean="0">
                <a:ln w="1270">
                  <a:noFill/>
                </a:ln>
                <a:solidFill>
                  <a:schemeClr val="tx1"/>
                </a:solidFill>
                <a:hlinkClick r:id="rId4" action="ppaction://hlinksldjump"/>
              </a:rPr>
              <a:t>Observing </a:t>
            </a:r>
            <a:r>
              <a:rPr lang="en-US" sz="1200" dirty="0" err="1">
                <a:ln w="1270">
                  <a:noFill/>
                </a:ln>
                <a:solidFill>
                  <a:schemeClr val="tx1"/>
                </a:solidFill>
                <a:hlinkClick r:id="rId4" action="ppaction://hlinksldjump"/>
              </a:rPr>
              <a:t>Programmes</a:t>
            </a:r>
            <a:r>
              <a:rPr lang="en-US" sz="1200" dirty="0">
                <a:ln w="1270">
                  <a:noFill/>
                </a:ln>
                <a:solidFill>
                  <a:schemeClr val="tx1"/>
                </a:solidFill>
                <a:hlinkClick r:id="rId4" action="ppaction://hlinksldjump"/>
              </a:rPr>
              <a:t> with </a:t>
            </a:r>
            <a:r>
              <a:rPr lang="en-US" sz="1200" dirty="0" smtClean="0">
                <a:ln w="1270">
                  <a:noFill/>
                </a:ln>
                <a:solidFill>
                  <a:schemeClr val="tx1"/>
                </a:solidFill>
                <a:hlinkClick r:id="rId4" action="ppaction://hlinksldjump"/>
              </a:rPr>
              <a:t>international </a:t>
            </a:r>
            <a:r>
              <a:rPr lang="en-US" sz="1200" dirty="0">
                <a:ln w="1270">
                  <a:noFill/>
                </a:ln>
                <a:solidFill>
                  <a:schemeClr val="tx1"/>
                </a:solidFill>
                <a:hlinkClick r:id="rId4" action="ppaction://hlinksldjump"/>
              </a:rPr>
              <a:t>system for assigning station identifiers</a:t>
            </a:r>
            <a:r>
              <a:rPr lang="en-US" sz="1400" kern="1200" dirty="0" smtClean="0">
                <a:solidFill>
                  <a:schemeClr val="tx1"/>
                </a:solidFill>
              </a:rPr>
              <a:t>"</a:t>
            </a:r>
            <a:r>
              <a:rPr lang="fr-CH" sz="1400" kern="1200" dirty="0" smtClean="0">
                <a:solidFill>
                  <a:schemeClr val="tx1"/>
                </a:solidFill>
              </a:rPr>
              <a:t> to </a:t>
            </a:r>
            <a:r>
              <a:rPr lang="fr-CH" sz="1400" kern="1200" dirty="0" err="1" smtClean="0">
                <a:solidFill>
                  <a:schemeClr val="tx1"/>
                </a:solidFill>
              </a:rPr>
              <a:t>find</a:t>
            </a:r>
            <a:r>
              <a:rPr lang="fr-CH" sz="1400" kern="1200" dirty="0" smtClean="0">
                <a:solidFill>
                  <a:schemeClr val="tx1"/>
                </a:solidFill>
              </a:rPr>
              <a:t> the value in the range </a:t>
            </a:r>
            <a:r>
              <a:rPr lang="fr-CH" sz="1400" dirty="0">
                <a:solidFill>
                  <a:schemeClr val="tx1"/>
                </a:solidFill>
              </a:rPr>
              <a:t>20000-39999</a:t>
            </a:r>
            <a:endParaRPr lang="en-US" sz="1400" kern="1200" dirty="0">
              <a:solidFill>
                <a:schemeClr val="tx1"/>
              </a:solidFill>
            </a:endParaRPr>
          </a:p>
        </p:txBody>
      </p:sp>
      <p:sp>
        <p:nvSpPr>
          <p:cNvPr id="38" name="Freeform 37"/>
          <p:cNvSpPr/>
          <p:nvPr/>
        </p:nvSpPr>
        <p:spPr>
          <a:xfrm>
            <a:off x="5099566" y="649782"/>
            <a:ext cx="1951016" cy="6172200"/>
          </a:xfrm>
          <a:custGeom>
            <a:avLst/>
            <a:gdLst>
              <a:gd name="connsiteX0" fmla="*/ 0 w 2227064"/>
              <a:gd name="connsiteY0" fmla="*/ 222706 h 4267200"/>
              <a:gd name="connsiteX1" fmla="*/ 222706 w 2227064"/>
              <a:gd name="connsiteY1" fmla="*/ 0 h 4267200"/>
              <a:gd name="connsiteX2" fmla="*/ 2004358 w 2227064"/>
              <a:gd name="connsiteY2" fmla="*/ 0 h 4267200"/>
              <a:gd name="connsiteX3" fmla="*/ 2227064 w 2227064"/>
              <a:gd name="connsiteY3" fmla="*/ 222706 h 4267200"/>
              <a:gd name="connsiteX4" fmla="*/ 2227064 w 2227064"/>
              <a:gd name="connsiteY4" fmla="*/ 4044494 h 4267200"/>
              <a:gd name="connsiteX5" fmla="*/ 2004358 w 2227064"/>
              <a:gd name="connsiteY5" fmla="*/ 4267200 h 4267200"/>
              <a:gd name="connsiteX6" fmla="*/ 222706 w 2227064"/>
              <a:gd name="connsiteY6" fmla="*/ 4267200 h 4267200"/>
              <a:gd name="connsiteX7" fmla="*/ 0 w 2227064"/>
              <a:gd name="connsiteY7" fmla="*/ 4044494 h 4267200"/>
              <a:gd name="connsiteX8" fmla="*/ 0 w 2227064"/>
              <a:gd name="connsiteY8" fmla="*/ 222706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64" h="4267200">
                <a:moveTo>
                  <a:pt x="0" y="222706"/>
                </a:moveTo>
                <a:cubicBezTo>
                  <a:pt x="0" y="99709"/>
                  <a:pt x="99709" y="0"/>
                  <a:pt x="222706" y="0"/>
                </a:cubicBezTo>
                <a:lnTo>
                  <a:pt x="2004358" y="0"/>
                </a:lnTo>
                <a:cubicBezTo>
                  <a:pt x="2127355" y="0"/>
                  <a:pt x="2227064" y="99709"/>
                  <a:pt x="2227064" y="222706"/>
                </a:cubicBezTo>
                <a:lnTo>
                  <a:pt x="2227064" y="4044494"/>
                </a:lnTo>
                <a:cubicBezTo>
                  <a:pt x="2227064" y="4167491"/>
                  <a:pt x="2127355" y="4267200"/>
                  <a:pt x="2004358" y="4267200"/>
                </a:cubicBezTo>
                <a:lnTo>
                  <a:pt x="222706" y="4267200"/>
                </a:lnTo>
                <a:cubicBezTo>
                  <a:pt x="99709" y="4267200"/>
                  <a:pt x="0" y="4167491"/>
                  <a:pt x="0" y="4044494"/>
                </a:cubicBezTo>
                <a:lnTo>
                  <a:pt x="0" y="222706"/>
                </a:lnTo>
                <a:close/>
              </a:path>
            </a:pathLst>
          </a:custGeom>
          <a:noFill/>
          <a:ln w="12700">
            <a:solidFill>
              <a:schemeClr val="accent1">
                <a:shade val="95000"/>
                <a:satMod val="105000"/>
              </a:schemeClr>
            </a:solidFill>
            <a:prstDash val="dash"/>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4790" tIns="224790" rIns="224790" bIns="3211830" numCol="1" spcCol="1270" anchor="ctr" anchorCtr="0">
            <a:noAutofit/>
          </a:bodyPr>
          <a:lstStyle/>
          <a:p>
            <a:pPr lvl="0" algn="ctr" defTabSz="2622550">
              <a:lnSpc>
                <a:spcPct val="90000"/>
              </a:lnSpc>
              <a:spcBef>
                <a:spcPct val="0"/>
              </a:spcBef>
              <a:spcAft>
                <a:spcPct val="35000"/>
              </a:spcAft>
            </a:pPr>
            <a:endParaRPr lang="en-US" sz="5900" kern="1200" dirty="0">
              <a:solidFill>
                <a:schemeClr val="tx1"/>
              </a:solidFill>
            </a:endParaRPr>
          </a:p>
        </p:txBody>
      </p:sp>
      <p:sp>
        <p:nvSpPr>
          <p:cNvPr id="39" name="Freeform 38"/>
          <p:cNvSpPr/>
          <p:nvPr/>
        </p:nvSpPr>
        <p:spPr>
          <a:xfrm>
            <a:off x="7057439" y="662222"/>
            <a:ext cx="1905000" cy="6172200"/>
          </a:xfrm>
          <a:custGeom>
            <a:avLst/>
            <a:gdLst>
              <a:gd name="connsiteX0" fmla="*/ 0 w 2227064"/>
              <a:gd name="connsiteY0" fmla="*/ 222706 h 4267200"/>
              <a:gd name="connsiteX1" fmla="*/ 222706 w 2227064"/>
              <a:gd name="connsiteY1" fmla="*/ 0 h 4267200"/>
              <a:gd name="connsiteX2" fmla="*/ 2004358 w 2227064"/>
              <a:gd name="connsiteY2" fmla="*/ 0 h 4267200"/>
              <a:gd name="connsiteX3" fmla="*/ 2227064 w 2227064"/>
              <a:gd name="connsiteY3" fmla="*/ 222706 h 4267200"/>
              <a:gd name="connsiteX4" fmla="*/ 2227064 w 2227064"/>
              <a:gd name="connsiteY4" fmla="*/ 4044494 h 4267200"/>
              <a:gd name="connsiteX5" fmla="*/ 2004358 w 2227064"/>
              <a:gd name="connsiteY5" fmla="*/ 4267200 h 4267200"/>
              <a:gd name="connsiteX6" fmla="*/ 222706 w 2227064"/>
              <a:gd name="connsiteY6" fmla="*/ 4267200 h 4267200"/>
              <a:gd name="connsiteX7" fmla="*/ 0 w 2227064"/>
              <a:gd name="connsiteY7" fmla="*/ 4044494 h 4267200"/>
              <a:gd name="connsiteX8" fmla="*/ 0 w 2227064"/>
              <a:gd name="connsiteY8" fmla="*/ 222706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64" h="4267200">
                <a:moveTo>
                  <a:pt x="0" y="222706"/>
                </a:moveTo>
                <a:cubicBezTo>
                  <a:pt x="0" y="99709"/>
                  <a:pt x="99709" y="0"/>
                  <a:pt x="222706" y="0"/>
                </a:cubicBezTo>
                <a:lnTo>
                  <a:pt x="2004358" y="0"/>
                </a:lnTo>
                <a:cubicBezTo>
                  <a:pt x="2127355" y="0"/>
                  <a:pt x="2227064" y="99709"/>
                  <a:pt x="2227064" y="222706"/>
                </a:cubicBezTo>
                <a:lnTo>
                  <a:pt x="2227064" y="4044494"/>
                </a:lnTo>
                <a:cubicBezTo>
                  <a:pt x="2227064" y="4167491"/>
                  <a:pt x="2127355" y="4267200"/>
                  <a:pt x="2004358" y="4267200"/>
                </a:cubicBezTo>
                <a:lnTo>
                  <a:pt x="222706" y="4267200"/>
                </a:lnTo>
                <a:cubicBezTo>
                  <a:pt x="99709" y="4267200"/>
                  <a:pt x="0" y="4167491"/>
                  <a:pt x="0" y="4044494"/>
                </a:cubicBezTo>
                <a:lnTo>
                  <a:pt x="0" y="222706"/>
                </a:lnTo>
                <a:close/>
              </a:path>
            </a:pathLst>
          </a:custGeom>
          <a:noFill/>
          <a:ln w="12700">
            <a:solidFill>
              <a:schemeClr val="accent1">
                <a:shade val="95000"/>
                <a:satMod val="105000"/>
              </a:schemeClr>
            </a:solidFill>
            <a:prstDash val="dash"/>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4790" tIns="224790" rIns="224790" bIns="3211830" numCol="1" spcCol="1270" anchor="ctr" anchorCtr="0">
            <a:noAutofit/>
          </a:bodyPr>
          <a:lstStyle/>
          <a:p>
            <a:pPr lvl="0" algn="ctr" defTabSz="2622550">
              <a:lnSpc>
                <a:spcPct val="90000"/>
              </a:lnSpc>
              <a:spcBef>
                <a:spcPct val="0"/>
              </a:spcBef>
              <a:spcAft>
                <a:spcPct val="35000"/>
              </a:spcAft>
            </a:pPr>
            <a:endParaRPr lang="en-US" sz="5900" kern="1200" dirty="0">
              <a:solidFill>
                <a:schemeClr val="tx1"/>
              </a:solidFill>
            </a:endParaRPr>
          </a:p>
        </p:txBody>
      </p:sp>
      <p:sp>
        <p:nvSpPr>
          <p:cNvPr id="40" name="Freeform 39"/>
          <p:cNvSpPr/>
          <p:nvPr/>
        </p:nvSpPr>
        <p:spPr>
          <a:xfrm>
            <a:off x="2197825" y="2586725"/>
            <a:ext cx="481240" cy="425257"/>
          </a:xfrm>
          <a:custGeom>
            <a:avLst/>
            <a:gdLst>
              <a:gd name="connsiteX0" fmla="*/ 0 w 709685"/>
              <a:gd name="connsiteY0" fmla="*/ 42126 h 421260"/>
              <a:gd name="connsiteX1" fmla="*/ 42126 w 709685"/>
              <a:gd name="connsiteY1" fmla="*/ 0 h 421260"/>
              <a:gd name="connsiteX2" fmla="*/ 667559 w 709685"/>
              <a:gd name="connsiteY2" fmla="*/ 0 h 421260"/>
              <a:gd name="connsiteX3" fmla="*/ 709685 w 709685"/>
              <a:gd name="connsiteY3" fmla="*/ 42126 h 421260"/>
              <a:gd name="connsiteX4" fmla="*/ 709685 w 709685"/>
              <a:gd name="connsiteY4" fmla="*/ 379134 h 421260"/>
              <a:gd name="connsiteX5" fmla="*/ 667559 w 709685"/>
              <a:gd name="connsiteY5" fmla="*/ 421260 h 421260"/>
              <a:gd name="connsiteX6" fmla="*/ 42126 w 709685"/>
              <a:gd name="connsiteY6" fmla="*/ 421260 h 421260"/>
              <a:gd name="connsiteX7" fmla="*/ 0 w 709685"/>
              <a:gd name="connsiteY7" fmla="*/ 379134 h 421260"/>
              <a:gd name="connsiteX8" fmla="*/ 0 w 709685"/>
              <a:gd name="connsiteY8" fmla="*/ 42126 h 42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85" h="421260">
                <a:moveTo>
                  <a:pt x="0" y="42126"/>
                </a:moveTo>
                <a:cubicBezTo>
                  <a:pt x="0" y="18860"/>
                  <a:pt x="18860" y="0"/>
                  <a:pt x="42126" y="0"/>
                </a:cubicBezTo>
                <a:lnTo>
                  <a:pt x="667559" y="0"/>
                </a:lnTo>
                <a:cubicBezTo>
                  <a:pt x="690825" y="0"/>
                  <a:pt x="709685" y="18860"/>
                  <a:pt x="709685" y="42126"/>
                </a:cubicBezTo>
                <a:lnTo>
                  <a:pt x="709685" y="379134"/>
                </a:lnTo>
                <a:cubicBezTo>
                  <a:pt x="709685" y="402400"/>
                  <a:pt x="690825" y="421260"/>
                  <a:pt x="667559" y="421260"/>
                </a:cubicBezTo>
                <a:lnTo>
                  <a:pt x="42126" y="421260"/>
                </a:lnTo>
                <a:cubicBezTo>
                  <a:pt x="18860" y="421260"/>
                  <a:pt x="0" y="402400"/>
                  <a:pt x="0" y="379134"/>
                </a:cubicBezTo>
                <a:lnTo>
                  <a:pt x="0" y="42126"/>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138" tIns="50438" rIns="63138" bIns="50438" numCol="1" spcCol="1270" anchor="ctr" anchorCtr="0">
            <a:noAutofit/>
          </a:bodyPr>
          <a:lstStyle/>
          <a:p>
            <a:pPr lvl="0" algn="ctr" defTabSz="889000">
              <a:lnSpc>
                <a:spcPct val="90000"/>
              </a:lnSpc>
              <a:spcBef>
                <a:spcPct val="0"/>
              </a:spcBef>
              <a:spcAft>
                <a:spcPct val="35000"/>
              </a:spcAft>
            </a:pPr>
            <a:r>
              <a:rPr lang="fr-CH" kern="1200" dirty="0" smtClean="0">
                <a:solidFill>
                  <a:schemeClr val="tx1"/>
                </a:solidFill>
              </a:rPr>
              <a:t>YES</a:t>
            </a:r>
            <a:endParaRPr lang="en-US" kern="1200" dirty="0">
              <a:solidFill>
                <a:schemeClr val="tx1"/>
              </a:solidFill>
            </a:endParaRPr>
          </a:p>
        </p:txBody>
      </p:sp>
      <p:sp>
        <p:nvSpPr>
          <p:cNvPr id="41" name="Rounded Rectangle 40"/>
          <p:cNvSpPr/>
          <p:nvPr/>
        </p:nvSpPr>
        <p:spPr>
          <a:xfrm>
            <a:off x="5252708" y="5145581"/>
            <a:ext cx="3550474" cy="1143001"/>
          </a:xfrm>
          <a:prstGeom prst="roundRect">
            <a:avLst>
              <a:gd name="adj" fmla="val 10000"/>
            </a:avLst>
          </a:pr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fr-CH" sz="1400" dirty="0">
                <a:solidFill>
                  <a:schemeClr val="tx1"/>
                </a:solidFill>
              </a:rPr>
              <a:t>The </a:t>
            </a:r>
            <a:r>
              <a:rPr lang="fr-CH" sz="1400" dirty="0" err="1">
                <a:solidFill>
                  <a:schemeClr val="tx1"/>
                </a:solidFill>
              </a:rPr>
              <a:t>territory</a:t>
            </a:r>
            <a:r>
              <a:rPr lang="fr-CH" sz="1400" dirty="0">
                <a:solidFill>
                  <a:schemeClr val="tx1"/>
                </a:solidFill>
              </a:rPr>
              <a:t> </a:t>
            </a:r>
            <a:r>
              <a:rPr lang="en-US" sz="1400" dirty="0">
                <a:solidFill>
                  <a:schemeClr val="tx1"/>
                </a:solidFill>
              </a:rPr>
              <a:t>may choose to use </a:t>
            </a:r>
            <a:r>
              <a:rPr lang="fr-CH" sz="1400" dirty="0">
                <a:solidFill>
                  <a:schemeClr val="tx1"/>
                </a:solidFill>
              </a:rPr>
              <a:t>"Issue </a:t>
            </a:r>
            <a:r>
              <a:rPr lang="fr-CH" sz="1400" dirty="0" err="1">
                <a:solidFill>
                  <a:schemeClr val="tx1"/>
                </a:solidFill>
              </a:rPr>
              <a:t>Number</a:t>
            </a:r>
            <a:r>
              <a:rPr lang="fr-CH" sz="1400" dirty="0">
                <a:solidFill>
                  <a:schemeClr val="tx1"/>
                </a:solidFill>
              </a:rPr>
              <a:t>"</a:t>
            </a:r>
            <a:r>
              <a:rPr lang="en-US" sz="1400" dirty="0" smtClean="0">
                <a:solidFill>
                  <a:schemeClr val="tx1"/>
                </a:solidFill>
              </a:rPr>
              <a:t> </a:t>
            </a:r>
            <a:r>
              <a:rPr lang="en-US" sz="1400" dirty="0">
                <a:solidFill>
                  <a:schemeClr val="tx1"/>
                </a:solidFill>
              </a:rPr>
              <a:t>to allow them to delegate the allocation of </a:t>
            </a:r>
            <a:r>
              <a:rPr lang="fr-CH" sz="1400" dirty="0">
                <a:solidFill>
                  <a:schemeClr val="tx1"/>
                </a:solidFill>
              </a:rPr>
              <a:t>"Local Identifier"</a:t>
            </a:r>
            <a:r>
              <a:rPr lang="en-US" sz="1400" dirty="0" smtClean="0">
                <a:solidFill>
                  <a:schemeClr val="tx1"/>
                </a:solidFill>
              </a:rPr>
              <a:t> </a:t>
            </a:r>
            <a:r>
              <a:rPr lang="en-US" sz="1400" dirty="0">
                <a:solidFill>
                  <a:schemeClr val="tx1"/>
                </a:solidFill>
              </a:rPr>
              <a:t>values to the bodies responsible for managing individual observing </a:t>
            </a:r>
            <a:r>
              <a:rPr lang="en-US" sz="1400" dirty="0" smtClean="0">
                <a:solidFill>
                  <a:schemeClr val="tx1"/>
                </a:solidFill>
              </a:rPr>
              <a:t>networks</a:t>
            </a:r>
            <a:endParaRPr lang="en-US" sz="1400" dirty="0">
              <a:solidFill>
                <a:schemeClr val="tx1"/>
              </a:solidFill>
            </a:endParaRPr>
          </a:p>
        </p:txBody>
      </p:sp>
      <p:sp>
        <p:nvSpPr>
          <p:cNvPr id="42" name="Freeform 41"/>
          <p:cNvSpPr/>
          <p:nvPr/>
        </p:nvSpPr>
        <p:spPr>
          <a:xfrm>
            <a:off x="1997965" y="1413164"/>
            <a:ext cx="2895600" cy="608218"/>
          </a:xfrm>
          <a:custGeom>
            <a:avLst/>
            <a:gdLst>
              <a:gd name="connsiteX0" fmla="*/ 0 w 709685"/>
              <a:gd name="connsiteY0" fmla="*/ 42126 h 421260"/>
              <a:gd name="connsiteX1" fmla="*/ 42126 w 709685"/>
              <a:gd name="connsiteY1" fmla="*/ 0 h 421260"/>
              <a:gd name="connsiteX2" fmla="*/ 667559 w 709685"/>
              <a:gd name="connsiteY2" fmla="*/ 0 h 421260"/>
              <a:gd name="connsiteX3" fmla="*/ 709685 w 709685"/>
              <a:gd name="connsiteY3" fmla="*/ 42126 h 421260"/>
              <a:gd name="connsiteX4" fmla="*/ 709685 w 709685"/>
              <a:gd name="connsiteY4" fmla="*/ 379134 h 421260"/>
              <a:gd name="connsiteX5" fmla="*/ 667559 w 709685"/>
              <a:gd name="connsiteY5" fmla="*/ 421260 h 421260"/>
              <a:gd name="connsiteX6" fmla="*/ 42126 w 709685"/>
              <a:gd name="connsiteY6" fmla="*/ 421260 h 421260"/>
              <a:gd name="connsiteX7" fmla="*/ 0 w 709685"/>
              <a:gd name="connsiteY7" fmla="*/ 379134 h 421260"/>
              <a:gd name="connsiteX8" fmla="*/ 0 w 709685"/>
              <a:gd name="connsiteY8" fmla="*/ 42126 h 42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85" h="421260">
                <a:moveTo>
                  <a:pt x="0" y="42126"/>
                </a:moveTo>
                <a:cubicBezTo>
                  <a:pt x="0" y="18860"/>
                  <a:pt x="18860" y="0"/>
                  <a:pt x="42126" y="0"/>
                </a:cubicBezTo>
                <a:lnTo>
                  <a:pt x="667559" y="0"/>
                </a:lnTo>
                <a:cubicBezTo>
                  <a:pt x="690825" y="0"/>
                  <a:pt x="709685" y="18860"/>
                  <a:pt x="709685" y="42126"/>
                </a:cubicBezTo>
                <a:lnTo>
                  <a:pt x="709685" y="379134"/>
                </a:lnTo>
                <a:cubicBezTo>
                  <a:pt x="709685" y="402400"/>
                  <a:pt x="690825" y="421260"/>
                  <a:pt x="667559" y="421260"/>
                </a:cubicBezTo>
                <a:lnTo>
                  <a:pt x="42126" y="421260"/>
                </a:lnTo>
                <a:cubicBezTo>
                  <a:pt x="18860" y="421260"/>
                  <a:pt x="0" y="402400"/>
                  <a:pt x="0" y="379134"/>
                </a:cubicBezTo>
                <a:lnTo>
                  <a:pt x="0" y="42126"/>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138" tIns="50438" rIns="63138" bIns="50438" numCol="1" spcCol="1270" anchor="ctr" anchorCtr="0">
            <a:noAutofit/>
          </a:bodyPr>
          <a:lstStyle/>
          <a:p>
            <a:pPr lvl="0" algn="ctr" defTabSz="889000">
              <a:lnSpc>
                <a:spcPct val="90000"/>
              </a:lnSpc>
              <a:spcBef>
                <a:spcPct val="0"/>
              </a:spcBef>
              <a:spcAft>
                <a:spcPct val="35000"/>
              </a:spcAft>
            </a:pPr>
            <a:r>
              <a:rPr lang="en-US" sz="1400" dirty="0" smtClean="0">
                <a:solidFill>
                  <a:schemeClr val="tx1"/>
                </a:solidFill>
              </a:rPr>
              <a:t>Check the </a:t>
            </a:r>
            <a:r>
              <a:rPr lang="en-US" sz="1400" dirty="0">
                <a:solidFill>
                  <a:schemeClr val="tx1"/>
                </a:solidFill>
              </a:rPr>
              <a:t>table “</a:t>
            </a:r>
            <a:r>
              <a:rPr lang="en-US" sz="1400" dirty="0">
                <a:solidFill>
                  <a:schemeClr val="tx1"/>
                </a:solidFill>
                <a:hlinkClick r:id="rId3" action="ppaction://hlinksldjump"/>
              </a:rPr>
              <a:t>Issuer of </a:t>
            </a:r>
            <a:r>
              <a:rPr lang="en-US" sz="1400" dirty="0" smtClean="0">
                <a:solidFill>
                  <a:schemeClr val="tx1"/>
                </a:solidFill>
                <a:hlinkClick r:id="rId3" action="ppaction://hlinksldjump"/>
              </a:rPr>
              <a:t>Identifier</a:t>
            </a:r>
            <a:r>
              <a:rPr lang="en-US" sz="1400" dirty="0" smtClean="0">
                <a:solidFill>
                  <a:schemeClr val="tx1"/>
                </a:solidFill>
              </a:rPr>
              <a:t>”: The </a:t>
            </a:r>
            <a:r>
              <a:rPr lang="en-US" sz="1400" dirty="0">
                <a:solidFill>
                  <a:schemeClr val="tx1"/>
                </a:solidFill>
              </a:rPr>
              <a:t>station has </a:t>
            </a:r>
            <a:r>
              <a:rPr lang="en-US" sz="1400" dirty="0" smtClean="0">
                <a:solidFill>
                  <a:schemeClr val="tx1"/>
                </a:solidFill>
              </a:rPr>
              <a:t>(</a:t>
            </a:r>
            <a:r>
              <a:rPr lang="en-US" sz="1400" dirty="0">
                <a:solidFill>
                  <a:schemeClr val="tx1"/>
                </a:solidFill>
              </a:rPr>
              <a:t>is using) an identifier </a:t>
            </a:r>
            <a:r>
              <a:rPr lang="en-US" sz="1400" dirty="0" smtClean="0">
                <a:solidFill>
                  <a:schemeClr val="tx1"/>
                </a:solidFill>
              </a:rPr>
              <a:t>issued </a:t>
            </a:r>
            <a:r>
              <a:rPr lang="en-US" sz="1400" dirty="0">
                <a:solidFill>
                  <a:schemeClr val="tx1"/>
                </a:solidFill>
              </a:rPr>
              <a:t>by a WMO </a:t>
            </a:r>
            <a:r>
              <a:rPr lang="en-US" sz="1400" dirty="0" err="1">
                <a:solidFill>
                  <a:schemeClr val="tx1"/>
                </a:solidFill>
              </a:rPr>
              <a:t>Programme</a:t>
            </a:r>
            <a:r>
              <a:rPr lang="en-US" sz="1400" dirty="0">
                <a:solidFill>
                  <a:schemeClr val="tx1"/>
                </a:solidFill>
              </a:rPr>
              <a:t>?</a:t>
            </a:r>
            <a:endParaRPr lang="en-US" sz="1400" kern="1200" dirty="0">
              <a:solidFill>
                <a:schemeClr val="tx1"/>
              </a:solidFill>
            </a:endParaRPr>
          </a:p>
        </p:txBody>
      </p:sp>
      <p:sp>
        <p:nvSpPr>
          <p:cNvPr id="43" name="Rounded Rectangle 42"/>
          <p:cNvSpPr/>
          <p:nvPr/>
        </p:nvSpPr>
        <p:spPr>
          <a:xfrm>
            <a:off x="268784" y="649781"/>
            <a:ext cx="1676396" cy="2149571"/>
          </a:xfrm>
          <a:prstGeom prst="roundRect">
            <a:avLst/>
          </a:prstGeom>
          <a:noFill/>
          <a:ln w="12700">
            <a:solidFill>
              <a:schemeClr val="accent1">
                <a:shade val="95000"/>
                <a:satMod val="10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H" sz="1400" dirty="0" smtClean="0">
              <a:solidFill>
                <a:schemeClr val="tx1"/>
              </a:solidFill>
            </a:endParaRPr>
          </a:p>
          <a:p>
            <a:pPr lvl="0" algn="ctr"/>
            <a:endParaRPr lang="en-US" sz="1400" dirty="0" smtClean="0">
              <a:solidFill>
                <a:schemeClr val="tx1"/>
              </a:solidFill>
            </a:endParaRPr>
          </a:p>
          <a:p>
            <a:pPr lvl="0" algn="ctr"/>
            <a:endParaRPr lang="en-US" sz="1400" dirty="0">
              <a:solidFill>
                <a:schemeClr val="tx1"/>
              </a:solidFill>
            </a:endParaRPr>
          </a:p>
          <a:p>
            <a:pPr lvl="0" algn="ctr"/>
            <a:r>
              <a:rPr lang="en-US" sz="1400" dirty="0" smtClean="0">
                <a:solidFill>
                  <a:schemeClr val="tx1"/>
                </a:solidFill>
              </a:rPr>
              <a:t>Only </a:t>
            </a:r>
            <a:r>
              <a:rPr lang="en-US" sz="1400" dirty="0">
                <a:solidFill>
                  <a:schemeClr val="tx1"/>
                </a:solidFill>
              </a:rPr>
              <a:t>WIGOS Identifier Series 0 has been defined. This series is used to identify observing stations</a:t>
            </a:r>
            <a:endParaRPr lang="en-US" dirty="0">
              <a:solidFill>
                <a:schemeClr val="tx1"/>
              </a:solidFill>
            </a:endParaRPr>
          </a:p>
        </p:txBody>
      </p:sp>
      <p:sp>
        <p:nvSpPr>
          <p:cNvPr id="44" name="Rounded Rectangle 6"/>
          <p:cNvSpPr/>
          <p:nvPr/>
        </p:nvSpPr>
        <p:spPr>
          <a:xfrm>
            <a:off x="3138225" y="4504034"/>
            <a:ext cx="1502074" cy="8841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dirty="0">
              <a:solidFill>
                <a:schemeClr val="tx1"/>
              </a:solidFill>
            </a:endParaRPr>
          </a:p>
        </p:txBody>
      </p:sp>
      <p:sp>
        <p:nvSpPr>
          <p:cNvPr id="45" name="Freeform 44"/>
          <p:cNvSpPr/>
          <p:nvPr/>
        </p:nvSpPr>
        <p:spPr>
          <a:xfrm flipH="1">
            <a:off x="2021382" y="4688382"/>
            <a:ext cx="1295400" cy="685799"/>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lvl="0" algn="ctr"/>
            <a:r>
              <a:rPr lang="fr-CH" sz="1300" dirty="0" err="1" smtClean="0">
                <a:solidFill>
                  <a:schemeClr val="tx1"/>
                </a:solidFill>
              </a:rPr>
              <a:t>Territory</a:t>
            </a:r>
            <a:r>
              <a:rPr lang="fr-CH" sz="1300" dirty="0" smtClean="0">
                <a:solidFill>
                  <a:schemeClr val="tx1"/>
                </a:solidFill>
              </a:rPr>
              <a:t> </a:t>
            </a:r>
            <a:r>
              <a:rPr lang="fr-CH" sz="1300" dirty="0">
                <a:solidFill>
                  <a:schemeClr val="tx1"/>
                </a:solidFill>
              </a:rPr>
              <a:t>has an ISO 3166-1 </a:t>
            </a:r>
            <a:r>
              <a:rPr lang="fr-CH" sz="1300" dirty="0" err="1">
                <a:solidFill>
                  <a:schemeClr val="tx1"/>
                </a:solidFill>
              </a:rPr>
              <a:t>numeric</a:t>
            </a:r>
            <a:r>
              <a:rPr lang="fr-CH" sz="1300" dirty="0">
                <a:solidFill>
                  <a:schemeClr val="tx1"/>
                </a:solidFill>
              </a:rPr>
              <a:t> code</a:t>
            </a:r>
            <a:endParaRPr lang="en-US" sz="1300" dirty="0">
              <a:solidFill>
                <a:schemeClr val="tx1"/>
              </a:solidFill>
            </a:endParaRPr>
          </a:p>
        </p:txBody>
      </p:sp>
      <p:sp>
        <p:nvSpPr>
          <p:cNvPr id="46" name="Freeform 45"/>
          <p:cNvSpPr/>
          <p:nvPr/>
        </p:nvSpPr>
        <p:spPr>
          <a:xfrm flipH="1">
            <a:off x="5419898" y="3697782"/>
            <a:ext cx="3383284" cy="683241"/>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lvl="0" algn="ctr"/>
            <a:r>
              <a:rPr lang="fr-CH" sz="1400" dirty="0">
                <a:solidFill>
                  <a:schemeClr val="tx1"/>
                </a:solidFill>
              </a:rPr>
              <a:t>The </a:t>
            </a:r>
            <a:r>
              <a:rPr lang="fr-CH" sz="1400" dirty="0" err="1">
                <a:solidFill>
                  <a:schemeClr val="tx1"/>
                </a:solidFill>
              </a:rPr>
              <a:t>territory</a:t>
            </a:r>
            <a:r>
              <a:rPr lang="fr-CH" sz="1400" dirty="0">
                <a:solidFill>
                  <a:schemeClr val="tx1"/>
                </a:solidFill>
              </a:rPr>
              <a:t> </a:t>
            </a:r>
            <a:r>
              <a:rPr lang="fr-CH" sz="1400" dirty="0" err="1">
                <a:solidFill>
                  <a:schemeClr val="tx1"/>
                </a:solidFill>
              </a:rPr>
              <a:t>defines</a:t>
            </a:r>
            <a:r>
              <a:rPr lang="fr-CH" sz="1400" dirty="0">
                <a:solidFill>
                  <a:schemeClr val="tx1"/>
                </a:solidFill>
              </a:rPr>
              <a:t> </a:t>
            </a:r>
            <a:r>
              <a:rPr lang="fr-CH" sz="1400" dirty="0" err="1" smtClean="0">
                <a:solidFill>
                  <a:schemeClr val="tx1"/>
                </a:solidFill>
              </a:rPr>
              <a:t>its</a:t>
            </a:r>
            <a:r>
              <a:rPr lang="fr-CH" sz="1400" dirty="0" smtClean="0">
                <a:solidFill>
                  <a:schemeClr val="tx1"/>
                </a:solidFill>
              </a:rPr>
              <a:t> </a:t>
            </a:r>
            <a:r>
              <a:rPr lang="fr-CH" sz="1400" dirty="0" err="1">
                <a:solidFill>
                  <a:schemeClr val="tx1"/>
                </a:solidFill>
              </a:rPr>
              <a:t>own</a:t>
            </a:r>
            <a:r>
              <a:rPr lang="fr-CH" sz="1400" dirty="0">
                <a:solidFill>
                  <a:schemeClr val="tx1"/>
                </a:solidFill>
              </a:rPr>
              <a:t> </a:t>
            </a:r>
            <a:r>
              <a:rPr lang="fr-CH" sz="1400" dirty="0" err="1">
                <a:solidFill>
                  <a:schemeClr val="tx1"/>
                </a:solidFill>
              </a:rPr>
              <a:t>procedures</a:t>
            </a:r>
            <a:r>
              <a:rPr lang="fr-CH" sz="1400" dirty="0">
                <a:solidFill>
                  <a:schemeClr val="tx1"/>
                </a:solidFill>
              </a:rPr>
              <a:t> for </a:t>
            </a:r>
            <a:r>
              <a:rPr lang="fr-CH" sz="1400" dirty="0" err="1">
                <a:solidFill>
                  <a:schemeClr val="tx1"/>
                </a:solidFill>
              </a:rPr>
              <a:t>issuing</a:t>
            </a:r>
            <a:r>
              <a:rPr lang="fr-CH" sz="1400" dirty="0">
                <a:solidFill>
                  <a:schemeClr val="tx1"/>
                </a:solidFill>
              </a:rPr>
              <a:t> the </a:t>
            </a:r>
            <a:r>
              <a:rPr lang="fr-CH" sz="1400" dirty="0" smtClean="0">
                <a:solidFill>
                  <a:schemeClr val="tx1"/>
                </a:solidFill>
              </a:rPr>
              <a:t>"Issue </a:t>
            </a:r>
            <a:r>
              <a:rPr lang="fr-CH" sz="1400" dirty="0" err="1" smtClean="0">
                <a:solidFill>
                  <a:schemeClr val="tx1"/>
                </a:solidFill>
              </a:rPr>
              <a:t>Number</a:t>
            </a:r>
            <a:r>
              <a:rPr lang="fr-CH" sz="1400" dirty="0" smtClean="0">
                <a:solidFill>
                  <a:schemeClr val="tx1"/>
                </a:solidFill>
              </a:rPr>
              <a:t>" and the </a:t>
            </a:r>
            <a:r>
              <a:rPr lang="fr-CH" sz="1400" dirty="0">
                <a:solidFill>
                  <a:schemeClr val="tx1"/>
                </a:solidFill>
              </a:rPr>
              <a:t>"Local Identifier"</a:t>
            </a:r>
            <a:r>
              <a:rPr lang="fr-CH" sz="1400" dirty="0" smtClean="0">
                <a:solidFill>
                  <a:schemeClr val="tx1"/>
                </a:solidFill>
              </a:rPr>
              <a:t> </a:t>
            </a:r>
            <a:r>
              <a:rPr lang="fr-CH" sz="1400" dirty="0">
                <a:solidFill>
                  <a:schemeClr val="tx1"/>
                </a:solidFill>
              </a:rPr>
              <a:t>values</a:t>
            </a:r>
            <a:endParaRPr lang="en-US" sz="1400" dirty="0">
              <a:solidFill>
                <a:schemeClr val="tx1"/>
              </a:solidFill>
            </a:endParaRPr>
          </a:p>
        </p:txBody>
      </p:sp>
      <p:cxnSp>
        <p:nvCxnSpPr>
          <p:cNvPr id="47" name="Straight Arrow Connector 46"/>
          <p:cNvCxnSpPr/>
          <p:nvPr/>
        </p:nvCxnSpPr>
        <p:spPr>
          <a:xfrm>
            <a:off x="4993182" y="2586725"/>
            <a:ext cx="25952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7227422" y="1945182"/>
            <a:ext cx="1651960" cy="1066800"/>
          </a:xfrm>
          <a:custGeom>
            <a:avLst/>
            <a:gdLst>
              <a:gd name="connsiteX0" fmla="*/ 0 w 1781651"/>
              <a:gd name="connsiteY0" fmla="*/ 128662 h 1286619"/>
              <a:gd name="connsiteX1" fmla="*/ 128662 w 1781651"/>
              <a:gd name="connsiteY1" fmla="*/ 0 h 1286619"/>
              <a:gd name="connsiteX2" fmla="*/ 1652989 w 1781651"/>
              <a:gd name="connsiteY2" fmla="*/ 0 h 1286619"/>
              <a:gd name="connsiteX3" fmla="*/ 1781651 w 1781651"/>
              <a:gd name="connsiteY3" fmla="*/ 128662 h 1286619"/>
              <a:gd name="connsiteX4" fmla="*/ 1781651 w 1781651"/>
              <a:gd name="connsiteY4" fmla="*/ 1157957 h 1286619"/>
              <a:gd name="connsiteX5" fmla="*/ 1652989 w 1781651"/>
              <a:gd name="connsiteY5" fmla="*/ 1286619 h 1286619"/>
              <a:gd name="connsiteX6" fmla="*/ 128662 w 1781651"/>
              <a:gd name="connsiteY6" fmla="*/ 1286619 h 1286619"/>
              <a:gd name="connsiteX7" fmla="*/ 0 w 1781651"/>
              <a:gd name="connsiteY7" fmla="*/ 1157957 h 1286619"/>
              <a:gd name="connsiteX8" fmla="*/ 0 w 1781651"/>
              <a:gd name="connsiteY8" fmla="*/ 128662 h 128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651" h="1286619">
                <a:moveTo>
                  <a:pt x="0" y="128662"/>
                </a:moveTo>
                <a:cubicBezTo>
                  <a:pt x="0" y="57604"/>
                  <a:pt x="57604" y="0"/>
                  <a:pt x="128662" y="0"/>
                </a:cubicBezTo>
                <a:lnTo>
                  <a:pt x="1652989" y="0"/>
                </a:lnTo>
                <a:cubicBezTo>
                  <a:pt x="1724047" y="0"/>
                  <a:pt x="1781651" y="57604"/>
                  <a:pt x="1781651" y="128662"/>
                </a:cubicBezTo>
                <a:lnTo>
                  <a:pt x="1781651" y="1157957"/>
                </a:lnTo>
                <a:cubicBezTo>
                  <a:pt x="1781651" y="1229015"/>
                  <a:pt x="1724047" y="1286619"/>
                  <a:pt x="1652989" y="1286619"/>
                </a:cubicBezTo>
                <a:lnTo>
                  <a:pt x="128662" y="1286619"/>
                </a:lnTo>
                <a:cubicBezTo>
                  <a:pt x="57604" y="1286619"/>
                  <a:pt x="0" y="1229015"/>
                  <a:pt x="0" y="1157957"/>
                </a:cubicBezTo>
                <a:lnTo>
                  <a:pt x="0" y="128662"/>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924" tIns="49114" rIns="52924" bIns="49114" numCol="1" spcCol="1270" anchor="ctr" anchorCtr="0">
            <a:noAutofit/>
          </a:bodyPr>
          <a:lstStyle/>
          <a:p>
            <a:pPr algn="ctr" defTabSz="266700">
              <a:lnSpc>
                <a:spcPct val="90000"/>
              </a:lnSpc>
              <a:spcBef>
                <a:spcPct val="0"/>
              </a:spcBef>
              <a:spcAft>
                <a:spcPct val="35000"/>
              </a:spcAft>
            </a:pPr>
            <a:r>
              <a:rPr lang="fr-CH" sz="1400" dirty="0">
                <a:solidFill>
                  <a:schemeClr val="tx1"/>
                </a:solidFill>
              </a:rPr>
              <a:t>(</a:t>
            </a:r>
            <a:r>
              <a:rPr lang="fr-CH" sz="1400" dirty="0" err="1">
                <a:solidFill>
                  <a:schemeClr val="tx1"/>
                </a:solidFill>
              </a:rPr>
              <a:t>may</a:t>
            </a:r>
            <a:r>
              <a:rPr lang="fr-CH" sz="1400" dirty="0">
                <a:solidFill>
                  <a:schemeClr val="tx1"/>
                </a:solidFill>
              </a:rPr>
              <a:t>) Continue to use the "</a:t>
            </a:r>
            <a:r>
              <a:rPr lang="fr-CH" sz="1400" dirty="0" err="1">
                <a:solidFill>
                  <a:schemeClr val="tx1"/>
                </a:solidFill>
              </a:rPr>
              <a:t>old</a:t>
            </a:r>
            <a:r>
              <a:rPr lang="fr-CH" sz="1400" dirty="0">
                <a:solidFill>
                  <a:schemeClr val="tx1"/>
                </a:solidFill>
              </a:rPr>
              <a:t>" identifier as the value of </a:t>
            </a:r>
            <a:r>
              <a:rPr lang="fr-CH" sz="1400" dirty="0" smtClean="0">
                <a:solidFill>
                  <a:schemeClr val="tx1"/>
                </a:solidFill>
              </a:rPr>
              <a:t>"Local Identifier"</a:t>
            </a:r>
            <a:endParaRPr lang="en-US" sz="1400" dirty="0">
              <a:solidFill>
                <a:schemeClr val="tx1"/>
              </a:solidFill>
            </a:endParaRPr>
          </a:p>
        </p:txBody>
      </p:sp>
      <p:sp>
        <p:nvSpPr>
          <p:cNvPr id="49" name="Freeform 48"/>
          <p:cNvSpPr/>
          <p:nvPr/>
        </p:nvSpPr>
        <p:spPr>
          <a:xfrm flipH="1">
            <a:off x="5221781" y="1945182"/>
            <a:ext cx="1729963" cy="1241330"/>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lvl="0" algn="ctr" defTabSz="266700">
              <a:lnSpc>
                <a:spcPct val="90000"/>
              </a:lnSpc>
              <a:spcBef>
                <a:spcPct val="0"/>
              </a:spcBef>
              <a:spcAft>
                <a:spcPct val="35000"/>
              </a:spcAft>
            </a:pPr>
            <a:r>
              <a:rPr lang="fr-CH" sz="1400" kern="1200" dirty="0" smtClean="0">
                <a:solidFill>
                  <a:schemeClr val="tx1"/>
                </a:solidFill>
              </a:rPr>
              <a:t>Check the table "</a:t>
            </a:r>
            <a:r>
              <a:rPr lang="en-US" sz="1300" kern="1200" dirty="0" smtClean="0">
                <a:solidFill>
                  <a:schemeClr val="tx1"/>
                </a:solidFill>
                <a:hlinkClick r:id="rId4" action="ppaction://hlinksldjump"/>
              </a:rPr>
              <a:t>Observing </a:t>
            </a:r>
            <a:r>
              <a:rPr lang="en-US" sz="1300" kern="1200" dirty="0" err="1" smtClean="0">
                <a:solidFill>
                  <a:schemeClr val="tx1"/>
                </a:solidFill>
                <a:hlinkClick r:id="rId4" action="ppaction://hlinksldjump"/>
              </a:rPr>
              <a:t>Programmes</a:t>
            </a:r>
            <a:r>
              <a:rPr lang="en-US" sz="1300" kern="1200" dirty="0" smtClean="0">
                <a:solidFill>
                  <a:schemeClr val="tx1"/>
                </a:solidFill>
                <a:hlinkClick r:id="rId4" action="ppaction://hlinksldjump"/>
              </a:rPr>
              <a:t> with international system for assigning station identifiers</a:t>
            </a:r>
            <a:r>
              <a:rPr lang="en-US" sz="1400" kern="1200" dirty="0" smtClean="0">
                <a:solidFill>
                  <a:schemeClr val="tx1"/>
                </a:solidFill>
              </a:rPr>
              <a:t>"</a:t>
            </a:r>
            <a:r>
              <a:rPr lang="fr-CH" sz="1400" kern="1200" dirty="0" smtClean="0">
                <a:solidFill>
                  <a:schemeClr val="tx1"/>
                </a:solidFill>
              </a:rPr>
              <a:t> to </a:t>
            </a:r>
            <a:r>
              <a:rPr lang="fr-CH" sz="1400" kern="1200" dirty="0" err="1" smtClean="0">
                <a:solidFill>
                  <a:schemeClr val="tx1"/>
                </a:solidFill>
              </a:rPr>
              <a:t>find</a:t>
            </a:r>
            <a:r>
              <a:rPr lang="fr-CH" sz="1400" kern="1200" dirty="0" smtClean="0">
                <a:solidFill>
                  <a:schemeClr val="tx1"/>
                </a:solidFill>
              </a:rPr>
              <a:t> the value</a:t>
            </a:r>
            <a:endParaRPr lang="en-US" sz="1400" kern="1200" dirty="0">
              <a:solidFill>
                <a:schemeClr val="tx1"/>
              </a:solidFill>
            </a:endParaRPr>
          </a:p>
        </p:txBody>
      </p:sp>
      <p:cxnSp>
        <p:nvCxnSpPr>
          <p:cNvPr id="50" name="Straight Arrow Connector 49"/>
          <p:cNvCxnSpPr/>
          <p:nvPr/>
        </p:nvCxnSpPr>
        <p:spPr>
          <a:xfrm>
            <a:off x="6951744" y="2554782"/>
            <a:ext cx="27567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935782" y="4149865"/>
            <a:ext cx="533400" cy="5385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flipH="1">
            <a:off x="2021382" y="5656450"/>
            <a:ext cx="1371600" cy="732519"/>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algn="ctr"/>
            <a:r>
              <a:rPr lang="fr-CH" sz="1400" dirty="0">
                <a:solidFill>
                  <a:schemeClr val="tx1"/>
                </a:solidFill>
              </a:rPr>
              <a:t>Check table </a:t>
            </a:r>
            <a:r>
              <a:rPr lang="en-US" sz="1400" dirty="0">
                <a:solidFill>
                  <a:schemeClr val="tx1"/>
                </a:solidFill>
                <a:hlinkClick r:id="rId5" action="ppaction://hlinksldjump"/>
              </a:rPr>
              <a:t>ISO 3166-1</a:t>
            </a:r>
            <a:r>
              <a:rPr lang="fr-CH" sz="1400" dirty="0">
                <a:solidFill>
                  <a:schemeClr val="tx1"/>
                </a:solidFill>
              </a:rPr>
              <a:t> to </a:t>
            </a:r>
            <a:r>
              <a:rPr lang="fr-CH" sz="1400" dirty="0" err="1">
                <a:solidFill>
                  <a:schemeClr val="tx1"/>
                </a:solidFill>
              </a:rPr>
              <a:t>find</a:t>
            </a:r>
            <a:r>
              <a:rPr lang="fr-CH" sz="1400" dirty="0">
                <a:solidFill>
                  <a:schemeClr val="tx1"/>
                </a:solidFill>
              </a:rPr>
              <a:t> the </a:t>
            </a:r>
            <a:r>
              <a:rPr lang="fr-CH" sz="1400" dirty="0" smtClean="0">
                <a:solidFill>
                  <a:schemeClr val="tx1"/>
                </a:solidFill>
              </a:rPr>
              <a:t>3 digits value</a:t>
            </a:r>
            <a:endParaRPr lang="en-US" sz="1400" dirty="0">
              <a:solidFill>
                <a:schemeClr val="tx1"/>
              </a:solidFill>
            </a:endParaRPr>
          </a:p>
        </p:txBody>
      </p:sp>
      <p:sp>
        <p:nvSpPr>
          <p:cNvPr id="53" name="Freeform 52"/>
          <p:cNvSpPr/>
          <p:nvPr/>
        </p:nvSpPr>
        <p:spPr>
          <a:xfrm flipH="1">
            <a:off x="3545382" y="4612182"/>
            <a:ext cx="1399717" cy="685800"/>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lvl="0" algn="ctr"/>
            <a:r>
              <a:rPr lang="fr-CH" sz="1300" dirty="0" err="1" smtClean="0">
                <a:solidFill>
                  <a:schemeClr val="tx1"/>
                </a:solidFill>
              </a:rPr>
              <a:t>Territory</a:t>
            </a:r>
            <a:r>
              <a:rPr lang="fr-CH" sz="1300" dirty="0" smtClean="0">
                <a:solidFill>
                  <a:schemeClr val="tx1"/>
                </a:solidFill>
              </a:rPr>
              <a:t> has not </a:t>
            </a:r>
            <a:r>
              <a:rPr lang="fr-CH" sz="1300" dirty="0">
                <a:solidFill>
                  <a:schemeClr val="tx1"/>
                </a:solidFill>
              </a:rPr>
              <a:t>an ISO 3166-1 </a:t>
            </a:r>
            <a:r>
              <a:rPr lang="fr-CH" sz="1300" dirty="0" err="1">
                <a:solidFill>
                  <a:schemeClr val="tx1"/>
                </a:solidFill>
              </a:rPr>
              <a:t>numeric</a:t>
            </a:r>
            <a:r>
              <a:rPr lang="fr-CH" sz="1300" dirty="0">
                <a:solidFill>
                  <a:schemeClr val="tx1"/>
                </a:solidFill>
              </a:rPr>
              <a:t> code</a:t>
            </a:r>
            <a:endParaRPr lang="en-US" sz="1300" dirty="0">
              <a:solidFill>
                <a:schemeClr val="tx1"/>
              </a:solidFill>
            </a:endParaRPr>
          </a:p>
        </p:txBody>
      </p:sp>
      <p:cxnSp>
        <p:nvCxnSpPr>
          <p:cNvPr id="54" name="Straight Arrow Connector 53"/>
          <p:cNvCxnSpPr/>
          <p:nvPr/>
        </p:nvCxnSpPr>
        <p:spPr>
          <a:xfrm>
            <a:off x="2089706" y="2021382"/>
            <a:ext cx="7876" cy="167640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flipH="1">
            <a:off x="3545382" y="5602782"/>
            <a:ext cx="1371598" cy="1066800"/>
          </a:xfrm>
          <a:custGeom>
            <a:avLst/>
            <a:gdLst>
              <a:gd name="connsiteX0" fmla="*/ 0 w 916303"/>
              <a:gd name="connsiteY0" fmla="*/ 83969 h 839688"/>
              <a:gd name="connsiteX1" fmla="*/ 83969 w 916303"/>
              <a:gd name="connsiteY1" fmla="*/ 0 h 839688"/>
              <a:gd name="connsiteX2" fmla="*/ 832334 w 916303"/>
              <a:gd name="connsiteY2" fmla="*/ 0 h 839688"/>
              <a:gd name="connsiteX3" fmla="*/ 916303 w 916303"/>
              <a:gd name="connsiteY3" fmla="*/ 83969 h 839688"/>
              <a:gd name="connsiteX4" fmla="*/ 916303 w 916303"/>
              <a:gd name="connsiteY4" fmla="*/ 755719 h 839688"/>
              <a:gd name="connsiteX5" fmla="*/ 832334 w 916303"/>
              <a:gd name="connsiteY5" fmla="*/ 839688 h 839688"/>
              <a:gd name="connsiteX6" fmla="*/ 83969 w 916303"/>
              <a:gd name="connsiteY6" fmla="*/ 839688 h 839688"/>
              <a:gd name="connsiteX7" fmla="*/ 0 w 916303"/>
              <a:gd name="connsiteY7" fmla="*/ 755719 h 839688"/>
              <a:gd name="connsiteX8" fmla="*/ 0 w 916303"/>
              <a:gd name="connsiteY8" fmla="*/ 83969 h 8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03" h="839688">
                <a:moveTo>
                  <a:pt x="0" y="83969"/>
                </a:moveTo>
                <a:cubicBezTo>
                  <a:pt x="0" y="37594"/>
                  <a:pt x="37594" y="0"/>
                  <a:pt x="83969" y="0"/>
                </a:cubicBezTo>
                <a:lnTo>
                  <a:pt x="832334" y="0"/>
                </a:lnTo>
                <a:cubicBezTo>
                  <a:pt x="878709" y="0"/>
                  <a:pt x="916303" y="37594"/>
                  <a:pt x="916303" y="83969"/>
                </a:cubicBezTo>
                <a:lnTo>
                  <a:pt x="916303" y="755719"/>
                </a:lnTo>
                <a:cubicBezTo>
                  <a:pt x="916303" y="802094"/>
                  <a:pt x="878709" y="839688"/>
                  <a:pt x="832334" y="839688"/>
                </a:cubicBezTo>
                <a:lnTo>
                  <a:pt x="83969" y="839688"/>
                </a:lnTo>
                <a:cubicBezTo>
                  <a:pt x="37594" y="839688"/>
                  <a:pt x="0" y="802094"/>
                  <a:pt x="0" y="755719"/>
                </a:cubicBezTo>
                <a:lnTo>
                  <a:pt x="0" y="83969"/>
                </a:lnTo>
                <a:close/>
              </a:path>
            </a:pathLst>
          </a:custGeom>
          <a:noFill/>
          <a:ln w="12700">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4" tIns="36024" rIns="39834" bIns="36024" numCol="1" spcCol="1270" anchor="ctr" anchorCtr="0">
            <a:noAutofit/>
          </a:bodyPr>
          <a:lstStyle/>
          <a:p>
            <a:pPr lvl="0" algn="ctr"/>
            <a:r>
              <a:rPr lang="fr-CH" sz="1400" dirty="0">
                <a:solidFill>
                  <a:schemeClr val="tx1"/>
                </a:solidFill>
              </a:rPr>
              <a:t>WMO </a:t>
            </a:r>
            <a:r>
              <a:rPr lang="fr-CH" sz="1400" dirty="0" err="1">
                <a:solidFill>
                  <a:schemeClr val="tx1"/>
                </a:solidFill>
              </a:rPr>
              <a:t>Secretariat</a:t>
            </a:r>
            <a:r>
              <a:rPr lang="fr-CH" sz="1400" dirty="0">
                <a:solidFill>
                  <a:schemeClr val="tx1"/>
                </a:solidFill>
              </a:rPr>
              <a:t> </a:t>
            </a:r>
            <a:r>
              <a:rPr lang="fr-CH" sz="1400" dirty="0" err="1">
                <a:solidFill>
                  <a:schemeClr val="tx1"/>
                </a:solidFill>
              </a:rPr>
              <a:t>allocates</a:t>
            </a:r>
            <a:r>
              <a:rPr lang="fr-CH" sz="1400" dirty="0">
                <a:solidFill>
                  <a:schemeClr val="tx1"/>
                </a:solidFill>
              </a:rPr>
              <a:t> the value </a:t>
            </a:r>
            <a:r>
              <a:rPr lang="fr-CH" sz="1400" dirty="0" smtClean="0">
                <a:solidFill>
                  <a:schemeClr val="tx1"/>
                </a:solidFill>
              </a:rPr>
              <a:t>for </a:t>
            </a:r>
            <a:r>
              <a:rPr lang="fr-CH" sz="1400" dirty="0">
                <a:solidFill>
                  <a:schemeClr val="tx1"/>
                </a:solidFill>
              </a:rPr>
              <a:t>the </a:t>
            </a:r>
            <a:r>
              <a:rPr lang="fr-CH" sz="1400" dirty="0" err="1">
                <a:solidFill>
                  <a:schemeClr val="tx1"/>
                </a:solidFill>
              </a:rPr>
              <a:t>territory</a:t>
            </a:r>
            <a:r>
              <a:rPr lang="fr-CH" sz="1400" dirty="0">
                <a:solidFill>
                  <a:schemeClr val="tx1"/>
                </a:solidFill>
              </a:rPr>
              <a:t>: range </a:t>
            </a:r>
            <a:r>
              <a:rPr lang="fr-CH" sz="1400" dirty="0" smtClean="0">
                <a:solidFill>
                  <a:schemeClr val="tx1"/>
                </a:solidFill>
              </a:rPr>
              <a:t>10000-11999</a:t>
            </a:r>
            <a:endParaRPr lang="en-US" sz="1400" dirty="0">
              <a:solidFill>
                <a:schemeClr val="tx1"/>
              </a:solidFill>
            </a:endParaRPr>
          </a:p>
        </p:txBody>
      </p:sp>
      <p:cxnSp>
        <p:nvCxnSpPr>
          <p:cNvPr id="56" name="Straight Arrow Connector 55"/>
          <p:cNvCxnSpPr/>
          <p:nvPr/>
        </p:nvCxnSpPr>
        <p:spPr>
          <a:xfrm>
            <a:off x="2097582" y="2021382"/>
            <a:ext cx="160276" cy="56534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469182" y="4149865"/>
            <a:ext cx="420080" cy="4623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231181" y="5297982"/>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707181" y="5374182"/>
            <a:ext cx="0" cy="28226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993182" y="3923823"/>
            <a:ext cx="42671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60"/>
          <p:cNvGraphicFramePr>
            <a:graphicFrameLocks noChangeAspect="1"/>
          </p:cNvGraphicFramePr>
          <p:nvPr>
            <p:extLst>
              <p:ext uri="{D42A27DB-BD31-4B8C-83A1-F6EECF244321}">
                <p14:modId xmlns:p14="http://schemas.microsoft.com/office/powerpoint/2010/main" val="373819182"/>
              </p:ext>
            </p:extLst>
          </p:nvPr>
        </p:nvGraphicFramePr>
        <p:xfrm>
          <a:off x="195757" y="722807"/>
          <a:ext cx="8845550" cy="825500"/>
        </p:xfrm>
        <a:graphic>
          <a:graphicData uri="http://schemas.openxmlformats.org/presentationml/2006/ole">
            <mc:AlternateContent xmlns:mc="http://schemas.openxmlformats.org/markup-compatibility/2006">
              <mc:Choice xmlns:v="urn:schemas-microsoft-com:vml" Requires="v">
                <p:oleObj spid="_x0000_s1085" name="Document" r:id="rId6" imgW="11175275" imgH="1049142" progId="Word.Document.12">
                  <p:embed/>
                </p:oleObj>
              </mc:Choice>
              <mc:Fallback>
                <p:oleObj name="Document" r:id="rId6" imgW="11175275" imgH="1049142" progId="Word.Document.12">
                  <p:embed/>
                  <p:pic>
                    <p:nvPicPr>
                      <p:cNvPr id="0" name=""/>
                      <p:cNvPicPr/>
                      <p:nvPr/>
                    </p:nvPicPr>
                    <p:blipFill>
                      <a:blip r:embed="rId7"/>
                      <a:stretch>
                        <a:fillRect/>
                      </a:stretch>
                    </p:blipFill>
                    <p:spPr>
                      <a:xfrm>
                        <a:off x="195757" y="722807"/>
                        <a:ext cx="8845550" cy="825500"/>
                      </a:xfrm>
                      <a:prstGeom prst="rect">
                        <a:avLst/>
                      </a:prstGeom>
                    </p:spPr>
                  </p:pic>
                </p:oleObj>
              </mc:Fallback>
            </mc:AlternateContent>
          </a:graphicData>
        </a:graphic>
      </p:graphicFrame>
      <p:cxnSp>
        <p:nvCxnSpPr>
          <p:cNvPr id="62" name="Straight Arrow Connector 61"/>
          <p:cNvCxnSpPr/>
          <p:nvPr/>
        </p:nvCxnSpPr>
        <p:spPr>
          <a:xfrm>
            <a:off x="6364782" y="4381023"/>
            <a:ext cx="0" cy="764559"/>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animBg="1"/>
      <p:bldP spid="41" grpId="0" animBg="1"/>
      <p:bldP spid="42" grpId="0" animBg="1"/>
      <p:bldP spid="45" grpId="0" animBg="1"/>
      <p:bldP spid="46" grpId="0" animBg="1"/>
      <p:bldP spid="48" grpId="0" animBg="1"/>
      <p:bldP spid="49" grpId="0" animBg="1"/>
      <p:bldP spid="52" grpId="0" animBg="1"/>
      <p:bldP spid="53"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556954"/>
          </a:xfrm>
        </p:spPr>
        <p:txBody>
          <a:bodyPr>
            <a:normAutofit/>
          </a:bodyPr>
          <a:lstStyle/>
          <a:p>
            <a:r>
              <a:rPr lang="en-US" sz="3000" b="1" dirty="0" smtClean="0">
                <a:solidFill>
                  <a:srgbClr val="000090"/>
                </a:solidFill>
              </a:rPr>
              <a:t>Table “</a:t>
            </a:r>
            <a:r>
              <a:rPr lang="en-US" sz="3000" b="1" i="1" dirty="0" smtClean="0">
                <a:solidFill>
                  <a:srgbClr val="000090"/>
                </a:solidFill>
              </a:rPr>
              <a:t>Issuer </a:t>
            </a:r>
            <a:r>
              <a:rPr lang="en-US" sz="3000" b="1" i="1" dirty="0">
                <a:solidFill>
                  <a:srgbClr val="000090"/>
                </a:solidFill>
              </a:rPr>
              <a:t>of </a:t>
            </a:r>
            <a:r>
              <a:rPr lang="en-US" sz="3000" b="1" i="1" dirty="0" smtClean="0">
                <a:solidFill>
                  <a:srgbClr val="000090"/>
                </a:solidFill>
              </a:rPr>
              <a:t>Identifier</a:t>
            </a:r>
            <a:r>
              <a:rPr lang="en-US" sz="3000" b="1" dirty="0" smtClean="0">
                <a:solidFill>
                  <a:srgbClr val="000090"/>
                </a:solidFill>
              </a:rPr>
              <a:t>”</a:t>
            </a:r>
            <a:endParaRPr lang="en-US" sz="3000" dirty="0"/>
          </a:p>
        </p:txBody>
      </p:sp>
      <p:graphicFrame>
        <p:nvGraphicFramePr>
          <p:cNvPr id="3" name="Table 2"/>
          <p:cNvGraphicFramePr>
            <a:graphicFrameLocks noGrp="1"/>
          </p:cNvGraphicFramePr>
          <p:nvPr>
            <p:extLst>
              <p:ext uri="{D42A27DB-BD31-4B8C-83A1-F6EECF244321}">
                <p14:modId xmlns:p14="http://schemas.microsoft.com/office/powerpoint/2010/main" val="3743359018"/>
              </p:ext>
            </p:extLst>
          </p:nvPr>
        </p:nvGraphicFramePr>
        <p:xfrm>
          <a:off x="706589" y="839586"/>
          <a:ext cx="8321043" cy="5286251"/>
        </p:xfrm>
        <a:graphic>
          <a:graphicData uri="http://schemas.openxmlformats.org/drawingml/2006/table">
            <a:tbl>
              <a:tblPr firstRow="1" firstCol="1" bandRow="1"/>
              <a:tblGrid>
                <a:gridCol w="1138845"/>
                <a:gridCol w="1476841"/>
                <a:gridCol w="2378694"/>
                <a:gridCol w="3326663"/>
              </a:tblGrid>
              <a:tr h="399015">
                <a:tc>
                  <a:txBody>
                    <a:bodyPr/>
                    <a:lstStyle/>
                    <a:p>
                      <a:pPr algn="ctr">
                        <a:lnSpc>
                          <a:spcPct val="115000"/>
                        </a:lnSpc>
                        <a:spcBef>
                          <a:spcPts val="100"/>
                        </a:spcBef>
                        <a:spcAft>
                          <a:spcPts val="100"/>
                        </a:spcAft>
                      </a:pPr>
                      <a:r>
                        <a:rPr lang="en-GB" sz="900" b="1" dirty="0">
                          <a:solidFill>
                            <a:srgbClr val="000000"/>
                          </a:solidFill>
                          <a:effectLst/>
                          <a:latin typeface="Verdana"/>
                          <a:ea typeface="Arial"/>
                        </a:rPr>
                        <a:t>Range of </a:t>
                      </a:r>
                      <a:r>
                        <a:rPr lang="en-GB" sz="900" b="1" i="1" dirty="0">
                          <a:solidFill>
                            <a:srgbClr val="000000"/>
                          </a:solidFill>
                          <a:effectLst/>
                          <a:latin typeface="Verdana"/>
                          <a:ea typeface="Arial"/>
                        </a:rPr>
                        <a:t>Issuer of Identifier</a:t>
                      </a:r>
                      <a:r>
                        <a:rPr lang="en-GB" sz="900" b="1" dirty="0">
                          <a:solidFill>
                            <a:srgbClr val="000000"/>
                          </a:solidFill>
                          <a:effectLst/>
                          <a:latin typeface="Verdana"/>
                          <a:ea typeface="Arial"/>
                        </a:rPr>
                        <a:t> </a:t>
                      </a:r>
                      <a:endParaRPr lang="en-US" sz="900" dirty="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gn="ctr">
                        <a:lnSpc>
                          <a:spcPct val="115000"/>
                        </a:lnSpc>
                        <a:spcBef>
                          <a:spcPts val="100"/>
                        </a:spcBef>
                        <a:spcAft>
                          <a:spcPts val="100"/>
                        </a:spcAft>
                      </a:pPr>
                      <a:r>
                        <a:rPr lang="en-GB" sz="900" b="1">
                          <a:solidFill>
                            <a:srgbClr val="000000"/>
                          </a:solidFill>
                          <a:effectLst/>
                          <a:latin typeface="Verdana"/>
                          <a:ea typeface="Arial"/>
                        </a:rPr>
                        <a:t>Category of issuer</a:t>
                      </a:r>
                      <a:r>
                        <a:rPr lang="en-GB" sz="900">
                          <a:solidFill>
                            <a:srgbClr val="000000"/>
                          </a:solidFill>
                          <a:effectLst/>
                          <a:latin typeface="Verdana"/>
                          <a:ea typeface="Arial"/>
                        </a:rPr>
                        <a:t>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gn="ctr">
                        <a:lnSpc>
                          <a:spcPct val="115000"/>
                        </a:lnSpc>
                        <a:spcBef>
                          <a:spcPts val="100"/>
                        </a:spcBef>
                        <a:spcAft>
                          <a:spcPts val="100"/>
                        </a:spcAft>
                      </a:pPr>
                      <a:r>
                        <a:rPr lang="en-GB" sz="900" b="1" dirty="0">
                          <a:solidFill>
                            <a:srgbClr val="000000"/>
                          </a:solidFill>
                          <a:effectLst/>
                          <a:latin typeface="Verdana"/>
                          <a:ea typeface="Arial"/>
                        </a:rPr>
                        <a:t>Method of allocating</a:t>
                      </a:r>
                      <a:r>
                        <a:rPr lang="en-GB" sz="900" dirty="0">
                          <a:solidFill>
                            <a:srgbClr val="000000"/>
                          </a:solidFill>
                          <a:effectLst/>
                          <a:latin typeface="Verdana"/>
                          <a:ea typeface="Arial"/>
                        </a:rPr>
                        <a:t> </a:t>
                      </a:r>
                      <a:endParaRPr lang="en-US" sz="900" dirty="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b="1" dirty="0">
                          <a:solidFill>
                            <a:srgbClr val="000000"/>
                          </a:solidFill>
                          <a:effectLst/>
                          <a:latin typeface="Verdana"/>
                          <a:ea typeface="Arial"/>
                        </a:rPr>
                        <a:t>Procedures for issuing </a:t>
                      </a:r>
                      <a:r>
                        <a:rPr lang="en-GB" sz="900" b="1" i="1" dirty="0">
                          <a:solidFill>
                            <a:srgbClr val="000000"/>
                          </a:solidFill>
                          <a:effectLst/>
                          <a:latin typeface="Verdana"/>
                          <a:ea typeface="Arial"/>
                        </a:rPr>
                        <a:t>Issue Number</a:t>
                      </a:r>
                      <a:r>
                        <a:rPr lang="en-GB" sz="900" b="1" dirty="0">
                          <a:solidFill>
                            <a:srgbClr val="000000"/>
                          </a:solidFill>
                          <a:effectLst/>
                          <a:latin typeface="Verdana"/>
                          <a:ea typeface="Arial"/>
                        </a:rPr>
                        <a:t> and </a:t>
                      </a:r>
                      <a:r>
                        <a:rPr lang="en-GB" sz="900" b="1" i="1" dirty="0">
                          <a:solidFill>
                            <a:srgbClr val="000000"/>
                          </a:solidFill>
                          <a:effectLst/>
                          <a:latin typeface="Verdana"/>
                          <a:ea typeface="Arial"/>
                        </a:rPr>
                        <a:t>Local Identifier</a:t>
                      </a:r>
                      <a:r>
                        <a:rPr lang="en-GB" sz="900" b="1" dirty="0">
                          <a:solidFill>
                            <a:srgbClr val="000000"/>
                          </a:solidFill>
                          <a:effectLst/>
                          <a:latin typeface="Verdana"/>
                          <a:ea typeface="Arial"/>
                        </a:rPr>
                        <a:t> </a:t>
                      </a:r>
                      <a:endParaRPr lang="en-US" sz="900" dirty="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316699">
                <a:tc>
                  <a:txBody>
                    <a:bodyPr/>
                    <a:lstStyle/>
                    <a:p>
                      <a:pPr algn="just">
                        <a:lnSpc>
                          <a:spcPct val="115000"/>
                        </a:lnSpc>
                        <a:spcBef>
                          <a:spcPts val="100"/>
                        </a:spcBef>
                        <a:spcAft>
                          <a:spcPts val="100"/>
                        </a:spcAft>
                      </a:pPr>
                      <a:r>
                        <a:rPr lang="en-GB" sz="900">
                          <a:solidFill>
                            <a:srgbClr val="000000"/>
                          </a:solidFill>
                          <a:effectLst/>
                          <a:latin typeface="Verdana"/>
                          <a:ea typeface="Arial"/>
                        </a:rPr>
                        <a:t>0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Reserved for internal use by </a:t>
                      </a:r>
                      <a:r>
                        <a:rPr lang="en-GB" sz="900" u="none" strike="noStrike">
                          <a:solidFill>
                            <a:srgbClr val="0000FF"/>
                          </a:solidFill>
                          <a:effectLst/>
                          <a:latin typeface="Verdana"/>
                          <a:ea typeface="Arial"/>
                          <a:hlinkClick r:id="rId2"/>
                        </a:rPr>
                        <a:t>OSCAR</a:t>
                      </a:r>
                      <a:r>
                        <a:rPr lang="en-GB" sz="900">
                          <a:solidFill>
                            <a:srgbClr val="000000"/>
                          </a:solidFill>
                          <a:effectLst/>
                          <a:latin typeface="Verdana"/>
                          <a:ea typeface="Arial"/>
                        </a:rPr>
                        <a:t>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OSCAR allocates the value.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Determined by OSCAR.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534">
                <a:tc>
                  <a:txBody>
                    <a:bodyPr/>
                    <a:lstStyle/>
                    <a:p>
                      <a:pPr algn="just">
                        <a:lnSpc>
                          <a:spcPct val="115000"/>
                        </a:lnSpc>
                        <a:spcBef>
                          <a:spcPts val="100"/>
                        </a:spcBef>
                        <a:spcAft>
                          <a:spcPts val="100"/>
                        </a:spcAft>
                      </a:pPr>
                      <a:r>
                        <a:rPr lang="en-GB" sz="900" b="1" dirty="0">
                          <a:solidFill>
                            <a:srgbClr val="000000"/>
                          </a:solidFill>
                          <a:effectLst/>
                          <a:latin typeface="Verdana"/>
                          <a:ea typeface="Arial"/>
                        </a:rPr>
                        <a:t>1-9999 </a:t>
                      </a:r>
                      <a:endParaRPr lang="en-US" sz="900" b="1"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Member State or territory for which there is an ISO 3166-1 numeric country code </a:t>
                      </a:r>
                      <a:endParaRPr lang="en-US" sz="90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ISO 3166-1 three digit numeric country code (by convention leading zeroes are not shown in WIGOS Identifiers). See </a:t>
                      </a:r>
                      <a:r>
                        <a:rPr lang="en-GB" sz="900" u="none" strike="noStrike" dirty="0">
                          <a:solidFill>
                            <a:srgbClr val="0000FF"/>
                          </a:solidFill>
                          <a:effectLst/>
                          <a:latin typeface="Verdana"/>
                          <a:ea typeface="Arial"/>
                          <a:hlinkClick r:id="rId3"/>
                        </a:rPr>
                        <a:t>ISO web site</a:t>
                      </a:r>
                      <a:r>
                        <a:rPr lang="en-GB" sz="900" dirty="0">
                          <a:solidFill>
                            <a:srgbClr val="000000"/>
                          </a:solidFill>
                          <a:effectLst/>
                          <a:latin typeface="Verdana"/>
                          <a:ea typeface="Arial"/>
                        </a:rPr>
                        <a:t> and click on "Officially assigned codes" (on the left of the screen</a:t>
                      </a:r>
                      <a:r>
                        <a:rPr lang="en-GB" sz="900" dirty="0" smtClean="0">
                          <a:solidFill>
                            <a:srgbClr val="000000"/>
                          </a:solidFill>
                          <a:effectLst/>
                          <a:latin typeface="Verdana"/>
                          <a:ea typeface="Arial"/>
                        </a:rPr>
                        <a:t>)</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Issuer identifies its own procedures. Further guidance is available in the section </a:t>
                      </a:r>
                      <a:r>
                        <a:rPr lang="en-GB" sz="900" u="none" strike="noStrike">
                          <a:solidFill>
                            <a:srgbClr val="0000FF"/>
                          </a:solidFill>
                          <a:effectLst/>
                          <a:latin typeface="Verdana"/>
                          <a:ea typeface="Arial"/>
                          <a:hlinkClick r:id="rId4" tooltip="WIGOS-Id-Country"/>
                        </a:rPr>
                        <a:t>"Guidance on recommended practices for the allocation of 'issue number' and 'local identifier' for Member states and territories that have an 'issuer of identifier' allocated to them"</a:t>
                      </a:r>
                      <a:r>
                        <a:rPr lang="en-GB" sz="900">
                          <a:solidFill>
                            <a:srgbClr val="000000"/>
                          </a:solidFill>
                          <a:effectLst/>
                          <a:latin typeface="Verdana"/>
                          <a:ea typeface="Arial"/>
                        </a:rPr>
                        <a:t>. </a:t>
                      </a:r>
                      <a:endParaRPr lang="en-US" sz="90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9586">
                <a:tc>
                  <a:txBody>
                    <a:bodyPr/>
                    <a:lstStyle/>
                    <a:p>
                      <a:pPr algn="just">
                        <a:lnSpc>
                          <a:spcPct val="115000"/>
                        </a:lnSpc>
                        <a:spcBef>
                          <a:spcPts val="100"/>
                        </a:spcBef>
                        <a:spcAft>
                          <a:spcPts val="100"/>
                        </a:spcAft>
                      </a:pPr>
                      <a:r>
                        <a:rPr lang="en-GB" sz="900" b="1" dirty="0">
                          <a:solidFill>
                            <a:srgbClr val="000000"/>
                          </a:solidFill>
                          <a:effectLst/>
                          <a:latin typeface="Verdana"/>
                          <a:ea typeface="Arial"/>
                        </a:rPr>
                        <a:t>10000-11999 </a:t>
                      </a:r>
                      <a:endParaRPr lang="en-US" sz="900" b="1"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Member State or territory for which there is no ISO 3166-1 numeric country code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WMO Secretariat allocates an available number on request.</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Issuer identifies its own procedures. Further guidance is available in the section </a:t>
                      </a:r>
                      <a:r>
                        <a:rPr lang="en-GB" sz="900" u="none" strike="noStrike" dirty="0">
                          <a:solidFill>
                            <a:srgbClr val="0000FF"/>
                          </a:solidFill>
                          <a:effectLst/>
                          <a:latin typeface="Verdana"/>
                          <a:ea typeface="Arial"/>
                          <a:hlinkClick r:id="rId4" tooltip="WIGOS-Id-Country"/>
                        </a:rPr>
                        <a:t>"Guidance on recommended practices for the allocation of 'issue number' and 'local identifier' for Member states and territories that have an 'issuer of identifier' allocated to them"</a:t>
                      </a:r>
                      <a:r>
                        <a:rPr lang="en-GB" sz="900" dirty="0">
                          <a:solidFill>
                            <a:srgbClr val="000000"/>
                          </a:solidFill>
                          <a:effectLst/>
                          <a:latin typeface="Verdana"/>
                          <a:ea typeface="Arial"/>
                        </a:rPr>
                        <a:t>.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394">
                <a:tc>
                  <a:txBody>
                    <a:bodyPr/>
                    <a:lstStyle/>
                    <a:p>
                      <a:pPr algn="just">
                        <a:lnSpc>
                          <a:spcPct val="115000"/>
                        </a:lnSpc>
                        <a:spcBef>
                          <a:spcPts val="100"/>
                        </a:spcBef>
                        <a:spcAft>
                          <a:spcPts val="100"/>
                        </a:spcAft>
                      </a:pPr>
                      <a:r>
                        <a:rPr lang="en-GB" sz="900" dirty="0">
                          <a:solidFill>
                            <a:srgbClr val="000000"/>
                          </a:solidFill>
                          <a:effectLst/>
                          <a:latin typeface="Verdana"/>
                          <a:ea typeface="Arial"/>
                        </a:rPr>
                        <a:t>12000-19999 </a:t>
                      </a:r>
                      <a:endParaRPr lang="en-US" sz="900" dirty="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Reserved for future use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To be determined.</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To be determined.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374187">
                <a:tc>
                  <a:txBody>
                    <a:bodyPr/>
                    <a:lstStyle/>
                    <a:p>
                      <a:pPr>
                        <a:lnSpc>
                          <a:spcPct val="115000"/>
                        </a:lnSpc>
                      </a:pPr>
                      <a:endParaRPr lang="en-US" sz="900" dirty="0">
                        <a:solidFill>
                          <a:srgbClr val="000000"/>
                        </a:solidFill>
                        <a:effectLst/>
                        <a:latin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15000"/>
                        </a:lnSpc>
                        <a:spcBef>
                          <a:spcPts val="100"/>
                        </a:spcBef>
                        <a:spcAft>
                          <a:spcPts val="100"/>
                        </a:spcAft>
                      </a:pPr>
                      <a:r>
                        <a:rPr lang="en-GB" sz="900" i="1" dirty="0">
                          <a:solidFill>
                            <a:srgbClr val="000000"/>
                          </a:solidFill>
                          <a:effectLst/>
                          <a:latin typeface="Verdana"/>
                          <a:ea typeface="Arial"/>
                        </a:rPr>
                        <a:t>Identifiers in the ranges 20000-21999 and 22000-39999 are intended only to be used to allocate WIGOS identifiers for observing facilities that had one or more pre-existing identifiers.</a:t>
                      </a:r>
                      <a:r>
                        <a:rPr lang="en-GB" sz="900" dirty="0">
                          <a:solidFill>
                            <a:srgbClr val="000000"/>
                          </a:solidFill>
                          <a:effectLst/>
                          <a:latin typeface="Verdana"/>
                          <a:ea typeface="Arial"/>
                        </a:rPr>
                        <a:t> </a:t>
                      </a:r>
                      <a:endParaRPr lang="en-US" sz="900" dirty="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58613">
                <a:tc>
                  <a:txBody>
                    <a:bodyPr/>
                    <a:lstStyle/>
                    <a:p>
                      <a:pPr algn="just">
                        <a:lnSpc>
                          <a:spcPct val="115000"/>
                        </a:lnSpc>
                        <a:spcBef>
                          <a:spcPts val="100"/>
                        </a:spcBef>
                        <a:spcAft>
                          <a:spcPts val="100"/>
                        </a:spcAft>
                      </a:pPr>
                      <a:r>
                        <a:rPr lang="en-GB" sz="900" b="1" dirty="0">
                          <a:solidFill>
                            <a:schemeClr val="tx1"/>
                          </a:solidFill>
                          <a:effectLst/>
                          <a:latin typeface="Verdana"/>
                          <a:ea typeface="Arial"/>
                        </a:rPr>
                        <a:t>20000-21999</a:t>
                      </a:r>
                      <a:r>
                        <a:rPr lang="en-GB" sz="900" dirty="0">
                          <a:solidFill>
                            <a:schemeClr val="tx1"/>
                          </a:solidFill>
                          <a:effectLst/>
                          <a:latin typeface="Verdana"/>
                          <a:ea typeface="Arial"/>
                        </a:rPr>
                        <a:t> </a:t>
                      </a:r>
                      <a:endParaRPr lang="en-US" sz="900" dirty="0">
                        <a:solidFill>
                          <a:schemeClr val="tx1"/>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WMO Secretariat for identifiers associated with WMO Programmes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hlinkClick r:id="rId5" action="ppaction://hlinksldjump"/>
                        </a:rPr>
                        <a:t>Details are provided in the section </a:t>
                      </a:r>
                      <a:r>
                        <a:rPr lang="en-GB" sz="900" u="none" strike="noStrike" dirty="0">
                          <a:solidFill>
                            <a:srgbClr val="0000FF"/>
                          </a:solidFill>
                          <a:effectLst/>
                          <a:latin typeface="Verdana"/>
                          <a:ea typeface="Arial"/>
                          <a:hlinkClick r:id="rId5" action="ppaction://hlinksldjump"/>
                        </a:rPr>
                        <a:t>"Allocation of 'issuer of identifier' for station identifiers associated with WMO Programmes"</a:t>
                      </a:r>
                      <a:r>
                        <a:rPr lang="en-GB" sz="900" dirty="0">
                          <a:solidFill>
                            <a:srgbClr val="0000FF"/>
                          </a:solidFill>
                          <a:effectLst/>
                          <a:latin typeface="Verdana"/>
                          <a:ea typeface="Arial"/>
                          <a:hlinkClick r:id="rId5" action="ppaction://hlinksldjump"/>
                        </a:rPr>
                        <a:t>.</a:t>
                      </a:r>
                      <a:r>
                        <a:rPr lang="en-GB" sz="900" dirty="0">
                          <a:solidFill>
                            <a:srgbClr val="000000"/>
                          </a:solidFill>
                          <a:effectLst/>
                          <a:latin typeface="Verdana"/>
                          <a:ea typeface="Arial"/>
                          <a:hlinkClick r:id="rId5" action="ppaction://hlinksldjump"/>
                        </a:rPr>
                        <a:t>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hlinkClick r:id="rId5" action="ppaction://hlinksldjump"/>
                        </a:rPr>
                        <a:t>Details are provided in the section </a:t>
                      </a:r>
                      <a:r>
                        <a:rPr lang="en-GB" sz="900" u="none" strike="noStrike" dirty="0">
                          <a:solidFill>
                            <a:srgbClr val="0000FF"/>
                          </a:solidFill>
                          <a:effectLst/>
                          <a:latin typeface="Verdana"/>
                          <a:ea typeface="Arial"/>
                          <a:hlinkClick r:id="rId5" action="ppaction://hlinksldjump"/>
                        </a:rPr>
                        <a:t>"Allocation of 'issuer of identifier' for station identifiers associated with WMO Programmes"</a:t>
                      </a:r>
                      <a:r>
                        <a:rPr lang="en-GB" sz="900" dirty="0">
                          <a:solidFill>
                            <a:srgbClr val="0000FF"/>
                          </a:solidFill>
                          <a:effectLst/>
                          <a:latin typeface="Verdana"/>
                          <a:ea typeface="Arial"/>
                          <a:hlinkClick r:id="rId5" action="ppaction://hlinksldjump"/>
                        </a:rPr>
                        <a:t>.</a:t>
                      </a:r>
                      <a:r>
                        <a:rPr lang="en-GB" sz="900" dirty="0">
                          <a:solidFill>
                            <a:srgbClr val="000000"/>
                          </a:solidFill>
                          <a:effectLst/>
                          <a:latin typeface="Verdana"/>
                          <a:ea typeface="Arial"/>
                          <a:hlinkClick r:id="rId5" action="ppaction://hlinksldjump"/>
                        </a:rPr>
                        <a:t>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7802">
                <a:tc>
                  <a:txBody>
                    <a:bodyPr/>
                    <a:lstStyle/>
                    <a:p>
                      <a:pPr algn="just">
                        <a:lnSpc>
                          <a:spcPct val="115000"/>
                        </a:lnSpc>
                        <a:spcBef>
                          <a:spcPts val="100"/>
                        </a:spcBef>
                        <a:spcAft>
                          <a:spcPts val="100"/>
                        </a:spcAft>
                      </a:pPr>
                      <a:r>
                        <a:rPr lang="en-GB" sz="900" b="1" dirty="0">
                          <a:solidFill>
                            <a:srgbClr val="000000"/>
                          </a:solidFill>
                          <a:effectLst/>
                          <a:latin typeface="Verdana"/>
                          <a:ea typeface="Arial"/>
                        </a:rPr>
                        <a:t>22000</a:t>
                      </a:r>
                      <a:r>
                        <a:rPr lang="en-GB" sz="900" dirty="0">
                          <a:solidFill>
                            <a:srgbClr val="000000"/>
                          </a:solidFill>
                          <a:effectLst/>
                          <a:latin typeface="Verdana"/>
                          <a:ea typeface="Arial"/>
                        </a:rPr>
                        <a:t>-39999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WMO Secretariat for identifiers associated with programmes of Partner organizations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hlinkClick r:id="rId6" action="ppaction://hlinksldjump"/>
                        </a:rPr>
                        <a:t>Details are provided in the section </a:t>
                      </a:r>
                      <a:r>
                        <a:rPr lang="en-GB" sz="900" u="none" strike="noStrike" dirty="0">
                          <a:solidFill>
                            <a:srgbClr val="0000FF"/>
                          </a:solidFill>
                          <a:effectLst/>
                          <a:latin typeface="Verdana"/>
                          <a:ea typeface="Arial"/>
                          <a:hlinkClick r:id="rId6" action="ppaction://hlinksldjump"/>
                        </a:rPr>
                        <a:t>"Allocation of 'issuer of identifier' for station identifiers associated with WMO co-sponsored programmes".</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hlinkClick r:id="rId6" action="ppaction://hlinksldjump"/>
                        </a:rPr>
                        <a:t>Details are provided in the section </a:t>
                      </a:r>
                      <a:r>
                        <a:rPr lang="en-GB" sz="900" u="none" strike="noStrike" dirty="0">
                          <a:solidFill>
                            <a:srgbClr val="0000FF"/>
                          </a:solidFill>
                          <a:effectLst/>
                          <a:latin typeface="Verdana"/>
                          <a:ea typeface="Arial"/>
                          <a:hlinkClick r:id="rId6" action="ppaction://hlinksldjump"/>
                        </a:rPr>
                        <a:t>"Allocation of 'issuer of identifier' for station identifiers associated with WMO co-sponsored programmes".</a:t>
                      </a:r>
                      <a:r>
                        <a:rPr lang="en-GB" sz="900" dirty="0">
                          <a:solidFill>
                            <a:srgbClr val="000000"/>
                          </a:solidFill>
                          <a:effectLst/>
                          <a:latin typeface="Verdana"/>
                          <a:ea typeface="Arial"/>
                          <a:hlinkClick r:id="rId6" action="ppaction://hlinksldjump"/>
                        </a:rPr>
                        <a:t> </a:t>
                      </a:r>
                      <a:endParaRPr lang="en-US" sz="900" dirty="0">
                        <a:solidFill>
                          <a:srgbClr val="000000"/>
                        </a:solidFill>
                        <a:effectLst/>
                        <a:latin typeface="Arial"/>
                        <a:ea typeface="Arial"/>
                      </a:endParaRPr>
                    </a:p>
                  </a:txBody>
                  <a:tcPr marL="16672" marR="16672" marT="16672" marB="16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394">
                <a:tc>
                  <a:txBody>
                    <a:bodyPr/>
                    <a:lstStyle/>
                    <a:p>
                      <a:pPr algn="just">
                        <a:lnSpc>
                          <a:spcPct val="115000"/>
                        </a:lnSpc>
                        <a:spcBef>
                          <a:spcPts val="100"/>
                        </a:spcBef>
                        <a:spcAft>
                          <a:spcPts val="100"/>
                        </a:spcAft>
                      </a:pPr>
                      <a:r>
                        <a:rPr lang="en-GB" sz="900">
                          <a:solidFill>
                            <a:srgbClr val="000000"/>
                          </a:solidFill>
                          <a:effectLst/>
                          <a:latin typeface="Verdana"/>
                          <a:ea typeface="Arial"/>
                        </a:rPr>
                        <a:t>40000-65534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Reserved for future use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To be determined.</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To be determined.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316699">
                <a:tc>
                  <a:txBody>
                    <a:bodyPr/>
                    <a:lstStyle/>
                    <a:p>
                      <a:pPr algn="just">
                        <a:lnSpc>
                          <a:spcPct val="115000"/>
                        </a:lnSpc>
                        <a:spcBef>
                          <a:spcPts val="100"/>
                        </a:spcBef>
                        <a:spcAft>
                          <a:spcPts val="100"/>
                        </a:spcAft>
                      </a:pPr>
                      <a:r>
                        <a:rPr lang="en-GB" sz="900">
                          <a:solidFill>
                            <a:srgbClr val="000000"/>
                          </a:solidFill>
                          <a:effectLst/>
                          <a:latin typeface="Verdana"/>
                          <a:ea typeface="Arial"/>
                        </a:rPr>
                        <a:t>65535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Missing value (reserved value in Table Driven Code Forms) </a:t>
                      </a:r>
                      <a:endParaRPr lang="en-US" sz="900">
                        <a:solidFill>
                          <a:srgbClr val="000000"/>
                        </a:solidFill>
                        <a:effectLst/>
                        <a:latin typeface="Arial"/>
                        <a:ea typeface="Arial"/>
                      </a:endParaRPr>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endParaRPr lang="en-US" sz="2000"/>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endParaRPr lang="en-US" sz="2000" dirty="0"/>
                    </a:p>
                  </a:txBody>
                  <a:tcPr marL="16672" marR="16672" marT="16672" marB="16672">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234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74814"/>
            <a:ext cx="8844743" cy="332510"/>
          </a:xfrm>
        </p:spPr>
        <p:txBody>
          <a:bodyPr>
            <a:noAutofit/>
          </a:bodyPr>
          <a:lstStyle/>
          <a:p>
            <a:r>
              <a:rPr lang="en-US" sz="2400" dirty="0" smtClean="0">
                <a:solidFill>
                  <a:srgbClr val="000090"/>
                </a:solidFill>
              </a:rPr>
              <a:t>“</a:t>
            </a:r>
            <a:r>
              <a:rPr lang="en-US" sz="2400" i="1" dirty="0" smtClean="0">
                <a:solidFill>
                  <a:srgbClr val="000090"/>
                </a:solidFill>
              </a:rPr>
              <a:t>Observing </a:t>
            </a:r>
            <a:r>
              <a:rPr lang="en-US" sz="2400" i="1" dirty="0" err="1" smtClean="0">
                <a:solidFill>
                  <a:srgbClr val="000090"/>
                </a:solidFill>
              </a:rPr>
              <a:t>Programmes</a:t>
            </a:r>
            <a:r>
              <a:rPr lang="en-US" sz="2400" i="1" dirty="0" smtClean="0">
                <a:solidFill>
                  <a:srgbClr val="000090"/>
                </a:solidFill>
              </a:rPr>
              <a:t> with an Int. System for Assigning Station ID</a:t>
            </a:r>
            <a:r>
              <a:rPr lang="en-US" sz="2400" dirty="0" smtClean="0">
                <a:solidFill>
                  <a:srgbClr val="000090"/>
                </a:solidFill>
              </a:rPr>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108306391"/>
              </p:ext>
            </p:extLst>
          </p:nvPr>
        </p:nvGraphicFramePr>
        <p:xfrm>
          <a:off x="207818" y="473826"/>
          <a:ext cx="8844743" cy="6202737"/>
        </p:xfrm>
        <a:graphic>
          <a:graphicData uri="http://schemas.openxmlformats.org/drawingml/2006/table">
            <a:tbl>
              <a:tblPr firstRow="1" firstCol="1" bandRow="1"/>
              <a:tblGrid>
                <a:gridCol w="654545"/>
                <a:gridCol w="864335"/>
                <a:gridCol w="2886709"/>
                <a:gridCol w="4439154"/>
              </a:tblGrid>
              <a:tr h="122869">
                <a:tc>
                  <a:txBody>
                    <a:bodyPr/>
                    <a:lstStyle/>
                    <a:p>
                      <a:pPr algn="ctr">
                        <a:lnSpc>
                          <a:spcPct val="115000"/>
                        </a:lnSpc>
                        <a:spcBef>
                          <a:spcPts val="100"/>
                        </a:spcBef>
                        <a:spcAft>
                          <a:spcPts val="100"/>
                        </a:spcAft>
                      </a:pPr>
                      <a:r>
                        <a:rPr lang="en-GB" sz="700" b="1" dirty="0">
                          <a:solidFill>
                            <a:srgbClr val="000000"/>
                          </a:solidFill>
                          <a:effectLst/>
                          <a:latin typeface="Verdana"/>
                          <a:ea typeface="Arial"/>
                        </a:rPr>
                        <a:t>Issuer of Identifier</a:t>
                      </a:r>
                      <a:r>
                        <a:rPr lang="en-GB" sz="700" dirty="0">
                          <a:solidFill>
                            <a:srgbClr val="000000"/>
                          </a:solidFill>
                          <a:effectLst/>
                          <a:latin typeface="Verdana"/>
                          <a:ea typeface="Arial"/>
                        </a:rPr>
                        <a:t>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gn="ctr">
                        <a:lnSpc>
                          <a:spcPct val="115000"/>
                        </a:lnSpc>
                        <a:spcBef>
                          <a:spcPts val="100"/>
                        </a:spcBef>
                        <a:spcAft>
                          <a:spcPts val="100"/>
                        </a:spcAft>
                      </a:pPr>
                      <a:r>
                        <a:rPr lang="en-GB" sz="700" b="1">
                          <a:solidFill>
                            <a:srgbClr val="000000"/>
                          </a:solidFill>
                          <a:effectLst/>
                          <a:latin typeface="Verdana"/>
                          <a:ea typeface="Arial"/>
                        </a:rPr>
                        <a:t>Category of station identifier</a:t>
                      </a:r>
                      <a:r>
                        <a:rPr lang="en-GB" sz="700">
                          <a:solidFill>
                            <a:srgbClr val="000000"/>
                          </a:solidFill>
                          <a:effectLst/>
                          <a:latin typeface="Verdana"/>
                          <a:ea typeface="Arial"/>
                        </a:rPr>
                        <a:t>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gn="ctr">
                        <a:lnSpc>
                          <a:spcPct val="115000"/>
                        </a:lnSpc>
                        <a:spcBef>
                          <a:spcPts val="100"/>
                        </a:spcBef>
                        <a:spcAft>
                          <a:spcPts val="100"/>
                        </a:spcAft>
                      </a:pPr>
                      <a:r>
                        <a:rPr lang="en-GB" sz="700" b="1">
                          <a:solidFill>
                            <a:srgbClr val="000000"/>
                          </a:solidFill>
                          <a:effectLst/>
                          <a:latin typeface="Verdana"/>
                          <a:ea typeface="Arial"/>
                        </a:rPr>
                        <a:t>Method of allocating </a:t>
                      </a:r>
                      <a:r>
                        <a:rPr lang="en-GB" sz="700" b="1" i="1">
                          <a:solidFill>
                            <a:srgbClr val="000000"/>
                          </a:solidFill>
                          <a:effectLst/>
                          <a:latin typeface="Verdana"/>
                          <a:ea typeface="Arial"/>
                        </a:rPr>
                        <a:t>Issue Number</a:t>
                      </a:r>
                      <a:r>
                        <a:rPr lang="en-GB" sz="700">
                          <a:solidFill>
                            <a:srgbClr val="000000"/>
                          </a:solidFill>
                          <a:effectLst/>
                          <a:latin typeface="Verdana"/>
                          <a:ea typeface="Arial"/>
                        </a:rPr>
                        <a:t>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gn="ctr">
                        <a:lnSpc>
                          <a:spcPct val="115000"/>
                        </a:lnSpc>
                        <a:spcBef>
                          <a:spcPts val="100"/>
                        </a:spcBef>
                        <a:spcAft>
                          <a:spcPts val="100"/>
                        </a:spcAft>
                      </a:pPr>
                      <a:r>
                        <a:rPr lang="en-GB" sz="700" b="1">
                          <a:solidFill>
                            <a:srgbClr val="000000"/>
                          </a:solidFill>
                          <a:effectLst/>
                          <a:latin typeface="Verdana"/>
                          <a:ea typeface="Arial"/>
                        </a:rPr>
                        <a:t>Method of allocating </a:t>
                      </a:r>
                      <a:r>
                        <a:rPr lang="en-GB" sz="700" b="1" i="1">
                          <a:solidFill>
                            <a:srgbClr val="000000"/>
                          </a:solidFill>
                          <a:effectLst/>
                          <a:latin typeface="Verdana"/>
                          <a:ea typeface="Arial"/>
                        </a:rPr>
                        <a:t>Local Identifier</a:t>
                      </a:r>
                      <a:r>
                        <a:rPr lang="en-GB" sz="700">
                          <a:solidFill>
                            <a:srgbClr val="000000"/>
                          </a:solidFill>
                          <a:effectLst/>
                          <a:latin typeface="Verdana"/>
                          <a:ea typeface="Arial"/>
                        </a:rPr>
                        <a:t>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99585">
                <a:tc>
                  <a:txBody>
                    <a:bodyPr/>
                    <a:lstStyle/>
                    <a:p>
                      <a:pPr algn="just">
                        <a:lnSpc>
                          <a:spcPct val="115000"/>
                        </a:lnSpc>
                        <a:spcBef>
                          <a:spcPts val="100"/>
                        </a:spcBef>
                        <a:spcAft>
                          <a:spcPts val="100"/>
                        </a:spcAft>
                      </a:pPr>
                      <a:r>
                        <a:rPr lang="en-GB" sz="700">
                          <a:solidFill>
                            <a:srgbClr val="000000"/>
                          </a:solidFill>
                          <a:effectLst/>
                          <a:latin typeface="Verdana"/>
                          <a:ea typeface="Arial"/>
                        </a:rPr>
                        <a:t>20000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World Weather Watch land station with sub-index number (SI) = 0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station defined in WMO-No. 9 Volume A on 1 July 2016.</a:t>
                      </a:r>
                      <a:br>
                        <a:rPr lang="en-GB" sz="700">
                          <a:solidFill>
                            <a:srgbClr val="000000"/>
                          </a:solidFill>
                          <a:effectLst/>
                          <a:latin typeface="Verdana"/>
                          <a:ea typeface="Arial"/>
                        </a:rPr>
                      </a:br>
                      <a:r>
                        <a:rPr lang="en-GB" sz="700">
                          <a:solidFill>
                            <a:srgbClr val="000000"/>
                          </a:solidFill>
                          <a:effectLst/>
                          <a:latin typeface="Verdana"/>
                          <a:ea typeface="Arial"/>
                        </a:rPr>
                        <a:t/>
                      </a:r>
                      <a:br>
                        <a:rPr lang="en-GB" sz="700">
                          <a:solidFill>
                            <a:srgbClr val="000000"/>
                          </a:solidFill>
                          <a:effectLst/>
                          <a:latin typeface="Verdana"/>
                          <a:ea typeface="Arial"/>
                        </a:rPr>
                      </a:br>
                      <a:r>
                        <a:rPr lang="en-GB" sz="700">
                          <a:solidFill>
                            <a:srgbClr val="000000"/>
                          </a:solidFill>
                          <a:effectLst/>
                          <a:latin typeface="Verdana"/>
                          <a:ea typeface="Arial"/>
                        </a:rPr>
                        <a:t>Any other positive number: to distinguish between different observing facilities that used the station identifier in the past.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Use the block number (II) and the station number (iii) as a single five digit number </a:t>
                      </a:r>
                      <a:r>
                        <a:rPr lang="en-GB" sz="700" dirty="0" err="1">
                          <a:solidFill>
                            <a:srgbClr val="000000"/>
                          </a:solidFill>
                          <a:effectLst/>
                          <a:latin typeface="Verdana"/>
                          <a:ea typeface="Arial"/>
                        </a:rPr>
                        <a:t>IIiii</a:t>
                      </a:r>
                      <a:r>
                        <a:rPr lang="en-GB" sz="700" dirty="0">
                          <a:solidFill>
                            <a:srgbClr val="000000"/>
                          </a:solidFill>
                          <a:effectLst/>
                          <a:latin typeface="Verdana"/>
                          <a:ea typeface="Arial"/>
                        </a:rPr>
                        <a:t> (with leading zeroes).</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station 60351 would be represented by</a:t>
                      </a:r>
                      <a:br>
                        <a:rPr lang="en-GB" sz="700" dirty="0">
                          <a:solidFill>
                            <a:srgbClr val="000000"/>
                          </a:solidFill>
                          <a:effectLst/>
                          <a:latin typeface="Verdana"/>
                          <a:ea typeface="Arial"/>
                        </a:rPr>
                      </a:br>
                      <a:r>
                        <a:rPr lang="en-GB" sz="700" dirty="0">
                          <a:solidFill>
                            <a:srgbClr val="000000"/>
                          </a:solidFill>
                          <a:effectLst/>
                          <a:latin typeface="Verdana"/>
                          <a:ea typeface="Arial"/>
                        </a:rPr>
                        <a:t>0-20000-0-60351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99585">
                <a:tc>
                  <a:txBody>
                    <a:bodyPr/>
                    <a:lstStyle/>
                    <a:p>
                      <a:pPr algn="just">
                        <a:lnSpc>
                          <a:spcPct val="115000"/>
                        </a:lnSpc>
                        <a:spcBef>
                          <a:spcPts val="100"/>
                        </a:spcBef>
                        <a:spcAft>
                          <a:spcPts val="100"/>
                        </a:spcAft>
                      </a:pPr>
                      <a:r>
                        <a:rPr lang="en-GB" sz="700">
                          <a:solidFill>
                            <a:srgbClr val="000000"/>
                          </a:solidFill>
                          <a:effectLst/>
                          <a:latin typeface="Verdana"/>
                          <a:ea typeface="Arial"/>
                        </a:rPr>
                        <a:t>20001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World Weather Watch land station with sub-index number (SI) = 1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station defined in WMO-No. 9 Volume A on 1 July 2016.</a:t>
                      </a:r>
                      <a:br>
                        <a:rPr lang="en-GB" sz="700">
                          <a:solidFill>
                            <a:srgbClr val="000000"/>
                          </a:solidFill>
                          <a:effectLst/>
                          <a:latin typeface="Verdana"/>
                          <a:ea typeface="Arial"/>
                        </a:rPr>
                      </a:br>
                      <a:r>
                        <a:rPr lang="en-GB" sz="700">
                          <a:solidFill>
                            <a:srgbClr val="000000"/>
                          </a:solidFill>
                          <a:effectLst/>
                          <a:latin typeface="Verdana"/>
                          <a:ea typeface="Arial"/>
                        </a:rPr>
                        <a:t/>
                      </a:r>
                      <a:br>
                        <a:rPr lang="en-GB" sz="700">
                          <a:solidFill>
                            <a:srgbClr val="000000"/>
                          </a:solidFill>
                          <a:effectLst/>
                          <a:latin typeface="Verdana"/>
                          <a:ea typeface="Arial"/>
                        </a:rPr>
                      </a:br>
                      <a:r>
                        <a:rPr lang="en-GB" sz="700">
                          <a:solidFill>
                            <a:srgbClr val="000000"/>
                          </a:solidFill>
                          <a:effectLst/>
                          <a:latin typeface="Verdana"/>
                          <a:ea typeface="Arial"/>
                        </a:rPr>
                        <a:t>Any other positive number: to distinguish between different observing facilities that used the station identifier in the past.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Use the block number (II) and the station number (iii) as a single five digit number </a:t>
                      </a:r>
                      <a:r>
                        <a:rPr lang="en-GB" sz="700" dirty="0" err="1">
                          <a:solidFill>
                            <a:srgbClr val="000000"/>
                          </a:solidFill>
                          <a:effectLst/>
                          <a:latin typeface="Verdana"/>
                          <a:ea typeface="Arial"/>
                        </a:rPr>
                        <a:t>IIiii</a:t>
                      </a:r>
                      <a:r>
                        <a:rPr lang="en-GB" sz="700" dirty="0">
                          <a:solidFill>
                            <a:srgbClr val="000000"/>
                          </a:solidFill>
                          <a:effectLst/>
                          <a:latin typeface="Verdana"/>
                          <a:ea typeface="Arial"/>
                        </a:rPr>
                        <a:t> (with leading zeroes).</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upper air station 57816 would be represented by</a:t>
                      </a:r>
                      <a:br>
                        <a:rPr lang="en-GB" sz="700" dirty="0">
                          <a:solidFill>
                            <a:srgbClr val="000000"/>
                          </a:solidFill>
                          <a:effectLst/>
                          <a:latin typeface="Verdana"/>
                          <a:ea typeface="Arial"/>
                        </a:rPr>
                      </a:br>
                      <a:r>
                        <a:rPr lang="en-GB" sz="700" dirty="0">
                          <a:solidFill>
                            <a:srgbClr val="000000"/>
                          </a:solidFill>
                          <a:effectLst/>
                          <a:latin typeface="Verdana"/>
                          <a:ea typeface="Arial"/>
                        </a:rPr>
                        <a:t>0-20001-0-57816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894325">
                <a:tc>
                  <a:txBody>
                    <a:bodyPr/>
                    <a:lstStyle/>
                    <a:p>
                      <a:pPr algn="just">
                        <a:lnSpc>
                          <a:spcPct val="115000"/>
                        </a:lnSpc>
                        <a:spcBef>
                          <a:spcPts val="100"/>
                        </a:spcBef>
                        <a:spcAft>
                          <a:spcPts val="100"/>
                        </a:spcAft>
                      </a:pPr>
                      <a:r>
                        <a:rPr lang="en-GB" sz="700">
                          <a:solidFill>
                            <a:srgbClr val="000000"/>
                          </a:solidFill>
                          <a:effectLst/>
                          <a:latin typeface="Verdana"/>
                          <a:ea typeface="Arial"/>
                        </a:rPr>
                        <a:t>20002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World Weather Watch Marine Platform (moored or drifting buoy, platform, etc.)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0 - platform for which the identifier was in use on 1 July 2016.</a:t>
                      </a:r>
                      <a:br>
                        <a:rPr lang="en-GB" sz="700" dirty="0">
                          <a:solidFill>
                            <a:srgbClr val="000000"/>
                          </a:solidFill>
                          <a:effectLst/>
                          <a:latin typeface="Verdana"/>
                          <a:ea typeface="Arial"/>
                        </a:rPr>
                      </a:br>
                      <a:r>
                        <a:rPr lang="en-GB" sz="700" dirty="0">
                          <a:solidFill>
                            <a:srgbClr val="000000"/>
                          </a:solidFill>
                          <a:effectLst/>
                          <a:latin typeface="Verdana"/>
                          <a:ea typeface="Arial"/>
                        </a:rPr>
                        <a:t/>
                      </a:r>
                      <a:br>
                        <a:rPr lang="en-GB" sz="700" dirty="0">
                          <a:solidFill>
                            <a:srgbClr val="000000"/>
                          </a:solidFill>
                          <a:effectLst/>
                          <a:latin typeface="Verdana"/>
                          <a:ea typeface="Arial"/>
                        </a:rPr>
                      </a:br>
                      <a:r>
                        <a:rPr lang="en-GB" sz="700" dirty="0">
                          <a:solidFill>
                            <a:srgbClr val="000000"/>
                          </a:solidFill>
                          <a:effectLst/>
                          <a:latin typeface="Verdana"/>
                          <a:ea typeface="Arial"/>
                        </a:rPr>
                        <a:t>Any other positive number - to distinguish between different platforms that used the same identifier at different times.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Use the region/platform number combination A</a:t>
                      </a:r>
                      <a:r>
                        <a:rPr lang="en-GB" sz="700" baseline="-25000" dirty="0">
                          <a:solidFill>
                            <a:srgbClr val="000000"/>
                          </a:solidFill>
                          <a:effectLst/>
                          <a:latin typeface="Verdana"/>
                          <a:ea typeface="Arial"/>
                        </a:rPr>
                        <a:t>1</a:t>
                      </a:r>
                      <a:r>
                        <a:rPr lang="en-GB" sz="700" dirty="0">
                          <a:solidFill>
                            <a:srgbClr val="000000"/>
                          </a:solidFill>
                          <a:effectLst/>
                          <a:latin typeface="Verdana"/>
                          <a:ea typeface="Arial"/>
                        </a:rPr>
                        <a:t>b</a:t>
                      </a:r>
                      <a:r>
                        <a:rPr lang="en-GB" sz="700" baseline="-25000" dirty="0">
                          <a:solidFill>
                            <a:srgbClr val="000000"/>
                          </a:solidFill>
                          <a:effectLst/>
                          <a:latin typeface="Verdana"/>
                          <a:ea typeface="Arial"/>
                        </a:rPr>
                        <a:t>w</a:t>
                      </a:r>
                      <a:r>
                        <a:rPr lang="en-GB" sz="700" dirty="0">
                          <a:solidFill>
                            <a:srgbClr val="000000"/>
                          </a:solidFill>
                          <a:effectLst/>
                          <a:latin typeface="Verdana"/>
                          <a:ea typeface="Arial"/>
                        </a:rPr>
                        <a:t>n</a:t>
                      </a:r>
                      <a:r>
                        <a:rPr lang="en-GB" sz="700" baseline="-25000" dirty="0">
                          <a:solidFill>
                            <a:srgbClr val="000000"/>
                          </a:solidFill>
                          <a:effectLst/>
                          <a:latin typeface="Verdana"/>
                          <a:ea typeface="Arial"/>
                        </a:rPr>
                        <a:t>b</a:t>
                      </a:r>
                      <a:r>
                        <a:rPr lang="en-GB" sz="700" dirty="0">
                          <a:solidFill>
                            <a:srgbClr val="000000"/>
                          </a:solidFill>
                          <a:effectLst/>
                          <a:latin typeface="Verdana"/>
                          <a:ea typeface="Arial"/>
                        </a:rPr>
                        <a:t>n</a:t>
                      </a:r>
                      <a:r>
                        <a:rPr lang="en-GB" sz="700" baseline="-25000" dirty="0">
                          <a:solidFill>
                            <a:srgbClr val="000000"/>
                          </a:solidFill>
                          <a:effectLst/>
                          <a:latin typeface="Verdana"/>
                          <a:ea typeface="Arial"/>
                        </a:rPr>
                        <a:t>b</a:t>
                      </a:r>
                      <a:r>
                        <a:rPr lang="en-GB" sz="700" dirty="0">
                          <a:solidFill>
                            <a:srgbClr val="000000"/>
                          </a:solidFill>
                          <a:effectLst/>
                          <a:latin typeface="Verdana"/>
                          <a:ea typeface="Arial"/>
                        </a:rPr>
                        <a:t>n</a:t>
                      </a:r>
                      <a:r>
                        <a:rPr lang="en-GB" sz="700" baseline="-25000" dirty="0">
                          <a:solidFill>
                            <a:srgbClr val="000000"/>
                          </a:solidFill>
                          <a:effectLst/>
                          <a:latin typeface="Verdana"/>
                          <a:ea typeface="Arial"/>
                        </a:rPr>
                        <a:t>b</a:t>
                      </a:r>
                      <a:r>
                        <a:rPr lang="en-GB" sz="700" dirty="0">
                          <a:solidFill>
                            <a:srgbClr val="000000"/>
                          </a:solidFill>
                          <a:effectLst/>
                          <a:latin typeface="Verdana"/>
                          <a:ea typeface="Arial"/>
                        </a:rPr>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Examples</a:t>
                      </a:r>
                      <a:r>
                        <a:rPr lang="en-GB" sz="700" b="1" dirty="0">
                          <a:solidFill>
                            <a:srgbClr val="000000"/>
                          </a:solidFill>
                          <a:effectLst/>
                          <a:latin typeface="Verdana"/>
                          <a:ea typeface="Arial"/>
                        </a:rPr>
                        <a:t>:</a:t>
                      </a:r>
                      <a:r>
                        <a:rPr lang="en-GB" sz="700" dirty="0">
                          <a:solidFill>
                            <a:srgbClr val="000000"/>
                          </a:solidFill>
                          <a:effectLst/>
                          <a:latin typeface="Verdana"/>
                          <a:ea typeface="Arial"/>
                        </a:rPr>
                        <a:t> the data buoy 59091 would be represented by </a:t>
                      </a:r>
                      <a:br>
                        <a:rPr lang="en-GB" sz="700" dirty="0">
                          <a:solidFill>
                            <a:srgbClr val="000000"/>
                          </a:solidFill>
                          <a:effectLst/>
                          <a:latin typeface="Verdana"/>
                          <a:ea typeface="Arial"/>
                        </a:rPr>
                      </a:br>
                      <a:r>
                        <a:rPr lang="en-GB" sz="700" dirty="0">
                          <a:solidFill>
                            <a:srgbClr val="000000"/>
                          </a:solidFill>
                          <a:effectLst/>
                          <a:latin typeface="Verdana"/>
                          <a:ea typeface="Arial"/>
                        </a:rPr>
                        <a:t>0-20002-0-59091.</a:t>
                      </a:r>
                      <a:br>
                        <a:rPr lang="en-GB" sz="700" dirty="0">
                          <a:solidFill>
                            <a:srgbClr val="000000"/>
                          </a:solidFill>
                          <a:effectLst/>
                          <a:latin typeface="Verdana"/>
                          <a:ea typeface="Arial"/>
                        </a:rPr>
                      </a:br>
                      <a:r>
                        <a:rPr lang="en-GB" sz="700" dirty="0" smtClean="0">
                          <a:solidFill>
                            <a:srgbClr val="000000"/>
                          </a:solidFill>
                          <a:effectLst/>
                          <a:latin typeface="Verdana"/>
                          <a:ea typeface="Arial"/>
                        </a:rPr>
                        <a:t>The </a:t>
                      </a:r>
                      <a:r>
                        <a:rPr lang="en-GB" sz="700" dirty="0">
                          <a:solidFill>
                            <a:srgbClr val="000000"/>
                          </a:solidFill>
                          <a:effectLst/>
                          <a:latin typeface="Verdana"/>
                          <a:ea typeface="Arial"/>
                        </a:rPr>
                        <a:t>World Weather Watch list of data buoys lists two buoys with identifier 13001. The buoy most recently used at the time WIGOS station identifiers were introduced is allocated 0-20002-0-13001 and the second is issued identifier 0-20002-1-13001 (note - the </a:t>
                      </a:r>
                      <a:r>
                        <a:rPr lang="en-GB" sz="700" i="1" dirty="0">
                          <a:solidFill>
                            <a:srgbClr val="000000"/>
                          </a:solidFill>
                          <a:effectLst/>
                          <a:latin typeface="Verdana"/>
                          <a:ea typeface="Arial"/>
                        </a:rPr>
                        <a:t>Issue Number</a:t>
                      </a:r>
                      <a:r>
                        <a:rPr lang="en-GB" sz="700" dirty="0">
                          <a:solidFill>
                            <a:srgbClr val="000000"/>
                          </a:solidFill>
                          <a:effectLst/>
                          <a:latin typeface="Verdana"/>
                          <a:ea typeface="Arial"/>
                        </a:rPr>
                        <a:t> is different from that for the first buoy).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99585">
                <a:tc>
                  <a:txBody>
                    <a:bodyPr/>
                    <a:lstStyle/>
                    <a:p>
                      <a:pPr algn="just">
                        <a:lnSpc>
                          <a:spcPct val="115000"/>
                        </a:lnSpc>
                        <a:spcBef>
                          <a:spcPts val="100"/>
                        </a:spcBef>
                        <a:spcAft>
                          <a:spcPts val="100"/>
                        </a:spcAft>
                      </a:pPr>
                      <a:r>
                        <a:rPr lang="en-GB" sz="700" dirty="0">
                          <a:solidFill>
                            <a:srgbClr val="000000"/>
                          </a:solidFill>
                          <a:effectLst/>
                          <a:latin typeface="Verdana"/>
                          <a:ea typeface="Arial"/>
                        </a:rPr>
                        <a:t>20003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Ship identifier based on ITU call sign.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0 - ship allocated the identifier more recently on 1 July 2016. </a:t>
                      </a:r>
                      <a:br>
                        <a:rPr lang="en-GB" sz="700" dirty="0">
                          <a:solidFill>
                            <a:srgbClr val="000000"/>
                          </a:solidFill>
                          <a:effectLst/>
                          <a:latin typeface="Verdana"/>
                          <a:ea typeface="Arial"/>
                        </a:rPr>
                      </a:br>
                      <a:r>
                        <a:rPr lang="en-GB" sz="700" dirty="0">
                          <a:solidFill>
                            <a:srgbClr val="000000"/>
                          </a:solidFill>
                          <a:effectLst/>
                          <a:latin typeface="Verdana"/>
                          <a:ea typeface="Arial"/>
                        </a:rPr>
                        <a:t/>
                      </a:r>
                      <a:br>
                        <a:rPr lang="en-GB" sz="700" dirty="0">
                          <a:solidFill>
                            <a:srgbClr val="000000"/>
                          </a:solidFill>
                          <a:effectLst/>
                          <a:latin typeface="Verdana"/>
                          <a:ea typeface="Arial"/>
                        </a:rPr>
                      </a:br>
                      <a:r>
                        <a:rPr lang="en-GB" sz="700" dirty="0">
                          <a:solidFill>
                            <a:srgbClr val="000000"/>
                          </a:solidFill>
                          <a:effectLst/>
                          <a:latin typeface="Verdana"/>
                          <a:ea typeface="Arial"/>
                        </a:rPr>
                        <a:t>Any other positive number - to distinguish between different ships that used the same ship identifier at different times.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Ship call sign.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the (now obsolete) weather ship C7R would be represented by 0-20003-0-C7R.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18388">
                <a:tc>
                  <a:txBody>
                    <a:bodyPr/>
                    <a:lstStyle/>
                    <a:p>
                      <a:pPr algn="just">
                        <a:lnSpc>
                          <a:spcPct val="115000"/>
                        </a:lnSpc>
                        <a:spcBef>
                          <a:spcPts val="100"/>
                        </a:spcBef>
                        <a:spcAft>
                          <a:spcPts val="100"/>
                        </a:spcAft>
                      </a:pPr>
                      <a:r>
                        <a:rPr lang="en-GB" sz="700">
                          <a:solidFill>
                            <a:srgbClr val="000000"/>
                          </a:solidFill>
                          <a:effectLst/>
                          <a:latin typeface="Verdana"/>
                          <a:ea typeface="Arial"/>
                        </a:rPr>
                        <a:t>20004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Ship Identifier - issued nationally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 ship allocated most recently on 1 July 2016. </a:t>
                      </a:r>
                      <a:br>
                        <a:rPr lang="en-GB" sz="700">
                          <a:solidFill>
                            <a:srgbClr val="000000"/>
                          </a:solidFill>
                          <a:effectLst/>
                          <a:latin typeface="Verdana"/>
                          <a:ea typeface="Arial"/>
                        </a:rPr>
                      </a:br>
                      <a:r>
                        <a:rPr lang="en-GB" sz="700">
                          <a:solidFill>
                            <a:srgbClr val="000000"/>
                          </a:solidFill>
                          <a:effectLst/>
                          <a:latin typeface="Verdana"/>
                          <a:ea typeface="Arial"/>
                        </a:rPr>
                        <a:t/>
                      </a:r>
                      <a:br>
                        <a:rPr lang="en-GB" sz="700">
                          <a:solidFill>
                            <a:srgbClr val="000000"/>
                          </a:solidFill>
                          <a:effectLst/>
                          <a:latin typeface="Verdana"/>
                          <a:ea typeface="Arial"/>
                        </a:rPr>
                      </a:br>
                      <a:r>
                        <a:rPr lang="en-GB" sz="700">
                          <a:solidFill>
                            <a:srgbClr val="000000"/>
                          </a:solidFill>
                          <a:effectLst/>
                          <a:latin typeface="Verdana"/>
                          <a:ea typeface="Arial"/>
                        </a:rPr>
                        <a:t>Any other positive number: to distinguish between different ships that used the same ship identifier at different times.</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Ship identifier. </a:t>
                      </a:r>
                      <a:br>
                        <a:rPr lang="en-GB" sz="700">
                          <a:solidFill>
                            <a:srgbClr val="000000"/>
                          </a:solidFill>
                          <a:effectLst/>
                          <a:latin typeface="Verdana"/>
                          <a:ea typeface="Arial"/>
                        </a:rPr>
                      </a:br>
                      <a:r>
                        <a:rPr lang="en-GB" sz="700" b="1">
                          <a:solidFill>
                            <a:srgbClr val="000000"/>
                          </a:solidFill>
                          <a:effectLst/>
                          <a:latin typeface="Verdana"/>
                          <a:ea typeface="Arial"/>
                        </a:rPr>
                        <a:t>Example:</a:t>
                      </a:r>
                      <a:r>
                        <a:rPr lang="en-GB" sz="700">
                          <a:solidFill>
                            <a:srgbClr val="000000"/>
                          </a:solidFill>
                          <a:effectLst/>
                          <a:latin typeface="Verdana"/>
                          <a:ea typeface="Arial"/>
                        </a:rPr>
                        <a:t> the fictitious shop </a:t>
                      </a:r>
                      <a:r>
                        <a:rPr lang="en-GB" sz="700" i="1">
                          <a:solidFill>
                            <a:srgbClr val="000000"/>
                          </a:solidFill>
                          <a:effectLst/>
                          <a:latin typeface="Verdana"/>
                          <a:ea typeface="Arial"/>
                        </a:rPr>
                        <a:t>XY123AB</a:t>
                      </a:r>
                      <a:r>
                        <a:rPr lang="en-GB" sz="700">
                          <a:solidFill>
                            <a:srgbClr val="000000"/>
                          </a:solidFill>
                          <a:effectLst/>
                          <a:latin typeface="Verdana"/>
                          <a:ea typeface="Arial"/>
                        </a:rPr>
                        <a:t> would be represented by 0-20004-0-XY123AB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99585">
                <a:tc>
                  <a:txBody>
                    <a:bodyPr/>
                    <a:lstStyle/>
                    <a:p>
                      <a:pPr algn="just">
                        <a:lnSpc>
                          <a:spcPct val="115000"/>
                        </a:lnSpc>
                        <a:spcBef>
                          <a:spcPts val="100"/>
                        </a:spcBef>
                        <a:spcAft>
                          <a:spcPts val="100"/>
                        </a:spcAft>
                      </a:pPr>
                      <a:r>
                        <a:rPr lang="en-GB" sz="700">
                          <a:solidFill>
                            <a:srgbClr val="000000"/>
                          </a:solidFill>
                          <a:effectLst/>
                          <a:latin typeface="Verdana"/>
                          <a:ea typeface="Arial"/>
                        </a:rPr>
                        <a:t>20005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AMDAR aircraft identifier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 aircraft most recently issued the identifier on 1 July 2016. </a:t>
                      </a:r>
                      <a:br>
                        <a:rPr lang="en-GB" sz="700">
                          <a:solidFill>
                            <a:srgbClr val="000000"/>
                          </a:solidFill>
                          <a:effectLst/>
                          <a:latin typeface="Verdana"/>
                          <a:ea typeface="Arial"/>
                        </a:rPr>
                      </a:br>
                      <a:r>
                        <a:rPr lang="en-GB" sz="700">
                          <a:solidFill>
                            <a:srgbClr val="000000"/>
                          </a:solidFill>
                          <a:effectLst/>
                          <a:latin typeface="Verdana"/>
                          <a:ea typeface="Arial"/>
                        </a:rPr>
                        <a:t/>
                      </a:r>
                      <a:br>
                        <a:rPr lang="en-GB" sz="700">
                          <a:solidFill>
                            <a:srgbClr val="000000"/>
                          </a:solidFill>
                          <a:effectLst/>
                          <a:latin typeface="Verdana"/>
                          <a:ea typeface="Arial"/>
                        </a:rPr>
                      </a:br>
                      <a:r>
                        <a:rPr lang="en-GB" sz="700">
                          <a:solidFill>
                            <a:srgbClr val="000000"/>
                          </a:solidFill>
                          <a:effectLst/>
                          <a:latin typeface="Verdana"/>
                          <a:ea typeface="Arial"/>
                        </a:rPr>
                        <a:t>Any other number: to distinguish between different aircraft that used the same aircraft identifier at different times.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Aircraft identifier.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 </a:t>
                      </a:r>
                      <a:r>
                        <a:rPr lang="en-GB" sz="700" dirty="0">
                          <a:solidFill>
                            <a:srgbClr val="000000"/>
                          </a:solidFill>
                          <a:effectLst/>
                          <a:latin typeface="Verdana"/>
                          <a:ea typeface="Arial"/>
                        </a:rPr>
                        <a:t>aircraft EU0246 would be represented by 0-20005-0-EU0246.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99585">
                <a:tc>
                  <a:txBody>
                    <a:bodyPr/>
                    <a:lstStyle/>
                    <a:p>
                      <a:pPr algn="just">
                        <a:lnSpc>
                          <a:spcPct val="115000"/>
                        </a:lnSpc>
                        <a:spcBef>
                          <a:spcPts val="100"/>
                        </a:spcBef>
                        <a:spcAft>
                          <a:spcPts val="100"/>
                        </a:spcAft>
                      </a:pPr>
                      <a:r>
                        <a:rPr lang="en-GB" sz="700">
                          <a:solidFill>
                            <a:srgbClr val="000000"/>
                          </a:solidFill>
                          <a:effectLst/>
                          <a:latin typeface="Verdana"/>
                          <a:ea typeface="Arial"/>
                        </a:rPr>
                        <a:t>20006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ICAO airfield identifiers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0 - airfield most recently allocated the identifier on 1 July 2016. </a:t>
                      </a:r>
                      <a:br>
                        <a:rPr lang="en-GB" sz="700" dirty="0">
                          <a:solidFill>
                            <a:srgbClr val="000000"/>
                          </a:solidFill>
                          <a:effectLst/>
                          <a:latin typeface="Verdana"/>
                          <a:ea typeface="Arial"/>
                        </a:rPr>
                      </a:br>
                      <a:r>
                        <a:rPr lang="en-GB" sz="700" dirty="0">
                          <a:solidFill>
                            <a:srgbClr val="000000"/>
                          </a:solidFill>
                          <a:effectLst/>
                          <a:latin typeface="Verdana"/>
                          <a:ea typeface="Arial"/>
                        </a:rPr>
                        <a:t/>
                      </a:r>
                      <a:br>
                        <a:rPr lang="en-GB" sz="700" dirty="0">
                          <a:solidFill>
                            <a:srgbClr val="000000"/>
                          </a:solidFill>
                          <a:effectLst/>
                          <a:latin typeface="Verdana"/>
                          <a:ea typeface="Arial"/>
                        </a:rPr>
                      </a:br>
                      <a:r>
                        <a:rPr lang="en-GB" sz="700" dirty="0">
                          <a:solidFill>
                            <a:srgbClr val="000000"/>
                          </a:solidFill>
                          <a:effectLst/>
                          <a:latin typeface="Verdana"/>
                          <a:ea typeface="Arial"/>
                        </a:rPr>
                        <a:t>Any other positive number: to distinguish between airfields that used the same airfield identifier at different times.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ICAO airfield identifier. </a:t>
                      </a:r>
                      <a:br>
                        <a:rPr lang="en-GB" sz="700">
                          <a:solidFill>
                            <a:srgbClr val="000000"/>
                          </a:solidFill>
                          <a:effectLst/>
                          <a:latin typeface="Verdana"/>
                          <a:ea typeface="Arial"/>
                        </a:rPr>
                      </a:br>
                      <a:r>
                        <a:rPr lang="en-GB" sz="700">
                          <a:solidFill>
                            <a:srgbClr val="000000"/>
                          </a:solidFill>
                          <a:effectLst/>
                          <a:latin typeface="Verdana"/>
                          <a:ea typeface="Arial"/>
                        </a:rPr>
                        <a:t/>
                      </a:r>
                      <a:br>
                        <a:rPr lang="en-GB" sz="700">
                          <a:solidFill>
                            <a:srgbClr val="000000"/>
                          </a:solidFill>
                          <a:effectLst/>
                          <a:latin typeface="Verdana"/>
                          <a:ea typeface="Arial"/>
                        </a:rPr>
                      </a:br>
                      <a:r>
                        <a:rPr lang="en-GB" sz="700" b="1">
                          <a:solidFill>
                            <a:srgbClr val="000000"/>
                          </a:solidFill>
                          <a:effectLst/>
                          <a:latin typeface="Verdana"/>
                          <a:ea typeface="Arial"/>
                        </a:rPr>
                        <a:t>Example:</a:t>
                      </a:r>
                      <a:r>
                        <a:rPr lang="en-GB" sz="700">
                          <a:solidFill>
                            <a:srgbClr val="000000"/>
                          </a:solidFill>
                          <a:effectLst/>
                          <a:latin typeface="Verdana"/>
                          <a:ea typeface="Arial"/>
                        </a:rPr>
                        <a:t> Geneva airport (LSSG) would be represented by 0-20006-0-LSGG.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99585">
                <a:tc>
                  <a:txBody>
                    <a:bodyPr/>
                    <a:lstStyle/>
                    <a:p>
                      <a:pPr algn="just">
                        <a:lnSpc>
                          <a:spcPct val="115000"/>
                        </a:lnSpc>
                        <a:spcBef>
                          <a:spcPts val="100"/>
                        </a:spcBef>
                        <a:spcAft>
                          <a:spcPts val="100"/>
                        </a:spcAft>
                      </a:pPr>
                      <a:r>
                        <a:rPr lang="en-GB" sz="700">
                          <a:solidFill>
                            <a:srgbClr val="000000"/>
                          </a:solidFill>
                          <a:effectLst/>
                          <a:latin typeface="Verdana"/>
                          <a:ea typeface="Arial"/>
                        </a:rPr>
                        <a:t>20007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Ship IMO number (</a:t>
                      </a:r>
                      <a:r>
                        <a:rPr lang="en-GB" sz="700" i="1">
                          <a:solidFill>
                            <a:srgbClr val="000000"/>
                          </a:solidFill>
                          <a:effectLst/>
                          <a:latin typeface="Verdana"/>
                          <a:ea typeface="Arial"/>
                        </a:rPr>
                        <a:t>hull number</a:t>
                      </a:r>
                      <a:r>
                        <a:rPr lang="en-GB" sz="700">
                          <a:solidFill>
                            <a:srgbClr val="000000"/>
                          </a:solidFill>
                          <a:effectLst/>
                          <a:latin typeface="Verdana"/>
                          <a:ea typeface="Arial"/>
                        </a:rPr>
                        <a:t>)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0 - ship to which the IMO number was most recently allocated on 1 July 2016. </a:t>
                      </a:r>
                      <a:br>
                        <a:rPr lang="en-GB" sz="700" dirty="0">
                          <a:solidFill>
                            <a:srgbClr val="000000"/>
                          </a:solidFill>
                          <a:effectLst/>
                          <a:latin typeface="Verdana"/>
                          <a:ea typeface="Arial"/>
                        </a:rPr>
                      </a:br>
                      <a:r>
                        <a:rPr lang="en-GB" sz="700" dirty="0">
                          <a:solidFill>
                            <a:srgbClr val="000000"/>
                          </a:solidFill>
                          <a:effectLst/>
                          <a:latin typeface="Verdana"/>
                          <a:ea typeface="Arial"/>
                        </a:rPr>
                        <a:t/>
                      </a:r>
                      <a:br>
                        <a:rPr lang="en-GB" sz="700" dirty="0">
                          <a:solidFill>
                            <a:srgbClr val="000000"/>
                          </a:solidFill>
                          <a:effectLst/>
                          <a:latin typeface="Verdana"/>
                          <a:ea typeface="Arial"/>
                        </a:rPr>
                      </a:br>
                      <a:r>
                        <a:rPr lang="en-GB" sz="700" dirty="0">
                          <a:solidFill>
                            <a:srgbClr val="000000"/>
                          </a:solidFill>
                          <a:effectLst/>
                          <a:latin typeface="Verdana"/>
                          <a:ea typeface="Arial"/>
                        </a:rPr>
                        <a:t>Any other positive number: to distinguish between ships that used the same IMO identifier at different times.</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Ship identifier.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ship 9631369 would be represented by 0-20007-0-9631369.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337192">
                <a:tc>
                  <a:txBody>
                    <a:bodyPr/>
                    <a:lstStyle/>
                    <a:p>
                      <a:pPr algn="just">
                        <a:lnSpc>
                          <a:spcPct val="115000"/>
                        </a:lnSpc>
                        <a:spcBef>
                          <a:spcPts val="100"/>
                        </a:spcBef>
                        <a:spcAft>
                          <a:spcPts val="100"/>
                        </a:spcAft>
                      </a:pPr>
                      <a:r>
                        <a:rPr lang="en-GB" sz="700">
                          <a:solidFill>
                            <a:srgbClr val="000000"/>
                          </a:solidFill>
                          <a:effectLst/>
                          <a:latin typeface="Verdana"/>
                          <a:ea typeface="Arial"/>
                        </a:rPr>
                        <a:t>20008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Global Atmosphere Watch Identifier</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 station to which the GAW identifier was most recently allocated on 1 July 2016.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Three character GAW identifier.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a:t>
                      </a:r>
                      <a:r>
                        <a:rPr lang="en-GB" sz="700" dirty="0" err="1">
                          <a:solidFill>
                            <a:srgbClr val="000000"/>
                          </a:solidFill>
                          <a:effectLst/>
                          <a:latin typeface="Verdana"/>
                          <a:ea typeface="Arial"/>
                        </a:rPr>
                        <a:t>Jungfraujoch</a:t>
                      </a:r>
                      <a:r>
                        <a:rPr lang="en-GB" sz="700" dirty="0">
                          <a:solidFill>
                            <a:srgbClr val="000000"/>
                          </a:solidFill>
                          <a:effectLst/>
                          <a:latin typeface="Verdana"/>
                          <a:ea typeface="Arial"/>
                        </a:rPr>
                        <a:t> JFJ would be represented by 0-20008-0-JFJ.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403211">
                <a:tc>
                  <a:txBody>
                    <a:bodyPr/>
                    <a:lstStyle/>
                    <a:p>
                      <a:pPr algn="just">
                        <a:lnSpc>
                          <a:spcPct val="115000"/>
                        </a:lnSpc>
                        <a:spcBef>
                          <a:spcPts val="100"/>
                        </a:spcBef>
                        <a:spcAft>
                          <a:spcPts val="100"/>
                        </a:spcAft>
                      </a:pPr>
                      <a:r>
                        <a:rPr lang="en-GB" sz="700" dirty="0">
                          <a:solidFill>
                            <a:srgbClr val="000000"/>
                          </a:solidFill>
                          <a:effectLst/>
                          <a:latin typeface="Verdana"/>
                          <a:ea typeface="Arial"/>
                        </a:rPr>
                        <a:t>20009</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WMO Satellite Programme</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Three digit satellite identifier with leading zeroes (recorded in Common Code Table C-7 of WMO-No. 306, Manual on Codes Volume I.1)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METEOSAT 10 (with identifier 057) would be represented by 0-20009-0-057.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399011">
                <a:tc>
                  <a:txBody>
                    <a:bodyPr/>
                    <a:lstStyle/>
                    <a:p>
                      <a:pPr algn="just">
                        <a:lnSpc>
                          <a:spcPct val="115000"/>
                        </a:lnSpc>
                        <a:spcBef>
                          <a:spcPts val="100"/>
                        </a:spcBef>
                        <a:spcAft>
                          <a:spcPts val="100"/>
                        </a:spcAft>
                      </a:pPr>
                      <a:r>
                        <a:rPr lang="en-GB" sz="700">
                          <a:solidFill>
                            <a:srgbClr val="000000"/>
                          </a:solidFill>
                          <a:effectLst/>
                          <a:latin typeface="Verdana"/>
                          <a:ea typeface="Arial"/>
                        </a:rPr>
                        <a:t>20010</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WMO Weather Radar</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0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Unique key used to cross-reference information about a single radar within the WMO radar database (note: this key was not previously published) </a:t>
                      </a:r>
                      <a:br>
                        <a:rPr lang="en-GB" sz="700" dirty="0">
                          <a:solidFill>
                            <a:srgbClr val="000000"/>
                          </a:solidFill>
                          <a:effectLst/>
                          <a:latin typeface="Verdana"/>
                          <a:ea typeface="Arial"/>
                        </a:rPr>
                      </a:br>
                      <a:r>
                        <a:rPr lang="en-GB" sz="700" b="1" dirty="0" smtClean="0">
                          <a:solidFill>
                            <a:srgbClr val="000000"/>
                          </a:solidFill>
                          <a:effectLst/>
                          <a:latin typeface="Verdana"/>
                          <a:ea typeface="Arial"/>
                        </a:rPr>
                        <a:t>Example</a:t>
                      </a:r>
                      <a:r>
                        <a:rPr lang="en-GB" sz="700" b="1" dirty="0">
                          <a:solidFill>
                            <a:srgbClr val="000000"/>
                          </a:solidFill>
                          <a:effectLst/>
                          <a:latin typeface="Verdana"/>
                          <a:ea typeface="Arial"/>
                        </a:rPr>
                        <a:t>:</a:t>
                      </a:r>
                      <a:r>
                        <a:rPr lang="en-GB" sz="700" dirty="0">
                          <a:solidFill>
                            <a:srgbClr val="000000"/>
                          </a:solidFill>
                          <a:effectLst/>
                          <a:latin typeface="Verdana"/>
                          <a:ea typeface="Arial"/>
                        </a:rPr>
                        <a:t> Station with record number 121 would be represented by 0-20010-0-121.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r h="93602">
                <a:tc>
                  <a:txBody>
                    <a:bodyPr/>
                    <a:lstStyle/>
                    <a:p>
                      <a:pPr algn="just">
                        <a:lnSpc>
                          <a:spcPct val="115000"/>
                        </a:lnSpc>
                        <a:spcBef>
                          <a:spcPts val="100"/>
                        </a:spcBef>
                        <a:spcAft>
                          <a:spcPts val="100"/>
                        </a:spcAft>
                      </a:pPr>
                      <a:r>
                        <a:rPr lang="en-GB" sz="700">
                          <a:solidFill>
                            <a:srgbClr val="000000"/>
                          </a:solidFill>
                          <a:effectLst/>
                          <a:latin typeface="Verdana"/>
                          <a:ea typeface="Arial"/>
                        </a:rPr>
                        <a:t>20011-21999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Reserved for future use.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a:solidFill>
                            <a:srgbClr val="000000"/>
                          </a:solidFill>
                          <a:effectLst/>
                          <a:latin typeface="Verdana"/>
                          <a:ea typeface="Arial"/>
                        </a:rPr>
                        <a:t>To be determined. </a:t>
                      </a:r>
                      <a:endParaRPr lang="en-US" sz="80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c>
                  <a:txBody>
                    <a:bodyPr/>
                    <a:lstStyle/>
                    <a:p>
                      <a:pPr>
                        <a:lnSpc>
                          <a:spcPct val="115000"/>
                        </a:lnSpc>
                        <a:spcBef>
                          <a:spcPts val="100"/>
                        </a:spcBef>
                        <a:spcAft>
                          <a:spcPts val="100"/>
                        </a:spcAft>
                      </a:pPr>
                      <a:r>
                        <a:rPr lang="en-GB" sz="700" dirty="0">
                          <a:solidFill>
                            <a:srgbClr val="000000"/>
                          </a:solidFill>
                          <a:effectLst/>
                          <a:latin typeface="Verdana"/>
                          <a:ea typeface="Arial"/>
                        </a:rPr>
                        <a:t>To be determined. </a:t>
                      </a:r>
                      <a:endParaRPr lang="en-US" sz="800" dirty="0">
                        <a:solidFill>
                          <a:srgbClr val="000000"/>
                        </a:solidFill>
                        <a:effectLst/>
                        <a:latin typeface="Arial"/>
                        <a:ea typeface="Arial"/>
                      </a:endParaRPr>
                    </a:p>
                  </a:txBody>
                  <a:tcPr marL="6694" marR="6694" marT="6694" marB="6694">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69434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18"/>
            <a:ext cx="8229600" cy="773082"/>
          </a:xfrm>
        </p:spPr>
        <p:txBody>
          <a:bodyPr>
            <a:normAutofit fontScale="90000"/>
          </a:bodyPr>
          <a:lstStyle/>
          <a:p>
            <a:r>
              <a:rPr lang="en-US" sz="3000" b="1" dirty="0" smtClean="0">
                <a:solidFill>
                  <a:srgbClr val="000090"/>
                </a:solidFill>
              </a:rPr>
              <a:t>Table “</a:t>
            </a:r>
            <a:r>
              <a:rPr lang="en-US" sz="3000" b="1" i="1" dirty="0">
                <a:solidFill>
                  <a:srgbClr val="000090"/>
                </a:solidFill>
              </a:rPr>
              <a:t>ISO 3166-1 numeric code</a:t>
            </a:r>
            <a:r>
              <a:rPr lang="en-US" sz="3000" b="1" dirty="0">
                <a:solidFill>
                  <a:srgbClr val="000090"/>
                </a:solidFill>
              </a:rPr>
              <a:t>” </a:t>
            </a:r>
            <a:r>
              <a:rPr lang="en-US" sz="2700" dirty="0" smtClean="0">
                <a:solidFill>
                  <a:srgbClr val="000090"/>
                </a:solidFill>
              </a:rPr>
              <a:t>(</a:t>
            </a:r>
            <a:r>
              <a:rPr lang="en-US" sz="2700" dirty="0" smtClean="0">
                <a:solidFill>
                  <a:srgbClr val="000090"/>
                </a:solidFill>
                <a:hlinkClick r:id="rId2"/>
              </a:rPr>
              <a:t>https</a:t>
            </a:r>
            <a:r>
              <a:rPr lang="en-US" sz="2700" dirty="0">
                <a:solidFill>
                  <a:srgbClr val="000090"/>
                </a:solidFill>
                <a:hlinkClick r:id="rId2"/>
              </a:rPr>
              <a:t>://www.iso.org/obp/ui/#</a:t>
            </a:r>
            <a:r>
              <a:rPr lang="en-US" sz="2700" dirty="0" smtClean="0">
                <a:solidFill>
                  <a:srgbClr val="000090"/>
                </a:solidFill>
                <a:hlinkClick r:id="rId2"/>
              </a:rPr>
              <a:t>search</a:t>
            </a:r>
            <a:r>
              <a:rPr lang="en-US" sz="2700" dirty="0" smtClean="0">
                <a:solidFill>
                  <a:srgbClr val="000090"/>
                </a:solidFill>
              </a:rPr>
              <a:t>)</a:t>
            </a:r>
            <a:endParaRPr lang="en-US" sz="3000" dirty="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20" y="1105990"/>
            <a:ext cx="8528306" cy="557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78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18"/>
            <a:ext cx="8229600" cy="556954"/>
          </a:xfrm>
        </p:spPr>
        <p:txBody>
          <a:bodyPr>
            <a:normAutofit/>
          </a:bodyPr>
          <a:lstStyle/>
          <a:p>
            <a:r>
              <a:rPr lang="en-US" sz="3000" b="1" dirty="0" smtClean="0">
                <a:solidFill>
                  <a:srgbClr val="000090"/>
                </a:solidFill>
              </a:rPr>
              <a:t>Table “</a:t>
            </a:r>
            <a:r>
              <a:rPr lang="en-US" sz="3000" b="1" i="1" dirty="0">
                <a:solidFill>
                  <a:srgbClr val="000090"/>
                </a:solidFill>
              </a:rPr>
              <a:t>Partner IDs</a:t>
            </a:r>
            <a:r>
              <a:rPr lang="en-US" sz="3000" b="1" dirty="0" smtClean="0">
                <a:solidFill>
                  <a:srgbClr val="000090"/>
                </a:solidFill>
              </a:rPr>
              <a:t>”</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728118719"/>
              </p:ext>
            </p:extLst>
          </p:nvPr>
        </p:nvGraphicFramePr>
        <p:xfrm>
          <a:off x="457200" y="1139550"/>
          <a:ext cx="8229600" cy="1275588"/>
        </p:xfrm>
        <a:graphic>
          <a:graphicData uri="http://schemas.openxmlformats.org/drawingml/2006/table">
            <a:tbl>
              <a:tblPr firstRow="1" firstCol="1" bandRow="1"/>
              <a:tblGrid>
                <a:gridCol w="1645920"/>
                <a:gridCol w="3100647"/>
                <a:gridCol w="1778924"/>
                <a:gridCol w="1704109"/>
              </a:tblGrid>
              <a:tr h="0">
                <a:tc>
                  <a:txBody>
                    <a:bodyPr/>
                    <a:lstStyle/>
                    <a:p>
                      <a:pPr algn="ctr">
                        <a:lnSpc>
                          <a:spcPct val="115000"/>
                        </a:lnSpc>
                        <a:spcBef>
                          <a:spcPts val="100"/>
                        </a:spcBef>
                        <a:spcAft>
                          <a:spcPts val="100"/>
                        </a:spcAft>
                      </a:pPr>
                      <a:r>
                        <a:rPr lang="en-GB" sz="1050" b="1">
                          <a:solidFill>
                            <a:srgbClr val="000000"/>
                          </a:solidFill>
                          <a:effectLst/>
                          <a:latin typeface="Verdana"/>
                          <a:ea typeface="Arial"/>
                        </a:rPr>
                        <a:t>Issuer of Identifier</a:t>
                      </a:r>
                      <a:r>
                        <a:rPr lang="en-GB" sz="1050">
                          <a:solidFill>
                            <a:srgbClr val="000000"/>
                          </a:solidFill>
                          <a:effectLst/>
                          <a:latin typeface="Verdana"/>
                          <a:ea typeface="Arial"/>
                        </a:rPr>
                        <a:t>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gn="ctr">
                        <a:lnSpc>
                          <a:spcPct val="115000"/>
                        </a:lnSpc>
                        <a:spcBef>
                          <a:spcPts val="100"/>
                        </a:spcBef>
                        <a:spcAft>
                          <a:spcPts val="100"/>
                        </a:spcAft>
                      </a:pPr>
                      <a:r>
                        <a:rPr lang="en-GB" sz="1050" b="1">
                          <a:solidFill>
                            <a:srgbClr val="000000"/>
                          </a:solidFill>
                          <a:effectLst/>
                          <a:latin typeface="Verdana"/>
                          <a:ea typeface="Arial"/>
                        </a:rPr>
                        <a:t>Category</a:t>
                      </a:r>
                      <a:r>
                        <a:rPr lang="en-GB" sz="1050">
                          <a:solidFill>
                            <a:srgbClr val="000000"/>
                          </a:solidFill>
                          <a:effectLst/>
                          <a:latin typeface="Verdana"/>
                          <a:ea typeface="Arial"/>
                        </a:rPr>
                        <a:t>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gn="ctr">
                        <a:lnSpc>
                          <a:spcPct val="115000"/>
                        </a:lnSpc>
                        <a:spcBef>
                          <a:spcPts val="100"/>
                        </a:spcBef>
                        <a:spcAft>
                          <a:spcPts val="100"/>
                        </a:spcAft>
                      </a:pPr>
                      <a:r>
                        <a:rPr lang="en-GB" sz="1050" b="1">
                          <a:solidFill>
                            <a:srgbClr val="000000"/>
                          </a:solidFill>
                          <a:effectLst/>
                          <a:latin typeface="Verdana"/>
                          <a:ea typeface="Arial"/>
                        </a:rPr>
                        <a:t>Issue Number</a:t>
                      </a:r>
                      <a:r>
                        <a:rPr lang="en-GB" sz="1050">
                          <a:solidFill>
                            <a:srgbClr val="000000"/>
                          </a:solidFill>
                          <a:effectLst/>
                          <a:latin typeface="Verdana"/>
                          <a:ea typeface="Arial"/>
                        </a:rPr>
                        <a:t>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gn="ctr">
                        <a:lnSpc>
                          <a:spcPct val="115000"/>
                        </a:lnSpc>
                        <a:spcBef>
                          <a:spcPts val="100"/>
                        </a:spcBef>
                        <a:spcAft>
                          <a:spcPts val="100"/>
                        </a:spcAft>
                      </a:pPr>
                      <a:r>
                        <a:rPr lang="en-GB" sz="1050" b="1">
                          <a:solidFill>
                            <a:srgbClr val="000000"/>
                          </a:solidFill>
                          <a:effectLst/>
                          <a:latin typeface="Verdana"/>
                          <a:ea typeface="Arial"/>
                        </a:rPr>
                        <a:t>Local Identifier</a:t>
                      </a:r>
                      <a:r>
                        <a:rPr lang="en-GB" sz="1050">
                          <a:solidFill>
                            <a:srgbClr val="000000"/>
                          </a:solidFill>
                          <a:effectLst/>
                          <a:latin typeface="Verdana"/>
                          <a:ea typeface="Arial"/>
                        </a:rPr>
                        <a:t>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0">
                <a:tc>
                  <a:txBody>
                    <a:bodyPr/>
                    <a:lstStyle/>
                    <a:p>
                      <a:pPr algn="just">
                        <a:lnSpc>
                          <a:spcPct val="115000"/>
                        </a:lnSpc>
                        <a:spcBef>
                          <a:spcPts val="100"/>
                        </a:spcBef>
                        <a:spcAft>
                          <a:spcPts val="100"/>
                        </a:spcAft>
                      </a:pPr>
                      <a:r>
                        <a:rPr lang="en-GB" sz="1050">
                          <a:solidFill>
                            <a:srgbClr val="000000"/>
                          </a:solidFill>
                          <a:effectLst/>
                          <a:latin typeface="Verdana"/>
                          <a:ea typeface="Arial"/>
                        </a:rPr>
                        <a:t>22000-39999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1050">
                          <a:solidFill>
                            <a:srgbClr val="000000"/>
                          </a:solidFill>
                          <a:effectLst/>
                          <a:latin typeface="Verdana"/>
                          <a:ea typeface="Arial"/>
                        </a:rPr>
                        <a:t>Identifiers for marine systems administered through JCOMMOPS. </a:t>
                      </a:r>
                      <a:r>
                        <a:rPr lang="en-GB" sz="1050" i="1">
                          <a:solidFill>
                            <a:srgbClr val="000000"/>
                          </a:solidFill>
                          <a:effectLst/>
                          <a:latin typeface="Verdana"/>
                          <a:ea typeface="Arial"/>
                        </a:rPr>
                        <a:t>Note: JCOMMOPS coordinates some marine observing systems to avoid technical incompatibilities.</a:t>
                      </a:r>
                      <a:r>
                        <a:rPr lang="en-GB" sz="1050">
                          <a:solidFill>
                            <a:srgbClr val="000000"/>
                          </a:solidFill>
                          <a:effectLst/>
                          <a:latin typeface="Verdana"/>
                          <a:ea typeface="Arial"/>
                        </a:rPr>
                        <a:t>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1050">
                          <a:solidFill>
                            <a:srgbClr val="000000"/>
                          </a:solidFill>
                          <a:effectLst/>
                          <a:latin typeface="Verdana"/>
                          <a:ea typeface="Arial"/>
                        </a:rPr>
                        <a:t>Determined by JCOMMOPS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1050">
                          <a:solidFill>
                            <a:srgbClr val="000000"/>
                          </a:solidFill>
                          <a:effectLst/>
                          <a:latin typeface="Verdana"/>
                          <a:ea typeface="Arial"/>
                        </a:rPr>
                        <a:t>Determined by JCOMMOPS.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0">
                <a:tc>
                  <a:txBody>
                    <a:bodyPr/>
                    <a:lstStyle/>
                    <a:p>
                      <a:pPr algn="just">
                        <a:lnSpc>
                          <a:spcPct val="115000"/>
                        </a:lnSpc>
                        <a:spcBef>
                          <a:spcPts val="100"/>
                        </a:spcBef>
                        <a:spcAft>
                          <a:spcPts val="100"/>
                        </a:spcAft>
                      </a:pPr>
                      <a:r>
                        <a:rPr lang="en-GB" sz="1050">
                          <a:solidFill>
                            <a:srgbClr val="000000"/>
                          </a:solidFill>
                          <a:effectLst/>
                          <a:latin typeface="Verdana"/>
                          <a:ea typeface="Arial"/>
                        </a:rPr>
                        <a:t>22001-39999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1050">
                          <a:solidFill>
                            <a:srgbClr val="000000"/>
                          </a:solidFill>
                          <a:effectLst/>
                          <a:latin typeface="Verdana"/>
                          <a:ea typeface="Arial"/>
                        </a:rPr>
                        <a:t>Reserved for future use.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1050">
                          <a:solidFill>
                            <a:srgbClr val="000000"/>
                          </a:solidFill>
                          <a:effectLst/>
                          <a:latin typeface="Verdana"/>
                          <a:ea typeface="Arial"/>
                        </a:rPr>
                        <a:t>To be determined. </a:t>
                      </a:r>
                      <a:endParaRPr lang="en-US" sz="120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1050" dirty="0">
                          <a:solidFill>
                            <a:srgbClr val="000000"/>
                          </a:solidFill>
                          <a:effectLst/>
                          <a:latin typeface="Verdana"/>
                          <a:ea typeface="Arial"/>
                        </a:rPr>
                        <a:t>To be determined. </a:t>
                      </a:r>
                      <a:endParaRPr lang="en-US" sz="1200" dirty="0">
                        <a:solidFill>
                          <a:srgbClr val="000000"/>
                        </a:solidFill>
                        <a:effectLst/>
                        <a:latin typeface="Arial"/>
                        <a:ea typeface="Arial"/>
                      </a:endParaRPr>
                    </a:p>
                  </a:txBody>
                  <a:tcPr marL="28575" marR="28575" marT="28575" marB="28575">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776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Framework/References</a:t>
            </a:r>
            <a:endParaRPr lang="en-US" sz="2800" dirty="0"/>
          </a:p>
          <a:p>
            <a:pPr marL="682625" indent="-682625">
              <a:buFont typeface="+mj-lt"/>
              <a:buAutoNum type="romanUcPeriod"/>
            </a:pPr>
            <a:r>
              <a:rPr lang="en-US" sz="2800" dirty="0" smtClean="0"/>
              <a:t>The structure of the WIGOS IDs</a:t>
            </a:r>
          </a:p>
          <a:p>
            <a:pPr marL="682625" indent="-682625">
              <a:buFont typeface="+mj-lt"/>
              <a:buAutoNum type="romanUcPeriod"/>
            </a:pPr>
            <a:r>
              <a:rPr lang="fr-CH" sz="2800" dirty="0" err="1" smtClean="0"/>
              <a:t>Practical</a:t>
            </a:r>
            <a:r>
              <a:rPr lang="fr-CH" sz="2800" dirty="0" smtClean="0"/>
              <a:t> application</a:t>
            </a:r>
          </a:p>
          <a:p>
            <a:pPr marL="682625" indent="-682625">
              <a:buFont typeface="+mj-lt"/>
              <a:buAutoNum type="romanUcPeriod"/>
            </a:pPr>
            <a:r>
              <a:rPr lang="fr-CH" sz="2800" b="1" dirty="0" err="1" smtClean="0">
                <a:effectLst>
                  <a:outerShdw blurRad="38100" dist="38100" dir="2700000" algn="tl">
                    <a:srgbClr val="000000">
                      <a:alpha val="43137"/>
                    </a:srgbClr>
                  </a:outerShdw>
                </a:effectLst>
              </a:rPr>
              <a:t>Example</a:t>
            </a:r>
            <a:endParaRPr lang="fr-CH" sz="2800" b="1" dirty="0" smtClean="0">
              <a:effectLst>
                <a:outerShdw blurRad="38100" dist="38100" dir="2700000" algn="tl">
                  <a:srgbClr val="000000">
                    <a:alpha val="43137"/>
                  </a:srgbClr>
                </a:outerShdw>
              </a:effectLst>
            </a:endParaRPr>
          </a:p>
          <a:p>
            <a:pPr marL="682625" indent="-682625">
              <a:buFont typeface="+mj-lt"/>
              <a:buAutoNum type="romanUcPeriod"/>
            </a:pPr>
            <a:r>
              <a:rPr lang="fr-CH" sz="2800" dirty="0" smtClean="0"/>
              <a:t>Final </a:t>
            </a:r>
            <a:r>
              <a:rPr lang="fr-CH" sz="2800" dirty="0" err="1" smtClean="0"/>
              <a:t>remarks</a:t>
            </a:r>
            <a:endParaRPr lang="en-US" sz="2800" dirty="0"/>
          </a:p>
        </p:txBody>
      </p:sp>
    </p:spTree>
    <p:extLst>
      <p:ext uri="{BB962C8B-B14F-4D97-AF65-F5344CB8AC3E}">
        <p14:creationId xmlns:p14="http://schemas.microsoft.com/office/powerpoint/2010/main" val="2438582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979"/>
          </a:xfrm>
        </p:spPr>
        <p:txBody>
          <a:bodyPr>
            <a:noAutofit/>
          </a:bodyPr>
          <a:lstStyle/>
          <a:p>
            <a:r>
              <a:rPr lang="en-US" sz="2800" dirty="0" smtClean="0">
                <a:solidFill>
                  <a:srgbClr val="000090"/>
                </a:solidFill>
              </a:rPr>
              <a:t>Example </a:t>
            </a:r>
            <a:r>
              <a:rPr lang="en-US" sz="2800" dirty="0">
                <a:solidFill>
                  <a:srgbClr val="000090"/>
                </a:solidFill>
              </a:rPr>
              <a:t>of </a:t>
            </a:r>
            <a:r>
              <a:rPr lang="en-US" sz="2800" dirty="0" smtClean="0">
                <a:solidFill>
                  <a:srgbClr val="000090"/>
                </a:solidFill>
              </a:rPr>
              <a:t>allocation </a:t>
            </a:r>
            <a:r>
              <a:rPr lang="en-US" sz="2800" dirty="0">
                <a:solidFill>
                  <a:srgbClr val="000090"/>
                </a:solidFill>
              </a:rPr>
              <a:t>of </a:t>
            </a:r>
            <a:r>
              <a:rPr lang="en-US" sz="2800" dirty="0" smtClean="0">
                <a:solidFill>
                  <a:srgbClr val="000090"/>
                </a:solidFill>
              </a:rPr>
              <a:t>“issue number” </a:t>
            </a:r>
            <a:r>
              <a:rPr lang="en-US" sz="2800" dirty="0">
                <a:solidFill>
                  <a:srgbClr val="000090"/>
                </a:solidFill>
              </a:rPr>
              <a:t>and </a:t>
            </a:r>
            <a:r>
              <a:rPr lang="en-US" sz="2800" dirty="0" smtClean="0">
                <a:solidFill>
                  <a:srgbClr val="000090"/>
                </a:solidFill>
              </a:rPr>
              <a:t>“local identifier” </a:t>
            </a:r>
            <a:r>
              <a:rPr lang="en-US" sz="2800" dirty="0">
                <a:solidFill>
                  <a:srgbClr val="000090"/>
                </a:solidFill>
              </a:rPr>
              <a:t>for </a:t>
            </a:r>
            <a:r>
              <a:rPr lang="en-US" sz="2800" dirty="0" smtClean="0">
                <a:solidFill>
                  <a:srgbClr val="000090"/>
                </a:solidFill>
              </a:rPr>
              <a:t>a Member that has </a:t>
            </a:r>
            <a:r>
              <a:rPr lang="en-US" sz="2800" dirty="0">
                <a:solidFill>
                  <a:srgbClr val="000090"/>
                </a:solidFill>
              </a:rPr>
              <a:t>an </a:t>
            </a:r>
            <a:r>
              <a:rPr lang="en-US" sz="2800" dirty="0" smtClean="0">
                <a:solidFill>
                  <a:srgbClr val="000090"/>
                </a:solidFill>
              </a:rPr>
              <a:t>“ISO code”</a:t>
            </a:r>
            <a:endParaRPr lang="en-US" sz="2800" dirty="0"/>
          </a:p>
        </p:txBody>
      </p:sp>
      <p:sp>
        <p:nvSpPr>
          <p:cNvPr id="6" name="Shape 239"/>
          <p:cNvSpPr txBox="1">
            <a:spLocks/>
          </p:cNvSpPr>
          <p:nvPr/>
        </p:nvSpPr>
        <p:spPr>
          <a:xfrm>
            <a:off x="212725" y="1276027"/>
            <a:ext cx="8713790" cy="469251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200"/>
              </a:spcBef>
              <a:buSzPct val="100000"/>
              <a:buNone/>
              <a:defRPr sz="2400">
                <a:latin typeface="Arial"/>
                <a:ea typeface="Arial"/>
                <a:cs typeface="Arial"/>
                <a:sym typeface="Arial"/>
              </a:defRPr>
            </a:pPr>
            <a:r>
              <a:rPr lang="en-US" sz="1900" dirty="0" smtClean="0">
                <a:latin typeface="Arial"/>
                <a:ea typeface="Arial"/>
                <a:cs typeface="Arial"/>
                <a:sym typeface="Arial"/>
              </a:rPr>
              <a:t>A Member country/territory has </a:t>
            </a:r>
            <a:r>
              <a:rPr lang="en-US" sz="1900" dirty="0">
                <a:latin typeface="Arial"/>
                <a:ea typeface="Arial"/>
                <a:cs typeface="Arial"/>
                <a:sym typeface="Arial"/>
              </a:rPr>
              <a:t>observing systems managed by many different organizations, </a:t>
            </a:r>
            <a:r>
              <a:rPr lang="en-US" sz="1900" dirty="0" smtClean="0">
                <a:latin typeface="Arial"/>
                <a:ea typeface="Arial"/>
                <a:cs typeface="Arial"/>
                <a:sym typeface="Arial"/>
              </a:rPr>
              <a:t>including</a:t>
            </a:r>
          </a:p>
          <a:p>
            <a:pPr marL="0" indent="0" defTabSz="914400">
              <a:spcBef>
                <a:spcPts val="200"/>
              </a:spcBef>
              <a:buSzPct val="100000"/>
              <a:buNone/>
              <a:defRPr sz="2400">
                <a:latin typeface="Arial"/>
                <a:ea typeface="Arial"/>
                <a:cs typeface="Arial"/>
                <a:sym typeface="Arial"/>
              </a:defRPr>
            </a:pPr>
            <a:r>
              <a:rPr lang="en-US" sz="1700" dirty="0" smtClean="0">
                <a:latin typeface="Arial"/>
                <a:ea typeface="Arial"/>
                <a:cs typeface="Arial"/>
                <a:sym typeface="Arial"/>
              </a:rPr>
              <a:t> - </a:t>
            </a:r>
            <a:r>
              <a:rPr lang="en-US" sz="1700" dirty="0">
                <a:latin typeface="Arial"/>
                <a:ea typeface="Arial"/>
                <a:cs typeface="Arial"/>
                <a:sym typeface="Arial"/>
              </a:rPr>
              <a:t>the National Meteorological Service (NMS</a:t>
            </a:r>
            <a:r>
              <a:rPr lang="en-US" sz="1700" dirty="0" smtClean="0">
                <a:latin typeface="Arial"/>
                <a:ea typeface="Arial"/>
                <a:cs typeface="Arial"/>
                <a:sym typeface="Arial"/>
              </a:rPr>
              <a:t>),</a:t>
            </a:r>
          </a:p>
          <a:p>
            <a:pPr marL="0" indent="0" defTabSz="914400">
              <a:spcBef>
                <a:spcPts val="200"/>
              </a:spcBef>
              <a:buSzPct val="100000"/>
              <a:buNone/>
              <a:defRPr sz="2400">
                <a:latin typeface="Arial"/>
                <a:ea typeface="Arial"/>
                <a:cs typeface="Arial"/>
                <a:sym typeface="Arial"/>
              </a:defRPr>
            </a:pPr>
            <a:r>
              <a:rPr lang="en-US" sz="1700" dirty="0">
                <a:latin typeface="Arial"/>
                <a:ea typeface="Arial"/>
                <a:cs typeface="Arial"/>
                <a:sym typeface="Arial"/>
              </a:rPr>
              <a:t> - the National Hydrological Service (NHS</a:t>
            </a:r>
            <a:r>
              <a:rPr lang="en-US" sz="1700" dirty="0" smtClean="0">
                <a:latin typeface="Arial"/>
                <a:ea typeface="Arial"/>
                <a:cs typeface="Arial"/>
                <a:sym typeface="Arial"/>
              </a:rPr>
              <a:t>),</a:t>
            </a:r>
          </a:p>
          <a:p>
            <a:pPr marL="0" indent="0" defTabSz="914400">
              <a:spcBef>
                <a:spcPts val="200"/>
              </a:spcBef>
              <a:buSzPct val="100000"/>
              <a:buNone/>
              <a:defRPr sz="2400">
                <a:latin typeface="Arial"/>
                <a:ea typeface="Arial"/>
                <a:cs typeface="Arial"/>
                <a:sym typeface="Arial"/>
              </a:defRPr>
            </a:pPr>
            <a:r>
              <a:rPr lang="en-US" sz="1700" dirty="0">
                <a:latin typeface="Arial"/>
                <a:ea typeface="Arial"/>
                <a:cs typeface="Arial"/>
                <a:sym typeface="Arial"/>
              </a:rPr>
              <a:t> </a:t>
            </a:r>
            <a:r>
              <a:rPr lang="en-US" sz="1700" dirty="0" smtClean="0">
                <a:latin typeface="Arial"/>
                <a:ea typeface="Arial"/>
                <a:cs typeface="Arial"/>
                <a:sym typeface="Arial"/>
              </a:rPr>
              <a:t>- the </a:t>
            </a:r>
            <a:r>
              <a:rPr lang="en-US" sz="1700" dirty="0">
                <a:latin typeface="Arial"/>
                <a:ea typeface="Arial"/>
                <a:cs typeface="Arial"/>
                <a:sym typeface="Arial"/>
              </a:rPr>
              <a:t>National Transport Department (TD</a:t>
            </a:r>
            <a:r>
              <a:rPr lang="en-US" sz="1700" dirty="0" smtClean="0">
                <a:latin typeface="Arial"/>
                <a:ea typeface="Arial"/>
                <a:cs typeface="Arial"/>
                <a:sym typeface="Arial"/>
              </a:rPr>
              <a:t>)</a:t>
            </a:r>
          </a:p>
          <a:p>
            <a:pPr marL="0" indent="0" defTabSz="914400">
              <a:spcBef>
                <a:spcPts val="200"/>
              </a:spcBef>
              <a:buSzPct val="100000"/>
              <a:buNone/>
              <a:defRPr sz="2400">
                <a:latin typeface="Arial"/>
                <a:ea typeface="Arial"/>
                <a:cs typeface="Arial"/>
                <a:sym typeface="Arial"/>
              </a:defRPr>
            </a:pPr>
            <a:r>
              <a:rPr lang="en-US" sz="1900" dirty="0" smtClean="0">
                <a:latin typeface="Arial"/>
                <a:ea typeface="Arial"/>
                <a:cs typeface="Arial"/>
                <a:sym typeface="Arial"/>
              </a:rPr>
              <a:t>Each </a:t>
            </a:r>
            <a:r>
              <a:rPr lang="en-US" sz="1900" dirty="0">
                <a:latin typeface="Arial"/>
                <a:ea typeface="Arial"/>
                <a:cs typeface="Arial"/>
                <a:sym typeface="Arial"/>
              </a:rPr>
              <a:t>of these organizations is independent, and each has its existing conventions for labelling observing </a:t>
            </a:r>
            <a:r>
              <a:rPr lang="en-US" sz="1900" dirty="0" smtClean="0">
                <a:latin typeface="Arial"/>
                <a:ea typeface="Arial"/>
                <a:cs typeface="Arial"/>
                <a:sym typeface="Arial"/>
              </a:rPr>
              <a:t>facilities, where the NMS uses:</a:t>
            </a:r>
          </a:p>
          <a:p>
            <a:pPr marL="0" indent="0" defTabSz="914400">
              <a:spcBef>
                <a:spcPts val="200"/>
              </a:spcBef>
              <a:buSzPct val="100000"/>
              <a:buNone/>
              <a:defRPr sz="2400">
                <a:latin typeface="Arial"/>
                <a:ea typeface="Arial"/>
                <a:cs typeface="Arial"/>
                <a:sym typeface="Arial"/>
              </a:defRPr>
            </a:pPr>
            <a:r>
              <a:rPr lang="en-US" sz="1700" dirty="0">
                <a:latin typeface="Arial"/>
                <a:ea typeface="Arial"/>
                <a:cs typeface="Arial"/>
                <a:sym typeface="Arial"/>
              </a:rPr>
              <a:t> </a:t>
            </a:r>
            <a:r>
              <a:rPr lang="en-US" sz="1700" dirty="0" smtClean="0">
                <a:latin typeface="Arial"/>
                <a:ea typeface="Arial"/>
                <a:cs typeface="Arial"/>
                <a:sym typeface="Arial"/>
              </a:rPr>
              <a:t>- WMO </a:t>
            </a:r>
            <a:r>
              <a:rPr lang="en-US" sz="1700" dirty="0">
                <a:latin typeface="Arial"/>
                <a:ea typeface="Arial"/>
                <a:cs typeface="Arial"/>
                <a:sym typeface="Arial"/>
              </a:rPr>
              <a:t>World Weather Watch station identifiers for its synoptic </a:t>
            </a:r>
            <a:r>
              <a:rPr lang="en-US" sz="1700" dirty="0" smtClean="0">
                <a:latin typeface="Arial"/>
                <a:ea typeface="Arial"/>
                <a:cs typeface="Arial"/>
                <a:sym typeface="Arial"/>
              </a:rPr>
              <a:t>network,</a:t>
            </a:r>
          </a:p>
          <a:p>
            <a:pPr marL="0" indent="0" defTabSz="914400">
              <a:spcBef>
                <a:spcPts val="200"/>
              </a:spcBef>
              <a:buSzPct val="100000"/>
              <a:buNone/>
              <a:defRPr sz="2400">
                <a:latin typeface="Arial"/>
                <a:ea typeface="Arial"/>
                <a:cs typeface="Arial"/>
                <a:sym typeface="Arial"/>
              </a:defRPr>
            </a:pPr>
            <a:r>
              <a:rPr lang="en-US" sz="1700" dirty="0">
                <a:latin typeface="Arial"/>
                <a:ea typeface="Arial"/>
                <a:cs typeface="Arial"/>
                <a:sym typeface="Arial"/>
              </a:rPr>
              <a:t> </a:t>
            </a:r>
            <a:r>
              <a:rPr lang="en-US" sz="1700" dirty="0" smtClean="0">
                <a:latin typeface="Arial"/>
                <a:ea typeface="Arial"/>
                <a:cs typeface="Arial"/>
                <a:sym typeface="Arial"/>
              </a:rPr>
              <a:t>- its </a:t>
            </a:r>
            <a:r>
              <a:rPr lang="en-US" sz="1700" dirty="0">
                <a:latin typeface="Arial"/>
                <a:ea typeface="Arial"/>
                <a:cs typeface="Arial"/>
                <a:sym typeface="Arial"/>
              </a:rPr>
              <a:t>own numbering system for other weather observing facilities</a:t>
            </a:r>
            <a:r>
              <a:rPr lang="en-US" sz="1700" dirty="0" smtClean="0">
                <a:latin typeface="Arial"/>
                <a:ea typeface="Arial"/>
                <a:cs typeface="Arial"/>
                <a:sym typeface="Arial"/>
              </a:rPr>
              <a:t>,</a:t>
            </a:r>
          </a:p>
          <a:p>
            <a:pPr marL="0" indent="0" defTabSz="914400">
              <a:spcBef>
                <a:spcPts val="200"/>
              </a:spcBef>
              <a:buSzPct val="100000"/>
              <a:buNone/>
              <a:defRPr sz="2400">
                <a:latin typeface="Arial"/>
                <a:ea typeface="Arial"/>
                <a:cs typeface="Arial"/>
                <a:sym typeface="Arial"/>
              </a:defRPr>
            </a:pPr>
            <a:r>
              <a:rPr lang="en-US" sz="1700" dirty="0">
                <a:latin typeface="Arial"/>
                <a:ea typeface="Arial"/>
                <a:cs typeface="Arial"/>
                <a:sym typeface="Arial"/>
              </a:rPr>
              <a:t> </a:t>
            </a:r>
            <a:r>
              <a:rPr lang="en-US" sz="1700" dirty="0" smtClean="0">
                <a:latin typeface="Arial"/>
                <a:ea typeface="Arial"/>
                <a:cs typeface="Arial"/>
                <a:sym typeface="Arial"/>
              </a:rPr>
              <a:t>- another </a:t>
            </a:r>
            <a:r>
              <a:rPr lang="en-US" sz="1700" dirty="0">
                <a:latin typeface="Arial"/>
                <a:ea typeface="Arial"/>
                <a:cs typeface="Arial"/>
                <a:sym typeface="Arial"/>
              </a:rPr>
              <a:t>numbering system for its climate observing </a:t>
            </a:r>
            <a:r>
              <a:rPr lang="en-US" sz="1700" dirty="0" smtClean="0">
                <a:latin typeface="Arial"/>
                <a:ea typeface="Arial"/>
                <a:cs typeface="Arial"/>
                <a:sym typeface="Arial"/>
              </a:rPr>
              <a:t>facilities</a:t>
            </a:r>
          </a:p>
          <a:p>
            <a:pPr marL="0" indent="0" defTabSz="914400">
              <a:spcBef>
                <a:spcPts val="200"/>
              </a:spcBef>
              <a:buSzPct val="100000"/>
              <a:buNone/>
              <a:defRPr sz="2400">
                <a:latin typeface="Arial"/>
                <a:ea typeface="Arial"/>
                <a:cs typeface="Arial"/>
                <a:sym typeface="Arial"/>
              </a:defRPr>
            </a:pPr>
            <a:endParaRPr lang="en-US" sz="1900" dirty="0">
              <a:latin typeface="Arial"/>
              <a:ea typeface="Arial"/>
              <a:cs typeface="Arial"/>
              <a:sym typeface="Arial"/>
            </a:endParaRPr>
          </a:p>
          <a:p>
            <a:pPr marL="0" indent="0" defTabSz="914400">
              <a:spcBef>
                <a:spcPts val="200"/>
              </a:spcBef>
              <a:buSzPct val="100000"/>
              <a:buNone/>
              <a:defRPr sz="2400">
                <a:latin typeface="Arial"/>
                <a:ea typeface="Arial"/>
                <a:cs typeface="Arial"/>
                <a:sym typeface="Arial"/>
              </a:defRPr>
            </a:pPr>
            <a:r>
              <a:rPr lang="en-US" sz="1900" dirty="0" smtClean="0">
                <a:latin typeface="Arial"/>
                <a:ea typeface="Arial"/>
                <a:cs typeface="Arial"/>
                <a:sym typeface="Arial"/>
              </a:rPr>
              <a:t>In </a:t>
            </a:r>
            <a:r>
              <a:rPr lang="en-US" sz="1900" dirty="0">
                <a:latin typeface="Arial"/>
                <a:ea typeface="Arial"/>
                <a:cs typeface="Arial"/>
                <a:sym typeface="Arial"/>
              </a:rPr>
              <a:t>this situation, the Member (as issuer of identifiers) might choose to use the following convention for assigning WIGOS station identifiers</a:t>
            </a:r>
            <a:r>
              <a:rPr lang="en-US" sz="1900" dirty="0" smtClean="0">
                <a:latin typeface="Arial"/>
                <a:ea typeface="Arial"/>
                <a:cs typeface="Arial"/>
                <a:sym typeface="Arial"/>
              </a:rPr>
              <a:t>.</a:t>
            </a:r>
          </a:p>
          <a:p>
            <a:pPr marL="0" indent="0" defTabSz="914400">
              <a:spcBef>
                <a:spcPts val="200"/>
              </a:spcBef>
              <a:buSzPct val="100000"/>
              <a:buNone/>
              <a:defRPr sz="2400">
                <a:latin typeface="Arial"/>
                <a:ea typeface="Arial"/>
                <a:cs typeface="Arial"/>
                <a:sym typeface="Arial"/>
              </a:defRPr>
            </a:pPr>
            <a:r>
              <a:rPr lang="en-US" sz="1900" dirty="0" smtClean="0">
                <a:latin typeface="Arial"/>
                <a:ea typeface="Arial"/>
                <a:cs typeface="Arial"/>
                <a:sym typeface="Arial"/>
              </a:rPr>
              <a:t>In </a:t>
            </a:r>
            <a:r>
              <a:rPr lang="en-US" sz="1900" dirty="0">
                <a:latin typeface="Arial"/>
                <a:ea typeface="Arial"/>
                <a:cs typeface="Arial"/>
                <a:sym typeface="Arial"/>
              </a:rPr>
              <a:t>all cases, the Local Identifier must not be re-issued (with the same Issue Number) if an observing facility is closed</a:t>
            </a:r>
            <a:r>
              <a:rPr lang="en-US" sz="1900" dirty="0" smtClean="0">
                <a:latin typeface="Arial"/>
                <a:ea typeface="Arial"/>
                <a:cs typeface="Arial"/>
                <a:sym typeface="Arial"/>
              </a:rPr>
              <a:t>.</a:t>
            </a:r>
            <a:endParaRPr lang="en-US" sz="1900" dirty="0">
              <a:latin typeface="Arial"/>
              <a:ea typeface="Arial"/>
              <a:cs typeface="Arial"/>
              <a:sym typeface="Arial"/>
            </a:endParaRPr>
          </a:p>
        </p:txBody>
      </p:sp>
    </p:spTree>
    <p:extLst>
      <p:ext uri="{BB962C8B-B14F-4D97-AF65-F5344CB8AC3E}">
        <p14:creationId xmlns:p14="http://schemas.microsoft.com/office/powerpoint/2010/main" val="9864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Framework/References</a:t>
            </a:r>
            <a:endParaRPr lang="en-US" sz="2800" dirty="0"/>
          </a:p>
          <a:p>
            <a:pPr marL="682625" indent="-682625">
              <a:buFont typeface="+mj-lt"/>
              <a:buAutoNum type="romanUcPeriod"/>
            </a:pPr>
            <a:r>
              <a:rPr lang="en-US" sz="2800" dirty="0" smtClean="0"/>
              <a:t>The structure of the WIGOS IDs</a:t>
            </a:r>
          </a:p>
          <a:p>
            <a:pPr marL="682625" indent="-682625">
              <a:buFont typeface="+mj-lt"/>
              <a:buAutoNum type="romanUcPeriod"/>
            </a:pPr>
            <a:r>
              <a:rPr lang="fr-CH" sz="2800" dirty="0" err="1" smtClean="0"/>
              <a:t>Practical</a:t>
            </a:r>
            <a:r>
              <a:rPr lang="fr-CH" sz="2800" dirty="0" smtClean="0"/>
              <a:t> application</a:t>
            </a:r>
          </a:p>
          <a:p>
            <a:pPr marL="682625" indent="-682625">
              <a:buFont typeface="+mj-lt"/>
              <a:buAutoNum type="romanUcPeriod"/>
            </a:pPr>
            <a:r>
              <a:rPr lang="fr-CH" sz="2800" dirty="0" err="1" smtClean="0"/>
              <a:t>Example</a:t>
            </a:r>
            <a:endParaRPr lang="fr-CH" sz="2800" dirty="0" smtClean="0"/>
          </a:p>
          <a:p>
            <a:pPr marL="682625" indent="-682625">
              <a:buFont typeface="+mj-lt"/>
              <a:buAutoNum type="romanUcPeriod"/>
            </a:pPr>
            <a:r>
              <a:rPr lang="fr-CH" sz="2800" dirty="0" smtClean="0"/>
              <a:t>Final </a:t>
            </a:r>
            <a:r>
              <a:rPr lang="fr-CH" sz="2800" dirty="0" err="1" smtClean="0"/>
              <a:t>remarks</a:t>
            </a:r>
            <a:endParaRPr lang="en-US" sz="2800" dirty="0"/>
          </a:p>
        </p:txBody>
      </p:sp>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979"/>
          </a:xfrm>
        </p:spPr>
        <p:txBody>
          <a:bodyPr>
            <a:noAutofit/>
          </a:bodyPr>
          <a:lstStyle/>
          <a:p>
            <a:r>
              <a:rPr lang="en-US" sz="2800" dirty="0" smtClean="0">
                <a:solidFill>
                  <a:srgbClr val="000090"/>
                </a:solidFill>
              </a:rPr>
              <a:t>(Cont.) Example </a:t>
            </a:r>
            <a:r>
              <a:rPr lang="en-US" sz="2800" dirty="0">
                <a:solidFill>
                  <a:srgbClr val="000090"/>
                </a:solidFill>
              </a:rPr>
              <a:t>of allocation of “issue number” and “local identifier” for a Member that has an “ISO code”</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06785721"/>
              </p:ext>
            </p:extLst>
          </p:nvPr>
        </p:nvGraphicFramePr>
        <p:xfrm>
          <a:off x="748146" y="1384062"/>
          <a:ext cx="8096596" cy="4952818"/>
        </p:xfrm>
        <a:graphic>
          <a:graphicData uri="http://schemas.openxmlformats.org/drawingml/2006/table">
            <a:tbl>
              <a:tblPr firstRow="1" firstCol="1" bandRow="1"/>
              <a:tblGrid>
                <a:gridCol w="1130530"/>
                <a:gridCol w="3923608"/>
                <a:gridCol w="3042458"/>
              </a:tblGrid>
              <a:tr h="189061">
                <a:tc>
                  <a:txBody>
                    <a:bodyPr/>
                    <a:lstStyle/>
                    <a:p>
                      <a:pPr algn="ctr">
                        <a:lnSpc>
                          <a:spcPct val="115000"/>
                        </a:lnSpc>
                        <a:spcBef>
                          <a:spcPts val="100"/>
                        </a:spcBef>
                        <a:spcAft>
                          <a:spcPts val="100"/>
                        </a:spcAft>
                      </a:pPr>
                      <a:r>
                        <a:rPr lang="en-GB" sz="900" b="1" i="1" dirty="0">
                          <a:solidFill>
                            <a:srgbClr val="000000"/>
                          </a:solidFill>
                          <a:effectLst/>
                          <a:latin typeface="Verdana"/>
                          <a:ea typeface="Arial"/>
                        </a:rPr>
                        <a:t>Issue Number</a:t>
                      </a:r>
                      <a:r>
                        <a:rPr lang="en-GB" sz="900" dirty="0">
                          <a:solidFill>
                            <a:srgbClr val="000000"/>
                          </a:solidFill>
                          <a:effectLst/>
                          <a:latin typeface="Verdana"/>
                          <a:ea typeface="Arial"/>
                        </a:rPr>
                        <a:t>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b="0" dirty="0">
                          <a:solidFill>
                            <a:srgbClr val="000000"/>
                          </a:solidFill>
                          <a:effectLst/>
                          <a:latin typeface="Verdana"/>
                          <a:ea typeface="Arial"/>
                        </a:rPr>
                        <a:t>Interpretation of </a:t>
                      </a:r>
                      <a:r>
                        <a:rPr lang="en-GB" sz="900" b="0" i="1" dirty="0">
                          <a:solidFill>
                            <a:srgbClr val="000000"/>
                          </a:solidFill>
                          <a:effectLst/>
                          <a:latin typeface="Verdana"/>
                          <a:ea typeface="Arial"/>
                        </a:rPr>
                        <a:t>Issue Number</a:t>
                      </a:r>
                      <a:r>
                        <a:rPr lang="en-GB" sz="900" b="0" dirty="0">
                          <a:solidFill>
                            <a:srgbClr val="000000"/>
                          </a:solidFill>
                          <a:effectLst/>
                          <a:latin typeface="Verdana"/>
                          <a:ea typeface="Arial"/>
                        </a:rPr>
                        <a:t> </a:t>
                      </a:r>
                      <a:endParaRPr lang="en-US" sz="1000" b="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b="1" i="1">
                          <a:solidFill>
                            <a:srgbClr val="000000"/>
                          </a:solidFill>
                          <a:effectLst/>
                          <a:latin typeface="Verdana"/>
                          <a:ea typeface="Arial"/>
                        </a:rPr>
                        <a:t>Local Identifier</a:t>
                      </a:r>
                      <a:r>
                        <a:rPr lang="en-GB" sz="900">
                          <a:solidFill>
                            <a:srgbClr val="000000"/>
                          </a:solidFill>
                          <a:effectLst/>
                          <a:latin typeface="Verdana"/>
                          <a:ea typeface="Arial"/>
                        </a:rPr>
                        <a:t>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1425753">
                <a:tc>
                  <a:txBody>
                    <a:bodyPr/>
                    <a:lstStyle/>
                    <a:p>
                      <a:pPr algn="just">
                        <a:lnSpc>
                          <a:spcPct val="115000"/>
                        </a:lnSpc>
                        <a:spcBef>
                          <a:spcPts val="100"/>
                        </a:spcBef>
                        <a:spcAft>
                          <a:spcPts val="100"/>
                        </a:spcAft>
                      </a:pPr>
                      <a:r>
                        <a:rPr lang="en-GB" sz="900" dirty="0">
                          <a:solidFill>
                            <a:srgbClr val="000000"/>
                          </a:solidFill>
                          <a:effectLst/>
                          <a:latin typeface="Verdana"/>
                          <a:ea typeface="Arial"/>
                        </a:rPr>
                        <a:t>1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b="1" dirty="0">
                          <a:solidFill>
                            <a:srgbClr val="000000"/>
                          </a:solidFill>
                          <a:effectLst/>
                          <a:latin typeface="Verdana"/>
                          <a:ea typeface="Arial"/>
                        </a:rPr>
                        <a:t>NMS</a:t>
                      </a:r>
                      <a:r>
                        <a:rPr lang="en-GB" sz="900" dirty="0">
                          <a:solidFill>
                            <a:srgbClr val="000000"/>
                          </a:solidFill>
                          <a:effectLst/>
                          <a:latin typeface="Verdana"/>
                          <a:ea typeface="Arial"/>
                        </a:rPr>
                        <a:t> synoptic observing facility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WMO World Weather Watch station identifier (as characters with leading zero if necessary to make it 5 digits long). Initially, to ensure that plotting software can display the local identifier, the Member chooses to limit the length of Local Identifiers to 5 digits, and to assign new WIGOS stations identifiers that lie outside the block of identifiers allocated to the Member by the World Weather Watch.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668795">
                <a:tc>
                  <a:txBody>
                    <a:bodyPr/>
                    <a:lstStyle/>
                    <a:p>
                      <a:pPr algn="just">
                        <a:lnSpc>
                          <a:spcPct val="115000"/>
                        </a:lnSpc>
                        <a:spcBef>
                          <a:spcPts val="100"/>
                        </a:spcBef>
                        <a:spcAft>
                          <a:spcPts val="100"/>
                        </a:spcAft>
                      </a:pPr>
                      <a:r>
                        <a:rPr lang="en-GB" sz="900">
                          <a:solidFill>
                            <a:srgbClr val="000000"/>
                          </a:solidFill>
                          <a:effectLst/>
                          <a:latin typeface="Verdana"/>
                          <a:ea typeface="Arial"/>
                        </a:rPr>
                        <a:t>2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b="1" dirty="0">
                          <a:solidFill>
                            <a:srgbClr val="000000"/>
                          </a:solidFill>
                          <a:effectLst/>
                          <a:latin typeface="Verdana"/>
                          <a:ea typeface="Arial"/>
                        </a:rPr>
                        <a:t>NMS</a:t>
                      </a:r>
                      <a:r>
                        <a:rPr lang="en-GB" sz="900" dirty="0">
                          <a:solidFill>
                            <a:srgbClr val="000000"/>
                          </a:solidFill>
                          <a:effectLst/>
                          <a:latin typeface="Verdana"/>
                          <a:ea typeface="Arial"/>
                        </a:rPr>
                        <a:t> other weather observing facility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Existing national station identifier (as characters with leading zero if necessary). The local identifier for a new observing facility is created using the existing procedures for national station identifiers.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961993">
                <a:tc>
                  <a:txBody>
                    <a:bodyPr/>
                    <a:lstStyle/>
                    <a:p>
                      <a:pPr algn="just">
                        <a:lnSpc>
                          <a:spcPct val="115000"/>
                        </a:lnSpc>
                        <a:spcBef>
                          <a:spcPts val="100"/>
                        </a:spcBef>
                        <a:spcAft>
                          <a:spcPts val="100"/>
                        </a:spcAft>
                      </a:pPr>
                      <a:r>
                        <a:rPr lang="en-GB" sz="900">
                          <a:solidFill>
                            <a:srgbClr val="000000"/>
                          </a:solidFill>
                          <a:effectLst/>
                          <a:latin typeface="Verdana"/>
                          <a:ea typeface="Arial"/>
                        </a:rPr>
                        <a:t>3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b="1" dirty="0">
                          <a:solidFill>
                            <a:srgbClr val="000000"/>
                          </a:solidFill>
                          <a:effectLst/>
                          <a:latin typeface="Verdana"/>
                          <a:ea typeface="Arial"/>
                        </a:rPr>
                        <a:t>NMS</a:t>
                      </a:r>
                      <a:r>
                        <a:rPr lang="en-GB" sz="900" dirty="0">
                          <a:solidFill>
                            <a:srgbClr val="000000"/>
                          </a:solidFill>
                          <a:effectLst/>
                          <a:latin typeface="Verdana"/>
                          <a:ea typeface="Arial"/>
                        </a:rPr>
                        <a:t> climate observing facility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Existing climate station identifier (as characters, without leading zeroes because that was the convention for writing down climate observing facility identifiers in the past). New observing facilities are allocated identifiers using the existing practices.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880235">
                <a:tc>
                  <a:txBody>
                    <a:bodyPr/>
                    <a:lstStyle/>
                    <a:p>
                      <a:pPr algn="just">
                        <a:lnSpc>
                          <a:spcPct val="115000"/>
                        </a:lnSpc>
                        <a:spcBef>
                          <a:spcPts val="100"/>
                        </a:spcBef>
                        <a:spcAft>
                          <a:spcPts val="100"/>
                        </a:spcAft>
                      </a:pPr>
                      <a:r>
                        <a:rPr lang="en-GB" sz="900">
                          <a:solidFill>
                            <a:srgbClr val="000000"/>
                          </a:solidFill>
                          <a:effectLst/>
                          <a:latin typeface="Verdana"/>
                          <a:ea typeface="Arial"/>
                        </a:rPr>
                        <a:t>100-200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Used by NHS for allocating identifiers for their observing facilities. The NHS allocates one number for each of their regions. The NHS is organized according to river basins, and it uses its range of </a:t>
                      </a:r>
                      <a:r>
                        <a:rPr lang="en-GB" sz="900" i="1" dirty="0">
                          <a:solidFill>
                            <a:srgbClr val="000000"/>
                          </a:solidFill>
                          <a:effectLst/>
                          <a:latin typeface="Verdana"/>
                          <a:ea typeface="Arial"/>
                        </a:rPr>
                        <a:t>Issue Numbers</a:t>
                      </a:r>
                      <a:r>
                        <a:rPr lang="en-GB" sz="900" dirty="0">
                          <a:solidFill>
                            <a:srgbClr val="000000"/>
                          </a:solidFill>
                          <a:effectLst/>
                          <a:latin typeface="Verdana"/>
                          <a:ea typeface="Arial"/>
                        </a:rPr>
                        <a:t> to sub-delegate allocation of </a:t>
                      </a:r>
                      <a:r>
                        <a:rPr lang="en-GB" sz="900" i="1" dirty="0">
                          <a:solidFill>
                            <a:srgbClr val="000000"/>
                          </a:solidFill>
                          <a:effectLst/>
                          <a:latin typeface="Verdana"/>
                          <a:ea typeface="Arial"/>
                        </a:rPr>
                        <a:t>Local Identifiers</a:t>
                      </a:r>
                      <a:r>
                        <a:rPr lang="en-GB" sz="900" dirty="0">
                          <a:solidFill>
                            <a:srgbClr val="000000"/>
                          </a:solidFill>
                          <a:effectLst/>
                          <a:latin typeface="Verdana"/>
                          <a:ea typeface="Arial"/>
                        </a:rPr>
                        <a:t> to each river basin authority.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The NHS uses their existing river basin observing facility numbering system.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r h="774516">
                <a:tc>
                  <a:txBody>
                    <a:bodyPr/>
                    <a:lstStyle/>
                    <a:p>
                      <a:pPr algn="just">
                        <a:lnSpc>
                          <a:spcPct val="115000"/>
                        </a:lnSpc>
                        <a:spcBef>
                          <a:spcPts val="100"/>
                        </a:spcBef>
                        <a:spcAft>
                          <a:spcPts val="100"/>
                        </a:spcAft>
                      </a:pPr>
                      <a:r>
                        <a:rPr lang="en-GB" sz="900">
                          <a:solidFill>
                            <a:srgbClr val="000000"/>
                          </a:solidFill>
                          <a:effectLst/>
                          <a:latin typeface="Verdana"/>
                          <a:ea typeface="Arial"/>
                        </a:rPr>
                        <a:t>1000-10000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a:solidFill>
                            <a:srgbClr val="000000"/>
                          </a:solidFill>
                          <a:effectLst/>
                          <a:latin typeface="Verdana"/>
                          <a:ea typeface="Arial"/>
                        </a:rPr>
                        <a:t>Used by the TD for allocating their observing facility identifiers. Their management procedures number the observing facilities by their distance in metres from the end of the road that is closest to the national capital. Each </a:t>
                      </a:r>
                      <a:r>
                        <a:rPr lang="en-GB" sz="900" i="1">
                          <a:solidFill>
                            <a:srgbClr val="000000"/>
                          </a:solidFill>
                          <a:effectLst/>
                          <a:latin typeface="Verdana"/>
                          <a:ea typeface="Arial"/>
                        </a:rPr>
                        <a:t>Issue Number</a:t>
                      </a:r>
                      <a:r>
                        <a:rPr lang="en-GB" sz="900">
                          <a:solidFill>
                            <a:srgbClr val="000000"/>
                          </a:solidFill>
                          <a:effectLst/>
                          <a:latin typeface="Verdana"/>
                          <a:ea typeface="Arial"/>
                        </a:rPr>
                        <a:t> corresponds to one road. </a:t>
                      </a:r>
                      <a:endParaRPr lang="en-US" sz="100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c>
                  <a:txBody>
                    <a:bodyPr/>
                    <a:lstStyle/>
                    <a:p>
                      <a:pPr>
                        <a:lnSpc>
                          <a:spcPct val="115000"/>
                        </a:lnSpc>
                        <a:spcBef>
                          <a:spcPts val="100"/>
                        </a:spcBef>
                        <a:spcAft>
                          <a:spcPts val="100"/>
                        </a:spcAft>
                      </a:pPr>
                      <a:r>
                        <a:rPr lang="en-GB" sz="900" dirty="0">
                          <a:solidFill>
                            <a:srgbClr val="000000"/>
                          </a:solidFill>
                          <a:effectLst/>
                          <a:latin typeface="Verdana"/>
                          <a:ea typeface="Arial"/>
                        </a:rPr>
                        <a:t>Distance of observing facility from the end of the road that is closest to the national capital. </a:t>
                      </a:r>
                      <a:endParaRPr lang="en-US" sz="1000" dirty="0">
                        <a:solidFill>
                          <a:srgbClr val="000000"/>
                        </a:solidFill>
                        <a:effectLst/>
                        <a:latin typeface="Arial"/>
                        <a:ea typeface="Arial"/>
                      </a:endParaRPr>
                    </a:p>
                  </a:txBody>
                  <a:tcPr marL="17588" marR="17588" marT="17588" marB="17588">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7898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Framework/References</a:t>
            </a:r>
            <a:endParaRPr lang="en-US" sz="2800" dirty="0"/>
          </a:p>
          <a:p>
            <a:pPr marL="682625" indent="-682625">
              <a:buFont typeface="+mj-lt"/>
              <a:buAutoNum type="romanUcPeriod"/>
            </a:pPr>
            <a:r>
              <a:rPr lang="en-US" sz="2800" dirty="0" smtClean="0"/>
              <a:t>The structure of the WIGOS IDs</a:t>
            </a:r>
          </a:p>
          <a:p>
            <a:pPr marL="682625" indent="-682625">
              <a:buFont typeface="+mj-lt"/>
              <a:buAutoNum type="romanUcPeriod"/>
            </a:pPr>
            <a:r>
              <a:rPr lang="fr-CH" sz="2800" dirty="0" err="1" smtClean="0"/>
              <a:t>Practical</a:t>
            </a:r>
            <a:r>
              <a:rPr lang="fr-CH" sz="2800" dirty="0" smtClean="0"/>
              <a:t> application</a:t>
            </a:r>
          </a:p>
          <a:p>
            <a:pPr marL="682625" indent="-682625">
              <a:buFont typeface="+mj-lt"/>
              <a:buAutoNum type="romanUcPeriod"/>
            </a:pPr>
            <a:r>
              <a:rPr lang="fr-CH" sz="2800" dirty="0" err="1" smtClean="0"/>
              <a:t>Example</a:t>
            </a:r>
            <a:endParaRPr lang="fr-CH" sz="2800" dirty="0" smtClean="0"/>
          </a:p>
          <a:p>
            <a:pPr marL="682625" indent="-682625">
              <a:buFont typeface="+mj-lt"/>
              <a:buAutoNum type="romanUcPeriod"/>
            </a:pPr>
            <a:r>
              <a:rPr lang="fr-CH" sz="2800" b="1" dirty="0" smtClean="0">
                <a:effectLst>
                  <a:outerShdw blurRad="38100" dist="38100" dir="2700000" algn="tl">
                    <a:srgbClr val="000000">
                      <a:alpha val="43137"/>
                    </a:srgbClr>
                  </a:outerShdw>
                </a:effectLst>
              </a:rPr>
              <a:t>Final </a:t>
            </a:r>
            <a:r>
              <a:rPr lang="fr-CH" sz="2800" b="1" dirty="0" err="1" smtClean="0">
                <a:effectLst>
                  <a:outerShdw blurRad="38100" dist="38100" dir="2700000" algn="tl">
                    <a:srgbClr val="000000">
                      <a:alpha val="43137"/>
                    </a:srgbClr>
                  </a:outerShdw>
                </a:effectLst>
              </a:rPr>
              <a:t>remarks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298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1143000"/>
          </a:xfrm>
        </p:spPr>
        <p:txBody>
          <a:bodyPr>
            <a:normAutofit/>
          </a:bodyPr>
          <a:lstStyle/>
          <a:p>
            <a:r>
              <a:rPr lang="fr-CH" sz="3600" b="1" dirty="0" smtClean="0">
                <a:solidFill>
                  <a:srgbClr val="000090"/>
                </a:solidFill>
              </a:rPr>
              <a:t>Final </a:t>
            </a:r>
            <a:r>
              <a:rPr lang="fr-CH" sz="3600" b="1" dirty="0" err="1" smtClean="0">
                <a:solidFill>
                  <a:srgbClr val="000090"/>
                </a:solidFill>
              </a:rPr>
              <a:t>Remarks</a:t>
            </a:r>
            <a:endParaRPr lang="en-US" sz="3600" dirty="0"/>
          </a:p>
        </p:txBody>
      </p:sp>
      <p:sp>
        <p:nvSpPr>
          <p:cNvPr id="3" name="Content Placeholder 2"/>
          <p:cNvSpPr>
            <a:spLocks noGrp="1"/>
          </p:cNvSpPr>
          <p:nvPr>
            <p:ph idx="1"/>
          </p:nvPr>
        </p:nvSpPr>
        <p:spPr>
          <a:xfrm>
            <a:off x="405451" y="1417638"/>
            <a:ext cx="8497249" cy="4708525"/>
          </a:xfrm>
        </p:spPr>
        <p:txBody>
          <a:bodyPr>
            <a:noAutofit/>
          </a:bodyPr>
          <a:lstStyle/>
          <a:p>
            <a:pPr marL="341313" lvl="2" indent="-336550">
              <a:spcBef>
                <a:spcPts val="600"/>
              </a:spcBef>
              <a:buFont typeface="Arial" panose="020B0604020202020204" pitchFamily="34" charset="0"/>
              <a:buChar char="•"/>
            </a:pPr>
            <a:r>
              <a:rPr lang="en-US" dirty="0" smtClean="0"/>
              <a:t>The WIGOS Identifiers have been developed and approved by World Meteorological Congress (May 2015) to be used from the 1</a:t>
            </a:r>
            <a:r>
              <a:rPr lang="en-US" baseline="30000" dirty="0" smtClean="0"/>
              <a:t>st</a:t>
            </a:r>
            <a:r>
              <a:rPr lang="en-US" dirty="0" smtClean="0"/>
              <a:t> July 2016</a:t>
            </a:r>
            <a:endParaRPr lang="en-US" dirty="0"/>
          </a:p>
          <a:p>
            <a:pPr marL="798513" lvl="3" indent="-336550">
              <a:spcBef>
                <a:spcPts val="600"/>
              </a:spcBef>
              <a:buFont typeface="Arial" panose="020B0604020202020204" pitchFamily="34" charset="0"/>
              <a:buChar char="•"/>
            </a:pPr>
            <a:r>
              <a:rPr lang="en-US" sz="2200" dirty="0" smtClean="0"/>
              <a:t>As part of the WMO Technical Regulations No.49, </a:t>
            </a:r>
            <a:r>
              <a:rPr lang="en-US" sz="2200" dirty="0" err="1" smtClean="0"/>
              <a:t>Vol.I</a:t>
            </a:r>
            <a:r>
              <a:rPr lang="en-US" sz="2200" dirty="0" smtClean="0"/>
              <a:t> Part 1</a:t>
            </a:r>
          </a:p>
          <a:p>
            <a:pPr marL="798513" lvl="3" indent="-336550">
              <a:spcBef>
                <a:spcPts val="600"/>
              </a:spcBef>
              <a:buFont typeface="Arial" panose="020B0604020202020204" pitchFamily="34" charset="0"/>
              <a:buChar char="•"/>
            </a:pPr>
            <a:r>
              <a:rPr lang="en-US" sz="2200" dirty="0" smtClean="0"/>
              <a:t>It is described in the Manual on WIGOS (WMO- No.1160)</a:t>
            </a:r>
          </a:p>
          <a:p>
            <a:pPr marL="798513" lvl="3" indent="-336550">
              <a:spcBef>
                <a:spcPts val="600"/>
              </a:spcBef>
              <a:buFont typeface="Arial" panose="020B0604020202020204" pitchFamily="34" charset="0"/>
              <a:buChar char="•"/>
            </a:pPr>
            <a:r>
              <a:rPr lang="en-US" sz="2200" dirty="0" smtClean="0"/>
              <a:t>Some guidance is available in the Initial Guide to WIGOS</a:t>
            </a:r>
          </a:p>
          <a:p>
            <a:pPr marL="461963" lvl="3" indent="0">
              <a:spcBef>
                <a:spcPts val="600"/>
              </a:spcBef>
              <a:buNone/>
            </a:pPr>
            <a:r>
              <a:rPr lang="fr-CH" sz="2200" dirty="0" smtClean="0"/>
              <a:t>       - </a:t>
            </a:r>
            <a:r>
              <a:rPr lang="fr-CH" sz="2200" dirty="0" err="1" smtClean="0"/>
              <a:t>these</a:t>
            </a:r>
            <a:r>
              <a:rPr lang="fr-CH" sz="2200" dirty="0" smtClean="0"/>
              <a:t> slides </a:t>
            </a:r>
            <a:r>
              <a:rPr lang="fr-CH" sz="2200" dirty="0" err="1" smtClean="0"/>
              <a:t>were</a:t>
            </a:r>
            <a:r>
              <a:rPr lang="fr-CH" sz="2200" dirty="0" smtClean="0"/>
              <a:t> </a:t>
            </a:r>
            <a:r>
              <a:rPr lang="fr-CH" sz="2200" dirty="0" err="1" smtClean="0"/>
              <a:t>based</a:t>
            </a:r>
            <a:r>
              <a:rPr lang="fr-CH" sz="2200" dirty="0" smtClean="0"/>
              <a:t> on </a:t>
            </a:r>
            <a:r>
              <a:rPr lang="fr-CH" sz="2200" dirty="0" err="1" smtClean="0"/>
              <a:t>these</a:t>
            </a:r>
            <a:r>
              <a:rPr lang="fr-CH" sz="2200" dirty="0" smtClean="0"/>
              <a:t> documents</a:t>
            </a:r>
            <a:endParaRPr lang="en-US" sz="2200" dirty="0" smtClean="0"/>
          </a:p>
          <a:p>
            <a:pPr marL="341313" lvl="2" indent="-336550">
              <a:spcBef>
                <a:spcPts val="600"/>
              </a:spcBef>
              <a:buFont typeface="Arial" panose="020B0604020202020204" pitchFamily="34" charset="0"/>
              <a:buChar char="•"/>
            </a:pPr>
            <a:r>
              <a:rPr lang="en-US" dirty="0" smtClean="0"/>
              <a:t>The operational use of the WIGOS Identifiers in the reports for international exchange of data has been postponed to 2019(20)</a:t>
            </a:r>
            <a:endParaRPr lang="en-US" dirty="0"/>
          </a:p>
        </p:txBody>
      </p:sp>
    </p:spTree>
    <p:extLst>
      <p:ext uri="{BB962C8B-B14F-4D97-AF65-F5344CB8AC3E}">
        <p14:creationId xmlns:p14="http://schemas.microsoft.com/office/powerpoint/2010/main" val="47500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rgbClr val="000090"/>
                </a:solidFill>
              </a:rPr>
              <a:t>Thank you</a:t>
            </a:r>
          </a:p>
          <a:p>
            <a:endParaRPr lang="en-US" sz="4800" dirty="0" smtClean="0">
              <a:solidFill>
                <a:srgbClr val="000090"/>
              </a:solidFill>
            </a:endParaRPr>
          </a:p>
          <a:p>
            <a:r>
              <a:rPr lang="en-US" sz="3100" dirty="0" smtClean="0">
                <a:solidFill>
                  <a:srgbClr val="000090"/>
                </a:solidFill>
                <a:hlinkClick r:id="rId3"/>
              </a:rPr>
              <a:t>lfnunes@wmo.int</a:t>
            </a:r>
            <a:r>
              <a:rPr lang="en-US" sz="3100" dirty="0" smtClean="0">
                <a:solidFill>
                  <a:srgbClr val="000090"/>
                </a:solidFill>
              </a:rPr>
              <a:t> </a:t>
            </a:r>
          </a:p>
          <a:p>
            <a:endParaRPr lang="en-US" sz="3100" dirty="0">
              <a:solidFill>
                <a:srgbClr val="000090"/>
              </a:solidFill>
            </a:endParaRPr>
          </a:p>
          <a:p>
            <a:r>
              <a:rPr lang="en-US" sz="3100" dirty="0" smtClean="0">
                <a:solidFill>
                  <a:srgbClr val="000090"/>
                </a:solidFill>
                <a:hlinkClick r:id="rId4"/>
              </a:rPr>
              <a:t>www.wmo.int/wigos</a:t>
            </a:r>
            <a:r>
              <a:rPr lang="en-US" sz="3100" dirty="0" smtClean="0">
                <a:solidFill>
                  <a:srgbClr val="000090"/>
                </a:solidFill>
              </a:rPr>
              <a:t> </a:t>
            </a: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b="1" dirty="0" smtClean="0">
                <a:effectLst>
                  <a:outerShdw blurRad="38100" dist="38100" dir="2700000" algn="tl">
                    <a:srgbClr val="000000">
                      <a:alpha val="43137"/>
                    </a:srgbClr>
                  </a:outerShdw>
                </a:effectLst>
              </a:rPr>
              <a:t>Framework/References</a:t>
            </a:r>
            <a:endParaRPr lang="en-US" sz="2800" b="1" dirty="0">
              <a:effectLst>
                <a:outerShdw blurRad="38100" dist="38100" dir="2700000" algn="tl">
                  <a:srgbClr val="000000">
                    <a:alpha val="43137"/>
                  </a:srgbClr>
                </a:outerShdw>
              </a:effectLst>
            </a:endParaRPr>
          </a:p>
          <a:p>
            <a:pPr marL="682625" indent="-682625">
              <a:buFont typeface="+mj-lt"/>
              <a:buAutoNum type="romanUcPeriod"/>
            </a:pPr>
            <a:r>
              <a:rPr lang="en-US" sz="2800" dirty="0" smtClean="0"/>
              <a:t>The structure of the WIGOS IDs</a:t>
            </a:r>
          </a:p>
          <a:p>
            <a:pPr marL="682625" indent="-682625">
              <a:buFont typeface="+mj-lt"/>
              <a:buAutoNum type="romanUcPeriod"/>
            </a:pPr>
            <a:r>
              <a:rPr lang="fr-CH" sz="2800" dirty="0" err="1" smtClean="0"/>
              <a:t>Practical</a:t>
            </a:r>
            <a:r>
              <a:rPr lang="fr-CH" sz="2800" dirty="0" smtClean="0"/>
              <a:t> application</a:t>
            </a:r>
          </a:p>
          <a:p>
            <a:pPr marL="682625" indent="-682625">
              <a:buFont typeface="+mj-lt"/>
              <a:buAutoNum type="romanUcPeriod"/>
            </a:pPr>
            <a:r>
              <a:rPr lang="fr-CH" sz="2800" dirty="0" err="1" smtClean="0"/>
              <a:t>Example</a:t>
            </a:r>
            <a:endParaRPr lang="fr-CH" sz="2800" dirty="0" smtClean="0"/>
          </a:p>
          <a:p>
            <a:pPr marL="682625" indent="-682625">
              <a:buFont typeface="+mj-lt"/>
              <a:buAutoNum type="romanUcPeriod"/>
            </a:pPr>
            <a:r>
              <a:rPr lang="fr-CH" sz="2800" dirty="0" smtClean="0"/>
              <a:t>Final </a:t>
            </a:r>
            <a:r>
              <a:rPr lang="fr-CH" sz="2800" dirty="0" err="1" smtClean="0"/>
              <a:t>remarks</a:t>
            </a:r>
            <a:endParaRPr lang="en-US" sz="2800" dirty="0"/>
          </a:p>
        </p:txBody>
      </p:sp>
    </p:spTree>
    <p:extLst>
      <p:ext uri="{BB962C8B-B14F-4D97-AF65-F5344CB8AC3E}">
        <p14:creationId xmlns:p14="http://schemas.microsoft.com/office/powerpoint/2010/main" val="3690890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 y="274638"/>
            <a:ext cx="8370916" cy="961979"/>
          </a:xfrm>
        </p:spPr>
        <p:txBody>
          <a:bodyPr>
            <a:normAutofit/>
          </a:bodyPr>
          <a:lstStyle/>
          <a:p>
            <a:r>
              <a:rPr lang="en-US" sz="3600" b="1" dirty="0" smtClean="0">
                <a:solidFill>
                  <a:srgbClr val="000090"/>
                </a:solidFill>
              </a:rPr>
              <a:t>The WIGOS IDs and the WIGOS Metadata</a:t>
            </a:r>
            <a:endParaRPr lang="en-US" sz="3000" dirty="0"/>
          </a:p>
        </p:txBody>
      </p:sp>
      <p:sp>
        <p:nvSpPr>
          <p:cNvPr id="6" name="Shape 239"/>
          <p:cNvSpPr txBox="1">
            <a:spLocks/>
          </p:cNvSpPr>
          <p:nvPr/>
        </p:nvSpPr>
        <p:spPr>
          <a:xfrm>
            <a:off x="212725" y="1354973"/>
            <a:ext cx="8713790" cy="43143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357188" defTabSz="914400">
              <a:spcBef>
                <a:spcPts val="0"/>
              </a:spcBef>
              <a:buSzPct val="100000"/>
              <a:defRPr sz="2400">
                <a:latin typeface="Arial"/>
                <a:ea typeface="Arial"/>
                <a:cs typeface="Arial"/>
                <a:sym typeface="Arial"/>
              </a:defRPr>
            </a:pPr>
            <a:r>
              <a:rPr lang="en-US" sz="2200" dirty="0" smtClean="0">
                <a:latin typeface="Arial"/>
                <a:ea typeface="Arial"/>
                <a:cs typeface="Arial"/>
                <a:sym typeface="Arial"/>
              </a:rPr>
              <a:t>The WIGOS IDs - one of the elements of the WIGOS Metadata Standard (</a:t>
            </a:r>
            <a:r>
              <a:rPr lang="en-US" sz="2200" i="1" dirty="0" smtClean="0">
                <a:latin typeface="Arial"/>
                <a:ea typeface="Arial"/>
                <a:cs typeface="Arial"/>
                <a:sym typeface="Arial"/>
              </a:rPr>
              <a:t>observational metadata</a:t>
            </a:r>
            <a:r>
              <a:rPr lang="en-US" sz="2200" dirty="0" smtClean="0">
                <a:latin typeface="Arial"/>
                <a:ea typeface="Arial"/>
                <a:cs typeface="Arial"/>
                <a:sym typeface="Arial"/>
              </a:rPr>
              <a:t>)</a:t>
            </a:r>
          </a:p>
          <a:p>
            <a:pPr marL="357188" indent="-357188" defTabSz="914400">
              <a:spcBef>
                <a:spcPts val="0"/>
              </a:spcBef>
              <a:buSzPct val="100000"/>
              <a:defRPr sz="2400">
                <a:latin typeface="Arial"/>
                <a:ea typeface="Arial"/>
                <a:cs typeface="Arial"/>
                <a:sym typeface="Arial"/>
              </a:defRPr>
            </a:pPr>
            <a:endParaRPr lang="en-US" sz="1400" dirty="0" smtClean="0">
              <a:latin typeface="Arial"/>
              <a:ea typeface="Arial"/>
              <a:cs typeface="Arial"/>
              <a:sym typeface="Arial"/>
            </a:endParaRPr>
          </a:p>
          <a:p>
            <a:pPr marL="757238" lvl="1" indent="-357188" defTabSz="914400">
              <a:spcBef>
                <a:spcPts val="0"/>
              </a:spcBef>
              <a:buSzPct val="100000"/>
              <a:defRPr sz="2400">
                <a:latin typeface="Arial"/>
                <a:ea typeface="Arial"/>
                <a:cs typeface="Arial"/>
                <a:sym typeface="Arial"/>
              </a:defRPr>
            </a:pPr>
            <a:r>
              <a:rPr lang="fr-CH" sz="1800" dirty="0" err="1" smtClean="0">
                <a:latin typeface="Arial"/>
                <a:ea typeface="Arial"/>
                <a:cs typeface="Arial"/>
                <a:sym typeface="Arial"/>
              </a:rPr>
              <a:t>Element</a:t>
            </a:r>
            <a:r>
              <a:rPr lang="fr-CH" sz="1800" dirty="0">
                <a:latin typeface="Arial"/>
                <a:ea typeface="Arial"/>
                <a:cs typeface="Arial"/>
                <a:sym typeface="Arial"/>
              </a:rPr>
              <a:t> </a:t>
            </a:r>
            <a:r>
              <a:rPr lang="fr-CH" sz="1800" dirty="0" smtClean="0">
                <a:latin typeface="Arial"/>
                <a:ea typeface="Arial"/>
                <a:cs typeface="Arial"/>
                <a:sym typeface="Arial"/>
              </a:rPr>
              <a:t> 3-06, "Station/</a:t>
            </a:r>
            <a:r>
              <a:rPr lang="fr-CH" sz="1800" dirty="0" err="1" smtClean="0">
                <a:latin typeface="Arial"/>
                <a:ea typeface="Arial"/>
                <a:cs typeface="Arial"/>
                <a:sym typeface="Arial"/>
              </a:rPr>
              <a:t>platform</a:t>
            </a:r>
            <a:r>
              <a:rPr lang="fr-CH" sz="1800" dirty="0" smtClean="0">
                <a:latin typeface="Arial"/>
                <a:ea typeface="Arial"/>
                <a:cs typeface="Arial"/>
                <a:sym typeface="Arial"/>
              </a:rPr>
              <a:t> </a:t>
            </a:r>
            <a:r>
              <a:rPr lang="fr-CH" sz="1800" dirty="0">
                <a:latin typeface="Arial"/>
                <a:ea typeface="Arial"/>
                <a:cs typeface="Arial"/>
                <a:sym typeface="Arial"/>
              </a:rPr>
              <a:t>unique </a:t>
            </a:r>
            <a:r>
              <a:rPr lang="fr-CH" sz="1800" dirty="0" smtClean="0">
                <a:latin typeface="Arial"/>
                <a:ea typeface="Arial"/>
                <a:cs typeface="Arial"/>
                <a:sym typeface="Arial"/>
              </a:rPr>
              <a:t>identifier"</a:t>
            </a:r>
            <a:endParaRPr lang="en-US" sz="1800" dirty="0" smtClean="0">
              <a:latin typeface="Arial"/>
              <a:ea typeface="Arial"/>
              <a:cs typeface="Arial"/>
              <a:sym typeface="Arial"/>
            </a:endParaRPr>
          </a:p>
          <a:p>
            <a:pPr marL="357188" indent="-357188" defTabSz="914400">
              <a:spcBef>
                <a:spcPts val="0"/>
              </a:spcBef>
              <a:buSzPct val="100000"/>
              <a:defRPr sz="2400">
                <a:latin typeface="Arial"/>
                <a:ea typeface="Arial"/>
                <a:cs typeface="Arial"/>
                <a:sym typeface="Arial"/>
              </a:defRPr>
            </a:pPr>
            <a:endParaRPr lang="en-US" sz="1600" dirty="0" smtClean="0">
              <a:latin typeface="Arial"/>
              <a:ea typeface="Arial"/>
              <a:cs typeface="Arial"/>
              <a:sym typeface="Arial"/>
            </a:endParaRPr>
          </a:p>
          <a:p>
            <a:pPr marL="357188" indent="-357188" defTabSz="914400">
              <a:spcBef>
                <a:spcPts val="0"/>
              </a:spcBef>
              <a:buSzPct val="100000"/>
              <a:defRPr sz="2400">
                <a:latin typeface="Arial"/>
                <a:ea typeface="Arial"/>
                <a:cs typeface="Arial"/>
                <a:sym typeface="Arial"/>
              </a:defRPr>
            </a:pPr>
            <a:r>
              <a:rPr lang="en-US" sz="2200" dirty="0" smtClean="0">
                <a:latin typeface="Arial"/>
                <a:ea typeface="Arial"/>
                <a:cs typeface="Arial"/>
                <a:sym typeface="Arial"/>
              </a:rPr>
              <a:t>It also belongs to the WIS metadata (</a:t>
            </a:r>
            <a:r>
              <a:rPr lang="en-US" sz="2200" i="1" dirty="0" smtClean="0">
                <a:latin typeface="Arial"/>
                <a:ea typeface="Arial"/>
                <a:cs typeface="Arial"/>
                <a:sym typeface="Arial"/>
              </a:rPr>
              <a:t>discovery metadata</a:t>
            </a:r>
            <a:r>
              <a:rPr lang="en-US" sz="2200" dirty="0" smtClean="0">
                <a:latin typeface="Arial"/>
                <a:ea typeface="Arial"/>
                <a:cs typeface="Arial"/>
                <a:sym typeface="Arial"/>
              </a:rPr>
              <a:t>)</a:t>
            </a:r>
          </a:p>
          <a:p>
            <a:pPr marL="357188" indent="-357188" defTabSz="914400">
              <a:spcBef>
                <a:spcPts val="0"/>
              </a:spcBef>
              <a:buSzPct val="100000"/>
              <a:defRPr sz="2400">
                <a:latin typeface="Arial"/>
                <a:ea typeface="Arial"/>
                <a:cs typeface="Arial"/>
                <a:sym typeface="Arial"/>
              </a:defRPr>
            </a:pPr>
            <a:endParaRPr lang="en-US" sz="1600" dirty="0" smtClean="0">
              <a:latin typeface="Arial"/>
              <a:ea typeface="Arial"/>
              <a:cs typeface="Arial"/>
              <a:sym typeface="Arial"/>
            </a:endParaRPr>
          </a:p>
          <a:p>
            <a:pPr marL="357188" indent="-357188" defTabSz="914400">
              <a:spcBef>
                <a:spcPts val="0"/>
              </a:spcBef>
              <a:buSzPct val="100000"/>
              <a:defRPr sz="2400">
                <a:latin typeface="Arial"/>
                <a:ea typeface="Arial"/>
                <a:cs typeface="Arial"/>
                <a:sym typeface="Arial"/>
              </a:defRPr>
            </a:pPr>
            <a:r>
              <a:rPr lang="en-US" sz="2200" dirty="0" smtClean="0">
                <a:latin typeface="Arial"/>
                <a:ea typeface="Arial"/>
                <a:cs typeface="Arial"/>
                <a:sym typeface="Arial"/>
              </a:rPr>
              <a:t>That is the main common element linking </a:t>
            </a:r>
            <a:r>
              <a:rPr lang="en-US" sz="2200" b="1" dirty="0" smtClean="0">
                <a:latin typeface="Arial"/>
                <a:ea typeface="Arial"/>
                <a:cs typeface="Arial"/>
                <a:sym typeface="Arial"/>
              </a:rPr>
              <a:t>WIGOS</a:t>
            </a:r>
            <a:r>
              <a:rPr lang="en-US" sz="2200" dirty="0" smtClean="0">
                <a:latin typeface="Arial"/>
                <a:ea typeface="Arial"/>
                <a:cs typeface="Arial"/>
                <a:sym typeface="Arial"/>
              </a:rPr>
              <a:t> and </a:t>
            </a:r>
            <a:r>
              <a:rPr lang="en-US" sz="2200" b="1" dirty="0" smtClean="0">
                <a:latin typeface="Arial"/>
                <a:ea typeface="Arial"/>
                <a:cs typeface="Arial"/>
                <a:sym typeface="Arial"/>
              </a:rPr>
              <a:t>WIS</a:t>
            </a:r>
            <a:r>
              <a:rPr lang="en-US" sz="2200" dirty="0" smtClean="0">
                <a:latin typeface="Arial"/>
                <a:ea typeface="Arial"/>
                <a:cs typeface="Arial"/>
                <a:sym typeface="Arial"/>
              </a:rPr>
              <a:t> metadata</a:t>
            </a:r>
          </a:p>
        </p:txBody>
      </p:sp>
    </p:spTree>
    <p:extLst>
      <p:ext uri="{BB962C8B-B14F-4D97-AF65-F5344CB8AC3E}">
        <p14:creationId xmlns:p14="http://schemas.microsoft.com/office/powerpoint/2010/main" val="1567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957262"/>
          </a:xfrm>
        </p:spPr>
        <p:txBody>
          <a:bodyPr>
            <a:normAutofit/>
          </a:bodyPr>
          <a:lstStyle/>
          <a:p>
            <a:r>
              <a:rPr lang="en-US" sz="3600" b="1" dirty="0">
                <a:solidFill>
                  <a:srgbClr val="000090"/>
                </a:solidFill>
              </a:rPr>
              <a:t>WIGOS </a:t>
            </a:r>
            <a:r>
              <a:rPr lang="en-US" sz="3600" b="1" dirty="0" smtClean="0">
                <a:solidFill>
                  <a:srgbClr val="000090"/>
                </a:solidFill>
              </a:rPr>
              <a:t>Regulatory Material</a:t>
            </a:r>
            <a:endParaRPr lang="en-US" sz="3600" dirty="0"/>
          </a:p>
        </p:txBody>
      </p:sp>
      <p:pic>
        <p:nvPicPr>
          <p:cNvPr id="6" name="Picture 2" descr="\\INTERNAL.WMO.INT\UserData\Redirected\izahumensky\Desktop\Screen\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22" y="2569613"/>
            <a:ext cx="3171943" cy="4256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NTERNAL.WMO.INT\UserData\Redirected\izahumensky\Desktop\Screen\11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569612"/>
            <a:ext cx="3074865" cy="425646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57200" y="1124438"/>
            <a:ext cx="8356600" cy="1445175"/>
          </a:xfrm>
        </p:spPr>
        <p:txBody>
          <a:bodyPr>
            <a:normAutofit lnSpcReduction="10000"/>
          </a:bodyPr>
          <a:lstStyle/>
          <a:p>
            <a:pPr marL="3175" lvl="1" indent="0" algn="ctr">
              <a:spcBef>
                <a:spcPts val="0"/>
              </a:spcBef>
              <a:buNone/>
            </a:pPr>
            <a:r>
              <a:rPr lang="en-US" sz="2400" dirty="0" smtClean="0"/>
              <a:t>Members shall implement </a:t>
            </a:r>
            <a:r>
              <a:rPr lang="en-US" sz="2400" dirty="0"/>
              <a:t>and operate their observing networks and systems in accordance </a:t>
            </a:r>
            <a:r>
              <a:rPr lang="en-US" sz="2400" dirty="0" smtClean="0"/>
              <a:t>with:</a:t>
            </a:r>
          </a:p>
          <a:p>
            <a:pPr marL="3175" lvl="1" indent="0">
              <a:spcBef>
                <a:spcPts val="0"/>
              </a:spcBef>
              <a:buNone/>
            </a:pPr>
            <a:r>
              <a:rPr lang="en-US" sz="2200" b="1" dirty="0" smtClean="0"/>
              <a:t>  WMO </a:t>
            </a:r>
            <a:r>
              <a:rPr lang="en-US" sz="2200" b="1" dirty="0"/>
              <a:t>Technical Regulations </a:t>
            </a:r>
            <a:r>
              <a:rPr lang="en-US" sz="2200" b="1" dirty="0" smtClean="0"/>
              <a:t>                        and </a:t>
            </a:r>
            <a:r>
              <a:rPr lang="en-US" sz="2200" b="1" dirty="0"/>
              <a:t>Manual on WIGOS </a:t>
            </a:r>
            <a:endParaRPr lang="en-US" sz="2200" b="1" dirty="0" smtClean="0"/>
          </a:p>
          <a:p>
            <a:pPr marL="3175" lvl="1" indent="0">
              <a:spcBef>
                <a:spcPts val="0"/>
              </a:spcBef>
              <a:buNone/>
            </a:pPr>
            <a:r>
              <a:rPr lang="en-US" sz="2200" dirty="0"/>
              <a:t> </a:t>
            </a:r>
            <a:r>
              <a:rPr lang="en-US" sz="2200" dirty="0" smtClean="0"/>
              <a:t>            (</a:t>
            </a:r>
            <a:r>
              <a:rPr lang="en-US" sz="2200" dirty="0"/>
              <a:t>WMO-No. 49</a:t>
            </a:r>
            <a:r>
              <a:rPr lang="en-US" sz="2200" dirty="0" smtClean="0"/>
              <a:t>)                                             (WMO No.1160)</a:t>
            </a:r>
            <a:endParaRPr lang="en-US" sz="2200" dirty="0"/>
          </a:p>
        </p:txBody>
      </p:sp>
    </p:spTree>
    <p:extLst>
      <p:ext uri="{BB962C8B-B14F-4D97-AF65-F5344CB8AC3E}">
        <p14:creationId xmlns:p14="http://schemas.microsoft.com/office/powerpoint/2010/main" val="31700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 y="274638"/>
            <a:ext cx="8370916" cy="961979"/>
          </a:xfrm>
        </p:spPr>
        <p:txBody>
          <a:bodyPr>
            <a:normAutofit fontScale="90000"/>
          </a:bodyPr>
          <a:lstStyle/>
          <a:p>
            <a:r>
              <a:rPr lang="en-US" sz="3600" b="1" dirty="0" smtClean="0">
                <a:solidFill>
                  <a:srgbClr val="000090"/>
                </a:solidFill>
              </a:rPr>
              <a:t>From the Manual on WIGOS </a:t>
            </a:r>
            <a:br>
              <a:rPr lang="en-US" sz="3600" b="1" dirty="0" smtClean="0">
                <a:solidFill>
                  <a:srgbClr val="000090"/>
                </a:solidFill>
              </a:rPr>
            </a:br>
            <a:r>
              <a:rPr lang="en-US" sz="3000" dirty="0" smtClean="0">
                <a:solidFill>
                  <a:srgbClr val="000090"/>
                </a:solidFill>
              </a:rPr>
              <a:t>(Annex to the Tech Regulations </a:t>
            </a:r>
            <a:r>
              <a:rPr lang="pt-BR" sz="3000" dirty="0">
                <a:solidFill>
                  <a:srgbClr val="000090"/>
                </a:solidFill>
              </a:rPr>
              <a:t>WMO-No. 49, </a:t>
            </a:r>
            <a:r>
              <a:rPr lang="pt-BR" sz="3000" dirty="0" smtClean="0">
                <a:solidFill>
                  <a:srgbClr val="000090"/>
                </a:solidFill>
              </a:rPr>
              <a:t>Vol. </a:t>
            </a:r>
            <a:r>
              <a:rPr lang="pt-BR" sz="3000" dirty="0">
                <a:solidFill>
                  <a:srgbClr val="000090"/>
                </a:solidFill>
              </a:rPr>
              <a:t>I, Part </a:t>
            </a:r>
            <a:r>
              <a:rPr lang="pt-BR" sz="3000" dirty="0" smtClean="0">
                <a:solidFill>
                  <a:srgbClr val="000090"/>
                </a:solidFill>
              </a:rPr>
              <a:t>I)</a:t>
            </a:r>
            <a:endParaRPr lang="en-US" sz="3000" dirty="0"/>
          </a:p>
        </p:txBody>
      </p:sp>
      <p:sp>
        <p:nvSpPr>
          <p:cNvPr id="6" name="Shape 239"/>
          <p:cNvSpPr txBox="1">
            <a:spLocks/>
          </p:cNvSpPr>
          <p:nvPr/>
        </p:nvSpPr>
        <p:spPr>
          <a:xfrm>
            <a:off x="212725" y="1354973"/>
            <a:ext cx="8713790" cy="51980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357188" defTabSz="914400">
              <a:spcBef>
                <a:spcPts val="0"/>
              </a:spcBef>
              <a:spcAft>
                <a:spcPts val="600"/>
              </a:spcAft>
              <a:buSzPct val="100000"/>
              <a:defRPr sz="2400">
                <a:latin typeface="Arial"/>
                <a:ea typeface="Arial"/>
                <a:cs typeface="Arial"/>
                <a:sym typeface="Arial"/>
              </a:defRPr>
            </a:pPr>
            <a:r>
              <a:rPr lang="en-US" sz="1900" dirty="0" smtClean="0">
                <a:latin typeface="Arial"/>
                <a:ea typeface="Arial"/>
                <a:cs typeface="Arial"/>
                <a:sym typeface="Arial"/>
              </a:rPr>
              <a:t>2.4.1.2  “</a:t>
            </a:r>
            <a:r>
              <a:rPr lang="en-US" sz="1900" b="1" dirty="0" smtClean="0">
                <a:latin typeface="Arial"/>
                <a:ea typeface="Arial"/>
                <a:cs typeface="Arial"/>
                <a:sym typeface="Arial"/>
              </a:rPr>
              <a:t>Members </a:t>
            </a:r>
            <a:r>
              <a:rPr lang="en-US" sz="1900" b="1" dirty="0">
                <a:latin typeface="Arial"/>
                <a:ea typeface="Arial"/>
                <a:cs typeface="Arial"/>
                <a:sym typeface="Arial"/>
              </a:rPr>
              <a:t>shall issue WIGOS station identifiers</a:t>
            </a:r>
            <a:r>
              <a:rPr lang="en-US" sz="1900" dirty="0">
                <a:latin typeface="Arial"/>
                <a:ea typeface="Arial"/>
                <a:cs typeface="Arial"/>
                <a:sym typeface="Arial"/>
              </a:rPr>
              <a:t> for observing stations and platforms within their geographic area of responsibility </a:t>
            </a:r>
            <a:r>
              <a:rPr lang="en-US" sz="1900" b="1" dirty="0">
                <a:latin typeface="Arial"/>
                <a:ea typeface="Arial"/>
                <a:cs typeface="Arial"/>
                <a:sym typeface="Arial"/>
              </a:rPr>
              <a:t>that contribute to a WMO or co-sponsored </a:t>
            </a:r>
            <a:r>
              <a:rPr lang="en-US" sz="1900" b="1" dirty="0" err="1">
                <a:latin typeface="Arial"/>
                <a:ea typeface="Arial"/>
                <a:cs typeface="Arial"/>
                <a:sym typeface="Arial"/>
              </a:rPr>
              <a:t>programme</a:t>
            </a:r>
            <a:r>
              <a:rPr lang="en-US" sz="1900" dirty="0">
                <a:latin typeface="Arial"/>
                <a:ea typeface="Arial"/>
                <a:cs typeface="Arial"/>
                <a:sym typeface="Arial"/>
              </a:rPr>
              <a:t> and shall ensure that no WIGOS station identifier is issued to more than one </a:t>
            </a:r>
            <a:r>
              <a:rPr lang="en-US" sz="1900" dirty="0" smtClean="0">
                <a:latin typeface="Arial"/>
                <a:ea typeface="Arial"/>
                <a:cs typeface="Arial"/>
                <a:sym typeface="Arial"/>
              </a:rPr>
              <a:t>station”</a:t>
            </a:r>
          </a:p>
          <a:p>
            <a:pPr marL="357188" indent="-357188" defTabSz="914400">
              <a:spcBef>
                <a:spcPts val="0"/>
              </a:spcBef>
              <a:spcAft>
                <a:spcPts val="600"/>
              </a:spcAft>
              <a:buSzPct val="100000"/>
              <a:defRPr sz="2400">
                <a:latin typeface="Arial"/>
                <a:ea typeface="Arial"/>
                <a:cs typeface="Arial"/>
                <a:sym typeface="Arial"/>
              </a:defRPr>
            </a:pPr>
            <a:r>
              <a:rPr lang="en-US" sz="1900" dirty="0">
                <a:latin typeface="Arial"/>
                <a:ea typeface="Arial"/>
                <a:cs typeface="Arial"/>
                <a:sym typeface="Arial"/>
              </a:rPr>
              <a:t>2.4.1.3  “Before issuing a station identifier, Members should ensure that the operator of a station or platform has </a:t>
            </a:r>
            <a:r>
              <a:rPr lang="en-US" sz="1900" b="1" dirty="0">
                <a:latin typeface="Arial"/>
                <a:ea typeface="Arial"/>
                <a:cs typeface="Arial"/>
                <a:sym typeface="Arial"/>
              </a:rPr>
              <a:t>committed to providing and maintaining WIGOS metadata</a:t>
            </a:r>
            <a:r>
              <a:rPr lang="en-US" sz="1900" dirty="0">
                <a:latin typeface="Arial"/>
                <a:ea typeface="Arial"/>
                <a:cs typeface="Arial"/>
                <a:sym typeface="Arial"/>
              </a:rPr>
              <a:t> for that station or platform</a:t>
            </a:r>
            <a:r>
              <a:rPr lang="en-US" sz="1900" dirty="0" smtClean="0">
                <a:latin typeface="Arial"/>
                <a:ea typeface="Arial"/>
                <a:cs typeface="Arial"/>
                <a:sym typeface="Arial"/>
              </a:rPr>
              <a:t>”</a:t>
            </a:r>
          </a:p>
          <a:p>
            <a:pPr marL="539750" lvl="1" indent="-182563" defTabSz="914400">
              <a:lnSpc>
                <a:spcPts val="1600"/>
              </a:lnSpc>
              <a:spcBef>
                <a:spcPts val="0"/>
              </a:spcBef>
              <a:spcAft>
                <a:spcPts val="600"/>
              </a:spcAft>
              <a:buSzPct val="100000"/>
              <a:defRPr sz="2400">
                <a:latin typeface="Arial"/>
                <a:ea typeface="Arial"/>
                <a:cs typeface="Arial"/>
                <a:sym typeface="Arial"/>
              </a:defRPr>
            </a:pPr>
            <a:r>
              <a:rPr lang="en-US" sz="1600" dirty="0" smtClean="0">
                <a:latin typeface="Arial"/>
                <a:ea typeface="Arial"/>
                <a:cs typeface="Arial"/>
                <a:sym typeface="Arial"/>
              </a:rPr>
              <a:t>Note: “Members may issue WIGOS station identifiers for observing stations and platforms within their geographic area of responsibility </a:t>
            </a:r>
            <a:r>
              <a:rPr lang="en-US" sz="1600" b="1" dirty="0" smtClean="0">
                <a:latin typeface="Arial"/>
                <a:ea typeface="Arial"/>
                <a:cs typeface="Arial"/>
                <a:sym typeface="Arial"/>
              </a:rPr>
              <a:t>that do not contribute to a WMO or co-sponsored </a:t>
            </a:r>
            <a:r>
              <a:rPr lang="en-US" sz="1600" b="1" dirty="0" err="1" smtClean="0">
                <a:latin typeface="Arial"/>
                <a:ea typeface="Arial"/>
                <a:cs typeface="Arial"/>
                <a:sym typeface="Arial"/>
              </a:rPr>
              <a:t>programme</a:t>
            </a:r>
            <a:r>
              <a:rPr lang="en-US" sz="1600" b="1" dirty="0" smtClean="0">
                <a:latin typeface="Arial"/>
                <a:ea typeface="Arial"/>
                <a:cs typeface="Arial"/>
                <a:sym typeface="Arial"/>
              </a:rPr>
              <a:t>, provided that the operator has committed to providing and maintaining WIGOS metadata</a:t>
            </a:r>
            <a:r>
              <a:rPr lang="en-US" sz="1600" dirty="0" smtClean="0">
                <a:latin typeface="Arial"/>
                <a:ea typeface="Arial"/>
                <a:cs typeface="Arial"/>
                <a:sym typeface="Arial"/>
              </a:rPr>
              <a:t>”</a:t>
            </a:r>
          </a:p>
          <a:p>
            <a:pPr marL="357188" indent="-357188" defTabSz="914400">
              <a:spcBef>
                <a:spcPts val="0"/>
              </a:spcBef>
              <a:spcAft>
                <a:spcPts val="600"/>
              </a:spcAft>
              <a:buSzPct val="100000"/>
              <a:defRPr sz="2400">
                <a:latin typeface="Arial"/>
                <a:ea typeface="Arial"/>
                <a:cs typeface="Arial"/>
                <a:sym typeface="Arial"/>
              </a:defRPr>
            </a:pPr>
            <a:r>
              <a:rPr lang="en-US" sz="1900" dirty="0" smtClean="0">
                <a:latin typeface="Arial"/>
                <a:ea typeface="Arial"/>
                <a:cs typeface="Arial"/>
                <a:sym typeface="Arial"/>
              </a:rPr>
              <a:t>2.4.1.4  “Members shall make available to WMO the </a:t>
            </a:r>
            <a:r>
              <a:rPr lang="en-US" sz="1900" b="1" dirty="0" smtClean="0">
                <a:latin typeface="Arial"/>
                <a:ea typeface="Arial"/>
                <a:cs typeface="Arial"/>
                <a:sym typeface="Arial"/>
              </a:rPr>
              <a:t>updated metadata each time a new station identifier is issued</a:t>
            </a:r>
            <a:r>
              <a:rPr lang="en-US" sz="1900" dirty="0" smtClean="0">
                <a:latin typeface="Arial"/>
                <a:ea typeface="Arial"/>
                <a:cs typeface="Arial"/>
                <a:sym typeface="Arial"/>
              </a:rPr>
              <a:t>”</a:t>
            </a:r>
          </a:p>
          <a:p>
            <a:pPr marL="539750" lvl="1" indent="-182563" defTabSz="914400">
              <a:lnSpc>
                <a:spcPts val="1600"/>
              </a:lnSpc>
              <a:spcBef>
                <a:spcPts val="0"/>
              </a:spcBef>
              <a:spcAft>
                <a:spcPts val="600"/>
              </a:spcAft>
              <a:buSzPct val="100000"/>
              <a:defRPr sz="2400">
                <a:latin typeface="Arial"/>
                <a:ea typeface="Arial"/>
                <a:cs typeface="Arial"/>
                <a:sym typeface="Arial"/>
              </a:defRPr>
            </a:pPr>
            <a:r>
              <a:rPr lang="en-US" sz="1600" dirty="0">
                <a:latin typeface="Arial"/>
                <a:ea typeface="Arial"/>
                <a:cs typeface="Arial"/>
                <a:sym typeface="Arial"/>
              </a:rPr>
              <a:t>Notes: In circumstances when a WIGOS identifier is required for a station or platform to support a WMO or co-sponsored </a:t>
            </a:r>
            <a:r>
              <a:rPr lang="en-US" sz="1600" dirty="0" err="1">
                <a:latin typeface="Arial"/>
                <a:ea typeface="Arial"/>
                <a:cs typeface="Arial"/>
                <a:sym typeface="Arial"/>
              </a:rPr>
              <a:t>programme</a:t>
            </a:r>
            <a:r>
              <a:rPr lang="en-US" sz="1600" dirty="0">
                <a:latin typeface="Arial"/>
                <a:ea typeface="Arial"/>
                <a:cs typeface="Arial"/>
                <a:sym typeface="Arial"/>
              </a:rPr>
              <a:t> and </a:t>
            </a:r>
            <a:r>
              <a:rPr lang="en-US" sz="1600" b="1" dirty="0">
                <a:latin typeface="Arial"/>
                <a:ea typeface="Arial"/>
                <a:cs typeface="Arial"/>
                <a:sym typeface="Arial"/>
              </a:rPr>
              <a:t>a Member is not able, or no Member is in a position to issue one (for example, in Antarctica), the Secretary-General may issue a WIGOS station identifier</a:t>
            </a:r>
            <a:r>
              <a:rPr lang="en-US" sz="1600" dirty="0">
                <a:latin typeface="Arial"/>
                <a:ea typeface="Arial"/>
                <a:cs typeface="Arial"/>
                <a:sym typeface="Arial"/>
              </a:rPr>
              <a:t> for that station or platform, provided that its operator has committed to: (a) Providing WIGOS metadata; (b) Conforming to </a:t>
            </a:r>
            <a:r>
              <a:rPr lang="en-US" sz="1600" dirty="0" err="1" smtClean="0">
                <a:latin typeface="Arial"/>
                <a:ea typeface="Arial"/>
                <a:cs typeface="Arial"/>
                <a:sym typeface="Arial"/>
              </a:rPr>
              <a:t>Tech.Reg</a:t>
            </a:r>
            <a:r>
              <a:rPr lang="en-US" sz="1600" dirty="0" smtClean="0">
                <a:latin typeface="Arial"/>
                <a:ea typeface="Arial"/>
                <a:cs typeface="Arial"/>
                <a:sym typeface="Arial"/>
              </a:rPr>
              <a:t>.</a:t>
            </a:r>
            <a:endParaRPr lang="en-US" sz="1600" dirty="0">
              <a:latin typeface="Arial"/>
              <a:ea typeface="Arial"/>
              <a:cs typeface="Arial"/>
              <a:sym typeface="Arial"/>
            </a:endParaRPr>
          </a:p>
        </p:txBody>
      </p:sp>
    </p:spTree>
    <p:extLst>
      <p:ext uri="{BB962C8B-B14F-4D97-AF65-F5344CB8AC3E}">
        <p14:creationId xmlns:p14="http://schemas.microsoft.com/office/powerpoint/2010/main" val="27657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Framework/References</a:t>
            </a:r>
            <a:endParaRPr lang="en-US" sz="2800" dirty="0"/>
          </a:p>
          <a:p>
            <a:pPr marL="682625" indent="-682625">
              <a:buFont typeface="+mj-lt"/>
              <a:buAutoNum type="romanUcPeriod"/>
            </a:pPr>
            <a:r>
              <a:rPr lang="en-US" sz="2800" b="1" dirty="0" smtClean="0">
                <a:effectLst>
                  <a:outerShdw blurRad="38100" dist="38100" dir="2700000" algn="tl">
                    <a:srgbClr val="000000">
                      <a:alpha val="43137"/>
                    </a:srgbClr>
                  </a:outerShdw>
                </a:effectLst>
              </a:rPr>
              <a:t>The structure of the WIGOS IDs</a:t>
            </a:r>
          </a:p>
          <a:p>
            <a:pPr marL="682625" indent="-682625">
              <a:buFont typeface="+mj-lt"/>
              <a:buAutoNum type="romanUcPeriod"/>
            </a:pPr>
            <a:r>
              <a:rPr lang="fr-CH" sz="2800" dirty="0" err="1" smtClean="0"/>
              <a:t>Practical</a:t>
            </a:r>
            <a:r>
              <a:rPr lang="fr-CH" sz="2800" dirty="0" smtClean="0"/>
              <a:t> application</a:t>
            </a:r>
          </a:p>
          <a:p>
            <a:pPr marL="682625" indent="-682625">
              <a:buFont typeface="+mj-lt"/>
              <a:buAutoNum type="romanUcPeriod"/>
            </a:pPr>
            <a:r>
              <a:rPr lang="fr-CH" sz="2800" dirty="0" err="1" smtClean="0"/>
              <a:t>Example</a:t>
            </a:r>
            <a:endParaRPr lang="fr-CH" sz="2800" dirty="0" smtClean="0"/>
          </a:p>
          <a:p>
            <a:pPr marL="682625" indent="-682625">
              <a:buFont typeface="+mj-lt"/>
              <a:buAutoNum type="romanUcPeriod"/>
            </a:pPr>
            <a:r>
              <a:rPr lang="fr-CH" sz="2800" dirty="0" smtClean="0"/>
              <a:t>Final </a:t>
            </a:r>
            <a:r>
              <a:rPr lang="fr-CH" sz="2800" dirty="0" err="1" smtClean="0"/>
              <a:t>remarks</a:t>
            </a:r>
            <a:endParaRPr lang="en-US" sz="2800" dirty="0"/>
          </a:p>
        </p:txBody>
      </p:sp>
    </p:spTree>
    <p:extLst>
      <p:ext uri="{BB962C8B-B14F-4D97-AF65-F5344CB8AC3E}">
        <p14:creationId xmlns:p14="http://schemas.microsoft.com/office/powerpoint/2010/main" val="3669688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90"/>
                </a:solidFill>
              </a:rPr>
              <a:t>The structure of the WIGOS ID</a:t>
            </a:r>
            <a:r>
              <a:rPr lang="en-US" sz="3600" dirty="0" smtClean="0">
                <a:solidFill>
                  <a:srgbClr val="000090"/>
                </a:solidFill>
              </a:rPr>
              <a:t> (1)</a:t>
            </a:r>
            <a:endParaRPr lang="en-US" sz="3600" dirty="0"/>
          </a:p>
        </p:txBody>
      </p:sp>
      <p:graphicFrame>
        <p:nvGraphicFramePr>
          <p:cNvPr id="4" name="Group 3"/>
          <p:cNvGraphicFramePr>
            <a:graphicFrameLocks noGrp="1"/>
          </p:cNvGraphicFramePr>
          <p:nvPr>
            <p:ph idx="1"/>
            <p:extLst>
              <p:ext uri="{D42A27DB-BD31-4B8C-83A1-F6EECF244321}">
                <p14:modId xmlns:p14="http://schemas.microsoft.com/office/powerpoint/2010/main" val="3381457030"/>
              </p:ext>
            </p:extLst>
          </p:nvPr>
        </p:nvGraphicFramePr>
        <p:xfrm>
          <a:off x="166255" y="1803856"/>
          <a:ext cx="8853053" cy="3727522"/>
        </p:xfrm>
        <a:graphic>
          <a:graphicData uri="http://schemas.openxmlformats.org/drawingml/2006/table">
            <a:tbl>
              <a:tblPr/>
              <a:tblGrid>
                <a:gridCol w="2844695"/>
                <a:gridCol w="4039761"/>
                <a:gridCol w="1968597"/>
              </a:tblGrid>
              <a:tr h="523702">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smtClean="0">
                          <a:ln>
                            <a:noFill/>
                          </a:ln>
                          <a:solidFill>
                            <a:schemeClr val="tx1"/>
                          </a:solidFill>
                          <a:effectLst/>
                          <a:latin typeface="Arial" charset="0"/>
                        </a:rPr>
                        <a:t>COMPONENT</a:t>
                      </a:r>
                      <a:endParaRPr kumimoji="0" lang="en-US" altLang="en-US" sz="19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smtClean="0">
                          <a:ln>
                            <a:noFill/>
                          </a:ln>
                          <a:solidFill>
                            <a:schemeClr val="tx1"/>
                          </a:solidFill>
                          <a:effectLst/>
                          <a:latin typeface="Arial" charset="0"/>
                        </a:rPr>
                        <a:t>ROLE</a:t>
                      </a:r>
                      <a:endParaRPr kumimoji="0" lang="en-US" alt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smtClean="0">
                          <a:ln>
                            <a:noFill/>
                          </a:ln>
                          <a:solidFill>
                            <a:schemeClr val="tx1"/>
                          </a:solidFill>
                          <a:effectLst/>
                          <a:latin typeface="Arial" charset="0"/>
                        </a:rPr>
                        <a:t>INITIAL RANGE</a:t>
                      </a:r>
                      <a:endParaRPr kumimoji="0" lang="en-US" alt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WIGOS Identifier </a:t>
                      </a: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Series</a:t>
                      </a:r>
                      <a:endParaRPr kumimoji="0" lang="en-US"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Allows future expansion</a:t>
                      </a:r>
                      <a:endParaRPr kumimoji="0" lang="en-US" altLang="en-US"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0</a:t>
                      </a:r>
                      <a:endParaRPr kumimoji="0" lang="en-US" alt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Issuer</a:t>
                      </a:r>
                      <a:r>
                        <a:rPr kumimoji="0" lang="en-GB" altLang="en-US" sz="1900" b="0" i="0" u="none" strike="noStrike" cap="none" normalizeH="0" baseline="0" dirty="0" smtClean="0">
                          <a:ln>
                            <a:noFill/>
                          </a:ln>
                          <a:solidFill>
                            <a:schemeClr val="tx1"/>
                          </a:solidFill>
                          <a:effectLst/>
                          <a:latin typeface="Arial" charset="0"/>
                        </a:rPr>
                        <a:t> of identifier</a:t>
                      </a:r>
                      <a:endParaRPr kumimoji="0" lang="en-US" altLang="en-US" sz="19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Allow delegation of issuing identifiers by different organizations</a:t>
                      </a:r>
                      <a:endParaRPr kumimoji="0" lang="en-US" altLang="en-US"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0…65534</a:t>
                      </a:r>
                      <a:endParaRPr kumimoji="0" lang="en-US" alt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Issue </a:t>
                      </a: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number</a:t>
                      </a:r>
                      <a:endParaRPr kumimoji="0" lang="en-US"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Sub-delegation, or absorb historic IDs</a:t>
                      </a:r>
                      <a:endParaRPr kumimoji="0" lang="en-US" altLang="en-US" sz="1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0…65534</a:t>
                      </a:r>
                      <a:endParaRPr kumimoji="0" lang="en-US" alt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Local </a:t>
                      </a: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Identifier</a:t>
                      </a:r>
                      <a:endParaRPr kumimoji="0" lang="en-US"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Allocated to station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16 characters</a:t>
                      </a:r>
                      <a:endParaRPr kumimoji="0" lang="en-US" alt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Line Callout 1 11"/>
          <p:cNvSpPr/>
          <p:nvPr/>
        </p:nvSpPr>
        <p:spPr>
          <a:xfrm>
            <a:off x="2984312" y="1924731"/>
            <a:ext cx="3240000" cy="612000"/>
          </a:xfrm>
          <a:prstGeom prst="borderCallout1">
            <a:avLst>
              <a:gd name="adj1" fmla="val 51710"/>
              <a:gd name="adj2" fmla="val 100188"/>
              <a:gd name="adj3" fmla="val 106206"/>
              <a:gd name="adj4" fmla="val 141402"/>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0 = WIGOS Station Id</a:t>
            </a:r>
          </a:p>
        </p:txBody>
      </p:sp>
      <p:sp>
        <p:nvSpPr>
          <p:cNvPr id="13" name="Line Callout 1 12"/>
          <p:cNvSpPr/>
          <p:nvPr/>
        </p:nvSpPr>
        <p:spPr>
          <a:xfrm>
            <a:off x="2984312" y="2830935"/>
            <a:ext cx="3240000" cy="612000"/>
          </a:xfrm>
          <a:prstGeom prst="borderCallout1">
            <a:avLst>
              <a:gd name="adj1" fmla="val 48017"/>
              <a:gd name="adj2" fmla="val 100097"/>
              <a:gd name="adj3" fmla="val 93795"/>
              <a:gd name="adj4" fmla="val 135741"/>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200000 = WWW fixed land</a:t>
            </a:r>
          </a:p>
          <a:p>
            <a:pPr algn="ctr"/>
            <a:r>
              <a:rPr lang="en-GB" dirty="0" smtClean="0">
                <a:solidFill>
                  <a:schemeClr val="tx2"/>
                </a:solidFill>
              </a:rPr>
              <a:t>276 = Germany</a:t>
            </a:r>
            <a:endParaRPr lang="en-GB" dirty="0">
              <a:solidFill>
                <a:schemeClr val="tx2"/>
              </a:solidFill>
            </a:endParaRPr>
          </a:p>
        </p:txBody>
      </p:sp>
      <p:sp>
        <p:nvSpPr>
          <p:cNvPr id="14" name="Line Callout 1 13"/>
          <p:cNvSpPr/>
          <p:nvPr/>
        </p:nvSpPr>
        <p:spPr>
          <a:xfrm>
            <a:off x="2984312" y="3764119"/>
            <a:ext cx="3240000" cy="612000"/>
          </a:xfrm>
          <a:prstGeom prst="borderCallout1">
            <a:avLst>
              <a:gd name="adj1" fmla="val 48017"/>
              <a:gd name="adj2" fmla="val 100097"/>
              <a:gd name="adj3" fmla="val 87267"/>
              <a:gd name="adj4" fmla="val 133529"/>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e.g. drifting buoy identifiers,</a:t>
            </a:r>
          </a:p>
          <a:p>
            <a:pPr algn="ctr"/>
            <a:r>
              <a:rPr lang="en-GB" dirty="0" smtClean="0">
                <a:solidFill>
                  <a:schemeClr val="tx2"/>
                </a:solidFill>
              </a:rPr>
              <a:t>regional offices</a:t>
            </a:r>
          </a:p>
        </p:txBody>
      </p:sp>
      <p:sp>
        <p:nvSpPr>
          <p:cNvPr id="15" name="Line Callout 1 14"/>
          <p:cNvSpPr/>
          <p:nvPr/>
        </p:nvSpPr>
        <p:spPr>
          <a:xfrm>
            <a:off x="2984312" y="4686304"/>
            <a:ext cx="3240000" cy="612000"/>
          </a:xfrm>
          <a:prstGeom prst="borderCallout1">
            <a:avLst>
              <a:gd name="adj1" fmla="val 48017"/>
              <a:gd name="adj2" fmla="val 100097"/>
              <a:gd name="adj3" fmla="val 83192"/>
              <a:gd name="adj4" fmla="val 12993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rPr>
              <a:t>10637 (FRANKFURT/MAIN)</a:t>
            </a:r>
            <a:endParaRPr lang="en-GB" dirty="0" smtClean="0">
              <a:solidFill>
                <a:schemeClr val="tx2"/>
              </a:solidFill>
            </a:endParaRPr>
          </a:p>
          <a:p>
            <a:r>
              <a:rPr lang="en-GB" dirty="0">
                <a:solidFill>
                  <a:schemeClr val="tx2"/>
                </a:solidFill>
              </a:rPr>
              <a:t>EDDF (Frankfurt Airport)</a:t>
            </a:r>
          </a:p>
        </p:txBody>
      </p:sp>
      <p:graphicFrame>
        <p:nvGraphicFramePr>
          <p:cNvPr id="8" name="Group 3"/>
          <p:cNvGraphicFramePr>
            <a:graphicFrameLocks/>
          </p:cNvGraphicFramePr>
          <p:nvPr>
            <p:extLst>
              <p:ext uri="{D42A27DB-BD31-4B8C-83A1-F6EECF244321}">
                <p14:modId xmlns:p14="http://schemas.microsoft.com/office/powerpoint/2010/main" val="1247165605"/>
              </p:ext>
            </p:extLst>
          </p:nvPr>
        </p:nvGraphicFramePr>
        <p:xfrm>
          <a:off x="166255" y="1803856"/>
          <a:ext cx="2844695" cy="3727522"/>
        </p:xfrm>
        <a:graphic>
          <a:graphicData uri="http://schemas.openxmlformats.org/drawingml/2006/table">
            <a:tbl>
              <a:tblPr/>
              <a:tblGrid>
                <a:gridCol w="2844695"/>
              </a:tblGrid>
              <a:tr h="523702">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smtClean="0">
                          <a:ln>
                            <a:noFill/>
                          </a:ln>
                          <a:solidFill>
                            <a:schemeClr val="tx1"/>
                          </a:solidFill>
                          <a:effectLst/>
                          <a:latin typeface="Arial" charset="0"/>
                        </a:rPr>
                        <a:t>COMPONENT</a:t>
                      </a:r>
                      <a:endParaRPr kumimoji="0" lang="en-US" altLang="en-US" sz="19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WIGOS Identifier </a:t>
                      </a: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Series</a:t>
                      </a:r>
                      <a:endParaRPr kumimoji="0" lang="en-US"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Issuer</a:t>
                      </a:r>
                      <a:r>
                        <a:rPr kumimoji="0" lang="en-GB" altLang="en-US" sz="1900" b="0" i="0" u="none" strike="noStrike" cap="none" normalizeH="0" baseline="0" dirty="0" smtClean="0">
                          <a:ln>
                            <a:noFill/>
                          </a:ln>
                          <a:solidFill>
                            <a:schemeClr val="tx1"/>
                          </a:solidFill>
                          <a:effectLst/>
                          <a:latin typeface="Arial" charset="0"/>
                        </a:rPr>
                        <a:t> of identifier</a:t>
                      </a:r>
                      <a:endParaRPr kumimoji="0" lang="en-US" altLang="en-US" sz="19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Issue </a:t>
                      </a: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number</a:t>
                      </a:r>
                      <a:endParaRPr kumimoji="0" lang="en-US"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smtClean="0">
                          <a:ln>
                            <a:noFill/>
                          </a:ln>
                          <a:solidFill>
                            <a:schemeClr val="tx1"/>
                          </a:solidFill>
                          <a:effectLst/>
                          <a:latin typeface="Arial" charset="0"/>
                        </a:rPr>
                        <a:t>Local </a:t>
                      </a:r>
                      <a:r>
                        <a:rPr kumimoji="0" lang="en-GB"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Identifier</a:t>
                      </a:r>
                      <a:endParaRPr kumimoji="0" lang="en-US" altLang="en-US"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017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90"/>
                </a:solidFill>
              </a:rPr>
              <a:t>The structure of the WIGOS ID</a:t>
            </a:r>
            <a:r>
              <a:rPr lang="en-US" sz="3600" dirty="0" smtClean="0">
                <a:solidFill>
                  <a:srgbClr val="000090"/>
                </a:solidFill>
              </a:rPr>
              <a:t> (2)</a:t>
            </a:r>
            <a:endParaRPr lang="en-US" sz="3600" dirty="0"/>
          </a:p>
        </p:txBody>
      </p:sp>
      <p:sp>
        <p:nvSpPr>
          <p:cNvPr id="15" name="Content Placeholder 14"/>
          <p:cNvSpPr>
            <a:spLocks noGrp="1"/>
          </p:cNvSpPr>
          <p:nvPr>
            <p:ph idx="1"/>
          </p:nvPr>
        </p:nvSpPr>
        <p:spPr>
          <a:xfrm>
            <a:off x="457200" y="2552050"/>
            <a:ext cx="8229600" cy="357415"/>
          </a:xfrm>
        </p:spPr>
        <p:txBody>
          <a:bodyPr>
            <a:normAutofit fontScale="92500" lnSpcReduction="10000"/>
          </a:bodyPr>
          <a:lstStyle/>
          <a:p>
            <a:pPr marL="0" indent="0">
              <a:buNone/>
            </a:pPr>
            <a:r>
              <a:rPr lang="fr-CH" sz="2000" dirty="0" err="1" smtClean="0"/>
              <a:t>Example</a:t>
            </a:r>
            <a:r>
              <a:rPr lang="fr-CH" sz="2000" dirty="0" smtClean="0"/>
              <a:t> of station Offenbach/</a:t>
            </a:r>
            <a:r>
              <a:rPr lang="fr-CH" sz="2000" dirty="0" err="1" smtClean="0"/>
              <a:t>Wetterpark</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3856554185"/>
              </p:ext>
            </p:extLst>
          </p:nvPr>
        </p:nvGraphicFramePr>
        <p:xfrm>
          <a:off x="457200" y="1653905"/>
          <a:ext cx="8229600" cy="544830"/>
        </p:xfrm>
        <a:graphic>
          <a:graphicData uri="http://schemas.openxmlformats.org/drawingml/2006/table">
            <a:tbl>
              <a:tblPr firstRow="1" firstCol="1" bandRow="1"/>
              <a:tblGrid>
                <a:gridCol w="2057400"/>
                <a:gridCol w="2057400"/>
                <a:gridCol w="2057400"/>
                <a:gridCol w="2057400"/>
              </a:tblGrid>
              <a:tr h="0">
                <a:tc>
                  <a:txBody>
                    <a:bodyPr/>
                    <a:lstStyle/>
                    <a:p>
                      <a:pPr algn="l">
                        <a:spcBef>
                          <a:spcPts val="300"/>
                        </a:spcBef>
                        <a:spcAft>
                          <a:spcPts val="300"/>
                        </a:spcAft>
                      </a:pPr>
                      <a:r>
                        <a:rPr lang="en-GB" sz="1600" b="0" dirty="0">
                          <a:effectLst/>
                          <a:latin typeface="Calibri" panose="020F0502020204030204" pitchFamily="34" charset="0"/>
                          <a:ea typeface="Arial"/>
                          <a:cs typeface="Arial"/>
                        </a:rPr>
                        <a:t>WIGOS Identifier </a:t>
                      </a:r>
                      <a:r>
                        <a:rPr lang="en-GB" sz="1600" b="1" dirty="0">
                          <a:effectLst/>
                          <a:latin typeface="Calibri" panose="020F0502020204030204" pitchFamily="34" charset="0"/>
                          <a:ea typeface="Arial"/>
                          <a:cs typeface="Arial"/>
                        </a:rPr>
                        <a:t>Series </a:t>
                      </a:r>
                      <a:br>
                        <a:rPr lang="en-GB" sz="1600" b="1" dirty="0">
                          <a:effectLst/>
                          <a:latin typeface="Calibri" panose="020F0502020204030204" pitchFamily="34" charset="0"/>
                          <a:ea typeface="Arial"/>
                          <a:cs typeface="Arial"/>
                        </a:rPr>
                      </a:br>
                      <a:r>
                        <a:rPr lang="en-GB" sz="1600" b="0" dirty="0">
                          <a:effectLst/>
                          <a:latin typeface="Calibri" panose="020F0502020204030204" pitchFamily="34" charset="0"/>
                          <a:ea typeface="Arial"/>
                          <a:cs typeface="Arial"/>
                        </a:rPr>
                        <a:t>(number) </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GB" sz="1600" b="1" dirty="0">
                          <a:effectLst/>
                          <a:latin typeface="Calibri" panose="020F0502020204030204" pitchFamily="34" charset="0"/>
                          <a:ea typeface="Arial"/>
                          <a:cs typeface="Arial"/>
                        </a:rPr>
                        <a:t>Issuer</a:t>
                      </a:r>
                      <a:r>
                        <a:rPr lang="en-GB" sz="1600" b="0" dirty="0">
                          <a:effectLst/>
                          <a:latin typeface="Calibri" panose="020F0502020204030204" pitchFamily="34" charset="0"/>
                          <a:ea typeface="Arial"/>
                          <a:cs typeface="Arial"/>
                        </a:rPr>
                        <a:t> of Identifier </a:t>
                      </a:r>
                      <a:r>
                        <a:rPr lang="en-GB" sz="1600" b="1" dirty="0">
                          <a:effectLst/>
                          <a:latin typeface="Calibri" panose="020F0502020204030204" pitchFamily="34" charset="0"/>
                          <a:ea typeface="Arial"/>
                          <a:cs typeface="Arial"/>
                        </a:rPr>
                        <a:t/>
                      </a:r>
                      <a:br>
                        <a:rPr lang="en-GB" sz="1600" b="1" dirty="0">
                          <a:effectLst/>
                          <a:latin typeface="Calibri" panose="020F0502020204030204" pitchFamily="34" charset="0"/>
                          <a:ea typeface="Arial"/>
                          <a:cs typeface="Arial"/>
                        </a:rPr>
                      </a:br>
                      <a:r>
                        <a:rPr lang="en-GB" sz="1600" b="0" dirty="0">
                          <a:effectLst/>
                          <a:latin typeface="Calibri" panose="020F0502020204030204" pitchFamily="34" charset="0"/>
                          <a:ea typeface="Arial"/>
                          <a:cs typeface="Arial"/>
                        </a:rPr>
                        <a:t>(number) </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GB" sz="1600" b="0" dirty="0">
                          <a:effectLst/>
                          <a:latin typeface="Calibri" panose="020F0502020204030204" pitchFamily="34" charset="0"/>
                          <a:ea typeface="Arial"/>
                          <a:cs typeface="Arial"/>
                        </a:rPr>
                        <a:t>Issue </a:t>
                      </a:r>
                      <a:r>
                        <a:rPr lang="en-GB" sz="1600" b="1" dirty="0">
                          <a:effectLst/>
                          <a:latin typeface="Calibri" panose="020F0502020204030204" pitchFamily="34" charset="0"/>
                          <a:ea typeface="Arial"/>
                          <a:cs typeface="Arial"/>
                        </a:rPr>
                        <a:t>Number </a:t>
                      </a:r>
                      <a:br>
                        <a:rPr lang="en-GB" sz="1600" b="1" dirty="0">
                          <a:effectLst/>
                          <a:latin typeface="Calibri" panose="020F0502020204030204" pitchFamily="34" charset="0"/>
                          <a:ea typeface="Arial"/>
                          <a:cs typeface="Arial"/>
                        </a:rPr>
                      </a:br>
                      <a:r>
                        <a:rPr lang="en-GB" sz="1600" b="0" dirty="0">
                          <a:effectLst/>
                          <a:latin typeface="Calibri" panose="020F0502020204030204" pitchFamily="34" charset="0"/>
                          <a:ea typeface="Arial"/>
                          <a:cs typeface="Arial"/>
                        </a:rPr>
                        <a:t>(number)</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GB" sz="1600" b="0" dirty="0">
                          <a:effectLst/>
                          <a:latin typeface="Calibri" panose="020F0502020204030204" pitchFamily="34" charset="0"/>
                          <a:ea typeface="Arial"/>
                          <a:cs typeface="Arial"/>
                        </a:rPr>
                        <a:t>Local </a:t>
                      </a:r>
                      <a:r>
                        <a:rPr lang="en-GB" sz="1600" b="1" dirty="0">
                          <a:effectLst/>
                          <a:latin typeface="Calibri" panose="020F0502020204030204" pitchFamily="34" charset="0"/>
                          <a:ea typeface="Arial"/>
                          <a:cs typeface="Arial"/>
                        </a:rPr>
                        <a:t>Identifier </a:t>
                      </a:r>
                      <a:br>
                        <a:rPr lang="en-GB" sz="1600" b="1" dirty="0">
                          <a:effectLst/>
                          <a:latin typeface="Calibri" panose="020F0502020204030204" pitchFamily="34" charset="0"/>
                          <a:ea typeface="Arial"/>
                          <a:cs typeface="Arial"/>
                        </a:rPr>
                      </a:br>
                      <a:r>
                        <a:rPr lang="en-GB" sz="1600" b="0" dirty="0">
                          <a:effectLst/>
                          <a:latin typeface="Calibri" panose="020F0502020204030204" pitchFamily="34" charset="0"/>
                          <a:ea typeface="Arial"/>
                          <a:cs typeface="Arial"/>
                        </a:rPr>
                        <a:t>(characters)</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7293920"/>
              </p:ext>
            </p:extLst>
          </p:nvPr>
        </p:nvGraphicFramePr>
        <p:xfrm>
          <a:off x="457200" y="3078173"/>
          <a:ext cx="8229600" cy="300990"/>
        </p:xfrm>
        <a:graphic>
          <a:graphicData uri="http://schemas.openxmlformats.org/drawingml/2006/table">
            <a:tbl>
              <a:tblPr firstRow="1" firstCol="1" bandRow="1"/>
              <a:tblGrid>
                <a:gridCol w="2057400"/>
                <a:gridCol w="2057400"/>
                <a:gridCol w="2057400"/>
                <a:gridCol w="2057400"/>
              </a:tblGrid>
              <a:tr h="0">
                <a:tc>
                  <a:txBody>
                    <a:bodyPr/>
                    <a:lstStyle/>
                    <a:p>
                      <a:pPr algn="l">
                        <a:spcBef>
                          <a:spcPts val="300"/>
                        </a:spcBef>
                        <a:spcAft>
                          <a:spcPts val="300"/>
                        </a:spcAft>
                      </a:pPr>
                      <a:r>
                        <a:rPr lang="en-GB" sz="1600" b="0" dirty="0" smtClean="0">
                          <a:effectLst/>
                          <a:latin typeface="Calibri" panose="020F0502020204030204" pitchFamily="34" charset="0"/>
                          <a:ea typeface="Arial"/>
                          <a:cs typeface="Arial"/>
                        </a:rPr>
                        <a:t>0</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GB" sz="1600" b="0" dirty="0" smtClean="0">
                          <a:effectLst/>
                          <a:latin typeface="Calibri" panose="020F0502020204030204" pitchFamily="34" charset="0"/>
                          <a:ea typeface="Arial"/>
                          <a:cs typeface="Arial"/>
                        </a:rPr>
                        <a:t>20000</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GB" sz="1600" b="0" dirty="0" smtClean="0">
                          <a:effectLst/>
                          <a:latin typeface="Calibri" panose="020F0502020204030204" pitchFamily="34" charset="0"/>
                          <a:ea typeface="Arial"/>
                          <a:cs typeface="Arial"/>
                        </a:rPr>
                        <a:t>0</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GB" sz="1600" b="0" dirty="0" smtClean="0">
                          <a:effectLst/>
                          <a:latin typeface="Calibri" panose="020F0502020204030204" pitchFamily="34" charset="0"/>
                          <a:ea typeface="Arial"/>
                          <a:cs typeface="Arial"/>
                        </a:rPr>
                        <a:t>10641</a:t>
                      </a:r>
                      <a:endParaRPr lang="en-US" sz="1600" b="0" dirty="0">
                        <a:effectLst/>
                        <a:latin typeface="Calibri" panose="020F0502020204030204" pitchFamily="34" charset="0"/>
                        <a:ea typeface="Arial"/>
                        <a:cs typeface="Arial"/>
                      </a:endParaRPr>
                    </a:p>
                  </a:txBody>
                  <a:tcPr marL="28575" marR="28575" marT="28575" marB="2857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245" y="3718783"/>
            <a:ext cx="5563377" cy="2857899"/>
          </a:xfrm>
          <a:prstGeom prst="rect">
            <a:avLst/>
          </a:prstGeom>
        </p:spPr>
      </p:pic>
    </p:spTree>
    <p:extLst>
      <p:ext uri="{BB962C8B-B14F-4D97-AF65-F5344CB8AC3E}">
        <p14:creationId xmlns:p14="http://schemas.microsoft.com/office/powerpoint/2010/main" val="18989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3758</TotalTime>
  <Words>2401</Words>
  <Application>Microsoft Office PowerPoint</Application>
  <PresentationFormat>On-screen Show (4:3)</PresentationFormat>
  <Paragraphs>274</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WMO_WHITE_Powerpoint_en_fr</vt:lpstr>
      <vt:lpstr>Document</vt:lpstr>
      <vt:lpstr>PowerPoint Presentation</vt:lpstr>
      <vt:lpstr>Outline</vt:lpstr>
      <vt:lpstr>Outline</vt:lpstr>
      <vt:lpstr>The WIGOS IDs and the WIGOS Metadata</vt:lpstr>
      <vt:lpstr>WIGOS Regulatory Material</vt:lpstr>
      <vt:lpstr>From the Manual on WIGOS  (Annex to the Tech Regulations WMO-No. 49, Vol. I, Part I)</vt:lpstr>
      <vt:lpstr>Outline</vt:lpstr>
      <vt:lpstr>The structure of the WIGOS ID (1)</vt:lpstr>
      <vt:lpstr>The structure of the WIGOS ID (2)</vt:lpstr>
      <vt:lpstr>Fundamentals of WIGOS ID</vt:lpstr>
      <vt:lpstr>Outline</vt:lpstr>
      <vt:lpstr>Assigning WIGOS IDs to Observing Stations</vt:lpstr>
      <vt:lpstr>Flow chart/Decision tree</vt:lpstr>
      <vt:lpstr>Table “Issuer of Identifier”</vt:lpstr>
      <vt:lpstr>“Observing Programmes with an Int. System for Assigning Station ID”</vt:lpstr>
      <vt:lpstr>Table “ISO 3166-1 numeric code” (https://www.iso.org/obp/ui/#search)</vt:lpstr>
      <vt:lpstr>Table “Partner IDs”</vt:lpstr>
      <vt:lpstr>Outline</vt:lpstr>
      <vt:lpstr>Example of allocation of “issue number” and “local identifier” for a Member that has an “ISO code”</vt:lpstr>
      <vt:lpstr>(Cont.) Example of allocation of “issue number” and “local identifier” for a Member that has an “ISO code”</vt:lpstr>
      <vt:lpstr>Outline</vt:lpstr>
      <vt:lpstr>Final Remarks</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Miroslav Ondras</dc:creator>
  <cp:lastModifiedBy>Luis Filipe NUNES</cp:lastModifiedBy>
  <cp:revision>453</cp:revision>
  <cp:lastPrinted>2017-05-09T06:47:47Z</cp:lastPrinted>
  <dcterms:created xsi:type="dcterms:W3CDTF">2016-05-27T11:05:50Z</dcterms:created>
  <dcterms:modified xsi:type="dcterms:W3CDTF">2017-05-22T21:50:53Z</dcterms:modified>
</cp:coreProperties>
</file>