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2"/>
  </p:notesMasterIdLst>
  <p:handoutMasterIdLst>
    <p:handoutMasterId r:id="rId33"/>
  </p:handoutMasterIdLst>
  <p:sldIdLst>
    <p:sldId id="256" r:id="rId2"/>
    <p:sldId id="297" r:id="rId3"/>
    <p:sldId id="257" r:id="rId4"/>
    <p:sldId id="262" r:id="rId5"/>
    <p:sldId id="303" r:id="rId6"/>
    <p:sldId id="263" r:id="rId7"/>
    <p:sldId id="275" r:id="rId8"/>
    <p:sldId id="276" r:id="rId9"/>
    <p:sldId id="277" r:id="rId10"/>
    <p:sldId id="274" r:id="rId11"/>
    <p:sldId id="278" r:id="rId12"/>
    <p:sldId id="279" r:id="rId13"/>
    <p:sldId id="280" r:id="rId14"/>
    <p:sldId id="293" r:id="rId15"/>
    <p:sldId id="296" r:id="rId16"/>
    <p:sldId id="295" r:id="rId17"/>
    <p:sldId id="285" r:id="rId18"/>
    <p:sldId id="289" r:id="rId19"/>
    <p:sldId id="286" r:id="rId20"/>
    <p:sldId id="288" r:id="rId21"/>
    <p:sldId id="290" r:id="rId22"/>
    <p:sldId id="291" r:id="rId23"/>
    <p:sldId id="294" r:id="rId24"/>
    <p:sldId id="268" r:id="rId25"/>
    <p:sldId id="292" r:id="rId26"/>
    <p:sldId id="269" r:id="rId27"/>
    <p:sldId id="299" r:id="rId28"/>
    <p:sldId id="300" r:id="rId29"/>
    <p:sldId id="302" r:id="rId30"/>
    <p:sldId id="301" r:id="rId3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9632" autoAdjust="0"/>
  </p:normalViewPr>
  <p:slideViewPr>
    <p:cSldViewPr snapToObjects="1">
      <p:cViewPr varScale="1">
        <p:scale>
          <a:sx n="47" d="100"/>
          <a:sy n="47" d="100"/>
        </p:scale>
        <p:origin x="-1248" y="-10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B11865D2-DF62-AD40-A61C-568465BE6FEE}" type="datetimeFigureOut">
              <a:rPr lang="en-GB" smtClean="0"/>
              <a:t>30/11/2018</a:t>
            </a:fld>
            <a:endParaRPr lang="en-GB"/>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2ACA9AF-863A-3844-8323-76477C485A4B}" type="slidenum">
              <a:rPr lang="en-GB" smtClean="0"/>
              <a:t>‹#›</a:t>
            </a:fld>
            <a:endParaRPr lang="en-GB"/>
          </a:p>
        </p:txBody>
      </p:sp>
    </p:spTree>
    <p:extLst>
      <p:ext uri="{BB962C8B-B14F-4D97-AF65-F5344CB8AC3E}">
        <p14:creationId xmlns:p14="http://schemas.microsoft.com/office/powerpoint/2010/main" val="2830247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03334E4-031C-C84E-8B63-505D1CC0F420}" type="datetimeFigureOut">
              <a:rPr lang="en-GB" smtClean="0"/>
              <a:t>30/11/2018</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68146A4-9A5F-3A41-A7D3-A84394060E2A}" type="slidenum">
              <a:rPr lang="en-GB" smtClean="0"/>
              <a:t>‹#›</a:t>
            </a:fld>
            <a:endParaRPr lang="en-GB"/>
          </a:p>
        </p:txBody>
      </p:sp>
    </p:spTree>
    <p:extLst>
      <p:ext uri="{BB962C8B-B14F-4D97-AF65-F5344CB8AC3E}">
        <p14:creationId xmlns:p14="http://schemas.microsoft.com/office/powerpoint/2010/main" val="8718131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868146A4-9A5F-3A41-A7D3-A84394060E2A}" type="slidenum">
              <a:rPr lang="en-GB" smtClean="0"/>
              <a:t>4</a:t>
            </a:fld>
            <a:endParaRPr lang="en-GB"/>
          </a:p>
        </p:txBody>
      </p:sp>
    </p:spTree>
    <p:extLst>
      <p:ext uri="{BB962C8B-B14F-4D97-AF65-F5344CB8AC3E}">
        <p14:creationId xmlns:p14="http://schemas.microsoft.com/office/powerpoint/2010/main" val="1762399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WMO education and training exists to support NMHSs, especially in developing economies, in meeting their training needs</a:t>
            </a:r>
          </a:p>
          <a:p>
            <a:r>
              <a:rPr lang="en-GB" dirty="0"/>
              <a:t>It is a global organisation</a:t>
            </a:r>
          </a:p>
          <a:p>
            <a:r>
              <a:rPr lang="en-GB" dirty="0"/>
              <a:t>The world has a vast wealth of academic and professional expertise in weather, climate and water theory and practice</a:t>
            </a:r>
          </a:p>
          <a:p>
            <a:endParaRPr lang="en-GB" dirty="0"/>
          </a:p>
        </p:txBody>
      </p:sp>
      <p:sp>
        <p:nvSpPr>
          <p:cNvPr id="4" name="Slide Number Placeholder 3"/>
          <p:cNvSpPr>
            <a:spLocks noGrp="1"/>
          </p:cNvSpPr>
          <p:nvPr>
            <p:ph type="sldNum" sz="quarter" idx="10"/>
          </p:nvPr>
        </p:nvSpPr>
        <p:spPr/>
        <p:txBody>
          <a:bodyPr/>
          <a:lstStyle/>
          <a:p>
            <a:fld id="{868146A4-9A5F-3A41-A7D3-A84394060E2A}" type="slidenum">
              <a:rPr lang="en-GB" smtClean="0"/>
              <a:t>5</a:t>
            </a:fld>
            <a:endParaRPr lang="en-GB"/>
          </a:p>
        </p:txBody>
      </p:sp>
    </p:spTree>
    <p:extLst>
      <p:ext uri="{BB962C8B-B14F-4D97-AF65-F5344CB8AC3E}">
        <p14:creationId xmlns:p14="http://schemas.microsoft.com/office/powerpoint/2010/main" val="18295350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David’s working group</a:t>
            </a:r>
          </a:p>
          <a:p>
            <a:r>
              <a:rPr lang="en-GB" dirty="0"/>
              <a:t>Can we outline some priorities/approach?</a:t>
            </a:r>
          </a:p>
        </p:txBody>
      </p:sp>
      <p:sp>
        <p:nvSpPr>
          <p:cNvPr id="4" name="Slide Number Placeholder 3"/>
          <p:cNvSpPr>
            <a:spLocks noGrp="1"/>
          </p:cNvSpPr>
          <p:nvPr>
            <p:ph type="sldNum" sz="quarter" idx="10"/>
          </p:nvPr>
        </p:nvSpPr>
        <p:spPr/>
        <p:txBody>
          <a:bodyPr/>
          <a:lstStyle/>
          <a:p>
            <a:fld id="{868146A4-9A5F-3A41-A7D3-A84394060E2A}" type="slidenum">
              <a:rPr lang="en-GB" smtClean="0"/>
              <a:t>21</a:t>
            </a:fld>
            <a:endParaRPr lang="en-GB"/>
          </a:p>
        </p:txBody>
      </p:sp>
    </p:spTree>
    <p:extLst>
      <p:ext uri="{BB962C8B-B14F-4D97-AF65-F5344CB8AC3E}">
        <p14:creationId xmlns:p14="http://schemas.microsoft.com/office/powerpoint/2010/main" val="38193862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Can we build an identifier within the calendar that indicates which courses partially</a:t>
            </a:r>
            <a:r>
              <a:rPr lang="en-GB" baseline="0" dirty="0"/>
              <a:t> meet the requirements for BIP-M? This would rely on us having an agreed way to assess this? BIP-M Academic Panel?</a:t>
            </a:r>
          </a:p>
          <a:p>
            <a:r>
              <a:rPr lang="en-GB" baseline="0" dirty="0"/>
              <a:t>If we split BIP-M into clear chunks: lets say BIPM1, BIPM2, … , BIPMN; providers could then build courses that meet each of those chunks.</a:t>
            </a:r>
          </a:p>
          <a:p>
            <a:r>
              <a:rPr lang="en-GB" baseline="0" dirty="0"/>
              <a:t>So then users have to pick up courses covering each </a:t>
            </a:r>
            <a:r>
              <a:rPr lang="en-GB" baseline="0" dirty="0" err="1"/>
              <a:t>BIPMi</a:t>
            </a:r>
            <a:r>
              <a:rPr lang="en-GB" baseline="0" dirty="0"/>
              <a:t>.</a:t>
            </a:r>
          </a:p>
          <a:p>
            <a:r>
              <a:rPr lang="en-GB" baseline="0" dirty="0"/>
              <a:t>This could be a focus for tracking system.</a:t>
            </a:r>
            <a:endParaRPr lang="en-GB" dirty="0"/>
          </a:p>
        </p:txBody>
      </p:sp>
      <p:sp>
        <p:nvSpPr>
          <p:cNvPr id="4" name="Slide Number Placeholder 3"/>
          <p:cNvSpPr>
            <a:spLocks noGrp="1"/>
          </p:cNvSpPr>
          <p:nvPr>
            <p:ph type="sldNum" sz="quarter" idx="10"/>
          </p:nvPr>
        </p:nvSpPr>
        <p:spPr/>
        <p:txBody>
          <a:bodyPr/>
          <a:lstStyle/>
          <a:p>
            <a:fld id="{868146A4-9A5F-3A41-A7D3-A84394060E2A}" type="slidenum">
              <a:rPr lang="en-GB" smtClean="0"/>
              <a:t>22</a:t>
            </a:fld>
            <a:endParaRPr lang="en-GB"/>
          </a:p>
        </p:txBody>
      </p:sp>
    </p:spTree>
    <p:extLst>
      <p:ext uri="{BB962C8B-B14F-4D97-AF65-F5344CB8AC3E}">
        <p14:creationId xmlns:p14="http://schemas.microsoft.com/office/powerpoint/2010/main" val="11212479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Reactive “reporting” system,</a:t>
            </a:r>
            <a:r>
              <a:rPr lang="en-GB" baseline="0" dirty="0"/>
              <a:t> with an “academic editorial board” responsible for identifying appropriate reviewers to “test” reports of concern.</a:t>
            </a:r>
          </a:p>
          <a:p>
            <a:r>
              <a:rPr lang="en-GB" baseline="0" dirty="0"/>
              <a:t>This could be simple button, followed by text field.</a:t>
            </a:r>
          </a:p>
          <a:p>
            <a:r>
              <a:rPr lang="en-GB" baseline="0" dirty="0"/>
              <a:t>But it needs to be clear to WHERE/WHO those reports will go.</a:t>
            </a:r>
          </a:p>
          <a:p>
            <a:endParaRPr lang="en-GB" baseline="0" dirty="0"/>
          </a:p>
          <a:p>
            <a:r>
              <a:rPr lang="en-GB" baseline="0" dirty="0"/>
              <a:t>Does BIP-M need a formal accreditation process – maybe on a course by course basis?</a:t>
            </a:r>
            <a:endParaRPr lang="en-GB" dirty="0"/>
          </a:p>
        </p:txBody>
      </p:sp>
      <p:sp>
        <p:nvSpPr>
          <p:cNvPr id="4" name="Slide Number Placeholder 3"/>
          <p:cNvSpPr>
            <a:spLocks noGrp="1"/>
          </p:cNvSpPr>
          <p:nvPr>
            <p:ph type="sldNum" sz="quarter" idx="10"/>
          </p:nvPr>
        </p:nvSpPr>
        <p:spPr/>
        <p:txBody>
          <a:bodyPr/>
          <a:lstStyle/>
          <a:p>
            <a:fld id="{868146A4-9A5F-3A41-A7D3-A84394060E2A}" type="slidenum">
              <a:rPr lang="en-GB" smtClean="0"/>
              <a:t>23</a:t>
            </a:fld>
            <a:endParaRPr lang="en-GB"/>
          </a:p>
        </p:txBody>
      </p:sp>
    </p:spTree>
    <p:extLst>
      <p:ext uri="{BB962C8B-B14F-4D97-AF65-F5344CB8AC3E}">
        <p14:creationId xmlns:p14="http://schemas.microsoft.com/office/powerpoint/2010/main" val="33615891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Support for applications for pump-priming funding for WMO secretariat?</a:t>
            </a:r>
          </a:p>
          <a:p>
            <a:r>
              <a:rPr lang="en-GB" dirty="0"/>
              <a:t>Database (not complex) of members could include statements of expertise?</a:t>
            </a:r>
          </a:p>
          <a:p>
            <a:r>
              <a:rPr lang="en-GB" dirty="0"/>
              <a:t>Universities lead invitations</a:t>
            </a:r>
            <a:r>
              <a:rPr lang="en-GB" baseline="0" dirty="0"/>
              <a:t> to “join” to other Universities</a:t>
            </a:r>
            <a:endParaRPr lang="en-GB" dirty="0"/>
          </a:p>
          <a:p>
            <a:endParaRPr lang="en-GB" dirty="0"/>
          </a:p>
        </p:txBody>
      </p:sp>
      <p:sp>
        <p:nvSpPr>
          <p:cNvPr id="4" name="Slide Number Placeholder 3"/>
          <p:cNvSpPr>
            <a:spLocks noGrp="1"/>
          </p:cNvSpPr>
          <p:nvPr>
            <p:ph type="sldNum" sz="quarter" idx="10"/>
          </p:nvPr>
        </p:nvSpPr>
        <p:spPr/>
        <p:txBody>
          <a:bodyPr/>
          <a:lstStyle/>
          <a:p>
            <a:fld id="{868146A4-9A5F-3A41-A7D3-A84394060E2A}" type="slidenum">
              <a:rPr lang="en-GB" smtClean="0"/>
              <a:t>24</a:t>
            </a:fld>
            <a:endParaRPr lang="en-GB"/>
          </a:p>
        </p:txBody>
      </p:sp>
    </p:spTree>
    <p:extLst>
      <p:ext uri="{BB962C8B-B14F-4D97-AF65-F5344CB8AC3E}">
        <p14:creationId xmlns:p14="http://schemas.microsoft.com/office/powerpoint/2010/main" val="15301753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Existing programmes into the Calendar of Events somehow? </a:t>
            </a:r>
          </a:p>
          <a:p>
            <a:r>
              <a:rPr lang="en-GB" dirty="0"/>
              <a:t>Badge the NUIST Reading programme and</a:t>
            </a:r>
            <a:r>
              <a:rPr lang="en-GB" baseline="0" dirty="0"/>
              <a:t> other existing routes as “Supported by” GC or “Affiliate course” status?</a:t>
            </a:r>
          </a:p>
          <a:p>
            <a:r>
              <a:rPr lang="en-GB" baseline="0" dirty="0"/>
              <a:t>What would that badge look like?</a:t>
            </a:r>
            <a:endParaRPr lang="en-GB" dirty="0"/>
          </a:p>
        </p:txBody>
      </p:sp>
      <p:sp>
        <p:nvSpPr>
          <p:cNvPr id="4" name="Slide Number Placeholder 3"/>
          <p:cNvSpPr>
            <a:spLocks noGrp="1"/>
          </p:cNvSpPr>
          <p:nvPr>
            <p:ph type="sldNum" sz="quarter" idx="10"/>
          </p:nvPr>
        </p:nvSpPr>
        <p:spPr/>
        <p:txBody>
          <a:bodyPr/>
          <a:lstStyle/>
          <a:p>
            <a:fld id="{868146A4-9A5F-3A41-A7D3-A84394060E2A}" type="slidenum">
              <a:rPr lang="en-GB" smtClean="0"/>
              <a:t>25</a:t>
            </a:fld>
            <a:endParaRPr lang="en-GB"/>
          </a:p>
        </p:txBody>
      </p:sp>
    </p:spTree>
    <p:extLst>
      <p:ext uri="{BB962C8B-B14F-4D97-AF65-F5344CB8AC3E}">
        <p14:creationId xmlns:p14="http://schemas.microsoft.com/office/powerpoint/2010/main" val="153913999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r>
              <a:rPr lang="en-NZ" dirty="0" smtClean="0"/>
              <a:t>We a group of interested institutions invite you to express an interest in participating in the network. This is a key part of convincing WMO Congress of the feasibility of the WMOGC.</a:t>
            </a:r>
          </a:p>
          <a:p>
            <a:pPr lvl="1"/>
            <a:r>
              <a:rPr lang="en-NZ" dirty="0" smtClean="0"/>
              <a:t>Please consider depositing items to the </a:t>
            </a:r>
            <a:r>
              <a:rPr lang="en-NZ" dirty="0" err="1" smtClean="0"/>
              <a:t>WMOLearn</a:t>
            </a:r>
            <a:r>
              <a:rPr lang="en-NZ" dirty="0" smtClean="0"/>
              <a:t> Library and Calendar. This is also a key part of convincing WMO Congress of the feasibility of WMOGC.</a:t>
            </a:r>
          </a:p>
          <a:p>
            <a:endParaRPr lang="en-GB" dirty="0"/>
          </a:p>
        </p:txBody>
      </p:sp>
      <p:sp>
        <p:nvSpPr>
          <p:cNvPr id="4" name="Slide Number Placeholder 3"/>
          <p:cNvSpPr>
            <a:spLocks noGrp="1"/>
          </p:cNvSpPr>
          <p:nvPr>
            <p:ph type="sldNum" sz="quarter" idx="10"/>
          </p:nvPr>
        </p:nvSpPr>
        <p:spPr/>
        <p:txBody>
          <a:bodyPr/>
          <a:lstStyle/>
          <a:p>
            <a:fld id="{868146A4-9A5F-3A41-A7D3-A84394060E2A}" type="slidenum">
              <a:rPr lang="en-GB" smtClean="0"/>
              <a:t>28</a:t>
            </a:fld>
            <a:endParaRPr lang="en-GB"/>
          </a:p>
        </p:txBody>
      </p:sp>
    </p:spTree>
    <p:extLst>
      <p:ext uri="{BB962C8B-B14F-4D97-AF65-F5344CB8AC3E}">
        <p14:creationId xmlns:p14="http://schemas.microsoft.com/office/powerpoint/2010/main" val="6868420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r>
              <a:rPr lang="en-NZ" dirty="0" smtClean="0"/>
              <a:t>We a group of interested institutions invite you to express an interest in participating in the network. This is a key part of convincing WMO Congress of the feasibility of the WMOGC.</a:t>
            </a:r>
          </a:p>
          <a:p>
            <a:pPr lvl="1"/>
            <a:r>
              <a:rPr lang="en-NZ" dirty="0" smtClean="0"/>
              <a:t>Please consider depositing items to the </a:t>
            </a:r>
            <a:r>
              <a:rPr lang="en-NZ" dirty="0" err="1" smtClean="0"/>
              <a:t>WMOLearn</a:t>
            </a:r>
            <a:r>
              <a:rPr lang="en-NZ" dirty="0" smtClean="0"/>
              <a:t> Library and Calendar. This is also a key part of convincing WMO Congress of the feasibility of WMOGC.</a:t>
            </a:r>
          </a:p>
          <a:p>
            <a:endParaRPr lang="en-GB" dirty="0"/>
          </a:p>
        </p:txBody>
      </p:sp>
      <p:sp>
        <p:nvSpPr>
          <p:cNvPr id="4" name="Slide Number Placeholder 3"/>
          <p:cNvSpPr>
            <a:spLocks noGrp="1"/>
          </p:cNvSpPr>
          <p:nvPr>
            <p:ph type="sldNum" sz="quarter" idx="10"/>
          </p:nvPr>
        </p:nvSpPr>
        <p:spPr/>
        <p:txBody>
          <a:bodyPr/>
          <a:lstStyle/>
          <a:p>
            <a:fld id="{868146A4-9A5F-3A41-A7D3-A84394060E2A}" type="slidenum">
              <a:rPr lang="en-GB" smtClean="0"/>
              <a:t>29</a:t>
            </a:fld>
            <a:endParaRPr lang="en-GB"/>
          </a:p>
        </p:txBody>
      </p:sp>
    </p:spTree>
    <p:extLst>
      <p:ext uri="{BB962C8B-B14F-4D97-AF65-F5344CB8AC3E}">
        <p14:creationId xmlns:p14="http://schemas.microsoft.com/office/powerpoint/2010/main" val="20122674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dirty="0"/>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p:cNvSpPr>
            <a:spLocks noGrp="1"/>
          </p:cNvSpPr>
          <p:nvPr>
            <p:ph type="dt" sz="half" idx="10"/>
          </p:nvPr>
        </p:nvSpPr>
        <p:spPr/>
        <p:txBody>
          <a:bodyPr/>
          <a:lstStyle/>
          <a:p>
            <a:fld id="{C764DE79-268F-4C1A-8933-263129D2AF90}" type="datetimeFigureOut">
              <a:rPr lang="en-US" dirty="0"/>
              <a:t>30/11/2018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Vertical Text Placeholder 2"/>
          <p:cNvSpPr>
            <a:spLocks noGrp="1"/>
          </p:cNvSpPr>
          <p:nvPr>
            <p:ph type="body" orient="vert" idx="1"/>
          </p:nvPr>
        </p:nvSpPr>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64DE79-268F-4C1A-8933-263129D2AF90}" type="datetimeFigureOut">
              <a:rPr lang="en-US" dirty="0"/>
              <a:t>30/11/2018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dirty="0"/>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64DE79-268F-4C1A-8933-263129D2AF90}" type="datetimeFigureOut">
              <a:rPr lang="en-US" dirty="0"/>
              <a:t>30/11/2018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64DE79-268F-4C1A-8933-263129D2AF90}" type="datetimeFigureOut">
              <a:rPr lang="en-US" dirty="0"/>
              <a:t>30/11/2018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dirty="0"/>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30/11/2018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C764DE79-268F-4C1A-8933-263129D2AF90}" type="datetimeFigureOut">
              <a:rPr lang="en-US" dirty="0"/>
              <a:t>30/11/2018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dirty="0"/>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C764DE79-268F-4C1A-8933-263129D2AF90}" type="datetimeFigureOut">
              <a:rPr lang="en-US" dirty="0"/>
              <a:t>30/11/2018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Date Placeholder 2"/>
          <p:cNvSpPr>
            <a:spLocks noGrp="1"/>
          </p:cNvSpPr>
          <p:nvPr>
            <p:ph type="dt" sz="half" idx="10"/>
          </p:nvPr>
        </p:nvSpPr>
        <p:spPr/>
        <p:txBody>
          <a:bodyPr/>
          <a:lstStyle/>
          <a:p>
            <a:fld id="{C764DE79-268F-4C1A-8933-263129D2AF90}" type="datetimeFigureOut">
              <a:rPr lang="en-US" dirty="0"/>
              <a:t>30/11/2018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30/11/2018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dirty="0"/>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30/11/2018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dirty="0"/>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30/11/2018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30/11/2018</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Progressing Global Campus in Universities</a:t>
            </a:r>
          </a:p>
        </p:txBody>
      </p:sp>
      <p:sp>
        <p:nvSpPr>
          <p:cNvPr id="3" name="Subtitle 2"/>
          <p:cNvSpPr>
            <a:spLocks noGrp="1"/>
          </p:cNvSpPr>
          <p:nvPr>
            <p:ph type="subTitle" idx="1"/>
          </p:nvPr>
        </p:nvSpPr>
        <p:spPr/>
        <p:txBody>
          <a:bodyPr/>
          <a:lstStyle/>
          <a:p>
            <a:r>
              <a:rPr lang="en-GB" dirty="0"/>
              <a:t> What is?</a:t>
            </a:r>
          </a:p>
          <a:p>
            <a:r>
              <a:rPr lang="en-GB" dirty="0"/>
              <a:t>What can WE make progress on?</a:t>
            </a:r>
          </a:p>
        </p:txBody>
      </p:sp>
    </p:spTree>
    <p:extLst>
      <p:ext uri="{BB962C8B-B14F-4D97-AF65-F5344CB8AC3E}">
        <p14:creationId xmlns:p14="http://schemas.microsoft.com/office/powerpoint/2010/main" val="99502153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But what is it?</a:t>
            </a:r>
          </a:p>
        </p:txBody>
      </p:sp>
      <p:sp>
        <p:nvSpPr>
          <p:cNvPr id="3" name="Subtitle 2"/>
          <p:cNvSpPr>
            <a:spLocks noGrp="1"/>
          </p:cNvSpPr>
          <p:nvPr>
            <p:ph type="subTitle" idx="1"/>
          </p:nvPr>
        </p:nvSpPr>
        <p:spPr/>
        <p:txBody>
          <a:bodyPr/>
          <a:lstStyle/>
          <a:p>
            <a:endParaRPr lang="en-GB"/>
          </a:p>
        </p:txBody>
      </p:sp>
    </p:spTree>
    <p:extLst>
      <p:ext uri="{BB962C8B-B14F-4D97-AF65-F5344CB8AC3E}">
        <p14:creationId xmlns:p14="http://schemas.microsoft.com/office/powerpoint/2010/main" val="81262676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To students</a:t>
            </a:r>
          </a:p>
        </p:txBody>
      </p:sp>
      <p:sp>
        <p:nvSpPr>
          <p:cNvPr id="3" name="Content Placeholder 2"/>
          <p:cNvSpPr>
            <a:spLocks noGrp="1"/>
          </p:cNvSpPr>
          <p:nvPr>
            <p:ph idx="1"/>
          </p:nvPr>
        </p:nvSpPr>
        <p:spPr/>
        <p:txBody>
          <a:bodyPr/>
          <a:lstStyle/>
          <a:p>
            <a:pPr marL="0" indent="0">
              <a:buNone/>
            </a:pPr>
            <a:r>
              <a:rPr lang="en-GB" dirty="0"/>
              <a:t>A network/place/thing that provides</a:t>
            </a:r>
          </a:p>
        </p:txBody>
      </p:sp>
      <p:sp>
        <p:nvSpPr>
          <p:cNvPr id="4" name="Rounded Rectangle 3"/>
          <p:cNvSpPr/>
          <p:nvPr/>
        </p:nvSpPr>
        <p:spPr>
          <a:xfrm>
            <a:off x="1176197" y="2534216"/>
            <a:ext cx="2895600" cy="2209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000" dirty="0"/>
              <a:t>Opportunities to develop skills, knowledge and understanding through events, courses and learning resources</a:t>
            </a:r>
          </a:p>
        </p:txBody>
      </p:sp>
      <p:sp>
        <p:nvSpPr>
          <p:cNvPr id="5" name="Right Arrow 4"/>
          <p:cNvSpPr/>
          <p:nvPr/>
        </p:nvSpPr>
        <p:spPr>
          <a:xfrm>
            <a:off x="4155541" y="3410516"/>
            <a:ext cx="762000" cy="4572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ounded Rectangle 6"/>
          <p:cNvSpPr/>
          <p:nvPr/>
        </p:nvSpPr>
        <p:spPr>
          <a:xfrm>
            <a:off x="5001285" y="2667000"/>
            <a:ext cx="1524000" cy="194423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lvl="1" algn="ctr"/>
            <a:r>
              <a:rPr lang="en-GB" sz="2000" dirty="0"/>
              <a:t>Accessible  </a:t>
            </a:r>
          </a:p>
          <a:p>
            <a:pPr marL="0" lvl="1" algn="ctr"/>
            <a:r>
              <a:rPr lang="en-GB" sz="2000" dirty="0"/>
              <a:t>Variable </a:t>
            </a:r>
          </a:p>
          <a:p>
            <a:pPr marL="0" lvl="1" algn="ctr"/>
            <a:r>
              <a:rPr lang="en-GB" sz="2000" dirty="0"/>
              <a:t>Respected </a:t>
            </a:r>
          </a:p>
          <a:p>
            <a:pPr marL="0" lvl="1" algn="ctr"/>
            <a:r>
              <a:rPr lang="en-GB" sz="2000" dirty="0"/>
              <a:t>Quality</a:t>
            </a:r>
          </a:p>
        </p:txBody>
      </p:sp>
      <p:sp>
        <p:nvSpPr>
          <p:cNvPr id="8" name="Rounded Rectangle 7"/>
          <p:cNvSpPr/>
          <p:nvPr/>
        </p:nvSpPr>
        <p:spPr>
          <a:xfrm>
            <a:off x="7454773" y="3029516"/>
            <a:ext cx="2895600" cy="1219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lvl="1" algn="ctr"/>
            <a:r>
              <a:rPr lang="en-GB" sz="2000" dirty="0"/>
              <a:t>Can be aggregated to demonstrate expertise/progress</a:t>
            </a:r>
          </a:p>
        </p:txBody>
      </p:sp>
      <p:sp>
        <p:nvSpPr>
          <p:cNvPr id="9" name="Right Arrow 8"/>
          <p:cNvSpPr/>
          <p:nvPr/>
        </p:nvSpPr>
        <p:spPr>
          <a:xfrm>
            <a:off x="6609029" y="3410516"/>
            <a:ext cx="762000" cy="4572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ounded Rectangle 9"/>
          <p:cNvSpPr/>
          <p:nvPr/>
        </p:nvSpPr>
        <p:spPr>
          <a:xfrm>
            <a:off x="1219200" y="4956553"/>
            <a:ext cx="9131173" cy="85857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lvl="1" algn="ctr"/>
            <a:r>
              <a:rPr lang="en-GB" sz="2000" dirty="0"/>
              <a:t>A substantive form to the worldwide community of weather, climate and water professionals</a:t>
            </a:r>
          </a:p>
        </p:txBody>
      </p:sp>
    </p:spTree>
    <p:extLst>
      <p:ext uri="{BB962C8B-B14F-4D97-AF65-F5344CB8AC3E}">
        <p14:creationId xmlns:p14="http://schemas.microsoft.com/office/powerpoint/2010/main" val="203592521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To user organisations </a:t>
            </a:r>
          </a:p>
        </p:txBody>
      </p:sp>
      <p:sp>
        <p:nvSpPr>
          <p:cNvPr id="5" name="Rounded Rectangle 4"/>
          <p:cNvSpPr/>
          <p:nvPr/>
        </p:nvSpPr>
        <p:spPr>
          <a:xfrm>
            <a:off x="1828800" y="1950244"/>
            <a:ext cx="2514600" cy="1676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a:t>A marketplace for staff development opportunities and useful resources</a:t>
            </a:r>
          </a:p>
        </p:txBody>
      </p:sp>
      <p:sp>
        <p:nvSpPr>
          <p:cNvPr id="6" name="Rounded Rectangle 5"/>
          <p:cNvSpPr/>
          <p:nvPr/>
        </p:nvSpPr>
        <p:spPr>
          <a:xfrm>
            <a:off x="1828800" y="3810000"/>
            <a:ext cx="2514600" cy="1676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a:t>A marker for QUALITY education, training and resources</a:t>
            </a:r>
          </a:p>
        </p:txBody>
      </p:sp>
      <p:sp>
        <p:nvSpPr>
          <p:cNvPr id="7" name="Rounded Rectangle 6"/>
          <p:cNvSpPr/>
          <p:nvPr/>
        </p:nvSpPr>
        <p:spPr>
          <a:xfrm>
            <a:off x="4800600" y="1732206"/>
            <a:ext cx="5784410" cy="1676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a:t>A forum to identify and specify training needs, especially those that are widely shared and/or cannot currently be met in an accessible way</a:t>
            </a:r>
          </a:p>
        </p:txBody>
      </p:sp>
      <p:sp>
        <p:nvSpPr>
          <p:cNvPr id="8" name="Down Arrow 7"/>
          <p:cNvSpPr/>
          <p:nvPr/>
        </p:nvSpPr>
        <p:spPr>
          <a:xfrm>
            <a:off x="7349905" y="3510481"/>
            <a:ext cx="685800" cy="45644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ounded Rectangle 8"/>
          <p:cNvSpPr/>
          <p:nvPr/>
        </p:nvSpPr>
        <p:spPr>
          <a:xfrm>
            <a:off x="4800600" y="4068802"/>
            <a:ext cx="5784410" cy="1676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a:t>A place to request support or innovation towards meeting those needs</a:t>
            </a:r>
          </a:p>
        </p:txBody>
      </p:sp>
    </p:spTree>
    <p:extLst>
      <p:ext uri="{BB962C8B-B14F-4D97-AF65-F5344CB8AC3E}">
        <p14:creationId xmlns:p14="http://schemas.microsoft.com/office/powerpoint/2010/main" val="119281791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To provider </a:t>
            </a:r>
            <a:r>
              <a:rPr lang="en-GB" dirty="0"/>
              <a:t>o</a:t>
            </a:r>
            <a:r>
              <a:rPr lang="en-GB"/>
              <a:t>rganisations</a:t>
            </a:r>
            <a:endParaRPr lang="en-GB" dirty="0"/>
          </a:p>
        </p:txBody>
      </p:sp>
      <p:sp>
        <p:nvSpPr>
          <p:cNvPr id="5" name="Rounded Rectangle 4"/>
          <p:cNvSpPr/>
          <p:nvPr/>
        </p:nvSpPr>
        <p:spPr>
          <a:xfrm>
            <a:off x="1295400" y="1782778"/>
            <a:ext cx="5784410" cy="1676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a:t>A place that better enables us to make our contribution to the education and training of the world’s meteorologists, climate scientists and hydrologists </a:t>
            </a:r>
          </a:p>
        </p:txBody>
      </p:sp>
      <p:sp>
        <p:nvSpPr>
          <p:cNvPr id="6" name="Rounded Rectangle 5"/>
          <p:cNvSpPr/>
          <p:nvPr/>
        </p:nvSpPr>
        <p:spPr>
          <a:xfrm>
            <a:off x="8375964" y="1780515"/>
            <a:ext cx="2514600" cy="1676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a:t>“Make available”</a:t>
            </a:r>
          </a:p>
          <a:p>
            <a:pPr algn="ctr"/>
            <a:r>
              <a:rPr lang="en-GB" sz="2000" dirty="0"/>
              <a:t>Vs</a:t>
            </a:r>
          </a:p>
          <a:p>
            <a:pPr algn="ctr"/>
            <a:r>
              <a:rPr lang="en-GB" sz="2000" dirty="0"/>
              <a:t>“Promote”</a:t>
            </a:r>
          </a:p>
        </p:txBody>
      </p:sp>
      <p:sp>
        <p:nvSpPr>
          <p:cNvPr id="7" name="Right Arrow 6"/>
          <p:cNvSpPr/>
          <p:nvPr/>
        </p:nvSpPr>
        <p:spPr>
          <a:xfrm>
            <a:off x="7343115" y="2390115"/>
            <a:ext cx="762000" cy="4572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Rounded Rectangle 7"/>
          <p:cNvSpPr/>
          <p:nvPr/>
        </p:nvSpPr>
        <p:spPr>
          <a:xfrm>
            <a:off x="1295400" y="3886200"/>
            <a:ext cx="2209800" cy="1524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A network giving new insights into our market</a:t>
            </a:r>
          </a:p>
        </p:txBody>
      </p:sp>
      <p:sp>
        <p:nvSpPr>
          <p:cNvPr id="9" name="Rounded Rectangle 8"/>
          <p:cNvSpPr/>
          <p:nvPr/>
        </p:nvSpPr>
        <p:spPr>
          <a:xfrm>
            <a:off x="3733800" y="3886200"/>
            <a:ext cx="2209800" cy="1524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Opportunities to cover weaknesses through external expertise</a:t>
            </a:r>
          </a:p>
        </p:txBody>
      </p:sp>
      <p:sp>
        <p:nvSpPr>
          <p:cNvPr id="10" name="Rounded Rectangle 9"/>
          <p:cNvSpPr/>
          <p:nvPr/>
        </p:nvSpPr>
        <p:spPr>
          <a:xfrm>
            <a:off x="6166164" y="3887709"/>
            <a:ext cx="2209800" cy="1524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Opportunities to foster collaboration and exchange of ideas</a:t>
            </a:r>
          </a:p>
        </p:txBody>
      </p:sp>
      <p:sp>
        <p:nvSpPr>
          <p:cNvPr id="11" name="Rounded Rectangle 10"/>
          <p:cNvSpPr/>
          <p:nvPr/>
        </p:nvSpPr>
        <p:spPr>
          <a:xfrm>
            <a:off x="8628706" y="3887709"/>
            <a:ext cx="2209800" cy="1524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A vehicle for staff development</a:t>
            </a:r>
          </a:p>
        </p:txBody>
      </p:sp>
    </p:spTree>
    <p:extLst>
      <p:ext uri="{BB962C8B-B14F-4D97-AF65-F5344CB8AC3E}">
        <p14:creationId xmlns:p14="http://schemas.microsoft.com/office/powerpoint/2010/main" val="255860038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What can we (universities) make progress on?</a:t>
            </a:r>
          </a:p>
        </p:txBody>
      </p:sp>
      <p:sp>
        <p:nvSpPr>
          <p:cNvPr id="3" name="Subtitle 2"/>
          <p:cNvSpPr>
            <a:spLocks noGrp="1"/>
          </p:cNvSpPr>
          <p:nvPr>
            <p:ph type="subTitle" idx="1"/>
          </p:nvPr>
        </p:nvSpPr>
        <p:spPr>
          <a:xfrm>
            <a:off x="1524000" y="3602038"/>
            <a:ext cx="9144000" cy="1655762"/>
          </a:xfrm>
        </p:spPr>
        <p:txBody>
          <a:bodyPr>
            <a:normAutofit/>
          </a:bodyPr>
          <a:lstStyle/>
          <a:p>
            <a:endParaRPr lang="en-GB" sz="3200" dirty="0">
              <a:solidFill>
                <a:schemeClr val="bg1">
                  <a:lumMod val="65000"/>
                </a:schemeClr>
              </a:solidFill>
            </a:endParaRPr>
          </a:p>
          <a:p>
            <a:r>
              <a:rPr lang="en-GB" sz="3600" dirty="0">
                <a:solidFill>
                  <a:schemeClr val="bg1">
                    <a:lumMod val="65000"/>
                  </a:schemeClr>
                </a:solidFill>
              </a:rPr>
              <a:t>And what can we ask the rest of the “Global Campus” to make progress on??</a:t>
            </a:r>
          </a:p>
        </p:txBody>
      </p:sp>
    </p:spTree>
    <p:extLst>
      <p:ext uri="{BB962C8B-B14F-4D97-AF65-F5344CB8AC3E}">
        <p14:creationId xmlns:p14="http://schemas.microsoft.com/office/powerpoint/2010/main" val="198132720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What can we ask the rest of GC to make progress on?</a:t>
            </a:r>
          </a:p>
        </p:txBody>
      </p:sp>
      <p:sp>
        <p:nvSpPr>
          <p:cNvPr id="5" name="Rounded Rectangle 4"/>
          <p:cNvSpPr/>
          <p:nvPr/>
        </p:nvSpPr>
        <p:spPr>
          <a:xfrm>
            <a:off x="1828800" y="1950244"/>
            <a:ext cx="2514600" cy="1676400"/>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a:t>A marketplace for staff development opportunities and useful resources</a:t>
            </a:r>
          </a:p>
        </p:txBody>
      </p:sp>
      <p:sp>
        <p:nvSpPr>
          <p:cNvPr id="6" name="Rounded Rectangle 5"/>
          <p:cNvSpPr/>
          <p:nvPr/>
        </p:nvSpPr>
        <p:spPr>
          <a:xfrm>
            <a:off x="1828800" y="3810000"/>
            <a:ext cx="2514600" cy="1676400"/>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a:t>A marker for QUALITY education, training and resources</a:t>
            </a:r>
          </a:p>
        </p:txBody>
      </p:sp>
      <p:sp>
        <p:nvSpPr>
          <p:cNvPr id="7" name="Rounded Rectangle 6"/>
          <p:cNvSpPr/>
          <p:nvPr/>
        </p:nvSpPr>
        <p:spPr>
          <a:xfrm>
            <a:off x="4800600" y="1732206"/>
            <a:ext cx="5784410" cy="1676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a:t>A forum to identify and specify training needs, especially those that are widely shared and/or cannot currently be met in an accessible way</a:t>
            </a:r>
          </a:p>
        </p:txBody>
      </p:sp>
      <p:sp>
        <p:nvSpPr>
          <p:cNvPr id="8" name="Down Arrow 7"/>
          <p:cNvSpPr/>
          <p:nvPr/>
        </p:nvSpPr>
        <p:spPr>
          <a:xfrm>
            <a:off x="7349905" y="3510481"/>
            <a:ext cx="685800" cy="456446"/>
          </a:xfrm>
          <a:prstGeom prst="downArrow">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ounded Rectangle 8"/>
          <p:cNvSpPr/>
          <p:nvPr/>
        </p:nvSpPr>
        <p:spPr>
          <a:xfrm>
            <a:off x="4800600" y="4068802"/>
            <a:ext cx="5784410" cy="1676400"/>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a:t>A place to request support or innovation towards meeting those needs</a:t>
            </a:r>
          </a:p>
        </p:txBody>
      </p:sp>
    </p:spTree>
    <p:extLst>
      <p:ext uri="{BB962C8B-B14F-4D97-AF65-F5344CB8AC3E}">
        <p14:creationId xmlns:p14="http://schemas.microsoft.com/office/powerpoint/2010/main" val="350307980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What can we ask the rest of GC to make progress on?</a:t>
            </a:r>
          </a:p>
        </p:txBody>
      </p:sp>
      <p:sp>
        <p:nvSpPr>
          <p:cNvPr id="3" name="Content Placeholder 2"/>
          <p:cNvSpPr>
            <a:spLocks noGrp="1"/>
          </p:cNvSpPr>
          <p:nvPr>
            <p:ph idx="1"/>
          </p:nvPr>
        </p:nvSpPr>
        <p:spPr/>
        <p:txBody>
          <a:bodyPr>
            <a:normAutofit/>
          </a:bodyPr>
          <a:lstStyle/>
          <a:p>
            <a:endParaRPr lang="en-GB" dirty="0"/>
          </a:p>
          <a:p>
            <a:endParaRPr lang="en-GB" dirty="0"/>
          </a:p>
          <a:p>
            <a:endParaRPr lang="en-GB" dirty="0"/>
          </a:p>
          <a:p>
            <a:endParaRPr lang="en-GB" dirty="0"/>
          </a:p>
          <a:p>
            <a:r>
              <a:rPr lang="en-GB" sz="1800" dirty="0"/>
              <a:t>We NEED intelligence about what the NMHSs (and other “user members”) want, in order to develop activity and collaborations that will actually </a:t>
            </a:r>
            <a:r>
              <a:rPr lang="en-GB" sz="1800" b="1" u="sng" dirty="0"/>
              <a:t>be useful</a:t>
            </a:r>
          </a:p>
          <a:p>
            <a:pPr lvl="1"/>
            <a:r>
              <a:rPr lang="en-GB" dirty="0">
                <a:solidFill>
                  <a:schemeClr val="bg1">
                    <a:lumMod val="50000"/>
                  </a:schemeClr>
                </a:solidFill>
              </a:rPr>
              <a:t>Annual “users” meeting with a remit to consider and agree document outlining priorities???</a:t>
            </a:r>
          </a:p>
          <a:p>
            <a:pPr lvl="1"/>
            <a:r>
              <a:rPr lang="en-GB" dirty="0">
                <a:solidFill>
                  <a:schemeClr val="bg1">
                    <a:lumMod val="50000"/>
                  </a:schemeClr>
                </a:solidFill>
              </a:rPr>
              <a:t>Wanted board?? Other mechanism for specific organisations to request specific support??</a:t>
            </a:r>
          </a:p>
        </p:txBody>
      </p:sp>
      <p:sp>
        <p:nvSpPr>
          <p:cNvPr id="5" name="Rounded Rectangle 4"/>
          <p:cNvSpPr/>
          <p:nvPr/>
        </p:nvSpPr>
        <p:spPr>
          <a:xfrm>
            <a:off x="838200" y="1825625"/>
            <a:ext cx="5784410" cy="1676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a:t>A forum to identify and specify training needs, especially those that are widely shared and/or cannot currently be met in an accessible way</a:t>
            </a:r>
          </a:p>
        </p:txBody>
      </p:sp>
    </p:spTree>
    <p:extLst>
      <p:ext uri="{BB962C8B-B14F-4D97-AF65-F5344CB8AC3E}">
        <p14:creationId xmlns:p14="http://schemas.microsoft.com/office/powerpoint/2010/main" val="315583118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What can we (universities) make progress on?</a:t>
            </a:r>
          </a:p>
        </p:txBody>
      </p:sp>
      <p:sp>
        <p:nvSpPr>
          <p:cNvPr id="3" name="Content Placeholder 2"/>
          <p:cNvSpPr>
            <a:spLocks noGrp="1"/>
          </p:cNvSpPr>
          <p:nvPr>
            <p:ph idx="1"/>
          </p:nvPr>
        </p:nvSpPr>
        <p:spPr/>
        <p:txBody>
          <a:bodyPr/>
          <a:lstStyle/>
          <a:p>
            <a:pPr marL="0" indent="0">
              <a:buNone/>
            </a:pPr>
            <a:r>
              <a:rPr lang="en-GB" dirty="0"/>
              <a:t>A network/place/thing that provides</a:t>
            </a:r>
          </a:p>
        </p:txBody>
      </p:sp>
      <p:sp>
        <p:nvSpPr>
          <p:cNvPr id="4" name="Rounded Rectangle 3"/>
          <p:cNvSpPr/>
          <p:nvPr/>
        </p:nvSpPr>
        <p:spPr>
          <a:xfrm>
            <a:off x="1176197" y="2534216"/>
            <a:ext cx="2895600" cy="2209800"/>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000" dirty="0"/>
              <a:t>Opportunities to develop skills, knowledge and understanding through events, courses and learning resources</a:t>
            </a:r>
          </a:p>
        </p:txBody>
      </p:sp>
      <p:sp>
        <p:nvSpPr>
          <p:cNvPr id="5" name="Right Arrow 4"/>
          <p:cNvSpPr/>
          <p:nvPr/>
        </p:nvSpPr>
        <p:spPr>
          <a:xfrm>
            <a:off x="4155541" y="3410516"/>
            <a:ext cx="762000" cy="457200"/>
          </a:xfrm>
          <a:prstGeom prst="rightArrow">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ounded Rectangle 6"/>
          <p:cNvSpPr/>
          <p:nvPr/>
        </p:nvSpPr>
        <p:spPr>
          <a:xfrm>
            <a:off x="5001285" y="2667000"/>
            <a:ext cx="1524000" cy="1944232"/>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lvl="1" algn="ctr"/>
            <a:r>
              <a:rPr lang="en-GB" sz="2000" dirty="0"/>
              <a:t>Accessible  </a:t>
            </a:r>
          </a:p>
          <a:p>
            <a:pPr marL="0" lvl="1" algn="ctr"/>
            <a:r>
              <a:rPr lang="en-GB" sz="2000" dirty="0"/>
              <a:t>Variable </a:t>
            </a:r>
          </a:p>
          <a:p>
            <a:pPr marL="0" lvl="1" algn="ctr"/>
            <a:r>
              <a:rPr lang="en-GB" sz="2000" dirty="0"/>
              <a:t>Respected </a:t>
            </a:r>
          </a:p>
          <a:p>
            <a:pPr marL="0" lvl="1" algn="ctr"/>
            <a:r>
              <a:rPr lang="en-GB" sz="2000" b="1" dirty="0">
                <a:solidFill>
                  <a:schemeClr val="accent1">
                    <a:lumMod val="75000"/>
                  </a:schemeClr>
                </a:solidFill>
              </a:rPr>
              <a:t>Quality</a:t>
            </a:r>
          </a:p>
        </p:txBody>
      </p:sp>
      <p:sp>
        <p:nvSpPr>
          <p:cNvPr id="8" name="Rounded Rectangle 7"/>
          <p:cNvSpPr/>
          <p:nvPr/>
        </p:nvSpPr>
        <p:spPr>
          <a:xfrm>
            <a:off x="7454773" y="3029516"/>
            <a:ext cx="2895600" cy="1219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lvl="1" algn="ctr"/>
            <a:r>
              <a:rPr lang="en-GB" sz="2000" dirty="0"/>
              <a:t>Can be aggregated to demonstrate expertise/progress</a:t>
            </a:r>
          </a:p>
        </p:txBody>
      </p:sp>
      <p:sp>
        <p:nvSpPr>
          <p:cNvPr id="9" name="Right Arrow 8"/>
          <p:cNvSpPr/>
          <p:nvPr/>
        </p:nvSpPr>
        <p:spPr>
          <a:xfrm>
            <a:off x="6609029" y="3410516"/>
            <a:ext cx="762000" cy="457200"/>
          </a:xfrm>
          <a:prstGeom prst="rightArrow">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ounded Rectangle 9"/>
          <p:cNvSpPr/>
          <p:nvPr/>
        </p:nvSpPr>
        <p:spPr>
          <a:xfrm>
            <a:off x="1219200" y="4956553"/>
            <a:ext cx="9131173" cy="858570"/>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lvl="1" algn="ctr"/>
            <a:r>
              <a:rPr lang="en-GB" sz="2000" dirty="0"/>
              <a:t>A substantive form to the worldwide community of weather, climate and water professionals</a:t>
            </a:r>
          </a:p>
        </p:txBody>
      </p:sp>
    </p:spTree>
    <p:extLst>
      <p:ext uri="{BB962C8B-B14F-4D97-AF65-F5344CB8AC3E}">
        <p14:creationId xmlns:p14="http://schemas.microsoft.com/office/powerpoint/2010/main" val="111656899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What can we (universities) make progress on?</a:t>
            </a:r>
          </a:p>
        </p:txBody>
      </p:sp>
      <p:sp>
        <p:nvSpPr>
          <p:cNvPr id="5" name="Rounded Rectangle 4"/>
          <p:cNvSpPr/>
          <p:nvPr/>
        </p:nvSpPr>
        <p:spPr>
          <a:xfrm>
            <a:off x="1295400" y="1782778"/>
            <a:ext cx="5784410" cy="1676400"/>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a:t>A place that better enables us to make our contribution to the education and training of the world’s meteorologists, climate scientists and hydrologists </a:t>
            </a:r>
          </a:p>
        </p:txBody>
      </p:sp>
      <p:sp>
        <p:nvSpPr>
          <p:cNvPr id="6" name="Rounded Rectangle 5"/>
          <p:cNvSpPr/>
          <p:nvPr/>
        </p:nvSpPr>
        <p:spPr>
          <a:xfrm>
            <a:off x="8375964" y="1780515"/>
            <a:ext cx="2514600" cy="1676400"/>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a:t>“Make available”</a:t>
            </a:r>
          </a:p>
          <a:p>
            <a:pPr algn="ctr"/>
            <a:r>
              <a:rPr lang="en-GB" sz="2000" dirty="0"/>
              <a:t>Vs</a:t>
            </a:r>
          </a:p>
          <a:p>
            <a:pPr algn="ctr"/>
            <a:r>
              <a:rPr lang="en-GB" sz="2000" dirty="0"/>
              <a:t>“Promote”</a:t>
            </a:r>
          </a:p>
        </p:txBody>
      </p:sp>
      <p:sp>
        <p:nvSpPr>
          <p:cNvPr id="7" name="Right Arrow 6"/>
          <p:cNvSpPr/>
          <p:nvPr/>
        </p:nvSpPr>
        <p:spPr>
          <a:xfrm>
            <a:off x="7343115" y="2390115"/>
            <a:ext cx="762000" cy="457200"/>
          </a:xfrm>
          <a:prstGeom prst="rightArrow">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Rounded Rectangle 7"/>
          <p:cNvSpPr/>
          <p:nvPr/>
        </p:nvSpPr>
        <p:spPr>
          <a:xfrm>
            <a:off x="1295400" y="3886200"/>
            <a:ext cx="2209800" cy="1524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A network giving new insights into our market</a:t>
            </a:r>
          </a:p>
        </p:txBody>
      </p:sp>
      <p:sp>
        <p:nvSpPr>
          <p:cNvPr id="9" name="Rounded Rectangle 8"/>
          <p:cNvSpPr/>
          <p:nvPr/>
        </p:nvSpPr>
        <p:spPr>
          <a:xfrm>
            <a:off x="3733800" y="3886200"/>
            <a:ext cx="2209800" cy="1524000"/>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Opportunities to cover weaknesses through external expertise</a:t>
            </a:r>
          </a:p>
        </p:txBody>
      </p:sp>
      <p:sp>
        <p:nvSpPr>
          <p:cNvPr id="10" name="Rounded Rectangle 9"/>
          <p:cNvSpPr/>
          <p:nvPr/>
        </p:nvSpPr>
        <p:spPr>
          <a:xfrm>
            <a:off x="6166164" y="3887709"/>
            <a:ext cx="2209800" cy="1524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Opportunities to foster collaboration and exchange of ideas and other innovations</a:t>
            </a:r>
          </a:p>
        </p:txBody>
      </p:sp>
      <p:sp>
        <p:nvSpPr>
          <p:cNvPr id="11" name="Rounded Rectangle 10"/>
          <p:cNvSpPr/>
          <p:nvPr/>
        </p:nvSpPr>
        <p:spPr>
          <a:xfrm>
            <a:off x="8628706" y="3887709"/>
            <a:ext cx="2209800" cy="1524000"/>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A vehicle for staff development</a:t>
            </a:r>
          </a:p>
        </p:txBody>
      </p:sp>
    </p:spTree>
    <p:extLst>
      <p:ext uri="{BB962C8B-B14F-4D97-AF65-F5344CB8AC3E}">
        <p14:creationId xmlns:p14="http://schemas.microsoft.com/office/powerpoint/2010/main" val="160307052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What can we (universities) make progress on?</a:t>
            </a:r>
          </a:p>
        </p:txBody>
      </p:sp>
      <p:sp>
        <p:nvSpPr>
          <p:cNvPr id="3" name="Content Placeholder 2"/>
          <p:cNvSpPr>
            <a:spLocks noGrp="1"/>
          </p:cNvSpPr>
          <p:nvPr>
            <p:ph idx="1"/>
          </p:nvPr>
        </p:nvSpPr>
        <p:spPr/>
        <p:txBody>
          <a:bodyPr/>
          <a:lstStyle/>
          <a:p>
            <a:pPr marL="0" indent="0">
              <a:buNone/>
            </a:pPr>
            <a:endParaRPr lang="en-GB" dirty="0"/>
          </a:p>
          <a:p>
            <a:pPr marL="0" indent="0">
              <a:buNone/>
            </a:pPr>
            <a:endParaRPr lang="en-GB" dirty="0"/>
          </a:p>
          <a:p>
            <a:pPr marL="0" indent="0">
              <a:buNone/>
            </a:pPr>
            <a:endParaRPr lang="en-GB" dirty="0"/>
          </a:p>
        </p:txBody>
      </p:sp>
      <p:sp>
        <p:nvSpPr>
          <p:cNvPr id="8" name="Rounded Rectangle 7"/>
          <p:cNvSpPr/>
          <p:nvPr/>
        </p:nvSpPr>
        <p:spPr>
          <a:xfrm>
            <a:off x="838200" y="1825625"/>
            <a:ext cx="2895600" cy="1219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lvl="1" algn="ctr"/>
            <a:r>
              <a:rPr lang="en-GB" sz="2000" dirty="0"/>
              <a:t>Can be aggregated to demonstrate expertise/progress</a:t>
            </a:r>
          </a:p>
        </p:txBody>
      </p:sp>
      <p:sp>
        <p:nvSpPr>
          <p:cNvPr id="11" name="Rounded Rectangle 10"/>
          <p:cNvSpPr/>
          <p:nvPr/>
        </p:nvSpPr>
        <p:spPr>
          <a:xfrm>
            <a:off x="6029609" y="1811290"/>
            <a:ext cx="2209800" cy="1219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A </a:t>
            </a:r>
            <a:r>
              <a:rPr lang="en-GB" b="1" u="sng" dirty="0"/>
              <a:t>network</a:t>
            </a:r>
            <a:r>
              <a:rPr lang="en-GB" dirty="0"/>
              <a:t> giving new insights into our market</a:t>
            </a:r>
          </a:p>
        </p:txBody>
      </p:sp>
      <p:sp>
        <p:nvSpPr>
          <p:cNvPr id="12" name="Rounded Rectangle 11"/>
          <p:cNvSpPr/>
          <p:nvPr/>
        </p:nvSpPr>
        <p:spPr>
          <a:xfrm>
            <a:off x="8598530" y="1836942"/>
            <a:ext cx="2209800" cy="122372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Opportunities to foster collaboration and exchange of ideas</a:t>
            </a:r>
          </a:p>
        </p:txBody>
      </p:sp>
      <p:sp>
        <p:nvSpPr>
          <p:cNvPr id="13" name="Rounded Rectangle 12"/>
          <p:cNvSpPr/>
          <p:nvPr/>
        </p:nvSpPr>
        <p:spPr>
          <a:xfrm>
            <a:off x="4122345" y="1811290"/>
            <a:ext cx="1524000" cy="1219200"/>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lvl="1" algn="ctr"/>
            <a:r>
              <a:rPr lang="en-GB" sz="2000" dirty="0"/>
              <a:t>Accessible  </a:t>
            </a:r>
          </a:p>
          <a:p>
            <a:pPr marL="0" lvl="1" algn="ctr"/>
            <a:r>
              <a:rPr lang="en-GB" sz="2000" dirty="0"/>
              <a:t>Variable </a:t>
            </a:r>
          </a:p>
          <a:p>
            <a:pPr marL="0" lvl="1" algn="ctr"/>
            <a:r>
              <a:rPr lang="en-GB" sz="2000" dirty="0"/>
              <a:t>Respected </a:t>
            </a:r>
          </a:p>
          <a:p>
            <a:pPr marL="0" lvl="1" algn="ctr"/>
            <a:r>
              <a:rPr lang="en-GB" sz="2000" b="1" dirty="0">
                <a:solidFill>
                  <a:schemeClr val="accent1">
                    <a:lumMod val="75000"/>
                  </a:schemeClr>
                </a:solidFill>
              </a:rPr>
              <a:t>Quality</a:t>
            </a:r>
          </a:p>
        </p:txBody>
      </p:sp>
    </p:spTree>
    <p:extLst>
      <p:ext uri="{BB962C8B-B14F-4D97-AF65-F5344CB8AC3E}">
        <p14:creationId xmlns:p14="http://schemas.microsoft.com/office/powerpoint/2010/main" val="26099257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What is it?</a:t>
            </a:r>
          </a:p>
        </p:txBody>
      </p:sp>
      <p:sp>
        <p:nvSpPr>
          <p:cNvPr id="3" name="Subtitle 2"/>
          <p:cNvSpPr>
            <a:spLocks noGrp="1"/>
          </p:cNvSpPr>
          <p:nvPr>
            <p:ph type="subTitle" idx="1"/>
          </p:nvPr>
        </p:nvSpPr>
        <p:spPr/>
        <p:txBody>
          <a:bodyPr/>
          <a:lstStyle/>
          <a:p>
            <a:endParaRPr lang="en-GB"/>
          </a:p>
        </p:txBody>
      </p:sp>
    </p:spTree>
    <p:extLst>
      <p:ext uri="{BB962C8B-B14F-4D97-AF65-F5344CB8AC3E}">
        <p14:creationId xmlns:p14="http://schemas.microsoft.com/office/powerpoint/2010/main" val="194024246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What can we (universities) make progress on?</a:t>
            </a:r>
          </a:p>
        </p:txBody>
      </p:sp>
      <p:sp>
        <p:nvSpPr>
          <p:cNvPr id="3" name="Content Placeholder 2"/>
          <p:cNvSpPr>
            <a:spLocks noGrp="1"/>
          </p:cNvSpPr>
          <p:nvPr>
            <p:ph idx="1"/>
          </p:nvPr>
        </p:nvSpPr>
        <p:spPr/>
        <p:txBody>
          <a:bodyPr/>
          <a:lstStyle/>
          <a:p>
            <a:pPr marL="0" indent="0">
              <a:buNone/>
            </a:pPr>
            <a:endParaRPr lang="en-GB" dirty="0"/>
          </a:p>
          <a:p>
            <a:pPr marL="0" indent="0">
              <a:buNone/>
            </a:pPr>
            <a:endParaRPr lang="en-GB" dirty="0"/>
          </a:p>
          <a:p>
            <a:pPr marL="0" indent="0">
              <a:buNone/>
            </a:pPr>
            <a:endParaRPr lang="en-GB" dirty="0"/>
          </a:p>
          <a:p>
            <a:r>
              <a:rPr lang="en-GB" dirty="0"/>
              <a:t>Participation tracking system?</a:t>
            </a:r>
          </a:p>
          <a:p>
            <a:r>
              <a:rPr lang="en-GB" dirty="0"/>
              <a:t>Identifying “pathways to BIP-M”?</a:t>
            </a:r>
          </a:p>
          <a:p>
            <a:r>
              <a:rPr lang="en-GB" dirty="0"/>
              <a:t>Quality mechanisms?</a:t>
            </a:r>
          </a:p>
          <a:p>
            <a:r>
              <a:rPr lang="en-GB" dirty="0"/>
              <a:t>Building the network?</a:t>
            </a:r>
          </a:p>
          <a:p>
            <a:r>
              <a:rPr lang="en-GB" dirty="0"/>
              <a:t>Specific new collaborations?</a:t>
            </a:r>
          </a:p>
        </p:txBody>
      </p:sp>
      <p:sp>
        <p:nvSpPr>
          <p:cNvPr id="11" name="Rounded Rectangle 10"/>
          <p:cNvSpPr/>
          <p:nvPr/>
        </p:nvSpPr>
        <p:spPr>
          <a:xfrm>
            <a:off x="838200" y="1825625"/>
            <a:ext cx="2895600" cy="1219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lvl="1" algn="ctr"/>
            <a:r>
              <a:rPr lang="en-GB" sz="2000" dirty="0"/>
              <a:t>Can be aggregated to demonstrate expertise/progress</a:t>
            </a:r>
          </a:p>
        </p:txBody>
      </p:sp>
      <p:sp>
        <p:nvSpPr>
          <p:cNvPr id="12" name="Rounded Rectangle 11"/>
          <p:cNvSpPr/>
          <p:nvPr/>
        </p:nvSpPr>
        <p:spPr>
          <a:xfrm>
            <a:off x="6029609" y="1811290"/>
            <a:ext cx="2209800" cy="1219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A </a:t>
            </a:r>
            <a:r>
              <a:rPr lang="en-GB" b="1" u="sng" dirty="0"/>
              <a:t>network</a:t>
            </a:r>
            <a:r>
              <a:rPr lang="en-GB" dirty="0"/>
              <a:t> giving new insights into our market</a:t>
            </a:r>
          </a:p>
        </p:txBody>
      </p:sp>
      <p:sp>
        <p:nvSpPr>
          <p:cNvPr id="13" name="Rounded Rectangle 12"/>
          <p:cNvSpPr/>
          <p:nvPr/>
        </p:nvSpPr>
        <p:spPr>
          <a:xfrm>
            <a:off x="8598530" y="1836942"/>
            <a:ext cx="2209800" cy="122372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Opportunities to foster collaboration and exchange of ideas</a:t>
            </a:r>
          </a:p>
        </p:txBody>
      </p:sp>
      <p:sp>
        <p:nvSpPr>
          <p:cNvPr id="14" name="Rounded Rectangle 13"/>
          <p:cNvSpPr/>
          <p:nvPr/>
        </p:nvSpPr>
        <p:spPr>
          <a:xfrm>
            <a:off x="4122345" y="1811290"/>
            <a:ext cx="1524000" cy="1219200"/>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lvl="1" algn="ctr"/>
            <a:r>
              <a:rPr lang="en-GB" sz="2000" dirty="0"/>
              <a:t>Accessible  </a:t>
            </a:r>
          </a:p>
          <a:p>
            <a:pPr marL="0" lvl="1" algn="ctr"/>
            <a:r>
              <a:rPr lang="en-GB" sz="2000" dirty="0"/>
              <a:t>Variable </a:t>
            </a:r>
          </a:p>
          <a:p>
            <a:pPr marL="0" lvl="1" algn="ctr"/>
            <a:r>
              <a:rPr lang="en-GB" sz="2000" dirty="0"/>
              <a:t>Respected </a:t>
            </a:r>
          </a:p>
          <a:p>
            <a:pPr marL="0" lvl="1" algn="ctr"/>
            <a:r>
              <a:rPr lang="en-GB" sz="2000" b="1" dirty="0">
                <a:solidFill>
                  <a:schemeClr val="accent1">
                    <a:lumMod val="75000"/>
                  </a:schemeClr>
                </a:solidFill>
              </a:rPr>
              <a:t>Quality</a:t>
            </a:r>
          </a:p>
        </p:txBody>
      </p:sp>
    </p:spTree>
    <p:extLst>
      <p:ext uri="{BB962C8B-B14F-4D97-AF65-F5344CB8AC3E}">
        <p14:creationId xmlns:p14="http://schemas.microsoft.com/office/powerpoint/2010/main" val="162547922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Participation tracking system?</a:t>
            </a:r>
          </a:p>
        </p:txBody>
      </p:sp>
      <p:sp>
        <p:nvSpPr>
          <p:cNvPr id="3" name="Content Placeholder 2"/>
          <p:cNvSpPr>
            <a:spLocks noGrp="1"/>
          </p:cNvSpPr>
          <p:nvPr>
            <p:ph idx="1"/>
          </p:nvPr>
        </p:nvSpPr>
        <p:spPr/>
        <p:txBody>
          <a:bodyPr/>
          <a:lstStyle/>
          <a:p>
            <a:r>
              <a:rPr lang="en-GB" dirty="0"/>
              <a:t>Working group as suggested this </a:t>
            </a:r>
            <a:r>
              <a:rPr lang="en-GB" dirty="0" smtClean="0"/>
              <a:t>morning?</a:t>
            </a:r>
            <a:endParaRPr lang="en-GB" dirty="0"/>
          </a:p>
        </p:txBody>
      </p:sp>
    </p:spTree>
    <p:extLst>
      <p:ext uri="{BB962C8B-B14F-4D97-AF65-F5344CB8AC3E}">
        <p14:creationId xmlns:p14="http://schemas.microsoft.com/office/powerpoint/2010/main" val="423939495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Pathways to BIP-M?</a:t>
            </a:r>
          </a:p>
        </p:txBody>
      </p:sp>
      <p:sp>
        <p:nvSpPr>
          <p:cNvPr id="3" name="Content Placeholder 2"/>
          <p:cNvSpPr>
            <a:spLocks noGrp="1"/>
          </p:cNvSpPr>
          <p:nvPr>
            <p:ph idx="1"/>
          </p:nvPr>
        </p:nvSpPr>
        <p:spPr/>
        <p:txBody>
          <a:bodyPr/>
          <a:lstStyle/>
          <a:p>
            <a:r>
              <a:rPr lang="en-GB" dirty="0"/>
              <a:t>Manageable problem to get to grips with some aspects of credit sharing, participant tracking and so on.</a:t>
            </a:r>
          </a:p>
        </p:txBody>
      </p:sp>
    </p:spTree>
    <p:extLst>
      <p:ext uri="{BB962C8B-B14F-4D97-AF65-F5344CB8AC3E}">
        <p14:creationId xmlns:p14="http://schemas.microsoft.com/office/powerpoint/2010/main" val="250056165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Quality mechanisms?</a:t>
            </a:r>
          </a:p>
        </p:txBody>
      </p:sp>
      <p:sp>
        <p:nvSpPr>
          <p:cNvPr id="3" name="Content Placeholder 2"/>
          <p:cNvSpPr>
            <a:spLocks noGrp="1"/>
          </p:cNvSpPr>
          <p:nvPr>
            <p:ph idx="1"/>
          </p:nvPr>
        </p:nvSpPr>
        <p:spPr/>
        <p:txBody>
          <a:bodyPr/>
          <a:lstStyle/>
          <a:p>
            <a:r>
              <a:rPr lang="en-GB" dirty="0"/>
              <a:t>Editorial board? For the library….</a:t>
            </a:r>
          </a:p>
          <a:p>
            <a:pPr lvl="1"/>
            <a:r>
              <a:rPr lang="en-GB" dirty="0"/>
              <a:t>Guidelines for resources exist and providers must assert that their resources meet these resources</a:t>
            </a:r>
          </a:p>
          <a:p>
            <a:pPr lvl="1"/>
            <a:r>
              <a:rPr lang="en-GB" dirty="0"/>
              <a:t>Must not create a “closed club” for quality mark</a:t>
            </a:r>
          </a:p>
          <a:p>
            <a:pPr lvl="1"/>
            <a:r>
              <a:rPr lang="en-GB" dirty="0"/>
              <a:t>Perhaps best to </a:t>
            </a:r>
          </a:p>
          <a:p>
            <a:pPr marL="1371600" lvl="2" indent="-457200">
              <a:buFont typeface="+mj-lt"/>
              <a:buAutoNum type="arabicPeriod"/>
            </a:pPr>
            <a:r>
              <a:rPr lang="en-GB" dirty="0"/>
              <a:t>Assume “providers” are qualified to provide resources – at the point at which “Providers members” are accepted it is assumed they will provide quality resources</a:t>
            </a:r>
          </a:p>
          <a:p>
            <a:pPr marL="1371600" lvl="2" indent="-457200">
              <a:buFont typeface="+mj-lt"/>
              <a:buAutoNum type="arabicPeriod"/>
            </a:pPr>
            <a:r>
              <a:rPr lang="en-GB" dirty="0"/>
              <a:t>Have a “report this resource” button and it these “reports” that are considered by a board</a:t>
            </a:r>
          </a:p>
          <a:p>
            <a:pPr marL="0" indent="0">
              <a:buNone/>
            </a:pPr>
            <a:r>
              <a:rPr lang="en-GB" dirty="0"/>
              <a:t>ACTION: </a:t>
            </a:r>
          </a:p>
        </p:txBody>
      </p:sp>
    </p:spTree>
    <p:extLst>
      <p:ext uri="{BB962C8B-B14F-4D97-AF65-F5344CB8AC3E}">
        <p14:creationId xmlns:p14="http://schemas.microsoft.com/office/powerpoint/2010/main" val="204996774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Building the network?</a:t>
            </a:r>
          </a:p>
        </p:txBody>
      </p:sp>
      <p:sp>
        <p:nvSpPr>
          <p:cNvPr id="3" name="Content Placeholder 2"/>
          <p:cNvSpPr>
            <a:spLocks noGrp="1"/>
          </p:cNvSpPr>
          <p:nvPr>
            <p:ph idx="1"/>
          </p:nvPr>
        </p:nvSpPr>
        <p:spPr/>
        <p:txBody>
          <a:bodyPr/>
          <a:lstStyle/>
          <a:p>
            <a:r>
              <a:rPr lang="en-GB" dirty="0"/>
              <a:t>Use call for participation in working group as means to solicit </a:t>
            </a:r>
            <a:r>
              <a:rPr lang="en-GB" dirty="0" err="1"/>
              <a:t>EoIs</a:t>
            </a:r>
            <a:r>
              <a:rPr lang="en-GB" dirty="0"/>
              <a:t> for membership of the network</a:t>
            </a:r>
          </a:p>
          <a:p>
            <a:r>
              <a:rPr lang="en-GB" dirty="0"/>
              <a:t>As a part of this – request submission to Library etc</a:t>
            </a:r>
          </a:p>
        </p:txBody>
      </p:sp>
    </p:spTree>
    <p:extLst>
      <p:ext uri="{BB962C8B-B14F-4D97-AF65-F5344CB8AC3E}">
        <p14:creationId xmlns:p14="http://schemas.microsoft.com/office/powerpoint/2010/main" val="37440042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Specific new innovations and collaborations?</a:t>
            </a:r>
          </a:p>
        </p:txBody>
      </p:sp>
      <p:sp>
        <p:nvSpPr>
          <p:cNvPr id="3" name="Content Placeholder 2"/>
          <p:cNvSpPr>
            <a:spLocks noGrp="1"/>
          </p:cNvSpPr>
          <p:nvPr>
            <p:ph idx="1"/>
          </p:nvPr>
        </p:nvSpPr>
        <p:spPr/>
        <p:txBody>
          <a:bodyPr/>
          <a:lstStyle/>
          <a:p>
            <a:r>
              <a:rPr lang="en-GB" dirty="0"/>
              <a:t>Delivery of courses NOT for credit (Universities are very focused currently on core for-credit activity)</a:t>
            </a:r>
          </a:p>
          <a:p>
            <a:r>
              <a:rPr lang="en-GB" dirty="0"/>
              <a:t>More agile process – especially in response to specific need</a:t>
            </a:r>
          </a:p>
          <a:p>
            <a:r>
              <a:rPr lang="en-GB" dirty="0"/>
              <a:t>Sessions at existing conferences and meetings – </a:t>
            </a:r>
            <a:r>
              <a:rPr lang="en-GB" dirty="0" err="1"/>
              <a:t>eg</a:t>
            </a:r>
            <a:r>
              <a:rPr lang="en-GB" dirty="0"/>
              <a:t> EGU, EMS, AMS…</a:t>
            </a:r>
          </a:p>
          <a:p>
            <a:endParaRPr lang="en-GB" dirty="0"/>
          </a:p>
        </p:txBody>
      </p:sp>
    </p:spTree>
    <p:extLst>
      <p:ext uri="{BB962C8B-B14F-4D97-AF65-F5344CB8AC3E}">
        <p14:creationId xmlns:p14="http://schemas.microsoft.com/office/powerpoint/2010/main" val="410385679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Anything else we want to do or say?</a:t>
            </a:r>
          </a:p>
        </p:txBody>
      </p:sp>
      <p:sp>
        <p:nvSpPr>
          <p:cNvPr id="3" name="Content Placeholder 2"/>
          <p:cNvSpPr>
            <a:spLocks noGrp="1"/>
          </p:cNvSpPr>
          <p:nvPr>
            <p:ph idx="1"/>
          </p:nvPr>
        </p:nvSpPr>
        <p:spPr/>
        <p:txBody>
          <a:bodyPr/>
          <a:lstStyle/>
          <a:p>
            <a:endParaRPr lang="en-GB"/>
          </a:p>
        </p:txBody>
      </p:sp>
    </p:spTree>
    <p:extLst>
      <p:ext uri="{BB962C8B-B14F-4D97-AF65-F5344CB8AC3E}">
        <p14:creationId xmlns:p14="http://schemas.microsoft.com/office/powerpoint/2010/main" val="151943078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D156454-905E-4502-B392-8591FA731B12}"/>
              </a:ext>
            </a:extLst>
          </p:cNvPr>
          <p:cNvSpPr>
            <a:spLocks noGrp="1"/>
          </p:cNvSpPr>
          <p:nvPr>
            <p:ph type="title"/>
          </p:nvPr>
        </p:nvSpPr>
        <p:spPr/>
        <p:txBody>
          <a:bodyPr/>
          <a:lstStyle/>
          <a:p>
            <a:r>
              <a:rPr lang="en-NZ" dirty="0"/>
              <a:t>Specific </a:t>
            </a:r>
            <a:r>
              <a:rPr lang="en-NZ" dirty="0" smtClean="0"/>
              <a:t>Actions – University group</a:t>
            </a:r>
            <a:endParaRPr lang="en-NZ" dirty="0"/>
          </a:p>
        </p:txBody>
      </p:sp>
      <p:sp>
        <p:nvSpPr>
          <p:cNvPr id="3" name="Content Placeholder 2">
            <a:extLst>
              <a:ext uri="{FF2B5EF4-FFF2-40B4-BE49-F238E27FC236}">
                <a16:creationId xmlns:a16="http://schemas.microsoft.com/office/drawing/2014/main" xmlns="" id="{685B98E9-9F29-4B59-9564-23CE5444204D}"/>
              </a:ext>
            </a:extLst>
          </p:cNvPr>
          <p:cNvSpPr>
            <a:spLocks noGrp="1"/>
          </p:cNvSpPr>
          <p:nvPr>
            <p:ph idx="1"/>
          </p:nvPr>
        </p:nvSpPr>
        <p:spPr/>
        <p:txBody>
          <a:bodyPr/>
          <a:lstStyle/>
          <a:p>
            <a:r>
              <a:rPr lang="en-NZ" dirty="0"/>
              <a:t>Every “provider institution” represented here will ensure they have deposited at least one item to the Library by </a:t>
            </a:r>
            <a:r>
              <a:rPr lang="en-NZ" dirty="0">
                <a:highlight>
                  <a:srgbClr val="FFFF00"/>
                </a:highlight>
              </a:rPr>
              <a:t>end January 2019</a:t>
            </a:r>
            <a:r>
              <a:rPr lang="en-NZ" dirty="0"/>
              <a:t>.</a:t>
            </a:r>
            <a:endParaRPr lang="en-NZ" dirty="0">
              <a:highlight>
                <a:srgbClr val="FFFF00"/>
              </a:highlight>
            </a:endParaRPr>
          </a:p>
          <a:p>
            <a:r>
              <a:rPr lang="en-NZ" dirty="0"/>
              <a:t>Every “provider institution” represented here will ensure at least one event or course is put into the Calendar by </a:t>
            </a:r>
            <a:r>
              <a:rPr lang="en-NZ" dirty="0">
                <a:highlight>
                  <a:srgbClr val="FFFF00"/>
                </a:highlight>
              </a:rPr>
              <a:t>end January 2019</a:t>
            </a:r>
            <a:r>
              <a:rPr lang="en-NZ" dirty="0" smtClean="0">
                <a:highlight>
                  <a:srgbClr val="FFFF00"/>
                </a:highlight>
              </a:rPr>
              <a:t>.</a:t>
            </a:r>
            <a:endParaRPr lang="en-NZ" dirty="0">
              <a:highlight>
                <a:srgbClr val="FFFF00"/>
              </a:highlight>
            </a:endParaRPr>
          </a:p>
        </p:txBody>
      </p:sp>
    </p:spTree>
    <p:extLst>
      <p:ext uri="{BB962C8B-B14F-4D97-AF65-F5344CB8AC3E}">
        <p14:creationId xmlns:p14="http://schemas.microsoft.com/office/powerpoint/2010/main" val="267958600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D156454-905E-4502-B392-8591FA731B12}"/>
              </a:ext>
            </a:extLst>
          </p:cNvPr>
          <p:cNvSpPr>
            <a:spLocks noGrp="1"/>
          </p:cNvSpPr>
          <p:nvPr>
            <p:ph type="title"/>
          </p:nvPr>
        </p:nvSpPr>
        <p:spPr/>
        <p:txBody>
          <a:bodyPr/>
          <a:lstStyle/>
          <a:p>
            <a:r>
              <a:rPr lang="en-NZ" dirty="0"/>
              <a:t>Specific </a:t>
            </a:r>
            <a:r>
              <a:rPr lang="en-NZ" dirty="0" smtClean="0"/>
              <a:t>Actions – University group</a:t>
            </a:r>
            <a:endParaRPr lang="en-NZ" dirty="0"/>
          </a:p>
        </p:txBody>
      </p:sp>
      <p:sp>
        <p:nvSpPr>
          <p:cNvPr id="3" name="Content Placeholder 2">
            <a:extLst>
              <a:ext uri="{FF2B5EF4-FFF2-40B4-BE49-F238E27FC236}">
                <a16:creationId xmlns:a16="http://schemas.microsoft.com/office/drawing/2014/main" xmlns="" id="{685B98E9-9F29-4B59-9564-23CE5444204D}"/>
              </a:ext>
            </a:extLst>
          </p:cNvPr>
          <p:cNvSpPr>
            <a:spLocks noGrp="1"/>
          </p:cNvSpPr>
          <p:nvPr>
            <p:ph idx="1"/>
          </p:nvPr>
        </p:nvSpPr>
        <p:spPr/>
        <p:txBody>
          <a:bodyPr>
            <a:normAutofit fontScale="92500" lnSpcReduction="20000"/>
          </a:bodyPr>
          <a:lstStyle/>
          <a:p>
            <a:r>
              <a:rPr lang="en-NZ" dirty="0"/>
              <a:t>University or Reading (UoR) will </a:t>
            </a:r>
            <a:r>
              <a:rPr lang="en-NZ" dirty="0" smtClean="0"/>
              <a:t>lead on drafting a letter/email and </a:t>
            </a:r>
            <a:r>
              <a:rPr lang="en-NZ" dirty="0"/>
              <a:t>accompanying descriptive </a:t>
            </a:r>
            <a:r>
              <a:rPr lang="en-NZ" dirty="0" smtClean="0"/>
              <a:t>info </a:t>
            </a:r>
            <a:r>
              <a:rPr lang="en-NZ" dirty="0"/>
              <a:t>inviting </a:t>
            </a:r>
            <a:r>
              <a:rPr lang="en-NZ" dirty="0" smtClean="0"/>
              <a:t>relevant University departments</a:t>
            </a:r>
          </a:p>
          <a:p>
            <a:pPr marL="914400" lvl="1" indent="-457200">
              <a:buFont typeface="+mj-lt"/>
              <a:buAutoNum type="alphaLcParenR"/>
            </a:pPr>
            <a:r>
              <a:rPr lang="en-NZ" sz="2800" dirty="0"/>
              <a:t>T</a:t>
            </a:r>
            <a:r>
              <a:rPr lang="en-NZ" sz="2800" dirty="0" smtClean="0"/>
              <a:t>o </a:t>
            </a:r>
            <a:r>
              <a:rPr lang="en-NZ" sz="2800" dirty="0"/>
              <a:t>express an interest in participating in the WMO Global </a:t>
            </a:r>
            <a:r>
              <a:rPr lang="en-NZ" sz="2800" dirty="0" smtClean="0"/>
              <a:t>Campus</a:t>
            </a:r>
          </a:p>
          <a:p>
            <a:pPr marL="914400" lvl="1" indent="-457200">
              <a:buFont typeface="+mj-lt"/>
              <a:buAutoNum type="alphaLcParenR"/>
            </a:pPr>
            <a:r>
              <a:rPr lang="en-NZ" sz="2800" dirty="0" smtClean="0"/>
              <a:t>Deposit material and events to </a:t>
            </a:r>
            <a:r>
              <a:rPr lang="en-NZ" sz="2800" dirty="0" err="1" smtClean="0"/>
              <a:t>WMOLearn</a:t>
            </a:r>
            <a:r>
              <a:rPr lang="en-NZ" sz="2800" dirty="0" smtClean="0"/>
              <a:t> Library and Calendar</a:t>
            </a:r>
            <a:endParaRPr lang="en-NZ" sz="2800" dirty="0"/>
          </a:p>
          <a:p>
            <a:r>
              <a:rPr lang="en-NZ" dirty="0" smtClean="0"/>
              <a:t>Each </a:t>
            </a:r>
            <a:r>
              <a:rPr lang="en-NZ" dirty="0"/>
              <a:t>university represented here will provide to UoR an </a:t>
            </a:r>
            <a:r>
              <a:rPr lang="en-NZ" b="1" dirty="0"/>
              <a:t>initial</a:t>
            </a:r>
            <a:r>
              <a:rPr lang="en-NZ" dirty="0"/>
              <a:t> list of institutions in their region (and ideally a named person there) to send to the letter to</a:t>
            </a:r>
          </a:p>
          <a:p>
            <a:r>
              <a:rPr lang="en-NZ" dirty="0" smtClean="0"/>
              <a:t>Letter </a:t>
            </a:r>
            <a:r>
              <a:rPr lang="en-NZ" dirty="0"/>
              <a:t>done and sent by </a:t>
            </a:r>
            <a:r>
              <a:rPr lang="en-NZ" dirty="0">
                <a:highlight>
                  <a:srgbClr val="FFFF00"/>
                </a:highlight>
              </a:rPr>
              <a:t>end December 2018</a:t>
            </a:r>
            <a:r>
              <a:rPr lang="en-NZ" dirty="0"/>
              <a:t>.</a:t>
            </a:r>
          </a:p>
          <a:p>
            <a:pPr>
              <a:lnSpc>
                <a:spcPct val="120000"/>
              </a:lnSpc>
            </a:pPr>
            <a:r>
              <a:rPr lang="en-NZ" dirty="0" err="1"/>
              <a:t>UoR</a:t>
            </a:r>
            <a:r>
              <a:rPr lang="en-NZ" dirty="0"/>
              <a:t> will hold and build the list in the first instance. Initial list </a:t>
            </a:r>
            <a:r>
              <a:rPr lang="en-NZ" dirty="0" smtClean="0"/>
              <a:t>finalised to </a:t>
            </a:r>
            <a:r>
              <a:rPr lang="en-NZ" dirty="0"/>
              <a:t>feed into Congress documents by </a:t>
            </a:r>
            <a:r>
              <a:rPr lang="en-NZ" dirty="0">
                <a:highlight>
                  <a:srgbClr val="FFFF00"/>
                </a:highlight>
              </a:rPr>
              <a:t>end January 2019</a:t>
            </a:r>
            <a:r>
              <a:rPr lang="en-NZ" dirty="0"/>
              <a:t>.</a:t>
            </a:r>
          </a:p>
        </p:txBody>
      </p:sp>
    </p:spTree>
    <p:extLst>
      <p:ext uri="{BB962C8B-B14F-4D97-AF65-F5344CB8AC3E}">
        <p14:creationId xmlns:p14="http://schemas.microsoft.com/office/powerpoint/2010/main" val="99907655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D156454-905E-4502-B392-8591FA731B12}"/>
              </a:ext>
            </a:extLst>
          </p:cNvPr>
          <p:cNvSpPr>
            <a:spLocks noGrp="1"/>
          </p:cNvSpPr>
          <p:nvPr>
            <p:ph type="title"/>
          </p:nvPr>
        </p:nvSpPr>
        <p:spPr/>
        <p:txBody>
          <a:bodyPr/>
          <a:lstStyle/>
          <a:p>
            <a:r>
              <a:rPr lang="en-NZ" dirty="0"/>
              <a:t>Specific </a:t>
            </a:r>
            <a:r>
              <a:rPr lang="en-NZ" dirty="0" smtClean="0"/>
              <a:t>Actions – </a:t>
            </a:r>
            <a:r>
              <a:rPr lang="en-NZ" dirty="0"/>
              <a:t>U</a:t>
            </a:r>
            <a:r>
              <a:rPr lang="en-NZ" dirty="0" smtClean="0"/>
              <a:t>niversity group</a:t>
            </a:r>
            <a:endParaRPr lang="en-NZ" dirty="0"/>
          </a:p>
        </p:txBody>
      </p:sp>
      <p:sp>
        <p:nvSpPr>
          <p:cNvPr id="3" name="Content Placeholder 2">
            <a:extLst>
              <a:ext uri="{FF2B5EF4-FFF2-40B4-BE49-F238E27FC236}">
                <a16:creationId xmlns:a16="http://schemas.microsoft.com/office/drawing/2014/main" xmlns="" id="{685B98E9-9F29-4B59-9564-23CE5444204D}"/>
              </a:ext>
            </a:extLst>
          </p:cNvPr>
          <p:cNvSpPr>
            <a:spLocks noGrp="1"/>
          </p:cNvSpPr>
          <p:nvPr>
            <p:ph idx="1"/>
          </p:nvPr>
        </p:nvSpPr>
        <p:spPr/>
        <p:txBody>
          <a:bodyPr/>
          <a:lstStyle/>
          <a:p>
            <a:r>
              <a:rPr lang="en-NZ" dirty="0" smtClean="0"/>
              <a:t>The </a:t>
            </a:r>
            <a:r>
              <a:rPr lang="en-NZ" dirty="0"/>
              <a:t>university representatives present will meet (virtually) in </a:t>
            </a:r>
            <a:r>
              <a:rPr lang="en-NZ" dirty="0">
                <a:highlight>
                  <a:srgbClr val="FFFF00"/>
                </a:highlight>
              </a:rPr>
              <a:t>February 2019 </a:t>
            </a:r>
            <a:r>
              <a:rPr lang="en-NZ" dirty="0"/>
              <a:t>to report on the actions above and below and agree next steps – UoR happy to chair initially (in the expectation that this can be rotated straightforwardly)</a:t>
            </a:r>
          </a:p>
          <a:p>
            <a:pPr lvl="1"/>
            <a:r>
              <a:rPr lang="en-NZ" dirty="0"/>
              <a:t>Essentially consider ourselves a </a:t>
            </a:r>
            <a:r>
              <a:rPr lang="en-NZ" b="1" u="sng" dirty="0" smtClean="0">
                <a:solidFill>
                  <a:srgbClr val="FF0000"/>
                </a:solidFill>
              </a:rPr>
              <a:t>WMOGC Universities </a:t>
            </a:r>
            <a:r>
              <a:rPr lang="en-NZ" b="1" u="sng" dirty="0">
                <a:solidFill>
                  <a:srgbClr val="FF0000"/>
                </a:solidFill>
              </a:rPr>
              <a:t>Board </a:t>
            </a:r>
            <a:r>
              <a:rPr lang="en-NZ" dirty="0"/>
              <a:t>whose job it is to identify what we can do to support the progress of the </a:t>
            </a:r>
            <a:r>
              <a:rPr lang="en-NZ" dirty="0" smtClean="0"/>
              <a:t>WMO</a:t>
            </a:r>
          </a:p>
          <a:p>
            <a:pPr lvl="1"/>
            <a:r>
              <a:rPr lang="en-NZ" dirty="0" smtClean="0"/>
              <a:t>Agenda to be agreed by consensus, but likely to touch on</a:t>
            </a:r>
          </a:p>
          <a:p>
            <a:pPr lvl="2"/>
            <a:r>
              <a:rPr lang="en-NZ" dirty="0" smtClean="0"/>
              <a:t>Quality management approach to Library items</a:t>
            </a:r>
          </a:p>
          <a:p>
            <a:pPr lvl="2"/>
            <a:r>
              <a:rPr lang="en-NZ" dirty="0" smtClean="0"/>
              <a:t>Student participation tracking system – possibly focused on BIP-M</a:t>
            </a:r>
          </a:p>
          <a:p>
            <a:pPr lvl="2"/>
            <a:r>
              <a:rPr lang="en-NZ" dirty="0" smtClean="0"/>
              <a:t>Increasing our ability to deliver not-for-credit courses and react swiftly to demand requests</a:t>
            </a:r>
          </a:p>
          <a:p>
            <a:pPr lvl="2"/>
            <a:r>
              <a:rPr lang="en-NZ" dirty="0" smtClean="0"/>
              <a:t>Proposing governance/operational mechanisms – </a:t>
            </a:r>
            <a:r>
              <a:rPr lang="en-NZ" dirty="0" err="1" smtClean="0"/>
              <a:t>eg</a:t>
            </a:r>
            <a:r>
              <a:rPr lang="en-NZ" dirty="0" smtClean="0"/>
              <a:t> Provider and User members and Boards</a:t>
            </a:r>
            <a:endParaRPr lang="en-NZ" dirty="0"/>
          </a:p>
        </p:txBody>
      </p:sp>
    </p:spTree>
    <p:extLst>
      <p:ext uri="{BB962C8B-B14F-4D97-AF65-F5344CB8AC3E}">
        <p14:creationId xmlns:p14="http://schemas.microsoft.com/office/powerpoint/2010/main" val="381635042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The stated definition </a:t>
            </a:r>
          </a:p>
        </p:txBody>
      </p:sp>
      <p:sp>
        <p:nvSpPr>
          <p:cNvPr id="3" name="Content Placeholder 2"/>
          <p:cNvSpPr>
            <a:spLocks noGrp="1"/>
          </p:cNvSpPr>
          <p:nvPr>
            <p:ph idx="1"/>
          </p:nvPr>
        </p:nvSpPr>
        <p:spPr/>
        <p:txBody>
          <a:bodyPr/>
          <a:lstStyle/>
          <a:p>
            <a:pPr marL="0" indent="0">
              <a:buNone/>
            </a:pPr>
            <a:r>
              <a:rPr lang="en-GB" dirty="0"/>
              <a:t>“The ‘Global Campus’ is a collaborative network of education and training institutions and NMHSs involved in the development and delivery of training in meteorology, climatology, hydrology and other related sciences. It is built on the synergies, sharing and cooperation between these institutions and will address global priorities and the growing and changing requirements and needs for training of the community.”</a:t>
            </a:r>
          </a:p>
        </p:txBody>
      </p:sp>
    </p:spTree>
    <p:extLst>
      <p:ext uri="{BB962C8B-B14F-4D97-AF65-F5344CB8AC3E}">
        <p14:creationId xmlns:p14="http://schemas.microsoft.com/office/powerpoint/2010/main" val="12000605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868CCA3-70B2-404D-B086-3AB021E495EC}"/>
              </a:ext>
            </a:extLst>
          </p:cNvPr>
          <p:cNvSpPr>
            <a:spLocks noGrp="1"/>
          </p:cNvSpPr>
          <p:nvPr>
            <p:ph type="title"/>
          </p:nvPr>
        </p:nvSpPr>
        <p:spPr/>
        <p:txBody>
          <a:bodyPr/>
          <a:lstStyle/>
          <a:p>
            <a:r>
              <a:rPr lang="en-NZ" dirty="0"/>
              <a:t>Specific things we’d like to see</a:t>
            </a:r>
          </a:p>
        </p:txBody>
      </p:sp>
      <p:sp>
        <p:nvSpPr>
          <p:cNvPr id="3" name="Content Placeholder 2">
            <a:extLst>
              <a:ext uri="{FF2B5EF4-FFF2-40B4-BE49-F238E27FC236}">
                <a16:creationId xmlns:a16="http://schemas.microsoft.com/office/drawing/2014/main" xmlns="" id="{4D78E8B4-A5DE-4053-ADC6-2C24DFBC4DC2}"/>
              </a:ext>
            </a:extLst>
          </p:cNvPr>
          <p:cNvSpPr>
            <a:spLocks noGrp="1"/>
          </p:cNvSpPr>
          <p:nvPr>
            <p:ph idx="1"/>
          </p:nvPr>
        </p:nvSpPr>
        <p:spPr/>
        <p:txBody>
          <a:bodyPr/>
          <a:lstStyle/>
          <a:p>
            <a:r>
              <a:rPr lang="en-NZ" dirty="0"/>
              <a:t>An equivalent </a:t>
            </a:r>
            <a:r>
              <a:rPr lang="en-NZ" dirty="0" smtClean="0"/>
              <a:t>“WMO GC Users Board” charged with specifying </a:t>
            </a:r>
            <a:r>
              <a:rPr lang="en-NZ" dirty="0"/>
              <a:t>strategic and other needs</a:t>
            </a:r>
          </a:p>
          <a:p>
            <a:r>
              <a:rPr lang="en-NZ" dirty="0"/>
              <a:t>A facility to allow “users” to post </a:t>
            </a:r>
            <a:r>
              <a:rPr lang="en-NZ" dirty="0" smtClean="0"/>
              <a:t>“wants </a:t>
            </a:r>
            <a:r>
              <a:rPr lang="en-NZ" dirty="0"/>
              <a:t>and </a:t>
            </a:r>
            <a:r>
              <a:rPr lang="en-NZ" dirty="0" smtClean="0"/>
              <a:t>needs” </a:t>
            </a:r>
            <a:r>
              <a:rPr lang="en-NZ" dirty="0"/>
              <a:t>within or alongside the </a:t>
            </a:r>
            <a:r>
              <a:rPr lang="en-NZ" dirty="0" smtClean="0"/>
              <a:t>WMO Learn Calendar</a:t>
            </a:r>
            <a:endParaRPr lang="en-NZ" dirty="0"/>
          </a:p>
          <a:p>
            <a:pPr lvl="1"/>
            <a:r>
              <a:rPr lang="en-NZ" dirty="0"/>
              <a:t>“If you can’t find what you’re looking for, please tell us what that is”</a:t>
            </a:r>
          </a:p>
          <a:p>
            <a:pPr lvl="1"/>
            <a:r>
              <a:rPr lang="en-NZ" dirty="0" smtClean="0"/>
              <a:t>We note </a:t>
            </a:r>
            <a:r>
              <a:rPr lang="en-NZ" dirty="0"/>
              <a:t>that this will fit within Calendar development </a:t>
            </a:r>
            <a:r>
              <a:rPr lang="en-NZ" dirty="0" smtClean="0"/>
              <a:t>priorities, but it might be useful for us to feed that into their processes.</a:t>
            </a:r>
            <a:endParaRPr lang="en-NZ" dirty="0"/>
          </a:p>
        </p:txBody>
      </p:sp>
    </p:spTree>
    <p:extLst>
      <p:ext uri="{BB962C8B-B14F-4D97-AF65-F5344CB8AC3E}">
        <p14:creationId xmlns:p14="http://schemas.microsoft.com/office/powerpoint/2010/main" val="40995035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The stated definition </a:t>
            </a:r>
          </a:p>
        </p:txBody>
      </p:sp>
      <p:sp>
        <p:nvSpPr>
          <p:cNvPr id="3" name="Content Placeholder 2"/>
          <p:cNvSpPr>
            <a:spLocks noGrp="1"/>
          </p:cNvSpPr>
          <p:nvPr>
            <p:ph idx="1"/>
          </p:nvPr>
        </p:nvSpPr>
        <p:spPr>
          <a:xfrm>
            <a:off x="838200" y="1690688"/>
            <a:ext cx="10515600" cy="4351338"/>
          </a:xfrm>
        </p:spPr>
        <p:txBody>
          <a:bodyPr/>
          <a:lstStyle/>
          <a:p>
            <a:pPr marL="0" indent="0">
              <a:buNone/>
            </a:pPr>
            <a:r>
              <a:rPr lang="en-GB" dirty="0"/>
              <a:t>“The ‘Global Campus’ </a:t>
            </a:r>
            <a:r>
              <a:rPr lang="en-GB" strike="sngStrike" dirty="0">
                <a:solidFill>
                  <a:schemeClr val="accent2">
                    <a:lumMod val="40000"/>
                    <a:lumOff val="60000"/>
                  </a:schemeClr>
                </a:solidFill>
              </a:rPr>
              <a:t>is</a:t>
            </a:r>
            <a:r>
              <a:rPr lang="en-GB" dirty="0">
                <a:solidFill>
                  <a:srgbClr val="FF0000"/>
                </a:solidFill>
              </a:rPr>
              <a:t> will be</a:t>
            </a:r>
            <a:r>
              <a:rPr lang="en-GB" dirty="0"/>
              <a:t> a collaborative network of education and training institutions and NMHSs involved in the development and delivery of training in meteorology, climatology, hydrology and other related sciences. It </a:t>
            </a:r>
            <a:r>
              <a:rPr lang="en-GB" strike="sngStrike" dirty="0">
                <a:solidFill>
                  <a:schemeClr val="accent2">
                    <a:lumMod val="40000"/>
                    <a:lumOff val="60000"/>
                  </a:schemeClr>
                </a:solidFill>
              </a:rPr>
              <a:t>is built on the</a:t>
            </a:r>
            <a:r>
              <a:rPr lang="en-GB" dirty="0">
                <a:solidFill>
                  <a:schemeClr val="accent2">
                    <a:lumMod val="40000"/>
                    <a:lumOff val="60000"/>
                  </a:schemeClr>
                </a:solidFill>
              </a:rPr>
              <a:t> </a:t>
            </a:r>
            <a:r>
              <a:rPr lang="en-GB" dirty="0">
                <a:solidFill>
                  <a:srgbClr val="FF0000"/>
                </a:solidFill>
              </a:rPr>
              <a:t>will</a:t>
            </a:r>
            <a:r>
              <a:rPr lang="en-GB" dirty="0"/>
              <a:t> </a:t>
            </a:r>
            <a:r>
              <a:rPr lang="en-GB" dirty="0">
                <a:solidFill>
                  <a:srgbClr val="FF0000"/>
                </a:solidFill>
              </a:rPr>
              <a:t>leverage</a:t>
            </a:r>
            <a:r>
              <a:rPr lang="en-GB" dirty="0"/>
              <a:t> synergies, sharing and cooperation between these institutions </a:t>
            </a:r>
            <a:r>
              <a:rPr lang="en-GB" strike="sngStrike" dirty="0">
                <a:solidFill>
                  <a:schemeClr val="accent2">
                    <a:lumMod val="40000"/>
                    <a:lumOff val="60000"/>
                  </a:schemeClr>
                </a:solidFill>
              </a:rPr>
              <a:t>and will</a:t>
            </a:r>
            <a:r>
              <a:rPr lang="en-GB" dirty="0">
                <a:solidFill>
                  <a:schemeClr val="accent2">
                    <a:lumMod val="40000"/>
                    <a:lumOff val="60000"/>
                  </a:schemeClr>
                </a:solidFill>
              </a:rPr>
              <a:t> </a:t>
            </a:r>
            <a:r>
              <a:rPr lang="en-GB" dirty="0">
                <a:solidFill>
                  <a:srgbClr val="FF0000"/>
                </a:solidFill>
              </a:rPr>
              <a:t>to identify and</a:t>
            </a:r>
            <a:r>
              <a:rPr lang="en-GB" dirty="0"/>
              <a:t> address global priorities and the growing and changing requirements and needs for training of the community.”</a:t>
            </a:r>
          </a:p>
        </p:txBody>
      </p:sp>
    </p:spTree>
    <p:extLst>
      <p:ext uri="{BB962C8B-B14F-4D97-AF65-F5344CB8AC3E}">
        <p14:creationId xmlns:p14="http://schemas.microsoft.com/office/powerpoint/2010/main" val="43083074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Why? (Simon Sinek would be pleased…)</a:t>
            </a:r>
          </a:p>
        </p:txBody>
      </p:sp>
      <p:sp>
        <p:nvSpPr>
          <p:cNvPr id="3" name="Content Placeholder 2"/>
          <p:cNvSpPr>
            <a:spLocks noGrp="1"/>
          </p:cNvSpPr>
          <p:nvPr>
            <p:ph idx="1"/>
          </p:nvPr>
        </p:nvSpPr>
        <p:spPr/>
        <p:txBody>
          <a:bodyPr/>
          <a:lstStyle/>
          <a:p>
            <a:r>
              <a:rPr lang="en-GB" dirty="0"/>
              <a:t>By leveraging the worldwide community of academic and professional expertise, Global Campus can ensure the worldwide community of water, climate and weather professionals have access to what they need in a way that no single provider can.</a:t>
            </a:r>
          </a:p>
        </p:txBody>
      </p:sp>
    </p:spTree>
    <p:extLst>
      <p:ext uri="{BB962C8B-B14F-4D97-AF65-F5344CB8AC3E}">
        <p14:creationId xmlns:p14="http://schemas.microsoft.com/office/powerpoint/2010/main" val="329795959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But what is it?</a:t>
            </a:r>
          </a:p>
        </p:txBody>
      </p:sp>
      <p:sp>
        <p:nvSpPr>
          <p:cNvPr id="3" name="Subtitle 2"/>
          <p:cNvSpPr>
            <a:spLocks noGrp="1"/>
          </p:cNvSpPr>
          <p:nvPr>
            <p:ph type="subTitle" idx="1"/>
          </p:nvPr>
        </p:nvSpPr>
        <p:spPr/>
        <p:txBody>
          <a:bodyPr/>
          <a:lstStyle/>
          <a:p>
            <a:endParaRPr lang="en-GB"/>
          </a:p>
        </p:txBody>
      </p:sp>
    </p:spTree>
    <p:extLst>
      <p:ext uri="{BB962C8B-B14F-4D97-AF65-F5344CB8AC3E}">
        <p14:creationId xmlns:p14="http://schemas.microsoft.com/office/powerpoint/2010/main" val="50814475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p:cNvSpPr/>
          <p:nvPr/>
        </p:nvSpPr>
        <p:spPr>
          <a:xfrm>
            <a:off x="1671032" y="1447801"/>
            <a:ext cx="4795833" cy="479583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4400" dirty="0"/>
              <a:t>Providers</a:t>
            </a:r>
          </a:p>
          <a:p>
            <a:r>
              <a:rPr lang="en-GB" sz="2300" dirty="0"/>
              <a:t>Organisations able and willing to provide learning opportunities, events and/or learning resources</a:t>
            </a:r>
            <a:endParaRPr lang="en-GB" sz="4400" dirty="0"/>
          </a:p>
        </p:txBody>
      </p:sp>
      <p:sp>
        <p:nvSpPr>
          <p:cNvPr id="3" name="Oval 2"/>
          <p:cNvSpPr/>
          <p:nvPr/>
        </p:nvSpPr>
        <p:spPr>
          <a:xfrm>
            <a:off x="5791200" y="1447800"/>
            <a:ext cx="4795833" cy="479583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GB" sz="4400" dirty="0"/>
              <a:t>Users</a:t>
            </a:r>
          </a:p>
          <a:p>
            <a:pPr algn="r"/>
            <a:r>
              <a:rPr lang="en-GB" sz="2300" dirty="0"/>
              <a:t>Organisations that employ or rely on weather, climate and water professionals</a:t>
            </a:r>
          </a:p>
        </p:txBody>
      </p:sp>
      <p:sp>
        <p:nvSpPr>
          <p:cNvPr id="4" name="TextBox 3"/>
          <p:cNvSpPr txBox="1"/>
          <p:nvPr/>
        </p:nvSpPr>
        <p:spPr>
          <a:xfrm>
            <a:off x="0" y="405375"/>
            <a:ext cx="12192000" cy="954107"/>
          </a:xfrm>
          <a:prstGeom prst="rect">
            <a:avLst/>
          </a:prstGeom>
          <a:noFill/>
        </p:spPr>
        <p:txBody>
          <a:bodyPr wrap="square" rtlCol="0">
            <a:spAutoFit/>
          </a:bodyPr>
          <a:lstStyle/>
          <a:p>
            <a:pPr algn="ctr"/>
            <a:r>
              <a:rPr lang="en-GB" sz="5600" dirty="0"/>
              <a:t>A network of member organisations</a:t>
            </a:r>
          </a:p>
        </p:txBody>
      </p:sp>
    </p:spTree>
    <p:extLst>
      <p:ext uri="{BB962C8B-B14F-4D97-AF65-F5344CB8AC3E}">
        <p14:creationId xmlns:p14="http://schemas.microsoft.com/office/powerpoint/2010/main" val="107250338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p:cNvSpPr/>
          <p:nvPr/>
        </p:nvSpPr>
        <p:spPr>
          <a:xfrm>
            <a:off x="2398611" y="1599209"/>
            <a:ext cx="6611756" cy="3232449"/>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GB" sz="4600" dirty="0"/>
              <a:t>Users</a:t>
            </a:r>
          </a:p>
          <a:p>
            <a:pPr algn="r"/>
            <a:r>
              <a:rPr lang="en-GB" sz="1400" dirty="0"/>
              <a:t>NMHSs</a:t>
            </a:r>
          </a:p>
          <a:p>
            <a:pPr algn="r"/>
            <a:r>
              <a:rPr lang="en-GB" sz="1400" dirty="0"/>
              <a:t>RTCs &amp; Universities</a:t>
            </a:r>
          </a:p>
          <a:p>
            <a:pPr algn="r"/>
            <a:r>
              <a:rPr lang="en-GB" sz="1400" dirty="0"/>
              <a:t>Others?</a:t>
            </a:r>
          </a:p>
        </p:txBody>
      </p:sp>
      <p:sp>
        <p:nvSpPr>
          <p:cNvPr id="7" name="Rounded Rectangle 6"/>
          <p:cNvSpPr/>
          <p:nvPr/>
        </p:nvSpPr>
        <p:spPr>
          <a:xfrm>
            <a:off x="2803281" y="2362621"/>
            <a:ext cx="3204444" cy="170562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600" dirty="0"/>
              <a:t>Providers</a:t>
            </a:r>
          </a:p>
          <a:p>
            <a:pPr algn="ctr"/>
            <a:r>
              <a:rPr lang="en-GB" sz="1400" dirty="0"/>
              <a:t>RTCs</a:t>
            </a:r>
          </a:p>
          <a:p>
            <a:pPr algn="ctr"/>
            <a:r>
              <a:rPr lang="en-GB" sz="1400" dirty="0"/>
              <a:t>Universities</a:t>
            </a:r>
          </a:p>
          <a:p>
            <a:pPr algn="ctr"/>
            <a:r>
              <a:rPr lang="en-GB" sz="1400" dirty="0"/>
              <a:t>NMHS “colleges” </a:t>
            </a:r>
          </a:p>
        </p:txBody>
      </p:sp>
      <p:sp>
        <p:nvSpPr>
          <p:cNvPr id="5" name="TextBox 4"/>
          <p:cNvSpPr txBox="1"/>
          <p:nvPr/>
        </p:nvSpPr>
        <p:spPr>
          <a:xfrm>
            <a:off x="0" y="405375"/>
            <a:ext cx="12192000" cy="954107"/>
          </a:xfrm>
          <a:prstGeom prst="rect">
            <a:avLst/>
          </a:prstGeom>
          <a:noFill/>
        </p:spPr>
        <p:txBody>
          <a:bodyPr wrap="square" rtlCol="0">
            <a:spAutoFit/>
          </a:bodyPr>
          <a:lstStyle/>
          <a:p>
            <a:pPr algn="ctr"/>
            <a:r>
              <a:rPr lang="en-GB" sz="5600" dirty="0"/>
              <a:t>A network of member organisations</a:t>
            </a:r>
          </a:p>
        </p:txBody>
      </p:sp>
    </p:spTree>
    <p:extLst>
      <p:ext uri="{BB962C8B-B14F-4D97-AF65-F5344CB8AC3E}">
        <p14:creationId xmlns:p14="http://schemas.microsoft.com/office/powerpoint/2010/main" val="25230429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2398611" y="1599209"/>
            <a:ext cx="6611756" cy="3232449"/>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GB" sz="4600" dirty="0"/>
              <a:t>Users</a:t>
            </a:r>
          </a:p>
          <a:p>
            <a:pPr algn="r"/>
            <a:r>
              <a:rPr lang="en-GB" sz="1400" dirty="0"/>
              <a:t>NMHSs</a:t>
            </a:r>
          </a:p>
          <a:p>
            <a:pPr algn="r"/>
            <a:r>
              <a:rPr lang="en-GB" sz="1400" dirty="0"/>
              <a:t>RTCs &amp; Universities</a:t>
            </a:r>
          </a:p>
          <a:p>
            <a:pPr algn="r"/>
            <a:r>
              <a:rPr lang="en-GB" sz="1400" dirty="0"/>
              <a:t>Others?</a:t>
            </a:r>
          </a:p>
        </p:txBody>
      </p:sp>
      <p:sp>
        <p:nvSpPr>
          <p:cNvPr id="9" name="Rounded Rectangle 8"/>
          <p:cNvSpPr/>
          <p:nvPr/>
        </p:nvSpPr>
        <p:spPr>
          <a:xfrm>
            <a:off x="2803281" y="2362621"/>
            <a:ext cx="3204444" cy="170562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600" dirty="0"/>
              <a:t>Providers</a:t>
            </a:r>
          </a:p>
          <a:p>
            <a:pPr algn="ctr"/>
            <a:r>
              <a:rPr lang="en-GB" sz="1400" dirty="0"/>
              <a:t>RTCs</a:t>
            </a:r>
          </a:p>
          <a:p>
            <a:pPr algn="ctr"/>
            <a:r>
              <a:rPr lang="en-GB" sz="1400" dirty="0"/>
              <a:t>Universities</a:t>
            </a:r>
          </a:p>
          <a:p>
            <a:pPr algn="ctr"/>
            <a:r>
              <a:rPr lang="en-GB" sz="1400" dirty="0"/>
              <a:t>NMHS “colleges”</a:t>
            </a:r>
          </a:p>
        </p:txBody>
      </p:sp>
      <p:sp>
        <p:nvSpPr>
          <p:cNvPr id="2" name="Rounded Rectangle 1"/>
          <p:cNvSpPr/>
          <p:nvPr/>
        </p:nvSpPr>
        <p:spPr>
          <a:xfrm>
            <a:off x="6889490" y="5109583"/>
            <a:ext cx="4241753" cy="135144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5200" dirty="0"/>
              <a:t>Students!!</a:t>
            </a:r>
          </a:p>
        </p:txBody>
      </p:sp>
      <p:sp>
        <p:nvSpPr>
          <p:cNvPr id="5" name="Bent Arrow 4"/>
          <p:cNvSpPr/>
          <p:nvPr/>
        </p:nvSpPr>
        <p:spPr>
          <a:xfrm flipV="1">
            <a:off x="5403590" y="4862807"/>
            <a:ext cx="1485900" cy="1464526"/>
          </a:xfrm>
          <a:prstGeom prst="bentArrow">
            <a:avLst>
              <a:gd name="adj1" fmla="val 24023"/>
              <a:gd name="adj2" fmla="val 24168"/>
              <a:gd name="adj3" fmla="val 33438"/>
              <a:gd name="adj4" fmla="val 554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0" name="TextBox 9"/>
          <p:cNvSpPr txBox="1"/>
          <p:nvPr/>
        </p:nvSpPr>
        <p:spPr>
          <a:xfrm>
            <a:off x="0" y="405375"/>
            <a:ext cx="12192000" cy="954107"/>
          </a:xfrm>
          <a:prstGeom prst="rect">
            <a:avLst/>
          </a:prstGeom>
          <a:noFill/>
        </p:spPr>
        <p:txBody>
          <a:bodyPr wrap="square" rtlCol="0">
            <a:spAutoFit/>
          </a:bodyPr>
          <a:lstStyle/>
          <a:p>
            <a:pPr algn="ctr"/>
            <a:r>
              <a:rPr lang="en-GB" sz="5600" dirty="0"/>
              <a:t>A network of member organisations</a:t>
            </a:r>
          </a:p>
        </p:txBody>
      </p:sp>
    </p:spTree>
    <p:extLst>
      <p:ext uri="{BB962C8B-B14F-4D97-AF65-F5344CB8AC3E}">
        <p14:creationId xmlns:p14="http://schemas.microsoft.com/office/powerpoint/2010/main" val="167280781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OfficeLight_16x9</Template>
  <TotalTime>581</TotalTime>
  <Words>1858</Words>
  <Application>Microsoft Office PowerPoint</Application>
  <PresentationFormat>Custom</PresentationFormat>
  <Paragraphs>195</Paragraphs>
  <Slides>30</Slides>
  <Notes>9</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Office Theme</vt:lpstr>
      <vt:lpstr>Progressing Global Campus in Universities</vt:lpstr>
      <vt:lpstr>What is it?</vt:lpstr>
      <vt:lpstr>The stated definition </vt:lpstr>
      <vt:lpstr>The stated definition </vt:lpstr>
      <vt:lpstr>Why? (Simon Sinek would be pleased…)</vt:lpstr>
      <vt:lpstr>But what is it?</vt:lpstr>
      <vt:lpstr>PowerPoint Presentation</vt:lpstr>
      <vt:lpstr>PowerPoint Presentation</vt:lpstr>
      <vt:lpstr>PowerPoint Presentation</vt:lpstr>
      <vt:lpstr>But what is it?</vt:lpstr>
      <vt:lpstr>To students</vt:lpstr>
      <vt:lpstr>To user organisations </vt:lpstr>
      <vt:lpstr>To provider organisations</vt:lpstr>
      <vt:lpstr>What can we (universities) make progress on?</vt:lpstr>
      <vt:lpstr>What can we ask the rest of GC to make progress on?</vt:lpstr>
      <vt:lpstr>What can we ask the rest of GC to make progress on?</vt:lpstr>
      <vt:lpstr>What can we (universities) make progress on?</vt:lpstr>
      <vt:lpstr>What can we (universities) make progress on?</vt:lpstr>
      <vt:lpstr>What can we (universities) make progress on?</vt:lpstr>
      <vt:lpstr>What can we (universities) make progress on?</vt:lpstr>
      <vt:lpstr>Participation tracking system?</vt:lpstr>
      <vt:lpstr>Pathways to BIP-M?</vt:lpstr>
      <vt:lpstr>Quality mechanisms?</vt:lpstr>
      <vt:lpstr>Building the network?</vt:lpstr>
      <vt:lpstr>Specific new innovations and collaborations?</vt:lpstr>
      <vt:lpstr>Anything else we want to do or say?</vt:lpstr>
      <vt:lpstr>Specific Actions – University group</vt:lpstr>
      <vt:lpstr>Specific Actions – University group</vt:lpstr>
      <vt:lpstr>Specific Actions – University group</vt:lpstr>
      <vt:lpstr>Specific things we’d like to see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Ben Cosh</dc:creator>
  <cp:lastModifiedBy>Patrick Parrish</cp:lastModifiedBy>
  <cp:revision>135</cp:revision>
  <dcterms:created xsi:type="dcterms:W3CDTF">2018-11-29T14:39:29Z</dcterms:created>
  <dcterms:modified xsi:type="dcterms:W3CDTF">2018-11-30T13:59:25Z</dcterms:modified>
</cp:coreProperties>
</file>