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394" r:id="rId3"/>
    <p:sldId id="390" r:id="rId4"/>
    <p:sldId id="395" r:id="rId5"/>
    <p:sldId id="392" r:id="rId6"/>
    <p:sldId id="391" r:id="rId7"/>
    <p:sldId id="258" r:id="rId8"/>
  </p:sldIdLst>
  <p:sldSz cx="9144000" cy="6858000" type="screen4x3"/>
  <p:notesSz cx="6794500" cy="9906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9" autoAdjust="0"/>
    <p:restoredTop sz="90764" autoAdjust="0"/>
  </p:normalViewPr>
  <p:slideViewPr>
    <p:cSldViewPr snapToGrid="0" snapToObjects="1">
      <p:cViewPr>
        <p:scale>
          <a:sx n="100" d="100"/>
          <a:sy n="100" d="100"/>
        </p:scale>
        <p:origin x="-946" y="5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76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13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FB4487-FB8C-446F-B6A9-75C95DC08C75}" type="datetimeFigureOut">
              <a:rPr lang="en-US" smtClean="0"/>
              <a:t>15/11/2019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EBCBC2-0B95-41B3-AAA1-330651BD2A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8976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7DE5CF-6814-4909-B708-F343D93A7061}" type="datetimeFigureOut">
              <a:rPr lang="en-US" smtClean="0"/>
              <a:t>15/11/2019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E743E5-4380-40C3-9838-204ECE7E0F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6430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46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raktanden Varian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026"/>
          <p:cNvSpPr>
            <a:spLocks noGrp="1" noChangeArrowheads="1"/>
          </p:cNvSpPr>
          <p:nvPr>
            <p:ph type="title" hasCustomPrompt="1"/>
          </p:nvPr>
        </p:nvSpPr>
        <p:spPr>
          <a:xfrm>
            <a:off x="1287214" y="260648"/>
            <a:ext cx="7461250" cy="576064"/>
          </a:xfrm>
          <a:prstGeom prst="rect">
            <a:avLst/>
          </a:prstGeom>
          <a:noFill/>
        </p:spPr>
        <p:txBody>
          <a:bodyPr/>
          <a:lstStyle>
            <a:lvl1pPr>
              <a:defRPr sz="3200"/>
            </a:lvl1pPr>
          </a:lstStyle>
          <a:p>
            <a:r>
              <a:rPr lang="de-CH" dirty="0" smtClean="0"/>
              <a:t>Traktanden</a:t>
            </a:r>
            <a:endParaRPr lang="de-CH" dirty="0"/>
          </a:p>
        </p:txBody>
      </p:sp>
      <p:sp>
        <p:nvSpPr>
          <p:cNvPr id="13" name="Rectangle 1029"/>
          <p:cNvSpPr>
            <a:spLocks noGrp="1" noChangeArrowheads="1"/>
          </p:cNvSpPr>
          <p:nvPr>
            <p:ph type="body" idx="1" hasCustomPrompt="1"/>
          </p:nvPr>
        </p:nvSpPr>
        <p:spPr>
          <a:xfrm>
            <a:off x="1285876" y="1412777"/>
            <a:ext cx="7472363" cy="4608512"/>
          </a:xfrm>
          <a:prstGeom prst="rect">
            <a:avLst/>
          </a:prstGeom>
          <a:noFill/>
          <a:ln/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 i="1"/>
            </a:lvl3pPr>
          </a:lstStyle>
          <a:p>
            <a:r>
              <a:rPr lang="de-CH" dirty="0"/>
              <a:t>Beispieltraktandum</a:t>
            </a:r>
          </a:p>
          <a:p>
            <a:r>
              <a:rPr lang="de-CH" dirty="0"/>
              <a:t>Ein weiteres Thema</a:t>
            </a:r>
          </a:p>
          <a:p>
            <a:r>
              <a:rPr lang="de-CH" dirty="0"/>
              <a:t>Zu behandelnde Anträge</a:t>
            </a:r>
          </a:p>
          <a:p>
            <a:pPr lvl="1"/>
            <a:r>
              <a:rPr lang="de-CH" dirty="0"/>
              <a:t>Eingabe 1</a:t>
            </a:r>
          </a:p>
          <a:p>
            <a:pPr lvl="1"/>
            <a:r>
              <a:rPr lang="de-CH" dirty="0"/>
              <a:t>Eingabe </a:t>
            </a:r>
            <a:r>
              <a:rPr lang="de-CH" dirty="0" smtClean="0"/>
              <a:t>2</a:t>
            </a:r>
          </a:p>
          <a:p>
            <a:pPr lvl="2"/>
            <a:r>
              <a:rPr lang="de-CH" dirty="0" smtClean="0"/>
              <a:t>Lore </a:t>
            </a:r>
            <a:r>
              <a:rPr lang="de-CH" dirty="0" err="1" smtClean="0"/>
              <a:t>ipsum</a:t>
            </a:r>
            <a:endParaRPr lang="de-CH" dirty="0"/>
          </a:p>
          <a:p>
            <a:r>
              <a:rPr lang="de-CH" dirty="0"/>
              <a:t>Zu verabschiedende Anträge</a:t>
            </a:r>
          </a:p>
          <a:p>
            <a:r>
              <a:rPr lang="de-CH" dirty="0"/>
              <a:t>Pause</a:t>
            </a:r>
          </a:p>
          <a:p>
            <a:r>
              <a:rPr lang="de-CH" dirty="0"/>
              <a:t>Varia (nur wenn noch genügend Zeit)</a:t>
            </a:r>
          </a:p>
        </p:txBody>
      </p:sp>
    </p:spTree>
    <p:extLst>
      <p:ext uri="{BB962C8B-B14F-4D97-AF65-F5344CB8AC3E}">
        <p14:creationId xmlns:p14="http://schemas.microsoft.com/office/powerpoint/2010/main" val="37291838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wmo2016_powerpoint_standard_v2-2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151694"/>
            <a:ext cx="198882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931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901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63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454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727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12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5096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4843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wmo2016_powerpoint_standard_v2-2.jpg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151694"/>
            <a:ext cx="198882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617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3" r:id="rId10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dqms.wmo.int/wdqms" TargetMode="External"/><Relationship Id="rId2" Type="http://schemas.openxmlformats.org/officeDocument/2006/relationships/hyperlink" Target="https://www.wmo.int/pages/prog/www/wigos/wigos-readiness.html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etrp.wmo.int/course/view.php?id=146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urveymonkey.com/r/VJWNYTS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h/url?sa=i&amp;rct=j&amp;q=&amp;esrc=s&amp;source=images&amp;cd=&amp;cad=rja&amp;uact=8&amp;ved=0ahUKEwi8vKLdnc3NAhVBXRoKHZ5qDEEQjRwIBw&amp;url=http://www.teamworkandleadership.com/category/teamwork-stories&amp;bvm=bv.125801520,d.d24&amp;psig=AFQjCNFPVcEw_DQoWvKsNUTxfPRUK0ZvmA&amp;ust=1467289549380710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wmo2016_powerpoint_standard_v2_dark-1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80000" cy="6887123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664524" y="283909"/>
            <a:ext cx="8212776" cy="190684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 sz="1800" b="0"/>
            </a:pPr>
            <a:r>
              <a:rPr lang="en-US" sz="4000" smtClean="0">
                <a:solidFill>
                  <a:schemeClr val="bg1"/>
                </a:solidFill>
              </a:rPr>
              <a:t>Way forward, closure &amp; working together</a:t>
            </a:r>
            <a:r>
              <a:rPr lang="en-US" sz="1600" dirty="0">
                <a:solidFill>
                  <a:schemeClr val="bg1"/>
                </a:solidFill>
              </a:rPr>
              <a:t/>
            </a:r>
            <a:br>
              <a:rPr lang="en-US" sz="1600" dirty="0">
                <a:solidFill>
                  <a:schemeClr val="bg1"/>
                </a:solidFill>
              </a:rPr>
            </a:br>
            <a:endParaRPr lang="en-US" sz="1600" i="1" dirty="0">
              <a:solidFill>
                <a:schemeClr val="bg1"/>
              </a:solidFill>
            </a:endParaRPr>
          </a:p>
          <a:p>
            <a:pPr lvl="0">
              <a:defRPr sz="1800" b="0"/>
            </a:pPr>
            <a:r>
              <a:rPr lang="de-CH" sz="2400" smtClean="0">
                <a:solidFill>
                  <a:schemeClr val="bg1"/>
                </a:solidFill>
              </a:rPr>
              <a:t>Timo </a:t>
            </a:r>
            <a:r>
              <a:rPr lang="de-CH" sz="2400" dirty="0" err="1" smtClean="0">
                <a:solidFill>
                  <a:schemeClr val="bg1"/>
                </a:solidFill>
              </a:rPr>
              <a:t>Pröscholdt</a:t>
            </a:r>
            <a:r>
              <a:rPr lang="de-CH" sz="2400" dirty="0" smtClean="0">
                <a:solidFill>
                  <a:schemeClr val="bg1"/>
                </a:solidFill>
              </a:rPr>
              <a:t>, WMO</a:t>
            </a:r>
          </a:p>
        </p:txBody>
      </p:sp>
      <p:pic>
        <p:nvPicPr>
          <p:cNvPr id="2" name="Picture 2" descr="C:\Temp\_KRS414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8054" y="2190750"/>
            <a:ext cx="5675946" cy="3783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9260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Regional implementation plan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CH" dirty="0" err="1" smtClean="0"/>
              <a:t>Status</a:t>
            </a:r>
            <a:r>
              <a:rPr lang="fr-CH" dirty="0" smtClean="0"/>
              <a:t> </a:t>
            </a:r>
            <a:r>
              <a:rPr lang="fr-CH" dirty="0" smtClean="0"/>
              <a:t>of WIGOS </a:t>
            </a:r>
            <a:r>
              <a:rPr lang="fr-CH" dirty="0" err="1" smtClean="0"/>
              <a:t>implementation</a:t>
            </a:r>
            <a:r>
              <a:rPr lang="fr-CH" dirty="0" smtClean="0"/>
              <a:t>: </a:t>
            </a: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www.wmo.int/pages/prog/www/wigos/wigos-readiness.html</a:t>
            </a:r>
            <a:endParaRPr lang="en-US" dirty="0" smtClean="0"/>
          </a:p>
          <a:p>
            <a:r>
              <a:rPr lang="fr-CH" dirty="0" smtClean="0"/>
              <a:t>WIGOS Data </a:t>
            </a:r>
            <a:r>
              <a:rPr lang="fr-CH" dirty="0" err="1" smtClean="0"/>
              <a:t>Quality</a:t>
            </a:r>
            <a:r>
              <a:rPr lang="fr-CH" dirty="0" smtClean="0"/>
              <a:t> Monitoring System (WDQMS) </a:t>
            </a:r>
            <a:r>
              <a:rPr lang="fr-CH" dirty="0" smtClean="0">
                <a:hlinkClick r:id="rId3"/>
              </a:rPr>
              <a:t>http://wdqms.wmo.int/wdqms</a:t>
            </a:r>
            <a:endParaRPr lang="fr-CH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7730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Next steps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8775"/>
            <a:ext cx="8229600" cy="4525963"/>
          </a:xfrm>
        </p:spPr>
        <p:txBody>
          <a:bodyPr/>
          <a:lstStyle/>
          <a:p>
            <a:pPr lvl="0"/>
            <a:r>
              <a:rPr lang="en-AU" dirty="0"/>
              <a:t>Preparatory webinar </a:t>
            </a:r>
            <a:r>
              <a:rPr lang="en-AU" dirty="0" smtClean="0"/>
              <a:t>06 November </a:t>
            </a:r>
            <a:r>
              <a:rPr lang="en-AU" dirty="0"/>
              <a:t>2019 (online)</a:t>
            </a:r>
            <a:endParaRPr lang="en-US" dirty="0"/>
          </a:p>
          <a:p>
            <a:pPr lvl="0"/>
            <a:r>
              <a:rPr lang="en-AU" b="1" dirty="0"/>
              <a:t>OSCAR/Surface training </a:t>
            </a:r>
            <a:r>
              <a:rPr lang="en-AU" b="1" dirty="0" smtClean="0"/>
              <a:t>13-15 November 2019 (Ukraine)</a:t>
            </a:r>
            <a:endParaRPr lang="en-US" dirty="0"/>
          </a:p>
          <a:p>
            <a:pPr lvl="0"/>
            <a:r>
              <a:rPr lang="en-AU" dirty="0"/>
              <a:t>Follow-up webinar </a:t>
            </a:r>
            <a:r>
              <a:rPr lang="en-AU" dirty="0" smtClean="0"/>
              <a:t> 2019 (online</a:t>
            </a:r>
            <a:r>
              <a:rPr lang="en-AU" dirty="0"/>
              <a:t>)</a:t>
            </a:r>
            <a:endParaRPr lang="en-US" dirty="0"/>
          </a:p>
          <a:p>
            <a:pPr lvl="0"/>
            <a:r>
              <a:rPr lang="en-AU" dirty="0"/>
              <a:t>Implementation plan review </a:t>
            </a:r>
            <a:r>
              <a:rPr lang="en-AU" dirty="0" smtClean="0"/>
              <a:t>2019 </a:t>
            </a:r>
            <a:r>
              <a:rPr lang="en-AU" dirty="0"/>
              <a:t>(online)</a:t>
            </a:r>
            <a:endParaRPr lang="en-US" dirty="0"/>
          </a:p>
          <a:p>
            <a:r>
              <a:rPr lang="en-AU" dirty="0"/>
              <a:t>Closure and evaluation </a:t>
            </a:r>
            <a:r>
              <a:rPr lang="en-AU" dirty="0" smtClean="0"/>
              <a:t>Q1 2020 (online</a:t>
            </a:r>
            <a:r>
              <a:rPr lang="en-AU" dirty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6755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Where to get further information?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ctr"/>
            <a:r>
              <a:rPr lang="en-US" dirty="0"/>
              <a:t>OSCAR/Surface Resources </a:t>
            </a:r>
            <a:r>
              <a:rPr lang="en-US" dirty="0" smtClean="0"/>
              <a:t>Portal</a:t>
            </a:r>
            <a:r>
              <a:rPr lang="fr-CH" dirty="0" smtClean="0"/>
              <a:t>, </a:t>
            </a:r>
            <a:r>
              <a:rPr lang="fr-CH" dirty="0" err="1" smtClean="0"/>
              <a:t>please</a:t>
            </a:r>
            <a:r>
              <a:rPr lang="fr-CH" dirty="0" smtClean="0"/>
              <a:t> </a:t>
            </a:r>
            <a:r>
              <a:rPr lang="fr-CH" dirty="0" err="1" smtClean="0"/>
              <a:t>enroll</a:t>
            </a:r>
            <a:endParaRPr lang="fr-CH" dirty="0" smtClean="0"/>
          </a:p>
          <a:p>
            <a:pPr marL="0" indent="0">
              <a:buNone/>
            </a:pPr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etrp.wmo.int/course/view.php?id=146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OSCAR/Surface User Manual, watch out for the new </a:t>
            </a:r>
            <a:r>
              <a:rPr lang="en-US" dirty="0" smtClean="0"/>
              <a:t>edition (English version out already)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OSCAR/Surface Helpdesk. “Support &amp; Feedback form” in OSCAR/Surface </a:t>
            </a:r>
            <a:endParaRPr lang="fr-CH" dirty="0" smtClean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6960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Course evaluation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dirty="0" smtClean="0"/>
              <a:t>Link to </a:t>
            </a:r>
            <a:r>
              <a:rPr lang="fr-CH" dirty="0" err="1" smtClean="0"/>
              <a:t>survey</a:t>
            </a:r>
            <a:r>
              <a:rPr lang="fr-CH" dirty="0" smtClean="0"/>
              <a:t> </a:t>
            </a:r>
            <a:r>
              <a:rPr lang="fr-CH" dirty="0" err="1" smtClean="0"/>
              <a:t>is</a:t>
            </a:r>
            <a:r>
              <a:rPr lang="fr-CH" dirty="0" smtClean="0"/>
              <a:t> in the course </a:t>
            </a:r>
            <a:r>
              <a:rPr lang="fr-CH" dirty="0" err="1" smtClean="0"/>
              <a:t>platform</a:t>
            </a:r>
            <a:r>
              <a:rPr lang="fr-CH" dirty="0" smtClean="0"/>
              <a:t>:</a:t>
            </a:r>
          </a:p>
          <a:p>
            <a:pPr marL="0" indent="0">
              <a:buNone/>
            </a:pP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www.surveymonkey.com/r/VJWNYTS</a:t>
            </a:r>
            <a:endParaRPr lang="fr-CH" dirty="0" smtClean="0"/>
          </a:p>
        </p:txBody>
      </p:sp>
    </p:spTree>
    <p:extLst>
      <p:ext uri="{BB962C8B-B14F-4D97-AF65-F5344CB8AC3E}">
        <p14:creationId xmlns:p14="http://schemas.microsoft.com/office/powerpoint/2010/main" val="3830922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Closing ceremony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369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mo2016_powerpoint_standard_v2_dark-3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80000" cy="688500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6489700" y="0"/>
            <a:ext cx="2654300" cy="18408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 smtClean="0">
                <a:solidFill>
                  <a:schemeClr val="bg1"/>
                </a:solidFill>
              </a:rPr>
              <a:t>Thank you</a:t>
            </a:r>
          </a:p>
          <a:p>
            <a:r>
              <a:rPr lang="en-US" sz="4800" dirty="0" smtClean="0">
                <a:solidFill>
                  <a:schemeClr val="bg1"/>
                </a:solidFill>
              </a:rPr>
              <a:t>Merci</a:t>
            </a:r>
          </a:p>
          <a:p>
            <a:r>
              <a:rPr lang="ar-SA" sz="5700" dirty="0" smtClean="0">
                <a:solidFill>
                  <a:schemeClr val="bg1"/>
                </a:solidFill>
              </a:rPr>
              <a:t>شكرا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4" name="Text Placeholder 2"/>
          <p:cNvSpPr>
            <a:spLocks noGrp="1"/>
          </p:cNvSpPr>
          <p:nvPr>
            <p:ph idx="1"/>
          </p:nvPr>
        </p:nvSpPr>
        <p:spPr>
          <a:xfrm>
            <a:off x="4864100" y="1840813"/>
            <a:ext cx="4127500" cy="3824724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de-CH" sz="1400" b="1" dirty="0">
                <a:solidFill>
                  <a:schemeClr val="bg1"/>
                </a:solidFill>
              </a:rPr>
              <a:t>Financial </a:t>
            </a:r>
            <a:r>
              <a:rPr lang="de-CH" sz="1400" b="1" dirty="0" err="1" smtClean="0">
                <a:solidFill>
                  <a:schemeClr val="bg1"/>
                </a:solidFill>
              </a:rPr>
              <a:t>support</a:t>
            </a:r>
            <a:r>
              <a:rPr lang="de-CH" sz="1400" b="1" dirty="0" smtClean="0">
                <a:solidFill>
                  <a:schemeClr val="bg1"/>
                </a:solidFill>
              </a:rPr>
              <a:t>. Swiss </a:t>
            </a:r>
            <a:r>
              <a:rPr lang="de-CH" sz="1400" b="1" dirty="0">
                <a:solidFill>
                  <a:schemeClr val="bg1"/>
                </a:solidFill>
              </a:rPr>
              <a:t>Federal Office </a:t>
            </a:r>
            <a:r>
              <a:rPr lang="de-CH" sz="1400" b="1" dirty="0" err="1">
                <a:solidFill>
                  <a:schemeClr val="bg1"/>
                </a:solidFill>
              </a:rPr>
              <a:t>of</a:t>
            </a:r>
            <a:r>
              <a:rPr lang="de-CH" sz="1400" b="1" dirty="0">
                <a:solidFill>
                  <a:schemeClr val="bg1"/>
                </a:solidFill>
              </a:rPr>
              <a:t> </a:t>
            </a:r>
            <a:r>
              <a:rPr lang="de-CH" sz="1400" b="1" dirty="0" err="1">
                <a:solidFill>
                  <a:schemeClr val="bg1"/>
                </a:solidFill>
              </a:rPr>
              <a:t>Foreign</a:t>
            </a:r>
            <a:r>
              <a:rPr lang="de-CH" sz="1400" b="1" dirty="0">
                <a:solidFill>
                  <a:schemeClr val="bg1"/>
                </a:solidFill>
              </a:rPr>
              <a:t> </a:t>
            </a:r>
            <a:r>
              <a:rPr lang="de-CH" sz="1400" b="1" dirty="0" err="1">
                <a:solidFill>
                  <a:schemeClr val="bg1"/>
                </a:solidFill>
              </a:rPr>
              <a:t>Affairs</a:t>
            </a:r>
            <a:r>
              <a:rPr lang="de-CH" sz="1400" b="1" dirty="0">
                <a:solidFill>
                  <a:schemeClr val="bg1"/>
                </a:solidFill>
              </a:rPr>
              <a:t>, </a:t>
            </a:r>
            <a:r>
              <a:rPr lang="de-CH" sz="1400" b="1" dirty="0" err="1" smtClean="0">
                <a:solidFill>
                  <a:schemeClr val="bg1"/>
                </a:solidFill>
              </a:rPr>
              <a:t>MeteoSwiss</a:t>
            </a:r>
            <a:r>
              <a:rPr lang="de-CH" sz="1400" b="1" dirty="0">
                <a:solidFill>
                  <a:schemeClr val="bg1"/>
                </a:solidFill>
              </a:rPr>
              <a:t>, WMO, Met </a:t>
            </a:r>
            <a:r>
              <a:rPr lang="de-CH" sz="1400" b="1" dirty="0" err="1">
                <a:solidFill>
                  <a:schemeClr val="bg1"/>
                </a:solidFill>
              </a:rPr>
              <a:t>Norway</a:t>
            </a:r>
            <a:endParaRPr lang="en-US" sz="1400" b="1" dirty="0">
              <a:solidFill>
                <a:schemeClr val="bg1"/>
              </a:solidFill>
            </a:endParaRPr>
          </a:p>
          <a:p>
            <a:pPr>
              <a:spcBef>
                <a:spcPts val="1200"/>
              </a:spcBef>
            </a:pPr>
            <a:r>
              <a:rPr lang="de-CH" sz="1400" dirty="0">
                <a:solidFill>
                  <a:schemeClr val="bg1"/>
                </a:solidFill>
              </a:rPr>
              <a:t>Project Team at </a:t>
            </a:r>
            <a:r>
              <a:rPr lang="de-CH" sz="1400" b="1" dirty="0" err="1" smtClean="0">
                <a:solidFill>
                  <a:schemeClr val="bg1"/>
                </a:solidFill>
              </a:rPr>
              <a:t>MeteoSwiss</a:t>
            </a:r>
            <a:r>
              <a:rPr lang="de-CH" sz="1400" dirty="0" smtClean="0">
                <a:solidFill>
                  <a:schemeClr val="bg1"/>
                </a:solidFill>
              </a:rPr>
              <a:t>. (</a:t>
            </a:r>
            <a:r>
              <a:rPr lang="de-CH" sz="1400" dirty="0" err="1">
                <a:solidFill>
                  <a:schemeClr val="bg1"/>
                </a:solidFill>
              </a:rPr>
              <a:t>current</a:t>
            </a:r>
            <a:r>
              <a:rPr lang="de-CH" sz="1400" dirty="0">
                <a:solidFill>
                  <a:schemeClr val="bg1"/>
                </a:solidFill>
              </a:rPr>
              <a:t>) J Klausen, L </a:t>
            </a:r>
            <a:r>
              <a:rPr lang="de-CH" sz="1400" dirty="0" err="1">
                <a:solidFill>
                  <a:schemeClr val="bg1"/>
                </a:solidFill>
              </a:rPr>
              <a:t>Cappelletti</a:t>
            </a:r>
            <a:r>
              <a:rPr lang="de-CH" sz="1400" dirty="0">
                <a:solidFill>
                  <a:schemeClr val="bg1"/>
                </a:solidFill>
              </a:rPr>
              <a:t>, B </a:t>
            </a:r>
            <a:r>
              <a:rPr lang="de-CH" sz="1400" dirty="0" err="1">
                <a:solidFill>
                  <a:schemeClr val="bg1"/>
                </a:solidFill>
              </a:rPr>
              <a:t>Calpini</a:t>
            </a:r>
            <a:r>
              <a:rPr lang="de-CH" sz="1400" dirty="0">
                <a:solidFill>
                  <a:schemeClr val="bg1"/>
                </a:solidFill>
              </a:rPr>
              <a:t>, M Musa, M </a:t>
            </a:r>
            <a:r>
              <a:rPr lang="de-CH" sz="1400" dirty="0" err="1">
                <a:solidFill>
                  <a:schemeClr val="bg1"/>
                </a:solidFill>
              </a:rPr>
              <a:t>Brändli</a:t>
            </a:r>
            <a:r>
              <a:rPr lang="de-CH" sz="1400" dirty="0">
                <a:solidFill>
                  <a:schemeClr val="bg1"/>
                </a:solidFill>
              </a:rPr>
              <a:t>, L </a:t>
            </a:r>
            <a:r>
              <a:rPr lang="de-CH" sz="1400" dirty="0" err="1">
                <a:solidFill>
                  <a:schemeClr val="bg1"/>
                </a:solidFill>
              </a:rPr>
              <a:t>Koppa</a:t>
            </a:r>
            <a:r>
              <a:rPr lang="de-CH" sz="1400" dirty="0">
                <a:solidFill>
                  <a:schemeClr val="bg1"/>
                </a:solidFill>
              </a:rPr>
              <a:t>, C Walder, E Grüter, S Sandmeier, M Schäfer, A </a:t>
            </a:r>
            <a:r>
              <a:rPr lang="de-CH" sz="1400" dirty="0" err="1">
                <a:solidFill>
                  <a:schemeClr val="bg1"/>
                </a:solidFill>
              </a:rPr>
              <a:t>Rubli</a:t>
            </a:r>
            <a:r>
              <a:rPr lang="de-CH" sz="1400" dirty="0">
                <a:solidFill>
                  <a:schemeClr val="bg1"/>
                </a:solidFill>
              </a:rPr>
              <a:t>, Tom Hager, Attila Loos; (</a:t>
            </a:r>
            <a:r>
              <a:rPr lang="de-CH" sz="1400" dirty="0" err="1">
                <a:solidFill>
                  <a:schemeClr val="bg1"/>
                </a:solidFill>
              </a:rPr>
              <a:t>past</a:t>
            </a:r>
            <a:r>
              <a:rPr lang="de-CH" sz="1400" dirty="0">
                <a:solidFill>
                  <a:schemeClr val="bg1"/>
                </a:solidFill>
              </a:rPr>
              <a:t>) J Mannes, S </a:t>
            </a:r>
            <a:r>
              <a:rPr lang="de-CH" sz="1400" dirty="0" err="1">
                <a:solidFill>
                  <a:schemeClr val="bg1"/>
                </a:solidFill>
              </a:rPr>
              <a:t>Spreitzer</a:t>
            </a:r>
            <a:r>
              <a:rPr lang="de-CH" sz="1400" dirty="0">
                <a:solidFill>
                  <a:schemeClr val="bg1"/>
                </a:solidFill>
              </a:rPr>
              <a:t>, M </a:t>
            </a:r>
            <a:r>
              <a:rPr lang="de-CH" sz="1400" dirty="0" err="1">
                <a:solidFill>
                  <a:schemeClr val="bg1"/>
                </a:solidFill>
              </a:rPr>
              <a:t>Leutenegger</a:t>
            </a:r>
            <a:r>
              <a:rPr lang="de-CH" sz="1400" dirty="0">
                <a:solidFill>
                  <a:schemeClr val="bg1"/>
                </a:solidFill>
              </a:rPr>
              <a:t>, C Sigg, M </a:t>
            </a:r>
            <a:r>
              <a:rPr lang="de-CH" sz="1400" dirty="0" err="1">
                <a:solidFill>
                  <a:schemeClr val="bg1"/>
                </a:solidFill>
              </a:rPr>
              <a:t>Abbt</a:t>
            </a:r>
            <a:r>
              <a:rPr lang="de-CH" sz="1400" dirty="0">
                <a:solidFill>
                  <a:schemeClr val="bg1"/>
                </a:solidFill>
              </a:rPr>
              <a:t>, W </a:t>
            </a:r>
            <a:r>
              <a:rPr lang="de-CH" sz="1400" dirty="0" err="1">
                <a:solidFill>
                  <a:schemeClr val="bg1"/>
                </a:solidFill>
              </a:rPr>
              <a:t>Brunelli</a:t>
            </a:r>
            <a:r>
              <a:rPr lang="de-CH" sz="1400" dirty="0">
                <a:solidFill>
                  <a:schemeClr val="bg1"/>
                </a:solidFill>
              </a:rPr>
              <a:t>, J Mettler </a:t>
            </a:r>
          </a:p>
          <a:p>
            <a:pPr>
              <a:spcBef>
                <a:spcPts val="600"/>
              </a:spcBef>
            </a:pPr>
            <a:r>
              <a:rPr lang="de-CH" sz="1400" dirty="0">
                <a:solidFill>
                  <a:schemeClr val="bg1"/>
                </a:solidFill>
              </a:rPr>
              <a:t>Project Team at </a:t>
            </a:r>
            <a:r>
              <a:rPr lang="de-CH" sz="1400" b="1" dirty="0" smtClean="0">
                <a:solidFill>
                  <a:schemeClr val="bg1"/>
                </a:solidFill>
              </a:rPr>
              <a:t>WMO</a:t>
            </a:r>
            <a:r>
              <a:rPr lang="de-CH" sz="1400" dirty="0" smtClean="0">
                <a:solidFill>
                  <a:schemeClr val="bg1"/>
                </a:solidFill>
              </a:rPr>
              <a:t> (</a:t>
            </a:r>
            <a:r>
              <a:rPr lang="de-CH" sz="1400" dirty="0" err="1" smtClean="0">
                <a:solidFill>
                  <a:schemeClr val="bg1"/>
                </a:solidFill>
              </a:rPr>
              <a:t>current</a:t>
            </a:r>
            <a:r>
              <a:rPr lang="de-CH" sz="1400" dirty="0" smtClean="0">
                <a:solidFill>
                  <a:schemeClr val="bg1"/>
                </a:solidFill>
              </a:rPr>
              <a:t>). F </a:t>
            </a:r>
            <a:r>
              <a:rPr lang="de-CH" sz="1400" dirty="0" err="1" smtClean="0">
                <a:solidFill>
                  <a:schemeClr val="bg1"/>
                </a:solidFill>
              </a:rPr>
              <a:t>Belda</a:t>
            </a:r>
            <a:r>
              <a:rPr lang="de-CH" sz="1400" dirty="0" smtClean="0">
                <a:solidFill>
                  <a:schemeClr val="bg1"/>
                </a:solidFill>
              </a:rPr>
              <a:t>, </a:t>
            </a:r>
            <a:r>
              <a:rPr lang="de-CH" sz="1400" dirty="0">
                <a:solidFill>
                  <a:schemeClr val="bg1"/>
                </a:solidFill>
              </a:rPr>
              <a:t>LP </a:t>
            </a:r>
            <a:r>
              <a:rPr lang="de-CH" sz="1400" dirty="0" err="1">
                <a:solidFill>
                  <a:schemeClr val="bg1"/>
                </a:solidFill>
              </a:rPr>
              <a:t>Riishojgaard</a:t>
            </a:r>
            <a:r>
              <a:rPr lang="de-CH" sz="1400" dirty="0" smtClean="0">
                <a:solidFill>
                  <a:schemeClr val="bg1"/>
                </a:solidFill>
              </a:rPr>
              <a:t>, </a:t>
            </a:r>
            <a:r>
              <a:rPr lang="de-CH" sz="1400" dirty="0">
                <a:solidFill>
                  <a:schemeClr val="bg1"/>
                </a:solidFill>
              </a:rPr>
              <a:t>T </a:t>
            </a:r>
            <a:r>
              <a:rPr lang="de-CH" sz="1400" dirty="0" err="1">
                <a:solidFill>
                  <a:schemeClr val="bg1"/>
                </a:solidFill>
              </a:rPr>
              <a:t>Pröscholdt</a:t>
            </a:r>
            <a:endParaRPr lang="de-CH" sz="1400" dirty="0">
              <a:solidFill>
                <a:schemeClr val="bg1"/>
              </a:solidFill>
            </a:endParaRPr>
          </a:p>
          <a:p>
            <a:pPr>
              <a:spcBef>
                <a:spcPts val="600"/>
              </a:spcBef>
            </a:pPr>
            <a:r>
              <a:rPr lang="de-CH" sz="1400" dirty="0">
                <a:solidFill>
                  <a:schemeClr val="bg1"/>
                </a:solidFill>
              </a:rPr>
              <a:t>Project Team at </a:t>
            </a:r>
            <a:r>
              <a:rPr lang="de-CH" sz="1400" b="1" dirty="0">
                <a:solidFill>
                  <a:schemeClr val="bg1"/>
                </a:solidFill>
              </a:rPr>
              <a:t>European </a:t>
            </a:r>
            <a:r>
              <a:rPr lang="de-CH" sz="1400" b="1" dirty="0" smtClean="0">
                <a:solidFill>
                  <a:schemeClr val="bg1"/>
                </a:solidFill>
              </a:rPr>
              <a:t>Dynamics</a:t>
            </a:r>
            <a:r>
              <a:rPr lang="de-CH" sz="1400" dirty="0" smtClean="0">
                <a:solidFill>
                  <a:schemeClr val="bg1"/>
                </a:solidFill>
              </a:rPr>
              <a:t> (</a:t>
            </a:r>
            <a:r>
              <a:rPr lang="de-CH" sz="1400" dirty="0" err="1" smtClean="0">
                <a:solidFill>
                  <a:schemeClr val="bg1"/>
                </a:solidFill>
              </a:rPr>
              <a:t>current</a:t>
            </a:r>
            <a:r>
              <a:rPr lang="de-CH" sz="1400" dirty="0" smtClean="0">
                <a:solidFill>
                  <a:schemeClr val="bg1"/>
                </a:solidFill>
              </a:rPr>
              <a:t>). T </a:t>
            </a:r>
            <a:r>
              <a:rPr lang="de-CH" sz="1400" dirty="0" err="1">
                <a:solidFill>
                  <a:schemeClr val="bg1"/>
                </a:solidFill>
              </a:rPr>
              <a:t>Galousis</a:t>
            </a:r>
            <a:r>
              <a:rPr lang="de-CH" sz="1400" dirty="0" smtClean="0">
                <a:solidFill>
                  <a:schemeClr val="bg1"/>
                </a:solidFill>
              </a:rPr>
              <a:t>, </a:t>
            </a:r>
            <a:r>
              <a:rPr lang="de-CH" sz="1400" dirty="0">
                <a:solidFill>
                  <a:schemeClr val="bg1"/>
                </a:solidFill>
              </a:rPr>
              <a:t>M </a:t>
            </a:r>
            <a:r>
              <a:rPr lang="de-CH" sz="1400" dirty="0" err="1">
                <a:solidFill>
                  <a:schemeClr val="bg1"/>
                </a:solidFill>
              </a:rPr>
              <a:t>Ulmann</a:t>
            </a:r>
            <a:r>
              <a:rPr lang="de-CH" sz="1400" dirty="0">
                <a:solidFill>
                  <a:schemeClr val="bg1"/>
                </a:solidFill>
              </a:rPr>
              <a:t>, L Christou, N </a:t>
            </a:r>
            <a:r>
              <a:rPr lang="de-CH" sz="1400" dirty="0" err="1">
                <a:solidFill>
                  <a:schemeClr val="bg1"/>
                </a:solidFill>
              </a:rPr>
              <a:t>Pappa</a:t>
            </a:r>
            <a:r>
              <a:rPr lang="de-CH" sz="1400" dirty="0">
                <a:solidFill>
                  <a:schemeClr val="bg1"/>
                </a:solidFill>
              </a:rPr>
              <a:t>, S </a:t>
            </a:r>
            <a:r>
              <a:rPr lang="de-CH" sz="1400" dirty="0" err="1">
                <a:solidFill>
                  <a:schemeClr val="bg1"/>
                </a:solidFill>
              </a:rPr>
              <a:t>Sklavos</a:t>
            </a:r>
            <a:r>
              <a:rPr lang="de-CH" sz="1400" dirty="0">
                <a:solidFill>
                  <a:schemeClr val="bg1"/>
                </a:solidFill>
              </a:rPr>
              <a:t>, …</a:t>
            </a:r>
          </a:p>
          <a:p>
            <a:pPr>
              <a:spcBef>
                <a:spcPts val="600"/>
              </a:spcBef>
            </a:pPr>
            <a:r>
              <a:rPr lang="de-CH" sz="1400" b="1" dirty="0" smtClean="0">
                <a:solidFill>
                  <a:schemeClr val="bg1"/>
                </a:solidFill>
              </a:rPr>
              <a:t>ICG-WIGOS</a:t>
            </a:r>
            <a:r>
              <a:rPr lang="de-CH" sz="1400" dirty="0" smtClean="0">
                <a:solidFill>
                  <a:schemeClr val="bg1"/>
                </a:solidFill>
              </a:rPr>
              <a:t>. S </a:t>
            </a:r>
            <a:r>
              <a:rPr lang="de-CH" sz="1400" dirty="0" err="1">
                <a:solidFill>
                  <a:schemeClr val="bg1"/>
                </a:solidFill>
              </a:rPr>
              <a:t>Barrell</a:t>
            </a:r>
            <a:r>
              <a:rPr lang="de-CH" sz="1400" dirty="0">
                <a:solidFill>
                  <a:schemeClr val="bg1"/>
                </a:solidFill>
              </a:rPr>
              <a:t>, B </a:t>
            </a:r>
            <a:r>
              <a:rPr lang="de-CH" sz="1400" dirty="0" err="1">
                <a:solidFill>
                  <a:schemeClr val="bg1"/>
                </a:solidFill>
              </a:rPr>
              <a:t>Calpini</a:t>
            </a:r>
            <a:r>
              <a:rPr lang="de-CH" sz="1400" dirty="0">
                <a:solidFill>
                  <a:schemeClr val="bg1"/>
                </a:solidFill>
              </a:rPr>
              <a:t>, …</a:t>
            </a:r>
          </a:p>
          <a:p>
            <a:r>
              <a:rPr lang="de-CH" sz="1400" b="1" dirty="0" smtClean="0">
                <a:solidFill>
                  <a:schemeClr val="bg1"/>
                </a:solidFill>
              </a:rPr>
              <a:t>TT-WMD</a:t>
            </a:r>
            <a:r>
              <a:rPr lang="de-CH" sz="1400" dirty="0" smtClean="0">
                <a:solidFill>
                  <a:schemeClr val="bg1"/>
                </a:solidFill>
              </a:rPr>
              <a:t>. (</a:t>
            </a:r>
            <a:r>
              <a:rPr lang="de-CH" sz="1400" dirty="0" err="1">
                <a:solidFill>
                  <a:schemeClr val="bg1"/>
                </a:solidFill>
              </a:rPr>
              <a:t>current</a:t>
            </a:r>
            <a:r>
              <a:rPr lang="de-CH" sz="1400" dirty="0">
                <a:solidFill>
                  <a:schemeClr val="bg1"/>
                </a:solidFill>
              </a:rPr>
              <a:t>) K </a:t>
            </a:r>
            <a:r>
              <a:rPr lang="de-CH" sz="1400" dirty="0" err="1">
                <a:solidFill>
                  <a:schemeClr val="bg1"/>
                </a:solidFill>
              </a:rPr>
              <a:t>Monnik</a:t>
            </a:r>
            <a:r>
              <a:rPr lang="de-CH" sz="1400" dirty="0">
                <a:solidFill>
                  <a:schemeClr val="bg1"/>
                </a:solidFill>
              </a:rPr>
              <a:t>, J Klausen, J </a:t>
            </a:r>
            <a:r>
              <a:rPr lang="de-CH" sz="1400" dirty="0" err="1">
                <a:solidFill>
                  <a:schemeClr val="bg1"/>
                </a:solidFill>
              </a:rPr>
              <a:t>Swaykos</a:t>
            </a:r>
            <a:r>
              <a:rPr lang="de-CH" sz="1400" dirty="0">
                <a:solidFill>
                  <a:schemeClr val="bg1"/>
                </a:solidFill>
              </a:rPr>
              <a:t>, T Boston, U </a:t>
            </a:r>
            <a:r>
              <a:rPr lang="de-CH" sz="1400" dirty="0" err="1">
                <a:solidFill>
                  <a:schemeClr val="bg1"/>
                </a:solidFill>
              </a:rPr>
              <a:t>Looser</a:t>
            </a:r>
            <a:r>
              <a:rPr lang="de-CH" sz="1400" dirty="0">
                <a:solidFill>
                  <a:schemeClr val="bg1"/>
                </a:solidFill>
              </a:rPr>
              <a:t>, E </a:t>
            </a:r>
            <a:r>
              <a:rPr lang="de-CH" sz="1400" dirty="0" err="1">
                <a:solidFill>
                  <a:schemeClr val="bg1"/>
                </a:solidFill>
              </a:rPr>
              <a:t>Büyükbas</a:t>
            </a:r>
            <a:r>
              <a:rPr lang="de-CH" sz="1400" dirty="0">
                <a:solidFill>
                  <a:schemeClr val="bg1"/>
                </a:solidFill>
              </a:rPr>
              <a:t>, Zhao </a:t>
            </a:r>
            <a:r>
              <a:rPr lang="de-CH" sz="1400" dirty="0" err="1">
                <a:solidFill>
                  <a:schemeClr val="bg1"/>
                </a:solidFill>
              </a:rPr>
              <a:t>Licheng</a:t>
            </a:r>
            <a:r>
              <a:rPr lang="de-CH" sz="1400" dirty="0">
                <a:solidFill>
                  <a:schemeClr val="bg1"/>
                </a:solidFill>
              </a:rPr>
              <a:t>, </a:t>
            </a:r>
            <a:r>
              <a:rPr lang="de-CH" sz="1400" dirty="0" smtClean="0">
                <a:solidFill>
                  <a:schemeClr val="bg1"/>
                </a:solidFill>
              </a:rPr>
              <a:t>T </a:t>
            </a:r>
            <a:r>
              <a:rPr lang="de-CH" sz="1400" dirty="0">
                <a:solidFill>
                  <a:schemeClr val="bg1"/>
                </a:solidFill>
              </a:rPr>
              <a:t>Oakley, S Foreman, D </a:t>
            </a:r>
            <a:r>
              <a:rPr lang="de-CH" sz="1400" dirty="0" err="1">
                <a:solidFill>
                  <a:schemeClr val="bg1"/>
                </a:solidFill>
              </a:rPr>
              <a:t>Lockett</a:t>
            </a:r>
            <a:r>
              <a:rPr lang="de-CH" sz="1400" dirty="0">
                <a:solidFill>
                  <a:schemeClr val="bg1"/>
                </a:solidFill>
              </a:rPr>
              <a:t>, L </a:t>
            </a:r>
            <a:r>
              <a:rPr lang="de-CH" sz="1400" dirty="0" err="1" smtClean="0">
                <a:solidFill>
                  <a:schemeClr val="bg1"/>
                </a:solidFill>
              </a:rPr>
              <a:t>Nunes</a:t>
            </a:r>
            <a:endParaRPr lang="de-CH" sz="1400" dirty="0">
              <a:solidFill>
                <a:schemeClr val="bg1"/>
              </a:solidFill>
            </a:endParaRPr>
          </a:p>
          <a:p>
            <a:r>
              <a:rPr lang="de-CH" sz="1400" b="1" dirty="0" smtClean="0">
                <a:solidFill>
                  <a:schemeClr val="bg1"/>
                </a:solidFill>
              </a:rPr>
              <a:t>IPET-MDRD</a:t>
            </a:r>
            <a:r>
              <a:rPr lang="de-CH" sz="1400" dirty="0" smtClean="0">
                <a:solidFill>
                  <a:schemeClr val="bg1"/>
                </a:solidFill>
              </a:rPr>
              <a:t>. D </a:t>
            </a:r>
            <a:r>
              <a:rPr lang="de-CH" sz="1400" dirty="0">
                <a:solidFill>
                  <a:schemeClr val="bg1"/>
                </a:solidFill>
              </a:rPr>
              <a:t>Lowe, J Tandy, …</a:t>
            </a:r>
          </a:p>
          <a:p>
            <a:pPr>
              <a:spcBef>
                <a:spcPts val="600"/>
              </a:spcBef>
            </a:pPr>
            <a:r>
              <a:rPr lang="de-CH" sz="1400" b="1" dirty="0">
                <a:solidFill>
                  <a:schemeClr val="bg1"/>
                </a:solidFill>
              </a:rPr>
              <a:t>JCOMMOPS</a:t>
            </a:r>
            <a:r>
              <a:rPr lang="de-CH" sz="1400" dirty="0">
                <a:solidFill>
                  <a:schemeClr val="bg1"/>
                </a:solidFill>
              </a:rPr>
              <a:t>, </a:t>
            </a:r>
            <a:r>
              <a:rPr lang="de-CH" sz="1400" b="1" dirty="0">
                <a:solidFill>
                  <a:schemeClr val="bg1"/>
                </a:solidFill>
              </a:rPr>
              <a:t>GAW WDCs</a:t>
            </a:r>
            <a:r>
              <a:rPr lang="de-CH" sz="1400" dirty="0" smtClean="0">
                <a:solidFill>
                  <a:schemeClr val="bg1"/>
                </a:solidFill>
              </a:rPr>
              <a:t>, </a:t>
            </a:r>
            <a:r>
              <a:rPr lang="de-CH" sz="1400" b="1" dirty="0">
                <a:solidFill>
                  <a:schemeClr val="bg1"/>
                </a:solidFill>
              </a:rPr>
              <a:t>ET-WDC</a:t>
            </a:r>
            <a:r>
              <a:rPr lang="de-CH" sz="1400" dirty="0">
                <a:solidFill>
                  <a:schemeClr val="bg1"/>
                </a:solidFill>
              </a:rPr>
              <a:t>, </a:t>
            </a:r>
            <a:r>
              <a:rPr lang="de-CH" sz="1400" dirty="0" smtClean="0">
                <a:solidFill>
                  <a:schemeClr val="bg1"/>
                </a:solidFill>
              </a:rPr>
              <a:t>…</a:t>
            </a:r>
            <a:endParaRPr lang="de-CH" sz="1400" dirty="0">
              <a:solidFill>
                <a:schemeClr val="bg1"/>
              </a:solidFill>
            </a:endParaRPr>
          </a:p>
        </p:txBody>
      </p:sp>
      <p:pic>
        <p:nvPicPr>
          <p:cNvPr id="5" name="Picture 2" descr="http://www.teamworkandleadership.com/wp-content/uploads/2015/02/teamwork-story-teamwork-makes-the-dreamwork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9721750">
            <a:off x="1590398" y="890746"/>
            <a:ext cx="1166364" cy="10056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 rot="19768426">
            <a:off x="1354165" y="1848758"/>
            <a:ext cx="25483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b="1" dirty="0" err="1" smtClean="0">
                <a:solidFill>
                  <a:schemeClr val="bg1"/>
                </a:solidFill>
              </a:rPr>
              <a:t>You</a:t>
            </a:r>
            <a:r>
              <a:rPr lang="de-CH" b="1" dirty="0" smtClean="0">
                <a:solidFill>
                  <a:schemeClr val="bg1"/>
                </a:solidFill>
              </a:rPr>
              <a:t> &amp; </a:t>
            </a:r>
            <a:r>
              <a:rPr lang="de-CH" b="1" dirty="0" err="1" smtClean="0">
                <a:solidFill>
                  <a:schemeClr val="bg1"/>
                </a:solidFill>
              </a:rPr>
              <a:t>your</a:t>
            </a:r>
            <a:r>
              <a:rPr lang="de-CH" b="1" dirty="0" smtClean="0">
                <a:solidFill>
                  <a:schemeClr val="bg1"/>
                </a:solidFill>
              </a:rPr>
              <a:t> </a:t>
            </a:r>
            <a:r>
              <a:rPr lang="de-CH" b="1" dirty="0" err="1" smtClean="0">
                <a:solidFill>
                  <a:schemeClr val="bg1"/>
                </a:solidFill>
              </a:rPr>
              <a:t>organization</a:t>
            </a:r>
            <a:r>
              <a:rPr lang="de-CH" b="1" dirty="0" smtClean="0">
                <a:solidFill>
                  <a:schemeClr val="bg1"/>
                </a:solidFill>
              </a:rPr>
              <a:t>!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228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WMO_BLUE_Powerpoint_en_f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WMO_BLUE_Powerpoint_en_fr</Template>
  <TotalTime>6837</TotalTime>
  <Words>323</Words>
  <Application>Microsoft Office PowerPoint</Application>
  <PresentationFormat>On-screen Show (4:3)</PresentationFormat>
  <Paragraphs>34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WMO_BLUE_Powerpoint_en_fr</vt:lpstr>
      <vt:lpstr>PowerPoint Presentation</vt:lpstr>
      <vt:lpstr>Regional implementation plan</vt:lpstr>
      <vt:lpstr>Next steps</vt:lpstr>
      <vt:lpstr>Where to get further information?</vt:lpstr>
      <vt:lpstr>Course evaluation</vt:lpstr>
      <vt:lpstr>Closing ceremony</vt:lpstr>
      <vt:lpstr>PowerPoint Presentation</vt:lpstr>
    </vt:vector>
  </TitlesOfParts>
  <Company>WMO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Timo Proescholdt</dc:creator>
  <cp:lastModifiedBy>Luisa Ickes</cp:lastModifiedBy>
  <cp:revision>167</cp:revision>
  <cp:lastPrinted>2017-05-09T06:04:30Z</cp:lastPrinted>
  <dcterms:created xsi:type="dcterms:W3CDTF">2016-05-31T14:56:00Z</dcterms:created>
  <dcterms:modified xsi:type="dcterms:W3CDTF">2019-11-15T05:48:59Z</dcterms:modified>
</cp:coreProperties>
</file>