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511" r:id="rId3"/>
    <p:sldId id="498" r:id="rId4"/>
    <p:sldId id="467" r:id="rId5"/>
    <p:sldId id="492" r:id="rId6"/>
    <p:sldId id="518" r:id="rId7"/>
    <p:sldId id="495" r:id="rId8"/>
    <p:sldId id="520" r:id="rId9"/>
    <p:sldId id="521" r:id="rId10"/>
    <p:sldId id="497" r:id="rId11"/>
    <p:sldId id="496" r:id="rId12"/>
    <p:sldId id="506" r:id="rId13"/>
    <p:sldId id="508" r:id="rId14"/>
    <p:sldId id="509" r:id="rId15"/>
    <p:sldId id="282" r:id="rId16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619A2"/>
    <a:srgbClr val="0000FF"/>
    <a:srgbClr val="9933FF"/>
    <a:srgbClr val="1E338A"/>
    <a:srgbClr val="4BADAF"/>
    <a:srgbClr val="4C418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3" autoAdjust="0"/>
    <p:restoredTop sz="78889" autoAdjust="0"/>
  </p:normalViewPr>
  <p:slideViewPr>
    <p:cSldViewPr>
      <p:cViewPr varScale="1">
        <p:scale>
          <a:sx n="57" d="100"/>
          <a:sy n="57" d="100"/>
        </p:scale>
        <p:origin x="1842" y="42"/>
      </p:cViewPr>
      <p:guideLst>
        <p:guide orient="horz" pos="572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urat\&#1055;&#1088;&#1077;&#1079;&#1077;&#1085;&#1090;&#1072;&#1094;&#1080;&#1080;\&#1050;&#1080;&#1090;&#1072;&#1081;&#1094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Повышение квалификации БИП-М</c:v>
                </c:pt>
              </c:strCache>
            </c:strRef>
          </c:tx>
          <c:invertIfNegative val="0"/>
          <c:cat>
            <c:numRef>
              <c:f>Лист1!$E$14:$E$16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Лист1!$A$14:$A$16</c:f>
              <c:numCache>
                <c:formatCode>General</c:formatCode>
                <c:ptCount val="3"/>
                <c:pt idx="0">
                  <c:v>100</c:v>
                </c:pt>
                <c:pt idx="1">
                  <c:v>7</c:v>
                </c:pt>
                <c:pt idx="2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D-432D-ADCB-12B06E451281}"/>
            </c:ext>
          </c:extLst>
        </c:ser>
        <c:ser>
          <c:idx val="1"/>
          <c:order val="1"/>
          <c:tx>
            <c:strRef>
              <c:f>Лист1!$G$4</c:f>
              <c:strCache>
                <c:ptCount val="1"/>
                <c:pt idx="0">
                  <c:v>Повышение квалификации БИП-МТ</c:v>
                </c:pt>
              </c:strCache>
            </c:strRef>
          </c:tx>
          <c:invertIfNegative val="0"/>
          <c:cat>
            <c:numRef>
              <c:f>Лист1!$E$14:$E$16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Лист1!$B$14:$B$16</c:f>
              <c:numCache>
                <c:formatCode>General</c:formatCode>
                <c:ptCount val="3"/>
                <c:pt idx="0">
                  <c:v>135</c:v>
                </c:pt>
                <c:pt idx="1">
                  <c:v>2</c:v>
                </c:pt>
                <c:pt idx="2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D-432D-ADCB-12B06E451281}"/>
            </c:ext>
          </c:extLst>
        </c:ser>
        <c:ser>
          <c:idx val="2"/>
          <c:order val="2"/>
          <c:tx>
            <c:strRef>
              <c:f>Лист1!$G$5</c:f>
              <c:strCache>
                <c:ptCount val="1"/>
                <c:pt idx="0">
                  <c:v>Переподготовка БИП-М</c:v>
                </c:pt>
              </c:strCache>
            </c:strRef>
          </c:tx>
          <c:invertIfNegative val="0"/>
          <c:cat>
            <c:numRef>
              <c:f>Лист1!$E$14:$E$16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Лист1!$C$14:$C$16</c:f>
              <c:numCache>
                <c:formatCode>General</c:formatCode>
                <c:ptCount val="3"/>
                <c:pt idx="0">
                  <c:v>131</c:v>
                </c:pt>
                <c:pt idx="1">
                  <c:v>16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D-432D-ADCB-12B06E451281}"/>
            </c:ext>
          </c:extLst>
        </c:ser>
        <c:ser>
          <c:idx val="3"/>
          <c:order val="3"/>
          <c:tx>
            <c:strRef>
              <c:f>Лист1!$G$6</c:f>
              <c:strCache>
                <c:ptCount val="1"/>
                <c:pt idx="0">
                  <c:v>Переподготовка БИП-МТ</c:v>
                </c:pt>
              </c:strCache>
            </c:strRef>
          </c:tx>
          <c:invertIfNegative val="0"/>
          <c:val>
            <c:numRef>
              <c:f>Лист1!$D$14:$D$16</c:f>
              <c:numCache>
                <c:formatCode>General</c:formatCode>
                <c:ptCount val="3"/>
                <c:pt idx="0">
                  <c:v>86</c:v>
                </c:pt>
                <c:pt idx="1">
                  <c:v>68</c:v>
                </c:pt>
                <c:pt idx="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2D-432D-ADCB-12B06E451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06784"/>
        <c:axId val="34861824"/>
        <c:axId val="0"/>
      </c:bar3DChart>
      <c:catAx>
        <c:axId val="348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61824"/>
        <c:crosses val="autoZero"/>
        <c:auto val="1"/>
        <c:lblAlgn val="ctr"/>
        <c:lblOffset val="100"/>
        <c:noMultiLvlLbl val="0"/>
      </c:catAx>
      <c:valAx>
        <c:axId val="3486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067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669AF-7AC1-423E-B6D8-EF2D5597C718}" type="doc">
      <dgm:prSet loTypeId="urn:microsoft.com/office/officeart/2005/8/layout/pyramid1" loCatId="pyramid" qsTypeId="urn:microsoft.com/office/officeart/2005/8/quickstyle/simple1#3" qsCatId="simple" csTypeId="urn:microsoft.com/office/officeart/2005/8/colors/accent1_2#3" csCatId="accent1" phldr="1"/>
      <dgm:spPr/>
    </dgm:pt>
    <dgm:pt modelId="{BA9F13B3-669E-40B4-930F-52A56C18C14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Sectoral professional competencies</a:t>
          </a:r>
          <a:endParaRPr kumimoji="0" lang="ru-RU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6C0EBD8-FCBE-4B5A-ADFB-522A76BE83D1}" type="parTrans" cxnId="{9767E2C3-0387-4244-B595-CCDC6DF218E8}">
      <dgm:prSet/>
      <dgm:spPr/>
      <dgm:t>
        <a:bodyPr/>
        <a:lstStyle/>
        <a:p>
          <a:endParaRPr lang="ru-RU"/>
        </a:p>
      </dgm:t>
    </dgm:pt>
    <dgm:pt modelId="{1945B366-A502-4024-BF0D-B1BFC7D07845}" type="sibTrans" cxnId="{9767E2C3-0387-4244-B595-CCDC6DF218E8}">
      <dgm:prSet/>
      <dgm:spPr/>
      <dgm:t>
        <a:bodyPr/>
        <a:lstStyle/>
        <a:p>
          <a:endParaRPr lang="ru-RU"/>
        </a:p>
      </dgm:t>
    </dgm:pt>
    <dgm:pt modelId="{57AC8099-15FA-4EF4-AE33-42489565B37A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Background knowledge BIP-M &amp; BIP-MT standards</a:t>
          </a:r>
          <a:endParaRPr kumimoji="0" lang="ru-RU" sz="1800" b="1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B247A6F3-17D6-4515-92B2-541E7DDFA520}" type="parTrans" cxnId="{E3553541-513A-45D7-BEC4-F726BE47D982}">
      <dgm:prSet/>
      <dgm:spPr/>
      <dgm:t>
        <a:bodyPr/>
        <a:lstStyle/>
        <a:p>
          <a:endParaRPr lang="ru-RU"/>
        </a:p>
      </dgm:t>
    </dgm:pt>
    <dgm:pt modelId="{7848C3CF-82C9-423C-83D5-22163012047C}" type="sibTrans" cxnId="{E3553541-513A-45D7-BEC4-F726BE47D982}">
      <dgm:prSet/>
      <dgm:spPr/>
      <dgm:t>
        <a:bodyPr/>
        <a:lstStyle/>
        <a:p>
          <a:endParaRPr lang="ru-RU"/>
        </a:p>
      </dgm:t>
    </dgm:pt>
    <dgm:pt modelId="{7304DF6C-9813-45E5-8D2A-396876D1EF50}" type="pres">
      <dgm:prSet presAssocID="{08A669AF-7AC1-423E-B6D8-EF2D5597C718}" presName="Name0" presStyleCnt="0">
        <dgm:presLayoutVars>
          <dgm:dir/>
          <dgm:animLvl val="lvl"/>
          <dgm:resizeHandles val="exact"/>
        </dgm:presLayoutVars>
      </dgm:prSet>
      <dgm:spPr/>
    </dgm:pt>
    <dgm:pt modelId="{87779435-D139-40B6-AA27-5D6949C935D9}" type="pres">
      <dgm:prSet presAssocID="{BA9F13B3-669E-40B4-930F-52A56C18C142}" presName="Name8" presStyleCnt="0"/>
      <dgm:spPr/>
    </dgm:pt>
    <dgm:pt modelId="{1FAB6B83-DEA6-4707-A7A0-2223C2591C9A}" type="pres">
      <dgm:prSet presAssocID="{BA9F13B3-669E-40B4-930F-52A56C18C142}" presName="level" presStyleLbl="node1" presStyleIdx="0" presStyleCnt="2" custScaleX="96905" custScaleY="206807">
        <dgm:presLayoutVars>
          <dgm:chMax val="1"/>
          <dgm:bulletEnabled val="1"/>
        </dgm:presLayoutVars>
      </dgm:prSet>
      <dgm:spPr/>
    </dgm:pt>
    <dgm:pt modelId="{E7ED578C-549B-47E6-94AB-744A4253994B}" type="pres">
      <dgm:prSet presAssocID="{BA9F13B3-669E-40B4-930F-52A56C18C1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4D26E2D-90FC-42F1-9B27-E3EB06DE21A8}" type="pres">
      <dgm:prSet presAssocID="{57AC8099-15FA-4EF4-AE33-42489565B37A}" presName="Name8" presStyleCnt="0"/>
      <dgm:spPr/>
    </dgm:pt>
    <dgm:pt modelId="{9FDEDD03-22F2-4CF5-BAC5-2979CE5F0AC0}" type="pres">
      <dgm:prSet presAssocID="{57AC8099-15FA-4EF4-AE33-42489565B37A}" presName="level" presStyleLbl="node1" presStyleIdx="1" presStyleCnt="2">
        <dgm:presLayoutVars>
          <dgm:chMax val="1"/>
          <dgm:bulletEnabled val="1"/>
        </dgm:presLayoutVars>
      </dgm:prSet>
      <dgm:spPr/>
    </dgm:pt>
    <dgm:pt modelId="{BC34D4D2-D61D-4E68-A2DE-D1AA8A1F7E37}" type="pres">
      <dgm:prSet presAssocID="{57AC8099-15FA-4EF4-AE33-42489565B37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437D00C-73CC-4F83-892B-D97AC7721520}" type="presOf" srcId="{57AC8099-15FA-4EF4-AE33-42489565B37A}" destId="{BC34D4D2-D61D-4E68-A2DE-D1AA8A1F7E37}" srcOrd="1" destOrd="0" presId="urn:microsoft.com/office/officeart/2005/8/layout/pyramid1"/>
    <dgm:cxn modelId="{2E3E5E5C-804B-484B-AA51-79AC0B676C1A}" type="presOf" srcId="{BA9F13B3-669E-40B4-930F-52A56C18C142}" destId="{E7ED578C-549B-47E6-94AB-744A4253994B}" srcOrd="1" destOrd="0" presId="urn:microsoft.com/office/officeart/2005/8/layout/pyramid1"/>
    <dgm:cxn modelId="{E3553541-513A-45D7-BEC4-F726BE47D982}" srcId="{08A669AF-7AC1-423E-B6D8-EF2D5597C718}" destId="{57AC8099-15FA-4EF4-AE33-42489565B37A}" srcOrd="1" destOrd="0" parTransId="{B247A6F3-17D6-4515-92B2-541E7DDFA520}" sibTransId="{7848C3CF-82C9-423C-83D5-22163012047C}"/>
    <dgm:cxn modelId="{18119F46-9D1F-48D4-9715-40648C779A5B}" type="presOf" srcId="{08A669AF-7AC1-423E-B6D8-EF2D5597C718}" destId="{7304DF6C-9813-45E5-8D2A-396876D1EF50}" srcOrd="0" destOrd="0" presId="urn:microsoft.com/office/officeart/2005/8/layout/pyramid1"/>
    <dgm:cxn modelId="{33DF058E-A954-4F86-8269-3AC207585A41}" type="presOf" srcId="{BA9F13B3-669E-40B4-930F-52A56C18C142}" destId="{1FAB6B83-DEA6-4707-A7A0-2223C2591C9A}" srcOrd="0" destOrd="0" presId="urn:microsoft.com/office/officeart/2005/8/layout/pyramid1"/>
    <dgm:cxn modelId="{66EE58A6-9DB8-45B6-AACC-7F9B10BF09E2}" type="presOf" srcId="{57AC8099-15FA-4EF4-AE33-42489565B37A}" destId="{9FDEDD03-22F2-4CF5-BAC5-2979CE5F0AC0}" srcOrd="0" destOrd="0" presId="urn:microsoft.com/office/officeart/2005/8/layout/pyramid1"/>
    <dgm:cxn modelId="{9767E2C3-0387-4244-B595-CCDC6DF218E8}" srcId="{08A669AF-7AC1-423E-B6D8-EF2D5597C718}" destId="{BA9F13B3-669E-40B4-930F-52A56C18C142}" srcOrd="0" destOrd="0" parTransId="{66C0EBD8-FCBE-4B5A-ADFB-522A76BE83D1}" sibTransId="{1945B366-A502-4024-BF0D-B1BFC7D07845}"/>
    <dgm:cxn modelId="{D16CF2C9-CBF4-4C1B-ABF4-CE2443C608CB}" type="presParOf" srcId="{7304DF6C-9813-45E5-8D2A-396876D1EF50}" destId="{87779435-D139-40B6-AA27-5D6949C935D9}" srcOrd="0" destOrd="0" presId="urn:microsoft.com/office/officeart/2005/8/layout/pyramid1"/>
    <dgm:cxn modelId="{035B5D1D-341F-41B8-9739-3769879CABCE}" type="presParOf" srcId="{87779435-D139-40B6-AA27-5D6949C935D9}" destId="{1FAB6B83-DEA6-4707-A7A0-2223C2591C9A}" srcOrd="0" destOrd="0" presId="urn:microsoft.com/office/officeart/2005/8/layout/pyramid1"/>
    <dgm:cxn modelId="{210BF83D-40A8-4BC4-BDF8-26D5BBBCE0BC}" type="presParOf" srcId="{87779435-D139-40B6-AA27-5D6949C935D9}" destId="{E7ED578C-549B-47E6-94AB-744A4253994B}" srcOrd="1" destOrd="0" presId="urn:microsoft.com/office/officeart/2005/8/layout/pyramid1"/>
    <dgm:cxn modelId="{AD6750D3-57CA-4B86-B711-81A2A211F56F}" type="presParOf" srcId="{7304DF6C-9813-45E5-8D2A-396876D1EF50}" destId="{44D26E2D-90FC-42F1-9B27-E3EB06DE21A8}" srcOrd="1" destOrd="0" presId="urn:microsoft.com/office/officeart/2005/8/layout/pyramid1"/>
    <dgm:cxn modelId="{D3B46F5B-84C6-4EBA-B2B4-29C0F9DC7332}" type="presParOf" srcId="{44D26E2D-90FC-42F1-9B27-E3EB06DE21A8}" destId="{9FDEDD03-22F2-4CF5-BAC5-2979CE5F0AC0}" srcOrd="0" destOrd="0" presId="urn:microsoft.com/office/officeart/2005/8/layout/pyramid1"/>
    <dgm:cxn modelId="{C065266F-2559-4F07-B373-ABBF7267A1FB}" type="presParOf" srcId="{44D26E2D-90FC-42F1-9B27-E3EB06DE21A8}" destId="{BC34D4D2-D61D-4E68-A2DE-D1AA8A1F7E3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77C4B-D1F4-43CA-9FB2-6C09100730EE}" type="doc">
      <dgm:prSet loTypeId="urn:microsoft.com/office/officeart/2005/8/layout/hierarchy4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A4DCD30F-7F87-4154-A599-05AB3271BCFE}">
      <dgm:prSet phldrT="[Текст]"/>
      <dgm:spPr/>
      <dgm:t>
        <a:bodyPr/>
        <a:lstStyle/>
        <a:p>
          <a:r>
            <a:rPr lang="en-US" dirty="0"/>
            <a:t>1 module</a:t>
          </a:r>
          <a:endParaRPr lang="ru-RU" dirty="0"/>
        </a:p>
        <a:p>
          <a:r>
            <a:rPr lang="en-US" dirty="0"/>
            <a:t>Essentials</a:t>
          </a:r>
          <a:endParaRPr lang="ru-RU" dirty="0"/>
        </a:p>
      </dgm:t>
    </dgm:pt>
    <dgm:pt modelId="{CE6FE7E0-3F81-4825-87E7-5C0970C37ACD}" type="parTrans" cxnId="{649A7768-9B8E-42C0-BC20-D0F4C3989D99}">
      <dgm:prSet/>
      <dgm:spPr/>
      <dgm:t>
        <a:bodyPr/>
        <a:lstStyle/>
        <a:p>
          <a:endParaRPr lang="ru-RU"/>
        </a:p>
      </dgm:t>
    </dgm:pt>
    <dgm:pt modelId="{2E395DEC-EDF7-4818-B269-726ED4453F74}" type="sibTrans" cxnId="{649A7768-9B8E-42C0-BC20-D0F4C3989D99}">
      <dgm:prSet/>
      <dgm:spPr/>
      <dgm:t>
        <a:bodyPr/>
        <a:lstStyle/>
        <a:p>
          <a:endParaRPr lang="ru-RU"/>
        </a:p>
      </dgm:t>
    </dgm:pt>
    <dgm:pt modelId="{1360DB84-CC4E-4E8B-9491-6DB64F448DBF}">
      <dgm:prSet phldrT="[Текст]" custT="1"/>
      <dgm:spPr/>
      <dgm:t>
        <a:bodyPr/>
        <a:lstStyle/>
        <a:p>
          <a:r>
            <a:rPr lang="en-US" sz="1800" dirty="0"/>
            <a:t>2 module</a:t>
          </a:r>
          <a:endParaRPr lang="ru-RU" sz="1800" dirty="0"/>
        </a:p>
        <a:p>
          <a:r>
            <a:rPr lang="en-US" sz="1800" dirty="0"/>
            <a:t>forecaster</a:t>
          </a:r>
          <a:endParaRPr lang="ru-RU" sz="1800" dirty="0"/>
        </a:p>
      </dgm:t>
    </dgm:pt>
    <dgm:pt modelId="{4325F5C4-A21A-41FE-89BE-9AB0DCF80E20}" type="parTrans" cxnId="{F9BF332E-193F-4109-BF75-6896A62A9F9C}">
      <dgm:prSet/>
      <dgm:spPr/>
      <dgm:t>
        <a:bodyPr/>
        <a:lstStyle/>
        <a:p>
          <a:endParaRPr lang="ru-RU"/>
        </a:p>
      </dgm:t>
    </dgm:pt>
    <dgm:pt modelId="{CACAB767-E7A8-456F-B0F9-C9BB561A0C98}" type="sibTrans" cxnId="{F9BF332E-193F-4109-BF75-6896A62A9F9C}">
      <dgm:prSet/>
      <dgm:spPr/>
      <dgm:t>
        <a:bodyPr/>
        <a:lstStyle/>
        <a:p>
          <a:endParaRPr lang="ru-RU"/>
        </a:p>
      </dgm:t>
    </dgm:pt>
    <dgm:pt modelId="{8C9D39A5-2519-49F9-8E2F-05775A6BE621}">
      <dgm:prSet phldrT="[Текст]" custT="1"/>
      <dgm:spPr/>
      <dgm:t>
        <a:bodyPr/>
        <a:lstStyle/>
        <a:p>
          <a:r>
            <a:rPr lang="ru-RU" sz="1800" dirty="0"/>
            <a:t>2 </a:t>
          </a:r>
          <a:r>
            <a:rPr lang="en-US" sz="1800" dirty="0"/>
            <a:t>module</a:t>
          </a:r>
          <a:endParaRPr lang="ru-RU" sz="1800" dirty="0"/>
        </a:p>
        <a:p>
          <a:r>
            <a:rPr lang="en-GB" sz="1800" dirty="0"/>
            <a:t>aeronautical meteorological personnel</a:t>
          </a:r>
          <a:endParaRPr lang="ru-RU" sz="1800" dirty="0"/>
        </a:p>
      </dgm:t>
    </dgm:pt>
    <dgm:pt modelId="{1E3EED3F-0BBD-4868-8C15-7AF139512D86}" type="parTrans" cxnId="{16405579-C31B-4065-BB86-49B6E2A26DC8}">
      <dgm:prSet/>
      <dgm:spPr/>
      <dgm:t>
        <a:bodyPr/>
        <a:lstStyle/>
        <a:p>
          <a:endParaRPr lang="ru-RU"/>
        </a:p>
      </dgm:t>
    </dgm:pt>
    <dgm:pt modelId="{F701685B-983D-465D-B932-1CEA9B62EAC2}" type="sibTrans" cxnId="{16405579-C31B-4065-BB86-49B6E2A26DC8}">
      <dgm:prSet/>
      <dgm:spPr/>
      <dgm:t>
        <a:bodyPr/>
        <a:lstStyle/>
        <a:p>
          <a:endParaRPr lang="ru-RU"/>
        </a:p>
      </dgm:t>
    </dgm:pt>
    <dgm:pt modelId="{5626737E-1073-4D33-9C7F-B6D271C4FDA7}">
      <dgm:prSet phldrT="[Текст]" custT="1"/>
      <dgm:spPr/>
      <dgm:t>
        <a:bodyPr/>
        <a:lstStyle/>
        <a:p>
          <a:r>
            <a:rPr lang="ru-RU" sz="1800" dirty="0"/>
            <a:t>2 </a:t>
          </a:r>
          <a:r>
            <a:rPr lang="en-US" sz="1800" dirty="0"/>
            <a:t>module</a:t>
          </a:r>
          <a:endParaRPr lang="ru-RU" sz="1800" dirty="0"/>
        </a:p>
        <a:p>
          <a:r>
            <a:rPr lang="en-US" sz="1800" dirty="0"/>
            <a:t>agricultural meteorologist</a:t>
          </a:r>
          <a:r>
            <a:rPr lang="ru-RU" sz="1800" dirty="0"/>
            <a:t> </a:t>
          </a:r>
        </a:p>
      </dgm:t>
    </dgm:pt>
    <dgm:pt modelId="{DAB05EAE-82E1-4B15-A948-0E73AD5F5EED}" type="parTrans" cxnId="{CC12BA86-2BD0-4F97-9384-E2809803A5C7}">
      <dgm:prSet/>
      <dgm:spPr/>
      <dgm:t>
        <a:bodyPr/>
        <a:lstStyle/>
        <a:p>
          <a:endParaRPr lang="ru-RU"/>
        </a:p>
      </dgm:t>
    </dgm:pt>
    <dgm:pt modelId="{AA7D62FB-511E-4CCE-A6CD-61D05D1D8D77}" type="sibTrans" cxnId="{CC12BA86-2BD0-4F97-9384-E2809803A5C7}">
      <dgm:prSet/>
      <dgm:spPr/>
      <dgm:t>
        <a:bodyPr/>
        <a:lstStyle/>
        <a:p>
          <a:endParaRPr lang="ru-RU"/>
        </a:p>
      </dgm:t>
    </dgm:pt>
    <dgm:pt modelId="{A0FC69E2-42C9-4977-987F-50A41F14BBAC}" type="pres">
      <dgm:prSet presAssocID="{DE677C4B-D1F4-43CA-9FB2-6C09100730E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414B15-160A-4349-B1E0-1425C5600852}" type="pres">
      <dgm:prSet presAssocID="{A4DCD30F-7F87-4154-A599-05AB3271BCFE}" presName="vertOne" presStyleCnt="0"/>
      <dgm:spPr/>
    </dgm:pt>
    <dgm:pt modelId="{B5750B2C-13C3-4E40-9EC1-F927AEC560AE}" type="pres">
      <dgm:prSet presAssocID="{A4DCD30F-7F87-4154-A599-05AB3271BCFE}" presName="txOne" presStyleLbl="node0" presStyleIdx="0" presStyleCnt="1" custLinFactNeighborY="-44908">
        <dgm:presLayoutVars>
          <dgm:chPref val="3"/>
        </dgm:presLayoutVars>
      </dgm:prSet>
      <dgm:spPr/>
    </dgm:pt>
    <dgm:pt modelId="{4CFA4778-9FB0-49D8-BC12-A12B609C45C5}" type="pres">
      <dgm:prSet presAssocID="{A4DCD30F-7F87-4154-A599-05AB3271BCFE}" presName="parTransOne" presStyleCnt="0"/>
      <dgm:spPr/>
    </dgm:pt>
    <dgm:pt modelId="{D636DA58-0CEA-4F88-8501-24EBB3F07EFB}" type="pres">
      <dgm:prSet presAssocID="{A4DCD30F-7F87-4154-A599-05AB3271BCFE}" presName="horzOne" presStyleCnt="0"/>
      <dgm:spPr/>
    </dgm:pt>
    <dgm:pt modelId="{6E89226A-5F1E-4B0F-BA38-367A9F0E1746}" type="pres">
      <dgm:prSet presAssocID="{1360DB84-CC4E-4E8B-9491-6DB64F448DBF}" presName="vertTwo" presStyleCnt="0"/>
      <dgm:spPr/>
    </dgm:pt>
    <dgm:pt modelId="{AAE942F3-99BB-4348-A4A6-97B0C7485868}" type="pres">
      <dgm:prSet presAssocID="{1360DB84-CC4E-4E8B-9491-6DB64F448DBF}" presName="txTwo" presStyleLbl="node2" presStyleIdx="0" presStyleCnt="3" custScaleX="34015">
        <dgm:presLayoutVars>
          <dgm:chPref val="3"/>
        </dgm:presLayoutVars>
      </dgm:prSet>
      <dgm:spPr/>
    </dgm:pt>
    <dgm:pt modelId="{12E02081-888B-41AA-A2EF-A19F9FE9CA0D}" type="pres">
      <dgm:prSet presAssocID="{1360DB84-CC4E-4E8B-9491-6DB64F448DBF}" presName="horzTwo" presStyleCnt="0"/>
      <dgm:spPr/>
    </dgm:pt>
    <dgm:pt modelId="{9314E060-39FD-4459-A072-59D1684EBF45}" type="pres">
      <dgm:prSet presAssocID="{CACAB767-E7A8-456F-B0F9-C9BB561A0C98}" presName="sibSpaceTwo" presStyleCnt="0"/>
      <dgm:spPr/>
    </dgm:pt>
    <dgm:pt modelId="{70DA7274-4E13-4BA4-84F1-AFE985DEEB53}" type="pres">
      <dgm:prSet presAssocID="{8C9D39A5-2519-49F9-8E2F-05775A6BE621}" presName="vertTwo" presStyleCnt="0"/>
      <dgm:spPr/>
    </dgm:pt>
    <dgm:pt modelId="{318B0D08-A681-49C1-8757-083EC3A48F4E}" type="pres">
      <dgm:prSet presAssocID="{8C9D39A5-2519-49F9-8E2F-05775A6BE621}" presName="txTwo" presStyleLbl="node2" presStyleIdx="1" presStyleCnt="3" custScaleX="37590" custLinFactNeighborX="1222" custLinFactNeighborY="2381">
        <dgm:presLayoutVars>
          <dgm:chPref val="3"/>
        </dgm:presLayoutVars>
      </dgm:prSet>
      <dgm:spPr/>
    </dgm:pt>
    <dgm:pt modelId="{A7DF9F48-0472-4B6E-8B71-645CC224BCA1}" type="pres">
      <dgm:prSet presAssocID="{8C9D39A5-2519-49F9-8E2F-05775A6BE621}" presName="horzTwo" presStyleCnt="0"/>
      <dgm:spPr/>
    </dgm:pt>
    <dgm:pt modelId="{BE85812A-A954-4795-A012-1C092611DC25}" type="pres">
      <dgm:prSet presAssocID="{F701685B-983D-465D-B932-1CEA9B62EAC2}" presName="sibSpaceTwo" presStyleCnt="0"/>
      <dgm:spPr/>
    </dgm:pt>
    <dgm:pt modelId="{3AE5B1F5-3D53-4ACD-8C4A-283940A81866}" type="pres">
      <dgm:prSet presAssocID="{5626737E-1073-4D33-9C7F-B6D271C4FDA7}" presName="vertTwo" presStyleCnt="0"/>
      <dgm:spPr/>
    </dgm:pt>
    <dgm:pt modelId="{5047A8B9-2F25-4131-8226-7DDA536BCFD0}" type="pres">
      <dgm:prSet presAssocID="{5626737E-1073-4D33-9C7F-B6D271C4FDA7}" presName="txTwo" presStyleLbl="node2" presStyleIdx="2" presStyleCnt="3" custScaleX="35027">
        <dgm:presLayoutVars>
          <dgm:chPref val="3"/>
        </dgm:presLayoutVars>
      </dgm:prSet>
      <dgm:spPr/>
    </dgm:pt>
    <dgm:pt modelId="{78AF5458-353F-4C5A-AB73-683582DD5801}" type="pres">
      <dgm:prSet presAssocID="{5626737E-1073-4D33-9C7F-B6D271C4FDA7}" presName="horzTwo" presStyleCnt="0"/>
      <dgm:spPr/>
    </dgm:pt>
  </dgm:ptLst>
  <dgm:cxnLst>
    <dgm:cxn modelId="{65B4E22B-0478-4B5F-AB8D-22AE8AC9B5EC}" type="presOf" srcId="{8C9D39A5-2519-49F9-8E2F-05775A6BE621}" destId="{318B0D08-A681-49C1-8757-083EC3A48F4E}" srcOrd="0" destOrd="0" presId="urn:microsoft.com/office/officeart/2005/8/layout/hierarchy4"/>
    <dgm:cxn modelId="{F9BF332E-193F-4109-BF75-6896A62A9F9C}" srcId="{A4DCD30F-7F87-4154-A599-05AB3271BCFE}" destId="{1360DB84-CC4E-4E8B-9491-6DB64F448DBF}" srcOrd="0" destOrd="0" parTransId="{4325F5C4-A21A-41FE-89BE-9AB0DCF80E20}" sibTransId="{CACAB767-E7A8-456F-B0F9-C9BB561A0C98}"/>
    <dgm:cxn modelId="{37BF1E3C-56D3-458B-98BA-DDCADC4B577B}" type="presOf" srcId="{DE677C4B-D1F4-43CA-9FB2-6C09100730EE}" destId="{A0FC69E2-42C9-4977-987F-50A41F14BBAC}" srcOrd="0" destOrd="0" presId="urn:microsoft.com/office/officeart/2005/8/layout/hierarchy4"/>
    <dgm:cxn modelId="{87E9623D-B291-48D0-9B20-4E5BDBCFA0BC}" type="presOf" srcId="{A4DCD30F-7F87-4154-A599-05AB3271BCFE}" destId="{B5750B2C-13C3-4E40-9EC1-F927AEC560AE}" srcOrd="0" destOrd="0" presId="urn:microsoft.com/office/officeart/2005/8/layout/hierarchy4"/>
    <dgm:cxn modelId="{D438CC5C-A43B-4258-A024-927EEE202A16}" type="presOf" srcId="{1360DB84-CC4E-4E8B-9491-6DB64F448DBF}" destId="{AAE942F3-99BB-4348-A4A6-97B0C7485868}" srcOrd="0" destOrd="0" presId="urn:microsoft.com/office/officeart/2005/8/layout/hierarchy4"/>
    <dgm:cxn modelId="{649A7768-9B8E-42C0-BC20-D0F4C3989D99}" srcId="{DE677C4B-D1F4-43CA-9FB2-6C09100730EE}" destId="{A4DCD30F-7F87-4154-A599-05AB3271BCFE}" srcOrd="0" destOrd="0" parTransId="{CE6FE7E0-3F81-4825-87E7-5C0970C37ACD}" sibTransId="{2E395DEC-EDF7-4818-B269-726ED4453F74}"/>
    <dgm:cxn modelId="{16405579-C31B-4065-BB86-49B6E2A26DC8}" srcId="{A4DCD30F-7F87-4154-A599-05AB3271BCFE}" destId="{8C9D39A5-2519-49F9-8E2F-05775A6BE621}" srcOrd="1" destOrd="0" parTransId="{1E3EED3F-0BBD-4868-8C15-7AF139512D86}" sibTransId="{F701685B-983D-465D-B932-1CEA9B62EAC2}"/>
    <dgm:cxn modelId="{CC12BA86-2BD0-4F97-9384-E2809803A5C7}" srcId="{A4DCD30F-7F87-4154-A599-05AB3271BCFE}" destId="{5626737E-1073-4D33-9C7F-B6D271C4FDA7}" srcOrd="2" destOrd="0" parTransId="{DAB05EAE-82E1-4B15-A948-0E73AD5F5EED}" sibTransId="{AA7D62FB-511E-4CCE-A6CD-61D05D1D8D77}"/>
    <dgm:cxn modelId="{050BF59D-3975-4B61-A680-E66976AD05DC}" type="presOf" srcId="{5626737E-1073-4D33-9C7F-B6D271C4FDA7}" destId="{5047A8B9-2F25-4131-8226-7DDA536BCFD0}" srcOrd="0" destOrd="0" presId="urn:microsoft.com/office/officeart/2005/8/layout/hierarchy4"/>
    <dgm:cxn modelId="{DC2C0783-AEFA-4ECC-906A-5EC94BAF9516}" type="presParOf" srcId="{A0FC69E2-42C9-4977-987F-50A41F14BBAC}" destId="{4A414B15-160A-4349-B1E0-1425C5600852}" srcOrd="0" destOrd="0" presId="urn:microsoft.com/office/officeart/2005/8/layout/hierarchy4"/>
    <dgm:cxn modelId="{78A2B610-FF56-4FEC-A132-B3EBF74D4EA0}" type="presParOf" srcId="{4A414B15-160A-4349-B1E0-1425C5600852}" destId="{B5750B2C-13C3-4E40-9EC1-F927AEC560AE}" srcOrd="0" destOrd="0" presId="urn:microsoft.com/office/officeart/2005/8/layout/hierarchy4"/>
    <dgm:cxn modelId="{E14952A5-E7D7-44CA-BF15-220BCE32B627}" type="presParOf" srcId="{4A414B15-160A-4349-B1E0-1425C5600852}" destId="{4CFA4778-9FB0-49D8-BC12-A12B609C45C5}" srcOrd="1" destOrd="0" presId="urn:microsoft.com/office/officeart/2005/8/layout/hierarchy4"/>
    <dgm:cxn modelId="{D9AE40DD-04CE-4A96-8D5F-6E5E82DF85BA}" type="presParOf" srcId="{4A414B15-160A-4349-B1E0-1425C5600852}" destId="{D636DA58-0CEA-4F88-8501-24EBB3F07EFB}" srcOrd="2" destOrd="0" presId="urn:microsoft.com/office/officeart/2005/8/layout/hierarchy4"/>
    <dgm:cxn modelId="{563C9C68-347D-4117-850C-357DD8BF1AF8}" type="presParOf" srcId="{D636DA58-0CEA-4F88-8501-24EBB3F07EFB}" destId="{6E89226A-5F1E-4B0F-BA38-367A9F0E1746}" srcOrd="0" destOrd="0" presId="urn:microsoft.com/office/officeart/2005/8/layout/hierarchy4"/>
    <dgm:cxn modelId="{D9B17825-F756-464D-A07D-A8029E33E861}" type="presParOf" srcId="{6E89226A-5F1E-4B0F-BA38-367A9F0E1746}" destId="{AAE942F3-99BB-4348-A4A6-97B0C7485868}" srcOrd="0" destOrd="0" presId="urn:microsoft.com/office/officeart/2005/8/layout/hierarchy4"/>
    <dgm:cxn modelId="{DE65F5A9-720B-498C-9470-C6B112E9345A}" type="presParOf" srcId="{6E89226A-5F1E-4B0F-BA38-367A9F0E1746}" destId="{12E02081-888B-41AA-A2EF-A19F9FE9CA0D}" srcOrd="1" destOrd="0" presId="urn:microsoft.com/office/officeart/2005/8/layout/hierarchy4"/>
    <dgm:cxn modelId="{CF88921F-720C-4B63-BC71-6CC8CC106C67}" type="presParOf" srcId="{D636DA58-0CEA-4F88-8501-24EBB3F07EFB}" destId="{9314E060-39FD-4459-A072-59D1684EBF45}" srcOrd="1" destOrd="0" presId="urn:microsoft.com/office/officeart/2005/8/layout/hierarchy4"/>
    <dgm:cxn modelId="{22ABD0D9-D2FD-4660-AEE7-5B1921A8EAF5}" type="presParOf" srcId="{D636DA58-0CEA-4F88-8501-24EBB3F07EFB}" destId="{70DA7274-4E13-4BA4-84F1-AFE985DEEB53}" srcOrd="2" destOrd="0" presId="urn:microsoft.com/office/officeart/2005/8/layout/hierarchy4"/>
    <dgm:cxn modelId="{08573721-52C7-4CF3-85E3-16B63F2CB2E4}" type="presParOf" srcId="{70DA7274-4E13-4BA4-84F1-AFE985DEEB53}" destId="{318B0D08-A681-49C1-8757-083EC3A48F4E}" srcOrd="0" destOrd="0" presId="urn:microsoft.com/office/officeart/2005/8/layout/hierarchy4"/>
    <dgm:cxn modelId="{9B99108C-349E-4C4E-BD16-006D44B199C9}" type="presParOf" srcId="{70DA7274-4E13-4BA4-84F1-AFE985DEEB53}" destId="{A7DF9F48-0472-4B6E-8B71-645CC224BCA1}" srcOrd="1" destOrd="0" presId="urn:microsoft.com/office/officeart/2005/8/layout/hierarchy4"/>
    <dgm:cxn modelId="{9B909C91-24EE-4FFE-B7DF-69E1FAAAA12D}" type="presParOf" srcId="{D636DA58-0CEA-4F88-8501-24EBB3F07EFB}" destId="{BE85812A-A954-4795-A012-1C092611DC25}" srcOrd="3" destOrd="0" presId="urn:microsoft.com/office/officeart/2005/8/layout/hierarchy4"/>
    <dgm:cxn modelId="{B33C0888-0E83-4E22-934F-FEAC71657740}" type="presParOf" srcId="{D636DA58-0CEA-4F88-8501-24EBB3F07EFB}" destId="{3AE5B1F5-3D53-4ACD-8C4A-283940A81866}" srcOrd="4" destOrd="0" presId="urn:microsoft.com/office/officeart/2005/8/layout/hierarchy4"/>
    <dgm:cxn modelId="{D6F633A7-D472-41C8-A339-53DB0D65B324}" type="presParOf" srcId="{3AE5B1F5-3D53-4ACD-8C4A-283940A81866}" destId="{5047A8B9-2F25-4131-8226-7DDA536BCFD0}" srcOrd="0" destOrd="0" presId="urn:microsoft.com/office/officeart/2005/8/layout/hierarchy4"/>
    <dgm:cxn modelId="{25CE8801-BC2A-43B9-9700-7D0F71831ED7}" type="presParOf" srcId="{3AE5B1F5-3D53-4ACD-8C4A-283940A81866}" destId="{78AF5458-353F-4C5A-AB73-683582DD58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B6B83-DEA6-4707-A7A0-2223C2591C9A}">
      <dsp:nvSpPr>
        <dsp:cNvPr id="0" name=""/>
        <dsp:cNvSpPr/>
      </dsp:nvSpPr>
      <dsp:spPr>
        <a:xfrm>
          <a:off x="786629" y="0"/>
          <a:ext cx="2963244" cy="2523969"/>
        </a:xfrm>
        <a:prstGeom prst="trapezoid">
          <a:avLst>
            <a:gd name="adj" fmla="val 605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en-US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br>
            <a:rPr kumimoji="0" lang="ru-RU" sz="12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</a:br>
          <a:r>
            <a:rPr kumimoji="0" lang="en-US" sz="16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Sectoral professional competencies</a:t>
          </a:r>
          <a:endParaRPr kumimoji="0" lang="ru-RU" sz="16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786629" y="0"/>
        <a:ext cx="2963244" cy="2523969"/>
      </dsp:txXfrm>
    </dsp:sp>
    <dsp:sp modelId="{9FDEDD03-22F2-4CF5-BAC5-2979CE5F0AC0}">
      <dsp:nvSpPr>
        <dsp:cNvPr id="0" name=""/>
        <dsp:cNvSpPr/>
      </dsp:nvSpPr>
      <dsp:spPr>
        <a:xfrm>
          <a:off x="0" y="2523969"/>
          <a:ext cx="4536504" cy="1220446"/>
        </a:xfrm>
        <a:prstGeom prst="trapezoid">
          <a:avLst>
            <a:gd name="adj" fmla="val 60577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Background knowledge BIP-M &amp; BIP-MT standards</a:t>
          </a:r>
          <a:endParaRPr kumimoji="0" lang="ru-RU" sz="1800" b="1" i="0" u="none" strike="noStrike" kern="1200" cap="none" normalizeH="0" baseline="0" dirty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793888" y="2523969"/>
        <a:ext cx="2948727" cy="1220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50B2C-13C3-4E40-9EC1-F927AEC560AE}">
      <dsp:nvSpPr>
        <dsp:cNvPr id="0" name=""/>
        <dsp:cNvSpPr/>
      </dsp:nvSpPr>
      <dsp:spPr>
        <a:xfrm>
          <a:off x="2448" y="0"/>
          <a:ext cx="6691847" cy="194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 module</a:t>
          </a:r>
          <a:endParaRPr lang="ru-RU" sz="44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Essentials</a:t>
          </a:r>
          <a:endParaRPr lang="ru-RU" sz="4400" kern="1200" dirty="0"/>
        </a:p>
      </dsp:txBody>
      <dsp:txXfrm>
        <a:off x="59290" y="56842"/>
        <a:ext cx="6578163" cy="1827034"/>
      </dsp:txXfrm>
    </dsp:sp>
    <dsp:sp modelId="{AAE942F3-99BB-4348-A4A6-97B0C7485868}">
      <dsp:nvSpPr>
        <dsp:cNvPr id="0" name=""/>
        <dsp:cNvSpPr/>
      </dsp:nvSpPr>
      <dsp:spPr>
        <a:xfrm>
          <a:off x="2448" y="2121542"/>
          <a:ext cx="1844118" cy="194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 module</a:t>
          </a: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forecaster</a:t>
          </a:r>
          <a:endParaRPr lang="ru-RU" sz="1800" kern="1200" dirty="0"/>
        </a:p>
      </dsp:txBody>
      <dsp:txXfrm>
        <a:off x="56460" y="2175554"/>
        <a:ext cx="1736094" cy="1832694"/>
      </dsp:txXfrm>
    </dsp:sp>
    <dsp:sp modelId="{318B0D08-A681-49C1-8757-083EC3A48F4E}">
      <dsp:nvSpPr>
        <dsp:cNvPr id="0" name=""/>
        <dsp:cNvSpPr/>
      </dsp:nvSpPr>
      <dsp:spPr>
        <a:xfrm>
          <a:off x="2368221" y="2123281"/>
          <a:ext cx="2037936" cy="194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 </a:t>
          </a:r>
          <a:r>
            <a:rPr lang="en-US" sz="1800" kern="1200" dirty="0"/>
            <a:t>module</a:t>
          </a: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aeronautical meteorological personnel</a:t>
          </a:r>
          <a:endParaRPr lang="ru-RU" sz="1800" kern="1200" dirty="0"/>
        </a:p>
      </dsp:txBody>
      <dsp:txXfrm>
        <a:off x="2425063" y="2180123"/>
        <a:ext cx="1924252" cy="1827034"/>
      </dsp:txXfrm>
    </dsp:sp>
    <dsp:sp modelId="{5047A8B9-2F25-4131-8226-7DDA536BCFD0}">
      <dsp:nvSpPr>
        <dsp:cNvPr id="0" name=""/>
        <dsp:cNvSpPr/>
      </dsp:nvSpPr>
      <dsp:spPr>
        <a:xfrm>
          <a:off x="4795312" y="2121542"/>
          <a:ext cx="1898983" cy="1940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 </a:t>
          </a:r>
          <a:r>
            <a:rPr lang="en-US" sz="1800" kern="1200" dirty="0"/>
            <a:t>module</a:t>
          </a:r>
          <a:endParaRPr lang="ru-RU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agricultural meteorologist</a:t>
          </a:r>
          <a:r>
            <a:rPr lang="ru-RU" sz="1800" kern="1200" dirty="0"/>
            <a:t> </a:t>
          </a:r>
        </a:p>
      </dsp:txBody>
      <dsp:txXfrm>
        <a:off x="4850931" y="2177161"/>
        <a:ext cx="1787745" cy="1829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1AF42969-C941-43C9-B9B1-F6A1EA783834}" type="datetimeFigureOut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E786ABA6-26BE-4918-882B-46EA62388E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B6BAC1-3208-445D-AC81-C813F66B4362}" type="slidenum">
              <a:rPr lang="zh-CN" altLang="en-US" smtClean="0">
                <a:ea typeface="宋体"/>
                <a:cs typeface="宋体"/>
              </a:rPr>
              <a:pPr/>
              <a:t>1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ea typeface="宋体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915759-D93C-49A3-95DB-FD9B2AD580DD}" type="slidenum">
              <a:rPr lang="zh-CN" altLang="en-US" smtClean="0">
                <a:ea typeface="宋体"/>
                <a:cs typeface="宋体"/>
              </a:rPr>
              <a:pPr/>
              <a:t>4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ea typeface="宋体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ABE8C8-2E33-413B-8B36-F5736BD938AC}" type="slidenum">
              <a:rPr lang="zh-CN" altLang="en-US" smtClean="0">
                <a:ea typeface="宋体"/>
                <a:cs typeface="宋体"/>
              </a:rPr>
              <a:pPr/>
              <a:t>5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ABA6-26BE-4918-882B-46EA62388EB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2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>
              <a:ea typeface="宋体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171740-ECA8-49DD-ACA5-21B63881F887}" type="slidenum">
              <a:rPr lang="zh-CN" altLang="en-US" smtClean="0">
                <a:ea typeface="宋体"/>
                <a:cs typeface="宋体"/>
              </a:rPr>
              <a:pPr/>
              <a:t>7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>
              <a:ea typeface="宋体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6C017D-2237-4E48-9161-24B6F36BA593}" type="slidenum">
              <a:rPr lang="zh-CN" altLang="en-US" smtClean="0">
                <a:ea typeface="宋体"/>
                <a:cs typeface="宋体"/>
              </a:rPr>
              <a:pPr/>
              <a:t>8</a:t>
            </a:fld>
            <a:endParaRPr lang="en-US" altLang="zh-CN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>
              <a:ea typeface="宋体"/>
            </a:endParaRP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9EBDE2-40C6-4760-8EF3-6E191D486864}" type="slidenum">
              <a:rPr lang="ru-RU" smtClean="0">
                <a:ea typeface="宋体"/>
                <a:cs typeface="宋体"/>
              </a:rPr>
              <a:pPr/>
              <a:t>9</a:t>
            </a:fld>
            <a:endParaRPr lang="ru-RU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>
              <a:ea typeface="宋体"/>
            </a:endParaRP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8A4F7-236B-4067-BAA9-5911F82A6595}" type="slidenum">
              <a:rPr lang="ru-RU" smtClean="0">
                <a:ea typeface="宋体"/>
                <a:cs typeface="宋体"/>
              </a:rPr>
              <a:pPr/>
              <a:t>15</a:t>
            </a:fld>
            <a:endParaRPr lang="ru-RU"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9755-B510-46E5-A02B-DCE1625FF4CF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8D5D-685C-418E-B325-79D0B6E104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1E41-626B-453D-B952-B739B6339D99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D154-13D9-48F2-AC5D-1D4F604E9A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F423-70DE-47BE-9D80-2D4BAA9FDDAD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EEFCA-A290-4BF7-AECB-3477D3AA80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C9E6-9D3C-4974-9431-674966300292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271B-380A-4F06-B771-44E2E5AEE6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20C5-303F-42FC-890D-D2699C3778DF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704B-5126-49C6-9651-5FCDC02700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4D20-AEA3-44A6-A05B-1B7DB2A886C3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B244-A262-4816-BE73-E6F4C3E2D8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DE69-5785-4DFD-B49F-0A99302F90DE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9323-CC78-450D-B3DD-72AA0C157E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9735-51D1-4CF1-97B8-A3BBEEE727DB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7665-1794-401D-9163-C55895FCC7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BB57-0C86-4449-94C8-5F6BE174DF4C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152A-A949-4E15-93E9-19D77D9920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92B7-C8F2-4696-982A-DFC86307F724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D8B8-E675-4078-9BD1-3FE7FAA26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D114-A07C-49D2-87B9-548367164053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4919-9C93-42E3-892B-0AE68634AE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25DA9402-B4DD-4819-8A3D-0C0114E69604}" type="datetime1">
              <a:rPr lang="zh-CN" altLang="en-US"/>
              <a:pPr>
                <a:defRPr/>
              </a:pPr>
              <a:t>2018/11/22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3E5EB4C-50E1-453F-A408-13EA76AD93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pkmeteorector@gmail.com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11188" y="1268413"/>
            <a:ext cx="7489825" cy="1790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WMO Regional Training Centre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in the Russian Federation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as the System of Lifelong Professional Training in Hydrology &amp; Meteorology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9750" y="1268413"/>
            <a:ext cx="8135938" cy="0"/>
          </a:xfrm>
          <a:prstGeom prst="line">
            <a:avLst/>
          </a:prstGeom>
          <a:ln w="19050" cap="sq">
            <a:solidFill>
              <a:srgbClr val="0619A2"/>
            </a:solidFill>
            <a:prstDash val="lg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11188" y="3068638"/>
            <a:ext cx="8135937" cy="0"/>
          </a:xfrm>
          <a:prstGeom prst="line">
            <a:avLst/>
          </a:prstGeom>
          <a:ln w="19050" cap="sq">
            <a:solidFill>
              <a:srgbClr val="0619A2"/>
            </a:solidFill>
            <a:prstDash val="lg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 l="13043" t="6383" r="11957" b="12766"/>
          <a:stretch>
            <a:fillRect/>
          </a:stretch>
        </p:blipFill>
        <p:spPr bwMode="auto">
          <a:xfrm>
            <a:off x="179388" y="3573463"/>
            <a:ext cx="36718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/>
          </p:cNvPr>
          <p:cNvSpPr txBox="1">
            <a:spLocks/>
          </p:cNvSpPr>
          <p:nvPr/>
        </p:nvSpPr>
        <p:spPr>
          <a:xfrm>
            <a:off x="3708400" y="3429000"/>
            <a:ext cx="5038725" cy="17907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 Anna 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Timofeeva</a:t>
            </a:r>
            <a:endParaRPr lang="en-US" altLang="zh-CN" sz="18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Rector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Roshydromet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Advanced Training Institute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WMO RTC in Russia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t="8884" b="15703"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642938"/>
            <a:ext cx="1571625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7729538" y="1857375"/>
            <a:ext cx="1414462" cy="1200150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1568029">
            <a:off x="5102225" y="1403350"/>
            <a:ext cx="1068388" cy="122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" name="TextBox 1">
            <a:extLst/>
          </p:cNvPr>
          <p:cNvSpPr txBox="1"/>
          <p:nvPr/>
        </p:nvSpPr>
        <p:spPr>
          <a:xfrm>
            <a:off x="3017838" y="115888"/>
            <a:ext cx="3178175" cy="401637"/>
          </a:xfrm>
          <a:prstGeom prst="rect">
            <a:avLst/>
          </a:prstGeom>
          <a:solidFill>
            <a:srgbClr val="F2F2F2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宋体" pitchFamily="2" charset="-122"/>
                <a:cs typeface="+mn-cs"/>
              </a:rPr>
              <a:t>Forecasters assessment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11764-28F8-40E8-8D58-5C02A0B17280}" type="slidenum">
              <a:rPr lang="zh-CN" altLang="en-US"/>
              <a:pPr>
                <a:defRPr/>
              </a:pPr>
              <a:t>11</a:t>
            </a:fld>
            <a:endParaRPr lang="zh-CN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5400"/>
            <a:ext cx="64865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2060575"/>
            <a:ext cx="2743200" cy="2038350"/>
          </a:xfrm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508500"/>
            <a:ext cx="2486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0"/>
            <a:ext cx="507682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宋体"/>
              </a:rPr>
              <a:t>Assessment tools</a:t>
            </a:r>
            <a:endParaRPr lang="ru-RU">
              <a:ea typeface="宋体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ea typeface="宋体"/>
              </a:rPr>
              <a:t>Internal testing tools at LMS</a:t>
            </a:r>
            <a:endParaRPr lang="ru-RU" sz="2400">
              <a:ea typeface="宋体"/>
            </a:endParaRPr>
          </a:p>
          <a:p>
            <a:r>
              <a:rPr lang="en-US" sz="2400">
                <a:ea typeface="宋体"/>
              </a:rPr>
              <a:t>However, the legislation of the Russian Federation leaves the methods and forms of knowledge assessment at the responsibility of universities and we do not consider it necessary to introduce a standard assessment mechanism into the BIP M / MT</a:t>
            </a:r>
            <a:endParaRPr lang="ru-RU" sz="2400">
              <a:ea typeface="宋体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A3256-5FED-49BD-8845-8938EAE845AB}" type="slidenum">
              <a:rPr lang="zh-CN" altLang="en-US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6525"/>
            <a:ext cx="8229600" cy="5492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+mj-cs"/>
              </a:rPr>
              <a:t>Conclusions (BIP-M)</a:t>
            </a:r>
            <a:endParaRPr lang="ru-RU" dirty="0">
              <a:cs typeface="+mj-cs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0" y="1104900"/>
            <a:ext cx="9144000" cy="56165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The compliance of aviation personnel to the BIP-M level is mandatory in the Russian Federation. Higher education institutions of the Russian Federation that provide meteorological education confirmed the compliance of their undergraduate programs in hydrometeorology to the BIP-M standard</a:t>
            </a:r>
            <a:endParaRPr lang="ru-RU" sz="2000" dirty="0">
              <a:ea typeface="宋体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For staff who do not have a university degree, ATI offers retraining courses in accordance with the BIP-M standard (250 academic hours/3 months)</a:t>
            </a:r>
            <a:endParaRPr lang="ru-RU" sz="2000" dirty="0">
              <a:ea typeface="宋体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In accordance with the Russian legislation, it is the responsibility of educational institution to choose the assessment mechanism, thus we do not support introduction of a model assessment into the standard.</a:t>
            </a:r>
            <a:endParaRPr lang="ru-RU" sz="2000" dirty="0">
              <a:ea typeface="宋体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Special competencies in aeronautical meteorology, PWS, agrometeorology, etc. are provided by ATI in professional development courses, the latter being mandatory for all staff at least once in 5 years. It is not advisable to include them in the BIP-M to keep the basic standard concise. However, individual specializations may be included in the package as optional ones.</a:t>
            </a:r>
            <a:endParaRPr lang="ru-RU" sz="2000" dirty="0">
              <a:ea typeface="宋体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ea typeface="宋体"/>
              </a:rPr>
              <a:t>Competencies defined by the WMO documents should be supplemented with those related to customer communications, impact forecasts, etc.</a:t>
            </a:r>
            <a:endParaRPr lang="ru-RU" sz="2000" dirty="0">
              <a:ea typeface="宋体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42817-89D6-4481-9F01-22F6E7807717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692150"/>
            <a:ext cx="8642350" cy="5329238"/>
          </a:xfrm>
        </p:spPr>
        <p:txBody>
          <a:bodyPr>
            <a:noAutofit/>
          </a:bodyPr>
          <a:lstStyle/>
          <a:p>
            <a:r>
              <a:rPr lang="en-US" sz="2000">
                <a:ea typeface="宋体"/>
              </a:rPr>
              <a:t>The compliance of aviation technical personnel to the BIP-MT level is mandatory in the Russian Federation. This is not the case with other meteorological technician roles, but BIP-MT is used in the training of meteorological technicians, due to lack of a national standard.</a:t>
            </a:r>
            <a:endParaRPr lang="ru-RU" sz="2000">
              <a:ea typeface="宋体"/>
            </a:endParaRPr>
          </a:p>
          <a:p>
            <a:pPr>
              <a:buFont typeface="Arial" charset="0"/>
              <a:buNone/>
            </a:pPr>
            <a:r>
              <a:rPr lang="en-US" sz="2000">
                <a:ea typeface="宋体"/>
              </a:rPr>
              <a:t> </a:t>
            </a:r>
            <a:endParaRPr lang="ru-RU" sz="2000">
              <a:ea typeface="宋体"/>
            </a:endParaRPr>
          </a:p>
          <a:p>
            <a:r>
              <a:rPr lang="en-US" sz="2000">
                <a:ea typeface="宋体"/>
              </a:rPr>
              <a:t>The BIP-MT standard is overloaded with general technical disciplines such as mathematics &amp; physics</a:t>
            </a:r>
            <a:endParaRPr lang="ru-RU" sz="2000">
              <a:ea typeface="宋体"/>
            </a:endParaRPr>
          </a:p>
          <a:p>
            <a:endParaRPr lang="ru-RU" sz="2000">
              <a:ea typeface="宋体"/>
            </a:endParaRPr>
          </a:p>
          <a:p>
            <a:r>
              <a:rPr lang="en-US" sz="2000">
                <a:ea typeface="宋体"/>
              </a:rPr>
              <a:t>At the same time, it does not include basic knowledge in the field of IT and communications which with the proliferation of automated equipment becomes more and more relevant.</a:t>
            </a:r>
            <a:endParaRPr lang="ru-RU" sz="2000">
              <a:ea typeface="宋体"/>
            </a:endParaRPr>
          </a:p>
          <a:p>
            <a:endParaRPr lang="ru-RU" sz="2000">
              <a:ea typeface="宋体"/>
            </a:endParaRPr>
          </a:p>
          <a:p>
            <a:r>
              <a:rPr lang="en-US" sz="2000">
                <a:ea typeface="宋体"/>
              </a:rPr>
              <a:t>Model assessment tools do not seem to be appropriate in the standard</a:t>
            </a:r>
            <a:endParaRPr lang="ru-RU" sz="2000">
              <a:ea typeface="宋体"/>
            </a:endParaRPr>
          </a:p>
          <a:p>
            <a:endParaRPr lang="ru-RU" sz="2000">
              <a:ea typeface="宋体"/>
            </a:endParaRPr>
          </a:p>
          <a:p>
            <a:r>
              <a:rPr lang="en-US" sz="2000">
                <a:ea typeface="宋体"/>
              </a:rPr>
              <a:t>In the Russian Federation, a 2-class system of meteorological technician and meteorologist is used and it fully meets the needs of the NHMS. Allocation of a special class meteorologist-researcher is not needed</a:t>
            </a:r>
            <a:endParaRPr lang="ru-RU" sz="2000">
              <a:ea typeface="宋体"/>
            </a:endParaRPr>
          </a:p>
          <a:p>
            <a:pPr algn="just"/>
            <a:endParaRPr lang="ru-RU" sz="2000">
              <a:latin typeface="Verdana" pitchFamily="34" charset="0"/>
              <a:ea typeface="宋体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91969-EE3D-452B-A9F2-6E5621BCD430}" type="slidenum">
              <a:rPr lang="zh-CN" altLang="en-US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25488"/>
          </a:xfrm>
        </p:spPr>
        <p:txBody>
          <a:bodyPr/>
          <a:lstStyle/>
          <a:p>
            <a:r>
              <a:rPr lang="en-US" sz="4000">
                <a:ea typeface="宋体"/>
              </a:rPr>
              <a:t>Conclusions (BIP-MT)</a:t>
            </a:r>
            <a:endParaRPr lang="ru-RU" sz="4000">
              <a:ea typeface="宋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ogo_new_2016_IPK_500x500.png"/>
          <p:cNvPicPr>
            <a:picLocks noChangeAspect="1"/>
          </p:cNvPicPr>
          <p:nvPr/>
        </p:nvPicPr>
        <p:blipFill>
          <a:blip r:embed="rId3" cstate="print">
            <a:lum bright="-20000" contrast="55000"/>
          </a:blip>
          <a:stretch>
            <a:fillRect/>
          </a:stretch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65935" y="185719"/>
            <a:ext cx="801213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tx2">
                      <a:lumMod val="65000"/>
                      <a:lumOff val="35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Thank you for your attention</a:t>
            </a: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tx2">
                      <a:lumMod val="65000"/>
                      <a:lumOff val="35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pic>
        <p:nvPicPr>
          <p:cNvPr id="34819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025" y="928688"/>
            <a:ext cx="4075113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741932" y="1533067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lumMod val="65000"/>
                      <a:lumOff val="35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ipkmeteorector@gmail.com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tx2">
                      <a:lumMod val="65000"/>
                      <a:lumOff val="35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tx2">
                    <a:lumMod val="65000"/>
                    <a:lumOff val="35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Объект 11">
            <a:extLst/>
          </p:cNvPr>
          <p:cNvSpPr>
            <a:spLocks noGrp="1"/>
          </p:cNvSpPr>
          <p:nvPr>
            <p:ph idx="1"/>
          </p:nvPr>
        </p:nvSpPr>
        <p:spPr>
          <a:xfrm>
            <a:off x="549275" y="4305300"/>
            <a:ext cx="8270875" cy="20224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Prof Alexander </a:t>
            </a:r>
            <a:r>
              <a:rPr lang="en-US" sz="2000" dirty="0" err="1">
                <a:cs typeface="+mn-cs"/>
              </a:rPr>
              <a:t>Kislov</a:t>
            </a:r>
            <a:r>
              <a:rPr lang="en-US" sz="2000" dirty="0">
                <a:cs typeface="+mn-cs"/>
              </a:rPr>
              <a:t>, Head of Meteorology Dept, Moscow State Uni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Dr Anna </a:t>
            </a:r>
            <a:r>
              <a:rPr lang="en-US" sz="2000" dirty="0" err="1">
                <a:cs typeface="+mn-cs"/>
              </a:rPr>
              <a:t>Fokicheva</a:t>
            </a:r>
            <a:r>
              <a:rPr lang="en-US" sz="2000" dirty="0">
                <a:cs typeface="+mn-cs"/>
              </a:rPr>
              <a:t>, Dean of Meteorological Faculty, RSHU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Dr Natalia </a:t>
            </a:r>
            <a:r>
              <a:rPr lang="en-US" sz="2000" dirty="0" err="1">
                <a:cs typeface="+mn-cs"/>
              </a:rPr>
              <a:t>Tolmacheva</a:t>
            </a:r>
            <a:r>
              <a:rPr lang="en-US" sz="2000" dirty="0">
                <a:cs typeface="+mn-cs"/>
              </a:rPr>
              <a:t>, Head of Industrial Meteorology Dept, ATI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+mn-cs"/>
              </a:rPr>
              <a:t>Dr Murat </a:t>
            </a:r>
            <a:r>
              <a:rPr lang="en-US" sz="2000" dirty="0" err="1">
                <a:cs typeface="+mn-cs"/>
              </a:rPr>
              <a:t>Nakhaev</a:t>
            </a:r>
            <a:r>
              <a:rPr lang="en-US" sz="2000" dirty="0">
                <a:cs typeface="+mn-cs"/>
              </a:rPr>
              <a:t>, Senior scientist, </a:t>
            </a:r>
            <a:r>
              <a:rPr lang="en-US" sz="2000" dirty="0" err="1">
                <a:cs typeface="+mn-cs"/>
              </a:rPr>
              <a:t>Hydrometcentre</a:t>
            </a:r>
            <a:r>
              <a:rPr lang="ru-RU" sz="2000" dirty="0">
                <a:cs typeface="+mn-cs"/>
              </a:rPr>
              <a:t> </a:t>
            </a:r>
            <a:r>
              <a:rPr lang="en-US" sz="2000" dirty="0">
                <a:cs typeface="+mn-cs"/>
              </a:rPr>
              <a:t>of the Russian Federation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cs typeface="+mn-cs"/>
              </a:rPr>
              <a:t>Ms</a:t>
            </a:r>
            <a:r>
              <a:rPr lang="en-US" sz="2000" dirty="0">
                <a:cs typeface="+mn-cs"/>
              </a:rPr>
              <a:t> Svetlana Zadora, Chief specialist, </a:t>
            </a:r>
            <a:r>
              <a:rPr lang="en-US" sz="2000" dirty="0" err="1">
                <a:cs typeface="+mn-cs"/>
              </a:rPr>
              <a:t>Aviamettelecom</a:t>
            </a:r>
            <a:endParaRPr lang="en-US" sz="2000" dirty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cs typeface="+mn-cs"/>
              </a:rPr>
              <a:t>Mr</a:t>
            </a:r>
            <a:r>
              <a:rPr lang="en-US" sz="2000" dirty="0">
                <a:cs typeface="+mn-cs"/>
              </a:rPr>
              <a:t> Eduard </a:t>
            </a:r>
            <a:r>
              <a:rPr lang="en-US" sz="2000" dirty="0" err="1">
                <a:cs typeface="+mn-cs"/>
              </a:rPr>
              <a:t>Podgaiskii</a:t>
            </a:r>
            <a:r>
              <a:rPr lang="en-US" sz="2000" dirty="0">
                <a:cs typeface="+mn-cs"/>
              </a:rPr>
              <a:t>, Chief specialist, ATI / Senior teacher, RSHU</a:t>
            </a:r>
            <a:endParaRPr lang="ru-RU" sz="2000" dirty="0">
              <a:cs typeface="+mn-cs"/>
            </a:endParaRPr>
          </a:p>
        </p:txBody>
      </p:sp>
      <p:sp>
        <p:nvSpPr>
          <p:cNvPr id="13" name="Объект 11">
            <a:extLst/>
          </p:cNvPr>
          <p:cNvSpPr txBox="1">
            <a:spLocks/>
          </p:cNvSpPr>
          <p:nvPr/>
        </p:nvSpPr>
        <p:spPr>
          <a:xfrm>
            <a:off x="4572000" y="3638550"/>
            <a:ext cx="3025775" cy="50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Special thanks to: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>
          <a:xfrm>
            <a:off x="3851275" y="844550"/>
            <a:ext cx="4714875" cy="10001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cs typeface="+mn-cs"/>
              </a:rPr>
              <a:t>WMO RTC in Russia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  <a:cs typeface="Arial" charset="0"/>
            </a:endParaRPr>
          </a:p>
        </p:txBody>
      </p:sp>
      <p:pic>
        <p:nvPicPr>
          <p:cNvPr id="16386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344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4416"/>
          <p:cNvGrpSpPr>
            <a:grpSpLocks/>
          </p:cNvGrpSpPr>
          <p:nvPr/>
        </p:nvGrpSpPr>
        <p:grpSpPr bwMode="auto">
          <a:xfrm>
            <a:off x="130175" y="1546225"/>
            <a:ext cx="8361363" cy="4038600"/>
            <a:chOff x="116" y="890"/>
            <a:chExt cx="5440" cy="2628"/>
          </a:xfrm>
        </p:grpSpPr>
        <p:sp>
          <p:nvSpPr>
            <p:cNvPr id="16390" name="Line 4338"/>
            <p:cNvSpPr>
              <a:spLocks noChangeShapeType="1"/>
            </p:cNvSpPr>
            <p:nvPr/>
          </p:nvSpPr>
          <p:spPr bwMode="auto">
            <a:xfrm flipH="1">
              <a:off x="741" y="2175"/>
              <a:ext cx="368" cy="662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391" name="Line 4337"/>
            <p:cNvSpPr>
              <a:spLocks noChangeShapeType="1"/>
            </p:cNvSpPr>
            <p:nvPr/>
          </p:nvSpPr>
          <p:spPr bwMode="auto">
            <a:xfrm>
              <a:off x="2489" y="2247"/>
              <a:ext cx="370" cy="668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392" name="Freeform 4314"/>
            <p:cNvSpPr>
              <a:spLocks/>
            </p:cNvSpPr>
            <p:nvPr/>
          </p:nvSpPr>
          <p:spPr bwMode="auto">
            <a:xfrm>
              <a:off x="1741" y="89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3" name="Rectangle 4315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394" name="Rectangle 4316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6395" name="Freeform 4317"/>
            <p:cNvSpPr>
              <a:spLocks/>
            </p:cNvSpPr>
            <p:nvPr/>
          </p:nvSpPr>
          <p:spPr bwMode="auto">
            <a:xfrm>
              <a:off x="1442" y="109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4320"/>
            <p:cNvSpPr>
              <a:spLocks/>
            </p:cNvSpPr>
            <p:nvPr/>
          </p:nvSpPr>
          <p:spPr bwMode="auto">
            <a:xfrm>
              <a:off x="116" y="2967"/>
              <a:ext cx="2649" cy="551"/>
            </a:xfrm>
            <a:custGeom>
              <a:avLst/>
              <a:gdLst>
                <a:gd name="T0" fmla="*/ 222 w 3085"/>
                <a:gd name="T1" fmla="*/ 0 h 642"/>
                <a:gd name="T2" fmla="*/ 0 w 3085"/>
                <a:gd name="T3" fmla="*/ 406 h 642"/>
                <a:gd name="T4" fmla="*/ 978 w 3085"/>
                <a:gd name="T5" fmla="*/ 406 h 642"/>
                <a:gd name="T6" fmla="*/ 978 w 3085"/>
                <a:gd name="T7" fmla="*/ 406 h 642"/>
                <a:gd name="T8" fmla="*/ 1953 w 3085"/>
                <a:gd name="T9" fmla="*/ 406 h 642"/>
                <a:gd name="T10" fmla="*/ 1731 w 3085"/>
                <a:gd name="T11" fmla="*/ 0 h 642"/>
                <a:gd name="T12" fmla="*/ 222 w 3085"/>
                <a:gd name="T13" fmla="*/ 0 h 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85"/>
                <a:gd name="T22" fmla="*/ 0 h 642"/>
                <a:gd name="T23" fmla="*/ 3085 w 3085"/>
                <a:gd name="T24" fmla="*/ 642 h 6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85" h="642">
                  <a:moveTo>
                    <a:pt x="352" y="0"/>
                  </a:moveTo>
                  <a:lnTo>
                    <a:pt x="0" y="642"/>
                  </a:lnTo>
                  <a:lnTo>
                    <a:pt x="1544" y="642"/>
                  </a:lnTo>
                  <a:lnTo>
                    <a:pt x="3085" y="642"/>
                  </a:lnTo>
                  <a:lnTo>
                    <a:pt x="2734" y="0"/>
                  </a:lnTo>
                  <a:lnTo>
                    <a:pt x="35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4324"/>
            <p:cNvSpPr>
              <a:spLocks/>
            </p:cNvSpPr>
            <p:nvPr/>
          </p:nvSpPr>
          <p:spPr bwMode="auto">
            <a:xfrm>
              <a:off x="423" y="2793"/>
              <a:ext cx="2383" cy="174"/>
            </a:xfrm>
            <a:custGeom>
              <a:avLst/>
              <a:gdLst>
                <a:gd name="T0" fmla="*/ 249 w 2776"/>
                <a:gd name="T1" fmla="*/ 0 h 202"/>
                <a:gd name="T2" fmla="*/ 0 w 2776"/>
                <a:gd name="T3" fmla="*/ 129 h 202"/>
                <a:gd name="T4" fmla="*/ 1507 w 2776"/>
                <a:gd name="T5" fmla="*/ 129 h 202"/>
                <a:gd name="T6" fmla="*/ 1756 w 2776"/>
                <a:gd name="T7" fmla="*/ 0 h 202"/>
                <a:gd name="T8" fmla="*/ 249 w 2776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6"/>
                <a:gd name="T16" fmla="*/ 0 h 202"/>
                <a:gd name="T17" fmla="*/ 2776 w 2776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6" h="202">
                  <a:moveTo>
                    <a:pt x="394" y="0"/>
                  </a:moveTo>
                  <a:lnTo>
                    <a:pt x="0" y="202"/>
                  </a:lnTo>
                  <a:lnTo>
                    <a:pt x="2382" y="202"/>
                  </a:lnTo>
                  <a:lnTo>
                    <a:pt x="2776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C8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Freeform 4325"/>
            <p:cNvSpPr>
              <a:spLocks/>
            </p:cNvSpPr>
            <p:nvPr/>
          </p:nvSpPr>
          <p:spPr bwMode="auto">
            <a:xfrm>
              <a:off x="2463" y="2793"/>
              <a:ext cx="641" cy="725"/>
            </a:xfrm>
            <a:custGeom>
              <a:avLst/>
              <a:gdLst>
                <a:gd name="T0" fmla="*/ 250 w 746"/>
                <a:gd name="T1" fmla="*/ 0 h 844"/>
                <a:gd name="T2" fmla="*/ 250 w 746"/>
                <a:gd name="T3" fmla="*/ 0 h 844"/>
                <a:gd name="T4" fmla="*/ 0 w 746"/>
                <a:gd name="T5" fmla="*/ 128 h 844"/>
                <a:gd name="T6" fmla="*/ 0 w 746"/>
                <a:gd name="T7" fmla="*/ 128 h 844"/>
                <a:gd name="T8" fmla="*/ 223 w 746"/>
                <a:gd name="T9" fmla="*/ 535 h 844"/>
                <a:gd name="T10" fmla="*/ 473 w 746"/>
                <a:gd name="T11" fmla="*/ 406 h 844"/>
                <a:gd name="T12" fmla="*/ 250 w 746"/>
                <a:gd name="T13" fmla="*/ 0 h 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6"/>
                <a:gd name="T22" fmla="*/ 0 h 844"/>
                <a:gd name="T23" fmla="*/ 746 w 746"/>
                <a:gd name="T24" fmla="*/ 844 h 8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6" h="844">
                  <a:moveTo>
                    <a:pt x="394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351" y="844"/>
                  </a:lnTo>
                  <a:lnTo>
                    <a:pt x="746" y="64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4335"/>
            <p:cNvSpPr>
              <a:spLocks noChangeShapeType="1"/>
            </p:cNvSpPr>
            <p:nvPr/>
          </p:nvSpPr>
          <p:spPr bwMode="auto">
            <a:xfrm flipH="1">
              <a:off x="426" y="2387"/>
              <a:ext cx="325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400" name="Line 4336"/>
            <p:cNvSpPr>
              <a:spLocks noChangeShapeType="1"/>
            </p:cNvSpPr>
            <p:nvPr/>
          </p:nvSpPr>
          <p:spPr bwMode="auto">
            <a:xfrm>
              <a:off x="2157" y="2387"/>
              <a:ext cx="318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401" name="Freeform 4319"/>
            <p:cNvSpPr>
              <a:spLocks/>
            </p:cNvSpPr>
            <p:nvPr/>
          </p:nvSpPr>
          <p:spPr bwMode="auto">
            <a:xfrm>
              <a:off x="622" y="2124"/>
              <a:ext cx="1637" cy="471"/>
            </a:xfrm>
            <a:custGeom>
              <a:avLst/>
              <a:gdLst>
                <a:gd name="T0" fmla="*/ 1016 w 1907"/>
                <a:gd name="T1" fmla="*/ 0 h 549"/>
                <a:gd name="T2" fmla="*/ 190 w 1907"/>
                <a:gd name="T3" fmla="*/ 0 h 549"/>
                <a:gd name="T4" fmla="*/ 0 w 1907"/>
                <a:gd name="T5" fmla="*/ 347 h 549"/>
                <a:gd name="T6" fmla="*/ 1206 w 1907"/>
                <a:gd name="T7" fmla="*/ 347 h 549"/>
                <a:gd name="T8" fmla="*/ 1016 w 1907"/>
                <a:gd name="T9" fmla="*/ 0 h 5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07"/>
                <a:gd name="T16" fmla="*/ 0 h 549"/>
                <a:gd name="T17" fmla="*/ 1907 w 1907"/>
                <a:gd name="T18" fmla="*/ 549 h 5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07" h="549">
                  <a:moveTo>
                    <a:pt x="1607" y="0"/>
                  </a:moveTo>
                  <a:lnTo>
                    <a:pt x="300" y="0"/>
                  </a:lnTo>
                  <a:lnTo>
                    <a:pt x="0" y="549"/>
                  </a:lnTo>
                  <a:lnTo>
                    <a:pt x="1907" y="549"/>
                  </a:lnTo>
                  <a:lnTo>
                    <a:pt x="1607" y="0"/>
                  </a:lnTo>
                  <a:close/>
                </a:path>
              </a:pathLst>
            </a:custGeom>
            <a:gradFill rotWithShape="1">
              <a:gsLst>
                <a:gs pos="0">
                  <a:srgbClr val="C1FF13"/>
                </a:gs>
                <a:gs pos="100000">
                  <a:srgbClr val="00B2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Freeform 4322"/>
            <p:cNvSpPr>
              <a:spLocks/>
            </p:cNvSpPr>
            <p:nvPr/>
          </p:nvSpPr>
          <p:spPr bwMode="auto">
            <a:xfrm>
              <a:off x="879" y="1950"/>
              <a:ext cx="1460" cy="174"/>
            </a:xfrm>
            <a:custGeom>
              <a:avLst/>
              <a:gdLst>
                <a:gd name="T0" fmla="*/ 250 w 1700"/>
                <a:gd name="T1" fmla="*/ 0 h 202"/>
                <a:gd name="T2" fmla="*/ 0 w 1700"/>
                <a:gd name="T3" fmla="*/ 129 h 202"/>
                <a:gd name="T4" fmla="*/ 828 w 1700"/>
                <a:gd name="T5" fmla="*/ 129 h 202"/>
                <a:gd name="T6" fmla="*/ 1077 w 1700"/>
                <a:gd name="T7" fmla="*/ 0 h 202"/>
                <a:gd name="T8" fmla="*/ 250 w 1700"/>
                <a:gd name="T9" fmla="*/ 0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00"/>
                <a:gd name="T16" fmla="*/ 0 h 202"/>
                <a:gd name="T17" fmla="*/ 1700 w 1700"/>
                <a:gd name="T18" fmla="*/ 202 h 2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00" h="202">
                  <a:moveTo>
                    <a:pt x="395" y="0"/>
                  </a:moveTo>
                  <a:lnTo>
                    <a:pt x="0" y="202"/>
                  </a:lnTo>
                  <a:lnTo>
                    <a:pt x="1306" y="202"/>
                  </a:lnTo>
                  <a:lnTo>
                    <a:pt x="1700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7DA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Freeform 4323"/>
            <p:cNvSpPr>
              <a:spLocks/>
            </p:cNvSpPr>
            <p:nvPr/>
          </p:nvSpPr>
          <p:spPr bwMode="auto">
            <a:xfrm>
              <a:off x="2001" y="1950"/>
              <a:ext cx="597" cy="645"/>
            </a:xfrm>
            <a:custGeom>
              <a:avLst/>
              <a:gdLst>
                <a:gd name="T0" fmla="*/ 250 w 696"/>
                <a:gd name="T1" fmla="*/ 0 h 751"/>
                <a:gd name="T2" fmla="*/ 249 w 696"/>
                <a:gd name="T3" fmla="*/ 0 h 751"/>
                <a:gd name="T4" fmla="*/ 0 w 696"/>
                <a:gd name="T5" fmla="*/ 128 h 751"/>
                <a:gd name="T6" fmla="*/ 1 w 696"/>
                <a:gd name="T7" fmla="*/ 128 h 751"/>
                <a:gd name="T8" fmla="*/ 190 w 696"/>
                <a:gd name="T9" fmla="*/ 476 h 751"/>
                <a:gd name="T10" fmla="*/ 439 w 696"/>
                <a:gd name="T11" fmla="*/ 348 h 751"/>
                <a:gd name="T12" fmla="*/ 250 w 696"/>
                <a:gd name="T13" fmla="*/ 0 h 7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6"/>
                <a:gd name="T22" fmla="*/ 0 h 751"/>
                <a:gd name="T23" fmla="*/ 696 w 696"/>
                <a:gd name="T24" fmla="*/ 751 h 7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6" h="751">
                  <a:moveTo>
                    <a:pt x="396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1" y="202"/>
                  </a:lnTo>
                  <a:lnTo>
                    <a:pt x="301" y="751"/>
                  </a:lnTo>
                  <a:lnTo>
                    <a:pt x="696" y="54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04" name="Group 4333"/>
            <p:cNvGrpSpPr>
              <a:grpSpLocks/>
            </p:cNvGrpSpPr>
            <p:nvPr/>
          </p:nvGrpSpPr>
          <p:grpSpPr bwMode="auto">
            <a:xfrm>
              <a:off x="887" y="1545"/>
              <a:ext cx="1434" cy="574"/>
              <a:chOff x="1020" y="1545"/>
              <a:chExt cx="1434" cy="574"/>
            </a:xfrm>
          </p:grpSpPr>
          <p:sp>
            <p:nvSpPr>
              <p:cNvPr id="16430" name="Line 4327"/>
              <p:cNvSpPr>
                <a:spLocks noChangeShapeType="1"/>
              </p:cNvSpPr>
              <p:nvPr/>
            </p:nvSpPr>
            <p:spPr bwMode="auto">
              <a:xfrm flipH="1">
                <a:off x="1020" y="1706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ru-RU"/>
              </a:p>
            </p:txBody>
          </p:sp>
          <p:sp>
            <p:nvSpPr>
              <p:cNvPr id="16431" name="Line 4328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ru-RU"/>
              </a:p>
            </p:txBody>
          </p:sp>
          <p:sp>
            <p:nvSpPr>
              <p:cNvPr id="16432" name="Line 4330"/>
              <p:cNvSpPr>
                <a:spLocks noChangeShapeType="1"/>
              </p:cNvSpPr>
              <p:nvPr/>
            </p:nvSpPr>
            <p:spPr bwMode="auto">
              <a:xfrm>
                <a:off x="2245" y="1545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ru-RU"/>
              </a:p>
            </p:txBody>
          </p:sp>
          <p:sp>
            <p:nvSpPr>
              <p:cNvPr id="16433" name="Line 4332"/>
              <p:cNvSpPr>
                <a:spLocks noChangeShapeType="1"/>
              </p:cNvSpPr>
              <p:nvPr/>
            </p:nvSpPr>
            <p:spPr bwMode="auto">
              <a:xfrm flipH="1">
                <a:off x="1344" y="1558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endParaRPr lang="ru-RU"/>
              </a:p>
            </p:txBody>
          </p:sp>
        </p:grpSp>
        <p:sp>
          <p:nvSpPr>
            <p:cNvPr id="16405" name="Freeform 4318"/>
            <p:cNvSpPr>
              <a:spLocks/>
            </p:cNvSpPr>
            <p:nvPr/>
          </p:nvSpPr>
          <p:spPr bwMode="auto">
            <a:xfrm>
              <a:off x="1442" y="926"/>
              <a:ext cx="695" cy="826"/>
            </a:xfrm>
            <a:custGeom>
              <a:avLst/>
              <a:gdLst>
                <a:gd name="T0" fmla="*/ 511 w 810"/>
                <a:gd name="T1" fmla="*/ 482 h 962"/>
                <a:gd name="T2" fmla="*/ 249 w 810"/>
                <a:gd name="T3" fmla="*/ 0 h 962"/>
                <a:gd name="T4" fmla="*/ 0 w 810"/>
                <a:gd name="T5" fmla="*/ 128 h 962"/>
                <a:gd name="T6" fmla="*/ 263 w 810"/>
                <a:gd name="T7" fmla="*/ 609 h 962"/>
                <a:gd name="T8" fmla="*/ 511 w 810"/>
                <a:gd name="T9" fmla="*/ 482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0"/>
                <a:gd name="T16" fmla="*/ 0 h 962"/>
                <a:gd name="T17" fmla="*/ 810 w 810"/>
                <a:gd name="T18" fmla="*/ 962 h 9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0" h="962">
                  <a:moveTo>
                    <a:pt x="810" y="76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417" y="962"/>
                  </a:lnTo>
                  <a:lnTo>
                    <a:pt x="810" y="76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Freeform 4321"/>
            <p:cNvSpPr>
              <a:spLocks/>
            </p:cNvSpPr>
            <p:nvPr/>
          </p:nvSpPr>
          <p:spPr bwMode="auto">
            <a:xfrm>
              <a:off x="1083" y="1099"/>
              <a:ext cx="717" cy="653"/>
            </a:xfrm>
            <a:custGeom>
              <a:avLst/>
              <a:gdLst>
                <a:gd name="T0" fmla="*/ 264 w 835"/>
                <a:gd name="T1" fmla="*/ 0 h 760"/>
                <a:gd name="T2" fmla="*/ 0 w 835"/>
                <a:gd name="T3" fmla="*/ 482 h 760"/>
                <a:gd name="T4" fmla="*/ 529 w 835"/>
                <a:gd name="T5" fmla="*/ 482 h 760"/>
                <a:gd name="T6" fmla="*/ 264 w 835"/>
                <a:gd name="T7" fmla="*/ 0 h 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5"/>
                <a:gd name="T13" fmla="*/ 0 h 760"/>
                <a:gd name="T14" fmla="*/ 835 w 835"/>
                <a:gd name="T15" fmla="*/ 760 h 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5" h="760">
                  <a:moveTo>
                    <a:pt x="418" y="0"/>
                  </a:moveTo>
                  <a:lnTo>
                    <a:pt x="0" y="760"/>
                  </a:lnTo>
                  <a:lnTo>
                    <a:pt x="835" y="760"/>
                  </a:lnTo>
                  <a:lnTo>
                    <a:pt x="4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00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Rectangle 4342"/>
            <p:cNvSpPr>
              <a:spLocks noChangeArrowheads="1"/>
            </p:cNvSpPr>
            <p:nvPr/>
          </p:nvSpPr>
          <p:spPr bwMode="auto">
            <a:xfrm>
              <a:off x="1075" y="3210"/>
              <a:ext cx="82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tabLst>
                  <a:tab pos="482600" algn="l"/>
                </a:tabLst>
              </a:pPr>
              <a:r>
                <a:rPr lang="en-US" b="1"/>
                <a:t>MGMTech</a:t>
              </a:r>
              <a:endParaRPr lang="en-US" altLang="ko-KR" b="1">
                <a:latin typeface="Dotum"/>
              </a:endParaRPr>
            </a:p>
          </p:txBody>
        </p:sp>
        <p:sp>
          <p:nvSpPr>
            <p:cNvPr id="16408" name="Rectangle 4343"/>
            <p:cNvSpPr>
              <a:spLocks noChangeArrowheads="1"/>
            </p:cNvSpPr>
            <p:nvPr/>
          </p:nvSpPr>
          <p:spPr bwMode="auto">
            <a:xfrm>
              <a:off x="1256" y="1402"/>
              <a:ext cx="35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eaLnBrk="0" hangingPunct="0">
                <a:tabLst>
                  <a:tab pos="482600" algn="l"/>
                </a:tabLst>
              </a:pPr>
              <a:r>
                <a:rPr lang="en-US" b="1"/>
                <a:t>ATI</a:t>
              </a:r>
              <a:endParaRPr lang="en-US" altLang="ko-KR" b="1">
                <a:latin typeface="Dotum"/>
              </a:endParaRPr>
            </a:p>
          </p:txBody>
        </p:sp>
        <p:sp>
          <p:nvSpPr>
            <p:cNvPr id="16409" name="Rectangle 4344"/>
            <p:cNvSpPr>
              <a:spLocks noChangeArrowheads="1"/>
            </p:cNvSpPr>
            <p:nvPr/>
          </p:nvSpPr>
          <p:spPr bwMode="auto">
            <a:xfrm>
              <a:off x="1194" y="2320"/>
              <a:ext cx="547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tabLst>
                  <a:tab pos="482600" algn="l"/>
                </a:tabLst>
              </a:pPr>
              <a:r>
                <a:rPr lang="en-US" b="1"/>
                <a:t>RSHU</a:t>
              </a:r>
              <a:endParaRPr lang="en-US" altLang="ko-KR" b="1">
                <a:latin typeface="Dotum"/>
              </a:endParaRPr>
            </a:p>
          </p:txBody>
        </p:sp>
        <p:sp>
          <p:nvSpPr>
            <p:cNvPr id="16410" name="Line 4347"/>
            <p:cNvSpPr>
              <a:spLocks noChangeShapeType="1"/>
            </p:cNvSpPr>
            <p:nvPr/>
          </p:nvSpPr>
          <p:spPr bwMode="auto">
            <a:xfrm>
              <a:off x="1839" y="129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411" name="Line 4354"/>
            <p:cNvSpPr>
              <a:spLocks noChangeShapeType="1"/>
            </p:cNvSpPr>
            <p:nvPr/>
          </p:nvSpPr>
          <p:spPr bwMode="auto">
            <a:xfrm>
              <a:off x="2316" y="222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16412" name="Line 4356"/>
            <p:cNvSpPr>
              <a:spLocks noChangeShapeType="1"/>
            </p:cNvSpPr>
            <p:nvPr/>
          </p:nvSpPr>
          <p:spPr bwMode="auto">
            <a:xfrm>
              <a:off x="2792" y="3158"/>
              <a:ext cx="7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</p:spPr>
          <p:txBody>
            <a:bodyPr wrap="none" lIns="92075" tIns="46038" rIns="92075" bIns="46038" anchor="ctr"/>
            <a:lstStyle/>
            <a:p>
              <a:endParaRPr lang="ru-RU"/>
            </a:p>
          </p:txBody>
        </p:sp>
        <p:grpSp>
          <p:nvGrpSpPr>
            <p:cNvPr id="16413" name="Group 4395"/>
            <p:cNvGrpSpPr>
              <a:grpSpLocks/>
            </p:cNvGrpSpPr>
            <p:nvPr/>
          </p:nvGrpSpPr>
          <p:grpSpPr bwMode="auto">
            <a:xfrm>
              <a:off x="2444" y="1031"/>
              <a:ext cx="3067" cy="757"/>
              <a:chOff x="2895" y="805"/>
              <a:chExt cx="3067" cy="757"/>
            </a:xfrm>
          </p:grpSpPr>
          <p:sp>
            <p:nvSpPr>
              <p:cNvPr id="16425" name="Rectangle 4381"/>
              <p:cNvSpPr>
                <a:spLocks noChangeArrowheads="1"/>
              </p:cNvSpPr>
              <p:nvPr/>
            </p:nvSpPr>
            <p:spPr bwMode="auto">
              <a:xfrm>
                <a:off x="3049" y="1181"/>
                <a:ext cx="214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latinLnBrk="1" hangingPunct="0">
                  <a:buFont typeface="Batang"/>
                  <a:buNone/>
                  <a:tabLst>
                    <a:tab pos="482600" algn="l"/>
                  </a:tabLst>
                </a:pPr>
                <a:r>
                  <a:rPr lang="en-US" sz="3200"/>
                  <a:t>BIP-M + BIP-MT</a:t>
                </a:r>
              </a:p>
            </p:txBody>
          </p:sp>
          <p:grpSp>
            <p:nvGrpSpPr>
              <p:cNvPr id="16426" name="Group 4388"/>
              <p:cNvGrpSpPr>
                <a:grpSpLocks/>
              </p:cNvGrpSpPr>
              <p:nvPr/>
            </p:nvGrpSpPr>
            <p:grpSpPr bwMode="auto">
              <a:xfrm>
                <a:off x="3081" y="1051"/>
                <a:ext cx="1977" cy="45"/>
                <a:chOff x="3081" y="1051"/>
                <a:chExt cx="1977" cy="45"/>
              </a:xfrm>
            </p:grpSpPr>
            <p:sp>
              <p:nvSpPr>
                <p:cNvPr id="16428" name="Rectangle 4385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429" name="Rectangle 4384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16427" name="Text Box 4386"/>
              <p:cNvSpPr txBox="1">
                <a:spLocks noChangeArrowheads="1"/>
              </p:cNvSpPr>
              <p:nvPr/>
            </p:nvSpPr>
            <p:spPr bwMode="auto">
              <a:xfrm>
                <a:off x="2895" y="805"/>
                <a:ext cx="306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/>
                  <a:t>Professional Development &amp; Job Retraining</a:t>
                </a:r>
                <a:r>
                  <a:rPr lang="ru-RU"/>
                  <a:t> </a:t>
                </a:r>
                <a:endParaRPr lang="en-US" altLang="ko-KR">
                  <a:latin typeface="Dotum"/>
                </a:endParaRPr>
              </a:p>
            </p:txBody>
          </p:sp>
        </p:grpSp>
        <p:grpSp>
          <p:nvGrpSpPr>
            <p:cNvPr id="16414" name="Group 4396"/>
            <p:cNvGrpSpPr>
              <a:grpSpLocks/>
            </p:cNvGrpSpPr>
            <p:nvPr/>
          </p:nvGrpSpPr>
          <p:grpSpPr bwMode="auto">
            <a:xfrm>
              <a:off x="2996" y="1999"/>
              <a:ext cx="2119" cy="675"/>
              <a:chOff x="3356" y="1999"/>
              <a:chExt cx="2119" cy="675"/>
            </a:xfrm>
          </p:grpSpPr>
          <p:sp>
            <p:nvSpPr>
              <p:cNvPr id="16420" name="Rectangle 4383"/>
              <p:cNvSpPr>
                <a:spLocks noChangeArrowheads="1"/>
              </p:cNvSpPr>
              <p:nvPr/>
            </p:nvSpPr>
            <p:spPr bwMode="auto">
              <a:xfrm>
                <a:off x="3356" y="2533"/>
                <a:ext cx="140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latinLnBrk="1" hangingPunct="0"/>
                <a:r>
                  <a:rPr lang="ru-RU" sz="800"/>
                  <a:t>.</a:t>
                </a:r>
                <a:endParaRPr lang="en-US" altLang="ko-KR" sz="800">
                  <a:solidFill>
                    <a:schemeClr val="bg2"/>
                  </a:solidFill>
                  <a:latin typeface="Dotum"/>
                  <a:cs typeface="Arial" charset="0"/>
                </a:endParaRPr>
              </a:p>
            </p:txBody>
          </p:sp>
          <p:grpSp>
            <p:nvGrpSpPr>
              <p:cNvPr id="16421" name="Group 4389"/>
              <p:cNvGrpSpPr>
                <a:grpSpLocks/>
              </p:cNvGrpSpPr>
              <p:nvPr/>
            </p:nvGrpSpPr>
            <p:grpSpPr bwMode="auto">
              <a:xfrm>
                <a:off x="3475" y="2205"/>
                <a:ext cx="1977" cy="45"/>
                <a:chOff x="3081" y="1051"/>
                <a:chExt cx="1977" cy="45"/>
              </a:xfrm>
            </p:grpSpPr>
            <p:sp>
              <p:nvSpPr>
                <p:cNvPr id="16423" name="Rectangle 4390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424" name="Rectangle 4391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16422" name="Text Box 4392"/>
              <p:cNvSpPr txBox="1">
                <a:spLocks noChangeArrowheads="1"/>
              </p:cNvSpPr>
              <p:nvPr/>
            </p:nvSpPr>
            <p:spPr bwMode="auto">
              <a:xfrm>
                <a:off x="3368" y="1999"/>
                <a:ext cx="2107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tabLst>
                    <a:tab pos="482600" algn="l"/>
                  </a:tabLst>
                </a:pPr>
                <a:r>
                  <a:rPr lang="en-US" altLang="ko-KR">
                    <a:cs typeface="Arial" charset="0"/>
                  </a:rPr>
                  <a:t>Academic Education / Degree</a:t>
                </a:r>
              </a:p>
            </p:txBody>
          </p:sp>
        </p:grpSp>
        <p:grpSp>
          <p:nvGrpSpPr>
            <p:cNvPr id="16415" name="Group 4397"/>
            <p:cNvGrpSpPr>
              <a:grpSpLocks/>
            </p:cNvGrpSpPr>
            <p:nvPr/>
          </p:nvGrpSpPr>
          <p:grpSpPr bwMode="auto">
            <a:xfrm>
              <a:off x="3216" y="2908"/>
              <a:ext cx="2340" cy="274"/>
              <a:chOff x="3112" y="1976"/>
              <a:chExt cx="2340" cy="274"/>
            </a:xfrm>
          </p:grpSpPr>
          <p:grpSp>
            <p:nvGrpSpPr>
              <p:cNvPr id="16416" name="Group 4400"/>
              <p:cNvGrpSpPr>
                <a:grpSpLocks/>
              </p:cNvGrpSpPr>
              <p:nvPr/>
            </p:nvGrpSpPr>
            <p:grpSpPr bwMode="auto">
              <a:xfrm>
                <a:off x="3475" y="2205"/>
                <a:ext cx="1977" cy="45"/>
                <a:chOff x="3081" y="1051"/>
                <a:chExt cx="1977" cy="45"/>
              </a:xfrm>
            </p:grpSpPr>
            <p:sp>
              <p:nvSpPr>
                <p:cNvPr id="16418" name="Rectangle 4401"/>
                <p:cNvSpPr>
                  <a:spLocks noChangeArrowheads="1"/>
                </p:cNvSpPr>
                <p:nvPr/>
              </p:nvSpPr>
              <p:spPr bwMode="auto">
                <a:xfrm>
                  <a:off x="3606" y="1051"/>
                  <a:ext cx="1452" cy="45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6419" name="Rectangle 4402"/>
                <p:cNvSpPr>
                  <a:spLocks noChangeArrowheads="1"/>
                </p:cNvSpPr>
                <p:nvPr/>
              </p:nvSpPr>
              <p:spPr bwMode="auto">
                <a:xfrm>
                  <a:off x="3081" y="1051"/>
                  <a:ext cx="1387" cy="45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 anchor="ctr"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16417" name="Text Box 4403"/>
              <p:cNvSpPr txBox="1">
                <a:spLocks noChangeArrowheads="1"/>
              </p:cNvSpPr>
              <p:nvPr/>
            </p:nvSpPr>
            <p:spPr bwMode="auto">
              <a:xfrm>
                <a:off x="3112" y="1976"/>
                <a:ext cx="1523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hangingPunct="0">
                  <a:tabLst>
                    <a:tab pos="482600" algn="l"/>
                  </a:tabLst>
                </a:pPr>
                <a:r>
                  <a:rPr lang="en-US" altLang="ko-KR">
                    <a:cs typeface="Arial" charset="0"/>
                  </a:rPr>
                  <a:t>Vocational Education</a:t>
                </a:r>
                <a:endParaRPr lang="en-US" altLang="ko-KR" sz="2000">
                  <a:cs typeface="Arial" charset="0"/>
                </a:endParaRPr>
              </a:p>
            </p:txBody>
          </p:sp>
        </p:grpSp>
      </p:grpSp>
      <p:sp>
        <p:nvSpPr>
          <p:cNvPr id="16388" name="Rectangle 4381"/>
          <p:cNvSpPr>
            <a:spLocks noChangeArrowheads="1"/>
          </p:cNvSpPr>
          <p:nvPr/>
        </p:nvSpPr>
        <p:spPr bwMode="auto">
          <a:xfrm>
            <a:off x="4652963" y="3679825"/>
            <a:ext cx="13255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latinLnBrk="1" hangingPunct="0">
              <a:buFont typeface="Batang"/>
              <a:buNone/>
              <a:tabLst>
                <a:tab pos="482600" algn="l"/>
              </a:tabLst>
            </a:pPr>
            <a:r>
              <a:rPr lang="en-US" sz="3200"/>
              <a:t>BIP-M</a:t>
            </a:r>
          </a:p>
        </p:txBody>
      </p:sp>
      <p:sp>
        <p:nvSpPr>
          <p:cNvPr id="16389" name="Rectangle 4381"/>
          <p:cNvSpPr>
            <a:spLocks noChangeArrowheads="1"/>
          </p:cNvSpPr>
          <p:nvPr/>
        </p:nvSpPr>
        <p:spPr bwMode="auto">
          <a:xfrm>
            <a:off x="4652963" y="5156200"/>
            <a:ext cx="1574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latinLnBrk="1" hangingPunct="0">
              <a:buFont typeface="Batang"/>
              <a:buNone/>
              <a:tabLst>
                <a:tab pos="482600" algn="l"/>
              </a:tabLst>
            </a:pPr>
            <a:r>
              <a:rPr lang="en-US" sz="3200"/>
              <a:t>BIP-MT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66330-4A0D-4B32-8103-DA6E2D91C949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17410" name="Содержимое 4" descr="hours_ma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3141663"/>
            <a:ext cx="5680075" cy="3600450"/>
          </a:xfrm>
          <a:ln>
            <a:solidFill>
              <a:schemeClr val="tx1"/>
            </a:solidFill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5795963" y="404813"/>
            <a:ext cx="328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Russian weather service </a:t>
            </a:r>
          </a:p>
          <a:p>
            <a:pPr algn="ctr" eaLnBrk="0" hangingPunct="0"/>
            <a:r>
              <a:rPr lang="en-US"/>
              <a:t>employs ca. 35,000 specialists</a:t>
            </a:r>
            <a:endParaRPr lang="ru-RU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6019800" y="1493838"/>
            <a:ext cx="2838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Of them, about 17,000 </a:t>
            </a:r>
          </a:p>
          <a:p>
            <a:pPr algn="ctr" eaLnBrk="0" hangingPunct="0"/>
            <a:r>
              <a:rPr lang="en-US"/>
              <a:t>Specialists have their BIP </a:t>
            </a:r>
          </a:p>
          <a:p>
            <a:pPr algn="ctr" eaLnBrk="0" hangingPunct="0"/>
            <a:r>
              <a:rPr lang="en-US"/>
              <a:t>level confirmed</a:t>
            </a:r>
          </a:p>
        </p:txBody>
      </p:sp>
      <p:pic>
        <p:nvPicPr>
          <p:cNvPr id="17413" name="Содержимое 4" descr="hours_map.jpg"/>
          <p:cNvPicPr>
            <a:picLocks noChangeAspect="1"/>
          </p:cNvPicPr>
          <p:nvPr/>
        </p:nvPicPr>
        <p:blipFill>
          <a:blip r:embed="rId2"/>
          <a:srcRect l="54358" r="15221" b="92233"/>
          <a:stretch>
            <a:fillRect/>
          </a:stretch>
        </p:blipFill>
        <p:spPr bwMode="auto">
          <a:xfrm>
            <a:off x="4643438" y="3068638"/>
            <a:ext cx="1728787" cy="423862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122238" y="4140200"/>
            <a:ext cx="30591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Under current legislation, specialists are required to take professional development courses every five years.</a:t>
            </a:r>
          </a:p>
          <a:p>
            <a:pPr algn="ctr" eaLnBrk="0" hangingPunct="0"/>
            <a:endParaRPr lang="en-US"/>
          </a:p>
          <a:p>
            <a:pPr algn="ctr" eaLnBrk="0" hangingPunct="0"/>
            <a:r>
              <a:rPr lang="en-US"/>
              <a:t>Every year, up to 3,000 people study at Roshydromet ATI</a:t>
            </a:r>
          </a:p>
        </p:txBody>
      </p:sp>
      <p:pic>
        <p:nvPicPr>
          <p:cNvPr id="17415" name="Рисунок 5" descr="map-russia-wor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013"/>
            <a:ext cx="5505450" cy="327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20AE3-DD06-4227-8763-C6E685B595C5}" type="slidenum">
              <a:rPr lang="zh-CN" altLang="en-US"/>
              <a:pPr>
                <a:defRPr/>
              </a:pPr>
              <a:t>4</a:t>
            </a:fld>
            <a:endParaRPr lang="zh-CN" alt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750" y="620713"/>
            <a:ext cx="8135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/>
        </p:nvGraphicFramePr>
        <p:xfrm>
          <a:off x="4607496" y="1844824"/>
          <a:ext cx="453650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 and BIP-MT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5" y="765175"/>
            <a:ext cx="43561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Example of competency standards (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Aeronautical Meteorological Forecaster)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:</a:t>
            </a:r>
          </a:p>
          <a:p>
            <a:pPr eaLnBrk="0" hangingPunct="0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Analyse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 and monitor continually the weather situation</a:t>
            </a: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Forecast aeronautical meteorological phenomena and parameters</a:t>
            </a: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Warn of hazardous phenomena</a:t>
            </a: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Ensure the quality of meteorological information and services</a:t>
            </a: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a typeface="宋体" pitchFamily="2" charset="-122"/>
              <a:cs typeface="+mn-cs"/>
            </a:endParaRPr>
          </a:p>
          <a:p>
            <a:pPr eaLnBrk="0" hangingPunct="0">
              <a:buFont typeface="Wingdings" pitchFamily="2" charset="2"/>
              <a:buChar char="q"/>
              <a:tabLst>
                <a:tab pos="144000" algn="l"/>
              </a:tabLs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a typeface="宋体" pitchFamily="2" charset="-122"/>
                <a:cs typeface="+mn-cs"/>
              </a:rPr>
              <a:t>Communicate meteorological information to internal and external users</a:t>
            </a:r>
            <a:endParaRPr lang="ru-RU" dirty="0">
              <a:ea typeface="宋体" pitchFamily="2" charset="-122"/>
              <a:cs typeface="+mn-cs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69875" y="735013"/>
            <a:ext cx="4319588" cy="5903912"/>
          </a:xfrm>
          <a:prstGeom prst="wedgeRectCallout">
            <a:avLst>
              <a:gd name="adj1" fmla="val 47624"/>
              <a:gd name="adj2" fmla="val -21431"/>
            </a:avLst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>
            <a:off x="4787900" y="2708275"/>
            <a:ext cx="1223963" cy="936625"/>
          </a:xfrm>
          <a:prstGeom prst="notchedRightArrow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blue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0"/>
            <a:ext cx="2168525" cy="30003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5DFF9-BD85-4E1F-86E4-7F252CC3C861}" type="slidenum">
              <a:rPr lang="zh-CN" altLang="en-US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20483" name="Рисунок 5" descr="red.jpg"/>
          <p:cNvPicPr>
            <a:picLocks noChangeAspect="1"/>
          </p:cNvPicPr>
          <p:nvPr/>
        </p:nvPicPr>
        <p:blipFill>
          <a:blip r:embed="rId4"/>
          <a:srcRect l="5005" t="3992" r="6284" b="4169"/>
          <a:stretch>
            <a:fillRect/>
          </a:stretch>
        </p:blipFill>
        <p:spPr bwMode="auto">
          <a:xfrm>
            <a:off x="6372225" y="0"/>
            <a:ext cx="21701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http://www.animator.ru/film_img/rr_2859_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4150" y="182563"/>
            <a:ext cx="3514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 со стрелкой вниз 7"/>
          <p:cNvSpPr/>
          <p:nvPr/>
        </p:nvSpPr>
        <p:spPr>
          <a:xfrm>
            <a:off x="1116013" y="3051175"/>
            <a:ext cx="6408737" cy="863600"/>
          </a:xfrm>
          <a:prstGeom prst="downArrowCallout">
            <a:avLst>
              <a:gd name="adj1" fmla="val 25000"/>
              <a:gd name="adj2" fmla="val 2927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dirty="0"/>
              <a:t>Study programs at universities comply with the BIP-M standards</a:t>
            </a:r>
            <a:endParaRPr lang="ru-RU" dirty="0"/>
          </a:p>
        </p:txBody>
      </p:sp>
      <p:pic>
        <p:nvPicPr>
          <p:cNvPr id="20486" name="Picture 4" descr="http://cdn.wi-fi.ru/www.mos.ru/upload/newsfeed/newsfeed/gl(3214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3933825"/>
            <a:ext cx="29860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Прямоугольник 8"/>
          <p:cNvSpPr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In accordance with ICAO requirements, the Russian and CIS universities confirmed the compliance of their undergraduate program in hydrometeorology to the BIP-M standard, but this does not guarantee the competence of a specialist</a:t>
            </a:r>
            <a:r>
              <a:rPr lang="ru-RU"/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07D97-20AE-4E4C-AA7F-9019339E307C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15888"/>
            <a:ext cx="3960813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b="1" dirty="0"/>
              <a:t>Meteorological Technicians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2349500"/>
            <a:ext cx="1800225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/>
              <a:t>Full BIP-MT:</a:t>
            </a:r>
          </a:p>
          <a:p>
            <a:pPr algn="ctr" eaLnBrk="0" hangingPunct="0">
              <a:defRPr/>
            </a:pPr>
            <a:r>
              <a:rPr lang="en-US" sz="1400" dirty="0"/>
              <a:t>Certificate of technical or vocational technical education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413" y="1268413"/>
            <a:ext cx="1800225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/>
              <a:t>Condensed BIP-MT:</a:t>
            </a:r>
          </a:p>
          <a:p>
            <a:pPr algn="ctr" eaLnBrk="0" hangingPunct="0">
              <a:defRPr/>
            </a:pPr>
            <a:r>
              <a:rPr lang="en-US" sz="1400" dirty="0"/>
              <a:t>Certificate or diploma of post-school meteorological education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11413" y="3429000"/>
            <a:ext cx="1800225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ea typeface="宋体"/>
                <a:cs typeface="宋体"/>
              </a:rPr>
              <a:t>Certificate of secondary education from schools with science or technical majors (or equivalent)</a:t>
            </a:r>
            <a:endParaRPr lang="ru-RU" sz="1400">
              <a:solidFill>
                <a:srgbClr val="FFFFFF"/>
              </a:solidFill>
              <a:ea typeface="宋体"/>
              <a:cs typeface="宋体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2413" y="5661025"/>
            <a:ext cx="3959225" cy="108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Knowledge of mathematics, physics and chemistry required to enter technical schools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32363" y="115888"/>
            <a:ext cx="3960812" cy="649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1" dirty="0"/>
              <a:t>Meteorologists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932363" y="2349500"/>
            <a:ext cx="1800225" cy="17986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/>
              <a:t>Full BIP-M:</a:t>
            </a:r>
          </a:p>
          <a:p>
            <a:pPr algn="ctr" eaLnBrk="0" hangingPunct="0">
              <a:defRPr/>
            </a:pPr>
            <a:r>
              <a:rPr lang="en-US" sz="1400" dirty="0"/>
              <a:t>Higher education (usually four-year) in meteorology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2950" y="1268413"/>
            <a:ext cx="1800225" cy="18002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b="1" dirty="0"/>
              <a:t>Condensed BIP-M:</a:t>
            </a:r>
          </a:p>
          <a:p>
            <a:pPr algn="ctr" eaLnBrk="0" hangingPunct="0">
              <a:defRPr/>
            </a:pPr>
            <a:r>
              <a:rPr lang="en-US" sz="1400" dirty="0"/>
              <a:t>Postgraduate education or master degree in meteorology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92950" y="3429000"/>
            <a:ext cx="1798638" cy="18002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1400">
                <a:solidFill>
                  <a:srgbClr val="FFFFFF"/>
                </a:solidFill>
                <a:ea typeface="宋体"/>
                <a:cs typeface="宋体"/>
              </a:rPr>
              <a:t>University (undergraduate) degree in one of the scientific or technical disciplines. For example math, physics, chemistry or engineering</a:t>
            </a:r>
            <a:endParaRPr lang="ru-RU" sz="1400">
              <a:solidFill>
                <a:srgbClr val="FFFFFF"/>
              </a:solidFill>
              <a:ea typeface="宋体"/>
              <a:cs typeface="宋体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363" y="5661025"/>
            <a:ext cx="3960812" cy="10810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1400" dirty="0"/>
              <a:t>Knowledge of mathematics, physics or chemistry required to enter the faculty of physical science</a:t>
            </a:r>
            <a:endParaRPr lang="ru-RU" sz="1400" dirty="0"/>
          </a:p>
        </p:txBody>
      </p:sp>
      <p:sp>
        <p:nvSpPr>
          <p:cNvPr id="20" name="Стрелка вверх 19"/>
          <p:cNvSpPr/>
          <p:nvPr/>
        </p:nvSpPr>
        <p:spPr>
          <a:xfrm>
            <a:off x="1042988" y="4149725"/>
            <a:ext cx="215900" cy="15113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3203575" y="844550"/>
            <a:ext cx="215900" cy="4238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3203575" y="3068638"/>
            <a:ext cx="215900" cy="3603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3203575" y="5237163"/>
            <a:ext cx="215900" cy="4238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1042988" y="765175"/>
            <a:ext cx="198437" cy="15827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5724525" y="4149725"/>
            <a:ext cx="215900" cy="151130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7885113" y="844550"/>
            <a:ext cx="215900" cy="423863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7885113" y="3068638"/>
            <a:ext cx="215900" cy="360362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7885113" y="5237163"/>
            <a:ext cx="215900" cy="423862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5724525" y="765175"/>
            <a:ext cx="198438" cy="1582738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417638"/>
          </a:xfrm>
        </p:spPr>
        <p:txBody>
          <a:bodyPr/>
          <a:lstStyle/>
          <a:p>
            <a:r>
              <a:rPr lang="en-US" sz="2800">
                <a:ea typeface="宋体"/>
              </a:rPr>
              <a:t>The BIP-M and BIP-MT retraining courses developed at Roshydromet ATI consist of 2 modules</a:t>
            </a:r>
            <a:r>
              <a:rPr lang="ru-RU" sz="2800">
                <a:ea typeface="宋体"/>
              </a:rPr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203A5-86A0-4664-9108-4F7514D61801}" type="slidenum">
              <a:rPr lang="zh-CN" altLang="en-US"/>
              <a:pPr>
                <a:defRPr/>
              </a:pPr>
              <a:t>7</a:t>
            </a:fld>
            <a:endParaRPr lang="zh-CN" altLang="en-US"/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988840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92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 Courses for Aeronautical Meteorological Personnel following the WMO standards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5602" name="Picture 2" descr="C:\Users\Задора\Desktop\Доклады и Презинтации\Всякие рисунки к докладам\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0"/>
            <a:ext cx="79216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71550" y="765175"/>
            <a:ext cx="7200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FCC90FB-9E16-4D9C-89BA-6A8E169AC5DF}" type="slidenum">
              <a:rPr lang="zh-CN" altLang="en-US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3644900"/>
            <a:ext cx="7920038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GB" sz="14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solution</a:t>
            </a: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defRPr/>
            </a:pPr>
            <a:endParaRPr lang="ru-RU" sz="1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Courses have been developed for meteorological personnel engaged in civil aviation services;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content of the courses is selected in accordance with the BIP-M program and WMO competency standards for Aeronautical Meteorological Personnel;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option of on-the-job training using modern information technologies is available;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 is carried out through tests, results are communicated to the employer;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communication between developers and users is established to identify problem points, with the aim of further improving the quality of training.</a:t>
            </a:r>
          </a:p>
        </p:txBody>
      </p:sp>
      <p:pic>
        <p:nvPicPr>
          <p:cNvPr id="25606" name="Picture 3" descr="C:\Users\Задора\Desktop\GtnTp0lxd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921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71550" y="981075"/>
            <a:ext cx="28797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Retraining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725" y="981075"/>
            <a:ext cx="28797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Professional Development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8313" y="2492375"/>
            <a:ext cx="172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7313" y="2492375"/>
            <a:ext cx="17287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7900" y="2492375"/>
            <a:ext cx="172878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48488" y="2492375"/>
            <a:ext cx="1727200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BIP-MT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547813" y="1916113"/>
            <a:ext cx="215900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059113" y="1916113"/>
            <a:ext cx="217487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380288" y="1916113"/>
            <a:ext cx="215900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940425" y="1916113"/>
            <a:ext cx="215900" cy="433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a typeface="宋体"/>
              </a:rPr>
              <a:t>Number of trainees at professional development and retraining programs following BIP-M and BIP-MT standards in 2016-2018</a:t>
            </a:r>
            <a:endParaRPr lang="ru-RU" sz="2800">
              <a:ea typeface="宋体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2057400"/>
          <a:ext cx="828092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373813" y="3611563"/>
            <a:ext cx="2770187" cy="1000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100"/>
              <a:t>BIP-M professional development course</a:t>
            </a:r>
          </a:p>
          <a:p>
            <a:pPr eaLnBrk="0" hangingPunct="0">
              <a:spcAft>
                <a:spcPts val="600"/>
              </a:spcAft>
            </a:pPr>
            <a:r>
              <a:rPr lang="en-US" sz="1100"/>
              <a:t>BIP-MT professional development course</a:t>
            </a:r>
          </a:p>
          <a:p>
            <a:pPr eaLnBrk="0" hangingPunct="0">
              <a:spcAft>
                <a:spcPts val="600"/>
              </a:spcAft>
            </a:pPr>
            <a:r>
              <a:rPr lang="en-US" sz="1100"/>
              <a:t>BIP-M retraining course</a:t>
            </a:r>
          </a:p>
          <a:p>
            <a:pPr eaLnBrk="0" hangingPunct="0">
              <a:spcAft>
                <a:spcPts val="600"/>
              </a:spcAft>
            </a:pPr>
            <a:r>
              <a:rPr lang="en-US" sz="1100"/>
              <a:t>BIP-MT retraining course</a:t>
            </a:r>
            <a:endParaRPr lang="ru-RU" sz="1100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e9523d4dfaaaf4d7d768e7cb6c2f3426a059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5166</TotalTime>
  <Words>848</Words>
  <Application>Microsoft Office PowerPoint</Application>
  <PresentationFormat>Экран (4:3)</PresentationFormat>
  <Paragraphs>129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Batang</vt:lpstr>
      <vt:lpstr>Dotum</vt:lpstr>
      <vt:lpstr>宋体</vt:lpstr>
      <vt:lpstr>Arial</vt:lpstr>
      <vt:lpstr>Calibri</vt:lpstr>
      <vt:lpstr>Verdana</vt:lpstr>
      <vt:lpstr>Wingdings</vt:lpstr>
      <vt:lpstr>Тема Office</vt:lpstr>
      <vt:lpstr>WMO Regional Training Centre  in the Russian Federation as the System of Lifelong Professional Training in Hydrology &amp; Meteorology</vt:lpstr>
      <vt:lpstr>Презентация PowerPoint</vt:lpstr>
      <vt:lpstr>Презентация PowerPoint</vt:lpstr>
      <vt:lpstr>BIP-M and BIP-MT</vt:lpstr>
      <vt:lpstr>Презентация PowerPoint</vt:lpstr>
      <vt:lpstr>Презентация PowerPoint</vt:lpstr>
      <vt:lpstr>The BIP-M and BIP-MT retraining courses developed at Roshydromet ATI consist of 2 modules:</vt:lpstr>
      <vt:lpstr>ATI Courses for Aeronautical Meteorological Personnel following the WMO standards</vt:lpstr>
      <vt:lpstr>Number of trainees at professional development and retraining programs following BIP-M and BIP-MT standards in 2016-2018</vt:lpstr>
      <vt:lpstr>Презентация PowerPoint</vt:lpstr>
      <vt:lpstr>Презентация PowerPoint</vt:lpstr>
      <vt:lpstr>Assessment tools</vt:lpstr>
      <vt:lpstr>Conclusions (BIP-M)</vt:lpstr>
      <vt:lpstr>Conclusions (BIP-MT)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</dc:title>
  <dc:creator>lee</dc:creator>
  <cp:lastModifiedBy>Эдуард Подгайский</cp:lastModifiedBy>
  <cp:revision>984</cp:revision>
  <dcterms:created xsi:type="dcterms:W3CDTF">2010-08-10T01:04:31Z</dcterms:created>
  <dcterms:modified xsi:type="dcterms:W3CDTF">2018-11-22T19:28:55Z</dcterms:modified>
</cp:coreProperties>
</file>