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5" r:id="rId10"/>
    <p:sldId id="267" r:id="rId11"/>
    <p:sldId id="268" r:id="rId12"/>
    <p:sldId id="266" r:id="rId13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31"/>
  </p:normalViewPr>
  <p:slideViewPr>
    <p:cSldViewPr snapToGrid="0" snapToObjects="1">
      <p:cViewPr>
        <p:scale>
          <a:sx n="70" d="100"/>
          <a:sy n="70" d="100"/>
        </p:scale>
        <p:origin x="-4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EBC-9DBA-5943-9A29-DE19ABBC53BA}" type="datetimeFigureOut">
              <a:rPr lang="en-US" smtClean="0"/>
              <a:t>31/10/2017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72E0-47E3-FF42-A24E-1D537A91D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6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EBC-9DBA-5943-9A29-DE19ABBC53BA}" type="datetimeFigureOut">
              <a:rPr lang="en-US" smtClean="0"/>
              <a:t>31/10/2017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72E0-47E3-FF42-A24E-1D537A91D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96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EBC-9DBA-5943-9A29-DE19ABBC53BA}" type="datetimeFigureOut">
              <a:rPr lang="en-US" smtClean="0"/>
              <a:t>31/10/2017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72E0-47E3-FF42-A24E-1D537A91D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785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EBC-9DBA-5943-9A29-DE19ABBC53BA}" type="datetimeFigureOut">
              <a:rPr lang="en-US" smtClean="0"/>
              <a:t>31/10/2017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72E0-47E3-FF42-A24E-1D537A91D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066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EBC-9DBA-5943-9A29-DE19ABBC53BA}" type="datetimeFigureOut">
              <a:rPr lang="en-US" smtClean="0"/>
              <a:t>31/10/2017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72E0-47E3-FF42-A24E-1D537A91D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885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EBC-9DBA-5943-9A29-DE19ABBC53BA}" type="datetimeFigureOut">
              <a:rPr lang="en-US" smtClean="0"/>
              <a:t>31/10/2017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72E0-47E3-FF42-A24E-1D537A91D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14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EBC-9DBA-5943-9A29-DE19ABBC53BA}" type="datetimeFigureOut">
              <a:rPr lang="en-US" smtClean="0"/>
              <a:t>31/10/2017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72E0-47E3-FF42-A24E-1D537A91D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237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EBC-9DBA-5943-9A29-DE19ABBC53BA}" type="datetimeFigureOut">
              <a:rPr lang="en-US" smtClean="0"/>
              <a:t>31/10/2017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72E0-47E3-FF42-A24E-1D537A91D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275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EBC-9DBA-5943-9A29-DE19ABBC53BA}" type="datetimeFigureOut">
              <a:rPr lang="en-US" smtClean="0"/>
              <a:t>31/10/2017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72E0-47E3-FF42-A24E-1D537A91D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91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EBC-9DBA-5943-9A29-DE19ABBC53BA}" type="datetimeFigureOut">
              <a:rPr lang="en-US" smtClean="0"/>
              <a:t>31/10/2017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72E0-47E3-FF42-A24E-1D537A91D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778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EBC-9DBA-5943-9A29-DE19ABBC53BA}" type="datetimeFigureOut">
              <a:rPr lang="en-US" smtClean="0"/>
              <a:t>31/10/2017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72E0-47E3-FF42-A24E-1D537A91D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857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91EBC-9DBA-5943-9A29-DE19ABBC53BA}" type="datetimeFigureOut">
              <a:rPr lang="en-US" smtClean="0"/>
              <a:t>31/10/2017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C72E0-47E3-FF42-A24E-1D537A91DD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384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SYMET THEME 1, SUMMARY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WINIFRED JORDAN</a:t>
            </a:r>
          </a:p>
          <a:p>
            <a:r>
              <a:rPr lang="en-US" dirty="0" smtClean="0"/>
              <a:t>PATRICK PARRISH</a:t>
            </a:r>
          </a:p>
          <a:p>
            <a:r>
              <a:rPr lang="en-US" dirty="0" smtClean="0"/>
              <a:t>JEFFREY WILSON</a:t>
            </a:r>
          </a:p>
          <a:p>
            <a:r>
              <a:rPr lang="en-US" dirty="0" smtClean="0"/>
              <a:t>ENRIC AGUILAR</a:t>
            </a:r>
          </a:p>
          <a:p>
            <a:r>
              <a:rPr lang="en-US" dirty="0" smtClean="0"/>
              <a:t>&amp; THE </a:t>
            </a:r>
            <a:r>
              <a:rPr lang="en-US" dirty="0" smtClean="0"/>
              <a:t>BREAKOUT </a:t>
            </a:r>
            <a:r>
              <a:rPr lang="en-US" dirty="0" smtClean="0"/>
              <a:t>GROUPS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32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Breakout groups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fontAlgn="base"/>
            <a:r>
              <a:rPr lang="en-US" dirty="0"/>
              <a:t>Address the needs of language diversity.</a:t>
            </a:r>
          </a:p>
          <a:p>
            <a:pPr lvl="1" fontAlgn="base"/>
            <a:r>
              <a:rPr lang="en-US" dirty="0" smtClean="0"/>
              <a:t>Create methods to demonstrate </a:t>
            </a:r>
            <a:r>
              <a:rPr lang="en-US" dirty="0"/>
              <a:t>the benefit of regional training </a:t>
            </a:r>
            <a:r>
              <a:rPr lang="en-US" dirty="0" err="1"/>
              <a:t>centres</a:t>
            </a:r>
            <a:r>
              <a:rPr lang="en-US" dirty="0"/>
              <a:t> and national met training </a:t>
            </a:r>
            <a:r>
              <a:rPr lang="en-US" dirty="0" err="1" smtClean="0"/>
              <a:t>centres</a:t>
            </a:r>
            <a:r>
              <a:rPr lang="en-US" dirty="0" smtClean="0"/>
              <a:t> to stakeholders.</a:t>
            </a:r>
            <a:endParaRPr lang="en-US" dirty="0"/>
          </a:p>
          <a:p>
            <a:pPr lvl="1" fontAlgn="base"/>
            <a:r>
              <a:rPr lang="en-US" dirty="0"/>
              <a:t>Training </a:t>
            </a:r>
            <a:r>
              <a:rPr lang="en-US" dirty="0" err="1"/>
              <a:t>organisations</a:t>
            </a:r>
            <a:r>
              <a:rPr lang="en-US" dirty="0"/>
              <a:t> should be able to demonstrate return on investment</a:t>
            </a:r>
          </a:p>
          <a:p>
            <a:pPr lvl="1" fontAlgn="base"/>
            <a:r>
              <a:rPr lang="en-US" dirty="0"/>
              <a:t>Include private sector in partnerships to increase funding potential sources </a:t>
            </a:r>
            <a:r>
              <a:rPr lang="en-US" dirty="0" smtClean="0"/>
              <a:t>(ensuring mutual benefit) </a:t>
            </a:r>
            <a:endParaRPr lang="en-US" dirty="0"/>
          </a:p>
          <a:p>
            <a:pPr lvl="1" fontAlgn="base"/>
            <a:r>
              <a:rPr lang="en-US" dirty="0"/>
              <a:t>Sharing training </a:t>
            </a:r>
            <a:r>
              <a:rPr lang="en-US" dirty="0" smtClean="0"/>
              <a:t>capabilities, </a:t>
            </a:r>
            <a:r>
              <a:rPr lang="en-US" dirty="0"/>
              <a:t>expertise and resources </a:t>
            </a:r>
            <a:endParaRPr lang="en-US" dirty="0" smtClean="0"/>
          </a:p>
          <a:p>
            <a:pPr lvl="1" fontAlgn="base"/>
            <a:r>
              <a:rPr lang="en-US" dirty="0" smtClean="0"/>
              <a:t>Promote professional mentoring programs for exchange of expertise</a:t>
            </a:r>
          </a:p>
          <a:p>
            <a:pPr lvl="1" fontAlgn="base"/>
            <a:r>
              <a:rPr lang="en-US" dirty="0" smtClean="0"/>
              <a:t>Promote a culture of life-long learning</a:t>
            </a:r>
          </a:p>
          <a:p>
            <a:pPr lvl="1" fontAlgn="base"/>
            <a:r>
              <a:rPr lang="en-US" dirty="0"/>
              <a:t>Provide clear </a:t>
            </a:r>
            <a:r>
              <a:rPr lang="en-US" dirty="0" smtClean="0"/>
              <a:t>guidance </a:t>
            </a:r>
            <a:r>
              <a:rPr lang="en-US" dirty="0"/>
              <a:t>on </a:t>
            </a:r>
            <a:r>
              <a:rPr lang="en-US" dirty="0" smtClean="0"/>
              <a:t>the application </a:t>
            </a:r>
            <a:r>
              <a:rPr lang="en-US" dirty="0"/>
              <a:t>of WMO publications</a:t>
            </a:r>
            <a:endParaRPr lang="en-US" dirty="0" smtClean="0"/>
          </a:p>
          <a:p>
            <a:pPr lvl="1" fontAlgn="base"/>
            <a:endParaRPr lang="en-US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48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Breakout groups </a:t>
            </a:r>
            <a:r>
              <a:rPr lang="en-US" dirty="0" smtClean="0"/>
              <a:t>(4)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fontAlgn="base"/>
            <a:r>
              <a:rPr lang="en-US" dirty="0"/>
              <a:t>Define methods for establishing credit equivalency tables for international education </a:t>
            </a:r>
            <a:r>
              <a:rPr lang="en-US" dirty="0" err="1"/>
              <a:t>programmes</a:t>
            </a:r>
            <a:r>
              <a:rPr lang="en-US" dirty="0" smtClean="0"/>
              <a:t>.</a:t>
            </a:r>
          </a:p>
          <a:p>
            <a:pPr lvl="1" fontAlgn="base"/>
            <a:r>
              <a:rPr lang="en-US" dirty="0"/>
              <a:t>Create better relationships between PRs and national training </a:t>
            </a:r>
            <a:r>
              <a:rPr lang="en-US" dirty="0" smtClean="0"/>
              <a:t>departments to enhance support.</a:t>
            </a:r>
          </a:p>
          <a:p>
            <a:pPr lvl="1" fontAlgn="base"/>
            <a:r>
              <a:rPr lang="en-US" dirty="0" smtClean="0"/>
              <a:t>Better </a:t>
            </a:r>
            <a:r>
              <a:rPr lang="en-US" dirty="0"/>
              <a:t>connect the technical commissions and the training </a:t>
            </a:r>
            <a:r>
              <a:rPr lang="en-US" dirty="0" err="1"/>
              <a:t>organisations</a:t>
            </a:r>
            <a:r>
              <a:rPr lang="en-US" dirty="0"/>
              <a:t>.</a:t>
            </a:r>
          </a:p>
          <a:p>
            <a:pPr lvl="1" fontAlgn="base"/>
            <a:r>
              <a:rPr lang="en-US" dirty="0" smtClean="0"/>
              <a:t>Connect </a:t>
            </a:r>
            <a:r>
              <a:rPr lang="en-US" dirty="0"/>
              <a:t>training needs with </a:t>
            </a:r>
            <a:r>
              <a:rPr lang="en-US" dirty="0" smtClean="0"/>
              <a:t>potential suppliers in an open marketplace.</a:t>
            </a:r>
          </a:p>
          <a:p>
            <a:pPr lvl="1" fontAlgn="base"/>
            <a:r>
              <a:rPr lang="en-US" dirty="0"/>
              <a:t>Explore WMO Global campus </a:t>
            </a:r>
            <a:r>
              <a:rPr lang="en-US" dirty="0" smtClean="0"/>
              <a:t>as a mechanism to </a:t>
            </a:r>
            <a:r>
              <a:rPr lang="en-US" dirty="0"/>
              <a:t>increase partnerships, education and training options, </a:t>
            </a:r>
            <a:r>
              <a:rPr lang="en-US" dirty="0" smtClean="0"/>
              <a:t>shared platforms and expertise to even the level of capabilities, and </a:t>
            </a:r>
            <a:r>
              <a:rPr lang="en-US" dirty="0"/>
              <a:t>alternative education and training pathways</a:t>
            </a:r>
            <a:r>
              <a:rPr lang="en-US" dirty="0" smtClean="0"/>
              <a:t>.</a:t>
            </a:r>
          </a:p>
          <a:p>
            <a:pPr lvl="1" fontAlgn="base"/>
            <a:r>
              <a:rPr lang="en-US" dirty="0"/>
              <a:t>Include private sector in partnerships to increase funding potential sources.</a:t>
            </a:r>
            <a:endParaRPr lang="en-US" dirty="0" smtClean="0"/>
          </a:p>
          <a:p>
            <a:pPr lvl="1" fontAlgn="base"/>
            <a:endParaRPr lang="en-US" dirty="0"/>
          </a:p>
          <a:p>
            <a:pPr lvl="1"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48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35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 1 AT SYMET. Theme I: Service Specific Education and Training Needs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smtClean="0"/>
              <a:t>Day one at SYMET was dedicated to the discussion of Theme I, </a:t>
            </a:r>
            <a:r>
              <a:rPr lang="en-US" b="1" i="1" dirty="0" smtClean="0"/>
              <a:t>Service Specific Education and Training Needs</a:t>
            </a:r>
            <a:r>
              <a:rPr lang="en-US" dirty="0" smtClean="0"/>
              <a:t>. The Rapporteur, Dr. Winifred Jordan, summarized the outcomes of the </a:t>
            </a:r>
            <a:r>
              <a:rPr lang="en-US" dirty="0" smtClean="0"/>
              <a:t>day’s presentations </a:t>
            </a:r>
            <a:r>
              <a:rPr lang="en-US" dirty="0" smtClean="0"/>
              <a:t>in 5 categories: </a:t>
            </a:r>
          </a:p>
          <a:p>
            <a:pPr marL="971550" lvl="1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A" i="1" dirty="0" smtClean="0"/>
              <a:t>Competency-related</a:t>
            </a:r>
            <a:endParaRPr lang="en-ZA" i="1" dirty="0" smtClean="0"/>
          </a:p>
          <a:p>
            <a:pPr marL="971550" lvl="1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A" i="1" dirty="0" smtClean="0"/>
              <a:t>Training Pathways</a:t>
            </a:r>
          </a:p>
          <a:p>
            <a:pPr marL="971550" lvl="1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A" i="1" dirty="0" smtClean="0"/>
              <a:t>Training Challenges</a:t>
            </a:r>
          </a:p>
          <a:p>
            <a:pPr marL="971550" lvl="1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A" i="1" dirty="0" smtClean="0"/>
              <a:t>Evaluation and assessment</a:t>
            </a:r>
          </a:p>
          <a:p>
            <a:pPr marL="971550" lvl="1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A" i="1" dirty="0" smtClean="0"/>
              <a:t>Other</a:t>
            </a:r>
            <a:endParaRPr lang="en-ZA" i="1" dirty="0"/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en-ZA" i="1" dirty="0"/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ZA" dirty="0" smtClean="0"/>
              <a:t>Next slides offer further details on each category</a:t>
            </a:r>
            <a:endParaRPr lang="es-ES_tradnl" dirty="0"/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en-US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2382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 smtClean="0"/>
              <a:t>1.- Competency related</a:t>
            </a:r>
            <a:r>
              <a:rPr lang="es-ES_tradnl" dirty="0" smtClean="0"/>
              <a:t/>
            </a:r>
            <a:br>
              <a:rPr lang="es-ES_tradnl" dirty="0" smtClean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ZA" dirty="0" smtClean="0"/>
              <a:t>Review </a:t>
            </a:r>
            <a:r>
              <a:rPr lang="en-ZA" dirty="0"/>
              <a:t>and adapt competencies frameworks,</a:t>
            </a:r>
            <a:endParaRPr lang="es-ES_tradnl" dirty="0"/>
          </a:p>
          <a:p>
            <a:pPr lvl="0"/>
            <a:r>
              <a:rPr lang="en-ZA" dirty="0"/>
              <a:t>Competency framework </a:t>
            </a:r>
            <a:r>
              <a:rPr lang="en-ZA" dirty="0" smtClean="0"/>
              <a:t>used to guide </a:t>
            </a:r>
            <a:r>
              <a:rPr lang="en-ZA" dirty="0"/>
              <a:t>the provision of services</a:t>
            </a:r>
            <a:endParaRPr lang="es-ES_tradnl" dirty="0"/>
          </a:p>
          <a:p>
            <a:pPr lvl="0"/>
            <a:r>
              <a:rPr lang="en-ZA" dirty="0" smtClean="0"/>
              <a:t>Training </a:t>
            </a:r>
            <a:r>
              <a:rPr lang="en-ZA" dirty="0"/>
              <a:t>events should be </a:t>
            </a:r>
            <a:r>
              <a:rPr lang="en-ZA" dirty="0" smtClean="0"/>
              <a:t>competency-orientated</a:t>
            </a:r>
            <a:endParaRPr lang="es-ES_tradnl" dirty="0"/>
          </a:p>
          <a:p>
            <a:pPr lvl="0"/>
            <a:r>
              <a:rPr lang="en-ZA" dirty="0" smtClean="0"/>
              <a:t>Assessment </a:t>
            </a:r>
            <a:r>
              <a:rPr lang="en-ZA" dirty="0"/>
              <a:t>of individual </a:t>
            </a:r>
            <a:r>
              <a:rPr lang="en-ZA" dirty="0" smtClean="0"/>
              <a:t>against the competencies </a:t>
            </a:r>
            <a:r>
              <a:rPr lang="en-ZA" dirty="0"/>
              <a:t>helps identify training gaps</a:t>
            </a:r>
            <a:endParaRPr lang="es-ES_tradnl" dirty="0"/>
          </a:p>
          <a:p>
            <a:pPr lvl="0"/>
            <a:r>
              <a:rPr lang="en-ZA" dirty="0"/>
              <a:t>G</a:t>
            </a:r>
            <a:r>
              <a:rPr lang="en-ZA" dirty="0" smtClean="0"/>
              <a:t>uidance </a:t>
            </a:r>
            <a:r>
              <a:rPr lang="en-ZA" dirty="0"/>
              <a:t>on assessment of competency framework for climate </a:t>
            </a:r>
            <a:r>
              <a:rPr lang="en-ZA" dirty="0" smtClean="0"/>
              <a:t>services will be valuable</a:t>
            </a:r>
            <a:endParaRPr lang="es-ES_tradnl" dirty="0"/>
          </a:p>
          <a:p>
            <a:pPr lvl="0"/>
            <a:r>
              <a:rPr lang="en-ZA" dirty="0"/>
              <a:t>How do you </a:t>
            </a:r>
            <a:r>
              <a:rPr lang="en-ZA" dirty="0" smtClean="0"/>
              <a:t>access and utilize the </a:t>
            </a:r>
            <a:r>
              <a:rPr lang="en-ZA" dirty="0"/>
              <a:t>training available for competencies?</a:t>
            </a:r>
            <a:endParaRPr lang="es-ES_tradnl" dirty="0"/>
          </a:p>
          <a:p>
            <a:pPr lvl="0"/>
            <a:r>
              <a:rPr lang="en-ZA" dirty="0"/>
              <a:t>The satellite </a:t>
            </a:r>
            <a:r>
              <a:rPr lang="en-ZA" dirty="0" smtClean="0"/>
              <a:t>skills and knowledge framework </a:t>
            </a:r>
            <a:r>
              <a:rPr lang="en-ZA" dirty="0"/>
              <a:t>has been published</a:t>
            </a:r>
            <a:r>
              <a:rPr lang="en-ZA" dirty="0" smtClean="0"/>
              <a:t>. NWP and Radar skills frameworks are in review. </a:t>
            </a:r>
            <a:endParaRPr lang="es-ES_tradnl" dirty="0"/>
          </a:p>
          <a:p>
            <a:pPr lvl="0"/>
            <a:r>
              <a:rPr lang="en-ZA" dirty="0" smtClean="0"/>
              <a:t>Conduct </a:t>
            </a:r>
            <a:r>
              <a:rPr lang="en-ZA" dirty="0"/>
              <a:t>training needs </a:t>
            </a:r>
            <a:r>
              <a:rPr lang="en-ZA" dirty="0" smtClean="0"/>
              <a:t>analyses, using competencies as measuring stick</a:t>
            </a:r>
            <a:endParaRPr lang="es-ES_tradn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75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2.- Training Pathways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ZA" dirty="0" smtClean="0"/>
              <a:t>Identify </a:t>
            </a:r>
            <a:r>
              <a:rPr lang="en-ZA" dirty="0" smtClean="0"/>
              <a:t>effective learning </a:t>
            </a:r>
            <a:r>
              <a:rPr lang="en-ZA" dirty="0"/>
              <a:t>solutions</a:t>
            </a:r>
            <a:endParaRPr lang="es-ES_tradnl" dirty="0"/>
          </a:p>
          <a:p>
            <a:pPr lvl="0"/>
            <a:r>
              <a:rPr lang="en-ZA" dirty="0" smtClean="0"/>
              <a:t>Develop general training pathways </a:t>
            </a:r>
            <a:r>
              <a:rPr lang="en-ZA" dirty="0" smtClean="0"/>
              <a:t>for job roles</a:t>
            </a:r>
            <a:endParaRPr lang="es-ES_tradnl" dirty="0"/>
          </a:p>
          <a:p>
            <a:pPr lvl="0"/>
            <a:r>
              <a:rPr lang="en-ZA" dirty="0"/>
              <a:t>Create </a:t>
            </a:r>
            <a:r>
              <a:rPr lang="en-ZA" dirty="0" smtClean="0"/>
              <a:t>personal </a:t>
            </a:r>
            <a:r>
              <a:rPr lang="en-ZA" dirty="0" smtClean="0"/>
              <a:t>learning </a:t>
            </a:r>
            <a:r>
              <a:rPr lang="en-ZA" dirty="0" smtClean="0"/>
              <a:t>pathways </a:t>
            </a:r>
            <a:r>
              <a:rPr lang="en-ZA" dirty="0"/>
              <a:t>to become a professional (competent). </a:t>
            </a:r>
            <a:endParaRPr lang="es-ES_tradnl" dirty="0"/>
          </a:p>
          <a:p>
            <a:pPr lvl="0"/>
            <a:r>
              <a:rPr lang="en-ZA" dirty="0" smtClean="0"/>
              <a:t>Share</a:t>
            </a:r>
            <a:r>
              <a:rPr lang="en-ZA" dirty="0" smtClean="0"/>
              <a:t> </a:t>
            </a:r>
            <a:r>
              <a:rPr lang="en-ZA" dirty="0"/>
              <a:t>example learning pathways</a:t>
            </a:r>
            <a:endParaRPr lang="es-ES_tradnl" dirty="0"/>
          </a:p>
          <a:p>
            <a:pPr lvl="0"/>
            <a:r>
              <a:rPr lang="en-ZA" dirty="0" smtClean="0"/>
              <a:t>Develop </a:t>
            </a:r>
            <a:r>
              <a:rPr lang="en-ZA" dirty="0"/>
              <a:t>detailed training </a:t>
            </a:r>
            <a:r>
              <a:rPr lang="en-ZA" dirty="0" smtClean="0"/>
              <a:t>plans, </a:t>
            </a:r>
            <a:r>
              <a:rPr lang="en-ZA" dirty="0" smtClean="0"/>
              <a:t>and share these</a:t>
            </a:r>
            <a:endParaRPr lang="es-ES_tradnl" dirty="0"/>
          </a:p>
          <a:p>
            <a:pPr lvl="0"/>
            <a:r>
              <a:rPr lang="en-ZA" dirty="0" smtClean="0"/>
              <a:t>Develop needs-based and customer-based </a:t>
            </a:r>
            <a:r>
              <a:rPr lang="en-ZA" dirty="0"/>
              <a:t>training</a:t>
            </a:r>
            <a:endParaRPr lang="es-ES_tradn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78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3.- Training </a:t>
            </a:r>
            <a:r>
              <a:rPr lang="en-US" dirty="0" err="1" smtClean="0"/>
              <a:t>Challanges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ZA" dirty="0" smtClean="0"/>
              <a:t>Client-orientated </a:t>
            </a:r>
            <a:r>
              <a:rPr lang="en-ZA" dirty="0"/>
              <a:t>teaching/learning – new research </a:t>
            </a:r>
            <a:r>
              <a:rPr lang="en-ZA" dirty="0" smtClean="0"/>
              <a:t>available and more required </a:t>
            </a:r>
            <a:r>
              <a:rPr lang="en-ZA" dirty="0" smtClean="0"/>
              <a:t>for better client-aimed </a:t>
            </a:r>
            <a:r>
              <a:rPr lang="en-ZA" dirty="0"/>
              <a:t>services</a:t>
            </a:r>
            <a:endParaRPr lang="es-ES_tradnl" dirty="0"/>
          </a:p>
          <a:p>
            <a:pPr lvl="0"/>
            <a:r>
              <a:rPr lang="en-ZA" dirty="0" smtClean="0"/>
              <a:t>Personalized </a:t>
            </a:r>
            <a:r>
              <a:rPr lang="en-ZA" dirty="0"/>
              <a:t>learning in connection with environment via </a:t>
            </a:r>
            <a:r>
              <a:rPr lang="en-ZA" dirty="0" smtClean="0"/>
              <a:t>“</a:t>
            </a:r>
            <a:r>
              <a:rPr lang="en-ZA" dirty="0" err="1" smtClean="0"/>
              <a:t>lnternet</a:t>
            </a:r>
            <a:r>
              <a:rPr lang="en-ZA" dirty="0" smtClean="0"/>
              <a:t> </a:t>
            </a:r>
            <a:r>
              <a:rPr lang="en-ZA" dirty="0" smtClean="0"/>
              <a:t>of </a:t>
            </a:r>
            <a:r>
              <a:rPr lang="en-ZA" dirty="0" smtClean="0"/>
              <a:t>Things”</a:t>
            </a:r>
            <a:endParaRPr lang="en-ZA" dirty="0" smtClean="0"/>
          </a:p>
          <a:p>
            <a:pPr lvl="0"/>
            <a:r>
              <a:rPr lang="en-ZA" dirty="0" smtClean="0"/>
              <a:t>Problem-centred </a:t>
            </a:r>
            <a:r>
              <a:rPr lang="en-ZA" dirty="0"/>
              <a:t>vs. </a:t>
            </a:r>
            <a:r>
              <a:rPr lang="en-ZA" dirty="0" smtClean="0"/>
              <a:t>discipline-centred learning</a:t>
            </a:r>
            <a:endParaRPr lang="es-ES_tradnl" dirty="0"/>
          </a:p>
          <a:p>
            <a:pPr lvl="0"/>
            <a:r>
              <a:rPr lang="en-ZA" dirty="0"/>
              <a:t>Holistic </a:t>
            </a:r>
            <a:r>
              <a:rPr lang="en-ZA" dirty="0" smtClean="0"/>
              <a:t>training-considering all job roles, thinking, and problem solving skills required</a:t>
            </a:r>
            <a:endParaRPr lang="es-ES_tradnl" dirty="0"/>
          </a:p>
          <a:p>
            <a:pPr lvl="0"/>
            <a:r>
              <a:rPr lang="en-ZA" dirty="0"/>
              <a:t>Need to teach </a:t>
            </a:r>
            <a:r>
              <a:rPr lang="en-ZA" dirty="0" smtClean="0"/>
              <a:t>thinking—not just content acquisition.</a:t>
            </a:r>
            <a:endParaRPr lang="es-ES_tradnl" dirty="0"/>
          </a:p>
          <a:p>
            <a:pPr lvl="0"/>
            <a:r>
              <a:rPr lang="en-ZA" dirty="0" smtClean="0"/>
              <a:t>Need to offer training and learning guidance</a:t>
            </a:r>
            <a:endParaRPr lang="es-ES_tradn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41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4.- </a:t>
            </a:r>
            <a:r>
              <a:rPr lang="en-ZA" i="1" dirty="0" smtClean="0"/>
              <a:t>Evaluation/assessment</a:t>
            </a:r>
            <a:r>
              <a:rPr lang="es-ES_tradnl" dirty="0" smtClean="0"/>
              <a:t/>
            </a:r>
            <a:br>
              <a:rPr lang="es-ES_tradnl" dirty="0" smtClean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ZA" dirty="0" smtClean="0"/>
              <a:t>Share </a:t>
            </a:r>
            <a:r>
              <a:rPr lang="en-ZA" dirty="0"/>
              <a:t>examples how to do </a:t>
            </a:r>
            <a:r>
              <a:rPr lang="en-ZA" dirty="0" smtClean="0"/>
              <a:t>learning and competency assessment </a:t>
            </a:r>
            <a:r>
              <a:rPr lang="en-ZA" dirty="0"/>
              <a:t>of the individuals</a:t>
            </a:r>
            <a:endParaRPr lang="es-ES_tradnl" dirty="0"/>
          </a:p>
          <a:p>
            <a:pPr lvl="0"/>
            <a:r>
              <a:rPr lang="en-ZA" dirty="0" smtClean="0"/>
              <a:t>Evaluation </a:t>
            </a:r>
            <a:r>
              <a:rPr lang="en-ZA" dirty="0" smtClean="0"/>
              <a:t>of NHMSs </a:t>
            </a:r>
            <a:r>
              <a:rPr lang="en-US" dirty="0" smtClean="0"/>
              <a:t>(what are the criteria?)</a:t>
            </a:r>
            <a:endParaRPr lang="es-ES_tradnl" dirty="0"/>
          </a:p>
          <a:p>
            <a:pPr lvl="0"/>
            <a:r>
              <a:rPr lang="en-ZA" dirty="0"/>
              <a:t>Evaluate the training through </a:t>
            </a:r>
            <a:r>
              <a:rPr lang="en-ZA" dirty="0" smtClean="0"/>
              <a:t>its ability to help the institution meet its goals</a:t>
            </a:r>
            <a:endParaRPr lang="es-ES_tradnl" dirty="0"/>
          </a:p>
          <a:p>
            <a:pPr lvl="0"/>
            <a:r>
              <a:rPr lang="en-ZA" dirty="0"/>
              <a:t>Conduct training impacts </a:t>
            </a:r>
            <a:r>
              <a:rPr lang="en-ZA" dirty="0" smtClean="0"/>
              <a:t>evaluations for ongoing improvements</a:t>
            </a:r>
            <a:endParaRPr lang="es-ES_tradn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79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5.- Other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06936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ZA" dirty="0" smtClean="0"/>
              <a:t>Manifesto suggested </a:t>
            </a:r>
            <a:r>
              <a:rPr lang="en-ZA" dirty="0"/>
              <a:t>4 </a:t>
            </a:r>
            <a:r>
              <a:rPr lang="en-ZA" dirty="0" smtClean="0"/>
              <a:t>critical skills for meteorologists: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ZA" dirty="0" smtClean="0"/>
              <a:t>meteorological </a:t>
            </a:r>
            <a:r>
              <a:rPr lang="en-ZA" dirty="0"/>
              <a:t>competencies, </a:t>
            </a:r>
            <a:endParaRPr lang="en-ZA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ZA" dirty="0" smtClean="0"/>
              <a:t>core </a:t>
            </a:r>
            <a:r>
              <a:rPr lang="en-ZA" dirty="0"/>
              <a:t>skills as a scientist, </a:t>
            </a:r>
            <a:endParaRPr lang="en-ZA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ZA" dirty="0" smtClean="0"/>
              <a:t>personal </a:t>
            </a:r>
            <a:r>
              <a:rPr lang="en-ZA" dirty="0"/>
              <a:t>and interpersonal skills, </a:t>
            </a:r>
            <a:endParaRPr lang="en-ZA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ZA" dirty="0" smtClean="0"/>
              <a:t>ethical </a:t>
            </a:r>
            <a:r>
              <a:rPr lang="en-ZA" dirty="0"/>
              <a:t>and professional interaction with broader </a:t>
            </a:r>
            <a:r>
              <a:rPr lang="en-ZA" dirty="0" smtClean="0"/>
              <a:t>skills</a:t>
            </a:r>
            <a:endParaRPr lang="es-ES_tradnl" dirty="0"/>
          </a:p>
          <a:p>
            <a:pPr lvl="0"/>
            <a:r>
              <a:rPr lang="en-ZA" dirty="0"/>
              <a:t>Employers value </a:t>
            </a:r>
            <a:r>
              <a:rPr lang="en-ZA" dirty="0" smtClean="0"/>
              <a:t>capabilities </a:t>
            </a:r>
            <a:r>
              <a:rPr lang="en-ZA" dirty="0"/>
              <a:t>to combat difficulties </a:t>
            </a:r>
            <a:r>
              <a:rPr lang="en-ZA" dirty="0" smtClean="0"/>
              <a:t>and solve problems more </a:t>
            </a:r>
            <a:r>
              <a:rPr lang="en-ZA" dirty="0"/>
              <a:t>than </a:t>
            </a:r>
            <a:r>
              <a:rPr lang="en-ZA" dirty="0" smtClean="0"/>
              <a:t>deep </a:t>
            </a:r>
            <a:r>
              <a:rPr lang="en-ZA" dirty="0"/>
              <a:t>knowledge of meteorology. </a:t>
            </a:r>
            <a:endParaRPr lang="es-ES_tradnl" dirty="0"/>
          </a:p>
          <a:p>
            <a:pPr lvl="0"/>
            <a:r>
              <a:rPr lang="en-ZA" dirty="0" smtClean="0"/>
              <a:t>We still need </a:t>
            </a:r>
            <a:r>
              <a:rPr lang="en-ZA" dirty="0"/>
              <a:t>a common </a:t>
            </a:r>
            <a:r>
              <a:rPr lang="en-ZA" dirty="0" smtClean="0"/>
              <a:t>understanding </a:t>
            </a:r>
            <a:r>
              <a:rPr lang="en-ZA" dirty="0"/>
              <a:t>of BIP-M </a:t>
            </a:r>
            <a:r>
              <a:rPr lang="en-ZA" dirty="0" smtClean="0"/>
              <a:t>and BIP-MT and ways to assess compliance.</a:t>
            </a:r>
            <a:endParaRPr lang="es-ES_tradnl" dirty="0"/>
          </a:p>
          <a:p>
            <a:pPr lvl="0"/>
            <a:r>
              <a:rPr lang="en-ZA" dirty="0" smtClean="0"/>
              <a:t>U</a:t>
            </a:r>
            <a:r>
              <a:rPr lang="en-ZA" dirty="0" smtClean="0"/>
              <a:t>se </a:t>
            </a:r>
            <a:r>
              <a:rPr lang="en-ZA" dirty="0"/>
              <a:t>of </a:t>
            </a:r>
            <a:r>
              <a:rPr lang="en-ZA" dirty="0" smtClean="0"/>
              <a:t>a common Training </a:t>
            </a:r>
            <a:r>
              <a:rPr lang="en-ZA" dirty="0" smtClean="0"/>
              <a:t>calendar</a:t>
            </a:r>
            <a:endParaRPr lang="es-ES_tradnl" dirty="0"/>
          </a:p>
          <a:p>
            <a:pPr lvl="0"/>
            <a:r>
              <a:rPr lang="en-ZA" dirty="0"/>
              <a:t>K</a:t>
            </a:r>
            <a:r>
              <a:rPr lang="en-ZA" dirty="0" smtClean="0"/>
              <a:t>nowledge </a:t>
            </a:r>
            <a:r>
              <a:rPr lang="en-ZA" dirty="0"/>
              <a:t>about </a:t>
            </a:r>
            <a:r>
              <a:rPr lang="en-ZA" dirty="0" smtClean="0"/>
              <a:t>strategies for initial and continuing professional development (Update)</a:t>
            </a:r>
            <a:endParaRPr lang="es-ES_tradnl" dirty="0"/>
          </a:p>
          <a:p>
            <a:pPr lvl="0"/>
            <a:r>
              <a:rPr lang="en-ZA" dirty="0" smtClean="0"/>
              <a:t>WMO </a:t>
            </a:r>
            <a:r>
              <a:rPr lang="en-ZA" dirty="0" smtClean="0"/>
              <a:t>Global Campus / Meteorological alliance </a:t>
            </a:r>
            <a:r>
              <a:rPr lang="en-ZA" dirty="0" smtClean="0"/>
              <a:t>to improve collaboration and sharing</a:t>
            </a:r>
            <a:endParaRPr lang="es-ES_tradn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58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Breakout groups (I)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Many of the recommendations from the breakout groups are reflected in the previous slides. Other recommendations from the Breakout Groups, bring different views or discuss additional topics, e.g.:  </a:t>
            </a:r>
          </a:p>
          <a:p>
            <a:pPr lvl="1"/>
            <a:r>
              <a:rPr lang="en-US" dirty="0" smtClean="0"/>
              <a:t>Should we </a:t>
            </a:r>
            <a:r>
              <a:rPr lang="en-US" dirty="0" smtClean="0"/>
              <a:t>define/rank </a:t>
            </a:r>
            <a:r>
              <a:rPr lang="en-US" dirty="0" smtClean="0"/>
              <a:t>the quality </a:t>
            </a:r>
            <a:r>
              <a:rPr lang="en-US" dirty="0" smtClean="0"/>
              <a:t>of training and training </a:t>
            </a:r>
            <a:r>
              <a:rPr lang="en-US" dirty="0" smtClean="0"/>
              <a:t>institutions? </a:t>
            </a:r>
            <a:endParaRPr lang="en-US" dirty="0" smtClean="0"/>
          </a:p>
          <a:p>
            <a:pPr lvl="1" fontAlgn="base"/>
            <a:r>
              <a:rPr lang="en-US" dirty="0"/>
              <a:t>Use online platforms to share education and training resources </a:t>
            </a:r>
          </a:p>
          <a:p>
            <a:pPr lvl="1" fontAlgn="base"/>
            <a:r>
              <a:rPr lang="en-US" dirty="0"/>
              <a:t>Find strategies to increase </a:t>
            </a:r>
            <a:r>
              <a:rPr lang="en-US" dirty="0" smtClean="0"/>
              <a:t>fellowship opportunities (</a:t>
            </a:r>
            <a:r>
              <a:rPr lang="en-US" dirty="0" smtClean="0"/>
              <a:t>to achieve qualifications, advance education and professional skill</a:t>
            </a:r>
            <a:r>
              <a:rPr lang="en-US" dirty="0" smtClean="0"/>
              <a:t>s)</a:t>
            </a:r>
            <a:endParaRPr lang="en-US" dirty="0"/>
          </a:p>
          <a:p>
            <a:pPr lvl="1" fontAlgn="base"/>
            <a:r>
              <a:rPr lang="en-US" dirty="0"/>
              <a:t>Provide standard, shared technology platforms for training</a:t>
            </a:r>
            <a:endParaRPr lang="en-US" dirty="0" smtClean="0"/>
          </a:p>
          <a:p>
            <a:pPr lvl="1" fontAlgn="base"/>
            <a:r>
              <a:rPr lang="en-US" dirty="0" smtClean="0"/>
              <a:t>Provide </a:t>
            </a:r>
            <a:r>
              <a:rPr lang="en-US" dirty="0"/>
              <a:t>training design guidance to </a:t>
            </a:r>
            <a:r>
              <a:rPr lang="en-US" dirty="0" smtClean="0"/>
              <a:t>RTCs</a:t>
            </a:r>
          </a:p>
          <a:p>
            <a:pPr lvl="1" fontAlgn="base"/>
            <a:r>
              <a:rPr lang="en-US" dirty="0"/>
              <a:t>Encourage partnerships between NHMSs, RTCs, and </a:t>
            </a:r>
            <a:r>
              <a:rPr lang="en-US" dirty="0" smtClean="0"/>
              <a:t>Universities</a:t>
            </a:r>
          </a:p>
          <a:p>
            <a:pPr fontAlgn="base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21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Breakout groups (2)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fontAlgn="base"/>
            <a:r>
              <a:rPr lang="en-US" dirty="0"/>
              <a:t>Address the needs of language diversity.</a:t>
            </a:r>
          </a:p>
          <a:p>
            <a:pPr lvl="1" fontAlgn="base"/>
            <a:r>
              <a:rPr lang="en-US" dirty="0" smtClean="0"/>
              <a:t>Create methods to demonstrate </a:t>
            </a:r>
            <a:r>
              <a:rPr lang="en-US" dirty="0"/>
              <a:t>the benefit of regional training </a:t>
            </a:r>
            <a:r>
              <a:rPr lang="en-US" dirty="0" err="1"/>
              <a:t>centres</a:t>
            </a:r>
            <a:r>
              <a:rPr lang="en-US" dirty="0"/>
              <a:t> and national met training </a:t>
            </a:r>
            <a:r>
              <a:rPr lang="en-US" dirty="0" err="1" smtClean="0"/>
              <a:t>centres</a:t>
            </a:r>
            <a:r>
              <a:rPr lang="en-US" dirty="0" smtClean="0"/>
              <a:t> to stakeholders.</a:t>
            </a:r>
            <a:endParaRPr lang="en-US" dirty="0"/>
          </a:p>
          <a:p>
            <a:pPr lvl="1" fontAlgn="base"/>
            <a:r>
              <a:rPr lang="en-US" dirty="0"/>
              <a:t>Training </a:t>
            </a:r>
            <a:r>
              <a:rPr lang="en-US" dirty="0" err="1"/>
              <a:t>organisations</a:t>
            </a:r>
            <a:r>
              <a:rPr lang="en-US" dirty="0"/>
              <a:t> should be able to demonstrate return on investment</a:t>
            </a:r>
          </a:p>
          <a:p>
            <a:pPr lvl="1" fontAlgn="base"/>
            <a:r>
              <a:rPr lang="en-US" dirty="0"/>
              <a:t>Include private sector in partnerships to increase funding potential sources </a:t>
            </a:r>
            <a:r>
              <a:rPr lang="en-US" dirty="0" smtClean="0"/>
              <a:t>(ensuring mutual benefit) </a:t>
            </a:r>
            <a:endParaRPr lang="en-US" dirty="0"/>
          </a:p>
          <a:p>
            <a:pPr lvl="1" fontAlgn="base"/>
            <a:r>
              <a:rPr lang="en-US" dirty="0"/>
              <a:t>Sharing training </a:t>
            </a:r>
            <a:r>
              <a:rPr lang="en-US" dirty="0" smtClean="0"/>
              <a:t>capabilities, </a:t>
            </a:r>
            <a:r>
              <a:rPr lang="en-US" dirty="0"/>
              <a:t>expertise and resources </a:t>
            </a:r>
            <a:endParaRPr lang="en-US" dirty="0" smtClean="0"/>
          </a:p>
          <a:p>
            <a:pPr lvl="1" fontAlgn="base"/>
            <a:r>
              <a:rPr lang="en-US" dirty="0" smtClean="0"/>
              <a:t>Promote professional mentoring programs for exchange of expertise</a:t>
            </a:r>
          </a:p>
          <a:p>
            <a:pPr lvl="1" fontAlgn="base"/>
            <a:r>
              <a:rPr lang="en-US" dirty="0" smtClean="0"/>
              <a:t>Promote a culture of life-long learning</a:t>
            </a:r>
          </a:p>
          <a:p>
            <a:pPr lvl="1" fontAlgn="base"/>
            <a:r>
              <a:rPr lang="en-US" dirty="0"/>
              <a:t>Provide clear </a:t>
            </a:r>
            <a:r>
              <a:rPr lang="en-US" dirty="0" smtClean="0"/>
              <a:t>guidance </a:t>
            </a:r>
            <a:r>
              <a:rPr lang="en-US" dirty="0"/>
              <a:t>on </a:t>
            </a:r>
            <a:r>
              <a:rPr lang="en-US" dirty="0" smtClean="0"/>
              <a:t>the application </a:t>
            </a:r>
            <a:r>
              <a:rPr lang="en-US" dirty="0"/>
              <a:t>of WMO publications</a:t>
            </a:r>
            <a:endParaRPr lang="en-US" dirty="0" smtClean="0"/>
          </a:p>
          <a:p>
            <a:pPr lvl="1" fontAlgn="base"/>
            <a:endParaRPr lang="en-US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93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779</Words>
  <Application>Microsoft Office PowerPoint</Application>
  <PresentationFormat>Custom</PresentationFormat>
  <Paragraphs>87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Tema de Office</vt:lpstr>
      <vt:lpstr>SYMET THEME 1, SUMMARY</vt:lpstr>
      <vt:lpstr>DAY 1 AT SYMET. Theme I: Service Specific Education and Training Needs</vt:lpstr>
      <vt:lpstr>1.- Competency related </vt:lpstr>
      <vt:lpstr>2.- Training Pathways</vt:lpstr>
      <vt:lpstr>3.- Training Challanges</vt:lpstr>
      <vt:lpstr>4.- Evaluation/assessment </vt:lpstr>
      <vt:lpstr>5.- Other</vt:lpstr>
      <vt:lpstr>Breakout groups (I)</vt:lpstr>
      <vt:lpstr>Breakout groups (2)</vt:lpstr>
      <vt:lpstr>Breakout groups (3)</vt:lpstr>
      <vt:lpstr>Breakout groups (4)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Enric Aguilar</dc:creator>
  <cp:lastModifiedBy>Patrick Parrish</cp:lastModifiedBy>
  <cp:revision>13</cp:revision>
  <dcterms:created xsi:type="dcterms:W3CDTF">2017-10-31T00:42:48Z</dcterms:created>
  <dcterms:modified xsi:type="dcterms:W3CDTF">2017-10-31T12:04:48Z</dcterms:modified>
</cp:coreProperties>
</file>