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31"/>
  </p:notesMasterIdLst>
  <p:handoutMasterIdLst>
    <p:handoutMasterId r:id="rId32"/>
  </p:handoutMasterIdLst>
  <p:sldIdLst>
    <p:sldId id="367" r:id="rId3"/>
    <p:sldId id="370" r:id="rId4"/>
    <p:sldId id="381" r:id="rId5"/>
    <p:sldId id="387" r:id="rId6"/>
    <p:sldId id="388" r:id="rId7"/>
    <p:sldId id="389" r:id="rId8"/>
    <p:sldId id="390" r:id="rId9"/>
    <p:sldId id="385" r:id="rId10"/>
    <p:sldId id="382" r:id="rId11"/>
    <p:sldId id="358" r:id="rId12"/>
    <p:sldId id="371" r:id="rId13"/>
    <p:sldId id="373" r:id="rId14"/>
    <p:sldId id="374" r:id="rId15"/>
    <p:sldId id="375" r:id="rId16"/>
    <p:sldId id="360" r:id="rId17"/>
    <p:sldId id="356" r:id="rId18"/>
    <p:sldId id="351" r:id="rId19"/>
    <p:sldId id="391" r:id="rId20"/>
    <p:sldId id="393" r:id="rId21"/>
    <p:sldId id="394" r:id="rId22"/>
    <p:sldId id="361" r:id="rId23"/>
    <p:sldId id="378" r:id="rId24"/>
    <p:sldId id="376" r:id="rId25"/>
    <p:sldId id="383" r:id="rId26"/>
    <p:sldId id="379" r:id="rId27"/>
    <p:sldId id="354" r:id="rId28"/>
    <p:sldId id="355" r:id="rId29"/>
    <p:sldId id="309" r:id="rId30"/>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20" autoAdjust="0"/>
  </p:normalViewPr>
  <p:slideViewPr>
    <p:cSldViewPr snapToGrid="0" snapToObjects="1">
      <p:cViewPr>
        <p:scale>
          <a:sx n="75" d="100"/>
          <a:sy n="75" d="100"/>
        </p:scale>
        <p:origin x="-1690" y="-269"/>
      </p:cViewPr>
      <p:guideLst>
        <p:guide orient="horz" pos="2160"/>
        <p:guide pos="2880"/>
      </p:guideLst>
    </p:cSldViewPr>
  </p:slideViewPr>
  <p:outlineViewPr>
    <p:cViewPr>
      <p:scale>
        <a:sx n="33" d="100"/>
        <a:sy n="33" d="100"/>
      </p:scale>
      <p:origin x="0" y="6768"/>
    </p:cViewPr>
  </p:outlineViewPr>
  <p:notesTextViewPr>
    <p:cViewPr>
      <p:scale>
        <a:sx n="100" d="100"/>
        <a:sy n="100" d="100"/>
      </p:scale>
      <p:origin x="0" y="0"/>
    </p:cViewPr>
  </p:notesTextViewPr>
  <p:sorterViewPr>
    <p:cViewPr varScale="1">
      <p:scale>
        <a:sx n="100" d="100"/>
        <a:sy n="100" d="100"/>
      </p:scale>
      <p:origin x="0" y="1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25FB4487-FB8C-446F-B6A9-75C95DC08C75}" type="datetimeFigureOut">
              <a:rPr lang="en-US" smtClean="0"/>
              <a:t>13/11/2019</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93EBCBC2-0B95-41B3-AAA1-330651BD2A67}" type="slidenum">
              <a:rPr lang="en-US" smtClean="0"/>
              <a:t>‹#›</a:t>
            </a:fld>
            <a:endParaRPr lang="en-US"/>
          </a:p>
        </p:txBody>
      </p:sp>
    </p:spTree>
    <p:extLst>
      <p:ext uri="{BB962C8B-B14F-4D97-AF65-F5344CB8AC3E}">
        <p14:creationId xmlns:p14="http://schemas.microsoft.com/office/powerpoint/2010/main" val="1394897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827DE5CF-6814-4909-B708-F343D93A7061}" type="datetimeFigureOut">
              <a:rPr lang="en-US" smtClean="0"/>
              <a:t>13/11/2019</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B5E743E5-4380-40C3-9838-204ECE7E0F7B}" type="slidenum">
              <a:rPr lang="en-US" smtClean="0"/>
              <a:t>‹#›</a:t>
            </a:fld>
            <a:endParaRPr lang="en-US"/>
          </a:p>
        </p:txBody>
      </p:sp>
    </p:spTree>
    <p:extLst>
      <p:ext uri="{BB962C8B-B14F-4D97-AF65-F5344CB8AC3E}">
        <p14:creationId xmlns:p14="http://schemas.microsoft.com/office/powerpoint/2010/main" val="141064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Abkürzungen irgendwo an die Tafel/Flipchart</a:t>
            </a:r>
            <a:r>
              <a:rPr lang="de-CH" baseline="0" dirty="0" smtClean="0"/>
              <a:t> schreiben!</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1</a:t>
            </a:fld>
            <a:endParaRPr lang="en-US"/>
          </a:p>
        </p:txBody>
      </p:sp>
    </p:spTree>
    <p:extLst>
      <p:ext uri="{BB962C8B-B14F-4D97-AF65-F5344CB8AC3E}">
        <p14:creationId xmlns:p14="http://schemas.microsoft.com/office/powerpoint/2010/main" val="264397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2: Sprechblase </a:t>
            </a:r>
            <a:r>
              <a:rPr lang="de-CH" dirty="0" err="1" smtClean="0"/>
              <a:t>climate</a:t>
            </a:r>
            <a:r>
              <a:rPr lang="de-CH" dirty="0" smtClean="0"/>
              <a:t> </a:t>
            </a:r>
            <a:r>
              <a:rPr lang="de-CH" dirty="0" err="1" smtClean="0"/>
              <a:t>activist</a:t>
            </a:r>
            <a:r>
              <a:rPr lang="de-CH" dirty="0" smtClean="0"/>
              <a:t> oder so</a:t>
            </a:r>
            <a:endParaRPr lang="en-US" dirty="0" smtClean="0"/>
          </a:p>
        </p:txBody>
      </p:sp>
      <p:sp>
        <p:nvSpPr>
          <p:cNvPr id="4" name="Slide Number Placeholder 3"/>
          <p:cNvSpPr>
            <a:spLocks noGrp="1"/>
          </p:cNvSpPr>
          <p:nvPr>
            <p:ph type="sldNum" sz="quarter" idx="10"/>
          </p:nvPr>
        </p:nvSpPr>
        <p:spPr/>
        <p:txBody>
          <a:bodyPr/>
          <a:lstStyle/>
          <a:p>
            <a:fld id="{B5E743E5-4380-40C3-9838-204ECE7E0F7B}" type="slidenum">
              <a:rPr lang="en-US" smtClean="0"/>
              <a:t>10</a:t>
            </a:fld>
            <a:endParaRPr lang="en-US"/>
          </a:p>
        </p:txBody>
      </p:sp>
    </p:spTree>
    <p:extLst>
      <p:ext uri="{BB962C8B-B14F-4D97-AF65-F5344CB8AC3E}">
        <p14:creationId xmlns:p14="http://schemas.microsoft.com/office/powerpoint/2010/main" val="106193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2: Animieren (</a:t>
            </a:r>
            <a:r>
              <a:rPr lang="de-CH" dirty="0" err="1" smtClean="0"/>
              <a:t>formalized</a:t>
            </a:r>
            <a:r>
              <a:rPr lang="de-CH" dirty="0" smtClean="0"/>
              <a:t>?), Pfeile an die Plakate!, TIMO:</a:t>
            </a:r>
            <a:r>
              <a:rPr lang="de-CH" baseline="0" dirty="0" smtClean="0"/>
              <a:t> was heisst </a:t>
            </a:r>
            <a:r>
              <a:rPr lang="de-CH" baseline="0" dirty="0" err="1" smtClean="0"/>
              <a:t>products</a:t>
            </a:r>
            <a:r>
              <a:rPr lang="de-CH" baseline="0" dirty="0" smtClean="0"/>
              <a:t> (WIS)?</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11</a:t>
            </a:fld>
            <a:endParaRPr lang="en-US"/>
          </a:p>
        </p:txBody>
      </p:sp>
    </p:spTree>
    <p:extLst>
      <p:ext uri="{BB962C8B-B14F-4D97-AF65-F5344CB8AC3E}">
        <p14:creationId xmlns:p14="http://schemas.microsoft.com/office/powerpoint/2010/main" val="398758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1: Schöner</a:t>
            </a:r>
            <a:r>
              <a:rPr lang="de-CH" baseline="0" dirty="0" smtClean="0"/>
              <a:t> machen</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12</a:t>
            </a:fld>
            <a:endParaRPr lang="en-US"/>
          </a:p>
        </p:txBody>
      </p:sp>
    </p:spTree>
    <p:extLst>
      <p:ext uri="{BB962C8B-B14F-4D97-AF65-F5344CB8AC3E}">
        <p14:creationId xmlns:p14="http://schemas.microsoft.com/office/powerpoint/2010/main" val="102714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aseline="0" dirty="0" smtClean="0"/>
              <a:t>1: Beispiel für jedes </a:t>
            </a:r>
            <a:r>
              <a:rPr lang="de-CH" baseline="0" dirty="0" err="1" smtClean="0"/>
              <a:t>objectives</a:t>
            </a:r>
            <a:r>
              <a:rPr lang="de-CH" baseline="0" dirty="0" smtClean="0"/>
              <a:t> überlegen!, Bilder einfügen!</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13</a:t>
            </a:fld>
            <a:endParaRPr lang="en-US"/>
          </a:p>
        </p:txBody>
      </p:sp>
    </p:spTree>
    <p:extLst>
      <p:ext uri="{BB962C8B-B14F-4D97-AF65-F5344CB8AC3E}">
        <p14:creationId xmlns:p14="http://schemas.microsoft.com/office/powerpoint/2010/main" val="119656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1: Bilder einfügen?</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14</a:t>
            </a:fld>
            <a:endParaRPr lang="en-US"/>
          </a:p>
        </p:txBody>
      </p:sp>
    </p:spTree>
    <p:extLst>
      <p:ext uri="{BB962C8B-B14F-4D97-AF65-F5344CB8AC3E}">
        <p14:creationId xmlns:p14="http://schemas.microsoft.com/office/powerpoint/2010/main" val="375640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15</a:t>
            </a:fld>
            <a:endParaRPr lang="en-US"/>
          </a:p>
        </p:txBody>
      </p:sp>
    </p:spTree>
    <p:extLst>
      <p:ext uri="{BB962C8B-B14F-4D97-AF65-F5344CB8AC3E}">
        <p14:creationId xmlns:p14="http://schemas.microsoft.com/office/powerpoint/2010/main" val="65276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1: verstehen und überarbeiten!</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16</a:t>
            </a:fld>
            <a:endParaRPr lang="en-US"/>
          </a:p>
        </p:txBody>
      </p:sp>
    </p:spTree>
    <p:extLst>
      <p:ext uri="{BB962C8B-B14F-4D97-AF65-F5344CB8AC3E}">
        <p14:creationId xmlns:p14="http://schemas.microsoft.com/office/powerpoint/2010/main" val="1947973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17</a:t>
            </a:fld>
            <a:endParaRPr lang="en-US"/>
          </a:p>
        </p:txBody>
      </p:sp>
    </p:spTree>
    <p:extLst>
      <p:ext uri="{BB962C8B-B14F-4D97-AF65-F5344CB8AC3E}">
        <p14:creationId xmlns:p14="http://schemas.microsoft.com/office/powerpoint/2010/main" val="169743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21</a:t>
            </a:fld>
            <a:endParaRPr lang="en-US"/>
          </a:p>
        </p:txBody>
      </p:sp>
    </p:spTree>
    <p:extLst>
      <p:ext uri="{BB962C8B-B14F-4D97-AF65-F5344CB8AC3E}">
        <p14:creationId xmlns:p14="http://schemas.microsoft.com/office/powerpoint/2010/main" val="1383948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23</a:t>
            </a:fld>
            <a:endParaRPr lang="en-US"/>
          </a:p>
        </p:txBody>
      </p:sp>
    </p:spTree>
    <p:extLst>
      <p:ext uri="{BB962C8B-B14F-4D97-AF65-F5344CB8AC3E}">
        <p14:creationId xmlns:p14="http://schemas.microsoft.com/office/powerpoint/2010/main" val="140736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2: Bilder?</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2</a:t>
            </a:fld>
            <a:endParaRPr lang="en-US"/>
          </a:p>
        </p:txBody>
      </p:sp>
    </p:spTree>
    <p:extLst>
      <p:ext uri="{BB962C8B-B14F-4D97-AF65-F5344CB8AC3E}">
        <p14:creationId xmlns:p14="http://schemas.microsoft.com/office/powerpoint/2010/main" val="259962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24</a:t>
            </a:fld>
            <a:endParaRPr lang="en-US"/>
          </a:p>
        </p:txBody>
      </p:sp>
    </p:spTree>
    <p:extLst>
      <p:ext uri="{BB962C8B-B14F-4D97-AF65-F5344CB8AC3E}">
        <p14:creationId xmlns:p14="http://schemas.microsoft.com/office/powerpoint/2010/main" val="2969943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1: verstehen!!!, braucht man </a:t>
            </a:r>
            <a:r>
              <a:rPr lang="de-CH" dirty="0" err="1" smtClean="0"/>
              <a:t>codelist</a:t>
            </a:r>
            <a:r>
              <a:rPr lang="de-CH" dirty="0" smtClean="0"/>
              <a:t> nummern hier?, Timo fragen</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26</a:t>
            </a:fld>
            <a:endParaRPr lang="en-US"/>
          </a:p>
        </p:txBody>
      </p:sp>
    </p:spTree>
    <p:extLst>
      <p:ext uri="{BB962C8B-B14F-4D97-AF65-F5344CB8AC3E}">
        <p14:creationId xmlns:p14="http://schemas.microsoft.com/office/powerpoint/2010/main" val="1292622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1: verstehen!!!, Timo fragen</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27</a:t>
            </a:fld>
            <a:endParaRPr lang="en-US"/>
          </a:p>
        </p:txBody>
      </p:sp>
    </p:spTree>
    <p:extLst>
      <p:ext uri="{BB962C8B-B14F-4D97-AF65-F5344CB8AC3E}">
        <p14:creationId xmlns:p14="http://schemas.microsoft.com/office/powerpoint/2010/main" val="185972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3</a:t>
            </a:fld>
            <a:endParaRPr lang="en-US"/>
          </a:p>
        </p:txBody>
      </p:sp>
    </p:spTree>
    <p:extLst>
      <p:ext uri="{BB962C8B-B14F-4D97-AF65-F5344CB8AC3E}">
        <p14:creationId xmlns:p14="http://schemas.microsoft.com/office/powerpoint/2010/main" val="202763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1: fertig!!!</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4</a:t>
            </a:fld>
            <a:endParaRPr lang="en-US"/>
          </a:p>
        </p:txBody>
      </p:sp>
    </p:spTree>
    <p:extLst>
      <p:ext uri="{BB962C8B-B14F-4D97-AF65-F5344CB8AC3E}">
        <p14:creationId xmlns:p14="http://schemas.microsoft.com/office/powerpoint/2010/main" val="202763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1: fertig!!!</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5</a:t>
            </a:fld>
            <a:endParaRPr lang="en-US"/>
          </a:p>
        </p:txBody>
      </p:sp>
    </p:spTree>
    <p:extLst>
      <p:ext uri="{BB962C8B-B14F-4D97-AF65-F5344CB8AC3E}">
        <p14:creationId xmlns:p14="http://schemas.microsoft.com/office/powerpoint/2010/main" val="202763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Mannheimer</a:t>
            </a:r>
            <a:r>
              <a:rPr lang="de-CH" baseline="0" dirty="0" smtClean="0"/>
              <a:t> Stunden: 7, 14, 21</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6</a:t>
            </a:fld>
            <a:endParaRPr lang="en-US"/>
          </a:p>
        </p:txBody>
      </p:sp>
    </p:spTree>
    <p:extLst>
      <p:ext uri="{BB962C8B-B14F-4D97-AF65-F5344CB8AC3E}">
        <p14:creationId xmlns:p14="http://schemas.microsoft.com/office/powerpoint/2010/main" val="202763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mtClean="0"/>
              <a:t>Mannheimer</a:t>
            </a:r>
            <a:r>
              <a:rPr lang="de-CH" baseline="0" smtClean="0"/>
              <a:t> Stunden: 7, 14, 21</a:t>
            </a:r>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7</a:t>
            </a:fld>
            <a:endParaRPr lang="en-US"/>
          </a:p>
        </p:txBody>
      </p:sp>
    </p:spTree>
    <p:extLst>
      <p:ext uri="{BB962C8B-B14F-4D97-AF65-F5344CB8AC3E}">
        <p14:creationId xmlns:p14="http://schemas.microsoft.com/office/powerpoint/2010/main" val="202763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smtClean="0"/>
          </a:p>
        </p:txBody>
      </p:sp>
      <p:sp>
        <p:nvSpPr>
          <p:cNvPr id="4" name="Slide Number Placeholder 3"/>
          <p:cNvSpPr>
            <a:spLocks noGrp="1"/>
          </p:cNvSpPr>
          <p:nvPr>
            <p:ph type="sldNum" sz="quarter" idx="10"/>
          </p:nvPr>
        </p:nvSpPr>
        <p:spPr/>
        <p:txBody>
          <a:bodyPr/>
          <a:lstStyle/>
          <a:p>
            <a:fld id="{B5E743E5-4380-40C3-9838-204ECE7E0F7B}" type="slidenum">
              <a:rPr lang="en-US" smtClean="0"/>
              <a:t>8</a:t>
            </a:fld>
            <a:endParaRPr lang="en-US"/>
          </a:p>
        </p:txBody>
      </p:sp>
    </p:spTree>
    <p:extLst>
      <p:ext uri="{BB962C8B-B14F-4D97-AF65-F5344CB8AC3E}">
        <p14:creationId xmlns:p14="http://schemas.microsoft.com/office/powerpoint/2010/main" val="202763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743E5-4380-40C3-9838-204ECE7E0F7B}" type="slidenum">
              <a:rPr lang="en-US" smtClean="0"/>
              <a:t>9</a:t>
            </a:fld>
            <a:endParaRPr lang="en-US"/>
          </a:p>
        </p:txBody>
      </p:sp>
    </p:spTree>
    <p:extLst>
      <p:ext uri="{BB962C8B-B14F-4D97-AF65-F5344CB8AC3E}">
        <p14:creationId xmlns:p14="http://schemas.microsoft.com/office/powerpoint/2010/main" val="62894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3126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ur Titel Variante 1">
    <p:spTree>
      <p:nvGrpSpPr>
        <p:cNvPr id="1" name=""/>
        <p:cNvGrpSpPr/>
        <p:nvPr/>
      </p:nvGrpSpPr>
      <p:grpSpPr>
        <a:xfrm>
          <a:off x="0" y="0"/>
          <a:ext cx="0" cy="0"/>
          <a:chOff x="0" y="0"/>
          <a:chExt cx="0" cy="0"/>
        </a:xfrm>
      </p:grpSpPr>
      <p:sp>
        <p:nvSpPr>
          <p:cNvPr id="4" name="Rectangle 1026"/>
          <p:cNvSpPr>
            <a:spLocks noGrp="1" noChangeArrowheads="1"/>
          </p:cNvSpPr>
          <p:nvPr>
            <p:ph type="title" hasCustomPrompt="1"/>
          </p:nvPr>
        </p:nvSpPr>
        <p:spPr>
          <a:xfrm>
            <a:off x="1163389" y="377475"/>
            <a:ext cx="7461250" cy="989013"/>
          </a:xfrm>
          <a:prstGeom prst="rect">
            <a:avLst/>
          </a:prstGeom>
          <a:noFill/>
        </p:spPr>
        <p:txBody>
          <a:bodyPr/>
          <a:lstStyle>
            <a:lvl1pPr>
              <a:defRPr/>
            </a:lvl1pPr>
          </a:lstStyle>
          <a:p>
            <a:r>
              <a:rPr lang="de-CH" dirty="0" smtClean="0"/>
              <a:t>Folientitel</a:t>
            </a:r>
            <a:endParaRPr lang="de-CH" dirty="0"/>
          </a:p>
        </p:txBody>
      </p:sp>
      <p:sp>
        <p:nvSpPr>
          <p:cNvPr id="5" name="Text Placeholder 4"/>
          <p:cNvSpPr>
            <a:spLocks noGrp="1"/>
          </p:cNvSpPr>
          <p:nvPr>
            <p:ph type="body" sz="quarter" idx="10" hasCustomPrompt="1"/>
          </p:nvPr>
        </p:nvSpPr>
        <p:spPr>
          <a:xfrm>
            <a:off x="1207815" y="1988840"/>
            <a:ext cx="7488832" cy="4145260"/>
          </a:xfrm>
          <a:prstGeom prst="rect">
            <a:avLst/>
          </a:prstGeom>
        </p:spPr>
        <p:txBody>
          <a:bodyPr/>
          <a:lstStyle>
            <a:lvl1pPr marL="0" indent="0">
              <a:buNone/>
              <a:defRPr baseline="0"/>
            </a:lvl1pPr>
          </a:lstStyle>
          <a:p>
            <a:pPr lvl="0"/>
            <a:r>
              <a:rPr lang="de-CH" dirty="0" smtClean="0"/>
              <a:t>Text: Zitat oder ähnliches (z.B. Unsere Mission), Arial 21pt</a:t>
            </a:r>
          </a:p>
          <a:p>
            <a:pPr lvl="0"/>
            <a:endParaRPr lang="de-CH" dirty="0" smtClean="0"/>
          </a:p>
          <a:p>
            <a:pPr lvl="0"/>
            <a:r>
              <a:rPr lang="de-CH" dirty="0" smtClean="0"/>
              <a:t>Voranstellen Anführungszeichen vorne und hinten: </a:t>
            </a:r>
          </a:p>
          <a:p>
            <a:pPr lvl="0"/>
            <a:r>
              <a:rPr lang="de-CH" dirty="0" smtClean="0"/>
              <a:t>Bild einfügen/ Insert Picture… </a:t>
            </a:r>
          </a:p>
          <a:p>
            <a:pPr lvl="0"/>
            <a:endParaRPr lang="de-CH" dirty="0"/>
          </a:p>
        </p:txBody>
      </p:sp>
    </p:spTree>
    <p:extLst>
      <p:ext uri="{BB962C8B-B14F-4D97-AF65-F5344CB8AC3E}">
        <p14:creationId xmlns:p14="http://schemas.microsoft.com/office/powerpoint/2010/main" val="25786539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raktanden Variante 1">
    <p:spTree>
      <p:nvGrpSpPr>
        <p:cNvPr id="1" name=""/>
        <p:cNvGrpSpPr/>
        <p:nvPr/>
      </p:nvGrpSpPr>
      <p:grpSpPr>
        <a:xfrm>
          <a:off x="0" y="0"/>
          <a:ext cx="0" cy="0"/>
          <a:chOff x="0" y="0"/>
          <a:chExt cx="0" cy="0"/>
        </a:xfrm>
      </p:grpSpPr>
      <p:sp>
        <p:nvSpPr>
          <p:cNvPr id="12" name="Rectangle 1026"/>
          <p:cNvSpPr>
            <a:spLocks noGrp="1" noChangeArrowheads="1"/>
          </p:cNvSpPr>
          <p:nvPr>
            <p:ph type="title" hasCustomPrompt="1"/>
          </p:nvPr>
        </p:nvSpPr>
        <p:spPr>
          <a:xfrm>
            <a:off x="1287214" y="260648"/>
            <a:ext cx="7461250" cy="989013"/>
          </a:xfrm>
          <a:prstGeom prst="rect">
            <a:avLst/>
          </a:prstGeom>
          <a:noFill/>
        </p:spPr>
        <p:txBody>
          <a:bodyPr/>
          <a:lstStyle>
            <a:lvl1pPr>
              <a:defRPr/>
            </a:lvl1pPr>
          </a:lstStyle>
          <a:p>
            <a:r>
              <a:rPr lang="de-CH" dirty="0" smtClean="0"/>
              <a:t>Traktanden</a:t>
            </a:r>
            <a:endParaRPr lang="de-CH" dirty="0"/>
          </a:p>
        </p:txBody>
      </p:sp>
      <p:sp>
        <p:nvSpPr>
          <p:cNvPr id="13" name="Rectangle 1029"/>
          <p:cNvSpPr>
            <a:spLocks noGrp="1" noChangeArrowheads="1"/>
          </p:cNvSpPr>
          <p:nvPr>
            <p:ph type="body" idx="1"/>
          </p:nvPr>
        </p:nvSpPr>
        <p:spPr>
          <a:xfrm>
            <a:off x="1285875" y="1628775"/>
            <a:ext cx="7472363" cy="3502025"/>
          </a:xfrm>
          <a:prstGeom prst="rect">
            <a:avLst/>
          </a:prstGeom>
          <a:noFill/>
          <a:ln/>
        </p:spPr>
        <p:txBody>
          <a:bodyPr/>
          <a:lstStyle/>
          <a:p>
            <a:r>
              <a:rPr lang="de-CH" dirty="0"/>
              <a:t>Beispieltraktandum</a:t>
            </a:r>
          </a:p>
          <a:p>
            <a:r>
              <a:rPr lang="de-CH" dirty="0"/>
              <a:t>Ein weiteres Thema</a:t>
            </a:r>
          </a:p>
          <a:p>
            <a:r>
              <a:rPr lang="de-CH" dirty="0"/>
              <a:t>Zu behandelnde Anträge</a:t>
            </a:r>
          </a:p>
          <a:p>
            <a:pPr lvl="1"/>
            <a:r>
              <a:rPr lang="de-CH" dirty="0"/>
              <a:t>Eingabe 1</a:t>
            </a:r>
          </a:p>
          <a:p>
            <a:pPr lvl="1"/>
            <a:r>
              <a:rPr lang="de-CH" dirty="0"/>
              <a:t>Eingabe 2</a:t>
            </a:r>
          </a:p>
          <a:p>
            <a:r>
              <a:rPr lang="de-CH" dirty="0"/>
              <a:t>Zu verabschiedende Anträge</a:t>
            </a:r>
          </a:p>
          <a:p>
            <a:r>
              <a:rPr lang="de-CH" dirty="0"/>
              <a:t>Pause</a:t>
            </a:r>
          </a:p>
          <a:p>
            <a:r>
              <a:rPr lang="de-CH" dirty="0"/>
              <a:t>Varia (nur wenn noch genügend Zeit)</a:t>
            </a:r>
          </a:p>
        </p:txBody>
      </p:sp>
    </p:spTree>
    <p:extLst>
      <p:ext uri="{BB962C8B-B14F-4D97-AF65-F5344CB8AC3E}">
        <p14:creationId xmlns:p14="http://schemas.microsoft.com/office/powerpoint/2010/main" val="25747552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426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10186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1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7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60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7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77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70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4" r:id="rId11"/>
    <p:sldLayoutId id="214748366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9225094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uact=8&amp;ved=0CAcQjRw&amp;url=http://earthanditsspecialplaces.blogspot.com/2012/01/39-some-sacred-geometry-squaring-circle.html&amp;ei=BSpiVd-oN6qp7Aa1goLoDg&amp;bvm=bv.93990622,d.bGg&amp;psig=AFQjCNFtyYgkjVXxfgHNzaSJy3hHITRYCA&amp;ust=143258303225986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is.wmo.int/WIGOS-M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codes.wmo.int/" TargetMode="External"/><Relationship Id="rId5" Type="http://schemas.openxmlformats.org/officeDocument/2006/relationships/hyperlink" Target="http://test.wmocodes.info/wmdr/"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cad=rja&amp;uact=8&amp;ved=0ahUKEwi8vKLdnc3NAhVBXRoKHZ5qDEEQjRwIBw&amp;url=http://www.teamworkandleadership.com/category/teamwork-stories&amp;bvm=bv.125801520,d.d24&amp;psig=AFQjCNFPVcEw_DQoWvKsNUTxfPRUK0ZvmA&amp;ust=1467289549380710"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7" name="Shape 231"/>
          <p:cNvSpPr txBox="1">
            <a:spLocks/>
          </p:cNvSpPr>
          <p:nvPr/>
        </p:nvSpPr>
        <p:spPr>
          <a:xfrm>
            <a:off x="140969" y="1114443"/>
            <a:ext cx="8865446" cy="1108743"/>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r">
              <a:defRPr sz="1800" b="0"/>
            </a:pPr>
            <a:r>
              <a:rPr lang="en-US" sz="6000" b="1" dirty="0" smtClean="0">
                <a:solidFill>
                  <a:srgbClr val="000090"/>
                </a:solidFill>
              </a:rPr>
              <a:t>WIGOS </a:t>
            </a:r>
            <a:r>
              <a:rPr lang="en-US" sz="6000" b="1" dirty="0">
                <a:solidFill>
                  <a:srgbClr val="000090"/>
                </a:solidFill>
              </a:rPr>
              <a:t>Metadata Standard </a:t>
            </a:r>
          </a:p>
          <a:p>
            <a:pPr lvl="0" algn="r">
              <a:defRPr sz="1800" b="0"/>
            </a:pPr>
            <a:r>
              <a:rPr lang="en-US" sz="4000" i="1" dirty="0">
                <a:solidFill>
                  <a:srgbClr val="000090"/>
                </a:solidFill>
              </a:rPr>
              <a:t>… Supporting adequate use of observations </a:t>
            </a:r>
            <a:endParaRPr lang="en-US" sz="4000" b="1" dirty="0">
              <a:solidFill>
                <a:srgbClr val="000090"/>
              </a:solidFill>
            </a:endParaRPr>
          </a:p>
        </p:txBody>
      </p:sp>
      <p:sp>
        <p:nvSpPr>
          <p:cNvPr id="3" name="Rectangle 2"/>
          <p:cNvSpPr/>
          <p:nvPr/>
        </p:nvSpPr>
        <p:spPr>
          <a:xfrm>
            <a:off x="5691292" y="2532670"/>
            <a:ext cx="3401908" cy="923330"/>
          </a:xfrm>
          <a:prstGeom prst="rect">
            <a:avLst/>
          </a:prstGeom>
        </p:spPr>
        <p:txBody>
          <a:bodyPr wrap="square">
            <a:spAutoFit/>
          </a:bodyPr>
          <a:lstStyle/>
          <a:p>
            <a:r>
              <a:rPr lang="fr-CH" b="1" dirty="0">
                <a:solidFill>
                  <a:srgbClr val="000090"/>
                </a:solidFill>
              </a:rPr>
              <a:t>Luisa </a:t>
            </a:r>
            <a:r>
              <a:rPr lang="fr-CH" b="1" dirty="0" err="1" smtClean="0">
                <a:solidFill>
                  <a:srgbClr val="000090"/>
                </a:solidFill>
              </a:rPr>
              <a:t>Ickes</a:t>
            </a:r>
            <a:r>
              <a:rPr lang="fr-CH" b="1" dirty="0" smtClean="0">
                <a:solidFill>
                  <a:srgbClr val="000090"/>
                </a:solidFill>
              </a:rPr>
              <a:t>, </a:t>
            </a:r>
            <a:r>
              <a:rPr lang="fr-CH" dirty="0" smtClean="0">
                <a:solidFill>
                  <a:srgbClr val="000090"/>
                </a:solidFill>
              </a:rPr>
              <a:t>WIGOS </a:t>
            </a:r>
            <a:r>
              <a:rPr lang="fr-CH" dirty="0">
                <a:solidFill>
                  <a:srgbClr val="000090"/>
                </a:solidFill>
              </a:rPr>
              <a:t>Project </a:t>
            </a:r>
            <a:r>
              <a:rPr lang="fr-CH" dirty="0" smtClean="0">
                <a:solidFill>
                  <a:srgbClr val="000090"/>
                </a:solidFill>
              </a:rPr>
              <a:t>Office</a:t>
            </a:r>
            <a:endParaRPr lang="de-CH" dirty="0" smtClean="0">
              <a:solidFill>
                <a:srgbClr val="000090"/>
              </a:solidFill>
            </a:endParaRPr>
          </a:p>
          <a:p>
            <a:pPr lvl="0">
              <a:defRPr sz="1800" b="0"/>
            </a:pPr>
            <a:r>
              <a:rPr lang="de-CH" dirty="0" smtClean="0">
                <a:solidFill>
                  <a:srgbClr val="000090"/>
                </a:solidFill>
              </a:rPr>
              <a:t>Jörg </a:t>
            </a:r>
            <a:r>
              <a:rPr lang="de-CH" dirty="0">
                <a:solidFill>
                  <a:srgbClr val="000090"/>
                </a:solidFill>
              </a:rPr>
              <a:t>Klausen, </a:t>
            </a:r>
            <a:r>
              <a:rPr lang="de-CH" dirty="0" err="1">
                <a:solidFill>
                  <a:srgbClr val="000090"/>
                </a:solidFill>
              </a:rPr>
              <a:t>MeteoSwiss</a:t>
            </a:r>
            <a:endParaRPr lang="en-US" dirty="0">
              <a:solidFill>
                <a:srgbClr val="000090"/>
              </a:solidFill>
            </a:endParaRPr>
          </a:p>
          <a:p>
            <a:pPr lvl="0">
              <a:defRPr sz="1800" b="0"/>
            </a:pPr>
            <a:r>
              <a:rPr lang="de-CH" dirty="0">
                <a:solidFill>
                  <a:srgbClr val="000090"/>
                </a:solidFill>
              </a:rPr>
              <a:t>ICG-WIGOS TT-WMD</a:t>
            </a:r>
            <a:endParaRPr lang="en-US" sz="1600" dirty="0">
              <a:solidFill>
                <a:srgbClr val="00009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4204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63600" y="5969000"/>
            <a:ext cx="8229600" cy="614680"/>
          </a:xfrm>
        </p:spPr>
        <p:txBody>
          <a:bodyPr>
            <a:normAutofit/>
          </a:bodyPr>
          <a:lstStyle/>
          <a:p>
            <a:pPr marL="0" indent="0" algn="r">
              <a:buNone/>
            </a:pPr>
            <a:r>
              <a:rPr lang="de-CH" sz="2400" b="1" dirty="0" smtClean="0">
                <a:solidFill>
                  <a:srgbClr val="000090"/>
                </a:solidFill>
              </a:rPr>
              <a:t>GCOS </a:t>
            </a:r>
            <a:r>
              <a:rPr lang="de-CH" sz="2400" b="1" dirty="0" err="1">
                <a:solidFill>
                  <a:srgbClr val="000090"/>
                </a:solidFill>
              </a:rPr>
              <a:t>Climate</a:t>
            </a:r>
            <a:r>
              <a:rPr lang="de-CH" sz="2400" b="1" dirty="0">
                <a:solidFill>
                  <a:srgbClr val="000090"/>
                </a:solidFill>
              </a:rPr>
              <a:t> Monitoring </a:t>
            </a:r>
            <a:r>
              <a:rPr lang="de-CH" sz="2400" b="1" dirty="0" err="1" smtClean="0">
                <a:solidFill>
                  <a:srgbClr val="000090"/>
                </a:solidFill>
              </a:rPr>
              <a:t>Principle</a:t>
            </a:r>
            <a:r>
              <a:rPr lang="de-CH" sz="2400" b="1" dirty="0" smtClean="0">
                <a:solidFill>
                  <a:srgbClr val="000090"/>
                </a:solidFill>
              </a:rPr>
              <a:t> </a:t>
            </a:r>
            <a:r>
              <a:rPr lang="en-US" sz="2400" b="1" dirty="0" smtClean="0">
                <a:solidFill>
                  <a:srgbClr val="000090"/>
                </a:solidFill>
              </a:rPr>
              <a:t>#3</a:t>
            </a:r>
            <a:endParaRPr lang="en-US" sz="2400" b="1" dirty="0">
              <a:solidFill>
                <a:srgbClr val="000090"/>
              </a:solidFill>
            </a:endParaRPr>
          </a:p>
        </p:txBody>
      </p:sp>
      <p:sp>
        <p:nvSpPr>
          <p:cNvPr id="7" name="Vertical Scroll 6"/>
          <p:cNvSpPr/>
          <p:nvPr/>
        </p:nvSpPr>
        <p:spPr>
          <a:xfrm>
            <a:off x="863600" y="594360"/>
            <a:ext cx="7447280" cy="5384800"/>
          </a:xfrm>
          <a:prstGeom prst="verticalScroll">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t>“The details and history of local conditions, instruments, operating procedures, data processing algorithms and other factors pertinent to interpreting data (i.e. metadata) should be documented and treated with the same care as the data themselves.”</a:t>
            </a:r>
          </a:p>
        </p:txBody>
      </p:sp>
      <p:sp>
        <p:nvSpPr>
          <p:cNvPr id="2" name="Title 1"/>
          <p:cNvSpPr>
            <a:spLocks noGrp="1"/>
          </p:cNvSpPr>
          <p:nvPr>
            <p:ph type="title"/>
          </p:nvPr>
        </p:nvSpPr>
        <p:spPr>
          <a:xfrm>
            <a:off x="1137920" y="497840"/>
            <a:ext cx="8229600" cy="848996"/>
          </a:xfrm>
        </p:spPr>
        <p:txBody>
          <a:bodyPr>
            <a:normAutofit/>
          </a:bodyPr>
          <a:lstStyle/>
          <a:p>
            <a:r>
              <a:rPr lang="de-CH" sz="3200" b="1" dirty="0" err="1" smtClean="0">
                <a:solidFill>
                  <a:srgbClr val="000090"/>
                </a:solidFill>
              </a:rPr>
              <a:t>Metadata</a:t>
            </a:r>
            <a:r>
              <a:rPr lang="de-CH" sz="3200" b="1" dirty="0" smtClean="0">
                <a:solidFill>
                  <a:srgbClr val="000090"/>
                </a:solidFill>
              </a:rPr>
              <a:t> </a:t>
            </a:r>
            <a:r>
              <a:rPr lang="de-CH" sz="3200" b="1" dirty="0" err="1" smtClean="0">
                <a:solidFill>
                  <a:srgbClr val="000090"/>
                </a:solidFill>
              </a:rPr>
              <a:t>for</a:t>
            </a:r>
            <a:r>
              <a:rPr lang="de-CH" sz="3200" b="1" dirty="0" smtClean="0">
                <a:solidFill>
                  <a:srgbClr val="000090"/>
                </a:solidFill>
              </a:rPr>
              <a:t> </a:t>
            </a:r>
            <a:r>
              <a:rPr lang="de-CH" sz="3200" b="1" dirty="0" err="1" smtClean="0">
                <a:solidFill>
                  <a:srgbClr val="000090"/>
                </a:solidFill>
              </a:rPr>
              <a:t>climate</a:t>
            </a:r>
            <a:r>
              <a:rPr lang="de-CH" sz="3200" b="1" dirty="0" smtClean="0">
                <a:solidFill>
                  <a:srgbClr val="000090"/>
                </a:solidFill>
              </a:rPr>
              <a:t> </a:t>
            </a:r>
            <a:r>
              <a:rPr lang="de-CH" sz="3200" b="1" dirty="0" err="1" smtClean="0">
                <a:solidFill>
                  <a:srgbClr val="000090"/>
                </a:solidFill>
              </a:rPr>
              <a:t>applications</a:t>
            </a:r>
            <a:endParaRPr lang="en-US" sz="3200" b="1" dirty="0">
              <a:solidFill>
                <a:srgbClr val="000090"/>
              </a:solidFill>
            </a:endParaRPr>
          </a:p>
        </p:txBody>
      </p:sp>
    </p:spTree>
    <p:extLst>
      <p:ext uri="{BB962C8B-B14F-4D97-AF65-F5344CB8AC3E}">
        <p14:creationId xmlns:p14="http://schemas.microsoft.com/office/powerpoint/2010/main" val="330667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20002"/>
            <a:ext cx="7254240" cy="1143000"/>
          </a:xfrm>
        </p:spPr>
        <p:txBody>
          <a:bodyPr/>
          <a:lstStyle/>
          <a:p>
            <a:r>
              <a:rPr lang="en-GB" b="1" dirty="0" smtClean="0">
                <a:solidFill>
                  <a:srgbClr val="000090"/>
                </a:solidFill>
              </a:rPr>
              <a:t>WIS vs WIGOS Metadata</a:t>
            </a:r>
            <a:endParaRPr lang="en-US" b="1" dirty="0">
              <a:solidFill>
                <a:srgbClr val="000090"/>
              </a:solidFill>
            </a:endParaRPr>
          </a:p>
        </p:txBody>
      </p:sp>
      <p:sp>
        <p:nvSpPr>
          <p:cNvPr id="3" name="Text Placeholder 2"/>
          <p:cNvSpPr>
            <a:spLocks noGrp="1"/>
          </p:cNvSpPr>
          <p:nvPr>
            <p:ph idx="1"/>
          </p:nvPr>
        </p:nvSpPr>
        <p:spPr>
          <a:xfrm>
            <a:off x="457200" y="1010920"/>
            <a:ext cx="6774085" cy="4525963"/>
          </a:xfrm>
          <a:prstGeom prst="rect">
            <a:avLst/>
          </a:prstGeom>
        </p:spPr>
        <p:txBody>
          <a:bodyPr>
            <a:noAutofit/>
          </a:bodyPr>
          <a:lstStyle/>
          <a:p>
            <a:r>
              <a:rPr lang="de-CH" dirty="0" smtClean="0"/>
              <a:t>WMO Information System (WIS) </a:t>
            </a:r>
            <a:r>
              <a:rPr lang="de-CH" dirty="0" err="1" smtClean="0"/>
              <a:t>Metadata</a:t>
            </a:r>
            <a:endParaRPr lang="en-US" dirty="0" smtClean="0"/>
          </a:p>
          <a:p>
            <a:pPr lvl="1"/>
            <a:r>
              <a:rPr lang="en-US" sz="2000" dirty="0" smtClean="0"/>
              <a:t>Describe products</a:t>
            </a:r>
          </a:p>
          <a:p>
            <a:pPr lvl="1"/>
            <a:r>
              <a:rPr lang="en-US" sz="2000" dirty="0" smtClean="0"/>
              <a:t>Support discovery, access &amp; retrieval</a:t>
            </a:r>
          </a:p>
          <a:p>
            <a:pPr lvl="1">
              <a:buFont typeface="Wingdings"/>
              <a:buChar char="à"/>
            </a:pPr>
            <a:r>
              <a:rPr lang="en-US" sz="2000" dirty="0" smtClean="0">
                <a:sym typeface="Wingdings" panose="05000000000000000000" pitchFamily="2" charset="2"/>
              </a:rPr>
              <a:t>Formalized using ISO19115 metadata standard</a:t>
            </a:r>
          </a:p>
          <a:p>
            <a:pPr>
              <a:buFont typeface="Wingdings"/>
              <a:buChar char="à"/>
            </a:pPr>
            <a:endParaRPr lang="de-CH" sz="2400" dirty="0" smtClean="0">
              <a:sym typeface="Wingdings" panose="05000000000000000000" pitchFamily="2" charset="2"/>
            </a:endParaRPr>
          </a:p>
          <a:p>
            <a:r>
              <a:rPr lang="de-CH" dirty="0" smtClean="0"/>
              <a:t>WMO Integrated </a:t>
            </a:r>
            <a:r>
              <a:rPr lang="de-CH" dirty="0" err="1" smtClean="0"/>
              <a:t>Observing</a:t>
            </a:r>
            <a:r>
              <a:rPr lang="de-CH" dirty="0" smtClean="0"/>
              <a:t> System (WIGOS) </a:t>
            </a:r>
            <a:r>
              <a:rPr lang="de-CH" dirty="0" err="1" smtClean="0"/>
              <a:t>Metadata</a:t>
            </a:r>
            <a:endParaRPr lang="en-US" dirty="0" smtClean="0"/>
          </a:p>
          <a:p>
            <a:pPr lvl="1"/>
            <a:r>
              <a:rPr lang="en-US" sz="2000" dirty="0" smtClean="0"/>
              <a:t>Describe observations &amp; stations</a:t>
            </a:r>
          </a:p>
          <a:p>
            <a:pPr lvl="1"/>
            <a:r>
              <a:rPr lang="en-US" sz="2000" dirty="0" smtClean="0"/>
              <a:t>Enable </a:t>
            </a:r>
            <a:r>
              <a:rPr lang="en-US" sz="2000" dirty="0"/>
              <a:t>adequate </a:t>
            </a:r>
            <a:r>
              <a:rPr lang="en-US" sz="2000" dirty="0" smtClean="0"/>
              <a:t>use of observations</a:t>
            </a:r>
            <a:endParaRPr lang="en-US" sz="2000" dirty="0"/>
          </a:p>
          <a:p>
            <a:pPr lvl="1"/>
            <a:r>
              <a:rPr lang="en-US" sz="2000" dirty="0"/>
              <a:t>Support rational evolution </a:t>
            </a:r>
            <a:r>
              <a:rPr lang="en-US" sz="2000" dirty="0" smtClean="0"/>
              <a:t>of </a:t>
            </a:r>
            <a:r>
              <a:rPr lang="en-US" sz="2000" dirty="0"/>
              <a:t>observing </a:t>
            </a:r>
            <a:r>
              <a:rPr lang="en-US" sz="2000" dirty="0" smtClean="0"/>
              <a:t>systems (RRR)</a:t>
            </a:r>
          </a:p>
          <a:p>
            <a:pPr marL="755650" lvl="1" indent="-355600">
              <a:buNone/>
            </a:pPr>
            <a:r>
              <a:rPr lang="en-US" sz="2000" dirty="0" smtClean="0">
                <a:sym typeface="Wingdings" panose="05000000000000000000" pitchFamily="2" charset="2"/>
              </a:rPr>
              <a:t> Formalized </a:t>
            </a:r>
            <a:r>
              <a:rPr lang="en-US" sz="2000" dirty="0">
                <a:sym typeface="Wingdings" panose="05000000000000000000" pitchFamily="2" charset="2"/>
              </a:rPr>
              <a:t>using </a:t>
            </a:r>
            <a:r>
              <a:rPr lang="en-US" sz="2000" dirty="0" smtClean="0">
                <a:sym typeface="Wingdings" panose="05000000000000000000" pitchFamily="2" charset="2"/>
              </a:rPr>
              <a:t>ISO19156 </a:t>
            </a:r>
            <a:br>
              <a:rPr lang="en-US" sz="2000" dirty="0" smtClean="0">
                <a:sym typeface="Wingdings" panose="05000000000000000000" pitchFamily="2" charset="2"/>
              </a:rPr>
            </a:br>
            <a:r>
              <a:rPr lang="en-US" sz="2000" dirty="0" smtClean="0">
                <a:sym typeface="Wingdings" panose="05000000000000000000" pitchFamily="2" charset="2"/>
              </a:rPr>
              <a:t>(includes ISO19115) </a:t>
            </a:r>
            <a:r>
              <a:rPr lang="en-US" sz="2000" dirty="0">
                <a:sym typeface="Wingdings" panose="05000000000000000000" pitchFamily="2" charset="2"/>
              </a:rPr>
              <a:t>metadata standard</a:t>
            </a:r>
          </a:p>
          <a:p>
            <a:endParaRPr lang="en-US" sz="2400" dirty="0" smtClean="0"/>
          </a:p>
        </p:txBody>
      </p:sp>
      <p:grpSp>
        <p:nvGrpSpPr>
          <p:cNvPr id="4" name="Group 3"/>
          <p:cNvGrpSpPr/>
          <p:nvPr/>
        </p:nvGrpSpPr>
        <p:grpSpPr>
          <a:xfrm>
            <a:off x="6895687" y="942917"/>
            <a:ext cx="2040905" cy="2318443"/>
            <a:chOff x="7475325" y="1691785"/>
            <a:chExt cx="1211475" cy="1549102"/>
          </a:xfrm>
        </p:grpSpPr>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5313" y="1691785"/>
              <a:ext cx="1151487" cy="15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9739964">
              <a:off x="7475325" y="1712170"/>
              <a:ext cx="519687" cy="267339"/>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latin typeface="Arial Black" panose="020B0A04020102020204" pitchFamily="34" charset="0"/>
                </a:rPr>
                <a:t>WIS</a:t>
              </a:r>
              <a:endParaRPr lang="en-US" sz="2000" dirty="0">
                <a:solidFill>
                  <a:schemeClr val="bg1"/>
                </a:solidFill>
                <a:latin typeface="Arial Black" panose="020B0A04020102020204" pitchFamily="34" charset="0"/>
              </a:endParaRPr>
            </a:p>
          </p:txBody>
        </p:sp>
      </p:grpSp>
      <p:grpSp>
        <p:nvGrpSpPr>
          <p:cNvPr id="5" name="Group 4"/>
          <p:cNvGrpSpPr/>
          <p:nvPr/>
        </p:nvGrpSpPr>
        <p:grpSpPr>
          <a:xfrm>
            <a:off x="6641120" y="3840480"/>
            <a:ext cx="2295475" cy="2285683"/>
            <a:chOff x="7317179" y="3952375"/>
            <a:chExt cx="1369621" cy="1545342"/>
          </a:xfrm>
        </p:grpSpPr>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35314" y="3952375"/>
              <a:ext cx="1151486" cy="154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19739964">
              <a:off x="7317179" y="4071095"/>
              <a:ext cx="826149" cy="270513"/>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000" b="0" dirty="0" smtClean="0">
                  <a:solidFill>
                    <a:schemeClr val="bg1"/>
                  </a:solidFill>
                  <a:latin typeface="Arial Black" panose="020B0A04020102020204" pitchFamily="34" charset="0"/>
                </a:rPr>
                <a:t>WIGOS</a:t>
              </a:r>
              <a:endParaRPr lang="en-US" sz="2000" b="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55284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 y="4406900"/>
            <a:ext cx="9419273" cy="1362075"/>
          </a:xfrm>
        </p:spPr>
        <p:txBody>
          <a:bodyPr>
            <a:normAutofit fontScale="90000"/>
          </a:bodyPr>
          <a:lstStyle/>
          <a:p>
            <a:pPr lvl="0"/>
            <a:r>
              <a:rPr lang="de-CH" sz="4900" dirty="0" smtClean="0">
                <a:solidFill>
                  <a:srgbClr val="000090"/>
                </a:solidFill>
              </a:rPr>
              <a:t>WIGOS </a:t>
            </a:r>
            <a:r>
              <a:rPr lang="de-CH" sz="4900" dirty="0" err="1" smtClean="0">
                <a:solidFill>
                  <a:srgbClr val="000090"/>
                </a:solidFill>
              </a:rPr>
              <a:t>Metadata</a:t>
            </a:r>
            <a:r>
              <a:rPr lang="de-CH" sz="4900" dirty="0" smtClean="0">
                <a:solidFill>
                  <a:srgbClr val="000090"/>
                </a:solidFill>
              </a:rPr>
              <a:t> Standard (WMDS)</a:t>
            </a:r>
            <a:r>
              <a:rPr lang="de-CH" dirty="0" smtClean="0"/>
              <a:t/>
            </a:r>
            <a:br>
              <a:rPr lang="de-CH" dirty="0" smtClean="0"/>
            </a:br>
            <a:r>
              <a:rPr lang="en-US" dirty="0">
                <a:solidFill>
                  <a:srgbClr val="000090"/>
                </a:solidFill>
              </a:rPr>
              <a:t/>
            </a:r>
            <a:br>
              <a:rPr lang="en-US" dirty="0">
                <a:solidFill>
                  <a:srgbClr val="000090"/>
                </a:solidFill>
              </a:rPr>
            </a:br>
            <a:r>
              <a:rPr lang="de-CH" dirty="0" smtClean="0"/>
              <a:t/>
            </a:r>
            <a:br>
              <a:rPr lang="de-CH" dirty="0" smtClean="0"/>
            </a:br>
            <a:endParaRPr lang="en-US" dirty="0"/>
          </a:p>
        </p:txBody>
      </p:sp>
      <p:sp>
        <p:nvSpPr>
          <p:cNvPr id="2" name="TextBox 1"/>
          <p:cNvSpPr txBox="1"/>
          <p:nvPr/>
        </p:nvSpPr>
        <p:spPr>
          <a:xfrm>
            <a:off x="3790633" y="4937760"/>
            <a:ext cx="6004560" cy="646331"/>
          </a:xfrm>
          <a:prstGeom prst="rect">
            <a:avLst/>
          </a:prstGeom>
          <a:noFill/>
        </p:spPr>
        <p:txBody>
          <a:bodyPr wrap="square" rtlCol="0">
            <a:spAutoFit/>
          </a:bodyPr>
          <a:lstStyle/>
          <a:p>
            <a:r>
              <a:rPr lang="de-CH" sz="3600" dirty="0" smtClean="0">
                <a:solidFill>
                  <a:srgbClr val="000090"/>
                </a:solidFill>
              </a:rPr>
              <a:t>The </a:t>
            </a:r>
            <a:r>
              <a:rPr lang="de-CH" sz="3600" dirty="0" err="1" smtClean="0">
                <a:solidFill>
                  <a:srgbClr val="000090"/>
                </a:solidFill>
              </a:rPr>
              <a:t>framework</a:t>
            </a:r>
            <a:r>
              <a:rPr lang="de-CH" sz="3600" dirty="0" smtClean="0">
                <a:solidFill>
                  <a:srgbClr val="000090"/>
                </a:solidFill>
              </a:rPr>
              <a:t> </a:t>
            </a:r>
            <a:r>
              <a:rPr lang="de-CH" sz="3600" dirty="0" err="1" smtClean="0">
                <a:solidFill>
                  <a:srgbClr val="000090"/>
                </a:solidFill>
              </a:rPr>
              <a:t>of</a:t>
            </a:r>
            <a:r>
              <a:rPr lang="de-CH" sz="3600" dirty="0" smtClean="0">
                <a:solidFill>
                  <a:srgbClr val="000090"/>
                </a:solidFill>
              </a:rPr>
              <a:t> </a:t>
            </a:r>
            <a:r>
              <a:rPr lang="de-CH" sz="3600" dirty="0" err="1" smtClean="0">
                <a:solidFill>
                  <a:srgbClr val="000090"/>
                </a:solidFill>
              </a:rPr>
              <a:t>metadata</a:t>
            </a:r>
            <a:endParaRPr lang="en-US" sz="3600" dirty="0">
              <a:solidFill>
                <a:srgbClr val="000090"/>
              </a:solidFill>
            </a:endParaRPr>
          </a:p>
        </p:txBody>
      </p:sp>
    </p:spTree>
    <p:extLst>
      <p:ext uri="{BB962C8B-B14F-4D97-AF65-F5344CB8AC3E}">
        <p14:creationId xmlns:p14="http://schemas.microsoft.com/office/powerpoint/2010/main" val="3097087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560"/>
            <a:ext cx="9144000" cy="989013"/>
          </a:xfrm>
        </p:spPr>
        <p:txBody>
          <a:bodyPr>
            <a:noAutofit/>
          </a:bodyPr>
          <a:lstStyle/>
          <a:p>
            <a:r>
              <a:rPr lang="de-CH" b="1" dirty="0" smtClean="0">
                <a:solidFill>
                  <a:srgbClr val="000090"/>
                </a:solidFill>
              </a:rPr>
              <a:t>WIGOS </a:t>
            </a:r>
            <a:r>
              <a:rPr lang="de-CH" b="1" dirty="0" err="1" smtClean="0">
                <a:solidFill>
                  <a:srgbClr val="000090"/>
                </a:solidFill>
              </a:rPr>
              <a:t>Metadata</a:t>
            </a:r>
            <a:r>
              <a:rPr lang="de-CH" b="1" dirty="0" smtClean="0">
                <a:solidFill>
                  <a:srgbClr val="000090"/>
                </a:solidFill>
              </a:rPr>
              <a:t> Standard (WMDS): </a:t>
            </a:r>
            <a:r>
              <a:rPr lang="de-CH" b="1" dirty="0" err="1" smtClean="0">
                <a:solidFill>
                  <a:srgbClr val="000090"/>
                </a:solidFill>
              </a:rPr>
              <a:t>Objectives</a:t>
            </a:r>
            <a:endParaRPr lang="en-US" b="1" dirty="0">
              <a:solidFill>
                <a:srgbClr val="000090"/>
              </a:solidFill>
            </a:endParaRPr>
          </a:p>
        </p:txBody>
      </p:sp>
      <p:sp>
        <p:nvSpPr>
          <p:cNvPr id="3" name="Text Placeholder 2"/>
          <p:cNvSpPr>
            <a:spLocks noGrp="1"/>
          </p:cNvSpPr>
          <p:nvPr>
            <p:ph type="body" sz="quarter" idx="10"/>
          </p:nvPr>
        </p:nvSpPr>
        <p:spPr>
          <a:xfrm>
            <a:off x="396240" y="1381760"/>
            <a:ext cx="8493760" cy="4752340"/>
          </a:xfrm>
        </p:spPr>
        <p:txBody>
          <a:bodyPr>
            <a:noAutofit/>
          </a:bodyPr>
          <a:lstStyle/>
          <a:p>
            <a:pPr marL="342900" indent="-342900">
              <a:buFont typeface="Arial" panose="020B0604020202020204" pitchFamily="34" charset="0"/>
              <a:buChar char="•"/>
            </a:pPr>
            <a:r>
              <a:rPr lang="de-CH" sz="2800" dirty="0" err="1" smtClean="0"/>
              <a:t>Enable</a:t>
            </a:r>
            <a:r>
              <a:rPr lang="de-CH" sz="2800" dirty="0" smtClean="0"/>
              <a:t> </a:t>
            </a:r>
            <a:r>
              <a:rPr lang="de-CH" sz="2800" dirty="0" err="1" smtClean="0"/>
              <a:t>adequate</a:t>
            </a:r>
            <a:r>
              <a:rPr lang="de-CH" sz="2800" dirty="0" smtClean="0"/>
              <a:t> </a:t>
            </a:r>
            <a:r>
              <a:rPr lang="de-CH" sz="2800" dirty="0" err="1" smtClean="0"/>
              <a:t>use</a:t>
            </a:r>
            <a:r>
              <a:rPr lang="de-CH" sz="2800" dirty="0" smtClean="0"/>
              <a:t> </a:t>
            </a:r>
            <a:r>
              <a:rPr lang="de-CH" sz="2800" dirty="0"/>
              <a:t>of </a:t>
            </a:r>
            <a:r>
              <a:rPr lang="de-CH" sz="2800" dirty="0" err="1"/>
              <a:t>meteorological</a:t>
            </a:r>
            <a:r>
              <a:rPr lang="de-CH" sz="2800" dirty="0"/>
              <a:t> and </a:t>
            </a:r>
            <a:r>
              <a:rPr lang="de-CH" sz="2800" dirty="0" err="1"/>
              <a:t>climatological</a:t>
            </a:r>
            <a:r>
              <a:rPr lang="de-CH" sz="2800" dirty="0"/>
              <a:t> </a:t>
            </a:r>
            <a:r>
              <a:rPr lang="de-CH" sz="2800" dirty="0" err="1" smtClean="0"/>
              <a:t>observations</a:t>
            </a:r>
            <a:r>
              <a:rPr lang="de-CH" sz="2800" dirty="0" smtClean="0"/>
              <a:t> </a:t>
            </a:r>
            <a:r>
              <a:rPr lang="de-CH" sz="2800" dirty="0" err="1" smtClean="0"/>
              <a:t>for</a:t>
            </a:r>
            <a:r>
              <a:rPr lang="de-CH" sz="2800" dirty="0" smtClean="0"/>
              <a:t> </a:t>
            </a:r>
            <a:r>
              <a:rPr lang="de-CH" sz="2800" dirty="0" err="1" smtClean="0"/>
              <a:t>various</a:t>
            </a:r>
            <a:r>
              <a:rPr lang="de-CH" sz="2800" dirty="0" smtClean="0"/>
              <a:t> </a:t>
            </a:r>
            <a:r>
              <a:rPr lang="de-CH" sz="2800" dirty="0" err="1" smtClean="0"/>
              <a:t>application</a:t>
            </a:r>
            <a:r>
              <a:rPr lang="de-CH" sz="2800" dirty="0" smtClean="0"/>
              <a:t> </a:t>
            </a:r>
            <a:r>
              <a:rPr lang="de-CH" sz="2800" dirty="0" err="1" smtClean="0"/>
              <a:t>areas</a:t>
            </a:r>
            <a:r>
              <a:rPr lang="de-CH" sz="2800" dirty="0" smtClean="0"/>
              <a:t> </a:t>
            </a:r>
            <a:r>
              <a:rPr lang="de-CH" sz="2800" dirty="0" err="1" smtClean="0"/>
              <a:t>serving</a:t>
            </a:r>
            <a:r>
              <a:rPr lang="de-CH" sz="2800" dirty="0" smtClean="0"/>
              <a:t> </a:t>
            </a:r>
            <a:r>
              <a:rPr lang="de-CH" sz="2800" dirty="0" err="1" smtClean="0"/>
              <a:t>society</a:t>
            </a:r>
            <a:r>
              <a:rPr lang="de-CH" sz="2800" dirty="0" smtClean="0"/>
              <a:t>.</a:t>
            </a:r>
          </a:p>
          <a:p>
            <a:pPr marL="342900" indent="-342900">
              <a:buFont typeface="Arial" panose="020B0604020202020204" pitchFamily="34" charset="0"/>
              <a:buChar char="•"/>
            </a:pPr>
            <a:endParaRPr lang="de-CH" sz="1200" dirty="0" smtClean="0"/>
          </a:p>
          <a:p>
            <a:pPr marL="342900" indent="-342900">
              <a:buFont typeface="Arial" panose="020B0604020202020204" pitchFamily="34" charset="0"/>
              <a:buChar char="•"/>
            </a:pPr>
            <a:r>
              <a:rPr lang="de-CH" sz="2800" dirty="0" smtClean="0"/>
              <a:t>Create a </a:t>
            </a:r>
            <a:r>
              <a:rPr lang="de-CH" sz="2800" dirty="0" err="1" smtClean="0"/>
              <a:t>common</a:t>
            </a:r>
            <a:r>
              <a:rPr lang="de-CH" sz="2800" dirty="0" smtClean="0"/>
              <a:t> «</a:t>
            </a:r>
            <a:r>
              <a:rPr lang="de-CH" sz="2800" dirty="0" err="1" smtClean="0"/>
              <a:t>language</a:t>
            </a:r>
            <a:r>
              <a:rPr lang="de-CH" sz="2800" dirty="0" smtClean="0"/>
              <a:t>» </a:t>
            </a:r>
            <a:r>
              <a:rPr lang="de-CH" sz="2800" dirty="0" err="1" smtClean="0"/>
              <a:t>for</a:t>
            </a:r>
            <a:r>
              <a:rPr lang="de-CH" sz="2800" dirty="0" smtClean="0"/>
              <a:t> Members </a:t>
            </a:r>
            <a:r>
              <a:rPr lang="de-CH" sz="2800" dirty="0" err="1" smtClean="0"/>
              <a:t>to</a:t>
            </a:r>
            <a:r>
              <a:rPr lang="de-CH" sz="2800" dirty="0" smtClean="0"/>
              <a:t> </a:t>
            </a:r>
            <a:r>
              <a:rPr lang="de-CH" sz="2800" dirty="0" err="1" smtClean="0"/>
              <a:t>document</a:t>
            </a:r>
            <a:r>
              <a:rPr lang="de-CH" sz="2800" dirty="0" smtClean="0"/>
              <a:t> </a:t>
            </a:r>
            <a:r>
              <a:rPr lang="de-CH" sz="2800" dirty="0" err="1" smtClean="0"/>
              <a:t>existing</a:t>
            </a:r>
            <a:r>
              <a:rPr lang="de-CH" sz="2800" dirty="0" smtClean="0"/>
              <a:t> </a:t>
            </a:r>
            <a:r>
              <a:rPr lang="de-CH" sz="2800" dirty="0" err="1" smtClean="0"/>
              <a:t>observing</a:t>
            </a:r>
            <a:r>
              <a:rPr lang="de-CH" sz="2800" dirty="0" smtClean="0"/>
              <a:t> </a:t>
            </a:r>
            <a:r>
              <a:rPr lang="de-CH" sz="2800" dirty="0" err="1" smtClean="0"/>
              <a:t>capabilities</a:t>
            </a:r>
            <a:r>
              <a:rPr lang="de-CH" sz="2800" dirty="0" smtClean="0"/>
              <a:t>.</a:t>
            </a:r>
          </a:p>
          <a:p>
            <a:pPr marL="342900" indent="-342900">
              <a:buFont typeface="Arial" panose="020B0604020202020204" pitchFamily="34" charset="0"/>
              <a:buChar char="•"/>
            </a:pPr>
            <a:endParaRPr lang="de-CH" sz="1200" dirty="0"/>
          </a:p>
          <a:p>
            <a:pPr marL="342900" indent="-342900">
              <a:buFont typeface="Arial" panose="020B0604020202020204" pitchFamily="34" charset="0"/>
              <a:buChar char="•"/>
            </a:pPr>
            <a:r>
              <a:rPr lang="de-CH" sz="2800" dirty="0" err="1" smtClean="0"/>
              <a:t>Enable</a:t>
            </a:r>
            <a:r>
              <a:rPr lang="de-CH" sz="2800" dirty="0" smtClean="0"/>
              <a:t> Members </a:t>
            </a:r>
            <a:r>
              <a:rPr lang="de-CH" sz="2800" dirty="0" err="1" smtClean="0"/>
              <a:t>to</a:t>
            </a:r>
            <a:r>
              <a:rPr lang="de-CH" sz="2800" dirty="0" smtClean="0"/>
              <a:t> </a:t>
            </a:r>
            <a:r>
              <a:rPr lang="de-CH" sz="2800" dirty="0" err="1" smtClean="0"/>
              <a:t>evolve</a:t>
            </a:r>
            <a:r>
              <a:rPr lang="de-CH" sz="2800" dirty="0" smtClean="0"/>
              <a:t> </a:t>
            </a:r>
            <a:r>
              <a:rPr lang="de-CH" sz="2800" dirty="0" err="1" smtClean="0"/>
              <a:t>their</a:t>
            </a:r>
            <a:r>
              <a:rPr lang="de-CH" sz="2800" dirty="0" smtClean="0"/>
              <a:t> </a:t>
            </a:r>
            <a:r>
              <a:rPr lang="de-CH" sz="2800" dirty="0" err="1" smtClean="0"/>
              <a:t>observing</a:t>
            </a:r>
            <a:r>
              <a:rPr lang="de-CH" sz="2800" dirty="0" smtClean="0"/>
              <a:t> </a:t>
            </a:r>
            <a:r>
              <a:rPr lang="de-CH" sz="2800" dirty="0" err="1" smtClean="0"/>
              <a:t>systems</a:t>
            </a:r>
            <a:r>
              <a:rPr lang="de-CH" sz="2800" dirty="0" smtClean="0"/>
              <a:t> </a:t>
            </a:r>
            <a:r>
              <a:rPr lang="de-CH" sz="2800" dirty="0" err="1" smtClean="0"/>
              <a:t>rationally</a:t>
            </a:r>
            <a:r>
              <a:rPr lang="de-CH" sz="2800" dirty="0" smtClean="0"/>
              <a:t>, </a:t>
            </a:r>
            <a:r>
              <a:rPr lang="de-CH" sz="2800" dirty="0" err="1" smtClean="0"/>
              <a:t>with</a:t>
            </a:r>
            <a:r>
              <a:rPr lang="de-CH" sz="2800" dirty="0" smtClean="0"/>
              <a:t> a </a:t>
            </a:r>
            <a:r>
              <a:rPr lang="de-CH" sz="2800" dirty="0" err="1" smtClean="0"/>
              <a:t>view</a:t>
            </a:r>
            <a:r>
              <a:rPr lang="de-CH" sz="2800" dirty="0" smtClean="0"/>
              <a:t> </a:t>
            </a:r>
            <a:r>
              <a:rPr lang="de-CH" sz="2800" dirty="0" err="1" smtClean="0"/>
              <a:t>to</a:t>
            </a:r>
            <a:r>
              <a:rPr lang="de-CH" sz="2800" dirty="0" smtClean="0"/>
              <a:t> </a:t>
            </a:r>
            <a:r>
              <a:rPr lang="de-CH" sz="2800" dirty="0" err="1" smtClean="0"/>
              <a:t>the</a:t>
            </a:r>
            <a:r>
              <a:rPr lang="de-CH" sz="2800" dirty="0" smtClean="0"/>
              <a:t> </a:t>
            </a:r>
            <a:r>
              <a:rPr lang="de-CH" sz="2800" dirty="0" err="1" smtClean="0"/>
              <a:t>needs</a:t>
            </a:r>
            <a:r>
              <a:rPr lang="de-CH" sz="2800" dirty="0" smtClean="0"/>
              <a:t> </a:t>
            </a:r>
            <a:r>
              <a:rPr lang="de-CH" sz="2800" dirty="0" err="1" smtClean="0"/>
              <a:t>of</a:t>
            </a:r>
            <a:r>
              <a:rPr lang="de-CH" sz="2800" dirty="0" smtClean="0"/>
              <a:t> </a:t>
            </a:r>
            <a:r>
              <a:rPr lang="de-CH" sz="2800" dirty="0" err="1" smtClean="0"/>
              <a:t>the</a:t>
            </a:r>
            <a:r>
              <a:rPr lang="de-CH" sz="2800" dirty="0" smtClean="0"/>
              <a:t> global </a:t>
            </a:r>
            <a:r>
              <a:rPr lang="de-CH" sz="2800" dirty="0" err="1" smtClean="0"/>
              <a:t>systems</a:t>
            </a:r>
            <a:r>
              <a:rPr lang="de-CH" sz="2800" dirty="0" smtClean="0"/>
              <a:t>.</a:t>
            </a:r>
          </a:p>
          <a:p>
            <a:pPr marL="342900" indent="-342900">
              <a:buFont typeface="Arial" panose="020B0604020202020204" pitchFamily="34" charset="0"/>
              <a:buChar char="•"/>
            </a:pPr>
            <a:endParaRPr lang="de-CH" sz="1200" dirty="0" smtClean="0"/>
          </a:p>
          <a:p>
            <a:pPr marL="342900" indent="-342900">
              <a:buFont typeface="Arial" panose="020B0604020202020204" pitchFamily="34" charset="0"/>
              <a:buChar char="•"/>
            </a:pPr>
            <a:r>
              <a:rPr lang="de-CH" sz="2800" dirty="0" err="1" smtClean="0"/>
              <a:t>Replace</a:t>
            </a:r>
            <a:r>
              <a:rPr lang="de-CH" sz="2800" dirty="0" smtClean="0"/>
              <a:t> «Pub 9 </a:t>
            </a:r>
            <a:r>
              <a:rPr lang="de-CH" sz="2800" dirty="0" err="1" smtClean="0"/>
              <a:t>Vol</a:t>
            </a:r>
            <a:r>
              <a:rPr lang="de-CH" sz="2800" dirty="0" smtClean="0"/>
              <a:t> A»</a:t>
            </a:r>
          </a:p>
          <a:p>
            <a:endParaRPr lang="de-CH"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81272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3680" y="1361440"/>
            <a:ext cx="8727440" cy="4691380"/>
          </a:xfrm>
        </p:spPr>
        <p:txBody>
          <a:bodyPr>
            <a:noAutofit/>
          </a:bodyPr>
          <a:lstStyle/>
          <a:p>
            <a:pPr marL="342900" indent="-342900">
              <a:buFont typeface="Arial" panose="020B0604020202020204" pitchFamily="34" charset="0"/>
              <a:buChar char="•"/>
            </a:pPr>
            <a:r>
              <a:rPr lang="de-CH" sz="2800" dirty="0" err="1" smtClean="0">
                <a:sym typeface="Wingdings" panose="05000000000000000000" pitchFamily="2" charset="2"/>
              </a:rPr>
              <a:t>Develop</a:t>
            </a:r>
            <a:r>
              <a:rPr lang="de-CH" sz="2800" dirty="0" smtClean="0">
                <a:sym typeface="Wingdings" panose="05000000000000000000" pitchFamily="2" charset="2"/>
              </a:rPr>
              <a:t> a </a:t>
            </a:r>
            <a:r>
              <a:rPr lang="de-CH" sz="2800" dirty="0" err="1" smtClean="0">
                <a:sym typeface="Wingdings" panose="05000000000000000000" pitchFamily="2" charset="2"/>
              </a:rPr>
              <a:t>comprehensive</a:t>
            </a:r>
            <a:r>
              <a:rPr lang="de-CH" sz="2800" dirty="0" smtClean="0">
                <a:sym typeface="Wingdings" panose="05000000000000000000" pitchFamily="2" charset="2"/>
              </a:rPr>
              <a:t> </a:t>
            </a:r>
            <a:r>
              <a:rPr lang="de-CH" sz="2800" dirty="0" err="1" smtClean="0">
                <a:sym typeface="Wingdings" panose="05000000000000000000" pitchFamily="2" charset="2"/>
              </a:rPr>
              <a:t>metadata</a:t>
            </a:r>
            <a:r>
              <a:rPr lang="de-CH" sz="2800" dirty="0" smtClean="0">
                <a:sym typeface="Wingdings" panose="05000000000000000000" pitchFamily="2" charset="2"/>
              </a:rPr>
              <a:t> </a:t>
            </a:r>
            <a:r>
              <a:rPr lang="de-CH" sz="2800" dirty="0" err="1" smtClean="0">
                <a:sym typeface="Wingdings" panose="05000000000000000000" pitchFamily="2" charset="2"/>
              </a:rPr>
              <a:t>standard</a:t>
            </a:r>
            <a:r>
              <a:rPr lang="de-CH" sz="2800" dirty="0" smtClean="0">
                <a:sym typeface="Wingdings" panose="05000000000000000000" pitchFamily="2" charset="2"/>
              </a:rPr>
              <a:t> </a:t>
            </a:r>
            <a:r>
              <a:rPr lang="de-CH" sz="2800" dirty="0" err="1" smtClean="0">
                <a:sym typeface="Wingdings" panose="05000000000000000000" pitchFamily="2" charset="2"/>
              </a:rPr>
              <a:t>to</a:t>
            </a:r>
            <a:r>
              <a:rPr lang="de-CH" sz="2800" dirty="0" smtClean="0">
                <a:sym typeface="Wingdings" panose="05000000000000000000" pitchFamily="2" charset="2"/>
              </a:rPr>
              <a:t> </a:t>
            </a:r>
            <a:r>
              <a:rPr lang="de-CH" sz="2800" dirty="0" err="1" smtClean="0">
                <a:sym typeface="Wingdings" panose="05000000000000000000" pitchFamily="2" charset="2"/>
              </a:rPr>
              <a:t>enable</a:t>
            </a:r>
            <a:r>
              <a:rPr lang="de-CH" sz="2800" dirty="0" smtClean="0"/>
              <a:t> </a:t>
            </a:r>
            <a:r>
              <a:rPr lang="de-CH" sz="2800" dirty="0" err="1" smtClean="0"/>
              <a:t>and</a:t>
            </a:r>
            <a:r>
              <a:rPr lang="de-CH" sz="2800" dirty="0" smtClean="0"/>
              <a:t> </a:t>
            </a:r>
            <a:r>
              <a:rPr lang="de-CH" sz="2800" dirty="0" err="1" smtClean="0"/>
              <a:t>improve</a:t>
            </a:r>
            <a:r>
              <a:rPr lang="de-CH" sz="2800" dirty="0" smtClean="0"/>
              <a:t> </a:t>
            </a:r>
            <a:r>
              <a:rPr lang="de-CH" sz="2800" dirty="0" err="1" smtClean="0"/>
              <a:t>the</a:t>
            </a:r>
            <a:r>
              <a:rPr lang="de-CH" sz="2800" dirty="0" smtClean="0"/>
              <a:t> </a:t>
            </a:r>
            <a:r>
              <a:rPr lang="de-CH" sz="2800" dirty="0" err="1"/>
              <a:t>documentation</a:t>
            </a:r>
            <a:r>
              <a:rPr lang="de-CH" sz="2800" dirty="0"/>
              <a:t> </a:t>
            </a:r>
            <a:r>
              <a:rPr lang="de-CH" sz="2800" dirty="0" err="1" smtClean="0"/>
              <a:t>of</a:t>
            </a:r>
            <a:r>
              <a:rPr lang="de-CH" sz="2800" dirty="0" smtClean="0"/>
              <a:t> </a:t>
            </a:r>
            <a:r>
              <a:rPr lang="de-CH" sz="2800" dirty="0" err="1" smtClean="0"/>
              <a:t>observations</a:t>
            </a:r>
            <a:r>
              <a:rPr lang="de-CH" sz="2800" dirty="0"/>
              <a:t> </a:t>
            </a:r>
            <a:r>
              <a:rPr lang="de-CH" sz="2800" dirty="0" err="1" smtClean="0"/>
              <a:t>and</a:t>
            </a:r>
            <a:r>
              <a:rPr lang="de-CH" sz="2800" dirty="0" smtClean="0"/>
              <a:t> </a:t>
            </a:r>
            <a:r>
              <a:rPr lang="de-CH" sz="2800" dirty="0" err="1" smtClean="0"/>
              <a:t>exchange</a:t>
            </a:r>
            <a:r>
              <a:rPr lang="de-CH" sz="2800" dirty="0" smtClean="0"/>
              <a:t> </a:t>
            </a:r>
            <a:r>
              <a:rPr lang="de-CH" sz="2800" dirty="0" err="1"/>
              <a:t>of</a:t>
            </a:r>
            <a:r>
              <a:rPr lang="de-CH" sz="2800" dirty="0"/>
              <a:t> </a:t>
            </a:r>
            <a:r>
              <a:rPr lang="de-CH" sz="2800" dirty="0" err="1"/>
              <a:t>information</a:t>
            </a:r>
            <a:r>
              <a:rPr lang="de-CH" sz="2800" dirty="0" smtClean="0"/>
              <a:t>.</a:t>
            </a:r>
          </a:p>
          <a:p>
            <a:pPr marL="342900" indent="-342900">
              <a:buFont typeface="Arial" panose="020B0604020202020204" pitchFamily="34" charset="0"/>
              <a:buChar char="•"/>
            </a:pPr>
            <a:endParaRPr lang="de-CH" sz="1200" dirty="0" smtClean="0"/>
          </a:p>
          <a:p>
            <a:pPr marL="342900" indent="-342900">
              <a:buFont typeface="Arial" panose="020B0604020202020204" pitchFamily="34" charset="0"/>
              <a:buChar char="•"/>
            </a:pPr>
            <a:r>
              <a:rPr lang="de-CH" sz="2800" dirty="0" err="1" smtClean="0"/>
              <a:t>Agree</a:t>
            </a:r>
            <a:r>
              <a:rPr lang="de-CH" sz="2800" dirty="0" smtClean="0"/>
              <a:t> on </a:t>
            </a:r>
            <a:r>
              <a:rPr lang="de-CH" sz="2800" dirty="0" err="1" smtClean="0"/>
              <a:t>vocabulary</a:t>
            </a:r>
            <a:r>
              <a:rPr lang="de-CH" sz="2800" dirty="0" smtClean="0"/>
              <a:t> (= </a:t>
            </a:r>
            <a:r>
              <a:rPr lang="de-CH" sz="2800" dirty="0" err="1" smtClean="0"/>
              <a:t>code</a:t>
            </a:r>
            <a:r>
              <a:rPr lang="de-CH" sz="2800" dirty="0" smtClean="0"/>
              <a:t> </a:t>
            </a:r>
            <a:r>
              <a:rPr lang="de-CH" sz="2800" dirty="0" err="1" smtClean="0"/>
              <a:t>lists</a:t>
            </a:r>
            <a:r>
              <a:rPr lang="de-CH" sz="2800" dirty="0" smtClean="0"/>
              <a:t>) </a:t>
            </a:r>
            <a:r>
              <a:rPr lang="de-CH" sz="2800" dirty="0" err="1" smtClean="0"/>
              <a:t>to</a:t>
            </a:r>
            <a:r>
              <a:rPr lang="de-CH" sz="2800" dirty="0" smtClean="0"/>
              <a:t> </a:t>
            </a:r>
            <a:r>
              <a:rPr lang="de-CH" sz="2800" dirty="0" err="1" smtClean="0"/>
              <a:t>harmonize</a:t>
            </a:r>
            <a:r>
              <a:rPr lang="de-CH" sz="2800" dirty="0" smtClean="0"/>
              <a:t> </a:t>
            </a:r>
            <a:r>
              <a:rPr lang="de-CH" sz="2800" dirty="0" err="1" smtClean="0"/>
              <a:t>documentation</a:t>
            </a:r>
            <a:r>
              <a:rPr lang="de-CH" sz="2800" dirty="0" smtClean="0"/>
              <a:t>.</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de-CH" sz="2800" dirty="0" err="1" smtClean="0"/>
              <a:t>Establish</a:t>
            </a:r>
            <a:r>
              <a:rPr lang="de-CH" sz="2800" dirty="0" smtClean="0"/>
              <a:t> a web-</a:t>
            </a:r>
            <a:r>
              <a:rPr lang="de-CH" sz="2800" dirty="0" err="1" smtClean="0"/>
              <a:t>based</a:t>
            </a:r>
            <a:r>
              <a:rPr lang="de-CH" sz="2800" dirty="0" smtClean="0"/>
              <a:t> </a:t>
            </a:r>
            <a:r>
              <a:rPr lang="de-CH" sz="2800" dirty="0" err="1" smtClean="0"/>
              <a:t>platform</a:t>
            </a:r>
            <a:r>
              <a:rPr lang="de-CH" sz="2800" dirty="0" smtClean="0"/>
              <a:t> </a:t>
            </a:r>
            <a:r>
              <a:rPr lang="de-CH" sz="2800" dirty="0" err="1" smtClean="0"/>
              <a:t>for</a:t>
            </a:r>
            <a:r>
              <a:rPr lang="de-CH" sz="2800" dirty="0" smtClean="0"/>
              <a:t> </a:t>
            </a:r>
            <a:r>
              <a:rPr lang="de-CH" sz="2800" dirty="0" err="1" smtClean="0"/>
              <a:t>the</a:t>
            </a:r>
            <a:r>
              <a:rPr lang="de-CH" sz="2800" dirty="0" smtClean="0"/>
              <a:t> </a:t>
            </a:r>
            <a:r>
              <a:rPr lang="de-CH" sz="2800" dirty="0" err="1" smtClean="0"/>
              <a:t>management</a:t>
            </a:r>
            <a:r>
              <a:rPr lang="de-CH" sz="2800" dirty="0" smtClean="0"/>
              <a:t>, </a:t>
            </a:r>
            <a:r>
              <a:rPr lang="de-CH" sz="2800" dirty="0" err="1" smtClean="0"/>
              <a:t>archival</a:t>
            </a:r>
            <a:r>
              <a:rPr lang="de-CH" sz="2800" dirty="0" smtClean="0"/>
              <a:t> and </a:t>
            </a:r>
            <a:r>
              <a:rPr lang="de-CH" sz="2800" dirty="0" err="1" smtClean="0"/>
              <a:t>exchange</a:t>
            </a:r>
            <a:r>
              <a:rPr lang="de-CH" sz="2800" dirty="0" smtClean="0"/>
              <a:t> of such </a:t>
            </a:r>
            <a:r>
              <a:rPr lang="de-CH" sz="2800" dirty="0" err="1" smtClean="0"/>
              <a:t>information</a:t>
            </a:r>
            <a:r>
              <a:rPr lang="de-CH" sz="2800" dirty="0" smtClean="0"/>
              <a:t> </a:t>
            </a:r>
            <a:r>
              <a:rPr lang="de-CH" sz="2800" dirty="0" err="1" smtClean="0"/>
              <a:t>world-wide</a:t>
            </a:r>
            <a:r>
              <a:rPr lang="de-CH" sz="2800" dirty="0" smtClean="0"/>
              <a:t>.</a:t>
            </a:r>
          </a:p>
        </p:txBody>
      </p:sp>
      <p:sp>
        <p:nvSpPr>
          <p:cNvPr id="4" name="Title 1"/>
          <p:cNvSpPr txBox="1">
            <a:spLocks/>
          </p:cNvSpPr>
          <p:nvPr/>
        </p:nvSpPr>
        <p:spPr>
          <a:xfrm>
            <a:off x="0" y="494506"/>
            <a:ext cx="9144000" cy="98901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CH" b="1" dirty="0" smtClean="0">
                <a:solidFill>
                  <a:srgbClr val="000090"/>
                </a:solidFill>
              </a:rPr>
              <a:t>WIGOS </a:t>
            </a:r>
            <a:r>
              <a:rPr lang="de-CH" b="1" dirty="0" err="1" smtClean="0">
                <a:solidFill>
                  <a:srgbClr val="000090"/>
                </a:solidFill>
              </a:rPr>
              <a:t>Metadata</a:t>
            </a:r>
            <a:r>
              <a:rPr lang="de-CH" b="1" dirty="0" smtClean="0">
                <a:solidFill>
                  <a:srgbClr val="000090"/>
                </a:solidFill>
              </a:rPr>
              <a:t> Standard (WMDS): </a:t>
            </a:r>
          </a:p>
          <a:p>
            <a:r>
              <a:rPr lang="de-CH" b="1" dirty="0" smtClean="0">
                <a:solidFill>
                  <a:srgbClr val="000090"/>
                </a:solidFill>
              </a:rPr>
              <a:t>Approach</a:t>
            </a:r>
          </a:p>
          <a:p>
            <a:endParaRPr lang="en-US" b="1" dirty="0">
              <a:solidFill>
                <a:srgbClr val="000090"/>
              </a:solidFill>
            </a:endParaRPr>
          </a:p>
        </p:txBody>
      </p:sp>
    </p:spTree>
    <p:extLst>
      <p:ext uri="{BB962C8B-B14F-4D97-AF65-F5344CB8AC3E}">
        <p14:creationId xmlns:p14="http://schemas.microsoft.com/office/powerpoint/2010/main" val="1416755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b="1" dirty="0" smtClean="0">
                <a:solidFill>
                  <a:srgbClr val="000090"/>
                </a:solidFill>
              </a:rPr>
              <a:t>Technical </a:t>
            </a:r>
            <a:r>
              <a:rPr lang="de-CH" b="1" dirty="0" err="1" smtClean="0">
                <a:solidFill>
                  <a:srgbClr val="000090"/>
                </a:solidFill>
              </a:rPr>
              <a:t>requirements</a:t>
            </a:r>
            <a:r>
              <a:rPr lang="de-CH" b="1" dirty="0" smtClean="0">
                <a:solidFill>
                  <a:srgbClr val="000090"/>
                </a:solidFill>
              </a:rPr>
              <a:t> </a:t>
            </a:r>
            <a:r>
              <a:rPr lang="de-CH" b="1" dirty="0" err="1" smtClean="0">
                <a:solidFill>
                  <a:srgbClr val="000090"/>
                </a:solidFill>
              </a:rPr>
              <a:t>of</a:t>
            </a:r>
            <a:r>
              <a:rPr lang="de-CH" b="1" dirty="0" smtClean="0">
                <a:solidFill>
                  <a:srgbClr val="000090"/>
                </a:solidFill>
              </a:rPr>
              <a:t> WMDS</a:t>
            </a:r>
            <a:endParaRPr lang="en-US" b="1" dirty="0">
              <a:solidFill>
                <a:srgbClr val="000090"/>
              </a:solidFill>
            </a:endParaRPr>
          </a:p>
        </p:txBody>
      </p:sp>
      <p:sp>
        <p:nvSpPr>
          <p:cNvPr id="3" name="Text Placeholder 2"/>
          <p:cNvSpPr>
            <a:spLocks noGrp="1"/>
          </p:cNvSpPr>
          <p:nvPr>
            <p:ph idx="1"/>
          </p:nvPr>
        </p:nvSpPr>
        <p:spPr/>
        <p:txBody>
          <a:bodyPr>
            <a:normAutofit/>
          </a:bodyPr>
          <a:lstStyle/>
          <a:p>
            <a:pPr marL="514350" indent="-514350" fontAlgn="base">
              <a:lnSpc>
                <a:spcPct val="150000"/>
              </a:lnSpc>
              <a:spcBef>
                <a:spcPts val="600"/>
              </a:spcBef>
              <a:spcAft>
                <a:spcPct val="0"/>
              </a:spcAft>
              <a:buFont typeface="+mj-lt"/>
              <a:buAutoNum type="arabicPeriod"/>
            </a:pPr>
            <a:r>
              <a:rPr lang="en-GB" dirty="0" smtClean="0">
                <a:solidFill>
                  <a:srgbClr val="000000"/>
                </a:solidFill>
                <a:cs typeface="Arial" panose="020B0604020202020204" pitchFamily="34" charset="0"/>
              </a:rPr>
              <a:t>Cover </a:t>
            </a:r>
            <a:r>
              <a:rPr lang="en-GB" dirty="0">
                <a:solidFill>
                  <a:srgbClr val="000000"/>
                </a:solidFill>
                <a:cs typeface="Arial" panose="020B0604020202020204" pitchFamily="34" charset="0"/>
              </a:rPr>
              <a:t>all types of </a:t>
            </a:r>
            <a:r>
              <a:rPr lang="en-GB" dirty="0" smtClean="0">
                <a:solidFill>
                  <a:srgbClr val="000000"/>
                </a:solidFill>
                <a:cs typeface="Arial" panose="020B0604020202020204" pitchFamily="34" charset="0"/>
              </a:rPr>
              <a:t>observations</a:t>
            </a:r>
          </a:p>
          <a:p>
            <a:pPr marL="514350" indent="-514350" fontAlgn="base">
              <a:lnSpc>
                <a:spcPct val="150000"/>
              </a:lnSpc>
              <a:spcBef>
                <a:spcPts val="600"/>
              </a:spcBef>
              <a:spcAft>
                <a:spcPct val="0"/>
              </a:spcAft>
              <a:buFont typeface="+mj-lt"/>
              <a:buAutoNum type="arabicPeriod"/>
            </a:pPr>
            <a:r>
              <a:rPr lang="en-GB" dirty="0" smtClean="0">
                <a:solidFill>
                  <a:srgbClr val="000000"/>
                </a:solidFill>
                <a:cs typeface="Arial" panose="020B0604020202020204" pitchFamily="34" charset="0"/>
              </a:rPr>
              <a:t>Cover all disciplines / application areas</a:t>
            </a:r>
          </a:p>
          <a:p>
            <a:pPr marL="514350" indent="-514350" fontAlgn="base">
              <a:lnSpc>
                <a:spcPct val="150000"/>
              </a:lnSpc>
              <a:spcBef>
                <a:spcPts val="600"/>
              </a:spcBef>
              <a:spcAft>
                <a:spcPct val="0"/>
              </a:spcAft>
              <a:buFont typeface="+mj-lt"/>
              <a:buAutoNum type="arabicPeriod"/>
            </a:pPr>
            <a:r>
              <a:rPr lang="en-US" dirty="0" smtClean="0">
                <a:solidFill>
                  <a:srgbClr val="000000"/>
                </a:solidFill>
                <a:cs typeface="Arial" panose="020B0604020202020204" pitchFamily="34" charset="0"/>
              </a:rPr>
              <a:t>Forward-looking but also respecting legacy</a:t>
            </a:r>
            <a:endParaRPr lang="en-GB" dirty="0">
              <a:solidFill>
                <a:srgbClr val="000000"/>
              </a:solidFill>
              <a:cs typeface="Arial" panose="020B0604020202020204" pitchFamily="34" charset="0"/>
            </a:endParaRPr>
          </a:p>
          <a:p>
            <a:pPr marL="514350" indent="-514350" fontAlgn="base">
              <a:lnSpc>
                <a:spcPct val="150000"/>
              </a:lnSpc>
              <a:spcBef>
                <a:spcPts val="600"/>
              </a:spcBef>
              <a:spcAft>
                <a:spcPct val="0"/>
              </a:spcAft>
              <a:buFont typeface="+mj-lt"/>
              <a:buAutoNum type="arabicPeriod"/>
            </a:pPr>
            <a:r>
              <a:rPr lang="en-US" dirty="0" smtClean="0">
                <a:solidFill>
                  <a:srgbClr val="000000"/>
                </a:solidFill>
                <a:cs typeface="Arial" panose="020B0604020202020204" pitchFamily="34" charset="0"/>
              </a:rPr>
              <a:t>Acceptable to and applicable by all Members</a:t>
            </a:r>
          </a:p>
          <a:p>
            <a:pPr marL="514350" indent="-514350" fontAlgn="base">
              <a:lnSpc>
                <a:spcPct val="150000"/>
              </a:lnSpc>
              <a:spcBef>
                <a:spcPts val="600"/>
              </a:spcBef>
              <a:spcAft>
                <a:spcPct val="0"/>
              </a:spcAft>
              <a:buFont typeface="+mj-lt"/>
              <a:buAutoNum type="arabicPeriod"/>
            </a:pPr>
            <a:r>
              <a:rPr lang="de-CH" dirty="0" smtClean="0">
                <a:solidFill>
                  <a:srgbClr val="000000"/>
                </a:solidFill>
                <a:cs typeface="Arial" panose="020B0604020202020204" pitchFamily="34" charset="0"/>
              </a:rPr>
              <a:t>Keep </a:t>
            </a:r>
            <a:r>
              <a:rPr lang="de-CH" dirty="0" err="1" smtClean="0">
                <a:solidFill>
                  <a:srgbClr val="000000"/>
                </a:solidFill>
                <a:cs typeface="Arial" panose="020B0604020202020204" pitchFamily="34" charset="0"/>
              </a:rPr>
              <a:t>it</a:t>
            </a:r>
            <a:r>
              <a:rPr lang="de-CH" dirty="0" smtClean="0">
                <a:solidFill>
                  <a:srgbClr val="000000"/>
                </a:solidFill>
                <a:cs typeface="Arial" panose="020B0604020202020204" pitchFamily="34" charset="0"/>
              </a:rPr>
              <a:t> simple</a:t>
            </a:r>
            <a:endParaRPr lang="en-US" dirty="0" smtClean="0">
              <a:solidFill>
                <a:srgbClr val="000000"/>
              </a:solidFill>
              <a:cs typeface="Arial" panose="020B0604020202020204" pitchFamily="34" charset="0"/>
            </a:endParaRPr>
          </a:p>
        </p:txBody>
      </p:sp>
      <p:grpSp>
        <p:nvGrpSpPr>
          <p:cNvPr id="19" name="Group 18"/>
          <p:cNvGrpSpPr/>
          <p:nvPr/>
        </p:nvGrpSpPr>
        <p:grpSpPr>
          <a:xfrm>
            <a:off x="3702353" y="5207000"/>
            <a:ext cx="4812011" cy="1440703"/>
            <a:chOff x="774498" y="2016443"/>
            <a:chExt cx="6753990" cy="1821768"/>
          </a:xfrm>
        </p:grpSpPr>
        <p:pic>
          <p:nvPicPr>
            <p:cNvPr id="20" name="Picture 2" descr="http://2.bp.blogspot.com/-mmOzBQGy-VI/TxMlcpjfwKI/AAAAAAAAA4g/pSuaSEx-IjY/s1600/Square+and+circle+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0513" y="2016443"/>
              <a:ext cx="1937975" cy="18217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74498" y="3399989"/>
              <a:ext cx="3572068" cy="400110"/>
            </a:xfrm>
            <a:prstGeom prst="rect">
              <a:avLst/>
            </a:prstGeom>
          </p:spPr>
          <p:txBody>
            <a:bodyPr wrap="none">
              <a:spAutoFit/>
            </a:bodyPr>
            <a:lstStyle/>
            <a:p>
              <a:pPr eaLnBrk="0" fontAlgn="base" hangingPunct="0">
                <a:spcBef>
                  <a:spcPct val="0"/>
                </a:spcBef>
                <a:spcAft>
                  <a:spcPct val="0"/>
                </a:spcAft>
              </a:pPr>
              <a:r>
                <a:rPr lang="de-CH" sz="2000" dirty="0">
                  <a:solidFill>
                    <a:srgbClr val="000000"/>
                  </a:solidFill>
                </a:rPr>
                <a:t>… </a:t>
              </a:r>
              <a:r>
                <a:rPr lang="de-CH" sz="2000" dirty="0" err="1">
                  <a:solidFill>
                    <a:srgbClr val="000000"/>
                  </a:solidFill>
                </a:rPr>
                <a:t>or</a:t>
              </a:r>
              <a:r>
                <a:rPr lang="de-CH" sz="2000" dirty="0">
                  <a:solidFill>
                    <a:srgbClr val="000000"/>
                  </a:solidFill>
                </a:rPr>
                <a:t>, </a:t>
              </a:r>
              <a:r>
                <a:rPr lang="de-CH" sz="2000" dirty="0" err="1">
                  <a:solidFill>
                    <a:srgbClr val="000000"/>
                  </a:solidFill>
                </a:rPr>
                <a:t>how</a:t>
              </a:r>
              <a:r>
                <a:rPr lang="de-CH" sz="2000" dirty="0">
                  <a:solidFill>
                    <a:srgbClr val="000000"/>
                  </a:solidFill>
                </a:rPr>
                <a:t> </a:t>
              </a:r>
              <a:r>
                <a:rPr lang="de-CH" sz="2000" dirty="0" err="1">
                  <a:solidFill>
                    <a:srgbClr val="000000"/>
                  </a:solidFill>
                </a:rPr>
                <a:t>to</a:t>
              </a:r>
              <a:r>
                <a:rPr lang="de-CH" sz="2000" dirty="0">
                  <a:solidFill>
                    <a:srgbClr val="000000"/>
                  </a:solidFill>
                </a:rPr>
                <a:t> </a:t>
              </a:r>
              <a:r>
                <a:rPr lang="de-CH" sz="2000" dirty="0" err="1">
                  <a:solidFill>
                    <a:srgbClr val="000000"/>
                  </a:solidFill>
                </a:rPr>
                <a:t>square</a:t>
              </a:r>
              <a:r>
                <a:rPr lang="de-CH" sz="2000" dirty="0">
                  <a:solidFill>
                    <a:srgbClr val="000000"/>
                  </a:solidFill>
                </a:rPr>
                <a:t> </a:t>
              </a:r>
              <a:r>
                <a:rPr lang="de-CH" sz="2000" dirty="0" err="1">
                  <a:solidFill>
                    <a:srgbClr val="000000"/>
                  </a:solidFill>
                </a:rPr>
                <a:t>the</a:t>
              </a:r>
              <a:r>
                <a:rPr lang="de-CH" sz="2000" dirty="0">
                  <a:solidFill>
                    <a:srgbClr val="000000"/>
                  </a:solidFill>
                </a:rPr>
                <a:t> </a:t>
              </a:r>
              <a:r>
                <a:rPr lang="de-CH" sz="2000" dirty="0" err="1">
                  <a:solidFill>
                    <a:srgbClr val="000000"/>
                  </a:solidFill>
                </a:rPr>
                <a:t>circle</a:t>
              </a:r>
              <a:endParaRPr lang="en-US" sz="2000" dirty="0">
                <a:solidFill>
                  <a:srgbClr val="000000"/>
                </a:solidFill>
              </a:endParaRPr>
            </a:p>
          </p:txBody>
        </p:sp>
      </p:grpSp>
      <p:sp>
        <p:nvSpPr>
          <p:cNvPr id="4" name="TextBox 3"/>
          <p:cNvSpPr txBox="1"/>
          <p:nvPr/>
        </p:nvSpPr>
        <p:spPr>
          <a:xfrm>
            <a:off x="9255760" y="2946400"/>
            <a:ext cx="3352800" cy="369332"/>
          </a:xfrm>
          <a:prstGeom prst="rect">
            <a:avLst/>
          </a:prstGeom>
          <a:noFill/>
        </p:spPr>
        <p:txBody>
          <a:bodyPr wrap="square" rtlCol="0">
            <a:spAutoFit/>
          </a:bodyPr>
          <a:lstStyle/>
          <a:p>
            <a:r>
              <a:rPr lang="de-CH" dirty="0">
                <a:solidFill>
                  <a:srgbClr val="000000"/>
                </a:solidFill>
                <a:cs typeface="Arial" panose="020B0604020202020204" pitchFamily="34" charset="0"/>
              </a:rPr>
              <a:t>, not </a:t>
            </a:r>
            <a:r>
              <a:rPr lang="de-CH" dirty="0" err="1">
                <a:solidFill>
                  <a:srgbClr val="000000"/>
                </a:solidFill>
                <a:cs typeface="Arial" panose="020B0604020202020204" pitchFamily="34" charset="0"/>
              </a:rPr>
              <a:t>too</a:t>
            </a:r>
            <a:r>
              <a:rPr lang="de-CH" dirty="0">
                <a:solidFill>
                  <a:srgbClr val="000000"/>
                </a:solidFill>
                <a:cs typeface="Arial" panose="020B0604020202020204" pitchFamily="34" charset="0"/>
              </a:rPr>
              <a:t> </a:t>
            </a:r>
            <a:r>
              <a:rPr lang="de-CH" dirty="0" err="1">
                <a:solidFill>
                  <a:srgbClr val="000000"/>
                </a:solidFill>
                <a:cs typeface="Arial" panose="020B0604020202020204" pitchFamily="34" charset="0"/>
              </a:rPr>
              <a:t>many</a:t>
            </a:r>
            <a:r>
              <a:rPr lang="de-CH" dirty="0">
                <a:solidFill>
                  <a:srgbClr val="000000"/>
                </a:solidFill>
                <a:cs typeface="Arial" panose="020B0604020202020204" pitchFamily="34" charset="0"/>
              </a:rPr>
              <a:t> </a:t>
            </a:r>
            <a:r>
              <a:rPr lang="de-CH" dirty="0" err="1" smtClean="0">
                <a:solidFill>
                  <a:srgbClr val="000000"/>
                </a:solidFill>
                <a:cs typeface="Arial" panose="020B0604020202020204" pitchFamily="34" charset="0"/>
              </a:rPr>
              <a:t>items</a:t>
            </a:r>
            <a:endParaRPr 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59279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00192" y="1158652"/>
            <a:ext cx="2051164" cy="14401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WIGOS</a:t>
            </a:r>
            <a:endParaRPr lang="de-CH" dirty="0"/>
          </a:p>
        </p:txBody>
      </p:sp>
      <p:sp>
        <p:nvSpPr>
          <p:cNvPr id="7" name="Rectangle 6"/>
          <p:cNvSpPr/>
          <p:nvPr/>
        </p:nvSpPr>
        <p:spPr>
          <a:xfrm>
            <a:off x="7020272" y="2022624"/>
            <a:ext cx="1209318"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WIS</a:t>
            </a:r>
            <a:endParaRPr lang="de-CH" dirty="0"/>
          </a:p>
        </p:txBody>
      </p:sp>
      <p:sp>
        <p:nvSpPr>
          <p:cNvPr id="2" name="Title 1"/>
          <p:cNvSpPr>
            <a:spLocks noGrp="1"/>
          </p:cNvSpPr>
          <p:nvPr>
            <p:ph type="title"/>
          </p:nvPr>
        </p:nvSpPr>
        <p:spPr>
          <a:xfrm>
            <a:off x="457200" y="-9842"/>
            <a:ext cx="8229600" cy="1143000"/>
          </a:xfrm>
        </p:spPr>
        <p:txBody>
          <a:bodyPr>
            <a:normAutofit fontScale="90000"/>
          </a:bodyPr>
          <a:lstStyle/>
          <a:p>
            <a:r>
              <a:rPr lang="en-US" b="1" dirty="0" smtClean="0">
                <a:solidFill>
                  <a:srgbClr val="000090"/>
                </a:solidFill>
              </a:rPr>
              <a:t>Considerations of WIGOS Metadata</a:t>
            </a:r>
            <a:endParaRPr lang="de-CH" b="1" dirty="0">
              <a:solidFill>
                <a:srgbClr val="000090"/>
              </a:solidFill>
            </a:endParaRPr>
          </a:p>
        </p:txBody>
      </p:sp>
      <p:sp>
        <p:nvSpPr>
          <p:cNvPr id="4" name="Content Placeholder 3"/>
          <p:cNvSpPr>
            <a:spLocks noGrp="1"/>
          </p:cNvSpPr>
          <p:nvPr>
            <p:ph idx="1"/>
          </p:nvPr>
        </p:nvSpPr>
        <p:spPr>
          <a:xfrm>
            <a:off x="457200" y="1600200"/>
            <a:ext cx="5659120" cy="4711700"/>
          </a:xfrm>
        </p:spPr>
        <p:txBody>
          <a:bodyPr>
            <a:normAutofit fontScale="92500" lnSpcReduction="20000"/>
          </a:bodyPr>
          <a:lstStyle/>
          <a:p>
            <a:r>
              <a:rPr lang="en-US" dirty="0" smtClean="0"/>
              <a:t>Generation</a:t>
            </a:r>
            <a:endParaRPr lang="en-US" dirty="0"/>
          </a:p>
          <a:p>
            <a:pPr lvl="1"/>
            <a:r>
              <a:rPr lang="en-US" dirty="0"/>
              <a:t>Various levels of </a:t>
            </a:r>
            <a:r>
              <a:rPr lang="en-US" dirty="0" smtClean="0"/>
              <a:t>granularity</a:t>
            </a:r>
          </a:p>
          <a:p>
            <a:pPr marL="457200" lvl="1" indent="0">
              <a:buNone/>
            </a:pPr>
            <a:endParaRPr lang="en-US" sz="1400" dirty="0" smtClean="0"/>
          </a:p>
          <a:p>
            <a:r>
              <a:rPr lang="en-US" dirty="0" smtClean="0"/>
              <a:t>Transmission</a:t>
            </a:r>
            <a:endParaRPr lang="en-US" dirty="0"/>
          </a:p>
          <a:p>
            <a:pPr lvl="1"/>
            <a:r>
              <a:rPr lang="en-US" sz="3000" dirty="0"/>
              <a:t>Various intervals for (incremental) </a:t>
            </a:r>
            <a:r>
              <a:rPr lang="en-US" sz="3000" dirty="0" smtClean="0"/>
              <a:t>update</a:t>
            </a:r>
          </a:p>
          <a:p>
            <a:pPr marL="0" indent="0">
              <a:buNone/>
            </a:pPr>
            <a:endParaRPr lang="en-US" sz="1300" dirty="0" smtClean="0"/>
          </a:p>
          <a:p>
            <a:r>
              <a:rPr lang="en-US" dirty="0" smtClean="0"/>
              <a:t>Access and use</a:t>
            </a:r>
          </a:p>
          <a:p>
            <a:pPr lvl="1"/>
            <a:r>
              <a:rPr lang="en-US" sz="3000" dirty="0" smtClean="0"/>
              <a:t>By humans </a:t>
            </a:r>
            <a:br>
              <a:rPr lang="en-US" sz="3000" dirty="0" smtClean="0"/>
            </a:br>
            <a:r>
              <a:rPr lang="en-US" sz="3000" dirty="0" smtClean="0"/>
              <a:t>(researchers, managers, the public)</a:t>
            </a:r>
          </a:p>
          <a:p>
            <a:pPr lvl="1"/>
            <a:r>
              <a:rPr lang="en-US" sz="3000" dirty="0" smtClean="0"/>
              <a:t>By machines (services)</a:t>
            </a:r>
            <a:endParaRPr lang="en-US" sz="3000" dirty="0"/>
          </a:p>
        </p:txBody>
      </p:sp>
      <p:grpSp>
        <p:nvGrpSpPr>
          <p:cNvPr id="6" name="Group 5"/>
          <p:cNvGrpSpPr/>
          <p:nvPr/>
        </p:nvGrpSpPr>
        <p:grpSpPr>
          <a:xfrm>
            <a:off x="5977811" y="3208660"/>
            <a:ext cx="2770653" cy="1555532"/>
            <a:chOff x="683568" y="3573016"/>
            <a:chExt cx="3561441" cy="1999505"/>
          </a:xfrm>
        </p:grpSpPr>
        <p:pic>
          <p:nvPicPr>
            <p:cNvPr id="3074" name="Picture 2" descr="http://us.123rf.com/400wm/400/400/broukoid/broukoid0803/broukoid080300002/2628924-an-isolated-three-cogwheels-on-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403648" y="3573016"/>
              <a:ext cx="2330912" cy="1747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683568" y="3599954"/>
              <a:ext cx="936104" cy="504056"/>
            </a:xfrm>
            <a:prstGeom prst="wedgeRectCallout">
              <a:avLst>
                <a:gd name="adj1" fmla="val 113220"/>
                <a:gd name="adj2" fmla="val 123543"/>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Rather invariant</a:t>
              </a:r>
              <a:endParaRPr kumimoji="0" lang="de-CH" sz="1100" b="0" i="0" u="none" strike="noStrike" cap="none" normalizeH="0" baseline="0" dirty="0" smtClean="0">
                <a:ln>
                  <a:noFill/>
                </a:ln>
                <a:solidFill>
                  <a:schemeClr val="tx1"/>
                </a:solidFill>
                <a:effectLst/>
                <a:latin typeface="Arial" charset="0"/>
              </a:endParaRPr>
            </a:p>
          </p:txBody>
        </p:sp>
        <p:sp>
          <p:nvSpPr>
            <p:cNvPr id="9" name="Rectangular Callout 8"/>
            <p:cNvSpPr/>
            <p:nvPr/>
          </p:nvSpPr>
          <p:spPr bwMode="auto">
            <a:xfrm>
              <a:off x="3308904" y="5068464"/>
              <a:ext cx="936105" cy="504057"/>
            </a:xfrm>
            <a:prstGeom prst="wedgeRectCallout">
              <a:avLst>
                <a:gd name="adj1" fmla="val -94014"/>
                <a:gd name="adj2" fmla="val -90910"/>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Very dynamic</a:t>
              </a:r>
              <a:endParaRPr kumimoji="0" lang="de-CH" sz="1100" b="0" i="0" u="none" strike="noStrike" cap="none" normalizeH="0" baseline="0" dirty="0" smtClean="0">
                <a:ln>
                  <a:noFill/>
                </a:ln>
                <a:solidFill>
                  <a:schemeClr val="tx1"/>
                </a:solidFill>
                <a:effectLst/>
                <a:latin typeface="Arial" charset="0"/>
              </a:endParaRPr>
            </a:p>
          </p:txBody>
        </p:sp>
        <p:sp>
          <p:nvSpPr>
            <p:cNvPr id="10" name="Rectangular Callout 9"/>
            <p:cNvSpPr/>
            <p:nvPr/>
          </p:nvSpPr>
          <p:spPr bwMode="auto">
            <a:xfrm>
              <a:off x="2915816" y="3617804"/>
              <a:ext cx="1296144" cy="360040"/>
            </a:xfrm>
            <a:prstGeom prst="wedgeRectCallout">
              <a:avLst>
                <a:gd name="adj1" fmla="val -22895"/>
                <a:gd name="adj2" fmla="val 202521"/>
              </a:avLst>
            </a:prstGeom>
            <a:solidFill>
              <a:schemeClr val="bg1">
                <a:lumMod val="85000"/>
              </a:schemeClr>
            </a:solidFill>
            <a:ln w="254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intermediate</a:t>
              </a:r>
              <a:endParaRPr kumimoji="0" lang="de-CH" sz="1100" b="0" i="0" u="none" strike="noStrike" cap="none" normalizeH="0" baseline="0" dirty="0" smtClean="0">
                <a:ln>
                  <a:noFill/>
                </a:ln>
                <a:solidFill>
                  <a:schemeClr val="tx1"/>
                </a:solidFill>
                <a:effectLst/>
                <a:latin typeface="Arial" charset="0"/>
              </a:endParaRPr>
            </a:p>
          </p:txBody>
        </p:sp>
      </p:grpSp>
      <p:pic>
        <p:nvPicPr>
          <p:cNvPr id="3078" name="Picture 6" descr="an example of a typical image of a Tree of Lif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3432" y="1374552"/>
            <a:ext cx="223224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koreaittimes.com/images/imagecache/medium/kids-on-a-compu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166" y="4528308"/>
            <a:ext cx="1461539" cy="96948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QEBQUEBQVFBQVFBUVFRUVFhQUFRQVFBQVFRUUFRQYHSYeFxkjGRQVHy8gIycpLCwsFR4xNTAqNSYrLCkBCQoKDgwOGg8PGiwkHyQsLzExLCwpKS0sKikpKS8vLCwsKiwsLCwpKSksLCo1KSkvLCksKS0pKSkpKSwpLCksKf/AABEIAMMBAgMBIgACEQEDEQH/xAAcAAABBAMBAAAAAAAAAAAAAAAAAQIFBwMEBgj/xABJEAABBAADAwkDBwgKAQUAAAABAAIDEQQSIQUxQQYHEyIyUWFxgZGhsRQjUnKywdEkQkNic4KSwggVMzRTdJOis/Bjg4Sjw/H/xAAaAQEAAgMBAAAAAAAAAAAAAAAAAQMCBAUG/8QAMREAAgECBAMFCQEAAwAAAAAAAAECAxEEEiFBBTFREyJhcfAUMoGRobHB0eFCBhUW/9oADAMBAAIRAxEAPwC8UIQgBCEIAQhCAEiEhKACU0lBKQoBbSWkQhAtota82MYzRzgD3cVrYvbDGstpBO4eHiVnGnKXJFM69OF7yWhvSThvaIC1ztWMcVyG09u5d51K0sJ0uIFxjq/TccrT5d/ot1YRJXkzlS4m27QRYUOKa/suB+PsT3yhu8qvhs3FMkYWPbWYZi1xto4nKRqugmxxOpNlVywyvo9C+GPbj3o2ZMP2kAiPajTv0XOme0CVT2CCxU7nXNeCLGoS2uc2ftLI6j2Tv/FdCCtapTcGb9GsqiH2ltMtLarLh6E0FLaAVCEIAQhCAEIQgBCEIAQhIgFQkRaALRaS0loAJSWhJaALSItIhALR2xj+hiLhvNAeZ4+y1mx+ObCwvedB7SeAC4PbXKJ04p1Bt2Gjge++9bmFw0qsr20ORxPiVPCwcL99rRL7+AYrah79/FRWJ2qRuK1JplGzSue4MYLc40B957gu92cYnj41Z1XoZxiflGJYxx0cbd9Uakfd6rvxiKaA3QAUANwA3Uue2RyTihqSUl8tb7Ia294A/FSjiBuOnitOp3mdWgsiNgzHvSGVa3SI6RV5TYzmxnS9ItXpEdIpyjtDb6RdXsubNCwnur2GvuXE9ItvA7WdEeqdOI4FU1qLnHQ2cNilSleXI7a0oKwYXEiRgc3cRf4hZrXLatoegTTV0OBTgUwFKCoMh4SptpQgFQhCAEIQgBCEIBEloJTbQC2ktJaRALaLSIQBaRCEIBIi0IDiuXuOIkjj4Buf1cSP5feuPkltdbzj4Ijo5huro3eBsub7bd7Fw/S2F6PByXYxSPA8Upy9rm5elbQbipqBWbki0GR8h39keAFX7z7lH4t2iz8mMTla4dzj76Kvk7uxVBZKd/I7KTEWsZlUeMVaDiVX2Zn7Sje6VBlUecSmnEqeyMXikSPTJOmUd8oKTpyp7IweLRI9Mjp1G9MUvSlT2Ri8WWDyQmzQO8HkD1AKnVFcm8AYcO1ru0bc7wLuB8hSlF5yu06kmup73BxlGhBS52FTgmpQqTaHApwTAnAoSOSpoSoBUIQgBCEIDGSkQUloASITS8DeQgHIWhPt/DRmpMRCw9zpY2/EqLm5xtmsJDsbh7Hc8H4WhB0SFxE3PRsptj5ST9WKV1+RDVFTf0gNnNum4h3dUbR9p4QFmIWjsTazcXhosRGCGyxteAasBw3GuI3LeQGHF4RsrHMkAc1wog/93qvtq83ErXE4Zwe0/muOVw9dxVjoV9KvOl7pqYnB0sR76167lTHm8xjtC1g8S8fctvZ3NfiI3EmSKi2iAXHXeOHf8VZyFe8bVfQ1Y8JoJW1+ZT2Kw74HlkrS0jv4+IPELH0w71ZeNwjJMcwSNa8fJZNHAEX0zOBWvidjQMxeHDYowHNxGYZRRytYWkg91n2rejxBWV1rY49TgDzNxnpffmV30wTw1xBIa6hqTlNV3kqytq4VjXYbKxrfyqPstAsZJO4LY5QH8jxH7CX7BWP/AGPK0efiZx/4+tc0+Xh/Suodh4h4tsEhHfVfFbUfJHFO/RV9ZzR7rVj4QfNs+o37IWVUS4jU2SNqPAMPvJ/T9Fex8hMSd5jb+8SfcFP7D5HMgcHyO6R47OlNae8DiV0aRUVMbVmrNm5R4ThaMlJRu11FQkQtQ6gqVIhQBwSgpqUFCR4TgmApQUA9CRKgBCEICvudvlNicBBC/CvDM0jmuJa135tt7W7cVUcvLvbWI6zJpyDuMbGMb6ZWgK3OerCZ9lOd/hyxP9pLP51VfJPZfSwNfvpz21r+ab09CrqMIzlaTsaeNxSwtPtGRE0m15XXJPiL73YjJ8HLTl5MYmQ3NOyzvzzPkPrV2rUhw8TMo6pzbtwvyWvj8OwgkN7Oh3ijfeO9bWHoUqsra/P+Hmf/AEVSUrKBW7OQX0p2/uxSO+NJr+SkTO1JM76rGN+Ll3mUvyFm8A5xmGpvq5RV7qu+KjNqxZX5ZA5rw4gg1p4VpS6UOGw3/P7NinxSvOVm18DmcNydjfeSGZ9by6RjR5aN3rQ2xgmMa7LB0Zadbe9zhru109y77YmNY1mQgGnOzaE7zYOmvhfhS5/lpM15NVfR06tNQSW6cDVe5RXwUIUsyR0MPiqlStla082XHzLYzpNjYf8A8Zlj/hkcR7nBdyqo/o747NgcRHeseIzAdwkY372lWuvPHZBCRKpAISJUBFzf36P/AC0v/LEkx4/K8L5Yj/jYlnH5dF/l5v8AkhKTaH97wv8A7j/jarlt5P8AJU9/NfgdtjtYb/Ms+xIncoP7piP2En2Cm7X7WG/zLPsSJ23/AO6T/sZPslQucfW5L/162N3DDqN+q34BZE2PsjyHwSqplgIQhACFhxmMZDG6SVwaxgtzjuAHFaEnKaAC81jvAoe11ICWQuVxnONhY98jL8ZGfBtlRUnPJhGnW3/sw4n2uaAUB34ShQPJTlhBtJj3QB46Mhr2vblILhYqiQRofYp5QBQU4JqUISPCcEwFOCAVCEIDmOcLB9LsvFtqz0LnDzZ17/2qlub7bIZE5kpd0LJw52WswEjQCWg7z1V6Dx+GEkUjDuex7T5OaQfivJMEhjdI3jVeoOX8VnTtm1NPG0O3ouHl9zosTtRgw0XzjxI3E4ionMIPQl1NcH7rBBFd5WbaPKnJlZGZCJI2nEAuAD3tcS10ZG7QA68bXN4vFTTMibI8ubC1zYwQOqHOL3C95txJ1tOdC58bTR6hLCeGvWaL/iXXwNTI7SNJ4SmmnZb/AF1Ovwe1A6AzFzKDgzeGveSN/R94FZuGoIKi3Slzi6ybPHVR2DwVm63VansBs8u1O4LvOd43NH2elTnaJNYLkFNNHHJG1wD25nOc+Jgsk1kOeyKreAl2rzXTxwSyXDTYXucM3SO6ozEtIaA06b9d5Vg8iH3hIwI8xbbSdODj91KY2uQYnte6OJrmuBzOYMwcKINrytXEVO0cX1O9CnHInEqP+jljKnxkXB0Ucnqx5Z/9ivVecOZPEdDtvIT245o9NxIGcenUXo9abVnY2BEJUigCoQhxrfp56ICNxI/LIf2U/wBqFM2ifyrCec//ABJgxImxQMZDmRRyNc4atzyOZTA7cSAwk1usJdrRuJikjGZ8Ty7LYbna5pY9oJ0DqIIvTThauS1SfT73KXLn5/oybX7WG/zLPsSJ23f7rP8Asn/ZJK0cRtGOdoZmMMoc17BI3K5r2GwQ06SN3g5SbBOqyf1u5oIniIFaujuWMjjbaztHm0+anI1bwIzrUmI3W0EbiAR5EaJygtnYktb+TyMliGga86tH0RK2zQ4Zmk+KkmbTb+kBjP61ZfR4tvvCrlBplkZpm2hIDeo3JVgZnOc4zq2Vi/2Ve17R968tSG8S7uzu04dor1PzgYZ0uzZ2M7TxG0XoNZo15ZfEW4p7XCiHuBHcQ4ghRdXsTZ2uSrQnhNCeEBb3MUPmsX+0i9zHfirRVa8x0NYXEO75w3+GJh/mVlIQKlCalQDwnBMCcEJHIRaEBiK8p8qMD0O08TGeE8o9ri4e4r1Y5ecOdbCth25IXCmvMUh4WHMAcQfMFZQdpIh8iCgwZdeUXWp8FLYPYTzlaAfnNR3ezv8AxWePlZBBm6PIzM0NcBlOYAVqDevjvWCXnDYA0NLjl7IaDTdb6u6tV16WIjGTTSts789OnmczEKrLuxWhJYLYwzBvGzeh0oZjr30Ca7gp9mDAZ83qLIvdqN+9cCecbK7NHCM4GUPdV1rpevefao7F8vsQ/QZWjuFn8FnU4inJW5eRVDAdx3TzPe53BxBa4skkmbHTjlie4W47rF1S1toz4XK3LBnf0Ra8yPIqT6Y1NrgodoYrEEhjroWayNAG6yXbkP2bIf7XERN8HTZz/DHmWpXxcak1NJq3jZO6tqlzN7DUHRhlbv4k1yMxPybbmEdYozxtJ4VKOjP2l6gxspZG9zRbmtJA8QF5NwewpWTQvw7Xzlr2OJbFK1oLXAgZngXdL1FsblNBjQ9sbiJG2JIZAWTR39KN2tdzhYPeufN5rvlc246WMGC2vNMwGMRfWeXg+jGj35gtxgmO+Vo8GR173OcVtwYNrBQAPmFmpRTvCCi9fEVLSk2tEaPyNx7T5T+9k+wGrE7YkZ1MbXH9fr/btSMkgaC5xoAWSdwC0v6zJ7ET3DvcWxjzAcc3uVqctipqO5mjhygNoADcBVeQA3Js8VkDvJv0CwulncRQiZv168mn+0LXlcS4B2IJ36RhjSPRoc5Sou5i7D8ZszMA1wD2kjRwBvz4KNxELYQQybJQ/s3uD2+TQTmb6H0W8/BNdXUlk1/PLyD/AKjgPcspwRDaZFG2/EA+xjfvVilbcxcbmjBhmzDO6PK4aB7MzSaHaa6g4jzC2GslZ2XCVvc/qv8ALMBR9QFvR4J4FdJQ/VaPi/N8Ep2Y09ovdpWr3D3NoLF1ESoMimhpJy54HgWQ2m6HcS3Vjh40sOM29NDkaSyQudTSGFubXsuAcQDXEUpvC7LZHeUDX2+p4+qwY7YrXkFtA8fFUV71I5Yu3ibFC0JXkr+BB85mNA2XNldqXQgVob6eM2PYvMsTrxBJ1JcT5klei+cPZ0r8E9rGknNGaA35Xg0PHRUDHsWeOYukhkY0Gy5zCGjXTXdvpCEyUw7IrAkMgF6uYGu9jCR8VPO2ZgXYV7oJZ34kAFsbw0DtNDtGt16tneoHCOhJLZjI26p7QHNHg5u/2Ledyde4XA9k7d/zZ6w82Oo2rvZ6jjmSuip1oRdpO3rqW1zKxkYCSwReJfv0PYjb/KrAXmzZXK3G4B2WKWRlHWJ4Lm/6b93pS7rYvPgdBjIL73wn3mNx89zlSW8y2kLn9i8vcFjKEOIZnP6N/wA2+9NMrqvfwtT6gChOCaEoQkehIhAMldQJVB8/OFccVDNXVdDkJG7Mx7jR9HBX85cVzj7G6eDKADm7xdEIDz5g+Tgky5W4mQubmAZCI2kCrqR7usBY1AUvheQcruzhOF/P4j+WIAjytSHJ/lI/ZcvQ4kOfhSare+An85ne3vHsorpcbztYCM9TpZd46rMo8NXEab+CySRi2yG2VzVx0TiWkvuw2KRwjyncBmGexqNTqugwvN7hY+zhozXF5dJ6amgVzmJ5693Q4YacZH3Z78rQKTNk88L3TD5W0NhOlwins/W61lw7xoVmomN2d5HyeYGlrWRhpFU2NgBHG9N34og2Lh4Ow2Jla0Axpruoam1lZt7A5Q+TFQFpFgumDiR9Ukn0pR+L50tlw6MkdIRwhidX8TsoR2QVxk/KzBRSZHTsLgaLGhz3WD2dBwrctXb3LfBTURFMZGG4pmEQSx+LJLLt/Agg8QuD5X8s8JjH9JFhnslB0lLmNJHc9jbzad50XNf1i95pjS4+Fu9wVbZnYurk7zz9Ewtx4Mgb2ZWAB5H5oezQOd4tryWHHf0hBdYfCE+MsgHuaPvVTNwExa0TNezO/q5mltiuF/8AdVNQ8k2j+1fFGOJllaP9rbKzhTnP3VcxlOMfeZO7V56cdMwgHDxAjssYXuPdq66PimcneeLGRztOJkMsRcA8ODQQ0kAlpABBA19FA4vCYJgH5RmIO6GL+Z61Z5IDG8RRyElppz3gVpvyMFHXvWxHB1Wv6Ue0wvon8rfex6dnLZmdR1i9eJB7nNPDwNJYcR0f9o0M/Wb2PUDVnrp4rT2UwT4bDy6hzoInZ2mnaxt48deBtbDp3xnrjO0fnMHWH1mcfNvsVS1Vix6O5Jgg6jUHilUXGGuGfDvA11y6sJ/Wj4HyorKNqZNJxk/XHWjP729n71eawcHsZZ0byEB1ixqDuI4oWBmCEIQGDHR5oyPL4hVFzoTCOCOMb5JLP1Yxf2nD2K45GWCFQfOxtDNjRGN0MYB+s/rH3FvsUpX0RHiQ+wNjtna90lsaLDZLAYHtaXuaW1bzkF0Koak7gd5vJwiRwjJcWkUW9V5BAcDlBtu8AjXXS1CbG2m+J3Ve4NJstBGUnd1mOtrtCRRHFdVs7aeVpMnWznM88XE3o9rtNb3juC9PSi4qy1RwsVJPwYwzShuWYMnZ9GVoJHk7eFGYjA4STsufhn9z/nIr8HbwPVb78WovHSBytq4KFRXaNDDYipF9PL9cvoRuM5MTsGYNErN+eI5x512h7FtbE5eY3B6Qzvyj9HJ84weGV270paTWyseOgc5rt/VNXXeNyyu5RZjWMgbNVjMPm5Qe+xvruXGrYBRejt5+vwd6niZta2flo/19UWVsPn2BoYzD1+vCbH+m77irK2Dyigx0fSYZ+doNHQhzTvpzTqCvMeL+TkB2He/frHINW6b8w3i1b3MXgSIMRKbp8jWNHA5G2T7XUubODg7M3YSUldFo2hIhYGYrlG7aizMH1vuKk3LUxrbZ6hSQVnyx5GtnYXNHWr/voqN25sh2GkLXtrXTu9q9XnDg71H4jk1BIbdExx8QCpa6EXPK+HwMkh+bje76rSVNYLm/x03ZgcB3vIavSsGxY26Na0eQAW23BNHBTlZGZIoDAcymKf8A2j2M8gXH7l0uzuYmP9LJI/ypo9yuKGMDgFldIoyk5ivdlc0eCY4DoQTxL7cR7V1uD5HYeIdRgHk1o+5SOEb1ifBbahklS892zWRx4R7BXzj2nxsNO/2rhNn8lGyMt5O+qFbtNb9VaHPlh72fG/izEM9jmSA+8NXK7NYGwi9xYJL7gWhdbhqUs8Xz0/JoYyrKm4uPiR42bCyKmABrQbblzEnvJrUa6k/eEybZTXQnI0BpoihVX/8Aqw4+VjBY6Qtu8t0w+3VSOz9pieJwAyZKOhuwOBXfeSVlFcvh8DjqFSnFylLn6uWjzc4nPsnBnuga0+bCWH4KfkZa5DmnmvZjG/4c2IZ7JnEe5wXYLxrWV2PQ5syI3F7Pt2Ztsf8ATZo71G5w81ru2g+P+2bmb/ixgnT/AMkW8eYsKapYpMPasjPZlbi9iLhiFZ8JIGtPAdeFx8Wfmn6tFbEe3wyhiW9CdwfeaFx8JPzfJ1LUxWxhmL4nGKTi+Oqd+0jPVf8AHxWBu03RkMxbGhriGCZmsTidA2RjtYyd2tjxV2VT8fv/AH1oYqco+tDpw4HdraVc63ZjoTeFf0WusTgXQHybvjPi0+i38Ntgue1rmgEnKQDdOG/XiNFo15wouN3zdkbdJSqXsuRIyvppO6gTfcALJXlrlFtQ4ieWU75ZHO8mk9UegpehecLanybZmJeDTnM6NutdaUhgrxAcT6Lzi/CuNENdl0o0a1NDXzFLZw0M1RES5ajcLJXcug2djM2nu71Ew4Ag07QjgVIRRkUWigOPxC9PRpuxyMTVpcjLiraaG7ePwWtn7963MZ2RW/7jvRsfY/yjEMiJIDicxAstaASSArqlRU4tvY0qNN1noYti7XZBOXvbmGWhuNajgd+5N2lionYVxpvSPkLtNCC511XgNF03KHm8ncXSxsZKyhXyZtFtADrYcm9w3sJ14Kv8dgchkBeLjrqkPBdZAoAtBBF2Q6txXI9pVS7R0/ZlGyu1b6mswr01zf7J+S7Nw8ZFOLA931pOufivO/JfZRxWLghAvpJWg/VBt3uBXqlraAA3DQLiVJZptnSirKwqEJVWSPcsE4tpWdyxuQGo2NAjWbIl6NZ3KrMwBicQsnRJejCXIyMwBP6MlZQ0BKjkWKJiw8dDzWZIhYmRx/O5Bn2RP+qYneVStv3ErhOS20BJhOjd/hgfEfgrP5dYfpNmYto39A8/wjN/KqE5N7Zjic1kpe3MWixWQMN5iSdxBA9q6HD5RVRp9PrdGnjKUqkVl2f4Z008GHhac7M5c2uu66drq0HcPwUf8oABLQB1cmVja7wLrjZW1Bt7DieVrHBzLaGuIzyCxqWNPbIo2P1lyu0OU5InjZbmucafq06gWcvA2F06cYU6kql3eVubey6bFDoVHTjmkrLZJffctrmYnPyTEscCHMxb7B3guYwkHxsFWEqf5g8XUeMaTfXifqdSS14Ovou7j25KdWkFxNBjuq2+4kagDvXmsXiI0qtpf6b+506OGlUi3HZHTJCaFnQd50HtXOFmLk7eJZEPo4eKyP8A1JL9wTRyWicblEmIPfPK94/gFN9y2lTju/l6Rq5nsjexnKnCRnK6ZjnfQjuV/wDCy1DbQnkxg6NkT4oXEZ5JQGyOaCDlji3i67TqpdBhdmCMVG1sY7mNawe5bDcB3rOM4Q1jz9etyHCUuY6GMO7QWKDZDWSmQXdd63Y2UnrUmlJ6m3CTitCsufPHObh8NEOy+V73Hh82wBo/+Qn91VvsnaxaGtBBAqmmgQQbBbeh19Vd/LXYrMXGGTNzMuxwIdVZgeB1KqLbvN1LDboD0rPo7nj0/OVkJOBhOKmrG5mimJsAPdIHOO4NBoEZN4AsnyWMYAPeWg9xGhqqB3+Tmmu5wXLYfaMkLqIuvzX2CPI7x8PBdHgeUMT8xIAkc0MJOjyAQQAdztWt7jouth8eoRyx005HHnw/vd96dVsjPisCI213aWpnm+wRM8krW5sjWs/j1PuaPaojFTMkZTXHOBrmuyeN9xUXhPlTXOlwjnMMQGYtdR18Do4abit2qnVoPWzZXh5ONfLHWKuXrh8jtR1Hiz3Eaa2DoVV/PVPEW4cNyGSR7nukA1yN00O8WXaj9VbGzedp8ThFtXDmxR6WMZXi9xdHx82n0XE84W3Y8XjS6B2aJjGtY42L0zONHXtGvRefUHDvbW5rk/idtu+h0/MhsfNjJZjqIYw0EGxmkPA/VHvV3qvOZTAiPZ+c6Ome53mLyt9zferDC1ywVKhKhI9yxkLKUwhAY6QnUilJA1InUikA1CdSKQDUqWkUgNHa7A6GSM/pI3s/iaW/evLp2c5xG4VbTfeHHhvXqnEYXPxoqqOUfNzKMQ92HykPcXlrtA1ztTR4g76pZ06jpyzIhq6sVhiMAGgEucTddXqcO86+5azYANzQPE28+/T3K0Iea5766aSvBg/md+Cm8Bzb4aPUx5z3vJd7t3uVkq9STu2YKnFEPzObIeGYiV+jZOjYzhmDMxJA7rdXoVYOE5LRiQv61nfqa9BuWfZGzAwU0AAVQGgCmmNI3qicVLVl0JuN0jDHg2t3BZQ2tyfSKS5iNSJ9JKQDaQnUkpAa20Ic0Z8NfYoJ+FBXTUoiaDK4rOHQxkjkdvckIcSPnGdbg9ujh68fVVryk5v54LMQ6aMamh1h5t4+ivUx2tabAg7lk4GKl1POEG0ns0d1gODrDm+Tt48tR4KTwu07cCxxDrBo6ONG6I7MgscNfBWjyh5Cw4my9uV/02UHevAqtdvcgsRhbIHSx/SaNR9ZvBZQrzgrbdBkje60Zs7c5R/KWynEQNc8tAje2x0RGmoPWHFclFGXENGpJAHiSaC24cY4drrVpreYeAdv9DYUryLwHTY6KxYYTK79zUf7i1Q5QjSjSpqyW3gjJKTlmkXhyfw4w+HiibuYxrf4QBftF+q6LCYjvXPYQ7lMYUKgyJZCwgIQk20lJUIBtJMqehAMypMqyJKQDMqSlkpJSAZSKT6RSAZSwTYeza2qRSkGkMHfBHyJbtJaS5FjBBFlCyUn0ilBIykUn0ikAykUn0ikBjpFJ9IpCDHS1sVDeq3KSZVKdhYi+hS9EpHoh3JpgCszmLiRcuGtacuzrU+cOlbCAockwkytNv8ANvDibcG9HJ9JugP1m7isXI3m2lwr3ufRLgAHWKyg3u36mvYrOfhgVkaylgZEPh9jFu+lJQYQBZ8qcAoJCkJ1IQCoQhACEIQAhCEAIQhACEIQAhCEAIQhACEIQAhCEAIQhACRCEAIQhAIhCEAISIQC0hCEABKhCAVCEI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8" name="AutoShape 4" descr="data:image/jpeg;base64,/9j/4AAQSkZJRgABAQAAAQABAAD/2wCEAAkGBhQQEBQUEBQVFBQVFBUVFRUVFhQUFRQVFBQVFRUUFRQYHSYeFxkjGRQVHy8gIycpLCwsFR4xNTAqNSYrLCkBCQoKDgwOGg8PGiwkHyQsLzExLCwpKS0sKikpKS8vLCwsKiwsLCwpKSksLCo1KSkvLCksKS0pKSkpKSwpLCksKf/AABEIAMMBAgMBIgACEQEDEQH/xAAcAAABBAMBAAAAAAAAAAAAAAAAAQIFBwMEBgj/xABJEAABBAADAwkDBwgKAQUAAAABAAIDEQQSIQUxQQYHEyIyUWFxgZGhsRQjUnKywdEkQkNic4KSwggVMzRTdJOis/Bjg4Sjw/H/xAAaAQEAAgMBAAAAAAAAAAAAAAAAAQMCBAUG/8QAMREAAgECBAMFCQEAAwAAAAAAAAECAxEEEiFBBTFREyJhcfAUMoGRobHB0eFCBhUW/9oADAMBAAIRAxEAPwC8UIQgBCEIAQhCAEiEhKACU0lBKQoBbSWkQhAtota82MYzRzgD3cVrYvbDGstpBO4eHiVnGnKXJFM69OF7yWhvSThvaIC1ztWMcVyG09u5d51K0sJ0uIFxjq/TccrT5d/ot1YRJXkzlS4m27QRYUOKa/suB+PsT3yhu8qvhs3FMkYWPbWYZi1xto4nKRqugmxxOpNlVywyvo9C+GPbj3o2ZMP2kAiPajTv0XOme0CVT2CCxU7nXNeCLGoS2uc2ftLI6j2Tv/FdCCtapTcGb9GsqiH2ltMtLarLh6E0FLaAVCEIAQhCAEIQgBCEIAQhIgFQkRaALRaS0loAJSWhJaALSItIhALR2xj+hiLhvNAeZ4+y1mx+ObCwvedB7SeAC4PbXKJ04p1Bt2Gjge++9bmFw0qsr20ORxPiVPCwcL99rRL7+AYrah79/FRWJ2qRuK1JplGzSue4MYLc40B957gu92cYnj41Z1XoZxiflGJYxx0cbd9Uakfd6rvxiKaA3QAUANwA3Uue2RyTihqSUl8tb7Ia294A/FSjiBuOnitOp3mdWgsiNgzHvSGVa3SI6RV5TYzmxnS9ItXpEdIpyjtDb6RdXsubNCwnur2GvuXE9ItvA7WdEeqdOI4FU1qLnHQ2cNilSleXI7a0oKwYXEiRgc3cRf4hZrXLatoegTTV0OBTgUwFKCoMh4SptpQgFQhCAEIQgBCEIBEloJTbQC2ktJaRALaLSIQBaRCEIBIi0IDiuXuOIkjj4Buf1cSP5feuPkltdbzj4Ijo5huro3eBsub7bd7Fw/S2F6PByXYxSPA8Upy9rm5elbQbipqBWbki0GR8h39keAFX7z7lH4t2iz8mMTla4dzj76Kvk7uxVBZKd/I7KTEWsZlUeMVaDiVX2Zn7Sje6VBlUecSmnEqeyMXikSPTJOmUd8oKTpyp7IweLRI9Mjp1G9MUvSlT2Ri8WWDyQmzQO8HkD1AKnVFcm8AYcO1ru0bc7wLuB8hSlF5yu06kmup73BxlGhBS52FTgmpQqTaHApwTAnAoSOSpoSoBUIQgBCEIDGSkQUloASITS8DeQgHIWhPt/DRmpMRCw9zpY2/EqLm5xtmsJDsbh7Hc8H4WhB0SFxE3PRsptj5ST9WKV1+RDVFTf0gNnNum4h3dUbR9p4QFmIWjsTazcXhosRGCGyxteAasBw3GuI3LeQGHF4RsrHMkAc1wog/93qvtq83ErXE4Zwe0/muOVw9dxVjoV9KvOl7pqYnB0sR76167lTHm8xjtC1g8S8fctvZ3NfiI3EmSKi2iAXHXeOHf8VZyFe8bVfQ1Y8JoJW1+ZT2Kw74HlkrS0jv4+IPELH0w71ZeNwjJMcwSNa8fJZNHAEX0zOBWvidjQMxeHDYowHNxGYZRRytYWkg91n2rejxBWV1rY49TgDzNxnpffmV30wTw1xBIa6hqTlNV3kqytq4VjXYbKxrfyqPstAsZJO4LY5QH8jxH7CX7BWP/AGPK0efiZx/4+tc0+Xh/Suodh4h4tsEhHfVfFbUfJHFO/RV9ZzR7rVj4QfNs+o37IWVUS4jU2SNqPAMPvJ/T9Fex8hMSd5jb+8SfcFP7D5HMgcHyO6R47OlNae8DiV0aRUVMbVmrNm5R4ThaMlJRu11FQkQtQ6gqVIhQBwSgpqUFCR4TgmApQUA9CRKgBCEICvudvlNicBBC/CvDM0jmuJa135tt7W7cVUcvLvbWI6zJpyDuMbGMb6ZWgK3OerCZ9lOd/hyxP9pLP51VfJPZfSwNfvpz21r+ab09CrqMIzlaTsaeNxSwtPtGRE0m15XXJPiL73YjJ8HLTl5MYmQ3NOyzvzzPkPrV2rUhw8TMo6pzbtwvyWvj8OwgkN7Oh3ijfeO9bWHoUqsra/P+Hmf/AEVSUrKBW7OQX0p2/uxSO+NJr+SkTO1JM76rGN+Ll3mUvyFm8A5xmGpvq5RV7qu+KjNqxZX5ZA5rw4gg1p4VpS6UOGw3/P7NinxSvOVm18DmcNydjfeSGZ9by6RjR5aN3rQ2xgmMa7LB0Zadbe9zhru109y77YmNY1mQgGnOzaE7zYOmvhfhS5/lpM15NVfR06tNQSW6cDVe5RXwUIUsyR0MPiqlStla082XHzLYzpNjYf8A8Zlj/hkcR7nBdyqo/o747NgcRHeseIzAdwkY372lWuvPHZBCRKpAISJUBFzf36P/AC0v/LEkx4/K8L5Yj/jYlnH5dF/l5v8AkhKTaH97wv8A7j/jarlt5P8AJU9/NfgdtjtYb/Ms+xIncoP7piP2En2Cm7X7WG/zLPsSJ23/AO6T/sZPslQucfW5L/162N3DDqN+q34BZE2PsjyHwSqplgIQhACFhxmMZDG6SVwaxgtzjuAHFaEnKaAC81jvAoe11ICWQuVxnONhY98jL8ZGfBtlRUnPJhGnW3/sw4n2uaAUB34ShQPJTlhBtJj3QB46Mhr2vblILhYqiQRofYp5QBQU4JqUISPCcEwFOCAVCEIDmOcLB9LsvFtqz0LnDzZ17/2qlub7bIZE5kpd0LJw52WswEjQCWg7z1V6Dx+GEkUjDuex7T5OaQfivJMEhjdI3jVeoOX8VnTtm1NPG0O3ouHl9zosTtRgw0XzjxI3E4ionMIPQl1NcH7rBBFd5WbaPKnJlZGZCJI2nEAuAD3tcS10ZG7QA68bXN4vFTTMibI8ubC1zYwQOqHOL3C95txJ1tOdC58bTR6hLCeGvWaL/iXXwNTI7SNJ4SmmnZb/AF1Ovwe1A6AzFzKDgzeGveSN/R94FZuGoIKi3Slzi6ybPHVR2DwVm63VansBs8u1O4LvOd43NH2elTnaJNYLkFNNHHJG1wD25nOc+Jgsk1kOeyKreAl2rzXTxwSyXDTYXucM3SO6ozEtIaA06b9d5Vg8iH3hIwI8xbbSdODj91KY2uQYnte6OJrmuBzOYMwcKINrytXEVO0cX1O9CnHInEqP+jljKnxkXB0Ucnqx5Z/9ivVecOZPEdDtvIT245o9NxIGcenUXo9abVnY2BEJUigCoQhxrfp56ICNxI/LIf2U/wBqFM2ifyrCec//ABJgxImxQMZDmRRyNc4atzyOZTA7cSAwk1usJdrRuJikjGZ8Ty7LYbna5pY9oJ0DqIIvTThauS1SfT73KXLn5/oybX7WG/zLPsSJ23f7rP8Asn/ZJK0cRtGOdoZmMMoc17BI3K5r2GwQ06SN3g5SbBOqyf1u5oIniIFaujuWMjjbaztHm0+anI1bwIzrUmI3W0EbiAR5EaJygtnYktb+TyMliGga86tH0RK2zQ4Zmk+KkmbTb+kBjP61ZfR4tvvCrlBplkZpm2hIDeo3JVgZnOc4zq2Vi/2Ve17R968tSG8S7uzu04dor1PzgYZ0uzZ2M7TxG0XoNZo15ZfEW4p7XCiHuBHcQ4ghRdXsTZ2uSrQnhNCeEBb3MUPmsX+0i9zHfirRVa8x0NYXEO75w3+GJh/mVlIQKlCalQDwnBMCcEJHIRaEBiK8p8qMD0O08TGeE8o9ri4e4r1Y5ecOdbCth25IXCmvMUh4WHMAcQfMFZQdpIh8iCgwZdeUXWp8FLYPYTzlaAfnNR3ezv8AxWePlZBBm6PIzM0NcBlOYAVqDevjvWCXnDYA0NLjl7IaDTdb6u6tV16WIjGTTSts789OnmczEKrLuxWhJYLYwzBvGzeh0oZjr30Ca7gp9mDAZ83qLIvdqN+9cCecbK7NHCM4GUPdV1rpevefao7F8vsQ/QZWjuFn8FnU4inJW5eRVDAdx3TzPe53BxBa4skkmbHTjlie4W47rF1S1toz4XK3LBnf0Ra8yPIqT6Y1NrgodoYrEEhjroWayNAG6yXbkP2bIf7XERN8HTZz/DHmWpXxcak1NJq3jZO6tqlzN7DUHRhlbv4k1yMxPybbmEdYozxtJ4VKOjP2l6gxspZG9zRbmtJA8QF5NwewpWTQvw7Xzlr2OJbFK1oLXAgZngXdL1FsblNBjQ9sbiJG2JIZAWTR39KN2tdzhYPeufN5rvlc246WMGC2vNMwGMRfWeXg+jGj35gtxgmO+Vo8GR173OcVtwYNrBQAPmFmpRTvCCi9fEVLSk2tEaPyNx7T5T+9k+wGrE7YkZ1MbXH9fr/btSMkgaC5xoAWSdwC0v6zJ7ET3DvcWxjzAcc3uVqctipqO5mjhygNoADcBVeQA3Js8VkDvJv0CwulncRQiZv168mn+0LXlcS4B2IJ36RhjSPRoc5Sou5i7D8ZszMA1wD2kjRwBvz4KNxELYQQybJQ/s3uD2+TQTmb6H0W8/BNdXUlk1/PLyD/AKjgPcspwRDaZFG2/EA+xjfvVilbcxcbmjBhmzDO6PK4aB7MzSaHaa6g4jzC2GslZ2XCVvc/qv8ALMBR9QFvR4J4FdJQ/VaPi/N8Ep2Y09ovdpWr3D3NoLF1ESoMimhpJy54HgWQ2m6HcS3Vjh40sOM29NDkaSyQudTSGFubXsuAcQDXEUpvC7LZHeUDX2+p4+qwY7YrXkFtA8fFUV71I5Yu3ibFC0JXkr+BB85mNA2XNldqXQgVob6eM2PYvMsTrxBJ1JcT5klei+cPZ0r8E9rGknNGaA35Xg0PHRUDHsWeOYukhkY0Gy5zCGjXTXdvpCEyUw7IrAkMgF6uYGu9jCR8VPO2ZgXYV7oJZ34kAFsbw0DtNDtGt16tneoHCOhJLZjI26p7QHNHg5u/2Ledyde4XA9k7d/zZ6w82Oo2rvZ6jjmSuip1oRdpO3rqW1zKxkYCSwReJfv0PYjb/KrAXmzZXK3G4B2WKWRlHWJ4Lm/6b93pS7rYvPgdBjIL73wn3mNx89zlSW8y2kLn9i8vcFjKEOIZnP6N/wA2+9NMrqvfwtT6gChOCaEoQkehIhAMldQJVB8/OFccVDNXVdDkJG7Mx7jR9HBX85cVzj7G6eDKADm7xdEIDz5g+Tgky5W4mQubmAZCI2kCrqR7usBY1AUvheQcruzhOF/P4j+WIAjytSHJ/lI/ZcvQ4kOfhSare+An85ne3vHsorpcbztYCM9TpZd46rMo8NXEab+CySRi2yG2VzVx0TiWkvuw2KRwjyncBmGexqNTqugwvN7hY+zhozXF5dJ6amgVzmJ5693Q4YacZH3Z78rQKTNk88L3TD5W0NhOlwins/W61lw7xoVmomN2d5HyeYGlrWRhpFU2NgBHG9N34og2Lh4Ow2Jla0Axpruoam1lZt7A5Q+TFQFpFgumDiR9Ukn0pR+L50tlw6MkdIRwhidX8TsoR2QVxk/KzBRSZHTsLgaLGhz3WD2dBwrctXb3LfBTURFMZGG4pmEQSx+LJLLt/Agg8QuD5X8s8JjH9JFhnslB0lLmNJHc9jbzad50XNf1i95pjS4+Fu9wVbZnYurk7zz9Ewtx4Mgb2ZWAB5H5oezQOd4tryWHHf0hBdYfCE+MsgHuaPvVTNwExa0TNezO/q5mltiuF/8AdVNQ8k2j+1fFGOJllaP9rbKzhTnP3VcxlOMfeZO7V56cdMwgHDxAjssYXuPdq66PimcneeLGRztOJkMsRcA8ODQQ0kAlpABBA19FA4vCYJgH5RmIO6GL+Z61Z5IDG8RRyElppz3gVpvyMFHXvWxHB1Wv6Ue0wvon8rfex6dnLZmdR1i9eJB7nNPDwNJYcR0f9o0M/Wb2PUDVnrp4rT2UwT4bDy6hzoInZ2mnaxt48deBtbDp3xnrjO0fnMHWH1mcfNvsVS1Vix6O5Jgg6jUHilUXGGuGfDvA11y6sJ/Wj4HyorKNqZNJxk/XHWjP729n71eawcHsZZ0byEB1ixqDuI4oWBmCEIQGDHR5oyPL4hVFzoTCOCOMb5JLP1Yxf2nD2K45GWCFQfOxtDNjRGN0MYB+s/rH3FvsUpX0RHiQ+wNjtna90lsaLDZLAYHtaXuaW1bzkF0Koak7gd5vJwiRwjJcWkUW9V5BAcDlBtu8AjXXS1CbG2m+J3Ve4NJstBGUnd1mOtrtCRRHFdVs7aeVpMnWznM88XE3o9rtNb3juC9PSi4qy1RwsVJPwYwzShuWYMnZ9GVoJHk7eFGYjA4STsufhn9z/nIr8HbwPVb78WovHSBytq4KFRXaNDDYipF9PL9cvoRuM5MTsGYNErN+eI5x512h7FtbE5eY3B6Qzvyj9HJ84weGV270paTWyseOgc5rt/VNXXeNyyu5RZjWMgbNVjMPm5Qe+xvruXGrYBRejt5+vwd6niZta2flo/19UWVsPn2BoYzD1+vCbH+m77irK2Dyigx0fSYZ+doNHQhzTvpzTqCvMeL+TkB2He/frHINW6b8w3i1b3MXgSIMRKbp8jWNHA5G2T7XUubODg7M3YSUldFo2hIhYGYrlG7aizMH1vuKk3LUxrbZ6hSQVnyx5GtnYXNHWr/voqN25sh2GkLXtrXTu9q9XnDg71H4jk1BIbdExx8QCpa6EXPK+HwMkh+bje76rSVNYLm/x03ZgcB3vIavSsGxY26Na0eQAW23BNHBTlZGZIoDAcymKf8A2j2M8gXH7l0uzuYmP9LJI/ypo9yuKGMDgFldIoyk5ivdlc0eCY4DoQTxL7cR7V1uD5HYeIdRgHk1o+5SOEb1ifBbahklS892zWRx4R7BXzj2nxsNO/2rhNn8lGyMt5O+qFbtNb9VaHPlh72fG/izEM9jmSA+8NXK7NYGwi9xYJL7gWhdbhqUs8Xz0/JoYyrKm4uPiR42bCyKmABrQbblzEnvJrUa6k/eEybZTXQnI0BpoihVX/8Aqw4+VjBY6Qtu8t0w+3VSOz9pieJwAyZKOhuwOBXfeSVlFcvh8DjqFSnFylLn6uWjzc4nPsnBnuga0+bCWH4KfkZa5DmnmvZjG/4c2IZ7JnEe5wXYLxrWV2PQ5syI3F7Pt2Ztsf8ATZo71G5w81ru2g+P+2bmb/ixgnT/AMkW8eYsKapYpMPasjPZlbi9iLhiFZ8JIGtPAdeFx8Wfmn6tFbEe3wyhiW9CdwfeaFx8JPzfJ1LUxWxhmL4nGKTi+Oqd+0jPVf8AHxWBu03RkMxbGhriGCZmsTidA2RjtYyd2tjxV2VT8fv/AH1oYqco+tDpw4HdraVc63ZjoTeFf0WusTgXQHybvjPi0+i38Ntgue1rmgEnKQDdOG/XiNFo15wouN3zdkbdJSqXsuRIyvppO6gTfcALJXlrlFtQ4ieWU75ZHO8mk9UegpehecLanybZmJeDTnM6NutdaUhgrxAcT6Lzi/CuNENdl0o0a1NDXzFLZw0M1RES5ajcLJXcug2djM2nu71Ew4Ag07QjgVIRRkUWigOPxC9PRpuxyMTVpcjLiraaG7ePwWtn7963MZ2RW/7jvRsfY/yjEMiJIDicxAstaASSArqlRU4tvY0qNN1noYti7XZBOXvbmGWhuNajgd+5N2lionYVxpvSPkLtNCC511XgNF03KHm8ncXSxsZKyhXyZtFtADrYcm9w3sJ14Kv8dgchkBeLjrqkPBdZAoAtBBF2Q6txXI9pVS7R0/ZlGyu1b6mswr01zf7J+S7Nw8ZFOLA931pOufivO/JfZRxWLghAvpJWg/VBt3uBXqlraAA3DQLiVJZptnSirKwqEJVWSPcsE4tpWdyxuQGo2NAjWbIl6NZ3KrMwBicQsnRJejCXIyMwBP6MlZQ0BKjkWKJiw8dDzWZIhYmRx/O5Bn2RP+qYneVStv3ErhOS20BJhOjd/hgfEfgrP5dYfpNmYto39A8/wjN/KqE5N7Zjic1kpe3MWixWQMN5iSdxBA9q6HD5RVRp9PrdGnjKUqkVl2f4Z008GHhac7M5c2uu66drq0HcPwUf8oABLQB1cmVja7wLrjZW1Bt7DieVrHBzLaGuIzyCxqWNPbIo2P1lyu0OU5InjZbmucafq06gWcvA2F06cYU6kql3eVubey6bFDoVHTjmkrLZJffctrmYnPyTEscCHMxb7B3guYwkHxsFWEqf5g8XUeMaTfXifqdSS14Ovou7j25KdWkFxNBjuq2+4kagDvXmsXiI0qtpf6b+506OGlUi3HZHTJCaFnQd50HtXOFmLk7eJZEPo4eKyP8A1JL9wTRyWicblEmIPfPK94/gFN9y2lTju/l6Rq5nsjexnKnCRnK6ZjnfQjuV/wDCy1DbQnkxg6NkT4oXEZ5JQGyOaCDlji3i67TqpdBhdmCMVG1sY7mNawe5bDcB3rOM4Q1jz9etyHCUuY6GMO7QWKDZDWSmQXdd63Y2UnrUmlJ6m3CTitCsufPHObh8NEOy+V73Hh82wBo/+Qn91VvsnaxaGtBBAqmmgQQbBbeh19Vd/LXYrMXGGTNzMuxwIdVZgeB1KqLbvN1LDboD0rPo7nj0/OVkJOBhOKmrG5mimJsAPdIHOO4NBoEZN4AsnyWMYAPeWg9xGhqqB3+Tmmu5wXLYfaMkLqIuvzX2CPI7x8PBdHgeUMT8xIAkc0MJOjyAQQAdztWt7jouth8eoRyx005HHnw/vd96dVsjPisCI213aWpnm+wRM8krW5sjWs/j1PuaPaojFTMkZTXHOBrmuyeN9xUXhPlTXOlwjnMMQGYtdR18Do4abit2qnVoPWzZXh5ONfLHWKuXrh8jtR1Hiz3Eaa2DoVV/PVPEW4cNyGSR7nukA1yN00O8WXaj9VbGzedp8ThFtXDmxR6WMZXi9xdHx82n0XE84W3Y8XjS6B2aJjGtY42L0zONHXtGvRefUHDvbW5rk/idtu+h0/MhsfNjJZjqIYw0EGxmkPA/VHvV3qvOZTAiPZ+c6Ome53mLyt9zferDC1ywVKhKhI9yxkLKUwhAY6QnUilJA1InUikA1CdSKQDUqWkUgNHa7A6GSM/pI3s/iaW/evLp2c5xG4VbTfeHHhvXqnEYXPxoqqOUfNzKMQ92HykPcXlrtA1ztTR4g76pZ06jpyzIhq6sVhiMAGgEucTddXqcO86+5azYANzQPE28+/T3K0Iea5766aSvBg/md+Cm8Bzb4aPUx5z3vJd7t3uVkq9STu2YKnFEPzObIeGYiV+jZOjYzhmDMxJA7rdXoVYOE5LRiQv61nfqa9BuWfZGzAwU0AAVQGgCmmNI3qicVLVl0JuN0jDHg2t3BZQ2tyfSKS5iNSJ9JKQDaQnUkpAa20Ic0Z8NfYoJ+FBXTUoiaDK4rOHQxkjkdvckIcSPnGdbg9ujh68fVVryk5v54LMQ6aMamh1h5t4+ivUx2tabAg7lk4GKl1POEG0ns0d1gODrDm+Tt48tR4KTwu07cCxxDrBo6ONG6I7MgscNfBWjyh5Cw4my9uV/02UHevAqtdvcgsRhbIHSx/SaNR9ZvBZQrzgrbdBkje60Zs7c5R/KWynEQNc8tAje2x0RGmoPWHFclFGXENGpJAHiSaC24cY4drrVpreYeAdv9DYUryLwHTY6KxYYTK79zUf7i1Q5QjSjSpqyW3gjJKTlmkXhyfw4w+HiibuYxrf4QBftF+q6LCYjvXPYQ7lMYUKgyJZCwgIQk20lJUIBtJMqehAMypMqyJKQDMqSlkpJSAZSKT6RSAZSwTYeza2qRSkGkMHfBHyJbtJaS5FjBBFlCyUn0ilBIykUn0ikAykUn0ikBjpFJ9IpCDHS1sVDeq3KSZVKdhYi+hS9EpHoh3JpgCszmLiRcuGtacuzrU+cOlbCAockwkytNv8ANvDibcG9HJ9JugP1m7isXI3m2lwr3ufRLgAHWKyg3u36mvYrOfhgVkaylgZEPh9jFu+lJQYQBZ8qcAoJCkJ1IQCoQhACEIQAhCEAIQhACEIQAhCEAIQhACEIQAhCEAIQhACRCEAIQhAIhCEAISIQC0hCEABKhCAVCEID/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2054" name="Picture 6" descr="Sicherheit, Skalierbarkeit und Kontrolle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7884" y="5497796"/>
            <a:ext cx="1482329" cy="93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082"/>
                                        </p:tgtEl>
                                        <p:attrNameLst>
                                          <p:attrName>style.visibility</p:attrName>
                                        </p:attrNameLst>
                                      </p:cBhvr>
                                      <p:to>
                                        <p:strVal val="visible"/>
                                      </p:to>
                                    </p:set>
                                    <p:animEffect transition="in" filter="fade">
                                      <p:cBhvr>
                                        <p:cTn id="48" dur="500"/>
                                        <p:tgtEl>
                                          <p:spTgt spid="3082"/>
                                        </p:tgtEl>
                                      </p:cBhvr>
                                    </p:animEffect>
                                  </p:childTnLst>
                                </p:cTn>
                              </p:par>
                              <p:par>
                                <p:cTn id="49" presetID="10" presetClass="entr" presetSubtype="0" fill="hold" nodeType="withEffect">
                                  <p:stCondLst>
                                    <p:cond delay="0"/>
                                  </p:stCondLst>
                                  <p:childTnLst>
                                    <p:set>
                                      <p:cBhvr>
                                        <p:cTn id="50" dur="1" fill="hold">
                                          <p:stCondLst>
                                            <p:cond delay="0"/>
                                          </p:stCondLst>
                                        </p:cTn>
                                        <p:tgtEl>
                                          <p:spTgt spid="2054"/>
                                        </p:tgtEl>
                                        <p:attrNameLst>
                                          <p:attrName>style.visibility</p:attrName>
                                        </p:attrNameLst>
                                      </p:cBhvr>
                                      <p:to>
                                        <p:strVal val="visible"/>
                                      </p:to>
                                    </p:set>
                                    <p:animEffect transition="in" filter="fade">
                                      <p:cBhvr>
                                        <p:cTn id="5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00160" cy="1143000"/>
          </a:xfrm>
        </p:spPr>
        <p:txBody>
          <a:bodyPr>
            <a:normAutofit/>
          </a:bodyPr>
          <a:lstStyle/>
          <a:p>
            <a:r>
              <a:rPr lang="de-CH" b="1" dirty="0" smtClean="0">
                <a:solidFill>
                  <a:srgbClr val="000090"/>
                </a:solidFill>
              </a:rPr>
              <a:t>WMDS </a:t>
            </a:r>
            <a:r>
              <a:rPr lang="de-CH" b="1" dirty="0" err="1" smtClean="0">
                <a:solidFill>
                  <a:srgbClr val="000090"/>
                </a:solidFill>
              </a:rPr>
              <a:t>categories</a:t>
            </a:r>
            <a:endParaRPr lang="en-US" b="1" dirty="0">
              <a:solidFill>
                <a:srgbClr val="00009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45401970"/>
              </p:ext>
            </p:extLst>
          </p:nvPr>
        </p:nvGraphicFramePr>
        <p:xfrm>
          <a:off x="717781" y="1412559"/>
          <a:ext cx="3293919" cy="4876405"/>
        </p:xfrm>
        <a:graphic>
          <a:graphicData uri="http://schemas.openxmlformats.org/drawingml/2006/table">
            <a:tbl>
              <a:tblPr firstRow="1" firstCol="1" bandRow="1">
                <a:tableStyleId>{3B4B98B0-60AC-42C2-AFA5-B58CD77FA1E5}</a:tableStyleId>
              </a:tblPr>
              <a:tblGrid>
                <a:gridCol w="3293919"/>
              </a:tblGrid>
              <a:tr h="467696">
                <a:tc>
                  <a:txBody>
                    <a:bodyPr/>
                    <a:lstStyle/>
                    <a:p>
                      <a:pPr>
                        <a:lnSpc>
                          <a:spcPts val="1100"/>
                        </a:lnSpc>
                        <a:spcAft>
                          <a:spcPts val="1000"/>
                        </a:spcAft>
                      </a:pPr>
                      <a:r>
                        <a:rPr lang="en-GB" sz="1900" dirty="0">
                          <a:effectLst/>
                        </a:rPr>
                        <a:t>1. Observed variable</a:t>
                      </a:r>
                      <a:endParaRPr lang="en-US" sz="1900" dirty="0">
                        <a:solidFill>
                          <a:schemeClr val="tx1"/>
                        </a:solidFill>
                        <a:effectLst/>
                        <a:latin typeface="Calibri"/>
                        <a:ea typeface="Calibri"/>
                        <a:cs typeface="Arial"/>
                      </a:endParaRPr>
                    </a:p>
                  </a:txBody>
                  <a:tcPr marL="68580" marR="68580" marT="0" marB="0" anchor="ctr"/>
                </a:tc>
              </a:tr>
              <a:tr h="467696">
                <a:tc>
                  <a:txBody>
                    <a:bodyPr/>
                    <a:lstStyle/>
                    <a:p>
                      <a:pPr>
                        <a:lnSpc>
                          <a:spcPts val="1100"/>
                        </a:lnSpc>
                        <a:spcAft>
                          <a:spcPts val="1000"/>
                        </a:spcAft>
                      </a:pPr>
                      <a:r>
                        <a:rPr lang="en-GB" sz="1900" dirty="0">
                          <a:effectLst/>
                        </a:rPr>
                        <a:t>2. Purpose of observation</a:t>
                      </a:r>
                      <a:endParaRPr lang="en-US" sz="1900" dirty="0">
                        <a:solidFill>
                          <a:schemeClr val="tx1"/>
                        </a:solidFill>
                        <a:effectLst/>
                        <a:latin typeface="Calibri"/>
                        <a:ea typeface="Calibri"/>
                        <a:cs typeface="Arial"/>
                      </a:endParaRPr>
                    </a:p>
                  </a:txBody>
                  <a:tcPr marL="68580" marR="68580" marT="0" marB="0" anchor="ctr"/>
                </a:tc>
              </a:tr>
              <a:tr h="467696">
                <a:tc>
                  <a:txBody>
                    <a:bodyPr/>
                    <a:lstStyle/>
                    <a:p>
                      <a:pPr>
                        <a:lnSpc>
                          <a:spcPts val="1100"/>
                        </a:lnSpc>
                        <a:spcAft>
                          <a:spcPts val="1000"/>
                        </a:spcAft>
                      </a:pPr>
                      <a:r>
                        <a:rPr lang="en-GB" sz="1900" dirty="0">
                          <a:effectLst/>
                        </a:rPr>
                        <a:t>3. Station/ platform</a:t>
                      </a:r>
                      <a:endParaRPr lang="en-US" sz="1900" dirty="0">
                        <a:solidFill>
                          <a:schemeClr val="tx1"/>
                        </a:solidFill>
                        <a:effectLst/>
                        <a:latin typeface="Calibri"/>
                        <a:ea typeface="Calibri"/>
                        <a:cs typeface="Arial"/>
                      </a:endParaRPr>
                    </a:p>
                  </a:txBody>
                  <a:tcPr marL="68580" marR="68580" marT="0" marB="0" anchor="ctr"/>
                </a:tc>
              </a:tr>
              <a:tr h="467696">
                <a:tc>
                  <a:txBody>
                    <a:bodyPr/>
                    <a:lstStyle/>
                    <a:p>
                      <a:pPr>
                        <a:lnSpc>
                          <a:spcPts val="1100"/>
                        </a:lnSpc>
                        <a:spcAft>
                          <a:spcPts val="1000"/>
                        </a:spcAft>
                      </a:pPr>
                      <a:r>
                        <a:rPr lang="en-GB" sz="1900" dirty="0">
                          <a:effectLst/>
                        </a:rPr>
                        <a:t>4. Environment</a:t>
                      </a:r>
                      <a:endParaRPr lang="en-US" sz="1900" dirty="0">
                        <a:solidFill>
                          <a:schemeClr val="tx1"/>
                        </a:solidFill>
                        <a:effectLst/>
                        <a:latin typeface="Calibri"/>
                        <a:ea typeface="Calibri"/>
                        <a:cs typeface="Arial"/>
                      </a:endParaRPr>
                    </a:p>
                  </a:txBody>
                  <a:tcPr marL="68580" marR="68580" marT="0" marB="0" anchor="ctr"/>
                </a:tc>
              </a:tr>
              <a:tr h="467696">
                <a:tc>
                  <a:txBody>
                    <a:bodyPr/>
                    <a:lstStyle/>
                    <a:p>
                      <a:pPr marL="266700" indent="-266700">
                        <a:lnSpc>
                          <a:spcPct val="100000"/>
                        </a:lnSpc>
                        <a:spcAft>
                          <a:spcPts val="1000"/>
                        </a:spcAft>
                      </a:pPr>
                      <a:r>
                        <a:rPr lang="en-GB" sz="1900" dirty="0">
                          <a:effectLst/>
                        </a:rPr>
                        <a:t>5. Instruments </a:t>
                      </a:r>
                      <a:r>
                        <a:rPr lang="en-GB" sz="1900" dirty="0" smtClean="0">
                          <a:effectLst/>
                        </a:rPr>
                        <a:t>&amp; methods </a:t>
                      </a:r>
                      <a:r>
                        <a:rPr lang="en-GB" sz="1900" dirty="0">
                          <a:effectLst/>
                        </a:rPr>
                        <a:t>of observation</a:t>
                      </a:r>
                      <a:endParaRPr lang="en-US" sz="1900" dirty="0">
                        <a:solidFill>
                          <a:schemeClr val="tx1"/>
                        </a:solidFill>
                        <a:effectLst/>
                        <a:latin typeface="Calibri"/>
                        <a:ea typeface="Calibri"/>
                        <a:cs typeface="Arial"/>
                      </a:endParaRPr>
                    </a:p>
                  </a:txBody>
                  <a:tcPr marL="68580" marR="68580" marT="0" marB="0" anchor="ctr"/>
                </a:tc>
              </a:tr>
              <a:tr h="444293">
                <a:tc>
                  <a:txBody>
                    <a:bodyPr/>
                    <a:lstStyle/>
                    <a:p>
                      <a:pPr>
                        <a:lnSpc>
                          <a:spcPts val="1100"/>
                        </a:lnSpc>
                        <a:spcAft>
                          <a:spcPts val="1000"/>
                        </a:spcAft>
                      </a:pPr>
                      <a:r>
                        <a:rPr lang="en-GB" sz="1900" dirty="0">
                          <a:effectLst/>
                        </a:rPr>
                        <a:t>6. Sampling</a:t>
                      </a:r>
                      <a:endParaRPr lang="en-US" sz="1900" dirty="0">
                        <a:solidFill>
                          <a:schemeClr val="tx1"/>
                        </a:solidFill>
                        <a:effectLst/>
                        <a:latin typeface="Calibri"/>
                        <a:ea typeface="Calibri"/>
                        <a:cs typeface="Arial"/>
                      </a:endParaRPr>
                    </a:p>
                  </a:txBody>
                  <a:tcPr marL="68580" marR="68580" marT="0" marB="0" anchor="ctr"/>
                </a:tc>
              </a:tr>
              <a:tr h="467696">
                <a:tc>
                  <a:txBody>
                    <a:bodyPr/>
                    <a:lstStyle/>
                    <a:p>
                      <a:pPr marL="266700" indent="-266700">
                        <a:lnSpc>
                          <a:spcPct val="100000"/>
                        </a:lnSpc>
                        <a:spcAft>
                          <a:spcPts val="1000"/>
                        </a:spcAft>
                      </a:pPr>
                      <a:r>
                        <a:rPr lang="en-GB" sz="1900" dirty="0">
                          <a:effectLst/>
                        </a:rPr>
                        <a:t>7. Data processing and reporting</a:t>
                      </a:r>
                      <a:endParaRPr lang="en-US" sz="1900" dirty="0">
                        <a:solidFill>
                          <a:schemeClr val="tx1"/>
                        </a:solidFill>
                        <a:effectLst/>
                        <a:latin typeface="Calibri"/>
                        <a:ea typeface="Calibri"/>
                        <a:cs typeface="Arial"/>
                      </a:endParaRPr>
                    </a:p>
                  </a:txBody>
                  <a:tcPr marL="68580" marR="68580" marT="0" marB="0" anchor="ctr"/>
                </a:tc>
              </a:tr>
              <a:tr h="467696">
                <a:tc>
                  <a:txBody>
                    <a:bodyPr/>
                    <a:lstStyle/>
                    <a:p>
                      <a:pPr>
                        <a:lnSpc>
                          <a:spcPts val="1100"/>
                        </a:lnSpc>
                        <a:spcAft>
                          <a:spcPts val="1000"/>
                        </a:spcAft>
                      </a:pPr>
                      <a:r>
                        <a:rPr lang="en-GB" sz="1900" dirty="0">
                          <a:effectLst/>
                        </a:rPr>
                        <a:t>8. Data Quality</a:t>
                      </a:r>
                      <a:endParaRPr lang="en-US" sz="1900" dirty="0">
                        <a:solidFill>
                          <a:schemeClr val="tx1"/>
                        </a:solidFill>
                        <a:effectLst/>
                        <a:latin typeface="Calibri"/>
                        <a:ea typeface="Calibri"/>
                        <a:cs typeface="Arial"/>
                      </a:endParaRPr>
                    </a:p>
                  </a:txBody>
                  <a:tcPr marL="68580" marR="68580" marT="0" marB="0" anchor="ctr"/>
                </a:tc>
              </a:tr>
              <a:tr h="467696">
                <a:tc>
                  <a:txBody>
                    <a:bodyPr/>
                    <a:lstStyle/>
                    <a:p>
                      <a:pPr>
                        <a:lnSpc>
                          <a:spcPts val="1100"/>
                        </a:lnSpc>
                        <a:spcAft>
                          <a:spcPts val="1000"/>
                        </a:spcAft>
                      </a:pPr>
                      <a:r>
                        <a:rPr lang="en-GB" sz="1900" dirty="0">
                          <a:effectLst/>
                        </a:rPr>
                        <a:t>9. Ownership and Data Policy</a:t>
                      </a:r>
                      <a:endParaRPr lang="en-US" sz="1900" dirty="0">
                        <a:solidFill>
                          <a:schemeClr val="tx1"/>
                        </a:solidFill>
                        <a:effectLst/>
                        <a:latin typeface="Calibri"/>
                        <a:ea typeface="Calibri"/>
                        <a:cs typeface="Arial"/>
                      </a:endParaRPr>
                    </a:p>
                  </a:txBody>
                  <a:tcPr marL="68580" marR="68580" marT="0" marB="0" anchor="ctr"/>
                </a:tc>
              </a:tr>
              <a:tr h="467696">
                <a:tc>
                  <a:txBody>
                    <a:bodyPr/>
                    <a:lstStyle/>
                    <a:p>
                      <a:pPr>
                        <a:lnSpc>
                          <a:spcPts val="1100"/>
                        </a:lnSpc>
                        <a:spcAft>
                          <a:spcPts val="1000"/>
                        </a:spcAft>
                      </a:pPr>
                      <a:r>
                        <a:rPr lang="en-GB" sz="1900" dirty="0">
                          <a:effectLst/>
                        </a:rPr>
                        <a:t>10. Contact</a:t>
                      </a:r>
                      <a:endParaRPr lang="en-US" sz="1900" dirty="0">
                        <a:solidFill>
                          <a:schemeClr val="tx1"/>
                        </a:solidFill>
                        <a:effectLst/>
                        <a:latin typeface="Calibri"/>
                        <a:ea typeface="Calibri"/>
                        <a:cs typeface="Arial"/>
                      </a:endParaRPr>
                    </a:p>
                  </a:txBody>
                  <a:tcPr marL="68580" marR="68580" marT="0" marB="0" anchor="ctr"/>
                </a:tc>
              </a:tr>
            </a:tbl>
          </a:graphicData>
        </a:graphic>
      </p:graphicFrame>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65600" y="2519680"/>
            <a:ext cx="4812489" cy="256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15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WMDS </a:t>
            </a:r>
            <a:r>
              <a:rPr lang="de-CH" dirty="0" err="1" smtClean="0"/>
              <a:t>categories</a:t>
            </a:r>
            <a:r>
              <a:rPr lang="de-CH" dirty="0"/>
              <a:t> </a:t>
            </a:r>
            <a:r>
              <a:rPr lang="de-CH" dirty="0" smtClean="0"/>
              <a:t>– </a:t>
            </a:r>
            <a:r>
              <a:rPr lang="de-CH" dirty="0" err="1" smtClean="0"/>
              <a:t>some</a:t>
            </a:r>
            <a:r>
              <a:rPr lang="de-CH" dirty="0" smtClean="0"/>
              <a:t> </a:t>
            </a:r>
            <a:r>
              <a:rPr lang="de-CH" dirty="0" err="1" smtClean="0"/>
              <a:t>examples</a:t>
            </a:r>
            <a:endParaRPr lang="en-US" dirty="0"/>
          </a:p>
        </p:txBody>
      </p:sp>
      <p:sp>
        <p:nvSpPr>
          <p:cNvPr id="3" name="Content Placeholder 2"/>
          <p:cNvSpPr>
            <a:spLocks noGrp="1"/>
          </p:cNvSpPr>
          <p:nvPr>
            <p:ph idx="1"/>
          </p:nvPr>
        </p:nvSpPr>
        <p:spPr>
          <a:xfrm>
            <a:off x="457200" y="1229360"/>
            <a:ext cx="8554720" cy="5547360"/>
          </a:xfrm>
        </p:spPr>
        <p:txBody>
          <a:bodyPr>
            <a:normAutofit fontScale="70000" lnSpcReduction="20000"/>
          </a:bodyPr>
          <a:lstStyle/>
          <a:p>
            <a:pPr marL="514350" indent="-514350">
              <a:buFont typeface="+mj-lt"/>
              <a:buAutoNum type="arabicPeriod"/>
            </a:pPr>
            <a:r>
              <a:rPr lang="de-CH" dirty="0" err="1" smtClean="0"/>
              <a:t>Observed</a:t>
            </a:r>
            <a:r>
              <a:rPr lang="de-CH" dirty="0" smtClean="0"/>
              <a:t> variable</a:t>
            </a:r>
          </a:p>
          <a:p>
            <a:pPr marL="0" indent="0">
              <a:buNone/>
            </a:pPr>
            <a:endParaRPr lang="de-CH" dirty="0" smtClean="0"/>
          </a:p>
          <a:p>
            <a:pPr marL="0" indent="0">
              <a:buNone/>
            </a:pPr>
            <a:r>
              <a:rPr lang="de-CH" dirty="0" smtClean="0"/>
              <a:t>Variable, </a:t>
            </a:r>
            <a:r>
              <a:rPr lang="de-CH" dirty="0" err="1" smtClean="0"/>
              <a:t>unit</a:t>
            </a:r>
            <a:r>
              <a:rPr lang="de-CH" dirty="0" smtClean="0"/>
              <a:t>, </a:t>
            </a:r>
            <a:r>
              <a:rPr lang="de-CH" dirty="0" err="1" smtClean="0"/>
              <a:t>geometry</a:t>
            </a:r>
            <a:endParaRPr lang="de-CH" dirty="0"/>
          </a:p>
          <a:p>
            <a:pPr marL="0" indent="0">
              <a:buNone/>
            </a:pPr>
            <a:endParaRPr lang="de-CH" dirty="0" smtClean="0"/>
          </a:p>
          <a:p>
            <a:pPr marL="514350" indent="-514350">
              <a:buFont typeface="+mj-lt"/>
              <a:buAutoNum type="arabicPeriod" startAt="2"/>
            </a:pPr>
            <a:r>
              <a:rPr lang="de-CH" dirty="0" err="1" smtClean="0"/>
              <a:t>Purpose</a:t>
            </a:r>
            <a:r>
              <a:rPr lang="de-CH" dirty="0" smtClean="0"/>
              <a:t> </a:t>
            </a:r>
            <a:r>
              <a:rPr lang="de-CH" dirty="0" err="1" smtClean="0"/>
              <a:t>of</a:t>
            </a:r>
            <a:r>
              <a:rPr lang="de-CH" dirty="0" smtClean="0"/>
              <a:t> </a:t>
            </a:r>
            <a:r>
              <a:rPr lang="de-CH" dirty="0" err="1" smtClean="0"/>
              <a:t>observation</a:t>
            </a:r>
            <a:endParaRPr lang="de-CH" dirty="0" smtClean="0"/>
          </a:p>
          <a:p>
            <a:pPr marL="514350" indent="-514350">
              <a:buFont typeface="+mj-lt"/>
              <a:buAutoNum type="arabicPeriod" startAt="2"/>
            </a:pPr>
            <a:endParaRPr lang="de-CH" dirty="0"/>
          </a:p>
          <a:p>
            <a:pPr marL="0" indent="0">
              <a:buNone/>
            </a:pPr>
            <a:r>
              <a:rPr lang="de-CH" dirty="0" smtClean="0"/>
              <a:t>Programme/</a:t>
            </a:r>
            <a:r>
              <a:rPr lang="de-CH" dirty="0" err="1" smtClean="0"/>
              <a:t>network</a:t>
            </a:r>
            <a:r>
              <a:rPr lang="de-CH" dirty="0" smtClean="0"/>
              <a:t> </a:t>
            </a:r>
            <a:r>
              <a:rPr lang="de-CH" dirty="0" err="1" smtClean="0"/>
              <a:t>affiliation</a:t>
            </a:r>
            <a:r>
              <a:rPr lang="de-CH" dirty="0" smtClean="0"/>
              <a:t>, </a:t>
            </a:r>
            <a:r>
              <a:rPr lang="de-CH" dirty="0" err="1" smtClean="0"/>
              <a:t>application</a:t>
            </a:r>
            <a:r>
              <a:rPr lang="de-CH" dirty="0" smtClean="0"/>
              <a:t> </a:t>
            </a:r>
            <a:r>
              <a:rPr lang="de-CH" dirty="0" err="1" smtClean="0"/>
              <a:t>area</a:t>
            </a:r>
            <a:endParaRPr lang="de-CH" dirty="0" smtClean="0"/>
          </a:p>
          <a:p>
            <a:pPr marL="0" indent="0">
              <a:buNone/>
            </a:pPr>
            <a:endParaRPr lang="de-CH" dirty="0" smtClean="0"/>
          </a:p>
          <a:p>
            <a:pPr marL="514350" indent="-514350">
              <a:buFont typeface="+mj-lt"/>
              <a:buAutoNum type="arabicPeriod" startAt="3"/>
            </a:pPr>
            <a:r>
              <a:rPr lang="de-CH" dirty="0" smtClean="0"/>
              <a:t>Station/</a:t>
            </a:r>
            <a:r>
              <a:rPr lang="de-CH" dirty="0" err="1" smtClean="0"/>
              <a:t>platform</a:t>
            </a:r>
            <a:endParaRPr lang="de-CH" dirty="0" smtClean="0"/>
          </a:p>
          <a:p>
            <a:pPr marL="514350" indent="-514350">
              <a:buFont typeface="+mj-lt"/>
              <a:buAutoNum type="arabicPeriod" startAt="3"/>
            </a:pPr>
            <a:endParaRPr lang="de-CH" dirty="0"/>
          </a:p>
          <a:p>
            <a:pPr marL="0" indent="0">
              <a:buNone/>
            </a:pPr>
            <a:r>
              <a:rPr lang="de-CH" dirty="0" smtClean="0"/>
              <a:t>Name, WSI, </a:t>
            </a:r>
            <a:r>
              <a:rPr lang="de-CH" dirty="0" err="1" smtClean="0"/>
              <a:t>station</a:t>
            </a:r>
            <a:r>
              <a:rPr lang="de-CH" dirty="0" smtClean="0"/>
              <a:t> type, </a:t>
            </a:r>
            <a:r>
              <a:rPr lang="de-CH" dirty="0" err="1" smtClean="0"/>
              <a:t>country</a:t>
            </a:r>
            <a:r>
              <a:rPr lang="de-CH" dirty="0" smtClean="0"/>
              <a:t>, </a:t>
            </a:r>
            <a:r>
              <a:rPr lang="de-CH" dirty="0" err="1"/>
              <a:t>c</a:t>
            </a:r>
            <a:r>
              <a:rPr lang="de-CH" dirty="0" err="1" smtClean="0"/>
              <a:t>oordinates</a:t>
            </a:r>
            <a:r>
              <a:rPr lang="de-CH" dirty="0" smtClean="0"/>
              <a:t>, </a:t>
            </a:r>
            <a:r>
              <a:rPr lang="de-CH" dirty="0" err="1" smtClean="0"/>
              <a:t>date</a:t>
            </a:r>
            <a:r>
              <a:rPr lang="de-CH" dirty="0" smtClean="0"/>
              <a:t> </a:t>
            </a:r>
            <a:r>
              <a:rPr lang="de-CH" dirty="0" err="1" smtClean="0"/>
              <a:t>established</a:t>
            </a:r>
            <a:endParaRPr lang="de-CH" dirty="0" smtClean="0"/>
          </a:p>
          <a:p>
            <a:pPr marL="0" indent="0">
              <a:buNone/>
            </a:pPr>
            <a:endParaRPr lang="de-CH" dirty="0"/>
          </a:p>
          <a:p>
            <a:pPr marL="514350" indent="-514350">
              <a:buFont typeface="+mj-lt"/>
              <a:buAutoNum type="arabicPeriod" startAt="4"/>
            </a:pPr>
            <a:r>
              <a:rPr lang="de-CH" dirty="0" smtClean="0"/>
              <a:t>Environment</a:t>
            </a:r>
          </a:p>
          <a:p>
            <a:pPr marL="0" indent="0">
              <a:buNone/>
            </a:pPr>
            <a:endParaRPr lang="de-CH" dirty="0" smtClean="0"/>
          </a:p>
          <a:p>
            <a:pPr marL="0" indent="0">
              <a:buNone/>
            </a:pPr>
            <a:r>
              <a:rPr lang="de-CH" dirty="0" smtClean="0"/>
              <a:t>Surface </a:t>
            </a:r>
            <a:r>
              <a:rPr lang="de-CH" dirty="0" err="1" smtClean="0"/>
              <a:t>cover</a:t>
            </a:r>
            <a:r>
              <a:rPr lang="de-CH" dirty="0" smtClean="0"/>
              <a:t>, </a:t>
            </a:r>
            <a:r>
              <a:rPr lang="de-CH" dirty="0" err="1" smtClean="0"/>
              <a:t>climate</a:t>
            </a:r>
            <a:r>
              <a:rPr lang="de-CH" dirty="0" smtClean="0"/>
              <a:t> </a:t>
            </a:r>
            <a:r>
              <a:rPr lang="de-CH" dirty="0" err="1" smtClean="0"/>
              <a:t>zone</a:t>
            </a:r>
            <a:r>
              <a:rPr lang="de-CH" dirty="0" smtClean="0"/>
              <a:t>, </a:t>
            </a:r>
            <a:r>
              <a:rPr lang="de-CH" dirty="0" err="1" smtClean="0"/>
              <a:t>topography</a:t>
            </a:r>
            <a:endParaRPr lang="de-CH" dirty="0" smtClean="0"/>
          </a:p>
        </p:txBody>
      </p:sp>
    </p:spTree>
    <p:extLst>
      <p:ext uri="{BB962C8B-B14F-4D97-AF65-F5344CB8AC3E}">
        <p14:creationId xmlns:p14="http://schemas.microsoft.com/office/powerpoint/2010/main" val="3615295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WMDS </a:t>
            </a:r>
            <a:r>
              <a:rPr lang="de-CH" dirty="0" err="1" smtClean="0"/>
              <a:t>categories</a:t>
            </a:r>
            <a:r>
              <a:rPr lang="de-CH" dirty="0"/>
              <a:t> </a:t>
            </a:r>
            <a:r>
              <a:rPr lang="de-CH" dirty="0" smtClean="0"/>
              <a:t>– </a:t>
            </a:r>
            <a:r>
              <a:rPr lang="de-CH" dirty="0" err="1" smtClean="0"/>
              <a:t>some</a:t>
            </a:r>
            <a:r>
              <a:rPr lang="de-CH" dirty="0" smtClean="0"/>
              <a:t> </a:t>
            </a:r>
            <a:r>
              <a:rPr lang="de-CH" dirty="0" err="1" smtClean="0"/>
              <a:t>examples</a:t>
            </a:r>
            <a:endParaRPr lang="en-US" dirty="0"/>
          </a:p>
        </p:txBody>
      </p:sp>
      <p:sp>
        <p:nvSpPr>
          <p:cNvPr id="3" name="Content Placeholder 2"/>
          <p:cNvSpPr>
            <a:spLocks noGrp="1"/>
          </p:cNvSpPr>
          <p:nvPr>
            <p:ph idx="1"/>
          </p:nvPr>
        </p:nvSpPr>
        <p:spPr>
          <a:xfrm>
            <a:off x="457200" y="1310640"/>
            <a:ext cx="8422640" cy="5303520"/>
          </a:xfrm>
        </p:spPr>
        <p:txBody>
          <a:bodyPr>
            <a:normAutofit fontScale="92500" lnSpcReduction="20000"/>
          </a:bodyPr>
          <a:lstStyle/>
          <a:p>
            <a:pPr marL="514350" indent="-514350">
              <a:buFont typeface="+mj-lt"/>
              <a:buAutoNum type="arabicPeriod" startAt="5"/>
            </a:pPr>
            <a:r>
              <a:rPr lang="de-CH" dirty="0" smtClean="0"/>
              <a:t>Instruments </a:t>
            </a:r>
            <a:r>
              <a:rPr lang="de-CH" dirty="0" err="1" smtClean="0"/>
              <a:t>and</a:t>
            </a:r>
            <a:r>
              <a:rPr lang="de-CH" dirty="0" smtClean="0"/>
              <a:t> </a:t>
            </a:r>
            <a:r>
              <a:rPr lang="de-CH" dirty="0" err="1" smtClean="0"/>
              <a:t>methods</a:t>
            </a:r>
            <a:r>
              <a:rPr lang="de-CH" dirty="0" smtClean="0"/>
              <a:t> </a:t>
            </a:r>
            <a:r>
              <a:rPr lang="de-CH" dirty="0" err="1" smtClean="0"/>
              <a:t>of</a:t>
            </a:r>
            <a:r>
              <a:rPr lang="de-CH" dirty="0" smtClean="0"/>
              <a:t> </a:t>
            </a:r>
            <a:r>
              <a:rPr lang="de-CH" dirty="0" err="1" smtClean="0"/>
              <a:t>observation</a:t>
            </a:r>
            <a:endParaRPr lang="de-CH" dirty="0" smtClean="0"/>
          </a:p>
          <a:p>
            <a:pPr marL="514350" indent="-514350">
              <a:buFont typeface="+mj-lt"/>
              <a:buAutoNum type="arabicPeriod" startAt="5"/>
            </a:pPr>
            <a:endParaRPr lang="de-CH" dirty="0"/>
          </a:p>
          <a:p>
            <a:pPr marL="0" indent="0">
              <a:buNone/>
            </a:pPr>
            <a:r>
              <a:rPr lang="de-CH" dirty="0" err="1" smtClean="0"/>
              <a:t>Observing</a:t>
            </a:r>
            <a:r>
              <a:rPr lang="de-CH" dirty="0" smtClean="0"/>
              <a:t> </a:t>
            </a:r>
            <a:r>
              <a:rPr lang="de-CH" dirty="0" err="1" smtClean="0"/>
              <a:t>method</a:t>
            </a:r>
            <a:r>
              <a:rPr lang="de-CH" dirty="0" smtClean="0"/>
              <a:t>, </a:t>
            </a:r>
            <a:r>
              <a:rPr lang="de-CH" dirty="0" err="1" smtClean="0"/>
              <a:t>Coordinates</a:t>
            </a:r>
            <a:r>
              <a:rPr lang="de-CH" dirty="0" smtClean="0"/>
              <a:t>, Instrument type</a:t>
            </a:r>
          </a:p>
          <a:p>
            <a:pPr marL="0" indent="0">
              <a:buNone/>
            </a:pPr>
            <a:endParaRPr lang="de-CH" dirty="0" smtClean="0"/>
          </a:p>
          <a:p>
            <a:pPr marL="514350" indent="-514350">
              <a:buFont typeface="+mj-lt"/>
              <a:buAutoNum type="arabicPeriod" startAt="6"/>
            </a:pPr>
            <a:r>
              <a:rPr lang="de-CH" dirty="0" smtClean="0"/>
              <a:t>Sampling</a:t>
            </a:r>
          </a:p>
          <a:p>
            <a:pPr marL="0" indent="0">
              <a:buNone/>
            </a:pPr>
            <a:endParaRPr lang="de-CH" dirty="0" smtClean="0"/>
          </a:p>
          <a:p>
            <a:pPr marL="0" indent="0">
              <a:buNone/>
            </a:pPr>
            <a:r>
              <a:rPr lang="de-CH" dirty="0" smtClean="0"/>
              <a:t>Schedule</a:t>
            </a:r>
            <a:endParaRPr lang="de-CH" dirty="0"/>
          </a:p>
          <a:p>
            <a:pPr marL="0" indent="0">
              <a:buNone/>
            </a:pPr>
            <a:endParaRPr lang="de-CH" dirty="0" smtClean="0"/>
          </a:p>
          <a:p>
            <a:pPr marL="514350" indent="-514350">
              <a:buFont typeface="+mj-lt"/>
              <a:buAutoNum type="arabicPeriod" startAt="7"/>
            </a:pPr>
            <a:r>
              <a:rPr lang="de-CH" dirty="0" smtClean="0"/>
              <a:t>Data </a:t>
            </a:r>
            <a:r>
              <a:rPr lang="de-CH" dirty="0" err="1" smtClean="0"/>
              <a:t>processing</a:t>
            </a:r>
            <a:r>
              <a:rPr lang="de-CH" dirty="0" smtClean="0"/>
              <a:t> </a:t>
            </a:r>
            <a:r>
              <a:rPr lang="de-CH" dirty="0" err="1" smtClean="0"/>
              <a:t>and</a:t>
            </a:r>
            <a:r>
              <a:rPr lang="de-CH" dirty="0" smtClean="0"/>
              <a:t> </a:t>
            </a:r>
            <a:r>
              <a:rPr lang="de-CH" dirty="0" err="1" smtClean="0"/>
              <a:t>reporting</a:t>
            </a:r>
            <a:endParaRPr lang="de-CH" dirty="0" smtClean="0"/>
          </a:p>
          <a:p>
            <a:pPr marL="514350" indent="-514350">
              <a:buFont typeface="+mj-lt"/>
              <a:buAutoNum type="arabicPeriod" startAt="7"/>
            </a:pPr>
            <a:endParaRPr lang="de-CH" dirty="0"/>
          </a:p>
          <a:p>
            <a:pPr marL="0" indent="0">
              <a:buNone/>
            </a:pPr>
            <a:r>
              <a:rPr lang="de-CH" dirty="0" smtClean="0"/>
              <a:t>Reporting </a:t>
            </a:r>
            <a:r>
              <a:rPr lang="de-CH" dirty="0" err="1" smtClean="0"/>
              <a:t>interval</a:t>
            </a:r>
            <a:r>
              <a:rPr lang="de-CH" dirty="0" smtClean="0"/>
              <a:t>, International </a:t>
            </a:r>
            <a:r>
              <a:rPr lang="de-CH" dirty="0" err="1" smtClean="0"/>
              <a:t>exchange</a:t>
            </a:r>
            <a:r>
              <a:rPr lang="de-CH" dirty="0" smtClean="0"/>
              <a:t> </a:t>
            </a:r>
            <a:r>
              <a:rPr lang="de-CH" dirty="0" err="1" smtClean="0"/>
              <a:t>flag</a:t>
            </a:r>
            <a:endParaRPr lang="de-CH" dirty="0" smtClean="0"/>
          </a:p>
        </p:txBody>
      </p:sp>
    </p:spTree>
    <p:extLst>
      <p:ext uri="{BB962C8B-B14F-4D97-AF65-F5344CB8AC3E}">
        <p14:creationId xmlns:p14="http://schemas.microsoft.com/office/powerpoint/2010/main" val="401132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smtClean="0">
                <a:solidFill>
                  <a:srgbClr val="000090"/>
                </a:solidFill>
              </a:rPr>
              <a:t>Learning </a:t>
            </a:r>
            <a:r>
              <a:rPr lang="de-CH" b="1" dirty="0" err="1" smtClean="0">
                <a:solidFill>
                  <a:srgbClr val="000090"/>
                </a:solidFill>
              </a:rPr>
              <a:t>Objectives</a:t>
            </a:r>
            <a:endParaRPr lang="en-US" b="1" dirty="0">
              <a:solidFill>
                <a:srgbClr val="000090"/>
              </a:solidFill>
            </a:endParaRPr>
          </a:p>
        </p:txBody>
      </p:sp>
      <p:sp>
        <p:nvSpPr>
          <p:cNvPr id="3" name="Content Placeholder 2"/>
          <p:cNvSpPr>
            <a:spLocks noGrp="1"/>
          </p:cNvSpPr>
          <p:nvPr>
            <p:ph idx="1"/>
          </p:nvPr>
        </p:nvSpPr>
        <p:spPr/>
        <p:txBody>
          <a:bodyPr/>
          <a:lstStyle/>
          <a:p>
            <a:r>
              <a:rPr lang="de-CH" dirty="0" err="1" smtClean="0"/>
              <a:t>Understand</a:t>
            </a:r>
            <a:r>
              <a:rPr lang="de-CH" dirty="0" smtClean="0"/>
              <a:t> </a:t>
            </a:r>
            <a:r>
              <a:rPr lang="de-CH" dirty="0" err="1" smtClean="0"/>
              <a:t>the</a:t>
            </a:r>
            <a:r>
              <a:rPr lang="de-CH" dirty="0" smtClean="0"/>
              <a:t> </a:t>
            </a:r>
            <a:r>
              <a:rPr lang="de-CH" dirty="0" err="1" smtClean="0"/>
              <a:t>importance</a:t>
            </a:r>
            <a:r>
              <a:rPr lang="de-CH" dirty="0" smtClean="0"/>
              <a:t> </a:t>
            </a:r>
            <a:r>
              <a:rPr lang="de-CH" dirty="0" err="1" smtClean="0"/>
              <a:t>of</a:t>
            </a:r>
            <a:r>
              <a:rPr lang="de-CH" dirty="0" smtClean="0"/>
              <a:t> </a:t>
            </a:r>
            <a:r>
              <a:rPr lang="de-CH" dirty="0" err="1" smtClean="0"/>
              <a:t>observational</a:t>
            </a:r>
            <a:r>
              <a:rPr lang="de-CH" dirty="0" smtClean="0"/>
              <a:t> </a:t>
            </a:r>
            <a:r>
              <a:rPr lang="de-CH" dirty="0" err="1" smtClean="0"/>
              <a:t>metadata</a:t>
            </a:r>
            <a:endParaRPr lang="de-CH" dirty="0" smtClean="0"/>
          </a:p>
          <a:p>
            <a:pPr marL="0" indent="0">
              <a:buNone/>
            </a:pPr>
            <a:endParaRPr lang="de-CH" sz="1200" dirty="0" smtClean="0"/>
          </a:p>
          <a:p>
            <a:r>
              <a:rPr lang="de-CH" dirty="0" err="1" smtClean="0"/>
              <a:t>Understand</a:t>
            </a:r>
            <a:r>
              <a:rPr lang="de-CH" dirty="0" smtClean="0"/>
              <a:t> </a:t>
            </a:r>
            <a:r>
              <a:rPr lang="de-CH" dirty="0" err="1" smtClean="0"/>
              <a:t>the</a:t>
            </a:r>
            <a:r>
              <a:rPr lang="de-CH" dirty="0" smtClean="0"/>
              <a:t> </a:t>
            </a:r>
            <a:r>
              <a:rPr lang="de-CH" dirty="0" err="1" smtClean="0"/>
              <a:t>concepts</a:t>
            </a:r>
            <a:r>
              <a:rPr lang="de-CH" dirty="0" smtClean="0"/>
              <a:t> </a:t>
            </a:r>
            <a:r>
              <a:rPr lang="de-CH" dirty="0" err="1" smtClean="0"/>
              <a:t>of</a:t>
            </a:r>
            <a:r>
              <a:rPr lang="de-CH" dirty="0" smtClean="0"/>
              <a:t> </a:t>
            </a:r>
            <a:r>
              <a:rPr lang="de-CH" dirty="0" err="1" smtClean="0"/>
              <a:t>the</a:t>
            </a:r>
            <a:r>
              <a:rPr lang="de-CH" dirty="0" smtClean="0"/>
              <a:t> WIGOS </a:t>
            </a:r>
            <a:r>
              <a:rPr lang="de-CH" dirty="0" err="1" smtClean="0"/>
              <a:t>metadata</a:t>
            </a:r>
            <a:r>
              <a:rPr lang="de-CH" dirty="0" smtClean="0"/>
              <a:t> </a:t>
            </a:r>
            <a:r>
              <a:rPr lang="de-CH" dirty="0" err="1" smtClean="0"/>
              <a:t>vs</a:t>
            </a:r>
            <a:r>
              <a:rPr lang="de-CH" dirty="0" smtClean="0"/>
              <a:t> </a:t>
            </a:r>
            <a:r>
              <a:rPr lang="de-CH" dirty="0" err="1" smtClean="0"/>
              <a:t>the</a:t>
            </a:r>
            <a:r>
              <a:rPr lang="de-CH" dirty="0" smtClean="0"/>
              <a:t> WIS </a:t>
            </a:r>
            <a:r>
              <a:rPr lang="de-CH" dirty="0" err="1" smtClean="0"/>
              <a:t>metadata</a:t>
            </a:r>
            <a:endParaRPr lang="de-CH" dirty="0" smtClean="0"/>
          </a:p>
          <a:p>
            <a:pPr marL="0" indent="0">
              <a:buNone/>
            </a:pPr>
            <a:endParaRPr lang="en-US" sz="1200" dirty="0" smtClean="0"/>
          </a:p>
          <a:p>
            <a:r>
              <a:rPr lang="de-CH" dirty="0" err="1" smtClean="0"/>
              <a:t>Know</a:t>
            </a:r>
            <a:r>
              <a:rPr lang="de-CH" dirty="0" smtClean="0"/>
              <a:t> </a:t>
            </a:r>
            <a:r>
              <a:rPr lang="de-CH" dirty="0" err="1" smtClean="0"/>
              <a:t>where</a:t>
            </a:r>
            <a:r>
              <a:rPr lang="de-CH" dirty="0" smtClean="0"/>
              <a:t> </a:t>
            </a:r>
            <a:r>
              <a:rPr lang="de-CH" dirty="0" err="1" smtClean="0"/>
              <a:t>to</a:t>
            </a:r>
            <a:r>
              <a:rPr lang="de-CH" dirty="0" smtClean="0"/>
              <a:t> find </a:t>
            </a:r>
            <a:r>
              <a:rPr lang="de-CH" dirty="0" err="1" smtClean="0"/>
              <a:t>information</a:t>
            </a:r>
            <a:endParaRPr lang="de-CH" dirty="0" smtClean="0"/>
          </a:p>
        </p:txBody>
      </p:sp>
    </p:spTree>
    <p:extLst>
      <p:ext uri="{BB962C8B-B14F-4D97-AF65-F5344CB8AC3E}">
        <p14:creationId xmlns:p14="http://schemas.microsoft.com/office/powerpoint/2010/main" val="183962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WMDS </a:t>
            </a:r>
            <a:r>
              <a:rPr lang="de-CH" dirty="0" err="1" smtClean="0"/>
              <a:t>categories</a:t>
            </a:r>
            <a:r>
              <a:rPr lang="de-CH" dirty="0"/>
              <a:t> </a:t>
            </a:r>
            <a:r>
              <a:rPr lang="de-CH" dirty="0" smtClean="0"/>
              <a:t>– </a:t>
            </a:r>
            <a:r>
              <a:rPr lang="de-CH" dirty="0" err="1" smtClean="0"/>
              <a:t>some</a:t>
            </a:r>
            <a:r>
              <a:rPr lang="de-CH" dirty="0" smtClean="0"/>
              <a:t> </a:t>
            </a:r>
            <a:r>
              <a:rPr lang="de-CH" dirty="0" err="1" smtClean="0"/>
              <a:t>examples</a:t>
            </a:r>
            <a:endParaRPr lang="en-US" dirty="0"/>
          </a:p>
        </p:txBody>
      </p:sp>
      <p:sp>
        <p:nvSpPr>
          <p:cNvPr id="3" name="Content Placeholder 2"/>
          <p:cNvSpPr>
            <a:spLocks noGrp="1"/>
          </p:cNvSpPr>
          <p:nvPr>
            <p:ph idx="1"/>
          </p:nvPr>
        </p:nvSpPr>
        <p:spPr>
          <a:xfrm>
            <a:off x="457200" y="1259840"/>
            <a:ext cx="8229600" cy="5476240"/>
          </a:xfrm>
        </p:spPr>
        <p:txBody>
          <a:bodyPr>
            <a:normAutofit fontScale="92500" lnSpcReduction="20000"/>
          </a:bodyPr>
          <a:lstStyle/>
          <a:p>
            <a:pPr marL="514350" indent="-514350">
              <a:buFont typeface="+mj-lt"/>
              <a:buAutoNum type="arabicPeriod" startAt="8"/>
            </a:pPr>
            <a:r>
              <a:rPr lang="de-CH" dirty="0" smtClean="0"/>
              <a:t>Data Quality</a:t>
            </a:r>
          </a:p>
          <a:p>
            <a:pPr marL="0" indent="0">
              <a:buNone/>
            </a:pPr>
            <a:endParaRPr lang="de-CH" dirty="0" smtClean="0"/>
          </a:p>
          <a:p>
            <a:pPr marL="0" indent="0">
              <a:buNone/>
            </a:pPr>
            <a:r>
              <a:rPr lang="de-CH" dirty="0" err="1"/>
              <a:t>Traceability</a:t>
            </a:r>
            <a:r>
              <a:rPr lang="de-CH" dirty="0"/>
              <a:t>, </a:t>
            </a:r>
            <a:r>
              <a:rPr lang="de-CH" dirty="0" err="1"/>
              <a:t>Uncertainty</a:t>
            </a:r>
            <a:r>
              <a:rPr lang="de-CH" dirty="0"/>
              <a:t> </a:t>
            </a:r>
          </a:p>
          <a:p>
            <a:pPr marL="514350" indent="-514350">
              <a:buFont typeface="+mj-lt"/>
              <a:buAutoNum type="arabicPeriod" startAt="8"/>
            </a:pPr>
            <a:endParaRPr lang="de-CH" dirty="0" smtClean="0"/>
          </a:p>
          <a:p>
            <a:pPr marL="514350" indent="-514350">
              <a:buFont typeface="+mj-lt"/>
              <a:buAutoNum type="arabicPeriod" startAt="9"/>
            </a:pPr>
            <a:r>
              <a:rPr lang="de-CH" dirty="0" smtClean="0"/>
              <a:t>Ownership </a:t>
            </a:r>
            <a:r>
              <a:rPr lang="de-CH" dirty="0" err="1" smtClean="0"/>
              <a:t>and</a:t>
            </a:r>
            <a:r>
              <a:rPr lang="de-CH" dirty="0" smtClean="0"/>
              <a:t> </a:t>
            </a:r>
            <a:r>
              <a:rPr lang="de-CH" dirty="0" err="1" smtClean="0"/>
              <a:t>data</a:t>
            </a:r>
            <a:r>
              <a:rPr lang="de-CH" dirty="0" smtClean="0"/>
              <a:t> </a:t>
            </a:r>
            <a:r>
              <a:rPr lang="de-CH" dirty="0" err="1" smtClean="0"/>
              <a:t>policy</a:t>
            </a:r>
            <a:endParaRPr lang="de-CH" dirty="0" smtClean="0"/>
          </a:p>
          <a:p>
            <a:pPr marL="514350" indent="-514350">
              <a:buFont typeface="+mj-lt"/>
              <a:buAutoNum type="arabicPeriod" startAt="9"/>
            </a:pPr>
            <a:endParaRPr lang="de-CH" dirty="0"/>
          </a:p>
          <a:p>
            <a:pPr marL="0" indent="0">
              <a:buNone/>
            </a:pPr>
            <a:r>
              <a:rPr lang="de-CH" dirty="0" err="1" smtClean="0"/>
              <a:t>Supervising</a:t>
            </a:r>
            <a:r>
              <a:rPr lang="de-CH" dirty="0" smtClean="0"/>
              <a:t> </a:t>
            </a:r>
            <a:r>
              <a:rPr lang="de-CH" dirty="0" err="1" smtClean="0"/>
              <a:t>organization</a:t>
            </a:r>
            <a:endParaRPr lang="de-CH" dirty="0" smtClean="0"/>
          </a:p>
          <a:p>
            <a:pPr marL="0" indent="0">
              <a:buNone/>
            </a:pPr>
            <a:endParaRPr lang="de-CH" dirty="0" smtClean="0"/>
          </a:p>
          <a:p>
            <a:pPr marL="514350" indent="-514350">
              <a:buFont typeface="+mj-lt"/>
              <a:buAutoNum type="arabicPeriod" startAt="10"/>
            </a:pPr>
            <a:r>
              <a:rPr lang="de-CH" dirty="0" err="1" smtClean="0"/>
              <a:t>Contact</a:t>
            </a:r>
            <a:endParaRPr lang="de-CH" dirty="0" smtClean="0"/>
          </a:p>
          <a:p>
            <a:pPr marL="0" indent="0">
              <a:buNone/>
            </a:pPr>
            <a:endParaRPr lang="de-CH" dirty="0" smtClean="0"/>
          </a:p>
          <a:p>
            <a:pPr marL="0" indent="0">
              <a:buNone/>
            </a:pPr>
            <a:r>
              <a:rPr lang="de-CH" dirty="0" smtClean="0"/>
              <a:t>Station </a:t>
            </a:r>
            <a:r>
              <a:rPr lang="de-CH" dirty="0" err="1" smtClean="0"/>
              <a:t>conctacts</a:t>
            </a:r>
            <a:endParaRPr lang="de-CH" dirty="0" smtClean="0"/>
          </a:p>
        </p:txBody>
      </p:sp>
    </p:spTree>
    <p:extLst>
      <p:ext uri="{BB962C8B-B14F-4D97-AF65-F5344CB8AC3E}">
        <p14:creationId xmlns:p14="http://schemas.microsoft.com/office/powerpoint/2010/main" val="3583929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b="1" dirty="0" err="1" smtClean="0">
                <a:solidFill>
                  <a:srgbClr val="000090"/>
                </a:solidFill>
              </a:rPr>
              <a:t>Hierarchy</a:t>
            </a:r>
            <a:r>
              <a:rPr lang="de-CH" b="1" dirty="0" smtClean="0">
                <a:solidFill>
                  <a:srgbClr val="000090"/>
                </a:solidFill>
              </a:rPr>
              <a:t> </a:t>
            </a:r>
            <a:r>
              <a:rPr lang="de-CH" b="1" dirty="0" err="1" smtClean="0">
                <a:solidFill>
                  <a:srgbClr val="000090"/>
                </a:solidFill>
              </a:rPr>
              <a:t>of</a:t>
            </a:r>
            <a:r>
              <a:rPr lang="de-CH" b="1" dirty="0" smtClean="0">
                <a:solidFill>
                  <a:srgbClr val="000090"/>
                </a:solidFill>
              </a:rPr>
              <a:t> WMDS </a:t>
            </a:r>
            <a:r>
              <a:rPr lang="de-CH" b="1" dirty="0" err="1" smtClean="0">
                <a:solidFill>
                  <a:srgbClr val="000090"/>
                </a:solidFill>
              </a:rPr>
              <a:t>categories</a:t>
            </a:r>
            <a:endParaRPr lang="en-US" b="1" dirty="0">
              <a:solidFill>
                <a:srgbClr val="000090"/>
              </a:solidFill>
            </a:endParaRPr>
          </a:p>
        </p:txBody>
      </p:sp>
      <p:sp>
        <p:nvSpPr>
          <p:cNvPr id="5" name="Rectangle 4"/>
          <p:cNvSpPr/>
          <p:nvPr/>
        </p:nvSpPr>
        <p:spPr>
          <a:xfrm>
            <a:off x="396004" y="1635761"/>
            <a:ext cx="7592296" cy="403167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err="1" smtClean="0">
                <a:solidFill>
                  <a:srgbClr val="0070C0"/>
                </a:solidFill>
              </a:rPr>
              <a:t>StationSet</a:t>
            </a:r>
            <a:endParaRPr lang="en-US" sz="1400" b="1" dirty="0">
              <a:solidFill>
                <a:srgbClr val="0070C0"/>
              </a:solidFill>
            </a:endParaRPr>
          </a:p>
        </p:txBody>
      </p:sp>
      <p:sp>
        <p:nvSpPr>
          <p:cNvPr id="6" name="Rectangle 5"/>
          <p:cNvSpPr/>
          <p:nvPr/>
        </p:nvSpPr>
        <p:spPr>
          <a:xfrm>
            <a:off x="551870" y="2217650"/>
            <a:ext cx="7271330" cy="322811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0070C0"/>
                </a:solidFill>
              </a:rPr>
              <a:t>Station/Platform (fixed, mobile)</a:t>
            </a:r>
            <a:endParaRPr lang="en-US" sz="1400" b="1" dirty="0">
              <a:solidFill>
                <a:srgbClr val="0070C0"/>
              </a:solidFill>
            </a:endParaRPr>
          </a:p>
        </p:txBody>
      </p:sp>
      <p:sp>
        <p:nvSpPr>
          <p:cNvPr id="7" name="Rectangle 6"/>
          <p:cNvSpPr/>
          <p:nvPr/>
        </p:nvSpPr>
        <p:spPr>
          <a:xfrm>
            <a:off x="722598" y="2769589"/>
            <a:ext cx="5589302" cy="252377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00B050"/>
                </a:solidFill>
              </a:rPr>
              <a:t>Observation</a:t>
            </a:r>
            <a:endParaRPr lang="en-US" sz="1400" b="1" dirty="0">
              <a:solidFill>
                <a:srgbClr val="00B050"/>
              </a:solidFill>
            </a:endParaRPr>
          </a:p>
        </p:txBody>
      </p:sp>
      <p:sp>
        <p:nvSpPr>
          <p:cNvPr id="9" name="Rectangle 8"/>
          <p:cNvSpPr/>
          <p:nvPr/>
        </p:nvSpPr>
        <p:spPr>
          <a:xfrm>
            <a:off x="857680" y="3273038"/>
            <a:ext cx="4069920" cy="18503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00B050"/>
                </a:solidFill>
              </a:rPr>
              <a:t>Deployment</a:t>
            </a:r>
            <a:endParaRPr lang="en-US" sz="1400" b="1" dirty="0">
              <a:solidFill>
                <a:srgbClr val="00B050"/>
              </a:solidFill>
            </a:endParaRPr>
          </a:p>
        </p:txBody>
      </p:sp>
      <p:sp>
        <p:nvSpPr>
          <p:cNvPr id="10" name="Rectangle 9"/>
          <p:cNvSpPr/>
          <p:nvPr/>
        </p:nvSpPr>
        <p:spPr>
          <a:xfrm>
            <a:off x="982559" y="3726364"/>
            <a:ext cx="1151042" cy="1248339"/>
          </a:xfrm>
          <a:prstGeom prst="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bg2">
                    <a:lumMod val="75000"/>
                  </a:schemeClr>
                </a:solidFill>
              </a:rPr>
              <a:t>Instrument</a:t>
            </a:r>
            <a:endParaRPr lang="en-US" sz="1400" b="1" dirty="0">
              <a:solidFill>
                <a:schemeClr val="bg2">
                  <a:lumMod val="75000"/>
                </a:schemeClr>
              </a:solidFill>
            </a:endParaRPr>
          </a:p>
        </p:txBody>
      </p:sp>
      <p:sp>
        <p:nvSpPr>
          <p:cNvPr id="11" name="Rectangle 10"/>
          <p:cNvSpPr/>
          <p:nvPr/>
        </p:nvSpPr>
        <p:spPr>
          <a:xfrm>
            <a:off x="1130301" y="4365249"/>
            <a:ext cx="850900" cy="45332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FF6600"/>
                </a:solidFill>
              </a:rPr>
              <a:t>Contact</a:t>
            </a:r>
            <a:endParaRPr lang="en-US" sz="1400" b="1" dirty="0">
              <a:solidFill>
                <a:srgbClr val="FF6600"/>
              </a:solidFill>
            </a:endParaRPr>
          </a:p>
        </p:txBody>
      </p:sp>
      <p:sp>
        <p:nvSpPr>
          <p:cNvPr id="13" name="Rectangle 12"/>
          <p:cNvSpPr/>
          <p:nvPr/>
        </p:nvSpPr>
        <p:spPr>
          <a:xfrm>
            <a:off x="6502629" y="3577284"/>
            <a:ext cx="1029243" cy="524127"/>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rgbClr val="FF6600"/>
                </a:solidFill>
              </a:rPr>
              <a:t>Contact</a:t>
            </a:r>
            <a:endParaRPr lang="en-US" sz="1400" b="1" dirty="0">
              <a:solidFill>
                <a:srgbClr val="FF6600"/>
              </a:solidFill>
            </a:endParaRPr>
          </a:p>
        </p:txBody>
      </p:sp>
      <p:sp>
        <p:nvSpPr>
          <p:cNvPr id="22" name="Rectangle 21"/>
          <p:cNvSpPr/>
          <p:nvPr/>
        </p:nvSpPr>
        <p:spPr>
          <a:xfrm>
            <a:off x="2273300" y="3726365"/>
            <a:ext cx="1270000" cy="1009150"/>
          </a:xfrm>
          <a:prstGeom prst="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bg2">
                    <a:lumMod val="75000"/>
                  </a:schemeClr>
                </a:solidFill>
              </a:rPr>
              <a:t>Procedures</a:t>
            </a:r>
          </a:p>
          <a:p>
            <a:pPr algn="ctr" defTabSz="1172677"/>
            <a:r>
              <a:rPr lang="de-CH" sz="1400" b="1" dirty="0" smtClean="0">
                <a:solidFill>
                  <a:schemeClr val="bg2">
                    <a:lumMod val="75000"/>
                  </a:schemeClr>
                </a:solidFill>
                <a:sym typeface="Wingdings" panose="05000000000000000000" pitchFamily="2" charset="2"/>
              </a:rPr>
              <a:t> </a:t>
            </a:r>
            <a:r>
              <a:rPr lang="de-CH" sz="1400" b="1" dirty="0" smtClean="0">
                <a:solidFill>
                  <a:schemeClr val="bg2">
                    <a:lumMod val="75000"/>
                  </a:schemeClr>
                </a:solidFill>
              </a:rPr>
              <a:t>Sampling</a:t>
            </a:r>
          </a:p>
          <a:p>
            <a:pPr algn="ctr" defTabSz="1172677"/>
            <a:r>
              <a:rPr lang="de-CH" sz="1400" b="1" dirty="0" smtClean="0">
                <a:solidFill>
                  <a:schemeClr val="bg2">
                    <a:lumMod val="75000"/>
                  </a:schemeClr>
                </a:solidFill>
                <a:sym typeface="Wingdings" panose="05000000000000000000" pitchFamily="2" charset="2"/>
              </a:rPr>
              <a:t> </a:t>
            </a:r>
            <a:r>
              <a:rPr lang="de-CH" sz="1400" b="1" dirty="0" smtClean="0">
                <a:solidFill>
                  <a:schemeClr val="bg2">
                    <a:lumMod val="75000"/>
                  </a:schemeClr>
                </a:solidFill>
              </a:rPr>
              <a:t>Processing</a:t>
            </a:r>
          </a:p>
          <a:p>
            <a:pPr algn="ctr" defTabSz="1172677"/>
            <a:r>
              <a:rPr lang="de-CH" sz="1400" b="1" dirty="0" smtClean="0">
                <a:solidFill>
                  <a:schemeClr val="bg2">
                    <a:lumMod val="75000"/>
                  </a:schemeClr>
                </a:solidFill>
                <a:sym typeface="Wingdings" panose="05000000000000000000" pitchFamily="2" charset="2"/>
              </a:rPr>
              <a:t> </a:t>
            </a:r>
            <a:r>
              <a:rPr lang="de-CH" sz="1400" b="1" dirty="0" smtClean="0">
                <a:solidFill>
                  <a:schemeClr val="bg2">
                    <a:lumMod val="75000"/>
                  </a:schemeClr>
                </a:solidFill>
              </a:rPr>
              <a:t>Reporting</a:t>
            </a:r>
            <a:endParaRPr lang="en-US" sz="1400" b="1" dirty="0">
              <a:solidFill>
                <a:schemeClr val="bg2">
                  <a:lumMod val="75000"/>
                </a:schemeClr>
              </a:solidFill>
            </a:endParaRPr>
          </a:p>
        </p:txBody>
      </p:sp>
      <p:sp>
        <p:nvSpPr>
          <p:cNvPr id="14" name="Rectangle 13"/>
          <p:cNvSpPr/>
          <p:nvPr/>
        </p:nvSpPr>
        <p:spPr>
          <a:xfrm>
            <a:off x="3664451" y="3726362"/>
            <a:ext cx="1122071" cy="57374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accent2">
                    <a:lumMod val="75000"/>
                  </a:schemeClr>
                </a:solidFill>
              </a:rPr>
              <a:t>Purpose of observation</a:t>
            </a:r>
            <a:endParaRPr lang="en-US" sz="1400" b="1" dirty="0">
              <a:solidFill>
                <a:schemeClr val="accent2">
                  <a:lumMod val="75000"/>
                </a:schemeClr>
              </a:solidFill>
            </a:endParaRPr>
          </a:p>
        </p:txBody>
      </p:sp>
      <p:sp>
        <p:nvSpPr>
          <p:cNvPr id="15" name="Rectangle 14"/>
          <p:cNvSpPr/>
          <p:nvPr/>
        </p:nvSpPr>
        <p:spPr>
          <a:xfrm>
            <a:off x="6421125" y="2769588"/>
            <a:ext cx="1192253" cy="573745"/>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bg2">
                    <a:lumMod val="50000"/>
                  </a:schemeClr>
                </a:solidFill>
              </a:rPr>
              <a:t>Environment</a:t>
            </a:r>
            <a:endParaRPr lang="en-US" sz="1400" b="1" dirty="0">
              <a:solidFill>
                <a:schemeClr val="bg2">
                  <a:lumMod val="50000"/>
                </a:schemeClr>
              </a:solidFill>
            </a:endParaRPr>
          </a:p>
        </p:txBody>
      </p:sp>
      <p:sp>
        <p:nvSpPr>
          <p:cNvPr id="16" name="Rectangle 15"/>
          <p:cNvSpPr/>
          <p:nvPr/>
        </p:nvSpPr>
        <p:spPr>
          <a:xfrm>
            <a:off x="5050129" y="3265603"/>
            <a:ext cx="1122071" cy="57374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accent2">
                    <a:lumMod val="75000"/>
                  </a:schemeClr>
                </a:solidFill>
              </a:rPr>
              <a:t>Data Quality</a:t>
            </a:r>
            <a:endParaRPr lang="en-US" sz="1400" b="1" dirty="0">
              <a:solidFill>
                <a:schemeClr val="accent2">
                  <a:lumMod val="75000"/>
                </a:schemeClr>
              </a:solidFill>
            </a:endParaRPr>
          </a:p>
        </p:txBody>
      </p:sp>
      <p:sp>
        <p:nvSpPr>
          <p:cNvPr id="17" name="Rectangle 16"/>
          <p:cNvSpPr/>
          <p:nvPr/>
        </p:nvSpPr>
        <p:spPr>
          <a:xfrm>
            <a:off x="5050128" y="4031475"/>
            <a:ext cx="1122071" cy="56043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7268" tIns="58633" rIns="117268" bIns="58633" rtlCol="0" anchor="t"/>
          <a:lstStyle/>
          <a:p>
            <a:pPr algn="ctr" defTabSz="1172677"/>
            <a:r>
              <a:rPr lang="en-US" sz="1400" b="1" dirty="0" smtClean="0">
                <a:solidFill>
                  <a:schemeClr val="accent2">
                    <a:lumMod val="75000"/>
                  </a:schemeClr>
                </a:solidFill>
              </a:rPr>
              <a:t>Ownership</a:t>
            </a:r>
          </a:p>
          <a:p>
            <a:pPr algn="ctr" defTabSz="1172677"/>
            <a:r>
              <a:rPr lang="de-CH" sz="1400" b="1" dirty="0" smtClean="0">
                <a:solidFill>
                  <a:schemeClr val="accent2">
                    <a:lumMod val="75000"/>
                  </a:schemeClr>
                </a:solidFill>
              </a:rPr>
              <a:t>Data </a:t>
            </a:r>
            <a:r>
              <a:rPr lang="de-CH" sz="1400" b="1" dirty="0" err="1" smtClean="0">
                <a:solidFill>
                  <a:schemeClr val="accent2">
                    <a:lumMod val="75000"/>
                  </a:schemeClr>
                </a:solidFill>
              </a:rPr>
              <a:t>Policy</a:t>
            </a:r>
            <a:endParaRPr lang="en-US" sz="1400" b="1" dirty="0">
              <a:solidFill>
                <a:schemeClr val="accent2">
                  <a:lumMod val="75000"/>
                </a:scheme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002347" y="3302773"/>
            <a:ext cx="3452809" cy="735057"/>
          </a:xfrm>
          <a:prstGeom prst="rect">
            <a:avLst/>
          </a:prstGeom>
          <a:effectLst/>
        </p:spPr>
      </p:pic>
      <p:sp>
        <p:nvSpPr>
          <p:cNvPr id="19" name="Isosceles Triangle 18"/>
          <p:cNvSpPr/>
          <p:nvPr/>
        </p:nvSpPr>
        <p:spPr bwMode="auto">
          <a:xfrm rot="5400000">
            <a:off x="6358454" y="3568401"/>
            <a:ext cx="3723540" cy="203798"/>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100">
              <a:solidFill>
                <a:srgbClr val="000000"/>
              </a:solidFill>
            </a:endParaRPr>
          </a:p>
        </p:txBody>
      </p:sp>
    </p:spTree>
    <p:extLst>
      <p:ext uri="{BB962C8B-B14F-4D97-AF65-F5344CB8AC3E}">
        <p14:creationId xmlns:p14="http://schemas.microsoft.com/office/powerpoint/2010/main" val="109294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3" grpId="0" animBg="1"/>
      <p:bldP spid="22" grpId="0" animBg="1"/>
      <p:bldP spid="14" grpId="0" animBg="1"/>
      <p:bldP spid="15" grpId="0" animBg="1"/>
      <p:bldP spid="16"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CH" b="1" dirty="0" err="1" smtClean="0">
                <a:solidFill>
                  <a:srgbClr val="000090"/>
                </a:solidFill>
              </a:rPr>
              <a:t>Conclusions</a:t>
            </a:r>
            <a:endParaRPr lang="en-US" b="1" dirty="0">
              <a:solidFill>
                <a:srgbClr val="000090"/>
              </a:solidFill>
            </a:endParaRPr>
          </a:p>
        </p:txBody>
      </p:sp>
      <p:sp>
        <p:nvSpPr>
          <p:cNvPr id="5" name="Content Placeholder 4"/>
          <p:cNvSpPr>
            <a:spLocks noGrp="1"/>
          </p:cNvSpPr>
          <p:nvPr>
            <p:ph idx="1"/>
          </p:nvPr>
        </p:nvSpPr>
        <p:spPr>
          <a:xfrm>
            <a:off x="457200" y="1600200"/>
            <a:ext cx="8420100" cy="4525963"/>
          </a:xfrm>
        </p:spPr>
        <p:txBody>
          <a:bodyPr>
            <a:normAutofit/>
          </a:bodyPr>
          <a:lstStyle/>
          <a:p>
            <a:r>
              <a:rPr lang="de-CH" dirty="0" err="1" smtClean="0"/>
              <a:t>Exchanging</a:t>
            </a:r>
            <a:r>
              <a:rPr lang="de-CH" dirty="0" smtClean="0"/>
              <a:t> WIGOS </a:t>
            </a:r>
            <a:r>
              <a:rPr lang="de-CH" dirty="0" err="1" smtClean="0"/>
              <a:t>metadata</a:t>
            </a:r>
            <a:r>
              <a:rPr lang="de-CH" dirty="0" smtClean="0"/>
              <a:t> </a:t>
            </a:r>
            <a:r>
              <a:rPr lang="de-CH" dirty="0" err="1" smtClean="0"/>
              <a:t>of</a:t>
            </a:r>
            <a:r>
              <a:rPr lang="de-CH" dirty="0" smtClean="0"/>
              <a:t> </a:t>
            </a:r>
            <a:r>
              <a:rPr lang="de-CH" dirty="0" err="1" smtClean="0"/>
              <a:t>internationally</a:t>
            </a:r>
            <a:r>
              <a:rPr lang="de-CH" dirty="0" smtClean="0"/>
              <a:t> </a:t>
            </a:r>
            <a:r>
              <a:rPr lang="de-CH" dirty="0" err="1" smtClean="0"/>
              <a:t>exchanged</a:t>
            </a:r>
            <a:r>
              <a:rPr lang="de-CH" dirty="0" smtClean="0"/>
              <a:t> </a:t>
            </a:r>
            <a:r>
              <a:rPr lang="de-CH" dirty="0" err="1" smtClean="0"/>
              <a:t>data</a:t>
            </a:r>
            <a:r>
              <a:rPr lang="de-CH" dirty="0" smtClean="0"/>
              <a:t> </a:t>
            </a:r>
            <a:r>
              <a:rPr lang="de-CH" dirty="0" err="1" smtClean="0"/>
              <a:t>is</a:t>
            </a:r>
            <a:r>
              <a:rPr lang="de-CH" dirty="0" smtClean="0"/>
              <a:t> </a:t>
            </a:r>
            <a:r>
              <a:rPr lang="de-CH" dirty="0" err="1" smtClean="0"/>
              <a:t>important</a:t>
            </a:r>
            <a:r>
              <a:rPr lang="de-CH" dirty="0" smtClean="0"/>
              <a:t> </a:t>
            </a:r>
            <a:r>
              <a:rPr lang="de-CH" dirty="0" err="1" smtClean="0"/>
              <a:t>and</a:t>
            </a:r>
            <a:r>
              <a:rPr lang="de-CH" dirty="0" smtClean="0"/>
              <a:t> </a:t>
            </a:r>
            <a:r>
              <a:rPr lang="de-CH" dirty="0" err="1" smtClean="0"/>
              <a:t>mandatory</a:t>
            </a:r>
            <a:r>
              <a:rPr lang="de-CH" dirty="0" smtClean="0"/>
              <a:t> (WMO Tech Reg)</a:t>
            </a:r>
          </a:p>
          <a:p>
            <a:endParaRPr lang="de-CH" sz="1200" dirty="0" smtClean="0"/>
          </a:p>
          <a:p>
            <a:r>
              <a:rPr lang="de-CH" dirty="0" smtClean="0"/>
              <a:t>The WMDS </a:t>
            </a:r>
            <a:r>
              <a:rPr lang="de-CH" dirty="0" err="1" smtClean="0"/>
              <a:t>is</a:t>
            </a:r>
            <a:r>
              <a:rPr lang="de-CH" dirty="0" smtClean="0"/>
              <a:t> </a:t>
            </a:r>
            <a:r>
              <a:rPr lang="de-CH" dirty="0" err="1" smtClean="0"/>
              <a:t>the</a:t>
            </a:r>
            <a:r>
              <a:rPr lang="de-CH" dirty="0" smtClean="0"/>
              <a:t> </a:t>
            </a:r>
            <a:r>
              <a:rPr lang="de-CH" dirty="0" err="1" smtClean="0"/>
              <a:t>framework</a:t>
            </a:r>
            <a:r>
              <a:rPr lang="de-CH" dirty="0" smtClean="0"/>
              <a:t> </a:t>
            </a:r>
            <a:r>
              <a:rPr lang="de-CH" dirty="0" err="1" smtClean="0"/>
              <a:t>for</a:t>
            </a:r>
            <a:r>
              <a:rPr lang="de-CH" dirty="0" smtClean="0"/>
              <a:t> </a:t>
            </a:r>
            <a:r>
              <a:rPr lang="de-CH" dirty="0" err="1" smtClean="0"/>
              <a:t>documentation</a:t>
            </a:r>
            <a:r>
              <a:rPr lang="de-CH" dirty="0" smtClean="0"/>
              <a:t> </a:t>
            </a:r>
            <a:r>
              <a:rPr lang="de-CH" dirty="0" err="1" smtClean="0"/>
              <a:t>of</a:t>
            </a:r>
            <a:r>
              <a:rPr lang="de-CH" dirty="0" smtClean="0"/>
              <a:t> </a:t>
            </a:r>
            <a:r>
              <a:rPr lang="de-CH" dirty="0" err="1" smtClean="0"/>
              <a:t>metadata</a:t>
            </a:r>
            <a:endParaRPr lang="de-CH" dirty="0" smtClean="0"/>
          </a:p>
          <a:p>
            <a:endParaRPr lang="de-CH" sz="1200" dirty="0" smtClean="0"/>
          </a:p>
          <a:p>
            <a:r>
              <a:rPr lang="de-CH" dirty="0" smtClean="0"/>
              <a:t>The WMDS </a:t>
            </a:r>
            <a:r>
              <a:rPr lang="de-CH" dirty="0" err="1" smtClean="0"/>
              <a:t>has</a:t>
            </a:r>
            <a:r>
              <a:rPr lang="de-CH" dirty="0" smtClean="0"/>
              <a:t> </a:t>
            </a:r>
            <a:r>
              <a:rPr lang="de-CH" dirty="0" err="1" smtClean="0"/>
              <a:t>been</a:t>
            </a:r>
            <a:r>
              <a:rPr lang="de-CH" dirty="0" smtClean="0"/>
              <a:t> </a:t>
            </a:r>
            <a:r>
              <a:rPr lang="de-CH" dirty="0" err="1" smtClean="0"/>
              <a:t>implemented</a:t>
            </a:r>
            <a:r>
              <a:rPr lang="de-CH" dirty="0" smtClean="0"/>
              <a:t> in OSCAR/Surface </a:t>
            </a:r>
            <a:r>
              <a:rPr lang="de-CH" dirty="0" err="1" smtClean="0"/>
              <a:t>for</a:t>
            </a:r>
            <a:r>
              <a:rPr lang="de-CH" dirty="0" smtClean="0"/>
              <a:t> YOU! </a:t>
            </a:r>
            <a:r>
              <a:rPr lang="de-CH" dirty="0" err="1" smtClean="0"/>
              <a:t>Use</a:t>
            </a:r>
            <a:r>
              <a:rPr lang="de-CH" dirty="0" smtClean="0"/>
              <a:t> </a:t>
            </a:r>
            <a:r>
              <a:rPr lang="de-CH" dirty="0" err="1" smtClean="0"/>
              <a:t>it!</a:t>
            </a:r>
            <a:endParaRPr lang="de-CH" dirty="0" smtClean="0"/>
          </a:p>
          <a:p>
            <a:endParaRPr lang="en-US" dirty="0"/>
          </a:p>
        </p:txBody>
      </p:sp>
    </p:spTree>
    <p:extLst>
      <p:ext uri="{BB962C8B-B14F-4D97-AF65-F5344CB8AC3E}">
        <p14:creationId xmlns:p14="http://schemas.microsoft.com/office/powerpoint/2010/main" val="3932967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882"/>
            <a:ext cx="8229600" cy="1143000"/>
          </a:xfrm>
        </p:spPr>
        <p:txBody>
          <a:bodyPr/>
          <a:lstStyle/>
          <a:p>
            <a:r>
              <a:rPr lang="de-CH" b="1" dirty="0" smtClean="0">
                <a:solidFill>
                  <a:srgbClr val="000090"/>
                </a:solidFill>
              </a:rPr>
              <a:t>Reference</a:t>
            </a:r>
            <a:endParaRPr lang="en-US" b="1" dirty="0">
              <a:solidFill>
                <a:srgbClr val="00009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520" y="779141"/>
            <a:ext cx="3181561" cy="49720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02829" y="779141"/>
            <a:ext cx="2694771" cy="4029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535254" y="5857240"/>
            <a:ext cx="5892800" cy="12547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u="sng" dirty="0" smtClean="0">
                <a:hlinkClick r:id="rId5"/>
              </a:rPr>
              <a:t>http://test.wmocodes.info/wmdr/</a:t>
            </a:r>
            <a:r>
              <a:rPr lang="en-US" sz="2400" dirty="0" smtClean="0"/>
              <a:t/>
            </a:r>
            <a:br>
              <a:rPr lang="en-US" sz="2400" dirty="0" smtClean="0"/>
            </a:br>
            <a:r>
              <a:rPr lang="en-US" sz="2400" dirty="0" smtClean="0"/>
              <a:t>(soon at: </a:t>
            </a:r>
            <a:r>
              <a:rPr lang="en-US" sz="2400" dirty="0" smtClean="0">
                <a:hlinkClick r:id="rId6"/>
              </a:rPr>
              <a:t>http://codes.wmo.int/</a:t>
            </a:r>
            <a:r>
              <a:rPr lang="en-US" sz="2400" dirty="0" smtClean="0"/>
              <a:t>)</a:t>
            </a:r>
          </a:p>
          <a:p>
            <a:endParaRPr lang="en-US" dirty="0" smtClean="0"/>
          </a:p>
        </p:txBody>
      </p:sp>
      <p:sp>
        <p:nvSpPr>
          <p:cNvPr id="3" name="Content Placeholder 2"/>
          <p:cNvSpPr>
            <a:spLocks noGrp="1"/>
          </p:cNvSpPr>
          <p:nvPr>
            <p:ph idx="1"/>
          </p:nvPr>
        </p:nvSpPr>
        <p:spPr>
          <a:xfrm>
            <a:off x="4965700" y="4851718"/>
            <a:ext cx="4178300" cy="609598"/>
          </a:xfrm>
        </p:spPr>
        <p:txBody>
          <a:bodyPr>
            <a:normAutofit/>
          </a:bodyPr>
          <a:lstStyle/>
          <a:p>
            <a:pPr marL="0" indent="0">
              <a:buNone/>
            </a:pPr>
            <a:r>
              <a:rPr lang="en-US" sz="2400" dirty="0">
                <a:hlinkClick r:id="rId7"/>
              </a:rPr>
              <a:t>https://</a:t>
            </a:r>
            <a:r>
              <a:rPr lang="en-US" sz="2400" dirty="0" smtClean="0">
                <a:hlinkClick r:id="rId7"/>
              </a:rPr>
              <a:t>wis.wmo.int/WIGOS-MD</a:t>
            </a:r>
            <a:endParaRPr lang="en-US" sz="2400" dirty="0" smtClean="0"/>
          </a:p>
          <a:p>
            <a:pPr marL="0" indent="0">
              <a:buNone/>
            </a:pPr>
            <a:endParaRPr lang="en-US" sz="2400" dirty="0" smtClean="0"/>
          </a:p>
          <a:p>
            <a:pPr marL="0" indent="0">
              <a:buNone/>
            </a:pPr>
            <a:endParaRPr lang="en-US" sz="2400" dirty="0"/>
          </a:p>
          <a:p>
            <a:pPr marL="0" indent="0">
              <a:buNone/>
            </a:pPr>
            <a:endParaRPr lang="en-US" sz="2400" dirty="0"/>
          </a:p>
        </p:txBody>
      </p:sp>
      <p:sp>
        <p:nvSpPr>
          <p:cNvPr id="7" name="Title 1"/>
          <p:cNvSpPr txBox="1">
            <a:spLocks/>
          </p:cNvSpPr>
          <p:nvPr/>
        </p:nvSpPr>
        <p:spPr>
          <a:xfrm>
            <a:off x="1946380" y="517398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CH" sz="2800" b="1" dirty="0" smtClean="0">
                <a:solidFill>
                  <a:srgbClr val="000090"/>
                </a:solidFill>
              </a:rPr>
              <a:t>WMDS Code </a:t>
            </a:r>
            <a:r>
              <a:rPr lang="de-CH" sz="2800" b="1" dirty="0" err="1" smtClean="0">
                <a:solidFill>
                  <a:srgbClr val="000090"/>
                </a:solidFill>
              </a:rPr>
              <a:t>Tables</a:t>
            </a:r>
            <a:r>
              <a:rPr lang="de-CH" sz="2800" b="1" dirty="0" smtClean="0">
                <a:solidFill>
                  <a:srgbClr val="000090"/>
                </a:solidFill>
              </a:rPr>
              <a:t>:</a:t>
            </a:r>
            <a:endParaRPr lang="en-US" sz="2800" b="1" dirty="0">
              <a:solidFill>
                <a:srgbClr val="000090"/>
              </a:solidFill>
            </a:endParaRPr>
          </a:p>
        </p:txBody>
      </p:sp>
    </p:spTree>
    <p:extLst>
      <p:ext uri="{BB962C8B-B14F-4D97-AF65-F5344CB8AC3E}">
        <p14:creationId xmlns:p14="http://schemas.microsoft.com/office/powerpoint/2010/main" val="972544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8"/>
            <a:ext cx="8229600" cy="1143000"/>
          </a:xfrm>
        </p:spPr>
        <p:txBody>
          <a:bodyPr>
            <a:normAutofit/>
          </a:bodyPr>
          <a:lstStyle/>
          <a:p>
            <a:r>
              <a:rPr lang="de-CH" b="1" dirty="0" smtClean="0">
                <a:solidFill>
                  <a:srgbClr val="000090"/>
                </a:solidFill>
              </a:rPr>
              <a:t>Summary</a:t>
            </a:r>
            <a:endParaRPr lang="en-US" b="1" dirty="0">
              <a:solidFill>
                <a:srgbClr val="000090"/>
              </a:solidFill>
            </a:endParaRPr>
          </a:p>
        </p:txBody>
      </p:sp>
      <p:sp>
        <p:nvSpPr>
          <p:cNvPr id="3" name="Content Placeholder 2"/>
          <p:cNvSpPr>
            <a:spLocks noGrp="1"/>
          </p:cNvSpPr>
          <p:nvPr>
            <p:ph idx="1"/>
          </p:nvPr>
        </p:nvSpPr>
        <p:spPr>
          <a:xfrm>
            <a:off x="152400" y="1038268"/>
            <a:ext cx="4561840" cy="5087895"/>
          </a:xfrm>
        </p:spPr>
        <p:txBody>
          <a:bodyPr>
            <a:normAutofit/>
          </a:bodyPr>
          <a:lstStyle/>
          <a:p>
            <a:r>
              <a:rPr lang="de-CH" dirty="0" err="1" smtClean="0"/>
              <a:t>Understand</a:t>
            </a:r>
            <a:r>
              <a:rPr lang="de-CH" dirty="0" smtClean="0"/>
              <a:t> </a:t>
            </a:r>
            <a:r>
              <a:rPr lang="de-CH" dirty="0" err="1" smtClean="0"/>
              <a:t>the</a:t>
            </a:r>
            <a:r>
              <a:rPr lang="de-CH" dirty="0" smtClean="0"/>
              <a:t> </a:t>
            </a:r>
            <a:r>
              <a:rPr lang="de-CH" dirty="0" err="1" smtClean="0"/>
              <a:t>importance</a:t>
            </a:r>
            <a:r>
              <a:rPr lang="de-CH" dirty="0" smtClean="0"/>
              <a:t> </a:t>
            </a:r>
            <a:r>
              <a:rPr lang="de-CH" dirty="0" err="1" smtClean="0"/>
              <a:t>of</a:t>
            </a:r>
            <a:r>
              <a:rPr lang="de-CH" dirty="0" smtClean="0"/>
              <a:t> </a:t>
            </a:r>
            <a:r>
              <a:rPr lang="de-CH" dirty="0" err="1" smtClean="0"/>
              <a:t>observational</a:t>
            </a:r>
            <a:r>
              <a:rPr lang="de-CH" dirty="0" smtClean="0"/>
              <a:t> </a:t>
            </a:r>
            <a:r>
              <a:rPr lang="de-CH" dirty="0" err="1" smtClean="0"/>
              <a:t>metadata</a:t>
            </a:r>
            <a:endParaRPr lang="de-CH" dirty="0" smtClean="0"/>
          </a:p>
          <a:p>
            <a:endParaRPr lang="de-CH" sz="1200" dirty="0" smtClean="0"/>
          </a:p>
          <a:p>
            <a:r>
              <a:rPr lang="de-CH" dirty="0" err="1" smtClean="0"/>
              <a:t>Understand</a:t>
            </a:r>
            <a:r>
              <a:rPr lang="de-CH" dirty="0" smtClean="0"/>
              <a:t> </a:t>
            </a:r>
            <a:r>
              <a:rPr lang="de-CH" dirty="0" err="1" smtClean="0"/>
              <a:t>the</a:t>
            </a:r>
            <a:r>
              <a:rPr lang="de-CH" dirty="0" smtClean="0"/>
              <a:t> </a:t>
            </a:r>
            <a:r>
              <a:rPr lang="de-CH" dirty="0" err="1" smtClean="0"/>
              <a:t>concepts</a:t>
            </a:r>
            <a:r>
              <a:rPr lang="de-CH" dirty="0" smtClean="0"/>
              <a:t> </a:t>
            </a:r>
            <a:r>
              <a:rPr lang="de-CH" dirty="0" err="1" smtClean="0"/>
              <a:t>of</a:t>
            </a:r>
            <a:r>
              <a:rPr lang="de-CH" dirty="0" smtClean="0"/>
              <a:t> </a:t>
            </a:r>
            <a:r>
              <a:rPr lang="de-CH" dirty="0" err="1" smtClean="0"/>
              <a:t>the</a:t>
            </a:r>
            <a:r>
              <a:rPr lang="de-CH" dirty="0" smtClean="0"/>
              <a:t> WIS </a:t>
            </a:r>
            <a:r>
              <a:rPr lang="de-CH" dirty="0" err="1" smtClean="0"/>
              <a:t>vs</a:t>
            </a:r>
            <a:r>
              <a:rPr lang="de-CH" dirty="0" smtClean="0"/>
              <a:t> WIGOS </a:t>
            </a:r>
            <a:r>
              <a:rPr lang="de-CH" dirty="0" err="1" smtClean="0"/>
              <a:t>metadata</a:t>
            </a:r>
            <a:endParaRPr lang="de-CH" dirty="0" smtClean="0"/>
          </a:p>
          <a:p>
            <a:endParaRPr lang="en-US" sz="1200" dirty="0" smtClean="0"/>
          </a:p>
          <a:p>
            <a:r>
              <a:rPr lang="de-CH" dirty="0" err="1" smtClean="0"/>
              <a:t>Know</a:t>
            </a:r>
            <a:r>
              <a:rPr lang="de-CH" dirty="0" smtClean="0"/>
              <a:t> </a:t>
            </a:r>
            <a:r>
              <a:rPr lang="de-CH" dirty="0" err="1" smtClean="0"/>
              <a:t>where</a:t>
            </a:r>
            <a:r>
              <a:rPr lang="de-CH" dirty="0" smtClean="0"/>
              <a:t> </a:t>
            </a:r>
            <a:r>
              <a:rPr lang="de-CH" dirty="0" err="1" smtClean="0"/>
              <a:t>and</a:t>
            </a:r>
            <a:r>
              <a:rPr lang="de-CH" dirty="0" smtClean="0"/>
              <a:t> </a:t>
            </a:r>
            <a:r>
              <a:rPr lang="de-CH" dirty="0" err="1" smtClean="0"/>
              <a:t>how</a:t>
            </a:r>
            <a:r>
              <a:rPr lang="de-CH" dirty="0" smtClean="0"/>
              <a:t> </a:t>
            </a:r>
            <a:r>
              <a:rPr lang="de-CH" dirty="0" err="1" smtClean="0"/>
              <a:t>to</a:t>
            </a:r>
            <a:r>
              <a:rPr lang="de-CH" dirty="0" smtClean="0"/>
              <a:t> find </a:t>
            </a:r>
            <a:r>
              <a:rPr lang="de-CH" dirty="0" err="1" smtClean="0"/>
              <a:t>information</a:t>
            </a:r>
            <a:endParaRPr lang="de-CH" dirty="0" smtClean="0"/>
          </a:p>
        </p:txBody>
      </p:sp>
      <p:sp>
        <p:nvSpPr>
          <p:cNvPr id="10" name="Left Arrow Callout 9"/>
          <p:cNvSpPr/>
          <p:nvPr/>
        </p:nvSpPr>
        <p:spPr>
          <a:xfrm rot="21043019">
            <a:off x="4353988" y="788129"/>
            <a:ext cx="4673600" cy="1822755"/>
          </a:xfrm>
          <a:prstGeom prst="leftArrowCallout">
            <a:avLst>
              <a:gd name="adj1" fmla="val 25000"/>
              <a:gd name="adj2" fmla="val 25000"/>
              <a:gd name="adj3" fmla="val 25000"/>
              <a:gd name="adj4" fmla="val 83673"/>
            </a:avLst>
          </a:prstGeom>
        </p:spPr>
        <p:style>
          <a:lnRef idx="1">
            <a:schemeClr val="accent1"/>
          </a:lnRef>
          <a:fillRef idx="3">
            <a:schemeClr val="accent1"/>
          </a:fillRef>
          <a:effectRef idx="2">
            <a:schemeClr val="accent1"/>
          </a:effectRef>
          <a:fontRef idx="minor">
            <a:schemeClr val="lt1"/>
          </a:fontRef>
        </p:style>
        <p:txBody>
          <a:bodyPr rtlCol="0" anchor="ctr"/>
          <a:lstStyle/>
          <a:p>
            <a:r>
              <a:rPr lang="de-CH" sz="2400" dirty="0" err="1"/>
              <a:t>Metadata</a:t>
            </a:r>
            <a:r>
              <a:rPr lang="de-CH" sz="2400" dirty="0"/>
              <a:t> </a:t>
            </a:r>
            <a:r>
              <a:rPr lang="de-CH" sz="2400" dirty="0" err="1"/>
              <a:t>are</a:t>
            </a:r>
            <a:r>
              <a:rPr lang="de-CH" sz="2400" dirty="0"/>
              <a:t> </a:t>
            </a:r>
            <a:r>
              <a:rPr lang="de-CH" sz="2400" dirty="0" err="1"/>
              <a:t>crucial</a:t>
            </a:r>
            <a:r>
              <a:rPr lang="de-CH" sz="2400" dirty="0"/>
              <a:t> </a:t>
            </a:r>
            <a:r>
              <a:rPr lang="de-CH" sz="2400" dirty="0" err="1"/>
              <a:t>for</a:t>
            </a:r>
            <a:r>
              <a:rPr lang="de-CH" sz="2400" dirty="0"/>
              <a:t> </a:t>
            </a:r>
            <a:r>
              <a:rPr lang="de-CH" sz="2400" dirty="0" err="1"/>
              <a:t>adequate</a:t>
            </a:r>
            <a:r>
              <a:rPr lang="de-CH" sz="2400" dirty="0"/>
              <a:t> </a:t>
            </a:r>
            <a:r>
              <a:rPr lang="de-CH" sz="2400" dirty="0" err="1"/>
              <a:t>use</a:t>
            </a:r>
            <a:r>
              <a:rPr lang="de-CH" sz="2400" dirty="0"/>
              <a:t> </a:t>
            </a:r>
            <a:r>
              <a:rPr lang="de-CH" sz="2400" dirty="0" err="1"/>
              <a:t>of</a:t>
            </a:r>
            <a:r>
              <a:rPr lang="de-CH" sz="2400" dirty="0"/>
              <a:t> </a:t>
            </a:r>
            <a:r>
              <a:rPr lang="de-CH" sz="2400" dirty="0" err="1"/>
              <a:t>observations</a:t>
            </a:r>
            <a:r>
              <a:rPr lang="de-CH" sz="2400" dirty="0"/>
              <a:t>, </a:t>
            </a:r>
            <a:r>
              <a:rPr lang="de-CH" sz="2400" dirty="0" err="1"/>
              <a:t>especially</a:t>
            </a:r>
            <a:r>
              <a:rPr lang="de-CH" sz="2400" dirty="0"/>
              <a:t> </a:t>
            </a:r>
            <a:r>
              <a:rPr lang="de-CH" sz="2400" dirty="0" err="1"/>
              <a:t>for</a:t>
            </a:r>
            <a:r>
              <a:rPr lang="de-CH" sz="2400" dirty="0"/>
              <a:t> </a:t>
            </a:r>
            <a:r>
              <a:rPr lang="de-CH" sz="2400" dirty="0" err="1"/>
              <a:t>climate</a:t>
            </a:r>
            <a:r>
              <a:rPr lang="de-CH" sz="2400" dirty="0"/>
              <a:t> </a:t>
            </a:r>
            <a:r>
              <a:rPr lang="de-CH" sz="2400" dirty="0" err="1" smtClean="0"/>
              <a:t>applications</a:t>
            </a:r>
            <a:r>
              <a:rPr lang="de-CH" sz="2400" dirty="0" smtClean="0"/>
              <a:t>.</a:t>
            </a:r>
            <a:endParaRPr lang="de-CH" sz="2400" dirty="0"/>
          </a:p>
        </p:txBody>
      </p:sp>
      <p:sp>
        <p:nvSpPr>
          <p:cNvPr id="11" name="Right Arrow Callout 10"/>
          <p:cNvSpPr/>
          <p:nvPr/>
        </p:nvSpPr>
        <p:spPr>
          <a:xfrm rot="10800000">
            <a:off x="4521200" y="2794000"/>
            <a:ext cx="4358640" cy="1792516"/>
          </a:xfrm>
          <a:prstGeom prst="rightArrowCallout">
            <a:avLst>
              <a:gd name="adj1" fmla="val 25000"/>
              <a:gd name="adj2" fmla="val 25000"/>
              <a:gd name="adj3" fmla="val 25000"/>
              <a:gd name="adj4" fmla="val 7181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894" y="2938358"/>
            <a:ext cx="1151486" cy="154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rot="19739964">
            <a:off x="7230566" y="3087268"/>
            <a:ext cx="1152880" cy="400110"/>
          </a:xfrm>
          <a:prstGeom prst="rect">
            <a:avLst/>
          </a:prstGeom>
          <a:solidFill>
            <a:srgbClr val="FF0000"/>
          </a:solidFill>
          <a:effectLst>
            <a:outerShdw blurRad="50800" dist="38100" dir="2700000" algn="tl" rotWithShape="0">
              <a:prstClr val="black">
                <a:alpha val="40000"/>
              </a:prstClr>
            </a:outerShdw>
          </a:effectLst>
        </p:spPr>
        <p:txBody>
          <a:bodyPr wrap="none" rtlCol="0">
            <a:spAutoFit/>
          </a:bodyPr>
          <a:lstStyle/>
          <a:p>
            <a:r>
              <a:rPr lang="en-US" sz="2000" b="0" dirty="0" smtClean="0">
                <a:solidFill>
                  <a:schemeClr val="bg1"/>
                </a:solidFill>
                <a:latin typeface="Arial Black" panose="020B0A04020102020204" pitchFamily="34" charset="0"/>
              </a:rPr>
              <a:t>WIGOS</a:t>
            </a:r>
            <a:endParaRPr lang="en-US" sz="2000" b="0" dirty="0">
              <a:solidFill>
                <a:schemeClr val="bg1"/>
              </a:solidFill>
              <a:latin typeface="Arial Black" panose="020B0A04020102020204" pitchFamily="34" charset="0"/>
            </a:endParaRP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7785" y="2951668"/>
            <a:ext cx="1151487" cy="15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19739964">
            <a:off x="5998456" y="3018593"/>
            <a:ext cx="726481" cy="400110"/>
          </a:xfrm>
          <a:prstGeom prst="rect">
            <a:avLst/>
          </a:prstGeom>
          <a:solidFill>
            <a:srgbClr val="FF0000"/>
          </a:solidFill>
          <a:effectLst>
            <a:outerShdw blurRad="50800" dist="38100" dir="2700000" algn="tl" rotWithShape="0">
              <a:prstClr val="black">
                <a:alpha val="40000"/>
              </a:prstClr>
            </a:outerShdw>
          </a:effectLst>
        </p:spPr>
        <p:txBody>
          <a:bodyPr wrap="none" rtlCol="0">
            <a:spAutoFit/>
          </a:bodyPr>
          <a:lstStyle/>
          <a:p>
            <a:r>
              <a:rPr lang="en-US" sz="2000" dirty="0" smtClean="0">
                <a:solidFill>
                  <a:schemeClr val="bg1"/>
                </a:solidFill>
                <a:latin typeface="Arial Black" panose="020B0A04020102020204" pitchFamily="34" charset="0"/>
              </a:rPr>
              <a:t>WIS</a:t>
            </a:r>
            <a:endParaRPr lang="en-US" sz="2000" dirty="0">
              <a:solidFill>
                <a:schemeClr val="bg1"/>
              </a:solidFill>
              <a:latin typeface="Arial Black" panose="020B0A04020102020204" pitchFamily="34" charset="0"/>
            </a:endParaRPr>
          </a:p>
        </p:txBody>
      </p:sp>
      <p:sp>
        <p:nvSpPr>
          <p:cNvPr id="16" name="Left Arrow Callout 15"/>
          <p:cNvSpPr/>
          <p:nvPr/>
        </p:nvSpPr>
        <p:spPr>
          <a:xfrm rot="737736">
            <a:off x="4433751" y="4791510"/>
            <a:ext cx="4300971" cy="1879262"/>
          </a:xfrm>
          <a:prstGeom prst="leftArrowCallout">
            <a:avLst>
              <a:gd name="adj1" fmla="val 25000"/>
              <a:gd name="adj2" fmla="val 25000"/>
              <a:gd name="adj3" fmla="val 25000"/>
              <a:gd name="adj4" fmla="val 83625"/>
            </a:avLst>
          </a:prstGeom>
        </p:spPr>
        <p:style>
          <a:lnRef idx="1">
            <a:schemeClr val="accent4"/>
          </a:lnRef>
          <a:fillRef idx="3">
            <a:schemeClr val="accent4"/>
          </a:fillRef>
          <a:effectRef idx="2">
            <a:schemeClr val="accent4"/>
          </a:effectRef>
          <a:fontRef idx="minor">
            <a:schemeClr val="lt1"/>
          </a:fontRef>
        </p:style>
        <p:txBody>
          <a:bodyPr rtlCol="0" anchor="ctr"/>
          <a:lstStyle/>
          <a:p>
            <a:r>
              <a:rPr lang="de-CH" sz="2400" dirty="0" smtClean="0"/>
              <a:t>WMDS </a:t>
            </a:r>
            <a:r>
              <a:rPr lang="de-CH" sz="2400" dirty="0" err="1" smtClean="0"/>
              <a:t>and</a:t>
            </a:r>
            <a:r>
              <a:rPr lang="de-CH" sz="2400" dirty="0" smtClean="0"/>
              <a:t> </a:t>
            </a:r>
            <a:r>
              <a:rPr lang="de-CH" sz="2400" dirty="0" err="1"/>
              <a:t>its</a:t>
            </a:r>
            <a:r>
              <a:rPr lang="de-CH" sz="2400" dirty="0"/>
              <a:t> </a:t>
            </a:r>
            <a:r>
              <a:rPr lang="de-CH" sz="2400" dirty="0" err="1"/>
              <a:t>code</a:t>
            </a:r>
            <a:r>
              <a:rPr lang="de-CH" sz="2400" dirty="0"/>
              <a:t> </a:t>
            </a:r>
            <a:r>
              <a:rPr lang="de-CH" sz="2400" dirty="0" err="1" smtClean="0"/>
              <a:t>tables</a:t>
            </a:r>
            <a:r>
              <a:rPr lang="de-CH" sz="2400" dirty="0" smtClean="0"/>
              <a:t>: </a:t>
            </a:r>
            <a:r>
              <a:rPr lang="de-CH" sz="2400" dirty="0" err="1" smtClean="0"/>
              <a:t>describe</a:t>
            </a:r>
            <a:r>
              <a:rPr lang="de-CH" sz="2400" dirty="0" smtClean="0"/>
              <a:t> </a:t>
            </a:r>
            <a:r>
              <a:rPr lang="de-CH" sz="2400" dirty="0" err="1"/>
              <a:t>the</a:t>
            </a:r>
            <a:r>
              <a:rPr lang="de-CH" sz="2400" dirty="0"/>
              <a:t> </a:t>
            </a:r>
            <a:r>
              <a:rPr lang="de-CH" sz="2400" dirty="0" err="1"/>
              <a:t>most</a:t>
            </a:r>
            <a:r>
              <a:rPr lang="de-CH" sz="2400" dirty="0"/>
              <a:t> </a:t>
            </a:r>
            <a:r>
              <a:rPr lang="de-CH" sz="2400" dirty="0" err="1"/>
              <a:t>important</a:t>
            </a:r>
            <a:r>
              <a:rPr lang="de-CH" sz="2400" dirty="0"/>
              <a:t> </a:t>
            </a:r>
            <a:r>
              <a:rPr lang="de-CH" sz="2400" dirty="0" err="1"/>
              <a:t>aspects</a:t>
            </a:r>
            <a:r>
              <a:rPr lang="de-CH" sz="2400" dirty="0"/>
              <a:t> </a:t>
            </a:r>
            <a:r>
              <a:rPr lang="de-CH" sz="2400" dirty="0" err="1"/>
              <a:t>of</a:t>
            </a:r>
            <a:r>
              <a:rPr lang="de-CH" sz="2400" dirty="0"/>
              <a:t> </a:t>
            </a:r>
            <a:r>
              <a:rPr lang="de-CH" sz="2400" dirty="0" err="1"/>
              <a:t>observations</a:t>
            </a:r>
            <a:r>
              <a:rPr lang="de-CH" sz="2400" dirty="0"/>
              <a:t> </a:t>
            </a:r>
            <a:r>
              <a:rPr lang="de-CH" sz="2400" dirty="0" err="1" smtClean="0"/>
              <a:t>harmonized</a:t>
            </a:r>
            <a:r>
              <a:rPr lang="de-CH" sz="2400" dirty="0" smtClean="0"/>
              <a:t>.</a:t>
            </a:r>
            <a:endParaRPr lang="de-CH" sz="2400" dirty="0"/>
          </a:p>
        </p:txBody>
      </p:sp>
    </p:spTree>
    <p:extLst>
      <p:ext uri="{BB962C8B-B14F-4D97-AF65-F5344CB8AC3E}">
        <p14:creationId xmlns:p14="http://schemas.microsoft.com/office/powerpoint/2010/main" val="650896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80000" cy="6885000"/>
          </a:xfrm>
          <a:prstGeom prst="rect">
            <a:avLst/>
          </a:prstGeom>
        </p:spPr>
      </p:pic>
      <p:sp>
        <p:nvSpPr>
          <p:cNvPr id="6" name="Title 1"/>
          <p:cNvSpPr txBox="1">
            <a:spLocks/>
          </p:cNvSpPr>
          <p:nvPr/>
        </p:nvSpPr>
        <p:spPr>
          <a:xfrm>
            <a:off x="6489700" y="0"/>
            <a:ext cx="2654300" cy="1840813"/>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a:p>
            <a:r>
              <a:rPr lang="en-US" sz="4800" dirty="0" smtClean="0">
                <a:solidFill>
                  <a:schemeClr val="bg1"/>
                </a:solidFill>
              </a:rPr>
              <a:t>Merci</a:t>
            </a:r>
          </a:p>
          <a:p>
            <a:r>
              <a:rPr lang="ar-SA" sz="5700" dirty="0" smtClean="0">
                <a:solidFill>
                  <a:schemeClr val="bg1"/>
                </a:solidFill>
              </a:rPr>
              <a:t>شكرا</a:t>
            </a:r>
            <a:endParaRPr lang="en-US" sz="4800" dirty="0">
              <a:solidFill>
                <a:schemeClr val="bg1"/>
              </a:solidFill>
            </a:endParaRPr>
          </a:p>
        </p:txBody>
      </p:sp>
      <p:sp>
        <p:nvSpPr>
          <p:cNvPr id="4" name="Text Placeholder 2"/>
          <p:cNvSpPr>
            <a:spLocks noGrp="1"/>
          </p:cNvSpPr>
          <p:nvPr>
            <p:ph idx="1"/>
          </p:nvPr>
        </p:nvSpPr>
        <p:spPr>
          <a:xfrm>
            <a:off x="4864100" y="1840813"/>
            <a:ext cx="4127500" cy="3824724"/>
          </a:xfrm>
          <a:prstGeom prst="rect">
            <a:avLst/>
          </a:prstGeom>
        </p:spPr>
        <p:txBody>
          <a:bodyPr>
            <a:noAutofit/>
          </a:bodyPr>
          <a:lstStyle/>
          <a:p>
            <a:r>
              <a:rPr lang="de-CH" sz="1400" b="1" dirty="0">
                <a:solidFill>
                  <a:schemeClr val="bg1"/>
                </a:solidFill>
              </a:rPr>
              <a:t>Financial </a:t>
            </a:r>
            <a:r>
              <a:rPr lang="de-CH" sz="1400" b="1" dirty="0" err="1" smtClean="0">
                <a:solidFill>
                  <a:schemeClr val="bg1"/>
                </a:solidFill>
              </a:rPr>
              <a:t>support</a:t>
            </a:r>
            <a:r>
              <a:rPr lang="de-CH" sz="1400" b="1" dirty="0" smtClean="0">
                <a:solidFill>
                  <a:schemeClr val="bg1"/>
                </a:solidFill>
              </a:rPr>
              <a:t>. Swiss </a:t>
            </a:r>
            <a:r>
              <a:rPr lang="de-CH" sz="1400" b="1" dirty="0">
                <a:solidFill>
                  <a:schemeClr val="bg1"/>
                </a:solidFill>
              </a:rPr>
              <a:t>Federal Office </a:t>
            </a:r>
            <a:r>
              <a:rPr lang="de-CH" sz="1400" b="1" dirty="0" err="1">
                <a:solidFill>
                  <a:schemeClr val="bg1"/>
                </a:solidFill>
              </a:rPr>
              <a:t>of</a:t>
            </a:r>
            <a:r>
              <a:rPr lang="de-CH" sz="1400" b="1" dirty="0">
                <a:solidFill>
                  <a:schemeClr val="bg1"/>
                </a:solidFill>
              </a:rPr>
              <a:t> </a:t>
            </a:r>
            <a:r>
              <a:rPr lang="de-CH" sz="1400" b="1" dirty="0" err="1">
                <a:solidFill>
                  <a:schemeClr val="bg1"/>
                </a:solidFill>
              </a:rPr>
              <a:t>Foreign</a:t>
            </a:r>
            <a:r>
              <a:rPr lang="de-CH" sz="1400" b="1" dirty="0">
                <a:solidFill>
                  <a:schemeClr val="bg1"/>
                </a:solidFill>
              </a:rPr>
              <a:t> Affairs, </a:t>
            </a:r>
            <a:r>
              <a:rPr lang="de-CH" sz="1400" b="1" dirty="0" smtClean="0">
                <a:solidFill>
                  <a:schemeClr val="bg1"/>
                </a:solidFill>
              </a:rPr>
              <a:t>MeteoSwiss</a:t>
            </a:r>
            <a:r>
              <a:rPr lang="de-CH" sz="1400" b="1" dirty="0">
                <a:solidFill>
                  <a:schemeClr val="bg1"/>
                </a:solidFill>
              </a:rPr>
              <a:t>, </a:t>
            </a:r>
            <a:r>
              <a:rPr lang="de-CH" sz="1400" b="1" dirty="0" smtClean="0">
                <a:solidFill>
                  <a:schemeClr val="bg1"/>
                </a:solidFill>
              </a:rPr>
              <a:t>WMO</a:t>
            </a:r>
            <a:endParaRPr lang="en-US" sz="1400" b="1" dirty="0">
              <a:solidFill>
                <a:schemeClr val="bg1"/>
              </a:solidFill>
            </a:endParaRPr>
          </a:p>
          <a:p>
            <a:pPr>
              <a:spcBef>
                <a:spcPts val="1200"/>
              </a:spcBef>
            </a:pPr>
            <a:r>
              <a:rPr lang="de-CH" sz="1400" dirty="0">
                <a:solidFill>
                  <a:schemeClr val="bg1"/>
                </a:solidFill>
              </a:rPr>
              <a:t>Project Team at </a:t>
            </a:r>
            <a:r>
              <a:rPr lang="de-CH" sz="1400" b="1" dirty="0" err="1" smtClean="0">
                <a:solidFill>
                  <a:schemeClr val="bg1"/>
                </a:solidFill>
              </a:rPr>
              <a:t>MeteoSwiss</a:t>
            </a:r>
            <a:r>
              <a:rPr lang="de-CH" sz="1400" dirty="0" smtClean="0">
                <a:solidFill>
                  <a:schemeClr val="bg1"/>
                </a:solidFill>
              </a:rPr>
              <a:t>. (</a:t>
            </a:r>
            <a:r>
              <a:rPr lang="de-CH" sz="1400" dirty="0" err="1">
                <a:solidFill>
                  <a:schemeClr val="bg1"/>
                </a:solidFill>
              </a:rPr>
              <a:t>current</a:t>
            </a:r>
            <a:r>
              <a:rPr lang="de-CH" sz="1400" dirty="0">
                <a:solidFill>
                  <a:schemeClr val="bg1"/>
                </a:solidFill>
              </a:rPr>
              <a:t>) J Klausen, L Cappelletti, B </a:t>
            </a:r>
            <a:r>
              <a:rPr lang="de-CH" sz="1400" dirty="0" err="1">
                <a:solidFill>
                  <a:schemeClr val="bg1"/>
                </a:solidFill>
              </a:rPr>
              <a:t>Calpini</a:t>
            </a:r>
            <a:r>
              <a:rPr lang="de-CH" sz="1400" dirty="0">
                <a:solidFill>
                  <a:schemeClr val="bg1"/>
                </a:solidFill>
              </a:rPr>
              <a:t>, M Musa, M Brändli, L Koppa, C Walder, E Grüter, S Sandmeier, M </a:t>
            </a:r>
            <a:r>
              <a:rPr lang="de-CH" sz="1400" dirty="0" smtClean="0">
                <a:solidFill>
                  <a:schemeClr val="bg1"/>
                </a:solidFill>
              </a:rPr>
              <a:t>Schäfer, </a:t>
            </a:r>
            <a:r>
              <a:rPr lang="de-CH" sz="1400" dirty="0">
                <a:solidFill>
                  <a:schemeClr val="bg1"/>
                </a:solidFill>
              </a:rPr>
              <a:t>Attila </a:t>
            </a:r>
            <a:r>
              <a:rPr lang="de-CH" sz="1400" dirty="0" smtClean="0">
                <a:solidFill>
                  <a:schemeClr val="bg1"/>
                </a:solidFill>
              </a:rPr>
              <a:t>Loos</a:t>
            </a:r>
            <a:endParaRPr lang="de-CH" sz="1400" dirty="0">
              <a:solidFill>
                <a:schemeClr val="bg1"/>
              </a:solidFill>
            </a:endParaRPr>
          </a:p>
          <a:p>
            <a:pPr>
              <a:spcBef>
                <a:spcPts val="600"/>
              </a:spcBef>
            </a:pPr>
            <a:r>
              <a:rPr lang="de-CH" sz="1400" dirty="0">
                <a:solidFill>
                  <a:schemeClr val="bg1"/>
                </a:solidFill>
              </a:rPr>
              <a:t>Project Team at </a:t>
            </a:r>
            <a:r>
              <a:rPr lang="de-CH" sz="1400" b="1" dirty="0" smtClean="0">
                <a:solidFill>
                  <a:schemeClr val="bg1"/>
                </a:solidFill>
              </a:rPr>
              <a:t>WMO</a:t>
            </a:r>
            <a:r>
              <a:rPr lang="de-CH" sz="1400" dirty="0" smtClean="0">
                <a:solidFill>
                  <a:schemeClr val="bg1"/>
                </a:solidFill>
              </a:rPr>
              <a:t> (</a:t>
            </a:r>
            <a:r>
              <a:rPr lang="de-CH" sz="1400" dirty="0" err="1" smtClean="0">
                <a:solidFill>
                  <a:schemeClr val="bg1"/>
                </a:solidFill>
              </a:rPr>
              <a:t>current</a:t>
            </a:r>
            <a:r>
              <a:rPr lang="de-CH" sz="1400" dirty="0" smtClean="0">
                <a:solidFill>
                  <a:schemeClr val="bg1"/>
                </a:solidFill>
              </a:rPr>
              <a:t>). F </a:t>
            </a:r>
            <a:r>
              <a:rPr lang="de-CH" sz="1400" dirty="0" err="1" smtClean="0">
                <a:solidFill>
                  <a:schemeClr val="bg1"/>
                </a:solidFill>
              </a:rPr>
              <a:t>Belda</a:t>
            </a:r>
            <a:r>
              <a:rPr lang="de-CH" sz="1400" dirty="0" smtClean="0">
                <a:solidFill>
                  <a:schemeClr val="bg1"/>
                </a:solidFill>
              </a:rPr>
              <a:t>, </a:t>
            </a:r>
            <a:r>
              <a:rPr lang="de-CH" sz="1400" dirty="0">
                <a:solidFill>
                  <a:schemeClr val="bg1"/>
                </a:solidFill>
              </a:rPr>
              <a:t>LP </a:t>
            </a:r>
            <a:r>
              <a:rPr lang="de-CH" sz="1400" dirty="0" err="1">
                <a:solidFill>
                  <a:schemeClr val="bg1"/>
                </a:solidFill>
              </a:rPr>
              <a:t>Riishojgaard</a:t>
            </a:r>
            <a:r>
              <a:rPr lang="de-CH" sz="1400" dirty="0" smtClean="0">
                <a:solidFill>
                  <a:schemeClr val="bg1"/>
                </a:solidFill>
              </a:rPr>
              <a:t>, </a:t>
            </a:r>
            <a:r>
              <a:rPr lang="de-CH" sz="1400" dirty="0">
                <a:solidFill>
                  <a:schemeClr val="bg1"/>
                </a:solidFill>
              </a:rPr>
              <a:t>T </a:t>
            </a:r>
            <a:r>
              <a:rPr lang="de-CH" sz="1400" dirty="0" err="1" smtClean="0">
                <a:solidFill>
                  <a:schemeClr val="bg1"/>
                </a:solidFill>
              </a:rPr>
              <a:t>Pröscholdt</a:t>
            </a:r>
            <a:r>
              <a:rPr lang="de-CH" sz="1400" dirty="0" smtClean="0">
                <a:solidFill>
                  <a:schemeClr val="bg1"/>
                </a:solidFill>
              </a:rPr>
              <a:t>, L </a:t>
            </a:r>
            <a:r>
              <a:rPr lang="de-CH" sz="1400" dirty="0" err="1" smtClean="0">
                <a:solidFill>
                  <a:schemeClr val="bg1"/>
                </a:solidFill>
              </a:rPr>
              <a:t>Nunes</a:t>
            </a:r>
            <a:endParaRPr lang="de-CH" sz="1400" dirty="0">
              <a:solidFill>
                <a:schemeClr val="bg1"/>
              </a:solidFill>
            </a:endParaRPr>
          </a:p>
          <a:p>
            <a:pPr>
              <a:spcBef>
                <a:spcPts val="600"/>
              </a:spcBef>
            </a:pPr>
            <a:r>
              <a:rPr lang="de-CH" sz="1400" dirty="0">
                <a:solidFill>
                  <a:schemeClr val="bg1"/>
                </a:solidFill>
              </a:rPr>
              <a:t>Project Team at </a:t>
            </a:r>
            <a:r>
              <a:rPr lang="de-CH" sz="1400" b="1" dirty="0">
                <a:solidFill>
                  <a:schemeClr val="bg1"/>
                </a:solidFill>
              </a:rPr>
              <a:t>European </a:t>
            </a:r>
            <a:r>
              <a:rPr lang="de-CH" sz="1400" b="1" dirty="0" smtClean="0">
                <a:solidFill>
                  <a:schemeClr val="bg1"/>
                </a:solidFill>
              </a:rPr>
              <a:t>Dynamics</a:t>
            </a:r>
            <a:r>
              <a:rPr lang="de-CH" sz="1400" dirty="0" smtClean="0">
                <a:solidFill>
                  <a:schemeClr val="bg1"/>
                </a:solidFill>
              </a:rPr>
              <a:t> (</a:t>
            </a:r>
            <a:r>
              <a:rPr lang="de-CH" sz="1400" dirty="0" err="1" smtClean="0">
                <a:solidFill>
                  <a:schemeClr val="bg1"/>
                </a:solidFill>
              </a:rPr>
              <a:t>current</a:t>
            </a:r>
            <a:r>
              <a:rPr lang="de-CH" sz="1400" dirty="0" smtClean="0">
                <a:solidFill>
                  <a:schemeClr val="bg1"/>
                </a:solidFill>
              </a:rPr>
              <a:t>). T </a:t>
            </a:r>
            <a:r>
              <a:rPr lang="de-CH" sz="1400" dirty="0" err="1">
                <a:solidFill>
                  <a:schemeClr val="bg1"/>
                </a:solidFill>
              </a:rPr>
              <a:t>Galousis</a:t>
            </a:r>
            <a:r>
              <a:rPr lang="de-CH" sz="1400" dirty="0" smtClean="0">
                <a:solidFill>
                  <a:schemeClr val="bg1"/>
                </a:solidFill>
              </a:rPr>
              <a:t>, </a:t>
            </a:r>
            <a:r>
              <a:rPr lang="de-CH" sz="1400" dirty="0">
                <a:solidFill>
                  <a:schemeClr val="bg1"/>
                </a:solidFill>
              </a:rPr>
              <a:t>M </a:t>
            </a:r>
            <a:r>
              <a:rPr lang="de-CH" sz="1400" dirty="0" err="1">
                <a:solidFill>
                  <a:schemeClr val="bg1"/>
                </a:solidFill>
              </a:rPr>
              <a:t>Ulmann</a:t>
            </a:r>
            <a:r>
              <a:rPr lang="de-CH" sz="1400" dirty="0">
                <a:solidFill>
                  <a:schemeClr val="bg1"/>
                </a:solidFill>
              </a:rPr>
              <a:t>, L Christou, N </a:t>
            </a:r>
            <a:r>
              <a:rPr lang="de-CH" sz="1400" dirty="0" err="1">
                <a:solidFill>
                  <a:schemeClr val="bg1"/>
                </a:solidFill>
              </a:rPr>
              <a:t>Pappa</a:t>
            </a:r>
            <a:r>
              <a:rPr lang="de-CH" sz="1400" dirty="0">
                <a:solidFill>
                  <a:schemeClr val="bg1"/>
                </a:solidFill>
              </a:rPr>
              <a:t>, S </a:t>
            </a:r>
            <a:r>
              <a:rPr lang="de-CH" sz="1400" dirty="0" err="1">
                <a:solidFill>
                  <a:schemeClr val="bg1"/>
                </a:solidFill>
              </a:rPr>
              <a:t>Sklavos</a:t>
            </a:r>
            <a:r>
              <a:rPr lang="de-CH" sz="1400" dirty="0">
                <a:solidFill>
                  <a:schemeClr val="bg1"/>
                </a:solidFill>
              </a:rPr>
              <a:t>, …</a:t>
            </a:r>
          </a:p>
          <a:p>
            <a:pPr>
              <a:spcBef>
                <a:spcPts val="600"/>
              </a:spcBef>
            </a:pPr>
            <a:r>
              <a:rPr lang="de-CH" sz="1400" b="1" dirty="0" smtClean="0">
                <a:solidFill>
                  <a:schemeClr val="bg1"/>
                </a:solidFill>
              </a:rPr>
              <a:t>ICG-WIGOS</a:t>
            </a:r>
            <a:r>
              <a:rPr lang="de-CH" sz="1400" dirty="0" smtClean="0">
                <a:solidFill>
                  <a:schemeClr val="bg1"/>
                </a:solidFill>
              </a:rPr>
              <a:t>. S </a:t>
            </a:r>
            <a:r>
              <a:rPr lang="de-CH" sz="1400" dirty="0" err="1">
                <a:solidFill>
                  <a:schemeClr val="bg1"/>
                </a:solidFill>
              </a:rPr>
              <a:t>Barrell</a:t>
            </a:r>
            <a:r>
              <a:rPr lang="de-CH" sz="1400" dirty="0">
                <a:solidFill>
                  <a:schemeClr val="bg1"/>
                </a:solidFill>
              </a:rPr>
              <a:t>, B </a:t>
            </a:r>
            <a:r>
              <a:rPr lang="de-CH" sz="1400" dirty="0" err="1">
                <a:solidFill>
                  <a:schemeClr val="bg1"/>
                </a:solidFill>
              </a:rPr>
              <a:t>Calpini</a:t>
            </a:r>
            <a:r>
              <a:rPr lang="de-CH" sz="1400" dirty="0">
                <a:solidFill>
                  <a:schemeClr val="bg1"/>
                </a:solidFill>
              </a:rPr>
              <a:t>, …</a:t>
            </a:r>
          </a:p>
          <a:p>
            <a:r>
              <a:rPr lang="de-CH" sz="1400" b="1" dirty="0" smtClean="0">
                <a:solidFill>
                  <a:schemeClr val="bg1"/>
                </a:solidFill>
              </a:rPr>
              <a:t>TT-WMD</a:t>
            </a:r>
            <a:r>
              <a:rPr lang="de-CH" sz="1400" dirty="0" smtClean="0">
                <a:solidFill>
                  <a:schemeClr val="bg1"/>
                </a:solidFill>
              </a:rPr>
              <a:t>. (</a:t>
            </a:r>
            <a:r>
              <a:rPr lang="de-CH" sz="1400" dirty="0" err="1">
                <a:solidFill>
                  <a:schemeClr val="bg1"/>
                </a:solidFill>
              </a:rPr>
              <a:t>current</a:t>
            </a:r>
            <a:r>
              <a:rPr lang="de-CH" sz="1400" dirty="0">
                <a:solidFill>
                  <a:schemeClr val="bg1"/>
                </a:solidFill>
              </a:rPr>
              <a:t>) K Monnik, J Klausen, J </a:t>
            </a:r>
            <a:r>
              <a:rPr lang="de-CH" sz="1400" dirty="0" err="1">
                <a:solidFill>
                  <a:schemeClr val="bg1"/>
                </a:solidFill>
              </a:rPr>
              <a:t>Swaykos</a:t>
            </a:r>
            <a:r>
              <a:rPr lang="de-CH" sz="1400" dirty="0">
                <a:solidFill>
                  <a:schemeClr val="bg1"/>
                </a:solidFill>
              </a:rPr>
              <a:t>, T Boston, </a:t>
            </a:r>
            <a:r>
              <a:rPr lang="de-CH" sz="1400" dirty="0" smtClean="0">
                <a:solidFill>
                  <a:schemeClr val="bg1"/>
                </a:solidFill>
              </a:rPr>
              <a:t>E </a:t>
            </a:r>
            <a:r>
              <a:rPr lang="de-CH" sz="1400" dirty="0" err="1">
                <a:solidFill>
                  <a:schemeClr val="bg1"/>
                </a:solidFill>
              </a:rPr>
              <a:t>Büyükbas</a:t>
            </a:r>
            <a:r>
              <a:rPr lang="de-CH" sz="1400" dirty="0" smtClean="0">
                <a:solidFill>
                  <a:schemeClr val="bg1"/>
                </a:solidFill>
              </a:rPr>
              <a:t>, T Oakley, </a:t>
            </a:r>
            <a:r>
              <a:rPr lang="de-CH" sz="1400" dirty="0">
                <a:solidFill>
                  <a:schemeClr val="bg1"/>
                </a:solidFill>
              </a:rPr>
              <a:t>D </a:t>
            </a:r>
            <a:r>
              <a:rPr lang="de-CH" sz="1400" dirty="0" err="1">
                <a:solidFill>
                  <a:schemeClr val="bg1"/>
                </a:solidFill>
              </a:rPr>
              <a:t>Lockett</a:t>
            </a:r>
            <a:r>
              <a:rPr lang="de-CH" sz="1400" dirty="0">
                <a:solidFill>
                  <a:schemeClr val="bg1"/>
                </a:solidFill>
              </a:rPr>
              <a:t>, L </a:t>
            </a:r>
            <a:r>
              <a:rPr lang="de-CH" sz="1400" dirty="0" err="1" smtClean="0">
                <a:solidFill>
                  <a:schemeClr val="bg1"/>
                </a:solidFill>
              </a:rPr>
              <a:t>Nunes</a:t>
            </a:r>
            <a:r>
              <a:rPr lang="de-CH" sz="1400" dirty="0" smtClean="0">
                <a:solidFill>
                  <a:schemeClr val="bg1"/>
                </a:solidFill>
              </a:rPr>
              <a:t>, E </a:t>
            </a:r>
            <a:r>
              <a:rPr lang="de-CH" sz="1400" dirty="0" err="1" smtClean="0">
                <a:solidFill>
                  <a:schemeClr val="bg1"/>
                </a:solidFill>
              </a:rPr>
              <a:t>Fucile</a:t>
            </a:r>
            <a:endParaRPr lang="de-CH" sz="1400" dirty="0">
              <a:solidFill>
                <a:schemeClr val="bg1"/>
              </a:solidFill>
            </a:endParaRPr>
          </a:p>
          <a:p>
            <a:r>
              <a:rPr lang="de-CH" sz="1400" b="1" dirty="0" smtClean="0">
                <a:solidFill>
                  <a:schemeClr val="bg1"/>
                </a:solidFill>
              </a:rPr>
              <a:t>IPET-MDRD</a:t>
            </a:r>
            <a:r>
              <a:rPr lang="de-CH" sz="1400" dirty="0" smtClean="0">
                <a:solidFill>
                  <a:schemeClr val="bg1"/>
                </a:solidFill>
              </a:rPr>
              <a:t>. (</a:t>
            </a:r>
            <a:r>
              <a:rPr lang="de-CH" sz="1400" dirty="0" err="1" smtClean="0">
                <a:solidFill>
                  <a:schemeClr val="bg1"/>
                </a:solidFill>
              </a:rPr>
              <a:t>past</a:t>
            </a:r>
            <a:r>
              <a:rPr lang="de-CH" sz="1400" dirty="0" smtClean="0">
                <a:solidFill>
                  <a:schemeClr val="bg1"/>
                </a:solidFill>
              </a:rPr>
              <a:t>) D </a:t>
            </a:r>
            <a:r>
              <a:rPr lang="de-CH" sz="1400" dirty="0">
                <a:solidFill>
                  <a:schemeClr val="bg1"/>
                </a:solidFill>
              </a:rPr>
              <a:t>Lowe, J Tandy, …</a:t>
            </a:r>
          </a:p>
          <a:p>
            <a:pPr>
              <a:spcBef>
                <a:spcPts val="600"/>
              </a:spcBef>
            </a:pPr>
            <a:r>
              <a:rPr lang="de-CH" sz="1400" b="1" dirty="0">
                <a:solidFill>
                  <a:schemeClr val="bg1"/>
                </a:solidFill>
              </a:rPr>
              <a:t>JCOMMOPS</a:t>
            </a:r>
            <a:r>
              <a:rPr lang="de-CH" sz="1400" dirty="0">
                <a:solidFill>
                  <a:schemeClr val="bg1"/>
                </a:solidFill>
              </a:rPr>
              <a:t>, </a:t>
            </a:r>
            <a:r>
              <a:rPr lang="de-CH" sz="1400" b="1" dirty="0">
                <a:solidFill>
                  <a:schemeClr val="bg1"/>
                </a:solidFill>
              </a:rPr>
              <a:t>GAW WDCs</a:t>
            </a:r>
            <a:r>
              <a:rPr lang="de-CH" sz="1400" dirty="0" smtClean="0">
                <a:solidFill>
                  <a:schemeClr val="bg1"/>
                </a:solidFill>
              </a:rPr>
              <a:t>, </a:t>
            </a:r>
            <a:r>
              <a:rPr lang="de-CH" sz="1400" b="1" dirty="0">
                <a:solidFill>
                  <a:schemeClr val="bg1"/>
                </a:solidFill>
              </a:rPr>
              <a:t>ET-WDC</a:t>
            </a:r>
            <a:r>
              <a:rPr lang="de-CH" sz="1400" dirty="0">
                <a:solidFill>
                  <a:schemeClr val="bg1"/>
                </a:solidFill>
              </a:rPr>
              <a:t>, </a:t>
            </a:r>
            <a:r>
              <a:rPr lang="de-CH" sz="1400" dirty="0" smtClean="0">
                <a:solidFill>
                  <a:schemeClr val="bg1"/>
                </a:solidFill>
              </a:rPr>
              <a:t>…</a:t>
            </a:r>
            <a:endParaRPr lang="de-CH" sz="1400" dirty="0">
              <a:solidFill>
                <a:schemeClr val="bg1"/>
              </a:solidFill>
            </a:endParaRPr>
          </a:p>
        </p:txBody>
      </p:sp>
      <p:pic>
        <p:nvPicPr>
          <p:cNvPr id="5" name="Picture 2" descr="http://www.teamworkandleadership.com/wp-content/uploads/2015/02/teamwork-story-teamwork-makes-the-dreamwork.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721750">
            <a:off x="1590398" y="890746"/>
            <a:ext cx="1166364" cy="10056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rot="19768426">
            <a:off x="1354165" y="1848758"/>
            <a:ext cx="2548326" cy="369332"/>
          </a:xfrm>
          <a:prstGeom prst="rect">
            <a:avLst/>
          </a:prstGeom>
          <a:noFill/>
        </p:spPr>
        <p:txBody>
          <a:bodyPr wrap="none" rtlCol="0">
            <a:spAutoFit/>
          </a:bodyPr>
          <a:lstStyle/>
          <a:p>
            <a:r>
              <a:rPr lang="de-CH" b="1" dirty="0" err="1" smtClean="0">
                <a:solidFill>
                  <a:schemeClr val="bg1"/>
                </a:solidFill>
              </a:rPr>
              <a:t>You</a:t>
            </a:r>
            <a:r>
              <a:rPr lang="de-CH" b="1" dirty="0" smtClean="0">
                <a:solidFill>
                  <a:schemeClr val="bg1"/>
                </a:solidFill>
              </a:rPr>
              <a:t> &amp; </a:t>
            </a:r>
            <a:r>
              <a:rPr lang="de-CH" b="1" dirty="0" err="1" smtClean="0">
                <a:solidFill>
                  <a:schemeClr val="bg1"/>
                </a:solidFill>
              </a:rPr>
              <a:t>your</a:t>
            </a:r>
            <a:r>
              <a:rPr lang="de-CH" b="1" dirty="0" smtClean="0">
                <a:solidFill>
                  <a:schemeClr val="bg1"/>
                </a:solidFill>
              </a:rPr>
              <a:t> </a:t>
            </a:r>
            <a:r>
              <a:rPr lang="de-CH" b="1" dirty="0" err="1" smtClean="0">
                <a:solidFill>
                  <a:schemeClr val="bg1"/>
                </a:solidFill>
              </a:rPr>
              <a:t>organization</a:t>
            </a:r>
            <a:r>
              <a:rPr lang="de-CH"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255544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000090"/>
                </a:solidFill>
              </a:rPr>
              <a:t>Concepts of Time in WMDS</a:t>
            </a:r>
            <a:endParaRPr lang="de-CH" b="1" dirty="0">
              <a:solidFill>
                <a:srgbClr val="000090"/>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187624" y="1482430"/>
            <a:ext cx="7766226" cy="4466849"/>
          </a:xfrm>
          <a:prstGeom prst="rect">
            <a:avLst/>
          </a:prstGeom>
        </p:spPr>
      </p:pic>
    </p:spTree>
    <p:extLst>
      <p:ext uri="{BB962C8B-B14F-4D97-AF65-F5344CB8AC3E}">
        <p14:creationId xmlns:p14="http://schemas.microsoft.com/office/powerpoint/2010/main" val="197095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0"/>
                </a:solidFill>
              </a:rPr>
              <a:t>Concepts of space in WMDS</a:t>
            </a:r>
            <a:endParaRPr lang="de-CH" b="1" dirty="0">
              <a:solidFill>
                <a:srgbClr val="000090"/>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650436" y="1772816"/>
            <a:ext cx="7170036" cy="4114272"/>
          </a:xfrm>
          <a:prstGeom prst="rect">
            <a:avLst/>
          </a:prstGeom>
        </p:spPr>
      </p:pic>
    </p:spTree>
    <p:extLst>
      <p:ext uri="{BB962C8B-B14F-4D97-AF65-F5344CB8AC3E}">
        <p14:creationId xmlns:p14="http://schemas.microsoft.com/office/powerpoint/2010/main" val="141806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250824" y="188913"/>
            <a:ext cx="8785671" cy="647799"/>
          </a:xfrm>
          <a:prstGeom prst="rect">
            <a:avLst/>
          </a:prstGeom>
        </p:spPr>
        <p:txBody>
          <a:bodyPr lIns="45719" tIns="45719" rIns="45719" bIns="45719">
            <a:normAutofit/>
          </a:bodyPr>
          <a:lstStyle>
            <a:lvl1pPr>
              <a:defRPr sz="3200">
                <a:solidFill>
                  <a:srgbClr val="333399"/>
                </a:solidFill>
              </a:defRPr>
            </a:lvl1pPr>
          </a:lstStyle>
          <a:p>
            <a:pPr lvl="0">
              <a:defRPr sz="1800" b="0">
                <a:solidFill>
                  <a:srgbClr val="000000"/>
                </a:solidFill>
              </a:defRPr>
            </a:pPr>
            <a:r>
              <a:rPr sz="3200" b="1">
                <a:solidFill>
                  <a:srgbClr val="333399"/>
                </a:solidFill>
              </a:rPr>
              <a:t>What Members will need to do:</a:t>
            </a:r>
          </a:p>
        </p:txBody>
      </p:sp>
      <p:sp>
        <p:nvSpPr>
          <p:cNvPr id="146" name="Shape 146"/>
          <p:cNvSpPr/>
          <p:nvPr/>
        </p:nvSpPr>
        <p:spPr>
          <a:xfrm>
            <a:off x="467543" y="1323457"/>
            <a:ext cx="8136906" cy="41236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500"/>
              </a:spcBef>
              <a:defRPr sz="1800"/>
            </a:pPr>
            <a:r>
              <a:rPr sz="2400">
                <a:latin typeface="Arial"/>
                <a:ea typeface="Arial"/>
                <a:cs typeface="Arial"/>
                <a:sym typeface="Arial"/>
              </a:rPr>
              <a:t>Comply with the WMO Technical Regulations; </a:t>
            </a:r>
            <a:r>
              <a:rPr sz="2400" i="1">
                <a:latin typeface="Arial"/>
                <a:ea typeface="Arial"/>
                <a:cs typeface="Arial"/>
                <a:sym typeface="Arial"/>
              </a:rPr>
              <a:t>WMO-No. 49, Volume I, Part I – WIGOS</a:t>
            </a:r>
            <a:r>
              <a:rPr sz="2400">
                <a:latin typeface="Arial"/>
                <a:ea typeface="Arial"/>
                <a:cs typeface="Arial"/>
                <a:sym typeface="Arial"/>
              </a:rPr>
              <a:t> and the </a:t>
            </a:r>
            <a:r>
              <a:rPr sz="2400" i="1">
                <a:latin typeface="Arial"/>
                <a:ea typeface="Arial"/>
                <a:cs typeface="Arial"/>
                <a:sym typeface="Arial"/>
              </a:rPr>
              <a:t>Manual on WIGOS</a:t>
            </a:r>
            <a:r>
              <a:rPr sz="2400">
                <a:latin typeface="Arial"/>
                <a:ea typeface="Arial"/>
                <a:cs typeface="Arial"/>
                <a:sym typeface="Arial"/>
              </a:rPr>
              <a:t>:</a:t>
            </a:r>
            <a:endParaRPr sz="2000" b="1">
              <a:solidFill>
                <a:srgbClr val="008000"/>
              </a:solidFill>
              <a:latin typeface="Arial"/>
              <a:ea typeface="Arial"/>
              <a:cs typeface="Arial"/>
              <a:sym typeface="Arial"/>
            </a:endParaRPr>
          </a:p>
          <a:p>
            <a:pPr marL="457200" lvl="0" indent="-457200">
              <a:spcBef>
                <a:spcPts val="400"/>
              </a:spcBef>
              <a:buClr>
                <a:srgbClr val="FF9900"/>
              </a:buClr>
              <a:buSzPct val="100000"/>
              <a:buFont typeface="Wingdings"/>
              <a:buChar char="▪"/>
              <a:defRPr sz="1800"/>
            </a:pPr>
            <a:endParaRPr sz="1600">
              <a:solidFill>
                <a:srgbClr val="008000"/>
              </a:solidFill>
              <a:latin typeface="Arial"/>
              <a:ea typeface="Arial"/>
              <a:cs typeface="Arial"/>
              <a:sym typeface="Arial"/>
            </a:endParaRPr>
          </a:p>
          <a:p>
            <a:pPr marL="601578" lvl="1" indent="-220578">
              <a:spcBef>
                <a:spcPts val="500"/>
              </a:spcBef>
              <a:buSzPct val="100000"/>
              <a:buChar char="•"/>
              <a:defRPr sz="1800"/>
            </a:pPr>
            <a:r>
              <a:rPr sz="2200">
                <a:latin typeface="Arial"/>
                <a:ea typeface="Arial"/>
                <a:cs typeface="Arial"/>
                <a:sym typeface="Arial"/>
              </a:rPr>
              <a:t>Keep records of WIGOS metadata</a:t>
            </a:r>
            <a:endParaRPr sz="2200">
              <a:solidFill>
                <a:srgbClr val="008000"/>
              </a:solidFill>
              <a:latin typeface="Arial"/>
              <a:ea typeface="Arial"/>
              <a:cs typeface="Arial"/>
              <a:sym typeface="Arial"/>
            </a:endParaRPr>
          </a:p>
          <a:p>
            <a:pPr marL="601578" lvl="1" indent="-220578">
              <a:spcBef>
                <a:spcPts val="500"/>
              </a:spcBef>
              <a:buSzPct val="100000"/>
              <a:buChar char="•"/>
              <a:defRPr sz="1800"/>
            </a:pPr>
            <a:r>
              <a:rPr sz="2200">
                <a:latin typeface="Arial"/>
                <a:ea typeface="Arial"/>
                <a:cs typeface="Arial"/>
                <a:sym typeface="Arial"/>
              </a:rPr>
              <a:t>For those observations that are exchanged internationally:</a:t>
            </a:r>
            <a:endParaRPr sz="2000" b="1">
              <a:solidFill>
                <a:srgbClr val="008000"/>
              </a:solidFill>
              <a:latin typeface="Arial"/>
              <a:ea typeface="Arial"/>
              <a:cs typeface="Arial"/>
              <a:sym typeface="Arial"/>
            </a:endParaRPr>
          </a:p>
          <a:p>
            <a:pPr marL="962526" lvl="2" indent="-200526">
              <a:spcBef>
                <a:spcPts val="400"/>
              </a:spcBef>
              <a:buSzPct val="100000"/>
              <a:buChar char="•"/>
              <a:defRPr sz="1800"/>
            </a:pPr>
            <a:r>
              <a:rPr sz="2000">
                <a:latin typeface="Arial"/>
                <a:ea typeface="Arial"/>
                <a:cs typeface="Arial"/>
                <a:sym typeface="Arial"/>
              </a:rPr>
              <a:t>Exchange also the associated WIGOS metadata </a:t>
            </a:r>
            <a:endParaRPr sz="2000">
              <a:solidFill>
                <a:srgbClr val="008000"/>
              </a:solidFill>
              <a:latin typeface="Arial"/>
              <a:ea typeface="Arial"/>
              <a:cs typeface="Arial"/>
              <a:sym typeface="Arial"/>
            </a:endParaRPr>
          </a:p>
          <a:p>
            <a:pPr marL="601578" lvl="1" indent="-220578">
              <a:spcBef>
                <a:spcPts val="500"/>
              </a:spcBef>
              <a:buSzPct val="100000"/>
              <a:buChar char="•"/>
              <a:defRPr sz="1800"/>
            </a:pPr>
            <a:r>
              <a:rPr sz="2200">
                <a:latin typeface="Arial"/>
                <a:ea typeface="Arial"/>
                <a:cs typeface="Arial"/>
                <a:sym typeface="Arial"/>
              </a:rPr>
              <a:t>Review the information in OSCAR/Surface</a:t>
            </a:r>
            <a:endParaRPr sz="2200">
              <a:solidFill>
                <a:srgbClr val="008000"/>
              </a:solidFill>
              <a:latin typeface="Arial"/>
              <a:ea typeface="Arial"/>
              <a:cs typeface="Arial"/>
              <a:sym typeface="Arial"/>
            </a:endParaRPr>
          </a:p>
          <a:p>
            <a:pPr marL="962526" lvl="2" indent="-200526">
              <a:spcBef>
                <a:spcPts val="500"/>
              </a:spcBef>
              <a:buSzPct val="100000"/>
              <a:buChar char="•"/>
              <a:defRPr sz="1800"/>
            </a:pPr>
            <a:r>
              <a:rPr sz="2000">
                <a:latin typeface="Arial"/>
                <a:ea typeface="Arial"/>
                <a:cs typeface="Arial"/>
                <a:sym typeface="Arial"/>
              </a:rPr>
              <a:t>Keep entries in OSCAR/Surface up to date </a:t>
            </a:r>
            <a:endParaRPr sz="2000" b="1">
              <a:solidFill>
                <a:srgbClr val="008000"/>
              </a:solidFill>
              <a:latin typeface="Arial"/>
              <a:ea typeface="Arial"/>
              <a:cs typeface="Arial"/>
              <a:sym typeface="Arial"/>
            </a:endParaRPr>
          </a:p>
          <a:p>
            <a:pPr marL="457200" lvl="0" indent="-457200">
              <a:spcBef>
                <a:spcPts val="400"/>
              </a:spcBef>
              <a:buClr>
                <a:srgbClr val="FF9900"/>
              </a:buClr>
              <a:buSzPct val="100000"/>
              <a:buFont typeface="Wingdings"/>
              <a:buChar char="▪"/>
              <a:defRPr sz="1800"/>
            </a:pPr>
            <a:endParaRPr sz="2000">
              <a:solidFill>
                <a:srgbClr val="008000"/>
              </a:solidFill>
              <a:latin typeface="Arial"/>
              <a:ea typeface="Arial"/>
              <a:cs typeface="Arial"/>
              <a:sym typeface="Arial"/>
            </a:endParaRPr>
          </a:p>
          <a:p>
            <a:pPr lvl="0" indent="457200">
              <a:spcBef>
                <a:spcPts val="500"/>
              </a:spcBef>
              <a:defRPr sz="1800"/>
            </a:pPr>
            <a:r>
              <a:rPr sz="2400" i="1">
                <a:latin typeface="Arial"/>
                <a:ea typeface="Arial"/>
                <a:cs typeface="Arial"/>
                <a:sym typeface="Arial"/>
              </a:rPr>
              <a:t>The more accurate and up-to-date the information in OSCAR/Surface is, the more useful it will be!</a:t>
            </a:r>
          </a:p>
        </p:txBody>
      </p:sp>
    </p:spTree>
    <p:extLst>
      <p:ext uri="{BB962C8B-B14F-4D97-AF65-F5344CB8AC3E}">
        <p14:creationId xmlns:p14="http://schemas.microsoft.com/office/powerpoint/2010/main" val="417423387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err="1">
                <a:solidFill>
                  <a:srgbClr val="000090"/>
                </a:solidFill>
              </a:rPr>
              <a:t>What</a:t>
            </a:r>
            <a:r>
              <a:rPr lang="de-CH" b="1" dirty="0">
                <a:solidFill>
                  <a:srgbClr val="000090"/>
                </a:solidFill>
              </a:rPr>
              <a:t> </a:t>
            </a:r>
            <a:r>
              <a:rPr lang="de-CH" b="1" dirty="0" err="1">
                <a:solidFill>
                  <a:srgbClr val="000090"/>
                </a:solidFill>
              </a:rPr>
              <a:t>are</a:t>
            </a:r>
            <a:r>
              <a:rPr lang="de-CH" b="1" dirty="0">
                <a:solidFill>
                  <a:srgbClr val="000090"/>
                </a:solidFill>
              </a:rPr>
              <a:t> </a:t>
            </a:r>
            <a:r>
              <a:rPr lang="de-CH" b="1" dirty="0" err="1">
                <a:solidFill>
                  <a:srgbClr val="000090"/>
                </a:solidFill>
              </a:rPr>
              <a:t>metadata</a:t>
            </a:r>
            <a:r>
              <a:rPr lang="de-CH" b="1" dirty="0">
                <a:solidFill>
                  <a:srgbClr val="000090"/>
                </a:solidFill>
              </a:rPr>
              <a:t>?</a:t>
            </a:r>
            <a:endParaRPr lang="en-US" b="1" dirty="0">
              <a:solidFill>
                <a:srgbClr val="000090"/>
              </a:solidFill>
            </a:endParaRPr>
          </a:p>
        </p:txBody>
      </p:sp>
    </p:spTree>
    <p:extLst>
      <p:ext uri="{BB962C8B-B14F-4D97-AF65-F5344CB8AC3E}">
        <p14:creationId xmlns:p14="http://schemas.microsoft.com/office/powerpoint/2010/main" val="191474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err="1">
                <a:solidFill>
                  <a:srgbClr val="000090"/>
                </a:solidFill>
              </a:rPr>
              <a:t>What</a:t>
            </a:r>
            <a:r>
              <a:rPr lang="de-CH" b="1" dirty="0">
                <a:solidFill>
                  <a:srgbClr val="000090"/>
                </a:solidFill>
              </a:rPr>
              <a:t> </a:t>
            </a:r>
            <a:r>
              <a:rPr lang="de-CH" b="1" dirty="0" err="1">
                <a:solidFill>
                  <a:srgbClr val="000090"/>
                </a:solidFill>
              </a:rPr>
              <a:t>are</a:t>
            </a:r>
            <a:r>
              <a:rPr lang="de-CH" b="1" dirty="0">
                <a:solidFill>
                  <a:srgbClr val="000090"/>
                </a:solidFill>
              </a:rPr>
              <a:t> </a:t>
            </a:r>
            <a:r>
              <a:rPr lang="de-CH" b="1" dirty="0" err="1">
                <a:solidFill>
                  <a:srgbClr val="000090"/>
                </a:solidFill>
              </a:rPr>
              <a:t>metadata</a:t>
            </a:r>
            <a:r>
              <a:rPr lang="de-CH" b="1" dirty="0">
                <a:solidFill>
                  <a:srgbClr val="000090"/>
                </a:solidFill>
              </a:rPr>
              <a:t>?</a:t>
            </a:r>
            <a:endParaRPr lang="en-US" b="1" dirty="0">
              <a:solidFill>
                <a:srgbClr val="000090"/>
              </a:solidFill>
            </a:endParaRPr>
          </a:p>
        </p:txBody>
      </p:sp>
      <p:sp>
        <p:nvSpPr>
          <p:cNvPr id="3" name="Content Placeholder 2"/>
          <p:cNvSpPr>
            <a:spLocks noGrp="1"/>
          </p:cNvSpPr>
          <p:nvPr>
            <p:ph idx="1"/>
          </p:nvPr>
        </p:nvSpPr>
        <p:spPr/>
        <p:txBody>
          <a:bodyPr>
            <a:normAutofit/>
          </a:bodyPr>
          <a:lstStyle/>
          <a:p>
            <a:pPr marL="0" indent="0">
              <a:buNone/>
            </a:pPr>
            <a:endParaRPr lang="de-CH" dirty="0" smtClean="0"/>
          </a:p>
          <a:p>
            <a:pPr marL="0" indent="0">
              <a:buNone/>
            </a:pPr>
            <a:endParaRPr lang="de-CH" dirty="0"/>
          </a:p>
        </p:txBody>
      </p:sp>
      <p:pic>
        <p:nvPicPr>
          <p:cNvPr id="1026" name="Picture 2" descr="C:\Dateisicherung\OSCAR\Teaching\Workshop-Oman\Pres\chips-inh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 y="2316480"/>
            <a:ext cx="4033520" cy="370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3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err="1">
                <a:solidFill>
                  <a:srgbClr val="000090"/>
                </a:solidFill>
              </a:rPr>
              <a:t>What</a:t>
            </a:r>
            <a:r>
              <a:rPr lang="de-CH" b="1" dirty="0">
                <a:solidFill>
                  <a:srgbClr val="000090"/>
                </a:solidFill>
              </a:rPr>
              <a:t> </a:t>
            </a:r>
            <a:r>
              <a:rPr lang="de-CH" b="1" dirty="0" err="1">
                <a:solidFill>
                  <a:srgbClr val="000090"/>
                </a:solidFill>
              </a:rPr>
              <a:t>are</a:t>
            </a:r>
            <a:r>
              <a:rPr lang="de-CH" b="1" dirty="0">
                <a:solidFill>
                  <a:srgbClr val="000090"/>
                </a:solidFill>
              </a:rPr>
              <a:t> </a:t>
            </a:r>
            <a:r>
              <a:rPr lang="de-CH" b="1" dirty="0" err="1">
                <a:solidFill>
                  <a:srgbClr val="000090"/>
                </a:solidFill>
              </a:rPr>
              <a:t>metadata</a:t>
            </a:r>
            <a:r>
              <a:rPr lang="de-CH" b="1" dirty="0">
                <a:solidFill>
                  <a:srgbClr val="000090"/>
                </a:solidFill>
              </a:rPr>
              <a:t>?</a:t>
            </a:r>
            <a:endParaRPr lang="en-US" b="1" dirty="0">
              <a:solidFill>
                <a:srgbClr val="000090"/>
              </a:solidFill>
            </a:endParaRPr>
          </a:p>
        </p:txBody>
      </p:sp>
      <p:pic>
        <p:nvPicPr>
          <p:cNvPr id="1026" name="Picture 2" descr="C:\Dateisicherung\OSCAR\Teaching\Workshop-Oman\Pres\chips-inh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 y="2316480"/>
            <a:ext cx="4033520" cy="37080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ateisicherung\OSCAR\Teaching\Workshop-Oman\Pres\chips-pack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785" y="2193607"/>
            <a:ext cx="4021455" cy="402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34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err="1">
                <a:solidFill>
                  <a:srgbClr val="000090"/>
                </a:solidFill>
              </a:rPr>
              <a:t>What</a:t>
            </a:r>
            <a:r>
              <a:rPr lang="de-CH" b="1" dirty="0">
                <a:solidFill>
                  <a:srgbClr val="000090"/>
                </a:solidFill>
              </a:rPr>
              <a:t> </a:t>
            </a:r>
            <a:r>
              <a:rPr lang="de-CH" b="1" dirty="0" err="1">
                <a:solidFill>
                  <a:srgbClr val="000090"/>
                </a:solidFill>
              </a:rPr>
              <a:t>are</a:t>
            </a:r>
            <a:r>
              <a:rPr lang="de-CH" b="1" dirty="0">
                <a:solidFill>
                  <a:srgbClr val="000090"/>
                </a:solidFill>
              </a:rPr>
              <a:t> </a:t>
            </a:r>
            <a:r>
              <a:rPr lang="de-CH" b="1" dirty="0" err="1">
                <a:solidFill>
                  <a:srgbClr val="000090"/>
                </a:solidFill>
              </a:rPr>
              <a:t>metadata</a:t>
            </a:r>
            <a:r>
              <a:rPr lang="de-CH" b="1" dirty="0">
                <a:solidFill>
                  <a:srgbClr val="000090"/>
                </a:solidFill>
              </a:rPr>
              <a:t>?</a:t>
            </a:r>
            <a:endParaRPr lang="en-US" b="1" dirty="0">
              <a:solidFill>
                <a:srgbClr val="000090"/>
              </a:solidFill>
            </a:endParaRPr>
          </a:p>
        </p:txBody>
      </p:sp>
      <p:sp>
        <p:nvSpPr>
          <p:cNvPr id="3" name="Content Placeholder 2"/>
          <p:cNvSpPr>
            <a:spLocks noGrp="1"/>
          </p:cNvSpPr>
          <p:nvPr>
            <p:ph idx="1"/>
          </p:nvPr>
        </p:nvSpPr>
        <p:spPr/>
        <p:txBody>
          <a:bodyPr>
            <a:normAutofit/>
          </a:bodyPr>
          <a:lstStyle/>
          <a:p>
            <a:r>
              <a:rPr lang="de-CH" dirty="0" err="1" smtClean="0"/>
              <a:t>Metadata</a:t>
            </a:r>
            <a:r>
              <a:rPr lang="de-CH" dirty="0" smtClean="0"/>
              <a:t> = </a:t>
            </a:r>
            <a:r>
              <a:rPr lang="de-CH" dirty="0" err="1" smtClean="0"/>
              <a:t>documentation</a:t>
            </a:r>
            <a:r>
              <a:rPr lang="de-CH" dirty="0" smtClean="0"/>
              <a:t> </a:t>
            </a:r>
            <a:r>
              <a:rPr lang="de-CH" dirty="0" err="1"/>
              <a:t>describing</a:t>
            </a:r>
            <a:r>
              <a:rPr lang="de-CH" dirty="0"/>
              <a:t> </a:t>
            </a:r>
            <a:r>
              <a:rPr lang="de-CH" dirty="0" err="1" smtClean="0"/>
              <a:t>data</a:t>
            </a:r>
            <a:endParaRPr lang="de-CH" dirty="0" smtClean="0"/>
          </a:p>
          <a:p>
            <a:pPr marL="0" indent="0">
              <a:buNone/>
            </a:pPr>
            <a:endParaRPr lang="de-CH" dirty="0" smtClean="0"/>
          </a:p>
          <a:p>
            <a:pPr marL="0" indent="0">
              <a:buNone/>
            </a:pPr>
            <a:r>
              <a:rPr lang="de-CH" b="1" dirty="0" smtClean="0"/>
              <a:t>15.04.2019</a:t>
            </a:r>
          </a:p>
          <a:p>
            <a:pPr marL="0" indent="0">
              <a:buNone/>
            </a:pPr>
            <a:r>
              <a:rPr lang="de-CH" dirty="0" smtClean="0"/>
              <a:t>280.2</a:t>
            </a:r>
          </a:p>
          <a:p>
            <a:pPr marL="0" indent="0">
              <a:buNone/>
            </a:pPr>
            <a:r>
              <a:rPr lang="de-CH" dirty="0" smtClean="0"/>
              <a:t>285.5</a:t>
            </a:r>
          </a:p>
          <a:p>
            <a:pPr marL="0" indent="0">
              <a:buNone/>
            </a:pPr>
            <a:r>
              <a:rPr lang="de-CH" dirty="0" smtClean="0"/>
              <a:t>287.7</a:t>
            </a:r>
            <a:endParaRPr lang="de-CH" dirty="0"/>
          </a:p>
        </p:txBody>
      </p:sp>
    </p:spTree>
    <p:extLst>
      <p:ext uri="{BB962C8B-B14F-4D97-AF65-F5344CB8AC3E}">
        <p14:creationId xmlns:p14="http://schemas.microsoft.com/office/powerpoint/2010/main" val="281331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err="1">
                <a:solidFill>
                  <a:srgbClr val="000090"/>
                </a:solidFill>
              </a:rPr>
              <a:t>What</a:t>
            </a:r>
            <a:r>
              <a:rPr lang="de-CH" b="1" dirty="0">
                <a:solidFill>
                  <a:srgbClr val="000090"/>
                </a:solidFill>
              </a:rPr>
              <a:t> </a:t>
            </a:r>
            <a:r>
              <a:rPr lang="de-CH" b="1" dirty="0" err="1">
                <a:solidFill>
                  <a:srgbClr val="000090"/>
                </a:solidFill>
              </a:rPr>
              <a:t>are</a:t>
            </a:r>
            <a:r>
              <a:rPr lang="de-CH" b="1" dirty="0">
                <a:solidFill>
                  <a:srgbClr val="000090"/>
                </a:solidFill>
              </a:rPr>
              <a:t> </a:t>
            </a:r>
            <a:r>
              <a:rPr lang="de-CH" b="1" dirty="0" err="1">
                <a:solidFill>
                  <a:srgbClr val="000090"/>
                </a:solidFill>
              </a:rPr>
              <a:t>metadata</a:t>
            </a:r>
            <a:r>
              <a:rPr lang="de-CH" b="1" dirty="0">
                <a:solidFill>
                  <a:srgbClr val="000090"/>
                </a:solidFill>
              </a:rPr>
              <a:t>?</a:t>
            </a:r>
            <a:endParaRPr lang="en-US" b="1" dirty="0">
              <a:solidFill>
                <a:srgbClr val="000090"/>
              </a:solidFill>
            </a:endParaRPr>
          </a:p>
        </p:txBody>
      </p:sp>
      <p:sp>
        <p:nvSpPr>
          <p:cNvPr id="3" name="Content Placeholder 2"/>
          <p:cNvSpPr>
            <a:spLocks noGrp="1"/>
          </p:cNvSpPr>
          <p:nvPr>
            <p:ph idx="1"/>
          </p:nvPr>
        </p:nvSpPr>
        <p:spPr/>
        <p:txBody>
          <a:bodyPr>
            <a:normAutofit/>
          </a:bodyPr>
          <a:lstStyle/>
          <a:p>
            <a:r>
              <a:rPr lang="de-CH" dirty="0" err="1" smtClean="0"/>
              <a:t>Metadata</a:t>
            </a:r>
            <a:r>
              <a:rPr lang="de-CH" dirty="0" smtClean="0"/>
              <a:t> = </a:t>
            </a:r>
            <a:r>
              <a:rPr lang="de-CH" dirty="0" err="1" smtClean="0"/>
              <a:t>documentation</a:t>
            </a:r>
            <a:r>
              <a:rPr lang="de-CH" dirty="0" smtClean="0"/>
              <a:t> </a:t>
            </a:r>
            <a:r>
              <a:rPr lang="de-CH" dirty="0" err="1"/>
              <a:t>describing</a:t>
            </a:r>
            <a:r>
              <a:rPr lang="de-CH" dirty="0"/>
              <a:t> </a:t>
            </a:r>
            <a:r>
              <a:rPr lang="de-CH" dirty="0" err="1" smtClean="0"/>
              <a:t>data</a:t>
            </a:r>
            <a:endParaRPr lang="de-CH" dirty="0" smtClean="0"/>
          </a:p>
          <a:p>
            <a:pPr marL="0" indent="0">
              <a:buNone/>
            </a:pPr>
            <a:endParaRPr lang="de-CH" dirty="0" smtClean="0"/>
          </a:p>
          <a:p>
            <a:pPr marL="0" indent="0">
              <a:buNone/>
            </a:pPr>
            <a:r>
              <a:rPr lang="de-CH" b="1" dirty="0" smtClean="0"/>
              <a:t>15.04.2019					</a:t>
            </a:r>
          </a:p>
          <a:p>
            <a:pPr marL="0" indent="0">
              <a:buNone/>
            </a:pPr>
            <a:r>
              <a:rPr lang="de-CH" dirty="0" smtClean="0"/>
              <a:t>280.2							</a:t>
            </a:r>
          </a:p>
          <a:p>
            <a:pPr marL="0" indent="0">
              <a:buNone/>
            </a:pPr>
            <a:r>
              <a:rPr lang="de-CH" dirty="0" smtClean="0"/>
              <a:t>285.5							</a:t>
            </a:r>
          </a:p>
          <a:p>
            <a:pPr marL="0" indent="0">
              <a:buNone/>
            </a:pPr>
            <a:r>
              <a:rPr lang="de-CH" dirty="0" smtClean="0"/>
              <a:t>287.7</a:t>
            </a:r>
            <a:endParaRPr lang="de-CH" dirty="0"/>
          </a:p>
        </p:txBody>
      </p:sp>
      <p:sp>
        <p:nvSpPr>
          <p:cNvPr id="5" name="TextBox 4"/>
          <p:cNvSpPr txBox="1"/>
          <p:nvPr/>
        </p:nvSpPr>
        <p:spPr>
          <a:xfrm>
            <a:off x="4226560" y="2905760"/>
            <a:ext cx="2631440" cy="2523768"/>
          </a:xfrm>
          <a:prstGeom prst="rect">
            <a:avLst/>
          </a:prstGeom>
          <a:solidFill>
            <a:schemeClr val="accent1">
              <a:lumMod val="20000"/>
              <a:lumOff val="80000"/>
            </a:schemeClr>
          </a:solidFill>
          <a:ln>
            <a:solidFill>
              <a:srgbClr val="00009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de-CH" sz="2800" dirty="0" err="1"/>
              <a:t>Temperature</a:t>
            </a:r>
            <a:r>
              <a:rPr lang="de-CH" sz="2800" dirty="0" smtClean="0"/>
              <a:t>?</a:t>
            </a:r>
          </a:p>
          <a:p>
            <a:pPr marL="285750" indent="-285750">
              <a:buFont typeface="Wingdings" panose="05000000000000000000" pitchFamily="2" charset="2"/>
              <a:buChar char="Ø"/>
            </a:pPr>
            <a:r>
              <a:rPr lang="de-CH" sz="2800" dirty="0" smtClean="0"/>
              <a:t>Kelvin?</a:t>
            </a:r>
          </a:p>
          <a:p>
            <a:pPr marL="285750" indent="-285750">
              <a:buFont typeface="Wingdings" panose="05000000000000000000" pitchFamily="2" charset="2"/>
              <a:buChar char="Ø"/>
            </a:pPr>
            <a:r>
              <a:rPr lang="de-CH" sz="2800" dirty="0" smtClean="0"/>
              <a:t>Daily </a:t>
            </a:r>
            <a:r>
              <a:rPr lang="de-CH" sz="2800" dirty="0" err="1" smtClean="0"/>
              <a:t>cycle</a:t>
            </a:r>
            <a:r>
              <a:rPr lang="de-CH" sz="2800" dirty="0" smtClean="0"/>
              <a:t>?</a:t>
            </a:r>
          </a:p>
          <a:p>
            <a:pPr marL="285750" indent="-285750">
              <a:buFont typeface="Wingdings" panose="05000000000000000000" pitchFamily="2" charset="2"/>
              <a:buChar char="Ø"/>
            </a:pPr>
            <a:r>
              <a:rPr lang="de-CH" sz="2800" dirty="0" smtClean="0"/>
              <a:t>Europe?</a:t>
            </a:r>
          </a:p>
          <a:p>
            <a:pPr marL="285750" indent="-285750">
              <a:buFont typeface="Wingdings" panose="05000000000000000000" pitchFamily="2" charset="2"/>
              <a:buChar char="Ø"/>
            </a:pPr>
            <a:r>
              <a:rPr lang="de-CH" sz="2800" dirty="0" smtClean="0"/>
              <a:t>…</a:t>
            </a:r>
            <a:endParaRPr lang="de-CH" sz="2800" dirty="0"/>
          </a:p>
          <a:p>
            <a:endParaRPr lang="en-US" dirty="0"/>
          </a:p>
        </p:txBody>
      </p:sp>
    </p:spTree>
    <p:extLst>
      <p:ext uri="{BB962C8B-B14F-4D97-AF65-F5344CB8AC3E}">
        <p14:creationId xmlns:p14="http://schemas.microsoft.com/office/powerpoint/2010/main" val="377631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err="1">
                <a:solidFill>
                  <a:srgbClr val="000090"/>
                </a:solidFill>
              </a:rPr>
              <a:t>What</a:t>
            </a:r>
            <a:r>
              <a:rPr lang="de-CH" b="1" dirty="0">
                <a:solidFill>
                  <a:srgbClr val="000090"/>
                </a:solidFill>
              </a:rPr>
              <a:t> </a:t>
            </a:r>
            <a:r>
              <a:rPr lang="de-CH" b="1" dirty="0" err="1">
                <a:solidFill>
                  <a:srgbClr val="000090"/>
                </a:solidFill>
              </a:rPr>
              <a:t>are</a:t>
            </a:r>
            <a:r>
              <a:rPr lang="de-CH" b="1" dirty="0">
                <a:solidFill>
                  <a:srgbClr val="000090"/>
                </a:solidFill>
              </a:rPr>
              <a:t> </a:t>
            </a:r>
            <a:r>
              <a:rPr lang="de-CH" b="1" dirty="0" err="1">
                <a:solidFill>
                  <a:srgbClr val="000090"/>
                </a:solidFill>
              </a:rPr>
              <a:t>metadata</a:t>
            </a:r>
            <a:r>
              <a:rPr lang="de-CH" b="1" dirty="0">
                <a:solidFill>
                  <a:srgbClr val="000090"/>
                </a:solidFill>
              </a:rPr>
              <a:t>?</a:t>
            </a:r>
            <a:endParaRPr lang="en-US" b="1" dirty="0">
              <a:solidFill>
                <a:srgbClr val="000090"/>
              </a:solidFill>
            </a:endParaRPr>
          </a:p>
        </p:txBody>
      </p:sp>
      <p:sp>
        <p:nvSpPr>
          <p:cNvPr id="3" name="Content Placeholder 2"/>
          <p:cNvSpPr>
            <a:spLocks noGrp="1"/>
          </p:cNvSpPr>
          <p:nvPr>
            <p:ph idx="1"/>
          </p:nvPr>
        </p:nvSpPr>
        <p:spPr/>
        <p:txBody>
          <a:bodyPr>
            <a:normAutofit/>
          </a:bodyPr>
          <a:lstStyle/>
          <a:p>
            <a:r>
              <a:rPr lang="de-CH" dirty="0" err="1"/>
              <a:t>Metadata</a:t>
            </a:r>
            <a:r>
              <a:rPr lang="de-CH" dirty="0"/>
              <a:t> = </a:t>
            </a:r>
            <a:r>
              <a:rPr lang="de-CH" dirty="0" err="1" smtClean="0"/>
              <a:t>documentation</a:t>
            </a:r>
            <a:r>
              <a:rPr lang="de-CH" dirty="0" smtClean="0"/>
              <a:t> </a:t>
            </a:r>
            <a:r>
              <a:rPr lang="de-CH" dirty="0" err="1"/>
              <a:t>describing</a:t>
            </a:r>
            <a:r>
              <a:rPr lang="de-CH" dirty="0"/>
              <a:t> </a:t>
            </a:r>
            <a:r>
              <a:rPr lang="de-CH" dirty="0" err="1" smtClean="0"/>
              <a:t>data</a:t>
            </a:r>
            <a:endParaRPr lang="de-CH" dirty="0"/>
          </a:p>
          <a:p>
            <a:r>
              <a:rPr lang="de-CH" dirty="0" err="1" smtClean="0"/>
              <a:t>Metadata</a:t>
            </a:r>
            <a:r>
              <a:rPr lang="de-CH" dirty="0" smtClean="0"/>
              <a:t> = </a:t>
            </a:r>
            <a:r>
              <a:rPr lang="de-CH" dirty="0" err="1" smtClean="0"/>
              <a:t>context</a:t>
            </a:r>
            <a:r>
              <a:rPr lang="de-CH" dirty="0" smtClean="0"/>
              <a:t> </a:t>
            </a:r>
            <a:r>
              <a:rPr lang="de-CH" dirty="0" err="1"/>
              <a:t>of</a:t>
            </a:r>
            <a:r>
              <a:rPr lang="de-CH" dirty="0"/>
              <a:t> </a:t>
            </a:r>
            <a:r>
              <a:rPr lang="de-CH" dirty="0" err="1"/>
              <a:t>observations</a:t>
            </a:r>
            <a:endParaRPr lang="de-CH" dirty="0"/>
          </a:p>
          <a:p>
            <a:pPr>
              <a:buFont typeface="Wingdings"/>
              <a:buChar char="à"/>
            </a:pPr>
            <a:r>
              <a:rPr lang="de-CH" dirty="0" smtClean="0">
                <a:sym typeface="Wingdings" panose="05000000000000000000" pitchFamily="2" charset="2"/>
              </a:rPr>
              <a:t> </a:t>
            </a:r>
            <a:r>
              <a:rPr lang="de-CH" dirty="0" err="1" smtClean="0">
                <a:sym typeface="Wingdings" panose="05000000000000000000" pitchFamily="2" charset="2"/>
              </a:rPr>
              <a:t>Observed</a:t>
            </a:r>
            <a:r>
              <a:rPr lang="de-CH" dirty="0" smtClean="0">
                <a:sym typeface="Wingdings" panose="05000000000000000000" pitchFamily="2" charset="2"/>
              </a:rPr>
              <a:t> </a:t>
            </a:r>
            <a:r>
              <a:rPr lang="de-CH" dirty="0">
                <a:sym typeface="Wingdings" panose="05000000000000000000" pitchFamily="2" charset="2"/>
              </a:rPr>
              <a:t>variable</a:t>
            </a:r>
          </a:p>
          <a:p>
            <a:pPr>
              <a:buFont typeface="Wingdings"/>
              <a:buChar char="à"/>
            </a:pPr>
            <a:r>
              <a:rPr lang="de-CH" dirty="0" smtClean="0">
                <a:sym typeface="Wingdings" panose="05000000000000000000" pitchFamily="2" charset="2"/>
              </a:rPr>
              <a:t> Location</a:t>
            </a:r>
            <a:endParaRPr lang="de-CH" dirty="0">
              <a:sym typeface="Wingdings" panose="05000000000000000000" pitchFamily="2" charset="2"/>
            </a:endParaRPr>
          </a:p>
          <a:p>
            <a:pPr>
              <a:buFont typeface="Wingdings"/>
              <a:buChar char="à"/>
            </a:pPr>
            <a:r>
              <a:rPr lang="de-CH" dirty="0" smtClean="0">
                <a:sym typeface="Wingdings" panose="05000000000000000000" pitchFamily="2" charset="2"/>
              </a:rPr>
              <a:t> Environment</a:t>
            </a:r>
            <a:endParaRPr lang="de-CH" dirty="0">
              <a:sym typeface="Wingdings" panose="05000000000000000000" pitchFamily="2" charset="2"/>
            </a:endParaRPr>
          </a:p>
          <a:p>
            <a:pPr>
              <a:buFont typeface="Wingdings"/>
              <a:buChar char="à"/>
            </a:pPr>
            <a:r>
              <a:rPr lang="de-CH" dirty="0" smtClean="0">
                <a:sym typeface="Wingdings" panose="05000000000000000000" pitchFamily="2" charset="2"/>
              </a:rPr>
              <a:t> </a:t>
            </a:r>
            <a:r>
              <a:rPr lang="de-CH" dirty="0" err="1" smtClean="0">
                <a:sym typeface="Wingdings" panose="05000000000000000000" pitchFamily="2" charset="2"/>
              </a:rPr>
              <a:t>Intended</a:t>
            </a:r>
            <a:r>
              <a:rPr lang="de-CH" dirty="0" smtClean="0">
                <a:sym typeface="Wingdings" panose="05000000000000000000" pitchFamily="2" charset="2"/>
              </a:rPr>
              <a:t> </a:t>
            </a:r>
            <a:r>
              <a:rPr lang="de-CH" dirty="0" err="1">
                <a:sym typeface="Wingdings" panose="05000000000000000000" pitchFamily="2" charset="2"/>
              </a:rPr>
              <a:t>use</a:t>
            </a:r>
            <a:endParaRPr lang="de-CH" dirty="0">
              <a:sym typeface="Wingdings" panose="05000000000000000000" pitchFamily="2" charset="2"/>
            </a:endParaRPr>
          </a:p>
          <a:p>
            <a:pPr>
              <a:buFont typeface="Wingdings"/>
              <a:buChar char="à"/>
            </a:pPr>
            <a:r>
              <a:rPr lang="de-CH" dirty="0" smtClean="0">
                <a:sym typeface="Wingdings" panose="05000000000000000000" pitchFamily="2" charset="2"/>
              </a:rPr>
              <a:t> …</a:t>
            </a:r>
            <a:endParaRPr lang="de-CH" dirty="0">
              <a:sym typeface="Wingdings" panose="05000000000000000000" pitchFamily="2" charset="2"/>
            </a:endParaRPr>
          </a:p>
          <a:p>
            <a:endParaRPr lang="de-CH" dirty="0" smtClean="0"/>
          </a:p>
        </p:txBody>
      </p:sp>
    </p:spTree>
    <p:extLst>
      <p:ext uri="{BB962C8B-B14F-4D97-AF65-F5344CB8AC3E}">
        <p14:creationId xmlns:p14="http://schemas.microsoft.com/office/powerpoint/2010/main" val="192664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398"/>
            <a:ext cx="8229600" cy="1143000"/>
          </a:xfrm>
        </p:spPr>
        <p:txBody>
          <a:bodyPr/>
          <a:lstStyle/>
          <a:p>
            <a:r>
              <a:rPr lang="de-CH" b="1" dirty="0" err="1">
                <a:solidFill>
                  <a:srgbClr val="000090"/>
                </a:solidFill>
              </a:rPr>
              <a:t>Why</a:t>
            </a:r>
            <a:r>
              <a:rPr lang="de-CH" b="1" dirty="0">
                <a:solidFill>
                  <a:srgbClr val="000090"/>
                </a:solidFill>
              </a:rPr>
              <a:t> </a:t>
            </a:r>
            <a:r>
              <a:rPr lang="de-CH" b="1" dirty="0" err="1">
                <a:solidFill>
                  <a:srgbClr val="000090"/>
                </a:solidFill>
              </a:rPr>
              <a:t>are</a:t>
            </a:r>
            <a:r>
              <a:rPr lang="de-CH" b="1" dirty="0">
                <a:solidFill>
                  <a:srgbClr val="000090"/>
                </a:solidFill>
              </a:rPr>
              <a:t> </a:t>
            </a:r>
            <a:r>
              <a:rPr lang="de-CH" b="1" dirty="0" err="1">
                <a:solidFill>
                  <a:srgbClr val="000090"/>
                </a:solidFill>
              </a:rPr>
              <a:t>metadata</a:t>
            </a:r>
            <a:r>
              <a:rPr lang="de-CH" b="1" dirty="0">
                <a:solidFill>
                  <a:srgbClr val="000090"/>
                </a:solidFill>
              </a:rPr>
              <a:t> </a:t>
            </a:r>
            <a:r>
              <a:rPr lang="de-CH" b="1" dirty="0" err="1">
                <a:solidFill>
                  <a:srgbClr val="000090"/>
                </a:solidFill>
              </a:rPr>
              <a:t>important</a:t>
            </a:r>
            <a:r>
              <a:rPr lang="de-CH" b="1" dirty="0">
                <a:solidFill>
                  <a:srgbClr val="000090"/>
                </a:solidFill>
              </a:rPr>
              <a:t>?</a:t>
            </a:r>
            <a:endParaRPr lang="en-US" b="1" dirty="0">
              <a:solidFill>
                <a:srgbClr val="000090"/>
              </a:solidFill>
            </a:endParaRPr>
          </a:p>
        </p:txBody>
      </p:sp>
      <p:sp>
        <p:nvSpPr>
          <p:cNvPr id="3" name="Content Placeholder 2"/>
          <p:cNvSpPr>
            <a:spLocks noGrp="1"/>
          </p:cNvSpPr>
          <p:nvPr>
            <p:ph idx="1"/>
          </p:nvPr>
        </p:nvSpPr>
        <p:spPr>
          <a:xfrm>
            <a:off x="552448" y="3877728"/>
            <a:ext cx="8229600" cy="2428874"/>
          </a:xfrm>
        </p:spPr>
        <p:txBody>
          <a:bodyPr>
            <a:normAutofit/>
          </a:bodyPr>
          <a:lstStyle/>
          <a:p>
            <a:r>
              <a:rPr lang="de-CH" dirty="0" err="1">
                <a:sym typeface="Wingdings" panose="05000000000000000000" pitchFamily="2" charset="2"/>
              </a:rPr>
              <a:t>N</a:t>
            </a:r>
            <a:r>
              <a:rPr lang="de-CH" dirty="0" err="1" smtClean="0">
                <a:sym typeface="Wingdings" panose="05000000000000000000" pitchFamily="2" charset="2"/>
              </a:rPr>
              <a:t>eeded</a:t>
            </a:r>
            <a:r>
              <a:rPr lang="de-CH" dirty="0" smtClean="0">
                <a:sym typeface="Wingdings" panose="05000000000000000000" pitchFamily="2" charset="2"/>
              </a:rPr>
              <a:t> </a:t>
            </a:r>
            <a:r>
              <a:rPr lang="de-CH" dirty="0" err="1">
                <a:sym typeface="Wingdings" panose="05000000000000000000" pitchFamily="2" charset="2"/>
              </a:rPr>
              <a:t>to</a:t>
            </a:r>
            <a:r>
              <a:rPr lang="de-CH" dirty="0">
                <a:sym typeface="Wingdings" panose="05000000000000000000" pitchFamily="2" charset="2"/>
              </a:rPr>
              <a:t> </a:t>
            </a:r>
            <a:r>
              <a:rPr lang="de-CH" dirty="0" err="1">
                <a:sym typeface="Wingdings" panose="05000000000000000000" pitchFamily="2" charset="2"/>
              </a:rPr>
              <a:t>make</a:t>
            </a:r>
            <a:r>
              <a:rPr lang="de-CH" dirty="0">
                <a:sym typeface="Wingdings" panose="05000000000000000000" pitchFamily="2" charset="2"/>
              </a:rPr>
              <a:t> </a:t>
            </a:r>
            <a:r>
              <a:rPr lang="de-CH" b="1" dirty="0" err="1">
                <a:sym typeface="Wingdings" panose="05000000000000000000" pitchFamily="2" charset="2"/>
              </a:rPr>
              <a:t>adequate</a:t>
            </a:r>
            <a:r>
              <a:rPr lang="de-CH" dirty="0">
                <a:sym typeface="Wingdings" panose="05000000000000000000" pitchFamily="2" charset="2"/>
              </a:rPr>
              <a:t> </a:t>
            </a:r>
            <a:r>
              <a:rPr lang="de-CH" dirty="0" err="1">
                <a:sym typeface="Wingdings" panose="05000000000000000000" pitchFamily="2" charset="2"/>
              </a:rPr>
              <a:t>use</a:t>
            </a:r>
            <a:r>
              <a:rPr lang="de-CH" dirty="0">
                <a:sym typeface="Wingdings" panose="05000000000000000000" pitchFamily="2" charset="2"/>
              </a:rPr>
              <a:t> </a:t>
            </a:r>
            <a:r>
              <a:rPr lang="de-CH" dirty="0" err="1">
                <a:sym typeface="Wingdings" panose="05000000000000000000" pitchFamily="2" charset="2"/>
              </a:rPr>
              <a:t>of</a:t>
            </a:r>
            <a:r>
              <a:rPr lang="de-CH" dirty="0">
                <a:sym typeface="Wingdings" panose="05000000000000000000" pitchFamily="2" charset="2"/>
              </a:rPr>
              <a:t> </a:t>
            </a:r>
            <a:r>
              <a:rPr lang="de-CH" dirty="0" err="1" smtClean="0">
                <a:sym typeface="Wingdings" panose="05000000000000000000" pitchFamily="2" charset="2"/>
              </a:rPr>
              <a:t>observations</a:t>
            </a:r>
            <a:endParaRPr lang="de-CH" dirty="0" smtClean="0">
              <a:sym typeface="Wingdings" panose="05000000000000000000" pitchFamily="2" charset="2"/>
            </a:endParaRPr>
          </a:p>
          <a:p>
            <a:r>
              <a:rPr lang="de-CH" dirty="0" smtClean="0">
                <a:sym typeface="Wingdings" panose="05000000000000000000" pitchFamily="2" charset="2"/>
              </a:rPr>
              <a:t>But: not </a:t>
            </a:r>
            <a:r>
              <a:rPr lang="de-CH" dirty="0" err="1" smtClean="0">
                <a:sym typeface="Wingdings" panose="05000000000000000000" pitchFamily="2" charset="2"/>
              </a:rPr>
              <a:t>always</a:t>
            </a:r>
            <a:r>
              <a:rPr lang="de-CH" dirty="0" smtClean="0">
                <a:sym typeface="Wingdings" panose="05000000000000000000" pitchFamily="2" charset="2"/>
              </a:rPr>
              <a:t> </a:t>
            </a:r>
            <a:r>
              <a:rPr lang="de-CH" dirty="0" err="1">
                <a:sym typeface="Wingdings" panose="05000000000000000000" pitchFamily="2" charset="2"/>
              </a:rPr>
              <a:t>easily</a:t>
            </a:r>
            <a:r>
              <a:rPr lang="de-CH" dirty="0">
                <a:sym typeface="Wingdings" panose="05000000000000000000" pitchFamily="2" charset="2"/>
              </a:rPr>
              <a:t> </a:t>
            </a:r>
            <a:r>
              <a:rPr lang="de-CH" dirty="0" err="1">
                <a:sym typeface="Wingdings" panose="05000000000000000000" pitchFamily="2" charset="2"/>
              </a:rPr>
              <a:t>available</a:t>
            </a:r>
            <a:r>
              <a:rPr lang="de-CH" dirty="0">
                <a:sym typeface="Wingdings" panose="05000000000000000000" pitchFamily="2" charset="2"/>
              </a:rPr>
              <a:t> </a:t>
            </a:r>
            <a:r>
              <a:rPr lang="de-CH" dirty="0" err="1">
                <a:sym typeface="Wingdings" panose="05000000000000000000" pitchFamily="2" charset="2"/>
              </a:rPr>
              <a:t>to</a:t>
            </a:r>
            <a:r>
              <a:rPr lang="de-CH" dirty="0">
                <a:sym typeface="Wingdings" panose="05000000000000000000" pitchFamily="2" charset="2"/>
              </a:rPr>
              <a:t> </a:t>
            </a:r>
            <a:r>
              <a:rPr lang="de-CH" dirty="0" err="1" smtClean="0">
                <a:sym typeface="Wingdings" panose="05000000000000000000" pitchFamily="2" charset="2"/>
              </a:rPr>
              <a:t>users</a:t>
            </a:r>
            <a:r>
              <a:rPr lang="de-CH" dirty="0" smtClean="0">
                <a:sym typeface="Wingdings" panose="05000000000000000000" pitchFamily="2" charset="2"/>
              </a:rPr>
              <a:t> (not </a:t>
            </a:r>
            <a:r>
              <a:rPr lang="de-CH" dirty="0" err="1" smtClean="0">
                <a:sym typeface="Wingdings" panose="05000000000000000000" pitchFamily="2" charset="2"/>
              </a:rPr>
              <a:t>exchanged</a:t>
            </a:r>
            <a:r>
              <a:rPr lang="de-CH" dirty="0" smtClean="0">
                <a:sym typeface="Wingdings" panose="05000000000000000000" pitchFamily="2" charset="2"/>
              </a:rPr>
              <a:t> </a:t>
            </a:r>
            <a:r>
              <a:rPr lang="de-CH" dirty="0" err="1" smtClean="0">
                <a:sym typeface="Wingdings" panose="05000000000000000000" pitchFamily="2" charset="2"/>
              </a:rPr>
              <a:t>globally</a:t>
            </a:r>
            <a:r>
              <a:rPr lang="de-CH" dirty="0" smtClean="0">
                <a:sym typeface="Wingdings" panose="05000000000000000000" pitchFamily="2" charset="2"/>
              </a:rPr>
              <a:t>)</a:t>
            </a:r>
            <a:endParaRPr lang="en-US" dirty="0"/>
          </a:p>
        </p:txBody>
      </p:sp>
      <p:pic>
        <p:nvPicPr>
          <p:cNvPr id="4" name="Grafik 2" descr="image00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112"/>
          <a:stretch/>
        </p:blipFill>
        <p:spPr bwMode="auto">
          <a:xfrm>
            <a:off x="4037190" y="1278672"/>
            <a:ext cx="1260117" cy="1733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2" descr="image0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788" t="10473"/>
          <a:stretch/>
        </p:blipFill>
        <p:spPr bwMode="auto">
          <a:xfrm>
            <a:off x="2513476" y="1902540"/>
            <a:ext cx="1453305" cy="17407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25547" t="11068" r="5548" b="9708"/>
          <a:stretch/>
        </p:blipFill>
        <p:spPr bwMode="auto">
          <a:xfrm>
            <a:off x="457200" y="1332972"/>
            <a:ext cx="1994459" cy="172402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teoschweiz.admin.ch/content/meteoswiss/de/home/mess-und-prognosesysteme/bodenstationen/automatisches-messnetz/_jcr_content/content/image_0.mchimg.jpg/141868228187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6385" y="1676752"/>
            <a:ext cx="2582682" cy="19294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0385" y="1694791"/>
            <a:ext cx="1106393" cy="415498"/>
          </a:xfrm>
          <a:prstGeom prst="rect">
            <a:avLst/>
          </a:prstGeom>
          <a:noFill/>
        </p:spPr>
        <p:txBody>
          <a:bodyPr wrap="none" rtlCol="0">
            <a:spAutoFit/>
          </a:bodyPr>
          <a:lstStyle/>
          <a:p>
            <a:pPr eaLnBrk="0" fontAlgn="base" hangingPunct="0">
              <a:spcBef>
                <a:spcPct val="0"/>
              </a:spcBef>
              <a:spcAft>
                <a:spcPct val="0"/>
              </a:spcAft>
            </a:pPr>
            <a:r>
              <a:rPr lang="de-CH" sz="2100" dirty="0">
                <a:solidFill>
                  <a:srgbClr val="FF0000">
                    <a:lumMod val="60000"/>
                    <a:lumOff val="40000"/>
                  </a:srgbClr>
                </a:solidFill>
              </a:rPr>
              <a:t>T=17°C</a:t>
            </a:r>
            <a:endParaRPr lang="en-US" sz="2100" dirty="0">
              <a:solidFill>
                <a:srgbClr val="FF0000">
                  <a:lumMod val="60000"/>
                  <a:lumOff val="40000"/>
                </a:srgbClr>
              </a:solidFill>
            </a:endParaRPr>
          </a:p>
        </p:txBody>
      </p:sp>
      <p:sp>
        <p:nvSpPr>
          <p:cNvPr id="9" name="TextBox 8"/>
          <p:cNvSpPr txBox="1"/>
          <p:nvPr/>
        </p:nvSpPr>
        <p:spPr>
          <a:xfrm>
            <a:off x="2860388" y="2357428"/>
            <a:ext cx="1106393" cy="415498"/>
          </a:xfrm>
          <a:prstGeom prst="rect">
            <a:avLst/>
          </a:prstGeom>
          <a:noFill/>
        </p:spPr>
        <p:txBody>
          <a:bodyPr wrap="none" rtlCol="0">
            <a:spAutoFit/>
          </a:bodyPr>
          <a:lstStyle/>
          <a:p>
            <a:pPr eaLnBrk="0" fontAlgn="base" hangingPunct="0">
              <a:spcBef>
                <a:spcPct val="0"/>
              </a:spcBef>
              <a:spcAft>
                <a:spcPct val="0"/>
              </a:spcAft>
            </a:pPr>
            <a:r>
              <a:rPr lang="de-CH" sz="2100" dirty="0">
                <a:solidFill>
                  <a:srgbClr val="FF0000">
                    <a:lumMod val="60000"/>
                    <a:lumOff val="40000"/>
                  </a:srgbClr>
                </a:solidFill>
              </a:rPr>
              <a:t>T=17°C</a:t>
            </a:r>
            <a:endParaRPr lang="en-US" sz="2100" dirty="0">
              <a:solidFill>
                <a:srgbClr val="FF0000">
                  <a:lumMod val="60000"/>
                  <a:lumOff val="40000"/>
                </a:srgbClr>
              </a:solidFill>
            </a:endParaRPr>
          </a:p>
        </p:txBody>
      </p:sp>
      <p:sp>
        <p:nvSpPr>
          <p:cNvPr id="10" name="TextBox 9"/>
          <p:cNvSpPr txBox="1"/>
          <p:nvPr/>
        </p:nvSpPr>
        <p:spPr>
          <a:xfrm>
            <a:off x="4124211" y="2641498"/>
            <a:ext cx="1106393" cy="415498"/>
          </a:xfrm>
          <a:prstGeom prst="rect">
            <a:avLst/>
          </a:prstGeom>
          <a:noFill/>
        </p:spPr>
        <p:txBody>
          <a:bodyPr wrap="none" rtlCol="0">
            <a:spAutoFit/>
          </a:bodyPr>
          <a:lstStyle/>
          <a:p>
            <a:pPr eaLnBrk="0" fontAlgn="base" hangingPunct="0">
              <a:spcBef>
                <a:spcPct val="0"/>
              </a:spcBef>
              <a:spcAft>
                <a:spcPct val="0"/>
              </a:spcAft>
            </a:pPr>
            <a:r>
              <a:rPr lang="de-CH" sz="2100" dirty="0">
                <a:solidFill>
                  <a:srgbClr val="FF0000">
                    <a:lumMod val="60000"/>
                    <a:lumOff val="40000"/>
                  </a:srgbClr>
                </a:solidFill>
              </a:rPr>
              <a:t>T=17°C</a:t>
            </a:r>
            <a:endParaRPr lang="en-US" sz="2100" dirty="0">
              <a:solidFill>
                <a:srgbClr val="FF0000">
                  <a:lumMod val="60000"/>
                  <a:lumOff val="40000"/>
                </a:srgbClr>
              </a:solidFill>
            </a:endParaRPr>
          </a:p>
        </p:txBody>
      </p:sp>
      <p:sp>
        <p:nvSpPr>
          <p:cNvPr id="11" name="TextBox 10"/>
          <p:cNvSpPr txBox="1"/>
          <p:nvPr/>
        </p:nvSpPr>
        <p:spPr>
          <a:xfrm>
            <a:off x="6842674" y="1768589"/>
            <a:ext cx="1106393" cy="415498"/>
          </a:xfrm>
          <a:prstGeom prst="rect">
            <a:avLst/>
          </a:prstGeom>
          <a:noFill/>
        </p:spPr>
        <p:txBody>
          <a:bodyPr wrap="none" rtlCol="0">
            <a:spAutoFit/>
          </a:bodyPr>
          <a:lstStyle/>
          <a:p>
            <a:pPr eaLnBrk="0" fontAlgn="base" hangingPunct="0">
              <a:spcBef>
                <a:spcPct val="0"/>
              </a:spcBef>
              <a:spcAft>
                <a:spcPct val="0"/>
              </a:spcAft>
            </a:pPr>
            <a:r>
              <a:rPr lang="de-CH" sz="2100" dirty="0">
                <a:solidFill>
                  <a:srgbClr val="FF0000">
                    <a:lumMod val="60000"/>
                    <a:lumOff val="40000"/>
                  </a:srgbClr>
                </a:solidFill>
              </a:rPr>
              <a:t>T=17°C</a:t>
            </a:r>
            <a:endParaRPr lang="en-US" sz="2100" dirty="0">
              <a:solidFill>
                <a:srgbClr val="FF0000">
                  <a:lumMod val="60000"/>
                  <a:lumOff val="40000"/>
                </a:srgbClr>
              </a:solidFill>
            </a:endParaRPr>
          </a:p>
        </p:txBody>
      </p:sp>
    </p:spTree>
    <p:extLst>
      <p:ext uri="{BB962C8B-B14F-4D97-AF65-F5344CB8AC3E}">
        <p14:creationId xmlns:p14="http://schemas.microsoft.com/office/powerpoint/2010/main" val="19147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WMO_BLUE_Powerpoint_en_fr</Template>
  <TotalTime>660</TotalTime>
  <Words>1107</Words>
  <Application>Microsoft Office PowerPoint</Application>
  <PresentationFormat>On-screen Show (4:3)</PresentationFormat>
  <Paragraphs>253</Paragraphs>
  <Slides>28</Slides>
  <Notes>22</Notes>
  <HiddenSlides>1</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WMO_BLUE_Powerpoint_en_fr</vt:lpstr>
      <vt:lpstr>WMO_WHITE_Powerpoint_en_fr</vt:lpstr>
      <vt:lpstr>PowerPoint Presentation</vt:lpstr>
      <vt:lpstr>Learning Objectives</vt:lpstr>
      <vt:lpstr>What are metadata?</vt:lpstr>
      <vt:lpstr>What are metadata?</vt:lpstr>
      <vt:lpstr>What are metadata?</vt:lpstr>
      <vt:lpstr>What are metadata?</vt:lpstr>
      <vt:lpstr>What are metadata?</vt:lpstr>
      <vt:lpstr>What are metadata?</vt:lpstr>
      <vt:lpstr>Why are metadata important?</vt:lpstr>
      <vt:lpstr>Metadata for climate applications</vt:lpstr>
      <vt:lpstr>WIS vs WIGOS Metadata</vt:lpstr>
      <vt:lpstr>WIGOS Metadata Standard (WMDS)   </vt:lpstr>
      <vt:lpstr>WIGOS Metadata Standard (WMDS): Objectives</vt:lpstr>
      <vt:lpstr>PowerPoint Presentation</vt:lpstr>
      <vt:lpstr>Technical requirements of WMDS</vt:lpstr>
      <vt:lpstr>Considerations of WIGOS Metadata</vt:lpstr>
      <vt:lpstr>WMDS categories</vt:lpstr>
      <vt:lpstr>WMDS categories – some examples</vt:lpstr>
      <vt:lpstr>WMDS categories – some examples</vt:lpstr>
      <vt:lpstr>WMDS categories – some examples</vt:lpstr>
      <vt:lpstr>Hierarchy of WMDS categories</vt:lpstr>
      <vt:lpstr>Conclusions</vt:lpstr>
      <vt:lpstr>Reference</vt:lpstr>
      <vt:lpstr>Summary</vt:lpstr>
      <vt:lpstr>PowerPoint Presentation</vt:lpstr>
      <vt:lpstr>Concepts of Time in WMDS</vt:lpstr>
      <vt:lpstr>Concepts of space in WMDS</vt:lpstr>
      <vt:lpstr>What Members will need to do:</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 Proescholdt</dc:creator>
  <cp:lastModifiedBy>Luisa Ickes</cp:lastModifiedBy>
  <cp:revision>130</cp:revision>
  <cp:lastPrinted>2017-05-09T06:04:30Z</cp:lastPrinted>
  <dcterms:created xsi:type="dcterms:W3CDTF">2016-05-31T14:56:00Z</dcterms:created>
  <dcterms:modified xsi:type="dcterms:W3CDTF">2019-11-12T23:57:29Z</dcterms:modified>
</cp:coreProperties>
</file>