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07" r:id="rId2"/>
    <p:sldId id="345" r:id="rId3"/>
    <p:sldId id="311" r:id="rId4"/>
    <p:sldId id="346" r:id="rId5"/>
    <p:sldId id="313" r:id="rId6"/>
    <p:sldId id="30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11/13/2019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smtClean="0">
                <a:solidFill>
                  <a:srgbClr val="000090"/>
                </a:solidFill>
              </a:rPr>
              <a:t>OSCR/Surface Training for RA II</a:t>
            </a:r>
            <a:endParaRPr lang="de-DE" sz="2000" dirty="0" smtClean="0">
              <a:solidFill>
                <a:srgbClr val="000090"/>
              </a:solidFill>
            </a:endParaRPr>
          </a:p>
          <a:p>
            <a:pPr algn="ctr"/>
            <a:r>
              <a:rPr lang="de-DE" sz="2000" smtClean="0">
                <a:solidFill>
                  <a:srgbClr val="000090"/>
                </a:solidFill>
              </a:rPr>
              <a:t>13-15 November 2019, Tokyo, Japan</a:t>
            </a:r>
            <a:endParaRPr lang="de-DE" sz="2000" dirty="0">
              <a:solidFill>
                <a:srgbClr val="000090"/>
              </a:solidFill>
            </a:endParaRP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BHUTAN</a:t>
            </a:r>
            <a:endParaRPr lang="en-US" sz="4000" b="1" dirty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954" y="2101743"/>
            <a:ext cx="6385402" cy="20159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i="1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Submitted by</a:t>
            </a:r>
          </a:p>
          <a:p>
            <a:pPr algn="ctr"/>
            <a:r>
              <a:rPr lang="en-US" sz="25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Phuntsho </a:t>
            </a:r>
            <a:r>
              <a:rPr lang="en-US" sz="2500" i="1" dirty="0" err="1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Namgyal</a:t>
            </a:r>
            <a:endParaRPr lang="en-US" sz="2500" i="1" dirty="0" smtClean="0">
              <a:solidFill>
                <a:srgbClr val="011993"/>
              </a:solidFill>
              <a:latin typeface="+mj-lt"/>
              <a:cs typeface="Arial"/>
              <a:sym typeface="Arial"/>
            </a:endParaRPr>
          </a:p>
          <a:p>
            <a:pPr algn="ctr"/>
            <a:r>
              <a:rPr lang="en-US" sz="25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Chief Engineer, </a:t>
            </a:r>
            <a:r>
              <a:rPr lang="en-US" sz="2500" i="1" dirty="0" err="1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Hydromet</a:t>
            </a:r>
            <a:r>
              <a:rPr lang="en-US" sz="25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 Operations</a:t>
            </a:r>
          </a:p>
          <a:p>
            <a:pPr algn="ctr"/>
            <a:r>
              <a:rPr lang="en-US" sz="25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National Center for Hydrology and Meteorology</a:t>
            </a:r>
          </a:p>
          <a:p>
            <a:pPr algn="ctr"/>
            <a:r>
              <a:rPr lang="en-US" sz="2500" i="1" dirty="0" smtClean="0">
                <a:solidFill>
                  <a:srgbClr val="011993"/>
                </a:solidFill>
                <a:latin typeface="+mj-lt"/>
                <a:cs typeface="Arial"/>
                <a:sym typeface="Arial"/>
              </a:rPr>
              <a:t>Royal Government of Bhutan</a:t>
            </a:r>
            <a:endParaRPr lang="en-US" sz="25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368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1962"/>
            <a:ext cx="7890387" cy="45719"/>
          </a:xfrm>
        </p:spPr>
        <p:txBody>
          <a:bodyPr>
            <a:noAutofit/>
          </a:bodyPr>
          <a:lstStyle/>
          <a:p>
            <a:r>
              <a:rPr lang="en-US" sz="3400" b="1" dirty="0">
                <a:solidFill>
                  <a:srgbClr val="000090"/>
                </a:solidFill>
              </a:rPr>
              <a:t>Introduction to the country and the NMHS</a:t>
            </a:r>
            <a:br>
              <a:rPr lang="en-US" sz="3400" b="1" dirty="0">
                <a:solidFill>
                  <a:srgbClr val="000090"/>
                </a:solidFill>
              </a:rPr>
            </a:br>
            <a:endParaRPr lang="en-GB" sz="3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20" y="1143349"/>
            <a:ext cx="2097220" cy="139883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7" b="3744"/>
          <a:stretch/>
        </p:blipFill>
        <p:spPr>
          <a:xfrm>
            <a:off x="2498375" y="1129066"/>
            <a:ext cx="2186289" cy="1427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4" y="2608268"/>
            <a:ext cx="4511230" cy="26061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707" y="3307430"/>
            <a:ext cx="3956416" cy="29673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35711" t="26874" r="13923" b="16459"/>
          <a:stretch/>
        </p:blipFill>
        <p:spPr>
          <a:xfrm>
            <a:off x="1328830" y="2088995"/>
            <a:ext cx="6553201" cy="414528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402393" y="711357"/>
            <a:ext cx="4438773" cy="2529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/>
            <a:r>
              <a:rPr lang="en-US" sz="1600" i="1" dirty="0" smtClean="0"/>
              <a:t>steep </a:t>
            </a:r>
            <a:r>
              <a:rPr lang="en-US" sz="1600" i="1" dirty="0"/>
              <a:t>slope, </a:t>
            </a:r>
          </a:p>
          <a:p>
            <a:pPr lvl="1"/>
            <a:r>
              <a:rPr lang="en-US" sz="1600" i="1" dirty="0"/>
              <a:t> </a:t>
            </a:r>
            <a:r>
              <a:rPr lang="en-US" sz="1600" i="1" dirty="0" smtClean="0"/>
              <a:t>fragile </a:t>
            </a:r>
            <a:r>
              <a:rPr lang="en-US" sz="1600" i="1" dirty="0"/>
              <a:t>mountain ecology, </a:t>
            </a:r>
          </a:p>
          <a:p>
            <a:pPr lvl="1"/>
            <a:r>
              <a:rPr lang="en-US" sz="1600" i="1" dirty="0" smtClean="0"/>
              <a:t> path </a:t>
            </a:r>
            <a:r>
              <a:rPr lang="en-US" sz="1600" i="1" dirty="0"/>
              <a:t>of </a:t>
            </a:r>
            <a:r>
              <a:rPr lang="en-US" sz="1600" i="1" dirty="0" smtClean="0"/>
              <a:t> </a:t>
            </a:r>
            <a:r>
              <a:rPr lang="en-US" sz="1600" i="1" dirty="0"/>
              <a:t>south east monsoon</a:t>
            </a:r>
          </a:p>
          <a:p>
            <a:pPr lvl="1"/>
            <a:r>
              <a:rPr lang="en-US" sz="1600" i="1" dirty="0"/>
              <a:t>Northern Bhutan dotted with glacier lakes</a:t>
            </a:r>
          </a:p>
          <a:p>
            <a:pPr lvl="1"/>
            <a:r>
              <a:rPr lang="en-US" sz="1600" i="1" dirty="0"/>
              <a:t>Landlocked</a:t>
            </a:r>
          </a:p>
          <a:p>
            <a:pPr lvl="1"/>
            <a:endParaRPr lang="en-US" sz="1600" i="1" dirty="0"/>
          </a:p>
          <a:p>
            <a:pPr lvl="1"/>
            <a:r>
              <a:rPr lang="en-GB" sz="1600" i="1" dirty="0" smtClean="0"/>
              <a:t>Increase </a:t>
            </a:r>
            <a:r>
              <a:rPr lang="en-GB" sz="1600" i="1" dirty="0"/>
              <a:t>in the frequency and magnitude of extreme events such as floods among others</a:t>
            </a:r>
          </a:p>
          <a:p>
            <a:pPr lvl="1"/>
            <a:r>
              <a:rPr lang="en-GB" sz="1600" i="1" dirty="0" smtClean="0"/>
              <a:t>fragmentation </a:t>
            </a:r>
            <a:r>
              <a:rPr lang="en-GB" sz="1600" i="1" dirty="0"/>
              <a:t>of glaciers in Bhutan, leading to an increased risk of GLOFs.</a:t>
            </a:r>
          </a:p>
        </p:txBody>
      </p:sp>
    </p:spTree>
    <p:extLst>
      <p:ext uri="{BB962C8B-B14F-4D97-AF65-F5344CB8AC3E}">
        <p14:creationId xmlns:p14="http://schemas.microsoft.com/office/powerpoint/2010/main" val="140928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requirements for </a:t>
            </a:r>
            <a:r>
              <a:rPr lang="en-US" sz="3600" b="1" dirty="0" smtClean="0">
                <a:solidFill>
                  <a:srgbClr val="000090"/>
                </a:solidFill>
              </a:rPr>
              <a:t>observations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National priority application areas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Agriculture;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 smtClean="0"/>
              <a:t>Disaster</a:t>
            </a:r>
            <a:r>
              <a:rPr lang="fr-CH" sz="2000" dirty="0" smtClean="0"/>
              <a:t> P&amp;M;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 </a:t>
            </a:r>
            <a:r>
              <a:rPr lang="fr-CH" sz="2000" dirty="0" err="1" smtClean="0"/>
              <a:t>Hydropower</a:t>
            </a:r>
            <a:r>
              <a:rPr lang="fr-CH" sz="2000" dirty="0" smtClean="0"/>
              <a:t>;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Public </a:t>
            </a:r>
            <a:r>
              <a:rPr lang="fr-CH" sz="2000" dirty="0" err="1"/>
              <a:t>Health</a:t>
            </a:r>
            <a:r>
              <a:rPr lang="fr-CH" sz="2000" dirty="0" smtClean="0"/>
              <a:t>?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Aviation &amp; Transports</a:t>
            </a:r>
            <a:endParaRPr lang="fr-CH" sz="2000" dirty="0"/>
          </a:p>
          <a:p>
            <a:pPr marL="682625" indent="-682625">
              <a:buFont typeface="+mj-lt"/>
              <a:buAutoNum type="romanUcPeriod"/>
            </a:pPr>
            <a:r>
              <a:rPr lang="fr-CH" sz="2400" dirty="0" smtClean="0"/>
              <a:t>Most relevant </a:t>
            </a:r>
            <a:r>
              <a:rPr lang="fr-CH" sz="2400" dirty="0" err="1" smtClean="0"/>
              <a:t>observed</a:t>
            </a:r>
            <a:r>
              <a:rPr lang="fr-CH" sz="2400" dirty="0" smtClean="0"/>
              <a:t> variables: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/>
              <a:t>Temperature</a:t>
            </a:r>
            <a:r>
              <a:rPr lang="fr-CH" sz="2000" dirty="0"/>
              <a:t>, </a:t>
            </a:r>
            <a:r>
              <a:rPr lang="fr-CH" sz="2000" dirty="0" err="1"/>
              <a:t>humidity</a:t>
            </a:r>
            <a:r>
              <a:rPr lang="fr-CH" sz="2000" dirty="0"/>
              <a:t>, </a:t>
            </a:r>
            <a:r>
              <a:rPr lang="fr-CH" sz="2000" dirty="0" err="1"/>
              <a:t>precipitation</a:t>
            </a:r>
            <a:r>
              <a:rPr lang="fr-CH" sz="2000" dirty="0" smtClean="0"/>
              <a:t>, </a:t>
            </a:r>
            <a:r>
              <a:rPr lang="fr-CH" sz="2000" dirty="0" err="1" smtClean="0"/>
              <a:t>wind</a:t>
            </a:r>
            <a:endParaRPr lang="fr-CH" sz="2000" dirty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 smtClean="0"/>
              <a:t>Atm</a:t>
            </a:r>
            <a:r>
              <a:rPr lang="fr-CH" sz="2000" dirty="0" smtClean="0"/>
              <a:t> Pressure</a:t>
            </a:r>
            <a:r>
              <a:rPr lang="fr-CH" sz="2000" dirty="0"/>
              <a:t>, </a:t>
            </a:r>
            <a:r>
              <a:rPr lang="fr-CH" sz="2000" dirty="0" smtClean="0"/>
              <a:t>radiation</a:t>
            </a:r>
            <a:endParaRPr lang="fr-CH" sz="2000" dirty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River </a:t>
            </a:r>
            <a:r>
              <a:rPr lang="fr-CH" sz="2000" dirty="0" err="1" smtClean="0"/>
              <a:t>Discharge</a:t>
            </a:r>
            <a:r>
              <a:rPr lang="fr-CH" sz="2000" dirty="0" smtClean="0"/>
              <a:t> and water </a:t>
            </a:r>
            <a:r>
              <a:rPr lang="fr-CH" sz="2000" dirty="0" err="1" smtClean="0"/>
              <a:t>level</a:t>
            </a:r>
            <a:endParaRPr lang="fr-CH" sz="2000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Snow and Glacier Mass balance</a:t>
            </a: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138381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 smtClean="0"/>
              <a:t>1. </a:t>
            </a:r>
            <a:r>
              <a:rPr lang="en-US" altLang="ja-JP" dirty="0"/>
              <a:t>Observation system </a:t>
            </a:r>
            <a:r>
              <a:rPr lang="en-US" altLang="ja-JP" dirty="0" smtClean="0"/>
              <a:t>overview</a:t>
            </a:r>
            <a:endParaRPr kumimoji="1" lang="ja-JP" altLang="en-US" dirty="0"/>
          </a:p>
        </p:txBody>
      </p:sp>
      <p:pic>
        <p:nvPicPr>
          <p:cNvPr id="25" name="Picture 4" descr="Bhutan 0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4637" y="1407315"/>
            <a:ext cx="2436160" cy="1804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059079"/>
            <a:ext cx="4752528" cy="274552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pPr>
              <a:spcBef>
                <a:spcPts val="0"/>
              </a:spcBef>
            </a:pPr>
            <a:endParaRPr lang="en-US" sz="1600" dirty="0" smtClean="0"/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0" y="1280387"/>
            <a:ext cx="3779912" cy="435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4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2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20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umimoji="1" sz="1600">
                <a:solidFill>
                  <a:schemeClr val="tx2"/>
                </a:solidFill>
                <a:latin typeface="Candara" pitchFamily="34" charset="0"/>
                <a:ea typeface="HGP明朝E" pitchFamily="18" charset="-128"/>
              </a:defRPr>
            </a:lvl9pPr>
          </a:lstStyle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b="1" dirty="0" smtClean="0">
              <a:solidFill>
                <a:prstClr val="black"/>
              </a:solidFill>
              <a:latin typeface="Candara"/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b="1" u="sng" dirty="0" smtClean="0">
                <a:solidFill>
                  <a:prstClr val="black"/>
                </a:solidFill>
                <a:latin typeface="Candara"/>
                <a:ea typeface="HG創英角ｺﾞｼｯｸUB" pitchFamily="49" charset="-128"/>
              </a:rPr>
              <a:t>Surface Observation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>
                <a:solidFill>
                  <a:prstClr val="black"/>
                </a:solidFill>
                <a:ea typeface="HG創英角ｺﾞｼｯｸUB" pitchFamily="49" charset="-128"/>
              </a:rPr>
              <a:t>Manual Met Station – 78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>
                <a:solidFill>
                  <a:prstClr val="black"/>
                </a:solidFill>
                <a:ea typeface="HG創英角ｺﾞｼｯｸUB" pitchFamily="49" charset="-128"/>
              </a:rPr>
              <a:t>Automatic Weather Station  - </a:t>
            </a:r>
            <a:r>
              <a:rPr lang="en-US" altLang="ja-JP" sz="1400" dirty="0" smtClean="0">
                <a:solidFill>
                  <a:prstClr val="black"/>
                </a:solidFill>
                <a:ea typeface="HG創英角ｺﾞｼｯｸUB" pitchFamily="49" charset="-128"/>
              </a:rPr>
              <a:t>80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 err="1" smtClean="0">
                <a:solidFill>
                  <a:prstClr val="black"/>
                </a:solidFill>
                <a:ea typeface="HG創英角ｺﾞｼｯｸUB" pitchFamily="49" charset="-128"/>
              </a:rPr>
              <a:t>Cyrosphere</a:t>
            </a:r>
            <a:r>
              <a:rPr lang="en-US" altLang="ja-JP" sz="1400" dirty="0" smtClean="0">
                <a:solidFill>
                  <a:prstClr val="black"/>
                </a:solidFill>
                <a:ea typeface="HG創英角ｺﾞｼｯｸUB" pitchFamily="49" charset="-128"/>
              </a:rPr>
              <a:t> Observation –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 smtClean="0">
                <a:solidFill>
                  <a:prstClr val="black"/>
                </a:solidFill>
                <a:ea typeface="HG創英角ｺﾞｼｯｸUB" pitchFamily="49" charset="-128"/>
              </a:rPr>
              <a:t>Hydrological Network – 84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 smtClean="0">
                <a:solidFill>
                  <a:prstClr val="black"/>
                </a:solidFill>
                <a:ea typeface="HG創英角ｺﾞｼｯｸUB" pitchFamily="49" charset="-128"/>
              </a:rPr>
              <a:t>GLOF/Flood Early Warning System – 3 valleys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 smtClean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 smtClean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b="1" u="sng" dirty="0" smtClean="0">
                <a:solidFill>
                  <a:prstClr val="black"/>
                </a:solidFill>
                <a:ea typeface="HG創英角ｺﾞｼｯｸUB" pitchFamily="49" charset="-128"/>
              </a:rPr>
              <a:t>Upper air Observation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 smtClean="0">
                <a:solidFill>
                  <a:prstClr val="black"/>
                </a:solidFill>
                <a:ea typeface="HG創英角ｺﾞｼｯｸUB" pitchFamily="49" charset="-128"/>
              </a:rPr>
              <a:t>Wind Profiler – 1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b="1" u="sng" dirty="0" smtClean="0">
                <a:solidFill>
                  <a:prstClr val="black"/>
                </a:solidFill>
                <a:ea typeface="HG創英角ｺﾞｼｯｸUB" pitchFamily="49" charset="-128"/>
              </a:rPr>
              <a:t>Observation for civil avia</a:t>
            </a:r>
            <a:r>
              <a:rPr lang="en-US" altLang="ja-JP" sz="1400" b="1" dirty="0" smtClean="0">
                <a:solidFill>
                  <a:prstClr val="black"/>
                </a:solidFill>
                <a:ea typeface="HG創英角ｺﾞｼｯｸUB" pitchFamily="49" charset="-128"/>
              </a:rPr>
              <a:t>tion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dirty="0" smtClean="0">
                <a:solidFill>
                  <a:prstClr val="black"/>
                </a:solidFill>
                <a:ea typeface="HG創英角ｺﾞｼｯｸUB" pitchFamily="49" charset="-128"/>
              </a:rPr>
              <a:t>AOWS</a:t>
            </a:r>
            <a:r>
              <a:rPr lang="en-US" altLang="ja-JP" sz="1400" b="1" dirty="0" smtClean="0">
                <a:solidFill>
                  <a:prstClr val="black"/>
                </a:solidFill>
                <a:ea typeface="HG創英角ｺﾞｼｯｸUB" pitchFamily="49" charset="-128"/>
              </a:rPr>
              <a:t> –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b="1" dirty="0" smtClean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b="1" dirty="0">
              <a:solidFill>
                <a:prstClr val="black"/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b="1" dirty="0" smtClean="0">
                <a:solidFill>
                  <a:schemeClr val="accent6">
                    <a:lumMod val="50000"/>
                  </a:schemeClr>
                </a:solidFill>
                <a:ea typeface="HG創英角ｺﾞｼｯｸUB" pitchFamily="49" charset="-128"/>
              </a:rPr>
              <a:t>Weather Radar Observation – </a:t>
            </a:r>
            <a:r>
              <a:rPr lang="en-US" altLang="ja-JP" sz="1400" i="1" dirty="0" smtClean="0">
                <a:solidFill>
                  <a:schemeClr val="accent6">
                    <a:lumMod val="50000"/>
                  </a:schemeClr>
                </a:solidFill>
                <a:ea typeface="HG創英角ｺﾞｼｯｸUB" pitchFamily="49" charset="-128"/>
              </a:rPr>
              <a:t>None</a:t>
            </a:r>
            <a:endParaRPr lang="en-US" altLang="ja-JP" sz="1400" dirty="0" smtClean="0">
              <a:solidFill>
                <a:schemeClr val="accent6">
                  <a:lumMod val="50000"/>
                </a:schemeClr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ja-JP" sz="1400" b="1" dirty="0" smtClean="0">
                <a:solidFill>
                  <a:schemeClr val="accent6">
                    <a:lumMod val="50000"/>
                  </a:schemeClr>
                </a:solidFill>
                <a:ea typeface="HG創英角ｺﾞｼｯｸUB" pitchFamily="49" charset="-128"/>
              </a:rPr>
              <a:t>Geostationary Satellite Observation – </a:t>
            </a:r>
            <a:r>
              <a:rPr lang="en-US" altLang="ja-JP" sz="1400" dirty="0" smtClean="0">
                <a:solidFill>
                  <a:schemeClr val="accent6">
                    <a:lumMod val="50000"/>
                  </a:schemeClr>
                </a:solidFill>
                <a:ea typeface="HG創英角ｺﾞｼｯｸUB" pitchFamily="49" charset="-128"/>
              </a:rPr>
              <a:t>None</a:t>
            </a:r>
            <a:r>
              <a:rPr lang="en-US" altLang="ja-JP" sz="1400" b="1" dirty="0" smtClean="0">
                <a:solidFill>
                  <a:schemeClr val="accent6">
                    <a:lumMod val="50000"/>
                  </a:schemeClr>
                </a:solidFill>
                <a:ea typeface="HG創英角ｺﾞｼｯｸUB" pitchFamily="49" charset="-128"/>
              </a:rPr>
              <a:t> </a:t>
            </a: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>
              <a:solidFill>
                <a:schemeClr val="accent6">
                  <a:lumMod val="50000"/>
                </a:schemeClr>
              </a:solidFill>
              <a:ea typeface="HG創英角ｺﾞｼｯｸUB" pitchFamily="49" charset="-128"/>
            </a:endParaRPr>
          </a:p>
          <a:p>
            <a:pPr algn="ctr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ja-JP" sz="1400" dirty="0" smtClean="0">
              <a:solidFill>
                <a:prstClr val="black"/>
              </a:solidFill>
              <a:latin typeface="Candara"/>
              <a:ea typeface="HG創英角ｺﾞｼｯｸUB" pitchFamily="49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291" y="1438113"/>
            <a:ext cx="3251205" cy="243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154"/>
            <a:ext cx="8229600" cy="949478"/>
          </a:xfrm>
        </p:spPr>
        <p:txBody>
          <a:bodyPr/>
          <a:lstStyle/>
          <a:p>
            <a:r>
              <a:rPr lang="fr-CH" dirty="0" err="1" smtClean="0"/>
              <a:t>Example</a:t>
            </a:r>
            <a:r>
              <a:rPr lang="fr-CH" dirty="0" smtClean="0"/>
              <a:t> of Stations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056974"/>
              </p:ext>
            </p:extLst>
          </p:nvPr>
        </p:nvGraphicFramePr>
        <p:xfrm>
          <a:off x="641444" y="1116780"/>
          <a:ext cx="7861112" cy="5160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56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56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6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2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30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0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4333">
                <a:tc>
                  <a:txBody>
                    <a:bodyPr/>
                    <a:lstStyle/>
                    <a:p>
                      <a:r>
                        <a:rPr lang="fr-CH" smtClean="0"/>
                        <a:t>Name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Latitude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Longitude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Elevation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Station type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Variables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Schedule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333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Tsampa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smtClean="0"/>
                        <a:t>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27</a:t>
                      </a:r>
                      <a:r>
                        <a:rPr lang="fr-CH" baseline="30000" dirty="0" smtClean="0"/>
                        <a:t>o</a:t>
                      </a:r>
                    </a:p>
                    <a:p>
                      <a:endParaRPr lang="fr-CH" dirty="0" smtClean="0"/>
                    </a:p>
                    <a:p>
                      <a:r>
                        <a:rPr lang="fr-CH" dirty="0" smtClean="0"/>
                        <a:t>51’21.6”N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90</a:t>
                      </a:r>
                      <a:r>
                        <a:rPr lang="fr-CH" baseline="30000" dirty="0" smtClean="0"/>
                        <a:t>o</a:t>
                      </a:r>
                      <a:r>
                        <a:rPr lang="fr-CH" dirty="0" smtClean="0"/>
                        <a:t> 39’43.2”E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3674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SYNOP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Pressure, </a:t>
                      </a:r>
                      <a:r>
                        <a:rPr lang="fr-CH" dirty="0" err="1" smtClean="0"/>
                        <a:t>temperature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humidity</a:t>
                      </a:r>
                      <a:r>
                        <a:rPr lang="fr-CH" dirty="0" smtClean="0"/>
                        <a:t>, ..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Hourly</a:t>
                      </a:r>
                      <a:r>
                        <a:rPr lang="fr-CH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33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Kagthang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33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Chmakhar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433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Bjizam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20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592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Thank you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7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44484</TotalTime>
  <Words>223</Words>
  <Application>Microsoft Office PowerPoint</Application>
  <PresentationFormat>On-screen Show (4:3)</PresentationFormat>
  <Paragraphs>77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Candara</vt:lpstr>
      <vt:lpstr>HG創英角ｺﾞｼｯｸUB</vt:lpstr>
      <vt:lpstr>WMO_BLUE_Powerpoint_en_fr</vt:lpstr>
      <vt:lpstr>PowerPoint Presentation</vt:lpstr>
      <vt:lpstr>Introduction to the country and the NMHS </vt:lpstr>
      <vt:lpstr>National requirements for observations </vt:lpstr>
      <vt:lpstr>1. Observation system overview</vt:lpstr>
      <vt:lpstr>Example of Stations </vt:lpstr>
      <vt:lpstr>PowerPoint Presentation</vt:lpstr>
    </vt:vector>
  </TitlesOfParts>
  <Company>WMO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Phuntsho</cp:lastModifiedBy>
  <cp:revision>91</cp:revision>
  <dcterms:created xsi:type="dcterms:W3CDTF">2016-05-31T14:56:00Z</dcterms:created>
  <dcterms:modified xsi:type="dcterms:W3CDTF">2019-11-13T00:55:32Z</dcterms:modified>
</cp:coreProperties>
</file>