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1"/>
  </p:notesMasterIdLst>
  <p:sldIdLst>
    <p:sldId id="256" r:id="rId2"/>
    <p:sldId id="320" r:id="rId3"/>
    <p:sldId id="321" r:id="rId4"/>
    <p:sldId id="322" r:id="rId5"/>
    <p:sldId id="323" r:id="rId6"/>
    <p:sldId id="324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339" r:id="rId19"/>
    <p:sldId id="340" r:id="rId20"/>
    <p:sldId id="343" r:id="rId21"/>
    <p:sldId id="344" r:id="rId22"/>
    <p:sldId id="341" r:id="rId23"/>
    <p:sldId id="342" r:id="rId24"/>
    <p:sldId id="345" r:id="rId25"/>
    <p:sldId id="346" r:id="rId26"/>
    <p:sldId id="347" r:id="rId27"/>
    <p:sldId id="351" r:id="rId28"/>
    <p:sldId id="349" r:id="rId29"/>
    <p:sldId id="350" r:id="rId30"/>
    <p:sldId id="352" r:id="rId31"/>
    <p:sldId id="353" r:id="rId32"/>
    <p:sldId id="354" r:id="rId33"/>
    <p:sldId id="355" r:id="rId34"/>
    <p:sldId id="337" r:id="rId35"/>
    <p:sldId id="338" r:id="rId36"/>
    <p:sldId id="357" r:id="rId37"/>
    <p:sldId id="358" r:id="rId38"/>
    <p:sldId id="356" r:id="rId39"/>
    <p:sldId id="319" r:id="rId40"/>
  </p:sldIdLst>
  <p:sldSz cx="9144000" cy="6858000" type="screen4x3"/>
  <p:notesSz cx="6858000" cy="91440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99"/>
    <a:srgbClr val="FF5050"/>
    <a:srgbClr val="00FF00"/>
    <a:srgbClr val="0000FF"/>
    <a:srgbClr val="FFFFCC"/>
    <a:srgbClr val="1A3C58"/>
    <a:srgbClr val="17365B"/>
    <a:srgbClr val="0099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089" autoAdjust="0"/>
    <p:restoredTop sz="94499" autoAdjust="0"/>
  </p:normalViewPr>
  <p:slideViewPr>
    <p:cSldViewPr>
      <p:cViewPr varScale="1">
        <p:scale>
          <a:sx n="69" d="100"/>
          <a:sy n="69" d="100"/>
        </p:scale>
        <p:origin x="-117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1858" y="-103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noProof="0" smtClean="0"/>
              <a:t>לחץ כדי לערוך סגנונות טקסט של תבנית בסיס</a:t>
            </a:r>
            <a:endParaRPr lang="en-US" noProof="0" smtClean="0"/>
          </a:p>
          <a:p>
            <a:pPr lvl="1"/>
            <a:r>
              <a:rPr lang="he-IL" noProof="0" smtClean="0"/>
              <a:t>רמה שנייה</a:t>
            </a:r>
            <a:endParaRPr lang="en-US" noProof="0" smtClean="0"/>
          </a:p>
          <a:p>
            <a:pPr lvl="2"/>
            <a:r>
              <a:rPr lang="he-IL" noProof="0" smtClean="0"/>
              <a:t>רמה שלישית</a:t>
            </a:r>
            <a:endParaRPr lang="en-US" noProof="0" smtClean="0"/>
          </a:p>
          <a:p>
            <a:pPr lvl="3"/>
            <a:r>
              <a:rPr lang="he-IL" noProof="0" smtClean="0"/>
              <a:t>רמה רביעית</a:t>
            </a:r>
            <a:endParaRPr lang="en-US" noProof="0" smtClean="0"/>
          </a:p>
          <a:p>
            <a:pPr lvl="4"/>
            <a:r>
              <a:rPr lang="he-IL" noProof="0" smtClean="0"/>
              <a:t>רמה חמישית</a:t>
            </a:r>
            <a:endParaRPr lang="en-US" noProof="0" smtClean="0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fld id="{FDE1153B-623A-4D73-9A26-C7E77D4F7B56}" type="slidenum">
              <a:rPr lang="he-IL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3726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CA9032E-D695-4136-B98E-144F92362D56}" type="slidenum">
              <a:rPr lang="he-IL" smtClean="0"/>
              <a:pPr eaLnBrk="1" hangingPunct="1"/>
              <a:t>1</a:t>
            </a:fld>
            <a:endParaRPr lang="en-GB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51197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01335F5-749C-4D72-A83C-62024B00CE3B}" type="slidenum">
              <a:rPr lang="he-IL"/>
              <a:pPr eaLnBrk="1" hangingPunct="1"/>
              <a:t>34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42738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01335F5-749C-4D72-A83C-62024B00CE3B}" type="slidenum">
              <a:rPr lang="he-IL"/>
              <a:pPr eaLnBrk="1" hangingPunct="1"/>
              <a:t>35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55846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85372-0943-4276-B36D-9E706EEA69B0}" type="slidenum">
              <a:rPr lang="he-IL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948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FD6B4-4346-424B-B24E-F8C372764C91}" type="slidenum">
              <a:rPr lang="he-IL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433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12F3F-8A2D-408A-8B24-BA7A03D075A1}" type="slidenum">
              <a:rPr lang="he-IL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278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כותרת, טקסט ו- 2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2F3C5-B46A-4020-8FE2-6A8CE40FCC1C}" type="slidenum">
              <a:rPr lang="he-IL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427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BDBC8-7D99-43E8-AD27-25064EE6B3D8}" type="slidenum">
              <a:rPr lang="he-IL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23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00A9C-CFA3-44A3-8FEC-4662E8797090}" type="slidenum">
              <a:rPr lang="he-IL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331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7AE8D-F27F-4C10-8EC6-4C9F54EBE54F}" type="slidenum">
              <a:rPr lang="he-IL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554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F7449-3C53-4395-BDC1-3B5FF98BEED7}" type="slidenum">
              <a:rPr lang="he-IL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211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C3F41-9377-48C1-B681-2085BC7AB4AC}" type="slidenum">
              <a:rPr lang="he-IL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165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3F923-E394-44C4-B245-593902B1194C}" type="slidenum">
              <a:rPr lang="he-IL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876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F6694-43E3-49DB-9055-AD1F84127F9F}" type="slidenum">
              <a:rPr lang="he-IL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790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2DFB1-830C-41F2-843D-D6A850579DE8}" type="slidenum">
              <a:rPr lang="he-IL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114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fld id="{468D819C-923B-45DD-881C-C3F82E703A23}" type="slidenum">
              <a:rPr lang="he-IL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slide" Target="slide16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slide" Target="slid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slide" Target="slide9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5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epa.gov/so2-pollution/sulfur-dioxide-basics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4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hyperlink" Target="http://www.sviva.gov.il/subjectsEnv/SvivaAir/ResourcesAir/Pages/default.aspx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sviva.gov.il/bin/en.jsp?enPage=HomePage&amp;enDisplay=view&amp;enDispWhat=Zone&amp;enDispWho=firstPage&amp;enZone=firstPage&amp;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מסטר תמונת רקע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468312" y="1995696"/>
            <a:ext cx="8207375" cy="120032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dirty="0" smtClean="0">
                <a:solidFill>
                  <a:srgbClr val="FFFFFF"/>
                </a:solidFill>
              </a:rPr>
              <a:t>Air quality </a:t>
            </a:r>
            <a:r>
              <a:rPr lang="en-US" sz="3600" dirty="0">
                <a:solidFill>
                  <a:srgbClr val="FFFFFF"/>
                </a:solidFill>
              </a:rPr>
              <a:t>warnings – the Intermittent Control System (</a:t>
            </a:r>
            <a:r>
              <a:rPr lang="en-US" sz="3600" dirty="0" smtClean="0">
                <a:solidFill>
                  <a:srgbClr val="FFFFFF"/>
                </a:solidFill>
              </a:rPr>
              <a:t>ICS) 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5124" name="Text Box 8"/>
          <p:cNvSpPr txBox="1">
            <a:spLocks noChangeArrowheads="1"/>
          </p:cNvSpPr>
          <p:nvPr/>
        </p:nvSpPr>
        <p:spPr bwMode="auto">
          <a:xfrm>
            <a:off x="1619250" y="188913"/>
            <a:ext cx="6553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NZ" sz="2000" dirty="0" smtClean="0">
                <a:solidFill>
                  <a:schemeClr val="bg1"/>
                </a:solidFill>
              </a:rPr>
              <a:t>Course </a:t>
            </a:r>
            <a:r>
              <a:rPr lang="en-NZ" sz="2000" dirty="0">
                <a:solidFill>
                  <a:schemeClr val="bg1"/>
                </a:solidFill>
              </a:rPr>
              <a:t>on </a:t>
            </a:r>
            <a:endParaRPr lang="he-IL" sz="20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Meteorological Warnings</a:t>
            </a:r>
          </a:p>
          <a:p>
            <a:pPr algn="ctr" eaLnBrk="1" hangingPunct="1">
              <a:spcBef>
                <a:spcPct val="50000"/>
              </a:spcBef>
            </a:pPr>
            <a:r>
              <a:rPr lang="he-IL" sz="2000" dirty="0" smtClean="0">
                <a:solidFill>
                  <a:schemeClr val="bg1"/>
                </a:solidFill>
              </a:rPr>
              <a:t> </a:t>
            </a:r>
            <a:r>
              <a:rPr lang="en-NZ" sz="2000" dirty="0" err="1" smtClean="0">
                <a:solidFill>
                  <a:schemeClr val="bg1"/>
                </a:solidFill>
              </a:rPr>
              <a:t>Shefayim</a:t>
            </a:r>
            <a:r>
              <a:rPr lang="en-NZ" sz="2000" dirty="0" smtClean="0">
                <a:solidFill>
                  <a:schemeClr val="bg1"/>
                </a:solidFill>
              </a:rPr>
              <a:t>, November 5-17, 2017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125" name="Text Box 12"/>
          <p:cNvSpPr txBox="1">
            <a:spLocks noChangeArrowheads="1"/>
          </p:cNvSpPr>
          <p:nvPr/>
        </p:nvSpPr>
        <p:spPr bwMode="auto">
          <a:xfrm>
            <a:off x="2339975" y="6165850"/>
            <a:ext cx="4176713" cy="346075"/>
          </a:xfrm>
          <a:prstGeom prst="rect">
            <a:avLst/>
          </a:prstGeom>
          <a:noFill/>
          <a:ln w="9525">
            <a:solidFill>
              <a:srgbClr val="FF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</a:rPr>
              <a:t>avnerf@ims.gov.il</a:t>
            </a:r>
            <a:endParaRPr lang="en-US" sz="1600"/>
          </a:p>
        </p:txBody>
      </p:sp>
      <p:sp>
        <p:nvSpPr>
          <p:cNvPr id="5126" name="Text Box 18"/>
          <p:cNvSpPr txBox="1">
            <a:spLocks noChangeArrowheads="1"/>
          </p:cNvSpPr>
          <p:nvPr/>
        </p:nvSpPr>
        <p:spPr bwMode="auto">
          <a:xfrm>
            <a:off x="683568" y="4719646"/>
            <a:ext cx="7848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FFFFFF"/>
                </a:solidFill>
              </a:rPr>
              <a:t>A</a:t>
            </a:r>
            <a:r>
              <a:rPr lang="en-NZ" sz="2000" dirty="0" err="1">
                <a:solidFill>
                  <a:srgbClr val="FFFFFF"/>
                </a:solidFill>
              </a:rPr>
              <a:t>vner</a:t>
            </a:r>
            <a:r>
              <a:rPr lang="en-NZ" sz="2000" dirty="0">
                <a:solidFill>
                  <a:srgbClr val="FFFFFF"/>
                </a:solidFill>
              </a:rPr>
              <a:t> </a:t>
            </a:r>
            <a:r>
              <a:rPr lang="en-NZ" sz="2000" dirty="0" smtClean="0">
                <a:solidFill>
                  <a:srgbClr val="FFFFFF"/>
                </a:solidFill>
              </a:rPr>
              <a:t>Furshpan</a:t>
            </a:r>
            <a:endParaRPr lang="he-IL" sz="2000" dirty="0" smtClean="0">
              <a:solidFill>
                <a:srgbClr val="FFFFFF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</a:rPr>
              <a:t>Director of climatology</a:t>
            </a:r>
            <a:endParaRPr lang="en-NZ" sz="2000" dirty="0">
              <a:solidFill>
                <a:srgbClr val="FFFFFF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NZ" sz="2000" dirty="0">
                <a:solidFill>
                  <a:srgbClr val="FFFFFF"/>
                </a:solidFill>
              </a:rPr>
              <a:t>Israel Meteorological Service</a:t>
            </a: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975" y="3332988"/>
            <a:ext cx="4392265" cy="13866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419872" y="-315913"/>
            <a:ext cx="4104456" cy="1143001"/>
          </a:xfrm>
          <a:noFill/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Ashqelon area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25" name="Picture 5" descr="mana_ashqel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704458"/>
            <a:ext cx="7612956" cy="602061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19672" y="3345432"/>
            <a:ext cx="1583472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Power plant</a:t>
            </a:r>
            <a:endParaRPr lang="he-IL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53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555625" y="-315416"/>
            <a:ext cx="8229600" cy="1143001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Hadera</a:t>
            </a:r>
            <a:r>
              <a:rPr lang="en-US" dirty="0" smtClean="0">
                <a:solidFill>
                  <a:schemeClr val="bg1"/>
                </a:solidFill>
              </a:rPr>
              <a:t> area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173" name="Picture 5" descr="mana_hadera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130102"/>
            <a:ext cx="7688164" cy="5727898"/>
          </a:xfrm>
          <a:prstGeom prst="rect">
            <a:avLst/>
          </a:prstGeom>
          <a:noFill/>
        </p:spPr>
      </p:pic>
      <p:sp>
        <p:nvSpPr>
          <p:cNvPr id="7174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620713"/>
            <a:ext cx="215900" cy="14446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5" name="TextBox 4"/>
          <p:cNvSpPr txBox="1"/>
          <p:nvPr/>
        </p:nvSpPr>
        <p:spPr>
          <a:xfrm>
            <a:off x="1259632" y="4437112"/>
            <a:ext cx="1583472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Power plant</a:t>
            </a:r>
            <a:endParaRPr lang="he-I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64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1520" y="1916832"/>
            <a:ext cx="8278688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kern="0" dirty="0" smtClean="0">
                <a:solidFill>
                  <a:schemeClr val="bg1"/>
                </a:solidFill>
              </a:rPr>
              <a:t>Behavior of the pollution plume as a result of the meteorological conditions </a:t>
            </a:r>
            <a:endParaRPr lang="en-US" kern="0" dirty="0">
              <a:solidFill>
                <a:schemeClr val="bg1"/>
              </a:solidFill>
            </a:endParaRPr>
          </a:p>
        </p:txBody>
      </p:sp>
      <p:pic>
        <p:nvPicPr>
          <p:cNvPr id="5" name="Picture 3" descr="smoke in stable atmosphe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149080"/>
            <a:ext cx="4356100" cy="25447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2827"/>
            <a:ext cx="4499992" cy="299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15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419872" y="1519337"/>
            <a:ext cx="3398454" cy="5338663"/>
          </a:xfrm>
          <a:prstGeom prst="rect">
            <a:avLst/>
          </a:prstGeom>
          <a:noFill/>
          <a:ln/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979755" y="0"/>
            <a:ext cx="8278688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3600" kern="0" dirty="0" smtClean="0">
                <a:solidFill>
                  <a:schemeClr val="bg1"/>
                </a:solidFill>
              </a:rPr>
              <a:t>Behavior of the pollution plume as a result of the meteorological conditions </a:t>
            </a:r>
            <a:endParaRPr lang="en-US" sz="36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84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plum picture unstable condit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549275"/>
            <a:ext cx="4103688" cy="26225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31576" y="4048125"/>
            <a:ext cx="8424863" cy="2809875"/>
            <a:chOff x="476" y="2115"/>
            <a:chExt cx="3810" cy="1179"/>
          </a:xfrm>
        </p:grpSpPr>
        <p:pic>
          <p:nvPicPr>
            <p:cNvPr id="74756" name="Picture 4" descr="DSC0036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6" y="2115"/>
              <a:ext cx="2754" cy="1179"/>
            </a:xfrm>
            <a:prstGeom prst="rect">
              <a:avLst/>
            </a:prstGeom>
            <a:noFill/>
          </p:spPr>
        </p:pic>
        <p:pic>
          <p:nvPicPr>
            <p:cNvPr id="74757" name="Picture 5" descr="DSC0036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86" y="2115"/>
              <a:ext cx="2500" cy="1179"/>
            </a:xfrm>
            <a:prstGeom prst="rect">
              <a:avLst/>
            </a:prstGeom>
            <a:noFill/>
          </p:spPr>
        </p:pic>
      </p:grpSp>
      <p:pic>
        <p:nvPicPr>
          <p:cNvPr id="74758" name="Picture 6" descr="plum picture unstable conditions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6638" y="574675"/>
            <a:ext cx="3887787" cy="25987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311150" y="3644900"/>
            <a:ext cx="8424863" cy="28082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3635896" y="3429000"/>
            <a:ext cx="2016224" cy="954107"/>
          </a:xfrm>
          <a:prstGeom prst="rect">
            <a:avLst/>
          </a:prstGeom>
          <a:solidFill>
            <a:srgbClr val="002F5E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Stable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atmosphere</a:t>
            </a:r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3635896" y="744538"/>
            <a:ext cx="2016224" cy="954107"/>
          </a:xfrm>
          <a:prstGeom prst="rect">
            <a:avLst/>
          </a:prstGeom>
          <a:solidFill>
            <a:srgbClr val="002F5E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Unstable atmosphere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80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258109"/>
            <a:ext cx="8579296" cy="1143000"/>
          </a:xfrm>
        </p:spPr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</a:rPr>
              <a:t>What is dangerous in each region?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735836" cy="4525963"/>
          </a:xfrm>
        </p:spPr>
        <p:txBody>
          <a:bodyPr/>
          <a:lstStyle/>
          <a:p>
            <a:pPr algn="l" rtl="0"/>
            <a:r>
              <a:rPr lang="en-US" dirty="0" err="1" smtClean="0">
                <a:solidFill>
                  <a:schemeClr val="bg1"/>
                </a:solidFill>
              </a:rPr>
              <a:t>Hadera</a:t>
            </a:r>
            <a:r>
              <a:rPr lang="en-US" dirty="0" smtClean="0">
                <a:solidFill>
                  <a:schemeClr val="bg1"/>
                </a:solidFill>
              </a:rPr>
              <a:t> and Ashqelon: 250-300 m chimneys </a:t>
            </a:r>
          </a:p>
          <a:p>
            <a:pPr algn="l" rtl="0"/>
            <a:endParaRPr lang="en-US" dirty="0">
              <a:solidFill>
                <a:schemeClr val="bg1"/>
              </a:solidFill>
            </a:endParaRPr>
          </a:p>
          <a:p>
            <a:pPr algn="l" rtl="0"/>
            <a:endParaRPr lang="en-US" dirty="0" smtClean="0">
              <a:solidFill>
                <a:schemeClr val="bg1"/>
              </a:solidFill>
            </a:endParaRPr>
          </a:p>
          <a:p>
            <a:pPr algn="l" rtl="0"/>
            <a:endParaRPr lang="en-US" dirty="0">
              <a:solidFill>
                <a:schemeClr val="bg1"/>
              </a:solidFill>
            </a:endParaRPr>
          </a:p>
          <a:p>
            <a:pPr algn="l" rtl="0"/>
            <a:endParaRPr lang="en-US" dirty="0" smtClean="0">
              <a:solidFill>
                <a:schemeClr val="bg1"/>
              </a:solidFill>
            </a:endParaRPr>
          </a:p>
          <a:p>
            <a:pPr algn="l" rtl="0"/>
            <a:r>
              <a:rPr lang="en-US" dirty="0" smtClean="0">
                <a:solidFill>
                  <a:schemeClr val="bg1"/>
                </a:solidFill>
              </a:rPr>
              <a:t>Haifa: 80 m chimneys</a:t>
            </a:r>
          </a:p>
        </p:txBody>
      </p:sp>
      <p:sp>
        <p:nvSpPr>
          <p:cNvPr id="3174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360" y="274638"/>
            <a:ext cx="215900" cy="14446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pic>
        <p:nvPicPr>
          <p:cNvPr id="7" name="Picture 5" descr="חיפה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1620" y="4051640"/>
            <a:ext cx="3355740" cy="2786896"/>
          </a:xfrm>
          <a:prstGeom prst="rect">
            <a:avLst/>
          </a:prstGeom>
          <a:noFill/>
        </p:spPr>
      </p:pic>
      <p:pic>
        <p:nvPicPr>
          <p:cNvPr id="8" name="Picture 5" descr="mana_hadera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1620" y="1546387"/>
            <a:ext cx="3295676" cy="24553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105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7" name="Picture 3" descr="D:\My Documents\חומרים מסוכנים פיקוד העורף\Looping Plume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3541" y="1700808"/>
            <a:ext cx="5019675" cy="2181225"/>
          </a:xfrm>
          <a:prstGeom prst="rect">
            <a:avLst/>
          </a:prstGeom>
          <a:noFill/>
        </p:spPr>
      </p:pic>
      <p:pic>
        <p:nvPicPr>
          <p:cNvPr id="7" name="Picture 4" descr="D:\My Documents\חומרים מסוכנים פיקוד העורף\Fumigation Plume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5916" y="3702439"/>
            <a:ext cx="5067300" cy="2190750"/>
          </a:xfrm>
          <a:prstGeom prst="rect">
            <a:avLst/>
          </a:prstGeom>
          <a:noFill/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43608" y="149951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Undesired situations in </a:t>
            </a:r>
            <a:r>
              <a:rPr lang="en-US" sz="4400" kern="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Hadera</a:t>
            </a:r>
            <a:r>
              <a:rPr lang="en-US" sz="440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and Ashqelon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67544" y="5713594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These situations can develop during the day (noon)</a:t>
            </a:r>
            <a:endParaRPr kumimoji="0" lang="en-US" sz="3600" b="0" i="0" u="sng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2420888"/>
            <a:ext cx="3888432" cy="166199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chemeClr val="bg1"/>
                </a:solidFill>
              </a:rPr>
              <a:t>wind </a:t>
            </a:r>
            <a:r>
              <a:rPr lang="en-US" sz="2800" dirty="0" smtClean="0">
                <a:solidFill>
                  <a:schemeClr val="bg1"/>
                </a:solidFill>
              </a:rPr>
              <a:t>directions </a:t>
            </a:r>
            <a:r>
              <a:rPr lang="en-US" sz="2800" dirty="0">
                <a:solidFill>
                  <a:schemeClr val="bg1"/>
                </a:solidFill>
              </a:rPr>
              <a:t>from the south west to north are dangerous. 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7312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My Documents\חומרים מסוכנים פיקוד העורף\Lofting Plu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4714873"/>
            <a:ext cx="5029200" cy="2171700"/>
          </a:xfrm>
          <a:prstGeom prst="rect">
            <a:avLst/>
          </a:prstGeom>
          <a:noFill/>
        </p:spPr>
      </p:pic>
      <p:pic>
        <p:nvPicPr>
          <p:cNvPr id="8" name="Picture 6" descr="D:\My Documents\חומרים מסוכנים פיקוד העורף\Coning Plume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36912"/>
            <a:ext cx="5000625" cy="2124075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15616" y="121307"/>
            <a:ext cx="8229600" cy="11430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4400" kern="0" dirty="0">
                <a:solidFill>
                  <a:schemeClr val="bg1"/>
                </a:solidFill>
              </a:rPr>
              <a:t>Undesired situations in </a:t>
            </a:r>
            <a:r>
              <a:rPr lang="en-US" sz="4400" kern="0" dirty="0" smtClean="0">
                <a:solidFill>
                  <a:schemeClr val="bg1"/>
                </a:solidFill>
              </a:rPr>
              <a:t>Haifa </a:t>
            </a:r>
            <a:endParaRPr lang="en-US" sz="4400" kern="0" dirty="0">
              <a:solidFill>
                <a:schemeClr val="bg1"/>
              </a:solidFill>
            </a:endParaRPr>
          </a:p>
        </p:txBody>
      </p:sp>
      <p:pic>
        <p:nvPicPr>
          <p:cNvPr id="123909" name="Picture 5" descr="D:\My Documents\חומרים מסוכנים פיקוד העורף\Fanning Plume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62425" y="980728"/>
            <a:ext cx="4981575" cy="2171700"/>
          </a:xfrm>
          <a:prstGeom prst="rect">
            <a:avLst/>
          </a:prstGeom>
          <a:noFill/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38820" y="4634282"/>
            <a:ext cx="4032448" cy="226352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The most dangerous situations might develop at night</a:t>
            </a:r>
            <a:endParaRPr kumimoji="0" lang="en-US" sz="3600" b="0" i="0" u="sng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8333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332656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Intermittent Control System (ICS)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628800"/>
            <a:ext cx="8507288" cy="4525963"/>
          </a:xfrm>
        </p:spPr>
        <p:txBody>
          <a:bodyPr/>
          <a:lstStyle/>
          <a:p>
            <a:pPr algn="l" rtl="0"/>
            <a:r>
              <a:rPr lang="en-US" sz="2800" dirty="0" smtClean="0">
                <a:solidFill>
                  <a:schemeClr val="bg1"/>
                </a:solidFill>
              </a:rPr>
              <a:t>The purpose of the ICS:</a:t>
            </a:r>
          </a:p>
          <a:p>
            <a:pPr algn="l" rtl="0"/>
            <a:r>
              <a:rPr lang="en-US" sz="2800" dirty="0" smtClean="0">
                <a:solidFill>
                  <a:schemeClr val="bg1"/>
                </a:solidFill>
              </a:rPr>
              <a:t> To warn</a:t>
            </a:r>
            <a:r>
              <a:rPr lang="en-GB" sz="2800" dirty="0" smtClean="0">
                <a:solidFill>
                  <a:schemeClr val="bg1"/>
                </a:solidFill>
              </a:rPr>
              <a:t>, in time, the relevant authorities</a:t>
            </a:r>
            <a:r>
              <a:rPr lang="en-US" sz="2800" dirty="0" smtClean="0">
                <a:solidFill>
                  <a:schemeClr val="bg1"/>
                </a:solidFill>
              </a:rPr>
              <a:t>, about weather conditions that are dangerous in terms of air pollution.</a:t>
            </a:r>
          </a:p>
          <a:p>
            <a:pPr algn="l" rtl="0"/>
            <a:r>
              <a:rPr lang="en-US" sz="2800" dirty="0" smtClean="0">
                <a:solidFill>
                  <a:schemeClr val="bg1"/>
                </a:solidFill>
              </a:rPr>
              <a:t>Who is given the alert?</a:t>
            </a:r>
          </a:p>
          <a:p>
            <a:pPr algn="l" rtl="0"/>
            <a:r>
              <a:rPr lang="en-GB" sz="2800" dirty="0" smtClean="0">
                <a:solidFill>
                  <a:schemeClr val="bg1"/>
                </a:solidFill>
              </a:rPr>
              <a:t>The environmental units at the regional associations.</a:t>
            </a:r>
          </a:p>
          <a:p>
            <a:pPr algn="l" rtl="0"/>
            <a:r>
              <a:rPr lang="en-GB" sz="2800" dirty="0" smtClean="0">
                <a:solidFill>
                  <a:schemeClr val="bg1"/>
                </a:solidFill>
              </a:rPr>
              <a:t>What is the target of the ICS? </a:t>
            </a:r>
          </a:p>
          <a:p>
            <a:pPr algn="l" rtl="0"/>
            <a:r>
              <a:rPr lang="en-GB" sz="2800" dirty="0" smtClean="0">
                <a:solidFill>
                  <a:schemeClr val="bg1"/>
                </a:solidFill>
              </a:rPr>
              <a:t>The power plants of the Electric Company and the </a:t>
            </a:r>
            <a:r>
              <a:rPr lang="en-US" sz="2800" dirty="0" smtClean="0">
                <a:solidFill>
                  <a:schemeClr val="bg1"/>
                </a:solidFill>
              </a:rPr>
              <a:t>Oil Refineries (high chimneys)</a:t>
            </a:r>
          </a:p>
          <a:p>
            <a:pPr algn="l" rtl="0"/>
            <a:endParaRPr lang="en-US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47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257589"/>
              </p:ext>
            </p:extLst>
          </p:nvPr>
        </p:nvGraphicFramePr>
        <p:xfrm>
          <a:off x="1271058" y="1124744"/>
          <a:ext cx="7644341" cy="5733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1058" y="1124744"/>
                        <a:ext cx="7644341" cy="57332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695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Grp="1" noChangeArrowheads="1"/>
          </p:cNvSpPr>
          <p:nvPr>
            <p:ph type="title"/>
          </p:nvPr>
        </p:nvSpPr>
        <p:spPr>
          <a:xfrm>
            <a:off x="897754" y="26064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outline</a:t>
            </a:r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1855365"/>
            <a:ext cx="8670154" cy="4525963"/>
          </a:xfrm>
        </p:spPr>
        <p:txBody>
          <a:bodyPr/>
          <a:lstStyle/>
          <a:p>
            <a:pPr algn="l" rtl="0"/>
            <a:r>
              <a:rPr lang="en-US" sz="2800" dirty="0">
                <a:solidFill>
                  <a:schemeClr val="bg1"/>
                </a:solidFill>
              </a:rPr>
              <a:t>Motivation: Keeping the air clean</a:t>
            </a:r>
            <a:endParaRPr lang="he-IL" sz="2800" dirty="0">
              <a:solidFill>
                <a:schemeClr val="bg1"/>
              </a:solidFill>
            </a:endParaRPr>
          </a:p>
          <a:p>
            <a:pPr algn="l" rtl="0" eaLnBrk="1" hangingPunct="1"/>
            <a:r>
              <a:rPr lang="en-US" sz="2800" dirty="0">
                <a:solidFill>
                  <a:schemeClr val="bg1"/>
                </a:solidFill>
              </a:rPr>
              <a:t>The power </a:t>
            </a:r>
            <a:r>
              <a:rPr lang="en-US" sz="2800" dirty="0" smtClean="0">
                <a:solidFill>
                  <a:schemeClr val="bg1"/>
                </a:solidFill>
              </a:rPr>
              <a:t>plants and </a:t>
            </a:r>
            <a:r>
              <a:rPr lang="en-US" sz="2800" dirty="0">
                <a:solidFill>
                  <a:schemeClr val="bg1"/>
                </a:solidFill>
              </a:rPr>
              <a:t>their geographical </a:t>
            </a:r>
            <a:r>
              <a:rPr lang="en-US" sz="2800" dirty="0" smtClean="0">
                <a:solidFill>
                  <a:schemeClr val="bg1"/>
                </a:solidFill>
              </a:rPr>
              <a:t>domain.</a:t>
            </a:r>
            <a:endParaRPr lang="he-IL" sz="2800" dirty="0">
              <a:solidFill>
                <a:schemeClr val="bg1"/>
              </a:solidFill>
            </a:endParaRPr>
          </a:p>
          <a:p>
            <a:pPr algn="l" rtl="0" eaLnBrk="1" hangingPunct="1"/>
            <a:r>
              <a:rPr lang="en-US" sz="2800" dirty="0">
                <a:solidFill>
                  <a:schemeClr val="bg1"/>
                </a:solidFill>
              </a:rPr>
              <a:t>Behavior of the plumes under different atmospheric stabilities – when/where is it dangerous? 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l" rtl="0" eaLnBrk="1" hangingPunct="1"/>
            <a:r>
              <a:rPr lang="en-US" sz="2800" dirty="0" smtClean="0">
                <a:solidFill>
                  <a:srgbClr val="FFFFFF"/>
                </a:solidFill>
              </a:rPr>
              <a:t>The Intermittent Control System  (ICS) – what’s behind?</a:t>
            </a:r>
          </a:p>
          <a:p>
            <a:pPr algn="l" rtl="0" eaLnBrk="1" hangingPunct="1"/>
            <a:r>
              <a:rPr lang="en-US" sz="2800" dirty="0" smtClean="0">
                <a:solidFill>
                  <a:srgbClr val="FFFFFF"/>
                </a:solidFill>
              </a:rPr>
              <a:t>The warnings schedule</a:t>
            </a:r>
          </a:p>
          <a:p>
            <a:pPr algn="l" rtl="0" eaLnBrk="1" hangingPunct="1"/>
            <a:r>
              <a:rPr lang="en-US" sz="2800" dirty="0" smtClean="0">
                <a:solidFill>
                  <a:srgbClr val="FFFFFF"/>
                </a:solidFill>
              </a:rPr>
              <a:t>Other </a:t>
            </a:r>
            <a:r>
              <a:rPr lang="en-US" sz="2800" dirty="0" smtClean="0">
                <a:solidFill>
                  <a:srgbClr val="FFFFFF"/>
                </a:solidFill>
              </a:rPr>
              <a:t>ways…</a:t>
            </a:r>
            <a:endParaRPr lang="en-US" sz="2800" dirty="0" smtClean="0">
              <a:solidFill>
                <a:srgbClr val="FFFFFF"/>
              </a:solidFill>
            </a:endParaRPr>
          </a:p>
          <a:p>
            <a:pPr algn="l" rtl="0" eaLnBrk="1" hangingPunct="1">
              <a:buFontTx/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348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</a:t>
            </a:r>
            <a:r>
              <a:rPr lang="en-GB" dirty="0">
                <a:solidFill>
                  <a:schemeClr val="bg1"/>
                </a:solidFill>
              </a:rPr>
              <a:t>he ICS model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4904" y="1601416"/>
            <a:ext cx="8229600" cy="5256584"/>
          </a:xfrm>
        </p:spPr>
        <p:txBody>
          <a:bodyPr/>
          <a:lstStyle/>
          <a:p>
            <a:pPr algn="l" rtl="0"/>
            <a:r>
              <a:rPr lang="en-GB" sz="2800" dirty="0" smtClean="0">
                <a:solidFill>
                  <a:schemeClr val="bg1"/>
                </a:solidFill>
              </a:rPr>
              <a:t>Was developed in the 90’s</a:t>
            </a:r>
          </a:p>
          <a:p>
            <a:pPr algn="l" rtl="0"/>
            <a:r>
              <a:rPr lang="en-US" sz="2800" dirty="0">
                <a:solidFill>
                  <a:schemeClr val="bg1"/>
                </a:solidFill>
              </a:rPr>
              <a:t>Based on a statistical relationship between different atmospheric </a:t>
            </a:r>
            <a:r>
              <a:rPr lang="en-US" sz="2800" dirty="0" smtClean="0">
                <a:solidFill>
                  <a:schemeClr val="bg1"/>
                </a:solidFill>
              </a:rPr>
              <a:t>situations to high pollution concentrations (</a:t>
            </a:r>
            <a:r>
              <a:rPr lang="en-US" sz="2400" dirty="0" smtClean="0">
                <a:solidFill>
                  <a:schemeClr val="bg1"/>
                </a:solidFill>
              </a:rPr>
              <a:t>not too high – to enable sufficient population of cases</a:t>
            </a:r>
            <a:r>
              <a:rPr lang="en-US" sz="2800" dirty="0" smtClean="0">
                <a:solidFill>
                  <a:schemeClr val="bg1"/>
                </a:solidFill>
              </a:rPr>
              <a:t>).</a:t>
            </a:r>
            <a:endParaRPr lang="he-IL" sz="2800" dirty="0" smtClean="0">
              <a:solidFill>
                <a:schemeClr val="bg1"/>
              </a:solidFill>
            </a:endParaRPr>
          </a:p>
          <a:p>
            <a:pPr algn="l" rtl="0"/>
            <a:r>
              <a:rPr lang="he-IL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Originally developed for Haifa, Ashdod and </a:t>
            </a:r>
            <a:r>
              <a:rPr lang="en-US" sz="2800" dirty="0" err="1" smtClean="0">
                <a:solidFill>
                  <a:schemeClr val="bg1"/>
                </a:solidFill>
              </a:rPr>
              <a:t>Hadera</a:t>
            </a:r>
            <a:r>
              <a:rPr lang="en-US" sz="2800" dirty="0" smtClean="0">
                <a:solidFill>
                  <a:schemeClr val="bg1"/>
                </a:solidFill>
              </a:rPr>
              <a:t>. Later adopted (with the help of models) for Ashqelon.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14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/>
          <a:lstStyle/>
          <a:p>
            <a:pPr rtl="0"/>
            <a:r>
              <a:rPr lang="en-US" sz="3600" dirty="0" smtClean="0">
                <a:solidFill>
                  <a:schemeClr val="bg1"/>
                </a:solidFill>
              </a:rPr>
              <a:t>Different </a:t>
            </a:r>
            <a:r>
              <a:rPr lang="en-US" sz="3600" dirty="0">
                <a:solidFill>
                  <a:schemeClr val="bg1"/>
                </a:solidFill>
              </a:rPr>
              <a:t>atmospheric situations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4904" y="1601416"/>
            <a:ext cx="8229600" cy="5256584"/>
          </a:xfrm>
        </p:spPr>
        <p:txBody>
          <a:bodyPr/>
          <a:lstStyle/>
          <a:p>
            <a:pPr algn="l" rtl="0"/>
            <a:r>
              <a:rPr lang="en-US" sz="2800" dirty="0" smtClean="0">
                <a:solidFill>
                  <a:schemeClr val="bg1"/>
                </a:solidFill>
              </a:rPr>
              <a:t>Synoptic situation </a:t>
            </a:r>
          </a:p>
          <a:p>
            <a:pPr algn="l" rtl="0"/>
            <a:r>
              <a:rPr lang="en-US" sz="2800" dirty="0" smtClean="0">
                <a:solidFill>
                  <a:schemeClr val="bg1"/>
                </a:solidFill>
              </a:rPr>
              <a:t>Depth </a:t>
            </a:r>
            <a:r>
              <a:rPr lang="en-US" sz="2800" dirty="0">
                <a:solidFill>
                  <a:schemeClr val="bg1"/>
                </a:solidFill>
              </a:rPr>
              <a:t>of the mixed-layer/ground </a:t>
            </a:r>
            <a:r>
              <a:rPr lang="en-US" sz="2800" dirty="0" smtClean="0">
                <a:solidFill>
                  <a:schemeClr val="bg1"/>
                </a:solidFill>
              </a:rPr>
              <a:t>inversion</a:t>
            </a:r>
          </a:p>
          <a:p>
            <a:pPr algn="l" rtl="0"/>
            <a:r>
              <a:rPr lang="en-US" sz="2800" dirty="0" smtClean="0">
                <a:solidFill>
                  <a:schemeClr val="bg1"/>
                </a:solidFill>
              </a:rPr>
              <a:t>Temperatures </a:t>
            </a:r>
            <a:r>
              <a:rPr lang="en-US" sz="2800" dirty="0">
                <a:solidFill>
                  <a:schemeClr val="bg1"/>
                </a:solidFill>
              </a:rPr>
              <a:t>and heights at different levels (</a:t>
            </a:r>
            <a:r>
              <a:rPr lang="en-US" sz="2800" dirty="0" smtClean="0">
                <a:solidFill>
                  <a:schemeClr val="bg1"/>
                </a:solidFill>
              </a:rPr>
              <a:t>including </a:t>
            </a:r>
            <a:r>
              <a:rPr lang="en-US" sz="2800" dirty="0">
                <a:solidFill>
                  <a:schemeClr val="bg1"/>
                </a:solidFill>
              </a:rPr>
              <a:t>differences from </a:t>
            </a:r>
            <a:r>
              <a:rPr lang="en-US" sz="2800" dirty="0" smtClean="0">
                <a:solidFill>
                  <a:schemeClr val="bg1"/>
                </a:solidFill>
              </a:rPr>
              <a:t>the previous </a:t>
            </a:r>
            <a:r>
              <a:rPr lang="en-US" sz="2800" dirty="0">
                <a:solidFill>
                  <a:schemeClr val="bg1"/>
                </a:solidFill>
              </a:rPr>
              <a:t>day</a:t>
            </a:r>
            <a:r>
              <a:rPr lang="en-US" sz="2800" dirty="0" smtClean="0">
                <a:solidFill>
                  <a:schemeClr val="bg1"/>
                </a:solidFill>
              </a:rPr>
              <a:t>) </a:t>
            </a:r>
          </a:p>
          <a:p>
            <a:pPr algn="l" rtl="0"/>
            <a:r>
              <a:rPr lang="en-US" sz="2800" dirty="0" smtClean="0">
                <a:solidFill>
                  <a:schemeClr val="bg1"/>
                </a:solidFill>
              </a:rPr>
              <a:t>Wind </a:t>
            </a:r>
            <a:r>
              <a:rPr lang="en-US" sz="2800" dirty="0">
                <a:solidFill>
                  <a:schemeClr val="bg1"/>
                </a:solidFill>
              </a:rPr>
              <a:t>speed and direction; wind shear </a:t>
            </a:r>
            <a:r>
              <a:rPr lang="en-US" sz="2800" dirty="0" smtClean="0">
                <a:solidFill>
                  <a:schemeClr val="bg1"/>
                </a:solidFill>
              </a:rPr>
              <a:t>etc.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22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2" name="Picture 4" descr="highin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38275"/>
            <a:ext cx="7848600" cy="5419725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187624" y="116632"/>
            <a:ext cx="7776864" cy="144016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Hadera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Ashqelon – it’s important to predict the height of the mixing layer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 day time 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8164" y="1453023"/>
            <a:ext cx="673699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GB" dirty="0" smtClean="0"/>
              <a:t>Distribution of  the mixing layer (</a:t>
            </a:r>
            <a:r>
              <a:rPr lang="en-GB" dirty="0"/>
              <a:t>subsidence </a:t>
            </a:r>
            <a:r>
              <a:rPr lang="en-GB" dirty="0" smtClean="0"/>
              <a:t>inversion) height (meters) in Bet Dagan at noon, 1981-1993</a:t>
            </a:r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2420888"/>
            <a:ext cx="64087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GB" dirty="0" smtClean="0"/>
              <a:t>Accumulated distribution  </a:t>
            </a:r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7776492" y="2757954"/>
            <a:ext cx="8638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GB" dirty="0" smtClean="0"/>
              <a:t>month</a:t>
            </a:r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7744596" y="5877272"/>
            <a:ext cx="8957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GB" dirty="0" smtClean="0"/>
              <a:t>annual</a:t>
            </a:r>
            <a:endParaRPr lang="he-IL" dirty="0"/>
          </a:p>
        </p:txBody>
      </p:sp>
      <p:sp>
        <p:nvSpPr>
          <p:cNvPr id="10" name="TextBox 9"/>
          <p:cNvSpPr txBox="1"/>
          <p:nvPr/>
        </p:nvSpPr>
        <p:spPr>
          <a:xfrm>
            <a:off x="1216933" y="2757954"/>
            <a:ext cx="7627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GB" dirty="0" smtClean="0"/>
              <a:t>Total*</a:t>
            </a:r>
            <a:endParaRPr lang="he-IL" dirty="0"/>
          </a:p>
        </p:txBody>
      </p:sp>
      <p:sp>
        <p:nvSpPr>
          <p:cNvPr id="11" name="TextBox 10"/>
          <p:cNvSpPr txBox="1"/>
          <p:nvPr/>
        </p:nvSpPr>
        <p:spPr>
          <a:xfrm>
            <a:off x="1007604" y="6303752"/>
            <a:ext cx="74804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GB" dirty="0" smtClean="0"/>
              <a:t>*Frequency of subsidence inversions with base lower than 3000 meters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2227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6" name="Picture 4" descr="grdin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4784"/>
            <a:ext cx="6599262" cy="5173291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210890" y="260648"/>
            <a:ext cx="7753597" cy="149817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GB" sz="28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 Haifa it’s important to predict the depth of </a:t>
            </a:r>
            <a:r>
              <a:rPr lang="en-GB" sz="280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ground </a:t>
            </a:r>
            <a:r>
              <a:rPr lang="en-GB" sz="28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inversion at </a:t>
            </a:r>
            <a:r>
              <a:rPr lang="en-GB" sz="280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night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15559" y="1791848"/>
            <a:ext cx="8638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GB" dirty="0" smtClean="0"/>
              <a:t>month</a:t>
            </a:r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1210891" y="1822539"/>
            <a:ext cx="52333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GB" dirty="0" smtClean="0"/>
              <a:t>Accumulated distribution  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166775" y="1389494"/>
            <a:ext cx="84969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GB" dirty="0" smtClean="0"/>
              <a:t>Distribution of  the  ground inversion depth (meters) in Bet Dagan 1981-1993</a:t>
            </a:r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6853897" y="6246604"/>
            <a:ext cx="8957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GB" dirty="0" smtClean="0"/>
              <a:t>annual</a:t>
            </a:r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6811118" y="2636912"/>
            <a:ext cx="89572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GB" sz="1400" dirty="0" smtClean="0"/>
              <a:t>Jan </a:t>
            </a:r>
            <a:endParaRPr lang="he-IL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776379" y="2971386"/>
            <a:ext cx="89572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GB" sz="1400" dirty="0" smtClean="0"/>
              <a:t>Feb</a:t>
            </a:r>
            <a:endParaRPr lang="he-IL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756907" y="3294393"/>
            <a:ext cx="89572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GB" sz="1400" dirty="0" smtClean="0"/>
              <a:t>Mar</a:t>
            </a:r>
            <a:endParaRPr lang="he-IL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788033" y="3544953"/>
            <a:ext cx="89572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GB" sz="1400" dirty="0" smtClean="0"/>
              <a:t>Apr </a:t>
            </a:r>
            <a:endParaRPr lang="he-IL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6678742" y="3809995"/>
            <a:ext cx="98529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GB" sz="1400" dirty="0" smtClean="0"/>
              <a:t>May</a:t>
            </a:r>
            <a:endParaRPr lang="he-IL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710257" y="4129626"/>
            <a:ext cx="98529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GB" sz="1400" dirty="0" smtClean="0"/>
              <a:t>Jun </a:t>
            </a:r>
            <a:endParaRPr lang="he-IL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6675518" y="4394668"/>
            <a:ext cx="98529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GB" sz="1400" dirty="0" smtClean="0"/>
              <a:t>Jul </a:t>
            </a:r>
            <a:endParaRPr lang="he-IL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6473209" y="4696181"/>
            <a:ext cx="119220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GB" sz="1400" dirty="0" smtClean="0"/>
              <a:t>Aug</a:t>
            </a:r>
            <a:endParaRPr lang="he-IL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6776379" y="4973077"/>
            <a:ext cx="89572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GB" sz="1400" dirty="0" smtClean="0"/>
              <a:t>Sep</a:t>
            </a:r>
            <a:endParaRPr lang="he-IL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6755043" y="5296256"/>
            <a:ext cx="89572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GB" sz="1400" dirty="0" smtClean="0"/>
              <a:t>Oct</a:t>
            </a:r>
            <a:endParaRPr lang="he-IL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6799829" y="5574267"/>
            <a:ext cx="89572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GB" sz="1400" dirty="0" smtClean="0"/>
              <a:t>Nov</a:t>
            </a:r>
            <a:endParaRPr lang="he-IL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6753859" y="5896688"/>
            <a:ext cx="89572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GB" sz="1400" dirty="0" smtClean="0"/>
              <a:t>Dec</a:t>
            </a:r>
            <a:endParaRPr lang="he-IL" sz="1400" dirty="0"/>
          </a:p>
        </p:txBody>
      </p:sp>
    </p:spTree>
    <p:extLst>
      <p:ext uri="{BB962C8B-B14F-4D97-AF65-F5344CB8AC3E}">
        <p14:creationId xmlns:p14="http://schemas.microsoft.com/office/powerpoint/2010/main" val="336260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synop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284856"/>
            <a:ext cx="7056784" cy="557314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92672" y="44624"/>
            <a:ext cx="75608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l" rtl="0"/>
            <a:r>
              <a:rPr lang="en-GB" dirty="0" smtClean="0"/>
              <a:t>3) </a:t>
            </a:r>
            <a:r>
              <a:rPr lang="en-US" dirty="0" smtClean="0"/>
              <a:t>Moderate westerly wind</a:t>
            </a:r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548680"/>
            <a:ext cx="788436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l" rtl="0"/>
            <a:r>
              <a:rPr lang="en-GB" dirty="0" smtClean="0"/>
              <a:t>In 850 </a:t>
            </a:r>
            <a:r>
              <a:rPr lang="en-GB" dirty="0" err="1" smtClean="0"/>
              <a:t>mb</a:t>
            </a:r>
            <a:r>
              <a:rPr lang="en-GB" dirty="0" smtClean="0"/>
              <a:t> in the eastern Mediterranean westerly winds but not included in</a:t>
            </a:r>
            <a:r>
              <a:rPr lang="en-US" dirty="0" smtClean="0"/>
              <a:t> situ</a:t>
            </a:r>
            <a:r>
              <a:rPr lang="en-GB" dirty="0" err="1" smtClean="0"/>
              <a:t>ation</a:t>
            </a:r>
            <a:r>
              <a:rPr lang="en-GB" dirty="0" smtClean="0"/>
              <a:t> 2. 1.6 </a:t>
            </a:r>
            <a:r>
              <a:rPr lang="en-GB" dirty="0" err="1" smtClean="0"/>
              <a:t>mb</a:t>
            </a:r>
            <a:r>
              <a:rPr lang="en-GB" dirty="0" smtClean="0"/>
              <a:t> ≤ </a:t>
            </a:r>
            <a:r>
              <a:rPr lang="en-GB" dirty="0"/>
              <a:t>P</a:t>
            </a:r>
            <a:r>
              <a:rPr lang="en-GB" baseline="-25000" dirty="0"/>
              <a:t>C-N </a:t>
            </a:r>
            <a:r>
              <a:rPr lang="en-GB" dirty="0" smtClean="0"/>
              <a:t>≤ 3.9 </a:t>
            </a:r>
            <a:r>
              <a:rPr lang="en-GB" dirty="0" err="1" smtClean="0"/>
              <a:t>mb</a:t>
            </a:r>
            <a:r>
              <a:rPr lang="en-GB" dirty="0" smtClean="0"/>
              <a:t> with 210°≤ D</a:t>
            </a:r>
            <a:r>
              <a:rPr lang="en-GB" baseline="-25000" dirty="0" smtClean="0"/>
              <a:t>850</a:t>
            </a:r>
            <a:r>
              <a:rPr lang="en-GB" dirty="0" smtClean="0"/>
              <a:t> ≤ 340°, 9 ≤ V</a:t>
            </a:r>
            <a:r>
              <a:rPr lang="en-GB" baseline="-25000" dirty="0" smtClean="0"/>
              <a:t>850</a:t>
            </a:r>
            <a:r>
              <a:rPr lang="en-GB" dirty="0" smtClean="0"/>
              <a:t> ≤  15 kn. Usually </a:t>
            </a:r>
            <a:r>
              <a:rPr lang="en-US" dirty="0" smtClean="0"/>
              <a:t>unstable weather but not necessarily with rainfall.</a:t>
            </a:r>
          </a:p>
          <a:p>
            <a:r>
              <a:rPr lang="en-US" dirty="0" smtClean="0"/>
              <a:t>   </a:t>
            </a:r>
            <a:r>
              <a:rPr lang="en-GB" dirty="0" smtClean="0"/>
              <a:t>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9702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synop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7078" y="764704"/>
            <a:ext cx="7560840" cy="597253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27078" y="260648"/>
            <a:ext cx="75608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l" rtl="0"/>
            <a:r>
              <a:rPr lang="en-GB" dirty="0" smtClean="0"/>
              <a:t>6) </a:t>
            </a:r>
            <a:r>
              <a:rPr lang="en-US" dirty="0" smtClean="0"/>
              <a:t>Local High pressure system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3729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3" y="404664"/>
            <a:ext cx="6264695" cy="6264696"/>
          </a:xfrm>
          <a:prstGeom prst="rect">
            <a:avLst/>
          </a:prstGeom>
          <a:noFill/>
        </p:spPr>
      </p:pic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5257095" y="692696"/>
            <a:ext cx="2232943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/>
              <a:t>Months April to June</a:t>
            </a:r>
            <a:endParaRPr lang="en-US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92672" y="44624"/>
            <a:ext cx="75608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l" rtl="0"/>
            <a:r>
              <a:rPr lang="en-GB" dirty="0" smtClean="0"/>
              <a:t>3) </a:t>
            </a:r>
            <a:r>
              <a:rPr lang="en-US" dirty="0" smtClean="0"/>
              <a:t>Moderate westerly wind</a:t>
            </a:r>
            <a:endParaRPr lang="he-IL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004048" y="1031250"/>
            <a:ext cx="2592288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/>
              <a:t>Depth of the mixed-layer</a:t>
            </a:r>
            <a:endParaRPr lang="en-US" sz="1600" b="1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934454" y="1124744"/>
            <a:ext cx="1656879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/>
              <a:t>Above 1000m</a:t>
            </a:r>
            <a:endParaRPr lang="en-US" sz="1600" b="1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201448" y="1844824"/>
            <a:ext cx="2428938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1600" b="1" dirty="0" smtClean="0"/>
              <a:t>Change of mixed layer depth from yesterday</a:t>
            </a:r>
            <a:endParaRPr lang="en-US" sz="1600" b="1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473702" y="2195282"/>
            <a:ext cx="2412616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1600" b="1" dirty="0" smtClean="0"/>
              <a:t>Increase or no change</a:t>
            </a:r>
            <a:endParaRPr lang="en-US" sz="1600" b="1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385024" y="2451085"/>
            <a:ext cx="2627135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1600" b="1" dirty="0" smtClean="0"/>
              <a:t>decrease of up to 200m</a:t>
            </a:r>
            <a:endParaRPr lang="en-US" sz="1600" b="1" dirty="0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059832" y="2761504"/>
            <a:ext cx="3240360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1600" b="1" dirty="0" smtClean="0"/>
              <a:t>decrease of more than 200m</a:t>
            </a:r>
            <a:endParaRPr lang="en-US" sz="1600" b="1" dirty="0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925481" y="3133403"/>
            <a:ext cx="4941867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1600" b="1" dirty="0" smtClean="0"/>
              <a:t>Change in temp. 900hPa compared to yesterday</a:t>
            </a:r>
            <a:endParaRPr lang="en-US" sz="1600" b="1" dirty="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396072" y="3426366"/>
            <a:ext cx="1574832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1400" b="1" dirty="0" smtClean="0"/>
              <a:t>More than 5 </a:t>
            </a:r>
            <a:r>
              <a:rPr lang="en-US" sz="1400" b="1" dirty="0" err="1" smtClean="0"/>
              <a:t>deg</a:t>
            </a:r>
            <a:endParaRPr lang="en-US" sz="1400" b="1" dirty="0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482975" y="3692324"/>
            <a:ext cx="3750470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1400" b="1" dirty="0" smtClean="0"/>
              <a:t>Temp. in 900 </a:t>
            </a:r>
            <a:r>
              <a:rPr lang="en-US" sz="1400" b="1" dirty="0" err="1" smtClean="0"/>
              <a:t>hPa</a:t>
            </a:r>
            <a:r>
              <a:rPr lang="en-US" sz="1400" b="1" dirty="0" smtClean="0"/>
              <a:t> higher than 10 deg.</a:t>
            </a:r>
            <a:endParaRPr lang="en-US" sz="1400" b="1" dirty="0"/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6300192" y="4398683"/>
            <a:ext cx="1564035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1600" b="1" dirty="0" smtClean="0"/>
              <a:t>Model results</a:t>
            </a:r>
            <a:endParaRPr lang="en-US" sz="1600" b="1" dirty="0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6373566" y="4732104"/>
            <a:ext cx="1935832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1600" b="1" dirty="0" smtClean="0"/>
              <a:t>Model verification</a:t>
            </a:r>
            <a:endParaRPr lang="en-US" sz="1600" b="1" dirty="0"/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5424873" y="4429460"/>
            <a:ext cx="878564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1200" b="1" dirty="0" err="1" smtClean="0"/>
              <a:t>Overesti</a:t>
            </a:r>
            <a:r>
              <a:rPr lang="en-US" sz="1200" b="1" dirty="0" smtClean="0"/>
              <a:t>.</a:t>
            </a:r>
            <a:endParaRPr lang="en-US" sz="1200" b="1" dirty="0"/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4210538" y="4455105"/>
            <a:ext cx="938943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1200" b="1" dirty="0" err="1" smtClean="0"/>
              <a:t>Underesti</a:t>
            </a:r>
            <a:r>
              <a:rPr lang="en-US" sz="1200" b="1" dirty="0" smtClean="0"/>
              <a:t>.</a:t>
            </a:r>
            <a:endParaRPr lang="en-US" sz="1200" b="1" dirty="0"/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2770375" y="4493164"/>
            <a:ext cx="943123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1200" b="1" dirty="0" smtClean="0"/>
              <a:t>True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51216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Warnings on time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4904" y="1601416"/>
            <a:ext cx="8229600" cy="5256584"/>
          </a:xfrm>
        </p:spPr>
        <p:txBody>
          <a:bodyPr/>
          <a:lstStyle/>
          <a:p>
            <a:pPr algn="l" rtl="0"/>
            <a:r>
              <a:rPr lang="en-GB" dirty="0" err="1" smtClean="0">
                <a:solidFill>
                  <a:schemeClr val="bg1"/>
                </a:solidFill>
              </a:rPr>
              <a:t>Hadera</a:t>
            </a:r>
            <a:r>
              <a:rPr lang="en-GB" dirty="0" smtClean="0">
                <a:solidFill>
                  <a:schemeClr val="bg1"/>
                </a:solidFill>
              </a:rPr>
              <a:t>/Ashqelon – since coal: the day before</a:t>
            </a:r>
          </a:p>
          <a:p>
            <a:pPr algn="l" rtl="0"/>
            <a:r>
              <a:rPr lang="en-GB" dirty="0" smtClean="0">
                <a:solidFill>
                  <a:schemeClr val="bg1"/>
                </a:solidFill>
              </a:rPr>
              <a:t>Haifa (while </a:t>
            </a:r>
            <a:r>
              <a:rPr lang="en-GB" dirty="0" err="1" smtClean="0">
                <a:solidFill>
                  <a:schemeClr val="bg1"/>
                </a:solidFill>
              </a:rPr>
              <a:t>Mazut</a:t>
            </a:r>
            <a:r>
              <a:rPr lang="en-GB" dirty="0" smtClean="0">
                <a:solidFill>
                  <a:schemeClr val="bg1"/>
                </a:solidFill>
              </a:rPr>
              <a:t>) – at least 3 hours before  </a:t>
            </a:r>
          </a:p>
        </p:txBody>
      </p:sp>
    </p:spTree>
    <p:extLst>
      <p:ext uri="{BB962C8B-B14F-4D97-AF65-F5344CB8AC3E}">
        <p14:creationId xmlns:p14="http://schemas.microsoft.com/office/powerpoint/2010/main" val="145709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84784"/>
            <a:ext cx="5429250" cy="2047875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383" y="1491573"/>
            <a:ext cx="5616624" cy="5387213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kern="0" dirty="0" smtClean="0">
                <a:solidFill>
                  <a:schemeClr val="bg1"/>
                </a:solidFill>
              </a:rPr>
              <a:t>Hands on……</a:t>
            </a:r>
            <a:endParaRPr lang="en-US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28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6368"/>
            <a:ext cx="6569481" cy="4001632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288" y="1196752"/>
            <a:ext cx="6136711" cy="3456384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kern="0" dirty="0" smtClean="0">
                <a:solidFill>
                  <a:schemeClr val="bg1"/>
                </a:solidFill>
              </a:rPr>
              <a:t>Hands on……</a:t>
            </a:r>
            <a:endParaRPr lang="en-US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35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Grp="1" noChangeArrowheads="1"/>
          </p:cNvSpPr>
          <p:nvPr>
            <p:ph type="title"/>
          </p:nvPr>
        </p:nvSpPr>
        <p:spPr>
          <a:xfrm>
            <a:off x="897754" y="26064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Motivation</a:t>
            </a:r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1855365"/>
            <a:ext cx="8670154" cy="4525963"/>
          </a:xfrm>
        </p:spPr>
        <p:txBody>
          <a:bodyPr/>
          <a:lstStyle/>
          <a:p>
            <a:pPr algn="l" rtl="0"/>
            <a:r>
              <a:rPr lang="en-US" sz="2800" dirty="0" smtClean="0">
                <a:solidFill>
                  <a:schemeClr val="bg1"/>
                </a:solidFill>
              </a:rPr>
              <a:t>Sulfur Dioxide</a:t>
            </a:r>
          </a:p>
          <a:p>
            <a:pPr algn="l" rtl="0"/>
            <a:endParaRPr lang="en-US" sz="2800" dirty="0" smtClean="0">
              <a:solidFill>
                <a:schemeClr val="bg1"/>
              </a:solidFill>
            </a:endParaRPr>
          </a:p>
          <a:p>
            <a:pPr algn="l" rtl="0"/>
            <a:r>
              <a:rPr lang="en-US" sz="2400" dirty="0" smtClean="0">
                <a:solidFill>
                  <a:schemeClr val="bg1"/>
                </a:solidFill>
              </a:rPr>
              <a:t>Short-term </a:t>
            </a:r>
            <a:r>
              <a:rPr lang="en-US" sz="2400" dirty="0">
                <a:solidFill>
                  <a:schemeClr val="bg1"/>
                </a:solidFill>
              </a:rPr>
              <a:t>exposures to SO</a:t>
            </a:r>
            <a:r>
              <a:rPr lang="en-US" sz="2400" baseline="-25000" dirty="0">
                <a:solidFill>
                  <a:schemeClr val="bg1"/>
                </a:solidFill>
              </a:rPr>
              <a:t>2</a:t>
            </a:r>
            <a:r>
              <a:rPr lang="en-US" sz="2400" dirty="0">
                <a:solidFill>
                  <a:schemeClr val="bg1"/>
                </a:solidFill>
              </a:rPr>
              <a:t> can harm the human respiratory system and </a:t>
            </a:r>
            <a:r>
              <a:rPr lang="en-US" sz="2400" dirty="0">
                <a:solidFill>
                  <a:srgbClr val="FFFF99"/>
                </a:solidFill>
              </a:rPr>
              <a:t>make breathing difficult</a:t>
            </a:r>
            <a:r>
              <a:rPr lang="en-US" sz="2400" dirty="0"/>
              <a:t>. 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l" rtl="0"/>
            <a:r>
              <a:rPr lang="en-US" sz="2400" dirty="0">
                <a:solidFill>
                  <a:schemeClr val="bg1"/>
                </a:solidFill>
              </a:rPr>
              <a:t>SO</a:t>
            </a:r>
            <a:r>
              <a:rPr lang="en-US" sz="2400" baseline="-25000" dirty="0">
                <a:solidFill>
                  <a:schemeClr val="bg1"/>
                </a:solidFill>
              </a:rPr>
              <a:t>2</a:t>
            </a:r>
            <a:r>
              <a:rPr lang="en-US" sz="2400" dirty="0">
                <a:solidFill>
                  <a:schemeClr val="bg1"/>
                </a:solidFill>
              </a:rPr>
              <a:t> emissions that lead to </a:t>
            </a:r>
            <a:r>
              <a:rPr lang="en-US" sz="2400" dirty="0">
                <a:solidFill>
                  <a:srgbClr val="FFFF99"/>
                </a:solidFill>
              </a:rPr>
              <a:t>high concentrations of SO</a:t>
            </a:r>
            <a:r>
              <a:rPr lang="en-US" sz="2400" baseline="-25000" dirty="0">
                <a:solidFill>
                  <a:srgbClr val="FFFF99"/>
                </a:solidFill>
              </a:rPr>
              <a:t>2</a:t>
            </a:r>
            <a:r>
              <a:rPr lang="en-US" sz="2400" dirty="0">
                <a:solidFill>
                  <a:schemeClr val="bg1"/>
                </a:solidFill>
              </a:rPr>
              <a:t> in the air generally also </a:t>
            </a:r>
            <a:r>
              <a:rPr lang="en-US" sz="2400" dirty="0">
                <a:solidFill>
                  <a:srgbClr val="FFFF99"/>
                </a:solidFill>
              </a:rPr>
              <a:t>lead to the formation of other sulfur oxides </a:t>
            </a:r>
            <a:r>
              <a:rPr lang="en-US" sz="2400" dirty="0">
                <a:solidFill>
                  <a:schemeClr val="bg1"/>
                </a:solidFill>
              </a:rPr>
              <a:t>(</a:t>
            </a:r>
            <a:r>
              <a:rPr lang="en-US" sz="2400" dirty="0" err="1">
                <a:solidFill>
                  <a:schemeClr val="bg1"/>
                </a:solidFill>
              </a:rPr>
              <a:t>SO</a:t>
            </a:r>
            <a:r>
              <a:rPr lang="en-US" sz="2400" baseline="-25000" dirty="0" err="1">
                <a:solidFill>
                  <a:schemeClr val="bg1"/>
                </a:solidFill>
              </a:rPr>
              <a:t>x</a:t>
            </a:r>
            <a:r>
              <a:rPr lang="en-US" sz="2400" dirty="0">
                <a:solidFill>
                  <a:schemeClr val="bg1"/>
                </a:solidFill>
              </a:rPr>
              <a:t>). </a:t>
            </a:r>
            <a:r>
              <a:rPr lang="en-US" sz="2400" dirty="0" err="1">
                <a:solidFill>
                  <a:schemeClr val="bg1"/>
                </a:solidFill>
              </a:rPr>
              <a:t>SO</a:t>
            </a:r>
            <a:r>
              <a:rPr lang="en-US" sz="2400" baseline="-25000" dirty="0" err="1">
                <a:solidFill>
                  <a:schemeClr val="bg1"/>
                </a:solidFill>
              </a:rPr>
              <a:t>x</a:t>
            </a:r>
            <a:r>
              <a:rPr lang="en-US" sz="2400" dirty="0">
                <a:solidFill>
                  <a:schemeClr val="bg1"/>
                </a:solidFill>
              </a:rPr>
              <a:t> can react with other compounds in the atmosphere to form small particles. These particles contribute to </a:t>
            </a:r>
            <a:r>
              <a:rPr lang="en-US" sz="2400" dirty="0">
                <a:solidFill>
                  <a:srgbClr val="FFFF99"/>
                </a:solidFill>
              </a:rPr>
              <a:t>particulate matter (PM</a:t>
            </a:r>
            <a:r>
              <a:rPr lang="en-US" sz="2400" dirty="0">
                <a:solidFill>
                  <a:schemeClr val="bg1"/>
                </a:solidFill>
              </a:rPr>
              <a:t>) pollution: particles may penetrate deeply into sensitive parts of the lungs and cause additional health </a:t>
            </a:r>
            <a:r>
              <a:rPr lang="en-US" sz="2400" dirty="0" smtClean="0">
                <a:solidFill>
                  <a:schemeClr val="bg1"/>
                </a:solidFill>
              </a:rPr>
              <a:t>problems. (from EPA </a:t>
            </a:r>
            <a:r>
              <a:rPr lang="en-US" sz="2400" dirty="0" smtClean="0">
                <a:solidFill>
                  <a:schemeClr val="bg1"/>
                </a:solidFill>
                <a:hlinkClick r:id="rId2"/>
              </a:rPr>
              <a:t>website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700808"/>
            <a:ext cx="1459880" cy="109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43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/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kern="0" dirty="0" smtClean="0">
                <a:solidFill>
                  <a:schemeClr val="bg1"/>
                </a:solidFill>
              </a:rPr>
              <a:t>results</a:t>
            </a:r>
            <a:endParaRPr lang="en-US" kern="0" dirty="0">
              <a:solidFill>
                <a:schemeClr val="bg1"/>
              </a:solidFill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50" y="908720"/>
            <a:ext cx="3771900" cy="61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3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971600" y="260648"/>
            <a:ext cx="8229600" cy="1143000"/>
          </a:xfrm>
          <a:prstGeom prst="rect">
            <a:avLst/>
          </a:prstGeom>
        </p:spPr>
        <p:txBody>
          <a:bodyPr/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kern="0" dirty="0" smtClean="0">
                <a:solidFill>
                  <a:schemeClr val="bg1"/>
                </a:solidFill>
              </a:rPr>
              <a:t>Verification (of yesterday...)</a:t>
            </a:r>
            <a:endParaRPr lang="en-US" kern="0" dirty="0">
              <a:solidFill>
                <a:schemeClr val="bg1"/>
              </a:solidFill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1628800"/>
            <a:ext cx="6552885" cy="5024624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599847"/>
            <a:ext cx="3203848" cy="521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92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971600" y="260648"/>
            <a:ext cx="8229600" cy="1143000"/>
          </a:xfrm>
          <a:prstGeom prst="rect">
            <a:avLst/>
          </a:prstGeom>
        </p:spPr>
        <p:txBody>
          <a:bodyPr/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kern="0" dirty="0" smtClean="0">
                <a:solidFill>
                  <a:schemeClr val="bg1"/>
                </a:solidFill>
              </a:rPr>
              <a:t>Remote sensing</a:t>
            </a:r>
            <a:endParaRPr lang="en-US" kern="0" dirty="0">
              <a:solidFill>
                <a:schemeClr val="bg1"/>
              </a:solidFill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700808"/>
            <a:ext cx="6176739" cy="50079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2564904"/>
            <a:ext cx="194421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>
                <a:solidFill>
                  <a:schemeClr val="bg1"/>
                </a:solidFill>
              </a:rPr>
              <a:t>A way to follow the development of the mixed layer depth</a:t>
            </a:r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10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971600" y="260648"/>
            <a:ext cx="8229600" cy="1143000"/>
          </a:xfrm>
          <a:prstGeom prst="rect">
            <a:avLst/>
          </a:prstGeom>
        </p:spPr>
        <p:txBody>
          <a:bodyPr/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kern="0" dirty="0" smtClean="0">
                <a:solidFill>
                  <a:schemeClr val="bg1"/>
                </a:solidFill>
              </a:rPr>
              <a:t>Remote sensing Haifa (2010)</a:t>
            </a:r>
            <a:endParaRPr lang="en-US" kern="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2564904"/>
            <a:ext cx="194421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>
                <a:solidFill>
                  <a:schemeClr val="bg1"/>
                </a:solidFill>
              </a:rPr>
              <a:t>Development of ground inversion</a:t>
            </a:r>
          </a:p>
          <a:p>
            <a:pPr algn="l" rtl="0"/>
            <a:r>
              <a:rPr lang="en-US" dirty="0" smtClean="0">
                <a:solidFill>
                  <a:schemeClr val="bg1"/>
                </a:solidFill>
              </a:rPr>
              <a:t>Wind profile</a:t>
            </a:r>
            <a:endParaRPr lang="he-IL" dirty="0">
              <a:solidFill>
                <a:schemeClr val="bg1"/>
              </a:solidFill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916832"/>
            <a:ext cx="6120680" cy="45905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496" y="4005064"/>
            <a:ext cx="19442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>
                <a:solidFill>
                  <a:schemeClr val="bg1"/>
                </a:solidFill>
              </a:rPr>
              <a:t>Was very helpful</a:t>
            </a:r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51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26" descr="ims_logo_sma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871538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Line 1027"/>
          <p:cNvSpPr>
            <a:spLocks noChangeShapeType="1"/>
          </p:cNvSpPr>
          <p:nvPr/>
        </p:nvSpPr>
        <p:spPr bwMode="auto">
          <a:xfrm>
            <a:off x="0" y="1412875"/>
            <a:ext cx="8893175" cy="0"/>
          </a:xfrm>
          <a:prstGeom prst="line">
            <a:avLst/>
          </a:prstGeom>
          <a:noFill/>
          <a:ln w="57150">
            <a:solidFill>
              <a:srgbClr val="FEB21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7172" name="Line 1028"/>
          <p:cNvSpPr>
            <a:spLocks noChangeShapeType="1"/>
          </p:cNvSpPr>
          <p:nvPr/>
        </p:nvSpPr>
        <p:spPr bwMode="auto">
          <a:xfrm>
            <a:off x="0" y="1412875"/>
            <a:ext cx="889317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8229600" cy="1143000"/>
          </a:xfrm>
        </p:spPr>
        <p:txBody>
          <a:bodyPr/>
          <a:lstStyle/>
          <a:p>
            <a:pPr lvl="0"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An example in </a:t>
            </a:r>
            <a:r>
              <a:rPr lang="en-US" sz="4000" dirty="0">
                <a:solidFill>
                  <a:schemeClr val="bg1"/>
                </a:solidFill>
              </a:rPr>
              <a:t>Haifa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23728" y="1484784"/>
            <a:ext cx="70202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Haifa, clear night, weak winds</a:t>
            </a:r>
            <a:endParaRPr lang="he-IL" sz="3600" dirty="0">
              <a:solidFill>
                <a:schemeClr val="bg1"/>
              </a:solidFill>
            </a:endParaRPr>
          </a:p>
        </p:txBody>
      </p:sp>
      <p:pic>
        <p:nvPicPr>
          <p:cNvPr id="10" name="תמונה 9" descr="אזור חיפה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303257"/>
            <a:ext cx="8240662" cy="4554743"/>
          </a:xfrm>
          <a:prstGeom prst="rect">
            <a:avLst/>
          </a:prstGeom>
        </p:spPr>
      </p:pic>
      <p:pic>
        <p:nvPicPr>
          <p:cNvPr id="11" name="Picture 5" descr="D:\My Documents\חומרים מסוכנים פיקוד העורף\Fanning Plum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340768"/>
            <a:ext cx="2664296" cy="1161490"/>
          </a:xfrm>
          <a:prstGeom prst="rect">
            <a:avLst/>
          </a:prstGeom>
          <a:noFill/>
        </p:spPr>
      </p:pic>
      <p:sp>
        <p:nvSpPr>
          <p:cNvPr id="12" name="חץ למעלה 11"/>
          <p:cNvSpPr/>
          <p:nvPr/>
        </p:nvSpPr>
        <p:spPr>
          <a:xfrm rot="1836834">
            <a:off x="5926752" y="2911869"/>
            <a:ext cx="288032" cy="3419812"/>
          </a:xfrm>
          <a:prstGeom prst="upArrow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חץ למעלה 12"/>
          <p:cNvSpPr/>
          <p:nvPr/>
        </p:nvSpPr>
        <p:spPr>
          <a:xfrm rot="1467271">
            <a:off x="7047396" y="3155284"/>
            <a:ext cx="288032" cy="1237128"/>
          </a:xfrm>
          <a:prstGeom prst="upArrow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 14"/>
          <p:cNvSpPr/>
          <p:nvPr/>
        </p:nvSpPr>
        <p:spPr>
          <a:xfrm>
            <a:off x="683568" y="3068960"/>
            <a:ext cx="684803" cy="461665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baseline="300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◦</a:t>
            </a:r>
            <a:r>
              <a:rPr lang="en-US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he-IL" sz="2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24</a:t>
            </a:r>
            <a:endParaRPr lang="he-IL" sz="2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5580112" y="6165304"/>
            <a:ext cx="684803" cy="461665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baseline="3000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◦</a:t>
            </a:r>
            <a:r>
              <a:rPr lang="en-US" sz="24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he-IL" sz="24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17</a:t>
            </a:r>
            <a:endParaRPr lang="he-IL" sz="2400" b="1" cap="none" spc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39952" y="2348880"/>
            <a:ext cx="20882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22/11/1999 02:00</a:t>
            </a: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48211" y="4442012"/>
            <a:ext cx="2060729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IEC Power station</a:t>
            </a:r>
            <a:endParaRPr lang="he-IL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19872" y="6236991"/>
            <a:ext cx="1583472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Oil Refineries</a:t>
            </a:r>
            <a:endParaRPr lang="he-IL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54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3" grpId="0" animBg="1"/>
      <p:bldP spid="15" grpId="0" animBg="1"/>
      <p:bldP spid="16" grpId="0" animBg="1"/>
      <p:bldP spid="17" grpId="0"/>
      <p:bldP spid="14" grpId="0" animBg="1"/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26" descr="ims_logo_sma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871538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Line 1027"/>
          <p:cNvSpPr>
            <a:spLocks noChangeShapeType="1"/>
          </p:cNvSpPr>
          <p:nvPr/>
        </p:nvSpPr>
        <p:spPr bwMode="auto">
          <a:xfrm>
            <a:off x="0" y="1412875"/>
            <a:ext cx="8893175" cy="0"/>
          </a:xfrm>
          <a:prstGeom prst="line">
            <a:avLst/>
          </a:prstGeom>
          <a:noFill/>
          <a:ln w="57150">
            <a:solidFill>
              <a:srgbClr val="FEB21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7172" name="Line 1028"/>
          <p:cNvSpPr>
            <a:spLocks noChangeShapeType="1"/>
          </p:cNvSpPr>
          <p:nvPr/>
        </p:nvSpPr>
        <p:spPr bwMode="auto">
          <a:xfrm>
            <a:off x="0" y="1412875"/>
            <a:ext cx="889317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pic>
        <p:nvPicPr>
          <p:cNvPr id="7" name="מציין מיקום תוכן 6" descr="אזור חיפה בהיר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-3920660" y="2132856"/>
            <a:ext cx="784131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כותרת 1"/>
          <p:cNvSpPr txBox="1">
            <a:spLocks/>
          </p:cNvSpPr>
          <p:nvPr/>
        </p:nvSpPr>
        <p:spPr bwMode="auto">
          <a:xfrm>
            <a:off x="827584" y="116632"/>
            <a:ext cx="858964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 influence more?</a:t>
            </a: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fuel or the weather?</a:t>
            </a:r>
            <a:endParaRPr kumimoji="0" lang="he-IL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תמונה 12" descr="SO2haifa_hig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35896" y="1412775"/>
            <a:ext cx="5508104" cy="4124625"/>
          </a:xfrm>
          <a:prstGeom prst="rect">
            <a:avLst/>
          </a:prstGeom>
        </p:spPr>
      </p:pic>
      <p:sp>
        <p:nvSpPr>
          <p:cNvPr id="14" name="אליפסה 13"/>
          <p:cNvSpPr/>
          <p:nvPr/>
        </p:nvSpPr>
        <p:spPr>
          <a:xfrm>
            <a:off x="47625" y="3573016"/>
            <a:ext cx="539552" cy="36004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2771800" y="2996952"/>
            <a:ext cx="539552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אליפסה 15"/>
          <p:cNvSpPr/>
          <p:nvPr/>
        </p:nvSpPr>
        <p:spPr>
          <a:xfrm>
            <a:off x="2411760" y="2675012"/>
            <a:ext cx="539552" cy="36004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TextBox 16"/>
          <p:cNvSpPr txBox="1"/>
          <p:nvPr/>
        </p:nvSpPr>
        <p:spPr>
          <a:xfrm>
            <a:off x="3909812" y="5561746"/>
            <a:ext cx="523418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 smtClean="0">
                <a:solidFill>
                  <a:schemeClr val="bg1"/>
                </a:solidFill>
              </a:rPr>
              <a:t>High concentrations even when working with  the lowest sulfur content </a:t>
            </a:r>
            <a:endParaRPr lang="he-IL" sz="2000" dirty="0">
              <a:solidFill>
                <a:schemeClr val="bg1"/>
              </a:solidFill>
            </a:endParaRPr>
          </a:p>
        </p:txBody>
      </p:sp>
      <p:sp>
        <p:nvSpPr>
          <p:cNvPr id="19" name="לחצן פעולה: אחורה או הקודם 18">
            <a:hlinkClick r:id="" action="ppaction://hlinkshowjump?jump=previousslide" highlightClick="1"/>
          </p:cNvPr>
          <p:cNvSpPr/>
          <p:nvPr/>
        </p:nvSpPr>
        <p:spPr>
          <a:xfrm>
            <a:off x="4211960" y="6453336"/>
            <a:ext cx="576064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TextBox 19"/>
          <p:cNvSpPr txBox="1"/>
          <p:nvPr/>
        </p:nvSpPr>
        <p:spPr>
          <a:xfrm>
            <a:off x="971600" y="1484784"/>
            <a:ext cx="187220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Haifa </a:t>
            </a:r>
            <a:endParaRPr lang="he-IL" sz="32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35896" y="5515579"/>
            <a:ext cx="572412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33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021" y="1268760"/>
            <a:ext cx="3897338" cy="5510752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validation</a:t>
            </a:r>
            <a:endParaRPr lang="he-IL" dirty="0">
              <a:solidFill>
                <a:schemeClr val="bg1"/>
              </a:solidFill>
            </a:endParaRPr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0169719"/>
              </p:ext>
            </p:extLst>
          </p:nvPr>
        </p:nvGraphicFramePr>
        <p:xfrm>
          <a:off x="683568" y="1596542"/>
          <a:ext cx="7749232" cy="5145485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517944"/>
                <a:gridCol w="428300"/>
                <a:gridCol w="428300"/>
                <a:gridCol w="1165373"/>
                <a:gridCol w="796836"/>
                <a:gridCol w="587666"/>
                <a:gridCol w="647429"/>
                <a:gridCol w="756995"/>
                <a:gridCol w="584346"/>
                <a:gridCol w="610908"/>
                <a:gridCol w="747034"/>
                <a:gridCol w="478101"/>
              </a:tblGrid>
              <a:tr h="146131">
                <a:tc>
                  <a:txBody>
                    <a:bodyPr/>
                    <a:lstStyle/>
                    <a:p>
                      <a:pPr algn="l" rtl="0" fontAlgn="b"/>
                      <a:endParaRPr lang="he-IL" sz="7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r" rtl="1" fontAlgn="b"/>
                      <a:r>
                        <a:rPr lang="he-IL" sz="800" u="none" strike="noStrike" dirty="0">
                          <a:effectLst/>
                        </a:rPr>
                        <a:t>טבלה 3:  (  המשך )סיכום פעילות מב"ס </a:t>
                      </a:r>
                      <a:r>
                        <a:rPr lang="he-IL" sz="800" u="none" strike="noStrike" dirty="0" err="1">
                          <a:effectLst/>
                        </a:rPr>
                        <a:t>באיזור</a:t>
                      </a:r>
                      <a:r>
                        <a:rPr lang="he-IL" sz="800" u="none" strike="noStrike" dirty="0">
                          <a:effectLst/>
                        </a:rPr>
                        <a:t> חדרה ספטמבר 2009</a:t>
                      </a:r>
                      <a:endParaRPr lang="he-IL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endParaRPr lang="he-I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he-I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he-I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42142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 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u="none" strike="noStrike">
                          <a:effectLst/>
                        </a:rPr>
                        <a:t>SO</a:t>
                      </a:r>
                      <a:r>
                        <a:rPr lang="en-US" sz="700" u="none" strike="noStrike" baseline="-25000">
                          <a:effectLst/>
                        </a:rPr>
                        <a:t>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700" u="none" strike="noStrike">
                          <a:effectLst/>
                        </a:rPr>
                        <a:t> </a:t>
                      </a:r>
                      <a:endParaRPr lang="he-I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700" u="none" strike="noStrike">
                          <a:effectLst/>
                        </a:rPr>
                        <a:t>תחנת</a:t>
                      </a:r>
                      <a:endParaRPr lang="he-IL" sz="700" b="0" i="0" u="none" strike="noStrike">
                        <a:effectLst/>
                        <a:latin typeface="Miriam Transparen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700" u="none" strike="noStrike">
                          <a:effectLst/>
                        </a:rPr>
                        <a:t>כושר ייצור</a:t>
                      </a:r>
                      <a:endParaRPr lang="he-IL" sz="700" b="0" i="0" u="none" strike="noStrike">
                        <a:effectLst/>
                        <a:latin typeface="Miriam Transparen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700" u="none" strike="noStrike">
                          <a:effectLst/>
                        </a:rPr>
                        <a:t>פליטת </a:t>
                      </a:r>
                      <a:endParaRPr lang="he-IL" sz="700" b="0" i="0" u="none" strike="noStrike">
                        <a:effectLst/>
                        <a:latin typeface="Miriam Transparen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700" u="none" strike="noStrike">
                          <a:effectLst/>
                        </a:rPr>
                        <a:t>ריכוז</a:t>
                      </a:r>
                      <a:endParaRPr lang="he-IL" sz="700" b="0" i="0" u="none" strike="noStrike">
                        <a:effectLst/>
                        <a:latin typeface="Miriam Transparen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700" u="none" strike="noStrike">
                          <a:effectLst/>
                        </a:rPr>
                        <a:t>תחזית  24  שעות</a:t>
                      </a:r>
                      <a:endParaRPr lang="he-IL" sz="700" b="0" i="0" u="none" strike="noStrike">
                        <a:effectLst/>
                        <a:latin typeface="Miriam Transparen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700" u="none" strike="noStrike" dirty="0">
                          <a:effectLst/>
                        </a:rPr>
                        <a:t> </a:t>
                      </a:r>
                      <a:endParaRPr lang="he-IL" sz="800" b="0" i="0" u="none" strike="noStrike" dirty="0">
                        <a:effectLst/>
                        <a:latin typeface="Courier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700" u="none" strike="noStrike">
                          <a:effectLst/>
                        </a:rPr>
                        <a:t>ציון</a:t>
                      </a:r>
                      <a:endParaRPr lang="he-IL" sz="700" b="0" i="0" u="none" strike="noStrike">
                        <a:effectLst/>
                        <a:latin typeface="Miriam Transparen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700" u="none" strike="noStrike">
                          <a:effectLst/>
                        </a:rPr>
                        <a:t>אימות</a:t>
                      </a:r>
                      <a:endParaRPr lang="he-IL" sz="800" b="0" i="0" u="none" strike="noStrike">
                        <a:effectLst/>
                        <a:latin typeface="Courier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700" u="none" strike="noStrike">
                          <a:effectLst/>
                        </a:rPr>
                        <a:t> </a:t>
                      </a:r>
                      <a:endParaRPr lang="he-IL" sz="700" b="0" i="0" u="none" strike="noStrike">
                        <a:effectLst/>
                        <a:latin typeface="Miriam Transparent"/>
                      </a:endParaRPr>
                    </a:p>
                  </a:txBody>
                  <a:tcPr marL="0" marR="0" marT="0" marB="0" anchor="b"/>
                </a:tc>
              </a:tr>
              <a:tr h="15343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700" u="none" strike="noStrike">
                          <a:effectLst/>
                        </a:rPr>
                        <a:t>תאריך</a:t>
                      </a:r>
                      <a:endParaRPr lang="he-IL" sz="700" b="0" i="0" u="none" strike="noStrike">
                        <a:effectLst/>
                        <a:latin typeface="Miriam Transparen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700" u="none" strike="noStrike">
                          <a:effectLst/>
                        </a:rPr>
                        <a:t>מירבי</a:t>
                      </a:r>
                      <a:endParaRPr lang="he-IL" sz="700" b="0" i="0" u="none" strike="noStrike">
                        <a:effectLst/>
                        <a:latin typeface="Miriam Transparen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700" u="none" strike="noStrike">
                          <a:effectLst/>
                        </a:rPr>
                        <a:t>שעה</a:t>
                      </a:r>
                      <a:endParaRPr lang="he-IL" sz="700" b="0" i="0" u="none" strike="noStrike">
                        <a:effectLst/>
                        <a:latin typeface="Miriam Transparen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700" u="none" strike="noStrike">
                          <a:effectLst/>
                        </a:rPr>
                        <a:t>ניטור</a:t>
                      </a:r>
                      <a:endParaRPr lang="he-IL" sz="700" b="0" i="0" u="none" strike="noStrike">
                        <a:effectLst/>
                        <a:latin typeface="Miriam Transparen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700" u="none" strike="noStrike">
                          <a:effectLst/>
                        </a:rPr>
                        <a:t>בפועל</a:t>
                      </a:r>
                      <a:endParaRPr lang="he-IL" sz="700" b="0" i="0" u="none" strike="noStrike">
                        <a:effectLst/>
                        <a:latin typeface="Miriam Transparen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u="none" strike="noStrike">
                          <a:effectLst/>
                        </a:rPr>
                        <a:t>SO</a:t>
                      </a:r>
                      <a:r>
                        <a:rPr lang="en-US" sz="600" u="none" strike="noStrike" baseline="-25000">
                          <a:effectLst/>
                        </a:rPr>
                        <a:t>2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700" u="none" strike="noStrike">
                          <a:effectLst/>
                        </a:rPr>
                        <a:t>משוקלל</a:t>
                      </a:r>
                      <a:endParaRPr lang="he-IL" sz="700" b="0" i="0" u="none" strike="noStrike">
                        <a:effectLst/>
                        <a:latin typeface="Miriam Transparen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500" u="none" strike="noStrike">
                          <a:effectLst/>
                        </a:rPr>
                        <a:t>מצב סינופטי</a:t>
                      </a:r>
                      <a:endParaRPr lang="he-IL" sz="500" b="0" i="0" u="none" strike="noStrike">
                        <a:effectLst/>
                        <a:latin typeface="Miriam Transparen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700" u="none" strike="noStrike">
                          <a:effectLst/>
                        </a:rPr>
                        <a:t>ניקוד</a:t>
                      </a:r>
                      <a:endParaRPr lang="he-IL" sz="700" b="0" i="0" u="none" strike="noStrike">
                        <a:effectLst/>
                        <a:latin typeface="Miriam Transparen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700" u="none" strike="noStrike">
                          <a:effectLst/>
                        </a:rPr>
                        <a:t>למודל</a:t>
                      </a:r>
                      <a:endParaRPr lang="he-IL" sz="700" b="0" i="0" u="none" strike="noStrike">
                        <a:effectLst/>
                        <a:latin typeface="Miriam Transparen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500" u="none" strike="noStrike">
                          <a:effectLst/>
                        </a:rPr>
                        <a:t>מצב סינופטי</a:t>
                      </a:r>
                      <a:endParaRPr lang="he-IL" sz="500" b="0" i="0" u="none" strike="noStrike">
                        <a:effectLst/>
                        <a:latin typeface="Miriam Transparen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700" u="none" strike="noStrike">
                          <a:effectLst/>
                        </a:rPr>
                        <a:t>ניקוד</a:t>
                      </a:r>
                      <a:endParaRPr lang="he-IL" sz="700" b="0" i="0" u="none" strike="noStrike">
                        <a:effectLst/>
                        <a:latin typeface="Miriam Transparent"/>
                      </a:endParaRPr>
                    </a:p>
                  </a:txBody>
                  <a:tcPr marL="0" marR="0" marT="0" marB="0" anchor="b"/>
                </a:tc>
              </a:tr>
              <a:tr h="153437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1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238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14:30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700" u="none" strike="noStrike">
                          <a:effectLst/>
                        </a:rPr>
                        <a:t>גן שמואל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Miriam Transparen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800" u="none" strike="noStrike">
                          <a:effectLst/>
                        </a:rPr>
                        <a:t>2577</a:t>
                      </a:r>
                      <a:endParaRPr lang="he-IL" sz="800" b="0" i="0" u="none" strike="noStrike">
                        <a:effectLst/>
                        <a:latin typeface="Miriam Transparen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800" u="none" strike="noStrike" dirty="0">
                          <a:effectLst/>
                        </a:rPr>
                        <a:t>7</a:t>
                      </a:r>
                      <a:endParaRPr lang="he-IL" sz="800" b="1" i="0" u="none" strike="noStrike" dirty="0">
                        <a:effectLst/>
                        <a:latin typeface="Courie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800" u="none" strike="noStrike">
                          <a:effectLst/>
                        </a:rPr>
                        <a:t>425</a:t>
                      </a:r>
                      <a:endParaRPr lang="he-IL" sz="800" b="1" i="0" u="none" strike="noStrike">
                        <a:effectLst/>
                        <a:latin typeface="Courie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93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6</a:t>
                      </a:r>
                      <a:endParaRPr lang="he-I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u="none" strike="noStrike">
                          <a:effectLst/>
                        </a:rPr>
                        <a:t>C</a:t>
                      </a:r>
                      <a:endParaRPr lang="en-US" sz="800" b="1" i="0" u="none" strike="noStrike">
                        <a:effectLst/>
                        <a:latin typeface="Courie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92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0</a:t>
                      </a:r>
                      <a:endParaRPr lang="he-I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53437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2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283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12:45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700" u="none" strike="noStrike">
                          <a:effectLst/>
                        </a:rPr>
                        <a:t>גן שמואל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Miriam Transparen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800" u="none" strike="noStrike">
                          <a:effectLst/>
                        </a:rPr>
                        <a:t>2583</a:t>
                      </a:r>
                      <a:endParaRPr lang="he-IL" sz="800" b="0" i="0" u="none" strike="noStrike">
                        <a:effectLst/>
                        <a:latin typeface="Miriam Transparen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800" u="none" strike="noStrike">
                          <a:effectLst/>
                        </a:rPr>
                        <a:t>7</a:t>
                      </a:r>
                      <a:endParaRPr lang="he-IL" sz="800" b="1" i="0" u="none" strike="noStrike">
                        <a:effectLst/>
                        <a:latin typeface="Courie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800" u="none" strike="noStrike">
                          <a:effectLst/>
                        </a:rPr>
                        <a:t>505</a:t>
                      </a:r>
                      <a:endParaRPr lang="he-IL" sz="800" b="1" i="0" u="none" strike="noStrike">
                        <a:effectLst/>
                        <a:latin typeface="Courie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92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9</a:t>
                      </a:r>
                      <a:endParaRPr lang="he-I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u="none" strike="noStrike" dirty="0">
                          <a:effectLst/>
                        </a:rPr>
                        <a:t>U</a:t>
                      </a:r>
                      <a:endParaRPr lang="en-US" sz="800" b="1" i="0" u="none" strike="noStrike" dirty="0">
                        <a:effectLst/>
                        <a:latin typeface="Courie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92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9</a:t>
                      </a:r>
                      <a:endParaRPr lang="he-I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53437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3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199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12:05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700" u="none" strike="noStrike">
                          <a:effectLst/>
                        </a:rPr>
                        <a:t>גן שמואל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Miriam Transparen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800" u="none" strike="noStrike">
                          <a:effectLst/>
                        </a:rPr>
                        <a:t>2516</a:t>
                      </a:r>
                      <a:endParaRPr lang="he-IL" sz="800" b="0" i="0" u="none" strike="noStrike">
                        <a:effectLst/>
                        <a:latin typeface="Miriam Transparen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800" u="none" strike="noStrike">
                          <a:effectLst/>
                        </a:rPr>
                        <a:t>7</a:t>
                      </a:r>
                      <a:endParaRPr lang="he-IL" sz="800" b="1" i="0" u="none" strike="noStrike">
                        <a:effectLst/>
                        <a:latin typeface="Courie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800" u="none" strike="noStrike">
                          <a:effectLst/>
                        </a:rPr>
                        <a:t>355</a:t>
                      </a:r>
                      <a:endParaRPr lang="he-IL" sz="800" b="1" i="0" u="none" strike="noStrike">
                        <a:effectLst/>
                        <a:latin typeface="Courie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92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9</a:t>
                      </a:r>
                      <a:endParaRPr lang="he-I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u="none" strike="noStrike" dirty="0">
                          <a:effectLst/>
                        </a:rPr>
                        <a:t>C</a:t>
                      </a:r>
                      <a:endParaRPr lang="en-US" sz="800" b="1" i="0" u="none" strike="noStrike" dirty="0">
                        <a:effectLst/>
                        <a:latin typeface="Courie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92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1</a:t>
                      </a:r>
                      <a:endParaRPr lang="he-I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53437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4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256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 dirty="0">
                          <a:effectLst/>
                        </a:rPr>
                        <a:t>11:55</a:t>
                      </a:r>
                      <a:endParaRPr lang="he-IL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700" u="none" strike="noStrike">
                          <a:effectLst/>
                        </a:rPr>
                        <a:t>גן שמואל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Miriam Transparen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800" u="none" strike="noStrike">
                          <a:effectLst/>
                        </a:rPr>
                        <a:t>2544</a:t>
                      </a:r>
                      <a:endParaRPr lang="he-IL" sz="800" b="0" i="0" u="none" strike="noStrike">
                        <a:effectLst/>
                        <a:latin typeface="Miriam Transparen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800" u="none" strike="noStrike">
                          <a:effectLst/>
                        </a:rPr>
                        <a:t>7</a:t>
                      </a:r>
                      <a:endParaRPr lang="he-IL" sz="800" b="1" i="0" u="none" strike="noStrike">
                        <a:effectLst/>
                        <a:latin typeface="Courie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800" u="none" strike="noStrike" dirty="0">
                          <a:effectLst/>
                        </a:rPr>
                        <a:t>457</a:t>
                      </a:r>
                      <a:endParaRPr lang="he-IL" sz="800" b="1" i="0" u="none" strike="noStrike" dirty="0">
                        <a:effectLst/>
                        <a:latin typeface="Courie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92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7</a:t>
                      </a:r>
                      <a:endParaRPr lang="he-I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u="none" strike="noStrike">
                          <a:effectLst/>
                        </a:rPr>
                        <a:t>C</a:t>
                      </a:r>
                      <a:endParaRPr lang="en-US" sz="800" b="1" i="0" u="none" strike="noStrike">
                        <a:effectLst/>
                        <a:latin typeface="Courie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92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7</a:t>
                      </a:r>
                      <a:endParaRPr lang="he-I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53437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5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144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12:40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700" u="none" strike="noStrike">
                          <a:effectLst/>
                        </a:rPr>
                        <a:t>פרדס חנה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Miriam Transparen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800" u="none" strike="noStrike">
                          <a:effectLst/>
                        </a:rPr>
                        <a:t>2486</a:t>
                      </a:r>
                      <a:endParaRPr lang="he-IL" sz="800" b="0" i="0" u="none" strike="noStrike">
                        <a:effectLst/>
                        <a:latin typeface="Miriam Transparen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800" u="none" strike="noStrike">
                          <a:effectLst/>
                        </a:rPr>
                        <a:t>7</a:t>
                      </a:r>
                      <a:endParaRPr lang="he-IL" sz="800" b="1" i="0" u="none" strike="noStrike">
                        <a:effectLst/>
                        <a:latin typeface="Courie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800" u="none" strike="noStrike">
                          <a:effectLst/>
                        </a:rPr>
                        <a:t>257</a:t>
                      </a:r>
                      <a:endParaRPr lang="he-IL" sz="800" b="1" i="0" u="none" strike="noStrike">
                        <a:effectLst/>
                        <a:latin typeface="Courie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92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2</a:t>
                      </a:r>
                      <a:endParaRPr lang="he-I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u="none" strike="noStrike">
                          <a:effectLst/>
                        </a:rPr>
                        <a:t>C</a:t>
                      </a:r>
                      <a:endParaRPr lang="en-US" sz="800" b="1" i="0" u="none" strike="noStrike">
                        <a:effectLst/>
                        <a:latin typeface="Courie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92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4</a:t>
                      </a:r>
                      <a:endParaRPr lang="he-I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53437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6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139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14:40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700" u="none" strike="noStrike">
                          <a:effectLst/>
                        </a:rPr>
                        <a:t>פרדס חנה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Miriam Transparen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800" u="none" strike="noStrike">
                          <a:effectLst/>
                        </a:rPr>
                        <a:t>2582</a:t>
                      </a:r>
                      <a:endParaRPr lang="he-IL" sz="800" b="0" i="0" u="none" strike="noStrike">
                        <a:effectLst/>
                        <a:latin typeface="Miriam Transparen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800" u="none" strike="noStrike">
                          <a:effectLst/>
                        </a:rPr>
                        <a:t>7</a:t>
                      </a:r>
                      <a:endParaRPr lang="he-IL" sz="800" b="1" i="0" u="none" strike="noStrike">
                        <a:effectLst/>
                        <a:latin typeface="Courie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800" u="none" strike="noStrike">
                          <a:effectLst/>
                        </a:rPr>
                        <a:t>248</a:t>
                      </a:r>
                      <a:endParaRPr lang="he-IL" sz="800" b="1" i="0" u="none" strike="noStrike">
                        <a:effectLst/>
                        <a:latin typeface="Courie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92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2</a:t>
                      </a:r>
                      <a:endParaRPr lang="he-I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u="none" strike="noStrike">
                          <a:effectLst/>
                        </a:rPr>
                        <a:t>C</a:t>
                      </a:r>
                      <a:endParaRPr lang="en-US" sz="800" b="1" i="0" u="none" strike="noStrike">
                        <a:effectLst/>
                        <a:latin typeface="Courie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92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2</a:t>
                      </a:r>
                      <a:endParaRPr lang="he-I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54102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7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 dirty="0">
                          <a:effectLst/>
                        </a:rPr>
                        <a:t>84</a:t>
                      </a:r>
                      <a:endParaRPr lang="he-IL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11:45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700" u="none" strike="noStrike">
                          <a:effectLst/>
                        </a:rPr>
                        <a:t>עמיקם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Miriam Transparen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800" u="none" strike="noStrike">
                          <a:effectLst/>
                        </a:rPr>
                        <a:t>2605</a:t>
                      </a:r>
                      <a:endParaRPr lang="he-IL" sz="800" b="0" i="0" u="none" strike="noStrike">
                        <a:effectLst/>
                        <a:latin typeface="Miriam Transparen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800" u="none" strike="noStrike">
                          <a:effectLst/>
                        </a:rPr>
                        <a:t>7</a:t>
                      </a:r>
                      <a:endParaRPr lang="he-IL" sz="800" b="1" i="0" u="none" strike="noStrike">
                        <a:effectLst/>
                        <a:latin typeface="Courie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800" u="none" strike="noStrike">
                          <a:effectLst/>
                        </a:rPr>
                        <a:t>150</a:t>
                      </a:r>
                      <a:endParaRPr lang="he-IL" sz="800" b="1" i="0" u="none" strike="noStrike">
                        <a:effectLst/>
                        <a:latin typeface="Courie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92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2</a:t>
                      </a:r>
                      <a:endParaRPr lang="he-I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u="none" strike="noStrike">
                          <a:effectLst/>
                        </a:rPr>
                        <a:t>C</a:t>
                      </a:r>
                      <a:endParaRPr lang="en-US" sz="800" b="1" i="0" u="none" strike="noStrike">
                        <a:effectLst/>
                        <a:latin typeface="Courie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92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4</a:t>
                      </a:r>
                      <a:endParaRPr lang="he-I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53437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8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115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12:40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700" u="none" strike="noStrike">
                          <a:effectLst/>
                        </a:rPr>
                        <a:t>גבעת עדה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Miriam Transparen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800" u="none" strike="noStrike">
                          <a:effectLst/>
                        </a:rPr>
                        <a:t>2580</a:t>
                      </a:r>
                      <a:endParaRPr lang="he-IL" sz="800" b="0" i="0" u="none" strike="noStrike">
                        <a:effectLst/>
                        <a:latin typeface="Miriam Transparen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800" u="none" strike="noStrike" dirty="0">
                          <a:effectLst/>
                        </a:rPr>
                        <a:t>7</a:t>
                      </a:r>
                      <a:endParaRPr lang="he-IL" sz="800" b="1" i="0" u="none" strike="noStrike" dirty="0">
                        <a:effectLst/>
                        <a:latin typeface="Courie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800" u="none" strike="noStrike">
                          <a:effectLst/>
                        </a:rPr>
                        <a:t>205</a:t>
                      </a:r>
                      <a:endParaRPr lang="he-IL" sz="800" b="1" i="0" u="none" strike="noStrike">
                        <a:effectLst/>
                        <a:latin typeface="Courie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92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9</a:t>
                      </a:r>
                      <a:endParaRPr lang="he-I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u="none" strike="noStrike">
                          <a:effectLst/>
                        </a:rPr>
                        <a:t>C</a:t>
                      </a:r>
                      <a:endParaRPr lang="en-US" sz="800" b="1" i="0" u="none" strike="noStrike">
                        <a:effectLst/>
                        <a:latin typeface="Courie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92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4</a:t>
                      </a:r>
                      <a:endParaRPr lang="he-I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53437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9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356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12:50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700" u="none" strike="noStrike">
                          <a:effectLst/>
                        </a:rPr>
                        <a:t>גן שמואל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Miriam Transparen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800" u="none" strike="noStrike">
                          <a:effectLst/>
                        </a:rPr>
                        <a:t>2568</a:t>
                      </a:r>
                      <a:endParaRPr lang="he-IL" sz="800" b="0" i="0" u="none" strike="noStrike">
                        <a:effectLst/>
                        <a:latin typeface="Miriam Transparen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800" u="none" strike="noStrike" dirty="0">
                          <a:effectLst/>
                        </a:rPr>
                        <a:t>7</a:t>
                      </a:r>
                      <a:endParaRPr lang="he-IL" sz="800" b="1" i="0" u="none" strike="noStrike" dirty="0">
                        <a:effectLst/>
                        <a:latin typeface="Courie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800" u="none" strike="noStrike">
                          <a:effectLst/>
                        </a:rPr>
                        <a:t>636</a:t>
                      </a:r>
                      <a:endParaRPr lang="he-IL" sz="800" b="1" i="0" u="none" strike="noStrike">
                        <a:effectLst/>
                        <a:latin typeface="Courie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92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2</a:t>
                      </a:r>
                      <a:endParaRPr lang="he-I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u="none" strike="noStrike">
                          <a:effectLst/>
                        </a:rPr>
                        <a:t>U</a:t>
                      </a:r>
                      <a:endParaRPr lang="en-US" sz="800" b="1" i="0" u="none" strike="noStrike">
                        <a:effectLst/>
                        <a:latin typeface="Courie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93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2</a:t>
                      </a:r>
                      <a:endParaRPr lang="he-I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53437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10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251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12:30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700" u="none" strike="noStrike">
                          <a:effectLst/>
                        </a:rPr>
                        <a:t>גן שמואל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Miriam Transparen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800" u="none" strike="noStrike">
                          <a:effectLst/>
                        </a:rPr>
                        <a:t>2507</a:t>
                      </a:r>
                      <a:endParaRPr lang="he-IL" sz="800" b="0" i="0" u="none" strike="noStrike">
                        <a:effectLst/>
                        <a:latin typeface="Miriam Transparen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800" u="none" strike="noStrike">
                          <a:effectLst/>
                        </a:rPr>
                        <a:t>7</a:t>
                      </a:r>
                      <a:endParaRPr lang="he-IL" sz="800" b="1" i="0" u="none" strike="noStrike">
                        <a:effectLst/>
                        <a:latin typeface="Courie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800" u="none" strike="noStrike">
                          <a:effectLst/>
                        </a:rPr>
                        <a:t>448</a:t>
                      </a:r>
                      <a:endParaRPr lang="he-IL" sz="800" b="1" i="0" u="none" strike="noStrike">
                        <a:effectLst/>
                        <a:latin typeface="Courie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92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4</a:t>
                      </a:r>
                      <a:endParaRPr lang="he-I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u="none" strike="noStrike">
                          <a:effectLst/>
                        </a:rPr>
                        <a:t>C</a:t>
                      </a:r>
                      <a:endParaRPr lang="en-US" sz="800" b="1" i="0" u="none" strike="noStrike">
                        <a:effectLst/>
                        <a:latin typeface="Courie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93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1</a:t>
                      </a:r>
                      <a:endParaRPr lang="he-I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53437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11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251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12:00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700" u="none" strike="noStrike">
                          <a:effectLst/>
                        </a:rPr>
                        <a:t>גן שמואל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Miriam Transparen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800" u="none" strike="noStrike">
                          <a:effectLst/>
                        </a:rPr>
                        <a:t>2514</a:t>
                      </a:r>
                      <a:endParaRPr lang="he-IL" sz="800" b="0" i="0" u="none" strike="noStrike">
                        <a:effectLst/>
                        <a:latin typeface="Miriam Transparen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800" u="none" strike="noStrike">
                          <a:effectLst/>
                        </a:rPr>
                        <a:t>8</a:t>
                      </a:r>
                      <a:endParaRPr lang="he-IL" sz="800" b="1" i="0" u="none" strike="noStrike">
                        <a:effectLst/>
                        <a:latin typeface="Courie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800" u="none" strike="noStrike">
                          <a:effectLst/>
                        </a:rPr>
                        <a:t>392</a:t>
                      </a:r>
                      <a:endParaRPr lang="he-IL" sz="800" b="1" i="0" u="none" strike="noStrike">
                        <a:effectLst/>
                        <a:latin typeface="Courie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6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5</a:t>
                      </a:r>
                      <a:endParaRPr lang="he-I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u="none" strike="noStrike">
                          <a:effectLst/>
                        </a:rPr>
                        <a:t>C</a:t>
                      </a:r>
                      <a:endParaRPr lang="en-US" sz="800" b="1" i="0" u="none" strike="noStrike">
                        <a:effectLst/>
                        <a:latin typeface="Courie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6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3</a:t>
                      </a:r>
                      <a:endParaRPr lang="he-I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53437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12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209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14:45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700" u="none" strike="noStrike">
                          <a:effectLst/>
                        </a:rPr>
                        <a:t>עמיקם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Miriam Transparen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800" u="none" strike="noStrike">
                          <a:effectLst/>
                        </a:rPr>
                        <a:t>2219</a:t>
                      </a:r>
                      <a:endParaRPr lang="he-IL" sz="800" b="0" i="0" u="none" strike="noStrike">
                        <a:effectLst/>
                        <a:latin typeface="Miriam Transparen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800" u="none" strike="noStrike">
                          <a:effectLst/>
                        </a:rPr>
                        <a:t>7</a:t>
                      </a:r>
                      <a:endParaRPr lang="he-IL" sz="800" b="1" i="0" u="none" strike="noStrike">
                        <a:effectLst/>
                        <a:latin typeface="Courie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800" u="none" strike="noStrike">
                          <a:effectLst/>
                        </a:rPr>
                        <a:t>373</a:t>
                      </a:r>
                      <a:endParaRPr lang="he-IL" sz="800" b="1" i="0" u="none" strike="noStrike">
                        <a:effectLst/>
                        <a:latin typeface="Courie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4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0</a:t>
                      </a:r>
                      <a:endParaRPr lang="he-I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u="none" strike="noStrike">
                          <a:effectLst/>
                        </a:rPr>
                        <a:t>C</a:t>
                      </a:r>
                      <a:endParaRPr lang="en-US" sz="800" b="1" i="0" u="none" strike="noStrike">
                        <a:effectLst/>
                        <a:latin typeface="Courie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4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0</a:t>
                      </a:r>
                      <a:endParaRPr lang="he-I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53437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13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196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13:50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700" u="none" strike="noStrike">
                          <a:effectLst/>
                        </a:rPr>
                        <a:t>פרדס חנה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Miriam Transparen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800" u="none" strike="noStrike">
                          <a:effectLst/>
                        </a:rPr>
                        <a:t>2547</a:t>
                      </a:r>
                      <a:endParaRPr lang="he-IL" sz="800" b="0" i="0" u="none" strike="noStrike">
                        <a:effectLst/>
                        <a:latin typeface="Miriam Transparen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800" u="none" strike="noStrike">
                          <a:effectLst/>
                        </a:rPr>
                        <a:t>8</a:t>
                      </a:r>
                      <a:endParaRPr lang="he-IL" sz="800" b="1" i="0" u="none" strike="noStrike">
                        <a:effectLst/>
                        <a:latin typeface="Courie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800" u="none" strike="noStrike">
                          <a:effectLst/>
                        </a:rPr>
                        <a:t>306</a:t>
                      </a:r>
                      <a:endParaRPr lang="he-IL" sz="800" b="1" i="0" u="none" strike="noStrike">
                        <a:effectLst/>
                        <a:latin typeface="Courie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3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4</a:t>
                      </a:r>
                      <a:endParaRPr lang="he-I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u="none" strike="noStrike">
                          <a:effectLst/>
                        </a:rPr>
                        <a:t>C</a:t>
                      </a:r>
                      <a:endParaRPr lang="en-US" sz="800" b="1" i="0" u="none" strike="noStrike">
                        <a:effectLst/>
                        <a:latin typeface="Courie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3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4</a:t>
                      </a:r>
                      <a:endParaRPr lang="he-I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53437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14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167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12:55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700" u="none" strike="noStrike">
                          <a:effectLst/>
                        </a:rPr>
                        <a:t>מגל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Miriam Transparen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800" u="none" strike="noStrike">
                          <a:effectLst/>
                        </a:rPr>
                        <a:t>2586</a:t>
                      </a:r>
                      <a:endParaRPr lang="he-IL" sz="800" b="0" i="0" u="none" strike="noStrike">
                        <a:effectLst/>
                        <a:latin typeface="Miriam Transparen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800" u="none" strike="noStrike">
                          <a:effectLst/>
                        </a:rPr>
                        <a:t>8</a:t>
                      </a:r>
                      <a:endParaRPr lang="he-IL" sz="800" b="1" i="0" u="none" strike="noStrike">
                        <a:effectLst/>
                        <a:latin typeface="Courie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800" u="none" strike="noStrike">
                          <a:effectLst/>
                        </a:rPr>
                        <a:t>261</a:t>
                      </a:r>
                      <a:endParaRPr lang="he-IL" sz="800" b="1" i="0" u="none" strike="noStrike">
                        <a:effectLst/>
                        <a:latin typeface="Courie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3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5</a:t>
                      </a:r>
                      <a:endParaRPr lang="he-I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u="none" strike="noStrike">
                          <a:effectLst/>
                        </a:rPr>
                        <a:t>C</a:t>
                      </a:r>
                      <a:endParaRPr lang="en-US" sz="800" b="1" i="0" u="none" strike="noStrike">
                        <a:effectLst/>
                        <a:latin typeface="Courie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3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5</a:t>
                      </a:r>
                      <a:endParaRPr lang="he-I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53437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15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311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13:00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700" u="none" strike="noStrike">
                          <a:effectLst/>
                        </a:rPr>
                        <a:t>גן שמואל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Miriam Transparen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800" u="none" strike="noStrike">
                          <a:effectLst/>
                        </a:rPr>
                        <a:t>2579</a:t>
                      </a:r>
                      <a:endParaRPr lang="he-IL" sz="800" b="0" i="0" u="none" strike="noStrike">
                        <a:effectLst/>
                        <a:latin typeface="Miriam Transparen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800" u="none" strike="noStrike">
                          <a:effectLst/>
                        </a:rPr>
                        <a:t>8</a:t>
                      </a:r>
                      <a:endParaRPr lang="he-IL" sz="800" b="1" i="0" u="none" strike="noStrike">
                        <a:effectLst/>
                        <a:latin typeface="Courie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800" u="none" strike="noStrike">
                          <a:effectLst/>
                        </a:rPr>
                        <a:t>486</a:t>
                      </a:r>
                      <a:endParaRPr lang="he-IL" sz="800" b="1" i="0" u="none" strike="noStrike">
                        <a:effectLst/>
                        <a:latin typeface="Courie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92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6</a:t>
                      </a:r>
                      <a:endParaRPr lang="he-I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u="none" strike="noStrike">
                          <a:effectLst/>
                        </a:rPr>
                        <a:t>C</a:t>
                      </a:r>
                      <a:endParaRPr lang="en-US" sz="800" b="1" i="0" u="none" strike="noStrike">
                        <a:effectLst/>
                        <a:latin typeface="Courie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93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7</a:t>
                      </a:r>
                      <a:endParaRPr lang="he-I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53437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16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157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14:45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700" u="none" strike="noStrike">
                          <a:effectLst/>
                        </a:rPr>
                        <a:t>גבעת עדה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Miriam Transparen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800" u="none" strike="noStrike">
                          <a:effectLst/>
                        </a:rPr>
                        <a:t>2566</a:t>
                      </a:r>
                      <a:endParaRPr lang="he-IL" sz="800" b="0" i="0" u="none" strike="noStrike">
                        <a:effectLst/>
                        <a:latin typeface="Miriam Transparen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800" u="none" strike="noStrike">
                          <a:effectLst/>
                        </a:rPr>
                        <a:t>8</a:t>
                      </a:r>
                      <a:endParaRPr lang="he-IL" sz="800" b="1" i="0" u="none" strike="noStrike">
                        <a:effectLst/>
                        <a:latin typeface="Courie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800" u="none" strike="noStrike">
                          <a:effectLst/>
                        </a:rPr>
                        <a:t>245</a:t>
                      </a:r>
                      <a:endParaRPr lang="he-IL" sz="800" b="1" i="0" u="none" strike="noStrike">
                        <a:effectLst/>
                        <a:latin typeface="Courie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92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4</a:t>
                      </a:r>
                      <a:endParaRPr lang="he-I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u="none" strike="noStrike">
                          <a:effectLst/>
                        </a:rPr>
                        <a:t>C</a:t>
                      </a:r>
                      <a:endParaRPr lang="en-US" sz="800" b="1" i="0" u="none" strike="noStrike">
                        <a:effectLst/>
                        <a:latin typeface="Courie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91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0</a:t>
                      </a:r>
                      <a:endParaRPr lang="he-I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53437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17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212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15:35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700" u="none" strike="noStrike">
                          <a:effectLst/>
                        </a:rPr>
                        <a:t>גן שמואל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Miriam Transparen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800" u="none" strike="noStrike">
                          <a:effectLst/>
                        </a:rPr>
                        <a:t>2582</a:t>
                      </a:r>
                      <a:endParaRPr lang="he-IL" sz="800" b="0" i="0" u="none" strike="noStrike">
                        <a:effectLst/>
                        <a:latin typeface="Miriam Transparen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800" u="none" strike="noStrike">
                          <a:effectLst/>
                        </a:rPr>
                        <a:t>8</a:t>
                      </a:r>
                      <a:endParaRPr lang="he-IL" sz="800" b="1" i="0" u="none" strike="noStrike">
                        <a:effectLst/>
                        <a:latin typeface="Courie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800" u="none" strike="noStrike">
                          <a:effectLst/>
                        </a:rPr>
                        <a:t>331</a:t>
                      </a:r>
                      <a:endParaRPr lang="he-IL" sz="800" b="1" i="0" u="none" strike="noStrike">
                        <a:effectLst/>
                        <a:latin typeface="Courie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92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4</a:t>
                      </a:r>
                      <a:endParaRPr lang="he-I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u="none" strike="noStrike">
                          <a:effectLst/>
                        </a:rPr>
                        <a:t>C</a:t>
                      </a:r>
                      <a:endParaRPr lang="en-US" sz="800" b="1" i="0" u="none" strike="noStrike">
                        <a:effectLst/>
                        <a:latin typeface="Courie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92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1</a:t>
                      </a:r>
                      <a:endParaRPr lang="he-I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53437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18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154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13:25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700" u="none" strike="noStrike">
                          <a:effectLst/>
                        </a:rPr>
                        <a:t>גבעת עדה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Miriam Transparen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800" u="none" strike="noStrike">
                          <a:effectLst/>
                        </a:rPr>
                        <a:t>2580</a:t>
                      </a:r>
                      <a:endParaRPr lang="he-IL" sz="800" b="0" i="0" u="none" strike="noStrike">
                        <a:effectLst/>
                        <a:latin typeface="Miriam Transparen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800" u="none" strike="noStrike">
                          <a:effectLst/>
                        </a:rPr>
                        <a:t>7</a:t>
                      </a:r>
                      <a:endParaRPr lang="he-IL" sz="800" b="1" i="0" u="none" strike="noStrike">
                        <a:effectLst/>
                        <a:latin typeface="Courie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800" u="none" strike="noStrike">
                          <a:effectLst/>
                        </a:rPr>
                        <a:t>275</a:t>
                      </a:r>
                      <a:endParaRPr lang="he-IL" sz="800" b="1" i="0" u="none" strike="noStrike">
                        <a:effectLst/>
                        <a:latin typeface="Courie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92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2</a:t>
                      </a:r>
                      <a:endParaRPr lang="he-I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u="none" strike="noStrike">
                          <a:effectLst/>
                        </a:rPr>
                        <a:t>C</a:t>
                      </a:r>
                      <a:endParaRPr lang="en-US" sz="800" b="1" i="0" u="none" strike="noStrike">
                        <a:effectLst/>
                        <a:latin typeface="Courie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3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9</a:t>
                      </a:r>
                      <a:endParaRPr lang="he-I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53437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19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113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09:15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700" u="none" strike="noStrike">
                          <a:effectLst/>
                        </a:rPr>
                        <a:t>פרדס חנה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Miriam Transparen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800" u="none" strike="noStrike">
                          <a:effectLst/>
                        </a:rPr>
                        <a:t>1750</a:t>
                      </a:r>
                      <a:endParaRPr lang="he-IL" sz="800" b="0" i="0" u="none" strike="noStrike">
                        <a:effectLst/>
                        <a:latin typeface="Miriam Transparen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800" u="none" strike="noStrike">
                          <a:effectLst/>
                        </a:rPr>
                        <a:t>5</a:t>
                      </a:r>
                      <a:endParaRPr lang="he-IL" sz="800" b="1" i="0" u="none" strike="noStrike">
                        <a:effectLst/>
                        <a:latin typeface="Courie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800" u="none" strike="noStrike">
                          <a:effectLst/>
                        </a:rPr>
                        <a:t>283</a:t>
                      </a:r>
                      <a:endParaRPr lang="he-IL" sz="800" b="1" i="0" u="none" strike="noStrike">
                        <a:effectLst/>
                        <a:latin typeface="Courie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3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6</a:t>
                      </a:r>
                      <a:endParaRPr lang="he-I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u="none" strike="noStrike">
                          <a:effectLst/>
                        </a:rPr>
                        <a:t>C</a:t>
                      </a:r>
                      <a:endParaRPr lang="en-US" sz="800" b="1" i="0" u="none" strike="noStrike">
                        <a:effectLst/>
                        <a:latin typeface="Courie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3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5</a:t>
                      </a:r>
                      <a:endParaRPr lang="he-I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53437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20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24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13:35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700" u="none" strike="noStrike">
                          <a:effectLst/>
                        </a:rPr>
                        <a:t>גבעת עדה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Miriam Transparen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800" u="none" strike="noStrike">
                          <a:effectLst/>
                        </a:rPr>
                        <a:t>1775</a:t>
                      </a:r>
                      <a:endParaRPr lang="he-IL" sz="800" b="0" i="0" u="none" strike="noStrike">
                        <a:effectLst/>
                        <a:latin typeface="Miriam Transparen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800" u="none" strike="noStrike">
                          <a:effectLst/>
                        </a:rPr>
                        <a:t>5</a:t>
                      </a:r>
                      <a:endParaRPr lang="he-IL" sz="800" b="1" i="0" u="none" strike="noStrike">
                        <a:effectLst/>
                        <a:latin typeface="Courie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800" u="none" strike="noStrike">
                          <a:effectLst/>
                        </a:rPr>
                        <a:t>60</a:t>
                      </a:r>
                      <a:endParaRPr lang="he-IL" sz="800" b="1" i="0" u="none" strike="noStrike">
                        <a:effectLst/>
                        <a:latin typeface="Courie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2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0</a:t>
                      </a:r>
                      <a:endParaRPr lang="he-I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u="none" strike="noStrike">
                          <a:effectLst/>
                        </a:rPr>
                        <a:t>C</a:t>
                      </a:r>
                      <a:endParaRPr lang="en-US" sz="800" b="1" i="0" u="none" strike="noStrike">
                        <a:effectLst/>
                        <a:latin typeface="Courie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3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2</a:t>
                      </a:r>
                      <a:endParaRPr lang="he-I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53437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21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120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12:35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700" u="none" strike="noStrike">
                          <a:effectLst/>
                        </a:rPr>
                        <a:t>גבעת עדה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Miriam Transparen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800" u="none" strike="noStrike">
                          <a:effectLst/>
                        </a:rPr>
                        <a:t>2532</a:t>
                      </a:r>
                      <a:endParaRPr lang="he-IL" sz="800" b="0" i="0" u="none" strike="noStrike">
                        <a:effectLst/>
                        <a:latin typeface="Miriam Transparen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800" u="none" strike="noStrike">
                          <a:effectLst/>
                        </a:rPr>
                        <a:t>8</a:t>
                      </a:r>
                      <a:endParaRPr lang="he-IL" sz="800" b="1" i="0" u="none" strike="noStrike">
                        <a:effectLst/>
                        <a:latin typeface="Courie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800" u="none" strike="noStrike">
                          <a:effectLst/>
                        </a:rPr>
                        <a:t>188</a:t>
                      </a:r>
                      <a:endParaRPr lang="he-IL" sz="800" b="1" i="0" u="none" strike="noStrike">
                        <a:effectLst/>
                        <a:latin typeface="Courie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3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2</a:t>
                      </a:r>
                      <a:endParaRPr lang="he-I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u="none" strike="noStrike">
                          <a:effectLst/>
                        </a:rPr>
                        <a:t>C</a:t>
                      </a:r>
                      <a:endParaRPr lang="en-US" sz="800" b="1" i="0" u="none" strike="noStrike">
                        <a:effectLst/>
                        <a:latin typeface="Courie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3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2</a:t>
                      </a:r>
                      <a:endParaRPr lang="he-I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53437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22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165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15:20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700" u="none" strike="noStrike">
                          <a:effectLst/>
                        </a:rPr>
                        <a:t>המעפיל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Miriam Transparen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800" u="none" strike="noStrike">
                          <a:effectLst/>
                        </a:rPr>
                        <a:t>2599</a:t>
                      </a:r>
                      <a:endParaRPr lang="he-IL" sz="800" b="0" i="0" u="none" strike="noStrike">
                        <a:effectLst/>
                        <a:latin typeface="Miriam Transparen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800" u="none" strike="noStrike">
                          <a:effectLst/>
                        </a:rPr>
                        <a:t>8</a:t>
                      </a:r>
                      <a:endParaRPr lang="he-IL" sz="800" b="1" i="0" u="none" strike="noStrike">
                        <a:effectLst/>
                        <a:latin typeface="Courie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800" u="none" strike="noStrike">
                          <a:effectLst/>
                        </a:rPr>
                        <a:t>258</a:t>
                      </a:r>
                      <a:endParaRPr lang="he-IL" sz="800" b="1" i="0" u="none" strike="noStrike">
                        <a:effectLst/>
                        <a:latin typeface="Courie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8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9</a:t>
                      </a:r>
                      <a:endParaRPr lang="he-I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u="none" strike="noStrike">
                          <a:effectLst/>
                        </a:rPr>
                        <a:t>C</a:t>
                      </a:r>
                      <a:endParaRPr lang="en-US" sz="800" b="1" i="0" u="none" strike="noStrike">
                        <a:effectLst/>
                        <a:latin typeface="Courie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8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17</a:t>
                      </a:r>
                      <a:endParaRPr lang="he-I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53437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23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76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13:05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700" u="none" strike="noStrike">
                          <a:effectLst/>
                        </a:rPr>
                        <a:t>אליכין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Miriam Transparen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800" u="none" strike="noStrike">
                          <a:effectLst/>
                        </a:rPr>
                        <a:t>2513</a:t>
                      </a:r>
                      <a:endParaRPr lang="he-IL" sz="800" b="0" i="0" u="none" strike="noStrike">
                        <a:effectLst/>
                        <a:latin typeface="Miriam Transparen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800" u="none" strike="noStrike">
                          <a:effectLst/>
                        </a:rPr>
                        <a:t>7</a:t>
                      </a:r>
                      <a:endParaRPr lang="he-IL" sz="800" b="1" i="0" u="none" strike="noStrike">
                        <a:effectLst/>
                        <a:latin typeface="Courie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800" u="none" strike="noStrike">
                          <a:effectLst/>
                        </a:rPr>
                        <a:t>136</a:t>
                      </a:r>
                      <a:endParaRPr lang="he-IL" sz="800" b="1" i="0" u="none" strike="noStrike">
                        <a:effectLst/>
                        <a:latin typeface="Courie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8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0</a:t>
                      </a:r>
                      <a:endParaRPr lang="he-I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u="none" strike="noStrike">
                          <a:effectLst/>
                        </a:rPr>
                        <a:t>C</a:t>
                      </a:r>
                      <a:endParaRPr lang="en-US" sz="800" b="1" i="0" u="none" strike="noStrike">
                        <a:effectLst/>
                        <a:latin typeface="Courie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71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4</a:t>
                      </a:r>
                      <a:endParaRPr lang="he-I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53437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24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202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13:05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700" u="none" strike="noStrike">
                          <a:effectLst/>
                        </a:rPr>
                        <a:t>אליכין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Miriam Transparen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800" u="none" strike="noStrike">
                          <a:effectLst/>
                        </a:rPr>
                        <a:t>2606</a:t>
                      </a:r>
                      <a:endParaRPr lang="he-IL" sz="800" b="0" i="0" u="none" strike="noStrike">
                        <a:effectLst/>
                        <a:latin typeface="Miriam Transparen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800" u="none" strike="noStrike">
                          <a:effectLst/>
                        </a:rPr>
                        <a:t>8</a:t>
                      </a:r>
                      <a:endParaRPr lang="he-IL" sz="800" b="1" i="0" u="none" strike="noStrike">
                        <a:effectLst/>
                        <a:latin typeface="Courie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800" u="none" strike="noStrike">
                          <a:effectLst/>
                        </a:rPr>
                        <a:t>316</a:t>
                      </a:r>
                      <a:endParaRPr lang="he-IL" sz="800" b="1" i="0" u="none" strike="noStrike">
                        <a:effectLst/>
                        <a:latin typeface="Courie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71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9</a:t>
                      </a:r>
                      <a:endParaRPr lang="he-I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u="none" strike="noStrike">
                          <a:effectLst/>
                        </a:rPr>
                        <a:t>C</a:t>
                      </a:r>
                      <a:endParaRPr lang="en-US" sz="800" b="1" i="0" u="none" strike="noStrike">
                        <a:effectLst/>
                        <a:latin typeface="Courie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71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9</a:t>
                      </a:r>
                      <a:endParaRPr lang="he-I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53437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25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113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12:15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700" u="none" strike="noStrike">
                          <a:effectLst/>
                        </a:rPr>
                        <a:t>אליכין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Miriam Transparen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800" u="none" strike="noStrike">
                          <a:effectLst/>
                        </a:rPr>
                        <a:t>2596</a:t>
                      </a:r>
                      <a:endParaRPr lang="he-IL" sz="800" b="0" i="0" u="none" strike="noStrike">
                        <a:effectLst/>
                        <a:latin typeface="Miriam Transparen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800" u="none" strike="noStrike">
                          <a:effectLst/>
                        </a:rPr>
                        <a:t>7</a:t>
                      </a:r>
                      <a:endParaRPr lang="he-IL" sz="800" b="1" i="0" u="none" strike="noStrike">
                        <a:effectLst/>
                        <a:latin typeface="Courie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800" u="none" strike="noStrike">
                          <a:effectLst/>
                        </a:rPr>
                        <a:t>202</a:t>
                      </a:r>
                      <a:endParaRPr lang="he-IL" sz="800" b="1" i="0" u="none" strike="noStrike">
                        <a:effectLst/>
                        <a:latin typeface="Courie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71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8</a:t>
                      </a:r>
                      <a:endParaRPr lang="he-I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u="none" strike="noStrike">
                          <a:effectLst/>
                        </a:rPr>
                        <a:t>C</a:t>
                      </a:r>
                      <a:endParaRPr lang="en-US" sz="800" b="1" i="0" u="none" strike="noStrike">
                        <a:effectLst/>
                        <a:latin typeface="Courie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71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11</a:t>
                      </a:r>
                      <a:endParaRPr lang="he-I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53437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26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123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12:55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700" u="none" strike="noStrike">
                          <a:effectLst/>
                        </a:rPr>
                        <a:t>המעפיל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Miriam Transparen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800" u="none" strike="noStrike">
                          <a:effectLst/>
                        </a:rPr>
                        <a:t>2485</a:t>
                      </a:r>
                      <a:endParaRPr lang="he-IL" sz="800" b="0" i="0" u="none" strike="noStrike">
                        <a:effectLst/>
                        <a:latin typeface="Miriam Transparen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800" u="none" strike="noStrike">
                          <a:effectLst/>
                        </a:rPr>
                        <a:t>7</a:t>
                      </a:r>
                      <a:endParaRPr lang="he-IL" sz="800" b="1" i="0" u="none" strike="noStrike">
                        <a:effectLst/>
                        <a:latin typeface="Courie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800" u="none" strike="noStrike">
                          <a:effectLst/>
                        </a:rPr>
                        <a:t>220</a:t>
                      </a:r>
                      <a:endParaRPr lang="he-IL" sz="800" b="1" i="0" u="none" strike="noStrike">
                        <a:effectLst/>
                        <a:latin typeface="Courie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71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6</a:t>
                      </a:r>
                      <a:endParaRPr lang="he-I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u="none" strike="noStrike">
                          <a:effectLst/>
                        </a:rPr>
                        <a:t>C</a:t>
                      </a:r>
                      <a:endParaRPr lang="en-US" sz="800" b="1" i="0" u="none" strike="noStrike">
                        <a:effectLst/>
                        <a:latin typeface="Courie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6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14</a:t>
                      </a:r>
                      <a:endParaRPr lang="he-I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53437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27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225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14:30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700" u="none" strike="noStrike">
                          <a:effectLst/>
                        </a:rPr>
                        <a:t>פרדס חנה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Miriam Transparen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800" u="none" strike="noStrike">
                          <a:effectLst/>
                        </a:rPr>
                        <a:t>2500</a:t>
                      </a:r>
                      <a:endParaRPr lang="he-IL" sz="800" b="0" i="0" u="none" strike="noStrike">
                        <a:effectLst/>
                        <a:latin typeface="Miriam Transparen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800" u="none" strike="noStrike">
                          <a:effectLst/>
                        </a:rPr>
                        <a:t>7</a:t>
                      </a:r>
                      <a:endParaRPr lang="he-IL" sz="800" b="1" i="0" u="none" strike="noStrike">
                        <a:effectLst/>
                        <a:latin typeface="Courie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800" u="none" strike="noStrike">
                          <a:effectLst/>
                        </a:rPr>
                        <a:t>402</a:t>
                      </a:r>
                      <a:endParaRPr lang="he-IL" sz="800" b="1" i="0" u="none" strike="noStrike">
                        <a:effectLst/>
                        <a:latin typeface="Courie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3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2</a:t>
                      </a:r>
                      <a:endParaRPr lang="he-I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u="none" strike="noStrike">
                          <a:effectLst/>
                        </a:rPr>
                        <a:t>C</a:t>
                      </a:r>
                      <a:endParaRPr lang="en-US" sz="800" b="1" i="0" u="none" strike="noStrike">
                        <a:effectLst/>
                        <a:latin typeface="Courie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3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6</a:t>
                      </a:r>
                      <a:endParaRPr lang="he-I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53437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28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133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16:25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700" u="none" strike="noStrike">
                          <a:effectLst/>
                        </a:rPr>
                        <a:t>ברקאי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Miriam Transparen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800" u="none" strike="noStrike">
                          <a:effectLst/>
                        </a:rPr>
                        <a:t>2351</a:t>
                      </a:r>
                      <a:endParaRPr lang="he-IL" sz="800" b="0" i="0" u="none" strike="noStrike">
                        <a:effectLst/>
                        <a:latin typeface="Miriam Transparen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800" u="none" strike="noStrike">
                          <a:effectLst/>
                        </a:rPr>
                        <a:t>6</a:t>
                      </a:r>
                      <a:endParaRPr lang="he-IL" sz="800" b="1" i="0" u="none" strike="noStrike">
                        <a:effectLst/>
                        <a:latin typeface="Courie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800" u="none" strike="noStrike">
                          <a:effectLst/>
                        </a:rPr>
                        <a:t>277</a:t>
                      </a:r>
                      <a:endParaRPr lang="he-IL" sz="800" b="1" i="0" u="none" strike="noStrike">
                        <a:effectLst/>
                        <a:latin typeface="Courie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3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6</a:t>
                      </a:r>
                      <a:endParaRPr lang="he-I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u="none" strike="noStrike">
                          <a:effectLst/>
                        </a:rPr>
                        <a:t>C</a:t>
                      </a:r>
                      <a:endParaRPr lang="en-US" sz="800" b="1" i="0" u="none" strike="noStrike">
                        <a:effectLst/>
                        <a:latin typeface="Courie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71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7</a:t>
                      </a:r>
                      <a:endParaRPr lang="he-I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53437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29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317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13:30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700" u="none" strike="noStrike">
                          <a:effectLst/>
                        </a:rPr>
                        <a:t>אליכין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Miriam Transparen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800" u="none" strike="noStrike">
                          <a:effectLst/>
                        </a:rPr>
                        <a:t>2603</a:t>
                      </a:r>
                      <a:endParaRPr lang="he-IL" sz="800" b="0" i="0" u="none" strike="noStrike">
                        <a:effectLst/>
                        <a:latin typeface="Miriam Transparen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800" u="none" strike="noStrike">
                          <a:effectLst/>
                        </a:rPr>
                        <a:t>7</a:t>
                      </a:r>
                      <a:endParaRPr lang="he-IL" sz="800" b="1" i="0" u="none" strike="noStrike">
                        <a:effectLst/>
                        <a:latin typeface="Courie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800" u="none" strike="noStrike">
                          <a:effectLst/>
                        </a:rPr>
                        <a:t>566</a:t>
                      </a:r>
                      <a:endParaRPr lang="he-IL" sz="800" b="1" i="0" u="none" strike="noStrike">
                        <a:effectLst/>
                        <a:latin typeface="Courie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71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6</a:t>
                      </a:r>
                      <a:endParaRPr lang="he-I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u="none" strike="noStrike">
                          <a:effectLst/>
                        </a:rPr>
                        <a:t>U</a:t>
                      </a:r>
                      <a:endParaRPr lang="en-US" sz="800" b="1" i="0" u="none" strike="noStrike">
                        <a:effectLst/>
                        <a:latin typeface="Courie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6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3</a:t>
                      </a:r>
                      <a:endParaRPr lang="he-I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53437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30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170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15:20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700" u="none" strike="noStrike">
                          <a:effectLst/>
                        </a:rPr>
                        <a:t>המעפיל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Miriam Transparen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800" u="none" strike="noStrike">
                          <a:effectLst/>
                        </a:rPr>
                        <a:t>2611</a:t>
                      </a:r>
                      <a:endParaRPr lang="he-IL" sz="800" b="0" i="0" u="none" strike="noStrike">
                        <a:effectLst/>
                        <a:latin typeface="Miriam Transparen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800" u="none" strike="noStrike">
                          <a:effectLst/>
                        </a:rPr>
                        <a:t>7</a:t>
                      </a:r>
                      <a:endParaRPr lang="he-IL" sz="800" b="1" i="0" u="none" strike="noStrike">
                        <a:effectLst/>
                        <a:latin typeface="Courie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800" u="none" strike="noStrike">
                          <a:effectLst/>
                        </a:rPr>
                        <a:t>304</a:t>
                      </a:r>
                      <a:endParaRPr lang="he-IL" sz="800" b="1" i="0" u="none" strike="noStrike">
                        <a:effectLst/>
                        <a:latin typeface="Courie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71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6</a:t>
                      </a:r>
                      <a:endParaRPr lang="he-I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u="none" strike="noStrike">
                          <a:effectLst/>
                        </a:rPr>
                        <a:t>C</a:t>
                      </a:r>
                      <a:endParaRPr lang="en-US" sz="800" b="1" i="0" u="none" strike="noStrike">
                        <a:effectLst/>
                        <a:latin typeface="Courie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>
                          <a:effectLst/>
                        </a:rPr>
                        <a:t>71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700" u="none" strike="noStrike" dirty="0">
                          <a:effectLst/>
                        </a:rPr>
                        <a:t>4</a:t>
                      </a:r>
                      <a:endParaRPr lang="he-IL" sz="7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6804025" y="1787525"/>
            <a:ext cx="838200" cy="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1">
              <a:defRPr sz="1000"/>
            </a:pPr>
            <a:r>
              <a:rPr lang="he-IL" sz="800" b="0" i="0" u="none" strike="noStrike" baseline="0">
                <a:solidFill>
                  <a:srgbClr val="000000"/>
                </a:solidFill>
                <a:latin typeface="Miriam Transparent"/>
                <a:cs typeface="Miriam Transparent"/>
              </a:rPr>
              <a:t>תחזית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432800" y="1787525"/>
            <a:ext cx="866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 sz="1000"/>
            </a:pPr>
            <a:endParaRPr lang="he-IL" sz="800" b="0" i="0" u="none" strike="noStrike" baseline="0" dirty="0">
              <a:solidFill>
                <a:srgbClr val="000000"/>
              </a:solidFill>
              <a:latin typeface="Miriam Transparent"/>
              <a:cs typeface="Miriam Transparen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8384" y="1988840"/>
            <a:ext cx="46791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GB" sz="1200" dirty="0" smtClean="0"/>
              <a:t>day</a:t>
            </a:r>
            <a:endParaRPr lang="he-IL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7524328" y="1665674"/>
            <a:ext cx="52855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US" sz="1200" dirty="0" smtClean="0"/>
              <a:t>SO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 max</a:t>
            </a:r>
            <a:endParaRPr lang="he-IL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3707904" y="1577581"/>
            <a:ext cx="8640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US" sz="1200" dirty="0" smtClean="0"/>
              <a:t>SO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 weighted</a:t>
            </a:r>
            <a:endParaRPr lang="he-IL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4561104" y="1577582"/>
            <a:ext cx="8640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US" sz="1200" dirty="0" smtClean="0"/>
              <a:t>SO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 emission</a:t>
            </a:r>
            <a:endParaRPr lang="he-IL" sz="1200" dirty="0"/>
          </a:p>
        </p:txBody>
      </p:sp>
      <p:sp>
        <p:nvSpPr>
          <p:cNvPr id="12" name="אליפסה 11"/>
          <p:cNvSpPr/>
          <p:nvPr/>
        </p:nvSpPr>
        <p:spPr>
          <a:xfrm>
            <a:off x="7701297" y="2257075"/>
            <a:ext cx="264280" cy="22705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אליפסה 12"/>
          <p:cNvSpPr/>
          <p:nvPr/>
        </p:nvSpPr>
        <p:spPr>
          <a:xfrm>
            <a:off x="4296824" y="2265839"/>
            <a:ext cx="264280" cy="22705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אליפסה 13"/>
          <p:cNvSpPr/>
          <p:nvPr/>
        </p:nvSpPr>
        <p:spPr>
          <a:xfrm>
            <a:off x="2051720" y="2271314"/>
            <a:ext cx="264280" cy="22705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TextBox 14"/>
          <p:cNvSpPr txBox="1"/>
          <p:nvPr/>
        </p:nvSpPr>
        <p:spPr>
          <a:xfrm>
            <a:off x="2627784" y="1896506"/>
            <a:ext cx="59276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GB" sz="1200" dirty="0" smtClean="0"/>
              <a:t>score</a:t>
            </a:r>
            <a:endParaRPr lang="he-IL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1605775" y="1665674"/>
            <a:ext cx="89188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GB" sz="1200" dirty="0" smtClean="0"/>
              <a:t>Model mark</a:t>
            </a:r>
            <a:endParaRPr lang="he-IL" sz="1200" dirty="0"/>
          </a:p>
        </p:txBody>
      </p:sp>
    </p:spTree>
    <p:extLst>
      <p:ext uri="{BB962C8B-B14F-4D97-AF65-F5344CB8AC3E}">
        <p14:creationId xmlns:p14="http://schemas.microsoft.com/office/powerpoint/2010/main" val="10552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Other ways</a:t>
            </a: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432800" y="1787525"/>
            <a:ext cx="866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 sz="1000"/>
            </a:pPr>
            <a:endParaRPr lang="he-IL" sz="800" b="0" i="0" u="none" strike="noStrike" baseline="0" dirty="0">
              <a:solidFill>
                <a:srgbClr val="000000"/>
              </a:solidFill>
              <a:latin typeface="Miriam Transparent"/>
              <a:cs typeface="Miriam Transparent"/>
            </a:endParaRPr>
          </a:p>
        </p:txBody>
      </p:sp>
      <p:pic>
        <p:nvPicPr>
          <p:cNvPr id="10" name="תמונה 9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401161"/>
            <a:ext cx="4650501" cy="545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27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Summary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253" y="1772816"/>
            <a:ext cx="8229600" cy="5256584"/>
          </a:xfrm>
        </p:spPr>
        <p:txBody>
          <a:bodyPr/>
          <a:lstStyle/>
          <a:p>
            <a:pPr algn="l" rtl="0"/>
            <a:r>
              <a:rPr lang="en-US" sz="2800" dirty="0" smtClean="0">
                <a:solidFill>
                  <a:schemeClr val="bg1"/>
                </a:solidFill>
              </a:rPr>
              <a:t>Response of the IMS to the need of the environmental agencies to develop a warning system for air pollution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l" rtl="0"/>
            <a:r>
              <a:rPr lang="en-US" sz="2800" dirty="0" smtClean="0">
                <a:solidFill>
                  <a:schemeClr val="bg1"/>
                </a:solidFill>
              </a:rPr>
              <a:t>“</a:t>
            </a:r>
            <a:r>
              <a:rPr lang="en-US" sz="2800" i="1" dirty="0" smtClean="0">
                <a:solidFill>
                  <a:schemeClr val="bg1"/>
                </a:solidFill>
              </a:rPr>
              <a:t>The </a:t>
            </a:r>
            <a:r>
              <a:rPr lang="en-US" sz="2800" i="1" dirty="0">
                <a:solidFill>
                  <a:schemeClr val="bg1"/>
                </a:solidFill>
              </a:rPr>
              <a:t>operation of the </a:t>
            </a:r>
            <a:r>
              <a:rPr lang="en-US" sz="2800" i="1" dirty="0" smtClean="0">
                <a:solidFill>
                  <a:schemeClr val="bg1"/>
                </a:solidFill>
              </a:rPr>
              <a:t>ICS </a:t>
            </a:r>
            <a:r>
              <a:rPr lang="en-US" sz="2800" i="1" dirty="0">
                <a:solidFill>
                  <a:schemeClr val="bg1"/>
                </a:solidFill>
              </a:rPr>
              <a:t>led to a significant improvement in air quality in the Haifa area, and a further decrease in SO</a:t>
            </a:r>
            <a:r>
              <a:rPr lang="en-US" sz="2800" i="1" baseline="-25000" dirty="0">
                <a:solidFill>
                  <a:schemeClr val="bg1"/>
                </a:solidFill>
              </a:rPr>
              <a:t>2</a:t>
            </a:r>
            <a:r>
              <a:rPr lang="en-US" sz="2800" i="1" dirty="0">
                <a:solidFill>
                  <a:schemeClr val="bg1"/>
                </a:solidFill>
              </a:rPr>
              <a:t> emissions was achieved by a gradual reduction in the sulfur content of the fuel oil used in the </a:t>
            </a:r>
            <a:r>
              <a:rPr lang="en-US" sz="2800" i="1" dirty="0" smtClean="0">
                <a:solidFill>
                  <a:schemeClr val="bg1"/>
                </a:solidFill>
              </a:rPr>
              <a:t>factories” </a:t>
            </a:r>
            <a:r>
              <a:rPr lang="en-US" sz="2800" dirty="0" smtClean="0">
                <a:solidFill>
                  <a:schemeClr val="bg1"/>
                </a:solidFill>
              </a:rPr>
              <a:t>(old website of the Haifa regional association)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14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86714"/>
            <a:ext cx="7692920" cy="5766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מלבן 1"/>
          <p:cNvSpPr/>
          <p:nvPr/>
        </p:nvSpPr>
        <p:spPr>
          <a:xfrm>
            <a:off x="3491880" y="886714"/>
            <a:ext cx="36003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 smtClean="0">
                <a:ln w="1905">
                  <a:noFill/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Thank you</a:t>
            </a:r>
            <a:endParaRPr lang="he-IL" sz="4400" i="1" dirty="0">
              <a:ln w="1905">
                <a:noFill/>
              </a:ln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Grp="1" noChangeArrowheads="1"/>
          </p:cNvSpPr>
          <p:nvPr>
            <p:ph type="title"/>
          </p:nvPr>
        </p:nvSpPr>
        <p:spPr>
          <a:xfrm>
            <a:off x="897754" y="26064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Motivation in Israel </a:t>
            </a:r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1855365"/>
            <a:ext cx="8670154" cy="4525963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Back in the 80’s and the 90’s:</a:t>
            </a:r>
          </a:p>
          <a:p>
            <a:pPr marL="0" indent="0" algn="l" rtl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High concentrations of SO</a:t>
            </a:r>
            <a:r>
              <a:rPr lang="en-US" sz="2800" baseline="-25000" dirty="0" smtClean="0">
                <a:solidFill>
                  <a:schemeClr val="bg1"/>
                </a:solidFill>
              </a:rPr>
              <a:t>2</a:t>
            </a:r>
          </a:p>
          <a:p>
            <a:pPr marL="0" indent="0" algn="l" rtl="0">
              <a:buNone/>
            </a:pPr>
            <a:endParaRPr lang="en-US" sz="2800" baseline="-25000" dirty="0" smtClean="0">
              <a:solidFill>
                <a:schemeClr val="bg1"/>
              </a:solidFill>
            </a:endParaRPr>
          </a:p>
        </p:txBody>
      </p:sp>
      <p:pic>
        <p:nvPicPr>
          <p:cNvPr id="5" name="Picture 2" descr="ics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918869"/>
            <a:ext cx="5135488" cy="389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974" y="4221088"/>
            <a:ext cx="391128" cy="116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1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Grp="1" noChangeArrowheads="1"/>
          </p:cNvSpPr>
          <p:nvPr>
            <p:ph type="title"/>
          </p:nvPr>
        </p:nvSpPr>
        <p:spPr>
          <a:xfrm>
            <a:off x="897754" y="26064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2008 : Clean Air Act</a:t>
            </a:r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1855365"/>
            <a:ext cx="8670154" cy="4525963"/>
          </a:xfrm>
        </p:spPr>
        <p:txBody>
          <a:bodyPr/>
          <a:lstStyle/>
          <a:p>
            <a:pPr algn="l" rtl="0"/>
            <a:r>
              <a:rPr lang="en-US" sz="2800" dirty="0" smtClean="0">
                <a:solidFill>
                  <a:schemeClr val="bg1"/>
                </a:solidFill>
              </a:rPr>
              <a:t>Air Quality Values.</a:t>
            </a:r>
          </a:p>
          <a:p>
            <a:pPr algn="l" rtl="0"/>
            <a:r>
              <a:rPr lang="en-US" sz="2400" dirty="0" smtClean="0">
                <a:solidFill>
                  <a:schemeClr val="bg1"/>
                </a:solidFill>
              </a:rPr>
              <a:t>The Environment Standard defines the concentration of pollutant permitted in the open air without reference to a specific pollutant factor. </a:t>
            </a:r>
            <a:r>
              <a:rPr lang="en-US" sz="2400" dirty="0">
                <a:solidFill>
                  <a:schemeClr val="bg1"/>
                </a:solidFill>
              </a:rPr>
              <a:t>The purpose of the </a:t>
            </a:r>
            <a:r>
              <a:rPr lang="en-US" sz="2400" dirty="0" smtClean="0">
                <a:solidFill>
                  <a:schemeClr val="bg1"/>
                </a:solidFill>
              </a:rPr>
              <a:t>standard </a:t>
            </a:r>
            <a:r>
              <a:rPr lang="en-US" sz="2400" dirty="0">
                <a:solidFill>
                  <a:schemeClr val="bg1"/>
                </a:solidFill>
              </a:rPr>
              <a:t>is to determine </a:t>
            </a:r>
            <a:r>
              <a:rPr lang="en-US" sz="2400" dirty="0">
                <a:solidFill>
                  <a:srgbClr val="FFFF99"/>
                </a:solidFill>
              </a:rPr>
              <a:t>the maximum value of a pollutant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rgbClr val="FFFF99"/>
                </a:solidFill>
              </a:rPr>
              <a:t>concentration</a:t>
            </a:r>
            <a:r>
              <a:rPr lang="en-US" sz="2400" dirty="0">
                <a:solidFill>
                  <a:schemeClr val="bg1"/>
                </a:solidFill>
              </a:rPr>
              <a:t> that will, to the extent possible, </a:t>
            </a:r>
            <a:r>
              <a:rPr lang="en-US" sz="2400" dirty="0">
                <a:solidFill>
                  <a:srgbClr val="FFFF99"/>
                </a:solidFill>
              </a:rPr>
              <a:t>prevent public health effects</a:t>
            </a:r>
            <a:endParaRPr lang="he-IL" sz="2400" dirty="0">
              <a:solidFill>
                <a:srgbClr val="FFFF99"/>
              </a:solidFill>
            </a:endParaRPr>
          </a:p>
          <a:p>
            <a:pPr algn="l" rtl="0"/>
            <a:r>
              <a:rPr lang="en-US" sz="2800" dirty="0" smtClean="0">
                <a:solidFill>
                  <a:schemeClr val="bg1"/>
                </a:solidFill>
              </a:rPr>
              <a:t>3 new thresholds:</a:t>
            </a:r>
          </a:p>
          <a:p>
            <a:pPr algn="l" rtl="0"/>
            <a:r>
              <a:rPr lang="en-US" sz="2800" b="1" dirty="0">
                <a:solidFill>
                  <a:schemeClr val="accent1"/>
                </a:solidFill>
              </a:rPr>
              <a:t>Target values</a:t>
            </a:r>
            <a:endParaRPr lang="he-IL" sz="2800" dirty="0">
              <a:solidFill>
                <a:schemeClr val="accent1"/>
              </a:solidFill>
              <a:latin typeface="Calibri"/>
            </a:endParaRPr>
          </a:p>
          <a:p>
            <a:pPr algn="l" rtl="0"/>
            <a:r>
              <a:rPr lang="en-US" sz="2800" b="1" dirty="0">
                <a:solidFill>
                  <a:srgbClr val="00FF00"/>
                </a:solidFill>
              </a:rPr>
              <a:t>Limit </a:t>
            </a:r>
            <a:r>
              <a:rPr lang="en-US" sz="2800" b="1" dirty="0" smtClean="0">
                <a:solidFill>
                  <a:srgbClr val="00FF00"/>
                </a:solidFill>
              </a:rPr>
              <a:t>values </a:t>
            </a:r>
            <a:r>
              <a:rPr lang="en-US" sz="2800" b="1" dirty="0" smtClean="0">
                <a:solidFill>
                  <a:schemeClr val="bg1"/>
                </a:solidFill>
              </a:rPr>
              <a:t>(Air quality standards)</a:t>
            </a:r>
            <a:endParaRPr lang="he-IL" sz="2800" dirty="0">
              <a:solidFill>
                <a:schemeClr val="bg1"/>
              </a:solidFill>
              <a:latin typeface="Calibri"/>
            </a:endParaRPr>
          </a:p>
          <a:p>
            <a:pPr algn="l" rtl="0"/>
            <a:r>
              <a:rPr lang="en-US" sz="2800" b="1" dirty="0">
                <a:solidFill>
                  <a:srgbClr val="FF5050"/>
                </a:solidFill>
              </a:rPr>
              <a:t>Alert </a:t>
            </a:r>
            <a:r>
              <a:rPr lang="en-US" sz="2800" b="1" dirty="0" smtClean="0">
                <a:solidFill>
                  <a:srgbClr val="FF5050"/>
                </a:solidFill>
              </a:rPr>
              <a:t>thresholds</a:t>
            </a:r>
            <a:endParaRPr lang="he-IL" sz="2800" dirty="0">
              <a:solidFill>
                <a:srgbClr val="FF5050"/>
              </a:solidFill>
              <a:latin typeface="Calibri"/>
            </a:endParaRPr>
          </a:p>
          <a:p>
            <a:pPr algn="l" rtl="0"/>
            <a:endParaRPr lang="en-US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27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Grp="1" noChangeArrowheads="1"/>
          </p:cNvSpPr>
          <p:nvPr>
            <p:ph type="title"/>
          </p:nvPr>
        </p:nvSpPr>
        <p:spPr>
          <a:xfrm>
            <a:off x="897754" y="26064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2008 : Clean Air Act</a:t>
            </a:r>
          </a:p>
        </p:txBody>
      </p:sp>
      <p:pic>
        <p:nvPicPr>
          <p:cNvPr id="3" name="מציין מיקום תוכן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1844824"/>
            <a:ext cx="7992888" cy="502553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83101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28" y="1817477"/>
            <a:ext cx="5462558" cy="4525963"/>
          </a:xfrm>
          <a:solidFill>
            <a:schemeClr val="bg1"/>
          </a:solidFill>
        </p:spPr>
        <p:txBody>
          <a:bodyPr/>
          <a:lstStyle/>
          <a:p>
            <a:pPr algn="l" rtl="0"/>
            <a:r>
              <a:rPr lang="en-US" dirty="0">
                <a:solidFill>
                  <a:srgbClr val="7030A0"/>
                </a:solidFill>
              </a:rPr>
              <a:t>Ashqelon</a:t>
            </a:r>
            <a:r>
              <a:rPr lang="en-US" dirty="0"/>
              <a:t> –  250 m – Coal.</a:t>
            </a:r>
            <a:endParaRPr lang="he-IL" dirty="0"/>
          </a:p>
          <a:p>
            <a:pPr algn="l" rtl="0"/>
            <a:r>
              <a:rPr lang="en-US" dirty="0" err="1">
                <a:solidFill>
                  <a:srgbClr val="0070C0"/>
                </a:solidFill>
              </a:rPr>
              <a:t>Hadera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–   250 -300 m – Coal.</a:t>
            </a:r>
            <a:endParaRPr lang="he-IL" dirty="0"/>
          </a:p>
          <a:p>
            <a:pPr algn="l" rtl="0"/>
            <a:r>
              <a:rPr lang="en-US" dirty="0" smtClean="0">
                <a:solidFill>
                  <a:srgbClr val="00B050"/>
                </a:solidFill>
              </a:rPr>
              <a:t>Haifa</a:t>
            </a:r>
            <a:r>
              <a:rPr lang="en-US" dirty="0" smtClean="0"/>
              <a:t> – 80 m, </a:t>
            </a:r>
            <a:r>
              <a:rPr lang="en-US" dirty="0" err="1" smtClean="0"/>
              <a:t>Mazut</a:t>
            </a:r>
            <a:r>
              <a:rPr lang="en-US" dirty="0" smtClean="0"/>
              <a:t> (recently – Natural Gas)</a:t>
            </a:r>
            <a:endParaRPr lang="he-IL" dirty="0"/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Sulfur Oxide</a:t>
            </a:r>
            <a:endParaRPr lang="en-US" dirty="0">
              <a:solidFill>
                <a:srgbClr val="FF0000"/>
              </a:solidFill>
            </a:endParaRPr>
          </a:p>
          <a:p>
            <a:pPr algn="l" rtl="0"/>
            <a:endParaRPr lang="en-US" dirty="0"/>
          </a:p>
        </p:txBody>
      </p:sp>
      <p:pic>
        <p:nvPicPr>
          <p:cNvPr id="6" name="Picture 5" descr="המשרד להגנת הסביבה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0834" y="5690408"/>
            <a:ext cx="6876290" cy="1152128"/>
          </a:xfrm>
          <a:prstGeom prst="rect">
            <a:avLst/>
          </a:prstGeom>
          <a:noFill/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018" y="1988840"/>
            <a:ext cx="3669981" cy="48568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6136" y="6127698"/>
            <a:ext cx="1224102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Ashqelon</a:t>
            </a:r>
            <a:endParaRPr lang="he-IL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95456" y="3338436"/>
            <a:ext cx="1224102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Hadera</a:t>
            </a:r>
            <a:endParaRPr lang="he-IL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09008" y="2147052"/>
            <a:ext cx="1224102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Haifa</a:t>
            </a:r>
            <a:endParaRPr lang="he-IL" dirty="0">
              <a:solidFill>
                <a:srgbClr val="00B050"/>
              </a:solidFill>
            </a:endParaRPr>
          </a:p>
        </p:txBody>
      </p:sp>
      <p:sp>
        <p:nvSpPr>
          <p:cNvPr id="10" name="יהלום 9"/>
          <p:cNvSpPr/>
          <p:nvPr/>
        </p:nvSpPr>
        <p:spPr bwMode="auto">
          <a:xfrm>
            <a:off x="7244184" y="2263676"/>
            <a:ext cx="72008" cy="72008"/>
          </a:xfrm>
          <a:prstGeom prst="diamond">
            <a:avLst/>
          </a:prstGeom>
          <a:solidFill>
            <a:srgbClr val="00B05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יהלום 12"/>
          <p:cNvSpPr/>
          <p:nvPr/>
        </p:nvSpPr>
        <p:spPr bwMode="auto">
          <a:xfrm>
            <a:off x="6710784" y="3482876"/>
            <a:ext cx="72008" cy="72008"/>
          </a:xfrm>
          <a:prstGeom prst="diamond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יהלום 13"/>
          <p:cNvSpPr/>
          <p:nvPr/>
        </p:nvSpPr>
        <p:spPr bwMode="auto">
          <a:xfrm>
            <a:off x="5635342" y="6343440"/>
            <a:ext cx="72008" cy="72008"/>
          </a:xfrm>
          <a:prstGeom prst="diamond">
            <a:avLst/>
          </a:prstGeom>
          <a:solidFill>
            <a:srgbClr val="7030A0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8"/>
          <p:cNvSpPr txBox="1">
            <a:spLocks noChangeArrowheads="1"/>
          </p:cNvSpPr>
          <p:nvPr/>
        </p:nvSpPr>
        <p:spPr bwMode="auto">
          <a:xfrm>
            <a:off x="897754" y="26064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kern="0" dirty="0" smtClean="0">
                <a:solidFill>
                  <a:srgbClr val="FFFFFF"/>
                </a:solidFill>
              </a:rPr>
              <a:t>The sources of emissions (Power Plants)</a:t>
            </a:r>
          </a:p>
        </p:txBody>
      </p:sp>
    </p:spTree>
    <p:extLst>
      <p:ext uri="{BB962C8B-B14F-4D97-AF65-F5344CB8AC3E}">
        <p14:creationId xmlns:p14="http://schemas.microsoft.com/office/powerpoint/2010/main" val="423862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 animBg="1"/>
      <p:bldP spid="3" grpId="0" uiExpand="1" animBg="1"/>
      <p:bldP spid="8" grpId="0" uiExpand="1" animBg="1"/>
      <p:bldP spid="9" grpId="0" uiExpand="1" animBg="1"/>
      <p:bldP spid="10" grpId="0" uiExpand="1" animBg="1"/>
      <p:bldP spid="13" grpId="0" uiExpand="1" animBg="1"/>
      <p:bldP spid="14" grpId="0" uiExpan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-242888"/>
            <a:ext cx="8229600" cy="1143001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Haifa area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221" name="Picture 5" descr="mana_haifa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338826"/>
            <a:ext cx="8244408" cy="551917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19608" y="3137652"/>
            <a:ext cx="1583472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Power plant</a:t>
            </a:r>
            <a:endParaRPr lang="he-IL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79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-242888"/>
            <a:ext cx="8229600" cy="1143001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Haifa area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חיפה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647781"/>
            <a:ext cx="7520260" cy="62454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467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יצוב ברירת מחדל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ערכת נושא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Fireworks</Template>
  <TotalTime>7053</TotalTime>
  <Words>1321</Words>
  <Application>Microsoft Office PowerPoint</Application>
  <PresentationFormat>On-screen Show (4:3)</PresentationFormat>
  <Paragraphs>548</Paragraphs>
  <Slides>39</Slides>
  <Notes>3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עיצוב ברירת מחדל</vt:lpstr>
      <vt:lpstr>Slide</vt:lpstr>
      <vt:lpstr>PowerPoint Presentation</vt:lpstr>
      <vt:lpstr>outline</vt:lpstr>
      <vt:lpstr>Motivation</vt:lpstr>
      <vt:lpstr>Motivation in Israel </vt:lpstr>
      <vt:lpstr>2008 : Clean Air Act</vt:lpstr>
      <vt:lpstr>2008 : Clean Air Act</vt:lpstr>
      <vt:lpstr>PowerPoint Presentation</vt:lpstr>
      <vt:lpstr>Haifa area</vt:lpstr>
      <vt:lpstr>Haifa area</vt:lpstr>
      <vt:lpstr>Ashqelon area</vt:lpstr>
      <vt:lpstr>Hadera area</vt:lpstr>
      <vt:lpstr>PowerPoint Presentation</vt:lpstr>
      <vt:lpstr>PowerPoint Presentation</vt:lpstr>
      <vt:lpstr>PowerPoint Presentation</vt:lpstr>
      <vt:lpstr>What is dangerous in each region?</vt:lpstr>
      <vt:lpstr>PowerPoint Presentation</vt:lpstr>
      <vt:lpstr>PowerPoint Presentation</vt:lpstr>
      <vt:lpstr>Intermittent Control System (ICS)</vt:lpstr>
      <vt:lpstr>PowerPoint Presentation</vt:lpstr>
      <vt:lpstr>The ICS model</vt:lpstr>
      <vt:lpstr>Different atmospheric situations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Warnings on time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 example in Haifa </vt:lpstr>
      <vt:lpstr>PowerPoint Presentation</vt:lpstr>
      <vt:lpstr>validation</vt:lpstr>
      <vt:lpstr>Other ways</vt:lpstr>
      <vt:lpstr>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Nir</dc:creator>
  <cp:lastModifiedBy>naama</cp:lastModifiedBy>
  <cp:revision>430</cp:revision>
  <dcterms:created xsi:type="dcterms:W3CDTF">2006-12-23T06:08:17Z</dcterms:created>
  <dcterms:modified xsi:type="dcterms:W3CDTF">2017-11-09T08:12:20Z</dcterms:modified>
</cp:coreProperties>
</file>