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85" r:id="rId2"/>
    <p:sldId id="257" r:id="rId3"/>
    <p:sldId id="333" r:id="rId4"/>
    <p:sldId id="259" r:id="rId5"/>
    <p:sldId id="365" r:id="rId6"/>
    <p:sldId id="377" r:id="rId7"/>
    <p:sldId id="378" r:id="rId8"/>
    <p:sldId id="336" r:id="rId9"/>
    <p:sldId id="290" r:id="rId10"/>
    <p:sldId id="340" r:id="rId11"/>
    <p:sldId id="382" r:id="rId12"/>
    <p:sldId id="341" r:id="rId13"/>
    <p:sldId id="384" r:id="rId14"/>
    <p:sldId id="385" r:id="rId15"/>
    <p:sldId id="379" r:id="rId16"/>
    <p:sldId id="381" r:id="rId17"/>
    <p:sldId id="383" r:id="rId18"/>
    <p:sldId id="380" r:id="rId19"/>
    <p:sldId id="355" r:id="rId20"/>
    <p:sldId id="363" r:id="rId21"/>
    <p:sldId id="361" r:id="rId22"/>
    <p:sldId id="375" r:id="rId23"/>
    <p:sldId id="367" r:id="rId24"/>
    <p:sldId id="316" r:id="rId25"/>
    <p:sldId id="371" r:id="rId26"/>
    <p:sldId id="319" r:id="rId2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B057"/>
    <a:srgbClr val="8000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DBDB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CCDA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844016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xfrm>
            <a:off x="6370985" y="6356350"/>
            <a:ext cx="182216" cy="17281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/>
          </p:cNvSpPr>
          <p:nvPr>
            <p:ph type="title"/>
          </p:nvPr>
        </p:nvSpPr>
        <p:spPr>
          <a:xfrm>
            <a:off x="250825" y="0"/>
            <a:ext cx="8713790" cy="1169988"/>
          </a:xfrm>
          <a:prstGeom prst="rect">
            <a:avLst/>
          </a:prstGeom>
        </p:spPr>
        <p:txBody>
          <a:bodyPr lIns="45718" tIns="45718" rIns="45718" bIns="45718" anchor="ctr"/>
          <a:lstStyle>
            <a:lvl1pPr defTabSz="914400">
              <a:defRPr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79" name="Shape 179"/>
          <p:cNvSpPr>
            <a:spLocks noGrp="1"/>
          </p:cNvSpPr>
          <p:nvPr>
            <p:ph type="sldNum" sz="quarter" idx="2"/>
          </p:nvPr>
        </p:nvSpPr>
        <p:spPr>
          <a:xfrm>
            <a:off x="6746273" y="6478587"/>
            <a:ext cx="273652" cy="264251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7" name="Shape 18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8" name="Shape 1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/>
          </p:cNvSpPr>
          <p:nvPr>
            <p:ph type="sldNum" sz="quarter" idx="2"/>
          </p:nvPr>
        </p:nvSpPr>
        <p:spPr>
          <a:xfrm>
            <a:off x="6868221" y="6478587"/>
            <a:ext cx="151707" cy="177801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>
            <a:spLocks noGrp="1"/>
          </p:cNvSpPr>
          <p:nvPr>
            <p:ph type="title"/>
          </p:nvPr>
        </p:nvSpPr>
        <p:spPr>
          <a:xfrm>
            <a:off x="250825" y="117475"/>
            <a:ext cx="8713790" cy="935038"/>
          </a:xfrm>
          <a:prstGeom prst="rect">
            <a:avLst/>
          </a:prstGeom>
        </p:spPr>
        <p:txBody>
          <a:bodyPr anchor="ctr"/>
          <a:lstStyle>
            <a:lvl1pPr defTabSz="914400">
              <a:defRPr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12" name="Shape 212"/>
          <p:cNvSpPr>
            <a:spLocks noGrp="1"/>
          </p:cNvSpPr>
          <p:nvPr>
            <p:ph type="body" idx="1"/>
          </p:nvPr>
        </p:nvSpPr>
        <p:spPr>
          <a:xfrm>
            <a:off x="250825" y="1052512"/>
            <a:ext cx="8713790" cy="5805488"/>
          </a:xfrm>
          <a:prstGeom prst="rect">
            <a:avLst/>
          </a:prstGeom>
        </p:spPr>
        <p:txBody>
          <a:bodyPr/>
          <a:lstStyle>
            <a:lvl1pPr marL="5334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1pPr>
            <a:lvl2pPr marL="1286932" indent="-829732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4478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3pPr>
            <a:lvl4pPr marL="19050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4pPr>
            <a:lvl5pPr marL="2421464" indent="-592664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3" name="Shape 213"/>
          <p:cNvSpPr>
            <a:spLocks noGrp="1"/>
          </p:cNvSpPr>
          <p:nvPr>
            <p:ph type="sldNum" sz="quarter" idx="2"/>
          </p:nvPr>
        </p:nvSpPr>
        <p:spPr>
          <a:xfrm>
            <a:off x="6868220" y="6478587"/>
            <a:ext cx="151706" cy="177801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mo2016_powerpoint_standard_v2-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cbs-16@wmo.int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113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Title Text</a:t>
            </a:r>
          </a:p>
        </p:txBody>
      </p:sp>
      <p:sp>
        <p:nvSpPr>
          <p:cNvPr id="68" name="Shape 6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447675" indent="0">
              <a:defRPr/>
            </a:lvl2pPr>
            <a:lvl3pPr marL="895350" indent="0">
              <a:defRPr/>
            </a:lvl3pPr>
            <a:lvl4pPr marL="1254125" indent="0">
              <a:defRPr/>
            </a:lvl4pPr>
            <a:lvl5pPr marL="1789113" indent="0">
              <a:defRPr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69" name="Shape 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xfrm>
            <a:off x="6868221" y="6478587"/>
            <a:ext cx="151707" cy="177801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xfrm>
            <a:off x="1331640" y="159491"/>
            <a:ext cx="7355162" cy="1138419"/>
          </a:xfrm>
          <a:prstGeom prst="rect">
            <a:avLst/>
          </a:prstGeom>
        </p:spPr>
        <p:txBody>
          <a:bodyPr anchor="ctr"/>
          <a:lstStyle>
            <a:lvl1pPr defTabSz="914400">
              <a:defRPr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03" name="Shape 103"/>
          <p:cNvSpPr>
            <a:spLocks noGrp="1"/>
          </p:cNvSpPr>
          <p:nvPr>
            <p:ph type="body" sz="quarter" idx="1"/>
          </p:nvPr>
        </p:nvSpPr>
        <p:spPr>
          <a:xfrm>
            <a:off x="457200" y="1297907"/>
            <a:ext cx="4040188" cy="876968"/>
          </a:xfrm>
          <a:prstGeom prst="rect">
            <a:avLst/>
          </a:prstGeom>
        </p:spPr>
        <p:txBody>
          <a:bodyPr anchor="b"/>
          <a:lstStyle>
            <a:lvl1pPr defTabSz="914400">
              <a:spcBef>
                <a:spcPts val="500"/>
              </a:spcBef>
              <a:defRPr sz="2400" b="1">
                <a:latin typeface="Arial"/>
                <a:ea typeface="Arial"/>
                <a:cs typeface="Arial"/>
                <a:sym typeface="Arial"/>
              </a:defRPr>
            </a:lvl1pPr>
            <a:lvl2pPr marL="702127" indent="-244927" defTabSz="914400">
              <a:spcBef>
                <a:spcPts val="500"/>
              </a:spcBef>
              <a:buSzPct val="100000"/>
              <a:buChar char="▪"/>
              <a:defRPr sz="2400" b="1">
                <a:latin typeface="Arial"/>
                <a:ea typeface="Arial"/>
                <a:cs typeface="Arial"/>
                <a:sym typeface="Arial"/>
              </a:defRPr>
            </a:lvl2pPr>
            <a:lvl3pPr marL="1143000" indent="-228600" defTabSz="914400">
              <a:spcBef>
                <a:spcPts val="500"/>
              </a:spcBef>
              <a:buSzPct val="100000"/>
              <a:buChar char="▪"/>
              <a:defRPr sz="2400" b="1">
                <a:latin typeface="Arial"/>
                <a:ea typeface="Arial"/>
                <a:cs typeface="Arial"/>
                <a:sym typeface="Arial"/>
              </a:defRPr>
            </a:lvl3pPr>
            <a:lvl4pPr marL="1645920" indent="-274319" defTabSz="914400">
              <a:spcBef>
                <a:spcPts val="500"/>
              </a:spcBef>
              <a:buSzPct val="100000"/>
              <a:buChar char="▪"/>
              <a:defRPr sz="2400" b="1">
                <a:latin typeface="Arial"/>
                <a:ea typeface="Arial"/>
                <a:cs typeface="Arial"/>
                <a:sym typeface="Arial"/>
              </a:defRPr>
            </a:lvl4pPr>
            <a:lvl5pPr marL="2103120" indent="-274320" defTabSz="914400">
              <a:spcBef>
                <a:spcPts val="500"/>
              </a:spcBef>
              <a:buSzPct val="100000"/>
              <a:buChar char="▪"/>
              <a:defRPr sz="2400" b="1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xfrm>
            <a:off x="6370985" y="6356350"/>
            <a:ext cx="182216" cy="17281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xfrm>
            <a:off x="250825" y="0"/>
            <a:ext cx="8713790" cy="1169988"/>
          </a:xfrm>
          <a:prstGeom prst="rect">
            <a:avLst/>
          </a:prstGeom>
        </p:spPr>
        <p:txBody>
          <a:bodyPr anchor="ctr"/>
          <a:lstStyle>
            <a:lvl1pPr defTabSz="914400">
              <a:defRPr sz="30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47" name="Shape 147"/>
          <p:cNvSpPr>
            <a:spLocks noGrp="1"/>
          </p:cNvSpPr>
          <p:nvPr>
            <p:ph type="sldNum" sz="quarter" idx="2"/>
          </p:nvPr>
        </p:nvSpPr>
        <p:spPr>
          <a:xfrm>
            <a:off x="6837710" y="6478587"/>
            <a:ext cx="182216" cy="17281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>
          <a:xfrm>
            <a:off x="250825" y="117475"/>
            <a:ext cx="8713790" cy="935038"/>
          </a:xfrm>
          <a:prstGeom prst="rect">
            <a:avLst/>
          </a:prstGeom>
        </p:spPr>
        <p:txBody>
          <a:bodyPr anchor="ctr"/>
          <a:lstStyle>
            <a:lvl1pPr defTabSz="914400">
              <a:defRPr sz="3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55" name="Shape 155"/>
          <p:cNvSpPr>
            <a:spLocks noGrp="1"/>
          </p:cNvSpPr>
          <p:nvPr>
            <p:ph type="body" idx="1"/>
          </p:nvPr>
        </p:nvSpPr>
        <p:spPr>
          <a:xfrm>
            <a:off x="250825" y="1052512"/>
            <a:ext cx="8713790" cy="5805488"/>
          </a:xfrm>
          <a:prstGeom prst="rect">
            <a:avLst/>
          </a:prstGeom>
        </p:spPr>
        <p:txBody>
          <a:bodyPr/>
          <a:lstStyle>
            <a:lvl1pPr marL="5334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1pPr>
            <a:lvl2pPr marL="1286932" indent="-829732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4478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3pPr>
            <a:lvl4pPr marL="1905000" indent="-533400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4pPr>
            <a:lvl5pPr marL="2421464" indent="-592664" defTabSz="914400">
              <a:spcBef>
                <a:spcPts val="600"/>
              </a:spcBef>
              <a:buClr>
                <a:srgbClr val="FF9900"/>
              </a:buClr>
              <a:buSzPct val="100000"/>
              <a:buFont typeface="Wingdings"/>
              <a:buChar char="▪"/>
              <a:defRPr sz="2800"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" name="Shape 156"/>
          <p:cNvSpPr>
            <a:spLocks noGrp="1"/>
          </p:cNvSpPr>
          <p:nvPr>
            <p:ph type="sldNum" sz="quarter" idx="2"/>
          </p:nvPr>
        </p:nvSpPr>
        <p:spPr>
          <a:xfrm>
            <a:off x="6868221" y="6478587"/>
            <a:ext cx="151707" cy="177801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/>
          </p:cNvSpPr>
          <p:nvPr>
            <p:ph type="sldNum" sz="quarter" idx="2"/>
          </p:nvPr>
        </p:nvSpPr>
        <p:spPr>
          <a:xfrm>
            <a:off x="8367172" y="6184899"/>
            <a:ext cx="521246" cy="546101"/>
          </a:xfrm>
          <a:prstGeom prst="rect">
            <a:avLst/>
          </a:prstGeom>
        </p:spPr>
        <p:txBody>
          <a:bodyPr anchor="ctr"/>
          <a:lstStyle>
            <a:lvl1pPr>
              <a:defRPr sz="3600">
                <a:latin typeface="News Gothic MT"/>
                <a:ea typeface="News Gothic MT"/>
                <a:cs typeface="News Gothic MT"/>
                <a:sym typeface="News Gothic M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/>
          </p:cNvSpPr>
          <p:nvPr>
            <p:ph type="title"/>
          </p:nvPr>
        </p:nvSpPr>
        <p:spPr>
          <a:xfrm>
            <a:off x="250825" y="0"/>
            <a:ext cx="8713790" cy="1169988"/>
          </a:xfrm>
          <a:prstGeom prst="rect">
            <a:avLst/>
          </a:prstGeom>
        </p:spPr>
        <p:txBody>
          <a:bodyPr lIns="45718" tIns="45718" rIns="45718" bIns="45718" anchor="ctr"/>
          <a:lstStyle>
            <a:lvl1pPr defTabSz="914400">
              <a:defRPr sz="30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71" name="Shape 171"/>
          <p:cNvSpPr>
            <a:spLocks noGrp="1"/>
          </p:cNvSpPr>
          <p:nvPr>
            <p:ph type="sldNum" sz="quarter" idx="2"/>
          </p:nvPr>
        </p:nvSpPr>
        <p:spPr>
          <a:xfrm>
            <a:off x="6746273" y="6478587"/>
            <a:ext cx="273652" cy="264251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eg" descr="wmo_ppt_2012.jp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57200" y="274635"/>
            <a:ext cx="8229600" cy="1325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6668194" y="6478587"/>
            <a:ext cx="351731" cy="34562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 sz="2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7" r:id="rId3"/>
    <p:sldLayoutId id="2147483658" r:id="rId4"/>
    <p:sldLayoutId id="2147483659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2" r:id="rId13"/>
    <p:sldLayoutId id="2147483674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536575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107315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160972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2514600" marR="0" indent="-228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▪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2971800" marR="0" indent="-228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▪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3429000" marR="0" indent="-228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▪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3886200" marR="0" indent="-228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▪"/>
        <a:tabLst/>
        <a:defRPr sz="1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mo.int/pages/prog/www/wigos/index_en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mo.int/pages/prog/www/OSY/GOS-RRR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mo.int/oscar/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55576" y="908720"/>
            <a:ext cx="8208912" cy="423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5800" b="1" dirty="0" smtClean="0">
                <a:solidFill>
                  <a:schemeClr val="accent6"/>
                </a:solidFill>
              </a:rPr>
              <a:t>WIGOS</a:t>
            </a:r>
            <a:r>
              <a:rPr lang="en-US" sz="5800" b="1" dirty="0">
                <a:solidFill>
                  <a:schemeClr val="accent6"/>
                </a:solidFill>
              </a:rPr>
              <a:t> </a:t>
            </a:r>
            <a:r>
              <a:rPr lang="en-US" sz="5800" b="1" dirty="0" smtClean="0">
                <a:solidFill>
                  <a:schemeClr val="accent6"/>
                </a:solidFill>
              </a:rPr>
              <a:t>observational data </a:t>
            </a:r>
            <a:r>
              <a:rPr lang="en-US" altLang="zh-CN" sz="6000" b="1" dirty="0" smtClean="0">
                <a:solidFill>
                  <a:schemeClr val="accent6"/>
                </a:solidFill>
                <a:latin typeface="Arial"/>
                <a:ea typeface="SimSun"/>
              </a:rPr>
              <a:t>requirements for East Africa, </a:t>
            </a:r>
            <a:r>
              <a:rPr lang="en-US" sz="5800" b="1" dirty="0" smtClean="0">
                <a:solidFill>
                  <a:schemeClr val="accent6"/>
                </a:solidFill>
              </a:rPr>
              <a:t>and WMO expectations for HIGHWAY</a:t>
            </a:r>
          </a:p>
          <a:p>
            <a:pPr>
              <a:lnSpc>
                <a:spcPct val="120000"/>
              </a:lnSpc>
            </a:pPr>
            <a:endParaRPr lang="en-US" sz="4800" dirty="0">
              <a:solidFill>
                <a:srgbClr val="00009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4000" dirty="0" smtClean="0">
                <a:solidFill>
                  <a:srgbClr val="000090"/>
                </a:solidFill>
              </a:rPr>
              <a:t>Dr. Lars Peter </a:t>
            </a:r>
            <a:r>
              <a:rPr lang="en-US" sz="4000" dirty="0" err="1" smtClean="0">
                <a:solidFill>
                  <a:srgbClr val="000090"/>
                </a:solidFill>
              </a:rPr>
              <a:t>Riishojgaard</a:t>
            </a:r>
            <a:endParaRPr lang="en-US" sz="4000" dirty="0" smtClean="0">
              <a:solidFill>
                <a:srgbClr val="00009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4000" dirty="0" smtClean="0">
                <a:solidFill>
                  <a:srgbClr val="000090"/>
                </a:solidFill>
              </a:rPr>
              <a:t>WMO Secretariat, Geneva</a:t>
            </a:r>
            <a:endParaRPr lang="en-US" sz="4000" dirty="0">
              <a:solidFill>
                <a:srgbClr val="00009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98706" y="6889271"/>
            <a:ext cx="92329" cy="400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45163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/>
          </p:cNvSpPr>
          <p:nvPr>
            <p:ph type="ctrTitle" idx="4294967295"/>
          </p:nvPr>
        </p:nvSpPr>
        <p:spPr>
          <a:xfrm>
            <a:off x="250824" y="188910"/>
            <a:ext cx="8713790" cy="7921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accent6"/>
            </a:solidFill>
          </a:ln>
        </p:spPr>
        <p:txBody>
          <a:bodyPr lIns="45718" tIns="45718" rIns="45718" bIns="45718" anchor="ctr">
            <a:normAutofit/>
          </a:bodyPr>
          <a:lstStyle/>
          <a:p>
            <a:pPr algn="ctr" defTabSz="868680">
              <a:defRPr sz="24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WMO Application Areas listed in the RRR</a:t>
            </a:r>
            <a:endParaRPr sz="1600" dirty="0"/>
          </a:p>
          <a:p>
            <a:pPr algn="ctr" defTabSz="868680">
              <a:defRPr sz="1700" b="1" i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(</a:t>
            </a:r>
            <a:r>
              <a:rPr lang="fr-CH" dirty="0" err="1" smtClean="0"/>
              <a:t>January</a:t>
            </a:r>
            <a:r>
              <a:rPr lang="fr-CH" dirty="0" smtClean="0"/>
              <a:t> </a:t>
            </a:r>
            <a:r>
              <a:rPr dirty="0" smtClean="0"/>
              <a:t>201</a:t>
            </a:r>
            <a:r>
              <a:rPr lang="fr-CH" dirty="0" smtClean="0"/>
              <a:t>7</a:t>
            </a:r>
            <a:r>
              <a:rPr dirty="0" smtClean="0"/>
              <a:t>)</a:t>
            </a:r>
            <a:endParaRPr dirty="0"/>
          </a:p>
        </p:txBody>
      </p:sp>
      <p:sp>
        <p:nvSpPr>
          <p:cNvPr id="258" name="Shape 258"/>
          <p:cNvSpPr>
            <a:spLocks noGrp="1"/>
          </p:cNvSpPr>
          <p:nvPr>
            <p:ph type="subTitle" idx="4294967295"/>
          </p:nvPr>
        </p:nvSpPr>
        <p:spPr>
          <a:xfrm>
            <a:off x="362695" y="1052736"/>
            <a:ext cx="8713790" cy="5425587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lIns="45718" tIns="45718" rIns="45718" bIns="45718">
            <a:normAutofit/>
          </a:bodyPr>
          <a:lstStyle/>
          <a:p>
            <a:pPr marL="457200" indent="-457200" defTabSz="914400">
              <a:buSzPct val="100000"/>
              <a:buFont typeface="+mj-lt"/>
              <a:buAutoNum type="arabicPeriod"/>
              <a:tabLst>
                <a:tab pos="7620000" algn="l"/>
              </a:tabLst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b="1" dirty="0" smtClean="0">
                <a:solidFill>
                  <a:srgbClr val="FF0000"/>
                </a:solidFill>
              </a:rPr>
              <a:t>Global numerical weather prediction </a:t>
            </a:r>
            <a:endParaRPr sz="1800" b="1" dirty="0" smtClean="0">
              <a:solidFill>
                <a:srgbClr val="FF0000"/>
              </a:solidFill>
            </a:endParaRPr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High-resolution numerical weather prediction</a:t>
            </a:r>
            <a:endParaRPr sz="1800" dirty="0" smtClean="0"/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Nowcasting and very short range forecasting </a:t>
            </a:r>
            <a:endParaRPr sz="1800" dirty="0" smtClean="0"/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Seasonal and inter-</a:t>
            </a:r>
            <a:r>
              <a:rPr dirty="0"/>
              <a:t>annual</a:t>
            </a:r>
            <a:r>
              <a:rPr dirty="0" smtClean="0"/>
              <a:t> forecasting </a:t>
            </a:r>
            <a:endParaRPr sz="1800" dirty="0" smtClean="0"/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Aeronautical meteorology </a:t>
            </a:r>
            <a:endParaRPr sz="1800" dirty="0" smtClean="0"/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solidFill>
                  <a:srgbClr val="9411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smtClean="0">
                <a:solidFill>
                  <a:schemeClr val="tx1"/>
                </a:solidFill>
              </a:rPr>
              <a:t>Forecasting atmospheric composition</a:t>
            </a:r>
            <a:endParaRPr sz="1800" dirty="0" smtClean="0">
              <a:solidFill>
                <a:schemeClr val="tx1"/>
              </a:solidFill>
            </a:endParaRPr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solidFill>
                  <a:srgbClr val="9411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smtClean="0">
                <a:solidFill>
                  <a:schemeClr val="tx1"/>
                </a:solidFill>
              </a:rPr>
              <a:t>Monitoring atmospheric composition</a:t>
            </a:r>
            <a:endParaRPr sz="1800" dirty="0" smtClean="0">
              <a:solidFill>
                <a:schemeClr val="tx1"/>
              </a:solidFill>
            </a:endParaRPr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solidFill>
                  <a:srgbClr val="9411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smtClean="0">
                <a:solidFill>
                  <a:schemeClr val="tx1"/>
                </a:solidFill>
              </a:rPr>
              <a:t>Atmospheric composition for urban applications</a:t>
            </a:r>
            <a:endParaRPr sz="1800" dirty="0" smtClean="0">
              <a:solidFill>
                <a:schemeClr val="tx1"/>
              </a:solidFill>
            </a:endParaRPr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solidFill>
                  <a:srgbClr val="9411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smtClean="0">
                <a:solidFill>
                  <a:schemeClr val="tx1"/>
                </a:solidFill>
              </a:rPr>
              <a:t>Ocean applications </a:t>
            </a:r>
            <a:endParaRPr sz="1800" dirty="0" smtClean="0">
              <a:solidFill>
                <a:schemeClr val="tx1"/>
              </a:solidFill>
            </a:endParaRPr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 Agricultural meteorology </a:t>
            </a:r>
            <a:endParaRPr sz="1800" dirty="0" smtClean="0"/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 Hydrology </a:t>
            </a:r>
            <a:endParaRPr sz="1800" dirty="0" smtClean="0"/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 Climate monitoring </a:t>
            </a:r>
            <a:r>
              <a:rPr lang="fr-CH" sz="1800" i="1" dirty="0" smtClean="0"/>
              <a:t>(currently under revision by GCOS and WCRP)</a:t>
            </a:r>
            <a:r>
              <a:rPr sz="1800" i="1" dirty="0" smtClean="0"/>
              <a:t> </a:t>
            </a:r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 Climate applications </a:t>
            </a:r>
            <a:r>
              <a:rPr lang="en-US" sz="1800" i="1" dirty="0" smtClean="0"/>
              <a:t>(currently under revision by GCOS and WCRP) </a:t>
            </a:r>
            <a:endParaRPr sz="1800" dirty="0" smtClean="0"/>
          </a:p>
          <a:p>
            <a:pPr marL="457200" indent="-457200" defTabSz="914400">
              <a:buSzPct val="100000"/>
              <a:buFont typeface="+mj-lt"/>
              <a:buAutoNum type="arabi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 Space weather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927706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xfrm>
            <a:off x="336208" y="116633"/>
            <a:ext cx="8713790" cy="11521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algn="ctr" defTabSz="685800">
              <a:defRPr sz="28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dirty="0" smtClean="0">
                <a:solidFill>
                  <a:srgbClr val="2E2E8B"/>
                </a:solidFill>
              </a:rPr>
              <a:t>Importance to WMO and its Members of Application area 1: Global NWP</a:t>
            </a:r>
            <a:endParaRPr sz="2200" i="1" dirty="0">
              <a:solidFill>
                <a:srgbClr val="2E2E8B"/>
              </a:solidFill>
            </a:endParaRPr>
          </a:p>
        </p:txBody>
      </p:sp>
      <p:sp>
        <p:nvSpPr>
          <p:cNvPr id="251" name="Shape 251"/>
          <p:cNvSpPr>
            <a:spLocks noGrp="1"/>
          </p:cNvSpPr>
          <p:nvPr>
            <p:ph type="body" idx="1"/>
          </p:nvPr>
        </p:nvSpPr>
        <p:spPr>
          <a:xfrm>
            <a:off x="467544" y="1556792"/>
            <a:ext cx="8125299" cy="50075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latin typeface="Arial"/>
                <a:ea typeface="MS PGothic" charset="0"/>
                <a:cs typeface="Arial"/>
              </a:rPr>
              <a:t>Numerical Weather Prediction </a:t>
            </a:r>
            <a:r>
              <a:rPr lang="en-US" sz="2400" dirty="0">
                <a:latin typeface="Arial"/>
                <a:ea typeface="MS PGothic" charset="0"/>
                <a:cs typeface="Arial"/>
              </a:rPr>
              <a:t>is a </a:t>
            </a:r>
            <a:r>
              <a:rPr lang="en-US" sz="2400" u="sng" dirty="0">
                <a:latin typeface="Arial"/>
                <a:ea typeface="MS PGothic" charset="0"/>
                <a:cs typeface="Arial"/>
              </a:rPr>
              <a:t>foundational activity</a:t>
            </a:r>
            <a:r>
              <a:rPr lang="en-US" sz="2400" dirty="0">
                <a:latin typeface="Arial"/>
                <a:ea typeface="MS PGothic" charset="0"/>
                <a:cs typeface="Arial"/>
              </a:rPr>
              <a:t> for 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nearly all weather </a:t>
            </a:r>
            <a:r>
              <a:rPr lang="en-US" sz="2400" dirty="0">
                <a:latin typeface="Arial"/>
                <a:ea typeface="MS PGothic" charset="0"/>
                <a:cs typeface="Arial"/>
              </a:rPr>
              <a:t>and climate 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applications, even for EWS</a:t>
            </a:r>
          </a:p>
          <a:p>
            <a:pPr marL="790575" lvl="1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latin typeface="Arial"/>
                <a:ea typeface="MS PGothic" charset="0"/>
                <a:cs typeface="Arial"/>
              </a:rPr>
              <a:t>Of the 14 application areas currently captured in the WMO Rolling Review of Requirements, 13 are thus either fully or partly dependent of the availability of robust Global NWP input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>
                <a:latin typeface="Arial"/>
                <a:ea typeface="MS PGothic" charset="0"/>
                <a:cs typeface="Arial"/>
              </a:rPr>
              <a:t>Global Numerical Weather Prediction depends on 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availability of global </a:t>
            </a:r>
            <a:r>
              <a:rPr lang="en-US" sz="2400" dirty="0">
                <a:latin typeface="Arial"/>
                <a:ea typeface="MS PGothic" charset="0"/>
                <a:cs typeface="Arial"/>
              </a:rPr>
              <a:t>coverage of observations; WMO is the only 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organization providing </a:t>
            </a:r>
            <a:r>
              <a:rPr lang="en-US" sz="2400" dirty="0">
                <a:latin typeface="Arial"/>
                <a:ea typeface="MS PGothic" charset="0"/>
                <a:cs typeface="Arial"/>
              </a:rPr>
              <a:t>the mechanisms required to acquire and exchange these observations.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endParaRPr lang="en-US" sz="2400" dirty="0" smtClean="0">
              <a:latin typeface="Arial"/>
              <a:ea typeface="MS PGothic" charset="0"/>
              <a:cs typeface="Arial"/>
            </a:endParaRP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endParaRPr lang="en-US" sz="2400" dirty="0">
              <a:latin typeface="Arial"/>
              <a:ea typeface="MS PGothic" charset="0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768391" y="6356352"/>
            <a:ext cx="99850" cy="215444"/>
          </a:xfrm>
          <a:prstGeom prst="rect">
            <a:avLst/>
          </a:prstGeom>
        </p:spPr>
        <p:txBody>
          <a:bodyPr/>
          <a:lstStyle/>
          <a:p>
            <a:pPr algn="r"/>
            <a:fld id="{9259AF2F-52C6-9B46-B8B2-0579234AE62E}" type="slidenum">
              <a:rPr lang="en-US" sz="1400" smtClean="0"/>
              <a:pPr algn="r"/>
              <a:t>11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71678031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xfrm>
            <a:off x="250698" y="188641"/>
            <a:ext cx="8713790" cy="9361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algn="ctr" defTabSz="685800">
              <a:defRPr sz="28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dirty="0" smtClean="0">
                <a:solidFill>
                  <a:srgbClr val="2E2E8B"/>
                </a:solidFill>
              </a:rPr>
              <a:t>Importance to HIGHWAY </a:t>
            </a:r>
            <a:r>
              <a:rPr lang="fr-CH" dirty="0">
                <a:solidFill>
                  <a:srgbClr val="2E2E8B"/>
                </a:solidFill>
              </a:rPr>
              <a:t>(</a:t>
            </a:r>
            <a:r>
              <a:rPr lang="fr-CH" dirty="0" smtClean="0">
                <a:solidFill>
                  <a:srgbClr val="2E2E8B"/>
                </a:solidFill>
              </a:rPr>
              <a:t>Output 2</a:t>
            </a:r>
            <a:r>
              <a:rPr lang="fr-CH" dirty="0" smtClean="0">
                <a:solidFill>
                  <a:srgbClr val="2E2E8B"/>
                </a:solidFill>
                <a:sym typeface="Wingdings"/>
              </a:rPr>
              <a:t>)</a:t>
            </a:r>
            <a:r>
              <a:rPr lang="fr-CH" dirty="0" smtClean="0">
                <a:solidFill>
                  <a:srgbClr val="2E2E8B"/>
                </a:solidFill>
              </a:rPr>
              <a:t> of Global NWP</a:t>
            </a:r>
            <a:endParaRPr sz="2200" i="1" dirty="0">
              <a:solidFill>
                <a:srgbClr val="2E2E8B"/>
              </a:solidFill>
            </a:endParaRPr>
          </a:p>
        </p:txBody>
      </p:sp>
      <p:sp>
        <p:nvSpPr>
          <p:cNvPr id="251" name="Shape 251"/>
          <p:cNvSpPr>
            <a:spLocks noGrp="1"/>
          </p:cNvSpPr>
          <p:nvPr>
            <p:ph type="body" idx="1"/>
          </p:nvPr>
        </p:nvSpPr>
        <p:spPr>
          <a:xfrm>
            <a:off x="335133" y="1301791"/>
            <a:ext cx="8642350" cy="5007529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latin typeface="Arial"/>
                <a:ea typeface="MS PGothic" charset="0"/>
                <a:cs typeface="Arial"/>
              </a:rPr>
              <a:t>Numerical Weather Prediction </a:t>
            </a:r>
            <a:r>
              <a:rPr lang="en-US" sz="2400" dirty="0">
                <a:latin typeface="Arial"/>
                <a:ea typeface="MS PGothic" charset="0"/>
                <a:cs typeface="Arial"/>
              </a:rPr>
              <a:t>is a </a:t>
            </a:r>
            <a:r>
              <a:rPr lang="en-US" sz="2400" u="sng" dirty="0">
                <a:latin typeface="Arial"/>
                <a:ea typeface="MS PGothic" charset="0"/>
                <a:cs typeface="Arial"/>
              </a:rPr>
              <a:t>foundational activity</a:t>
            </a:r>
            <a:r>
              <a:rPr lang="en-US" sz="2400" dirty="0">
                <a:latin typeface="Arial"/>
                <a:ea typeface="MS PGothic" charset="0"/>
                <a:cs typeface="Arial"/>
              </a:rPr>
              <a:t> for 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nearly all weather </a:t>
            </a:r>
            <a:r>
              <a:rPr lang="en-US" sz="2400" dirty="0">
                <a:latin typeface="Arial"/>
                <a:ea typeface="MS PGothic" charset="0"/>
                <a:cs typeface="Arial"/>
              </a:rPr>
              <a:t>and climate 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applications, even for Early Warning Systems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>
                <a:latin typeface="Arial"/>
                <a:ea typeface="MS PGothic" charset="0"/>
                <a:cs typeface="Arial"/>
              </a:rPr>
              <a:t>Most weather prediction products available to users world-wide (including in Africa) are based on 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or depend on global NWP guidance</a:t>
            </a:r>
            <a:endParaRPr lang="en-US" sz="2400" dirty="0">
              <a:latin typeface="Arial"/>
              <a:ea typeface="MS PGothic" charset="0"/>
              <a:cs typeface="Arial"/>
            </a:endParaRPr>
          </a:p>
          <a:p>
            <a:pPr marL="790575" lvl="1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>
                <a:latin typeface="Arial"/>
                <a:ea typeface="MS PGothic" charset="0"/>
                <a:cs typeface="Arial"/>
              </a:rPr>
              <a:t>Without local observations, 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the NWP guidance </a:t>
            </a:r>
            <a:r>
              <a:rPr lang="en-US" sz="2400" dirty="0">
                <a:latin typeface="Arial"/>
                <a:ea typeface="MS PGothic" charset="0"/>
                <a:cs typeface="Arial"/>
              </a:rPr>
              <a:t>will be of poor quality, especially in the 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tropics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latin typeface="Arial"/>
                <a:ea typeface="MS PGothic" charset="0"/>
                <a:cs typeface="Arial"/>
              </a:rPr>
              <a:t>Global NWP is a pre-requisite for high resolution NWP and related methods used for </a:t>
            </a:r>
            <a:r>
              <a:rPr lang="en-US" sz="2400" dirty="0" err="1" smtClean="0">
                <a:latin typeface="Arial"/>
                <a:ea typeface="MS PGothic" charset="0"/>
                <a:cs typeface="Arial"/>
              </a:rPr>
              <a:t>nowcasting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 and short-range prediction</a:t>
            </a:r>
          </a:p>
          <a:p>
            <a:pPr marL="790575" lvl="2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>
                <a:latin typeface="Arial"/>
                <a:ea typeface="MS PGothic" charset="0"/>
                <a:cs typeface="Arial"/>
              </a:rPr>
              <a:t>Global NWP shares 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many </a:t>
            </a:r>
            <a:r>
              <a:rPr lang="en-US" sz="2400" dirty="0">
                <a:latin typeface="Arial"/>
                <a:ea typeface="MS PGothic" charset="0"/>
                <a:cs typeface="Arial"/>
              </a:rPr>
              <a:t>of its requirements 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with high resolution </a:t>
            </a:r>
            <a:r>
              <a:rPr lang="en-US" sz="2400" dirty="0">
                <a:latin typeface="Arial"/>
                <a:ea typeface="MS PGothic" charset="0"/>
                <a:cs typeface="Arial"/>
              </a:rPr>
              <a:t>NWP, except the latter are even more </a:t>
            </a:r>
            <a:r>
              <a:rPr lang="en-US" sz="2400" dirty="0" smtClean="0">
                <a:latin typeface="Arial"/>
                <a:ea typeface="MS PGothic" charset="0"/>
                <a:cs typeface="Arial"/>
              </a:rPr>
              <a:t>stringent</a:t>
            </a:r>
          </a:p>
          <a:p>
            <a:pPr marL="790575" lvl="1" indent="-342900">
              <a:spcBef>
                <a:spcPts val="600"/>
              </a:spcBef>
              <a:buFont typeface="Arial"/>
              <a:buChar char="•"/>
            </a:pPr>
            <a:r>
              <a:rPr lang="en-US" sz="2400" b="1" dirty="0" smtClean="0">
                <a:latin typeface="Arial"/>
                <a:ea typeface="MS PGothic" charset="0"/>
                <a:cs typeface="Arial"/>
              </a:rPr>
              <a:t>Regional </a:t>
            </a:r>
            <a:r>
              <a:rPr lang="en-US" sz="2400" b="1" dirty="0">
                <a:latin typeface="Arial"/>
                <a:ea typeface="MS PGothic" charset="0"/>
                <a:cs typeface="Arial"/>
              </a:rPr>
              <a:t>NWP will fail unless the global model providing the boundary conditions sees the same mix of observations as the inner nested model</a:t>
            </a:r>
          </a:p>
          <a:p>
            <a:pPr marL="790575" lvl="1" indent="-342900">
              <a:spcBef>
                <a:spcPts val="600"/>
              </a:spcBef>
              <a:buFont typeface="Arial"/>
              <a:buChar char="•"/>
            </a:pPr>
            <a:endParaRPr lang="en-US" sz="2400" dirty="0">
              <a:latin typeface="Arial"/>
              <a:ea typeface="MS PGothic" charset="0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7363042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xfrm>
            <a:off x="164041" y="116632"/>
            <a:ext cx="8872455" cy="12682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algn="ctr" defTabSz="685800">
              <a:defRPr sz="28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dirty="0" smtClean="0">
                <a:solidFill>
                  <a:srgbClr val="2E2E8B"/>
                </a:solidFill>
              </a:rPr>
              <a:t>Which of the many types of observations used for global NWP should we focus on?</a:t>
            </a:r>
            <a:endParaRPr dirty="0">
              <a:solidFill>
                <a:srgbClr val="2E2E8B"/>
              </a:solidFill>
            </a:endParaRPr>
          </a:p>
        </p:txBody>
      </p:sp>
      <p:sp>
        <p:nvSpPr>
          <p:cNvPr id="251" name="Shape 251"/>
          <p:cNvSpPr>
            <a:spLocks noGrp="1"/>
          </p:cNvSpPr>
          <p:nvPr>
            <p:ph type="body" idx="1"/>
          </p:nvPr>
        </p:nvSpPr>
        <p:spPr>
          <a:xfrm>
            <a:off x="322138" y="1556792"/>
            <a:ext cx="8642350" cy="5007529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0933" indent="-270933" defTabSz="824420">
              <a:lnSpc>
                <a:spcPct val="90000"/>
              </a:lnSpc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b="1" u="sng" dirty="0" smtClean="0"/>
              <a:t>Surface pressure and upper air wind</a:t>
            </a:r>
          </a:p>
          <a:p>
            <a:pPr marL="270933" indent="-270933" defTabSz="824420">
              <a:lnSpc>
                <a:spcPct val="90000"/>
              </a:lnSpc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Why?</a:t>
            </a:r>
          </a:p>
          <a:p>
            <a:pPr marL="670983" lvl="1" indent="-270933" defTabSz="824420">
              <a:lnSpc>
                <a:spcPct val="90000"/>
              </a:lnSpc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Among the fundamental predicted variables for NWP (the other two are temperature and humidity)</a:t>
            </a:r>
          </a:p>
          <a:p>
            <a:pPr marL="670983" lvl="1" indent="-270933" defTabSz="824420">
              <a:lnSpc>
                <a:spcPct val="90000"/>
              </a:lnSpc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Both provide driving requirements for surface-based observing systems, since – as opposed to temperature or humidity - neither is currently well measured from space</a:t>
            </a:r>
          </a:p>
          <a:p>
            <a:pPr marL="1071033" lvl="2" indent="-270933" defTabSz="824420">
              <a:lnSpc>
                <a:spcPct val="90000"/>
              </a:lnSpc>
              <a:spcBef>
                <a:spcPts val="8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Surface pressure is derived in experimental mode from total CO2 column measurements</a:t>
            </a:r>
          </a:p>
          <a:p>
            <a:pPr marL="1071033" lvl="2" indent="-270933" defTabSz="824420">
              <a:lnSpc>
                <a:spcPct val="90000"/>
              </a:lnSpc>
              <a:spcBef>
                <a:spcPts val="8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Satellite imagers provide horizontal wind components by feature tracking, but only for a single layer (no vertical resoultion) and limited height information</a:t>
            </a:r>
            <a:endParaRPr lang="fr-CH" sz="2000" dirty="0"/>
          </a:p>
          <a:p>
            <a:pPr marL="1071033" lvl="2" indent="-270933" defTabSz="824420">
              <a:lnSpc>
                <a:spcPct val="90000"/>
              </a:lnSpc>
              <a:spcBef>
                <a:spcPts val="8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b="1" dirty="0" smtClean="0"/>
              <a:t>Both theory and practice show that vertically resolved wind observations are particularly important in the tropics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68542" y="6356352"/>
            <a:ext cx="199699" cy="215444"/>
          </a:xfrm>
          <a:prstGeom prst="rect">
            <a:avLst/>
          </a:prstGeom>
        </p:spPr>
        <p:txBody>
          <a:bodyPr/>
          <a:lstStyle/>
          <a:p>
            <a:pPr algn="r"/>
            <a:fld id="{9259AF2F-52C6-9B46-B8B2-0579234AE62E}" type="slidenum">
              <a:rPr lang="en-US" sz="1400" smtClean="0"/>
              <a:pPr algn="r"/>
              <a:t>13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39828861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80"/>
          <a:stretch/>
        </p:blipFill>
        <p:spPr>
          <a:xfrm>
            <a:off x="0" y="1055734"/>
            <a:ext cx="9144000" cy="578268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39552" y="404664"/>
            <a:ext cx="8126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Fractional Impact at 00UTC: </a:t>
            </a:r>
            <a:r>
              <a:rPr lang="en-US" sz="2800" b="1" dirty="0" smtClean="0">
                <a:solidFill>
                  <a:srgbClr val="0000FF"/>
                </a:solidFill>
              </a:rPr>
              <a:t>Other Observations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8144" y="2492896"/>
            <a:ext cx="2952328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Radiosondes</a:t>
            </a:r>
            <a:r>
              <a:rPr lang="en-US" sz="1600" dirty="0" smtClean="0"/>
              <a:t> and surface (pressure) observations both have large impacts on skill</a:t>
            </a:r>
            <a:endParaRPr lang="en-US" sz="1600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5220073" y="1780622"/>
            <a:ext cx="1080119" cy="64026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87824" y="66110"/>
            <a:ext cx="62122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u="sng" dirty="0" err="1" smtClean="0"/>
              <a:t>Auligne</a:t>
            </a:r>
            <a:r>
              <a:rPr lang="en-US" sz="1600" i="1" u="sng" dirty="0" smtClean="0"/>
              <a:t> et al.; from 6</a:t>
            </a:r>
            <a:r>
              <a:rPr lang="en-US" sz="1600" i="1" u="sng" baseline="30000" dirty="0" smtClean="0"/>
              <a:t>th</a:t>
            </a:r>
            <a:r>
              <a:rPr lang="en-US" sz="1600" i="1" u="sng" dirty="0" smtClean="0"/>
              <a:t> WMO Impact Workshop, Shanghai 2016</a:t>
            </a:r>
            <a:endParaRPr lang="en-US" sz="1600" i="1" u="sng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3275856" y="2852936"/>
            <a:ext cx="2520280" cy="7200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4422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xfrm>
            <a:off x="250698" y="116632"/>
            <a:ext cx="8713790" cy="8367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chemeClr val="accent6"/>
            </a:solidFill>
          </a:ln>
        </p:spPr>
        <p:txBody>
          <a:bodyPr anchor="ctr">
            <a:normAutofit fontScale="90000"/>
          </a:bodyPr>
          <a:lstStyle>
            <a:lvl1pPr algn="ctr" defTabSz="685800">
              <a:defRPr sz="28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dirty="0" smtClean="0">
                <a:solidFill>
                  <a:srgbClr val="2E2E8B"/>
                </a:solidFill>
              </a:rPr>
              <a:t>Why is it urgent to strenghthen the observational basis for  Global NWP?</a:t>
            </a:r>
            <a:endParaRPr sz="2200" i="1" dirty="0">
              <a:solidFill>
                <a:srgbClr val="2E2E8B"/>
              </a:solidFill>
            </a:endParaRPr>
          </a:p>
        </p:txBody>
      </p:sp>
      <p:sp>
        <p:nvSpPr>
          <p:cNvPr id="251" name="Shape 251"/>
          <p:cNvSpPr>
            <a:spLocks noGrp="1"/>
          </p:cNvSpPr>
          <p:nvPr>
            <p:ph type="body" idx="1"/>
          </p:nvPr>
        </p:nvSpPr>
        <p:spPr>
          <a:xfrm>
            <a:off x="251520" y="1196752"/>
            <a:ext cx="2652691" cy="4575481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824420">
              <a:lnSpc>
                <a:spcPct val="90000"/>
              </a:lnSpc>
              <a:spcBef>
                <a:spcPts val="6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fr-CH" sz="2400" b="1" dirty="0" smtClean="0"/>
          </a:p>
          <a:p>
            <a:pPr marL="342900" indent="-342900">
              <a:buFont typeface="Arial"/>
              <a:buChar char="•"/>
            </a:pPr>
            <a:endParaRPr sz="2000" dirty="0">
              <a:latin typeface="Arial"/>
              <a:cs typeface="Arial"/>
            </a:endParaRPr>
          </a:p>
        </p:txBody>
      </p:sp>
      <p:pic>
        <p:nvPicPr>
          <p:cNvPr id="2" name="Picture 1" descr="WDMQS World SYNOP ALL 2018 08 10 18Z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68" y="1002000"/>
            <a:ext cx="7254240" cy="4587240"/>
          </a:xfrm>
          <a:prstGeom prst="rect">
            <a:avLst/>
          </a:prstGeom>
          <a:ln w="19050">
            <a:solidFill>
              <a:schemeClr val="accent6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648072" y="5517232"/>
            <a:ext cx="8028384" cy="830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i="1" dirty="0">
                <a:latin typeface="Arial"/>
                <a:ea typeface="MS PGothic" charset="0"/>
                <a:cs typeface="Arial"/>
              </a:rPr>
              <a:t>Current state of international exchange of critical data for global NWP is </a:t>
            </a:r>
            <a:r>
              <a:rPr lang="en-US" sz="1600" i="1" dirty="0" smtClean="0">
                <a:latin typeface="Arial"/>
                <a:ea typeface="MS PGothic" charset="0"/>
                <a:cs typeface="Arial"/>
              </a:rPr>
              <a:t>poor (example: Surface pressure observations available to global NWP Centers on August 10 2018, 18Z; for further explanation see presentation by Luis </a:t>
            </a:r>
            <a:r>
              <a:rPr lang="en-US" sz="1600" i="1" dirty="0" err="1" smtClean="0">
                <a:latin typeface="Arial"/>
                <a:ea typeface="MS PGothic" charset="0"/>
                <a:cs typeface="Arial"/>
              </a:rPr>
              <a:t>Nunes</a:t>
            </a:r>
            <a:r>
              <a:rPr lang="en-US" sz="1600" i="1" dirty="0" smtClean="0">
                <a:latin typeface="Arial"/>
                <a:ea typeface="MS PGothic" charset="0"/>
                <a:cs typeface="Arial"/>
              </a:rPr>
              <a:t>) </a:t>
            </a:r>
            <a:endParaRPr lang="en-US" sz="1600" i="1" dirty="0">
              <a:latin typeface="Arial"/>
              <a:ea typeface="MS PGothic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5599367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3790" cy="9361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algn="ctr" defTabSz="685800">
              <a:defRPr sz="28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dirty="0" smtClean="0">
                <a:solidFill>
                  <a:srgbClr val="2E2E8B"/>
                </a:solidFill>
              </a:rPr>
              <a:t>Action taken by WMO to increase observational data exchange for Global NWP</a:t>
            </a:r>
            <a:endParaRPr sz="2200" i="1" dirty="0">
              <a:solidFill>
                <a:srgbClr val="2E2E8B"/>
              </a:solidFill>
            </a:endParaRPr>
          </a:p>
        </p:txBody>
      </p:sp>
      <p:sp>
        <p:nvSpPr>
          <p:cNvPr id="251" name="Shape 251"/>
          <p:cNvSpPr>
            <a:spLocks noGrp="1"/>
          </p:cNvSpPr>
          <p:nvPr>
            <p:ph type="body" idx="1"/>
          </p:nvPr>
        </p:nvSpPr>
        <p:spPr>
          <a:xfrm>
            <a:off x="251520" y="1301791"/>
            <a:ext cx="8642350" cy="5007529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824420">
              <a:lnSpc>
                <a:spcPct val="90000"/>
              </a:lnSpc>
              <a:spcBef>
                <a:spcPts val="6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fr-CH" sz="2400" b="1" dirty="0" smtClean="0"/>
          </a:p>
          <a:p>
            <a:pPr marL="342900" indent="-342900">
              <a:spcBef>
                <a:spcPts val="1800"/>
              </a:spcBef>
              <a:buFont typeface="Arial"/>
              <a:buChar char="•"/>
            </a:pPr>
            <a:r>
              <a:rPr lang="en-US" sz="2400" dirty="0" smtClean="0">
                <a:latin typeface="Arial"/>
                <a:ea typeface="MS PGothic" charset="0"/>
                <a:cs typeface="Arial"/>
              </a:rPr>
              <a:t>In order to increase the observational input to global NWP, the WMO Executive Council recently (EC-70) requested </a:t>
            </a:r>
          </a:p>
          <a:p>
            <a:pPr marL="790575" lvl="1" indent="-342900">
              <a:spcBef>
                <a:spcPts val="1800"/>
              </a:spcBef>
              <a:buFont typeface="Arial"/>
              <a:buChar char="•"/>
            </a:pPr>
            <a:r>
              <a:rPr lang="en-US" sz="2000" dirty="0" smtClean="0">
                <a:latin typeface="Arial"/>
                <a:ea typeface="MS PGothic" charset="0"/>
                <a:cs typeface="Arial"/>
              </a:rPr>
              <a:t>CBS to </a:t>
            </a:r>
            <a:r>
              <a:rPr lang="en-US" sz="2000" i="1" dirty="0" smtClean="0">
                <a:latin typeface="Arial"/>
                <a:ea typeface="MS PGothic" charset="0"/>
                <a:cs typeface="Arial"/>
              </a:rPr>
              <a:t>develop </a:t>
            </a:r>
            <a:r>
              <a:rPr lang="en-US" sz="2000" i="1" dirty="0">
                <a:latin typeface="Arial"/>
                <a:ea typeface="MS PGothic" charset="0"/>
                <a:cs typeface="Arial"/>
              </a:rPr>
              <a:t>an overarching design for the </a:t>
            </a:r>
            <a:r>
              <a:rPr lang="en-US" sz="2000" b="1" i="1" dirty="0">
                <a:solidFill>
                  <a:srgbClr val="2E2E8B"/>
                </a:solidFill>
                <a:latin typeface="Arial"/>
                <a:ea typeface="MS PGothic" charset="0"/>
                <a:cs typeface="Arial"/>
              </a:rPr>
              <a:t>Global Basic Observing Network (GBON</a:t>
            </a:r>
            <a:r>
              <a:rPr lang="en-US" sz="2000" i="1" dirty="0">
                <a:latin typeface="Arial"/>
                <a:ea typeface="MS PGothic" charset="0"/>
                <a:cs typeface="Arial"/>
              </a:rPr>
              <a:t>) to meet threshold requirements for Global Numerical Weather Prediction and Global Climate Monitoring (Analysis) as </a:t>
            </a:r>
            <a:r>
              <a:rPr lang="en-US" sz="2000" i="1" u="sng" dirty="0">
                <a:latin typeface="Arial"/>
                <a:ea typeface="MS PGothic" charset="0"/>
                <a:cs typeface="Arial"/>
              </a:rPr>
              <a:t>established by the Rolling Review of Requirements </a:t>
            </a:r>
            <a:r>
              <a:rPr lang="en-US" sz="2000" i="1" u="sng" dirty="0" smtClean="0">
                <a:latin typeface="Arial"/>
                <a:ea typeface="MS PGothic" charset="0"/>
                <a:cs typeface="Arial"/>
              </a:rPr>
              <a:t>Process </a:t>
            </a:r>
            <a:r>
              <a:rPr lang="en-US" sz="2000" i="1" dirty="0" smtClean="0">
                <a:latin typeface="Arial"/>
                <a:ea typeface="MS PGothic" charset="0"/>
                <a:cs typeface="Arial"/>
              </a:rPr>
              <a:t>{…}</a:t>
            </a:r>
            <a:r>
              <a:rPr lang="en-US" sz="2000" dirty="0" smtClean="0">
                <a:latin typeface="Arial"/>
                <a:ea typeface="MS PGothic" charset="0"/>
                <a:cs typeface="Arial"/>
              </a:rPr>
              <a:t>, </a:t>
            </a:r>
          </a:p>
          <a:p>
            <a:pPr marL="790575" lvl="1" indent="-342900">
              <a:spcBef>
                <a:spcPts val="1800"/>
              </a:spcBef>
              <a:buFont typeface="Arial"/>
              <a:buChar char="•"/>
            </a:pPr>
            <a:r>
              <a:rPr lang="en-US" sz="2000" dirty="0" smtClean="0">
                <a:latin typeface="Arial"/>
                <a:ea typeface="MS PGothic" charset="0"/>
                <a:cs typeface="Arial"/>
              </a:rPr>
              <a:t>The </a:t>
            </a:r>
            <a:r>
              <a:rPr lang="en-US" sz="2000" dirty="0" err="1">
                <a:latin typeface="Arial"/>
                <a:ea typeface="MS PGothic" charset="0"/>
                <a:cs typeface="Arial"/>
              </a:rPr>
              <a:t>Intercommission</a:t>
            </a:r>
            <a:r>
              <a:rPr lang="en-US" sz="2000" dirty="0">
                <a:latin typeface="Arial"/>
                <a:ea typeface="MS PGothic" charset="0"/>
                <a:cs typeface="Arial"/>
              </a:rPr>
              <a:t> Coordination Group on WIGOS (ICG-WIGOS) to </a:t>
            </a:r>
            <a:r>
              <a:rPr lang="en-US" sz="2000" i="1" dirty="0">
                <a:latin typeface="Arial"/>
                <a:ea typeface="MS PGothic" charset="0"/>
                <a:cs typeface="Arial"/>
              </a:rPr>
              <a:t>develop relevant provisions of the Manual on WIGOS (WMO-No. 1160) regarding the implementation of the GBON and propose them to Cg-18 in 2019</a:t>
            </a:r>
            <a:r>
              <a:rPr lang="en-US" sz="2000" dirty="0">
                <a:latin typeface="Arial"/>
                <a:ea typeface="MS PGothic" charset="0"/>
                <a:cs typeface="Arial"/>
              </a:rPr>
              <a:t>;</a:t>
            </a:r>
            <a:endParaRPr lang="en-US" sz="2000" dirty="0" smtClean="0">
              <a:latin typeface="Arial"/>
              <a:ea typeface="MS PGothic" charset="0"/>
              <a:cs typeface="Arial"/>
            </a:endParaRP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endParaRPr lang="en-US" sz="2400" dirty="0" smtClean="0">
              <a:latin typeface="Arial"/>
              <a:ea typeface="MS PGothic" charset="0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0078742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xfrm>
            <a:off x="250698" y="188640"/>
            <a:ext cx="8713790" cy="11521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algn="ctr" defTabSz="685800">
              <a:defRPr sz="28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sz="2400" dirty="0" smtClean="0">
                <a:solidFill>
                  <a:srgbClr val="2E2E8B"/>
                </a:solidFill>
              </a:rPr>
              <a:t>Draft GBON provisions for the new Manual on WIGOS;</a:t>
            </a:r>
            <a:br>
              <a:rPr lang="fr-CH" sz="2400" dirty="0" smtClean="0">
                <a:solidFill>
                  <a:srgbClr val="2E2E8B"/>
                </a:solidFill>
              </a:rPr>
            </a:br>
            <a:r>
              <a:rPr lang="fr-CH" sz="2400" dirty="0" smtClean="0">
                <a:solidFill>
                  <a:srgbClr val="2E2E8B"/>
                </a:solidFill>
              </a:rPr>
              <a:t>Surface Observations</a:t>
            </a:r>
            <a:br>
              <a:rPr lang="fr-CH" sz="2400" dirty="0" smtClean="0">
                <a:solidFill>
                  <a:srgbClr val="2E2E8B"/>
                </a:solidFill>
              </a:rPr>
            </a:br>
            <a:r>
              <a:rPr lang="fr-CH" sz="2000" b="0" i="1" dirty="0" smtClean="0">
                <a:solidFill>
                  <a:srgbClr val="2E2E8B"/>
                </a:solidFill>
              </a:rPr>
              <a:t>(to be submitted to Cg-18 for approval)</a:t>
            </a:r>
            <a:endParaRPr sz="2000" b="0" i="1" dirty="0">
              <a:solidFill>
                <a:srgbClr val="2E2E8B"/>
              </a:solidFill>
            </a:endParaRPr>
          </a:p>
        </p:txBody>
      </p:sp>
      <p:sp>
        <p:nvSpPr>
          <p:cNvPr id="251" name="Shape 251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8485339" cy="5007529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defTabSz="824420">
              <a:lnSpc>
                <a:spcPct val="90000"/>
              </a:lnSpc>
              <a:spcBef>
                <a:spcPts val="6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fr-CH" sz="2400" b="1" dirty="0" smtClean="0"/>
          </a:p>
          <a:p>
            <a:pPr>
              <a:spcBef>
                <a:spcPts val="600"/>
              </a:spcBef>
            </a:pPr>
            <a:r>
              <a:rPr lang="en-GB" sz="2200" dirty="0" smtClean="0">
                <a:latin typeface="Arial"/>
                <a:cs typeface="Arial"/>
              </a:rPr>
              <a:t>3.2.2.4</a:t>
            </a:r>
            <a:r>
              <a:rPr lang="en-GB" sz="2200" dirty="0">
                <a:latin typeface="Arial"/>
                <a:cs typeface="Arial"/>
              </a:rPr>
              <a:t>	Members </a:t>
            </a:r>
            <a:r>
              <a:rPr lang="en-GB" sz="2200" b="1" u="sng" dirty="0">
                <a:latin typeface="Arial"/>
                <a:cs typeface="Arial"/>
              </a:rPr>
              <a:t>shall </a:t>
            </a:r>
            <a:r>
              <a:rPr lang="en-GB" sz="2200" dirty="0">
                <a:latin typeface="Arial"/>
                <a:cs typeface="Arial"/>
              </a:rPr>
              <a:t>operate a set of surface land observing stations/platforms that observe atmospheric pressure, air temperature, humidity, horizontal wind, precipitation and snow depth, located such that the GBON has a </a:t>
            </a:r>
            <a:r>
              <a:rPr lang="en-GB" sz="2200" b="1" u="sng" dirty="0">
                <a:latin typeface="Arial"/>
                <a:cs typeface="Arial"/>
              </a:rPr>
              <a:t>horizontal resolution of 500 kilometres or higher</a:t>
            </a:r>
            <a:r>
              <a:rPr lang="en-GB" sz="2200" dirty="0">
                <a:latin typeface="Arial"/>
                <a:cs typeface="Arial"/>
              </a:rPr>
              <a:t> for all of these variables, with an </a:t>
            </a:r>
            <a:r>
              <a:rPr lang="en-GB" sz="2200" b="1" u="sng" dirty="0">
                <a:latin typeface="Arial"/>
                <a:cs typeface="Arial"/>
              </a:rPr>
              <a:t>hourly frequency</a:t>
            </a:r>
            <a:r>
              <a:rPr lang="en-GB" sz="2200" dirty="0">
                <a:latin typeface="Arial"/>
                <a:cs typeface="Arial"/>
              </a:rPr>
              <a:t>. </a:t>
            </a:r>
            <a:endParaRPr lang="en-GB" sz="2200" dirty="0" smtClean="0"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endParaRPr lang="en-US" sz="2200" dirty="0">
              <a:latin typeface="Arial"/>
              <a:cs typeface="Arial"/>
            </a:endParaRPr>
          </a:p>
          <a:p>
            <a:r>
              <a:rPr lang="en-GB" sz="1700" i="1" dirty="0">
                <a:latin typeface="Arial"/>
                <a:cs typeface="Arial"/>
              </a:rPr>
              <a:t>Notes: </a:t>
            </a:r>
            <a:endParaRPr lang="en-US" sz="1700" i="1" dirty="0">
              <a:latin typeface="Arial"/>
              <a:cs typeface="Arial"/>
            </a:endParaRPr>
          </a:p>
          <a:p>
            <a:pPr marL="457200" indent="-457200">
              <a:buAutoNum type="arabicPeriod"/>
            </a:pPr>
            <a:r>
              <a:rPr lang="en-GB" sz="1700" i="1" dirty="0" smtClean="0">
                <a:latin typeface="Arial"/>
                <a:cs typeface="Arial"/>
              </a:rPr>
              <a:t>Many </a:t>
            </a:r>
            <a:r>
              <a:rPr lang="en-GB" sz="1700" i="1" dirty="0">
                <a:latin typeface="Arial"/>
                <a:cs typeface="Arial"/>
              </a:rPr>
              <a:t>manual stations achieve a frequency less than hourly; these nevertheless provide a valuable contribution to the GBON</a:t>
            </a:r>
            <a:r>
              <a:rPr lang="en-GB" sz="1700" i="1" dirty="0" smtClean="0">
                <a:latin typeface="Arial"/>
                <a:cs typeface="Arial"/>
              </a:rPr>
              <a:t>.</a:t>
            </a:r>
          </a:p>
          <a:p>
            <a:pPr marL="457200" indent="-457200">
              <a:buAutoNum type="arabicPeriod"/>
            </a:pPr>
            <a:r>
              <a:rPr lang="en-GB" sz="1700" i="1" dirty="0" smtClean="0">
                <a:latin typeface="Arial"/>
                <a:cs typeface="Arial"/>
              </a:rPr>
              <a:t> </a:t>
            </a:r>
            <a:r>
              <a:rPr lang="fr-CH" sz="1700" u="dash" dirty="0" smtClean="0">
                <a:latin typeface="Arial"/>
                <a:cs typeface="Arial"/>
              </a:rPr>
              <a:t>{…}</a:t>
            </a:r>
          </a:p>
          <a:p>
            <a:endParaRPr lang="en-US" sz="2200" dirty="0">
              <a:latin typeface="Arial"/>
              <a:cs typeface="Arial"/>
            </a:endParaRPr>
          </a:p>
          <a:p>
            <a:r>
              <a:rPr lang="en-GB" sz="2200" dirty="0">
                <a:latin typeface="Arial"/>
                <a:cs typeface="Arial"/>
              </a:rPr>
              <a:t>3.2.2.5	Members </a:t>
            </a:r>
            <a:r>
              <a:rPr lang="en-GB" sz="2200" b="1" u="sng" dirty="0">
                <a:latin typeface="Arial"/>
                <a:cs typeface="Arial"/>
              </a:rPr>
              <a:t>should</a:t>
            </a:r>
            <a:r>
              <a:rPr lang="en-GB" sz="2200" dirty="0">
                <a:latin typeface="Arial"/>
                <a:cs typeface="Arial"/>
              </a:rPr>
              <a:t> make available additional surface land observations of atmospheric pressure, air temperature, humidity, horizontal wind, precipitation and snow depth that enable GBON to have a </a:t>
            </a:r>
            <a:r>
              <a:rPr lang="en-GB" sz="2200" b="1" u="sng" dirty="0">
                <a:latin typeface="Arial"/>
                <a:cs typeface="Arial"/>
              </a:rPr>
              <a:t>horizontal resolution of 100 kilometres or highe</a:t>
            </a:r>
            <a:r>
              <a:rPr lang="en-GB" sz="2200" dirty="0">
                <a:latin typeface="Arial"/>
                <a:cs typeface="Arial"/>
              </a:rPr>
              <a:t>r</a:t>
            </a:r>
            <a:r>
              <a:rPr lang="en-GB" sz="2200" b="1" dirty="0">
                <a:latin typeface="Arial"/>
                <a:cs typeface="Arial"/>
              </a:rPr>
              <a:t> </a:t>
            </a:r>
            <a:r>
              <a:rPr lang="en-GB" sz="2200" dirty="0">
                <a:latin typeface="Arial"/>
                <a:cs typeface="Arial"/>
              </a:rPr>
              <a:t>for all of these variables, with an </a:t>
            </a:r>
            <a:r>
              <a:rPr lang="en-GB" sz="2200" b="1" u="sng" dirty="0">
                <a:latin typeface="Arial"/>
                <a:cs typeface="Arial"/>
              </a:rPr>
              <a:t>hourly frequency</a:t>
            </a:r>
            <a:r>
              <a:rPr lang="en-GB" sz="2200" dirty="0">
                <a:latin typeface="Arial"/>
                <a:cs typeface="Arial"/>
              </a:rPr>
              <a:t>.</a:t>
            </a:r>
            <a:endParaRPr lang="en-US" sz="2200" dirty="0">
              <a:latin typeface="Arial"/>
              <a:cs typeface="Arial"/>
            </a:endParaRP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endParaRPr lang="en-US" sz="2400" dirty="0" smtClean="0">
              <a:latin typeface="Arial"/>
              <a:ea typeface="MS PGothic" charset="0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768391" y="6356352"/>
            <a:ext cx="99850" cy="215444"/>
          </a:xfrm>
          <a:prstGeom prst="rect">
            <a:avLst/>
          </a:prstGeom>
        </p:spPr>
        <p:txBody>
          <a:bodyPr/>
          <a:lstStyle/>
          <a:p>
            <a:pPr algn="r"/>
            <a:fld id="{9259AF2F-52C6-9B46-B8B2-0579234AE62E}" type="slidenum">
              <a:rPr lang="en-US" sz="1400" smtClean="0"/>
              <a:pPr algn="r"/>
              <a:t>17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32548339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xfrm>
            <a:off x="250698" y="188640"/>
            <a:ext cx="8713790" cy="11521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algn="ctr" defTabSz="685800">
              <a:defRPr sz="28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sz="2400" dirty="0" smtClean="0">
                <a:solidFill>
                  <a:srgbClr val="2E2E8B"/>
                </a:solidFill>
              </a:rPr>
              <a:t>Draft GBON provisions for the new Manual on WIGOS; Upper Air</a:t>
            </a:r>
            <a:br>
              <a:rPr lang="fr-CH" sz="2400" dirty="0" smtClean="0">
                <a:solidFill>
                  <a:srgbClr val="2E2E8B"/>
                </a:solidFill>
              </a:rPr>
            </a:br>
            <a:r>
              <a:rPr lang="fr-CH" sz="1800" b="0" i="1" dirty="0" smtClean="0">
                <a:solidFill>
                  <a:srgbClr val="2E2E8B"/>
                </a:solidFill>
              </a:rPr>
              <a:t>(to be submitted to Cg-18 for approval)</a:t>
            </a:r>
            <a:endParaRPr sz="1800" b="0" i="1" dirty="0">
              <a:solidFill>
                <a:srgbClr val="2E2E8B"/>
              </a:solidFill>
            </a:endParaRPr>
          </a:p>
        </p:txBody>
      </p:sp>
      <p:sp>
        <p:nvSpPr>
          <p:cNvPr id="251" name="Shape 251"/>
          <p:cNvSpPr>
            <a:spLocks noGrp="1"/>
          </p:cNvSpPr>
          <p:nvPr>
            <p:ph type="body" idx="1"/>
          </p:nvPr>
        </p:nvSpPr>
        <p:spPr>
          <a:xfrm>
            <a:off x="323528" y="1484784"/>
            <a:ext cx="8498334" cy="500752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GB" sz="2000" dirty="0" smtClean="0">
                <a:latin typeface="Arial"/>
                <a:cs typeface="Arial"/>
              </a:rPr>
              <a:t>3.2.2.7</a:t>
            </a:r>
            <a:r>
              <a:rPr lang="en-GB" sz="2000" dirty="0">
                <a:latin typeface="Arial"/>
                <a:cs typeface="Arial"/>
              </a:rPr>
              <a:t>	Members </a:t>
            </a:r>
            <a:r>
              <a:rPr lang="en-GB" sz="2000" b="1" u="sng" dirty="0">
                <a:latin typeface="Arial"/>
                <a:cs typeface="Arial"/>
              </a:rPr>
              <a:t>shall</a:t>
            </a:r>
            <a:r>
              <a:rPr lang="en-GB" sz="2000" dirty="0">
                <a:latin typeface="Arial"/>
                <a:cs typeface="Arial"/>
              </a:rPr>
              <a:t> operate a set of upper air stations over land that observe temperature, humidity and horizontal wind profiles, with a vertical resolution of 100 m or higher, </a:t>
            </a:r>
            <a:r>
              <a:rPr lang="en-GB" sz="2000" b="1" u="sng" dirty="0">
                <a:latin typeface="Arial"/>
                <a:cs typeface="Arial"/>
              </a:rPr>
              <a:t>twice a day </a:t>
            </a:r>
            <a:r>
              <a:rPr lang="en-GB" sz="2000" dirty="0">
                <a:latin typeface="Arial"/>
                <a:cs typeface="Arial"/>
              </a:rPr>
              <a:t>or better, up to a level of 30 </a:t>
            </a:r>
            <a:r>
              <a:rPr lang="en-GB" sz="2000" dirty="0" err="1">
                <a:latin typeface="Arial"/>
                <a:cs typeface="Arial"/>
              </a:rPr>
              <a:t>hPa</a:t>
            </a:r>
            <a:r>
              <a:rPr lang="en-GB" sz="2000" dirty="0">
                <a:latin typeface="Arial"/>
                <a:cs typeface="Arial"/>
              </a:rPr>
              <a:t> or higher, located such that GBON has a </a:t>
            </a:r>
            <a:r>
              <a:rPr lang="en-GB" sz="2000" b="1" u="sng" dirty="0">
                <a:latin typeface="Arial"/>
                <a:cs typeface="Arial"/>
              </a:rPr>
              <a:t>horizontal resolution of 500 kilometres or higher </a:t>
            </a:r>
            <a:r>
              <a:rPr lang="en-GB" sz="2000" dirty="0">
                <a:latin typeface="Arial"/>
                <a:cs typeface="Arial"/>
              </a:rPr>
              <a:t>for these observations</a:t>
            </a:r>
            <a:r>
              <a:rPr lang="en-GB" sz="2000" dirty="0" smtClean="0">
                <a:latin typeface="Arial"/>
                <a:cs typeface="Arial"/>
              </a:rPr>
              <a:t>.</a:t>
            </a:r>
          </a:p>
          <a:p>
            <a:endParaRPr lang="en-US" sz="2000" dirty="0">
              <a:latin typeface="Arial"/>
              <a:cs typeface="Arial"/>
            </a:endParaRPr>
          </a:p>
          <a:p>
            <a:r>
              <a:rPr lang="en-GB" sz="1600" i="1" dirty="0">
                <a:latin typeface="Arial"/>
                <a:cs typeface="Arial"/>
              </a:rPr>
              <a:t>Notes:</a:t>
            </a:r>
            <a:endParaRPr lang="en-US" sz="1600" i="1" dirty="0">
              <a:latin typeface="Arial"/>
              <a:cs typeface="Arial"/>
            </a:endParaRPr>
          </a:p>
          <a:p>
            <a:endParaRPr lang="en-GB" sz="1600" i="1" dirty="0" smtClean="0">
              <a:latin typeface="Arial"/>
              <a:cs typeface="Arial"/>
            </a:endParaRPr>
          </a:p>
          <a:p>
            <a:r>
              <a:rPr lang="en-GB" sz="1600" i="1" dirty="0" smtClean="0">
                <a:latin typeface="Arial"/>
                <a:cs typeface="Arial"/>
              </a:rPr>
              <a:t>1</a:t>
            </a:r>
            <a:r>
              <a:rPr lang="en-GB" sz="1600" i="1" dirty="0">
                <a:latin typeface="Arial"/>
                <a:cs typeface="Arial"/>
              </a:rPr>
              <a:t>. 	</a:t>
            </a:r>
            <a:r>
              <a:rPr lang="en-GB" sz="1600" i="1" dirty="0" err="1">
                <a:latin typeface="Arial"/>
                <a:cs typeface="Arial"/>
              </a:rPr>
              <a:t>Radiosonde</a:t>
            </a:r>
            <a:r>
              <a:rPr lang="en-GB" sz="1600" i="1" dirty="0">
                <a:latin typeface="Arial"/>
                <a:cs typeface="Arial"/>
              </a:rPr>
              <a:t> systems currently provide the means for collecting such observations. </a:t>
            </a:r>
            <a:endParaRPr lang="en-GB" sz="1600" i="1" dirty="0" smtClean="0">
              <a:latin typeface="Arial"/>
              <a:cs typeface="Arial"/>
            </a:endParaRPr>
          </a:p>
          <a:p>
            <a:r>
              <a:rPr lang="en-GB" sz="1600" i="1" dirty="0" smtClean="0">
                <a:latin typeface="Arial"/>
                <a:cs typeface="Arial"/>
              </a:rPr>
              <a:t>2</a:t>
            </a:r>
            <a:r>
              <a:rPr lang="en-GB" sz="1600" i="1" dirty="0">
                <a:latin typeface="Arial"/>
                <a:cs typeface="Arial"/>
              </a:rPr>
              <a:t>.	Upper air observations obtained over remote/isolated islands have particularly high impact on Global NWP skill, and continued operation of these stations are of high priority for GBON.</a:t>
            </a:r>
            <a:endParaRPr lang="en-US" sz="1600" i="1" dirty="0">
              <a:latin typeface="Arial"/>
              <a:cs typeface="Arial"/>
            </a:endParaRPr>
          </a:p>
          <a:p>
            <a:endParaRPr lang="en-GB" sz="2000" dirty="0" smtClean="0">
              <a:latin typeface="Arial"/>
              <a:cs typeface="Arial"/>
            </a:endParaRPr>
          </a:p>
          <a:p>
            <a:r>
              <a:rPr lang="en-GB" sz="2000" dirty="0" smtClean="0">
                <a:latin typeface="Arial"/>
                <a:cs typeface="Arial"/>
              </a:rPr>
              <a:t>3.2.2.8</a:t>
            </a:r>
            <a:r>
              <a:rPr lang="en-GB" sz="2000" dirty="0">
                <a:latin typeface="Arial"/>
                <a:cs typeface="Arial"/>
              </a:rPr>
              <a:t>	Members </a:t>
            </a:r>
            <a:r>
              <a:rPr lang="en-GB" sz="2000" b="1" u="sng" dirty="0">
                <a:latin typeface="Arial"/>
                <a:cs typeface="Arial"/>
              </a:rPr>
              <a:t>should</a:t>
            </a:r>
            <a:r>
              <a:rPr lang="en-GB" sz="2000" dirty="0">
                <a:latin typeface="Arial"/>
                <a:cs typeface="Arial"/>
              </a:rPr>
              <a:t> operate a subset of the selected GBON upper air observing stations that observe temperature, humidity and horizontal wind profiles up to 10 </a:t>
            </a:r>
            <a:r>
              <a:rPr lang="en-GB" sz="2000" dirty="0" err="1">
                <a:latin typeface="Arial"/>
                <a:cs typeface="Arial"/>
              </a:rPr>
              <a:t>hPa</a:t>
            </a:r>
            <a:r>
              <a:rPr lang="en-GB" sz="2000" dirty="0">
                <a:latin typeface="Arial"/>
                <a:cs typeface="Arial"/>
              </a:rPr>
              <a:t> or higher, at least once per day, located such that, where geographical constraints allow, GBON has a horizontal resolution of 1000 kilometres or higher, for these observations. </a:t>
            </a:r>
            <a:endParaRPr lang="en-US" sz="2000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sz="2000" dirty="0">
              <a:latin typeface="Arial"/>
              <a:cs typeface="Arial"/>
            </a:endParaRP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768391" y="6356352"/>
            <a:ext cx="99850" cy="215444"/>
          </a:xfrm>
          <a:prstGeom prst="rect">
            <a:avLst/>
          </a:prstGeom>
        </p:spPr>
        <p:txBody>
          <a:bodyPr/>
          <a:lstStyle/>
          <a:p>
            <a:pPr algn="r"/>
            <a:fld id="{9259AF2F-52C6-9B46-B8B2-0579234AE62E}" type="slidenum">
              <a:rPr lang="en-US" sz="1400" smtClean="0"/>
              <a:pPr algn="r"/>
              <a:t>18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32470121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xfrm>
            <a:off x="229478" y="188901"/>
            <a:ext cx="8713790" cy="1223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algn="ctr" defTabSz="685800">
              <a:defRPr sz="28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u="sng" dirty="0" smtClean="0">
                <a:solidFill>
                  <a:srgbClr val="2E2E8B"/>
                </a:solidFill>
              </a:rPr>
              <a:t>GBON-based gap analysis for upper air profiles</a:t>
            </a:r>
            <a:r>
              <a:rPr lang="fr-CH" dirty="0" smtClean="0">
                <a:solidFill>
                  <a:srgbClr val="2E2E8B"/>
                </a:solidFill>
              </a:rPr>
              <a:t/>
            </a:r>
            <a:br>
              <a:rPr lang="fr-CH" dirty="0" smtClean="0">
                <a:solidFill>
                  <a:srgbClr val="2E2E8B"/>
                </a:solidFill>
              </a:rPr>
            </a:br>
            <a:r>
              <a:rPr lang="fr-CH" sz="2400" i="1" dirty="0" smtClean="0">
                <a:solidFill>
                  <a:srgbClr val="2E2E8B"/>
                </a:solidFill>
              </a:rPr>
              <a:t>(provided primarily by radiosondes)</a:t>
            </a:r>
            <a:endParaRPr sz="2400" i="1" dirty="0">
              <a:solidFill>
                <a:srgbClr val="2E2E8B"/>
              </a:solidFill>
            </a:endParaRPr>
          </a:p>
        </p:txBody>
      </p:sp>
      <p:sp>
        <p:nvSpPr>
          <p:cNvPr id="251" name="Shape 251"/>
          <p:cNvSpPr>
            <a:spLocks noGrp="1"/>
          </p:cNvSpPr>
          <p:nvPr>
            <p:ph type="body" idx="1"/>
          </p:nvPr>
        </p:nvSpPr>
        <p:spPr>
          <a:xfrm>
            <a:off x="251520" y="1661831"/>
            <a:ext cx="8642350" cy="50075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0933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u="sng" dirty="0" smtClean="0"/>
              <a:t>Threshold requirement for global NWP: </a:t>
            </a:r>
            <a:r>
              <a:rPr lang="fr-CH" sz="2400" b="1" u="sng" dirty="0" smtClean="0"/>
              <a:t>500 km</a:t>
            </a:r>
            <a:r>
              <a:rPr lang="fr-CH" sz="2400" dirty="0" smtClean="0"/>
              <a:t>, i.e. every cell of 500 km x 500 km = 250,000 km2 should contain on average one radiosonde station, reporting twice daily </a:t>
            </a:r>
          </a:p>
          <a:p>
            <a:pPr marL="270933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dirty="0" smtClean="0"/>
              <a:t>In principle achievable for the continental landmasses; over Europe and North America the design separation is 200 to 250 km</a:t>
            </a:r>
          </a:p>
          <a:p>
            <a:pPr marL="670983" lvl="1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A 500 km resolution would require 120+ radiosonde stations functioning over Africa (more than 30M Km2)</a:t>
            </a:r>
          </a:p>
          <a:p>
            <a:pPr marL="1118658" lvl="2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Today we typically have fewer than 20 reporting</a:t>
            </a:r>
          </a:p>
          <a:p>
            <a:pPr marL="670983" lvl="1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b="1" dirty="0" smtClean="0"/>
              <a:t>EAC countries (1.8M km2) would need 7 radisonde stations</a:t>
            </a:r>
          </a:p>
          <a:p>
            <a:pPr marL="1118658" lvl="2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Today </a:t>
            </a:r>
            <a:r>
              <a:rPr lang="fr-CH" sz="2000" dirty="0"/>
              <a:t>o</a:t>
            </a:r>
            <a:r>
              <a:rPr lang="fr-CH" sz="2000" dirty="0" smtClean="0"/>
              <a:t>nly one (Nairobi) is reporting, and not consistently</a:t>
            </a:r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68542" y="6356352"/>
            <a:ext cx="199699" cy="215444"/>
          </a:xfrm>
          <a:prstGeom prst="rect">
            <a:avLst/>
          </a:prstGeom>
        </p:spPr>
        <p:txBody>
          <a:bodyPr/>
          <a:lstStyle/>
          <a:p>
            <a:pPr algn="r"/>
            <a:fld id="{9259AF2F-52C6-9B46-B8B2-0579234AE62E}" type="slidenum">
              <a:rPr lang="en-US" sz="1400" smtClean="0"/>
              <a:pPr algn="r"/>
              <a:t>19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98199225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/>
        </p:nvSpPr>
        <p:spPr>
          <a:xfrm>
            <a:off x="228600" y="1358899"/>
            <a:ext cx="152400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r>
              <a:t>WMO</a:t>
            </a:r>
          </a:p>
        </p:txBody>
      </p:sp>
      <p:sp>
        <p:nvSpPr>
          <p:cNvPr id="235" name="Shape 235"/>
          <p:cNvSpPr>
            <a:spLocks noGrp="1"/>
          </p:cNvSpPr>
          <p:nvPr>
            <p:ph type="ctrTitle" idx="4294967295"/>
          </p:nvPr>
        </p:nvSpPr>
        <p:spPr>
          <a:xfrm>
            <a:off x="250824" y="188903"/>
            <a:ext cx="8713790" cy="7921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accent6">
                <a:lumMod val="50000"/>
              </a:schemeClr>
            </a:solidFill>
          </a:ln>
        </p:spPr>
        <p:txBody>
          <a:bodyPr anchor="ctr"/>
          <a:lstStyle>
            <a:lvl1pPr algn="ctr" defTabSz="914400">
              <a:defRPr sz="43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Outline</a:t>
            </a:r>
          </a:p>
        </p:txBody>
      </p:sp>
      <p:sp>
        <p:nvSpPr>
          <p:cNvPr id="236" name="Shape 236"/>
          <p:cNvSpPr>
            <a:spLocks noGrp="1"/>
          </p:cNvSpPr>
          <p:nvPr>
            <p:ph type="subTitle" idx="4294967295"/>
          </p:nvPr>
        </p:nvSpPr>
        <p:spPr>
          <a:xfrm>
            <a:off x="179512" y="1340768"/>
            <a:ext cx="8713791" cy="46826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82327" lvl="1" indent="-247047" defTabSz="804672">
              <a:spcBef>
                <a:spcPts val="10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sz="2800" dirty="0"/>
              <a:t>Introduction to </a:t>
            </a:r>
            <a:r>
              <a:rPr sz="2800" dirty="0" smtClean="0"/>
              <a:t>WIGOS</a:t>
            </a:r>
            <a:r>
              <a:rPr lang="fr-CH" sz="2800" dirty="0" smtClean="0"/>
              <a:t>, OSCAR and WDQMS</a:t>
            </a:r>
          </a:p>
          <a:p>
            <a:pPr marL="582327" lvl="1" indent="-247047" defTabSz="804672">
              <a:spcBef>
                <a:spcPts val="10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800" dirty="0" smtClean="0"/>
              <a:t>WMO view on observational data requirements, globally, and for East Africa in particular</a:t>
            </a:r>
          </a:p>
          <a:p>
            <a:pPr marL="582327" lvl="1" indent="-247047" defTabSz="804672">
              <a:spcBef>
                <a:spcPts val="10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800" dirty="0" smtClean="0"/>
              <a:t>The new Global Basic Observing Network (GBON) concept</a:t>
            </a:r>
          </a:p>
          <a:p>
            <a:pPr marL="582327" lvl="1" indent="-247047" defTabSz="804672">
              <a:spcBef>
                <a:spcPts val="10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800" dirty="0" smtClean="0"/>
              <a:t>Initial WMO gap analysis for East Africa</a:t>
            </a:r>
          </a:p>
          <a:p>
            <a:pPr marL="582327" lvl="1" indent="-247047" defTabSz="804672">
              <a:spcBef>
                <a:spcPts val="10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800" dirty="0" smtClean="0"/>
              <a:t>WMO expectations from HIGHWAY project</a:t>
            </a:r>
          </a:p>
          <a:p>
            <a:pPr marL="582327" lvl="1" indent="-247047" defTabSz="804672">
              <a:spcBef>
                <a:spcPts val="10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800" dirty="0" smtClean="0"/>
              <a:t>Role of Regional WIGOS Centers</a:t>
            </a:r>
          </a:p>
          <a:p>
            <a:pPr marL="582327" lvl="1" indent="-247047" defTabSz="804672">
              <a:spcBef>
                <a:spcPts val="10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800" dirty="0" smtClean="0"/>
              <a:t>Summary and conclusions</a:t>
            </a:r>
            <a:endParaRPr sz="2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xfrm>
            <a:off x="229478" y="188901"/>
            <a:ext cx="8713790" cy="10798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/>
            </a:solidFill>
          </a:ln>
        </p:spPr>
        <p:txBody>
          <a:bodyPr anchor="ctr">
            <a:normAutofit/>
          </a:bodyPr>
          <a:lstStyle>
            <a:lvl1pPr algn="ctr" defTabSz="685800">
              <a:defRPr sz="28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sz="3100" dirty="0" smtClean="0">
                <a:solidFill>
                  <a:srgbClr val="2E2E8B"/>
                </a:solidFill>
              </a:rPr>
              <a:t>GBON-based gap analysis for surface observations</a:t>
            </a:r>
            <a:endParaRPr sz="2200" dirty="0">
              <a:solidFill>
                <a:srgbClr val="2E2E8B"/>
              </a:solidFill>
            </a:endParaRPr>
          </a:p>
        </p:txBody>
      </p:sp>
      <p:sp>
        <p:nvSpPr>
          <p:cNvPr id="251" name="Shape 251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8642350" cy="50075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0933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b="1" dirty="0" smtClean="0"/>
              <a:t>GBON (mandatory)</a:t>
            </a:r>
            <a:r>
              <a:rPr lang="fr-CH" sz="2000" b="1" dirty="0"/>
              <a:t>:</a:t>
            </a:r>
            <a:r>
              <a:rPr lang="fr-CH" sz="2000" b="1" dirty="0" smtClean="0"/>
              <a:t>  500 km horizontal resolution, hourly data</a:t>
            </a:r>
          </a:p>
          <a:p>
            <a:pPr marL="718608" lvl="1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One station per 250,000 km2</a:t>
            </a:r>
          </a:p>
          <a:p>
            <a:pPr marL="718608" lvl="1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Would require around 7 stations in HIGHWAY countries</a:t>
            </a:r>
            <a:endParaRPr lang="fr-CH" sz="2000" dirty="0"/>
          </a:p>
          <a:p>
            <a:pPr defTabSz="824420">
              <a:spcBef>
                <a:spcPts val="8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i="1" dirty="0" smtClean="0"/>
              <a:t>Horizontal resolution specification is met (actually exceeded) in East Africa, temporal resolution requirement is not</a:t>
            </a:r>
          </a:p>
          <a:p>
            <a:pPr marL="718608" lvl="1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fr-CH" sz="2000" dirty="0"/>
          </a:p>
          <a:p>
            <a:pPr marL="270933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b="1" dirty="0" smtClean="0"/>
              <a:t>GBON (recommended): 100 </a:t>
            </a:r>
            <a:r>
              <a:rPr lang="fr-CH" sz="2000" b="1" dirty="0"/>
              <a:t>km </a:t>
            </a:r>
            <a:r>
              <a:rPr lang="fr-CH" sz="2000" b="1" dirty="0" smtClean="0"/>
              <a:t>horizonzal resolution</a:t>
            </a:r>
            <a:r>
              <a:rPr lang="fr-CH" sz="2000" b="1" dirty="0"/>
              <a:t>, hourly data</a:t>
            </a:r>
          </a:p>
          <a:p>
            <a:pPr marL="718608" lvl="1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/>
              <a:t>One station per 1</a:t>
            </a:r>
            <a:r>
              <a:rPr lang="fr-CH" sz="2000" dirty="0" smtClean="0"/>
              <a:t>0,000 km2</a:t>
            </a:r>
          </a:p>
          <a:p>
            <a:pPr marL="718608" lvl="1" indent="-270933" defTabSz="824420">
              <a:spcBef>
                <a:spcPts val="800"/>
              </a:spcBef>
              <a:buSzPct val="100000"/>
              <a:buFontTx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Would require around 160 stations in HIGHWAY countries</a:t>
            </a:r>
            <a:endParaRPr lang="fr-CH" sz="2000" i="1" dirty="0"/>
          </a:p>
          <a:p>
            <a:pPr defTabSz="824420">
              <a:spcBef>
                <a:spcPts val="8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i="1" dirty="0" smtClean="0"/>
              <a:t>Neither horizontal nor temporal resolution </a:t>
            </a:r>
            <a:r>
              <a:rPr lang="fr-CH" sz="2000" i="1" dirty="0"/>
              <a:t>specification is </a:t>
            </a:r>
            <a:r>
              <a:rPr lang="fr-CH" sz="2000" i="1" dirty="0" smtClean="0"/>
              <a:t>currently met; </a:t>
            </a:r>
            <a:r>
              <a:rPr lang="fr-CH" sz="2000" i="1" dirty="0"/>
              <a:t>this is ambitious but certainly </a:t>
            </a:r>
            <a:r>
              <a:rPr lang="fr-CH" sz="2000" i="1" dirty="0" smtClean="0"/>
              <a:t>feasible, with </a:t>
            </a:r>
            <a:r>
              <a:rPr lang="fr-CH" sz="2000" i="1" dirty="0"/>
              <a:t>AWS networks</a:t>
            </a:r>
          </a:p>
          <a:p>
            <a:pPr marL="718608" lvl="1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fr-CH" sz="2000" i="1" dirty="0"/>
          </a:p>
          <a:p>
            <a:pPr marL="718608" lvl="1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fr-CH" sz="2000" dirty="0"/>
          </a:p>
          <a:p>
            <a:pPr marL="718608" lvl="1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fr-CH" sz="2000" dirty="0"/>
          </a:p>
          <a:p>
            <a:pPr marL="718608" lvl="1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fr-CH" sz="2000" dirty="0"/>
          </a:p>
          <a:p>
            <a:pPr marL="270933" indent="-270933" defTabSz="824420"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fr-CH" sz="2400" dirty="0" smtClean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68542" y="6356352"/>
            <a:ext cx="199699" cy="215444"/>
          </a:xfrm>
          <a:prstGeom prst="rect">
            <a:avLst/>
          </a:prstGeom>
        </p:spPr>
        <p:txBody>
          <a:bodyPr/>
          <a:lstStyle/>
          <a:p>
            <a:pPr algn="r"/>
            <a:fld id="{9259AF2F-52C6-9B46-B8B2-0579234AE62E}" type="slidenum">
              <a:rPr lang="en-US" sz="1400" smtClean="0"/>
              <a:pPr algn="r"/>
              <a:t>20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15085515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3790" cy="1008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anchor="ctr">
            <a:normAutofit/>
          </a:bodyPr>
          <a:lstStyle>
            <a:lvl1pPr algn="ctr" defTabSz="678941">
              <a:defRPr sz="32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dirty="0" smtClean="0"/>
              <a:t>GOS Stations in EAC countries</a:t>
            </a:r>
            <a:br>
              <a:rPr lang="fr-CH" dirty="0" smtClean="0"/>
            </a:br>
            <a:r>
              <a:rPr lang="fr-CH" sz="2800" b="0" i="1" dirty="0"/>
              <a:t>(</a:t>
            </a:r>
            <a:r>
              <a:rPr lang="fr-CH" sz="2800" b="0" i="1" dirty="0" smtClean="0"/>
              <a:t>according to OSCAR/Surface)</a:t>
            </a:r>
            <a:endParaRPr sz="2800" b="0" i="1" dirty="0"/>
          </a:p>
        </p:txBody>
      </p:sp>
      <p:sp>
        <p:nvSpPr>
          <p:cNvPr id="308" name="Shape 308"/>
          <p:cNvSpPr>
            <a:spLocks noGrp="1"/>
          </p:cNvSpPr>
          <p:nvPr>
            <p:ph type="body" idx="1"/>
          </p:nvPr>
        </p:nvSpPr>
        <p:spPr>
          <a:xfrm>
            <a:off x="235617" y="1595303"/>
            <a:ext cx="8744203" cy="52180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07267" lvl="2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b="1" dirty="0" smtClean="0"/>
              <a:t>Burundi</a:t>
            </a:r>
          </a:p>
          <a:p>
            <a:pPr marL="1066042" lvl="3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2 stations; 27,834 km2, </a:t>
            </a:r>
            <a:r>
              <a:rPr lang="fr-CH" sz="2000" u="sng" dirty="0" smtClean="0"/>
              <a:t>effective resolution 110 km</a:t>
            </a:r>
          </a:p>
          <a:p>
            <a:pPr marL="707267" lvl="2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b="1" dirty="0" smtClean="0"/>
              <a:t>Kenya</a:t>
            </a:r>
          </a:p>
          <a:p>
            <a:pPr marL="1066042" lvl="3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37 stations; 580,367 km2; </a:t>
            </a:r>
            <a:r>
              <a:rPr lang="fr-CH" sz="2000" u="sng" dirty="0" smtClean="0"/>
              <a:t>effective resolution 125 km</a:t>
            </a:r>
          </a:p>
          <a:p>
            <a:pPr marL="707267" lvl="2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b="1" dirty="0" smtClean="0"/>
              <a:t>Rwanda</a:t>
            </a:r>
          </a:p>
          <a:p>
            <a:pPr marL="1066042" lvl="3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5 stations; 26,338 km2; </a:t>
            </a:r>
            <a:r>
              <a:rPr lang="fr-CH" sz="2000" u="sng" dirty="0" smtClean="0"/>
              <a:t>effective resolution 75 km</a:t>
            </a:r>
          </a:p>
          <a:p>
            <a:pPr marL="707267" lvl="2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b="1" dirty="0" smtClean="0"/>
              <a:t>Tanzania</a:t>
            </a:r>
          </a:p>
          <a:p>
            <a:pPr marL="1066042" lvl="3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26 stations; 947,303 km2; </a:t>
            </a:r>
            <a:r>
              <a:rPr lang="fr-CH" sz="2000" u="sng" dirty="0" smtClean="0"/>
              <a:t>effective resolution 190 km</a:t>
            </a:r>
          </a:p>
          <a:p>
            <a:pPr marL="707267" lvl="2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b="1" dirty="0" smtClean="0"/>
              <a:t>Uganda</a:t>
            </a:r>
          </a:p>
          <a:p>
            <a:pPr marL="1066042" lvl="3" indent="-205444" defTabSz="736516">
              <a:lnSpc>
                <a:spcPct val="90000"/>
              </a:lnSpc>
              <a:spcBef>
                <a:spcPts val="500"/>
              </a:spcBef>
              <a:buSzPct val="100000"/>
              <a:buFontTx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dirty="0" smtClean="0"/>
              <a:t>12 stations</a:t>
            </a:r>
            <a:r>
              <a:rPr lang="fr-CH" sz="2000" dirty="0"/>
              <a:t>; </a:t>
            </a:r>
            <a:r>
              <a:rPr lang="fr-CH" sz="2000" dirty="0" smtClean="0"/>
              <a:t>241,038 </a:t>
            </a:r>
            <a:r>
              <a:rPr lang="fr-CH" sz="2000" dirty="0"/>
              <a:t>km2; </a:t>
            </a:r>
            <a:r>
              <a:rPr lang="fr-CH" sz="2000" u="sng" dirty="0"/>
              <a:t>effective resolution </a:t>
            </a:r>
            <a:r>
              <a:rPr lang="fr-CH" sz="2000" u="sng" dirty="0" smtClean="0"/>
              <a:t>140 km</a:t>
            </a:r>
            <a:endParaRPr lang="fr-CH" sz="20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5285643"/>
            <a:ext cx="8352928" cy="1095685"/>
          </a:xfrm>
          <a:prstGeom prst="rect">
            <a:avLst/>
          </a:prstGeom>
          <a:solidFill>
            <a:srgbClr val="FFCC66"/>
          </a:solidFill>
          <a:ln w="25400"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marL="501823" lvl="2" defTabSz="736516">
              <a:lnSpc>
                <a:spcPct val="90000"/>
              </a:lnSpc>
              <a:spcBef>
                <a:spcPts val="500"/>
              </a:spcBef>
              <a:buSzPct val="100000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i="1" u="sng" dirty="0" smtClean="0"/>
              <a:t>On paper, the horizontal </a:t>
            </a:r>
            <a:r>
              <a:rPr lang="fr-CH" sz="2400" i="1" u="sng" dirty="0"/>
              <a:t>resolution </a:t>
            </a:r>
            <a:r>
              <a:rPr lang="fr-CH" sz="2400" i="1" u="sng" dirty="0" smtClean="0"/>
              <a:t>is not </a:t>
            </a:r>
            <a:r>
              <a:rPr lang="fr-CH" sz="2400" i="1" u="sng" dirty="0"/>
              <a:t>too </a:t>
            </a:r>
            <a:r>
              <a:rPr lang="fr-CH" sz="2400" i="1" u="sng" dirty="0" smtClean="0"/>
              <a:t>bad </a:t>
            </a:r>
            <a:r>
              <a:rPr lang="fr-CH" sz="2400" b="1" i="1" u="sng" dirty="0" smtClean="0"/>
              <a:t>assuming the </a:t>
            </a:r>
            <a:r>
              <a:rPr lang="fr-CH" sz="2400" b="1" i="1" u="sng" dirty="0"/>
              <a:t>stations </a:t>
            </a:r>
            <a:r>
              <a:rPr lang="fr-CH" sz="2400" b="1" i="1" u="sng" dirty="0" smtClean="0"/>
              <a:t>report regulary </a:t>
            </a:r>
            <a:r>
              <a:rPr lang="fr-CH" sz="2400" b="1" i="1" u="sng" dirty="0"/>
              <a:t>to the </a:t>
            </a:r>
            <a:r>
              <a:rPr lang="fr-CH" sz="2400" b="1" i="1" u="sng" dirty="0" smtClean="0"/>
              <a:t>GTS</a:t>
            </a:r>
            <a:r>
              <a:rPr lang="fr-CH" sz="2400" i="1" u="sng" dirty="0" smtClean="0"/>
              <a:t>; </a:t>
            </a:r>
            <a:r>
              <a:rPr lang="fr-CH" sz="2400" i="1" u="sng" dirty="0"/>
              <a:t>see subsequent presentation by Luis </a:t>
            </a:r>
            <a:r>
              <a:rPr lang="fr-CH" sz="2400" i="1" u="sng" dirty="0" smtClean="0"/>
              <a:t>Nunes</a:t>
            </a:r>
            <a:endParaRPr lang="fr-CH" sz="2400" i="1" u="sng" dirty="0"/>
          </a:p>
        </p:txBody>
      </p:sp>
    </p:spTree>
    <p:extLst>
      <p:ext uri="{BB962C8B-B14F-4D97-AF65-F5344CB8AC3E}">
        <p14:creationId xmlns:p14="http://schemas.microsoft.com/office/powerpoint/2010/main" val="1592847800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/>
          </p:cNvSpPr>
          <p:nvPr>
            <p:ph type="title"/>
          </p:nvPr>
        </p:nvSpPr>
        <p:spPr>
          <a:xfrm>
            <a:off x="250824" y="188896"/>
            <a:ext cx="8713790" cy="10078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anchor="ctr">
            <a:normAutofit/>
          </a:bodyPr>
          <a:lstStyle>
            <a:lvl1pPr algn="ctr" defTabSz="678941">
              <a:defRPr sz="32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sz="2800" dirty="0" smtClean="0"/>
              <a:t>WMO expectations for HIGHWAY outcome</a:t>
            </a:r>
            <a:br>
              <a:rPr lang="fr-CH" sz="2800" dirty="0" smtClean="0"/>
            </a:br>
            <a:r>
              <a:rPr lang="fr-CH" sz="2800" dirty="0" smtClean="0"/>
              <a:t>(Output 2):</a:t>
            </a:r>
            <a:endParaRPr sz="28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2800" dirty="0" smtClean="0"/>
              <a:t>An </a:t>
            </a:r>
            <a:r>
              <a:rPr lang="en-US" sz="2800" b="1" dirty="0" smtClean="0"/>
              <a:t>observing system that meets draft GBON specifications </a:t>
            </a:r>
            <a:r>
              <a:rPr lang="en-US" sz="2800" dirty="0" smtClean="0"/>
              <a:t>for the project region</a:t>
            </a:r>
          </a:p>
          <a:p>
            <a:pPr marL="171450" indent="-171450">
              <a:buFont typeface="Arial"/>
              <a:buChar char="•"/>
            </a:pPr>
            <a:r>
              <a:rPr lang="en-US" sz="2800" dirty="0" smtClean="0"/>
              <a:t>An </a:t>
            </a:r>
            <a:r>
              <a:rPr lang="en-US" sz="2800" b="1" dirty="0" smtClean="0"/>
              <a:t>observing systems that provides regular and timely reports</a:t>
            </a:r>
            <a:r>
              <a:rPr lang="en-US" sz="2800" dirty="0" smtClean="0"/>
              <a:t> </a:t>
            </a:r>
            <a:r>
              <a:rPr lang="en-US" sz="2800" b="1" dirty="0" smtClean="0"/>
              <a:t>on the GTS </a:t>
            </a:r>
            <a:r>
              <a:rPr lang="en-US" sz="2800" dirty="0" smtClean="0"/>
              <a:t>to national and international users on the WIS/GTS</a:t>
            </a:r>
          </a:p>
          <a:p>
            <a:pPr marL="619125" lvl="1" indent="-171450">
              <a:buFont typeface="Arial"/>
              <a:buChar char="•"/>
            </a:pPr>
            <a:r>
              <a:rPr lang="en-US" sz="2400" dirty="0" smtClean="0"/>
              <a:t>Minimum 3 (preferably 4) </a:t>
            </a:r>
            <a:r>
              <a:rPr lang="en-US" sz="2400" dirty="0" err="1" smtClean="0"/>
              <a:t>radiosonde</a:t>
            </a:r>
            <a:r>
              <a:rPr lang="en-US" sz="2400" dirty="0" smtClean="0"/>
              <a:t> stations reporting daily at 00Z and 12Z</a:t>
            </a:r>
          </a:p>
          <a:p>
            <a:pPr marL="619125" lvl="1" indent="-171450">
              <a:buFont typeface="Arial"/>
              <a:buChar char="•"/>
            </a:pPr>
            <a:r>
              <a:rPr lang="en-US" sz="2400" dirty="0" smtClean="0"/>
              <a:t>Surface stations (ideally) corresponding to a target resolution of 100 km, </a:t>
            </a:r>
            <a:r>
              <a:rPr lang="en-US" sz="2400" b="1" dirty="0" smtClean="0"/>
              <a:t>reporting hourly observations on the GTS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46583583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/>
          </p:cNvSpPr>
          <p:nvPr>
            <p:ph type="title"/>
          </p:nvPr>
        </p:nvSpPr>
        <p:spPr>
          <a:xfrm>
            <a:off x="250824" y="188896"/>
            <a:ext cx="8713790" cy="10078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anchor="ctr">
            <a:normAutofit/>
          </a:bodyPr>
          <a:lstStyle>
            <a:lvl1pPr algn="ctr" defTabSz="678941">
              <a:defRPr sz="32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CH" dirty="0" smtClean="0"/>
              <a:t>Project expectations (II)</a:t>
            </a:r>
            <a:endParaRPr sz="2400" i="1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73224" y="1628800"/>
            <a:ext cx="7859216" cy="5257800"/>
          </a:xfrm>
        </p:spPr>
        <p:txBody>
          <a:bodyPr>
            <a:normAutofit/>
          </a:bodyPr>
          <a:lstStyle/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National expectations within project countries may in some cases be different, focused more on strengthening national networks, less on international data sharing</a:t>
            </a:r>
          </a:p>
          <a:p>
            <a:pPr marL="457200" indent="-457200"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Purpose of HIGWAY Gap Analysis Workshop is to realign expectations among all project partners and develop a common list of priorities and desired mitigation steps</a:t>
            </a:r>
          </a:p>
        </p:txBody>
      </p:sp>
    </p:spTree>
    <p:extLst>
      <p:ext uri="{BB962C8B-B14F-4D97-AF65-F5344CB8AC3E}">
        <p14:creationId xmlns:p14="http://schemas.microsoft.com/office/powerpoint/2010/main" val="1763108403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/>
          </p:cNvSpPr>
          <p:nvPr>
            <p:ph type="title"/>
          </p:nvPr>
        </p:nvSpPr>
        <p:spPr>
          <a:xfrm>
            <a:off x="250824" y="188896"/>
            <a:ext cx="8713790" cy="7921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anchor="ctr"/>
          <a:lstStyle>
            <a:lvl1pPr algn="ctr" defTabSz="678941">
              <a:defRPr sz="32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 Regional WIGOS Centers (RWC)</a:t>
            </a:r>
          </a:p>
        </p:txBody>
      </p:sp>
      <p:sp>
        <p:nvSpPr>
          <p:cNvPr id="308" name="Shape 308"/>
          <p:cNvSpPr>
            <a:spLocks noGrp="1"/>
          </p:cNvSpPr>
          <p:nvPr>
            <p:ph type="body" idx="1"/>
          </p:nvPr>
        </p:nvSpPr>
        <p:spPr>
          <a:xfrm>
            <a:off x="235617" y="1235263"/>
            <a:ext cx="8744203" cy="521807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05444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 u="sng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Why?</a:t>
            </a:r>
          </a:p>
          <a:p>
            <a:pPr marL="560304" lvl="1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Many WMO Members requesting support from Secretariat for national implementation efforts</a:t>
            </a:r>
          </a:p>
          <a:p>
            <a:pPr marL="560304" lvl="1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Can be addressed more efficiently and effectively at regional level</a:t>
            </a:r>
          </a:p>
          <a:p>
            <a:pPr marL="205444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 u="sng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What?</a:t>
            </a:r>
          </a:p>
          <a:p>
            <a:pPr marL="560304" lvl="1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Initial role or RWC will be to support national WIGOS Implementation efforts, in particular as concerns</a:t>
            </a:r>
          </a:p>
          <a:p>
            <a:pPr marL="707267" lvl="2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OSCAR/Surface; ensuring metadata input and QC</a:t>
            </a:r>
          </a:p>
          <a:p>
            <a:pPr marL="707267" lvl="2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b="1" dirty="0"/>
              <a:t>WDQMS; especially fault management component</a:t>
            </a:r>
          </a:p>
          <a:p>
            <a:pPr marL="205444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 u="sng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How?</a:t>
            </a:r>
          </a:p>
          <a:p>
            <a:pPr marL="560304" lvl="1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To be decided by individual WMO Regions - will likely take place primarily at the sub-Regional </a:t>
            </a:r>
            <a:r>
              <a:rPr dirty="0" smtClean="0"/>
              <a:t>level</a:t>
            </a:r>
            <a:r>
              <a:rPr lang="fr-CH" dirty="0" smtClean="0"/>
              <a:t>, aligned with existing cultural, linguistic and/or political groupings of countries</a:t>
            </a:r>
            <a:endParaRPr dirty="0"/>
          </a:p>
          <a:p>
            <a:pPr marL="707267" lvl="2" indent="-205444" defTabSz="736516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208"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40945553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/>
          </p:cNvSpPr>
          <p:nvPr>
            <p:ph type="title"/>
          </p:nvPr>
        </p:nvSpPr>
        <p:spPr>
          <a:xfrm>
            <a:off x="250824" y="188896"/>
            <a:ext cx="8713790" cy="7921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anchor="ctr">
            <a:normAutofit fontScale="90000"/>
          </a:bodyPr>
          <a:lstStyle>
            <a:lvl1pPr algn="ctr" defTabSz="678941">
              <a:defRPr sz="32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 Regional WIGOS </a:t>
            </a:r>
            <a:r>
              <a:rPr dirty="0" smtClean="0"/>
              <a:t>Center </a:t>
            </a:r>
            <a:r>
              <a:rPr lang="fr-CH" dirty="0" smtClean="0"/>
              <a:t>in HIGHWAY countries</a:t>
            </a:r>
            <a:endParaRPr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412776"/>
            <a:ext cx="7848872" cy="432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514350" lvl="8" indent="-51435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At the EAC </a:t>
            </a:r>
            <a:r>
              <a:rPr lang="en-US" dirty="0"/>
              <a:t>Meeting of Heads of Meteorological Services </a:t>
            </a:r>
            <a:r>
              <a:rPr lang="en-US" dirty="0" smtClean="0"/>
              <a:t>in May, the WMO PRs of Kenya and Tanzania agreed to jointly operate a Regional WIGOS Center in  pilot mode for HIGHWAY project countries, Kenya </a:t>
            </a:r>
            <a:r>
              <a:rPr lang="en-US" dirty="0"/>
              <a:t>will be responsible for Data </a:t>
            </a:r>
            <a:r>
              <a:rPr lang="en-US" dirty="0" smtClean="0"/>
              <a:t>Availability, </a:t>
            </a:r>
            <a:r>
              <a:rPr lang="en-US" dirty="0"/>
              <a:t>while Tanzania will be responsible for Data Quality. </a:t>
            </a:r>
            <a:endParaRPr lang="en-US" dirty="0" smtClean="0"/>
          </a:p>
          <a:p>
            <a:pPr marL="514350" lvl="8" indent="-51435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Next steps:</a:t>
            </a:r>
          </a:p>
          <a:p>
            <a:pPr marL="514350" lvl="8" indent="-51435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Develop and submit proposal to acting President of RA-I (with help from WIGOS Project Office)</a:t>
            </a:r>
          </a:p>
          <a:p>
            <a:pPr marL="514350" lvl="8" indent="-514350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Include required resources in HIGHWAY LOA’s currently being drafted between WMO Secretariat and project countries</a:t>
            </a:r>
          </a:p>
          <a:p>
            <a:pPr marL="342900" lvl="8" indent="-342900">
              <a:buFont typeface="Arial"/>
              <a:buChar char="•"/>
            </a:pPr>
            <a:endParaRPr lang="en-US" dirty="0" smtClean="0"/>
          </a:p>
          <a:p>
            <a:pPr marL="342900" lvl="4" indent="-342900">
              <a:buFont typeface="Arial"/>
              <a:buChar char="•"/>
            </a:pPr>
            <a:endParaRPr lang="en-US" dirty="0" smtClean="0"/>
          </a:p>
          <a:p>
            <a:pPr marR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43946563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>
            <a:spLocks noGrp="1"/>
          </p:cNvSpPr>
          <p:nvPr>
            <p:ph type="title"/>
          </p:nvPr>
        </p:nvSpPr>
        <p:spPr>
          <a:xfrm>
            <a:off x="215105" y="176203"/>
            <a:ext cx="8713790" cy="7921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anchor="ctr"/>
          <a:lstStyle>
            <a:lvl1pPr algn="ctr" defTabSz="487529">
              <a:defRPr sz="36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Summary and Conclusions</a:t>
            </a:r>
          </a:p>
        </p:txBody>
      </p:sp>
      <p:sp>
        <p:nvSpPr>
          <p:cNvPr id="320" name="Shape 320"/>
          <p:cNvSpPr>
            <a:spLocks noGrp="1"/>
          </p:cNvSpPr>
          <p:nvPr>
            <p:ph type="body" idx="1"/>
          </p:nvPr>
        </p:nvSpPr>
        <p:spPr>
          <a:xfrm>
            <a:off x="568449" y="1373783"/>
            <a:ext cx="8035999" cy="500754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defTabSz="751857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rPr lang="fr-CH" sz="2200" dirty="0" smtClean="0"/>
              <a:t>HIGHWAY provides a unique opportunity to strengthen the regional WIGOS infrastructure and the observing systems, providing substantial benefits to both local and global users;</a:t>
            </a:r>
          </a:p>
          <a:p>
            <a:pPr marL="683492" lvl="1" indent="-235817" defTabSz="751857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rPr lang="fr-CH" sz="2200" b="1" dirty="0" smtClean="0"/>
              <a:t>Increased international data sharing by project countries is critical to success of HIGHWAY</a:t>
            </a:r>
          </a:p>
          <a:p>
            <a:pPr marL="683492" lvl="1" indent="-235817" defTabSz="751857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rPr lang="fr-CH" sz="2200" b="1" dirty="0" smtClean="0"/>
              <a:t>WMO specifications for GBON can be used as part of the basic input to HIGHWAY Gap Analysis</a:t>
            </a:r>
          </a:p>
          <a:p>
            <a:pPr marL="683492" lvl="1" indent="-235817" defTabSz="751857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rPr lang="fr-CH" sz="2200" b="1" dirty="0" smtClean="0"/>
              <a:t>Project countries may have different/complimentary requirements that need to be considered</a:t>
            </a:r>
          </a:p>
          <a:p>
            <a:pPr marL="683492" lvl="1" indent="-235817" defTabSz="751857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rPr lang="fr-CH" sz="2200" b="1" dirty="0" smtClean="0"/>
              <a:t>Purpose of HIGHWAY Gap Analysis Workshop is to discuss this and agree on way forward</a:t>
            </a:r>
          </a:p>
          <a:p>
            <a:pPr marL="235817" indent="-235817" defTabSz="751857">
              <a:lnSpc>
                <a:spcPct val="90000"/>
              </a:lnSpc>
              <a:spcBef>
                <a:spcPts val="500"/>
              </a:spcBef>
              <a:buSzPct val="100000"/>
              <a:buChar char="•"/>
              <a:defRPr sz="2300">
                <a:latin typeface="Arial"/>
                <a:ea typeface="Arial"/>
                <a:cs typeface="Arial"/>
                <a:sym typeface="Arial"/>
              </a:defRPr>
            </a:pPr>
            <a:r>
              <a:rPr lang="fr-CH" sz="2200" dirty="0" smtClean="0"/>
              <a:t>A Regional WIGOS Center pilot hosted within the project countries would greatly help the effort toward strengthening the observational capabilities within the sub-Region</a:t>
            </a:r>
          </a:p>
        </p:txBody>
      </p:sp>
    </p:spTree>
    <p:extLst>
      <p:ext uri="{BB962C8B-B14F-4D97-AF65-F5344CB8AC3E}">
        <p14:creationId xmlns:p14="http://schemas.microsoft.com/office/powerpoint/2010/main" val="1233829815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/>
          </p:cNvSpPr>
          <p:nvPr>
            <p:ph type="title"/>
          </p:nvPr>
        </p:nvSpPr>
        <p:spPr>
          <a:xfrm>
            <a:off x="250824" y="188902"/>
            <a:ext cx="8713790" cy="10078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accent6">
                <a:lumMod val="50000"/>
              </a:schemeClr>
            </a:solidFill>
          </a:ln>
        </p:spPr>
        <p:txBody>
          <a:bodyPr anchor="ctr">
            <a:normAutofit fontScale="90000"/>
          </a:bodyPr>
          <a:lstStyle>
            <a:lvl1pPr algn="ctr" defTabSz="914400">
              <a:defRPr sz="36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What is </a:t>
            </a:r>
            <a:r>
              <a:rPr lang="fr-CH" dirty="0" smtClean="0"/>
              <a:t>the </a:t>
            </a:r>
            <a:r>
              <a:rPr dirty="0" smtClean="0"/>
              <a:t>W</a:t>
            </a:r>
            <a:r>
              <a:rPr lang="fr-CH" dirty="0" smtClean="0"/>
              <a:t>MO Integrated Global Observing System (W</a:t>
            </a:r>
            <a:r>
              <a:rPr dirty="0" smtClean="0"/>
              <a:t>IGOS</a:t>
            </a:r>
            <a:r>
              <a:rPr lang="fr-CH" dirty="0" smtClean="0"/>
              <a:t>)</a:t>
            </a:r>
            <a:r>
              <a:rPr dirty="0" smtClean="0"/>
              <a:t>?</a:t>
            </a:r>
            <a:endParaRPr dirty="0"/>
          </a:p>
        </p:txBody>
      </p:sp>
      <p:sp>
        <p:nvSpPr>
          <p:cNvPr id="239" name="Shape 239"/>
          <p:cNvSpPr>
            <a:spLocks noGrp="1"/>
          </p:cNvSpPr>
          <p:nvPr>
            <p:ph type="body" idx="1"/>
          </p:nvPr>
        </p:nvSpPr>
        <p:spPr>
          <a:xfrm>
            <a:off x="212725" y="1484784"/>
            <a:ext cx="8713790" cy="5335143"/>
          </a:xfrm>
          <a:prstGeom prst="rect">
            <a:avLst/>
          </a:prstGeom>
        </p:spPr>
        <p:txBody>
          <a:bodyPr/>
          <a:lstStyle/>
          <a:p>
            <a:pPr marL="428977" indent="-428977" defTabSz="914400">
              <a:spcBef>
                <a:spcPts val="2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WMO foundational activity addressing the observing needs of the weather, climate, water and environmental services of its Members</a:t>
            </a:r>
          </a:p>
          <a:p>
            <a:pPr marL="428977" indent="-428977" defTabSz="914400">
              <a:spcBef>
                <a:spcPts val="2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A framework for integrating all WMO observing systems and WMO contributions to co-sponsored observing systems under a common regulatory and management framework </a:t>
            </a:r>
          </a:p>
          <a:p>
            <a:pPr marL="428977" indent="-428977" defTabSz="914400">
              <a:spcBef>
                <a:spcPts val="2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dirty="0" smtClean="0"/>
              <a:t>Overall purpose: </a:t>
            </a:r>
            <a:r>
              <a:rPr lang="fr-CH" b="1" i="1" dirty="0" smtClean="0"/>
              <a:t>Provide a solid and well-documented observational basis for all services in the areas of weather, climate and water, acquired in a manner that is as cost-efficient as possible</a:t>
            </a:r>
          </a:p>
          <a:p>
            <a:pPr marL="428977" indent="-428977" defTabSz="914400">
              <a:spcBef>
                <a:spcPts val="2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b="1" i="1" dirty="0"/>
          </a:p>
          <a:p>
            <a:pPr marL="381000" lvl="1" algn="ctr" defTabSz="914400">
              <a:spcBef>
                <a:spcPts val="800"/>
              </a:spcBef>
              <a:buSzPct val="100000"/>
              <a:defRPr sz="2000">
                <a:latin typeface="Arial"/>
                <a:ea typeface="Arial"/>
                <a:cs typeface="Arial"/>
                <a:sym typeface="Arial"/>
              </a:defRPr>
            </a:pPr>
            <a:r>
              <a:rPr lang="fr-CH" sz="2000" i="1" dirty="0" smtClean="0">
                <a:hlinkClick r:id="rId2"/>
              </a:rPr>
              <a:t>WIGOS homepage</a:t>
            </a:r>
            <a:endParaRPr sz="2000" i="1" dirty="0"/>
          </a:p>
        </p:txBody>
      </p:sp>
    </p:spTree>
    <p:extLst>
      <p:ext uri="{BB962C8B-B14F-4D97-AF65-F5344CB8AC3E}">
        <p14:creationId xmlns:p14="http://schemas.microsoft.com/office/powerpoint/2010/main" val="3197524605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/>
          </p:cNvSpPr>
          <p:nvPr>
            <p:ph type="body" sz="half" idx="1"/>
          </p:nvPr>
        </p:nvSpPr>
        <p:spPr>
          <a:xfrm>
            <a:off x="458787" y="1179512"/>
            <a:ext cx="4437758" cy="5256213"/>
          </a:xfrm>
          <a:prstGeom prst="rect">
            <a:avLst/>
          </a:prstGeom>
        </p:spPr>
        <p:txBody>
          <a:bodyPr/>
          <a:lstStyle/>
          <a:p>
            <a:pPr marL="481658" indent="-481658" defTabSz="914400">
              <a:spcBef>
                <a:spcPts val="12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Global Observing System (WWW/</a:t>
            </a:r>
            <a:r>
              <a:rPr b="1"/>
              <a:t>GOS</a:t>
            </a:r>
            <a:r>
              <a:t>)</a:t>
            </a:r>
            <a:endParaRPr sz="1800"/>
          </a:p>
          <a:p>
            <a:pPr marL="481658" indent="-481658" defTabSz="914400">
              <a:spcBef>
                <a:spcPts val="12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Observing component of Global Atmospheric Watch (</a:t>
            </a:r>
            <a:r>
              <a:rPr b="1"/>
              <a:t>GAW</a:t>
            </a:r>
            <a:r>
              <a:t>)</a:t>
            </a:r>
            <a:endParaRPr sz="1800"/>
          </a:p>
          <a:p>
            <a:pPr marL="481658" indent="-481658" defTabSz="914400">
              <a:spcBef>
                <a:spcPts val="12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WMO Hydrological Observations (including </a:t>
            </a:r>
            <a:r>
              <a:rPr b="1"/>
              <a:t>WHYCOS</a:t>
            </a:r>
            <a:r>
              <a:t>) </a:t>
            </a:r>
            <a:endParaRPr sz="1800"/>
          </a:p>
          <a:p>
            <a:pPr marL="481658" indent="-481658" defTabSz="914400">
              <a:spcBef>
                <a:spcPts val="1200"/>
              </a:spcBef>
              <a:buSzPct val="100000"/>
              <a:buFont typeface="Arial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t>Observing component of Global Cryosphere Watch (</a:t>
            </a:r>
            <a:r>
              <a:rPr b="1"/>
              <a:t>GCW</a:t>
            </a:r>
            <a:r>
              <a:t>)</a:t>
            </a:r>
          </a:p>
        </p:txBody>
      </p:sp>
      <p:sp>
        <p:nvSpPr>
          <p:cNvPr id="242" name="Shape 242"/>
          <p:cNvSpPr/>
          <p:nvPr/>
        </p:nvSpPr>
        <p:spPr>
          <a:xfrm>
            <a:off x="250824" y="270679"/>
            <a:ext cx="8713790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3600" b="1" u="sng">
                <a:solidFill>
                  <a:schemeClr val="accent2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r>
              <a:rPr dirty="0"/>
              <a:t>WIGOS </a:t>
            </a:r>
            <a:r>
              <a:rPr dirty="0" smtClean="0"/>
              <a:t>Components</a:t>
            </a:r>
            <a:endParaRPr dirty="0"/>
          </a:p>
        </p:txBody>
      </p:sp>
      <p:pic>
        <p:nvPicPr>
          <p:cNvPr id="243" name="image4.jpeg" descr="atmos_observatorie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04151" y="4554537"/>
            <a:ext cx="2426992" cy="16764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image5.jpeg" descr="WaterSensor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32362" y="3213100"/>
            <a:ext cx="2514612" cy="1676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image6.jpeg" descr="15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516685" y="2209800"/>
            <a:ext cx="2484449" cy="1651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image7.jpeg" descr="GOS-fullsiz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580062" y="260350"/>
            <a:ext cx="3324229" cy="21050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xfrm>
            <a:off x="322706" y="188898"/>
            <a:ext cx="8713790" cy="12238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accent6">
                <a:lumMod val="50000"/>
              </a:schemeClr>
            </a:solidFill>
          </a:ln>
        </p:spPr>
        <p:txBody>
          <a:bodyPr anchor="ctr"/>
          <a:lstStyle>
            <a:lvl1pPr algn="ctr" defTabSz="685800">
              <a:defRPr sz="28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The WIGOS Pre-Operational Phase (2016-2019</a:t>
            </a:r>
            <a:r>
              <a:rPr dirty="0" smtClean="0"/>
              <a:t>)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400" b="0" i="1" dirty="0" smtClean="0"/>
              <a:t>decided by Cg-17 in 2015</a:t>
            </a:r>
            <a:endParaRPr sz="2400" b="0" i="1" dirty="0"/>
          </a:p>
        </p:txBody>
      </p:sp>
      <p:sp>
        <p:nvSpPr>
          <p:cNvPr id="251" name="Shape 251"/>
          <p:cNvSpPr>
            <a:spLocks noGrp="1"/>
          </p:cNvSpPr>
          <p:nvPr>
            <p:ph type="body" idx="1"/>
          </p:nvPr>
        </p:nvSpPr>
        <p:spPr>
          <a:xfrm>
            <a:off x="323528" y="1445807"/>
            <a:ext cx="8642350" cy="500752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0933" indent="-270933" defTabSz="824420">
              <a:lnSpc>
                <a:spcPct val="90000"/>
              </a:lnSpc>
              <a:spcBef>
                <a:spcPts val="8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 smtClean="0"/>
              <a:t>Increased </a:t>
            </a:r>
            <a:r>
              <a:rPr dirty="0"/>
              <a:t>emphasis on regional and national activities</a:t>
            </a:r>
            <a:endParaRPr sz="1800" dirty="0"/>
          </a:p>
          <a:p>
            <a:pPr marL="270933" indent="-270933" defTabSz="824420">
              <a:lnSpc>
                <a:spcPct val="90000"/>
              </a:lnSpc>
              <a:spcBef>
                <a:spcPts val="800"/>
              </a:spcBef>
              <a:buSzPct val="100000"/>
              <a:buChar char="•"/>
              <a:defRPr sz="2400" u="sng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Five main priority areas:</a:t>
            </a:r>
          </a:p>
          <a:p>
            <a:pPr marL="880532" lvl="1" indent="-474132" defTabSz="824420">
              <a:lnSpc>
                <a:spcPct val="90000"/>
              </a:lnSpc>
              <a:spcBef>
                <a:spcPts val="800"/>
              </a:spcBef>
              <a:buSzPct val="100000"/>
              <a:buAutoNum type="romanU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WIGOS Regulatory Material, supplemented with necessary </a:t>
            </a:r>
            <a:r>
              <a:rPr u="sng" dirty="0"/>
              <a:t>guidance material</a:t>
            </a:r>
            <a:endParaRPr sz="1800" dirty="0"/>
          </a:p>
          <a:p>
            <a:pPr marL="880532" lvl="1" indent="-474132" defTabSz="824420">
              <a:lnSpc>
                <a:spcPct val="90000"/>
              </a:lnSpc>
              <a:spcBef>
                <a:spcPts val="800"/>
              </a:spcBef>
              <a:buSzPct val="100000"/>
              <a:buAutoNum type="romanUcPeriod"/>
              <a:defRPr sz="2400" b="1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WIGOS Information Resource, including the Observing Systems Capabilities analysis and Review tool (OSCAR), especially OSCAR/</a:t>
            </a:r>
            <a:r>
              <a:rPr dirty="0" smtClean="0"/>
              <a:t>Surface</a:t>
            </a:r>
            <a:endParaRPr sz="1800" dirty="0">
              <a:latin typeface="+mj-lt"/>
              <a:ea typeface="+mj-ea"/>
              <a:cs typeface="+mj-cs"/>
              <a:sym typeface="Helvetica"/>
            </a:endParaRPr>
          </a:p>
          <a:p>
            <a:pPr marL="880532" lvl="1" indent="-474132" defTabSz="824420">
              <a:lnSpc>
                <a:spcPct val="90000"/>
              </a:lnSpc>
              <a:spcBef>
                <a:spcPts val="800"/>
              </a:spcBef>
              <a:buSzPct val="100000"/>
              <a:buFontTx/>
              <a:buAutoNum type="romanU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b="1" dirty="0" smtClean="0"/>
              <a:t>WIGOS </a:t>
            </a:r>
            <a:r>
              <a:rPr lang="fr-CH" b="1" dirty="0"/>
              <a:t>Data Quality Monitoring System (WDQMS</a:t>
            </a:r>
            <a:r>
              <a:rPr lang="fr-CH" b="1" dirty="0" smtClean="0"/>
              <a:t>)</a:t>
            </a:r>
            <a:endParaRPr lang="fr-CH" b="1" dirty="0"/>
          </a:p>
          <a:p>
            <a:pPr marL="880532" lvl="1" indent="-474132" defTabSz="824420">
              <a:lnSpc>
                <a:spcPct val="90000"/>
              </a:lnSpc>
              <a:spcBef>
                <a:spcPts val="800"/>
              </a:spcBef>
              <a:buSzPct val="100000"/>
              <a:buFontTx/>
              <a:buAutoNum type="romanU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fr-CH" b="1" dirty="0"/>
              <a:t>Regional Structure; </a:t>
            </a:r>
            <a:r>
              <a:rPr lang="fr-CH" b="1" i="1" u="sng" dirty="0"/>
              <a:t>Regional WIGOS </a:t>
            </a:r>
            <a:r>
              <a:rPr lang="fr-CH" b="1" i="1" u="sng" dirty="0" smtClean="0"/>
              <a:t>Centers</a:t>
            </a:r>
            <a:endParaRPr b="1" i="1" u="sng" dirty="0"/>
          </a:p>
          <a:p>
            <a:pPr marL="880532" lvl="1" indent="-474132" defTabSz="824420">
              <a:lnSpc>
                <a:spcPct val="90000"/>
              </a:lnSpc>
              <a:spcBef>
                <a:spcPts val="800"/>
              </a:spcBef>
              <a:buSzPct val="100000"/>
              <a:buAutoNum type="romanUcPeriod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National WIGOS Implementation, coordination and governance mechanisms </a:t>
            </a:r>
          </a:p>
        </p:txBody>
      </p:sp>
    </p:spTree>
    <p:extLst>
      <p:ext uri="{BB962C8B-B14F-4D97-AF65-F5344CB8AC3E}">
        <p14:creationId xmlns:p14="http://schemas.microsoft.com/office/powerpoint/2010/main" val="667686278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>
            <a:spLocks noGrp="1"/>
          </p:cNvSpPr>
          <p:nvPr>
            <p:ph type="subTitle" idx="4294967295"/>
          </p:nvPr>
        </p:nvSpPr>
        <p:spPr>
          <a:xfrm>
            <a:off x="441326" y="1139029"/>
            <a:ext cx="8383699" cy="145529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38666" indent="-338666" defTabSz="914400">
              <a:spcBef>
                <a:spcPts val="12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sz="2000" dirty="0">
                <a:solidFill>
                  <a:schemeClr val="tx1"/>
                </a:solidFill>
              </a:rPr>
              <a:t>WMO Congress: All WMO and WMO co-sponsored observing systems shall use the RRR to design networks, plan evolution and assess performance</a:t>
            </a:r>
            <a:r>
              <a:rPr sz="2000" dirty="0" smtClean="0">
                <a:solidFill>
                  <a:schemeClr val="tx1"/>
                </a:solidFill>
              </a:rPr>
              <a:t>.</a:t>
            </a:r>
            <a:endParaRPr lang="en-AU" sz="2000" dirty="0" smtClean="0">
              <a:solidFill>
                <a:schemeClr val="tx1"/>
              </a:solidFill>
            </a:endParaRPr>
          </a:p>
          <a:p>
            <a:pPr marL="338666" indent="-338666" defTabSz="914400">
              <a:spcBef>
                <a:spcPts val="12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en-AU" sz="2000" dirty="0" smtClean="0">
              <a:solidFill>
                <a:schemeClr val="tx1"/>
              </a:solidFill>
            </a:endParaRPr>
          </a:p>
          <a:p>
            <a:pPr marL="338666" indent="-338666" defTabSz="914400">
              <a:spcBef>
                <a:spcPts val="1200"/>
              </a:spcBef>
              <a:buSzPct val="100000"/>
              <a:buChar char="•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sz="2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290" y="2376839"/>
            <a:ext cx="5010206" cy="3860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hape 255"/>
          <p:cNvSpPr txBox="1">
            <a:spLocks/>
          </p:cNvSpPr>
          <p:nvPr/>
        </p:nvSpPr>
        <p:spPr>
          <a:xfrm>
            <a:off x="323528" y="2276872"/>
            <a:ext cx="3528392" cy="32276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8666" indent="-338666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2000" dirty="0" smtClean="0">
                <a:ea typeface="Arial"/>
                <a:cs typeface="Arial"/>
                <a:sym typeface="Arial"/>
              </a:rPr>
              <a:t>The RRR is the process used by WMO to collect, vet and record user requirements for all WMO application areas and match them against observational capabilities</a:t>
            </a:r>
          </a:p>
          <a:p>
            <a:pPr marL="0" indent="0" defTabSz="914400">
              <a:spcBef>
                <a:spcPts val="1200"/>
              </a:spcBef>
              <a:buSzPct val="100000"/>
              <a:buNone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en-US" sz="2000" dirty="0" smtClean="0">
              <a:ea typeface="Arial"/>
              <a:cs typeface="Arial"/>
              <a:sym typeface="Arial"/>
            </a:endParaRPr>
          </a:p>
          <a:p>
            <a:pPr marL="338666" indent="-338666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en-US" sz="2000" dirty="0" smtClean="0">
              <a:ea typeface="Arial"/>
              <a:cs typeface="Arial"/>
              <a:sym typeface="Arial"/>
            </a:endParaRPr>
          </a:p>
          <a:p>
            <a:pPr marL="0" lvl="1" indent="0" defTabSz="914400">
              <a:spcBef>
                <a:spcPts val="1200"/>
              </a:spcBef>
              <a:buSzPct val="100000"/>
              <a:buNone/>
              <a:defRPr sz="2400">
                <a:latin typeface="Arial"/>
                <a:ea typeface="Arial"/>
                <a:cs typeface="Arial"/>
                <a:sym typeface="Arial"/>
              </a:defRPr>
            </a:pPr>
            <a:r>
              <a:rPr lang="en-US" sz="1600" i="1" u="sng" dirty="0">
                <a:hlinkClick r:id="rId3"/>
              </a:rPr>
              <a:t>Rolling Review of Requirements</a:t>
            </a:r>
            <a:endParaRPr lang="en-US" sz="1600" i="1" u="sng" dirty="0"/>
          </a:p>
          <a:p>
            <a:pPr marL="338666" indent="-338666" defTabSz="914400">
              <a:spcBef>
                <a:spcPts val="1200"/>
              </a:spcBef>
              <a:buSzPct val="100000"/>
              <a:defRPr sz="2400">
                <a:latin typeface="Arial"/>
                <a:ea typeface="Arial"/>
                <a:cs typeface="Arial"/>
                <a:sym typeface="Arial"/>
              </a:defRPr>
            </a:pPr>
            <a:endParaRPr lang="en-US" sz="2400" dirty="0">
              <a:ea typeface="Arial"/>
              <a:cs typeface="Arial"/>
              <a:sym typeface="Arial"/>
            </a:endParaRPr>
          </a:p>
        </p:txBody>
      </p:sp>
      <p:sp>
        <p:nvSpPr>
          <p:cNvPr id="7" name="Shape 254"/>
          <p:cNvSpPr txBox="1">
            <a:spLocks/>
          </p:cNvSpPr>
          <p:nvPr/>
        </p:nvSpPr>
        <p:spPr>
          <a:xfrm>
            <a:off x="250824" y="188908"/>
            <a:ext cx="8713790" cy="7921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accent6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2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5pPr>
            <a:lvl6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6pPr>
            <a:lvl7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7pPr>
            <a:lvl8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8pPr>
            <a:lvl9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Helvetica"/>
              </a:defRPr>
            </a:lvl9pPr>
          </a:lstStyle>
          <a:p>
            <a:r>
              <a:rPr lang="en-US" dirty="0" smtClean="0"/>
              <a:t>Rolling Review of Requirements (RRR)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092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/>
          </p:cNvSpPr>
          <p:nvPr>
            <p:ph type="ctrTitle" idx="4294967295"/>
          </p:nvPr>
        </p:nvSpPr>
        <p:spPr>
          <a:xfrm>
            <a:off x="250824" y="188908"/>
            <a:ext cx="8713790" cy="7921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accent6"/>
            </a:solidFill>
          </a:ln>
        </p:spPr>
        <p:txBody>
          <a:bodyPr anchor="ctr"/>
          <a:lstStyle>
            <a:lvl1pPr algn="ctr" defTabSz="914400">
              <a:defRPr sz="3600" b="1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OSCAR</a:t>
            </a:r>
          </a:p>
        </p:txBody>
      </p:sp>
      <p:sp>
        <p:nvSpPr>
          <p:cNvPr id="261" name="Shape 261"/>
          <p:cNvSpPr>
            <a:spLocks noGrp="1"/>
          </p:cNvSpPr>
          <p:nvPr>
            <p:ph type="subTitle" idx="4294967295"/>
          </p:nvPr>
        </p:nvSpPr>
        <p:spPr>
          <a:xfrm>
            <a:off x="238124" y="1196752"/>
            <a:ext cx="8713790" cy="4897438"/>
          </a:xfrm>
          <a:prstGeom prst="rect">
            <a:avLst/>
          </a:prstGeom>
        </p:spPr>
        <p:txBody>
          <a:bodyPr/>
          <a:lstStyle/>
          <a:p>
            <a:pPr marL="352870" indent="-352870" defTabSz="850391">
              <a:spcBef>
                <a:spcPts val="1100"/>
              </a:spcBef>
              <a:buSzPct val="100000"/>
              <a:buChar char="•"/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The RRR is supported by three key databases of </a:t>
            </a:r>
            <a:r>
              <a:rPr b="1" dirty="0"/>
              <a:t>OSCAR</a:t>
            </a:r>
            <a:r>
              <a:rPr dirty="0"/>
              <a:t>, the </a:t>
            </a:r>
            <a:r>
              <a:rPr i="1" u="sng" dirty="0"/>
              <a:t>Observation Systems Capabilities and </a:t>
            </a:r>
            <a:r>
              <a:rPr i="1" u="sng" dirty="0" smtClean="0"/>
              <a:t>Review</a:t>
            </a:r>
            <a:r>
              <a:rPr lang="fr-CH" dirty="0" smtClean="0"/>
              <a:t>  </a:t>
            </a:r>
            <a:r>
              <a:rPr dirty="0" smtClean="0"/>
              <a:t>tool </a:t>
            </a:r>
            <a:r>
              <a:rPr dirty="0"/>
              <a:t>:</a:t>
            </a:r>
          </a:p>
          <a:p>
            <a:pPr marL="688628" lvl="1" indent="-334298" defTabSz="850391">
              <a:spcBef>
                <a:spcPts val="1100"/>
              </a:spcBef>
              <a:buSzPct val="100000"/>
              <a:buFont typeface="Arial"/>
              <a:buChar char="•"/>
              <a:defRPr sz="2200" b="1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OSCAR/Requirements</a:t>
            </a:r>
            <a:r>
              <a:rPr b="0" dirty="0"/>
              <a:t>, in which “technology free” requirements are provided for each application area, expressed in units of geophysical variables (260 in total currently</a:t>
            </a:r>
            <a:r>
              <a:rPr b="0" dirty="0" smtClean="0"/>
              <a:t>)</a:t>
            </a:r>
            <a:r>
              <a:rPr lang="fr-CH" b="0" dirty="0" smtClean="0"/>
              <a:t>;</a:t>
            </a:r>
          </a:p>
          <a:p>
            <a:pPr marL="688628" lvl="1" indent="-334298" defTabSz="850391">
              <a:spcBef>
                <a:spcPts val="1100"/>
              </a:spcBef>
              <a:buSzPct val="100000"/>
              <a:buFont typeface="Arial"/>
              <a:buChar char="•"/>
              <a:defRPr sz="2200" b="1">
                <a:latin typeface="Arial"/>
                <a:ea typeface="Arial"/>
                <a:cs typeface="Arial"/>
                <a:sym typeface="Arial"/>
              </a:defRPr>
            </a:pPr>
            <a:r>
              <a:rPr b="0" dirty="0" smtClean="0"/>
              <a:t> </a:t>
            </a:r>
            <a:r>
              <a:rPr dirty="0" smtClean="0"/>
              <a:t>OSCAR</a:t>
            </a:r>
            <a:r>
              <a:rPr dirty="0"/>
              <a:t>/Space, </a:t>
            </a:r>
            <a:r>
              <a:rPr b="0" dirty="0"/>
              <a:t>listing the capabilities of all satellite sensors, whether historical, operational or planned</a:t>
            </a:r>
          </a:p>
          <a:p>
            <a:pPr marL="688628" lvl="1" indent="-334298" defTabSz="850391">
              <a:spcBef>
                <a:spcPts val="1100"/>
              </a:spcBef>
              <a:buSzPct val="100000"/>
              <a:buFont typeface="Arial"/>
              <a:buChar char="•"/>
              <a:defRPr sz="2200" b="1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OSCAR/Surface, </a:t>
            </a:r>
            <a:r>
              <a:rPr b="0" dirty="0"/>
              <a:t>list surface-based capabilities; developed by </a:t>
            </a:r>
            <a:r>
              <a:rPr b="0" dirty="0" err="1"/>
              <a:t>MeteoSwiss</a:t>
            </a:r>
            <a:r>
              <a:rPr b="0" dirty="0"/>
              <a:t> for </a:t>
            </a:r>
            <a:r>
              <a:rPr b="0" dirty="0" smtClean="0"/>
              <a:t>WMO</a:t>
            </a:r>
            <a:r>
              <a:rPr lang="fr-CH" b="0" dirty="0" smtClean="0"/>
              <a:t>, operational since May 2016</a:t>
            </a:r>
            <a:endParaRPr lang="fr-CH" dirty="0"/>
          </a:p>
          <a:p>
            <a:pPr marL="688628" lvl="1" indent="-334298" defTabSz="850391">
              <a:spcBef>
                <a:spcPts val="1100"/>
              </a:spcBef>
              <a:buSzPct val="100000"/>
              <a:buFont typeface="Arial"/>
              <a:buChar char="•"/>
              <a:defRPr sz="2200" b="1">
                <a:latin typeface="Arial"/>
                <a:ea typeface="Arial"/>
                <a:cs typeface="Arial"/>
                <a:sym typeface="Arial"/>
              </a:defRPr>
            </a:pPr>
            <a:endParaRPr lang="fr-CH" i="1" dirty="0" smtClean="0">
              <a:hlinkClick r:id="rId2"/>
            </a:endParaRPr>
          </a:p>
          <a:p>
            <a:pPr marL="354330" lvl="1" algn="ctr" defTabSz="850391">
              <a:spcBef>
                <a:spcPts val="1100"/>
              </a:spcBef>
              <a:buSzPct val="100000"/>
              <a:defRPr sz="2200" b="1">
                <a:latin typeface="Arial"/>
                <a:ea typeface="Arial"/>
                <a:cs typeface="Arial"/>
                <a:sym typeface="Arial"/>
              </a:defRPr>
            </a:pPr>
            <a:r>
              <a:rPr lang="en-US" i="1" dirty="0" smtClean="0">
                <a:hlinkClick r:id="rId2"/>
              </a:rPr>
              <a:t>OSCAR homepage</a:t>
            </a:r>
            <a:endParaRPr i="1" dirty="0">
              <a:hlinkClick r:id="rId2"/>
            </a:endParaRPr>
          </a:p>
        </p:txBody>
      </p:sp>
      <p:sp>
        <p:nvSpPr>
          <p:cNvPr id="2" name="Oval 1"/>
          <p:cNvSpPr/>
          <p:nvPr/>
        </p:nvSpPr>
        <p:spPr>
          <a:xfrm>
            <a:off x="251520" y="1988840"/>
            <a:ext cx="4176464" cy="468000"/>
          </a:xfrm>
          <a:prstGeom prst="ellipse">
            <a:avLst/>
          </a:prstGeom>
          <a:solidFill>
            <a:srgbClr val="FFFFFF">
              <a:alpha val="0"/>
            </a:srgbClr>
          </a:solidFill>
          <a:ln w="25400" cap="flat">
            <a:solidFill>
              <a:srgbClr val="8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" name="Oval 4"/>
          <p:cNvSpPr/>
          <p:nvPr/>
        </p:nvSpPr>
        <p:spPr>
          <a:xfrm>
            <a:off x="403920" y="3933056"/>
            <a:ext cx="3448000" cy="468000"/>
          </a:xfrm>
          <a:prstGeom prst="ellipse">
            <a:avLst/>
          </a:prstGeom>
          <a:solidFill>
            <a:srgbClr val="FFFFFF">
              <a:alpha val="0"/>
            </a:srgbClr>
          </a:solidFill>
          <a:ln w="25400" cap="flat">
            <a:solidFill>
              <a:srgbClr val="80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8144" y="4293096"/>
            <a:ext cx="3168352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ap analysis over East Africa (EAC), using information from these two databases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995936" y="2420888"/>
            <a:ext cx="1800200" cy="187220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3851920" y="4293096"/>
            <a:ext cx="1944216" cy="50405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25458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SCAR Hom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0"/>
            <a:ext cx="7956088" cy="6858000"/>
          </a:xfrm>
          <a:prstGeom prst="rect">
            <a:avLst/>
          </a:prstGeom>
          <a:ln w="22225">
            <a:solidFill>
              <a:schemeClr val="accent2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67744" y="386792"/>
            <a:ext cx="6048672" cy="1170000"/>
          </a:xfrm>
          <a:prstGeom prst="rect">
            <a:avLst/>
          </a:prstGeom>
          <a:solidFill>
            <a:srgbClr val="FFCC66"/>
          </a:solidFill>
          <a:ln w="25400">
            <a:solidFill>
              <a:srgbClr val="800000"/>
            </a:solidFill>
          </a:ln>
        </p:spPr>
        <p:txBody>
          <a:bodyPr wrap="square" rtlCol="0">
            <a:spAutoFit/>
          </a:bodyPr>
          <a:lstStyle/>
          <a:p>
            <a:pPr marL="501823" lvl="2" defTabSz="736516">
              <a:lnSpc>
                <a:spcPct val="90000"/>
              </a:lnSpc>
              <a:spcBef>
                <a:spcPts val="500"/>
              </a:spcBef>
              <a:buSzPct val="100000"/>
              <a:defRPr sz="2208">
                <a:latin typeface="Arial"/>
                <a:ea typeface="Arial"/>
                <a:cs typeface="Arial"/>
                <a:sym typeface="Arial"/>
              </a:defRPr>
            </a:pPr>
            <a:r>
              <a:rPr lang="fr-CH" sz="2400" i="1" u="sng" dirty="0" smtClean="0"/>
              <a:t>Home page for OSCAR/Surface, the online operational WIGOS station catalog/metadatabase</a:t>
            </a:r>
            <a:endParaRPr lang="fr-CH" sz="2400" i="1" u="sng" dirty="0"/>
          </a:p>
          <a:p>
            <a:pPr marL="860598" lvl="3" defTabSz="736516">
              <a:lnSpc>
                <a:spcPct val="90000"/>
              </a:lnSpc>
              <a:spcBef>
                <a:spcPts val="500"/>
              </a:spcBef>
              <a:buSzPct val="100000"/>
              <a:defRPr sz="2208">
                <a:latin typeface="Arial"/>
                <a:ea typeface="Arial"/>
                <a:cs typeface="Arial"/>
                <a:sym typeface="Arial"/>
              </a:defRPr>
            </a:pPr>
            <a:endParaRPr lang="fr-CH" sz="2400" dirty="0"/>
          </a:p>
        </p:txBody>
      </p:sp>
      <p:pic>
        <p:nvPicPr>
          <p:cNvPr id="3" name="Picture 2" descr="OSCAR Afri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836" y="144016"/>
            <a:ext cx="6873580" cy="6021288"/>
          </a:xfrm>
          <a:prstGeom prst="rect">
            <a:avLst/>
          </a:prstGeom>
          <a:ln w="22225">
            <a:solidFill>
              <a:schemeClr val="accent2"/>
            </a:solidFill>
          </a:ln>
        </p:spPr>
      </p:pic>
      <p:pic>
        <p:nvPicPr>
          <p:cNvPr id="4" name="Picture 3" descr="OSCAR EA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28690"/>
            <a:ext cx="6703144" cy="6384686"/>
          </a:xfrm>
          <a:prstGeom prst="rect">
            <a:avLst/>
          </a:prstGeom>
          <a:ln w="22225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3007728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type="title" idx="4294967295"/>
          </p:nvPr>
        </p:nvSpPr>
        <p:spPr>
          <a:xfrm>
            <a:off x="250824" y="188909"/>
            <a:ext cx="8713790" cy="6478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5875">
            <a:solidFill>
              <a:schemeClr val="accent6"/>
            </a:solidFill>
          </a:ln>
        </p:spPr>
        <p:txBody>
          <a:bodyPr lIns="0" tIns="0" rIns="0" bIns="0">
            <a:normAutofit/>
          </a:bodyPr>
          <a:lstStyle>
            <a:lvl1pPr algn="ctr">
              <a:defRPr sz="3600">
                <a:solidFill>
                  <a:srgbClr val="333399"/>
                </a:solidFill>
                <a:latin typeface="Arial Bold"/>
                <a:ea typeface="Arial Bold"/>
                <a:cs typeface="Arial Bold"/>
                <a:sym typeface="Arial 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b="1" dirty="0">
                <a:solidFill>
                  <a:srgbClr val="333399"/>
                </a:solidFill>
              </a:rPr>
              <a:t>OSCAR/Requirements</a:t>
            </a:r>
          </a:p>
        </p:txBody>
      </p:sp>
      <p:sp>
        <p:nvSpPr>
          <p:cNvPr id="168" name="Shape 168"/>
          <p:cNvSpPr>
            <a:spLocks noGrp="1"/>
          </p:cNvSpPr>
          <p:nvPr>
            <p:ph type="body" idx="4294967295"/>
          </p:nvPr>
        </p:nvSpPr>
        <p:spPr>
          <a:xfrm>
            <a:off x="200024" y="1116012"/>
            <a:ext cx="8713790" cy="489743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13234" lvl="0" indent="-213234" defTabSz="579975">
              <a:lnSpc>
                <a:spcPct val="110000"/>
              </a:lnSpc>
              <a:buClrTx/>
              <a:buFontTx/>
              <a:buChar char="•"/>
              <a:defRPr sz="1800"/>
            </a:pPr>
            <a:r>
              <a:rPr sz="2400" dirty="0"/>
              <a:t>The following requirements are </a:t>
            </a:r>
            <a:r>
              <a:rPr sz="2400" dirty="0" smtClean="0"/>
              <a:t>listed </a:t>
            </a:r>
            <a:r>
              <a:rPr sz="2400" dirty="0"/>
              <a:t>for each of the </a:t>
            </a:r>
            <a:r>
              <a:rPr lang="fr-CH" sz="2400" dirty="0" smtClean="0"/>
              <a:t>(currently </a:t>
            </a:r>
            <a:r>
              <a:rPr sz="2400" dirty="0" smtClean="0"/>
              <a:t>1</a:t>
            </a:r>
            <a:r>
              <a:rPr lang="fr-CH" sz="2400" dirty="0" smtClean="0"/>
              <a:t>4</a:t>
            </a:r>
            <a:r>
              <a:rPr sz="2400" dirty="0" smtClean="0"/>
              <a:t> application</a:t>
            </a:r>
            <a:r>
              <a:rPr lang="fr-CH" sz="2400" dirty="0" smtClean="0"/>
              <a:t>)</a:t>
            </a:r>
            <a:r>
              <a:rPr sz="2400" dirty="0" smtClean="0"/>
              <a:t> </a:t>
            </a:r>
            <a:r>
              <a:rPr sz="2400" dirty="0"/>
              <a:t>areas and for all relevant </a:t>
            </a:r>
            <a:r>
              <a:rPr lang="fr-CH" sz="2400" dirty="0" smtClean="0"/>
              <a:t>geophysical </a:t>
            </a:r>
            <a:r>
              <a:rPr sz="2400" dirty="0" smtClean="0"/>
              <a:t>variables</a:t>
            </a:r>
            <a:r>
              <a:rPr lang="fr-CH" sz="2400" dirty="0" smtClean="0"/>
              <a:t> (currently more than 200</a:t>
            </a:r>
            <a:r>
              <a:rPr sz="2400" dirty="0" smtClean="0"/>
              <a:t>)</a:t>
            </a:r>
            <a:r>
              <a:rPr sz="2400" dirty="0"/>
              <a:t>:</a:t>
            </a:r>
          </a:p>
          <a:p>
            <a:pPr marL="475883" lvl="1" indent="-152033" defTabSz="579975">
              <a:lnSpc>
                <a:spcPct val="110000"/>
              </a:lnSpc>
              <a:buClrTx/>
              <a:buFontTx/>
              <a:buChar char="•"/>
              <a:defRPr sz="1800"/>
            </a:pPr>
            <a:r>
              <a:rPr sz="1800" dirty="0"/>
              <a:t>Spatial (horizontal and vertical) and temporal resolution, uncertainty, data latency, required coverage area, source, and level of confidence</a:t>
            </a:r>
          </a:p>
          <a:p>
            <a:pPr marL="213234" lvl="0" indent="-213234" defTabSz="579975">
              <a:lnSpc>
                <a:spcPct val="110000"/>
              </a:lnSpc>
              <a:buClrTx/>
              <a:buFontTx/>
              <a:buChar char="•"/>
              <a:defRPr sz="1800"/>
            </a:pPr>
            <a:r>
              <a:rPr sz="2400" dirty="0"/>
              <a:t>Each requirement is expressed in terms of three separate values:</a:t>
            </a:r>
          </a:p>
          <a:p>
            <a:pPr marL="475883" lvl="1" indent="-152033" defTabSz="579975">
              <a:lnSpc>
                <a:spcPct val="110000"/>
              </a:lnSpc>
              <a:buClrTx/>
              <a:buFontTx/>
              <a:buChar char="•"/>
              <a:defRPr sz="1800"/>
            </a:pPr>
            <a:r>
              <a:rPr sz="1800" dirty="0"/>
              <a:t>Threshold (observations not useful unless this is met)</a:t>
            </a:r>
          </a:p>
          <a:p>
            <a:pPr marL="475883" lvl="1" indent="-152033" defTabSz="579975">
              <a:lnSpc>
                <a:spcPct val="110000"/>
              </a:lnSpc>
              <a:buClrTx/>
              <a:buFontTx/>
              <a:buChar char="•"/>
              <a:defRPr sz="1800"/>
            </a:pPr>
            <a:r>
              <a:rPr sz="1800" dirty="0"/>
              <a:t>Break-through (optimum cost-benefit ratio)</a:t>
            </a:r>
          </a:p>
          <a:p>
            <a:pPr marL="475883" lvl="1" indent="-152033" defTabSz="579975">
              <a:lnSpc>
                <a:spcPct val="110000"/>
              </a:lnSpc>
              <a:buClrTx/>
              <a:buFontTx/>
              <a:buChar char="•"/>
              <a:defRPr sz="1800"/>
            </a:pPr>
            <a:r>
              <a:rPr sz="1800" dirty="0"/>
              <a:t>Goal (exceeding this provides no additional benefit)</a:t>
            </a:r>
          </a:p>
          <a:p>
            <a:pPr marL="213234" lvl="0" indent="-213234" defTabSz="579975">
              <a:lnSpc>
                <a:spcPct val="110000"/>
              </a:lnSpc>
              <a:buClrTx/>
              <a:buFontTx/>
              <a:buChar char="•"/>
              <a:defRPr sz="1800"/>
            </a:pPr>
            <a:r>
              <a:rPr sz="2400" dirty="0"/>
              <a:t>OSCAR/Requirements information content is assembled by CBS and other WMO Inter-Program Expert Teams and Task Teams and  is informed by the broader scientific </a:t>
            </a:r>
            <a:r>
              <a:rPr sz="2400" dirty="0" smtClean="0"/>
              <a:t>community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580946696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11322</TotalTime>
  <Words>1901</Words>
  <Application>Microsoft Office PowerPoint</Application>
  <PresentationFormat>On-screen Show (4:3)</PresentationFormat>
  <Paragraphs>188</Paragraphs>
  <Slides>26</Slides>
  <Notes>0</Notes>
  <HiddenSlides>11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</vt:lpstr>
      <vt:lpstr>PowerPoint Presentation</vt:lpstr>
      <vt:lpstr>Outline</vt:lpstr>
      <vt:lpstr>What is the WMO Integrated Global Observing System (WIGOS)?</vt:lpstr>
      <vt:lpstr>PowerPoint Presentation</vt:lpstr>
      <vt:lpstr>The WIGOS Pre-Operational Phase (2016-2019) decided by Cg-17 in 2015</vt:lpstr>
      <vt:lpstr>PowerPoint Presentation</vt:lpstr>
      <vt:lpstr>OSCAR</vt:lpstr>
      <vt:lpstr>PowerPoint Presentation</vt:lpstr>
      <vt:lpstr>OSCAR/Requirements</vt:lpstr>
      <vt:lpstr>WMO Application Areas listed in the RRR (January 2017)</vt:lpstr>
      <vt:lpstr>Importance to WMO and its Members of Application area 1: Global NWP</vt:lpstr>
      <vt:lpstr>Importance to HIGHWAY (Output 2) of Global NWP</vt:lpstr>
      <vt:lpstr>Which of the many types of observations used for global NWP should we focus on?</vt:lpstr>
      <vt:lpstr>PowerPoint Presentation</vt:lpstr>
      <vt:lpstr>Why is it urgent to strenghthen the observational basis for  Global NWP?</vt:lpstr>
      <vt:lpstr>Action taken by WMO to increase observational data exchange for Global NWP</vt:lpstr>
      <vt:lpstr>Draft GBON provisions for the new Manual on WIGOS; Surface Observations (to be submitted to Cg-18 for approval)</vt:lpstr>
      <vt:lpstr>Draft GBON provisions for the new Manual on WIGOS; Upper Air (to be submitted to Cg-18 for approval)</vt:lpstr>
      <vt:lpstr>GBON-based gap analysis for upper air profiles (provided primarily by radiosondes)</vt:lpstr>
      <vt:lpstr>GBON-based gap analysis for surface observations</vt:lpstr>
      <vt:lpstr>GOS Stations in EAC countries (according to OSCAR/Surface)</vt:lpstr>
      <vt:lpstr>WMO expectations for HIGHWAY outcome (Output 2):</vt:lpstr>
      <vt:lpstr>Project expectations (II)</vt:lpstr>
      <vt:lpstr> Regional WIGOS Centers (RWC)</vt:lpstr>
      <vt:lpstr> Regional WIGOS Center in HIGHWAY countries</vt:lpstr>
      <vt:lpstr>Summary and 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WMO view of  AMS Annual Meeting Seattle, January 24 2017</dc:title>
  <dc:creator>Timo Proescholdt</dc:creator>
  <cp:lastModifiedBy>Timo Proescholdt</cp:lastModifiedBy>
  <cp:revision>165</cp:revision>
  <dcterms:modified xsi:type="dcterms:W3CDTF">2018-08-15T12:09:04Z</dcterms:modified>
</cp:coreProperties>
</file>