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64" r:id="rId3"/>
    <p:sldId id="317" r:id="rId4"/>
    <p:sldId id="341" r:id="rId5"/>
    <p:sldId id="350" r:id="rId6"/>
    <p:sldId id="347" r:id="rId7"/>
    <p:sldId id="359" r:id="rId8"/>
    <p:sldId id="362" r:id="rId9"/>
    <p:sldId id="352" r:id="rId10"/>
    <p:sldId id="351" r:id="rId11"/>
    <p:sldId id="353" r:id="rId12"/>
    <p:sldId id="354" r:id="rId13"/>
    <p:sldId id="355" r:id="rId14"/>
    <p:sldId id="356" r:id="rId15"/>
    <p:sldId id="296" r:id="rId16"/>
    <p:sldId id="348" r:id="rId17"/>
    <p:sldId id="361" r:id="rId18"/>
    <p:sldId id="365" r:id="rId19"/>
    <p:sldId id="366" r:id="rId20"/>
    <p:sldId id="368" r:id="rId21"/>
    <p:sldId id="349" r:id="rId22"/>
    <p:sldId id="358" r:id="rId23"/>
    <p:sldId id="367" r:id="rId24"/>
    <p:sldId id="258" r:id="rId25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20" autoAdjust="0"/>
  </p:normalViewPr>
  <p:slideViewPr>
    <p:cSldViewPr snapToGrid="0" snapToObjects="1">
      <p:cViewPr>
        <p:scale>
          <a:sx n="75" d="100"/>
          <a:sy n="75" d="100"/>
        </p:scale>
        <p:origin x="-2580" y="-11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8/27/2018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spcBef>
                <a:spcPts val="600"/>
              </a:spcBef>
              <a:defRPr/>
            </a:lvl2pPr>
            <a:lvl3pPr marL="1079500" indent="-266700">
              <a:spcBef>
                <a:spcPts val="600"/>
              </a:spcBef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vola_code_table_A.csv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oscar.wmo.int/oscar/vola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wmo.int/0-20000-0-68916" TargetMode="External"/><Relationship Id="rId2" Type="http://schemas.openxmlformats.org/officeDocument/2006/relationships/hyperlink" Target="http://data.wmo.int/0-20000-0-6891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ata.wmo.int/0-20008-0-CPT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OSCAR/Surface Initial Data Integration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&amp;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Transition from Pub 9 Vol A</a:t>
            </a:r>
            <a:r>
              <a:rPr lang="en-US" sz="1400" dirty="0">
                <a:solidFill>
                  <a:schemeClr val="bg1"/>
                </a:solidFill>
              </a:rPr>
              <a:t> 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ObsRems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902" y="5642806"/>
            <a:ext cx="7472363" cy="579023"/>
          </a:xfrm>
        </p:spPr>
        <p:txBody>
          <a:bodyPr>
            <a:noAutofit/>
          </a:bodyPr>
          <a:lstStyle/>
          <a:p>
            <a:pPr>
              <a:buFont typeface="Wingdings"/>
              <a:buChar char="à"/>
            </a:pPr>
            <a:r>
              <a:rPr lang="de-CH" sz="2000" dirty="0">
                <a:sym typeface="Wingdings" panose="05000000000000000000" pitchFamily="2" charset="2"/>
              </a:rPr>
              <a:t>Not all </a:t>
            </a:r>
            <a:r>
              <a:rPr lang="de-CH" sz="2000" dirty="0" err="1">
                <a:sym typeface="Wingdings" panose="05000000000000000000" pitchFamily="2" charset="2"/>
              </a:rPr>
              <a:t>ObsRems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could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be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considered</a:t>
            </a:r>
            <a:r>
              <a:rPr lang="de-CH" sz="2000" dirty="0">
                <a:sym typeface="Wingdings" panose="05000000000000000000" pitchFamily="2" charset="2"/>
              </a:rPr>
              <a:t>, </a:t>
            </a:r>
            <a:r>
              <a:rPr lang="de-CH" sz="2000" dirty="0" smtClean="0">
                <a:sym typeface="Wingdings" panose="05000000000000000000" pitchFamily="2" charset="2"/>
              </a:rPr>
              <a:t>but …</a:t>
            </a:r>
            <a:endParaRPr lang="de-CH" sz="2000" dirty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sz="2000" dirty="0" smtClean="0">
                <a:sym typeface="Wingdings" panose="05000000000000000000" pitchFamily="2" charset="2"/>
              </a:rPr>
              <a:t>Not </a:t>
            </a:r>
            <a:r>
              <a:rPr lang="de-CH" sz="2000" dirty="0">
                <a:sym typeface="Wingdings" panose="05000000000000000000" pitchFamily="2" charset="2"/>
              </a:rPr>
              <a:t>all </a:t>
            </a:r>
            <a:r>
              <a:rPr lang="de-CH" sz="2000" dirty="0" err="1">
                <a:sym typeface="Wingdings" panose="05000000000000000000" pitchFamily="2" charset="2"/>
              </a:rPr>
              <a:t>ObsRems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are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>
                <a:sym typeface="Wingdings" panose="05000000000000000000" pitchFamily="2" charset="2"/>
              </a:rPr>
              <a:t>relevant </a:t>
            </a:r>
            <a:r>
              <a:rPr lang="de-CH" sz="2000" dirty="0" err="1">
                <a:sym typeface="Wingdings" panose="05000000000000000000" pitchFamily="2" charset="2"/>
              </a:rPr>
              <a:t>for</a:t>
            </a:r>
            <a:r>
              <a:rPr lang="de-CH" sz="2000" dirty="0">
                <a:sym typeface="Wingdings" panose="05000000000000000000" pitchFamily="2" charset="2"/>
              </a:rPr>
              <a:t> </a:t>
            </a:r>
            <a:r>
              <a:rPr lang="de-CH" sz="2000" dirty="0" err="1">
                <a:sym typeface="Wingdings" panose="05000000000000000000" pitchFamily="2" charset="2"/>
              </a:rPr>
              <a:t>observations</a:t>
            </a:r>
            <a:endParaRPr lang="de-CH" sz="2000" dirty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endParaRPr lang="de-CH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798" y="1167418"/>
            <a:ext cx="7886156" cy="438494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659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Station </a:t>
            </a:r>
            <a:r>
              <a:rPr lang="de-CH" dirty="0" err="1" smtClean="0"/>
              <a:t>class</a:t>
            </a:r>
            <a:r>
              <a:rPr lang="de-CH" dirty="0" smtClean="0"/>
              <a:t> «</a:t>
            </a:r>
            <a:r>
              <a:rPr lang="de-CH" dirty="0" err="1" smtClean="0"/>
              <a:t>reference</a:t>
            </a:r>
            <a:r>
              <a:rPr lang="de-CH" dirty="0" smtClean="0"/>
              <a:t> </a:t>
            </a:r>
            <a:r>
              <a:rPr lang="de-CH" dirty="0" err="1" smtClean="0"/>
              <a:t>table</a:t>
            </a:r>
            <a:r>
              <a:rPr lang="de-CH" dirty="0" smtClean="0"/>
              <a:t>»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876" lvl="1" indent="-342876"/>
            <a:r>
              <a:rPr lang="de-CH" dirty="0"/>
              <a:t>A (</a:t>
            </a:r>
            <a:r>
              <a:rPr lang="de-CH" dirty="0" err="1"/>
              <a:t>aerodrome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AGRIMET </a:t>
            </a:r>
            <a:r>
              <a:rPr lang="de-CH" dirty="0"/>
              <a:t>(</a:t>
            </a:r>
            <a:r>
              <a:rPr lang="de-CH" dirty="0" err="1"/>
              <a:t>agromet</a:t>
            </a:r>
            <a:r>
              <a:rPr lang="de-CH" dirty="0"/>
              <a:t> </a:t>
            </a:r>
            <a:r>
              <a:rPr lang="de-CH" dirty="0" err="1"/>
              <a:t>station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C </a:t>
            </a:r>
            <a:r>
              <a:rPr lang="de-CH" dirty="0"/>
              <a:t>(</a:t>
            </a:r>
            <a:r>
              <a:rPr lang="de-CH" dirty="0" err="1"/>
              <a:t>coastal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HD/A </a:t>
            </a:r>
            <a:r>
              <a:rPr lang="de-CH" dirty="0"/>
              <a:t>(</a:t>
            </a:r>
            <a:r>
              <a:rPr lang="de-CH" dirty="0" err="1"/>
              <a:t>helideck</a:t>
            </a:r>
            <a:r>
              <a:rPr lang="de-CH" dirty="0"/>
              <a:t>, offshore),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HU/FC </a:t>
            </a:r>
            <a:r>
              <a:rPr lang="de-CH" dirty="0"/>
              <a:t>(h</a:t>
            </a:r>
            <a:r>
              <a:rPr lang="en-US" dirty="0" err="1"/>
              <a:t>urricane</a:t>
            </a:r>
            <a:r>
              <a:rPr lang="en-US" dirty="0"/>
              <a:t>, tropical cyclone or typhoon forecast </a:t>
            </a:r>
            <a:r>
              <a:rPr lang="en-US" dirty="0" err="1"/>
              <a:t>centre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HY/A </a:t>
            </a:r>
            <a:r>
              <a:rPr lang="de-CH" dirty="0"/>
              <a:t>(</a:t>
            </a:r>
            <a:r>
              <a:rPr lang="de-CH" dirty="0" err="1"/>
              <a:t>seaplane</a:t>
            </a:r>
            <a:r>
              <a:rPr lang="de-CH" dirty="0"/>
              <a:t> </a:t>
            </a:r>
            <a:r>
              <a:rPr lang="de-CH" dirty="0" err="1"/>
              <a:t>base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L </a:t>
            </a:r>
            <a:r>
              <a:rPr lang="de-CH" dirty="0"/>
              <a:t>(</a:t>
            </a:r>
            <a:r>
              <a:rPr lang="de-CH" dirty="0" err="1"/>
              <a:t>lightship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LH </a:t>
            </a:r>
            <a:r>
              <a:rPr lang="de-CH" dirty="0"/>
              <a:t>(</a:t>
            </a:r>
            <a:r>
              <a:rPr lang="de-CH" dirty="0" err="1"/>
              <a:t>lighthouse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M </a:t>
            </a:r>
            <a:r>
              <a:rPr lang="de-CH" dirty="0"/>
              <a:t>(</a:t>
            </a:r>
            <a:r>
              <a:rPr lang="de-CH" dirty="0" err="1"/>
              <a:t>mountain</a:t>
            </a:r>
            <a:r>
              <a:rPr lang="de-CH" dirty="0"/>
              <a:t> </a:t>
            </a:r>
            <a:r>
              <a:rPr lang="de-CH" dirty="0" err="1"/>
              <a:t>station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de-CH" dirty="0" smtClean="0"/>
              <a:t>R/FC </a:t>
            </a:r>
            <a:r>
              <a:rPr lang="de-CH" dirty="0"/>
              <a:t>(River </a:t>
            </a:r>
            <a:r>
              <a:rPr lang="de-CH" dirty="0" err="1"/>
              <a:t>forecast</a:t>
            </a:r>
            <a:r>
              <a:rPr lang="de-CH" dirty="0"/>
              <a:t> </a:t>
            </a:r>
            <a:r>
              <a:rPr lang="de-CH" dirty="0" err="1"/>
              <a:t>centre</a:t>
            </a:r>
            <a:r>
              <a:rPr lang="de-CH" dirty="0"/>
              <a:t>), </a:t>
            </a:r>
            <a:endParaRPr lang="de-CH" dirty="0" smtClean="0"/>
          </a:p>
          <a:p>
            <a:pPr marL="342876" lvl="1" indent="-342876"/>
            <a:r>
              <a:rPr lang="en-US" dirty="0" smtClean="0"/>
              <a:t>TI/WA/FC </a:t>
            </a:r>
            <a:r>
              <a:rPr lang="en-US" dirty="0"/>
              <a:t>(Tidal wave forecast </a:t>
            </a:r>
            <a:r>
              <a:rPr lang="en-US" dirty="0" err="1"/>
              <a:t>centre</a:t>
            </a:r>
            <a:r>
              <a:rPr lang="en-US" dirty="0"/>
              <a:t>), </a:t>
            </a:r>
            <a:endParaRPr lang="en-US" dirty="0" smtClean="0"/>
          </a:p>
          <a:p>
            <a:pPr marL="342876" lvl="1" indent="-342876"/>
            <a:endParaRPr lang="de-CH" dirty="0" smtClean="0"/>
          </a:p>
          <a:p>
            <a:pPr marL="267359" lvl="1" indent="-267359">
              <a:buFont typeface="Wingdings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Radar, wind </a:t>
            </a:r>
            <a:r>
              <a:rPr lang="de-CH" dirty="0" err="1" smtClean="0">
                <a:sym typeface="Wingdings" panose="05000000000000000000" pitchFamily="2" charset="2"/>
              </a:rPr>
              <a:t>profiler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were</a:t>
            </a:r>
            <a:r>
              <a:rPr lang="de-CH" dirty="0" smtClean="0">
                <a:sym typeface="Wingdings" panose="05000000000000000000" pitchFamily="2" charset="2"/>
              </a:rPr>
              <a:t> not </a:t>
            </a:r>
            <a:r>
              <a:rPr lang="de-CH" dirty="0" err="1" smtClean="0">
                <a:sym typeface="Wingdings" panose="05000000000000000000" pitchFamily="2" charset="2"/>
              </a:rPr>
              <a:t>considered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«</a:t>
            </a:r>
            <a:r>
              <a:rPr lang="de-CH" dirty="0" err="1" smtClean="0">
                <a:sym typeface="Wingdings" panose="05000000000000000000" pitchFamily="2" charset="2"/>
              </a:rPr>
              <a:t>station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class</a:t>
            </a:r>
            <a:r>
              <a:rPr lang="de-CH" dirty="0" smtClean="0">
                <a:sym typeface="Wingdings" panose="05000000000000000000" pitchFamily="2" charset="2"/>
              </a:rPr>
              <a:t>» but </a:t>
            </a:r>
            <a:r>
              <a:rPr lang="de-CH" dirty="0" err="1" smtClean="0">
                <a:sym typeface="Wingdings" panose="05000000000000000000" pitchFamily="2" charset="2"/>
              </a:rPr>
              <a:t>as</a:t>
            </a:r>
            <a:r>
              <a:rPr lang="de-CH" dirty="0" smtClean="0">
                <a:sym typeface="Wingdings" panose="05000000000000000000" pitchFamily="2" charset="2"/>
              </a:rPr>
              <a:t> «</a:t>
            </a:r>
            <a:r>
              <a:rPr lang="de-CH" dirty="0" err="1" smtClean="0">
                <a:sym typeface="Wingdings" panose="05000000000000000000" pitchFamily="2" charset="2"/>
              </a:rPr>
              <a:t>instruments</a:t>
            </a:r>
            <a:r>
              <a:rPr lang="de-CH" dirty="0" smtClean="0">
                <a:sym typeface="Wingdings" panose="05000000000000000000" pitchFamily="2" charset="2"/>
              </a:rPr>
              <a:t>»</a:t>
            </a:r>
          </a:p>
          <a:p>
            <a:pPr marL="267359" lvl="1" indent="-267359">
              <a:buFont typeface="Wingdings"/>
              <a:buChar char="à"/>
            </a:pPr>
            <a:endParaRPr lang="de-CH" dirty="0"/>
          </a:p>
          <a:p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3835400" y="5953126"/>
            <a:ext cx="50419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Views at WMO </a:t>
            </a:r>
            <a:r>
              <a:rPr lang="de-CH" dirty="0" err="1" smtClean="0">
                <a:solidFill>
                  <a:srgbClr val="FF0000"/>
                </a:solidFill>
              </a:rPr>
              <a:t>have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changed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meantime</a:t>
            </a:r>
            <a:r>
              <a:rPr lang="de-CH" dirty="0" smtClean="0">
                <a:solidFill>
                  <a:srgbClr val="FF0000"/>
                </a:solidFill>
              </a:rPr>
              <a:t>, </a:t>
            </a:r>
            <a:r>
              <a:rPr lang="de-CH" dirty="0" err="1" smtClean="0">
                <a:solidFill>
                  <a:srgbClr val="FF0000"/>
                </a:solidFill>
              </a:rPr>
              <a:t>some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migration</a:t>
            </a:r>
            <a:r>
              <a:rPr lang="de-CH" dirty="0" smtClean="0">
                <a:solidFill>
                  <a:srgbClr val="FF0000"/>
                </a:solidFill>
              </a:rPr>
              <a:t> in </a:t>
            </a:r>
            <a:r>
              <a:rPr lang="de-CH" dirty="0" err="1" smtClean="0">
                <a:solidFill>
                  <a:srgbClr val="FF0000"/>
                </a:solidFill>
              </a:rPr>
              <a:t>progress</a:t>
            </a:r>
            <a:r>
              <a:rPr lang="de-CH" dirty="0" smtClean="0">
                <a:solidFill>
                  <a:srgbClr val="FF0000"/>
                </a:solidFill>
              </a:rPr>
              <a:t>, but </a:t>
            </a:r>
            <a:r>
              <a:rPr lang="de-CH" dirty="0" err="1" smtClean="0">
                <a:solidFill>
                  <a:srgbClr val="FF0000"/>
                </a:solidFill>
              </a:rPr>
              <a:t>discussion</a:t>
            </a:r>
            <a:r>
              <a:rPr lang="de-CH" dirty="0" smtClean="0">
                <a:solidFill>
                  <a:srgbClr val="FF0000"/>
                </a:solidFill>
              </a:rPr>
              <a:t> not </a:t>
            </a:r>
            <a:r>
              <a:rPr lang="de-CH" dirty="0" err="1" smtClean="0">
                <a:solidFill>
                  <a:srgbClr val="FF0000"/>
                </a:solidFill>
              </a:rPr>
              <a:t>concluded</a:t>
            </a:r>
            <a:r>
              <a:rPr lang="de-CH" dirty="0" smtClean="0">
                <a:solidFill>
                  <a:srgbClr val="FF0000"/>
                </a:solidFill>
              </a:rPr>
              <a:t>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50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Observation Metadata (I)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400" dirty="0"/>
              <a:t>Surface </a:t>
            </a:r>
            <a:r>
              <a:rPr lang="de-CH" sz="2400" dirty="0" err="1"/>
              <a:t>observation</a:t>
            </a:r>
            <a:r>
              <a:rPr lang="de-CH" sz="2400" dirty="0"/>
              <a:t> </a:t>
            </a:r>
            <a:r>
              <a:rPr lang="de-CH" sz="2400" dirty="0" err="1"/>
              <a:t>program</a:t>
            </a:r>
            <a:r>
              <a:rPr lang="de-CH" sz="2400" dirty="0"/>
              <a:t> </a:t>
            </a:r>
            <a:r>
              <a:rPr lang="en-US" sz="2400" dirty="0" smtClean="0"/>
              <a:t>(WMO </a:t>
            </a:r>
            <a:r>
              <a:rPr lang="en-US" sz="2400" dirty="0"/>
              <a:t>No. </a:t>
            </a:r>
            <a:r>
              <a:rPr lang="en-US" sz="2400" dirty="0" smtClean="0"/>
              <a:t>544, Manual on GOS)</a:t>
            </a:r>
            <a:endParaRPr lang="de-CH" sz="2400" dirty="0"/>
          </a:p>
          <a:p>
            <a:pPr lvl="1"/>
            <a:r>
              <a:rPr lang="en-US" sz="2000" dirty="0"/>
              <a:t>Manned station</a:t>
            </a:r>
          </a:p>
          <a:p>
            <a:pPr lvl="2"/>
            <a:r>
              <a:rPr lang="en-US" sz="2000" dirty="0"/>
              <a:t>"</a:t>
            </a:r>
            <a:r>
              <a:rPr lang="en-US" sz="2000" dirty="0" err="1" smtClean="0"/>
              <a:t>Atm</a:t>
            </a:r>
            <a:r>
              <a:rPr lang="en-US" sz="2000" dirty="0" smtClean="0"/>
              <a:t> </a:t>
            </a:r>
            <a:r>
              <a:rPr lang="en-US" sz="2000" dirty="0"/>
              <a:t>pressure", "Wind (direction and speed)", "Air temperature", "Humidity", "Present weather", "Past weather", "Cloud amount", "Type of cloud", "Height of cloud base", "Visibility“</a:t>
            </a:r>
          </a:p>
          <a:p>
            <a:pPr lvl="1"/>
            <a:r>
              <a:rPr lang="en-US" sz="2000" dirty="0"/>
              <a:t>Automatic station (from “AUT” flag in </a:t>
            </a:r>
            <a:r>
              <a:rPr lang="en-US" sz="2000" dirty="0" err="1"/>
              <a:t>ObsRems</a:t>
            </a:r>
            <a:r>
              <a:rPr lang="en-US" sz="2000" dirty="0"/>
              <a:t>)</a:t>
            </a:r>
          </a:p>
          <a:p>
            <a:pPr lvl="2"/>
            <a:r>
              <a:rPr lang="en-US" sz="2000" dirty="0"/>
              <a:t>"</a:t>
            </a:r>
            <a:r>
              <a:rPr lang="en-US" sz="2000" dirty="0" err="1" smtClean="0"/>
              <a:t>Atm</a:t>
            </a:r>
            <a:r>
              <a:rPr lang="en-US" sz="2000" dirty="0" smtClean="0"/>
              <a:t> </a:t>
            </a:r>
            <a:r>
              <a:rPr lang="en-US" sz="2000" dirty="0"/>
              <a:t>pressure", "Wind (direction and speed)", "Air temperature", "Humidity“, “Precipitation (yes/no)”</a:t>
            </a:r>
          </a:p>
          <a:p>
            <a:r>
              <a:rPr lang="en-US" sz="2400" dirty="0"/>
              <a:t>Barometer height (from HP) for observation “pressure”</a:t>
            </a:r>
          </a:p>
          <a:p>
            <a:r>
              <a:rPr lang="de-CH" sz="2400" dirty="0"/>
              <a:t>Instrument </a:t>
            </a:r>
            <a:r>
              <a:rPr lang="de-CH" sz="2400" dirty="0" err="1"/>
              <a:t>coordinates</a:t>
            </a:r>
            <a:endParaRPr lang="de-CH" sz="2400" dirty="0"/>
          </a:p>
          <a:p>
            <a:pPr lvl="1"/>
            <a:r>
              <a:rPr lang="de-CH" sz="2000" dirty="0" err="1"/>
              <a:t>Lat</a:t>
            </a:r>
            <a:r>
              <a:rPr lang="de-CH" sz="2000" dirty="0"/>
              <a:t>, </a:t>
            </a:r>
            <a:r>
              <a:rPr lang="de-CH" sz="2000" dirty="0" err="1"/>
              <a:t>lon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station</a:t>
            </a:r>
            <a:r>
              <a:rPr lang="de-CH" sz="2000" dirty="0"/>
              <a:t> </a:t>
            </a:r>
            <a:r>
              <a:rPr lang="de-CH" sz="2000" dirty="0" err="1"/>
              <a:t>coordinates</a:t>
            </a:r>
            <a:endParaRPr lang="de-CH" sz="2000" dirty="0"/>
          </a:p>
          <a:p>
            <a:pPr lvl="1"/>
            <a:r>
              <a:rPr lang="de-CH" sz="2000" dirty="0"/>
              <a:t>Elevation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Hha</a:t>
            </a:r>
            <a:r>
              <a:rPr lang="de-CH" sz="2000" dirty="0"/>
              <a:t> + </a:t>
            </a:r>
            <a:r>
              <a:rPr lang="de-CH" sz="2000" dirty="0" err="1"/>
              <a:t>conventional</a:t>
            </a:r>
            <a:r>
              <a:rPr lang="de-CH" sz="2000" dirty="0"/>
              <a:t> </a:t>
            </a:r>
            <a:r>
              <a:rPr lang="de-CH" sz="2000" dirty="0" err="1"/>
              <a:t>distance</a:t>
            </a:r>
            <a:r>
              <a:rPr lang="de-CH" sz="2000" dirty="0"/>
              <a:t> 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reference</a:t>
            </a:r>
            <a:r>
              <a:rPr lang="de-CH" sz="2000" dirty="0"/>
              <a:t> </a:t>
            </a:r>
            <a:r>
              <a:rPr lang="de-CH" sz="2000" dirty="0" err="1"/>
              <a:t>surface</a:t>
            </a:r>
            <a:r>
              <a:rPr lang="de-CH" sz="2000" dirty="0"/>
              <a:t> (e.g., 10m </a:t>
            </a:r>
            <a:r>
              <a:rPr lang="de-CH" sz="2000" dirty="0" err="1"/>
              <a:t>for</a:t>
            </a:r>
            <a:r>
              <a:rPr lang="de-CH" sz="2000" dirty="0"/>
              <a:t> wind, 2m </a:t>
            </a:r>
            <a:r>
              <a:rPr lang="de-CH" sz="2000" dirty="0" err="1"/>
              <a:t>for</a:t>
            </a:r>
            <a:r>
              <a:rPr lang="de-CH" sz="2000" dirty="0"/>
              <a:t> T, RH</a:t>
            </a:r>
            <a:r>
              <a:rPr lang="de-CH" sz="2000" dirty="0" smtClean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9665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Observation Metadata (II)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725863"/>
          </a:xfrm>
        </p:spPr>
        <p:txBody>
          <a:bodyPr>
            <a:normAutofit/>
          </a:bodyPr>
          <a:lstStyle/>
          <a:p>
            <a:r>
              <a:rPr lang="de-CH" sz="2400" dirty="0"/>
              <a:t>Additional </a:t>
            </a:r>
            <a:r>
              <a:rPr lang="de-CH" sz="2400" dirty="0" err="1"/>
              <a:t>observations</a:t>
            </a:r>
            <a:r>
              <a:rPr lang="de-CH" sz="2400" dirty="0"/>
              <a:t> (</a:t>
            </a:r>
            <a:r>
              <a:rPr lang="de-CH" sz="2400" dirty="0" err="1"/>
              <a:t>from</a:t>
            </a:r>
            <a:r>
              <a:rPr lang="de-CH" sz="2400" dirty="0"/>
              <a:t> </a:t>
            </a:r>
            <a:r>
              <a:rPr lang="de-CH" sz="2400" dirty="0" err="1"/>
              <a:t>ObsRems</a:t>
            </a:r>
            <a:r>
              <a:rPr lang="de-CH" sz="2400" dirty="0"/>
              <a:t>)</a:t>
            </a:r>
          </a:p>
          <a:p>
            <a:pPr lvl="1"/>
            <a:r>
              <a:rPr lang="de-CH" sz="2000" dirty="0"/>
              <a:t>40 variables, </a:t>
            </a:r>
            <a:r>
              <a:rPr lang="de-CH" sz="2000" dirty="0" err="1"/>
              <a:t>some</a:t>
            </a:r>
            <a:r>
              <a:rPr lang="de-CH" sz="2000" dirty="0"/>
              <a:t> not </a:t>
            </a:r>
            <a:r>
              <a:rPr lang="de-CH" sz="2000" dirty="0" err="1"/>
              <a:t>very</a:t>
            </a:r>
            <a:r>
              <a:rPr lang="de-CH" sz="2000" dirty="0"/>
              <a:t> </a:t>
            </a:r>
            <a:r>
              <a:rPr lang="de-CH" sz="2000" dirty="0" err="1"/>
              <a:t>well</a:t>
            </a:r>
            <a:r>
              <a:rPr lang="de-CH" sz="2000" dirty="0"/>
              <a:t> </a:t>
            </a:r>
            <a:r>
              <a:rPr lang="de-CH" sz="2000" dirty="0" err="1"/>
              <a:t>defined</a:t>
            </a:r>
            <a:r>
              <a:rPr lang="de-CH" sz="2000" dirty="0"/>
              <a:t> </a:t>
            </a:r>
            <a:br>
              <a:rPr lang="de-CH" sz="2000" dirty="0"/>
            </a:br>
            <a:r>
              <a:rPr lang="de-CH" sz="2000" dirty="0">
                <a:sym typeface="Wingdings" panose="05000000000000000000" pitchFamily="2" charset="2"/>
              </a:rPr>
              <a:t>cf. </a:t>
            </a:r>
            <a:r>
              <a:rPr lang="de-CH" sz="2000" dirty="0">
                <a:hlinkClick r:id="rId2" action="ppaction://hlinkfile"/>
              </a:rPr>
              <a:t>vola_code_table_A.csv</a:t>
            </a:r>
            <a:endParaRPr lang="de-CH" sz="2000" dirty="0"/>
          </a:p>
          <a:p>
            <a:pPr lvl="1">
              <a:buFont typeface="Wingdings"/>
              <a:buChar char="à"/>
            </a:pPr>
            <a:r>
              <a:rPr lang="de-CH" sz="2000" dirty="0"/>
              <a:t>Need </a:t>
            </a:r>
            <a:r>
              <a:rPr lang="de-CH" sz="2000" dirty="0" err="1"/>
              <a:t>critical</a:t>
            </a:r>
            <a:r>
              <a:rPr lang="de-CH" sz="2000" dirty="0"/>
              <a:t> </a:t>
            </a:r>
            <a:r>
              <a:rPr lang="de-CH" sz="2000" dirty="0" err="1"/>
              <a:t>review</a:t>
            </a:r>
            <a:r>
              <a:rPr lang="de-CH" sz="2000" dirty="0"/>
              <a:t> </a:t>
            </a:r>
            <a:r>
              <a:rPr lang="de-CH" sz="2000" dirty="0" err="1"/>
              <a:t>and</a:t>
            </a:r>
            <a:r>
              <a:rPr lang="de-CH" sz="2000" dirty="0"/>
              <a:t> </a:t>
            </a:r>
            <a:r>
              <a:rPr lang="de-CH" sz="2000" dirty="0" err="1"/>
              <a:t>mapping</a:t>
            </a:r>
            <a:r>
              <a:rPr lang="de-CH" sz="2000" dirty="0"/>
              <a:t> </a:t>
            </a:r>
            <a:r>
              <a:rPr lang="de-CH" sz="2000" dirty="0" err="1"/>
              <a:t>to</a:t>
            </a:r>
            <a:r>
              <a:rPr lang="de-CH" sz="2000" dirty="0"/>
              <a:t> OSCAR variable </a:t>
            </a:r>
            <a:r>
              <a:rPr lang="de-CH" sz="2000" dirty="0" err="1"/>
              <a:t>reference</a:t>
            </a:r>
            <a:r>
              <a:rPr lang="de-CH" sz="2000" dirty="0"/>
              <a:t> </a:t>
            </a:r>
            <a:r>
              <a:rPr lang="de-CH" sz="2000" dirty="0" err="1"/>
              <a:t>table</a:t>
            </a:r>
            <a:r>
              <a:rPr lang="de-CH" sz="2000" dirty="0"/>
              <a:t>.</a:t>
            </a:r>
          </a:p>
          <a:p>
            <a:pPr lvl="1">
              <a:buFont typeface="Wingdings"/>
              <a:buChar char="à"/>
            </a:pPr>
            <a:r>
              <a:rPr lang="de-CH" sz="2000" dirty="0" err="1"/>
              <a:t>We</a:t>
            </a:r>
            <a:r>
              <a:rPr lang="de-CH" sz="2000" dirty="0"/>
              <a:t> </a:t>
            </a:r>
            <a:r>
              <a:rPr lang="de-CH" sz="2000" dirty="0" err="1"/>
              <a:t>can</a:t>
            </a:r>
            <a:r>
              <a:rPr lang="de-CH" sz="2000" dirty="0"/>
              <a:t> </a:t>
            </a:r>
            <a:r>
              <a:rPr lang="de-CH" sz="2000" dirty="0" err="1"/>
              <a:t>only</a:t>
            </a:r>
            <a:r>
              <a:rPr lang="de-CH" sz="2000" dirty="0"/>
              <a:t> </a:t>
            </a:r>
            <a:r>
              <a:rPr lang="de-CH" sz="2000" dirty="0" err="1"/>
              <a:t>integrate</a:t>
            </a:r>
            <a:r>
              <a:rPr lang="de-CH" sz="2000" dirty="0"/>
              <a:t> well-</a:t>
            </a:r>
            <a:r>
              <a:rPr lang="de-CH" sz="2000" dirty="0" err="1"/>
              <a:t>defined</a:t>
            </a:r>
            <a:r>
              <a:rPr lang="de-CH" sz="2000" dirty="0"/>
              <a:t> variables.</a:t>
            </a:r>
          </a:p>
          <a:p>
            <a:r>
              <a:rPr lang="de-CH" sz="2400" dirty="0" err="1" smtClean="0"/>
              <a:t>Upper-air</a:t>
            </a:r>
            <a:r>
              <a:rPr lang="de-CH" sz="2400" dirty="0" smtClean="0"/>
              <a:t> </a:t>
            </a:r>
            <a:r>
              <a:rPr lang="de-CH" sz="2400" dirty="0" err="1" smtClean="0"/>
              <a:t>observations</a:t>
            </a:r>
            <a:r>
              <a:rPr lang="de-CH" sz="2400" dirty="0" smtClean="0"/>
              <a:t> (</a:t>
            </a:r>
            <a:r>
              <a:rPr lang="de-CH" sz="2400" dirty="0" err="1" smtClean="0"/>
              <a:t>from</a:t>
            </a:r>
            <a:r>
              <a:rPr lang="de-CH" sz="2400" dirty="0" smtClean="0"/>
              <a:t> UA-1 … UA-4)</a:t>
            </a:r>
          </a:p>
          <a:p>
            <a:pPr lvl="1"/>
            <a:r>
              <a:rPr lang="de-CH" sz="2000" dirty="0" smtClean="0"/>
              <a:t>«R»: PTU, wind</a:t>
            </a:r>
          </a:p>
          <a:p>
            <a:pPr lvl="1"/>
            <a:r>
              <a:rPr lang="de-CH" sz="2000" dirty="0" smtClean="0"/>
              <a:t>«P», «W», «WP»: wind</a:t>
            </a:r>
          </a:p>
          <a:p>
            <a:pPr marL="457168" lvl="1" indent="0">
              <a:buNone/>
            </a:pPr>
            <a:r>
              <a:rPr lang="de-CH" sz="2000" dirty="0" smtClean="0">
                <a:sym typeface="Wingdings" panose="05000000000000000000" pitchFamily="2" charset="2"/>
              </a:rPr>
              <a:t> </a:t>
            </a:r>
            <a:r>
              <a:rPr lang="de-CH" sz="2000" dirty="0" smtClean="0"/>
              <a:t>«X»: not </a:t>
            </a:r>
            <a:r>
              <a:rPr lang="de-CH" sz="2000" dirty="0" err="1" smtClean="0"/>
              <a:t>considered</a:t>
            </a:r>
            <a:r>
              <a:rPr lang="de-CH" sz="2000" dirty="0" smtClean="0"/>
              <a:t> (</a:t>
            </a:r>
            <a:r>
              <a:rPr lang="de-CH" sz="2000" dirty="0" err="1" smtClean="0"/>
              <a:t>only</a:t>
            </a:r>
            <a:r>
              <a:rPr lang="de-CH" sz="2000" dirty="0" smtClean="0"/>
              <a:t> 1 </a:t>
            </a:r>
            <a:r>
              <a:rPr lang="de-CH" sz="2000" dirty="0" err="1" smtClean="0"/>
              <a:t>case</a:t>
            </a:r>
            <a:r>
              <a:rPr lang="de-CH" sz="2000" dirty="0" smtClean="0"/>
              <a:t>)</a:t>
            </a:r>
          </a:p>
          <a:p>
            <a:pPr lvl="1"/>
            <a:endParaRPr lang="de-CH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298700" y="5346580"/>
            <a:ext cx="63881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Most </a:t>
            </a:r>
            <a:r>
              <a:rPr lang="de-CH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certainly</a:t>
            </a:r>
            <a:r>
              <a:rPr lang="de-CH" sz="2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de-CH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</a:t>
            </a:r>
            <a:r>
              <a:rPr lang="de-CH" sz="2000" dirty="0" err="1" smtClean="0">
                <a:solidFill>
                  <a:srgbClr val="FF0000"/>
                </a:solidFill>
              </a:rPr>
              <a:t>oo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many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observations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assumed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for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some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stations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that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need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to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be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removed</a:t>
            </a:r>
            <a:r>
              <a:rPr lang="de-CH" sz="2000" dirty="0" smtClean="0">
                <a:solidFill>
                  <a:srgbClr val="FF0000"/>
                </a:solidFill>
              </a:rPr>
              <a:t> </a:t>
            </a:r>
            <a:r>
              <a:rPr lang="de-CH" sz="2000" dirty="0" err="1" smtClean="0">
                <a:solidFill>
                  <a:srgbClr val="FF0000"/>
                </a:solidFill>
              </a:rPr>
              <a:t>from</a:t>
            </a:r>
            <a:r>
              <a:rPr lang="de-CH" sz="2000" dirty="0" smtClean="0">
                <a:solidFill>
                  <a:srgbClr val="FF0000"/>
                </a:solidFill>
              </a:rPr>
              <a:t> OSCAR/Surface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647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Schedules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400" dirty="0"/>
              <a:t>Surface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synoptic</a:t>
            </a:r>
            <a:r>
              <a:rPr lang="de-CH" sz="2000" dirty="0"/>
              <a:t> </a:t>
            </a:r>
            <a:r>
              <a:rPr lang="de-CH" sz="2000" dirty="0" err="1"/>
              <a:t>schedules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SO-1 … SO-8)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(semi-)</a:t>
            </a:r>
            <a:r>
              <a:rPr lang="de-CH" sz="2000" dirty="0" err="1"/>
              <a:t>hourly</a:t>
            </a:r>
            <a:r>
              <a:rPr lang="de-CH" sz="2000" dirty="0"/>
              <a:t> </a:t>
            </a:r>
            <a:r>
              <a:rPr lang="de-CH" sz="2000" dirty="0" err="1"/>
              <a:t>observations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ObsHs</a:t>
            </a:r>
            <a:r>
              <a:rPr lang="de-CH" sz="2000" dirty="0"/>
              <a:t>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some</a:t>
            </a:r>
            <a:r>
              <a:rPr lang="de-CH" sz="2000" dirty="0"/>
              <a:t> </a:t>
            </a:r>
            <a:r>
              <a:rPr lang="de-CH" sz="2000" dirty="0" err="1"/>
              <a:t>constraints</a:t>
            </a:r>
            <a:r>
              <a:rPr lang="de-CH" sz="2000" dirty="0"/>
              <a:t> </a:t>
            </a:r>
            <a:r>
              <a:rPr lang="de-CH" sz="2000" dirty="0" err="1"/>
              <a:t>concerning</a:t>
            </a:r>
            <a:r>
              <a:rPr lang="de-CH" sz="2000" dirty="0"/>
              <a:t> </a:t>
            </a:r>
            <a:r>
              <a:rPr lang="de-CH" sz="2000" dirty="0" err="1"/>
              <a:t>weekdays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ObsRems</a:t>
            </a:r>
            <a:r>
              <a:rPr lang="de-CH" sz="2000" dirty="0" smtClean="0"/>
              <a:t>)</a:t>
            </a:r>
            <a:endParaRPr lang="de-CH" sz="2400" dirty="0"/>
          </a:p>
          <a:p>
            <a:r>
              <a:rPr lang="de-CH" sz="2400" dirty="0" err="1"/>
              <a:t>Upper</a:t>
            </a:r>
            <a:r>
              <a:rPr lang="de-CH" sz="2400" dirty="0"/>
              <a:t>-Air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upper-air</a:t>
            </a:r>
            <a:r>
              <a:rPr lang="de-CH" sz="2000" dirty="0"/>
              <a:t> </a:t>
            </a:r>
            <a:r>
              <a:rPr lang="de-CH" sz="2000" dirty="0" err="1"/>
              <a:t>schedules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UA-1 … UA-4)</a:t>
            </a:r>
          </a:p>
          <a:p>
            <a:pPr lvl="1"/>
            <a:r>
              <a:rPr lang="de-CH" sz="2000" dirty="0" err="1"/>
              <a:t>Consider</a:t>
            </a:r>
            <a:r>
              <a:rPr lang="de-CH" sz="2000" dirty="0"/>
              <a:t> </a:t>
            </a:r>
            <a:r>
              <a:rPr lang="de-CH" sz="2000" dirty="0" err="1"/>
              <a:t>some</a:t>
            </a:r>
            <a:r>
              <a:rPr lang="de-CH" sz="2000" dirty="0"/>
              <a:t> </a:t>
            </a:r>
            <a:r>
              <a:rPr lang="de-CH" sz="2000" dirty="0" err="1"/>
              <a:t>constraints</a:t>
            </a:r>
            <a:r>
              <a:rPr lang="de-CH" sz="2000" dirty="0"/>
              <a:t> </a:t>
            </a:r>
            <a:r>
              <a:rPr lang="de-CH" sz="2000" dirty="0" err="1"/>
              <a:t>concerning</a:t>
            </a:r>
            <a:r>
              <a:rPr lang="de-CH" sz="2000" dirty="0"/>
              <a:t> </a:t>
            </a:r>
            <a:r>
              <a:rPr lang="de-CH" sz="2000" dirty="0" err="1"/>
              <a:t>weekdays</a:t>
            </a:r>
            <a:r>
              <a:rPr lang="de-CH" sz="2000" dirty="0"/>
              <a:t> (</a:t>
            </a:r>
            <a:r>
              <a:rPr lang="de-CH" sz="2000" dirty="0" err="1"/>
              <a:t>from</a:t>
            </a:r>
            <a:r>
              <a:rPr lang="de-CH" sz="2000" dirty="0"/>
              <a:t> </a:t>
            </a:r>
            <a:r>
              <a:rPr lang="de-CH" sz="2000" dirty="0" err="1"/>
              <a:t>ObsRems</a:t>
            </a:r>
            <a:r>
              <a:rPr lang="de-CH" sz="2000" dirty="0" smtClean="0"/>
              <a:t>)</a:t>
            </a:r>
            <a:endParaRPr lang="de-CH" sz="2000" dirty="0"/>
          </a:p>
          <a:p>
            <a:pPr>
              <a:buFont typeface="Wingdings"/>
              <a:buChar char="à"/>
            </a:pPr>
            <a:r>
              <a:rPr lang="de-CH" sz="2400" dirty="0" err="1">
                <a:sym typeface="Wingdings" panose="05000000000000000000" pitchFamily="2" charset="2"/>
              </a:rPr>
              <a:t>Schedules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are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formally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correct</a:t>
            </a:r>
            <a:r>
              <a:rPr lang="de-CH" sz="2400" dirty="0">
                <a:sym typeface="Wingdings" panose="05000000000000000000" pitchFamily="2" charset="2"/>
              </a:rPr>
              <a:t>, but </a:t>
            </a:r>
            <a:r>
              <a:rPr lang="de-CH" sz="2400" dirty="0" err="1">
                <a:sym typeface="Wingdings" panose="05000000000000000000" pitchFamily="2" charset="2"/>
              </a:rPr>
              <a:t>can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be</a:t>
            </a:r>
            <a:r>
              <a:rPr lang="de-CH" sz="2400" dirty="0">
                <a:sym typeface="Wingdings" panose="05000000000000000000" pitchFamily="2" charset="2"/>
              </a:rPr>
              <a:t> redundant </a:t>
            </a:r>
            <a:endParaRPr lang="de-CH" sz="2400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sz="2400" dirty="0" err="1" smtClean="0">
                <a:sym typeface="Wingdings" panose="05000000000000000000" pitchFamily="2" charset="2"/>
              </a:rPr>
              <a:t>No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schedules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for</a:t>
            </a:r>
            <a:r>
              <a:rPr lang="de-CH" sz="2400" dirty="0">
                <a:sym typeface="Wingdings" panose="05000000000000000000" pitchFamily="2" charset="2"/>
              </a:rPr>
              <a:t> «additional» </a:t>
            </a:r>
            <a:r>
              <a:rPr lang="de-CH" sz="2400" dirty="0" err="1">
                <a:sym typeface="Wingdings" panose="05000000000000000000" pitchFamily="2" charset="2"/>
              </a:rPr>
              <a:t>observations</a:t>
            </a:r>
            <a:r>
              <a:rPr lang="de-CH" sz="2400" dirty="0">
                <a:sym typeface="Wingdings" panose="05000000000000000000" pitchFamily="2" charset="2"/>
              </a:rPr>
              <a:t> (</a:t>
            </a:r>
            <a:r>
              <a:rPr lang="de-CH" sz="2400" dirty="0" err="1">
                <a:sym typeface="Wingdings" panose="05000000000000000000" pitchFamily="2" charset="2"/>
              </a:rPr>
              <a:t>too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little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information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dirty="0" err="1">
                <a:sym typeface="Wingdings" panose="05000000000000000000" pitchFamily="2" charset="2"/>
              </a:rPr>
              <a:t>available</a:t>
            </a:r>
            <a:r>
              <a:rPr lang="de-CH" sz="2400" dirty="0">
                <a:sym typeface="Wingdings" panose="05000000000000000000" pitchFamily="2" charset="2"/>
              </a:rPr>
              <a:t>)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6162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Initial Data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457200" y="1689100"/>
            <a:ext cx="8229600" cy="4437063"/>
          </a:xfrm>
        </p:spPr>
        <p:txBody>
          <a:bodyPr>
            <a:noAutofit/>
          </a:bodyPr>
          <a:lstStyle/>
          <a:p>
            <a:r>
              <a:rPr lang="de-CH" sz="2400" dirty="0" smtClean="0">
                <a:sym typeface="Wingdings" panose="05000000000000000000" pitchFamily="2" charset="2"/>
              </a:rPr>
              <a:t>WMO Pub 9 </a:t>
            </a:r>
            <a:r>
              <a:rPr lang="de-CH" sz="2400" dirty="0" err="1" smtClean="0">
                <a:sym typeface="Wingdings" panose="05000000000000000000" pitchFamily="2" charset="2"/>
              </a:rPr>
              <a:t>Vol</a:t>
            </a:r>
            <a:r>
              <a:rPr lang="de-CH" sz="2400" dirty="0" smtClean="0">
                <a:sym typeface="Wingdings" panose="05000000000000000000" pitchFamily="2" charset="2"/>
              </a:rPr>
              <a:t> A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Catalogue </a:t>
            </a:r>
            <a:r>
              <a:rPr lang="de-CH" sz="2000" dirty="0" err="1" smtClean="0">
                <a:sym typeface="Wingdings" panose="05000000000000000000" pitchFamily="2" charset="2"/>
              </a:rPr>
              <a:t>of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synoptic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and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upper-air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stations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of</a:t>
            </a:r>
            <a:r>
              <a:rPr lang="de-CH" sz="2000" dirty="0" smtClean="0">
                <a:sym typeface="Wingdings" panose="05000000000000000000" pitchFamily="2" charset="2"/>
              </a:rPr>
              <a:t> GOS</a:t>
            </a:r>
          </a:p>
          <a:p>
            <a:r>
              <a:rPr lang="de-CH" sz="2400" dirty="0" smtClean="0"/>
              <a:t>GAWSIS</a:t>
            </a:r>
            <a:endParaRPr lang="en-US" sz="2400" dirty="0"/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Metadata </a:t>
            </a:r>
            <a:r>
              <a:rPr lang="de-CH" sz="2000" dirty="0" err="1" smtClean="0">
                <a:sym typeface="Wingdings" panose="05000000000000000000" pitchFamily="2" charset="2"/>
              </a:rPr>
              <a:t>for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the</a:t>
            </a:r>
            <a:r>
              <a:rPr lang="de-CH" sz="2000" dirty="0" smtClean="0">
                <a:sym typeface="Wingdings" panose="05000000000000000000" pitchFamily="2" charset="2"/>
              </a:rPr>
              <a:t> Global Atmosphere Watch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JCOMMOPS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Marine </a:t>
            </a:r>
            <a:r>
              <a:rPr lang="de-CH" sz="2000" dirty="0" err="1" smtClean="0">
                <a:sym typeface="Wingdings" panose="05000000000000000000" pitchFamily="2" charset="2"/>
              </a:rPr>
              <a:t>element</a:t>
            </a:r>
            <a:r>
              <a:rPr lang="de-CH" sz="2000" dirty="0" smtClean="0">
                <a:sym typeface="Wingdings" panose="05000000000000000000" pitchFamily="2" charset="2"/>
              </a:rPr>
              <a:t> of GOS / GOOS</a:t>
            </a:r>
          </a:p>
          <a:p>
            <a:r>
              <a:rPr lang="de-CH" sz="2400" dirty="0" smtClean="0">
                <a:sym typeface="Wingdings" panose="05000000000000000000" pitchFamily="2" charset="2"/>
              </a:rPr>
              <a:t>WMO Radar DB</a:t>
            </a:r>
          </a:p>
          <a:p>
            <a:pPr lvl="1"/>
            <a:r>
              <a:rPr lang="de-CH" sz="2000" dirty="0" smtClean="0">
                <a:sym typeface="Wingdings" panose="05000000000000000000" pitchFamily="2" charset="2"/>
              </a:rPr>
              <a:t>World-</a:t>
            </a:r>
            <a:r>
              <a:rPr lang="de-CH" sz="2000" dirty="0" err="1" smtClean="0">
                <a:sym typeface="Wingdings" panose="05000000000000000000" pitchFamily="2" charset="2"/>
              </a:rPr>
              <a:t>wide</a:t>
            </a:r>
            <a:r>
              <a:rPr lang="de-CH" sz="2000" dirty="0" smtClean="0">
                <a:sym typeface="Wingdings" panose="05000000000000000000" pitchFamily="2" charset="2"/>
              </a:rPr>
              <a:t> </a:t>
            </a:r>
            <a:r>
              <a:rPr lang="de-CH" sz="2000" dirty="0" err="1" smtClean="0">
                <a:sym typeface="Wingdings" panose="05000000000000000000" pitchFamily="2" charset="2"/>
              </a:rPr>
              <a:t>radars</a:t>
            </a:r>
            <a:endParaRPr lang="de-CH" sz="2000" dirty="0" smtClean="0">
              <a:sym typeface="Wingdings" panose="05000000000000000000" pitchFamily="2" charset="2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302500" y="1340768"/>
            <a:ext cx="1491731" cy="4608512"/>
          </a:xfrm>
          <a:prstGeom prst="rect">
            <a:avLst/>
          </a:prstGeom>
          <a:noFill/>
          <a:ln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2B2B2"/>
              </a:buClr>
              <a:buChar char="•"/>
              <a:defRPr sz="1800" i="1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C0C0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DDDDDD"/>
              </a:buClr>
              <a:buChar char="•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r">
              <a:buNone/>
            </a:pPr>
            <a:r>
              <a:rPr lang="de-CH" sz="2400" kern="0" dirty="0" smtClean="0">
                <a:solidFill>
                  <a:srgbClr val="00B0F0"/>
                </a:solidFill>
              </a:rPr>
              <a:t># </a:t>
            </a:r>
            <a:r>
              <a:rPr lang="de-CH" sz="2400" kern="0" dirty="0" err="1" smtClean="0">
                <a:solidFill>
                  <a:srgbClr val="00B0F0"/>
                </a:solidFill>
              </a:rPr>
              <a:t>stations</a:t>
            </a:r>
            <a:endParaRPr lang="de-CH" sz="2400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endParaRPr lang="de-CH" sz="2400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1’053</a:t>
            </a:r>
          </a:p>
          <a:p>
            <a:pPr marL="0" indent="0" algn="r">
              <a:buNone/>
            </a:pPr>
            <a:endParaRPr lang="de-CH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 13’026</a:t>
            </a:r>
          </a:p>
          <a:p>
            <a:pPr marL="0" indent="0" algn="r">
              <a:buNone/>
            </a:pPr>
            <a:endParaRPr lang="de-CH" kern="0" dirty="0" smtClean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11’387</a:t>
            </a:r>
          </a:p>
          <a:p>
            <a:pPr marL="0" indent="0" algn="r">
              <a:buNone/>
            </a:pPr>
            <a:endParaRPr lang="de-CH" kern="0" dirty="0">
              <a:solidFill>
                <a:srgbClr val="00B0F0"/>
              </a:solidFill>
            </a:endParaRPr>
          </a:p>
          <a:p>
            <a:pPr marL="0" indent="0" algn="r">
              <a:buNone/>
            </a:pPr>
            <a:r>
              <a:rPr lang="de-CH" kern="0" dirty="0" smtClean="0">
                <a:solidFill>
                  <a:srgbClr val="00B0F0"/>
                </a:solidFill>
              </a:rPr>
              <a:t> 762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39092" y="5949280"/>
            <a:ext cx="425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32’417 </a:t>
            </a:r>
            <a:r>
              <a:rPr lang="de-CH" dirty="0" err="1" smtClean="0">
                <a:solidFill>
                  <a:srgbClr val="FF0000"/>
                </a:solidFill>
              </a:rPr>
              <a:t>stations</a:t>
            </a:r>
            <a:r>
              <a:rPr lang="de-CH" dirty="0" smtClean="0">
                <a:solidFill>
                  <a:srgbClr val="FF0000"/>
                </a:solidFill>
              </a:rPr>
              <a:t>/</a:t>
            </a:r>
            <a:r>
              <a:rPr lang="de-CH" dirty="0" err="1" smtClean="0">
                <a:solidFill>
                  <a:srgbClr val="FF0000"/>
                </a:solidFill>
              </a:rPr>
              <a:t>platforms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as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of</a:t>
            </a:r>
            <a:r>
              <a:rPr lang="de-CH" dirty="0" smtClean="0">
                <a:solidFill>
                  <a:srgbClr val="FF0000"/>
                </a:solidFill>
              </a:rPr>
              <a:t> 9 May 2017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45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3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«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r>
              <a:rPr lang="de-CH" dirty="0" smtClean="0"/>
              <a:t>»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err="1" smtClean="0"/>
              <a:t>Produced</a:t>
            </a:r>
            <a:r>
              <a:rPr lang="de-CH" dirty="0" smtClean="0"/>
              <a:t> </a:t>
            </a:r>
            <a:r>
              <a:rPr lang="de-CH" dirty="0" err="1" smtClean="0"/>
              <a:t>daily</a:t>
            </a:r>
            <a:r>
              <a:rPr lang="de-CH" dirty="0" smtClean="0"/>
              <a:t>, </a:t>
            </a:r>
            <a:r>
              <a:rPr lang="de-CH" dirty="0" err="1" smtClean="0"/>
              <a:t>available</a:t>
            </a:r>
            <a:r>
              <a:rPr lang="de-CH" dirty="0"/>
              <a:t> at </a:t>
            </a:r>
            <a:r>
              <a:rPr lang="de-CH" dirty="0">
                <a:hlinkClick r:id="rId2"/>
              </a:rPr>
              <a:t>https://</a:t>
            </a:r>
            <a:r>
              <a:rPr lang="de-CH" dirty="0" smtClean="0">
                <a:hlinkClick r:id="rId2"/>
              </a:rPr>
              <a:t>oscar.wmo.int/oscar/vola</a:t>
            </a:r>
            <a:r>
              <a:rPr lang="de-CH" dirty="0" smtClean="0"/>
              <a:t> </a:t>
            </a:r>
          </a:p>
          <a:p>
            <a:r>
              <a:rPr lang="de-CH" dirty="0" smtClean="0"/>
              <a:t>Same </a:t>
            </a:r>
            <a:r>
              <a:rPr lang="de-CH" dirty="0" err="1" smtClean="0"/>
              <a:t>format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previous</a:t>
            </a:r>
            <a:r>
              <a:rPr lang="de-CH" dirty="0" smtClean="0"/>
              <a:t> flat </a:t>
            </a:r>
            <a:r>
              <a:rPr lang="de-CH" dirty="0" err="1" smtClean="0"/>
              <a:t>file</a:t>
            </a:r>
            <a:endParaRPr lang="de-CH" dirty="0" smtClean="0"/>
          </a:p>
          <a:p>
            <a:r>
              <a:rPr lang="de-CH" dirty="0" smtClean="0"/>
              <a:t>UTF-8 </a:t>
            </a:r>
            <a:r>
              <a:rPr lang="de-CH" dirty="0" err="1" smtClean="0"/>
              <a:t>encoding</a:t>
            </a:r>
            <a:endParaRPr lang="de-CH" dirty="0" smtClean="0"/>
          </a:p>
          <a:p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schedules</a:t>
            </a:r>
            <a:r>
              <a:rPr lang="de-CH" dirty="0" smtClean="0"/>
              <a:t> (</a:t>
            </a:r>
            <a:r>
              <a:rPr lang="de-CH" dirty="0" err="1" smtClean="0"/>
              <a:t>because</a:t>
            </a:r>
            <a:r>
              <a:rPr lang="de-CH" dirty="0" smtClean="0"/>
              <a:t> </a:t>
            </a:r>
            <a:r>
              <a:rPr lang="de-CH" dirty="0" err="1" smtClean="0"/>
              <a:t>schedules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bound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r>
              <a:rPr lang="de-CH" dirty="0" smtClean="0"/>
              <a:t>, not </a:t>
            </a:r>
            <a:r>
              <a:rPr lang="de-CH" dirty="0" err="1" smtClean="0"/>
              <a:t>stations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Some</a:t>
            </a:r>
            <a:r>
              <a:rPr lang="de-CH" dirty="0" smtClean="0"/>
              <a:t> additional </a:t>
            </a:r>
            <a:r>
              <a:rPr lang="de-CH" dirty="0" err="1" smtClean="0"/>
              <a:t>info</a:t>
            </a:r>
            <a:r>
              <a:rPr lang="de-CH" dirty="0" smtClean="0"/>
              <a:t> in </a:t>
            </a:r>
            <a:r>
              <a:rPr lang="de-CH" dirty="0" err="1" smtClean="0"/>
              <a:t>ObsRems</a:t>
            </a:r>
            <a:endParaRPr lang="de-CH" dirty="0" smtClean="0"/>
          </a:p>
          <a:p>
            <a:r>
              <a:rPr lang="de-CH" dirty="0" err="1" smtClean="0"/>
              <a:t>Temporary</a:t>
            </a:r>
            <a:r>
              <a:rPr lang="de-CH" dirty="0" smtClean="0"/>
              <a:t> </a:t>
            </a:r>
            <a:r>
              <a:rPr lang="de-CH" dirty="0" err="1" smtClean="0"/>
              <a:t>service</a:t>
            </a:r>
            <a:r>
              <a:rPr lang="de-CH" dirty="0" smtClean="0"/>
              <a:t>,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phased</a:t>
            </a:r>
            <a:r>
              <a:rPr lang="de-CH" dirty="0" smtClean="0"/>
              <a:t> out </a:t>
            </a:r>
            <a:r>
              <a:rPr lang="de-CH" dirty="0" err="1" smtClean="0"/>
              <a:t>by</a:t>
            </a:r>
            <a:r>
              <a:rPr lang="de-CH" dirty="0" smtClean="0"/>
              <a:t> end </a:t>
            </a:r>
            <a:r>
              <a:rPr lang="de-CH" dirty="0" err="1" smtClean="0"/>
              <a:t>of</a:t>
            </a:r>
            <a:r>
              <a:rPr lang="de-CH" dirty="0" smtClean="0"/>
              <a:t> 2018!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6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Other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1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</a:t>
            </a:r>
            <a:r>
              <a:rPr lang="de-CH" dirty="0" err="1"/>
              <a:t>m</a:t>
            </a:r>
            <a:r>
              <a:rPr lang="de-CH" dirty="0" err="1" smtClean="0"/>
              <a:t>etadata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pic>
        <p:nvPicPr>
          <p:cNvPr id="4" name="Picture 3" descr="H:\My Documents\Dienstreisen\CIMO2016\gawsis-oscar_sourc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1349" y="1635762"/>
            <a:ext cx="7397634" cy="439610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ounded Rectangle 2"/>
          <p:cNvSpPr/>
          <p:nvPr/>
        </p:nvSpPr>
        <p:spPr>
          <a:xfrm>
            <a:off x="5067300" y="2459038"/>
            <a:ext cx="1219200" cy="5886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>
                <a:solidFill>
                  <a:schemeClr val="tx1"/>
                </a:solidFill>
              </a:rPr>
              <a:t>Vol</a:t>
            </a:r>
            <a:r>
              <a:rPr lang="de-CH" dirty="0" smtClean="0">
                <a:solidFill>
                  <a:schemeClr val="tx1"/>
                </a:solidFill>
              </a:rPr>
              <a:t> A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3975100" y="2946400"/>
            <a:ext cx="1041400" cy="393700"/>
          </a:xfrm>
          <a:prstGeom prst="line">
            <a:avLst/>
          </a:prstGeom>
          <a:ln w="571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1866900" y="1648148"/>
            <a:ext cx="1219200" cy="588648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EMEP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378200" y="4356100"/>
            <a:ext cx="1524000" cy="142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289799" y="4356100"/>
            <a:ext cx="1176483" cy="142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413941" y="1066840"/>
            <a:ext cx="30774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sz="2000" b="1" dirty="0" err="1" smtClean="0">
                <a:solidFill>
                  <a:srgbClr val="FF0000"/>
                </a:solidFill>
              </a:rPr>
              <a:t>integrated</a:t>
            </a:r>
            <a:r>
              <a:rPr lang="de-CH" sz="2000" b="1" dirty="0" smtClean="0">
                <a:solidFill>
                  <a:srgbClr val="FF0000"/>
                </a:solidFill>
              </a:rPr>
              <a:t> </a:t>
            </a:r>
            <a:r>
              <a:rPr lang="de-CH" sz="2000" b="1" dirty="0">
                <a:solidFill>
                  <a:srgbClr val="FF0000"/>
                </a:solidFill>
              </a:rPr>
              <a:t>on 27 April 2016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30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Learning </a:t>
            </a:r>
            <a:r>
              <a:rPr lang="de-CH" dirty="0" err="1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where</a:t>
            </a:r>
            <a:r>
              <a:rPr lang="de-CH" dirty="0" smtClean="0"/>
              <a:t> </a:t>
            </a:r>
            <a:r>
              <a:rPr lang="de-CH" dirty="0" err="1" smtClean="0"/>
              <a:t>existing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in GAWSIS </a:t>
            </a:r>
            <a:r>
              <a:rPr lang="de-CH" dirty="0" err="1" smtClean="0"/>
              <a:t>and</a:t>
            </a:r>
            <a:r>
              <a:rPr lang="de-CH" dirty="0" smtClean="0"/>
              <a:t> OSCAR </a:t>
            </a:r>
            <a:r>
              <a:rPr lang="de-CH" dirty="0" err="1" smtClean="0"/>
              <a:t>come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endParaRPr lang="de-CH" dirty="0" smtClean="0"/>
          </a:p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why</a:t>
            </a:r>
            <a:r>
              <a:rPr lang="de-CH" dirty="0" smtClean="0"/>
              <a:t> </a:t>
            </a:r>
            <a:r>
              <a:rPr lang="de-CH" dirty="0" err="1" smtClean="0"/>
              <a:t>some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appear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than</a:t>
            </a:r>
            <a:r>
              <a:rPr lang="de-CH" dirty="0" smtClean="0"/>
              <a:t> </a:t>
            </a:r>
            <a:r>
              <a:rPr lang="de-CH" dirty="0" err="1" smtClean="0"/>
              <a:t>once</a:t>
            </a:r>
            <a:r>
              <a:rPr lang="de-CH" dirty="0" smtClean="0"/>
              <a:t> (e.g., Cape Point)</a:t>
            </a:r>
          </a:p>
        </p:txBody>
      </p:sp>
    </p:spTree>
    <p:extLst>
      <p:ext uri="{BB962C8B-B14F-4D97-AF65-F5344CB8AC3E}">
        <p14:creationId xmlns:p14="http://schemas.microsoft.com/office/powerpoint/2010/main" val="22200211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Same, same … </a:t>
            </a:r>
            <a:r>
              <a:rPr lang="de-CH" dirty="0" err="1" smtClean="0"/>
              <a:t>or</a:t>
            </a:r>
            <a:r>
              <a:rPr lang="de-CH" dirty="0" smtClean="0"/>
              <a:t> different?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Cape Point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appears</a:t>
            </a:r>
            <a:r>
              <a:rPr lang="de-CH" dirty="0" smtClean="0"/>
              <a:t> 3 </a:t>
            </a:r>
            <a:r>
              <a:rPr lang="de-CH" dirty="0" err="1" smtClean="0"/>
              <a:t>times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different </a:t>
            </a:r>
            <a:r>
              <a:rPr lang="de-CH" dirty="0" err="1" smtClean="0"/>
              <a:t>spelling</a:t>
            </a:r>
            <a:endParaRPr lang="de-CH" dirty="0" smtClean="0"/>
          </a:p>
          <a:p>
            <a:pPr lvl="1"/>
            <a:r>
              <a:rPr lang="de-CH" dirty="0"/>
              <a:t>CAPE POINT (68915-0) 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(</a:t>
            </a:r>
            <a:r>
              <a:rPr lang="de-CH" dirty="0" smtClean="0">
                <a:hlinkClick r:id="rId2"/>
              </a:rPr>
              <a:t>http://data.wmo.int/</a:t>
            </a:r>
            <a:r>
              <a:rPr lang="en-US" dirty="0" smtClean="0">
                <a:hlinkClick r:id="rId2"/>
              </a:rPr>
              <a:t>0-20000-0-68915</a:t>
            </a:r>
            <a:r>
              <a:rPr lang="de-CH" dirty="0" smtClean="0"/>
              <a:t>)</a:t>
            </a:r>
          </a:p>
          <a:p>
            <a:pPr lvl="1"/>
            <a:r>
              <a:rPr lang="de-CH" dirty="0"/>
              <a:t>CAPE POINT (68916-0</a:t>
            </a:r>
            <a:r>
              <a:rPr lang="de-CH" dirty="0" smtClean="0"/>
              <a:t>)</a:t>
            </a:r>
            <a:r>
              <a:rPr lang="de-CH" dirty="0"/>
              <a:t> </a:t>
            </a:r>
            <a:br>
              <a:rPr lang="de-CH" dirty="0"/>
            </a:br>
            <a:r>
              <a:rPr lang="de-CH" dirty="0"/>
              <a:t>(</a:t>
            </a:r>
            <a:r>
              <a:rPr lang="de-CH" dirty="0">
                <a:hlinkClick r:id="rId3"/>
              </a:rPr>
              <a:t>http://data.wmo.int/</a:t>
            </a:r>
            <a:r>
              <a:rPr lang="en-US" dirty="0" smtClean="0">
                <a:hlinkClick r:id="rId3"/>
              </a:rPr>
              <a:t>0-20000-0-68916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Cape Point </a:t>
            </a:r>
            <a:br>
              <a:rPr lang="de-CH" dirty="0" smtClean="0"/>
            </a:br>
            <a:r>
              <a:rPr lang="de-CH" dirty="0" smtClean="0"/>
              <a:t>(</a:t>
            </a:r>
            <a:r>
              <a:rPr lang="de-CH" dirty="0">
                <a:hlinkClick r:id="rId4"/>
              </a:rPr>
              <a:t>http://data.wmo.int/</a:t>
            </a:r>
            <a:r>
              <a:rPr lang="en-US" dirty="0" smtClean="0">
                <a:hlinkClick r:id="rId4"/>
              </a:rPr>
              <a:t>0-20008-0-CPT</a:t>
            </a:r>
            <a:r>
              <a:rPr lang="de-CH" dirty="0" smtClean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21000" y="6007100"/>
            <a:ext cx="601023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Cf. </a:t>
            </a:r>
            <a:r>
              <a:rPr lang="de-CH" dirty="0" err="1" smtClean="0">
                <a:solidFill>
                  <a:srgbClr val="FF0000"/>
                </a:solidFill>
              </a:rPr>
              <a:t>Presentation</a:t>
            </a:r>
            <a:r>
              <a:rPr lang="de-CH" dirty="0" smtClean="0">
                <a:solidFill>
                  <a:srgbClr val="FF0000"/>
                </a:solidFill>
              </a:rPr>
              <a:t> on «Managing Information in OSCAR/Surface)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9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1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Summary </a:t>
            </a:r>
            <a:r>
              <a:rPr lang="de-CH" dirty="0" err="1" smtClean="0"/>
              <a:t>and</a:t>
            </a:r>
            <a:r>
              <a:rPr lang="de-CH" dirty="0" smtClean="0"/>
              <a:t> Outlook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Co-</a:t>
            </a:r>
            <a:r>
              <a:rPr lang="de-CH" dirty="0" err="1" smtClean="0"/>
              <a:t>located</a:t>
            </a:r>
            <a:r>
              <a:rPr lang="de-CH" dirty="0" smtClean="0"/>
              <a:t>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platforms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/</a:t>
            </a:r>
            <a:r>
              <a:rPr lang="de-CH" dirty="0" err="1" smtClean="0"/>
              <a:t>could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consolidated</a:t>
            </a:r>
            <a:r>
              <a:rPr lang="de-CH" dirty="0" smtClean="0"/>
              <a:t>, at least </a:t>
            </a:r>
            <a:r>
              <a:rPr lang="de-CH" dirty="0" err="1" smtClean="0"/>
              <a:t>linked</a:t>
            </a:r>
            <a:r>
              <a:rPr lang="de-CH" dirty="0" smtClean="0"/>
              <a:t> in </a:t>
            </a:r>
            <a:r>
              <a:rPr lang="de-CH" dirty="0" err="1" smtClean="0"/>
              <a:t>sets</a:t>
            </a:r>
            <a:endParaRPr lang="de-CH" dirty="0" smtClean="0"/>
          </a:p>
          <a:p>
            <a:pPr lvl="1"/>
            <a:r>
              <a:rPr lang="de-CH" dirty="0" err="1" smtClean="0"/>
              <a:t>Reduced</a:t>
            </a:r>
            <a:r>
              <a:rPr lang="de-CH" dirty="0" smtClean="0"/>
              <a:t> </a:t>
            </a:r>
            <a:r>
              <a:rPr lang="de-CH" dirty="0" err="1" smtClean="0"/>
              <a:t>maintenance</a:t>
            </a:r>
            <a:r>
              <a:rPr lang="de-CH" dirty="0" smtClean="0"/>
              <a:t> in </a:t>
            </a:r>
            <a:r>
              <a:rPr lang="de-CH" dirty="0" err="1" smtClean="0"/>
              <a:t>future</a:t>
            </a:r>
            <a:endParaRPr lang="de-CH" dirty="0" smtClean="0"/>
          </a:p>
          <a:p>
            <a:pPr lvl="1"/>
            <a:r>
              <a:rPr lang="de-CH" dirty="0" smtClean="0"/>
              <a:t>Must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done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those</a:t>
            </a:r>
            <a:r>
              <a:rPr lang="de-CH" dirty="0" smtClean="0"/>
              <a:t> </a:t>
            </a:r>
            <a:r>
              <a:rPr lang="de-CH" dirty="0" err="1" smtClean="0"/>
              <a:t>responsible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r>
              <a:rPr lang="de-CH" dirty="0" err="1" smtClean="0"/>
              <a:t>Vol</a:t>
            </a:r>
            <a:r>
              <a:rPr lang="de-CH" dirty="0" smtClean="0"/>
              <a:t> A will </a:t>
            </a:r>
            <a:r>
              <a:rPr lang="de-CH" dirty="0" err="1" smtClean="0"/>
              <a:t>officially</a:t>
            </a:r>
            <a:r>
              <a:rPr lang="de-CH" dirty="0" smtClean="0"/>
              <a:t> </a:t>
            </a:r>
            <a:r>
              <a:rPr lang="de-CH" dirty="0" err="1" smtClean="0"/>
              <a:t>cease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exist</a:t>
            </a:r>
            <a:r>
              <a:rPr lang="de-CH" dirty="0" smtClean="0"/>
              <a:t> after 2018</a:t>
            </a:r>
          </a:p>
          <a:p>
            <a:pPr lvl="1"/>
            <a:r>
              <a:rPr lang="de-CH" dirty="0" err="1" smtClean="0"/>
              <a:t>Vol</a:t>
            </a:r>
            <a:r>
              <a:rPr lang="de-CH" dirty="0" smtClean="0"/>
              <a:t> A «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r>
              <a:rPr lang="de-CH" dirty="0" smtClean="0"/>
              <a:t>»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longer</a:t>
            </a:r>
            <a:r>
              <a:rPr lang="de-CH" dirty="0" smtClean="0"/>
              <a:t> </a:t>
            </a:r>
            <a:r>
              <a:rPr lang="de-CH" dirty="0" err="1" smtClean="0"/>
              <a:t>generated</a:t>
            </a:r>
            <a:endParaRPr lang="de-CH" dirty="0" smtClean="0"/>
          </a:p>
          <a:p>
            <a:r>
              <a:rPr lang="de-CH" dirty="0" smtClean="0"/>
              <a:t>OSCAR/Surface API </a:t>
            </a:r>
          </a:p>
          <a:p>
            <a:pPr lvl="1"/>
            <a:r>
              <a:rPr lang="de-CH" dirty="0" err="1" smtClean="0"/>
              <a:t>extract</a:t>
            </a:r>
            <a:r>
              <a:rPr lang="de-CH" dirty="0" smtClean="0"/>
              <a:t> </a:t>
            </a:r>
            <a:r>
              <a:rPr lang="de-CH" dirty="0" err="1" smtClean="0"/>
              <a:t>tailored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operationally</a:t>
            </a:r>
            <a:endParaRPr lang="de-CH" dirty="0" smtClean="0"/>
          </a:p>
          <a:p>
            <a:pPr lvl="1"/>
            <a:r>
              <a:rPr lang="de-CH" dirty="0" smtClean="0"/>
              <a:t>Link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automatic</a:t>
            </a:r>
            <a:r>
              <a:rPr lang="de-CH" dirty="0" smtClean="0"/>
              <a:t> </a:t>
            </a:r>
            <a:r>
              <a:rPr lang="de-CH" dirty="0" err="1" smtClean="0"/>
              <a:t>updates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[</a:t>
            </a:r>
            <a:r>
              <a:rPr lang="de-CH" dirty="0" err="1" smtClean="0"/>
              <a:t>certain</a:t>
            </a:r>
            <a:r>
              <a:rPr lang="de-CH" dirty="0" smtClean="0"/>
              <a:t>]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721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Learning </a:t>
            </a:r>
            <a:r>
              <a:rPr lang="de-CH" dirty="0" err="1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where</a:t>
            </a:r>
            <a:r>
              <a:rPr lang="de-CH" dirty="0" smtClean="0"/>
              <a:t> </a:t>
            </a:r>
            <a:r>
              <a:rPr lang="de-CH" dirty="0" err="1" smtClean="0"/>
              <a:t>existing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in GAWSIS </a:t>
            </a:r>
            <a:r>
              <a:rPr lang="de-CH" dirty="0" err="1" smtClean="0"/>
              <a:t>and</a:t>
            </a:r>
            <a:r>
              <a:rPr lang="de-CH" dirty="0" smtClean="0"/>
              <a:t> OSCAR </a:t>
            </a:r>
            <a:r>
              <a:rPr lang="de-CH" dirty="0" err="1" smtClean="0"/>
              <a:t>come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endParaRPr lang="de-CH" dirty="0" smtClean="0"/>
          </a:p>
          <a:p>
            <a:r>
              <a:rPr lang="de-CH" dirty="0" err="1" smtClean="0"/>
              <a:t>Understand</a:t>
            </a:r>
            <a:r>
              <a:rPr lang="de-CH" dirty="0" smtClean="0"/>
              <a:t> </a:t>
            </a:r>
            <a:r>
              <a:rPr lang="de-CH" dirty="0" err="1" smtClean="0"/>
              <a:t>why</a:t>
            </a:r>
            <a:r>
              <a:rPr lang="de-CH" dirty="0" smtClean="0"/>
              <a:t> </a:t>
            </a:r>
            <a:r>
              <a:rPr lang="de-CH" dirty="0" err="1" smtClean="0"/>
              <a:t>some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appear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than</a:t>
            </a:r>
            <a:r>
              <a:rPr lang="de-CH" dirty="0" smtClean="0"/>
              <a:t> </a:t>
            </a:r>
            <a:r>
              <a:rPr lang="de-CH" dirty="0" err="1" smtClean="0"/>
              <a:t>once</a:t>
            </a:r>
            <a:r>
              <a:rPr lang="de-CH" dirty="0" smtClean="0"/>
              <a:t> (e.g., Cape Point)</a:t>
            </a:r>
          </a:p>
        </p:txBody>
      </p:sp>
    </p:spTree>
    <p:extLst>
      <p:ext uri="{BB962C8B-B14F-4D97-AF65-F5344CB8AC3E}">
        <p14:creationId xmlns:p14="http://schemas.microsoft.com/office/powerpoint/2010/main" val="19849081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Affairs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WMO, Met </a:t>
            </a:r>
            <a:r>
              <a:rPr lang="de-CH" sz="1400" b="1" dirty="0" err="1">
                <a:solidFill>
                  <a:schemeClr val="bg1"/>
                </a:solidFill>
              </a:rPr>
              <a:t>Norway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</a:t>
            </a:r>
            <a:r>
              <a:rPr lang="de-CH" sz="1400" dirty="0" err="1">
                <a:solidFill>
                  <a:schemeClr val="bg1"/>
                </a:solidFill>
              </a:rPr>
              <a:t>Cappelletti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</a:t>
            </a:r>
            <a:r>
              <a:rPr lang="de-CH" sz="1400" dirty="0" err="1">
                <a:solidFill>
                  <a:schemeClr val="bg1"/>
                </a:solidFill>
              </a:rPr>
              <a:t>Brändli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>
                <a:solidFill>
                  <a:schemeClr val="bg1"/>
                </a:solidFill>
              </a:rPr>
              <a:t>Koppa</a:t>
            </a:r>
            <a:r>
              <a:rPr lang="de-CH" sz="1400" dirty="0">
                <a:solidFill>
                  <a:schemeClr val="bg1"/>
                </a:solidFill>
              </a:rPr>
              <a:t>, C Walder, E Grüter, S Sandmeier, M Schäfer, A </a:t>
            </a:r>
            <a:r>
              <a:rPr lang="de-CH" sz="1400" dirty="0" err="1">
                <a:solidFill>
                  <a:schemeClr val="bg1"/>
                </a:solidFill>
              </a:rPr>
              <a:t>Rubli</a:t>
            </a:r>
            <a:r>
              <a:rPr lang="de-CH" sz="1400" dirty="0">
                <a:solidFill>
                  <a:schemeClr val="bg1"/>
                </a:solidFill>
              </a:rPr>
              <a:t>, Tom Hager, Attila Loos; (</a:t>
            </a:r>
            <a:r>
              <a:rPr lang="de-CH" sz="1400" dirty="0" err="1">
                <a:solidFill>
                  <a:schemeClr val="bg1"/>
                </a:solidFill>
              </a:rPr>
              <a:t>past</a:t>
            </a:r>
            <a:r>
              <a:rPr lang="de-CH" sz="1400" dirty="0">
                <a:solidFill>
                  <a:schemeClr val="bg1"/>
                </a:solidFill>
              </a:rPr>
              <a:t>) J Mannes, S </a:t>
            </a:r>
            <a:r>
              <a:rPr lang="de-CH" sz="1400" dirty="0" err="1">
                <a:solidFill>
                  <a:schemeClr val="bg1"/>
                </a:solidFill>
              </a:rPr>
              <a:t>Spreitzer</a:t>
            </a:r>
            <a:r>
              <a:rPr lang="de-CH" sz="1400" dirty="0">
                <a:solidFill>
                  <a:schemeClr val="bg1"/>
                </a:solidFill>
              </a:rPr>
              <a:t>, M </a:t>
            </a:r>
            <a:r>
              <a:rPr lang="de-CH" sz="1400" dirty="0" err="1">
                <a:solidFill>
                  <a:schemeClr val="bg1"/>
                </a:solidFill>
              </a:rPr>
              <a:t>Leutenegger</a:t>
            </a:r>
            <a:r>
              <a:rPr lang="de-CH" sz="1400" dirty="0">
                <a:solidFill>
                  <a:schemeClr val="bg1"/>
                </a:solidFill>
              </a:rPr>
              <a:t>, C Sigg, M </a:t>
            </a:r>
            <a:r>
              <a:rPr lang="de-CH" sz="1400" dirty="0" err="1">
                <a:solidFill>
                  <a:schemeClr val="bg1"/>
                </a:solidFill>
              </a:rPr>
              <a:t>Abbt</a:t>
            </a:r>
            <a:r>
              <a:rPr lang="de-CH" sz="1400" dirty="0">
                <a:solidFill>
                  <a:schemeClr val="bg1"/>
                </a:solidFill>
              </a:rPr>
              <a:t>, W </a:t>
            </a:r>
            <a:r>
              <a:rPr lang="de-CH" sz="1400" dirty="0" err="1">
                <a:solidFill>
                  <a:schemeClr val="bg1"/>
                </a:solidFill>
              </a:rPr>
              <a:t>Brunelli</a:t>
            </a:r>
            <a:r>
              <a:rPr lang="de-CH" sz="1400" dirty="0">
                <a:solidFill>
                  <a:schemeClr val="bg1"/>
                </a:solidFill>
              </a:rPr>
              <a:t>, J Mettler </a:t>
            </a: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>
                <a:solidFill>
                  <a:schemeClr val="bg1"/>
                </a:solidFill>
              </a:rPr>
              <a:t>Pröscholdt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</a:t>
            </a:r>
            <a:r>
              <a:rPr lang="de-CH" sz="1400" dirty="0" err="1">
                <a:solidFill>
                  <a:schemeClr val="bg1"/>
                </a:solidFill>
              </a:rPr>
              <a:t>Monnik</a:t>
            </a:r>
            <a:r>
              <a:rPr lang="de-CH" sz="1400" dirty="0">
                <a:solidFill>
                  <a:schemeClr val="bg1"/>
                </a:solidFill>
              </a:rPr>
              <a:t>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U </a:t>
            </a:r>
            <a:r>
              <a:rPr lang="de-CH" sz="1400" dirty="0" err="1">
                <a:solidFill>
                  <a:schemeClr val="bg1"/>
                </a:solidFill>
              </a:rPr>
              <a:t>Looser</a:t>
            </a:r>
            <a:r>
              <a:rPr lang="de-CH" sz="1400" dirty="0">
                <a:solidFill>
                  <a:schemeClr val="bg1"/>
                </a:solidFill>
              </a:rPr>
              <a:t>, 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>
                <a:solidFill>
                  <a:schemeClr val="bg1"/>
                </a:solidFill>
              </a:rPr>
              <a:t>, Zhao </a:t>
            </a:r>
            <a:r>
              <a:rPr lang="de-CH" sz="1400" dirty="0" err="1">
                <a:solidFill>
                  <a:schemeClr val="bg1"/>
                </a:solidFill>
              </a:rPr>
              <a:t>Licheng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T </a:t>
            </a:r>
            <a:r>
              <a:rPr lang="de-CH" sz="1400" dirty="0">
                <a:solidFill>
                  <a:schemeClr val="bg1"/>
                </a:solidFill>
              </a:rPr>
              <a:t>Oakley, S Foreman, 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integration</a:t>
            </a:r>
            <a:r>
              <a:rPr lang="de-CH" dirty="0" smtClean="0"/>
              <a:t> </a:t>
            </a:r>
          </a:p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legacy</a:t>
            </a:r>
            <a:r>
              <a:rPr lang="de-CH" dirty="0" smtClean="0"/>
              <a:t> </a:t>
            </a:r>
            <a:r>
              <a:rPr lang="de-CH" dirty="0" err="1" smtClean="0"/>
              <a:t>file</a:t>
            </a:r>
            <a:endParaRPr lang="de-CH" dirty="0" smtClean="0"/>
          </a:p>
          <a:p>
            <a:r>
              <a:rPr lang="de-CH" dirty="0" smtClean="0"/>
              <a:t>Summary </a:t>
            </a:r>
            <a:r>
              <a:rPr lang="de-CH" dirty="0" err="1" smtClean="0"/>
              <a:t>and</a:t>
            </a:r>
            <a:r>
              <a:rPr lang="de-CH" dirty="0" smtClean="0"/>
              <a:t> Outlook</a:t>
            </a:r>
          </a:p>
          <a:p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OSCAR/Surface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CH" sz="2000" dirty="0" err="1" smtClean="0"/>
              <a:t>Is</a:t>
            </a:r>
            <a:r>
              <a:rPr lang="de-CH" sz="2000" dirty="0" smtClean="0"/>
              <a:t> </a:t>
            </a:r>
            <a:r>
              <a:rPr lang="de-CH" sz="2000" dirty="0" err="1" smtClean="0"/>
              <a:t>the</a:t>
            </a:r>
            <a:r>
              <a:rPr lang="de-CH" sz="2000" dirty="0" smtClean="0"/>
              <a:t> WMO </a:t>
            </a:r>
            <a:r>
              <a:rPr lang="de-CH" sz="2000" dirty="0" err="1" smtClean="0"/>
              <a:t>official</a:t>
            </a:r>
            <a:r>
              <a:rPr lang="de-CH" sz="2000" dirty="0" smtClean="0"/>
              <a:t> </a:t>
            </a:r>
            <a:r>
              <a:rPr lang="de-CH" sz="2000" dirty="0" err="1" smtClean="0"/>
              <a:t>repository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observation</a:t>
            </a:r>
            <a:r>
              <a:rPr lang="de-CH" sz="2000" dirty="0" smtClean="0"/>
              <a:t> </a:t>
            </a:r>
            <a:r>
              <a:rPr lang="de-CH" sz="2000" dirty="0" err="1" smtClean="0"/>
              <a:t>metadata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internationally</a:t>
            </a:r>
            <a:r>
              <a:rPr lang="de-CH" sz="2000" dirty="0" smtClean="0"/>
              <a:t> </a:t>
            </a:r>
            <a:r>
              <a:rPr lang="de-CH" sz="2000" dirty="0" err="1" smtClean="0"/>
              <a:t>exchanged</a:t>
            </a:r>
            <a:r>
              <a:rPr lang="de-CH" sz="2000" dirty="0" smtClean="0"/>
              <a:t> [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other</a:t>
            </a:r>
            <a:r>
              <a:rPr lang="de-CH" sz="2000" dirty="0" smtClean="0"/>
              <a:t>] </a:t>
            </a:r>
            <a:r>
              <a:rPr lang="de-CH" sz="2000" dirty="0" err="1" smtClean="0"/>
              <a:t>observations</a:t>
            </a:r>
            <a:endParaRPr lang="de-CH" sz="2000" dirty="0" smtClean="0"/>
          </a:p>
          <a:p>
            <a:r>
              <a:rPr lang="de-CH" sz="2000" dirty="0" err="1" smtClean="0"/>
              <a:t>Shall</a:t>
            </a:r>
            <a:r>
              <a:rPr lang="de-CH" sz="2000" dirty="0" smtClean="0"/>
              <a:t> </a:t>
            </a:r>
            <a:r>
              <a:rPr lang="de-CH" sz="2000" dirty="0" err="1" smtClean="0"/>
              <a:t>serve</a:t>
            </a:r>
            <a:r>
              <a:rPr lang="de-CH" sz="2000" dirty="0" smtClean="0"/>
              <a:t> all WIGOS </a:t>
            </a:r>
            <a:r>
              <a:rPr lang="de-CH" sz="2000" dirty="0" err="1" smtClean="0"/>
              <a:t>components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WMO </a:t>
            </a:r>
            <a:r>
              <a:rPr lang="de-CH" sz="2000" dirty="0" err="1" smtClean="0"/>
              <a:t>co-sponsored</a:t>
            </a:r>
            <a:r>
              <a:rPr lang="de-CH" sz="2000" dirty="0" smtClean="0"/>
              <a:t> </a:t>
            </a:r>
            <a:r>
              <a:rPr lang="de-CH" sz="2000" dirty="0" err="1" smtClean="0"/>
              <a:t>programmes</a:t>
            </a:r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endParaRPr lang="de-CH" sz="2000" dirty="0"/>
          </a:p>
          <a:p>
            <a:endParaRPr lang="de-CH" sz="2000" dirty="0" smtClean="0"/>
          </a:p>
          <a:p>
            <a:pPr marL="0" indent="0">
              <a:buNone/>
            </a:pPr>
            <a:endParaRPr lang="de-CH" sz="2000" dirty="0" smtClean="0"/>
          </a:p>
          <a:p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assist</a:t>
            </a:r>
            <a:r>
              <a:rPr lang="de-CH" sz="2000" dirty="0" smtClean="0"/>
              <a:t> Members, OSCAR/Surface was </a:t>
            </a:r>
            <a:r>
              <a:rPr lang="de-CH" sz="2000" dirty="0" err="1" smtClean="0"/>
              <a:t>populated</a:t>
            </a:r>
            <a:r>
              <a:rPr lang="de-CH" sz="2000" dirty="0" smtClean="0"/>
              <a:t> </a:t>
            </a:r>
            <a:r>
              <a:rPr lang="de-CH" sz="2000" dirty="0" err="1" smtClean="0"/>
              <a:t>with</a:t>
            </a:r>
            <a:r>
              <a:rPr lang="de-CH" sz="2000" dirty="0" smtClean="0"/>
              <a:t> </a:t>
            </a:r>
            <a:r>
              <a:rPr lang="de-CH" sz="2000" dirty="0" err="1" smtClean="0"/>
              <a:t>information</a:t>
            </a:r>
            <a:r>
              <a:rPr lang="de-CH" sz="2000" dirty="0" smtClean="0"/>
              <a:t> </a:t>
            </a:r>
            <a:r>
              <a:rPr lang="de-CH" sz="2000" dirty="0" err="1" smtClean="0"/>
              <a:t>available</a:t>
            </a:r>
            <a:r>
              <a:rPr lang="de-CH" sz="2000" dirty="0" smtClean="0"/>
              <a:t> at </a:t>
            </a:r>
            <a:r>
              <a:rPr lang="de-CH" sz="2000" dirty="0" err="1" smtClean="0"/>
              <a:t>the</a:t>
            </a:r>
            <a:r>
              <a:rPr lang="de-CH" sz="2000" dirty="0" smtClean="0"/>
              <a:t> time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launch</a:t>
            </a:r>
            <a:r>
              <a:rPr lang="de-CH" sz="2000" dirty="0" smtClean="0"/>
              <a:t> [2 May 2016]</a:t>
            </a:r>
          </a:p>
          <a:p>
            <a:pPr marL="0" indent="0">
              <a:buNone/>
            </a:pPr>
            <a:r>
              <a:rPr lang="de-CH" sz="2000" dirty="0" smtClean="0"/>
              <a:t> </a:t>
            </a:r>
          </a:p>
          <a:p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lvl="2"/>
            <a:endParaRPr lang="de-CH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5238" y="2649539"/>
            <a:ext cx="2635920" cy="225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68738" y="2649539"/>
            <a:ext cx="2635920" cy="258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846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5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Pub 9 </a:t>
            </a:r>
            <a:r>
              <a:rPr lang="de-CH" dirty="0" err="1" smtClean="0"/>
              <a:t>Vol</a:t>
            </a:r>
            <a:r>
              <a:rPr lang="de-CH" dirty="0" smtClean="0"/>
              <a:t>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99000"/>
          </a:xfrm>
        </p:spPr>
        <p:txBody>
          <a:bodyPr>
            <a:normAutofit lnSpcReduction="10000"/>
          </a:bodyPr>
          <a:lstStyle/>
          <a:p>
            <a:r>
              <a:rPr lang="de-CH" sz="2400" dirty="0" smtClean="0"/>
              <a:t>Pub </a:t>
            </a:r>
            <a:r>
              <a:rPr lang="de-CH" sz="2400" dirty="0"/>
              <a:t>9 </a:t>
            </a:r>
            <a:r>
              <a:rPr lang="de-CH" sz="2400" dirty="0" err="1"/>
              <a:t>Vol</a:t>
            </a:r>
            <a:r>
              <a:rPr lang="de-CH" sz="2400" dirty="0"/>
              <a:t> A was </a:t>
            </a:r>
            <a:r>
              <a:rPr lang="de-CH" sz="2400" dirty="0" err="1"/>
              <a:t>the</a:t>
            </a:r>
            <a:r>
              <a:rPr lang="de-CH" sz="2400" dirty="0"/>
              <a:t> </a:t>
            </a:r>
            <a:r>
              <a:rPr lang="de-CH" sz="2400" dirty="0" err="1"/>
              <a:t>official</a:t>
            </a:r>
            <a:r>
              <a:rPr lang="de-CH" sz="2400" dirty="0"/>
              <a:t> </a:t>
            </a:r>
            <a:r>
              <a:rPr lang="de-CH" sz="2400" dirty="0" err="1"/>
              <a:t>catalogue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</a:t>
            </a:r>
            <a:r>
              <a:rPr lang="de-CH" sz="2400" dirty="0" err="1"/>
              <a:t>surface</a:t>
            </a:r>
            <a:r>
              <a:rPr lang="de-CH" sz="2400" dirty="0"/>
              <a:t> </a:t>
            </a:r>
            <a:r>
              <a:rPr lang="de-CH" sz="2400" dirty="0" err="1"/>
              <a:t>and</a:t>
            </a:r>
            <a:r>
              <a:rPr lang="de-CH" sz="2400" dirty="0"/>
              <a:t> </a:t>
            </a:r>
            <a:r>
              <a:rPr lang="de-CH" sz="2400" dirty="0" err="1"/>
              <a:t>upper-air</a:t>
            </a:r>
            <a:r>
              <a:rPr lang="de-CH" sz="2400" dirty="0"/>
              <a:t> </a:t>
            </a:r>
            <a:r>
              <a:rPr lang="de-CH" sz="2400" dirty="0" err="1"/>
              <a:t>stations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r>
              <a:rPr lang="de-CH" sz="2400" dirty="0"/>
              <a:t> WMO </a:t>
            </a:r>
            <a:r>
              <a:rPr lang="de-CH" sz="2400" dirty="0" err="1" smtClean="0"/>
              <a:t>up</a:t>
            </a:r>
            <a:r>
              <a:rPr lang="de-CH" sz="2400" dirty="0" smtClean="0"/>
              <a:t> </a:t>
            </a:r>
            <a:r>
              <a:rPr lang="de-CH" sz="2400" dirty="0" err="1" smtClean="0"/>
              <a:t>until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launch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OSCAR/Surface (2016)</a:t>
            </a:r>
            <a:endParaRPr lang="de-CH" sz="2400" dirty="0"/>
          </a:p>
          <a:p>
            <a:r>
              <a:rPr lang="de-CH" sz="2400" dirty="0" err="1" smtClean="0"/>
              <a:t>Vol</a:t>
            </a:r>
            <a:r>
              <a:rPr lang="de-CH" sz="2400" dirty="0" smtClean="0"/>
              <a:t> A was </a:t>
            </a:r>
            <a:r>
              <a:rPr lang="de-CH" sz="2400" dirty="0" err="1" smtClean="0"/>
              <a:t>available</a:t>
            </a:r>
            <a:r>
              <a:rPr lang="de-CH" sz="2400" dirty="0" smtClean="0"/>
              <a:t> </a:t>
            </a:r>
            <a:r>
              <a:rPr lang="de-CH" sz="2400" dirty="0" err="1" smtClean="0"/>
              <a:t>as</a:t>
            </a:r>
            <a:r>
              <a:rPr lang="de-CH" sz="2400" dirty="0" smtClean="0"/>
              <a:t> a </a:t>
            </a:r>
            <a:r>
              <a:rPr lang="de-CH" sz="2400" dirty="0" err="1" smtClean="0"/>
              <a:t>flatfile</a:t>
            </a:r>
            <a:r>
              <a:rPr lang="de-CH" sz="2400" dirty="0" smtClean="0"/>
              <a:t> </a:t>
            </a:r>
            <a:r>
              <a:rPr lang="de-CH" sz="2400" dirty="0" err="1" smtClean="0"/>
              <a:t>with</a:t>
            </a:r>
            <a:r>
              <a:rPr lang="de-CH" sz="2400" dirty="0" smtClean="0"/>
              <a:t> </a:t>
            </a:r>
            <a:r>
              <a:rPr lang="de-CH" sz="2400" dirty="0" err="1" smtClean="0"/>
              <a:t>complex</a:t>
            </a:r>
            <a:r>
              <a:rPr lang="de-CH" sz="2400" dirty="0" smtClean="0"/>
              <a:t> </a:t>
            </a:r>
            <a:r>
              <a:rPr lang="de-CH" sz="2400" dirty="0" err="1" smtClean="0"/>
              <a:t>encoding</a:t>
            </a:r>
            <a:endParaRPr lang="de-CH" sz="2400" dirty="0" smtClean="0"/>
          </a:p>
          <a:p>
            <a:pPr lvl="1"/>
            <a:r>
              <a:rPr lang="de-CH" sz="2000" dirty="0" err="1" smtClean="0"/>
              <a:t>Stations</a:t>
            </a:r>
            <a:r>
              <a:rPr lang="de-CH" sz="2000" dirty="0" smtClean="0"/>
              <a:t> </a:t>
            </a:r>
            <a:r>
              <a:rPr lang="de-CH" sz="2000" dirty="0" err="1" smtClean="0"/>
              <a:t>with</a:t>
            </a:r>
            <a:r>
              <a:rPr lang="de-CH" sz="2000" dirty="0" smtClean="0"/>
              <a:t> limited </a:t>
            </a:r>
            <a:r>
              <a:rPr lang="de-CH" sz="2000" dirty="0" err="1" smtClean="0"/>
              <a:t>metadata</a:t>
            </a:r>
            <a:endParaRPr lang="de-CH" sz="2000" dirty="0" smtClean="0"/>
          </a:p>
          <a:p>
            <a:pPr lvl="1"/>
            <a:r>
              <a:rPr lang="de-CH" sz="2000" dirty="0" err="1" smtClean="0"/>
              <a:t>Schedules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operation</a:t>
            </a:r>
            <a:endParaRPr lang="de-CH" sz="2000" dirty="0" smtClean="0"/>
          </a:p>
          <a:p>
            <a:pPr lvl="1"/>
            <a:r>
              <a:rPr lang="de-CH" sz="2000" dirty="0" err="1" smtClean="0"/>
              <a:t>Remarks</a:t>
            </a:r>
            <a:endParaRPr lang="de-CH" sz="2000" dirty="0" smtClean="0"/>
          </a:p>
          <a:p>
            <a:pPr lvl="1"/>
            <a:endParaRPr lang="de-CH" sz="2000" dirty="0" smtClean="0"/>
          </a:p>
          <a:p>
            <a:pPr lvl="1"/>
            <a:endParaRPr lang="de-CH" sz="2000" dirty="0"/>
          </a:p>
          <a:p>
            <a:pPr lvl="1"/>
            <a:endParaRPr lang="de-CH" sz="2000" dirty="0" smtClean="0"/>
          </a:p>
          <a:p>
            <a:pPr lvl="1"/>
            <a:endParaRPr lang="de-CH" sz="2000" dirty="0"/>
          </a:p>
          <a:p>
            <a:pPr lvl="1"/>
            <a:endParaRPr lang="de-CH" sz="2000" dirty="0" smtClean="0"/>
          </a:p>
          <a:p>
            <a:pPr marL="0" indent="0">
              <a:buNone/>
            </a:pPr>
            <a:r>
              <a:rPr lang="de-CH" sz="2400" dirty="0" smtClean="0">
                <a:sym typeface="Wingdings" panose="05000000000000000000" pitchFamily="2" charset="2"/>
              </a:rPr>
              <a:t> </a:t>
            </a:r>
            <a:r>
              <a:rPr lang="de-CH" sz="2400" dirty="0" smtClean="0"/>
              <a:t>Transition </a:t>
            </a:r>
            <a:r>
              <a:rPr lang="de-CH" sz="2400" dirty="0" err="1" smtClean="0"/>
              <a:t>of</a:t>
            </a:r>
            <a:r>
              <a:rPr lang="de-CH" sz="2400" dirty="0" smtClean="0"/>
              <a:t> </a:t>
            </a:r>
            <a:r>
              <a:rPr lang="de-CH" sz="2400" dirty="0" err="1" smtClean="0"/>
              <a:t>Vol</a:t>
            </a:r>
            <a:r>
              <a:rPr lang="de-CH" sz="2400" dirty="0" smtClean="0"/>
              <a:t> </a:t>
            </a:r>
            <a:r>
              <a:rPr lang="de-CH" sz="2400" dirty="0"/>
              <a:t>A </a:t>
            </a:r>
            <a:r>
              <a:rPr lang="de-CH" sz="2400" dirty="0" err="1" smtClean="0"/>
              <a:t>to</a:t>
            </a:r>
            <a:r>
              <a:rPr lang="de-CH" sz="2400" dirty="0" smtClean="0"/>
              <a:t> OSCAR/Surface </a:t>
            </a:r>
            <a:r>
              <a:rPr lang="de-CH" sz="2400" dirty="0" err="1" smtClean="0"/>
              <a:t>is</a:t>
            </a:r>
            <a:r>
              <a:rPr lang="de-CH" sz="2400" dirty="0" smtClean="0"/>
              <a:t> a </a:t>
            </a:r>
            <a:r>
              <a:rPr lang="de-CH" sz="2400" dirty="0" err="1"/>
              <a:t>primary</a:t>
            </a:r>
            <a:r>
              <a:rPr lang="de-CH" sz="2400" dirty="0"/>
              <a:t> </a:t>
            </a:r>
            <a:r>
              <a:rPr lang="de-CH" sz="2400" dirty="0" err="1" smtClean="0"/>
              <a:t>milestone</a:t>
            </a:r>
            <a:r>
              <a:rPr lang="de-CH" sz="2400" dirty="0" smtClean="0"/>
              <a:t> on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way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operational </a:t>
            </a:r>
            <a:r>
              <a:rPr lang="de-CH" sz="2400" dirty="0" err="1" smtClean="0"/>
              <a:t>use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WIGOS </a:t>
            </a:r>
            <a:r>
              <a:rPr lang="de-CH" sz="2400" dirty="0" err="1" smtClean="0"/>
              <a:t>metadata</a:t>
            </a:r>
            <a:endParaRPr lang="de-CH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362" y="3857625"/>
            <a:ext cx="7577137" cy="14546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17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Transition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Vol</a:t>
            </a:r>
            <a:r>
              <a:rPr lang="de-CH" dirty="0" smtClean="0"/>
              <a:t>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 smtClean="0"/>
              <a:t>Extract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endParaRPr lang="de-CH" dirty="0" smtClean="0"/>
          </a:p>
          <a:p>
            <a:r>
              <a:rPr lang="de-CH" dirty="0" err="1" smtClean="0"/>
              <a:t>Interprete</a:t>
            </a:r>
            <a:r>
              <a:rPr lang="de-CH" dirty="0" smtClean="0"/>
              <a:t> additional </a:t>
            </a:r>
            <a:r>
              <a:rPr lang="de-CH" dirty="0" err="1" smtClean="0"/>
              <a:t>information</a:t>
            </a:r>
            <a:r>
              <a:rPr lang="de-CH" dirty="0" smtClean="0"/>
              <a:t> in </a:t>
            </a:r>
            <a:r>
              <a:rPr lang="de-CH" dirty="0" err="1" smtClean="0"/>
              <a:t>Vol</a:t>
            </a:r>
            <a:r>
              <a:rPr lang="de-CH" dirty="0" smtClean="0"/>
              <a:t> A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generate</a:t>
            </a:r>
            <a:r>
              <a:rPr lang="de-CH" dirty="0" smtClean="0"/>
              <a:t> </a:t>
            </a:r>
            <a:r>
              <a:rPr lang="de-CH" dirty="0" err="1" smtClean="0"/>
              <a:t>consistent</a:t>
            </a:r>
            <a:r>
              <a:rPr lang="de-CH" dirty="0" smtClean="0"/>
              <a:t> </a:t>
            </a:r>
            <a:r>
              <a:rPr lang="de-CH" dirty="0" err="1" smtClean="0"/>
              <a:t>set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on </a:t>
            </a:r>
            <a:r>
              <a:rPr lang="de-CH" dirty="0" err="1" smtClean="0"/>
              <a:t>observations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each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in OSCAR/Surface</a:t>
            </a:r>
          </a:p>
          <a:p>
            <a:pPr lvl="1"/>
            <a:r>
              <a:rPr lang="de-CH" dirty="0" err="1" smtClean="0"/>
              <a:t>Manned</a:t>
            </a:r>
            <a:r>
              <a:rPr lang="de-CH" dirty="0" smtClean="0"/>
              <a:t> </a:t>
            </a:r>
            <a:r>
              <a:rPr lang="de-CH" dirty="0" err="1" smtClean="0"/>
              <a:t>vs</a:t>
            </a:r>
            <a:r>
              <a:rPr lang="de-CH" dirty="0" smtClean="0"/>
              <a:t> </a:t>
            </a:r>
            <a:r>
              <a:rPr lang="de-CH" dirty="0" err="1" smtClean="0"/>
              <a:t>automated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de-CH" dirty="0" smtClean="0"/>
          </a:p>
          <a:p>
            <a:pPr lvl="1"/>
            <a:r>
              <a:rPr lang="de-CH" dirty="0" smtClean="0"/>
              <a:t>Station «</a:t>
            </a:r>
            <a:r>
              <a:rPr lang="de-CH" dirty="0" err="1" smtClean="0"/>
              <a:t>classes</a:t>
            </a:r>
            <a:r>
              <a:rPr lang="de-CH" dirty="0" smtClean="0"/>
              <a:t>» such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radar</a:t>
            </a:r>
            <a:r>
              <a:rPr lang="de-CH" dirty="0" smtClean="0"/>
              <a:t>, wind </a:t>
            </a:r>
            <a:r>
              <a:rPr lang="de-CH" dirty="0" err="1" smtClean="0"/>
              <a:t>profiler</a:t>
            </a:r>
            <a:r>
              <a:rPr lang="de-CH" dirty="0" smtClean="0"/>
              <a:t>, </a:t>
            </a:r>
            <a:r>
              <a:rPr lang="de-CH" dirty="0" err="1" smtClean="0"/>
              <a:t>radio</a:t>
            </a:r>
            <a:r>
              <a:rPr lang="de-CH" dirty="0" smtClean="0"/>
              <a:t> </a:t>
            </a:r>
            <a:r>
              <a:rPr lang="de-CH" dirty="0" err="1" smtClean="0"/>
              <a:t>sondes</a:t>
            </a:r>
            <a:r>
              <a:rPr lang="de-CH" dirty="0" smtClean="0"/>
              <a:t> </a:t>
            </a:r>
            <a:r>
              <a:rPr lang="de-CH" dirty="0" err="1" smtClean="0"/>
              <a:t>integrated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instruments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particular</a:t>
            </a:r>
            <a:r>
              <a:rPr lang="de-CH" dirty="0" smtClean="0"/>
              <a:t> «</a:t>
            </a:r>
            <a:r>
              <a:rPr lang="de-CH" dirty="0" err="1" smtClean="0"/>
              <a:t>observed</a:t>
            </a:r>
            <a:r>
              <a:rPr lang="de-CH" dirty="0" smtClean="0"/>
              <a:t> variables»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70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Station Metadata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70000" lnSpcReduction="20000"/>
          </a:bodyPr>
          <a:lstStyle/>
          <a:p>
            <a:r>
              <a:rPr lang="de-CH" dirty="0" smtClean="0"/>
              <a:t>WMO RA, Country/</a:t>
            </a:r>
            <a:r>
              <a:rPr lang="de-CH" dirty="0" err="1" smtClean="0"/>
              <a:t>Territory</a:t>
            </a:r>
            <a:endParaRPr lang="de-CH" dirty="0" smtClean="0"/>
          </a:p>
          <a:p>
            <a:r>
              <a:rPr lang="de-CH" dirty="0" smtClean="0"/>
              <a:t>WIGOS ID (</a:t>
            </a:r>
            <a:r>
              <a:rPr lang="de-CH" dirty="0" err="1" smtClean="0"/>
              <a:t>from</a:t>
            </a:r>
            <a:r>
              <a:rPr lang="de-CH" dirty="0" smtClean="0"/>
              <a:t> WMO Index, </a:t>
            </a:r>
            <a:r>
              <a:rPr lang="de-CH" dirty="0" err="1" smtClean="0"/>
              <a:t>SubIndex</a:t>
            </a:r>
            <a:r>
              <a:rPr lang="de-CH" dirty="0" smtClean="0"/>
              <a:t>)</a:t>
            </a:r>
          </a:p>
          <a:p>
            <a:r>
              <a:rPr lang="de-CH" dirty="0" smtClean="0"/>
              <a:t>Station Name</a:t>
            </a:r>
          </a:p>
          <a:p>
            <a:r>
              <a:rPr lang="de-CH" dirty="0" err="1" smtClean="0"/>
              <a:t>Latitude</a:t>
            </a:r>
            <a:r>
              <a:rPr lang="de-CH" dirty="0" smtClean="0"/>
              <a:t>, </a:t>
            </a:r>
            <a:r>
              <a:rPr lang="de-CH" dirty="0" err="1" smtClean="0"/>
              <a:t>Longitude</a:t>
            </a:r>
            <a:endParaRPr lang="de-CH" dirty="0" smtClean="0"/>
          </a:p>
          <a:p>
            <a:r>
              <a:rPr lang="de-CH" dirty="0" smtClean="0"/>
              <a:t>Elevation (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Hha</a:t>
            </a:r>
            <a:r>
              <a:rPr lang="de-CH" dirty="0" smtClean="0"/>
              <a:t>) </a:t>
            </a:r>
          </a:p>
          <a:p>
            <a:r>
              <a:rPr lang="de-CH" dirty="0" err="1" smtClean="0"/>
              <a:t>ObsRems</a:t>
            </a:r>
            <a:r>
              <a:rPr lang="de-CH" dirty="0" smtClean="0"/>
              <a:t> (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character</a:t>
            </a:r>
            <a:r>
              <a:rPr lang="de-CH" dirty="0" smtClean="0"/>
              <a:t> </a:t>
            </a:r>
            <a:r>
              <a:rPr lang="de-CH" dirty="0" err="1" smtClean="0"/>
              <a:t>string</a:t>
            </a:r>
            <a:r>
              <a:rPr lang="de-CH" dirty="0" smtClean="0"/>
              <a:t> </a:t>
            </a:r>
            <a:r>
              <a:rPr lang="de-CH" dirty="0" err="1" smtClean="0"/>
              <a:t>under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description</a:t>
            </a:r>
            <a:r>
              <a:rPr lang="de-CH" dirty="0" smtClean="0"/>
              <a:t>)</a:t>
            </a:r>
          </a:p>
          <a:p>
            <a:r>
              <a:rPr lang="de-CH" dirty="0" smtClean="0"/>
              <a:t>Station </a:t>
            </a:r>
            <a:r>
              <a:rPr lang="de-CH" dirty="0" err="1" smtClean="0"/>
              <a:t>class</a:t>
            </a:r>
            <a:r>
              <a:rPr lang="de-CH" dirty="0" smtClean="0"/>
              <a:t> (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ObsRems</a:t>
            </a:r>
            <a:r>
              <a:rPr lang="de-CH" dirty="0" smtClean="0"/>
              <a:t>, cf. </a:t>
            </a:r>
            <a:r>
              <a:rPr lang="de-CH" dirty="0" err="1" smtClean="0"/>
              <a:t>next</a:t>
            </a:r>
            <a:r>
              <a:rPr lang="de-CH" dirty="0" smtClean="0"/>
              <a:t> </a:t>
            </a:r>
            <a:r>
              <a:rPr lang="de-CH" dirty="0" err="1" smtClean="0"/>
              <a:t>slide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list</a:t>
            </a:r>
            <a:r>
              <a:rPr lang="de-CH" dirty="0" smtClean="0"/>
              <a:t>)</a:t>
            </a:r>
          </a:p>
          <a:p>
            <a:pPr lvl="1"/>
            <a:endParaRPr lang="de-CH" dirty="0"/>
          </a:p>
          <a:p>
            <a:pPr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No</a:t>
            </a:r>
            <a:r>
              <a:rPr lang="de-CH" dirty="0" smtClean="0">
                <a:sym typeface="Wingdings" panose="05000000000000000000" pitchFamily="2" charset="2"/>
              </a:rPr>
              <a:t> de-</a:t>
            </a:r>
            <a:r>
              <a:rPr lang="de-CH" dirty="0" err="1" smtClean="0">
                <a:sym typeface="Wingdings" panose="05000000000000000000" pitchFamily="2" charset="2"/>
              </a:rPr>
              <a:t>duplication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with</a:t>
            </a:r>
            <a:r>
              <a:rPr lang="de-CH" dirty="0" smtClean="0">
                <a:sym typeface="Wingdings" panose="05000000000000000000" pitchFamily="2" charset="2"/>
              </a:rPr>
              <a:t> GAWSIS </a:t>
            </a:r>
            <a:r>
              <a:rPr lang="de-CH" dirty="0" err="1" smtClean="0">
                <a:sym typeface="Wingdings" panose="05000000000000000000" pitchFamily="2" charset="2"/>
              </a:rPr>
              <a:t>or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other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sources</a:t>
            </a:r>
            <a:endParaRPr lang="de-CH" dirty="0" smtClean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de-CH" dirty="0" smtClean="0">
                <a:sym typeface="Wingdings" panose="05000000000000000000" pitchFamily="2" charset="2"/>
              </a:rPr>
              <a:t>Co-</a:t>
            </a:r>
            <a:r>
              <a:rPr lang="de-CH" dirty="0" err="1" smtClean="0">
                <a:sym typeface="Wingdings" panose="05000000000000000000" pitchFamily="2" charset="2"/>
              </a:rPr>
              <a:t>location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could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be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attempted</a:t>
            </a:r>
            <a:r>
              <a:rPr lang="de-CH" dirty="0" smtClean="0">
                <a:sym typeface="Wingdings" panose="05000000000000000000" pitchFamily="2" charset="2"/>
              </a:rPr>
              <a:t> after </a:t>
            </a:r>
            <a:r>
              <a:rPr lang="de-CH" dirty="0" err="1" smtClean="0">
                <a:sym typeface="Wingdings" panose="05000000000000000000" pitchFamily="2" charset="2"/>
              </a:rPr>
              <a:t>integration</a:t>
            </a:r>
            <a:endParaRPr lang="de-CH" dirty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Integrate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first</a:t>
            </a:r>
            <a:r>
              <a:rPr lang="de-CH" dirty="0" smtClean="0">
                <a:sym typeface="Wingdings" panose="05000000000000000000" pitchFamily="2" charset="2"/>
              </a:rPr>
              <a:t>, </a:t>
            </a:r>
            <a:r>
              <a:rPr lang="de-CH" dirty="0" err="1" smtClean="0">
                <a:sym typeface="Wingdings" panose="05000000000000000000" pitchFamily="2" charset="2"/>
              </a:rPr>
              <a:t>then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consolidate</a:t>
            </a: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dirty="0" err="1" smtClean="0">
                <a:sym typeface="Wingdings" panose="05000000000000000000" pitchFamily="2" charset="2"/>
              </a:rPr>
              <a:t>No</a:t>
            </a:r>
            <a:r>
              <a:rPr lang="de-CH" dirty="0" smtClean="0">
                <a:sym typeface="Wingdings" panose="05000000000000000000" pitchFamily="2" charset="2"/>
              </a:rPr>
              <a:t> hash-tags («#») </a:t>
            </a:r>
            <a:r>
              <a:rPr lang="de-CH" dirty="0" err="1" smtClean="0">
                <a:sym typeface="Wingdings" panose="05000000000000000000" pitchFamily="2" charset="2"/>
              </a:rPr>
              <a:t>for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uncertain</a:t>
            </a:r>
            <a:r>
              <a:rPr lang="de-CH" dirty="0" smtClean="0">
                <a:sym typeface="Wingdings" panose="05000000000000000000" pitchFamily="2" charset="2"/>
              </a:rPr>
              <a:t> </a:t>
            </a:r>
            <a:r>
              <a:rPr lang="de-CH" dirty="0" err="1" smtClean="0">
                <a:sym typeface="Wingdings" panose="05000000000000000000" pitchFamily="2" charset="2"/>
              </a:rPr>
              <a:t>elevations</a:t>
            </a: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de-CH" dirty="0" smtClean="0"/>
              <a:t>Country/</a:t>
            </a:r>
            <a:r>
              <a:rPr lang="de-CH" dirty="0" err="1" smtClean="0"/>
              <a:t>territory</a:t>
            </a:r>
            <a:r>
              <a:rPr lang="de-CH" dirty="0" smtClean="0"/>
              <a:t> </a:t>
            </a:r>
            <a:r>
              <a:rPr lang="de-CH" dirty="0" err="1" smtClean="0"/>
              <a:t>corrected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</a:t>
            </a:r>
            <a:r>
              <a:rPr lang="de-CH" dirty="0"/>
              <a:t>on WMO CPDB</a:t>
            </a:r>
          </a:p>
          <a:p>
            <a:pPr marL="0" indent="0">
              <a:buNone/>
            </a:pPr>
            <a:endParaRPr lang="de-CH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endParaRPr lang="de-CH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2122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1092</Words>
  <Application>Microsoft Office PowerPoint</Application>
  <PresentationFormat>On-screen Show (4:3)</PresentationFormat>
  <Paragraphs>167</Paragraphs>
  <Slides>24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WMO_BLUE_Powerpoint_en_fr</vt:lpstr>
      <vt:lpstr>PowerPoint Presentation</vt:lpstr>
      <vt:lpstr>Learning Objectives</vt:lpstr>
      <vt:lpstr>Outline</vt:lpstr>
      <vt:lpstr>introduction</vt:lpstr>
      <vt:lpstr>OSCAR/Surface</vt:lpstr>
      <vt:lpstr>Vol A integration</vt:lpstr>
      <vt:lpstr>Pub 9 Vol A</vt:lpstr>
      <vt:lpstr>Transition from Vol A</vt:lpstr>
      <vt:lpstr>Station Metadata</vt:lpstr>
      <vt:lpstr>ObsRems</vt:lpstr>
      <vt:lpstr>Station class «reference table»</vt:lpstr>
      <vt:lpstr>Observation Metadata (I)</vt:lpstr>
      <vt:lpstr>Observation Metadata (II)</vt:lpstr>
      <vt:lpstr>Schedules</vt:lpstr>
      <vt:lpstr>Initial Data integration</vt:lpstr>
      <vt:lpstr>Vol a legacy file</vt:lpstr>
      <vt:lpstr>Vol A «legacy file»</vt:lpstr>
      <vt:lpstr>Other data sources</vt:lpstr>
      <vt:lpstr>OSCAR/Surface metadata sources</vt:lpstr>
      <vt:lpstr>Same, same … or different?</vt:lpstr>
      <vt:lpstr>outlook</vt:lpstr>
      <vt:lpstr>Summary and Outlook</vt:lpstr>
      <vt:lpstr>Learning Objectives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Jörg Klausen</dc:creator>
  <cp:lastModifiedBy>Jörg Klausen</cp:lastModifiedBy>
  <cp:revision>90</cp:revision>
  <cp:lastPrinted>2017-05-09T06:04:30Z</cp:lastPrinted>
  <dcterms:created xsi:type="dcterms:W3CDTF">2016-05-31T14:56:00Z</dcterms:created>
  <dcterms:modified xsi:type="dcterms:W3CDTF">2018-08-27T09:43:43Z</dcterms:modified>
</cp:coreProperties>
</file>