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7"/>
  </p:handoutMasterIdLst>
  <p:sldIdLst>
    <p:sldId id="256" r:id="rId2"/>
    <p:sldId id="310" r:id="rId3"/>
    <p:sldId id="312" r:id="rId4"/>
    <p:sldId id="329" r:id="rId5"/>
    <p:sldId id="330" r:id="rId6"/>
    <p:sldId id="350" r:id="rId7"/>
    <p:sldId id="313" r:id="rId8"/>
    <p:sldId id="349" r:id="rId9"/>
    <p:sldId id="336" r:id="rId10"/>
    <p:sldId id="352" r:id="rId11"/>
    <p:sldId id="351" r:id="rId12"/>
    <p:sldId id="353" r:id="rId13"/>
    <p:sldId id="344" r:id="rId14"/>
    <p:sldId id="348" r:id="rId15"/>
    <p:sldId id="258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962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4CB12-821A-42CD-91A3-886401D6BE39}" type="datetimeFigureOut">
              <a:rPr lang="en-US" smtClean="0"/>
              <a:t>02/11/2017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5326-59B1-4251-973D-95ED2F0C3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07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130625"/>
            <a:ext cx="9180000" cy="68871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5200" y="996014"/>
            <a:ext cx="8229600" cy="2637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4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Overview of the Thirteenth </a:t>
            </a:r>
            <a:r>
              <a:rPr lang="en-US" sz="1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WMO Symposium on Education and Training (SYMET-XIII), </a:t>
            </a:r>
          </a:p>
          <a:p>
            <a:pPr>
              <a:lnSpc>
                <a:spcPct val="120000"/>
              </a:lnSpc>
            </a:pPr>
            <a:endParaRPr lang="en-US" sz="9600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Barbados, 30 October – 1 November 2017</a:t>
            </a:r>
          </a:p>
          <a:p>
            <a:pPr>
              <a:lnSpc>
                <a:spcPct val="120000"/>
              </a:lnSpc>
            </a:pPr>
            <a:endParaRPr lang="en-US" sz="14400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6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Dr</a:t>
            </a: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96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Yinka</a:t>
            </a: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96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Rotimi</a:t>
            </a: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Adebayo</a:t>
            </a:r>
          </a:p>
          <a:p>
            <a:pPr>
              <a:lnSpc>
                <a:spcPct val="120000"/>
              </a:lnSpc>
            </a:pP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Director, Education and Training Office</a:t>
            </a: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6844"/>
            <a:ext cx="8229600" cy="7413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4000" dirty="0" smtClean="0">
                <a:solidFill>
                  <a:srgbClr val="0070C0"/>
                </a:solidFill>
              </a:rPr>
              <a:t>SYMET-XIII Recommendations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744" y="1457771"/>
            <a:ext cx="7808686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Recommendations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training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institutions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Recommendations for the WMO Secretariat and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ETR Office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Recommendations for Executive Council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Recommendations for Regional Associations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Recommendations for the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Commissions </a:t>
            </a: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Recommendations for PRs and NMHSs 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Recommendations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development partners and international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organizations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Recommendations for the private sector </a:t>
            </a:r>
          </a:p>
        </p:txBody>
      </p:sp>
    </p:spTree>
    <p:extLst>
      <p:ext uri="{BB962C8B-B14F-4D97-AF65-F5344CB8AC3E}">
        <p14:creationId xmlns:p14="http://schemas.microsoft.com/office/powerpoint/2010/main" val="259955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4171" y="305592"/>
            <a:ext cx="8810171" cy="7413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DRAFT: WMO Strategic Plan Summary: 2020-2023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98" y="1352550"/>
            <a:ext cx="8006445" cy="41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654050"/>
            <a:ext cx="7542784" cy="56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94274"/>
            <a:ext cx="8229600" cy="7413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Towards a Structured </a:t>
            </a:r>
            <a:r>
              <a:rPr lang="en-US" sz="4400" dirty="0" smtClean="0">
                <a:solidFill>
                  <a:srgbClr val="0070C0"/>
                </a:solidFill>
              </a:rPr>
              <a:t>Outputs</a:t>
            </a: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(Discussion Documents to be modified based on SYMET-XIII deliberations)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31" y="1577055"/>
            <a:ext cx="8940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1088" lvl="2" indent="-1174750"/>
            <a:endParaRPr lang="en-GB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57313" lvl="1" indent="-900113"/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Synthesis 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Issues entitled “</a:t>
            </a:r>
            <a:r>
              <a:rPr lang="en-GB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Contemporary and future issues on promotion and delivery of education and training in meteorology and hydrology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marL="1981200" lvl="3" indent="-1262063"/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I:	Service-specific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 and training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needs</a:t>
            </a:r>
          </a:p>
          <a:p>
            <a:pPr marL="1981200" lvl="3" indent="-1262063"/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II:	Increasing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 and Training Capacity for the 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WMO Members</a:t>
            </a:r>
          </a:p>
          <a:p>
            <a:pPr marL="1981200" lvl="3" indent="-1262063"/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III:	Partnership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Resource Mobilization</a:t>
            </a:r>
          </a:p>
          <a:p>
            <a:pPr marL="2351088" lvl="2" indent="-1174750">
              <a:buFont typeface="Arial" panose="020B0604020202020204" pitchFamily="34" charset="0"/>
              <a:buChar char="•"/>
            </a:pPr>
            <a:endParaRPr lang="fr-CH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57313" lvl="1" indent="-900113"/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II:	Conclusions 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Recommendations on, and Implementation and Future Actions 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entitled “</a:t>
            </a:r>
            <a:r>
              <a:rPr lang="en-GB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International Agenda for Education and Training</a:t>
            </a:r>
            <a:r>
              <a:rPr lang="en-GB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</a:p>
          <a:p>
            <a:pPr marL="1981200" lvl="3" indent="-1262063"/>
            <a:r>
              <a:rPr lang="fr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I</a:t>
            </a:r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	Conclusions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981200" lvl="3" indent="-1262063"/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II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	Recommendations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981200" lvl="3" indent="-1262063"/>
            <a:r>
              <a:rPr lang="fr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 III</a:t>
            </a:r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	Implementation and </a:t>
            </a:r>
            <a:r>
              <a:rPr lang="fr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</a:t>
            </a:r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</a:t>
            </a:r>
          </a:p>
          <a:p>
            <a:pPr marL="1981200" lvl="3" indent="-1262063"/>
            <a:endParaRPr lang="fr-CH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49375" lvl="3" indent="-906463"/>
            <a:r>
              <a:rPr lang="fr-CH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III:  	Symposium </a:t>
            </a:r>
            <a:r>
              <a:rPr lang="fr-CH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Statement</a:t>
            </a:r>
            <a:endParaRPr lang="fr-CH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49375" lvl="3" indent="-630238"/>
            <a:r>
              <a:rPr lang="fr-CH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</a:t>
            </a:r>
            <a:r>
              <a:rPr lang="fr-CH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 public </a:t>
            </a:r>
            <a:r>
              <a:rPr lang="fr-CH" sz="16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statement</a:t>
            </a:r>
            <a:r>
              <a:rPr lang="fr-CH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the </a:t>
            </a:r>
            <a:r>
              <a:rPr lang="fr-CH" sz="16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outcome</a:t>
            </a:r>
            <a:endParaRPr lang="en-GB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3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" y="1100137"/>
            <a:ext cx="7439025" cy="465772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3381"/>
            <a:ext cx="8229600" cy="8284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86 Participants from 37 Countries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Merci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Education and Training Symposia of WMO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771224"/>
              </p:ext>
            </p:extLst>
          </p:nvPr>
        </p:nvGraphicFramePr>
        <p:xfrm>
          <a:off x="457200" y="1175654"/>
          <a:ext cx="8229599" cy="492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286"/>
                <a:gridCol w="1654628"/>
                <a:gridCol w="5522685"/>
              </a:tblGrid>
              <a:tr h="70290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Year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Venue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Theme</a:t>
                      </a:r>
                      <a:endParaRPr lang="en-US" sz="2000" dirty="0"/>
                    </a:p>
                  </a:txBody>
                  <a:tcPr anchor="ctr"/>
                </a:tc>
              </a:tr>
              <a:tr h="70290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1970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Italy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Higher Education and Training</a:t>
                      </a:r>
                      <a:endParaRPr lang="en-US" sz="1800" b="0" dirty="0"/>
                    </a:p>
                  </a:txBody>
                  <a:tcPr anchor="ctr"/>
                </a:tc>
              </a:tr>
              <a:tr h="70290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1975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Venezuela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Meteorological Aspects of Environmental Problems</a:t>
                      </a:r>
                      <a:endParaRPr lang="en-US" sz="1800" b="0" dirty="0"/>
                    </a:p>
                  </a:txBody>
                  <a:tcPr anchor="ctr"/>
                </a:tc>
              </a:tr>
              <a:tr h="70290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1979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Spain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Meteorological Aspects of Energy Problems</a:t>
                      </a:r>
                      <a:endParaRPr lang="en-US" sz="1800" b="0" dirty="0"/>
                    </a:p>
                  </a:txBody>
                  <a:tcPr anchor="ctr"/>
                </a:tc>
              </a:tr>
              <a:tr h="70290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1982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Costa Rica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Climatic Change and Variability</a:t>
                      </a:r>
                      <a:endParaRPr lang="en-US" sz="1800" b="0" dirty="0"/>
                    </a:p>
                  </a:txBody>
                  <a:tcPr anchor="ctr"/>
                </a:tc>
              </a:tr>
              <a:tr h="70290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1987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UK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Optimal Use of Meteorological Information and Products</a:t>
                      </a:r>
                      <a:endParaRPr lang="en-US" sz="1800" b="0" dirty="0"/>
                    </a:p>
                  </a:txBody>
                  <a:tcPr anchor="ctr"/>
                </a:tc>
              </a:tr>
              <a:tr h="70290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1991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Canada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Methods of Meteorological Educational and Training Including the Use of New Relevant Technologies</a:t>
                      </a:r>
                      <a:endParaRPr lang="en-US" sz="18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6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116687"/>
              </p:ext>
            </p:extLst>
          </p:nvPr>
        </p:nvGraphicFramePr>
        <p:xfrm>
          <a:off x="457200" y="1175654"/>
          <a:ext cx="8229599" cy="492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286"/>
                <a:gridCol w="1654628"/>
                <a:gridCol w="5522685"/>
              </a:tblGrid>
              <a:tr h="70290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Year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Venue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Theme</a:t>
                      </a:r>
                      <a:endParaRPr lang="en-US" sz="2000" dirty="0"/>
                    </a:p>
                  </a:txBody>
                  <a:tcPr anchor="ctr"/>
                </a:tc>
              </a:tr>
              <a:tr h="702906">
                <a:tc>
                  <a:txBody>
                    <a:bodyPr/>
                    <a:lstStyle/>
                    <a:p>
                      <a:r>
                        <a:rPr lang="en-US" dirty="0" smtClean="0"/>
                        <a:t>1995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Curriculum Needs beyond 2000</a:t>
                      </a:r>
                      <a:endParaRPr lang="en-US" dirty="0"/>
                    </a:p>
                  </a:txBody>
                  <a:tcPr anchor="ctr"/>
                </a:tc>
              </a:tr>
              <a:tr h="702906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Islamic Republic of Iran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Continuing Education and Training in Meteorology and Operational Hydrology</a:t>
                      </a:r>
                      <a:endParaRPr lang="en-US" sz="1800" b="0" dirty="0"/>
                    </a:p>
                  </a:txBody>
                  <a:tcPr anchor="ctr"/>
                </a:tc>
              </a:tr>
              <a:tr h="702906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2003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Spain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New Perspectives of Education and Training in Meteorology and Operational Hydrology</a:t>
                      </a:r>
                      <a:endParaRPr lang="en-US" sz="1800" b="0" dirty="0"/>
                    </a:p>
                  </a:txBody>
                  <a:tcPr anchor="ctr"/>
                </a:tc>
              </a:tr>
              <a:tr h="702906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2006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China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Education and Training in Meteorology and Operational Hydrology</a:t>
                      </a:r>
                      <a:endParaRPr lang="en-US" sz="1800" b="0" dirty="0"/>
                    </a:p>
                  </a:txBody>
                  <a:tcPr anchor="ctr"/>
                </a:tc>
              </a:tr>
              <a:tr h="702906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2010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Indonesia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 Approaches to the Education and Training for Meteorological and Hydrological Forecasters</a:t>
                      </a:r>
                      <a:endParaRPr lang="en-US" sz="1800" b="0" dirty="0"/>
                    </a:p>
                  </a:txBody>
                  <a:tcPr anchor="ctr"/>
                </a:tc>
              </a:tr>
              <a:tr h="702906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2013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France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Training with a Purpose</a:t>
                      </a:r>
                      <a:endParaRPr lang="en-US" sz="18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7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70C0"/>
                </a:solidFill>
              </a:rPr>
              <a:t>Education and Training Symposia of WMO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224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Rationalization for </a:t>
            </a:r>
            <a:r>
              <a:rPr lang="en-US" sz="4000" b="1" dirty="0" smtClean="0">
                <a:solidFill>
                  <a:srgbClr val="0070C0"/>
                </a:solidFill>
              </a:rPr>
              <a:t>Efficiency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0990" y="1683658"/>
            <a:ext cx="7521009" cy="3356783"/>
            <a:chOff x="860990" y="1683658"/>
            <a:chExt cx="7521009" cy="3356783"/>
          </a:xfrm>
        </p:grpSpPr>
        <p:sp>
          <p:nvSpPr>
            <p:cNvPr id="3" name="Rectangle 2"/>
            <p:cNvSpPr/>
            <p:nvPr/>
          </p:nvSpPr>
          <p:spPr>
            <a:xfrm>
              <a:off x="860990" y="1683658"/>
              <a:ext cx="1873188" cy="158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Symposium on Education and Training</a:t>
              </a:r>
              <a:endParaRPr lang="en-US" sz="1600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60990" y="3456441"/>
              <a:ext cx="1873188" cy="158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Meeting of Directors of Regional Training </a:t>
              </a:r>
              <a:r>
                <a:rPr lang="en-US" sz="1600" b="1" dirty="0" err="1" smtClean="0"/>
                <a:t>Centres</a:t>
              </a:r>
              <a:endParaRPr lang="en-US" sz="1600" b="1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945694" y="3216151"/>
              <a:ext cx="1509204" cy="2701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89236" y="2967237"/>
              <a:ext cx="13849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Transformed to</a:t>
              </a:r>
              <a:endParaRPr lang="en-US" sz="1400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00112" y="2309072"/>
              <a:ext cx="2049263" cy="2030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Symposium on Education and Training</a:t>
              </a:r>
            </a:p>
            <a:p>
              <a:pPr algn="ctr"/>
              <a:endParaRPr lang="en-US" b="1" dirty="0"/>
            </a:p>
            <a:p>
              <a:pPr algn="ctr"/>
              <a:r>
                <a:rPr lang="en-US" sz="1600" b="1" dirty="0" smtClean="0"/>
                <a:t>Meeting </a:t>
              </a:r>
              <a:r>
                <a:rPr lang="en-US" sz="1600" b="1" dirty="0"/>
                <a:t>of Directors of Regional Training </a:t>
              </a:r>
              <a:r>
                <a:rPr lang="en-US" sz="1600" b="1" dirty="0" err="1"/>
                <a:t>Centres</a:t>
              </a:r>
              <a:endParaRPr lang="en-US" sz="1600" b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600112" y="3370190"/>
              <a:ext cx="20492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734178" y="2211285"/>
              <a:ext cx="825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5 days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34177" y="4088406"/>
              <a:ext cx="825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5 days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49375" y="2729978"/>
              <a:ext cx="825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3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 days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49375" y="3678735"/>
              <a:ext cx="825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1 day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7350711" y="2638003"/>
              <a:ext cx="124287" cy="152931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6376" y="3221849"/>
              <a:ext cx="825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4 days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7607" y="3201686"/>
              <a:ext cx="825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42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Benefit of Rationalization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696896" y="1571194"/>
            <a:ext cx="7861177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Both SYMET and RTC Directors’ meeting together bring substance and 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Immediate following activities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Opportunity for RTC Director to meet with wider community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5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200" y="171450"/>
            <a:ext cx="8737599" cy="1323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0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Committees in </a:t>
            </a:r>
            <a:r>
              <a:rPr lang="en-US" sz="3200" dirty="0" smtClean="0"/>
              <a:t>Support of Planning </a:t>
            </a:r>
            <a:r>
              <a:rPr lang="en-US" sz="3200" dirty="0"/>
              <a:t>and Delivery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998" y="1646007"/>
            <a:ext cx="7210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Secretariat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Coordinating Committee (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SCC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800100" lvl="1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Advisory Committee (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IAC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800100" lvl="1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Organizing Committee (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16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Goals of SYMET-XIII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1" y="830958"/>
            <a:ext cx="8679542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 smtClean="0"/>
              <a:t>General Goal: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2000" dirty="0" smtClean="0"/>
              <a:t>To </a:t>
            </a:r>
            <a:r>
              <a:rPr lang="en-US" sz="2000" dirty="0"/>
              <a:t>stimulate and facilitate the development of a vibrant and robust education and training capacity within the worldwide meteorological and hydrological community and recommend possible new avenues for development</a:t>
            </a:r>
            <a:r>
              <a:rPr lang="en-US" sz="2000" dirty="0" smtClean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050" b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 smtClean="0"/>
              <a:t>Key Objectives:</a:t>
            </a:r>
            <a:endParaRPr lang="en-US" sz="2400" b="1" dirty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2000" dirty="0" smtClean="0"/>
              <a:t>Enhancing </a:t>
            </a:r>
            <a:r>
              <a:rPr lang="en-US" sz="2000" dirty="0"/>
              <a:t>service-specific education and training needs;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2000" dirty="0" smtClean="0"/>
              <a:t>Increasing </a:t>
            </a:r>
            <a:r>
              <a:rPr lang="en-US" sz="2000" dirty="0"/>
              <a:t>education and training capacity;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2000" dirty="0" smtClean="0"/>
              <a:t>Focusing </a:t>
            </a:r>
            <a:r>
              <a:rPr lang="en-US" sz="2000" dirty="0"/>
              <a:t>on partnership and resource mobilization</a:t>
            </a:r>
            <a:r>
              <a:rPr lang="en-US" sz="2000" dirty="0" smtClean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000" b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 smtClean="0"/>
              <a:t>Achieving Objectives:</a:t>
            </a:r>
            <a:endParaRPr lang="en-US" sz="2400" b="1" dirty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Objectives will be achieved by engaging the heads of meteorological/hydrological training institutions and other stakeholders in discussions that address key education and training </a:t>
            </a:r>
            <a:r>
              <a:rPr lang="en-US" sz="2000" dirty="0" smtClean="0"/>
              <a:t>topics</a:t>
            </a:r>
            <a:endParaRPr lang="en-US" sz="2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0217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4984"/>
            <a:ext cx="8229600" cy="7921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Symposium Themes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171" y="904425"/>
            <a:ext cx="8708572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main theme: </a:t>
            </a:r>
            <a:r>
              <a:rPr lang="en-U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“Education and Training for Human Resource Development in </a:t>
            </a:r>
          </a:p>
          <a:p>
            <a:pPr algn="ctr">
              <a:lnSpc>
                <a:spcPct val="150000"/>
              </a:lnSpc>
            </a:pPr>
            <a:r>
              <a:rPr lang="en-U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Meteorological and Hydrological Services”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34975">
              <a:lnSpc>
                <a:spcPct val="150000"/>
              </a:lnSpc>
              <a:tabLst>
                <a:tab pos="1436688" algn="l"/>
              </a:tabLst>
            </a:pP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 I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	</a:t>
            </a:r>
            <a:r>
              <a:rPr lang="en-US" sz="15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Service-specific Education and Training Needs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436688">
              <a:lnSpc>
                <a:spcPct val="150000"/>
              </a:lnSpc>
            </a:pPr>
            <a:r>
              <a:rPr lang="en-US" sz="15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Preparation by Patrick Parrish</a:t>
            </a:r>
          </a:p>
          <a:p>
            <a:pPr marL="1436688">
              <a:lnSpc>
                <a:spcPct val="150000"/>
              </a:lnSpc>
            </a:pPr>
            <a:r>
              <a:rPr lang="en-US" sz="1500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Contributors</a:t>
            </a:r>
            <a:r>
              <a:rPr lang="en-US" sz="15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Dr. Jim Poole,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Heleen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Pelkwijk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others, WMO Secretariat</a:t>
            </a:r>
          </a:p>
          <a:p>
            <a:pPr>
              <a:lnSpc>
                <a:spcPct val="150000"/>
              </a:lnSpc>
            </a:pPr>
            <a:endParaRPr lang="en-US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tabLst>
                <a:tab pos="1436688" algn="l"/>
              </a:tabLst>
            </a:pPr>
            <a:r>
              <a:rPr lang="en-US" sz="15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 II</a:t>
            </a:r>
            <a:r>
              <a:rPr lang="en-US" sz="15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	</a:t>
            </a:r>
            <a:r>
              <a:rPr lang="en-US" sz="15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Increasing Education and Training Capacity </a:t>
            </a:r>
            <a:endParaRPr lang="en-US" sz="15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36688">
              <a:lnSpc>
                <a:spcPct val="150000"/>
              </a:lnSpc>
            </a:pPr>
            <a:r>
              <a:rPr lang="en-US" sz="15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Preparation by COMET, Dr. Rich Jeffries</a:t>
            </a:r>
          </a:p>
          <a:p>
            <a:pPr marL="1436688">
              <a:lnSpc>
                <a:spcPct val="150000"/>
              </a:lnSpc>
            </a:pPr>
            <a:r>
              <a:rPr lang="en-US" sz="1500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Contributors:</a:t>
            </a:r>
            <a:r>
              <a:rPr lang="en-US" sz="1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Patrick Parrish, Jennifer Milton</a:t>
            </a:r>
          </a:p>
          <a:p>
            <a:pPr>
              <a:lnSpc>
                <a:spcPct val="150000"/>
              </a:lnSpc>
            </a:pP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tabLst>
                <a:tab pos="1436688" algn="l"/>
              </a:tabLst>
            </a:pPr>
            <a:r>
              <a:rPr lang="en-US" sz="15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 III</a:t>
            </a:r>
            <a:r>
              <a:rPr lang="en-US" sz="15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	</a:t>
            </a:r>
            <a:r>
              <a:rPr lang="en-US" sz="15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 and Resource Mobilization </a:t>
            </a:r>
            <a:endParaRPr lang="en-US" sz="1500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36688">
              <a:lnSpc>
                <a:spcPct val="150000"/>
              </a:lnSpc>
            </a:pPr>
            <a:r>
              <a:rPr lang="en-US" sz="15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Preparation </a:t>
            </a:r>
            <a:r>
              <a:rPr lang="en-US" sz="15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Yinka</a:t>
            </a:r>
            <a:r>
              <a:rPr lang="en-US" sz="15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Adebayo</a:t>
            </a:r>
          </a:p>
          <a:p>
            <a:pPr marL="1436688">
              <a:lnSpc>
                <a:spcPct val="150000"/>
              </a:lnSpc>
            </a:pPr>
            <a:r>
              <a:rPr lang="en-US" sz="1500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Contributors:</a:t>
            </a:r>
            <a:r>
              <a:rPr lang="en-US" sz="1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Michael Williams,</a:t>
            </a:r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Jean-Paul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Gaudechoux</a:t>
            </a:r>
            <a:r>
              <a:rPr lang="en-GB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Paul Egerton, William </a:t>
            </a:r>
            <a:r>
              <a:rPr lang="en-US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Nyakwada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Sally </a:t>
            </a:r>
            <a:r>
              <a:rPr lang="en-GB" sz="1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Wolkowski</a:t>
            </a:r>
            <a:r>
              <a:rPr lang="en-US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Mark Higgins, Jennifer Milton</a:t>
            </a:r>
          </a:p>
          <a:p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8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Symposium Programmatic Activities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696896" y="1154364"/>
            <a:ext cx="7861177" cy="4743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Prepared thematic papers to cover a full range of issues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Reviews thematic papers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Draw out preliminary recommendations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in WMO Secretariat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by targeted experts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and discuss virtually prior to events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Discussions during Symposium to take into account presentations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outcome of Symposium on what emerged from the consolidated output.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 review and editing of this output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</a:pPr>
            <a:r>
              <a:rPr lang="en-US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Publication of SYMET outcome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WMO_BLUE_Powerpoint_en_fr</Template>
  <TotalTime>7483</TotalTime>
  <Words>497</Words>
  <Application>Microsoft Office PowerPoint</Application>
  <PresentationFormat>On-screen Show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WMO_BLUE_Powerpoint_en_fr</vt:lpstr>
      <vt:lpstr>PowerPoint Presentation</vt:lpstr>
      <vt:lpstr>Education and Training Symposia of WMO</vt:lpstr>
      <vt:lpstr>PowerPoint Presentation</vt:lpstr>
      <vt:lpstr>Rationalization for Efficiency</vt:lpstr>
      <vt:lpstr>Benefit of Rationalization</vt:lpstr>
      <vt:lpstr>PowerPoint Presentation</vt:lpstr>
      <vt:lpstr>Goals of SYMET-XIII</vt:lpstr>
      <vt:lpstr>Symposium Themes</vt:lpstr>
      <vt:lpstr>Symposium Programmatic Activities</vt:lpstr>
      <vt:lpstr>SYMET-XIII Recommendations</vt:lpstr>
      <vt:lpstr>DRAFT: WMO Strategic Plan Summary: 2020-2023 </vt:lpstr>
      <vt:lpstr>Towards a Structured Outputs (Discussion Documents to be modified based on SYMET-XIII deliberations)</vt:lpstr>
      <vt:lpstr>86 Participants from 37 Countries</vt:lpstr>
      <vt:lpstr>PowerPoint Presentation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Abimbola</dc:creator>
  <cp:lastModifiedBy>Corrine Chiavenuto-Castrignano</cp:lastModifiedBy>
  <cp:revision>160</cp:revision>
  <cp:lastPrinted>2017-08-25T07:13:18Z</cp:lastPrinted>
  <dcterms:created xsi:type="dcterms:W3CDTF">2017-04-21T14:20:59Z</dcterms:created>
  <dcterms:modified xsi:type="dcterms:W3CDTF">2017-11-02T10:16:00Z</dcterms:modified>
</cp:coreProperties>
</file>