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60E6-864B-4DA8-8619-7B8DAA416F94}" type="datetimeFigureOut">
              <a:rPr lang="he-IL" smtClean="0"/>
              <a:t>כ"ה/חשון/תשע"ח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21B6-78AF-4D2A-A9A1-36611F882D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716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60E6-864B-4DA8-8619-7B8DAA416F94}" type="datetimeFigureOut">
              <a:rPr lang="he-IL" smtClean="0"/>
              <a:t>כ"ה/חשון/תשע"ח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21B6-78AF-4D2A-A9A1-36611F882D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836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60E6-864B-4DA8-8619-7B8DAA416F94}" type="datetimeFigureOut">
              <a:rPr lang="he-IL" smtClean="0"/>
              <a:t>כ"ה/חשון/תשע"ח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21B6-78AF-4D2A-A9A1-36611F882D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569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60E6-864B-4DA8-8619-7B8DAA416F94}" type="datetimeFigureOut">
              <a:rPr lang="he-IL" smtClean="0"/>
              <a:t>כ"ה/חשון/תשע"ח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21B6-78AF-4D2A-A9A1-36611F882D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737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60E6-864B-4DA8-8619-7B8DAA416F94}" type="datetimeFigureOut">
              <a:rPr lang="he-IL" smtClean="0"/>
              <a:t>כ"ה/חשון/תשע"ח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21B6-78AF-4D2A-A9A1-36611F882D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7631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60E6-864B-4DA8-8619-7B8DAA416F94}" type="datetimeFigureOut">
              <a:rPr lang="he-IL" smtClean="0"/>
              <a:t>כ"ה/חשון/תשע"ח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21B6-78AF-4D2A-A9A1-36611F882D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077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60E6-864B-4DA8-8619-7B8DAA416F94}" type="datetimeFigureOut">
              <a:rPr lang="he-IL" smtClean="0"/>
              <a:t>כ"ה/חשון/תשע"ח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21B6-78AF-4D2A-A9A1-36611F882D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174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60E6-864B-4DA8-8619-7B8DAA416F94}" type="datetimeFigureOut">
              <a:rPr lang="he-IL" smtClean="0"/>
              <a:t>כ"ה/חשון/תשע"ח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21B6-78AF-4D2A-A9A1-36611F882D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535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60E6-864B-4DA8-8619-7B8DAA416F94}" type="datetimeFigureOut">
              <a:rPr lang="he-IL" smtClean="0"/>
              <a:t>כ"ה/חשון/תשע"ח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21B6-78AF-4D2A-A9A1-36611F882D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5823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60E6-864B-4DA8-8619-7B8DAA416F94}" type="datetimeFigureOut">
              <a:rPr lang="he-IL" smtClean="0"/>
              <a:t>כ"ה/חשון/תשע"ח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21B6-78AF-4D2A-A9A1-36611F882D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594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60E6-864B-4DA8-8619-7B8DAA416F94}" type="datetimeFigureOut">
              <a:rPr lang="he-IL" smtClean="0"/>
              <a:t>כ"ה/חשון/תשע"ח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21B6-78AF-4D2A-A9A1-36611F882D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629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B60E6-864B-4DA8-8619-7B8DAA416F94}" type="datetimeFigureOut">
              <a:rPr lang="he-IL" smtClean="0"/>
              <a:t>כ"ה/חשון/תשע"ח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821B6-78AF-4D2A-A9A1-36611F882D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222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48"/>
            <a:ext cx="9144000" cy="685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Espectacular ferocidad de un incendio (Quesada - Jaen 2015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616" y="1484784"/>
            <a:ext cx="7699455" cy="433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4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7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/>
          <p:cNvSpPr>
            <a:spLocks noGrp="1"/>
          </p:cNvSpPr>
          <p:nvPr>
            <p:ph type="title"/>
          </p:nvPr>
        </p:nvSpPr>
        <p:spPr>
          <a:xfrm>
            <a:off x="786260" y="-459432"/>
            <a:ext cx="7674172" cy="1143001"/>
          </a:xfrm>
        </p:spPr>
        <p:txBody>
          <a:bodyPr anchor="b">
            <a:normAutofit/>
          </a:bodyPr>
          <a:lstStyle/>
          <a:p>
            <a:pPr algn="ctr" rtl="0"/>
            <a:r>
              <a:rPr lang="en-US" sz="4000" b="1" dirty="0">
                <a:solidFill>
                  <a:schemeClr val="tx1"/>
                </a:solidFill>
              </a:rPr>
              <a:t>Modelling Fire Behavior</a:t>
            </a:r>
            <a:endParaRPr lang="he-IL" sz="4000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http://th07.deviantart.net/fs71/PRE/f/2013/162/b/9/b9cf0ba73f9248150e6022f5d1d50043-d68otf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2" b="63548"/>
          <a:stretch/>
        </p:blipFill>
        <p:spPr bwMode="auto">
          <a:xfrm>
            <a:off x="1" y="5877272"/>
            <a:ext cx="914399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8" y="81709"/>
            <a:ext cx="936000" cy="839043"/>
          </a:xfrm>
          <a:prstGeom prst="rect">
            <a:avLst/>
          </a:prstGeom>
        </p:spPr>
      </p:pic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453164"/>
              </p:ext>
            </p:extLst>
          </p:nvPr>
        </p:nvGraphicFramePr>
        <p:xfrm>
          <a:off x="76627" y="1397000"/>
          <a:ext cx="8959870" cy="376019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91974"/>
                <a:gridCol w="1791974"/>
                <a:gridCol w="1791974"/>
                <a:gridCol w="1791974"/>
                <a:gridCol w="1791974"/>
              </a:tblGrid>
              <a:tr h="940048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+mn-lt"/>
                        </a:rPr>
                        <a:t>Output</a:t>
                      </a:r>
                      <a:endParaRPr lang="he-IL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+mn-lt"/>
                        </a:rPr>
                        <a:t>*DI</a:t>
                      </a:r>
                      <a:endParaRPr lang="he-IL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+mn-lt"/>
                        </a:rPr>
                        <a:t>Fuel Model</a:t>
                      </a:r>
                      <a:endParaRPr lang="he-IL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+mn-lt"/>
                        </a:rPr>
                        <a:t>Origin</a:t>
                      </a:r>
                      <a:endParaRPr lang="he-IL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+mn-lt"/>
                        </a:rPr>
                        <a:t>Model</a:t>
                      </a:r>
                      <a:endParaRPr lang="he-IL" dirty="0">
                        <a:latin typeface="+mn-lt"/>
                      </a:endParaRPr>
                    </a:p>
                  </a:txBody>
                  <a:tcPr anchor="ctr"/>
                </a:tc>
              </a:tr>
              <a:tr h="940048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+mn-lt"/>
                        </a:rPr>
                        <a:t>BI, IC</a:t>
                      </a:r>
                      <a:endParaRPr lang="he-IL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+mn-lt"/>
                        </a:rPr>
                        <a:t>KBDI (Opt.)</a:t>
                      </a:r>
                      <a:endParaRPr lang="he-IL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+mn-lt"/>
                        </a:rPr>
                        <a:t>Built in 20 models</a:t>
                      </a:r>
                      <a:endParaRPr lang="he-IL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+mn-lt"/>
                        </a:rPr>
                        <a:t>USA</a:t>
                      </a:r>
                      <a:endParaRPr lang="he-IL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+mn-lt"/>
                        </a:rPr>
                        <a:t>NFDRS</a:t>
                      </a:r>
                      <a:endParaRPr lang="he-IL" dirty="0">
                        <a:latin typeface="+mn-lt"/>
                      </a:endParaRPr>
                    </a:p>
                  </a:txBody>
                  <a:tcPr anchor="ctr"/>
                </a:tc>
              </a:tr>
              <a:tr h="940048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+mn-lt"/>
                        </a:rPr>
                        <a:t>FWI</a:t>
                      </a:r>
                      <a:endParaRPr lang="he-IL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+mn-lt"/>
                        </a:rPr>
                        <a:t>Days w/o</a:t>
                      </a:r>
                      <a:r>
                        <a:rPr lang="en-US" baseline="0" dirty="0" smtClean="0">
                          <a:latin typeface="+mn-lt"/>
                        </a:rPr>
                        <a:t> rain</a:t>
                      </a:r>
                      <a:endParaRPr lang="he-IL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+mn-lt"/>
                        </a:rPr>
                        <a:t>None</a:t>
                      </a:r>
                      <a:endParaRPr lang="he-IL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+mn-lt"/>
                        </a:rPr>
                        <a:t>Canada</a:t>
                      </a:r>
                      <a:endParaRPr lang="he-IL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+mn-lt"/>
                        </a:rPr>
                        <a:t>CFFDRS</a:t>
                      </a:r>
                      <a:endParaRPr lang="he-IL" dirty="0">
                        <a:latin typeface="+mn-lt"/>
                      </a:endParaRPr>
                    </a:p>
                  </a:txBody>
                  <a:tcPr anchor="ctr"/>
                </a:tc>
              </a:tr>
              <a:tr h="940048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+mn-lt"/>
                        </a:rPr>
                        <a:t>FFDI</a:t>
                      </a:r>
                      <a:endParaRPr lang="he-IL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+mn-lt"/>
                        </a:rPr>
                        <a:t>KBDI</a:t>
                      </a:r>
                      <a:endParaRPr lang="he-IL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+mn-lt"/>
                        </a:rPr>
                        <a:t>Forest / Grass</a:t>
                      </a:r>
                      <a:endParaRPr lang="he-IL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+mn-lt"/>
                        </a:rPr>
                        <a:t>Australia</a:t>
                      </a:r>
                      <a:endParaRPr lang="he-IL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+mn-lt"/>
                        </a:rPr>
                        <a:t>FFDRS</a:t>
                      </a:r>
                      <a:endParaRPr lang="he-IL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62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/>
          <p:cNvSpPr>
            <a:spLocks noGrp="1"/>
          </p:cNvSpPr>
          <p:nvPr>
            <p:ph type="title"/>
          </p:nvPr>
        </p:nvSpPr>
        <p:spPr>
          <a:xfrm>
            <a:off x="786260" y="-459432"/>
            <a:ext cx="7674172" cy="1143001"/>
          </a:xfrm>
        </p:spPr>
        <p:txBody>
          <a:bodyPr anchor="b">
            <a:normAutofit/>
          </a:bodyPr>
          <a:lstStyle/>
          <a:p>
            <a:pPr algn="ctr" rtl="0"/>
            <a:r>
              <a:rPr lang="en-US" sz="4000" b="1" dirty="0">
                <a:solidFill>
                  <a:schemeClr val="tx1"/>
                </a:solidFill>
              </a:rPr>
              <a:t>Modelling Fire Behavior</a:t>
            </a:r>
            <a:endParaRPr lang="he-IL" sz="4000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http://th07.deviantart.net/fs71/PRE/f/2013/162/b/9/b9cf0ba73f9248150e6022f5d1d50043-d68otf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2" b="63548"/>
          <a:stretch/>
        </p:blipFill>
        <p:spPr bwMode="auto">
          <a:xfrm>
            <a:off x="1" y="5877272"/>
            <a:ext cx="914399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8" y="81709"/>
            <a:ext cx="936000" cy="839043"/>
          </a:xfrm>
          <a:prstGeom prst="rect">
            <a:avLst/>
          </a:prstGeom>
        </p:spPr>
      </p:pic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743728"/>
              </p:ext>
            </p:extLst>
          </p:nvPr>
        </p:nvGraphicFramePr>
        <p:xfrm>
          <a:off x="76627" y="1397000"/>
          <a:ext cx="8959870" cy="376019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91974"/>
                <a:gridCol w="1791974"/>
                <a:gridCol w="1791974"/>
                <a:gridCol w="1791974"/>
                <a:gridCol w="1791974"/>
              </a:tblGrid>
              <a:tr h="940048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+mn-lt"/>
                        </a:rPr>
                        <a:t>Output</a:t>
                      </a:r>
                      <a:endParaRPr lang="he-IL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+mn-lt"/>
                        </a:rPr>
                        <a:t>*DI</a:t>
                      </a:r>
                      <a:endParaRPr lang="he-IL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+mn-lt"/>
                        </a:rPr>
                        <a:t>Fuel Model</a:t>
                      </a:r>
                      <a:endParaRPr lang="he-IL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+mn-lt"/>
                        </a:rPr>
                        <a:t>Origin</a:t>
                      </a:r>
                      <a:endParaRPr lang="he-IL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+mn-lt"/>
                        </a:rPr>
                        <a:t>Model</a:t>
                      </a:r>
                      <a:endParaRPr lang="he-IL" dirty="0">
                        <a:latin typeface="+mn-lt"/>
                      </a:endParaRPr>
                    </a:p>
                  </a:txBody>
                  <a:tcPr anchor="ctr"/>
                </a:tc>
              </a:tr>
              <a:tr h="940048"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BI, IC</a:t>
                      </a:r>
                      <a:endParaRPr lang="he-IL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KBDI (Opt.)</a:t>
                      </a:r>
                      <a:endParaRPr lang="he-IL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Built in 20 models</a:t>
                      </a:r>
                      <a:endParaRPr lang="he-IL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USA</a:t>
                      </a:r>
                      <a:endParaRPr lang="he-IL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NFDRS</a:t>
                      </a:r>
                      <a:endParaRPr lang="he-IL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940048"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FWI</a:t>
                      </a:r>
                      <a:endParaRPr lang="he-IL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Days w/o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rain</a:t>
                      </a:r>
                      <a:endParaRPr lang="he-IL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None</a:t>
                      </a:r>
                      <a:endParaRPr lang="he-IL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Canada</a:t>
                      </a:r>
                      <a:endParaRPr lang="he-IL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CFFDRS</a:t>
                      </a:r>
                      <a:endParaRPr lang="he-IL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940048"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FFDI</a:t>
                      </a:r>
                      <a:endParaRPr lang="he-IL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KBDI</a:t>
                      </a:r>
                      <a:endParaRPr lang="he-IL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Forest / Grass</a:t>
                      </a:r>
                      <a:endParaRPr lang="he-IL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Australia</a:t>
                      </a:r>
                      <a:endParaRPr lang="he-IL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FFDRS</a:t>
                      </a:r>
                      <a:endParaRPr lang="he-IL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22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/>
          <p:cNvSpPr>
            <a:spLocks noGrp="1"/>
          </p:cNvSpPr>
          <p:nvPr>
            <p:ph type="title"/>
          </p:nvPr>
        </p:nvSpPr>
        <p:spPr>
          <a:xfrm>
            <a:off x="786260" y="-459432"/>
            <a:ext cx="7674172" cy="1143001"/>
          </a:xfrm>
        </p:spPr>
        <p:txBody>
          <a:bodyPr anchor="b">
            <a:normAutofit/>
          </a:bodyPr>
          <a:lstStyle/>
          <a:p>
            <a:pPr algn="ctr" rtl="0"/>
            <a:r>
              <a:rPr lang="en-US" sz="4000" b="1" dirty="0">
                <a:solidFill>
                  <a:schemeClr val="tx1"/>
                </a:solidFill>
              </a:rPr>
              <a:t>Fire Behavior Principals</a:t>
            </a:r>
            <a:endParaRPr lang="he-IL" sz="4000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http://th07.deviantart.net/fs71/PRE/f/2013/162/b/9/b9cf0ba73f9248150e6022f5d1d50043-d68otf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2" b="63548"/>
          <a:stretch/>
        </p:blipFill>
        <p:spPr bwMode="auto">
          <a:xfrm>
            <a:off x="1" y="5877272"/>
            <a:ext cx="914399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8" y="81709"/>
            <a:ext cx="936000" cy="839043"/>
          </a:xfrm>
          <a:prstGeom prst="rect">
            <a:avLst/>
          </a:prstGeom>
        </p:spPr>
      </p:pic>
      <p:grpSp>
        <p:nvGrpSpPr>
          <p:cNvPr id="2" name="קבוצה 1"/>
          <p:cNvGrpSpPr/>
          <p:nvPr/>
        </p:nvGrpSpPr>
        <p:grpSpPr>
          <a:xfrm>
            <a:off x="1259632" y="836712"/>
            <a:ext cx="7452000" cy="5040000"/>
            <a:chOff x="0" y="-1"/>
            <a:chExt cx="9144000" cy="686631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9144000" cy="6866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http://www.gov.scot/Resource/0043/0043636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8348" y="4725144"/>
              <a:ext cx="2607304" cy="1756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www.gov.scot/Resource/0043/0043636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2132856"/>
              <a:ext cx="5472866" cy="3686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אליפסה 15"/>
            <p:cNvSpPr/>
            <p:nvPr/>
          </p:nvSpPr>
          <p:spPr>
            <a:xfrm rot="3323923">
              <a:off x="3281040" y="3620240"/>
              <a:ext cx="1944216" cy="1008112"/>
            </a:xfrm>
            <a:prstGeom prst="ellipse">
              <a:avLst/>
            </a:prstGeom>
            <a:noFill/>
            <a:ln w="762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109782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/>
          <p:cNvSpPr>
            <a:spLocks noGrp="1"/>
          </p:cNvSpPr>
          <p:nvPr>
            <p:ph type="title"/>
          </p:nvPr>
        </p:nvSpPr>
        <p:spPr>
          <a:xfrm>
            <a:off x="786260" y="-459432"/>
            <a:ext cx="7674172" cy="1143001"/>
          </a:xfrm>
        </p:spPr>
        <p:txBody>
          <a:bodyPr anchor="b">
            <a:normAutofit/>
          </a:bodyPr>
          <a:lstStyle/>
          <a:p>
            <a:pPr algn="ctr" rtl="0"/>
            <a:r>
              <a:rPr lang="en-US" sz="4000" b="1" dirty="0">
                <a:solidFill>
                  <a:schemeClr val="tx1"/>
                </a:solidFill>
              </a:rPr>
              <a:t>Fire Behavior Principals</a:t>
            </a:r>
            <a:endParaRPr lang="he-IL" sz="4000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http://th07.deviantart.net/fs71/PRE/f/2013/162/b/9/b9cf0ba73f9248150e6022f5d1d50043-d68otf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2" b="63548"/>
          <a:stretch/>
        </p:blipFill>
        <p:spPr bwMode="auto">
          <a:xfrm>
            <a:off x="1" y="5877272"/>
            <a:ext cx="914399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8" y="81709"/>
            <a:ext cx="936000" cy="839043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4313" y="1182811"/>
            <a:ext cx="856932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cs typeface="David" pitchFamily="2" charset="-79"/>
              </a:rPr>
              <a:t>Meteorological factors affecting Fire Danger:</a:t>
            </a:r>
            <a:endParaRPr lang="he-IL" sz="2800" dirty="0">
              <a:solidFill>
                <a:schemeClr val="accent3">
                  <a:lumMod val="75000"/>
                </a:schemeClr>
              </a:solidFill>
              <a:cs typeface="David" pitchFamily="2" charset="-79"/>
            </a:endParaRPr>
          </a:p>
          <a:p>
            <a:pPr marL="360000" indent="-457200" algn="l" rtl="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800" dirty="0" smtClean="0">
                <a:cs typeface="David" pitchFamily="2" charset="-79"/>
              </a:rPr>
              <a:t>Wind Speed &amp; Direction</a:t>
            </a:r>
          </a:p>
          <a:p>
            <a:pPr marL="360000" indent="-457200" algn="l" rtl="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800" dirty="0" smtClean="0">
                <a:cs typeface="David" pitchFamily="2" charset="-79"/>
              </a:rPr>
              <a:t>Relative humidity, Precipitation, Dew</a:t>
            </a:r>
          </a:p>
          <a:p>
            <a:pPr marL="360000" indent="-457200" algn="l" rtl="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800" dirty="0" smtClean="0">
                <a:cs typeface="David" pitchFamily="2" charset="-79"/>
              </a:rPr>
              <a:t>Temperature, Radiation</a:t>
            </a:r>
            <a:endParaRPr lang="he-IL" sz="2800" dirty="0">
              <a:cs typeface="David" pitchFamily="2" charset="-79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15608" y="3991123"/>
            <a:ext cx="856932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cs typeface="David" pitchFamily="2" charset="-79"/>
              </a:rPr>
              <a:t>Meteorological factors affecting Fire Behavior:</a:t>
            </a:r>
            <a:endParaRPr lang="he-IL" sz="2800" dirty="0">
              <a:solidFill>
                <a:schemeClr val="accent3">
                  <a:lumMod val="75000"/>
                </a:schemeClr>
              </a:solidFill>
              <a:cs typeface="David" pitchFamily="2" charset="-79"/>
            </a:endParaRPr>
          </a:p>
          <a:p>
            <a:pPr marL="360000" indent="-457200" algn="l" rtl="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800" b="1" dirty="0" smtClean="0">
                <a:cs typeface="David" pitchFamily="2" charset="-79"/>
              </a:rPr>
              <a:t>Wind speed &amp; direction</a:t>
            </a:r>
          </a:p>
        </p:txBody>
      </p:sp>
    </p:spTree>
    <p:extLst>
      <p:ext uri="{BB962C8B-B14F-4D97-AF65-F5344CB8AC3E}">
        <p14:creationId xmlns:p14="http://schemas.microsoft.com/office/powerpoint/2010/main" val="188372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/>
          <p:cNvSpPr>
            <a:spLocks noGrp="1"/>
          </p:cNvSpPr>
          <p:nvPr>
            <p:ph type="title"/>
          </p:nvPr>
        </p:nvSpPr>
        <p:spPr>
          <a:xfrm>
            <a:off x="786260" y="-459432"/>
            <a:ext cx="7674172" cy="1143001"/>
          </a:xfrm>
        </p:spPr>
        <p:txBody>
          <a:bodyPr anchor="b">
            <a:normAutofit/>
          </a:bodyPr>
          <a:lstStyle/>
          <a:p>
            <a:pPr algn="ctr" rtl="0"/>
            <a:r>
              <a:rPr lang="en-US" sz="4000" b="1" dirty="0">
                <a:solidFill>
                  <a:schemeClr val="tx1"/>
                </a:solidFill>
              </a:rPr>
              <a:t>Fire Behavior Principals</a:t>
            </a:r>
            <a:endParaRPr lang="he-IL" sz="4000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http://th07.deviantart.net/fs71/PRE/f/2013/162/b/9/b9cf0ba73f9248150e6022f5d1d50043-d68otf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2" b="63548"/>
          <a:stretch/>
        </p:blipFill>
        <p:spPr bwMode="auto">
          <a:xfrm>
            <a:off x="1" y="5877272"/>
            <a:ext cx="914399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8" y="81709"/>
            <a:ext cx="936000" cy="839043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4313" y="1182811"/>
            <a:ext cx="856932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cs typeface="David" pitchFamily="2" charset="-79"/>
              </a:rPr>
              <a:t>Meteorological factors affecting Fire Danger:</a:t>
            </a:r>
            <a:endParaRPr lang="he-IL" sz="2800" dirty="0">
              <a:solidFill>
                <a:schemeClr val="accent3">
                  <a:lumMod val="75000"/>
                </a:schemeClr>
              </a:solidFill>
              <a:cs typeface="David" pitchFamily="2" charset="-79"/>
            </a:endParaRPr>
          </a:p>
          <a:p>
            <a:pPr marL="360000" indent="-457200" algn="l" rtl="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800" dirty="0" smtClean="0">
                <a:cs typeface="David" pitchFamily="2" charset="-79"/>
              </a:rPr>
              <a:t>Wind Speed &amp; Direction</a:t>
            </a:r>
          </a:p>
          <a:p>
            <a:pPr marL="360000" indent="-457200" algn="l" rtl="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800" dirty="0" smtClean="0">
                <a:cs typeface="David" pitchFamily="2" charset="-79"/>
              </a:rPr>
              <a:t>Relative humidity, Precipitation, Dew</a:t>
            </a:r>
          </a:p>
          <a:p>
            <a:pPr marL="360000" indent="-457200" algn="l" rtl="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800" dirty="0" smtClean="0">
                <a:cs typeface="David" pitchFamily="2" charset="-79"/>
              </a:rPr>
              <a:t>Temperature, Radiation</a:t>
            </a:r>
            <a:endParaRPr lang="he-IL" sz="2800" dirty="0">
              <a:cs typeface="David" pitchFamily="2" charset="-79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70682" y="3924300"/>
            <a:ext cx="45053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חץ פניית פרסה 1"/>
          <p:cNvSpPr/>
          <p:nvPr/>
        </p:nvSpPr>
        <p:spPr>
          <a:xfrm rot="5400000">
            <a:off x="5364089" y="2780928"/>
            <a:ext cx="4392486" cy="2952329"/>
          </a:xfrm>
          <a:prstGeom prst="uturnArrow">
            <a:avLst>
              <a:gd name="adj1" fmla="val 4216"/>
              <a:gd name="adj2" fmla="val 6127"/>
              <a:gd name="adj3" fmla="val 10983"/>
              <a:gd name="adj4" fmla="val 16953"/>
              <a:gd name="adj5" fmla="val 75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1" name="חץ פניית פרסה 10"/>
          <p:cNvSpPr/>
          <p:nvPr/>
        </p:nvSpPr>
        <p:spPr>
          <a:xfrm rot="5400000">
            <a:off x="6012161" y="3429000"/>
            <a:ext cx="3240358" cy="1800201"/>
          </a:xfrm>
          <a:prstGeom prst="uturnArrow">
            <a:avLst>
              <a:gd name="adj1" fmla="val 6603"/>
              <a:gd name="adj2" fmla="val 11349"/>
              <a:gd name="adj3" fmla="val 16692"/>
              <a:gd name="adj4" fmla="val 16953"/>
              <a:gd name="adj5" fmla="val 93499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2" name="חץ פניית פרסה 11"/>
          <p:cNvSpPr/>
          <p:nvPr/>
        </p:nvSpPr>
        <p:spPr>
          <a:xfrm rot="5400000">
            <a:off x="6011796" y="3356630"/>
            <a:ext cx="2088955" cy="1944217"/>
          </a:xfrm>
          <a:prstGeom prst="uturnArrow">
            <a:avLst>
              <a:gd name="adj1" fmla="val 6603"/>
              <a:gd name="adj2" fmla="val 11349"/>
              <a:gd name="adj3" fmla="val 16692"/>
              <a:gd name="adj4" fmla="val 16953"/>
              <a:gd name="adj5" fmla="val 61121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48"/>
            <a:ext cx="9144000" cy="685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14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48"/>
            <a:ext cx="9144000" cy="685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97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48"/>
            <a:ext cx="9144000" cy="685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21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/>
          <p:cNvSpPr>
            <a:spLocks noGrp="1"/>
          </p:cNvSpPr>
          <p:nvPr>
            <p:ph type="title"/>
          </p:nvPr>
        </p:nvSpPr>
        <p:spPr>
          <a:xfrm>
            <a:off x="786260" y="-459432"/>
            <a:ext cx="7674172" cy="1143001"/>
          </a:xfrm>
        </p:spPr>
        <p:txBody>
          <a:bodyPr anchor="b">
            <a:normAutofit/>
          </a:bodyPr>
          <a:lstStyle/>
          <a:p>
            <a:pPr algn="ctr" rtl="0"/>
            <a:r>
              <a:rPr lang="he-IL" sz="4000" b="1" dirty="0" smtClean="0">
                <a:solidFill>
                  <a:schemeClr val="tx1"/>
                </a:solidFill>
              </a:rPr>
              <a:t>עקרונות התנהגות אש</a:t>
            </a:r>
            <a:endParaRPr lang="he-IL" sz="4000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http://th07.deviantart.net/fs71/PRE/f/2013/162/b/9/b9cf0ba73f9248150e6022f5d1d50043-d68otf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2" b="63548"/>
          <a:stretch/>
        </p:blipFill>
        <p:spPr bwMode="auto">
          <a:xfrm>
            <a:off x="1" y="5877272"/>
            <a:ext cx="914399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8" y="81709"/>
            <a:ext cx="936000" cy="839043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6076"/>
            <a:ext cx="9144000" cy="694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0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/>
          <p:cNvSpPr>
            <a:spLocks noGrp="1"/>
          </p:cNvSpPr>
          <p:nvPr>
            <p:ph type="title"/>
          </p:nvPr>
        </p:nvSpPr>
        <p:spPr>
          <a:xfrm>
            <a:off x="786260" y="-459432"/>
            <a:ext cx="7674172" cy="1143001"/>
          </a:xfrm>
        </p:spPr>
        <p:txBody>
          <a:bodyPr anchor="b">
            <a:normAutofit/>
          </a:bodyPr>
          <a:lstStyle/>
          <a:p>
            <a:pPr algn="ctr" rtl="0"/>
            <a:r>
              <a:rPr lang="en-US" sz="4000" b="1" dirty="0">
                <a:solidFill>
                  <a:schemeClr val="tx1"/>
                </a:solidFill>
              </a:rPr>
              <a:t>Modelling Fire Behavior</a:t>
            </a:r>
            <a:endParaRPr lang="he-IL" sz="4000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http://th07.deviantart.net/fs71/PRE/f/2013/162/b/9/b9cf0ba73f9248150e6022f5d1d50043-d68otf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2" b="63548"/>
          <a:stretch/>
        </p:blipFill>
        <p:spPr bwMode="auto">
          <a:xfrm>
            <a:off x="1" y="5877272"/>
            <a:ext cx="914399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8" y="81709"/>
            <a:ext cx="936000" cy="839043"/>
          </a:xfrm>
          <a:prstGeom prst="rect">
            <a:avLst/>
          </a:prstGeom>
        </p:spPr>
      </p:pic>
      <p:grpSp>
        <p:nvGrpSpPr>
          <p:cNvPr id="3" name="קבוצה 2"/>
          <p:cNvGrpSpPr/>
          <p:nvPr/>
        </p:nvGrpSpPr>
        <p:grpSpPr>
          <a:xfrm>
            <a:off x="1259632" y="837272"/>
            <a:ext cx="7452320" cy="5040000"/>
            <a:chOff x="0" y="-1"/>
            <a:chExt cx="9144000" cy="686631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9144000" cy="6866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 descr="http://www.gov.scot/Resource/0043/0043636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8348" y="4725144"/>
              <a:ext cx="2607304" cy="1756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www.gov.scot/Resource/0043/0043636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2132856"/>
              <a:ext cx="5472866" cy="3686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137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Office PowerPoint</Application>
  <PresentationFormat>‫הצגה על המסך (4:3)</PresentationFormat>
  <Paragraphs>57</Paragraphs>
  <Slides>11</Slides>
  <Notes>0</Notes>
  <HiddenSlides>0</HiddenSlides>
  <MMClips>1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2" baseType="lpstr">
      <vt:lpstr>ערכת נושא Office</vt:lpstr>
      <vt:lpstr>מצגת של PowerPoint</vt:lpstr>
      <vt:lpstr>Fire Behavior Principals</vt:lpstr>
      <vt:lpstr>Fire Behavior Principals</vt:lpstr>
      <vt:lpstr>Fire Behavior Principals</vt:lpstr>
      <vt:lpstr>מצגת של PowerPoint</vt:lpstr>
      <vt:lpstr>מצגת של PowerPoint</vt:lpstr>
      <vt:lpstr>מצגת של PowerPoint</vt:lpstr>
      <vt:lpstr>עקרונות התנהגות אש</vt:lpstr>
      <vt:lpstr>Modelling Fire Behavior</vt:lpstr>
      <vt:lpstr>Modelling Fire Behavior</vt:lpstr>
      <vt:lpstr>Modelling Fire Behavior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Yuval Elazar</dc:creator>
  <cp:lastModifiedBy>Yuval Elazar</cp:lastModifiedBy>
  <cp:revision>1</cp:revision>
  <dcterms:created xsi:type="dcterms:W3CDTF">2017-11-14T09:09:28Z</dcterms:created>
  <dcterms:modified xsi:type="dcterms:W3CDTF">2017-11-14T09:09:44Z</dcterms:modified>
</cp:coreProperties>
</file>