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7" r:id="rId3"/>
    <p:sldId id="351" r:id="rId4"/>
    <p:sldId id="348" r:id="rId5"/>
    <p:sldId id="355" r:id="rId6"/>
    <p:sldId id="357" r:id="rId7"/>
    <p:sldId id="358" r:id="rId8"/>
    <p:sldId id="366" r:id="rId9"/>
    <p:sldId id="365" r:id="rId10"/>
    <p:sldId id="349" r:id="rId11"/>
    <p:sldId id="354" r:id="rId12"/>
    <p:sldId id="359" r:id="rId13"/>
    <p:sldId id="361" r:id="rId14"/>
    <p:sldId id="360" r:id="rId15"/>
    <p:sldId id="362" r:id="rId16"/>
    <p:sldId id="353" r:id="rId17"/>
    <p:sldId id="352" r:id="rId18"/>
    <p:sldId id="363" r:id="rId19"/>
    <p:sldId id="356" r:id="rId20"/>
    <p:sldId id="364" r:id="rId21"/>
    <p:sldId id="258" r:id="rId22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20" autoAdjust="0"/>
  </p:normalViewPr>
  <p:slideViewPr>
    <p:cSldViewPr snapToGrid="0" snapToObjects="1">
      <p:cViewPr>
        <p:scale>
          <a:sx n="70" d="100"/>
          <a:sy n="70" d="100"/>
        </p:scale>
        <p:origin x="-129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B4487-FB8C-446F-B6A9-75C95DC08C75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BCBC2-0B95-41B3-AAA1-330651BD2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7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DE5CF-6814-4909-B708-F343D93A7061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743E5-4380-40C3-9838-204ECE7E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260648"/>
            <a:ext cx="7461250" cy="576064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1285876" y="1412777"/>
            <a:ext cx="7472363" cy="4608512"/>
          </a:xfrm>
          <a:prstGeom prst="rect">
            <a:avLst/>
          </a:prstGeom>
          <a:noFill/>
          <a:ln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 i="1"/>
            </a:lvl3pPr>
          </a:lstStyle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</a:t>
            </a:r>
            <a:r>
              <a:rPr lang="de-CH" dirty="0" smtClean="0"/>
              <a:t>2</a:t>
            </a:r>
          </a:p>
          <a:p>
            <a:pPr lvl="2"/>
            <a:r>
              <a:rPr lang="de-CH" dirty="0" smtClean="0"/>
              <a:t>Lore </a:t>
            </a:r>
            <a:r>
              <a:rPr lang="de-CH" dirty="0" err="1" smtClean="0"/>
              <a:t>ipsum</a:t>
            </a:r>
            <a:endParaRPr lang="de-CH" dirty="0"/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3729183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260648"/>
            <a:ext cx="7461250" cy="576064"/>
          </a:xfrm>
          <a:prstGeom prst="rect">
            <a:avLst/>
          </a:prstGeom>
          <a:noFill/>
        </p:spPr>
        <p:txBody>
          <a:bodyPr/>
          <a:lstStyle>
            <a:lvl1pPr>
              <a:defRPr sz="3200"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 hasCustomPrompt="1"/>
          </p:nvPr>
        </p:nvSpPr>
        <p:spPr>
          <a:xfrm>
            <a:off x="1285876" y="1412777"/>
            <a:ext cx="7472363" cy="4608512"/>
          </a:xfrm>
          <a:prstGeom prst="rect">
            <a:avLst/>
          </a:prstGeom>
          <a:noFill/>
          <a:ln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 i="1"/>
            </a:lvl3pPr>
          </a:lstStyle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</a:t>
            </a:r>
            <a:r>
              <a:rPr lang="de-CH" dirty="0" smtClean="0"/>
              <a:t>2</a:t>
            </a:r>
          </a:p>
          <a:p>
            <a:pPr lvl="2"/>
            <a:r>
              <a:rPr lang="de-CH" dirty="0" smtClean="0"/>
              <a:t>Lore </a:t>
            </a:r>
            <a:r>
              <a:rPr lang="de-CH" dirty="0" err="1" smtClean="0"/>
              <a:t>ipsum</a:t>
            </a:r>
            <a:endParaRPr lang="de-CH" dirty="0"/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377253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h/url?sa=i&amp;rct=j&amp;q=&amp;esrc=s&amp;frm=1&amp;source=images&amp;cd=&amp;cad=rja&amp;uact=8&amp;ved=0CAcQjRw&amp;url=http://www.spreadshirt.de/strichm%C3%A4nnchen%2Bt-shirts&amp;ei=l-FiVfupHIOv7AaxxYLIBQ&amp;bvm=bv.93990622,d.bGg&amp;psig=AFQjCNG_s4g1BBr6X2dAMxrvNdCut2n9NA&amp;ust=1432629909451279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i8vKLdnc3NAhVBXRoKHZ5qDEEQjRwIBw&amp;url=http://www.teamworkandleadership.com/category/teamwork-stories&amp;bvm=bv.125801520,d.d24&amp;psig=AFQjCNFPVcEw_DQoWvKsNUTxfPRUK0ZvmA&amp;ust=1467289549380710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64524" y="1674559"/>
            <a:ext cx="8212776" cy="24865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 sz="1800" b="0"/>
            </a:pPr>
            <a:r>
              <a:rPr lang="en-US" sz="4000" dirty="0" smtClean="0">
                <a:solidFill>
                  <a:schemeClr val="bg1"/>
                </a:solidFill>
              </a:rPr>
              <a:t>How to manage Information in OSCAR/Surface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i="1" dirty="0">
              <a:solidFill>
                <a:schemeClr val="bg1"/>
              </a:solidFill>
            </a:endParaRPr>
          </a:p>
          <a:p>
            <a:pPr lvl="0">
              <a:defRPr sz="1800" b="0"/>
            </a:pPr>
            <a:r>
              <a:rPr lang="de-CH" sz="2400" dirty="0" smtClean="0">
                <a:solidFill>
                  <a:schemeClr val="bg1"/>
                </a:solidFill>
              </a:rPr>
              <a:t>Jörg Klausen, </a:t>
            </a:r>
            <a:r>
              <a:rPr lang="de-CH" sz="2400" dirty="0" err="1" smtClean="0">
                <a:solidFill>
                  <a:schemeClr val="bg1"/>
                </a:solidFill>
              </a:rPr>
              <a:t>MeteoSwiss</a:t>
            </a:r>
            <a:endParaRPr lang="de-CH" sz="2400" dirty="0" smtClean="0">
              <a:solidFill>
                <a:schemeClr val="bg1"/>
              </a:solidFill>
            </a:endParaRPr>
          </a:p>
          <a:p>
            <a:pPr lvl="0">
              <a:defRPr sz="1800" b="0"/>
            </a:pPr>
            <a:r>
              <a:rPr lang="de-CH" sz="2400" dirty="0" smtClean="0">
                <a:solidFill>
                  <a:schemeClr val="bg1"/>
                </a:solidFill>
              </a:rPr>
              <a:t>Lucia </a:t>
            </a:r>
            <a:r>
              <a:rPr lang="de-CH" sz="2400" dirty="0" err="1" smtClean="0">
                <a:solidFill>
                  <a:schemeClr val="bg1"/>
                </a:solidFill>
              </a:rPr>
              <a:t>Cappelletti</a:t>
            </a:r>
            <a:r>
              <a:rPr lang="de-CH" sz="2400" dirty="0" smtClean="0">
                <a:solidFill>
                  <a:schemeClr val="bg1"/>
                </a:solidFill>
              </a:rPr>
              <a:t>, </a:t>
            </a:r>
            <a:r>
              <a:rPr lang="de-CH" sz="2400" dirty="0" err="1" smtClean="0">
                <a:solidFill>
                  <a:schemeClr val="bg1"/>
                </a:solidFill>
              </a:rPr>
              <a:t>MeteoSwiss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More </a:t>
            </a:r>
            <a:r>
              <a:rPr lang="de-CH" dirty="0" err="1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3" y="1417638"/>
            <a:ext cx="7781925" cy="2828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03702"/>
            <a:ext cx="4648200" cy="2076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5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She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, I </a:t>
            </a:r>
            <a:r>
              <a:rPr lang="de-CH" dirty="0" err="1" smtClean="0"/>
              <a:t>can’t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U</a:t>
            </a:r>
            <a:r>
              <a:rPr lang="de-CH" dirty="0" smtClean="0"/>
              <a:t>ser </a:t>
            </a:r>
            <a:r>
              <a:rPr lang="de-CH" dirty="0" err="1" smtClean="0"/>
              <a:t>roles</a:t>
            </a:r>
            <a:r>
              <a:rPr lang="de-CH" dirty="0" smtClean="0"/>
              <a:t> in OSCAR/Surface: </a:t>
            </a:r>
            <a:r>
              <a:rPr lang="de-CH" dirty="0" err="1" smtClean="0"/>
              <a:t>overview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946275" y="2770737"/>
            <a:ext cx="6946969" cy="3470275"/>
          </a:xfrm>
          <a:ln w="190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1600" b="1" dirty="0" smtClean="0"/>
              <a:t>User </a:t>
            </a:r>
            <a:r>
              <a:rPr lang="de-CH" sz="1600" b="1" dirty="0" err="1" smtClean="0"/>
              <a:t>roles</a:t>
            </a:r>
            <a:r>
              <a:rPr lang="de-CH" sz="1600" b="1" dirty="0" smtClean="0"/>
              <a:t> (</a:t>
            </a:r>
            <a:r>
              <a:rPr lang="de-CH" sz="1600" b="1" dirty="0" err="1" smtClean="0"/>
              <a:t>imply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user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rights</a:t>
            </a:r>
            <a:r>
              <a:rPr lang="de-CH" sz="1600" b="1" dirty="0"/>
              <a:t>)</a:t>
            </a:r>
            <a:r>
              <a:rPr lang="de-CH" sz="1600" b="1" dirty="0" smtClean="0"/>
              <a:t>:</a:t>
            </a:r>
          </a:p>
          <a:p>
            <a:r>
              <a:rPr lang="de-CH" sz="1400" dirty="0" smtClean="0"/>
              <a:t>Administrator</a:t>
            </a:r>
          </a:p>
          <a:p>
            <a:r>
              <a:rPr lang="de-CH" sz="1400" dirty="0" smtClean="0"/>
              <a:t>National </a:t>
            </a:r>
            <a:r>
              <a:rPr lang="de-CH" sz="1400" dirty="0" err="1" smtClean="0"/>
              <a:t>Focal</a:t>
            </a:r>
            <a:r>
              <a:rPr lang="de-CH" sz="1400" dirty="0" smtClean="0"/>
              <a:t> Point </a:t>
            </a:r>
            <a:r>
              <a:rPr lang="de-CH" sz="1400" dirty="0" smtClean="0">
                <a:solidFill>
                  <a:srgbClr val="FF0000"/>
                </a:solidFill>
              </a:rPr>
              <a:t>(</a:t>
            </a:r>
            <a:r>
              <a:rPr lang="de-CH" sz="1400" dirty="0" err="1" smtClean="0">
                <a:solidFill>
                  <a:srgbClr val="FF0000"/>
                </a:solidFill>
              </a:rPr>
              <a:t>for</a:t>
            </a:r>
            <a:r>
              <a:rPr lang="de-CH" sz="1400" dirty="0" smtClean="0">
                <a:solidFill>
                  <a:srgbClr val="FF0000"/>
                </a:solidFill>
              </a:rPr>
              <a:t> a </a:t>
            </a:r>
            <a:r>
              <a:rPr lang="de-CH" sz="1400" dirty="0" err="1" smtClean="0">
                <a:solidFill>
                  <a:srgbClr val="FF0000"/>
                </a:solidFill>
              </a:rPr>
              <a:t>program</a:t>
            </a:r>
            <a:r>
              <a:rPr lang="de-CH" sz="1400" dirty="0" smtClean="0">
                <a:solidFill>
                  <a:srgbClr val="FF0000"/>
                </a:solidFill>
              </a:rPr>
              <a:t>*)</a:t>
            </a:r>
            <a:endParaRPr lang="de-CH" sz="1400" dirty="0" smtClean="0"/>
          </a:p>
          <a:p>
            <a:r>
              <a:rPr lang="de-CH" sz="1400" dirty="0" err="1" smtClean="0"/>
              <a:t>Program</a:t>
            </a:r>
            <a:r>
              <a:rPr lang="de-CH" sz="1400" dirty="0" smtClean="0"/>
              <a:t> </a:t>
            </a:r>
            <a:r>
              <a:rPr lang="de-CH" sz="1400" dirty="0" err="1" smtClean="0"/>
              <a:t>Focal</a:t>
            </a:r>
            <a:r>
              <a:rPr lang="de-CH" sz="1400" dirty="0" smtClean="0"/>
              <a:t> Point</a:t>
            </a:r>
          </a:p>
          <a:p>
            <a:r>
              <a:rPr lang="de-CH" sz="1400" dirty="0"/>
              <a:t>Station </a:t>
            </a:r>
            <a:r>
              <a:rPr lang="de-CH" sz="1400" dirty="0" err="1"/>
              <a:t>contact</a:t>
            </a:r>
            <a:endParaRPr lang="de-CH" sz="1400" dirty="0" smtClean="0"/>
          </a:p>
          <a:p>
            <a:r>
              <a:rPr lang="de-CH" sz="1400" dirty="0" smtClean="0"/>
              <a:t>Instrument expert</a:t>
            </a:r>
          </a:p>
          <a:p>
            <a:r>
              <a:rPr lang="de-CH" sz="1400" dirty="0" err="1" smtClean="0"/>
              <a:t>Program</a:t>
            </a:r>
            <a:r>
              <a:rPr lang="de-CH" sz="1400" dirty="0" smtClean="0"/>
              <a:t> </a:t>
            </a:r>
            <a:r>
              <a:rPr lang="de-CH" sz="1400" dirty="0" err="1" smtClean="0"/>
              <a:t>approver</a:t>
            </a:r>
            <a:endParaRPr lang="de-CH" sz="1400" dirty="0" smtClean="0"/>
          </a:p>
          <a:p>
            <a:pPr marL="0" indent="0">
              <a:buNone/>
            </a:pPr>
            <a:r>
              <a:rPr lang="de-CH" sz="1600" b="1" dirty="0" smtClean="0"/>
              <a:t>User </a:t>
            </a:r>
            <a:r>
              <a:rPr lang="de-CH" sz="1600" b="1" dirty="0" err="1" smtClean="0"/>
              <a:t>functions</a:t>
            </a:r>
            <a:r>
              <a:rPr lang="de-CH" sz="1600" b="1" dirty="0" smtClean="0"/>
              <a:t> (</a:t>
            </a:r>
            <a:r>
              <a:rPr lang="de-CH" sz="1600" b="1" dirty="0" err="1" smtClean="0"/>
              <a:t>no</a:t>
            </a:r>
            <a:r>
              <a:rPr lang="de-CH" sz="1600" b="1" dirty="0" smtClean="0"/>
              <a:t> </a:t>
            </a:r>
            <a:r>
              <a:rPr lang="de-CH" sz="1600" b="1" dirty="0" err="1" smtClean="0"/>
              <a:t>rights</a:t>
            </a:r>
            <a:r>
              <a:rPr lang="de-CH" sz="1600" b="1" dirty="0" smtClean="0"/>
              <a:t>):</a:t>
            </a:r>
            <a:endParaRPr lang="de-CH" sz="1800" dirty="0"/>
          </a:p>
          <a:p>
            <a:pPr>
              <a:buFontTx/>
              <a:buChar char="-"/>
            </a:pPr>
            <a:r>
              <a:rPr lang="de-CH" sz="1400" dirty="0" smtClean="0"/>
              <a:t>GAW World Data </a:t>
            </a:r>
            <a:r>
              <a:rPr lang="de-CH" sz="1400" dirty="0" err="1" smtClean="0"/>
              <a:t>Centre</a:t>
            </a:r>
            <a:endParaRPr lang="de-CH" sz="1400" dirty="0" smtClean="0"/>
          </a:p>
          <a:p>
            <a:pPr>
              <a:buFontTx/>
              <a:buChar char="-"/>
            </a:pPr>
            <a:r>
              <a:rPr lang="de-CH" sz="1400" dirty="0" smtClean="0"/>
              <a:t>JCOMMOPS Chairperson</a:t>
            </a:r>
          </a:p>
          <a:p>
            <a:pPr>
              <a:buFontTx/>
              <a:buChar char="-"/>
            </a:pPr>
            <a:r>
              <a:rPr lang="de-CH" sz="1600" dirty="0" smtClean="0"/>
              <a:t>….. </a:t>
            </a:r>
          </a:p>
          <a:p>
            <a:pPr marL="0" indent="0">
              <a:buNone/>
            </a:pPr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54" y="1432570"/>
            <a:ext cx="7087166" cy="9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0954" y="2004292"/>
            <a:ext cx="2246562" cy="405323"/>
          </a:xfrm>
          <a:prstGeom prst="rect">
            <a:avLst/>
          </a:prstGeom>
          <a:noFill/>
          <a:ln w="317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tangle 6"/>
          <p:cNvSpPr/>
          <p:nvPr/>
        </p:nvSpPr>
        <p:spPr>
          <a:xfrm>
            <a:off x="807720" y="2095731"/>
            <a:ext cx="807720" cy="259081"/>
          </a:xfrm>
          <a:prstGeom prst="rect">
            <a:avLst/>
          </a:prstGeom>
          <a:noFill/>
          <a:ln w="317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8" name="Straight Connector 7"/>
          <p:cNvCxnSpPr>
            <a:endCxn id="18" idx="0"/>
          </p:cNvCxnSpPr>
          <p:nvPr/>
        </p:nvCxnSpPr>
        <p:spPr>
          <a:xfrm>
            <a:off x="1465088" y="2409615"/>
            <a:ext cx="0" cy="346199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 txBox="1">
            <a:spLocks/>
          </p:cNvSpPr>
          <p:nvPr/>
        </p:nvSpPr>
        <p:spPr>
          <a:xfrm>
            <a:off x="730954" y="2608176"/>
            <a:ext cx="575026" cy="1981200"/>
          </a:xfrm>
          <a:prstGeom prst="rect">
            <a:avLst/>
          </a:prstGeom>
          <a:noFill/>
          <a:ln>
            <a:noFill/>
          </a:ln>
        </p:spPr>
        <p:txBody>
          <a:bodyPr vert="vert270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CH" b="1" dirty="0" smtClean="0">
                <a:solidFill>
                  <a:srgbClr val="00B050"/>
                </a:solidFill>
              </a:rPr>
              <a:t>Anonymous </a:t>
            </a:r>
            <a:r>
              <a:rPr lang="de-CH" b="1" dirty="0" err="1" smtClean="0">
                <a:solidFill>
                  <a:srgbClr val="00B050"/>
                </a:solidFill>
              </a:rPr>
              <a:t>user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98220" y="2354812"/>
            <a:ext cx="0" cy="26816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08822" y="6425380"/>
            <a:ext cx="2283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>
                <a:solidFill>
                  <a:srgbClr val="FF0000"/>
                </a:solidFill>
              </a:rPr>
              <a:t>*</a:t>
            </a:r>
            <a:r>
              <a:rPr lang="de-CH" sz="1400" dirty="0" err="1">
                <a:solidFill>
                  <a:srgbClr val="FF0000"/>
                </a:solidFill>
              </a:rPr>
              <a:t>available</a:t>
            </a:r>
            <a:r>
              <a:rPr lang="de-CH" sz="1400" dirty="0">
                <a:solidFill>
                  <a:srgbClr val="FF0000"/>
                </a:solidFill>
              </a:rPr>
              <a:t> </a:t>
            </a:r>
            <a:r>
              <a:rPr lang="de-CH" sz="1400" dirty="0" err="1">
                <a:solidFill>
                  <a:srgbClr val="FF0000"/>
                </a:solidFill>
              </a:rPr>
              <a:t>from</a:t>
            </a:r>
            <a:r>
              <a:rPr lang="de-CH" sz="1400" dirty="0">
                <a:solidFill>
                  <a:srgbClr val="FF0000"/>
                </a:solidFill>
              </a:rPr>
              <a:t> </a:t>
            </a:r>
            <a:r>
              <a:rPr lang="de-CH" sz="1400" dirty="0" err="1">
                <a:solidFill>
                  <a:srgbClr val="FF0000"/>
                </a:solidFill>
              </a:rPr>
              <a:t>release</a:t>
            </a:r>
            <a:r>
              <a:rPr lang="de-CH" sz="1400" dirty="0">
                <a:solidFill>
                  <a:srgbClr val="FF0000"/>
                </a:solidFill>
              </a:rPr>
              <a:t> </a:t>
            </a:r>
            <a:r>
              <a:rPr lang="de-CH" sz="1400" dirty="0" smtClean="0">
                <a:solidFill>
                  <a:srgbClr val="FF0000"/>
                </a:solidFill>
              </a:rPr>
              <a:t>1.2.1</a:t>
            </a:r>
            <a:endParaRPr lang="de-CH" sz="1400" dirty="0">
              <a:solidFill>
                <a:srgbClr val="FF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r="4356" b="7181"/>
          <a:stretch/>
        </p:blipFill>
        <p:spPr bwMode="auto">
          <a:xfrm>
            <a:off x="4534604" y="3842617"/>
            <a:ext cx="4358640" cy="231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 Placeholder 2"/>
          <p:cNvSpPr txBox="1">
            <a:spLocks/>
          </p:cNvSpPr>
          <p:nvPr/>
        </p:nvSpPr>
        <p:spPr>
          <a:xfrm>
            <a:off x="1177575" y="2755814"/>
            <a:ext cx="575026" cy="1859280"/>
          </a:xfrm>
          <a:prstGeom prst="rect">
            <a:avLst/>
          </a:prstGeom>
          <a:noFill/>
          <a:ln>
            <a:noFill/>
          </a:ln>
        </p:spPr>
        <p:txBody>
          <a:bodyPr vert="vert270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CH" b="1" dirty="0" smtClean="0">
                <a:solidFill>
                  <a:srgbClr val="00B0F0"/>
                </a:solidFill>
              </a:rPr>
              <a:t>Registered </a:t>
            </a:r>
            <a:r>
              <a:rPr lang="de-CH" b="1" dirty="0" err="1" smtClean="0">
                <a:solidFill>
                  <a:srgbClr val="00B0F0"/>
                </a:solidFill>
              </a:rPr>
              <a:t>user</a:t>
            </a:r>
            <a:endParaRPr lang="de-CH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de-CH" dirty="0" smtClean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206240" y="5463772"/>
            <a:ext cx="252164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98337" y="5707612"/>
            <a:ext cx="252164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0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76" y="1740329"/>
            <a:ext cx="7472363" cy="4608512"/>
          </a:xfrm>
        </p:spPr>
        <p:txBody>
          <a:bodyPr/>
          <a:lstStyle/>
          <a:p>
            <a:r>
              <a:rPr lang="de-CH" b="1" dirty="0" err="1" smtClean="0"/>
              <a:t>Authentification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identity</a:t>
            </a:r>
            <a:r>
              <a:rPr lang="de-CH" dirty="0" smtClean="0"/>
              <a:t> </a:t>
            </a:r>
            <a:r>
              <a:rPr lang="de-CH" dirty="0" err="1" smtClean="0"/>
              <a:t>provider</a:t>
            </a:r>
            <a:r>
              <a:rPr lang="de-CH" dirty="0" smtClean="0"/>
              <a:t> (Swiss </a:t>
            </a:r>
            <a:r>
              <a:rPr lang="de-CH" dirty="0" err="1" smtClean="0"/>
              <a:t>Government</a:t>
            </a:r>
            <a:r>
              <a:rPr lang="de-CH" dirty="0" smtClean="0"/>
              <a:t>)</a:t>
            </a:r>
            <a:endParaRPr lang="en-US" dirty="0" smtClean="0"/>
          </a:p>
          <a:p>
            <a:r>
              <a:rPr lang="de-CH" b="1" dirty="0" err="1" smtClean="0"/>
              <a:t>Authorization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</a:t>
            </a:r>
            <a:r>
              <a:rPr lang="de-CH" dirty="0" err="1" smtClean="0"/>
              <a:t>application</a:t>
            </a:r>
            <a:r>
              <a:rPr lang="de-CH" dirty="0" smtClean="0"/>
              <a:t> </a:t>
            </a:r>
            <a:r>
              <a:rPr lang="de-CH" dirty="0" err="1" smtClean="0"/>
              <a:t>based</a:t>
            </a:r>
            <a:r>
              <a:rPr lang="de-CH" dirty="0" smtClean="0"/>
              <a:t> on </a:t>
            </a:r>
            <a:br>
              <a:rPr lang="de-CH" dirty="0" smtClean="0"/>
            </a:br>
            <a:r>
              <a:rPr lang="de-CH" dirty="0" smtClean="0"/>
              <a:t>«trust-</a:t>
            </a:r>
            <a:r>
              <a:rPr lang="de-CH" dirty="0" err="1" smtClean="0"/>
              <a:t>relationships</a:t>
            </a:r>
            <a:r>
              <a:rPr lang="de-CH" dirty="0" smtClean="0"/>
              <a:t>» and </a:t>
            </a:r>
            <a:r>
              <a:rPr lang="de-CH" dirty="0" err="1" smtClean="0"/>
              <a:t>various</a:t>
            </a:r>
            <a:r>
              <a:rPr lang="de-CH" dirty="0" smtClean="0"/>
              <a:t> «</a:t>
            </a:r>
            <a:r>
              <a:rPr lang="de-CH" dirty="0" err="1" smtClean="0"/>
              <a:t>user</a:t>
            </a:r>
            <a:r>
              <a:rPr lang="de-CH" dirty="0" smtClean="0"/>
              <a:t> </a:t>
            </a:r>
            <a:r>
              <a:rPr lang="de-CH" dirty="0" err="1" smtClean="0"/>
              <a:t>roles</a:t>
            </a:r>
            <a:r>
              <a:rPr lang="de-CH" dirty="0" smtClean="0"/>
              <a:t>»</a:t>
            </a:r>
          </a:p>
          <a:p>
            <a:pPr marL="457200" lvl="1" indent="0">
              <a:buNone/>
            </a:pPr>
            <a:endParaRPr lang="de-CH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31708" y="3648640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FF0000"/>
                </a:solidFill>
              </a:rPr>
              <a:t>Edit all </a:t>
            </a:r>
            <a:r>
              <a:rPr lang="de-CH" sz="1400" dirty="0" err="1" smtClean="0">
                <a:solidFill>
                  <a:srgbClr val="FF0000"/>
                </a:solidFill>
              </a:rPr>
              <a:t>stations</a:t>
            </a:r>
            <a:r>
              <a:rPr lang="de-CH" sz="1400" dirty="0" smtClean="0">
                <a:solidFill>
                  <a:srgbClr val="FF0000"/>
                </a:solidFill>
              </a:rPr>
              <a:t> in </a:t>
            </a:r>
            <a:r>
              <a:rPr lang="de-CH" sz="1400" dirty="0" err="1" smtClean="0">
                <a:solidFill>
                  <a:srgbClr val="FF0000"/>
                </a:solidFill>
              </a:rPr>
              <a:t>country</a:t>
            </a:r>
            <a:endParaRPr lang="de-CH" sz="1400" dirty="0" smtClean="0">
              <a:solidFill>
                <a:srgbClr val="FF0000"/>
              </a:solidFill>
            </a:endParaRPr>
          </a:p>
          <a:p>
            <a:r>
              <a:rPr lang="de-CH" sz="1400" dirty="0">
                <a:solidFill>
                  <a:srgbClr val="FF0000"/>
                </a:solidFill>
              </a:rPr>
              <a:t>Also: </a:t>
            </a:r>
            <a:r>
              <a:rPr lang="de-CH" sz="1400" dirty="0" err="1">
                <a:solidFill>
                  <a:srgbClr val="FF0000"/>
                </a:solidFill>
              </a:rPr>
              <a:t>register</a:t>
            </a:r>
            <a:r>
              <a:rPr lang="de-CH" sz="1400" dirty="0">
                <a:solidFill>
                  <a:srgbClr val="FF0000"/>
                </a:solidFill>
              </a:rPr>
              <a:t> </a:t>
            </a:r>
            <a:r>
              <a:rPr lang="de-CH" sz="1400" dirty="0" err="1">
                <a:solidFill>
                  <a:srgbClr val="FF0000"/>
                </a:solidFill>
              </a:rPr>
              <a:t>new</a:t>
            </a:r>
            <a:r>
              <a:rPr lang="de-CH" sz="1400" dirty="0">
                <a:solidFill>
                  <a:srgbClr val="FF0000"/>
                </a:solidFill>
              </a:rPr>
              <a:t> </a:t>
            </a:r>
            <a:r>
              <a:rPr lang="de-CH" sz="1400" dirty="0" err="1" smtClean="0">
                <a:solidFill>
                  <a:srgbClr val="FF0000"/>
                </a:solidFill>
              </a:rPr>
              <a:t>contact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427" y="260647"/>
            <a:ext cx="7689146" cy="1076833"/>
          </a:xfrm>
        </p:spPr>
        <p:txBody>
          <a:bodyPr>
            <a:normAutofit/>
          </a:bodyPr>
          <a:lstStyle/>
          <a:p>
            <a:r>
              <a:rPr lang="de-CH" dirty="0" smtClean="0"/>
              <a:t>Security and </a:t>
            </a:r>
            <a:r>
              <a:rPr lang="de-CH" dirty="0" err="1" smtClean="0"/>
              <a:t>user</a:t>
            </a:r>
            <a:r>
              <a:rPr lang="de-CH" dirty="0" smtClean="0"/>
              <a:t> </a:t>
            </a:r>
            <a:r>
              <a:rPr lang="de-CH" dirty="0" err="1" smtClean="0"/>
              <a:t>management</a:t>
            </a:r>
            <a:r>
              <a:rPr lang="de-CH" dirty="0" smtClean="0"/>
              <a:t>: </a:t>
            </a:r>
            <a:br>
              <a:rPr lang="de-CH" dirty="0" smtClean="0"/>
            </a:br>
            <a:r>
              <a:rPr lang="de-CH" dirty="0" err="1" smtClean="0"/>
              <a:t>Assignment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roles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rights</a:t>
            </a:r>
            <a:endParaRPr lang="en-US" dirty="0"/>
          </a:p>
        </p:txBody>
      </p:sp>
      <p:pic>
        <p:nvPicPr>
          <p:cNvPr id="7170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3200557" y="3464949"/>
            <a:ext cx="548575" cy="900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TextBox 3"/>
          <p:cNvSpPr txBox="1"/>
          <p:nvPr/>
        </p:nvSpPr>
        <p:spPr>
          <a:xfrm>
            <a:off x="3163420" y="438799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NFP</a:t>
            </a:r>
            <a:endParaRPr lang="en-US" sz="18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64" y="3216592"/>
            <a:ext cx="2296983" cy="13967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7170" idx="3"/>
            <a:endCxn id="7171" idx="1"/>
          </p:cNvCxnSpPr>
          <p:nvPr/>
        </p:nvCxnSpPr>
        <p:spPr bwMode="auto">
          <a:xfrm>
            <a:off x="3749130" y="3914949"/>
            <a:ext cx="23868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4119743" y="4575011"/>
            <a:ext cx="548575" cy="900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3" name="TextBox 12"/>
          <p:cNvSpPr txBox="1"/>
          <p:nvPr/>
        </p:nvSpPr>
        <p:spPr>
          <a:xfrm>
            <a:off x="3399660" y="5477868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Station </a:t>
            </a:r>
            <a:r>
              <a:rPr lang="de-CH" sz="1800" b="1" dirty="0" err="1" smtClean="0">
                <a:solidFill>
                  <a:srgbClr val="00B0F0"/>
                </a:solidFill>
                <a:latin typeface="Segoe Script" panose="020B0504020000000003" pitchFamily="34" charset="0"/>
              </a:rPr>
              <a:t>contact</a:t>
            </a:r>
            <a:endParaRPr lang="en-US" sz="1800" b="1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10" name="Elbow Connector 9"/>
          <p:cNvCxnSpPr>
            <a:stCxn id="12" idx="3"/>
            <a:endCxn id="7171" idx="2"/>
          </p:cNvCxnSpPr>
          <p:nvPr/>
        </p:nvCxnSpPr>
        <p:spPr bwMode="auto">
          <a:xfrm flipV="1">
            <a:off x="4668316" y="4613307"/>
            <a:ext cx="2616138" cy="411704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Elbow Connector 15"/>
          <p:cNvCxnSpPr>
            <a:stCxn id="4" idx="2"/>
            <a:endCxn id="12" idx="1"/>
          </p:cNvCxnSpPr>
          <p:nvPr/>
        </p:nvCxnSpPr>
        <p:spPr bwMode="auto">
          <a:xfrm rot="16200000" flipH="1">
            <a:off x="3680942" y="4586209"/>
            <a:ext cx="267689" cy="609914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1763679" y="3464949"/>
            <a:ext cx="548575" cy="900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1" name="TextBox 20"/>
          <p:cNvSpPr txBox="1"/>
          <p:nvPr/>
        </p:nvSpPr>
        <p:spPr>
          <a:xfrm>
            <a:off x="1547664" y="438799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rgbClr val="00B050"/>
                </a:solidFill>
                <a:latin typeface="Segoe Script" panose="020B0504020000000003" pitchFamily="34" charset="0"/>
              </a:rPr>
              <a:t>Admin</a:t>
            </a:r>
            <a:endParaRPr lang="en-US" sz="1800" b="1" dirty="0">
              <a:solidFill>
                <a:srgbClr val="00B05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7170" idx="1"/>
          </p:cNvCxnSpPr>
          <p:nvPr/>
        </p:nvCxnSpPr>
        <p:spPr bwMode="auto">
          <a:xfrm>
            <a:off x="2312254" y="3914949"/>
            <a:ext cx="88830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311907" y="364864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00B050"/>
                </a:solidFill>
              </a:rPr>
              <a:t>Register</a:t>
            </a:r>
          </a:p>
          <a:p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83836" y="4772303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srgbClr val="00B0F0"/>
                </a:solidFill>
              </a:rPr>
              <a:t>Edit </a:t>
            </a:r>
            <a:r>
              <a:rPr lang="de-CH" sz="1400" dirty="0" err="1" smtClean="0">
                <a:solidFill>
                  <a:srgbClr val="00B0F0"/>
                </a:solidFill>
              </a:rPr>
              <a:t>assigned</a:t>
            </a:r>
            <a:r>
              <a:rPr lang="de-CH" sz="1400" dirty="0" smtClean="0">
                <a:solidFill>
                  <a:srgbClr val="00B0F0"/>
                </a:solidFill>
              </a:rPr>
              <a:t> </a:t>
            </a:r>
            <a:r>
              <a:rPr lang="de-CH" sz="1400" dirty="0" err="1" smtClean="0">
                <a:solidFill>
                  <a:srgbClr val="00B0F0"/>
                </a:solidFill>
              </a:rPr>
              <a:t>stations</a:t>
            </a:r>
            <a:endParaRPr lang="de-CH" sz="1400" dirty="0" smtClean="0">
              <a:solidFill>
                <a:srgbClr val="00B0F0"/>
              </a:solidFill>
            </a:endParaRPr>
          </a:p>
          <a:p>
            <a:r>
              <a:rPr lang="de-CH" sz="1400" dirty="0">
                <a:solidFill>
                  <a:srgbClr val="00B0F0"/>
                </a:solidFill>
              </a:rPr>
              <a:t>Also: </a:t>
            </a:r>
            <a:r>
              <a:rPr lang="de-CH" sz="1400" dirty="0" err="1">
                <a:solidFill>
                  <a:srgbClr val="00B0F0"/>
                </a:solidFill>
              </a:rPr>
              <a:t>register</a:t>
            </a:r>
            <a:r>
              <a:rPr lang="de-CH" sz="1400" dirty="0">
                <a:solidFill>
                  <a:srgbClr val="00B0F0"/>
                </a:solidFill>
              </a:rPr>
              <a:t> </a:t>
            </a:r>
            <a:r>
              <a:rPr lang="de-CH" sz="1400" dirty="0" err="1">
                <a:solidFill>
                  <a:srgbClr val="00B0F0"/>
                </a:solidFill>
              </a:rPr>
              <a:t>new</a:t>
            </a:r>
            <a:r>
              <a:rPr lang="de-CH" sz="1400" dirty="0">
                <a:solidFill>
                  <a:srgbClr val="00B0F0"/>
                </a:solidFill>
              </a:rPr>
              <a:t> </a:t>
            </a:r>
            <a:r>
              <a:rPr lang="de-CH" sz="1400" dirty="0" err="1" smtClean="0">
                <a:solidFill>
                  <a:srgbClr val="00B0F0"/>
                </a:solidFill>
              </a:rPr>
              <a:t>contact</a:t>
            </a:r>
            <a:endParaRPr lang="en-US" sz="1400" dirty="0">
              <a:solidFill>
                <a:srgbClr val="00B0F0"/>
              </a:solidFill>
            </a:endParaRPr>
          </a:p>
        </p:txBody>
      </p:sp>
      <p:pic>
        <p:nvPicPr>
          <p:cNvPr id="41" name="Picture 2" descr="http://image4.spreadshirtmedia.net/image-server/v1/compositions/21197447/views/1,width=235,height=235,appearanceId=1/tanzendes-Maennchen-T-Shir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707"/>
          <a:stretch/>
        </p:blipFill>
        <p:spPr bwMode="auto">
          <a:xfrm>
            <a:off x="7576124" y="5448840"/>
            <a:ext cx="548575" cy="900000"/>
          </a:xfrm>
          <a:prstGeom prst="rect">
            <a:avLst/>
          </a:prstGeom>
          <a:solidFill>
            <a:srgbClr val="C0C0C0"/>
          </a:solidFill>
        </p:spPr>
      </p:pic>
      <p:cxnSp>
        <p:nvCxnSpPr>
          <p:cNvPr id="7180" name="Elbow Connector 7179"/>
          <p:cNvCxnSpPr>
            <a:stCxn id="13" idx="2"/>
            <a:endCxn id="41" idx="1"/>
          </p:cNvCxnSpPr>
          <p:nvPr/>
        </p:nvCxnSpPr>
        <p:spPr bwMode="auto">
          <a:xfrm rot="16200000" flipH="1">
            <a:off x="5970304" y="4293020"/>
            <a:ext cx="51640" cy="3159999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B2B2B2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Elbow Connector 7181"/>
          <p:cNvCxnSpPr>
            <a:stCxn id="41" idx="3"/>
            <a:endCxn id="7171" idx="3"/>
          </p:cNvCxnSpPr>
          <p:nvPr/>
        </p:nvCxnSpPr>
        <p:spPr bwMode="auto">
          <a:xfrm flipV="1">
            <a:off x="8124697" y="3914949"/>
            <a:ext cx="308248" cy="1983891"/>
          </a:xfrm>
          <a:prstGeom prst="bentConnector3">
            <a:avLst>
              <a:gd name="adj1" fmla="val 174161"/>
            </a:avLst>
          </a:prstGeom>
          <a:solidFill>
            <a:schemeClr val="accent1"/>
          </a:solidFill>
          <a:ln w="12700" cap="flat" cmpd="sng" algn="ctr">
            <a:solidFill>
              <a:srgbClr val="DDDDDD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4" name="Elbow Connector 7183"/>
          <p:cNvCxnSpPr>
            <a:stCxn id="20" idx="0"/>
            <a:endCxn id="7171" idx="0"/>
          </p:cNvCxnSpPr>
          <p:nvPr/>
        </p:nvCxnSpPr>
        <p:spPr bwMode="auto">
          <a:xfrm rot="5400000" flipH="1" flipV="1">
            <a:off x="4537032" y="717528"/>
            <a:ext cx="248357" cy="5246489"/>
          </a:xfrm>
          <a:prstGeom prst="bentConnector3">
            <a:avLst>
              <a:gd name="adj1" fmla="val 192045"/>
            </a:avLst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073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13" grpId="0"/>
      <p:bldP spid="28" grpId="0"/>
      <p:bldP spid="2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User </a:t>
            </a:r>
            <a:r>
              <a:rPr lang="de-CH" dirty="0" err="1" smtClean="0"/>
              <a:t>roles</a:t>
            </a:r>
            <a:r>
              <a:rPr lang="de-CH" dirty="0" smtClean="0"/>
              <a:t> in OSCAR/Surface: </a:t>
            </a:r>
            <a:r>
              <a:rPr lang="de-CH" dirty="0" err="1"/>
              <a:t>R</a:t>
            </a:r>
            <a:r>
              <a:rPr lang="de-CH" dirty="0" err="1" smtClean="0"/>
              <a:t>ights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" y="990379"/>
            <a:ext cx="7004685" cy="402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339340" y="2027873"/>
            <a:ext cx="5623560" cy="41233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Box 6"/>
          <p:cNvSpPr txBox="1"/>
          <p:nvPr/>
        </p:nvSpPr>
        <p:spPr>
          <a:xfrm>
            <a:off x="2471489" y="2053044"/>
            <a:ext cx="62769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CH" sz="1400" dirty="0" smtClean="0"/>
              <a:t>Management </a:t>
            </a:r>
            <a:r>
              <a:rPr lang="de-CH" sz="1400" dirty="0" err="1" smtClean="0"/>
              <a:t>tab</a:t>
            </a:r>
            <a:r>
              <a:rPr lang="de-CH" sz="1400" dirty="0" smtClean="0"/>
              <a:t> </a:t>
            </a:r>
            <a:r>
              <a:rPr lang="de-CH" sz="1400" dirty="0" err="1" smtClean="0"/>
              <a:t>includes</a:t>
            </a:r>
            <a:r>
              <a:rPr lang="de-CH" sz="1400" dirty="0" smtClean="0"/>
              <a:t> a </a:t>
            </a:r>
            <a:r>
              <a:rPr lang="de-CH" sz="1400" dirty="0" err="1" smtClean="0"/>
              <a:t>role-tailored</a:t>
            </a:r>
            <a:r>
              <a:rPr lang="de-CH" sz="1400" dirty="0" smtClean="0"/>
              <a:t> </a:t>
            </a:r>
            <a:r>
              <a:rPr lang="de-CH" sz="1400" dirty="0" err="1"/>
              <a:t>vertical</a:t>
            </a:r>
            <a:r>
              <a:rPr lang="de-CH" sz="1400" dirty="0"/>
              <a:t> </a:t>
            </a:r>
            <a:r>
              <a:rPr lang="de-CH" sz="1400" dirty="0" err="1" smtClean="0"/>
              <a:t>menu</a:t>
            </a:r>
            <a:endParaRPr lang="de-CH" sz="1400" dirty="0" smtClean="0"/>
          </a:p>
          <a:p>
            <a:pPr marL="285750" indent="-285750">
              <a:buFontTx/>
              <a:buChar char="-"/>
            </a:pPr>
            <a:r>
              <a:rPr lang="de-CH" sz="1400" dirty="0" err="1" smtClean="0"/>
              <a:t>Reflects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user</a:t>
            </a:r>
            <a:r>
              <a:rPr lang="de-CH" sz="1400" dirty="0" smtClean="0"/>
              <a:t> </a:t>
            </a:r>
            <a:r>
              <a:rPr lang="de-CH" sz="1400" dirty="0" err="1" smtClean="0"/>
              <a:t>role</a:t>
            </a:r>
            <a:r>
              <a:rPr lang="de-CH" sz="1400" dirty="0" smtClean="0"/>
              <a:t> </a:t>
            </a:r>
            <a:r>
              <a:rPr lang="de-CH" sz="1400" dirty="0" err="1" smtClean="0"/>
              <a:t>and</a:t>
            </a:r>
            <a:r>
              <a:rPr lang="de-CH" sz="1400" dirty="0" smtClean="0"/>
              <a:t> </a:t>
            </a:r>
            <a:r>
              <a:rPr lang="de-CH" sz="1400" dirty="0" err="1" smtClean="0"/>
              <a:t>rights</a:t>
            </a:r>
            <a:r>
              <a:rPr lang="de-CH" sz="1400" dirty="0" smtClean="0"/>
              <a:t> </a:t>
            </a:r>
            <a:r>
              <a:rPr lang="de-CH" sz="1400" dirty="0" err="1" smtClean="0"/>
              <a:t>model</a:t>
            </a:r>
            <a:endParaRPr lang="de-CH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946615"/>
              </p:ext>
            </p:extLst>
          </p:nvPr>
        </p:nvGraphicFramePr>
        <p:xfrm>
          <a:off x="2877956" y="2715508"/>
          <a:ext cx="579882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004"/>
                <a:gridCol w="1325880"/>
                <a:gridCol w="851036"/>
                <a:gridCol w="1663564"/>
                <a:gridCol w="965336"/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200" dirty="0" err="1" smtClean="0"/>
                        <a:t>Role</a:t>
                      </a:r>
                      <a:r>
                        <a:rPr lang="de-CH" sz="1200" dirty="0" smtClean="0"/>
                        <a:t>/</a:t>
                      </a:r>
                      <a:r>
                        <a:rPr lang="de-CH" sz="1200" dirty="0" err="1" smtClean="0"/>
                        <a:t>rights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Manage </a:t>
                      </a:r>
                      <a:r>
                        <a:rPr lang="de-CH" sz="1200" dirty="0" err="1" smtClean="0"/>
                        <a:t>Stations</a:t>
                      </a:r>
                      <a:r>
                        <a:rPr lang="de-CH" sz="1200" dirty="0" smtClean="0"/>
                        <a:t> 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err="1" smtClean="0"/>
                        <a:t>Approve</a:t>
                      </a:r>
                      <a:r>
                        <a:rPr lang="de-CH" sz="1200" baseline="0" dirty="0" smtClean="0"/>
                        <a:t> </a:t>
                      </a:r>
                      <a:r>
                        <a:rPr lang="de-CH" sz="1200" baseline="0" dirty="0" err="1" smtClean="0"/>
                        <a:t>stations</a:t>
                      </a:r>
                      <a:r>
                        <a:rPr lang="de-CH" sz="1200" baseline="0" dirty="0" smtClean="0"/>
                        <a:t>**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Manage </a:t>
                      </a:r>
                      <a:r>
                        <a:rPr lang="de-CH" sz="1200" dirty="0" err="1" smtClean="0"/>
                        <a:t>Contacts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Manage</a:t>
                      </a:r>
                      <a:r>
                        <a:rPr lang="de-CH" sz="1200" baseline="0" dirty="0" smtClean="0"/>
                        <a:t> </a:t>
                      </a:r>
                      <a:r>
                        <a:rPr lang="de-CH" sz="1200" dirty="0" smtClean="0"/>
                        <a:t>Code</a:t>
                      </a:r>
                      <a:r>
                        <a:rPr lang="de-CH" sz="1200" baseline="0" dirty="0" smtClean="0"/>
                        <a:t> </a:t>
                      </a:r>
                      <a:r>
                        <a:rPr lang="de-CH" sz="1200" baseline="0" dirty="0" err="1" smtClean="0"/>
                        <a:t>tables</a:t>
                      </a:r>
                      <a:endParaRPr lang="de-CH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Administrator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All 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All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All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All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National </a:t>
                      </a:r>
                      <a:r>
                        <a:rPr lang="de-CH" sz="1100" dirty="0" err="1" smtClean="0"/>
                        <a:t>Focal</a:t>
                      </a:r>
                      <a:r>
                        <a:rPr lang="de-CH" sz="1100" baseline="0" dirty="0" smtClean="0"/>
                        <a:t> Point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Add </a:t>
                      </a:r>
                      <a:r>
                        <a:rPr lang="de-CH" sz="1100" dirty="0" err="1" smtClean="0"/>
                        <a:t>and</a:t>
                      </a:r>
                      <a:r>
                        <a:rPr lang="de-CH" sz="1100" dirty="0" smtClean="0"/>
                        <a:t> </a:t>
                      </a:r>
                      <a:r>
                        <a:rPr lang="de-CH" sz="1100" dirty="0" err="1" smtClean="0"/>
                        <a:t>edit</a:t>
                      </a:r>
                      <a:r>
                        <a:rPr lang="de-CH" sz="1100" dirty="0" smtClean="0"/>
                        <a:t>: In </a:t>
                      </a:r>
                      <a:r>
                        <a:rPr lang="de-CH" sz="1100" dirty="0" err="1" smtClean="0"/>
                        <a:t>own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country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of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responsibility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-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Add: in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own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country</a:t>
                      </a:r>
                      <a:endParaRPr lang="de-CH" sz="1100" baseline="0" dirty="0" smtClean="0"/>
                    </a:p>
                    <a:p>
                      <a:r>
                        <a:rPr lang="de-CH" sz="1100" baseline="0" dirty="0" smtClean="0"/>
                        <a:t>Edit: </a:t>
                      </a:r>
                      <a:r>
                        <a:rPr lang="de-CH" sz="1100" baseline="0" dirty="0" err="1" smtClean="0"/>
                        <a:t>contacts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for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stations</a:t>
                      </a:r>
                      <a:r>
                        <a:rPr lang="de-CH" sz="1100" baseline="0" dirty="0" smtClean="0"/>
                        <a:t> in </a:t>
                      </a:r>
                      <a:r>
                        <a:rPr lang="de-CH" sz="1100" baseline="0" dirty="0" err="1" smtClean="0"/>
                        <a:t>his</a:t>
                      </a:r>
                      <a:r>
                        <a:rPr lang="de-CH" sz="1100" baseline="0" dirty="0" smtClean="0"/>
                        <a:t>/her </a:t>
                      </a:r>
                      <a:r>
                        <a:rPr lang="de-CH" sz="1100" baseline="0" dirty="0" err="1" smtClean="0"/>
                        <a:t>country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/>
                        <a:t>Organisations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 err="1" smtClean="0"/>
                        <a:t>Program</a:t>
                      </a:r>
                      <a:r>
                        <a:rPr lang="de-CH" sz="1100" dirty="0" smtClean="0"/>
                        <a:t> </a:t>
                      </a:r>
                      <a:r>
                        <a:rPr lang="de-CH" sz="1100" dirty="0" err="1" smtClean="0"/>
                        <a:t>Focal</a:t>
                      </a:r>
                      <a:r>
                        <a:rPr lang="de-CH" sz="1100" dirty="0" smtClean="0"/>
                        <a:t> Point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Add: </a:t>
                      </a:r>
                      <a:r>
                        <a:rPr lang="de-CH" sz="1100" dirty="0" err="1" smtClean="0"/>
                        <a:t>no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restrictions</a:t>
                      </a:r>
                      <a:endParaRPr lang="de-CH" sz="1100" dirty="0" smtClean="0"/>
                    </a:p>
                    <a:p>
                      <a:r>
                        <a:rPr lang="de-CH" sz="1100" dirty="0" smtClean="0"/>
                        <a:t>Edit: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stations</a:t>
                      </a:r>
                      <a:r>
                        <a:rPr lang="de-CH" sz="1100" baseline="0" dirty="0" smtClean="0"/>
                        <a:t> in </a:t>
                      </a:r>
                      <a:r>
                        <a:rPr lang="de-CH" sz="1100" baseline="0" dirty="0" err="1" smtClean="0"/>
                        <a:t>his</a:t>
                      </a:r>
                      <a:r>
                        <a:rPr lang="de-CH" sz="1100" baseline="0" dirty="0" smtClean="0"/>
                        <a:t>/her </a:t>
                      </a:r>
                      <a:r>
                        <a:rPr lang="de-CH" sz="1100" baseline="0" dirty="0" err="1" smtClean="0"/>
                        <a:t>program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/>
                        <a:t>For</a:t>
                      </a:r>
                      <a:r>
                        <a:rPr lang="de-CH" sz="1100" dirty="0" smtClean="0"/>
                        <a:t> </a:t>
                      </a:r>
                      <a:r>
                        <a:rPr lang="de-CH" sz="1100" dirty="0" err="1" smtClean="0"/>
                        <a:t>own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program</a:t>
                      </a:r>
                      <a:r>
                        <a:rPr lang="de-CH" sz="1100" baseline="0" dirty="0" smtClean="0"/>
                        <a:t> 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Add: In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own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country</a:t>
                      </a:r>
                      <a:endParaRPr lang="de-CH" sz="1100" baseline="0" dirty="0" smtClean="0"/>
                    </a:p>
                    <a:p>
                      <a:r>
                        <a:rPr lang="de-CH" sz="1100" baseline="0" dirty="0" smtClean="0"/>
                        <a:t>Edit: </a:t>
                      </a:r>
                      <a:r>
                        <a:rPr lang="de-CH" sz="1100" baseline="0" dirty="0" err="1" smtClean="0"/>
                        <a:t>contacts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for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stations</a:t>
                      </a:r>
                      <a:r>
                        <a:rPr lang="de-CH" sz="1100" baseline="0" dirty="0" smtClean="0"/>
                        <a:t> in </a:t>
                      </a:r>
                      <a:r>
                        <a:rPr lang="de-CH" sz="1100" baseline="0" dirty="0" err="1" smtClean="0"/>
                        <a:t>his</a:t>
                      </a:r>
                      <a:r>
                        <a:rPr lang="de-CH" sz="1100" baseline="0" dirty="0" smtClean="0"/>
                        <a:t>/her </a:t>
                      </a:r>
                      <a:r>
                        <a:rPr lang="de-CH" sz="1100" baseline="0" dirty="0" err="1" smtClean="0"/>
                        <a:t>program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/>
                        <a:t>Organisations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Station </a:t>
                      </a:r>
                      <a:r>
                        <a:rPr lang="de-CH" sz="1100" dirty="0" err="1" smtClean="0"/>
                        <a:t>contact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Add: in </a:t>
                      </a:r>
                      <a:r>
                        <a:rPr lang="de-CH" sz="1100" dirty="0" err="1" smtClean="0"/>
                        <a:t>own</a:t>
                      </a:r>
                      <a:r>
                        <a:rPr lang="de-CH" sz="1100" dirty="0" smtClean="0"/>
                        <a:t> </a:t>
                      </a:r>
                      <a:r>
                        <a:rPr lang="de-CH" sz="1100" dirty="0" err="1" smtClean="0"/>
                        <a:t>country</a:t>
                      </a:r>
                      <a:endParaRPr lang="de-CH" sz="1100" dirty="0" smtClean="0"/>
                    </a:p>
                    <a:p>
                      <a:r>
                        <a:rPr lang="de-CH" sz="1100" dirty="0" smtClean="0"/>
                        <a:t>Edit: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dirty="0" err="1" smtClean="0"/>
                        <a:t>Assigned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stations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-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Add: In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own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country</a:t>
                      </a:r>
                      <a:endParaRPr lang="de-CH" sz="1100" baseline="0" dirty="0" smtClean="0"/>
                    </a:p>
                    <a:p>
                      <a:r>
                        <a:rPr lang="de-CH" sz="1100" baseline="0" dirty="0" smtClean="0"/>
                        <a:t>Edit: </a:t>
                      </a:r>
                      <a:r>
                        <a:rPr lang="de-CH" sz="1100" baseline="0" dirty="0" err="1" smtClean="0"/>
                        <a:t>contacts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for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assigned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stations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/>
                        <a:t>Organisations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 err="1" smtClean="0"/>
                        <a:t>Program</a:t>
                      </a:r>
                      <a:r>
                        <a:rPr lang="de-CH" sz="1100" dirty="0" smtClean="0"/>
                        <a:t> </a:t>
                      </a:r>
                      <a:r>
                        <a:rPr lang="de-CH" sz="1100" dirty="0" err="1" smtClean="0"/>
                        <a:t>approver</a:t>
                      </a:r>
                      <a:endParaRPr lang="de-CH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-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/>
                        <a:t>For</a:t>
                      </a:r>
                      <a:r>
                        <a:rPr lang="de-CH" sz="1100" dirty="0" smtClean="0"/>
                        <a:t> </a:t>
                      </a:r>
                      <a:r>
                        <a:rPr lang="de-CH" sz="1100" dirty="0" err="1" smtClean="0"/>
                        <a:t>own</a:t>
                      </a:r>
                      <a:r>
                        <a:rPr lang="de-CH" sz="1100" dirty="0" smtClean="0"/>
                        <a:t> </a:t>
                      </a:r>
                      <a:r>
                        <a:rPr lang="de-CH" sz="1100" dirty="0" err="1" smtClean="0"/>
                        <a:t>program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baseline="0" dirty="0" smtClean="0"/>
                        <a:t>Add: in </a:t>
                      </a:r>
                      <a:r>
                        <a:rPr lang="de-CH" sz="1100" baseline="0" dirty="0" err="1" smtClean="0"/>
                        <a:t>own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baseline="0" dirty="0" err="1" smtClean="0"/>
                        <a:t>country</a:t>
                      </a:r>
                      <a:endParaRPr lang="de-CH" sz="1100" baseline="0" dirty="0" smtClean="0"/>
                    </a:p>
                    <a:p>
                      <a:r>
                        <a:rPr lang="de-CH" sz="1100" baseline="0" dirty="0" smtClean="0"/>
                        <a:t>Edit: </a:t>
                      </a:r>
                      <a:r>
                        <a:rPr lang="de-CH" sz="1100" baseline="0" dirty="0" err="1" smtClean="0"/>
                        <a:t>own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err="1" smtClean="0"/>
                        <a:t>Organisations</a:t>
                      </a:r>
                      <a:endParaRPr lang="de-CH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Instrument 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-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-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Add:</a:t>
                      </a:r>
                      <a:r>
                        <a:rPr lang="de-CH" sz="1100" baseline="0" dirty="0" smtClean="0"/>
                        <a:t> -</a:t>
                      </a:r>
                    </a:p>
                    <a:p>
                      <a:r>
                        <a:rPr lang="de-CH" sz="1100" baseline="0" dirty="0" smtClean="0"/>
                        <a:t>Edit: </a:t>
                      </a:r>
                      <a:r>
                        <a:rPr lang="de-CH" sz="1100" baseline="0" dirty="0" err="1" smtClean="0"/>
                        <a:t>own</a:t>
                      </a:r>
                      <a:endParaRPr lang="de-CH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Instruments, </a:t>
                      </a:r>
                      <a:r>
                        <a:rPr lang="de-CH" sz="1100" dirty="0" err="1" smtClean="0"/>
                        <a:t>organisations</a:t>
                      </a:r>
                      <a:endParaRPr lang="de-CH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50920" y="6393180"/>
            <a:ext cx="465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**</a:t>
            </a:r>
            <a:r>
              <a:rPr lang="de-CH" sz="1200" dirty="0" err="1" smtClean="0"/>
              <a:t>only</a:t>
            </a:r>
            <a:r>
              <a:rPr lang="de-CH" sz="1200" dirty="0" smtClean="0"/>
              <a:t> </a:t>
            </a:r>
            <a:r>
              <a:rPr lang="de-CH" sz="1200" dirty="0" err="1" smtClean="0"/>
              <a:t>stations</a:t>
            </a:r>
            <a:r>
              <a:rPr lang="de-CH" sz="1200" dirty="0" smtClean="0"/>
              <a:t> </a:t>
            </a:r>
            <a:r>
              <a:rPr lang="de-CH" sz="1200" dirty="0" err="1" smtClean="0"/>
              <a:t>affilated</a:t>
            </a:r>
            <a:r>
              <a:rPr lang="de-CH" sz="1200" dirty="0" smtClean="0"/>
              <a:t> </a:t>
            </a:r>
            <a:r>
              <a:rPr lang="de-CH" sz="1200" dirty="0" err="1" smtClean="0"/>
              <a:t>with</a:t>
            </a:r>
            <a:r>
              <a:rPr lang="de-CH" sz="1200" dirty="0" smtClean="0"/>
              <a:t> </a:t>
            </a:r>
            <a:r>
              <a:rPr lang="de-CH" sz="1200" dirty="0" err="1" smtClean="0"/>
              <a:t>certain</a:t>
            </a:r>
            <a:r>
              <a:rPr lang="de-CH" sz="1200" dirty="0" smtClean="0"/>
              <a:t> </a:t>
            </a:r>
            <a:r>
              <a:rPr lang="de-CH" sz="1200" dirty="0" err="1" smtClean="0"/>
              <a:t>programs</a:t>
            </a:r>
            <a:r>
              <a:rPr lang="de-CH" sz="1200" dirty="0" smtClean="0"/>
              <a:t> (i.e. GAW) </a:t>
            </a:r>
            <a:r>
              <a:rPr lang="de-CH" sz="1200" dirty="0" err="1" smtClean="0"/>
              <a:t>need</a:t>
            </a:r>
            <a:r>
              <a:rPr lang="de-CH" sz="1200" dirty="0" smtClean="0"/>
              <a:t> </a:t>
            </a:r>
            <a:r>
              <a:rPr lang="de-CH" sz="1200" dirty="0" err="1" smtClean="0"/>
              <a:t>approval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1473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Find </a:t>
            </a:r>
            <a:r>
              <a:rPr lang="de-CH" dirty="0" err="1" smtClean="0"/>
              <a:t>users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roles</a:t>
            </a:r>
            <a:r>
              <a:rPr lang="de-CH" dirty="0" smtClean="0"/>
              <a:t> in OSCAR/Surface*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3817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/>
              <a:t>Search </a:t>
            </a:r>
            <a:r>
              <a:rPr lang="de-CH" sz="2800" dirty="0" err="1"/>
              <a:t>for</a:t>
            </a:r>
            <a:r>
              <a:rPr lang="de-CH" sz="2800" dirty="0"/>
              <a:t> </a:t>
            </a:r>
            <a:r>
              <a:rPr lang="de-CH" sz="2800" dirty="0" err="1"/>
              <a:t>contact</a:t>
            </a:r>
            <a:r>
              <a:rPr lang="de-CH" sz="2800" dirty="0"/>
              <a:t>(s) </a:t>
            </a:r>
            <a:r>
              <a:rPr lang="de-CH" sz="2800" dirty="0" err="1"/>
              <a:t>by</a:t>
            </a:r>
            <a:r>
              <a:rPr lang="de-CH" sz="2800" dirty="0"/>
              <a:t> </a:t>
            </a:r>
            <a:r>
              <a:rPr lang="de-CH" sz="2800" dirty="0" err="1"/>
              <a:t>functions</a:t>
            </a:r>
            <a:endParaRPr lang="de-CH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/>
              <a:t>Search </a:t>
            </a:r>
            <a:r>
              <a:rPr lang="de-CH" sz="2800" dirty="0" err="1"/>
              <a:t>for</a:t>
            </a:r>
            <a:r>
              <a:rPr lang="de-CH" sz="2800" dirty="0"/>
              <a:t> </a:t>
            </a:r>
            <a:r>
              <a:rPr lang="de-CH" sz="2800" dirty="0" err="1"/>
              <a:t>contact</a:t>
            </a:r>
            <a:r>
              <a:rPr lang="de-CH" sz="2800" dirty="0"/>
              <a:t>(s) </a:t>
            </a:r>
            <a:r>
              <a:rPr lang="de-CH" sz="2800" dirty="0" err="1"/>
              <a:t>by</a:t>
            </a:r>
            <a:r>
              <a:rPr lang="de-CH" sz="2800" dirty="0"/>
              <a:t> </a:t>
            </a:r>
            <a:r>
              <a:rPr lang="de-CH" sz="2800" dirty="0" err="1"/>
              <a:t>role</a:t>
            </a:r>
            <a:endParaRPr lang="de-CH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/>
              <a:t>Download </a:t>
            </a:r>
            <a:r>
              <a:rPr lang="de-CH" sz="2800" dirty="0" err="1"/>
              <a:t>search</a:t>
            </a:r>
            <a:r>
              <a:rPr lang="de-CH" sz="2800" dirty="0"/>
              <a:t> </a:t>
            </a:r>
            <a:r>
              <a:rPr lang="de-CH" sz="2800" dirty="0" err="1"/>
              <a:t>results</a:t>
            </a:r>
            <a:r>
              <a:rPr lang="de-CH" sz="2800" dirty="0"/>
              <a:t> (</a:t>
            </a:r>
            <a:r>
              <a:rPr lang="de-CH" sz="2800" dirty="0" err="1"/>
              <a:t>csv</a:t>
            </a:r>
            <a:r>
              <a:rPr lang="de-CH" sz="2800" dirty="0"/>
              <a:t>, </a:t>
            </a:r>
            <a:r>
              <a:rPr lang="de-CH" sz="2800" dirty="0" err="1"/>
              <a:t>xml</a:t>
            </a:r>
            <a:r>
              <a:rPr lang="de-CH" sz="2800" dirty="0"/>
              <a:t>)</a:t>
            </a:r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68" y="2564017"/>
            <a:ext cx="6167160" cy="341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7288" y="5981587"/>
            <a:ext cx="2283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>
                <a:solidFill>
                  <a:srgbClr val="FF0000"/>
                </a:solidFill>
              </a:rPr>
              <a:t>*</a:t>
            </a:r>
            <a:r>
              <a:rPr lang="de-CH" sz="1400" dirty="0" err="1">
                <a:solidFill>
                  <a:srgbClr val="FF0000"/>
                </a:solidFill>
              </a:rPr>
              <a:t>available</a:t>
            </a:r>
            <a:r>
              <a:rPr lang="de-CH" sz="1400" dirty="0">
                <a:solidFill>
                  <a:srgbClr val="FF0000"/>
                </a:solidFill>
              </a:rPr>
              <a:t> </a:t>
            </a:r>
            <a:r>
              <a:rPr lang="de-CH" sz="1400" dirty="0" err="1">
                <a:solidFill>
                  <a:srgbClr val="FF0000"/>
                </a:solidFill>
              </a:rPr>
              <a:t>from</a:t>
            </a:r>
            <a:r>
              <a:rPr lang="de-CH" sz="1400" dirty="0">
                <a:solidFill>
                  <a:srgbClr val="FF0000"/>
                </a:solidFill>
              </a:rPr>
              <a:t> </a:t>
            </a:r>
            <a:r>
              <a:rPr lang="de-CH" sz="1400" dirty="0" err="1">
                <a:solidFill>
                  <a:srgbClr val="FF0000"/>
                </a:solidFill>
              </a:rPr>
              <a:t>release</a:t>
            </a:r>
            <a:r>
              <a:rPr lang="de-CH" sz="1400" dirty="0">
                <a:solidFill>
                  <a:srgbClr val="FF0000"/>
                </a:solidFill>
              </a:rPr>
              <a:t> </a:t>
            </a:r>
            <a:r>
              <a:rPr lang="de-CH" sz="1400" dirty="0" smtClean="0">
                <a:solidFill>
                  <a:srgbClr val="FF0000"/>
                </a:solidFill>
              </a:rPr>
              <a:t>1.2.1</a:t>
            </a:r>
            <a:endParaRPr lang="de-CH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71" y="3600070"/>
            <a:ext cx="4729037" cy="318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4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Historical </a:t>
            </a:r>
            <a:r>
              <a:rPr lang="de-CH" dirty="0" err="1"/>
              <a:t>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OSCAR/Surface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history</a:t>
            </a:r>
            <a:r>
              <a:rPr lang="de-CH" dirty="0"/>
              <a:t> </a:t>
            </a:r>
            <a:r>
              <a:rPr lang="de-CH" dirty="0" err="1" smtClean="0"/>
              <a:t>aware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Information </a:t>
            </a:r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past</a:t>
            </a:r>
            <a:r>
              <a:rPr lang="de-CH" dirty="0" smtClean="0"/>
              <a:t> </a:t>
            </a:r>
            <a:r>
              <a:rPr lang="de-CH" dirty="0" err="1" smtClean="0"/>
              <a:t>history</a:t>
            </a:r>
            <a:r>
              <a:rPr lang="de-CH" dirty="0" smtClean="0"/>
              <a:t> </a:t>
            </a:r>
            <a:r>
              <a:rPr lang="de-CH" dirty="0" err="1" smtClean="0"/>
              <a:t>enables</a:t>
            </a:r>
            <a:r>
              <a:rPr lang="de-CH" dirty="0" smtClean="0"/>
              <a:t> </a:t>
            </a:r>
            <a:r>
              <a:rPr lang="de-CH" dirty="0" err="1" smtClean="0"/>
              <a:t>adequate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observations</a:t>
            </a:r>
            <a:endParaRPr lang="de-CH" dirty="0" smtClean="0"/>
          </a:p>
          <a:p>
            <a:pPr lvl="1"/>
            <a:r>
              <a:rPr lang="de-CH" dirty="0" smtClean="0"/>
              <a:t>Same </a:t>
            </a:r>
            <a:r>
              <a:rPr lang="de-CH" dirty="0" err="1" smtClean="0"/>
              <a:t>observer</a:t>
            </a:r>
            <a:r>
              <a:rPr lang="de-CH" dirty="0" smtClean="0"/>
              <a:t> at different </a:t>
            </a:r>
            <a:r>
              <a:rPr lang="de-CH" dirty="0" err="1" smtClean="0"/>
              <a:t>stations</a:t>
            </a:r>
            <a:endParaRPr lang="de-CH" dirty="0"/>
          </a:p>
          <a:p>
            <a:pPr lvl="1"/>
            <a:r>
              <a:rPr lang="de-CH" dirty="0" smtClean="0"/>
              <a:t>Instrument </a:t>
            </a:r>
            <a:r>
              <a:rPr lang="de-CH" dirty="0" err="1" smtClean="0"/>
              <a:t>moved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station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another</a:t>
            </a:r>
            <a:endParaRPr lang="de-CH" dirty="0" smtClean="0"/>
          </a:p>
          <a:p>
            <a:pPr lvl="1"/>
            <a:r>
              <a:rPr lang="de-CH" dirty="0" smtClean="0"/>
              <a:t>Instrument </a:t>
            </a:r>
            <a:r>
              <a:rPr lang="de-CH" dirty="0" err="1" smtClean="0"/>
              <a:t>re-located</a:t>
            </a:r>
            <a:r>
              <a:rPr lang="de-CH" dirty="0" smtClean="0"/>
              <a:t> at </a:t>
            </a:r>
            <a:r>
              <a:rPr lang="de-CH" dirty="0" err="1" smtClean="0"/>
              <a:t>station</a:t>
            </a:r>
            <a:endParaRPr lang="de-CH" dirty="0" smtClean="0"/>
          </a:p>
          <a:p>
            <a:pPr lvl="1"/>
            <a:r>
              <a:rPr lang="de-CH" dirty="0" smtClean="0"/>
              <a:t>Maintenance </a:t>
            </a:r>
            <a:r>
              <a:rPr lang="de-CH" dirty="0" err="1" smtClean="0"/>
              <a:t>schedules</a:t>
            </a:r>
            <a:r>
              <a:rPr lang="de-CH" dirty="0" smtClean="0"/>
              <a:t> </a:t>
            </a:r>
            <a:r>
              <a:rPr lang="de-CH" dirty="0" err="1" smtClean="0"/>
              <a:t>changed</a:t>
            </a:r>
            <a:endParaRPr lang="de-CH" dirty="0" smtClean="0"/>
          </a:p>
          <a:p>
            <a:pPr lvl="1"/>
            <a:r>
              <a:rPr lang="de-CH" dirty="0" smtClean="0"/>
              <a:t>Station, </a:t>
            </a:r>
            <a:r>
              <a:rPr lang="de-CH" dirty="0" err="1" smtClean="0"/>
              <a:t>instrument</a:t>
            </a:r>
            <a:r>
              <a:rPr lang="de-CH" dirty="0" smtClean="0"/>
              <a:t> log </a:t>
            </a:r>
            <a:r>
              <a:rPr lang="de-CH" dirty="0" err="1" smtClean="0"/>
              <a:t>books</a:t>
            </a:r>
            <a:r>
              <a:rPr lang="de-CH" dirty="0" smtClean="0"/>
              <a:t>, </a:t>
            </a:r>
            <a:r>
              <a:rPr lang="de-CH" dirty="0" err="1" smtClean="0"/>
              <a:t>events</a:t>
            </a:r>
            <a:endParaRPr lang="de-CH" dirty="0" smtClean="0"/>
          </a:p>
          <a:p>
            <a:pPr lvl="1"/>
            <a:r>
              <a:rPr lang="de-CH" dirty="0" smtClean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Add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correct</a:t>
            </a:r>
            <a:r>
              <a:rPr lang="de-CH" dirty="0"/>
              <a:t>, </a:t>
            </a:r>
            <a:r>
              <a:rPr lang="de-CH" dirty="0" err="1"/>
              <a:t>don’t</a:t>
            </a:r>
            <a:r>
              <a:rPr lang="de-CH" dirty="0"/>
              <a:t> </a:t>
            </a:r>
            <a:r>
              <a:rPr lang="de-CH" dirty="0" err="1"/>
              <a:t>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79728"/>
          </a:xfrm>
        </p:spPr>
        <p:txBody>
          <a:bodyPr>
            <a:normAutofit fontScale="92500" lnSpcReduction="10000"/>
          </a:bodyPr>
          <a:lstStyle/>
          <a:p>
            <a:r>
              <a:rPr lang="de-CH" dirty="0" err="1" smtClean="0"/>
              <a:t>Changes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added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endParaRPr lang="de-CH" dirty="0" smtClean="0"/>
          </a:p>
          <a:p>
            <a:r>
              <a:rPr lang="de-CH" dirty="0" err="1" smtClean="0"/>
              <a:t>Erroneous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r>
              <a:rPr lang="de-CH" dirty="0" smtClean="0"/>
              <a:t> </a:t>
            </a:r>
            <a:r>
              <a:rPr lang="de-CH" dirty="0" err="1" smtClean="0"/>
              <a:t>should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corrected</a:t>
            </a:r>
            <a:endParaRPr lang="de-CH" dirty="0" smtClean="0"/>
          </a:p>
          <a:p>
            <a:r>
              <a:rPr lang="de-CH" dirty="0" smtClean="0"/>
              <a:t>Old </a:t>
            </a:r>
            <a:r>
              <a:rPr lang="de-CH" dirty="0" err="1" smtClean="0"/>
              <a:t>information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not («</a:t>
            </a:r>
            <a:r>
              <a:rPr lang="de-CH" dirty="0" err="1" smtClean="0"/>
              <a:t>cannot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») </a:t>
            </a:r>
            <a:r>
              <a:rPr lang="de-CH" dirty="0" err="1" smtClean="0"/>
              <a:t>deleted</a:t>
            </a:r>
            <a:endParaRPr lang="de-CH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7857" y="3562066"/>
            <a:ext cx="5268036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FF0000"/>
                </a:solidFill>
              </a:rPr>
              <a:t>OSCAR/Surface </a:t>
            </a:r>
            <a:r>
              <a:rPr lang="de-CH" sz="2400" dirty="0" err="1" smtClean="0">
                <a:solidFill>
                  <a:srgbClr val="FF0000"/>
                </a:solidFill>
              </a:rPr>
              <a:t>asks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for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and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maintains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very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many</a:t>
            </a:r>
            <a:r>
              <a:rPr lang="de-CH" sz="2400" dirty="0" smtClean="0">
                <a:solidFill>
                  <a:srgbClr val="FF0000"/>
                </a:solidFill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</a:rPr>
              <a:t>date</a:t>
            </a:r>
            <a:r>
              <a:rPr lang="de-CH" sz="2400" dirty="0" smtClean="0">
                <a:solidFill>
                  <a:srgbClr val="FF0000"/>
                </a:solidFill>
              </a:rPr>
              <a:t>/</a:t>
            </a:r>
            <a:r>
              <a:rPr lang="de-CH" sz="2400" dirty="0" err="1" smtClean="0">
                <a:solidFill>
                  <a:srgbClr val="FF0000"/>
                </a:solidFill>
              </a:rPr>
              <a:t>timestamps</a:t>
            </a:r>
            <a:endParaRPr lang="de-CH" sz="2400" dirty="0" smtClean="0">
              <a:solidFill>
                <a:srgbClr val="FF0000"/>
              </a:solidFill>
            </a:endParaRPr>
          </a:p>
          <a:p>
            <a:endParaRPr lang="de-CH" sz="2400" dirty="0">
              <a:solidFill>
                <a:srgbClr val="FF0000"/>
              </a:solidFill>
            </a:endParaRPr>
          </a:p>
          <a:p>
            <a:r>
              <a:rPr lang="de-CH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CH" sz="2400" dirty="0" err="1" smtClean="0">
                <a:solidFill>
                  <a:srgbClr val="FF0000"/>
                </a:solidFill>
              </a:rPr>
              <a:t>From-To</a:t>
            </a:r>
            <a:endParaRPr lang="de-CH" sz="2400" dirty="0" smtClean="0">
              <a:solidFill>
                <a:srgbClr val="FF0000"/>
              </a:solidFill>
            </a:endParaRPr>
          </a:p>
          <a:p>
            <a:r>
              <a:rPr lang="de-CH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CH" sz="2400" dirty="0" err="1" smtClean="0">
                <a:solidFill>
                  <a:srgbClr val="FF0000"/>
                </a:solidFill>
              </a:rPr>
              <a:t>Since</a:t>
            </a:r>
            <a:r>
              <a:rPr lang="de-CH" sz="2400" dirty="0" smtClean="0">
                <a:solidFill>
                  <a:srgbClr val="FF0000"/>
                </a:solidFill>
              </a:rPr>
              <a:t>-Till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rescue</a:t>
            </a:r>
            <a:r>
              <a:rPr lang="de-CH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CH" dirty="0" err="1" smtClean="0"/>
              <a:t>Introduction</a:t>
            </a:r>
            <a:endParaRPr lang="de-CH" dirty="0" smtClean="0"/>
          </a:p>
          <a:p>
            <a:r>
              <a:rPr lang="de-CH" dirty="0" err="1" smtClean="0"/>
              <a:t>Stations</a:t>
            </a:r>
            <a:r>
              <a:rPr lang="de-CH" dirty="0" smtClean="0"/>
              <a:t>, </a:t>
            </a:r>
            <a:r>
              <a:rPr lang="de-CH" dirty="0" err="1" smtClean="0"/>
              <a:t>unite</a:t>
            </a:r>
            <a:r>
              <a:rPr lang="de-CH" dirty="0" smtClean="0"/>
              <a:t>!</a:t>
            </a:r>
          </a:p>
          <a:p>
            <a:r>
              <a:rPr lang="de-CH" dirty="0" err="1" smtClean="0"/>
              <a:t>She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, I </a:t>
            </a:r>
            <a:r>
              <a:rPr lang="de-CH" dirty="0" err="1" smtClean="0"/>
              <a:t>can’t</a:t>
            </a:r>
            <a:r>
              <a:rPr lang="de-CH" dirty="0" smtClean="0"/>
              <a:t> </a:t>
            </a:r>
          </a:p>
          <a:p>
            <a:r>
              <a:rPr lang="de-CH" dirty="0" smtClean="0"/>
              <a:t>Historical </a:t>
            </a:r>
            <a:r>
              <a:rPr lang="de-CH" dirty="0" err="1" smtClean="0"/>
              <a:t>information</a:t>
            </a:r>
            <a:endParaRPr lang="de-CH" dirty="0" smtClean="0"/>
          </a:p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rescue</a:t>
            </a:r>
            <a:r>
              <a:rPr lang="de-CH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Where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get</a:t>
            </a:r>
            <a:r>
              <a:rPr lang="de-CH" dirty="0" smtClean="0"/>
              <a:t> </a:t>
            </a:r>
            <a:r>
              <a:rPr lang="de-CH" dirty="0" err="1" smtClean="0"/>
              <a:t>help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3625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425588" y="1600200"/>
            <a:ext cx="1146412" cy="2149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7202"/>
            <a:ext cx="1931361" cy="22206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572000" y="1600200"/>
            <a:ext cx="887104" cy="2149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21" y="3821514"/>
            <a:ext cx="3540706" cy="23046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739" y="3269647"/>
            <a:ext cx="3609839" cy="22031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8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89700" y="0"/>
            <a:ext cx="26543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</a:p>
          <a:p>
            <a:r>
              <a:rPr lang="ar-SA" sz="5700" dirty="0" smtClean="0">
                <a:solidFill>
                  <a:schemeClr val="bg1"/>
                </a:solidFill>
              </a:rPr>
              <a:t>شكرا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864100" y="1840813"/>
            <a:ext cx="4127500" cy="382472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CH" sz="1400" b="1" dirty="0">
                <a:solidFill>
                  <a:schemeClr val="bg1"/>
                </a:solidFill>
              </a:rPr>
              <a:t>Financial </a:t>
            </a:r>
            <a:r>
              <a:rPr lang="de-CH" sz="1400" b="1" dirty="0" err="1" smtClean="0">
                <a:solidFill>
                  <a:schemeClr val="bg1"/>
                </a:solidFill>
              </a:rPr>
              <a:t>support</a:t>
            </a:r>
            <a:r>
              <a:rPr lang="de-CH" sz="1400" b="1" dirty="0" smtClean="0">
                <a:solidFill>
                  <a:schemeClr val="bg1"/>
                </a:solidFill>
              </a:rPr>
              <a:t>. Swiss </a:t>
            </a:r>
            <a:r>
              <a:rPr lang="de-CH" sz="1400" b="1" dirty="0">
                <a:solidFill>
                  <a:schemeClr val="bg1"/>
                </a:solidFill>
              </a:rPr>
              <a:t>Federal Office </a:t>
            </a:r>
            <a:r>
              <a:rPr lang="de-CH" sz="1400" b="1" dirty="0" err="1">
                <a:solidFill>
                  <a:schemeClr val="bg1"/>
                </a:solidFill>
              </a:rPr>
              <a:t>of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Foreign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Affairs</a:t>
            </a:r>
            <a:r>
              <a:rPr lang="de-CH" sz="1400" b="1" dirty="0">
                <a:solidFill>
                  <a:schemeClr val="bg1"/>
                </a:solidFill>
              </a:rPr>
              <a:t>, </a:t>
            </a:r>
            <a:r>
              <a:rPr lang="de-CH" sz="1400" b="1" dirty="0" err="1" smtClean="0">
                <a:solidFill>
                  <a:schemeClr val="bg1"/>
                </a:solidFill>
              </a:rPr>
              <a:t>MeteoSwiss</a:t>
            </a:r>
            <a:r>
              <a:rPr lang="de-CH" sz="1400" b="1" dirty="0">
                <a:solidFill>
                  <a:schemeClr val="bg1"/>
                </a:solidFill>
              </a:rPr>
              <a:t>, WMO, Met </a:t>
            </a:r>
            <a:r>
              <a:rPr lang="de-CH" sz="1400" b="1" dirty="0" err="1">
                <a:solidFill>
                  <a:schemeClr val="bg1"/>
                </a:solidFill>
              </a:rPr>
              <a:t>Norway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de-CH" sz="1400" dirty="0">
                <a:solidFill>
                  <a:schemeClr val="bg1"/>
                </a:solidFill>
              </a:rPr>
              <a:t>Project Team at </a:t>
            </a:r>
            <a:r>
              <a:rPr lang="de-CH" sz="1400" b="1" dirty="0" err="1" smtClean="0">
                <a:solidFill>
                  <a:schemeClr val="bg1"/>
                </a:solidFill>
              </a:rPr>
              <a:t>MeteoSwiss</a:t>
            </a:r>
            <a:r>
              <a:rPr lang="de-CH" sz="1400" dirty="0" smtClean="0">
                <a:solidFill>
                  <a:schemeClr val="bg1"/>
                </a:solidFill>
              </a:rPr>
              <a:t>. (</a:t>
            </a:r>
            <a:r>
              <a:rPr lang="de-CH" sz="1400" dirty="0" err="1">
                <a:solidFill>
                  <a:schemeClr val="bg1"/>
                </a:solidFill>
              </a:rPr>
              <a:t>current</a:t>
            </a:r>
            <a:r>
              <a:rPr lang="de-CH" sz="1400" dirty="0">
                <a:solidFill>
                  <a:schemeClr val="bg1"/>
                </a:solidFill>
              </a:rPr>
              <a:t>) J Klausen, L </a:t>
            </a:r>
            <a:r>
              <a:rPr lang="de-CH" sz="1400" dirty="0" err="1">
                <a:solidFill>
                  <a:schemeClr val="bg1"/>
                </a:solidFill>
              </a:rPr>
              <a:t>Cappelletti</a:t>
            </a:r>
            <a:r>
              <a:rPr lang="de-CH" sz="1400" dirty="0">
                <a:solidFill>
                  <a:schemeClr val="bg1"/>
                </a:solidFill>
              </a:rPr>
              <a:t>, B </a:t>
            </a:r>
            <a:r>
              <a:rPr lang="de-CH" sz="1400" dirty="0" err="1">
                <a:solidFill>
                  <a:schemeClr val="bg1"/>
                </a:solidFill>
              </a:rPr>
              <a:t>Calpini</a:t>
            </a:r>
            <a:r>
              <a:rPr lang="de-CH" sz="1400" dirty="0">
                <a:solidFill>
                  <a:schemeClr val="bg1"/>
                </a:solidFill>
              </a:rPr>
              <a:t>, M Musa, M </a:t>
            </a:r>
            <a:r>
              <a:rPr lang="de-CH" sz="1400" dirty="0" err="1">
                <a:solidFill>
                  <a:schemeClr val="bg1"/>
                </a:solidFill>
              </a:rPr>
              <a:t>Brändli</a:t>
            </a:r>
            <a:r>
              <a:rPr lang="de-CH" sz="1400" dirty="0">
                <a:solidFill>
                  <a:schemeClr val="bg1"/>
                </a:solidFill>
              </a:rPr>
              <a:t>, L </a:t>
            </a:r>
            <a:r>
              <a:rPr lang="de-CH" sz="1400" dirty="0" err="1">
                <a:solidFill>
                  <a:schemeClr val="bg1"/>
                </a:solidFill>
              </a:rPr>
              <a:t>Koppa</a:t>
            </a:r>
            <a:r>
              <a:rPr lang="de-CH" sz="1400" dirty="0">
                <a:solidFill>
                  <a:schemeClr val="bg1"/>
                </a:solidFill>
              </a:rPr>
              <a:t>, C Walder, E Grüter, S Sandmeier, M Schäfer, A </a:t>
            </a:r>
            <a:r>
              <a:rPr lang="de-CH" sz="1400" dirty="0" err="1">
                <a:solidFill>
                  <a:schemeClr val="bg1"/>
                </a:solidFill>
              </a:rPr>
              <a:t>Rubli</a:t>
            </a:r>
            <a:r>
              <a:rPr lang="de-CH" sz="1400" dirty="0">
                <a:solidFill>
                  <a:schemeClr val="bg1"/>
                </a:solidFill>
              </a:rPr>
              <a:t>, Tom Hager, Attila Loos; (</a:t>
            </a:r>
            <a:r>
              <a:rPr lang="de-CH" sz="1400" dirty="0" err="1">
                <a:solidFill>
                  <a:schemeClr val="bg1"/>
                </a:solidFill>
              </a:rPr>
              <a:t>past</a:t>
            </a:r>
            <a:r>
              <a:rPr lang="de-CH" sz="1400" dirty="0">
                <a:solidFill>
                  <a:schemeClr val="bg1"/>
                </a:solidFill>
              </a:rPr>
              <a:t>) J Mannes, S </a:t>
            </a:r>
            <a:r>
              <a:rPr lang="de-CH" sz="1400" dirty="0" err="1">
                <a:solidFill>
                  <a:schemeClr val="bg1"/>
                </a:solidFill>
              </a:rPr>
              <a:t>Spreitzer</a:t>
            </a:r>
            <a:r>
              <a:rPr lang="de-CH" sz="1400" dirty="0">
                <a:solidFill>
                  <a:schemeClr val="bg1"/>
                </a:solidFill>
              </a:rPr>
              <a:t>, M </a:t>
            </a:r>
            <a:r>
              <a:rPr lang="de-CH" sz="1400" dirty="0" err="1">
                <a:solidFill>
                  <a:schemeClr val="bg1"/>
                </a:solidFill>
              </a:rPr>
              <a:t>Leutenegger</a:t>
            </a:r>
            <a:r>
              <a:rPr lang="de-CH" sz="1400" dirty="0">
                <a:solidFill>
                  <a:schemeClr val="bg1"/>
                </a:solidFill>
              </a:rPr>
              <a:t>, C Sigg, M </a:t>
            </a:r>
            <a:r>
              <a:rPr lang="de-CH" sz="1400" dirty="0" err="1">
                <a:solidFill>
                  <a:schemeClr val="bg1"/>
                </a:solidFill>
              </a:rPr>
              <a:t>Abbt</a:t>
            </a:r>
            <a:r>
              <a:rPr lang="de-CH" sz="1400" dirty="0">
                <a:solidFill>
                  <a:schemeClr val="bg1"/>
                </a:solidFill>
              </a:rPr>
              <a:t>, W </a:t>
            </a:r>
            <a:r>
              <a:rPr lang="de-CH" sz="1400" dirty="0" err="1">
                <a:solidFill>
                  <a:schemeClr val="bg1"/>
                </a:solidFill>
              </a:rPr>
              <a:t>Brunelli</a:t>
            </a:r>
            <a:r>
              <a:rPr lang="de-CH" sz="1400" dirty="0">
                <a:solidFill>
                  <a:schemeClr val="bg1"/>
                </a:solidFill>
              </a:rPr>
              <a:t>, J Mettler </a:t>
            </a:r>
          </a:p>
          <a:p>
            <a:pPr>
              <a:spcBef>
                <a:spcPts val="600"/>
              </a:spcBef>
            </a:pPr>
            <a:r>
              <a:rPr lang="de-CH" sz="1400" dirty="0">
                <a:solidFill>
                  <a:schemeClr val="bg1"/>
                </a:solidFill>
              </a:rPr>
              <a:t>Project Team at </a:t>
            </a:r>
            <a:r>
              <a:rPr lang="de-CH" sz="1400" b="1" dirty="0" smtClean="0">
                <a:solidFill>
                  <a:schemeClr val="bg1"/>
                </a:solidFill>
              </a:rPr>
              <a:t>WMO</a:t>
            </a:r>
            <a:r>
              <a:rPr lang="de-CH" sz="1400" dirty="0" smtClean="0">
                <a:solidFill>
                  <a:schemeClr val="bg1"/>
                </a:solidFill>
              </a:rPr>
              <a:t> (</a:t>
            </a:r>
            <a:r>
              <a:rPr lang="de-CH" sz="1400" dirty="0" err="1" smtClean="0">
                <a:solidFill>
                  <a:schemeClr val="bg1"/>
                </a:solidFill>
              </a:rPr>
              <a:t>current</a:t>
            </a:r>
            <a:r>
              <a:rPr lang="de-CH" sz="1400" dirty="0" smtClean="0">
                <a:solidFill>
                  <a:schemeClr val="bg1"/>
                </a:solidFill>
              </a:rPr>
              <a:t>). F </a:t>
            </a:r>
            <a:r>
              <a:rPr lang="de-CH" sz="1400" dirty="0" err="1" smtClean="0">
                <a:solidFill>
                  <a:schemeClr val="bg1"/>
                </a:solidFill>
              </a:rPr>
              <a:t>Belda</a:t>
            </a:r>
            <a:r>
              <a:rPr lang="de-CH" sz="1400" dirty="0" smtClean="0">
                <a:solidFill>
                  <a:schemeClr val="bg1"/>
                </a:solidFill>
              </a:rPr>
              <a:t>, </a:t>
            </a:r>
            <a:r>
              <a:rPr lang="de-CH" sz="1400" dirty="0">
                <a:solidFill>
                  <a:schemeClr val="bg1"/>
                </a:solidFill>
              </a:rPr>
              <a:t>LP </a:t>
            </a:r>
            <a:r>
              <a:rPr lang="de-CH" sz="1400" dirty="0" err="1">
                <a:solidFill>
                  <a:schemeClr val="bg1"/>
                </a:solidFill>
              </a:rPr>
              <a:t>Riishojgaard</a:t>
            </a:r>
            <a:r>
              <a:rPr lang="de-CH" sz="1400" dirty="0" smtClean="0">
                <a:solidFill>
                  <a:schemeClr val="bg1"/>
                </a:solidFill>
              </a:rPr>
              <a:t>, </a:t>
            </a:r>
            <a:r>
              <a:rPr lang="de-CH" sz="1400" dirty="0">
                <a:solidFill>
                  <a:schemeClr val="bg1"/>
                </a:solidFill>
              </a:rPr>
              <a:t>T </a:t>
            </a:r>
            <a:r>
              <a:rPr lang="de-CH" sz="1400" dirty="0" err="1">
                <a:solidFill>
                  <a:schemeClr val="bg1"/>
                </a:solidFill>
              </a:rPr>
              <a:t>Pröscholdt</a:t>
            </a:r>
            <a:endParaRPr lang="de-CH" sz="1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de-CH" sz="1400" dirty="0">
                <a:solidFill>
                  <a:schemeClr val="bg1"/>
                </a:solidFill>
              </a:rPr>
              <a:t>Project Team at </a:t>
            </a:r>
            <a:r>
              <a:rPr lang="de-CH" sz="1400" b="1" dirty="0">
                <a:solidFill>
                  <a:schemeClr val="bg1"/>
                </a:solidFill>
              </a:rPr>
              <a:t>European </a:t>
            </a:r>
            <a:r>
              <a:rPr lang="de-CH" sz="1400" b="1" dirty="0" smtClean="0">
                <a:solidFill>
                  <a:schemeClr val="bg1"/>
                </a:solidFill>
              </a:rPr>
              <a:t>Dynamics</a:t>
            </a:r>
            <a:r>
              <a:rPr lang="de-CH" sz="1400" dirty="0" smtClean="0">
                <a:solidFill>
                  <a:schemeClr val="bg1"/>
                </a:solidFill>
              </a:rPr>
              <a:t> (</a:t>
            </a:r>
            <a:r>
              <a:rPr lang="de-CH" sz="1400" dirty="0" err="1" smtClean="0">
                <a:solidFill>
                  <a:schemeClr val="bg1"/>
                </a:solidFill>
              </a:rPr>
              <a:t>current</a:t>
            </a:r>
            <a:r>
              <a:rPr lang="de-CH" sz="1400" dirty="0" smtClean="0">
                <a:solidFill>
                  <a:schemeClr val="bg1"/>
                </a:solidFill>
              </a:rPr>
              <a:t>). T </a:t>
            </a:r>
            <a:r>
              <a:rPr lang="de-CH" sz="1400" dirty="0" err="1">
                <a:solidFill>
                  <a:schemeClr val="bg1"/>
                </a:solidFill>
              </a:rPr>
              <a:t>Galousis</a:t>
            </a:r>
            <a:r>
              <a:rPr lang="de-CH" sz="1400" dirty="0" smtClean="0">
                <a:solidFill>
                  <a:schemeClr val="bg1"/>
                </a:solidFill>
              </a:rPr>
              <a:t>, </a:t>
            </a:r>
            <a:r>
              <a:rPr lang="de-CH" sz="1400" dirty="0">
                <a:solidFill>
                  <a:schemeClr val="bg1"/>
                </a:solidFill>
              </a:rPr>
              <a:t>M </a:t>
            </a:r>
            <a:r>
              <a:rPr lang="de-CH" sz="1400" dirty="0" err="1">
                <a:solidFill>
                  <a:schemeClr val="bg1"/>
                </a:solidFill>
              </a:rPr>
              <a:t>Ulmann</a:t>
            </a:r>
            <a:r>
              <a:rPr lang="de-CH" sz="1400" dirty="0">
                <a:solidFill>
                  <a:schemeClr val="bg1"/>
                </a:solidFill>
              </a:rPr>
              <a:t>, L Christou, N </a:t>
            </a:r>
            <a:r>
              <a:rPr lang="de-CH" sz="1400" dirty="0" err="1">
                <a:solidFill>
                  <a:schemeClr val="bg1"/>
                </a:solidFill>
              </a:rPr>
              <a:t>Pappa</a:t>
            </a:r>
            <a:r>
              <a:rPr lang="de-CH" sz="1400" dirty="0">
                <a:solidFill>
                  <a:schemeClr val="bg1"/>
                </a:solidFill>
              </a:rPr>
              <a:t>, S </a:t>
            </a:r>
            <a:r>
              <a:rPr lang="de-CH" sz="1400" dirty="0" err="1">
                <a:solidFill>
                  <a:schemeClr val="bg1"/>
                </a:solidFill>
              </a:rPr>
              <a:t>Sklavos</a:t>
            </a:r>
            <a:r>
              <a:rPr lang="de-CH" sz="1400" dirty="0">
                <a:solidFill>
                  <a:schemeClr val="bg1"/>
                </a:solidFill>
              </a:rPr>
              <a:t>, …</a:t>
            </a:r>
          </a:p>
          <a:p>
            <a:pPr>
              <a:spcBef>
                <a:spcPts val="600"/>
              </a:spcBef>
            </a:pPr>
            <a:r>
              <a:rPr lang="de-CH" sz="1400" b="1" dirty="0" smtClean="0">
                <a:solidFill>
                  <a:schemeClr val="bg1"/>
                </a:solidFill>
              </a:rPr>
              <a:t>ICG-WIGOS</a:t>
            </a:r>
            <a:r>
              <a:rPr lang="de-CH" sz="1400" dirty="0" smtClean="0">
                <a:solidFill>
                  <a:schemeClr val="bg1"/>
                </a:solidFill>
              </a:rPr>
              <a:t>. S </a:t>
            </a:r>
            <a:r>
              <a:rPr lang="de-CH" sz="1400" dirty="0" err="1">
                <a:solidFill>
                  <a:schemeClr val="bg1"/>
                </a:solidFill>
              </a:rPr>
              <a:t>Barrell</a:t>
            </a:r>
            <a:r>
              <a:rPr lang="de-CH" sz="1400" dirty="0">
                <a:solidFill>
                  <a:schemeClr val="bg1"/>
                </a:solidFill>
              </a:rPr>
              <a:t>, B </a:t>
            </a:r>
            <a:r>
              <a:rPr lang="de-CH" sz="1400" dirty="0" err="1">
                <a:solidFill>
                  <a:schemeClr val="bg1"/>
                </a:solidFill>
              </a:rPr>
              <a:t>Calpini</a:t>
            </a:r>
            <a:r>
              <a:rPr lang="de-CH" sz="1400" dirty="0">
                <a:solidFill>
                  <a:schemeClr val="bg1"/>
                </a:solidFill>
              </a:rPr>
              <a:t>, …</a:t>
            </a:r>
          </a:p>
          <a:p>
            <a:r>
              <a:rPr lang="de-CH" sz="1400" b="1" dirty="0" smtClean="0">
                <a:solidFill>
                  <a:schemeClr val="bg1"/>
                </a:solidFill>
              </a:rPr>
              <a:t>TT-WMD</a:t>
            </a:r>
            <a:r>
              <a:rPr lang="de-CH" sz="1400" dirty="0" smtClean="0">
                <a:solidFill>
                  <a:schemeClr val="bg1"/>
                </a:solidFill>
              </a:rPr>
              <a:t>. (</a:t>
            </a:r>
            <a:r>
              <a:rPr lang="de-CH" sz="1400" dirty="0" err="1">
                <a:solidFill>
                  <a:schemeClr val="bg1"/>
                </a:solidFill>
              </a:rPr>
              <a:t>current</a:t>
            </a:r>
            <a:r>
              <a:rPr lang="de-CH" sz="1400" dirty="0">
                <a:solidFill>
                  <a:schemeClr val="bg1"/>
                </a:solidFill>
              </a:rPr>
              <a:t>) K </a:t>
            </a:r>
            <a:r>
              <a:rPr lang="de-CH" sz="1400" dirty="0" err="1">
                <a:solidFill>
                  <a:schemeClr val="bg1"/>
                </a:solidFill>
              </a:rPr>
              <a:t>Monnik</a:t>
            </a:r>
            <a:r>
              <a:rPr lang="de-CH" sz="1400" dirty="0">
                <a:solidFill>
                  <a:schemeClr val="bg1"/>
                </a:solidFill>
              </a:rPr>
              <a:t>, J Klausen, J </a:t>
            </a:r>
            <a:r>
              <a:rPr lang="de-CH" sz="1400" dirty="0" err="1">
                <a:solidFill>
                  <a:schemeClr val="bg1"/>
                </a:solidFill>
              </a:rPr>
              <a:t>Swaykos</a:t>
            </a:r>
            <a:r>
              <a:rPr lang="de-CH" sz="1400" dirty="0">
                <a:solidFill>
                  <a:schemeClr val="bg1"/>
                </a:solidFill>
              </a:rPr>
              <a:t>, T Boston, U </a:t>
            </a:r>
            <a:r>
              <a:rPr lang="de-CH" sz="1400" dirty="0" err="1">
                <a:solidFill>
                  <a:schemeClr val="bg1"/>
                </a:solidFill>
              </a:rPr>
              <a:t>Looser</a:t>
            </a:r>
            <a:r>
              <a:rPr lang="de-CH" sz="1400" dirty="0">
                <a:solidFill>
                  <a:schemeClr val="bg1"/>
                </a:solidFill>
              </a:rPr>
              <a:t>, E </a:t>
            </a:r>
            <a:r>
              <a:rPr lang="de-CH" sz="1400" dirty="0" err="1">
                <a:solidFill>
                  <a:schemeClr val="bg1"/>
                </a:solidFill>
              </a:rPr>
              <a:t>Büyükbas</a:t>
            </a:r>
            <a:r>
              <a:rPr lang="de-CH" sz="1400" dirty="0">
                <a:solidFill>
                  <a:schemeClr val="bg1"/>
                </a:solidFill>
              </a:rPr>
              <a:t>, Zhao </a:t>
            </a:r>
            <a:r>
              <a:rPr lang="de-CH" sz="1400" dirty="0" err="1">
                <a:solidFill>
                  <a:schemeClr val="bg1"/>
                </a:solidFill>
              </a:rPr>
              <a:t>Licheng</a:t>
            </a:r>
            <a:r>
              <a:rPr lang="de-CH" sz="1400" dirty="0">
                <a:solidFill>
                  <a:schemeClr val="bg1"/>
                </a:solidFill>
              </a:rPr>
              <a:t>, </a:t>
            </a:r>
            <a:r>
              <a:rPr lang="de-CH" sz="1400" dirty="0" smtClean="0">
                <a:solidFill>
                  <a:schemeClr val="bg1"/>
                </a:solidFill>
              </a:rPr>
              <a:t>T </a:t>
            </a:r>
            <a:r>
              <a:rPr lang="de-CH" sz="1400" dirty="0">
                <a:solidFill>
                  <a:schemeClr val="bg1"/>
                </a:solidFill>
              </a:rPr>
              <a:t>Oakley, S Foreman, D </a:t>
            </a:r>
            <a:r>
              <a:rPr lang="de-CH" sz="1400" dirty="0" err="1">
                <a:solidFill>
                  <a:schemeClr val="bg1"/>
                </a:solidFill>
              </a:rPr>
              <a:t>Lockett</a:t>
            </a:r>
            <a:r>
              <a:rPr lang="de-CH" sz="1400" dirty="0">
                <a:solidFill>
                  <a:schemeClr val="bg1"/>
                </a:solidFill>
              </a:rPr>
              <a:t>, L </a:t>
            </a:r>
            <a:r>
              <a:rPr lang="de-CH" sz="1400" dirty="0" err="1" smtClean="0">
                <a:solidFill>
                  <a:schemeClr val="bg1"/>
                </a:solidFill>
              </a:rPr>
              <a:t>Nunes</a:t>
            </a:r>
            <a:endParaRPr lang="de-CH" sz="1400" dirty="0">
              <a:solidFill>
                <a:schemeClr val="bg1"/>
              </a:solidFill>
            </a:endParaRPr>
          </a:p>
          <a:p>
            <a:r>
              <a:rPr lang="de-CH" sz="1400" b="1" dirty="0" smtClean="0">
                <a:solidFill>
                  <a:schemeClr val="bg1"/>
                </a:solidFill>
              </a:rPr>
              <a:t>IPET-MDRD</a:t>
            </a:r>
            <a:r>
              <a:rPr lang="de-CH" sz="1400" dirty="0" smtClean="0">
                <a:solidFill>
                  <a:schemeClr val="bg1"/>
                </a:solidFill>
              </a:rPr>
              <a:t>. D </a:t>
            </a:r>
            <a:r>
              <a:rPr lang="de-CH" sz="1400" dirty="0">
                <a:solidFill>
                  <a:schemeClr val="bg1"/>
                </a:solidFill>
              </a:rPr>
              <a:t>Lowe, J Tandy, …</a:t>
            </a:r>
          </a:p>
          <a:p>
            <a:pPr>
              <a:spcBef>
                <a:spcPts val="600"/>
              </a:spcBef>
            </a:pPr>
            <a:r>
              <a:rPr lang="de-CH" sz="1400" b="1" dirty="0">
                <a:solidFill>
                  <a:schemeClr val="bg1"/>
                </a:solidFill>
              </a:rPr>
              <a:t>JCOMMOPS</a:t>
            </a:r>
            <a:r>
              <a:rPr lang="de-CH" sz="1400" dirty="0">
                <a:solidFill>
                  <a:schemeClr val="bg1"/>
                </a:solidFill>
              </a:rPr>
              <a:t>, </a:t>
            </a:r>
            <a:r>
              <a:rPr lang="de-CH" sz="1400" b="1" dirty="0">
                <a:solidFill>
                  <a:schemeClr val="bg1"/>
                </a:solidFill>
              </a:rPr>
              <a:t>GAW WDCs</a:t>
            </a:r>
            <a:r>
              <a:rPr lang="de-CH" sz="1400" dirty="0" smtClean="0">
                <a:solidFill>
                  <a:schemeClr val="bg1"/>
                </a:solidFill>
              </a:rPr>
              <a:t>, </a:t>
            </a:r>
            <a:r>
              <a:rPr lang="de-CH" sz="1400" b="1" dirty="0">
                <a:solidFill>
                  <a:schemeClr val="bg1"/>
                </a:solidFill>
              </a:rPr>
              <a:t>ET-WDC</a:t>
            </a:r>
            <a:r>
              <a:rPr lang="de-CH" sz="1400" dirty="0">
                <a:solidFill>
                  <a:schemeClr val="bg1"/>
                </a:solidFill>
              </a:rPr>
              <a:t>, </a:t>
            </a:r>
            <a:r>
              <a:rPr lang="de-CH" sz="1400" dirty="0" smtClean="0">
                <a:solidFill>
                  <a:schemeClr val="bg1"/>
                </a:solidFill>
              </a:rPr>
              <a:t>…</a:t>
            </a:r>
            <a:endParaRPr lang="de-CH" sz="14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ww.teamworkandleadership.com/wp-content/uploads/2015/02/teamwork-story-teamwork-makes-the-dreamwor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21750">
            <a:off x="1590398" y="890746"/>
            <a:ext cx="1166364" cy="1005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9768426">
            <a:off x="1354165" y="1848758"/>
            <a:ext cx="254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err="1" smtClean="0">
                <a:solidFill>
                  <a:schemeClr val="bg1"/>
                </a:solidFill>
              </a:rPr>
              <a:t>You</a:t>
            </a:r>
            <a:r>
              <a:rPr lang="de-CH" b="1" dirty="0" smtClean="0">
                <a:solidFill>
                  <a:schemeClr val="bg1"/>
                </a:solidFill>
              </a:rPr>
              <a:t> &amp; </a:t>
            </a:r>
            <a:r>
              <a:rPr lang="de-CH" b="1" dirty="0" err="1" smtClean="0">
                <a:solidFill>
                  <a:schemeClr val="bg1"/>
                </a:solidFill>
              </a:rPr>
              <a:t>your</a:t>
            </a:r>
            <a:r>
              <a:rPr lang="de-CH" b="1" dirty="0" smtClean="0">
                <a:solidFill>
                  <a:schemeClr val="bg1"/>
                </a:solidFill>
              </a:rPr>
              <a:t> </a:t>
            </a:r>
            <a:r>
              <a:rPr lang="de-CH" b="1" dirty="0" err="1" smtClean="0">
                <a:solidFill>
                  <a:schemeClr val="bg1"/>
                </a:solidFill>
              </a:rPr>
              <a:t>organization</a:t>
            </a:r>
            <a:r>
              <a:rPr lang="de-CH" b="1" dirty="0" smtClean="0">
                <a:solidFill>
                  <a:schemeClr val="bg1"/>
                </a:solidFill>
              </a:rPr>
              <a:t>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OSCAR/Surface initial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integration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330700"/>
            <a:ext cx="8229600" cy="1795463"/>
          </a:xfrm>
        </p:spPr>
        <p:txBody>
          <a:bodyPr>
            <a:normAutofit/>
          </a:bodyPr>
          <a:lstStyle/>
          <a:p>
            <a:r>
              <a:rPr lang="de-CH" sz="2800" dirty="0" err="1" smtClean="0"/>
              <a:t>Integrate</a:t>
            </a:r>
            <a:r>
              <a:rPr lang="de-CH" sz="2800" dirty="0" smtClean="0"/>
              <a:t> </a:t>
            </a:r>
            <a:r>
              <a:rPr lang="de-CH" sz="2800" dirty="0" err="1" smtClean="0"/>
              <a:t>first</a:t>
            </a:r>
            <a:r>
              <a:rPr lang="de-CH" sz="2800" dirty="0" smtClean="0"/>
              <a:t>, </a:t>
            </a:r>
            <a:r>
              <a:rPr lang="de-CH" sz="2800" dirty="0" err="1" smtClean="0"/>
              <a:t>then</a:t>
            </a:r>
            <a:r>
              <a:rPr lang="de-CH" sz="2800" dirty="0" smtClean="0"/>
              <a:t> </a:t>
            </a:r>
            <a:r>
              <a:rPr lang="de-CH" sz="2800" dirty="0" err="1" smtClean="0"/>
              <a:t>consolidate</a:t>
            </a:r>
            <a:endParaRPr lang="de-CH" sz="2800" dirty="0" smtClean="0"/>
          </a:p>
          <a:p>
            <a:r>
              <a:rPr lang="de-CH" sz="2800" dirty="0" smtClean="0"/>
              <a:t>Potential </a:t>
            </a:r>
            <a:r>
              <a:rPr lang="de-CH" sz="2800" dirty="0" err="1" smtClean="0"/>
              <a:t>duplicates</a:t>
            </a:r>
            <a:r>
              <a:rPr lang="de-CH" sz="2800" dirty="0" smtClean="0"/>
              <a:t> </a:t>
            </a:r>
            <a:r>
              <a:rPr lang="de-CH" sz="2800" dirty="0" err="1" smtClean="0"/>
              <a:t>between</a:t>
            </a:r>
            <a:r>
              <a:rPr lang="de-CH" sz="2800" dirty="0" smtClean="0"/>
              <a:t> </a:t>
            </a:r>
            <a:r>
              <a:rPr lang="de-CH" sz="2800" dirty="0" err="1" smtClean="0"/>
              <a:t>Vol</a:t>
            </a:r>
            <a:r>
              <a:rPr lang="de-CH" sz="2800" dirty="0" smtClean="0"/>
              <a:t> A, WRD, </a:t>
            </a:r>
            <a:r>
              <a:rPr lang="de-CH" sz="2800" dirty="0" err="1" smtClean="0"/>
              <a:t>and</a:t>
            </a:r>
            <a:r>
              <a:rPr lang="de-CH" sz="2800" dirty="0" smtClean="0"/>
              <a:t> GAW</a:t>
            </a:r>
            <a:endParaRPr lang="en-US" sz="2800" dirty="0" smtClean="0"/>
          </a:p>
          <a:p>
            <a:pPr lvl="1"/>
            <a:r>
              <a:rPr lang="de-CH" sz="2400" dirty="0" smtClean="0"/>
              <a:t>Members </a:t>
            </a:r>
            <a:r>
              <a:rPr lang="de-CH" sz="2400" dirty="0" err="1" smtClean="0"/>
              <a:t>only</a:t>
            </a:r>
            <a:r>
              <a:rPr lang="de-CH" sz="2400" dirty="0" smtClean="0"/>
              <a:t> </a:t>
            </a:r>
            <a:r>
              <a:rPr lang="de-CH" sz="2400" dirty="0" err="1" smtClean="0"/>
              <a:t>know</a:t>
            </a:r>
            <a:r>
              <a:rPr lang="de-CH" sz="2400" dirty="0" smtClean="0"/>
              <a:t> </a:t>
            </a:r>
            <a:r>
              <a:rPr lang="de-CH" sz="2400" dirty="0" err="1" smtClean="0"/>
              <a:t>what</a:t>
            </a:r>
            <a:r>
              <a:rPr lang="de-CH" sz="2400" dirty="0" smtClean="0"/>
              <a:t> </a:t>
            </a:r>
            <a:r>
              <a:rPr lang="de-CH" sz="2400" dirty="0" err="1" smtClean="0"/>
              <a:t>is</a:t>
            </a:r>
            <a:r>
              <a:rPr lang="de-CH" sz="2400" dirty="0" smtClean="0"/>
              <a:t> a </a:t>
            </a:r>
            <a:r>
              <a:rPr lang="de-CH" sz="2400" dirty="0" err="1" smtClean="0"/>
              <a:t>duplicate</a:t>
            </a:r>
            <a:endParaRPr lang="de-CH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1612901"/>
            <a:ext cx="161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1" y="1612901"/>
            <a:ext cx="1596977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44" y="1612901"/>
            <a:ext cx="1594286" cy="126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39" y="1612901"/>
            <a:ext cx="1603636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us 1"/>
          <p:cNvSpPr/>
          <p:nvPr/>
        </p:nvSpPr>
        <p:spPr>
          <a:xfrm>
            <a:off x="2201132" y="2046051"/>
            <a:ext cx="393700" cy="3937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 2"/>
          <p:cNvSpPr/>
          <p:nvPr/>
        </p:nvSpPr>
        <p:spPr>
          <a:xfrm>
            <a:off x="6653634" y="2033351"/>
            <a:ext cx="419100" cy="4191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4435240" y="2046051"/>
            <a:ext cx="393700" cy="3937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9854" y="3015734"/>
            <a:ext cx="1361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dirty="0" err="1"/>
              <a:t>Vol</a:t>
            </a:r>
            <a:r>
              <a:rPr lang="de-CH" dirty="0"/>
              <a:t> </a:t>
            </a:r>
            <a:r>
              <a:rPr lang="de-CH" dirty="0" smtClean="0"/>
              <a:t>A + WRD</a:t>
            </a:r>
          </a:p>
          <a:p>
            <a:pPr algn="ctr"/>
            <a:r>
              <a:rPr lang="de-CH" dirty="0" smtClean="0"/>
              <a:t>(«</a:t>
            </a:r>
            <a:r>
              <a:rPr lang="de-CH" dirty="0"/>
              <a:t>GOS»)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69566" y="3015733"/>
            <a:ext cx="1090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dirty="0" smtClean="0"/>
              <a:t>GAWSIS</a:t>
            </a:r>
          </a:p>
          <a:p>
            <a:pPr algn="ctr"/>
            <a:r>
              <a:rPr lang="de-CH" dirty="0" smtClean="0"/>
              <a:t>(«</a:t>
            </a:r>
            <a:r>
              <a:rPr lang="de-CH" dirty="0"/>
              <a:t>GAW»)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89730" y="3015732"/>
            <a:ext cx="1303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dirty="0" smtClean="0"/>
              <a:t>JCOMMOPS</a:t>
            </a:r>
          </a:p>
          <a:p>
            <a:pPr algn="ctr"/>
            <a:r>
              <a:rPr lang="de-CH" dirty="0" smtClean="0"/>
              <a:t>(«GOOS»)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87939" y="3154231"/>
            <a:ext cx="161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dirty="0" smtClean="0"/>
              <a:t>OSCAR/Surface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Stations</a:t>
            </a:r>
            <a:r>
              <a:rPr lang="de-CH" dirty="0" smtClean="0"/>
              <a:t>, </a:t>
            </a:r>
            <a:r>
              <a:rPr lang="de-CH" dirty="0" err="1" smtClean="0"/>
              <a:t>Unite</a:t>
            </a:r>
            <a:r>
              <a:rPr lang="de-CH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Speak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thy</a:t>
            </a:r>
            <a:r>
              <a:rPr lang="de-CH" dirty="0"/>
              <a:t> </a:t>
            </a:r>
            <a:r>
              <a:rPr lang="de-CH" dirty="0" err="1" smtClean="0"/>
              <a:t>neighbour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existing</a:t>
            </a:r>
            <a:r>
              <a:rPr lang="de-CH" dirty="0" smtClean="0"/>
              <a:t> OSCAR </a:t>
            </a:r>
            <a:r>
              <a:rPr lang="de-CH" dirty="0" err="1" smtClean="0"/>
              <a:t>entries</a:t>
            </a:r>
            <a:r>
              <a:rPr lang="de-CH" dirty="0" smtClean="0"/>
              <a:t> 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possible</a:t>
            </a:r>
            <a:endParaRPr lang="de-CH" dirty="0" smtClean="0"/>
          </a:p>
          <a:p>
            <a:pPr lvl="1"/>
            <a:r>
              <a:rPr lang="de-CH" dirty="0" err="1" smtClean="0"/>
              <a:t>Don’t</a:t>
            </a:r>
            <a:r>
              <a:rPr lang="de-CH" dirty="0" smtClean="0"/>
              <a:t> </a:t>
            </a:r>
            <a:r>
              <a:rPr lang="de-CH" dirty="0" err="1" smtClean="0"/>
              <a:t>generate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stations</a:t>
            </a:r>
            <a:r>
              <a:rPr lang="de-CH" dirty="0" smtClean="0"/>
              <a:t> </a:t>
            </a:r>
            <a:r>
              <a:rPr lang="de-CH" dirty="0" err="1" smtClean="0"/>
              <a:t>unless</a:t>
            </a:r>
            <a:r>
              <a:rPr lang="de-CH" dirty="0" smtClean="0"/>
              <a:t> </a:t>
            </a:r>
            <a:r>
              <a:rPr lang="de-CH" dirty="0" err="1" smtClean="0"/>
              <a:t>there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a </a:t>
            </a:r>
            <a:r>
              <a:rPr lang="de-CH" dirty="0" err="1" smtClean="0"/>
              <a:t>good</a:t>
            </a:r>
            <a:r>
              <a:rPr lang="de-CH" dirty="0" smtClean="0"/>
              <a:t> </a:t>
            </a:r>
            <a:r>
              <a:rPr lang="de-CH" dirty="0" err="1" smtClean="0"/>
              <a:t>reason</a:t>
            </a:r>
            <a:r>
              <a:rPr lang="de-CH" dirty="0" smtClean="0"/>
              <a:t>!</a:t>
            </a:r>
          </a:p>
          <a:p>
            <a:pPr lvl="1"/>
            <a:r>
              <a:rPr lang="de-CH" dirty="0" err="1" smtClean="0"/>
              <a:t>Several</a:t>
            </a:r>
            <a:r>
              <a:rPr lang="de-CH" dirty="0" smtClean="0"/>
              <a:t> </a:t>
            </a:r>
            <a:r>
              <a:rPr lang="de-CH" dirty="0" err="1" smtClean="0"/>
              <a:t>organizations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share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same </a:t>
            </a:r>
            <a:r>
              <a:rPr lang="de-CH" dirty="0" err="1" smtClean="0"/>
              <a:t>observing</a:t>
            </a:r>
            <a:r>
              <a:rPr lang="de-CH" dirty="0" smtClean="0"/>
              <a:t> </a:t>
            </a:r>
            <a:r>
              <a:rPr lang="de-CH" dirty="0" err="1" smtClean="0"/>
              <a:t>facility</a:t>
            </a:r>
            <a:endParaRPr lang="de-CH" dirty="0" smtClean="0"/>
          </a:p>
          <a:p>
            <a:r>
              <a:rPr lang="de-CH" dirty="0" smtClean="0"/>
              <a:t>An </a:t>
            </a:r>
            <a:r>
              <a:rPr lang="de-CH" dirty="0" err="1" smtClean="0"/>
              <a:t>observing</a:t>
            </a:r>
            <a:r>
              <a:rPr lang="de-CH" dirty="0" smtClean="0"/>
              <a:t> </a:t>
            </a:r>
            <a:r>
              <a:rPr lang="de-CH" dirty="0" err="1" smtClean="0"/>
              <a:t>facility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host </a:t>
            </a:r>
            <a:r>
              <a:rPr lang="de-CH" dirty="0" err="1" smtClean="0"/>
              <a:t>many</a:t>
            </a:r>
            <a:r>
              <a:rPr lang="de-CH" dirty="0" smtClean="0"/>
              <a:t> different </a:t>
            </a:r>
            <a:r>
              <a:rPr lang="de-CH" dirty="0" err="1" smtClean="0"/>
              <a:t>instruments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serve</a:t>
            </a:r>
            <a:r>
              <a:rPr lang="de-CH" dirty="0" smtClean="0"/>
              <a:t> </a:t>
            </a:r>
            <a:r>
              <a:rPr lang="de-CH" dirty="0" err="1" smtClean="0"/>
              <a:t>several</a:t>
            </a:r>
            <a:r>
              <a:rPr lang="de-CH" dirty="0" smtClean="0"/>
              <a:t> </a:t>
            </a:r>
            <a:r>
              <a:rPr lang="de-CH" dirty="0" err="1" smtClean="0"/>
              <a:t>programs</a:t>
            </a:r>
            <a:r>
              <a:rPr lang="de-CH" dirty="0" smtClean="0"/>
              <a:t> / </a:t>
            </a:r>
            <a:r>
              <a:rPr lang="de-CH" dirty="0" err="1" smtClean="0"/>
              <a:t>networks</a:t>
            </a:r>
            <a:endParaRPr lang="de-CH" dirty="0" smtClean="0"/>
          </a:p>
          <a:p>
            <a:pPr lvl="1"/>
            <a:r>
              <a:rPr lang="de-CH" dirty="0" smtClean="0"/>
              <a:t>Station </a:t>
            </a:r>
            <a:r>
              <a:rPr lang="de-CH" dirty="0" err="1" smtClean="0"/>
              <a:t>metadata</a:t>
            </a:r>
            <a:r>
              <a:rPr lang="de-CH" dirty="0" smtClean="0"/>
              <a:t> </a:t>
            </a:r>
            <a:r>
              <a:rPr lang="de-CH" dirty="0" err="1" smtClean="0"/>
              <a:t>should</a:t>
            </a:r>
            <a:r>
              <a:rPr lang="de-CH" dirty="0" smtClean="0"/>
              <a:t> </a:t>
            </a:r>
            <a:r>
              <a:rPr lang="de-CH" dirty="0" err="1" smtClean="0"/>
              <a:t>enable</a:t>
            </a:r>
            <a:r>
              <a:rPr lang="de-CH" dirty="0" smtClean="0"/>
              <a:t> </a:t>
            </a:r>
            <a:r>
              <a:rPr lang="de-CH" dirty="0" err="1" smtClean="0"/>
              <a:t>adequate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observations</a:t>
            </a:r>
            <a:endParaRPr lang="de-CH" dirty="0" smtClean="0"/>
          </a:p>
          <a:p>
            <a:pPr lvl="1"/>
            <a:r>
              <a:rPr lang="de-CH" dirty="0" err="1" smtClean="0"/>
              <a:t>Various</a:t>
            </a:r>
            <a:r>
              <a:rPr lang="de-CH" dirty="0" smtClean="0"/>
              <a:t> different </a:t>
            </a:r>
            <a:r>
              <a:rPr lang="de-CH" dirty="0" err="1" smtClean="0"/>
              <a:t>observations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increase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value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each</a:t>
            </a:r>
            <a:r>
              <a:rPr lang="de-CH" dirty="0" smtClean="0"/>
              <a:t>, so </a:t>
            </a:r>
            <a:r>
              <a:rPr lang="de-CH" dirty="0" err="1" smtClean="0"/>
              <a:t>documenting</a:t>
            </a:r>
            <a:r>
              <a:rPr lang="de-CH" dirty="0" smtClean="0"/>
              <a:t> </a:t>
            </a:r>
            <a:r>
              <a:rPr lang="de-CH" dirty="0" err="1" smtClean="0"/>
              <a:t>them</a:t>
            </a:r>
            <a:r>
              <a:rPr lang="de-CH" dirty="0" smtClean="0"/>
              <a:t> in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place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good</a:t>
            </a:r>
            <a:r>
              <a:rPr lang="de-CH" dirty="0" smtClean="0"/>
              <a:t> </a:t>
            </a:r>
            <a:r>
              <a:rPr lang="de-CH" dirty="0" err="1" smtClean="0"/>
              <a:t>practice</a:t>
            </a:r>
            <a:endParaRPr lang="de-CH" dirty="0" smtClean="0"/>
          </a:p>
          <a:p>
            <a:r>
              <a:rPr lang="de-CH" dirty="0" smtClean="0"/>
              <a:t>More </a:t>
            </a:r>
            <a:r>
              <a:rPr lang="de-CH" dirty="0" err="1" smtClean="0"/>
              <a:t>stations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mean</a:t>
            </a:r>
            <a:r>
              <a:rPr lang="de-CH" dirty="0" smtClean="0"/>
              <a:t> </a:t>
            </a:r>
            <a:r>
              <a:rPr lang="de-CH" dirty="0" err="1" smtClean="0"/>
              <a:t>more</a:t>
            </a:r>
            <a:r>
              <a:rPr lang="de-CH" dirty="0" smtClean="0"/>
              <a:t> </a:t>
            </a:r>
            <a:r>
              <a:rPr lang="de-CH" dirty="0" err="1" smtClean="0"/>
              <a:t>work</a:t>
            </a:r>
            <a:r>
              <a:rPr lang="de-CH" dirty="0" smtClean="0"/>
              <a:t>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362700" cy="4525963"/>
          </a:xfrm>
        </p:spPr>
        <p:txBody>
          <a:bodyPr>
            <a:normAutofit fontScale="92500" lnSpcReduction="10000"/>
          </a:bodyPr>
          <a:lstStyle/>
          <a:p>
            <a:r>
              <a:rPr lang="de-CH" sz="2400" dirty="0" smtClean="0"/>
              <a:t>A: ZUGSPITZE (</a:t>
            </a:r>
            <a:r>
              <a:rPr lang="en-US" sz="2400" dirty="0" smtClean="0"/>
              <a:t>0-20000-0-10961)</a:t>
            </a:r>
          </a:p>
          <a:p>
            <a:pPr lvl="1"/>
            <a:r>
              <a:rPr lang="en-US" sz="2000" dirty="0"/>
              <a:t>47.4222222222°N, 10.9866666667°E, </a:t>
            </a:r>
            <a:r>
              <a:rPr lang="en-US" sz="2000" dirty="0" smtClean="0"/>
              <a:t>2964m</a:t>
            </a:r>
          </a:p>
          <a:p>
            <a:r>
              <a:rPr lang="de-CH" sz="2400" dirty="0" smtClean="0"/>
              <a:t>B: Zugspitze-</a:t>
            </a:r>
            <a:r>
              <a:rPr lang="de-CH" sz="2400" dirty="0" err="1" smtClean="0"/>
              <a:t>Schneefernerhaus</a:t>
            </a:r>
            <a:r>
              <a:rPr lang="de-CH" sz="2400" dirty="0" smtClean="0"/>
              <a:t> (</a:t>
            </a:r>
            <a:r>
              <a:rPr lang="en-US" sz="2400" dirty="0" smtClean="0"/>
              <a:t>0-20008-0-ZSF</a:t>
            </a:r>
            <a:r>
              <a:rPr lang="de-CH" sz="2400" dirty="0" smtClean="0"/>
              <a:t>)</a:t>
            </a:r>
          </a:p>
          <a:p>
            <a:pPr lvl="1"/>
            <a:r>
              <a:rPr lang="en-US" sz="2000" dirty="0" smtClean="0"/>
              <a:t>47.4165°N, 10.97964°E, 2671m</a:t>
            </a:r>
          </a:p>
          <a:p>
            <a:r>
              <a:rPr lang="de-CH" sz="2400" dirty="0" smtClean="0"/>
              <a:t>C: Zugspitze-Gipfel (</a:t>
            </a:r>
            <a:r>
              <a:rPr lang="en-US" sz="2400" dirty="0"/>
              <a:t>0-20008-0-ZUG</a:t>
            </a:r>
            <a:r>
              <a:rPr lang="de-CH" sz="2400" dirty="0" smtClean="0"/>
              <a:t>)</a:t>
            </a:r>
          </a:p>
          <a:p>
            <a:pPr lvl="1"/>
            <a:r>
              <a:rPr lang="en-US" sz="2000" dirty="0"/>
              <a:t>47.421075°N, 10.985896°E, </a:t>
            </a:r>
            <a:r>
              <a:rPr lang="en-US" sz="2000" dirty="0" smtClean="0"/>
              <a:t>2962m</a:t>
            </a:r>
          </a:p>
          <a:p>
            <a:pPr lvl="1"/>
            <a:endParaRPr lang="de-CH" sz="2000" dirty="0"/>
          </a:p>
          <a:p>
            <a:r>
              <a:rPr lang="de-CH" sz="2400" dirty="0" smtClean="0">
                <a:sym typeface="Wingdings" panose="05000000000000000000" pitchFamily="2" charset="2"/>
              </a:rPr>
              <a:t>A </a:t>
            </a:r>
            <a:r>
              <a:rPr lang="de-CH" sz="2400" dirty="0" err="1" smtClean="0">
                <a:sym typeface="Wingdings" panose="05000000000000000000" pitchFamily="2" charset="2"/>
              </a:rPr>
              <a:t>and</a:t>
            </a:r>
            <a:r>
              <a:rPr lang="de-CH" sz="2400" dirty="0" smtClean="0">
                <a:sym typeface="Wingdings" panose="05000000000000000000" pitchFamily="2" charset="2"/>
              </a:rPr>
              <a:t> C </a:t>
            </a:r>
            <a:r>
              <a:rPr lang="de-CH" sz="2400" dirty="0" err="1" smtClean="0">
                <a:sym typeface="Wingdings" panose="05000000000000000000" pitchFamily="2" charset="2"/>
              </a:rPr>
              <a:t>are</a:t>
            </a:r>
            <a:r>
              <a:rPr lang="de-CH" sz="2400" dirty="0" smtClean="0"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sym typeface="Wingdings" panose="05000000000000000000" pitchFamily="2" charset="2"/>
              </a:rPr>
              <a:t>the</a:t>
            </a:r>
            <a:r>
              <a:rPr lang="de-CH" sz="2400" dirty="0" smtClean="0">
                <a:sym typeface="Wingdings" panose="05000000000000000000" pitchFamily="2" charset="2"/>
              </a:rPr>
              <a:t> same </a:t>
            </a:r>
            <a:r>
              <a:rPr lang="de-CH" sz="2400" dirty="0" err="1" smtClean="0">
                <a:sym typeface="Wingdings" panose="05000000000000000000" pitchFamily="2" charset="2"/>
              </a:rPr>
              <a:t>station</a:t>
            </a:r>
            <a:r>
              <a:rPr lang="de-CH" sz="2400" dirty="0" smtClean="0"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sym typeface="Wingdings" panose="05000000000000000000" pitchFamily="2" charset="2"/>
              </a:rPr>
              <a:t>and</a:t>
            </a:r>
            <a:r>
              <a:rPr lang="de-CH" sz="2400" dirty="0" smtClean="0"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sym typeface="Wingdings" panose="05000000000000000000" pitchFamily="2" charset="2"/>
              </a:rPr>
              <a:t>could</a:t>
            </a:r>
            <a:r>
              <a:rPr lang="de-CH" sz="2400" dirty="0" smtClean="0"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sym typeface="Wingdings" panose="05000000000000000000" pitchFamily="2" charset="2"/>
              </a:rPr>
              <a:t>be</a:t>
            </a:r>
            <a:r>
              <a:rPr lang="de-CH" sz="2400" dirty="0" smtClean="0"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sym typeface="Wingdings" panose="05000000000000000000" pitchFamily="2" charset="2"/>
              </a:rPr>
              <a:t>consolidated</a:t>
            </a:r>
            <a:endParaRPr lang="de-CH" sz="2400" dirty="0" smtClean="0">
              <a:sym typeface="Wingdings" panose="05000000000000000000" pitchFamily="2" charset="2"/>
            </a:endParaRPr>
          </a:p>
          <a:p>
            <a:r>
              <a:rPr lang="de-CH" sz="2400" dirty="0" smtClean="0">
                <a:sym typeface="Wingdings" panose="05000000000000000000" pitchFamily="2" charset="2"/>
              </a:rPr>
              <a:t>Horizontal </a:t>
            </a:r>
            <a:r>
              <a:rPr lang="de-CH" sz="2400" dirty="0" err="1" smtClean="0">
                <a:sym typeface="Wingdings" panose="05000000000000000000" pitchFamily="2" charset="2"/>
              </a:rPr>
              <a:t>distance</a:t>
            </a:r>
            <a:r>
              <a:rPr lang="de-CH" sz="2400" dirty="0" smtClean="0"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sym typeface="Wingdings" panose="05000000000000000000" pitchFamily="2" charset="2"/>
              </a:rPr>
              <a:t>of</a:t>
            </a:r>
            <a:r>
              <a:rPr lang="de-CH" sz="2400" dirty="0" smtClean="0">
                <a:sym typeface="Wingdings" panose="05000000000000000000" pitchFamily="2" charset="2"/>
              </a:rPr>
              <a:t> ca. 650 m </a:t>
            </a:r>
            <a:r>
              <a:rPr lang="de-CH" sz="2400" dirty="0" err="1" smtClean="0">
                <a:sym typeface="Wingdings" panose="05000000000000000000" pitchFamily="2" charset="2"/>
              </a:rPr>
              <a:t>between</a:t>
            </a:r>
            <a:r>
              <a:rPr lang="de-CH" sz="2400" dirty="0" smtClean="0">
                <a:sym typeface="Wingdings" panose="05000000000000000000" pitchFamily="2" charset="2"/>
              </a:rPr>
              <a:t> A/C </a:t>
            </a:r>
            <a:r>
              <a:rPr lang="de-CH" sz="2400" dirty="0" err="1" smtClean="0">
                <a:sym typeface="Wingdings" panose="05000000000000000000" pitchFamily="2" charset="2"/>
              </a:rPr>
              <a:t>and</a:t>
            </a:r>
            <a:r>
              <a:rPr lang="de-CH" sz="2400" dirty="0" smtClean="0">
                <a:sym typeface="Wingdings" panose="05000000000000000000" pitchFamily="2" charset="2"/>
              </a:rPr>
              <a:t> B </a:t>
            </a:r>
            <a:r>
              <a:rPr lang="de-CH" sz="2400" dirty="0" err="1" smtClean="0">
                <a:sym typeface="Wingdings" panose="05000000000000000000" pitchFamily="2" charset="2"/>
              </a:rPr>
              <a:t>might</a:t>
            </a:r>
            <a:r>
              <a:rPr lang="de-CH" sz="2400" dirty="0" smtClean="0">
                <a:sym typeface="Wingdings" panose="05000000000000000000" pitchFamily="2" charset="2"/>
              </a:rPr>
              <a:t> not </a:t>
            </a:r>
            <a:r>
              <a:rPr lang="de-CH" sz="2400" dirty="0" err="1" smtClean="0">
                <a:sym typeface="Wingdings" panose="05000000000000000000" pitchFamily="2" charset="2"/>
              </a:rPr>
              <a:t>warrant</a:t>
            </a:r>
            <a:r>
              <a:rPr lang="de-CH" sz="2400" dirty="0" smtClean="0">
                <a:sym typeface="Wingdings" panose="05000000000000000000" pitchFamily="2" charset="2"/>
              </a:rPr>
              <a:t> 2 different </a:t>
            </a:r>
            <a:r>
              <a:rPr lang="de-CH" sz="2400" dirty="0" err="1" smtClean="0">
                <a:sym typeface="Wingdings" panose="05000000000000000000" pitchFamily="2" charset="2"/>
              </a:rPr>
              <a:t>station</a:t>
            </a:r>
            <a:r>
              <a:rPr lang="de-CH" sz="2400" dirty="0" smtClean="0"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sym typeface="Wingdings" panose="05000000000000000000" pitchFamily="2" charset="2"/>
              </a:rPr>
              <a:t>entries</a:t>
            </a:r>
            <a:r>
              <a:rPr lang="de-CH" sz="2400" dirty="0" smtClean="0">
                <a:sym typeface="Wingdings" panose="05000000000000000000" pitchFamily="2" charset="2"/>
              </a:rPr>
              <a:t> … but due </a:t>
            </a:r>
            <a:r>
              <a:rPr lang="de-CH" sz="2400" dirty="0" err="1" smtClean="0">
                <a:sym typeface="Wingdings" panose="05000000000000000000" pitchFamily="2" charset="2"/>
              </a:rPr>
              <a:t>to</a:t>
            </a:r>
            <a:r>
              <a:rPr lang="de-CH" sz="2400" dirty="0" smtClean="0"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sym typeface="Wingdings" panose="05000000000000000000" pitchFamily="2" charset="2"/>
              </a:rPr>
              <a:t>the</a:t>
            </a:r>
            <a:r>
              <a:rPr lang="de-CH" sz="2400" dirty="0" smtClean="0">
                <a:sym typeface="Wingdings" panose="05000000000000000000" pitchFamily="2" charset="2"/>
              </a:rPr>
              <a:t> alpine </a:t>
            </a:r>
            <a:r>
              <a:rPr lang="de-CH" sz="2400" dirty="0" err="1" smtClean="0">
                <a:sym typeface="Wingdings" panose="05000000000000000000" pitchFamily="2" charset="2"/>
              </a:rPr>
              <a:t>setting</a:t>
            </a:r>
            <a:r>
              <a:rPr lang="de-CH" sz="2400" dirty="0" smtClean="0">
                <a:sym typeface="Wingdings" panose="05000000000000000000" pitchFamily="2" charset="2"/>
              </a:rPr>
              <a:t>, </a:t>
            </a:r>
            <a:r>
              <a:rPr lang="de-CH" sz="2400" dirty="0" err="1" smtClean="0">
                <a:sym typeface="Wingdings" panose="05000000000000000000" pitchFamily="2" charset="2"/>
              </a:rPr>
              <a:t>the</a:t>
            </a:r>
            <a:r>
              <a:rPr lang="de-CH" sz="2400" dirty="0" smtClean="0"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sym typeface="Wingdings" panose="05000000000000000000" pitchFamily="2" charset="2"/>
              </a:rPr>
              <a:t>difference</a:t>
            </a:r>
            <a:r>
              <a:rPr lang="de-CH" sz="2400" dirty="0" smtClean="0">
                <a:sym typeface="Wingdings" panose="05000000000000000000" pitchFamily="2" charset="2"/>
              </a:rPr>
              <a:t> in </a:t>
            </a:r>
            <a:r>
              <a:rPr lang="de-CH" sz="2400" dirty="0" err="1" smtClean="0">
                <a:sym typeface="Wingdings" panose="05000000000000000000" pitchFamily="2" charset="2"/>
              </a:rPr>
              <a:t>elevation</a:t>
            </a:r>
            <a:r>
              <a:rPr lang="de-CH" sz="2400" dirty="0" smtClean="0"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sym typeface="Wingdings" panose="05000000000000000000" pitchFamily="2" charset="2"/>
              </a:rPr>
              <a:t>clearly</a:t>
            </a:r>
            <a:r>
              <a:rPr lang="de-CH" sz="2400" dirty="0" smtClean="0"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sym typeface="Wingdings" panose="05000000000000000000" pitchFamily="2" charset="2"/>
              </a:rPr>
              <a:t>leads</a:t>
            </a:r>
            <a:r>
              <a:rPr lang="de-CH" sz="2400" dirty="0" smtClean="0"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sym typeface="Wingdings" panose="05000000000000000000" pitchFamily="2" charset="2"/>
              </a:rPr>
              <a:t>to</a:t>
            </a:r>
            <a:r>
              <a:rPr lang="de-CH" sz="2400" dirty="0" smtClean="0">
                <a:sym typeface="Wingdings" panose="05000000000000000000" pitchFamily="2" charset="2"/>
              </a:rPr>
              <a:t> </a:t>
            </a:r>
            <a:r>
              <a:rPr lang="de-CH" sz="2400" dirty="0" err="1" smtClean="0">
                <a:sym typeface="Wingdings" panose="05000000000000000000" pitchFamily="2" charset="2"/>
              </a:rPr>
              <a:t>quite</a:t>
            </a:r>
            <a:r>
              <a:rPr lang="de-CH" sz="2400" dirty="0" smtClean="0">
                <a:sym typeface="Wingdings" panose="05000000000000000000" pitchFamily="2" charset="2"/>
              </a:rPr>
              <a:t> different </a:t>
            </a:r>
            <a:r>
              <a:rPr lang="de-CH" sz="2400" dirty="0" err="1" smtClean="0">
                <a:sym typeface="Wingdings" panose="05000000000000000000" pitchFamily="2" charset="2"/>
              </a:rPr>
              <a:t>exposure</a:t>
            </a:r>
            <a:r>
              <a:rPr lang="de-CH" sz="2400" dirty="0" smtClean="0">
                <a:sym typeface="Wingdings" panose="05000000000000000000" pitchFamily="2" charset="2"/>
              </a:rPr>
              <a:t>.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7" y="570289"/>
            <a:ext cx="22193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oscar.wmo.int/surface/rest/api/files/image/8ffefd4a-1f48-49ac-afbd-1cbc3d18d9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6" y="2383214"/>
            <a:ext cx="2219325" cy="16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751637" y="4244550"/>
            <a:ext cx="2219324" cy="2461050"/>
            <a:chOff x="3238500" y="4025900"/>
            <a:chExt cx="2362200" cy="26670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0" y="4025900"/>
              <a:ext cx="23622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0" y="6457950"/>
              <a:ext cx="962025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425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Consolidate</a:t>
            </a:r>
            <a:r>
              <a:rPr lang="de-CH" dirty="0" smtClean="0"/>
              <a:t> </a:t>
            </a:r>
            <a:r>
              <a:rPr lang="de-CH" dirty="0" err="1" smtClean="0"/>
              <a:t>co-located</a:t>
            </a:r>
            <a:r>
              <a:rPr lang="de-CH" dirty="0" smtClean="0"/>
              <a:t> </a:t>
            </a:r>
            <a:r>
              <a:rPr lang="de-CH" dirty="0" err="1" smtClean="0"/>
              <a:t>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This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preferred</a:t>
            </a:r>
            <a:r>
              <a:rPr lang="de-CH" dirty="0" smtClean="0"/>
              <a:t> </a:t>
            </a:r>
            <a:r>
              <a:rPr lang="de-CH" dirty="0" err="1" smtClean="0"/>
              <a:t>approach</a:t>
            </a:r>
            <a:r>
              <a:rPr lang="de-CH" dirty="0" smtClean="0"/>
              <a:t>!</a:t>
            </a:r>
          </a:p>
          <a:p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station</a:t>
            </a:r>
            <a:r>
              <a:rPr lang="de-CH" dirty="0" smtClean="0"/>
              <a:t> A </a:t>
            </a:r>
            <a:r>
              <a:rPr lang="de-CH" dirty="0" err="1" smtClean="0"/>
              <a:t>should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combined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station</a:t>
            </a:r>
            <a:r>
              <a:rPr lang="de-CH" dirty="0" smtClean="0"/>
              <a:t> B, </a:t>
            </a:r>
            <a:r>
              <a:rPr lang="de-CH" dirty="0" err="1" smtClean="0"/>
              <a:t>first</a:t>
            </a:r>
            <a:r>
              <a:rPr lang="de-CH" dirty="0" smtClean="0"/>
              <a:t>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which</a:t>
            </a:r>
            <a:r>
              <a:rPr lang="de-CH" dirty="0" smtClean="0"/>
              <a:t> </a:t>
            </a:r>
            <a:r>
              <a:rPr lang="de-CH" dirty="0" err="1" smtClean="0"/>
              <a:t>station</a:t>
            </a:r>
            <a:r>
              <a:rPr lang="de-CH" dirty="0" smtClean="0"/>
              <a:t> </a:t>
            </a:r>
            <a:r>
              <a:rPr lang="de-CH" dirty="0" err="1" smtClean="0"/>
              <a:t>should</a:t>
            </a:r>
            <a:r>
              <a:rPr lang="de-CH" dirty="0" smtClean="0"/>
              <a:t> </a:t>
            </a:r>
            <a:r>
              <a:rPr lang="de-CH" dirty="0" err="1" smtClean="0"/>
              <a:t>remain</a:t>
            </a:r>
            <a:r>
              <a:rPr lang="de-CH" dirty="0" smtClean="0"/>
              <a:t>. </a:t>
            </a:r>
            <a:r>
              <a:rPr lang="de-CH" dirty="0" err="1" smtClean="0"/>
              <a:t>Then</a:t>
            </a:r>
            <a:r>
              <a:rPr lang="de-CH" dirty="0" smtClean="0"/>
              <a:t> </a:t>
            </a:r>
            <a:r>
              <a:rPr lang="de-CH" dirty="0" err="1" smtClean="0"/>
              <a:t>copy</a:t>
            </a:r>
            <a:r>
              <a:rPr lang="de-CH" dirty="0" smtClean="0"/>
              <a:t> all </a:t>
            </a:r>
            <a:r>
              <a:rPr lang="de-CH" dirty="0" err="1" smtClean="0"/>
              <a:t>information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other</a:t>
            </a:r>
            <a:r>
              <a:rPr lang="de-CH" dirty="0" smtClean="0"/>
              <a:t>,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«Support»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request</a:t>
            </a:r>
            <a:r>
              <a:rPr lang="de-CH" dirty="0" smtClean="0"/>
              <a:t> </a:t>
            </a:r>
            <a:r>
              <a:rPr lang="de-CH" dirty="0" err="1" smtClean="0"/>
              <a:t>complete</a:t>
            </a:r>
            <a:r>
              <a:rPr lang="de-CH" dirty="0" smtClean="0"/>
              <a:t> </a:t>
            </a:r>
            <a:r>
              <a:rPr lang="de-CH" dirty="0" err="1" smtClean="0"/>
              <a:t>deletion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station</a:t>
            </a:r>
            <a:r>
              <a:rPr lang="de-CH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Linking </a:t>
            </a:r>
            <a:r>
              <a:rPr lang="de-CH" dirty="0" err="1" smtClean="0"/>
              <a:t>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OSCAR </a:t>
            </a:r>
            <a:r>
              <a:rPr lang="de-CH" dirty="0" err="1" smtClean="0"/>
              <a:t>administrators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link </a:t>
            </a:r>
            <a:r>
              <a:rPr lang="de-CH" dirty="0" err="1" smtClean="0"/>
              <a:t>stations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somehow</a:t>
            </a:r>
            <a:r>
              <a:rPr lang="de-CH" dirty="0" smtClean="0"/>
              <a:t> </a:t>
            </a:r>
            <a:r>
              <a:rPr lang="de-CH" dirty="0" err="1" smtClean="0"/>
              <a:t>belong</a:t>
            </a:r>
            <a:r>
              <a:rPr lang="de-CH" dirty="0" smtClean="0"/>
              <a:t> </a:t>
            </a:r>
            <a:r>
              <a:rPr lang="de-CH" dirty="0" err="1" smtClean="0"/>
              <a:t>together</a:t>
            </a:r>
            <a:r>
              <a:rPr lang="de-CH" dirty="0" smtClean="0"/>
              <a:t>. 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co-located</a:t>
            </a:r>
            <a:r>
              <a:rPr lang="de-CH" dirty="0" smtClean="0"/>
              <a:t> </a:t>
            </a:r>
            <a:r>
              <a:rPr lang="de-CH" dirty="0" err="1" smtClean="0"/>
              <a:t>stations</a:t>
            </a:r>
            <a:r>
              <a:rPr lang="de-CH" dirty="0" smtClean="0"/>
              <a:t> </a:t>
            </a:r>
            <a:r>
              <a:rPr lang="de-CH" dirty="0" err="1" smtClean="0"/>
              <a:t>cannot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combined</a:t>
            </a:r>
            <a:r>
              <a:rPr lang="de-CH" dirty="0" smtClean="0"/>
              <a:t> </a:t>
            </a:r>
            <a:r>
              <a:rPr lang="de-CH" dirty="0" err="1" smtClean="0"/>
              <a:t>into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specific</a:t>
            </a:r>
            <a:r>
              <a:rPr lang="de-CH" dirty="0" smtClean="0"/>
              <a:t> </a:t>
            </a:r>
            <a:r>
              <a:rPr lang="de-CH" dirty="0" err="1" smtClean="0"/>
              <a:t>reasons</a:t>
            </a:r>
            <a:r>
              <a:rPr lang="de-CH" dirty="0" smtClean="0"/>
              <a:t>, </a:t>
            </a:r>
            <a:r>
              <a:rPr lang="de-CH" dirty="0" err="1" smtClean="0"/>
              <a:t>then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may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a </a:t>
            </a:r>
            <a:r>
              <a:rPr lang="de-CH" dirty="0" err="1" smtClean="0"/>
              <a:t>solution</a:t>
            </a:r>
            <a:r>
              <a:rPr lang="de-CH" dirty="0" smtClean="0"/>
              <a:t>. </a:t>
            </a:r>
            <a:endParaRPr lang="de-CH" dirty="0"/>
          </a:p>
          <a:p>
            <a:r>
              <a:rPr lang="de-CH" dirty="0" err="1" smtClean="0"/>
              <a:t>Contact</a:t>
            </a:r>
            <a:r>
              <a:rPr lang="de-CH" dirty="0" smtClean="0"/>
              <a:t> «</a:t>
            </a:r>
            <a:r>
              <a:rPr lang="de-CH" dirty="0"/>
              <a:t>S</a:t>
            </a:r>
            <a:r>
              <a:rPr lang="de-CH" dirty="0" smtClean="0"/>
              <a:t>upport»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more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r>
              <a:rPr lang="de-CH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0</TotalTime>
  <Words>894</Words>
  <Application>Microsoft Office PowerPoint</Application>
  <PresentationFormat>On-screen Show (4:3)</PresentationFormat>
  <Paragraphs>161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WMO_BLUE_Powerpoint_en_fr</vt:lpstr>
      <vt:lpstr>PowerPoint Presentation</vt:lpstr>
      <vt:lpstr>Outline</vt:lpstr>
      <vt:lpstr>introduction</vt:lpstr>
      <vt:lpstr>OSCAR/Surface initial data integration</vt:lpstr>
      <vt:lpstr>Stations, Unite!</vt:lpstr>
      <vt:lpstr>Speak to thy neighbour</vt:lpstr>
      <vt:lpstr>Example</vt:lpstr>
      <vt:lpstr>Consolidate co-located stations</vt:lpstr>
      <vt:lpstr>Linking stations</vt:lpstr>
      <vt:lpstr>More examples</vt:lpstr>
      <vt:lpstr>She can, I can’t</vt:lpstr>
      <vt:lpstr>User roles in OSCAR/Surface: overview</vt:lpstr>
      <vt:lpstr>Security and user management:  Assignment of roles and rights</vt:lpstr>
      <vt:lpstr>User roles in OSCAR/Surface: Rights</vt:lpstr>
      <vt:lpstr>Find users by roles in OSCAR/Surface*</vt:lpstr>
      <vt:lpstr>Historical information</vt:lpstr>
      <vt:lpstr>OSCAR/Surface is history aware</vt:lpstr>
      <vt:lpstr>Add and correct, don’t delete</vt:lpstr>
      <vt:lpstr>To the rescue!</vt:lpstr>
      <vt:lpstr>Where to get help</vt:lpstr>
      <vt:lpstr>PowerPoint Presentation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 Proescholdt</dc:creator>
  <cp:lastModifiedBy>Jörg Klausen</cp:lastModifiedBy>
  <cp:revision>91</cp:revision>
  <cp:lastPrinted>2017-05-22T15:34:56Z</cp:lastPrinted>
  <dcterms:created xsi:type="dcterms:W3CDTF">2016-05-31T14:56:00Z</dcterms:created>
  <dcterms:modified xsi:type="dcterms:W3CDTF">2017-05-23T19:43:19Z</dcterms:modified>
</cp:coreProperties>
</file>