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2" r:id="rId1"/>
    <p:sldMasterId id="2147483684" r:id="rId2"/>
    <p:sldMasterId id="2147483688" r:id="rId3"/>
    <p:sldMasterId id="2147483693" r:id="rId4"/>
    <p:sldMasterId id="2147483698" r:id="rId5"/>
  </p:sldMasterIdLst>
  <p:notesMasterIdLst>
    <p:notesMasterId r:id="rId39"/>
  </p:notesMasterIdLst>
  <p:sldIdLst>
    <p:sldId id="257" r:id="rId6"/>
    <p:sldId id="294" r:id="rId7"/>
    <p:sldId id="281" r:id="rId8"/>
    <p:sldId id="282" r:id="rId9"/>
    <p:sldId id="283" r:id="rId10"/>
    <p:sldId id="258" r:id="rId11"/>
    <p:sldId id="259" r:id="rId12"/>
    <p:sldId id="267" r:id="rId13"/>
    <p:sldId id="268" r:id="rId14"/>
    <p:sldId id="287" r:id="rId15"/>
    <p:sldId id="288" r:id="rId16"/>
    <p:sldId id="289" r:id="rId17"/>
    <p:sldId id="290" r:id="rId18"/>
    <p:sldId id="291" r:id="rId19"/>
    <p:sldId id="292" r:id="rId20"/>
    <p:sldId id="269" r:id="rId21"/>
    <p:sldId id="276" r:id="rId22"/>
    <p:sldId id="277" r:id="rId23"/>
    <p:sldId id="284" r:id="rId24"/>
    <p:sldId id="279" r:id="rId25"/>
    <p:sldId id="278" r:id="rId26"/>
    <p:sldId id="286" r:id="rId27"/>
    <p:sldId id="285" r:id="rId28"/>
    <p:sldId id="295" r:id="rId29"/>
    <p:sldId id="296" r:id="rId30"/>
    <p:sldId id="270" r:id="rId31"/>
    <p:sldId id="280" r:id="rId32"/>
    <p:sldId id="271" r:id="rId33"/>
    <p:sldId id="293" r:id="rId34"/>
    <p:sldId id="273" r:id="rId35"/>
    <p:sldId id="272" r:id="rId36"/>
    <p:sldId id="274" r:id="rId37"/>
    <p:sldId id="275" r:id="rId38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3E3E"/>
    <a:srgbClr val="7777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201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14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70C9D11-C22C-4769-9F57-A7CAF9C7A896}" type="datetimeFigureOut">
              <a:rPr lang="he-IL" smtClean="0"/>
              <a:t>כ"ד/חשון/תשע"ח</a:t>
            </a:fld>
            <a:endParaRPr lang="he-I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CA602CF-E414-457E-852E-EFBB4AC7344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7767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20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algn="l" defTabSz="920750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algn="l" defTabSz="920750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algn="l" defTabSz="920750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algn="l" defTabSz="920750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C40E434-29C0-46FF-AB35-EFED6A8B96C7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3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381500"/>
            <a:ext cx="5583238" cy="414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he-IL" altLang="he-IL" smtClean="0"/>
          </a:p>
        </p:txBody>
      </p:sp>
    </p:spTree>
    <p:extLst>
      <p:ext uri="{BB962C8B-B14F-4D97-AF65-F5344CB8AC3E}">
        <p14:creationId xmlns:p14="http://schemas.microsoft.com/office/powerpoint/2010/main" val="83306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381500"/>
            <a:ext cx="5583238" cy="414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he-IL" altLang="he-IL" smtClean="0"/>
          </a:p>
        </p:txBody>
      </p:sp>
    </p:spTree>
    <p:extLst>
      <p:ext uri="{BB962C8B-B14F-4D97-AF65-F5344CB8AC3E}">
        <p14:creationId xmlns:p14="http://schemas.microsoft.com/office/powerpoint/2010/main" val="83306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381500"/>
            <a:ext cx="5583238" cy="414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he-IL" altLang="he-IL" smtClean="0"/>
          </a:p>
        </p:txBody>
      </p:sp>
    </p:spTree>
    <p:extLst>
      <p:ext uri="{BB962C8B-B14F-4D97-AF65-F5344CB8AC3E}">
        <p14:creationId xmlns:p14="http://schemas.microsoft.com/office/powerpoint/2010/main" val="4284187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381500"/>
            <a:ext cx="5583238" cy="414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/>
          <a:lstStyle/>
          <a:p>
            <a:endParaRPr lang="he-IL" altLang="he-IL" smtClean="0"/>
          </a:p>
        </p:txBody>
      </p:sp>
    </p:spTree>
    <p:extLst>
      <p:ext uri="{BB962C8B-B14F-4D97-AF65-F5344CB8AC3E}">
        <p14:creationId xmlns:p14="http://schemas.microsoft.com/office/powerpoint/2010/main" val="1066664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Number Placeholder 6"/>
          <p:cNvSpPr txBox="1">
            <a:spLocks noGrp="1"/>
          </p:cNvSpPr>
          <p:nvPr/>
        </p:nvSpPr>
        <p:spPr bwMode="auto">
          <a:xfrm>
            <a:off x="3930650" y="8756650"/>
            <a:ext cx="3014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171" tIns="46084" rIns="92171" bIns="46084" anchor="b"/>
          <a:lstStyle>
            <a:lvl1pPr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271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algn="l" defTabSz="927100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algn="l" defTabSz="927100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algn="l" defTabSz="927100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algn="l" defTabSz="927100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72A45CC1-C60E-4794-8722-ABB88C5BE3CC}" type="slidenum">
              <a:rPr lang="en-US" altLang="en-US">
                <a:solidFill>
                  <a:srgbClr val="000000"/>
                </a:solidFill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9988" y="690563"/>
            <a:ext cx="4611687" cy="34591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2150" y="4378325"/>
            <a:ext cx="5562600" cy="41513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01" tIns="46101" rIns="92201" bIns="46101"/>
          <a:lstStyle/>
          <a:p>
            <a:pPr marL="111125" indent="-111125"/>
            <a:endParaRPr lang="en-US" altLang="en-US" i="1" smtClean="0"/>
          </a:p>
        </p:txBody>
      </p:sp>
    </p:spTree>
    <p:extLst>
      <p:ext uri="{BB962C8B-B14F-4D97-AF65-F5344CB8AC3E}">
        <p14:creationId xmlns:p14="http://schemas.microsoft.com/office/powerpoint/2010/main" val="161961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3738" y="4378325"/>
            <a:ext cx="5559425" cy="4149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 smtClean="0"/>
              <a:t>Trajectory of population growth along coast is steeper than nation as a whole.</a:t>
            </a:r>
          </a:p>
          <a:p>
            <a:r>
              <a:rPr lang="en-US" altLang="en-US" i="1" smtClean="0"/>
              <a:t>Images: Tornado (April, 2011); Hurricane Sandy (2012); drought (2012), wildfire (file image); Colorado flooding (2013)</a:t>
            </a:r>
          </a:p>
        </p:txBody>
      </p:sp>
      <p:sp>
        <p:nvSpPr>
          <p:cNvPr id="75780" name="Slide Number Placeholder 1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 defTabSz="9159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algn="l" defTabSz="915988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algn="l" defTabSz="915988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algn="l" defTabSz="915988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algn="l" defTabSz="915988" rtl="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30706C7-06E9-441F-A1D9-B8370F7595DE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325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1219200"/>
            <a:ext cx="11633200" cy="872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7"/>
          <p:cNvGrpSpPr>
            <a:grpSpLocks/>
          </p:cNvGrpSpPr>
          <p:nvPr userDrawn="1"/>
        </p:nvGrpSpPr>
        <p:grpSpPr bwMode="auto">
          <a:xfrm>
            <a:off x="46038" y="2951163"/>
            <a:ext cx="9144000" cy="2971800"/>
            <a:chOff x="0" y="2209800"/>
            <a:chExt cx="9144000" cy="2971800"/>
          </a:xfrm>
        </p:grpSpPr>
        <p:sp>
          <p:nvSpPr>
            <p:cNvPr id="4" name="Rectangle 3"/>
            <p:cNvSpPr/>
            <p:nvPr userDrawn="1"/>
          </p:nvSpPr>
          <p:spPr>
            <a:xfrm>
              <a:off x="0" y="2209800"/>
              <a:ext cx="9144000" cy="29718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effectLst>
              <a:innerShdw blurRad="114300">
                <a:prstClr val="black"/>
              </a:innerShdw>
            </a:effectLst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prstClr val="white"/>
                </a:solidFill>
              </a:endParaRPr>
            </a:p>
          </p:txBody>
        </p:sp>
        <p:sp>
          <p:nvSpPr>
            <p:cNvPr id="5" name="Rectangle 22" descr="latest_MaxT_conus"/>
            <p:cNvSpPr>
              <a:spLocks noChangeArrowheads="1"/>
            </p:cNvSpPr>
            <p:nvPr userDrawn="1"/>
          </p:nvSpPr>
          <p:spPr bwMode="auto">
            <a:xfrm>
              <a:off x="152400" y="3733800"/>
              <a:ext cx="1673225" cy="1371600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25400" algn="ctr">
              <a:solidFill>
                <a:srgbClr val="FFFFFF">
                  <a:alpha val="74901"/>
                </a:srgbClr>
              </a:solidFill>
              <a:miter lim="800000"/>
              <a:headEnd/>
              <a:tailEnd/>
            </a:ln>
            <a:effectLst>
              <a:outerShdw sx="102000" sy="102000" algn="ctr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Rectangle 25" descr="Fire"/>
            <p:cNvSpPr>
              <a:spLocks noChangeArrowheads="1"/>
            </p:cNvSpPr>
            <p:nvPr userDrawn="1"/>
          </p:nvSpPr>
          <p:spPr bwMode="auto">
            <a:xfrm>
              <a:off x="1943100" y="3749675"/>
              <a:ext cx="1673225" cy="1371600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25400" algn="ctr">
              <a:solidFill>
                <a:srgbClr val="FFFFFF">
                  <a:alpha val="74901"/>
                </a:srgbClr>
              </a:solidFill>
              <a:miter lim="800000"/>
              <a:headEnd/>
              <a:tailEnd/>
            </a:ln>
            <a:effectLst>
              <a:outerShdw sx="102000" sy="102000" algn="ctr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Rectangle 26" descr="main_Katrina"/>
            <p:cNvSpPr>
              <a:spLocks noChangeArrowheads="1"/>
            </p:cNvSpPr>
            <p:nvPr userDrawn="1"/>
          </p:nvSpPr>
          <p:spPr bwMode="auto">
            <a:xfrm>
              <a:off x="3735387" y="3749675"/>
              <a:ext cx="1673225" cy="1371600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25400" algn="ctr">
              <a:solidFill>
                <a:srgbClr val="FFFFFF">
                  <a:alpha val="74901"/>
                </a:srgbClr>
              </a:solidFill>
              <a:miter lim="800000"/>
              <a:headEnd/>
              <a:tailEnd/>
            </a:ln>
            <a:effectLst>
              <a:outerShdw sx="102000" sy="102000" algn="ctr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8" name="Rectangle 27" descr="flood2"/>
            <p:cNvSpPr>
              <a:spLocks noChangeArrowheads="1"/>
            </p:cNvSpPr>
            <p:nvPr userDrawn="1"/>
          </p:nvSpPr>
          <p:spPr bwMode="auto">
            <a:xfrm>
              <a:off x="5526087" y="3749675"/>
              <a:ext cx="1673225" cy="1371600"/>
            </a:xfrm>
            <a:prstGeom prst="rect">
              <a:avLst/>
            </a:prstGeom>
            <a:blipFill dpi="0" rotWithShape="1">
              <a:blip r:embed="rId6" cstate="print">
                <a:lum bright="12000"/>
              </a:blip>
              <a:srcRect/>
              <a:stretch>
                <a:fillRect/>
              </a:stretch>
            </a:blipFill>
            <a:ln w="25400" algn="ctr">
              <a:solidFill>
                <a:srgbClr val="FFFFFF">
                  <a:alpha val="74901"/>
                </a:srgbClr>
              </a:solidFill>
              <a:miter lim="800000"/>
              <a:headEnd/>
              <a:tailEnd/>
            </a:ln>
            <a:effectLst>
              <a:outerShdw sx="102000" sy="102000" algn="ctr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9" name="Rectangle 28" descr="Lightning3"/>
            <p:cNvSpPr>
              <a:spLocks noChangeArrowheads="1"/>
            </p:cNvSpPr>
            <p:nvPr userDrawn="1"/>
          </p:nvSpPr>
          <p:spPr bwMode="auto">
            <a:xfrm>
              <a:off x="7318375" y="3749675"/>
              <a:ext cx="1673225" cy="1371600"/>
            </a:xfrm>
            <a:prstGeom prst="rect">
              <a:avLst/>
            </a:prstGeom>
            <a:blipFill dpi="0" rotWithShape="1">
              <a:blip r:embed="rId7" cstate="print"/>
              <a:srcRect/>
              <a:stretch>
                <a:fillRect/>
              </a:stretch>
            </a:blipFill>
            <a:ln w="25400" algn="ctr">
              <a:solidFill>
                <a:srgbClr val="FFFFFF">
                  <a:alpha val="74901"/>
                </a:srgbClr>
              </a:solidFill>
              <a:miter lim="800000"/>
              <a:headEnd/>
              <a:tailEnd/>
            </a:ln>
            <a:effectLst>
              <a:outerShdw sx="102000" sy="102000" algn="ctr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0" name="Rectangle 29" descr="drought"/>
            <p:cNvSpPr>
              <a:spLocks noChangeArrowheads="1"/>
            </p:cNvSpPr>
            <p:nvPr userDrawn="1"/>
          </p:nvSpPr>
          <p:spPr bwMode="auto">
            <a:xfrm>
              <a:off x="150812" y="2286000"/>
              <a:ext cx="1673225" cy="1371600"/>
            </a:xfrm>
            <a:prstGeom prst="rect">
              <a:avLst/>
            </a:prstGeom>
            <a:blipFill dpi="0" rotWithShape="1">
              <a:blip r:embed="rId8" cstate="print"/>
              <a:srcRect/>
              <a:stretch>
                <a:fillRect/>
              </a:stretch>
            </a:blipFill>
            <a:ln w="25400" algn="ctr">
              <a:solidFill>
                <a:srgbClr val="FFFFFF">
                  <a:alpha val="74901"/>
                </a:srgbClr>
              </a:solidFill>
              <a:miter lim="800000"/>
              <a:headEnd/>
              <a:tailEnd/>
            </a:ln>
            <a:effectLst>
              <a:outerShdw sx="102000" sy="102000" algn="ctr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1" name="Rectangle 30" descr="d2d-sat"/>
            <p:cNvSpPr>
              <a:spLocks noChangeArrowheads="1"/>
            </p:cNvSpPr>
            <p:nvPr userDrawn="1"/>
          </p:nvSpPr>
          <p:spPr bwMode="auto">
            <a:xfrm>
              <a:off x="1941512" y="2301875"/>
              <a:ext cx="1673225" cy="1371600"/>
            </a:xfrm>
            <a:prstGeom prst="rect">
              <a:avLst/>
            </a:prstGeom>
            <a:blipFill dpi="0" rotWithShape="1">
              <a:blip r:embed="rId9" cstate="print"/>
              <a:srcRect/>
              <a:stretch>
                <a:fillRect/>
              </a:stretch>
            </a:blipFill>
            <a:ln w="25400" algn="ctr">
              <a:solidFill>
                <a:srgbClr val="FFFFFF">
                  <a:alpha val="74901"/>
                </a:srgbClr>
              </a:solidFill>
              <a:miter lim="800000"/>
              <a:headEnd/>
              <a:tailEnd/>
            </a:ln>
            <a:effectLst>
              <a:outerShdw sx="102000" sy="102000" algn="ctr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2" name="Rectangle 31" descr="Tornadosm"/>
            <p:cNvSpPr>
              <a:spLocks noChangeArrowheads="1"/>
            </p:cNvSpPr>
            <p:nvPr userDrawn="1"/>
          </p:nvSpPr>
          <p:spPr bwMode="auto">
            <a:xfrm>
              <a:off x="3733800" y="2301875"/>
              <a:ext cx="1673225" cy="1371600"/>
            </a:xfrm>
            <a:prstGeom prst="rect">
              <a:avLst/>
            </a:prstGeom>
            <a:blipFill dpi="0" rotWithShape="1">
              <a:blip r:embed="rId10" cstate="print"/>
              <a:srcRect/>
              <a:stretch>
                <a:fillRect/>
              </a:stretch>
            </a:blipFill>
            <a:ln w="25400" algn="ctr">
              <a:solidFill>
                <a:srgbClr val="FFFFFF">
                  <a:alpha val="74901"/>
                </a:srgbClr>
              </a:solidFill>
              <a:miter lim="800000"/>
              <a:headEnd/>
              <a:tailEnd/>
            </a:ln>
            <a:effectLst>
              <a:outerShdw sx="102000" sy="102000" algn="ctr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3" name="Rectangle 32" descr="spaceweather"/>
            <p:cNvSpPr>
              <a:spLocks noChangeArrowheads="1"/>
            </p:cNvSpPr>
            <p:nvPr userDrawn="1"/>
          </p:nvSpPr>
          <p:spPr bwMode="auto">
            <a:xfrm>
              <a:off x="5524500" y="2301875"/>
              <a:ext cx="1673225" cy="1371600"/>
            </a:xfrm>
            <a:prstGeom prst="rect">
              <a:avLst/>
            </a:prstGeom>
            <a:blipFill dpi="0" rotWithShape="1">
              <a:blip r:embed="rId11" cstate="print"/>
              <a:srcRect/>
              <a:stretch>
                <a:fillRect/>
              </a:stretch>
            </a:blipFill>
            <a:ln w="25400" algn="ctr">
              <a:solidFill>
                <a:srgbClr val="FFFFFF">
                  <a:alpha val="74901"/>
                </a:srgbClr>
              </a:solidFill>
              <a:miter lim="800000"/>
              <a:headEnd/>
              <a:tailEnd/>
            </a:ln>
            <a:effectLst>
              <a:outerShdw sx="102000" sy="102000" algn="ctr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Rectangle 33" descr="winter"/>
            <p:cNvSpPr>
              <a:spLocks noChangeArrowheads="1"/>
            </p:cNvSpPr>
            <p:nvPr userDrawn="1"/>
          </p:nvSpPr>
          <p:spPr bwMode="auto">
            <a:xfrm>
              <a:off x="7316787" y="2301875"/>
              <a:ext cx="1673225" cy="1371600"/>
            </a:xfrm>
            <a:prstGeom prst="rect">
              <a:avLst/>
            </a:prstGeom>
            <a:blipFill dpi="0" rotWithShape="1">
              <a:blip r:embed="rId12" cstate="print"/>
              <a:srcRect/>
              <a:stretch>
                <a:fillRect/>
              </a:stretch>
            </a:blipFill>
            <a:ln w="25400" algn="ctr">
              <a:solidFill>
                <a:srgbClr val="FFFFFF">
                  <a:alpha val="74901"/>
                </a:srgbClr>
              </a:solidFill>
              <a:miter lim="800000"/>
              <a:headEnd/>
              <a:tailEnd/>
            </a:ln>
            <a:effectLst>
              <a:outerShdw sx="102000" sy="102000" algn="ctr" rotWithShape="0">
                <a:srgbClr val="000000">
                  <a:alpha val="39998"/>
                </a:srgbClr>
              </a:outerShdw>
            </a:effec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ctr" rtl="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altLang="en-US" sz="2000" smtClean="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2292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AAAD5EB-5DB1-4C27-8EAD-E2D7B13E908E}" type="datetimeFigureOut">
              <a:rPr lang="en-US"/>
              <a:pPr>
                <a:defRPr/>
              </a:pPr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45AC75-FC1A-47C5-B87E-DDD80582F42B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842502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5E16787-BC29-45F2-AE22-549D82D5F827}" type="datetimeFigureOut">
              <a:rPr lang="en-US"/>
              <a:pPr>
                <a:defRPr/>
              </a:pPr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5F74DF8-9CD9-412B-A41C-AF09B5F8B523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847932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EBD51E-FBAE-46AD-9488-E91EDF1A83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8224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/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965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648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53200"/>
            <a:ext cx="70104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000">
                <a:solidFill>
                  <a:srgbClr val="FFFFFF"/>
                </a:solidFill>
                <a:latin typeface="Franklin Gothic Book" pitchFamily="34" charset="0"/>
                <a:ea typeface="ＭＳ Ｐゴシック" pitchFamily="34" charset="-128"/>
                <a:cs typeface="+mn-cs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NOAA's National Weather Service: Serving the Nation’s Environmental Forecasting Needs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B5D14C9-2F1D-4836-ABC7-04390024FB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615325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B94C3-668C-4712-B683-658EF2B408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3220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/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965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648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53200"/>
            <a:ext cx="70104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000">
                <a:solidFill>
                  <a:srgbClr val="FFFFFF"/>
                </a:solidFill>
                <a:latin typeface="Franklin Gothic Book" pitchFamily="34" charset="0"/>
                <a:ea typeface="ＭＳ Ｐゴシック" pitchFamily="34" charset="-128"/>
                <a:cs typeface="+mn-cs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NOAA's National Weather Service: Serving the Nation’s Environmental Forecasting Needs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7940CD-8752-44E3-97A6-8107CFA533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7724914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white"/>
                </a:solidFill>
                <a:ea typeface="ＭＳ Ｐゴシック" pitchFamily="34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D14F305-A240-4380-9368-EA2B61041F0B}" type="datetimeFigureOut">
              <a:rPr lang="en-US" altLang="en-US">
                <a:latin typeface="Arial" panose="020B0604020202020204" pitchFamily="34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11/13/2017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E57D47-2E0D-43F9-8393-AC0625BDC2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3694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white"/>
                </a:solidFill>
                <a:ea typeface="ＭＳ Ｐゴシック" pitchFamily="34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5751EC31-E75F-463E-962C-531EE6AB102D}" type="datetimeFigureOut">
              <a:rPr lang="en-US" altLang="en-US">
                <a:latin typeface="Arial" panose="020B0604020202020204" pitchFamily="34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11/13/2017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8FB9F0F-7ABB-4D4F-AB37-1587AB33BB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92040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220C1-6AB8-4007-90EC-5C678172E8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33567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/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965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648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53200"/>
            <a:ext cx="70104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000">
                <a:solidFill>
                  <a:srgbClr val="FFFFFF"/>
                </a:solidFill>
                <a:latin typeface="Franklin Gothic Book" pitchFamily="34" charset="0"/>
                <a:ea typeface="ＭＳ Ｐゴシック" pitchFamily="34" charset="-128"/>
                <a:cs typeface="+mn-cs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NOAA's National Weather Service: Serving the Nation’s Environmental Forecasting Needs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DB1E9A1-F96C-43B4-8728-A6C6EC7244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955950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2B46D61-EE07-4EF5-ACFF-0A604D9D8AE2}" type="datetimeFigureOut">
              <a:rPr lang="en-US"/>
              <a:pPr>
                <a:defRPr/>
              </a:pPr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021BED-BCC2-4BE7-98F7-22DD76A02F2C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422865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white"/>
                </a:solidFill>
                <a:ea typeface="ＭＳ Ｐゴシック" pitchFamily="34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D522448-9A60-4578-9662-6EF08CC5EBF9}" type="datetimeFigureOut">
              <a:rPr lang="en-US" altLang="en-US">
                <a:latin typeface="Arial" panose="020B0604020202020204" pitchFamily="34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11/13/2017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0FE90C4-D11F-42FF-8FE6-A0DCC2D562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411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3B17D-7ADA-4942-BCE3-CF38092542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99281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sion/Vi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965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17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648200" y="2057400"/>
            <a:ext cx="3352800" cy="1828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6"/>
          </p:nvPr>
        </p:nvSpPr>
        <p:spPr>
          <a:xfrm>
            <a:off x="0" y="6553200"/>
            <a:ext cx="70104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000">
                <a:solidFill>
                  <a:srgbClr val="FFFFFF"/>
                </a:solidFill>
                <a:latin typeface="Franklin Gothic Book" pitchFamily="34" charset="0"/>
                <a:ea typeface="ＭＳ Ｐゴシック" pitchFamily="34" charset="-128"/>
                <a:cs typeface="+mn-cs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/>
              <a:t>NOAA's National Weather Service: Serving the Nation’s Environmental Forecasting Needs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85B4FD-14E4-441D-9240-D07E8D41E7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1457238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white"/>
                </a:solidFill>
                <a:ea typeface="ＭＳ Ｐゴシック" pitchFamily="34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50D86D64-F6FE-401A-8C4C-9BF4F144DEA1}" type="datetimeFigureOut">
              <a:rPr lang="en-US" altLang="en-US">
                <a:latin typeface="Arial" panose="020B0604020202020204" pitchFamily="34" charset="0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11/13/2017</a:t>
            </a:fld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prstClr val="white"/>
                </a:solidFill>
                <a:latin typeface="Arial" charset="0"/>
                <a:ea typeface="ＭＳ Ｐゴシック" pitchFamily="34" charset="-128"/>
                <a:cs typeface="+mn-cs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256F45-CA95-4574-A3B1-751A334633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806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B2079CD-AC42-4C3E-9DBC-A12ED211ABC8}" type="datetimeFigureOut">
              <a:rPr lang="en-US"/>
              <a:pPr>
                <a:defRPr/>
              </a:pPr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16AA674-3A55-4E57-BB2B-AC20044C9EE0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316165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987E955-2A38-42F7-B659-EA245C7DFBB1}" type="datetimeFigureOut">
              <a:rPr lang="en-US"/>
              <a:pPr>
                <a:defRPr/>
              </a:pPr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9BADBA-6A1B-485D-966F-4F5D43A4F1AA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602444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038AAB3-D7E5-40F5-8574-A37C23E46044}" type="datetimeFigureOut">
              <a:rPr lang="en-US"/>
              <a:pPr>
                <a:defRPr/>
              </a:pPr>
              <a:t>11/13/2017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8C118B3-4719-4B53-AF1E-C2FA551248F2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915725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1A4661-D673-47FC-A0E6-7FB49CBBD06D}" type="datetimeFigureOut">
              <a:rPr lang="en-US"/>
              <a:pPr>
                <a:defRPr/>
              </a:pPr>
              <a:t>11/13/2017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10BD07-8A5E-4279-A3BE-BF95390194BC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528348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95247FE-33B6-4337-8249-841E7346A9EE}" type="datetimeFigureOut">
              <a:rPr lang="en-US"/>
              <a:pPr>
                <a:defRPr/>
              </a:pPr>
              <a:t>11/13/2017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6B36263-F9B3-4145-9848-74373008FD06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275328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27AC058-D689-411D-8A91-2D11C80EB368}" type="datetimeFigureOut">
              <a:rPr lang="en-US"/>
              <a:pPr>
                <a:defRPr/>
              </a:pPr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9980BDF-2E2A-4415-904E-02456F6BD841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195288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B97EC70-0F7C-4B4E-AC1D-B440A55099D3}" type="datetimeFigureOut">
              <a:rPr lang="en-US"/>
              <a:pPr>
                <a:defRPr/>
              </a:pPr>
              <a:t>11/13/2017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8B98D06-DB2B-4431-AD83-EBFD80AAD86B}" type="slidenum">
              <a:rPr lang="en-US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775273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theme" Target="../theme/theme2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.png"/><Relationship Id="rId9" Type="http://schemas.openxmlformats.org/officeDocument/2006/relationships/image" Target="../media/image1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png"/><Relationship Id="rId11" Type="http://schemas.openxmlformats.org/officeDocument/2006/relationships/image" Target="../media/image17.png"/><Relationship Id="rId5" Type="http://schemas.openxmlformats.org/officeDocument/2006/relationships/theme" Target="../theme/theme3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17.png"/><Relationship Id="rId4" Type="http://schemas.openxmlformats.org/officeDocument/2006/relationships/theme" Target="../theme/theme4.xml"/><Relationship Id="rId9" Type="http://schemas.openxmlformats.org/officeDocument/2006/relationships/image" Target="../media/image1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.png"/><Relationship Id="rId10" Type="http://schemas.openxmlformats.org/officeDocument/2006/relationships/image" Target="../media/image17.png"/><Relationship Id="rId4" Type="http://schemas.openxmlformats.org/officeDocument/2006/relationships/theme" Target="../theme/theme5.xml"/><Relationship Id="rId9" Type="http://schemas.openxmlformats.org/officeDocument/2006/relationships/image" Target="../media/image1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  <a:cs typeface="+mn-cs"/>
              </a:defRPr>
            </a:lvl1pPr>
          </a:lstStyle>
          <a:p>
            <a:pPr rtl="0">
              <a:defRPr/>
            </a:pPr>
            <a:fld id="{22D502E6-6740-4251-AFC1-5DB4E0257280}" type="datetimeFigureOut">
              <a:rPr lang="en-US"/>
              <a:pPr rtl="0">
                <a:defRPr/>
              </a:pPr>
              <a:t>11/13/2017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pitchFamily="34" charset="-128"/>
                <a:cs typeface="+mn-cs"/>
              </a:defRPr>
            </a:lvl1pPr>
          </a:lstStyle>
          <a:p>
            <a:pPr rtl="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8B8984A0-6B6B-4667-A91C-E5043354C1B9}" type="slidenum">
              <a:rPr lang="en-US" altLang="he-IL">
                <a:ea typeface="MS PGothic" panose="020B0600070205080204" pitchFamily="34" charset="-128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he-IL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8062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smtClean="0">
              <a:solidFill>
                <a:srgbClr val="FFFFFF"/>
              </a:solidFill>
              <a:latin typeface="Franklin Gothic Book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FAA26D3D-D897-4be2-8F04-BA451C77F1D7}"/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55D54E8-B5CB-43ED-91D7-5AA425D49EC4}" type="slidenum">
              <a:rPr lang="en-US" altLang="en-US">
                <a:ea typeface="MS PGothic" panose="020B0600070205080204" pitchFamily="34" charset="-128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MS PGothic" panose="020B0600070205080204" pitchFamily="34" charset="-128"/>
            </a:endParaRPr>
          </a:p>
        </p:txBody>
      </p:sp>
      <p:pic>
        <p:nvPicPr>
          <p:cNvPr id="1031" name="Picture 7" descr="Dept of Commerce Sea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NOA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smtClean="0">
                <a:solidFill>
                  <a:srgbClr val="FFFFCC"/>
                </a:solidFill>
              </a:rPr>
              <a:t>National Weather Service	</a:t>
            </a:r>
          </a:p>
        </p:txBody>
      </p:sp>
      <p:pic>
        <p:nvPicPr>
          <p:cNvPr id="1034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88900"/>
            <a:ext cx="23336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8875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MS PGothic" panose="020B0600070205080204" pitchFamily="34" charset="-128"/>
          <a:cs typeface="ＭＳ Ｐゴシック" charset="0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8"/>
        </a:buBlip>
        <a:defRPr sz="2000">
          <a:solidFill>
            <a:srgbClr val="083763"/>
          </a:solidFill>
          <a:latin typeface="Franklin Gothic Medium Cond" pitchFamily="34" charset="0"/>
          <a:ea typeface="MS PGothic" panose="020B0600070205080204" pitchFamily="34" charset="-128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9"/>
        </a:buBlip>
        <a:defRPr>
          <a:solidFill>
            <a:srgbClr val="083763"/>
          </a:solidFill>
          <a:latin typeface="Franklin Gothic Medium Cond" pitchFamily="34" charset="0"/>
          <a:ea typeface="MS PGothic" panose="020B0600070205080204" pitchFamily="34" charset="-128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0"/>
        </a:buBlip>
        <a:defRPr sz="1600">
          <a:solidFill>
            <a:srgbClr val="083763"/>
          </a:solidFill>
          <a:latin typeface="Franklin Gothic Medium Cond" pitchFamily="34" charset="0"/>
          <a:ea typeface="MS PGothic" panose="020B0600070205080204" pitchFamily="34" charset="-128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  <a:ea typeface="MS PGothic" panose="020B0600070205080204" pitchFamily="34" charset="-128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smtClean="0">
              <a:solidFill>
                <a:srgbClr val="FFFFFF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FAA26D3D-D897-4be2-8F04-BA451C77F1D7}"/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83BE8EEA-CD57-43C0-A7EB-D9E26E66D282}" type="slidenum">
              <a:rPr lang="en-US" altLang="en-US">
                <a:ea typeface="MS PGothic" panose="020B0600070205080204" pitchFamily="34" charset="-128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MS PGothic" panose="020B0600070205080204" pitchFamily="34" charset="-128"/>
            </a:endParaRPr>
          </a:p>
        </p:txBody>
      </p:sp>
      <p:pic>
        <p:nvPicPr>
          <p:cNvPr id="10247" name="Picture 7" descr="Dept of Commerce Sea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NOA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smtClean="0">
                <a:solidFill>
                  <a:srgbClr val="FFFFCC"/>
                </a:solidFill>
                <a:cs typeface="Arial" pitchFamily="34" charset="0"/>
              </a:rPr>
              <a:t>National Weather Service	</a:t>
            </a:r>
          </a:p>
        </p:txBody>
      </p:sp>
      <p:pic>
        <p:nvPicPr>
          <p:cNvPr id="1025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88900"/>
            <a:ext cx="23336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15761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MS PGothic" panose="020B0600070205080204" pitchFamily="34" charset="-128"/>
          <a:cs typeface="ＭＳ Ｐゴシック" charset="0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10"/>
        </a:buBlip>
        <a:defRPr sz="2000">
          <a:solidFill>
            <a:srgbClr val="083763"/>
          </a:solidFill>
          <a:latin typeface="Franklin Gothic Medium Cond" pitchFamily="34" charset="0"/>
          <a:ea typeface="MS PGothic" panose="020B0600070205080204" pitchFamily="34" charset="-128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11"/>
        </a:buBlip>
        <a:defRPr>
          <a:solidFill>
            <a:srgbClr val="083763"/>
          </a:solidFill>
          <a:latin typeface="Franklin Gothic Medium Cond" pitchFamily="34" charset="0"/>
          <a:ea typeface="MS PGothic" panose="020B0600070205080204" pitchFamily="34" charset="-128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2"/>
        </a:buBlip>
        <a:defRPr sz="1600">
          <a:solidFill>
            <a:srgbClr val="083763"/>
          </a:solidFill>
          <a:latin typeface="Franklin Gothic Medium Cond" pitchFamily="34" charset="0"/>
          <a:ea typeface="MS PGothic" panose="020B0600070205080204" pitchFamily="34" charset="-128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  <a:ea typeface="MS PGothic" panose="020B0600070205080204" pitchFamily="34" charset="-128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smtClean="0">
              <a:solidFill>
                <a:srgbClr val="FFFFFF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FAA26D3D-D897-4be2-8F04-BA451C77F1D7}"/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5D2A6F1E-63A5-419E-A45D-D67D870A399C}" type="slidenum">
              <a:rPr lang="en-US" altLang="en-US">
                <a:ea typeface="MS PGothic" panose="020B0600070205080204" pitchFamily="34" charset="-128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MS PGothic" panose="020B0600070205080204" pitchFamily="34" charset="-128"/>
            </a:endParaRPr>
          </a:p>
        </p:txBody>
      </p:sp>
      <p:pic>
        <p:nvPicPr>
          <p:cNvPr id="15367" name="Picture 7" descr="Dept of Commerce Se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8" descr="NOA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smtClean="0">
                <a:solidFill>
                  <a:srgbClr val="FFFFCC"/>
                </a:solidFill>
                <a:cs typeface="Arial" pitchFamily="34" charset="0"/>
              </a:rPr>
              <a:t>National Weather Service	</a:t>
            </a:r>
          </a:p>
        </p:txBody>
      </p:sp>
      <p:pic>
        <p:nvPicPr>
          <p:cNvPr id="1537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88900"/>
            <a:ext cx="23336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0966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MS PGothic" panose="020B0600070205080204" pitchFamily="34" charset="-128"/>
          <a:cs typeface="ＭＳ Ｐゴシック" charset="0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9"/>
        </a:buBlip>
        <a:defRPr sz="2000">
          <a:solidFill>
            <a:srgbClr val="083763"/>
          </a:solidFill>
          <a:latin typeface="Franklin Gothic Medium Cond" pitchFamily="34" charset="0"/>
          <a:ea typeface="MS PGothic" panose="020B0600070205080204" pitchFamily="34" charset="-128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10"/>
        </a:buBlip>
        <a:defRPr>
          <a:solidFill>
            <a:srgbClr val="083763"/>
          </a:solidFill>
          <a:latin typeface="Franklin Gothic Medium Cond" pitchFamily="34" charset="0"/>
          <a:ea typeface="MS PGothic" panose="020B0600070205080204" pitchFamily="34" charset="-128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1"/>
        </a:buBlip>
        <a:defRPr sz="1600">
          <a:solidFill>
            <a:srgbClr val="083763"/>
          </a:solidFill>
          <a:latin typeface="Franklin Gothic Medium Cond" pitchFamily="34" charset="0"/>
          <a:ea typeface="MS PGothic" panose="020B0600070205080204" pitchFamily="34" charset="-128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  <a:ea typeface="MS PGothic" panose="020B0600070205080204" pitchFamily="34" charset="-128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71600"/>
            <a:ext cx="9144000" cy="5181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000">
              <a:solidFill>
                <a:prstClr val="white"/>
              </a:solidFill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0" y="1371600"/>
            <a:ext cx="9144000" cy="1524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000" smtClean="0">
              <a:solidFill>
                <a:srgbClr val="FFFFFF"/>
              </a:solidFill>
              <a:latin typeface="Franklin Gothic Book" pitchFamily="34" charset="0"/>
              <a:cs typeface="Arial" pitchFamily="34" charset="0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0"/>
            <a:ext cx="7620000" cy="13716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  <a:extLst>
            <a:ext uri="{FAA26D3D-D897-4be2-8F04-BA451C77F1D7}"/>
          </a:extLst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676400"/>
            <a:ext cx="8534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FFFFCC"/>
                </a:solidFill>
                <a:latin typeface="Franklin Gothic Medium Cond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DF3D78A2-D2D7-42BB-A0BA-31DC8FA12D9D}" type="slidenum">
              <a:rPr lang="en-US" altLang="en-US">
                <a:ea typeface="MS PGothic" panose="020B0600070205080204" pitchFamily="34" charset="-128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ea typeface="MS PGothic" panose="020B0600070205080204" pitchFamily="34" charset="-128"/>
            </a:endParaRPr>
          </a:p>
        </p:txBody>
      </p:sp>
      <p:pic>
        <p:nvPicPr>
          <p:cNvPr id="16391" name="Picture 7" descr="Dept of Commerce Sea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6588125"/>
            <a:ext cx="236538" cy="23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 descr="NOA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075" y="65913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Rectangle 13"/>
          <p:cNvSpPr>
            <a:spLocks noChangeArrowheads="1"/>
          </p:cNvSpPr>
          <p:nvPr/>
        </p:nvSpPr>
        <p:spPr bwMode="auto">
          <a:xfrm>
            <a:off x="533400" y="6589713"/>
            <a:ext cx="2012950" cy="2444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l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000" b="1" smtClean="0">
                <a:solidFill>
                  <a:srgbClr val="FFFFCC"/>
                </a:solidFill>
                <a:cs typeface="Arial" pitchFamily="34" charset="0"/>
              </a:rPr>
              <a:t>National Weather Service	</a:t>
            </a:r>
          </a:p>
        </p:txBody>
      </p:sp>
      <p:pic>
        <p:nvPicPr>
          <p:cNvPr id="16394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588" y="-88900"/>
            <a:ext cx="2333626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2998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1pPr>
      <a:lvl2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2pPr>
      <a:lvl3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3pPr>
      <a:lvl4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4pPr>
      <a:lvl5pPr algn="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Franklin Gothic Demi" pitchFamily="34" charset="0"/>
          <a:ea typeface="MS PGothic" panose="020B0600070205080204" pitchFamily="34" charset="-128"/>
          <a:cs typeface="ＭＳ Ｐゴシック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rgbClr val="FFFFCC"/>
          </a:solidFill>
          <a:latin typeface="SolexBlackLiningItalic" pitchFamily="2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75000"/>
        </a:spcBef>
        <a:spcAft>
          <a:spcPct val="0"/>
        </a:spcAft>
        <a:defRPr sz="2800">
          <a:solidFill>
            <a:srgbClr val="083763"/>
          </a:solidFill>
          <a:latin typeface="Franklin Gothic Medium" pitchFamily="34" charset="0"/>
          <a:ea typeface="MS PGothic" panose="020B0600070205080204" pitchFamily="34" charset="-128"/>
          <a:cs typeface="ＭＳ Ｐゴシック" charset="0"/>
        </a:defRPr>
      </a:lvl1pPr>
      <a:lvl2pPr marL="514350" indent="-285750" algn="l" rtl="0" eaLnBrk="0" fontAlgn="base" hangingPunct="0">
        <a:spcBef>
          <a:spcPct val="5000"/>
        </a:spcBef>
        <a:spcAft>
          <a:spcPct val="0"/>
        </a:spcAft>
        <a:buBlip>
          <a:blip r:embed="rId9"/>
        </a:buBlip>
        <a:defRPr sz="2000">
          <a:solidFill>
            <a:srgbClr val="083763"/>
          </a:solidFill>
          <a:latin typeface="Franklin Gothic Medium Cond" pitchFamily="34" charset="0"/>
          <a:ea typeface="MS PGothic" panose="020B0600070205080204" pitchFamily="34" charset="-128"/>
        </a:defRPr>
      </a:lvl2pPr>
      <a:lvl3pPr marL="914400" indent="-228600" algn="l" rtl="0" eaLnBrk="0" fontAlgn="base" hangingPunct="0">
        <a:spcBef>
          <a:spcPct val="5000"/>
        </a:spcBef>
        <a:spcAft>
          <a:spcPct val="0"/>
        </a:spcAft>
        <a:buBlip>
          <a:blip r:embed="rId10"/>
        </a:buBlip>
        <a:defRPr>
          <a:solidFill>
            <a:srgbClr val="083763"/>
          </a:solidFill>
          <a:latin typeface="Franklin Gothic Medium Cond" pitchFamily="34" charset="0"/>
          <a:ea typeface="MS PGothic" panose="020B0600070205080204" pitchFamily="34" charset="-128"/>
        </a:defRPr>
      </a:lvl3pPr>
      <a:lvl4pPr marL="1257300" indent="-228600" algn="l" rtl="0" eaLnBrk="0" fontAlgn="base" hangingPunct="0">
        <a:spcBef>
          <a:spcPct val="5000"/>
        </a:spcBef>
        <a:spcAft>
          <a:spcPct val="0"/>
        </a:spcAft>
        <a:buBlip>
          <a:blip r:embed="rId11"/>
        </a:buBlip>
        <a:defRPr sz="1600">
          <a:solidFill>
            <a:srgbClr val="083763"/>
          </a:solidFill>
          <a:latin typeface="Franklin Gothic Medium Cond" pitchFamily="34" charset="0"/>
          <a:ea typeface="MS PGothic" panose="020B0600070205080204" pitchFamily="34" charset="-128"/>
        </a:defRPr>
      </a:lvl4pPr>
      <a:lvl5pPr marL="1600200" indent="-228600" algn="l" rtl="0" eaLnBrk="0" fontAlgn="base" hangingPunct="0">
        <a:spcBef>
          <a:spcPct val="5000"/>
        </a:spcBef>
        <a:spcAft>
          <a:spcPct val="0"/>
        </a:spcAft>
        <a:buChar char="»"/>
        <a:defRPr sz="1600">
          <a:solidFill>
            <a:schemeClr val="accent2"/>
          </a:solidFill>
          <a:latin typeface="Franklin Gothic Medium Cond" pitchFamily="34" charset="0"/>
          <a:ea typeface="MS PGothic" panose="020B0600070205080204" pitchFamily="34" charset="-128"/>
        </a:defRPr>
      </a:lvl5pPr>
      <a:lvl6pPr marL="20574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6pPr>
      <a:lvl7pPr marL="25146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7pPr>
      <a:lvl8pPr marL="29718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8pPr>
      <a:lvl9pPr marL="3429000" indent="-228600" algn="l" rtl="0" eaLnBrk="1" fontAlgn="base" hangingPunct="1">
        <a:spcBef>
          <a:spcPct val="5000"/>
        </a:spcBef>
        <a:spcAft>
          <a:spcPct val="0"/>
        </a:spcAft>
        <a:buChar char="»"/>
        <a:defRPr>
          <a:solidFill>
            <a:schemeClr val="accent2"/>
          </a:solidFill>
          <a:latin typeface="SolexRegularLining" pitchFamily="2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3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9.jpeg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9.jpe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67.png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19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image" Target="../media/image29.jpeg"/><Relationship Id="rId10" Type="http://schemas.openxmlformats.org/officeDocument/2006/relationships/image" Target="../media/image18.png"/><Relationship Id="rId4" Type="http://schemas.openxmlformats.org/officeDocument/2006/relationships/image" Target="../media/image28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34.jpe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11" Type="http://schemas.openxmlformats.org/officeDocument/2006/relationships/image" Target="../media/image38.jpeg"/><Relationship Id="rId5" Type="http://schemas.openxmlformats.org/officeDocument/2006/relationships/image" Target="../media/image18.png"/><Relationship Id="rId10" Type="http://schemas.openxmlformats.org/officeDocument/2006/relationships/image" Target="../media/image37.jpeg"/><Relationship Id="rId4" Type="http://schemas.openxmlformats.org/officeDocument/2006/relationships/image" Target="../media/image17.png"/><Relationship Id="rId9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157163" y="106363"/>
            <a:ext cx="7667625" cy="1509712"/>
          </a:xfrm>
        </p:spPr>
        <p:txBody>
          <a:bodyPr/>
          <a:lstStyle/>
          <a:p>
            <a:pPr marL="0" indent="0"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40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Working with emergency services </a:t>
            </a:r>
          </a:p>
          <a:p>
            <a:pPr marL="0" indent="0" algn="ctr" eaLnBrk="1" hangingPunct="1">
              <a:lnSpc>
                <a:spcPct val="110000"/>
              </a:lnSpc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sz="40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And Media</a:t>
            </a:r>
          </a:p>
        </p:txBody>
      </p:sp>
      <p:sp>
        <p:nvSpPr>
          <p:cNvPr id="34819" name="Text Box 5"/>
          <p:cNvSpPr txBox="1">
            <a:spLocks noChangeArrowheads="1"/>
          </p:cNvSpPr>
          <p:nvPr/>
        </p:nvSpPr>
        <p:spPr bwMode="auto">
          <a:xfrm>
            <a:off x="166688" y="1627188"/>
            <a:ext cx="6705600" cy="180049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rtl="0" fontAlgn="base">
              <a:lnSpc>
                <a:spcPts val="2163"/>
              </a:lnSpc>
              <a:spcBef>
                <a:spcPts val="12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i="1" dirty="0" smtClean="0">
                <a:solidFill>
                  <a:srgbClr val="DBF5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34" charset="-128"/>
                <a:cs typeface="Arial" pitchFamily="34" charset="0"/>
              </a:rPr>
              <a:t>Evgeny Brainin</a:t>
            </a:r>
          </a:p>
          <a:p>
            <a:pPr algn="l" rtl="0" fontAlgn="base">
              <a:lnSpc>
                <a:spcPts val="2163"/>
              </a:lnSpc>
              <a:spcBef>
                <a:spcPts val="12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i="1" dirty="0" smtClean="0">
                <a:solidFill>
                  <a:srgbClr val="DBF5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34" charset="-128"/>
                <a:cs typeface="Arial" pitchFamily="34" charset="0"/>
              </a:rPr>
              <a:t>Head of Aviation Meteorology, </a:t>
            </a:r>
          </a:p>
          <a:p>
            <a:pPr algn="l" rtl="0" fontAlgn="base">
              <a:lnSpc>
                <a:spcPts val="2163"/>
              </a:lnSpc>
              <a:spcBef>
                <a:spcPts val="12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2000" i="1" dirty="0" smtClean="0">
                <a:solidFill>
                  <a:srgbClr val="DBF5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34" charset="-128"/>
                <a:cs typeface="Arial" pitchFamily="34" charset="0"/>
              </a:rPr>
              <a:t>Israel </a:t>
            </a:r>
            <a:r>
              <a:rPr lang="en-US" altLang="en-US" sz="2000" i="1" dirty="0" smtClean="0">
                <a:solidFill>
                  <a:srgbClr val="DBF5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ＭＳ Ｐゴシック" pitchFamily="34" charset="-128"/>
                <a:cs typeface="Arial" pitchFamily="34" charset="0"/>
              </a:rPr>
              <a:t>Meteorological Service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20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itchFamily="34" charset="-128"/>
              <a:cs typeface="Arial" pitchFamily="34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endParaRPr lang="en-US" altLang="en-US" sz="1600" b="1" i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6688" y="6159782"/>
            <a:ext cx="2662075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base">
              <a:lnSpc>
                <a:spcPts val="2163"/>
              </a:lnSpc>
              <a:spcBef>
                <a:spcPts val="12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i="1" dirty="0">
                <a:solidFill>
                  <a:srgbClr val="DBF5F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ＭＳ Ｐゴシック" pitchFamily="34" charset="-128"/>
                <a:cs typeface="Arial" pitchFamily="34" charset="0"/>
              </a:rPr>
              <a:t>Warning Course Nov. 2017</a:t>
            </a:r>
            <a:endParaRPr lang="en-US" altLang="en-US" i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ＭＳ Ｐゴシック" pitchFamily="34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40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928813"/>
            <a:ext cx="6094412" cy="457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 Box 2"/>
          <p:cNvSpPr txBox="1">
            <a:spLocks noChangeArrowheads="1"/>
          </p:cNvSpPr>
          <p:nvPr/>
        </p:nvSpPr>
        <p:spPr bwMode="auto">
          <a:xfrm>
            <a:off x="1714500" y="5572125"/>
            <a:ext cx="628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he-IL" sz="2800"/>
              <a:t>Effective Warnings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2" y="6583702"/>
            <a:ext cx="2895361" cy="274297"/>
          </a:xfrm>
          <a:prstGeom prst="rect">
            <a:avLst/>
          </a:prstGeom>
        </p:spPr>
      </p:pic>
      <p:pic>
        <p:nvPicPr>
          <p:cNvPr id="7" name="Picture 2" descr="ims_logo_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395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581150" y="547688"/>
            <a:ext cx="6419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None/>
            </a:pPr>
            <a:r>
              <a:rPr lang="en-US" altLang="he-IL" sz="2800" b="1" kern="0" dirty="0">
                <a:solidFill>
                  <a:srgbClr val="FF99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Watch and Warnings</a:t>
            </a:r>
            <a:endParaRPr lang="he-IL" altLang="he-IL" sz="2800" b="1" kern="0" dirty="0">
              <a:solidFill>
                <a:srgbClr val="FF99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Picture 5" descr="Warning triang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97" y="300038"/>
            <a:ext cx="6667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27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1"/>
          <p:cNvSpPr txBox="1">
            <a:spLocks noChangeArrowheads="1"/>
          </p:cNvSpPr>
          <p:nvPr/>
        </p:nvSpPr>
        <p:spPr bwMode="auto">
          <a:xfrm>
            <a:off x="1500188" y="547688"/>
            <a:ext cx="64198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None/>
            </a:pPr>
            <a:r>
              <a:rPr lang="en-US" altLang="he-IL" sz="2800" b="1" kern="0" dirty="0">
                <a:solidFill>
                  <a:srgbClr val="FF99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Watch and Warnings</a:t>
            </a:r>
            <a:endParaRPr lang="he-IL" altLang="he-IL" sz="2800" b="1" kern="0" dirty="0">
              <a:solidFill>
                <a:srgbClr val="FF99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7477228"/>
              </p:ext>
            </p:extLst>
          </p:nvPr>
        </p:nvGraphicFramePr>
        <p:xfrm>
          <a:off x="1249252" y="1479260"/>
          <a:ext cx="6608769" cy="475467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1302675"/>
                <a:gridCol w="1371916"/>
                <a:gridCol w="1270777"/>
                <a:gridCol w="1133556"/>
                <a:gridCol w="1529845"/>
              </a:tblGrid>
              <a:tr h="914268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Term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Distribution time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Degree of certainty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Degree of </a:t>
                      </a:r>
                      <a:r>
                        <a:rPr lang="he-IL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severity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Required action</a:t>
                      </a:r>
                      <a:endParaRPr lang="he-IL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08" marB="45708"/>
                </a:tc>
              </a:tr>
              <a:tr h="1188552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 smtClean="0"/>
                        <a:t>Weather</a:t>
                      </a:r>
                      <a:r>
                        <a:rPr lang="en-US" sz="1800" baseline="0" dirty="0" smtClean="0"/>
                        <a:t> Watch</a:t>
                      </a:r>
                      <a:endParaRPr lang="he-IL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 smtClean="0"/>
                        <a:t>4-24 hours before event</a:t>
                      </a:r>
                      <a:endParaRPr lang="he-IL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Medium</a:t>
                      </a:r>
                      <a:endParaRPr lang="he-IL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High</a:t>
                      </a:r>
                      <a:endParaRPr lang="he-IL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Preliminary estimates possibility 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“Be aware!”</a:t>
                      </a:r>
                      <a:endParaRPr lang="he-IL" sz="1800" dirty="0">
                        <a:solidFill>
                          <a:srgbClr val="C00000"/>
                        </a:solidFill>
                      </a:endParaRPr>
                    </a:p>
                  </a:txBody>
                  <a:tcPr marT="45708" marB="45708"/>
                </a:tc>
              </a:tr>
              <a:tr h="1188552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 smtClean="0"/>
                        <a:t>Weather Warning</a:t>
                      </a:r>
                      <a:endParaRPr lang="he-IL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 smtClean="0"/>
                        <a:t>Less than 4 hours before occurring</a:t>
                      </a:r>
                      <a:endParaRPr lang="he-IL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High</a:t>
                      </a:r>
                      <a:endParaRPr lang="he-IL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High</a:t>
                      </a:r>
                      <a:endParaRPr lang="he-IL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Action / activity restriction</a:t>
                      </a:r>
                      <a:r>
                        <a:rPr lang="he-IL" sz="1800" dirty="0" smtClean="0"/>
                        <a:t> 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</a:rPr>
                        <a:t>“Be caution!”</a:t>
                      </a:r>
                      <a:endParaRPr lang="he-IL" sz="1800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l" rtl="0"/>
                      <a:endParaRPr lang="he-IL" sz="1800" dirty="0">
                        <a:solidFill>
                          <a:srgbClr val="C00000"/>
                        </a:solidFill>
                      </a:endParaRPr>
                    </a:p>
                  </a:txBody>
                  <a:tcPr marT="45708" marB="45708"/>
                </a:tc>
              </a:tr>
              <a:tr h="1188552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 smtClean="0"/>
                        <a:t>Severe Warning</a:t>
                      </a:r>
                      <a:endParaRPr lang="he-IL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 smtClean="0"/>
                        <a:t>Less than 4 hours before occurring</a:t>
                      </a:r>
                      <a:endParaRPr lang="he-IL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High</a:t>
                      </a:r>
                      <a:endParaRPr lang="he-IL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Very High</a:t>
                      </a:r>
                      <a:endParaRPr lang="he-IL" sz="1800" dirty="0"/>
                    </a:p>
                  </a:txBody>
                  <a:tcPr marT="45708" marB="45708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Immediate and urgent action</a:t>
                      </a:r>
                      <a:endParaRPr lang="he-IL" sz="1800" dirty="0" smtClean="0"/>
                    </a:p>
                  </a:txBody>
                  <a:tcPr marT="45708" marB="45708"/>
                </a:tc>
              </a:tr>
            </a:tbl>
          </a:graphicData>
        </a:graphic>
      </p:graphicFrame>
      <p:pic>
        <p:nvPicPr>
          <p:cNvPr id="17448" name="Picture 5" descr="Warning triang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9" y="327893"/>
            <a:ext cx="6667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ims_logo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395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2" y="6583702"/>
            <a:ext cx="2895361" cy="2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2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61" name="Picture 2" descr="D:\Nir Documents\Meteorology\הרצאות ופרזנטציות\שיעור בכיתה של ים נובמבר 2008\NFC-862972438335419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489" y="285750"/>
            <a:ext cx="22860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799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451942"/>
              </p:ext>
            </p:extLst>
          </p:nvPr>
        </p:nvGraphicFramePr>
        <p:xfrm>
          <a:off x="79687" y="1188690"/>
          <a:ext cx="8501063" cy="5669310"/>
        </p:xfrm>
        <a:graphic>
          <a:graphicData uri="http://schemas.openxmlformats.org/drawingml/2006/table">
            <a:tbl>
              <a:tblPr rtl="1"/>
              <a:tblGrid>
                <a:gridCol w="2833688"/>
                <a:gridCol w="2833687"/>
                <a:gridCol w="2833688"/>
              </a:tblGrid>
              <a:tr h="3407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Warning type</a:t>
                      </a:r>
                      <a:endParaRPr kumimoji="0" lang="he-I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Primary distribution</a:t>
                      </a:r>
                      <a:endParaRPr kumimoji="0" lang="he-I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Secondary distribution</a:t>
                      </a:r>
                      <a:endParaRPr kumimoji="0" lang="he-I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63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Rough sea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MEDIA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Marine Police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4XO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4XT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Ports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Maritime Authority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Ministry of Education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INPA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Municipalities along the beach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IEC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11074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Flash Flood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MEDIA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Police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NFRA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INPA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Ministry of Education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National Roads Company 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Municipalities and factories in the relevant areas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110748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Large amounts of rain / flooding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MEDIA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Police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NFRA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INPA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Ministry of Education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National Roads Company 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Municipalities and factories in the relevant areas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1363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Fog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Aviation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Police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MEDIA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National Roads Company 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Municipalities and factories in the relevant areas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491562" y="229806"/>
            <a:ext cx="53578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None/>
            </a:pPr>
            <a:r>
              <a:rPr lang="en-US" altLang="he-IL" sz="2800" b="1" kern="0" dirty="0">
                <a:solidFill>
                  <a:srgbClr val="FF99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TYPE OF THE WARNINGS AND THEIR DESTINATIONS</a:t>
            </a:r>
            <a:endParaRPr lang="he-IL" altLang="he-IL" sz="2800" b="1" kern="0" dirty="0">
              <a:solidFill>
                <a:srgbClr val="FF99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5" descr="Warning tria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22" y="371475"/>
            <a:ext cx="6667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10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81" name="Picture 2" descr="D:\Nir Documents\Meteorology\הרצאות ופרזנטציות\שיעור בכיתה של ים נובמבר 2008\Gr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47"/>
          <a:stretch>
            <a:fillRect/>
          </a:stretch>
        </p:blipFill>
        <p:spPr bwMode="auto">
          <a:xfrm>
            <a:off x="6229350" y="333674"/>
            <a:ext cx="2914650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3820" name="Group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703392"/>
              </p:ext>
            </p:extLst>
          </p:nvPr>
        </p:nvGraphicFramePr>
        <p:xfrm>
          <a:off x="214312" y="1876286"/>
          <a:ext cx="8501063" cy="4211581"/>
        </p:xfrm>
        <a:graphic>
          <a:graphicData uri="http://schemas.openxmlformats.org/drawingml/2006/table">
            <a:tbl>
              <a:tblPr rtl="1"/>
              <a:tblGrid>
                <a:gridCol w="2833688"/>
                <a:gridCol w="2833687"/>
                <a:gridCol w="2833688"/>
              </a:tblGrid>
              <a:tr h="371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Warning type</a:t>
                      </a:r>
                      <a:endParaRPr kumimoji="0" lang="he-I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Primary distribution</a:t>
                      </a:r>
                      <a:endParaRPr kumimoji="0" lang="he-I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Secondary distribution</a:t>
                      </a:r>
                      <a:endParaRPr kumimoji="0" lang="he-IL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18854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Snow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MEDIA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Police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NFRA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Municipalities in the relevant areas, Ministry of Education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INPA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National Roads Company 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IEC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Factories in relevant areas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  <a:tr h="146282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WINDS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MEDIA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aviation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Marine Police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4XO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4XT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Ports,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Police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NFRA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INPA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Ministry of Education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National Roads Company 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IEC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Municipalities and factories in the relevant areas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914262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Dust/Sand Storms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MEDIA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aviation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Police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INPA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Ministry of Education, Ministry of Environment Protection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National Roads Company </a:t>
                      </a:r>
                      <a:r>
                        <a:rPr kumimoji="0" lang="he-I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 </a:t>
                      </a: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Municipalities and factories in the relevant areas</a:t>
                      </a:r>
                      <a:endParaRPr kumimoji="0" lang="he-I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07" marB="4570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2" y="6583702"/>
            <a:ext cx="2895361" cy="274297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1491562" y="272536"/>
            <a:ext cx="53578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None/>
            </a:pPr>
            <a:r>
              <a:rPr lang="en-US" altLang="he-IL" sz="2800" b="1" kern="0" dirty="0">
                <a:solidFill>
                  <a:srgbClr val="FF99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TYPE OF THE WARNINGS AND THEIR DESTINATIONS</a:t>
            </a:r>
            <a:endParaRPr lang="he-IL" altLang="he-IL" sz="2800" b="1" kern="0" dirty="0">
              <a:solidFill>
                <a:srgbClr val="FF99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7" name="Picture 5" descr="Warning triang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22" y="363828"/>
            <a:ext cx="6667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8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775913"/>
              </p:ext>
            </p:extLst>
          </p:nvPr>
        </p:nvGraphicFramePr>
        <p:xfrm>
          <a:off x="271464" y="1646965"/>
          <a:ext cx="8501061" cy="4302191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833687"/>
                <a:gridCol w="2833687"/>
                <a:gridCol w="2833687"/>
              </a:tblGrid>
              <a:tr h="370740"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 smtClean="0"/>
                        <a:t>Warning type</a:t>
                      </a:r>
                      <a:endParaRPr lang="he-IL" sz="1800" dirty="0"/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 smtClean="0"/>
                        <a:t>Primary distribution</a:t>
                      </a:r>
                      <a:endParaRPr lang="he-IL" sz="1800" dirty="0"/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1800" dirty="0" smtClean="0"/>
                        <a:t>Secondary distribution</a:t>
                      </a:r>
                      <a:endParaRPr lang="he-IL" sz="1800" dirty="0"/>
                    </a:p>
                  </a:txBody>
                  <a:tcPr marL="91439" marR="91439" marT="45707" marB="45707"/>
                </a:tc>
              </a:tr>
              <a:tr h="1188561"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High</a:t>
                      </a:r>
                      <a:r>
                        <a:rPr lang="en-US" sz="1800" baseline="0" dirty="0" smtClean="0"/>
                        <a:t> Heat stress</a:t>
                      </a:r>
                      <a:endParaRPr lang="he-IL" sz="1800" dirty="0"/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 smtClean="0"/>
                        <a:t>MEDIA</a:t>
                      </a:r>
                      <a:r>
                        <a:rPr lang="he-IL" sz="1800" dirty="0" smtClean="0"/>
                        <a:t>, </a:t>
                      </a:r>
                      <a:r>
                        <a:rPr lang="en-US" sz="1800" dirty="0" smtClean="0"/>
                        <a:t>Health Ministry</a:t>
                      </a:r>
                      <a:r>
                        <a:rPr lang="he-IL" sz="1800" dirty="0" smtClean="0"/>
                        <a:t>,</a:t>
                      </a:r>
                      <a:r>
                        <a:rPr lang="he-IL" sz="1800" baseline="0" dirty="0" smtClean="0"/>
                        <a:t> </a:t>
                      </a:r>
                      <a:r>
                        <a:rPr lang="en-US" sz="1800" dirty="0" smtClean="0"/>
                        <a:t>Police</a:t>
                      </a:r>
                      <a:r>
                        <a:rPr lang="he-IL" sz="1800" dirty="0" smtClean="0"/>
                        <a:t>, </a:t>
                      </a:r>
                      <a:r>
                        <a:rPr lang="en-US" sz="1800" dirty="0" smtClean="0"/>
                        <a:t>NFRA</a:t>
                      </a:r>
                      <a:r>
                        <a:rPr lang="he-IL" sz="1800" dirty="0" smtClean="0"/>
                        <a:t>,</a:t>
                      </a:r>
                      <a:r>
                        <a:rPr lang="he-IL" sz="1800" baseline="0" dirty="0" smtClean="0"/>
                        <a:t> </a:t>
                      </a:r>
                      <a:r>
                        <a:rPr lang="en-US" sz="1800" baseline="0" dirty="0" smtClean="0"/>
                        <a:t>INPA</a:t>
                      </a:r>
                      <a:r>
                        <a:rPr lang="he-IL" sz="1800" baseline="0" dirty="0" smtClean="0"/>
                        <a:t>, </a:t>
                      </a:r>
                      <a:r>
                        <a:rPr lang="en-US" sz="1800" baseline="0" dirty="0" smtClean="0"/>
                        <a:t>Ministry of Education</a:t>
                      </a:r>
                      <a:r>
                        <a:rPr lang="he-IL" sz="1800" baseline="0" dirty="0" smtClean="0"/>
                        <a:t> </a:t>
                      </a:r>
                      <a:endParaRPr lang="he-IL" sz="1800" dirty="0"/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baseline="0" dirty="0" smtClean="0"/>
                        <a:t>IEC</a:t>
                      </a:r>
                      <a:r>
                        <a:rPr lang="he-IL" sz="1800" baseline="0" dirty="0" smtClean="0"/>
                        <a:t>, </a:t>
                      </a:r>
                      <a:r>
                        <a:rPr lang="en-US" sz="1800" dirty="0" smtClean="0"/>
                        <a:t>Municipalities and factories in the relevant areas</a:t>
                      </a:r>
                      <a:endParaRPr lang="he-IL" sz="1800" dirty="0"/>
                    </a:p>
                  </a:txBody>
                  <a:tcPr marL="91439" marR="91439" marT="45707" marB="45707"/>
                </a:tc>
              </a:tr>
              <a:tr h="1188561"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High Wind Chill</a:t>
                      </a:r>
                      <a:endParaRPr lang="he-IL" sz="1800" dirty="0"/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 smtClean="0"/>
                        <a:t>MEDIA</a:t>
                      </a:r>
                      <a:r>
                        <a:rPr lang="he-IL" sz="1800" dirty="0" smtClean="0"/>
                        <a:t>, </a:t>
                      </a:r>
                      <a:r>
                        <a:rPr lang="en-US" sz="1800" dirty="0" smtClean="0"/>
                        <a:t>Health Ministry</a:t>
                      </a:r>
                      <a:r>
                        <a:rPr lang="he-IL" sz="1800" dirty="0" smtClean="0"/>
                        <a:t>,</a:t>
                      </a:r>
                      <a:r>
                        <a:rPr lang="he-IL" sz="1800" baseline="0" dirty="0" smtClean="0"/>
                        <a:t>  </a:t>
                      </a:r>
                      <a:r>
                        <a:rPr lang="en-US" sz="1800" dirty="0" smtClean="0"/>
                        <a:t>Police</a:t>
                      </a:r>
                      <a:r>
                        <a:rPr lang="he-IL" sz="1800" dirty="0" smtClean="0"/>
                        <a:t>, </a:t>
                      </a:r>
                      <a:r>
                        <a:rPr lang="en-US" sz="1800" dirty="0" smtClean="0"/>
                        <a:t>NFRA</a:t>
                      </a:r>
                      <a:r>
                        <a:rPr lang="he-IL" sz="1800" dirty="0" smtClean="0"/>
                        <a:t>,</a:t>
                      </a:r>
                      <a:r>
                        <a:rPr lang="he-IL" sz="1800" baseline="0" dirty="0" smtClean="0"/>
                        <a:t> </a:t>
                      </a:r>
                      <a:r>
                        <a:rPr lang="en-US" sz="1800" baseline="0" dirty="0" smtClean="0"/>
                        <a:t>INPA</a:t>
                      </a:r>
                      <a:r>
                        <a:rPr lang="he-IL" sz="1800" baseline="0" dirty="0" smtClean="0"/>
                        <a:t>, </a:t>
                      </a:r>
                      <a:r>
                        <a:rPr lang="en-US" sz="1800" baseline="0" dirty="0" smtClean="0"/>
                        <a:t>Ministry of Education</a:t>
                      </a:r>
                      <a:r>
                        <a:rPr lang="he-IL" sz="1800" baseline="0" dirty="0" smtClean="0"/>
                        <a:t> </a:t>
                      </a:r>
                      <a:endParaRPr lang="he-IL" sz="1800" dirty="0"/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baseline="0" dirty="0" smtClean="0"/>
                        <a:t>IEC</a:t>
                      </a:r>
                      <a:r>
                        <a:rPr lang="he-IL" sz="1800" baseline="0" dirty="0" smtClean="0"/>
                        <a:t>, </a:t>
                      </a:r>
                      <a:r>
                        <a:rPr lang="en-US" sz="1800" dirty="0" smtClean="0"/>
                        <a:t>Municipalities and factories in the relevant areas</a:t>
                      </a:r>
                      <a:endParaRPr lang="he-IL" sz="1800" dirty="0"/>
                    </a:p>
                  </a:txBody>
                  <a:tcPr marL="91439" marR="91439" marT="45707" marB="45707"/>
                </a:tc>
              </a:tr>
              <a:tr h="639988"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Frost</a:t>
                      </a:r>
                      <a:endParaRPr lang="he-IL" sz="1800" dirty="0"/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 smtClean="0"/>
                        <a:t>MEDIA</a:t>
                      </a:r>
                      <a:r>
                        <a:rPr lang="he-IL" sz="1800" dirty="0" smtClean="0"/>
                        <a:t>, </a:t>
                      </a:r>
                      <a:r>
                        <a:rPr lang="en-US" sz="1800" dirty="0" smtClean="0"/>
                        <a:t>ministry of agriculture</a:t>
                      </a:r>
                      <a:endParaRPr lang="he-IL" sz="1800" dirty="0"/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Farmers</a:t>
                      </a:r>
                      <a:endParaRPr lang="he-IL" sz="1800" dirty="0"/>
                    </a:p>
                  </a:txBody>
                  <a:tcPr marL="91439" marR="91439" marT="45707" marB="45707"/>
                </a:tc>
              </a:tr>
              <a:tr h="914275"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Risk of fires</a:t>
                      </a:r>
                      <a:endParaRPr lang="he-IL" sz="1800" dirty="0"/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800" dirty="0" smtClean="0"/>
                        <a:t>MEDIA</a:t>
                      </a:r>
                      <a:r>
                        <a:rPr lang="he-IL" sz="1800" dirty="0" smtClean="0"/>
                        <a:t>, </a:t>
                      </a:r>
                      <a:r>
                        <a:rPr lang="en-US" sz="1800" dirty="0" smtClean="0"/>
                        <a:t>Police</a:t>
                      </a:r>
                      <a:r>
                        <a:rPr lang="he-IL" sz="1800" dirty="0" smtClean="0"/>
                        <a:t>, </a:t>
                      </a:r>
                      <a:r>
                        <a:rPr lang="en-US" sz="1800" dirty="0" smtClean="0"/>
                        <a:t>NFRA</a:t>
                      </a:r>
                      <a:r>
                        <a:rPr lang="he-IL" sz="1800" dirty="0" smtClean="0"/>
                        <a:t>, </a:t>
                      </a:r>
                      <a:r>
                        <a:rPr lang="en-US" sz="1800" dirty="0" smtClean="0"/>
                        <a:t>JNF</a:t>
                      </a:r>
                      <a:r>
                        <a:rPr lang="he-IL" sz="1800" dirty="0" smtClean="0"/>
                        <a:t>,</a:t>
                      </a:r>
                      <a:r>
                        <a:rPr lang="he-IL" sz="1800" baseline="0" dirty="0" smtClean="0"/>
                        <a:t> </a:t>
                      </a:r>
                      <a:r>
                        <a:rPr lang="en-US" sz="1800" baseline="0" dirty="0" smtClean="0"/>
                        <a:t>INPA</a:t>
                      </a:r>
                      <a:endParaRPr lang="he-IL" sz="1800" dirty="0"/>
                    </a:p>
                  </a:txBody>
                  <a:tcPr marL="91439" marR="91439" marT="45707" marB="45707"/>
                </a:tc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 marL="91439" marR="91439" marT="45707" marB="45707"/>
                </a:tc>
              </a:tr>
            </a:tbl>
          </a:graphicData>
        </a:graphic>
      </p:graphicFrame>
      <p:pic>
        <p:nvPicPr>
          <p:cNvPr id="20510" name="Picture 2" descr="D:\Nir Documents\Meteorology\הרצאות ופרזנטציות\שיעור בכיתה של ים נובמבר 2008\todayPic11504966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" y="5335586"/>
            <a:ext cx="22860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1759241" y="280160"/>
            <a:ext cx="53578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None/>
            </a:pPr>
            <a:r>
              <a:rPr lang="en-US" altLang="he-IL" sz="2800" b="1" kern="0" dirty="0">
                <a:solidFill>
                  <a:srgbClr val="FF99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TYPE OF THE WARNINGS AND THEIR DESTINATIONS</a:t>
            </a:r>
            <a:endParaRPr lang="he-IL" altLang="he-IL" sz="2800" b="1" kern="0" dirty="0">
              <a:solidFill>
                <a:srgbClr val="FF99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9" name="Picture 5" descr="Warning triang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00" y="371452"/>
            <a:ext cx="6667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ims_logo_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31045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670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4"/>
          <p:cNvSpPr txBox="1">
            <a:spLocks noChangeArrowheads="1"/>
          </p:cNvSpPr>
          <p:nvPr/>
        </p:nvSpPr>
        <p:spPr bwMode="auto">
          <a:xfrm>
            <a:off x="1913788" y="317298"/>
            <a:ext cx="535781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he-IL" sz="2800" b="1" kern="0" dirty="0">
                <a:solidFill>
                  <a:srgbClr val="FF99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TYPE OF THE WARNINGS AND THEIR DESTINATIONS</a:t>
            </a:r>
            <a:endParaRPr lang="he-IL" altLang="he-IL" sz="2800" b="1" kern="0" dirty="0">
              <a:solidFill>
                <a:srgbClr val="FF99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1507" name="Picture 5" descr="Warning triang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31" y="408590"/>
            <a:ext cx="666750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54569"/>
              </p:ext>
            </p:extLst>
          </p:nvPr>
        </p:nvGraphicFramePr>
        <p:xfrm>
          <a:off x="227192" y="1671437"/>
          <a:ext cx="8501061" cy="3139696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833687"/>
                <a:gridCol w="2833687"/>
                <a:gridCol w="2833687"/>
              </a:tblGrid>
              <a:tr h="370881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/>
                        <a:t>Warning type</a:t>
                      </a:r>
                      <a:endParaRPr lang="he-IL" sz="1800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Primary distribution</a:t>
                      </a:r>
                      <a:endParaRPr lang="he-IL" sz="1800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Secondary distribution</a:t>
                      </a:r>
                      <a:endParaRPr lang="he-IL" sz="1800" dirty="0"/>
                    </a:p>
                  </a:txBody>
                  <a:tcPr marL="91439" marR="91439" marT="45725" marB="45725"/>
                </a:tc>
              </a:tr>
              <a:tr h="640151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/>
                        <a:t>lightning</a:t>
                      </a:r>
                      <a:endParaRPr lang="he-IL" sz="1800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aviation</a:t>
                      </a:r>
                      <a:endParaRPr lang="he-IL" sz="1800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IEC</a:t>
                      </a:r>
                      <a:r>
                        <a:rPr lang="he-IL" sz="1800" dirty="0" smtClean="0"/>
                        <a:t>, </a:t>
                      </a:r>
                      <a:r>
                        <a:rPr lang="en-US" sz="1800" dirty="0" smtClean="0"/>
                        <a:t>Municipalities and factories in the relevant areas</a:t>
                      </a:r>
                      <a:endParaRPr lang="he-IL" sz="1800" dirty="0"/>
                    </a:p>
                  </a:txBody>
                  <a:tcPr marL="91439" marR="91439" marT="45725" marB="45725"/>
                </a:tc>
              </a:tr>
              <a:tr h="370881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/>
                        <a:t>turbulence</a:t>
                      </a:r>
                      <a:endParaRPr lang="he-IL" sz="1800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aviation</a:t>
                      </a:r>
                      <a:endParaRPr lang="he-IL" sz="1800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 marL="91439" marR="91439" marT="45725" marB="45725"/>
                </a:tc>
              </a:tr>
              <a:tr h="370881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/>
                        <a:t>Icing</a:t>
                      </a:r>
                      <a:endParaRPr lang="he-IL" sz="1800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aviation</a:t>
                      </a:r>
                      <a:endParaRPr lang="he-IL" sz="1800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 marL="91439" marR="91439" marT="45725" marB="45725"/>
                </a:tc>
              </a:tr>
              <a:tr h="370881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/>
                        <a:t>Wind shear</a:t>
                      </a:r>
                      <a:endParaRPr lang="he-IL" sz="1800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aviation</a:t>
                      </a:r>
                      <a:endParaRPr lang="he-IL" sz="1800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 marL="91439" marR="91439" marT="45725" marB="45725"/>
                </a:tc>
              </a:tr>
              <a:tr h="370881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/>
                        <a:t>Low cloud</a:t>
                      </a:r>
                      <a:r>
                        <a:rPr lang="en-US" sz="1800" baseline="0" dirty="0" smtClean="0"/>
                        <a:t> ceiling</a:t>
                      </a:r>
                      <a:endParaRPr lang="he-IL" sz="1800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aviation</a:t>
                      </a:r>
                      <a:endParaRPr lang="he-IL" sz="1800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 marL="91439" marR="91439" marT="45725" marB="45725"/>
                </a:tc>
              </a:tr>
              <a:tr h="370881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/>
                        <a:t>Haze/Dust/Fog</a:t>
                      </a:r>
                      <a:endParaRPr lang="he-IL" sz="1800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1800" dirty="0" smtClean="0"/>
                        <a:t>aviation</a:t>
                      </a:r>
                      <a:endParaRPr lang="he-IL" sz="1800" dirty="0"/>
                    </a:p>
                  </a:txBody>
                  <a:tcPr marL="91439" marR="91439" marT="45725" marB="45725"/>
                </a:tc>
                <a:tc>
                  <a:txBody>
                    <a:bodyPr/>
                    <a:lstStyle/>
                    <a:p>
                      <a:pPr rtl="1"/>
                      <a:endParaRPr lang="he-IL" sz="1800" dirty="0"/>
                    </a:p>
                  </a:txBody>
                  <a:tcPr marL="91439" marR="91439" marT="45725" marB="45725"/>
                </a:tc>
              </a:tr>
            </a:tbl>
          </a:graphicData>
        </a:graphic>
      </p:graphicFrame>
      <p:pic>
        <p:nvPicPr>
          <p:cNvPr id="21542" name="Picture 2" descr="D:\Nir Documents\Meteorology\הרצאות ופרזנטציות\שיעור בכיתה של ים נובמבר 2008\194423859_9cd9378a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78" y="4451462"/>
            <a:ext cx="2822575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2" y="6583702"/>
            <a:ext cx="2895361" cy="274297"/>
          </a:xfrm>
          <a:prstGeom prst="rect">
            <a:avLst/>
          </a:prstGeom>
        </p:spPr>
      </p:pic>
      <p:pic>
        <p:nvPicPr>
          <p:cNvPr id="7" name="Picture 2" descr="ims_logo_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1045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5432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831" y="360613"/>
            <a:ext cx="7772400" cy="914396"/>
          </a:xfrm>
        </p:spPr>
        <p:txBody>
          <a:bodyPr/>
          <a:lstStyle/>
          <a:p>
            <a:pPr algn="ctr"/>
            <a:r>
              <a:rPr lang="en-US" altLang="he-IL" sz="2800" dirty="0">
                <a:solidFill>
                  <a:srgbClr val="FF99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Examples of </a:t>
            </a:r>
            <a:r>
              <a:rPr lang="en-US" altLang="he-IL" sz="2800" dirty="0" smtClean="0">
                <a:solidFill>
                  <a:srgbClr val="FF99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IMS </a:t>
            </a:r>
            <a:r>
              <a:rPr lang="en-US" altLang="he-IL" sz="2800" dirty="0">
                <a:solidFill>
                  <a:srgbClr val="FF99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Emergency &amp; Special Products and Services</a:t>
            </a:r>
            <a:endParaRPr lang="en-US" sz="2800" dirty="0">
              <a:solidFill>
                <a:srgbClr val="FF99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9434" y="2176529"/>
            <a:ext cx="7772400" cy="3779890"/>
          </a:xfrm>
        </p:spPr>
        <p:txBody>
          <a:bodyPr/>
          <a:lstStyle/>
          <a:p>
            <a:pPr marL="342900" lvl="0" indent="-342900">
              <a:buClr>
                <a:srgbClr val="FF0000"/>
              </a:buClr>
              <a:buFont typeface="Arial" pitchFamily="34" charset="0"/>
              <a:buChar char="•"/>
            </a:pPr>
            <a:endParaRPr lang="en-US" altLang="he-IL" dirty="0" smtClean="0">
              <a:solidFill>
                <a:srgbClr val="083763"/>
              </a:solidFill>
              <a:latin typeface="Comic Sans MS" pitchFamily="66" charset="0"/>
            </a:endParaRPr>
          </a:p>
          <a:p>
            <a:pPr marL="342900" indent="-342900">
              <a:buClr>
                <a:srgbClr val="FF0000"/>
              </a:buClr>
              <a:buFont typeface="Arial" pitchFamily="34" charset="0"/>
              <a:buChar char="•"/>
            </a:pPr>
            <a:endParaRPr lang="en-US" altLang="he-IL" dirty="0" smtClean="0">
              <a:solidFill>
                <a:srgbClr val="083763"/>
              </a:solidFill>
              <a:latin typeface="Comic Sans MS" pitchFamily="66" charset="0"/>
            </a:endParaRPr>
          </a:p>
          <a:p>
            <a:pPr marL="342900" indent="-342900">
              <a:buClr>
                <a:srgbClr val="FF0000"/>
              </a:buClr>
              <a:buFont typeface="Arial" pitchFamily="34" charset="0"/>
              <a:buChar char="•"/>
            </a:pPr>
            <a:endParaRPr lang="en-US" altLang="he-IL" dirty="0">
              <a:solidFill>
                <a:srgbClr val="083763"/>
              </a:solidFill>
              <a:latin typeface="Comic Sans MS" pitchFamily="66" charset="0"/>
            </a:endParaRPr>
          </a:p>
          <a:p>
            <a:pPr marL="342900" indent="-342900">
              <a:buClr>
                <a:srgbClr val="FF0000"/>
              </a:buClr>
              <a:buFont typeface="Arial" pitchFamily="34" charset="0"/>
              <a:buChar char="•"/>
            </a:pPr>
            <a:endParaRPr lang="en-US" altLang="he-IL" dirty="0" smtClean="0">
              <a:solidFill>
                <a:srgbClr val="083763"/>
              </a:solidFill>
              <a:latin typeface="Comic Sans MS" pitchFamily="66" charset="0"/>
            </a:endParaRPr>
          </a:p>
          <a:p>
            <a:pPr marL="342900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he-IL" dirty="0" smtClean="0">
                <a:solidFill>
                  <a:srgbClr val="083763"/>
                </a:solidFill>
                <a:latin typeface="Comic Sans MS" pitchFamily="66" charset="0"/>
              </a:rPr>
              <a:t>Special Review of extreme event 5-7 days before</a:t>
            </a:r>
          </a:p>
          <a:p>
            <a:pPr marL="342900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he-IL" dirty="0" smtClean="0">
                <a:solidFill>
                  <a:srgbClr val="083763"/>
                </a:solidFill>
                <a:latin typeface="Comic Sans MS" pitchFamily="66" charset="0"/>
              </a:rPr>
              <a:t>Heat </a:t>
            </a:r>
            <a:r>
              <a:rPr lang="en-US" altLang="he-IL" dirty="0">
                <a:solidFill>
                  <a:srgbClr val="083763"/>
                </a:solidFill>
                <a:latin typeface="Comic Sans MS" pitchFamily="66" charset="0"/>
              </a:rPr>
              <a:t>wave prediction at days 6 &amp; 7</a:t>
            </a:r>
          </a:p>
          <a:p>
            <a:pPr marL="342900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he-IL" dirty="0">
                <a:solidFill>
                  <a:srgbClr val="083763"/>
                </a:solidFill>
                <a:latin typeface="Comic Sans MS" pitchFamily="66" charset="0"/>
              </a:rPr>
              <a:t>Two times a week telephone conference with National Fire and Rescue Authority</a:t>
            </a:r>
          </a:p>
          <a:p>
            <a:pPr marL="342900" lvl="0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he-IL" dirty="0" smtClean="0">
                <a:solidFill>
                  <a:srgbClr val="083763"/>
                </a:solidFill>
                <a:latin typeface="Comic Sans MS" pitchFamily="66" charset="0"/>
              </a:rPr>
              <a:t>Special </a:t>
            </a:r>
            <a:r>
              <a:rPr lang="en-US" altLang="he-IL" dirty="0">
                <a:solidFill>
                  <a:srgbClr val="083763"/>
                </a:solidFill>
                <a:latin typeface="Comic Sans MS" pitchFamily="66" charset="0"/>
              </a:rPr>
              <a:t>teleconferences for major flooding </a:t>
            </a:r>
            <a:r>
              <a:rPr lang="en-US" altLang="he-IL" dirty="0" smtClean="0">
                <a:solidFill>
                  <a:srgbClr val="083763"/>
                </a:solidFill>
                <a:latin typeface="Comic Sans MS" pitchFamily="66" charset="0"/>
              </a:rPr>
              <a:t>events</a:t>
            </a:r>
          </a:p>
          <a:p>
            <a:pPr marL="342900" lvl="0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he-IL" dirty="0" err="1" smtClean="0">
                <a:solidFill>
                  <a:srgbClr val="083763"/>
                </a:solidFill>
                <a:latin typeface="Comic Sans MS" pitchFamily="66" charset="0"/>
              </a:rPr>
              <a:t>Climatogical</a:t>
            </a:r>
            <a:r>
              <a:rPr lang="en-US" altLang="he-IL" dirty="0" smtClean="0">
                <a:solidFill>
                  <a:srgbClr val="083763"/>
                </a:solidFill>
                <a:latin typeface="Comic Sans MS" pitchFamily="66" charset="0"/>
              </a:rPr>
              <a:t> </a:t>
            </a:r>
            <a:r>
              <a:rPr lang="en-US" altLang="he-IL" dirty="0">
                <a:solidFill>
                  <a:srgbClr val="083763"/>
                </a:solidFill>
                <a:latin typeface="Comic Sans MS" pitchFamily="66" charset="0"/>
              </a:rPr>
              <a:t>month </a:t>
            </a:r>
            <a:r>
              <a:rPr lang="en-US" altLang="he-IL" dirty="0" smtClean="0">
                <a:solidFill>
                  <a:srgbClr val="083763"/>
                </a:solidFill>
                <a:latin typeface="Comic Sans MS" pitchFamily="66" charset="0"/>
              </a:rPr>
              <a:t>summaries open to the public</a:t>
            </a:r>
            <a:endParaRPr lang="en-US" altLang="he-IL" dirty="0">
              <a:solidFill>
                <a:srgbClr val="083763"/>
              </a:solidFill>
              <a:latin typeface="Comic Sans MS" pitchFamily="66" charset="0"/>
            </a:endParaRPr>
          </a:p>
          <a:p>
            <a:pPr marL="342900" lvl="0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he-IL" dirty="0">
                <a:solidFill>
                  <a:srgbClr val="083763"/>
                </a:solidFill>
                <a:latin typeface="Comic Sans MS" pitchFamily="66" charset="0"/>
              </a:rPr>
              <a:t>Media interviews &amp; press conferences</a:t>
            </a:r>
          </a:p>
          <a:p>
            <a:pPr marL="342900" lvl="0" indent="-342900">
              <a:buClr>
                <a:srgbClr val="FF0000"/>
              </a:buClr>
              <a:buFont typeface="Arial" pitchFamily="34" charset="0"/>
              <a:buChar char="•"/>
            </a:pPr>
            <a:r>
              <a:rPr lang="en-US" altLang="he-IL" dirty="0">
                <a:solidFill>
                  <a:srgbClr val="083763"/>
                </a:solidFill>
                <a:latin typeface="Comic Sans MS" pitchFamily="66" charset="0"/>
              </a:rPr>
              <a:t>Ministry briefings on weather events/activities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>
              <a:solidFill>
                <a:srgbClr val="083763"/>
              </a:solidFill>
              <a:latin typeface="Comic Sans MS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81104"/>
            <a:ext cx="2895600" cy="276896"/>
          </a:xfrm>
          <a:gradFill flip="none" rotWithShape="1">
            <a:gsLst>
              <a:gs pos="0">
                <a:schemeClr val="bg1">
                  <a:lumMod val="85000"/>
                  <a:lumOff val="15000"/>
                </a:schemeClr>
              </a:gs>
              <a:gs pos="50000">
                <a:srgbClr val="3E3E3E"/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57D47-2E0D-43F9-8393-AC0625BDC27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pic>
        <p:nvPicPr>
          <p:cNvPr id="6" name="Picture 2" descr="ims_logo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2462" y="155984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797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s_logo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030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187624" y="332656"/>
            <a:ext cx="7235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 cap="all" dirty="0" err="1">
                <a:solidFill>
                  <a:srgbClr val="FF99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NowCasting</a:t>
            </a:r>
            <a:endParaRPr lang="en-US" sz="2800" b="1" cap="all" dirty="0">
              <a:solidFill>
                <a:srgbClr val="FF99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126" name="Picture 10" descr="114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8" y="3744416"/>
            <a:ext cx="3557051" cy="266429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127" name="Picture 11" descr="mechali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299269"/>
            <a:ext cx="3259837" cy="244514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8941" y="3483768"/>
            <a:ext cx="4789558" cy="292494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9" name="Picture 8" descr="ayalon_flood_1"/>
          <p:cNvPicPr>
            <a:picLocks noChangeAspect="1" noChangeArrowheads="1"/>
          </p:cNvPicPr>
          <p:nvPr/>
        </p:nvPicPr>
        <p:blipFill>
          <a:blip r:embed="rId6" cstate="print"/>
          <a:srcRect t="5260"/>
          <a:stretch>
            <a:fillRect/>
          </a:stretch>
        </p:blipFill>
        <p:spPr bwMode="auto">
          <a:xfrm>
            <a:off x="5815795" y="1416336"/>
            <a:ext cx="2520280" cy="159704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3703"/>
            <a:ext cx="2895361" cy="2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396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כותרת 1"/>
          <p:cNvSpPr>
            <a:spLocks noGrp="1"/>
          </p:cNvSpPr>
          <p:nvPr>
            <p:ph type="title"/>
          </p:nvPr>
        </p:nvSpPr>
        <p:spPr>
          <a:xfrm>
            <a:off x="421482" y="268702"/>
            <a:ext cx="7786687" cy="928688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  <a:cs typeface="Guttman Yad-Brush" pitchFamily="2" charset="-79"/>
              </a:rPr>
              <a:t>Disaster Risk Reduction</a:t>
            </a:r>
            <a:endParaRPr lang="he-IL" b="1" dirty="0" smtClean="0">
              <a:solidFill>
                <a:srgbClr val="FF0000"/>
              </a:solidFill>
              <a:latin typeface="Comic Sans MS" pitchFamily="66" charset="0"/>
              <a:cs typeface="Guttman Yad-Brush" pitchFamily="2" charset="-79"/>
            </a:endParaRPr>
          </a:p>
        </p:txBody>
      </p:sp>
      <p:sp>
        <p:nvSpPr>
          <p:cNvPr id="18435" name="מציין מיקום תוכן 2"/>
          <p:cNvSpPr>
            <a:spLocks noGrp="1"/>
          </p:cNvSpPr>
          <p:nvPr>
            <p:ph idx="1"/>
          </p:nvPr>
        </p:nvSpPr>
        <p:spPr>
          <a:xfrm>
            <a:off x="714375" y="953037"/>
            <a:ext cx="8001000" cy="5404901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400" dirty="0" smtClean="0"/>
          </a:p>
          <a:p>
            <a:pPr marL="0" indent="0" algn="l" rtl="0"/>
            <a:r>
              <a:rPr lang="en-US" sz="2000" dirty="0" smtClean="0">
                <a:latin typeface="Comic Sans MS" pitchFamily="66" charset="0"/>
              </a:rPr>
              <a:t>INCA (</a:t>
            </a:r>
            <a:r>
              <a:rPr lang="en-GB" sz="2000" i="1" dirty="0" smtClean="0">
                <a:solidFill>
                  <a:srgbClr val="FF0000"/>
                </a:solidFill>
                <a:latin typeface="Comic Sans MS" pitchFamily="66" charset="0"/>
              </a:rPr>
              <a:t>I</a:t>
            </a:r>
            <a:r>
              <a:rPr lang="en-GB" sz="2000" i="1" dirty="0" smtClean="0">
                <a:latin typeface="Comic Sans MS" pitchFamily="66" charset="0"/>
              </a:rPr>
              <a:t>ntegrated </a:t>
            </a:r>
            <a:r>
              <a:rPr lang="en-GB" sz="2000" i="1" dirty="0" err="1" smtClean="0">
                <a:solidFill>
                  <a:srgbClr val="FF0000"/>
                </a:solidFill>
                <a:latin typeface="Comic Sans MS" pitchFamily="66" charset="0"/>
              </a:rPr>
              <a:t>N</a:t>
            </a:r>
            <a:r>
              <a:rPr lang="en-GB" sz="2000" i="1" dirty="0" err="1" smtClean="0">
                <a:latin typeface="Comic Sans MS" pitchFamily="66" charset="0"/>
              </a:rPr>
              <a:t>owcasting</a:t>
            </a:r>
            <a:r>
              <a:rPr lang="en-GB" sz="2000" i="1" dirty="0" smtClean="0">
                <a:latin typeface="Comic Sans MS" pitchFamily="66" charset="0"/>
              </a:rPr>
              <a:t> through </a:t>
            </a:r>
            <a:r>
              <a:rPr lang="en-GB" sz="2000" i="1" dirty="0" smtClean="0">
                <a:solidFill>
                  <a:srgbClr val="FF0000"/>
                </a:solidFill>
                <a:latin typeface="Comic Sans MS" pitchFamily="66" charset="0"/>
              </a:rPr>
              <a:t>C</a:t>
            </a:r>
            <a:r>
              <a:rPr lang="en-GB" sz="2000" i="1" dirty="0" smtClean="0">
                <a:latin typeface="Comic Sans MS" pitchFamily="66" charset="0"/>
              </a:rPr>
              <a:t>omprehensive </a:t>
            </a:r>
            <a:r>
              <a:rPr lang="en-GB" sz="2000" i="1" dirty="0" smtClean="0">
                <a:solidFill>
                  <a:srgbClr val="FF0000"/>
                </a:solidFill>
                <a:latin typeface="Comic Sans MS" pitchFamily="66" charset="0"/>
              </a:rPr>
              <a:t>A</a:t>
            </a:r>
            <a:r>
              <a:rPr lang="en-GB" sz="2000" i="1" dirty="0" smtClean="0">
                <a:latin typeface="Comic Sans MS" pitchFamily="66" charset="0"/>
              </a:rPr>
              <a:t>nalysis </a:t>
            </a:r>
            <a:r>
              <a:rPr lang="en-GB" sz="2000" i="1" dirty="0" smtClean="0">
                <a:solidFill>
                  <a:srgbClr val="FF0000"/>
                </a:solidFill>
                <a:latin typeface="Comic Sans MS" pitchFamily="66" charset="0"/>
              </a:rPr>
              <a:t>)</a:t>
            </a:r>
          </a:p>
          <a:p>
            <a:pPr algn="l" rtl="0">
              <a:buFont typeface="Arial" pitchFamily="34" charset="0"/>
              <a:buChar char="•"/>
            </a:pPr>
            <a:r>
              <a:rPr lang="en-GB" sz="2000" dirty="0" smtClean="0">
                <a:latin typeface="Comic Sans MS" pitchFamily="66" charset="0"/>
              </a:rPr>
              <a:t>In </a:t>
            </a:r>
            <a:r>
              <a:rPr lang="en-US" sz="2000" dirty="0" smtClean="0">
                <a:latin typeface="Comic Sans MS" pitchFamily="66" charset="0"/>
              </a:rPr>
              <a:t>2010 - Joined INCA consortium lead by ZAMG and implemented 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2011 – Learning, implementing, verifying -temperature, RH, wind, radar precipitation.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2012 – Adding satellite data for automatic cloud cover observation and </a:t>
            </a:r>
            <a:r>
              <a:rPr lang="en-US" sz="2000" dirty="0" err="1" smtClean="0">
                <a:latin typeface="Comic Sans MS" pitchFamily="66" charset="0"/>
              </a:rPr>
              <a:t>nowcasting</a:t>
            </a:r>
            <a:r>
              <a:rPr lang="en-US" sz="2000" dirty="0" smtClean="0">
                <a:latin typeface="Comic Sans MS" pitchFamily="66" charset="0"/>
              </a:rPr>
              <a:t>.</a:t>
            </a:r>
          </a:p>
          <a:p>
            <a:pPr algn="l" rtl="0">
              <a:buFont typeface="Arial" pitchFamily="34" charset="0"/>
              <a:buChar char="•"/>
            </a:pPr>
            <a:r>
              <a:rPr lang="en-US" sz="2000" dirty="0" smtClean="0">
                <a:latin typeface="Comic Sans MS" pitchFamily="66" charset="0"/>
              </a:rPr>
              <a:t>2016 – Merging Radar and rain gauge data for data assimilation in hydrological models for flooding </a:t>
            </a:r>
            <a:r>
              <a:rPr lang="en-US" sz="2000" dirty="0" err="1" smtClean="0">
                <a:latin typeface="Comic Sans MS" pitchFamily="66" charset="0"/>
              </a:rPr>
              <a:t>asstimation</a:t>
            </a:r>
            <a:r>
              <a:rPr lang="en-US" sz="2000" dirty="0" smtClean="0">
                <a:latin typeface="Comic Sans MS" pitchFamily="66" charset="0"/>
              </a:rPr>
              <a:t> </a:t>
            </a:r>
            <a:r>
              <a:rPr lang="en-US" sz="2000" dirty="0" smtClean="0">
                <a:latin typeface="Comic Sans MS" pitchFamily="66" charset="0"/>
              </a:rPr>
              <a:t>    </a:t>
            </a:r>
            <a:endParaRPr lang="en-GB" sz="2000" dirty="0" smtClean="0">
              <a:latin typeface="Comic Sans MS" pitchFamily="66" charset="0"/>
            </a:endParaRPr>
          </a:p>
          <a:p>
            <a:pPr algn="l" rtl="0" eaLnBrk="1" hangingPunct="1">
              <a:buFontTx/>
              <a:buNone/>
            </a:pPr>
            <a:endParaRPr lang="he-IL" dirty="0" smtClean="0"/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978" y="1403797"/>
            <a:ext cx="8545863" cy="4492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81104"/>
            <a:ext cx="2895600" cy="276896"/>
          </a:xfrm>
          <a:gradFill flip="none" rotWithShape="1">
            <a:gsLst>
              <a:gs pos="0">
                <a:schemeClr val="bg1">
                  <a:lumMod val="85000"/>
                  <a:lumOff val="15000"/>
                </a:schemeClr>
              </a:gs>
              <a:gs pos="50000">
                <a:srgbClr val="3E3E3E"/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pic>
        <p:nvPicPr>
          <p:cNvPr id="6" name="Picture 2" descr="ims_logo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8303" y="143351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089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s_logo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030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1187624" y="332656"/>
            <a:ext cx="72358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800" b="1" cap="all" dirty="0" smtClean="0">
                <a:solidFill>
                  <a:srgbClr val="FF99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Fire</a:t>
            </a:r>
            <a:endParaRPr lang="en-US" sz="2800" b="1" cap="all" dirty="0">
              <a:solidFill>
                <a:srgbClr val="FF99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3703"/>
            <a:ext cx="2895361" cy="274297"/>
          </a:xfrm>
          <a:prstGeom prst="rect">
            <a:avLst/>
          </a:prstGeom>
        </p:spPr>
      </p:pic>
      <p:pic>
        <p:nvPicPr>
          <p:cNvPr id="11" name="Picture 2" descr="D:\Nir Documents\Meteorology\הרצאות ופרזנטציות\שיעור בכיתה של ים נובמבר 2008\9de12b900f24a21b36baf8bbe4a9111f_fire-at-biria-fore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38" y="1949727"/>
            <a:ext cx="4714875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303738" y="5615525"/>
            <a:ext cx="48738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 fontAlgn="t"/>
            <a:r>
              <a:rPr lang="en-US" b="1" dirty="0" smtClean="0">
                <a:solidFill>
                  <a:srgbClr val="536920"/>
                </a:solidFill>
                <a:latin typeface="Arial" panose="020B0604020202020204" pitchFamily="34" charset="0"/>
              </a:rPr>
              <a:t>JNF (Jewish </a:t>
            </a:r>
            <a:r>
              <a:rPr lang="en-US" b="1" dirty="0">
                <a:solidFill>
                  <a:srgbClr val="536920"/>
                </a:solidFill>
                <a:latin typeface="Arial" panose="020B0604020202020204" pitchFamily="34" charset="0"/>
              </a:rPr>
              <a:t>National </a:t>
            </a:r>
            <a:r>
              <a:rPr lang="en-US" b="1" dirty="0" smtClean="0">
                <a:solidFill>
                  <a:srgbClr val="536920"/>
                </a:solidFill>
                <a:latin typeface="Arial" panose="020B0604020202020204" pitchFamily="34" charset="0"/>
              </a:rPr>
              <a:t>Fund)</a:t>
            </a:r>
            <a:endParaRPr lang="he-IL" b="1" dirty="0" smtClean="0">
              <a:solidFill>
                <a:srgbClr val="536920"/>
              </a:solidFill>
              <a:latin typeface="Arial" panose="020B0604020202020204" pitchFamily="34" charset="0"/>
            </a:endParaRPr>
          </a:p>
          <a:p>
            <a:pPr algn="l" rtl="0" fontAlgn="t"/>
            <a:r>
              <a:rPr lang="en-US" b="1" i="0" dirty="0" smtClean="0">
                <a:solidFill>
                  <a:srgbClr val="536920"/>
                </a:solidFill>
                <a:effectLst/>
                <a:latin typeface="Arial" panose="020B0604020202020204" pitchFamily="34" charset="0"/>
              </a:rPr>
              <a:t>NFRA (National Fire and Rescue Authority)</a:t>
            </a:r>
            <a:endParaRPr lang="en-US" b="1" i="0" dirty="0">
              <a:solidFill>
                <a:srgbClr val="53692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67589" y="1883948"/>
            <a:ext cx="391130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Wind and weather Information to managing the Fire – “open line” to NFRA</a:t>
            </a:r>
          </a:p>
          <a:p>
            <a:pPr algn="l" rtl="0" eaLnBrk="1" hangingPunct="1">
              <a:spcBef>
                <a:spcPct val="0"/>
              </a:spcBef>
            </a:pP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algn="l" rtl="0" eaLnBrk="1" hangingPunct="1">
              <a:spcBef>
                <a:spcPct val="0"/>
              </a:spcBef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Issuing Warning to the Public, NFRA and JNF about weather condition that increase dangerous fire events</a:t>
            </a:r>
            <a:endParaRPr lang="he-IL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53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417637"/>
            <a:ext cx="9067087" cy="53420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he-IL" sz="40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anose="020B0604020202020204" pitchFamily="34" charset="0"/>
              </a:rPr>
              <a:t>Collaboration with Emergency</a:t>
            </a:r>
            <a:br>
              <a:rPr lang="en-US" altLang="he-IL" sz="40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anose="020B0604020202020204" pitchFamily="34" charset="0"/>
              </a:rPr>
            </a:br>
            <a:r>
              <a:rPr lang="en-US" altLang="he-IL" sz="40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anose="020B0604020202020204" pitchFamily="34" charset="0"/>
              </a:rPr>
              <a:t> Services</a:t>
            </a:r>
            <a:endParaRPr lang="en-US" altLang="he-IL" sz="4000" b="1" dirty="0"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" y="1295400"/>
            <a:ext cx="91440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he-IL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he-IL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he-IL" sz="1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Picture 2" descr="ims_logo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30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Nature and Parks Author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109" y="4132877"/>
            <a:ext cx="1495425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145" y="4789260"/>
            <a:ext cx="1358118" cy="135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Картинки по запросу israel Pol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349" y="2255553"/>
            <a:ext cx="1184185" cy="1446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4589" y="1457246"/>
            <a:ext cx="1385674" cy="152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ims_logo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5435" y="3385461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120" y="3972695"/>
            <a:ext cx="1206187" cy="120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239" y="2162910"/>
            <a:ext cx="1598524" cy="138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3361386" y="3385461"/>
            <a:ext cx="330759" cy="16372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371204" y="2978898"/>
            <a:ext cx="0" cy="305215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945487" y="3385461"/>
            <a:ext cx="283336" cy="16372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945487" y="4320499"/>
            <a:ext cx="283336" cy="14847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1029" idx="0"/>
          </p:cNvCxnSpPr>
          <p:nvPr/>
        </p:nvCxnSpPr>
        <p:spPr>
          <a:xfrm flipV="1">
            <a:off x="4371204" y="4394734"/>
            <a:ext cx="0" cy="394526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3515307" y="4132877"/>
            <a:ext cx="309718" cy="26185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14626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כותרת 1"/>
          <p:cNvSpPr>
            <a:spLocks noGrp="1"/>
          </p:cNvSpPr>
          <p:nvPr>
            <p:ph type="title"/>
          </p:nvPr>
        </p:nvSpPr>
        <p:spPr>
          <a:xfrm>
            <a:off x="379635" y="142156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  <a:cs typeface="Guttman Yad-Brush" pitchFamily="2" charset="-79"/>
              </a:rPr>
              <a:t>Disaster Risk Reduction</a:t>
            </a:r>
            <a:endParaRPr lang="en-GB" b="1" dirty="0" smtClean="0">
              <a:solidFill>
                <a:srgbClr val="FF0000"/>
              </a:solidFill>
              <a:latin typeface="Comic Sans MS" pitchFamily="66" charset="0"/>
              <a:cs typeface="Guttman Yad-Brush" pitchFamily="2" charset="-79"/>
            </a:endParaRPr>
          </a:p>
        </p:txBody>
      </p:sp>
      <p:sp>
        <p:nvSpPr>
          <p:cNvPr id="19459" name="מציין מיקום תוכן 2"/>
          <p:cNvSpPr>
            <a:spLocks noGrp="1"/>
          </p:cNvSpPr>
          <p:nvPr>
            <p:ph idx="1"/>
          </p:nvPr>
        </p:nvSpPr>
        <p:spPr>
          <a:xfrm>
            <a:off x="685800" y="1484313"/>
            <a:ext cx="6964251" cy="4611687"/>
          </a:xfrm>
        </p:spPr>
        <p:txBody>
          <a:bodyPr/>
          <a:lstStyle/>
          <a:p>
            <a:pPr algn="l" rtl="0">
              <a:buFontTx/>
              <a:buNone/>
            </a:pPr>
            <a:r>
              <a:rPr lang="en-GB" dirty="0" smtClean="0">
                <a:cs typeface="Arial" pitchFamily="34" charset="0"/>
              </a:rPr>
              <a:t> </a:t>
            </a:r>
            <a:r>
              <a:rPr lang="en-GB" b="1" dirty="0" smtClean="0">
                <a:latin typeface="Comic Sans MS" pitchFamily="66" charset="0"/>
                <a:cs typeface="Arial" pitchFamily="34" charset="0"/>
              </a:rPr>
              <a:t>Forecast forest fire danger- </a:t>
            </a:r>
            <a:r>
              <a:rPr lang="en-GB" sz="2000" dirty="0" smtClean="0">
                <a:latin typeface="Comic Sans MS" pitchFamily="66" charset="0"/>
                <a:cs typeface="Arial" pitchFamily="34" charset="0"/>
              </a:rPr>
              <a:t>Implemented NFDRS(National Fire Danger Rating System)- Calculate indices indicating forest fire danger due to forest fuel situation and weather conditions:</a:t>
            </a:r>
          </a:p>
          <a:p>
            <a:pPr lvl="1" algn="l" rtl="0">
              <a:buFontTx/>
              <a:buNone/>
            </a:pPr>
            <a:r>
              <a:rPr lang="en-US" sz="2000" dirty="0" smtClean="0">
                <a:latin typeface="Comic Sans MS" pitchFamily="66" charset="0"/>
                <a:cs typeface="Arial" pitchFamily="34" charset="0"/>
              </a:rPr>
              <a:t>Ignition component</a:t>
            </a:r>
          </a:p>
          <a:p>
            <a:pPr lvl="1" algn="l" rtl="0">
              <a:buFontTx/>
              <a:buNone/>
            </a:pPr>
            <a:r>
              <a:rPr lang="en-US" sz="2000" dirty="0" smtClean="0">
                <a:latin typeface="Comic Sans MS" pitchFamily="66" charset="0"/>
                <a:cs typeface="Arial" pitchFamily="34" charset="0"/>
              </a:rPr>
              <a:t> and Burning Index</a:t>
            </a:r>
            <a:endParaRPr lang="en-GB" sz="2000" dirty="0" smtClean="0"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9460" name="Picture 2" descr="http://www.haaretz.co.il/hasite/images/daily/D021210/468_air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1424" y="2783542"/>
            <a:ext cx="5049558" cy="3365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" y="6583702"/>
            <a:ext cx="2895361" cy="274297"/>
          </a:xfrm>
          <a:prstGeom prst="rect">
            <a:avLst/>
          </a:prstGeom>
        </p:spPr>
      </p:pic>
      <p:pic>
        <p:nvPicPr>
          <p:cNvPr id="7" name="תמונה 1"/>
          <p:cNvPicPr>
            <a:picLocks noChangeAspect="1"/>
          </p:cNvPicPr>
          <p:nvPr/>
        </p:nvPicPr>
        <p:blipFill rotWithShape="1">
          <a:blip r:embed="rId4"/>
          <a:srcRect l="12988" t="12200" r="33463" b="5201"/>
          <a:stretch/>
        </p:blipFill>
        <p:spPr>
          <a:xfrm>
            <a:off x="3321731" y="1547494"/>
            <a:ext cx="5788944" cy="5022761"/>
          </a:xfrm>
          <a:prstGeom prst="rect">
            <a:avLst/>
          </a:prstGeom>
        </p:spPr>
      </p:pic>
      <p:pic>
        <p:nvPicPr>
          <p:cNvPr id="8" name="תמונה 3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04" y="1552681"/>
            <a:ext cx="2817173" cy="5022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2" descr="ims_logo_smal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39589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6894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כותרת 1"/>
          <p:cNvSpPr>
            <a:spLocks noGrp="1"/>
          </p:cNvSpPr>
          <p:nvPr>
            <p:ph type="title"/>
          </p:nvPr>
        </p:nvSpPr>
        <p:spPr>
          <a:xfrm>
            <a:off x="373718" y="218809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  <a:cs typeface="Guttman Yad-Brush" pitchFamily="2" charset="-79"/>
              </a:rPr>
              <a:t>Disaster Risk Reduction</a:t>
            </a:r>
            <a:endParaRPr lang="en-GB" b="1" dirty="0" smtClean="0">
              <a:solidFill>
                <a:srgbClr val="FF0000"/>
              </a:solidFill>
              <a:latin typeface="Comic Sans MS" pitchFamily="66" charset="0"/>
              <a:cs typeface="Guttman Yad-Brush" pitchFamily="2" charset="-79"/>
            </a:endParaRPr>
          </a:p>
        </p:txBody>
      </p:sp>
      <p:sp>
        <p:nvSpPr>
          <p:cNvPr id="19459" name="מציין מיקום תוכן 2"/>
          <p:cNvSpPr>
            <a:spLocks noGrp="1"/>
          </p:cNvSpPr>
          <p:nvPr>
            <p:ph idx="1"/>
          </p:nvPr>
        </p:nvSpPr>
        <p:spPr>
          <a:xfrm>
            <a:off x="685800" y="1484313"/>
            <a:ext cx="7772400" cy="4611687"/>
          </a:xfrm>
        </p:spPr>
        <p:txBody>
          <a:bodyPr/>
          <a:lstStyle/>
          <a:p>
            <a:pPr algn="l" rtl="0">
              <a:buFontTx/>
              <a:buNone/>
            </a:pPr>
            <a:r>
              <a:rPr lang="en-GB" dirty="0" smtClean="0">
                <a:cs typeface="Arial" pitchFamily="34" charset="0"/>
              </a:rPr>
              <a:t> </a:t>
            </a:r>
            <a:r>
              <a:rPr lang="en-GB" b="1" dirty="0" smtClean="0">
                <a:latin typeface="Comic Sans MS" pitchFamily="66" charset="0"/>
                <a:cs typeface="Arial" pitchFamily="34" charset="0"/>
              </a:rPr>
              <a:t>Forecast forest fire danger- </a:t>
            </a:r>
            <a:r>
              <a:rPr lang="en-US" sz="2000" dirty="0" smtClean="0">
                <a:latin typeface="Comic Sans MS" pitchFamily="66" charset="0"/>
                <a:cs typeface="Arial" pitchFamily="34" charset="0"/>
              </a:rPr>
              <a:t>During the emergency situation the forecaster always in direct telephone line with Emergency Control Central and giving them updated meteorological information </a:t>
            </a:r>
            <a:endParaRPr lang="en-GB" sz="2000" dirty="0" smtClean="0"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19460" name="Picture 2" descr="http://www.haaretz.co.il/hasite/images/daily/D021210/468_air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5561" y="3477580"/>
            <a:ext cx="388937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2" y="6583702"/>
            <a:ext cx="2895361" cy="274297"/>
          </a:xfrm>
          <a:prstGeom prst="rect">
            <a:avLst/>
          </a:prstGeom>
        </p:spPr>
      </p:pic>
      <p:pic>
        <p:nvPicPr>
          <p:cNvPr id="6" name="תמונה 1"/>
          <p:cNvPicPr>
            <a:picLocks noChangeAspect="1"/>
          </p:cNvPicPr>
          <p:nvPr/>
        </p:nvPicPr>
        <p:blipFill rotWithShape="1">
          <a:blip r:embed="rId4"/>
          <a:srcRect l="9838" t="5199" r="11413" b="5201"/>
          <a:stretch/>
        </p:blipFill>
        <p:spPr>
          <a:xfrm>
            <a:off x="685800" y="1380654"/>
            <a:ext cx="8009233" cy="5179905"/>
          </a:xfrm>
          <a:prstGeom prst="rect">
            <a:avLst/>
          </a:prstGeom>
        </p:spPr>
      </p:pic>
      <p:pic>
        <p:nvPicPr>
          <p:cNvPr id="7" name="Picture 2" descr="ims_logo_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1395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14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Nir Documents\Meteorology\הרצאות ופרזנטציות\שיעור בכיתה של ים נובמבר 2008\90 ro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2" y="2197100"/>
            <a:ext cx="42862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Box 2"/>
          <p:cNvSpPr txBox="1">
            <a:spLocks noChangeArrowheads="1"/>
          </p:cNvSpPr>
          <p:nvPr/>
        </p:nvSpPr>
        <p:spPr bwMode="auto">
          <a:xfrm>
            <a:off x="1327393" y="452046"/>
            <a:ext cx="678656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he-IL" sz="2800" b="1" cap="all" dirty="0">
                <a:solidFill>
                  <a:srgbClr val="FF99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Working with SPNI and  INPA</a:t>
            </a:r>
            <a:endParaRPr lang="he-IL" altLang="he-IL" sz="2800" b="1" cap="all" dirty="0">
              <a:solidFill>
                <a:srgbClr val="FF99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366" name="TextBox 5"/>
          <p:cNvSpPr txBox="1">
            <a:spLocks noChangeArrowheads="1"/>
          </p:cNvSpPr>
          <p:nvPr/>
        </p:nvSpPr>
        <p:spPr bwMode="auto">
          <a:xfrm>
            <a:off x="4918724" y="2197100"/>
            <a:ext cx="41433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 rtl="0" eaLnBrk="1" hangingPunct="1">
              <a:spcBef>
                <a:spcPct val="0"/>
              </a:spcBef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Warnings, Forecasting and </a:t>
            </a:r>
            <a:r>
              <a:rPr lang="en-US" altLang="he-IL" sz="2000" dirty="0" err="1" smtClean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Nowcasting</a:t>
            </a:r>
            <a:endParaRPr lang="en-US" altLang="he-IL" sz="2000" dirty="0" smtClean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algn="l" rtl="0" eaLnBrk="1" hangingPunct="1">
              <a:spcBef>
                <a:spcPct val="0"/>
              </a:spcBef>
              <a:buNone/>
            </a:pP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algn="l" rtl="0" eaLnBrk="1" hangingPunct="1">
              <a:spcBef>
                <a:spcPct val="0"/>
              </a:spcBef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“Open Line” to directors and </a:t>
            </a: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 </a:t>
            </a: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inspectors of </a:t>
            </a:r>
            <a:r>
              <a:rPr lang="en-US" altLang="he-IL" sz="2000" dirty="0" smtClean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INPA</a:t>
            </a:r>
          </a:p>
          <a:p>
            <a:pPr algn="l" rtl="0" eaLnBrk="1" hangingPunct="1">
              <a:spcBef>
                <a:spcPct val="0"/>
              </a:spcBef>
              <a:buNone/>
            </a:pP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algn="l" rtl="0">
              <a:spcBef>
                <a:spcPct val="0"/>
              </a:spcBef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Real-time consultations (site closures, site evacuation, rescue</a:t>
            </a: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2" y="6583702"/>
            <a:ext cx="2895361" cy="274297"/>
          </a:xfrm>
          <a:prstGeom prst="rect">
            <a:avLst/>
          </a:prstGeom>
        </p:spPr>
      </p:pic>
      <p:pic>
        <p:nvPicPr>
          <p:cNvPr id="8" name="Picture 2" descr="ims_logo_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395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-20275" y="5797519"/>
            <a:ext cx="59190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 fontAlgn="t"/>
            <a:r>
              <a:rPr lang="en-US" b="1" dirty="0">
                <a:solidFill>
                  <a:srgbClr val="536920"/>
                </a:solidFill>
                <a:latin typeface="Arial" panose="020B0604020202020204" pitchFamily="34" charset="0"/>
              </a:rPr>
              <a:t>Society for the Protection of Nature in Israel (</a:t>
            </a:r>
            <a:r>
              <a:rPr lang="en-US" b="1" dirty="0">
                <a:solidFill>
                  <a:srgbClr val="536920"/>
                </a:solidFill>
                <a:latin typeface="Arial" panose="020B0604020202020204" pitchFamily="34" charset="0"/>
              </a:rPr>
              <a:t>SPNI)</a:t>
            </a:r>
          </a:p>
          <a:p>
            <a:pPr algn="l" rtl="0" fontAlgn="t"/>
            <a:r>
              <a:rPr lang="en-US" b="1" dirty="0">
                <a:solidFill>
                  <a:srgbClr val="536920"/>
                </a:solidFill>
                <a:latin typeface="Arial" panose="020B0604020202020204" pitchFamily="34" charset="0"/>
              </a:rPr>
              <a:t>The Israel Nature and Parks </a:t>
            </a:r>
            <a:r>
              <a:rPr lang="en-US" b="1" dirty="0">
                <a:solidFill>
                  <a:srgbClr val="536920"/>
                </a:solidFill>
                <a:latin typeface="Arial" panose="020B0604020202020204" pitchFamily="34" charset="0"/>
              </a:rPr>
              <a:t>Authority (INPA)</a:t>
            </a:r>
            <a:endParaRPr lang="en-US" b="1" dirty="0">
              <a:solidFill>
                <a:srgbClr val="53692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48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כותרת 1"/>
          <p:cNvSpPr>
            <a:spLocks noGrp="1"/>
          </p:cNvSpPr>
          <p:nvPr>
            <p:ph type="title"/>
          </p:nvPr>
        </p:nvSpPr>
        <p:spPr>
          <a:xfrm>
            <a:off x="373718" y="218809"/>
            <a:ext cx="7772400" cy="1143000"/>
          </a:xfrm>
        </p:spPr>
        <p:txBody>
          <a:bodyPr/>
          <a:lstStyle/>
          <a:p>
            <a:r>
              <a:rPr lang="en-US" sz="2800" b="1" kern="1200" cap="all" dirty="0">
                <a:solidFill>
                  <a:srgbClr val="FF99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Hazardous materials events</a:t>
            </a:r>
            <a:endParaRPr lang="en-GB" sz="2800" b="1" kern="1200" cap="all" dirty="0">
              <a:solidFill>
                <a:srgbClr val="FF99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2" y="6583702"/>
            <a:ext cx="2895361" cy="274297"/>
          </a:xfrm>
          <a:prstGeom prst="rect">
            <a:avLst/>
          </a:prstGeom>
        </p:spPr>
      </p:pic>
      <p:pic>
        <p:nvPicPr>
          <p:cNvPr id="7" name="Picture 2" descr="ims_logo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395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תמונה 1" descr="IMG_417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26"/>
          <a:stretch>
            <a:fillRect/>
          </a:stretch>
        </p:blipFill>
        <p:spPr bwMode="auto">
          <a:xfrm>
            <a:off x="4714874" y="1671510"/>
            <a:ext cx="4429125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תמונה 3" descr="Camera BackUp March 2007 0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89"/>
          <a:stretch>
            <a:fillRect/>
          </a:stretch>
        </p:blipFill>
        <p:spPr bwMode="auto">
          <a:xfrm>
            <a:off x="4727575" y="4132135"/>
            <a:ext cx="4416425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-90153" y="1871572"/>
            <a:ext cx="493536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>
              <a:spcBef>
                <a:spcPct val="0"/>
              </a:spcBef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Working </a:t>
            </a: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with The Ministry of </a:t>
            </a: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Environmental Protection</a:t>
            </a:r>
          </a:p>
          <a:p>
            <a:pPr algn="ctr" rtl="0">
              <a:spcBef>
                <a:spcPct val="0"/>
              </a:spcBef>
            </a:pP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marL="285750" indent="-28575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he-IL" sz="2000" dirty="0" err="1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Nowcasting</a:t>
            </a: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 of the wind, temperature and stability of the atmosphere condition </a:t>
            </a:r>
          </a:p>
          <a:p>
            <a:pPr marL="285750" indent="-28575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marL="285750" indent="-285750" algn="l" rtl="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Risk assessment </a:t>
            </a: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for </a:t>
            </a: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evacuation</a:t>
            </a: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, access to the area, etc.</a:t>
            </a: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>
              <a:spcBef>
                <a:spcPct val="0"/>
              </a:spcBef>
            </a:pPr>
            <a:endParaRPr lang="en-US" altLang="he-IL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27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כותרת 1"/>
          <p:cNvSpPr>
            <a:spLocks noGrp="1"/>
          </p:cNvSpPr>
          <p:nvPr>
            <p:ph type="title"/>
          </p:nvPr>
        </p:nvSpPr>
        <p:spPr>
          <a:xfrm>
            <a:off x="373718" y="218809"/>
            <a:ext cx="77724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  <a:cs typeface="Guttman Yad-Brush" pitchFamily="2" charset="-79"/>
              </a:rPr>
              <a:t>Disaster Risk Reduction</a:t>
            </a:r>
            <a:endParaRPr lang="en-GB" b="1" dirty="0" smtClean="0">
              <a:solidFill>
                <a:srgbClr val="FF0000"/>
              </a:solidFill>
              <a:latin typeface="Comic Sans MS" pitchFamily="66" charset="0"/>
              <a:cs typeface="Guttman Yad-Brush" pitchFamily="2" charset="-79"/>
            </a:endParaRPr>
          </a:p>
        </p:txBody>
      </p:sp>
      <p:sp>
        <p:nvSpPr>
          <p:cNvPr id="19459" name="מציין מיקום תוכן 2"/>
          <p:cNvSpPr>
            <a:spLocks noGrp="1"/>
          </p:cNvSpPr>
          <p:nvPr>
            <p:ph idx="1"/>
          </p:nvPr>
        </p:nvSpPr>
        <p:spPr>
          <a:xfrm>
            <a:off x="685800" y="1484313"/>
            <a:ext cx="7772400" cy="4611687"/>
          </a:xfrm>
        </p:spPr>
        <p:txBody>
          <a:bodyPr/>
          <a:lstStyle/>
          <a:p>
            <a:pPr algn="l" rtl="0">
              <a:buFontTx/>
              <a:buNone/>
            </a:pPr>
            <a:r>
              <a:rPr lang="en-GB" dirty="0" smtClean="0">
                <a:cs typeface="Arial" pitchFamily="34" charset="0"/>
              </a:rPr>
              <a:t> </a:t>
            </a:r>
            <a:r>
              <a:rPr lang="en-US" b="1" dirty="0" err="1" smtClean="0">
                <a:latin typeface="Comic Sans MS" pitchFamily="66" charset="0"/>
                <a:cs typeface="Arial" pitchFamily="34" charset="0"/>
              </a:rPr>
              <a:t>Nowcasting</a:t>
            </a:r>
            <a:r>
              <a:rPr lang="en-US" b="1" dirty="0" smtClean="0">
                <a:latin typeface="Comic Sans MS" pitchFamily="66" charset="0"/>
                <a:cs typeface="Arial" pitchFamily="34" charset="0"/>
              </a:rPr>
              <a:t> during the Event.</a:t>
            </a:r>
            <a:endParaRPr lang="en-GB" sz="2000" dirty="0" smtClean="0">
              <a:latin typeface="Comic Sans MS" pitchFamily="66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2" y="6583702"/>
            <a:ext cx="2895361" cy="274297"/>
          </a:xfrm>
          <a:prstGeom prst="rect">
            <a:avLst/>
          </a:prstGeom>
        </p:spPr>
      </p:pic>
      <p:pic>
        <p:nvPicPr>
          <p:cNvPr id="7" name="Picture 2" descr="ims_logo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395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9552" y="1918952"/>
            <a:ext cx="7981349" cy="493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20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כותרת 1"/>
          <p:cNvSpPr>
            <a:spLocks noGrp="1"/>
          </p:cNvSpPr>
          <p:nvPr>
            <p:ph type="title"/>
          </p:nvPr>
        </p:nvSpPr>
        <p:spPr>
          <a:xfrm>
            <a:off x="373718" y="218809"/>
            <a:ext cx="7772400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Comic Sans MS" pitchFamily="66" charset="0"/>
                <a:cs typeface="Guttman Yad-Brush" pitchFamily="2" charset="-79"/>
              </a:rPr>
              <a:t>Heat Wave Alert</a:t>
            </a:r>
            <a:endParaRPr lang="en-GB" b="1" dirty="0" smtClean="0">
              <a:solidFill>
                <a:srgbClr val="FF0000"/>
              </a:solidFill>
              <a:latin typeface="Comic Sans MS" pitchFamily="66" charset="0"/>
              <a:cs typeface="Guttman Yad-Brush" pitchFamily="2" charset="-79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2" y="6583702"/>
            <a:ext cx="2895361" cy="274297"/>
          </a:xfrm>
          <a:prstGeom prst="rect">
            <a:avLst/>
          </a:prstGeom>
        </p:spPr>
      </p:pic>
      <p:pic>
        <p:nvPicPr>
          <p:cNvPr id="7" name="Picture 2" descr="ims_logo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395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Heat wave – three or more proceeding days with  heat stress index above average, that concern public health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80" t="17930" r="23563" b="6554"/>
          <a:stretch/>
        </p:blipFill>
        <p:spPr bwMode="auto">
          <a:xfrm>
            <a:off x="399245" y="1181174"/>
            <a:ext cx="5022759" cy="5105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7" t="10490" r="36419" b="14823"/>
          <a:stretch/>
        </p:blipFill>
        <p:spPr bwMode="auto">
          <a:xfrm>
            <a:off x="5415913" y="1181176"/>
            <a:ext cx="3238689" cy="5105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4841410" y="2305318"/>
            <a:ext cx="2484469" cy="111148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841410" y="2485623"/>
            <a:ext cx="2795762" cy="30999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863106" y="3039414"/>
            <a:ext cx="2039970" cy="10841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96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s_logo_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31045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1009" y="198924"/>
            <a:ext cx="7772400" cy="759854"/>
          </a:xfrm>
        </p:spPr>
        <p:txBody>
          <a:bodyPr/>
          <a:lstStyle/>
          <a:p>
            <a:pPr algn="ctr"/>
            <a:r>
              <a:rPr lang="en-US" sz="2800" kern="1200" dirty="0">
                <a:solidFill>
                  <a:srgbClr val="FF99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Depth of Snow </a:t>
            </a:r>
            <a:r>
              <a:rPr lang="en-US" sz="2800" kern="1200" dirty="0" smtClean="0">
                <a:solidFill>
                  <a:srgbClr val="FF99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Forecast and possible impact to the roads</a:t>
            </a:r>
            <a:endParaRPr lang="en-US" sz="2800" kern="1200" dirty="0">
              <a:solidFill>
                <a:srgbClr val="FF99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81104"/>
            <a:ext cx="2895600" cy="276896"/>
          </a:xfrm>
          <a:gradFill flip="none" rotWithShape="1">
            <a:gsLst>
              <a:gs pos="0">
                <a:schemeClr val="bg1">
                  <a:lumMod val="85000"/>
                  <a:lumOff val="15000"/>
                </a:schemeClr>
              </a:gs>
              <a:gs pos="50000">
                <a:srgbClr val="3E3E3E"/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57D47-2E0D-43F9-8393-AC0625BDC27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021" y="1123090"/>
            <a:ext cx="687960" cy="536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ni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9669" y="1028990"/>
            <a:ext cx="4347961" cy="5628766"/>
          </a:xfrm>
          <a:prstGeom prst="rect">
            <a:avLst/>
          </a:prstGeom>
        </p:spPr>
      </p:pic>
      <p:pic>
        <p:nvPicPr>
          <p:cNvPr id="9" name="תמונה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774" y="1123090"/>
            <a:ext cx="3413632" cy="544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44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467" y="333729"/>
            <a:ext cx="5692463" cy="759854"/>
          </a:xfrm>
        </p:spPr>
        <p:txBody>
          <a:bodyPr/>
          <a:lstStyle/>
          <a:p>
            <a:pPr algn="ctr"/>
            <a:r>
              <a:rPr lang="en-US" sz="2800" kern="1200" dirty="0">
                <a:solidFill>
                  <a:srgbClr val="FF99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On-site Support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81104"/>
            <a:ext cx="2895600" cy="276896"/>
          </a:xfrm>
          <a:gradFill flip="none" rotWithShape="1">
            <a:gsLst>
              <a:gs pos="0">
                <a:schemeClr val="bg1">
                  <a:lumMod val="85000"/>
                  <a:lumOff val="15000"/>
                </a:schemeClr>
              </a:gs>
              <a:gs pos="50000">
                <a:srgbClr val="3E3E3E"/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57D47-2E0D-43F9-8393-AC0625BDC27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11" name="Rectangle 10"/>
          <p:cNvSpPr/>
          <p:nvPr/>
        </p:nvSpPr>
        <p:spPr>
          <a:xfrm>
            <a:off x="260647" y="1734846"/>
            <a:ext cx="6217065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When requested, NWS forecasters can be deployed outside of the office to provide onsite support</a:t>
            </a:r>
            <a:r>
              <a:rPr lang="en-US" altLang="he-IL" sz="2000" dirty="0" smtClean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.</a:t>
            </a:r>
          </a:p>
          <a:p>
            <a:pPr lvl="0" algn="l" rt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A portable weather sensor can be used to provide current weather conditions such as temperature, dew point, relative humidity, and winds</a:t>
            </a:r>
            <a:r>
              <a:rPr lang="en-US" altLang="he-IL" sz="2000" dirty="0" smtClean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.</a:t>
            </a:r>
          </a:p>
          <a:p>
            <a:pPr algn="l" rtl="0"/>
            <a:endParaRPr lang="en-US" altLang="he-IL" sz="2000" dirty="0" smtClean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altLang="he-IL" sz="2000" dirty="0" smtClean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This </a:t>
            </a: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can help first responders who are working the incident.</a:t>
            </a:r>
          </a:p>
          <a:p>
            <a:pPr lvl="0" algn="l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altLang="he-IL" sz="2800" dirty="0" smtClean="0">
                <a:solidFill>
                  <a:schemeClr val="bg1"/>
                </a:solidFill>
                <a:latin typeface="Calibri"/>
                <a:cs typeface="Arial" panose="020B0604020202020204" pitchFamily="34" charset="0"/>
              </a:rPr>
              <a:t>  </a:t>
            </a:r>
            <a:endParaRPr lang="en-US" altLang="he-IL" sz="2800" dirty="0">
              <a:solidFill>
                <a:schemeClr val="bg1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23" y="3351845"/>
            <a:ext cx="2641533" cy="3115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6282" y="1689338"/>
            <a:ext cx="1576806" cy="1576806"/>
          </a:xfrm>
          <a:prstGeom prst="rect">
            <a:avLst/>
          </a:prstGeom>
        </p:spPr>
      </p:pic>
      <p:pic>
        <p:nvPicPr>
          <p:cNvPr id="14" name="Picture 2" descr="ims_logo_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030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0617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559" y="360609"/>
            <a:ext cx="7772400" cy="682580"/>
          </a:xfrm>
        </p:spPr>
        <p:txBody>
          <a:bodyPr/>
          <a:lstStyle/>
          <a:p>
            <a:pPr algn="ctr"/>
            <a:r>
              <a:rPr lang="en-US" sz="2800" kern="1200" dirty="0">
                <a:solidFill>
                  <a:srgbClr val="FF99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MEDIA And Weather events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81104"/>
            <a:ext cx="2895600" cy="276896"/>
          </a:xfrm>
          <a:gradFill flip="none" rotWithShape="1">
            <a:gsLst>
              <a:gs pos="0">
                <a:schemeClr val="bg1">
                  <a:lumMod val="85000"/>
                  <a:lumOff val="15000"/>
                </a:schemeClr>
              </a:gs>
              <a:gs pos="50000">
                <a:srgbClr val="3E3E3E"/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57D47-2E0D-43F9-8393-AC0625BDC27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927278" y="1867076"/>
            <a:ext cx="7263683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rtl="0" eaLnBrk="0" fontAlgn="base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The media play a critical role in transmitting warnings and related information to the public. </a:t>
            </a:r>
          </a:p>
          <a:p>
            <a:pPr marL="342900" indent="-342900" algn="l" rtl="0" eaLnBrk="0" fontAlgn="base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The </a:t>
            </a:r>
            <a:r>
              <a:rPr lang="en-US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National Weather Service can issue a perfect forecast but it must be successfully relayed to the individual citizen in time for them to decide on the best course of action in their individual case. </a:t>
            </a:r>
          </a:p>
          <a:p>
            <a:pPr marL="342900" indent="-342900" algn="l" rtl="0" eaLnBrk="0" fontAlgn="base" hangingPunct="0">
              <a:lnSpc>
                <a:spcPct val="90000"/>
              </a:lnSpc>
              <a:spcBef>
                <a:spcPct val="75000"/>
              </a:spcBef>
              <a:spcAft>
                <a:spcPct val="0"/>
              </a:spcAft>
              <a:buClr>
                <a:srgbClr val="FF0000"/>
              </a:buClr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There </a:t>
            </a:r>
            <a:r>
              <a:rPr lang="en-US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are a variety of ways in which this transmittal of warnings might be accomplished..</a:t>
            </a:r>
          </a:p>
        </p:txBody>
      </p:sp>
      <p:pic>
        <p:nvPicPr>
          <p:cNvPr id="6" name="Picture 2" descr="ims_logo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030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871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6"/>
          <a:stretch/>
        </p:blipFill>
        <p:spPr bwMode="auto">
          <a:xfrm>
            <a:off x="1841500" y="1751527"/>
            <a:ext cx="6016625" cy="4184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1706562" y="249528"/>
            <a:ext cx="6286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r" rtl="1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AU" altLang="he-IL" sz="2800" b="1" cap="all" dirty="0">
                <a:solidFill>
                  <a:srgbClr val="FF99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Delivery via New Technologies</a:t>
            </a:r>
            <a:endParaRPr lang="en-US" altLang="he-IL" sz="2800" b="1" cap="all" dirty="0">
              <a:solidFill>
                <a:srgbClr val="FF9933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2" y="6583702"/>
            <a:ext cx="2895361" cy="27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59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1417638"/>
            <a:ext cx="9067087" cy="53420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he-IL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anose="020B0604020202020204" pitchFamily="34" charset="0"/>
              </a:rPr>
              <a:t>Decision Support Overview 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" y="1295400"/>
            <a:ext cx="9144000" cy="4530725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he-IL" sz="2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Decision Support Services – not a new concept (Incident </a:t>
            </a:r>
            <a:r>
              <a:rPr lang="en-US" altLang="he-IL" sz="2000" dirty="0" smtClean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Meteorologist</a:t>
            </a: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)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Driven By Relationships Between the NWS Forecaster and the Decision Maker</a:t>
            </a:r>
          </a:p>
          <a:p>
            <a:pPr eaLnBrk="1" hangingPunct="1">
              <a:lnSpc>
                <a:spcPct val="80000"/>
              </a:lnSpc>
            </a:pP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he-IL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he-IL" sz="1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884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59063"/>
            <a:ext cx="5867400" cy="400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8423" name="Text Box 7"/>
          <p:cNvSpPr txBox="1">
            <a:spLocks noChangeArrowheads="1"/>
          </p:cNvSpPr>
          <p:nvPr/>
        </p:nvSpPr>
        <p:spPr bwMode="auto">
          <a:xfrm>
            <a:off x="6781800" y="3505200"/>
            <a:ext cx="1752600" cy="210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he-IL"/>
              <a:t>NWS IMET</a:t>
            </a:r>
          </a:p>
          <a:p>
            <a:pPr>
              <a:spcBef>
                <a:spcPct val="50000"/>
              </a:spcBef>
            </a:pPr>
            <a:r>
              <a:rPr lang="en-US" altLang="he-IL"/>
              <a:t>Preparing for wildfire support circa 1930.</a:t>
            </a:r>
          </a:p>
        </p:txBody>
      </p:sp>
      <p:pic>
        <p:nvPicPr>
          <p:cNvPr id="7" name="Picture 2" descr="ims_logo_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030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274310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4494" y="349840"/>
            <a:ext cx="6108031" cy="831335"/>
          </a:xfrm>
        </p:spPr>
        <p:txBody>
          <a:bodyPr/>
          <a:lstStyle/>
          <a:p>
            <a:pPr algn="ctr"/>
            <a:r>
              <a:rPr lang="en-US" kern="1200" dirty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MEDIA And Weather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81104"/>
            <a:ext cx="2895600" cy="276896"/>
          </a:xfrm>
          <a:gradFill flip="none" rotWithShape="1">
            <a:gsLst>
              <a:gs pos="0">
                <a:schemeClr val="bg1">
                  <a:lumMod val="85000"/>
                  <a:lumOff val="15000"/>
                </a:schemeClr>
              </a:gs>
              <a:gs pos="50000">
                <a:srgbClr val="3E3E3E"/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57D47-2E0D-43F9-8393-AC0625BDC27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pic>
        <p:nvPicPr>
          <p:cNvPr id="6" name="Picture 2" descr="ims_logo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030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2" descr="https://www.lyngsat-logo.com/logo/tv/num/9_kanal_il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375" y="2066370"/>
            <a:ext cx="12573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993" y="3205297"/>
            <a:ext cx="12573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75" y="2014538"/>
            <a:ext cx="12573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322" y="2014537"/>
            <a:ext cx="12573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035" y="5220370"/>
            <a:ext cx="1133475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422" y="5180460"/>
            <a:ext cx="9144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676" y="1899717"/>
            <a:ext cx="1205114" cy="1189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053" y="1899717"/>
            <a:ext cx="1206791" cy="120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77" y="5081889"/>
            <a:ext cx="1378241" cy="1378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84" y="5254297"/>
            <a:ext cx="1663991" cy="103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476" y="2022789"/>
            <a:ext cx="9168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TV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4729" y="5204272"/>
            <a:ext cx="2040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bg1"/>
                </a:solidFill>
              </a:rPr>
              <a:t>RADIO</a:t>
            </a:r>
            <a:endParaRPr lang="en-US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118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003103"/>
            <a:ext cx="7772400" cy="1362075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C000"/>
                </a:solidFill>
              </a:rPr>
              <a:t>Thank you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81104"/>
            <a:ext cx="2895600" cy="276896"/>
          </a:xfrm>
          <a:gradFill flip="none" rotWithShape="1">
            <a:gsLst>
              <a:gs pos="0">
                <a:schemeClr val="bg1">
                  <a:lumMod val="85000"/>
                  <a:lumOff val="15000"/>
                </a:schemeClr>
              </a:gs>
              <a:gs pos="50000">
                <a:srgbClr val="3E3E3E"/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57D47-2E0D-43F9-8393-AC0625BDC27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pic>
        <p:nvPicPr>
          <p:cNvPr id="6" name="Picture 2" descr="ims_logo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030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490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81104"/>
            <a:ext cx="2895600" cy="276896"/>
          </a:xfrm>
          <a:gradFill flip="none" rotWithShape="1">
            <a:gsLst>
              <a:gs pos="0">
                <a:schemeClr val="bg1">
                  <a:lumMod val="85000"/>
                  <a:lumOff val="15000"/>
                </a:schemeClr>
              </a:gs>
              <a:gs pos="50000">
                <a:srgbClr val="3E3E3E"/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57D47-2E0D-43F9-8393-AC0625BDC27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6" name="Picture 2" descr="ims_logo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030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73322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81104"/>
            <a:ext cx="2895600" cy="276896"/>
          </a:xfrm>
          <a:gradFill flip="none" rotWithShape="1">
            <a:gsLst>
              <a:gs pos="0">
                <a:schemeClr val="bg1">
                  <a:lumMod val="85000"/>
                  <a:lumOff val="15000"/>
                </a:schemeClr>
              </a:gs>
              <a:gs pos="50000">
                <a:srgbClr val="3E3E3E"/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57D47-2E0D-43F9-8393-AC0625BDC27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6" name="Picture 2" descr="ims_logo_sm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030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62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417638"/>
            <a:ext cx="9067087" cy="53420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092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he-IL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anose="020B0604020202020204" pitchFamily="34" charset="0"/>
              </a:rPr>
              <a:t>Decision Support Overview </a:t>
            </a: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8744" y="1692067"/>
            <a:ext cx="8229600" cy="2209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altLang="he-IL" sz="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</a:pPr>
            <a:endParaRPr lang="en-US" altLang="he-IL" sz="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National Weather Service provides specific/tailored support to emergency managers, within the scope of its Mission.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Communicates Concisely in Non-Technical Terms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Communicates In The Decision Maker’s Preferred Method </a:t>
            </a:r>
          </a:p>
          <a:p>
            <a:pPr lvl="1" eaLnBrk="1" hangingPunct="1">
              <a:lnSpc>
                <a:spcPct val="80000"/>
              </a:lnSpc>
            </a:pP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Understands A Customer’s Specific Needs </a:t>
            </a:r>
          </a:p>
          <a:p>
            <a:pPr lvl="1" eaLnBrk="1" hangingPunct="1">
              <a:lnSpc>
                <a:spcPct val="80000"/>
              </a:lnSpc>
            </a:pP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Adapts Well to Changeable Working Environments </a:t>
            </a:r>
          </a:p>
          <a:p>
            <a:pPr lvl="1" eaLnBrk="1" hangingPunct="1">
              <a:lnSpc>
                <a:spcPct val="80000"/>
              </a:lnSpc>
            </a:pP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Knows Role in Incident Command System </a:t>
            </a:r>
          </a:p>
          <a:p>
            <a:pPr lvl="1" eaLnBrk="1" hangingPunct="1">
              <a:lnSpc>
                <a:spcPct val="80000"/>
              </a:lnSpc>
            </a:pP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Understands The Incident’s “Big Picture”  </a:t>
            </a:r>
          </a:p>
          <a:p>
            <a:pPr lvl="1" eaLnBrk="1" hangingPunct="1">
              <a:lnSpc>
                <a:spcPct val="80000"/>
              </a:lnSpc>
            </a:pP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he-IL" sz="10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</a:pPr>
            <a:endParaRPr lang="en-US" altLang="he-IL" sz="7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he-IL" sz="7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he-IL" sz="7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2" descr="ims_logo_sma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030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61360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he-IL" sz="40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anose="020B0604020202020204" pitchFamily="34" charset="0"/>
              </a:rPr>
              <a:t>Decision Support Overview </a:t>
            </a:r>
          </a:p>
        </p:txBody>
      </p:sp>
      <p:sp>
        <p:nvSpPr>
          <p:cNvPr id="4" name="Rectangle 3"/>
          <p:cNvSpPr/>
          <p:nvPr/>
        </p:nvSpPr>
        <p:spPr>
          <a:xfrm>
            <a:off x="1" y="1417638"/>
            <a:ext cx="9067087" cy="53420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18744" y="2091583"/>
            <a:ext cx="8229600" cy="3581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Decision Maker </a:t>
            </a:r>
          </a:p>
          <a:p>
            <a:pPr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Do I Trust You? 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 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Are You A Team Player? 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Weather Is Information (Just Like Logistics, Operations)</a:t>
            </a:r>
          </a:p>
          <a:p>
            <a:pPr lvl="1" eaLnBrk="1" hangingPunct="1">
              <a:lnSpc>
                <a:spcPct val="80000"/>
              </a:lnSpc>
            </a:pP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Can You Provide The Information I Need At The Right Time?</a:t>
            </a:r>
          </a:p>
          <a:p>
            <a:pPr lvl="1" eaLnBrk="1" hangingPunct="1">
              <a:lnSpc>
                <a:spcPct val="80000"/>
              </a:lnSpc>
            </a:pP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I Want Your </a:t>
            </a:r>
            <a:r>
              <a:rPr lang="en-US" altLang="he-IL" sz="2000" b="1" u="sng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Best Estimate </a:t>
            </a:r>
            <a:r>
              <a:rPr lang="en-US" altLang="he-IL" sz="2000" dirty="0">
                <a:solidFill>
                  <a:srgbClr val="083763"/>
                </a:solidFill>
                <a:latin typeface="Comic Sans MS" pitchFamily="66" charset="0"/>
                <a:ea typeface="MS PGothic" panose="020B0600070205080204" pitchFamily="34" charset="-128"/>
                <a:cs typeface="ＭＳ Ｐゴシック" charset="0"/>
              </a:rPr>
              <a:t>and Level of Confidence </a:t>
            </a:r>
          </a:p>
          <a:p>
            <a:pPr lvl="1" eaLnBrk="1" hangingPunct="1">
              <a:lnSpc>
                <a:spcPct val="80000"/>
              </a:lnSpc>
            </a:pPr>
            <a:endParaRPr lang="en-US" altLang="he-IL" sz="2000" dirty="0">
              <a:solidFill>
                <a:srgbClr val="083763"/>
              </a:solidFill>
              <a:latin typeface="Comic Sans MS" pitchFamily="66" charset="0"/>
              <a:ea typeface="MS PGothic" panose="020B0600070205080204" pitchFamily="34" charset="-128"/>
              <a:cs typeface="ＭＳ Ｐゴシック" charset="0"/>
            </a:endParaRPr>
          </a:p>
          <a:p>
            <a:pPr lvl="1" eaLnBrk="1" hangingPunct="1">
              <a:lnSpc>
                <a:spcPct val="80000"/>
              </a:lnSpc>
            </a:pPr>
            <a:endParaRPr lang="en-US" altLang="he-IL" sz="1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</a:pPr>
            <a:endParaRPr lang="en-US" altLang="he-IL" sz="1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r>
              <a:rPr lang="en-US" altLang="he-IL" sz="18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US" altLang="he-IL" sz="1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" name="Picture 2" descr="ims_logo_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0030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7438454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251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10" descr="W:\Movies, Images and Sounds\Weather\Hurricanes\Hurricane Weather\Katrina 2005\Katrina1545zD-050828-1kg12SMALL.jpg"/>
          <p:cNvPicPr>
            <a:picLocks noChangeAspect="1" noChangeArrowheads="1"/>
          </p:cNvPicPr>
          <p:nvPr/>
        </p:nvPicPr>
        <p:blipFill>
          <a:blip r:embed="rId3"/>
          <a:srcRect l="5479" r="6850"/>
          <a:stretch>
            <a:fillRect/>
          </a:stretch>
        </p:blipFill>
        <p:spPr bwMode="auto">
          <a:xfrm>
            <a:off x="4470400" y="1546225"/>
            <a:ext cx="1001713" cy="69056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1">
                <a:alpha val="50000"/>
              </a:schemeClr>
            </a:outerShdw>
          </a:effectLst>
          <a:extLst/>
        </p:spPr>
      </p:pic>
      <p:pic>
        <p:nvPicPr>
          <p:cNvPr id="55300" name="Picture 9" descr="W:\Movies, Images and Sounds\Weather\Hurricanes\Hurricane Damage\Katrina 2005\FEMA Wet Traffi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89875" y="1552575"/>
            <a:ext cx="1001713" cy="6842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1">
                <a:alpha val="50000"/>
              </a:schemeClr>
            </a:outerShdw>
          </a:effectLst>
          <a:extLst/>
        </p:spPr>
      </p:pic>
      <p:pic>
        <p:nvPicPr>
          <p:cNvPr id="55301" name="Picture 11" descr="16thAndFlorida_LightningStrike_WP.jpg"/>
          <p:cNvPicPr>
            <a:picLocks noChangeAspect="1"/>
          </p:cNvPicPr>
          <p:nvPr/>
        </p:nvPicPr>
        <p:blipFill>
          <a:blip r:embed="rId5"/>
          <a:srcRect t="7574"/>
          <a:stretch>
            <a:fillRect/>
          </a:stretch>
        </p:blipFill>
        <p:spPr bwMode="auto">
          <a:xfrm>
            <a:off x="2776538" y="1528763"/>
            <a:ext cx="1001712" cy="6953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1">
                <a:alpha val="50000"/>
              </a:schemeClr>
            </a:outerShdw>
          </a:effectLst>
          <a:extLst/>
        </p:spPr>
      </p:pic>
      <p:pic>
        <p:nvPicPr>
          <p:cNvPr id="55302" name="Picture 13" descr="Walking in Cameron Louisiana.png"/>
          <p:cNvPicPr>
            <a:picLocks noChangeAspect="1"/>
          </p:cNvPicPr>
          <p:nvPr/>
        </p:nvPicPr>
        <p:blipFill>
          <a:blip r:embed="rId6"/>
          <a:srcRect l="7768" r="12335"/>
          <a:stretch>
            <a:fillRect/>
          </a:stretch>
        </p:blipFill>
        <p:spPr bwMode="auto">
          <a:xfrm>
            <a:off x="1117600" y="1525588"/>
            <a:ext cx="1001713" cy="7016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1">
                <a:alpha val="50000"/>
              </a:schemeClr>
            </a:outerShdw>
          </a:effectLst>
          <a:extLst/>
        </p:spPr>
      </p:pic>
      <p:sp>
        <p:nvSpPr>
          <p:cNvPr id="55303" name="Rectangle 13"/>
          <p:cNvSpPr>
            <a:spLocks noChangeArrowheads="1"/>
          </p:cNvSpPr>
          <p:nvPr/>
        </p:nvSpPr>
        <p:spPr bwMode="auto">
          <a:xfrm>
            <a:off x="4070350" y="2401888"/>
            <a:ext cx="1747838" cy="59531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 wrap="none" lIns="0" tIns="0" rIns="0" bIns="0"/>
          <a:lstStyle/>
          <a:p>
            <a:pPr marL="1588" lvl="1" indent="-1588" algn="ctr" rtl="0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sz="16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rPr>
              <a:t>6 Atlantic Basin </a:t>
            </a:r>
          </a:p>
          <a:p>
            <a:pPr marL="1588" lvl="1" indent="-1588" algn="ctr" rtl="0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sz="16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rPr>
              <a:t>Hurricanes</a:t>
            </a:r>
          </a:p>
        </p:txBody>
      </p:sp>
      <p:sp>
        <p:nvSpPr>
          <p:cNvPr id="55304" name="Rectangle 16"/>
          <p:cNvSpPr>
            <a:spLocks noChangeArrowheads="1"/>
          </p:cNvSpPr>
          <p:nvPr/>
        </p:nvSpPr>
        <p:spPr bwMode="auto">
          <a:xfrm>
            <a:off x="5657850" y="2441575"/>
            <a:ext cx="2085975" cy="2349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 wrap="none" lIns="0" tIns="0" rIns="0" bIns="0"/>
          <a:lstStyle/>
          <a:p>
            <a:pPr marL="1588" lvl="1" indent="-1588" algn="ctr" rtl="0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sz="16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rPr>
              <a:t>1,300 Tornadoes</a:t>
            </a:r>
          </a:p>
        </p:txBody>
      </p:sp>
      <p:sp>
        <p:nvSpPr>
          <p:cNvPr id="55305" name="Rectangle 15"/>
          <p:cNvSpPr>
            <a:spLocks noChangeArrowheads="1"/>
          </p:cNvSpPr>
          <p:nvPr/>
        </p:nvSpPr>
        <p:spPr bwMode="auto">
          <a:xfrm>
            <a:off x="7564438" y="2460625"/>
            <a:ext cx="1770062" cy="23018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 wrap="none" lIns="0" tIns="0" rIns="0" bIns="0"/>
          <a:lstStyle/>
          <a:p>
            <a:pPr marL="1588" lvl="1" indent="-1588" algn="ctr" rtl="0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sz="16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rPr>
              <a:t>5,000 Floods</a:t>
            </a:r>
          </a:p>
        </p:txBody>
      </p:sp>
      <p:sp>
        <p:nvSpPr>
          <p:cNvPr id="55306" name="Rectangle 16"/>
          <p:cNvSpPr>
            <a:spLocks noChangeArrowheads="1"/>
          </p:cNvSpPr>
          <p:nvPr/>
        </p:nvSpPr>
        <p:spPr bwMode="auto">
          <a:xfrm>
            <a:off x="2235200" y="2389188"/>
            <a:ext cx="2109788" cy="4984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 wrap="none" lIns="0" tIns="0" rIns="0" bIns="0"/>
          <a:lstStyle/>
          <a:p>
            <a:pPr marL="1588" lvl="1" indent="-1588" algn="ctr" rtl="0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sz="16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rPr>
              <a:t>26,000 Severe </a:t>
            </a:r>
          </a:p>
          <a:p>
            <a:pPr marL="1588" lvl="1" indent="-1588" algn="ctr" rtl="0" fontAlgn="base"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sz="16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rPr>
              <a:t>Thunderstorms</a:t>
            </a:r>
          </a:p>
        </p:txBody>
      </p:sp>
      <p:sp>
        <p:nvSpPr>
          <p:cNvPr id="55307" name="Rectangle 18"/>
          <p:cNvSpPr>
            <a:spLocks noChangeArrowheads="1"/>
          </p:cNvSpPr>
          <p:nvPr/>
        </p:nvSpPr>
        <p:spPr bwMode="auto">
          <a:xfrm>
            <a:off x="549275" y="2400300"/>
            <a:ext cx="2138363" cy="4667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/>
        </p:spPr>
        <p:txBody>
          <a:bodyPr wrap="none" lIns="0" tIns="0" rIns="0" bIns="0"/>
          <a:lstStyle/>
          <a:p>
            <a:pPr marL="1588" lvl="1" indent="-1588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sz="16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rPr>
              <a:t>650 Deaths</a:t>
            </a:r>
          </a:p>
          <a:p>
            <a:pPr marL="1588" lvl="1" indent="-1588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SzPct val="120000"/>
              <a:defRPr/>
            </a:pPr>
            <a:r>
              <a:rPr lang="en-US" sz="1600" b="1">
                <a:solidFill>
                  <a:srgbClr val="000000"/>
                </a:solidFill>
                <a:latin typeface="Calibri" charset="0"/>
                <a:ea typeface="ＭＳ Ｐゴシック" charset="0"/>
                <a:cs typeface="Arial" charset="0"/>
              </a:rPr>
              <a:t>$15B in Losses</a:t>
            </a:r>
          </a:p>
        </p:txBody>
      </p:sp>
      <p:pic>
        <p:nvPicPr>
          <p:cNvPr id="55308" name="Picture 18" descr="C:\Users\Sean\AppData\Local\Microsoft\Windows\Temporary Internet Files\Content.IE5\36QB4J83\MPj04069410000[1].jpg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78550" y="1543050"/>
            <a:ext cx="1022350" cy="6842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63500" dist="107763" dir="2700000" algn="ctr" rotWithShape="0">
              <a:schemeClr val="bg1">
                <a:alpha val="50000"/>
              </a:schemeClr>
            </a:outerShdw>
          </a:effectLst>
          <a:extLst/>
        </p:spPr>
      </p:pic>
      <p:sp>
        <p:nvSpPr>
          <p:cNvPr id="72716" name="Slide Number Placeholder 23"/>
          <p:cNvSpPr txBox="1">
            <a:spLocks noGrp="1"/>
          </p:cNvSpPr>
          <p:nvPr/>
        </p:nvSpPr>
        <p:spPr bwMode="auto">
          <a:xfrm>
            <a:off x="6967538" y="65532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75000"/>
              </a:spcBef>
              <a:defRPr sz="2800">
                <a:solidFill>
                  <a:srgbClr val="083763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"/>
              </a:spcBef>
              <a:buBlip>
                <a:blip r:embed="rId8"/>
              </a:buBlip>
              <a:defRPr sz="2000">
                <a:solidFill>
                  <a:srgbClr val="083763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"/>
              </a:spcBef>
              <a:buBlip>
                <a:blip r:embed="rId9"/>
              </a:buBlip>
              <a:defRPr>
                <a:solidFill>
                  <a:srgbClr val="083763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"/>
              </a:spcBef>
              <a:buBlip>
                <a:blip r:embed="rId10"/>
              </a:buBlip>
              <a:defRPr sz="1600">
                <a:solidFill>
                  <a:srgbClr val="083763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"/>
              </a:spcBef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6pPr>
            <a:lvl7pPr marL="29718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7pPr>
            <a:lvl8pPr marL="34290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8pPr>
            <a:lvl9pPr marL="38862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9pPr>
          </a:lstStyle>
          <a:p>
            <a:pPr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fld id="{9360579B-1FE0-4932-A992-467DB31A3A47}" type="slidenum">
              <a:rPr lang="en-US" altLang="en-US" sz="1400" b="1">
                <a:solidFill>
                  <a:srgbClr val="FFFFCC"/>
                </a:solidFill>
                <a:latin typeface="Calibri" panose="020F0502020204030204" pitchFamily="34" charset="0"/>
              </a:rPr>
              <a:pPr rtl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 sz="1400" b="1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80000" y="3455988"/>
            <a:ext cx="3933825" cy="1938337"/>
          </a:xfrm>
          <a:prstGeom prst="rect">
            <a:avLst/>
          </a:prstGeom>
          <a:noFill/>
          <a:ln w="25400">
            <a:solidFill>
              <a:srgbClr val="002060"/>
            </a:solidFill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>
                <a:solidFill>
                  <a:srgbClr val="002060"/>
                </a:solidFill>
                <a:latin typeface="Calibri" pitchFamily="34" charset="0"/>
                <a:ea typeface="MS PGothic" panose="020B0600070205080204" pitchFamily="34" charset="-128"/>
                <a:cs typeface="Calibri" pitchFamily="34" charset="0"/>
              </a:rPr>
              <a:t>Regardless of the cause, the trend shows an increasing number of extreme weather events at increasing cost to the nation.</a:t>
            </a:r>
          </a:p>
        </p:txBody>
      </p:sp>
      <p:sp>
        <p:nvSpPr>
          <p:cNvPr id="72718" name="TextBox 1"/>
          <p:cNvSpPr txBox="1">
            <a:spLocks noChangeArrowheads="1"/>
          </p:cNvSpPr>
          <p:nvPr/>
        </p:nvSpPr>
        <p:spPr bwMode="auto">
          <a:xfrm>
            <a:off x="4921250" y="6223000"/>
            <a:ext cx="35861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ct val="75000"/>
              </a:spcBef>
              <a:defRPr sz="2800">
                <a:solidFill>
                  <a:srgbClr val="083763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"/>
              </a:spcBef>
              <a:buBlip>
                <a:blip r:embed="rId8"/>
              </a:buBlip>
              <a:defRPr sz="2000">
                <a:solidFill>
                  <a:srgbClr val="083763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"/>
              </a:spcBef>
              <a:buBlip>
                <a:blip r:embed="rId9"/>
              </a:buBlip>
              <a:defRPr>
                <a:solidFill>
                  <a:srgbClr val="083763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"/>
              </a:spcBef>
              <a:buBlip>
                <a:blip r:embed="rId10"/>
              </a:buBlip>
              <a:defRPr sz="1600">
                <a:solidFill>
                  <a:srgbClr val="083763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"/>
              </a:spcBef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6pPr>
            <a:lvl7pPr marL="29718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7pPr>
            <a:lvl8pPr marL="34290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8pPr>
            <a:lvl9pPr marL="38862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9pPr>
          </a:lstStyle>
          <a:p>
            <a:pPr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prstClr val="black"/>
                </a:solidFill>
                <a:latin typeface="Arial" panose="020B0604020202020204" pitchFamily="34" charset="0"/>
              </a:rPr>
              <a:t>(Image source: Munich Re, 2014)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0" y="130175"/>
            <a:ext cx="9132888" cy="1077913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34" charset="0"/>
              </a:rPr>
              <a:t>Case for Change</a:t>
            </a:r>
          </a:p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34" charset="0"/>
              </a:rPr>
              <a:t>“Average” Year and Trends in the U.S.</a:t>
            </a:r>
          </a:p>
        </p:txBody>
      </p:sp>
      <p:pic>
        <p:nvPicPr>
          <p:cNvPr id="72720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2957513"/>
            <a:ext cx="4735513" cy="35591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ims_logo_small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0030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89562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4"/>
          <p:cNvSpPr>
            <a:spLocks noGrp="1"/>
          </p:cNvSpPr>
          <p:nvPr>
            <p:ph type="sldNum" sz="quarter" idx="17"/>
          </p:nvPr>
        </p:nvSpPr>
        <p:spPr>
          <a:xfrm>
            <a:off x="6951663" y="6553200"/>
            <a:ext cx="21336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ct val="75000"/>
              </a:spcBef>
              <a:defRPr sz="2800">
                <a:solidFill>
                  <a:srgbClr val="083763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"/>
              </a:spcBef>
              <a:buBlip>
                <a:blip r:embed="rId3"/>
              </a:buBlip>
              <a:defRPr sz="2000">
                <a:solidFill>
                  <a:srgbClr val="083763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"/>
              </a:spcBef>
              <a:buBlip>
                <a:blip r:embed="rId4"/>
              </a:buBlip>
              <a:defRPr>
                <a:solidFill>
                  <a:srgbClr val="083763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"/>
              </a:spcBef>
              <a:buBlip>
                <a:blip r:embed="rId5"/>
              </a:buBlip>
              <a:defRPr sz="1600">
                <a:solidFill>
                  <a:srgbClr val="083763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"/>
              </a:spcBef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6pPr>
            <a:lvl7pPr marL="29718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7pPr>
            <a:lvl8pPr marL="34290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8pPr>
            <a:lvl9pPr marL="38862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fld id="{0CA8F629-55E4-4E56-979B-0B48D0090D78}" type="slidenum">
              <a:rPr lang="en-US" altLang="en-US" sz="1400" b="1">
                <a:solidFill>
                  <a:srgbClr val="FFFFCC"/>
                </a:solidFill>
                <a:latin typeface="Calibri" panose="020F050202020403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</a:pPr>
              <a:t>7</a:t>
            </a:fld>
            <a:endParaRPr lang="en-US" altLang="en-US" sz="1400" b="1">
              <a:solidFill>
                <a:srgbClr val="FFFFCC"/>
              </a:solidFill>
              <a:latin typeface="Calibri" panose="020F0502020204030204" pitchFamily="34" charset="0"/>
            </a:endParaRPr>
          </a:p>
        </p:txBody>
      </p:sp>
      <p:pic>
        <p:nvPicPr>
          <p:cNvPr id="7475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350" y="1390650"/>
            <a:ext cx="3041650" cy="2946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3" descr="W:\Movies, Images and Sounds\Hazards\Q100_Xtras_Tornado_AL_500w_042811_funne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5413"/>
            <a:ext cx="2460625" cy="2946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73"/>
          <a:stretch>
            <a:fillRect/>
          </a:stretch>
        </p:blipFill>
        <p:spPr bwMode="auto">
          <a:xfrm>
            <a:off x="0" y="3886200"/>
            <a:ext cx="2894013" cy="264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8" name="Picture 4" descr="afp-514969515-4_3_r560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1390650"/>
            <a:ext cx="4733925" cy="2746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9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4081463"/>
            <a:ext cx="3533775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2894013" y="3335338"/>
            <a:ext cx="3284537" cy="3208337"/>
          </a:xfrm>
          <a:prstGeom prst="rect">
            <a:avLst/>
          </a:prstGeom>
          <a:noFill/>
          <a:ln w="31750">
            <a:solidFill>
              <a:srgbClr val="336699"/>
            </a:solidFill>
            <a:miter lim="800000"/>
            <a:headEnd/>
            <a:tailEnd/>
          </a:ln>
          <a:effectLst>
            <a:outerShdw blurRad="63500" dist="25400" dir="2399979" algn="ctr" rotWithShape="0">
              <a:srgbClr val="000000">
                <a:alpha val="71999"/>
              </a:srgbClr>
            </a:outerShdw>
          </a:effectLst>
          <a:extLst/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0" y="-77788"/>
            <a:ext cx="9132888" cy="150812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34" charset="0"/>
                <a:cs typeface="Arial" pitchFamily="34" charset="0"/>
              </a:rPr>
              <a:t>Case for Change</a:t>
            </a:r>
          </a:p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34" charset="0"/>
                <a:cs typeface="Arial" pitchFamily="34" charset="0"/>
              </a:rPr>
              <a:t>In the past few years magnitude of disasters</a:t>
            </a:r>
          </a:p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i="1" dirty="0">
                <a:solidFill>
                  <a:srgbClr val="FFFFCC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34" charset="0"/>
                <a:cs typeface="Arial" pitchFamily="34" charset="0"/>
              </a:rPr>
              <a:t>r</a:t>
            </a:r>
            <a:r>
              <a:rPr lang="en-US" altLang="en-US" sz="2800" b="1" i="1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4617B"/>
                  </a:outerShdw>
                </a:effectLst>
                <a:latin typeface="Calibri" pitchFamily="34" charset="0"/>
                <a:cs typeface="Arial" pitchFamily="34" charset="0"/>
              </a:rPr>
              <a:t>eflects increased societal vulnerability</a:t>
            </a:r>
          </a:p>
        </p:txBody>
      </p:sp>
      <p:sp>
        <p:nvSpPr>
          <p:cNvPr id="74762" name="TextBox 3"/>
          <p:cNvSpPr txBox="1">
            <a:spLocks noChangeArrowheads="1"/>
          </p:cNvSpPr>
          <p:nvPr/>
        </p:nvSpPr>
        <p:spPr bwMode="auto">
          <a:xfrm>
            <a:off x="2862263" y="6327775"/>
            <a:ext cx="33782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ct val="75000"/>
              </a:spcBef>
              <a:defRPr sz="2800">
                <a:solidFill>
                  <a:srgbClr val="083763"/>
                </a:solidFill>
                <a:latin typeface="Franklin Gothic Medium" panose="020B06030201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5000"/>
              </a:spcBef>
              <a:buBlip>
                <a:blip r:embed="rId3"/>
              </a:buBlip>
              <a:defRPr sz="2000">
                <a:solidFill>
                  <a:srgbClr val="083763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5000"/>
              </a:spcBef>
              <a:buBlip>
                <a:blip r:embed="rId4"/>
              </a:buBlip>
              <a:defRPr>
                <a:solidFill>
                  <a:srgbClr val="083763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5000"/>
              </a:spcBef>
              <a:buBlip>
                <a:blip r:embed="rId5"/>
              </a:buBlip>
              <a:defRPr sz="1600">
                <a:solidFill>
                  <a:srgbClr val="083763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5000"/>
              </a:spcBef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5pPr>
            <a:lvl6pPr marL="25146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6pPr>
            <a:lvl7pPr marL="29718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7pPr>
            <a:lvl8pPr marL="34290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8pPr>
            <a:lvl9pPr marL="3886200" indent="-228600" algn="l" rtl="0" eaLnBrk="0" fontAlgn="base" hangingPunct="0">
              <a:spcBef>
                <a:spcPct val="5000"/>
              </a:spcBef>
              <a:spcAft>
                <a:spcPct val="0"/>
              </a:spcAft>
              <a:buChar char="»"/>
              <a:defRPr sz="1600">
                <a:solidFill>
                  <a:schemeClr val="accent2"/>
                </a:solidFill>
                <a:latin typeface="Franklin Gothic Medium Cond" pitchFamily="34" charset="0"/>
                <a:ea typeface="MS PGothic" panose="020B0600070205080204" pitchFamily="34" charset="-128"/>
              </a:defRPr>
            </a:lvl9pPr>
          </a:lstStyle>
          <a:p>
            <a:pPr algn="l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100">
                <a:solidFill>
                  <a:srgbClr val="000000"/>
                </a:solidFill>
                <a:latin typeface="Arial" panose="020B0604020202020204" pitchFamily="34" charset="0"/>
              </a:rPr>
              <a:t>NOAA’s National Coastal Population Report (2013)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" y="6583702"/>
            <a:ext cx="2895361" cy="274297"/>
          </a:xfrm>
          <a:prstGeom prst="rect">
            <a:avLst/>
          </a:prstGeom>
        </p:spPr>
      </p:pic>
      <p:pic>
        <p:nvPicPr>
          <p:cNvPr id="13" name="Picture 2" descr="ims_logo_small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900306" y="246137"/>
            <a:ext cx="871538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2973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5D14C9-2F1D-4836-ABC7-04390024FB3E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239" y="0"/>
            <a:ext cx="8812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8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581104"/>
            <a:ext cx="2895600" cy="276896"/>
          </a:xfrm>
          <a:gradFill flip="none" rotWithShape="1">
            <a:gsLst>
              <a:gs pos="0">
                <a:schemeClr val="bg1">
                  <a:lumMod val="85000"/>
                  <a:lumOff val="15000"/>
                </a:schemeClr>
              </a:gs>
              <a:gs pos="50000">
                <a:srgbClr val="3E3E3E"/>
              </a:gs>
              <a:gs pos="100000">
                <a:schemeClr val="bg1">
                  <a:lumMod val="50000"/>
                  <a:lumOff val="50000"/>
                </a:schemeClr>
              </a:gs>
            </a:gsLst>
            <a:lin ang="2700000" scaled="1"/>
            <a:tileRect/>
          </a:gradFill>
          <a:ln>
            <a:noFill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57D47-2E0D-43F9-8393-AC0625BDC27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263650" y="188913"/>
            <a:ext cx="78803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</a:defRPr>
            </a:lvl9pPr>
          </a:lstStyle>
          <a:p>
            <a:r>
              <a:rPr lang="en-US" altLang="he-IL" sz="2800" b="1" kern="0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Simplified Schematic: Hazard / Risk Assessment </a:t>
            </a:r>
            <a:br>
              <a:rPr lang="en-US" altLang="he-IL" sz="2800" b="1" kern="0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he-IL" sz="2800" b="1" kern="0" dirty="0" smtClean="0">
                <a:solidFill>
                  <a:srgbClr val="FF9933"/>
                </a:solidFill>
                <a:latin typeface="Times New Roman" pitchFamily="18" charset="0"/>
                <a:cs typeface="Times New Roman" pitchFamily="18" charset="0"/>
              </a:rPr>
              <a:t>(statistical and forward looking)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79388" y="1341438"/>
            <a:ext cx="2305050" cy="118745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he-I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Hazard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he-IL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Analysis</a:t>
            </a:r>
            <a:r>
              <a:rPr kumimoji="0" lang="fr-CH" altLang="he-I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and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he-IL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Mapping</a:t>
            </a:r>
            <a:endParaRPr kumimoji="0" lang="en-US" altLang="he-IL" sz="2400" b="1" i="0" u="none" strike="noStrike" kern="0" cap="none" spc="0" normalizeH="0" baseline="0" noProof="0" dirty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2916238" y="1341438"/>
            <a:ext cx="2016125" cy="118745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he-IL" sz="2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Exposure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he-IL" sz="2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and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he-IL" sz="2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Vulnerability</a:t>
            </a:r>
            <a:endParaRPr kumimoji="0" lang="en-US" altLang="he-IL" sz="24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5219700" y="1341438"/>
            <a:ext cx="1800225" cy="1187450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he-IL" sz="2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Potential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he-IL" sz="2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Loss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he-IL" sz="2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Estimates</a:t>
            </a:r>
            <a:endParaRPr kumimoji="0" lang="en-US" altLang="he-IL" sz="24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7308850" y="1341438"/>
            <a:ext cx="1835150" cy="1004887"/>
          </a:xfrm>
          <a:prstGeom prst="rect">
            <a:avLst/>
          </a:prstGeom>
          <a:solidFill>
            <a:srgbClr val="BB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altLang="he-IL" sz="2400" b="1" i="0" u="none" strike="noStrike" kern="0" cap="none" spc="0" normalizeH="0" baseline="0" noProof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Decisions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e-IL" sz="2400" b="1" i="0" u="none" strike="noStrike" kern="0" cap="none" spc="0" normalizeH="0" baseline="0" noProof="0" smtClean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AutoShape 68"/>
          <p:cNvSpPr>
            <a:spLocks noChangeArrowheads="1"/>
          </p:cNvSpPr>
          <p:nvPr/>
        </p:nvSpPr>
        <p:spPr bwMode="auto">
          <a:xfrm rot="16200000">
            <a:off x="2556669" y="1627981"/>
            <a:ext cx="358775" cy="360363"/>
          </a:xfrm>
          <a:prstGeom prst="downArrow">
            <a:avLst>
              <a:gd name="adj1" fmla="val 50000"/>
              <a:gd name="adj2" fmla="val 25111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he-IL" sz="16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utoShape 68"/>
          <p:cNvSpPr>
            <a:spLocks noChangeArrowheads="1"/>
          </p:cNvSpPr>
          <p:nvPr/>
        </p:nvSpPr>
        <p:spPr bwMode="auto">
          <a:xfrm rot="16200000">
            <a:off x="4902200" y="1660526"/>
            <a:ext cx="358775" cy="2984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he-IL" sz="16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AutoShape 68"/>
          <p:cNvSpPr>
            <a:spLocks noChangeArrowheads="1"/>
          </p:cNvSpPr>
          <p:nvPr/>
        </p:nvSpPr>
        <p:spPr bwMode="auto">
          <a:xfrm rot="16200000">
            <a:off x="6980237" y="1660526"/>
            <a:ext cx="358775" cy="29845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GB" altLang="he-IL" sz="16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 Box 66"/>
          <p:cNvSpPr txBox="1">
            <a:spLocks noChangeArrowheads="1"/>
          </p:cNvSpPr>
          <p:nvPr/>
        </p:nvSpPr>
        <p:spPr bwMode="auto">
          <a:xfrm>
            <a:off x="250825" y="4005263"/>
            <a:ext cx="2127250" cy="5810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he-IL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Heavy Precipitation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he-IL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and flood mapping</a:t>
            </a:r>
            <a:endParaRPr kumimoji="0" lang="en-US" altLang="he-IL" sz="16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cs typeface="Times New Roman" pitchFamily="18" charset="0"/>
            </a:endParaRPr>
          </a:p>
        </p:txBody>
      </p:sp>
      <p:sp>
        <p:nvSpPr>
          <p:cNvPr id="33" name="Text Box 66"/>
          <p:cNvSpPr txBox="1">
            <a:spLocks noChangeArrowheads="1"/>
          </p:cNvSpPr>
          <p:nvPr/>
        </p:nvSpPr>
        <p:spPr bwMode="auto">
          <a:xfrm>
            <a:off x="2843213" y="3789363"/>
            <a:ext cx="2160587" cy="18034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he-IL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Assets: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altLang="he-IL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 population density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altLang="he-IL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 agricultural land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altLang="he-IL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 urban grid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altLang="he-IL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Infrastructure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altLang="he-IL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Businesses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r>
              <a:rPr kumimoji="0" lang="en-GB" altLang="he-IL" sz="16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etc</a:t>
            </a:r>
            <a:endParaRPr kumimoji="0" lang="en-US" altLang="he-IL" sz="1600" b="1" i="0" u="none" strike="noStrike" kern="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cs typeface="Times New Roman" pitchFamily="18" charset="0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5292725" y="2655888"/>
            <a:ext cx="1728788" cy="7016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fr-CH" altLang="he-IL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Number of lives at risk</a:t>
            </a:r>
            <a:endParaRPr lang="en-US" altLang="he-IL" sz="20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13"/>
          <p:cNvSpPr txBox="1">
            <a:spLocks noChangeArrowheads="1"/>
          </p:cNvSpPr>
          <p:nvPr/>
        </p:nvSpPr>
        <p:spPr bwMode="auto">
          <a:xfrm>
            <a:off x="5292725" y="3611563"/>
            <a:ext cx="1800225" cy="28416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fr-CH" altLang="he-IL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$ at risk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r-CH" altLang="he-IL" sz="16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Destruction of   buildings and infrastructure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r-CH" altLang="he-IL" sz="16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Reduction in crop yields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r-CH" altLang="he-IL" sz="16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Business interruption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r-CH" altLang="he-IL" sz="16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etc</a:t>
            </a: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0" y="1341438"/>
            <a:ext cx="2735263" cy="5327650"/>
          </a:xfrm>
          <a:prstGeom prst="rect">
            <a:avLst/>
          </a:prstGeom>
          <a:noFill/>
          <a:ln w="34925" algn="ctr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l" rtl="0" eaLnBrk="0" fontAlgn="base" hangingPunct="0">
              <a:lnSpc>
                <a:spcPct val="90000"/>
              </a:lnSpc>
              <a:spcAft>
                <a:spcPct val="0"/>
              </a:spcAft>
              <a:buFontTx/>
              <a:buNone/>
            </a:pPr>
            <a:endParaRPr lang="it-IT" altLang="he-IL" sz="2000" smtClean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37" name="Text Box 66"/>
          <p:cNvSpPr txBox="1">
            <a:spLocks noChangeArrowheads="1"/>
          </p:cNvSpPr>
          <p:nvPr/>
        </p:nvSpPr>
        <p:spPr bwMode="auto">
          <a:xfrm>
            <a:off x="18256" y="4768701"/>
            <a:ext cx="2627313" cy="1831975"/>
          </a:xfrm>
          <a:prstGeom prst="rect">
            <a:avLst/>
          </a:prstGeom>
          <a:solidFill>
            <a:srgbClr val="FFFFFF"/>
          </a:solidFill>
          <a:ln w="28575" cap="rnd">
            <a:solidFill>
              <a:srgbClr val="808080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Need for historical and real time hazard data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e-IL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meteorological, hydrological and climate forecasts and trend analysis</a:t>
            </a:r>
            <a:endParaRPr kumimoji="0" lang="en-US" altLang="he-IL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charset="0"/>
              <a:cs typeface="Times New Roman" pitchFamily="18" charset="0"/>
            </a:endParaRPr>
          </a:p>
        </p:txBody>
      </p:sp>
      <p:pic>
        <p:nvPicPr>
          <p:cNvPr id="38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474913"/>
            <a:ext cx="2524125" cy="145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2492375"/>
            <a:ext cx="24479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66"/>
          <p:cNvSpPr txBox="1">
            <a:spLocks noChangeArrowheads="1"/>
          </p:cNvSpPr>
          <p:nvPr/>
        </p:nvSpPr>
        <p:spPr bwMode="auto">
          <a:xfrm>
            <a:off x="2735263" y="5270500"/>
            <a:ext cx="2268537" cy="1587500"/>
          </a:xfrm>
          <a:prstGeom prst="rect">
            <a:avLst/>
          </a:prstGeom>
          <a:solidFill>
            <a:srgbClr val="FFFFFF"/>
          </a:solidFill>
          <a:ln w="28575" cap="rnd">
            <a:solidFill>
              <a:srgbClr val="808080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he-IL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charset="0"/>
                <a:cs typeface="Times New Roman" pitchFamily="18" charset="0"/>
              </a:rPr>
              <a:t>Need for historical loss and damage data, Development and engineering information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he-IL" sz="1600" b="1" i="0" u="none" strike="noStrike" kern="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Arial" charset="0"/>
              <a:cs typeface="Times New Roman" pitchFamily="18" charset="0"/>
            </a:endParaRPr>
          </a:p>
        </p:txBody>
      </p:sp>
      <p:sp>
        <p:nvSpPr>
          <p:cNvPr id="41" name="Text Box 12"/>
          <p:cNvSpPr txBox="1">
            <a:spLocks noChangeArrowheads="1"/>
          </p:cNvSpPr>
          <p:nvPr/>
        </p:nvSpPr>
        <p:spPr bwMode="auto">
          <a:xfrm>
            <a:off x="7307263" y="2636838"/>
            <a:ext cx="1728787" cy="2230437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 rtl="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r-CH" altLang="he-IL" sz="16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Policy and planning</a:t>
            </a:r>
          </a:p>
          <a:p>
            <a:pPr algn="ctr" rtl="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r-CH" altLang="he-IL" sz="16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Disaster Risk Financing</a:t>
            </a:r>
          </a:p>
          <a:p>
            <a:pPr algn="ctr" rtl="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r-CH" altLang="he-IL" sz="16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EWS</a:t>
            </a:r>
          </a:p>
          <a:p>
            <a:pPr algn="ctr" rtl="0" fontAlgn="base">
              <a:spcBef>
                <a:spcPct val="5000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fr-CH" altLang="he-IL" sz="1600" b="1" smtClean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Sectoral Risk Managment</a:t>
            </a:r>
            <a:r>
              <a:rPr lang="fr-CH" altLang="he-IL" sz="2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he-IL" sz="20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7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5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6_luxton_EnergyBriefing">
  <a:themeElements>
    <a:clrScheme name="Edited Multi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0B5394"/>
      </a:hlink>
      <a:folHlink>
        <a:srgbClr val="85DFD0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14077</TotalTime>
  <Words>1316</Words>
  <Application>Microsoft Office PowerPoint</Application>
  <PresentationFormat>On-screen Show (4:3)</PresentationFormat>
  <Paragraphs>273</Paragraphs>
  <Slides>33</Slides>
  <Notes>7</Notes>
  <HiddenSlides>2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1_Office Theme</vt:lpstr>
      <vt:lpstr>2_luxton_EnergyBriefing</vt:lpstr>
      <vt:lpstr>10_luxton_EnergyBriefing</vt:lpstr>
      <vt:lpstr>15_luxton_EnergyBriefing</vt:lpstr>
      <vt:lpstr>16_luxton_EnergyBriefing</vt:lpstr>
      <vt:lpstr>PowerPoint Presentation</vt:lpstr>
      <vt:lpstr>Collaboration with Emergency  Services</vt:lpstr>
      <vt:lpstr>Decision Support Overview </vt:lpstr>
      <vt:lpstr>Decision Support Overview </vt:lpstr>
      <vt:lpstr>Decision Support Overview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Examples of IMS Emergency &amp; Special Products and Services</vt:lpstr>
      <vt:lpstr>PowerPoint Presentation</vt:lpstr>
      <vt:lpstr>Disaster Risk Reduction</vt:lpstr>
      <vt:lpstr>PowerPoint Presentation</vt:lpstr>
      <vt:lpstr>Disaster Risk Reduction</vt:lpstr>
      <vt:lpstr>Disaster Risk Reduction</vt:lpstr>
      <vt:lpstr>PowerPoint Presentation</vt:lpstr>
      <vt:lpstr>Hazardous materials events</vt:lpstr>
      <vt:lpstr>Disaster Risk Reduction</vt:lpstr>
      <vt:lpstr>Heat Wave Alert</vt:lpstr>
      <vt:lpstr>Depth of Snow Forecast and possible impact to the roads</vt:lpstr>
      <vt:lpstr>On-site Support</vt:lpstr>
      <vt:lpstr>MEDIA And Weather events</vt:lpstr>
      <vt:lpstr>PowerPoint Presentation</vt:lpstr>
      <vt:lpstr>MEDIA And Weather</vt:lpstr>
      <vt:lpstr>Thank you</vt:lpstr>
      <vt:lpstr>PowerPoint Presentation</vt:lpstr>
      <vt:lpstr>PowerPoint Presentation</vt:lpstr>
    </vt:vector>
  </TitlesOfParts>
  <Company>MOT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Evgeny Brainin</dc:creator>
  <cp:lastModifiedBy>Evgeny Brainin</cp:lastModifiedBy>
  <cp:revision>41</cp:revision>
  <dcterms:created xsi:type="dcterms:W3CDTF">2017-10-26T05:36:58Z</dcterms:created>
  <dcterms:modified xsi:type="dcterms:W3CDTF">2017-11-14T07:03:56Z</dcterms:modified>
</cp:coreProperties>
</file>