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9" r:id="rId4"/>
    <p:sldId id="265" r:id="rId5"/>
    <p:sldId id="268" r:id="rId6"/>
    <p:sldId id="266" r:id="rId7"/>
    <p:sldId id="267" r:id="rId8"/>
    <p:sldId id="258" r:id="rId9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B2C6"/>
    <a:srgbClr val="517DBD"/>
    <a:srgbClr val="517ABD"/>
    <a:srgbClr val="7D6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2" d="100"/>
          <a:sy n="82" d="100"/>
        </p:scale>
        <p:origin x="-1134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43E9B5-38C2-4E3C-9B33-E12DDF60660D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783CA44-BADF-4710-8B67-4A451E8073F4}">
      <dgm:prSet custT="1"/>
      <dgm:spPr>
        <a:solidFill>
          <a:srgbClr val="517ABD"/>
        </a:solidFill>
      </dgm:spPr>
      <dgm:t>
        <a:bodyPr/>
        <a:lstStyle/>
        <a:p>
          <a:pPr rtl="0"/>
          <a:r>
            <a:rPr lang="en-US" sz="2800" dirty="0" smtClean="0"/>
            <a:t>Using the Global Campus E-Library to access resources for new training</a:t>
          </a:r>
          <a:endParaRPr lang="en-US" sz="2800" dirty="0"/>
        </a:p>
      </dgm:t>
    </dgm:pt>
    <dgm:pt modelId="{474EBAA0-C442-4EF7-84DD-32E6BF7711FD}" type="parTrans" cxnId="{619D3B19-249E-4F88-8E93-87A33439359A}">
      <dgm:prSet/>
      <dgm:spPr/>
      <dgm:t>
        <a:bodyPr/>
        <a:lstStyle/>
        <a:p>
          <a:endParaRPr lang="en-US" sz="2400"/>
        </a:p>
      </dgm:t>
    </dgm:pt>
    <dgm:pt modelId="{0FDD8321-E5B9-4761-8E50-0512F77CBD7F}" type="sibTrans" cxnId="{619D3B19-249E-4F88-8E93-87A33439359A}">
      <dgm:prSet/>
      <dgm:spPr/>
      <dgm:t>
        <a:bodyPr/>
        <a:lstStyle/>
        <a:p>
          <a:endParaRPr lang="en-US" sz="2400"/>
        </a:p>
      </dgm:t>
    </dgm:pt>
    <dgm:pt modelId="{1AED6C46-F7CA-4F0A-834C-76A44E779036}">
      <dgm:prSet custT="1"/>
      <dgm:spPr>
        <a:solidFill>
          <a:srgbClr val="517ABD"/>
        </a:solidFill>
      </dgm:spPr>
      <dgm:t>
        <a:bodyPr/>
        <a:lstStyle/>
        <a:p>
          <a:pPr rtl="0"/>
          <a:r>
            <a:rPr lang="en-US" sz="2400" u="sng" dirty="0" smtClean="0"/>
            <a:t>SO</a:t>
          </a:r>
          <a:r>
            <a:rPr lang="en-US" sz="2400" dirty="0" smtClean="0"/>
            <a:t>: Do you have a need for additional training material, methods? Look on the Global </a:t>
          </a:r>
          <a:r>
            <a:rPr lang="en-US" sz="2400" dirty="0" smtClean="0"/>
            <a:t>Campus </a:t>
          </a:r>
          <a:r>
            <a:rPr lang="en-US" sz="2400" dirty="0" smtClean="0"/>
            <a:t>E-Library and see what is available to enhance your training. </a:t>
          </a:r>
          <a:endParaRPr lang="en-US" sz="2400" dirty="0"/>
        </a:p>
      </dgm:t>
    </dgm:pt>
    <dgm:pt modelId="{37C35C80-15D0-452B-95C7-63C20D9A10CA}" type="parTrans" cxnId="{5EE67E60-DF40-4FE0-A9A9-B5001A90C204}">
      <dgm:prSet/>
      <dgm:spPr/>
      <dgm:t>
        <a:bodyPr/>
        <a:lstStyle/>
        <a:p>
          <a:endParaRPr lang="en-US" sz="2400"/>
        </a:p>
      </dgm:t>
    </dgm:pt>
    <dgm:pt modelId="{6167D6A0-384C-4A6F-8C2E-A6E9A13E8A67}" type="sibTrans" cxnId="{5EE67E60-DF40-4FE0-A9A9-B5001A90C204}">
      <dgm:prSet/>
      <dgm:spPr/>
      <dgm:t>
        <a:bodyPr/>
        <a:lstStyle/>
        <a:p>
          <a:endParaRPr lang="en-US" sz="2400"/>
        </a:p>
      </dgm:t>
    </dgm:pt>
    <dgm:pt modelId="{39C96F58-E417-4176-940F-ACCA8D9EC85C}">
      <dgm:prSet custT="1"/>
      <dgm:spPr>
        <a:solidFill>
          <a:srgbClr val="7D63A3"/>
        </a:solidFill>
      </dgm:spPr>
      <dgm:t>
        <a:bodyPr/>
        <a:lstStyle/>
        <a:p>
          <a:pPr rtl="0"/>
          <a:r>
            <a:rPr lang="en-US" sz="2400" u="sng" dirty="0" smtClean="0"/>
            <a:t>SO</a:t>
          </a:r>
          <a:r>
            <a:rPr lang="en-US" sz="2400" dirty="0" smtClean="0"/>
            <a:t>: Register on the WMO Global campus Calendar and list your courses. Use the Calendar to learn about other courses that will be of use to your training Centre</a:t>
          </a:r>
          <a:endParaRPr lang="en-US" sz="2400" dirty="0"/>
        </a:p>
      </dgm:t>
    </dgm:pt>
    <dgm:pt modelId="{969147B3-387F-4D6E-90FE-AE0B48CC83DB}" type="parTrans" cxnId="{EC901916-F56D-4D1A-A20D-E4C650808045}">
      <dgm:prSet/>
      <dgm:spPr/>
      <dgm:t>
        <a:bodyPr/>
        <a:lstStyle/>
        <a:p>
          <a:endParaRPr lang="en-US" sz="2400"/>
        </a:p>
      </dgm:t>
    </dgm:pt>
    <dgm:pt modelId="{7BFC37F3-5251-44FE-83FB-8F7205622026}" type="sibTrans" cxnId="{EC901916-F56D-4D1A-A20D-E4C650808045}">
      <dgm:prSet/>
      <dgm:spPr/>
      <dgm:t>
        <a:bodyPr/>
        <a:lstStyle/>
        <a:p>
          <a:endParaRPr lang="en-US" sz="2400"/>
        </a:p>
      </dgm:t>
    </dgm:pt>
    <dgm:pt modelId="{A62723B9-266E-4676-AE7F-7F12547514AA}">
      <dgm:prSet custT="1"/>
      <dgm:spPr>
        <a:solidFill>
          <a:srgbClr val="7D63A3"/>
        </a:solidFill>
      </dgm:spPr>
      <dgm:t>
        <a:bodyPr/>
        <a:lstStyle/>
        <a:p>
          <a:pPr rtl="0"/>
          <a:r>
            <a:rPr lang="en-US" sz="2800" dirty="0" smtClean="0"/>
            <a:t>Using the WMO Global Campus Calendar to promote our training and see what others are offering</a:t>
          </a:r>
          <a:endParaRPr lang="en-US" sz="2800" dirty="0"/>
        </a:p>
      </dgm:t>
    </dgm:pt>
    <dgm:pt modelId="{A9CC5B58-40EF-4671-8055-0277A0C3988F}" type="parTrans" cxnId="{21104D30-E0BE-4BDF-A39D-4D8214D83641}">
      <dgm:prSet/>
      <dgm:spPr/>
      <dgm:t>
        <a:bodyPr/>
        <a:lstStyle/>
        <a:p>
          <a:endParaRPr lang="en-US" sz="2400"/>
        </a:p>
      </dgm:t>
    </dgm:pt>
    <dgm:pt modelId="{826B5654-0339-4528-9CEA-3CE778242128}" type="sibTrans" cxnId="{21104D30-E0BE-4BDF-A39D-4D8214D83641}">
      <dgm:prSet/>
      <dgm:spPr/>
      <dgm:t>
        <a:bodyPr/>
        <a:lstStyle/>
        <a:p>
          <a:endParaRPr lang="en-US" sz="2400"/>
        </a:p>
      </dgm:t>
    </dgm:pt>
    <dgm:pt modelId="{5AC231CD-A108-4481-A4D8-3CEDE21F6BE8}" type="pres">
      <dgm:prSet presAssocID="{5B43E9B5-38C2-4E3C-9B33-E12DDF60660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3339A4-E45E-40D0-9E2D-5322E8A04DF2}" type="pres">
      <dgm:prSet presAssocID="{A62723B9-266E-4676-AE7F-7F12547514A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EFFE20-6076-4C8B-975F-D8D58171358E}" type="pres">
      <dgm:prSet presAssocID="{826B5654-0339-4528-9CEA-3CE778242128}" presName="spacer" presStyleCnt="0"/>
      <dgm:spPr/>
    </dgm:pt>
    <dgm:pt modelId="{57C2844D-A089-4966-BD0F-B1FA2710C995}" type="pres">
      <dgm:prSet presAssocID="{39C96F58-E417-4176-940F-ACCA8D9EC85C}" presName="parentText" presStyleLbl="node1" presStyleIdx="1" presStyleCnt="4" custLinFactNeighborY="-464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362C70-9EAB-42DB-9FB2-9CE521F4BE1B}" type="pres">
      <dgm:prSet presAssocID="{7BFC37F3-5251-44FE-83FB-8F7205622026}" presName="spacer" presStyleCnt="0"/>
      <dgm:spPr/>
    </dgm:pt>
    <dgm:pt modelId="{B5B56931-C482-49DE-8C92-99E0C483C0F8}" type="pres">
      <dgm:prSet presAssocID="{1783CA44-BADF-4710-8B67-4A451E8073F4}" presName="parentText" presStyleLbl="node1" presStyleIdx="2" presStyleCnt="4" custLinFactNeighborY="-20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87D0C8-4614-4AEB-95C9-F21E3DAF672F}" type="pres">
      <dgm:prSet presAssocID="{0FDD8321-E5B9-4761-8E50-0512F77CBD7F}" presName="spacer" presStyleCnt="0"/>
      <dgm:spPr/>
    </dgm:pt>
    <dgm:pt modelId="{92A5DBEA-1F68-4053-918D-11DB3F71B849}" type="pres">
      <dgm:prSet presAssocID="{1AED6C46-F7CA-4F0A-834C-76A44E77903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218918-13B0-4194-A0C4-EDF1C166F377}" type="presOf" srcId="{1783CA44-BADF-4710-8B67-4A451E8073F4}" destId="{B5B56931-C482-49DE-8C92-99E0C483C0F8}" srcOrd="0" destOrd="0" presId="urn:microsoft.com/office/officeart/2005/8/layout/vList2"/>
    <dgm:cxn modelId="{EC901916-F56D-4D1A-A20D-E4C650808045}" srcId="{5B43E9B5-38C2-4E3C-9B33-E12DDF60660D}" destId="{39C96F58-E417-4176-940F-ACCA8D9EC85C}" srcOrd="1" destOrd="0" parTransId="{969147B3-387F-4D6E-90FE-AE0B48CC83DB}" sibTransId="{7BFC37F3-5251-44FE-83FB-8F7205622026}"/>
    <dgm:cxn modelId="{CBDEB662-652A-4250-B803-846DF5E3DEFA}" type="presOf" srcId="{1AED6C46-F7CA-4F0A-834C-76A44E779036}" destId="{92A5DBEA-1F68-4053-918D-11DB3F71B849}" srcOrd="0" destOrd="0" presId="urn:microsoft.com/office/officeart/2005/8/layout/vList2"/>
    <dgm:cxn modelId="{4A9504E1-5D67-4CAD-9943-5A9FFC2FA545}" type="presOf" srcId="{39C96F58-E417-4176-940F-ACCA8D9EC85C}" destId="{57C2844D-A089-4966-BD0F-B1FA2710C995}" srcOrd="0" destOrd="0" presId="urn:microsoft.com/office/officeart/2005/8/layout/vList2"/>
    <dgm:cxn modelId="{306FBA39-74DF-40B5-A377-8824BDF0B4AC}" type="presOf" srcId="{A62723B9-266E-4676-AE7F-7F12547514AA}" destId="{B03339A4-E45E-40D0-9E2D-5322E8A04DF2}" srcOrd="0" destOrd="0" presId="urn:microsoft.com/office/officeart/2005/8/layout/vList2"/>
    <dgm:cxn modelId="{5EE67E60-DF40-4FE0-A9A9-B5001A90C204}" srcId="{5B43E9B5-38C2-4E3C-9B33-E12DDF60660D}" destId="{1AED6C46-F7CA-4F0A-834C-76A44E779036}" srcOrd="3" destOrd="0" parTransId="{37C35C80-15D0-452B-95C7-63C20D9A10CA}" sibTransId="{6167D6A0-384C-4A6F-8C2E-A6E9A13E8A67}"/>
    <dgm:cxn modelId="{B8833B92-2F99-4322-8089-D528945B52F5}" type="presOf" srcId="{5B43E9B5-38C2-4E3C-9B33-E12DDF60660D}" destId="{5AC231CD-A108-4481-A4D8-3CEDE21F6BE8}" srcOrd="0" destOrd="0" presId="urn:microsoft.com/office/officeart/2005/8/layout/vList2"/>
    <dgm:cxn modelId="{619D3B19-249E-4F88-8E93-87A33439359A}" srcId="{5B43E9B5-38C2-4E3C-9B33-E12DDF60660D}" destId="{1783CA44-BADF-4710-8B67-4A451E8073F4}" srcOrd="2" destOrd="0" parTransId="{474EBAA0-C442-4EF7-84DD-32E6BF7711FD}" sibTransId="{0FDD8321-E5B9-4761-8E50-0512F77CBD7F}"/>
    <dgm:cxn modelId="{21104D30-E0BE-4BDF-A39D-4D8214D83641}" srcId="{5B43E9B5-38C2-4E3C-9B33-E12DDF60660D}" destId="{A62723B9-266E-4676-AE7F-7F12547514AA}" srcOrd="0" destOrd="0" parTransId="{A9CC5B58-40EF-4671-8055-0277A0C3988F}" sibTransId="{826B5654-0339-4528-9CEA-3CE778242128}"/>
    <dgm:cxn modelId="{EFBF6137-C3A8-4E00-96C4-D7458A6F13B2}" type="presParOf" srcId="{5AC231CD-A108-4481-A4D8-3CEDE21F6BE8}" destId="{B03339A4-E45E-40D0-9E2D-5322E8A04DF2}" srcOrd="0" destOrd="0" presId="urn:microsoft.com/office/officeart/2005/8/layout/vList2"/>
    <dgm:cxn modelId="{AA4F3FD1-F180-41C6-852F-5C94F4D00E20}" type="presParOf" srcId="{5AC231CD-A108-4481-A4D8-3CEDE21F6BE8}" destId="{D4EFFE20-6076-4C8B-975F-D8D58171358E}" srcOrd="1" destOrd="0" presId="urn:microsoft.com/office/officeart/2005/8/layout/vList2"/>
    <dgm:cxn modelId="{D5834567-B748-4F66-9B1B-DE893142707B}" type="presParOf" srcId="{5AC231CD-A108-4481-A4D8-3CEDE21F6BE8}" destId="{57C2844D-A089-4966-BD0F-B1FA2710C995}" srcOrd="2" destOrd="0" presId="urn:microsoft.com/office/officeart/2005/8/layout/vList2"/>
    <dgm:cxn modelId="{AF97FE24-8CCE-444E-BCD9-A1AD35CF0E5F}" type="presParOf" srcId="{5AC231CD-A108-4481-A4D8-3CEDE21F6BE8}" destId="{E0362C70-9EAB-42DB-9FB2-9CE521F4BE1B}" srcOrd="3" destOrd="0" presId="urn:microsoft.com/office/officeart/2005/8/layout/vList2"/>
    <dgm:cxn modelId="{F8B95BDD-DA47-48E7-8B41-294F99ED3D41}" type="presParOf" srcId="{5AC231CD-A108-4481-A4D8-3CEDE21F6BE8}" destId="{B5B56931-C482-49DE-8C92-99E0C483C0F8}" srcOrd="4" destOrd="0" presId="urn:microsoft.com/office/officeart/2005/8/layout/vList2"/>
    <dgm:cxn modelId="{BB6727C4-4D59-471E-A7E7-BD4BD81E76C8}" type="presParOf" srcId="{5AC231CD-A108-4481-A4D8-3CEDE21F6BE8}" destId="{E687D0C8-4614-4AEB-95C9-F21E3DAF672F}" srcOrd="5" destOrd="0" presId="urn:microsoft.com/office/officeart/2005/8/layout/vList2"/>
    <dgm:cxn modelId="{186F6270-C336-4C73-8E08-AADE4FA5E302}" type="presParOf" srcId="{5AC231CD-A108-4481-A4D8-3CEDE21F6BE8}" destId="{92A5DBEA-1F68-4053-918D-11DB3F71B84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43E9B5-38C2-4E3C-9B33-E12DDF60660D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783CA44-BADF-4710-8B67-4A451E8073F4}">
      <dgm:prSet custT="1"/>
      <dgm:spPr>
        <a:solidFill>
          <a:srgbClr val="517DBD"/>
        </a:solidFill>
      </dgm:spPr>
      <dgm:t>
        <a:bodyPr/>
        <a:lstStyle/>
        <a:p>
          <a:pPr rtl="0"/>
          <a:r>
            <a:rPr lang="en-US" sz="2800" dirty="0" smtClean="0"/>
            <a:t>Translations Resource Center for guidance on translating  training for our regional needs</a:t>
          </a:r>
          <a:endParaRPr lang="en-US" sz="2800" dirty="0"/>
        </a:p>
      </dgm:t>
    </dgm:pt>
    <dgm:pt modelId="{474EBAA0-C442-4EF7-84DD-32E6BF7711FD}" type="parTrans" cxnId="{619D3B19-249E-4F88-8E93-87A33439359A}">
      <dgm:prSet/>
      <dgm:spPr/>
      <dgm:t>
        <a:bodyPr/>
        <a:lstStyle/>
        <a:p>
          <a:endParaRPr lang="en-US" sz="2400"/>
        </a:p>
      </dgm:t>
    </dgm:pt>
    <dgm:pt modelId="{0FDD8321-E5B9-4761-8E50-0512F77CBD7F}" type="sibTrans" cxnId="{619D3B19-249E-4F88-8E93-87A33439359A}">
      <dgm:prSet/>
      <dgm:spPr/>
      <dgm:t>
        <a:bodyPr/>
        <a:lstStyle/>
        <a:p>
          <a:endParaRPr lang="en-US" sz="2400"/>
        </a:p>
      </dgm:t>
    </dgm:pt>
    <dgm:pt modelId="{1AED6C46-F7CA-4F0A-834C-76A44E779036}">
      <dgm:prSet custT="1"/>
      <dgm:spPr>
        <a:solidFill>
          <a:srgbClr val="4CB2C6"/>
        </a:solidFill>
      </dgm:spPr>
      <dgm:t>
        <a:bodyPr/>
        <a:lstStyle/>
        <a:p>
          <a:pPr rtl="0"/>
          <a:r>
            <a:rPr lang="en-US" sz="2800" dirty="0" smtClean="0"/>
            <a:t>Developing partnerships to conduct mutually beneficial  projects</a:t>
          </a:r>
          <a:endParaRPr lang="en-US" sz="2800" dirty="0"/>
        </a:p>
      </dgm:t>
    </dgm:pt>
    <dgm:pt modelId="{37C35C80-15D0-452B-95C7-63C20D9A10CA}" type="parTrans" cxnId="{5EE67E60-DF40-4FE0-A9A9-B5001A90C204}">
      <dgm:prSet/>
      <dgm:spPr/>
      <dgm:t>
        <a:bodyPr/>
        <a:lstStyle/>
        <a:p>
          <a:endParaRPr lang="en-US" sz="2400"/>
        </a:p>
      </dgm:t>
    </dgm:pt>
    <dgm:pt modelId="{6167D6A0-384C-4A6F-8C2E-A6E9A13E8A67}" type="sibTrans" cxnId="{5EE67E60-DF40-4FE0-A9A9-B5001A90C204}">
      <dgm:prSet/>
      <dgm:spPr/>
      <dgm:t>
        <a:bodyPr/>
        <a:lstStyle/>
        <a:p>
          <a:endParaRPr lang="en-US" sz="2400"/>
        </a:p>
      </dgm:t>
    </dgm:pt>
    <dgm:pt modelId="{39C96F58-E417-4176-940F-ACCA8D9EC85C}">
      <dgm:prSet custT="1"/>
      <dgm:spPr>
        <a:solidFill>
          <a:srgbClr val="4CB2C6"/>
        </a:solidFill>
      </dgm:spPr>
      <dgm:t>
        <a:bodyPr/>
        <a:lstStyle/>
        <a:p>
          <a:pPr rtl="0"/>
          <a:r>
            <a:rPr lang="en-US" sz="2400" dirty="0" smtClean="0"/>
            <a:t>So: Look for partners within your institution, nationally and internationally for the benefit of both. If it is needed, get a MOU signed to work easier together.  </a:t>
          </a:r>
          <a:endParaRPr lang="en-US" sz="2400" dirty="0"/>
        </a:p>
      </dgm:t>
    </dgm:pt>
    <dgm:pt modelId="{969147B3-387F-4D6E-90FE-AE0B48CC83DB}" type="parTrans" cxnId="{EC901916-F56D-4D1A-A20D-E4C650808045}">
      <dgm:prSet/>
      <dgm:spPr/>
      <dgm:t>
        <a:bodyPr/>
        <a:lstStyle/>
        <a:p>
          <a:endParaRPr lang="en-US" sz="2400"/>
        </a:p>
      </dgm:t>
    </dgm:pt>
    <dgm:pt modelId="{7BFC37F3-5251-44FE-83FB-8F7205622026}" type="sibTrans" cxnId="{EC901916-F56D-4D1A-A20D-E4C650808045}">
      <dgm:prSet/>
      <dgm:spPr/>
      <dgm:t>
        <a:bodyPr/>
        <a:lstStyle/>
        <a:p>
          <a:endParaRPr lang="en-US" sz="2400"/>
        </a:p>
      </dgm:t>
    </dgm:pt>
    <dgm:pt modelId="{A62723B9-266E-4676-AE7F-7F12547514AA}">
      <dgm:prSet custT="1"/>
      <dgm:spPr>
        <a:solidFill>
          <a:srgbClr val="517DBD"/>
        </a:solidFill>
      </dgm:spPr>
      <dgm:t>
        <a:bodyPr/>
        <a:lstStyle/>
        <a:p>
          <a:pPr rtl="0"/>
          <a:r>
            <a:rPr lang="en-US" sz="2400" u="sng" dirty="0" smtClean="0"/>
            <a:t>So</a:t>
          </a:r>
          <a:r>
            <a:rPr lang="en-US" sz="2800" dirty="0" smtClean="0"/>
            <a:t>: </a:t>
          </a:r>
          <a:r>
            <a:rPr lang="en-US" sz="2400" dirty="0" smtClean="0"/>
            <a:t>Do you want to translate existing material but </a:t>
          </a:r>
          <a:r>
            <a:rPr lang="en-US" sz="2400" dirty="0" smtClean="0"/>
            <a:t>not sure how to start? Consult the Translations </a:t>
          </a:r>
          <a:r>
            <a:rPr lang="en-US" sz="2400" dirty="0" smtClean="0"/>
            <a:t>Resource </a:t>
          </a:r>
          <a:r>
            <a:rPr lang="en-US" sz="2400" dirty="0" smtClean="0"/>
            <a:t>Center for guidance.</a:t>
          </a:r>
          <a:endParaRPr lang="en-US" sz="2800" dirty="0"/>
        </a:p>
      </dgm:t>
    </dgm:pt>
    <dgm:pt modelId="{A9CC5B58-40EF-4671-8055-0277A0C3988F}" type="parTrans" cxnId="{21104D30-E0BE-4BDF-A39D-4D8214D83641}">
      <dgm:prSet/>
      <dgm:spPr/>
      <dgm:t>
        <a:bodyPr/>
        <a:lstStyle/>
        <a:p>
          <a:endParaRPr lang="en-US" sz="2400"/>
        </a:p>
      </dgm:t>
    </dgm:pt>
    <dgm:pt modelId="{826B5654-0339-4528-9CEA-3CE778242128}" type="sibTrans" cxnId="{21104D30-E0BE-4BDF-A39D-4D8214D83641}">
      <dgm:prSet/>
      <dgm:spPr/>
      <dgm:t>
        <a:bodyPr/>
        <a:lstStyle/>
        <a:p>
          <a:endParaRPr lang="en-US" sz="2400"/>
        </a:p>
      </dgm:t>
    </dgm:pt>
    <dgm:pt modelId="{5AC231CD-A108-4481-A4D8-3CEDE21F6BE8}" type="pres">
      <dgm:prSet presAssocID="{5B43E9B5-38C2-4E3C-9B33-E12DDF60660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3339A4-E45E-40D0-9E2D-5322E8A04DF2}" type="pres">
      <dgm:prSet presAssocID="{A62723B9-266E-4676-AE7F-7F12547514AA}" presName="parentText" presStyleLbl="node1" presStyleIdx="0" presStyleCnt="4" custLinFactY="100194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EFFE20-6076-4C8B-975F-D8D58171358E}" type="pres">
      <dgm:prSet presAssocID="{826B5654-0339-4528-9CEA-3CE778242128}" presName="spacer" presStyleCnt="0"/>
      <dgm:spPr/>
    </dgm:pt>
    <dgm:pt modelId="{57C2844D-A089-4966-BD0F-B1FA2710C995}" type="pres">
      <dgm:prSet presAssocID="{39C96F58-E417-4176-940F-ACCA8D9EC85C}" presName="parentText" presStyleLbl="node1" presStyleIdx="1" presStyleCnt="4" custLinFactY="200000" custLinFactNeighborY="20360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362C70-9EAB-42DB-9FB2-9CE521F4BE1B}" type="pres">
      <dgm:prSet presAssocID="{7BFC37F3-5251-44FE-83FB-8F7205622026}" presName="spacer" presStyleCnt="0"/>
      <dgm:spPr/>
    </dgm:pt>
    <dgm:pt modelId="{B5B56931-C482-49DE-8C92-99E0C483C0F8}" type="pres">
      <dgm:prSet presAssocID="{1783CA44-BADF-4710-8B67-4A451E8073F4}" presName="parentText" presStyleLbl="node1" presStyleIdx="2" presStyleCnt="4" custLinFactY="-200000" custLinFactNeighborY="-21230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87D0C8-4614-4AEB-95C9-F21E3DAF672F}" type="pres">
      <dgm:prSet presAssocID="{0FDD8321-E5B9-4761-8E50-0512F77CBD7F}" presName="spacer" presStyleCnt="0"/>
      <dgm:spPr/>
    </dgm:pt>
    <dgm:pt modelId="{92A5DBEA-1F68-4053-918D-11DB3F71B849}" type="pres">
      <dgm:prSet presAssocID="{1AED6C46-F7CA-4F0A-834C-76A44E779036}" presName="parentText" presStyleLbl="node1" presStyleIdx="3" presStyleCnt="4" custLinFactY="-9856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218918-13B0-4194-A0C4-EDF1C166F377}" type="presOf" srcId="{1783CA44-BADF-4710-8B67-4A451E8073F4}" destId="{B5B56931-C482-49DE-8C92-99E0C483C0F8}" srcOrd="0" destOrd="0" presId="urn:microsoft.com/office/officeart/2005/8/layout/vList2"/>
    <dgm:cxn modelId="{EC901916-F56D-4D1A-A20D-E4C650808045}" srcId="{5B43E9B5-38C2-4E3C-9B33-E12DDF60660D}" destId="{39C96F58-E417-4176-940F-ACCA8D9EC85C}" srcOrd="1" destOrd="0" parTransId="{969147B3-387F-4D6E-90FE-AE0B48CC83DB}" sibTransId="{7BFC37F3-5251-44FE-83FB-8F7205622026}"/>
    <dgm:cxn modelId="{CBDEB662-652A-4250-B803-846DF5E3DEFA}" type="presOf" srcId="{1AED6C46-F7CA-4F0A-834C-76A44E779036}" destId="{92A5DBEA-1F68-4053-918D-11DB3F71B849}" srcOrd="0" destOrd="0" presId="urn:microsoft.com/office/officeart/2005/8/layout/vList2"/>
    <dgm:cxn modelId="{4A9504E1-5D67-4CAD-9943-5A9FFC2FA545}" type="presOf" srcId="{39C96F58-E417-4176-940F-ACCA8D9EC85C}" destId="{57C2844D-A089-4966-BD0F-B1FA2710C995}" srcOrd="0" destOrd="0" presId="urn:microsoft.com/office/officeart/2005/8/layout/vList2"/>
    <dgm:cxn modelId="{306FBA39-74DF-40B5-A377-8824BDF0B4AC}" type="presOf" srcId="{A62723B9-266E-4676-AE7F-7F12547514AA}" destId="{B03339A4-E45E-40D0-9E2D-5322E8A04DF2}" srcOrd="0" destOrd="0" presId="urn:microsoft.com/office/officeart/2005/8/layout/vList2"/>
    <dgm:cxn modelId="{5EE67E60-DF40-4FE0-A9A9-B5001A90C204}" srcId="{5B43E9B5-38C2-4E3C-9B33-E12DDF60660D}" destId="{1AED6C46-F7CA-4F0A-834C-76A44E779036}" srcOrd="3" destOrd="0" parTransId="{37C35C80-15D0-452B-95C7-63C20D9A10CA}" sibTransId="{6167D6A0-384C-4A6F-8C2E-A6E9A13E8A67}"/>
    <dgm:cxn modelId="{B8833B92-2F99-4322-8089-D528945B52F5}" type="presOf" srcId="{5B43E9B5-38C2-4E3C-9B33-E12DDF60660D}" destId="{5AC231CD-A108-4481-A4D8-3CEDE21F6BE8}" srcOrd="0" destOrd="0" presId="urn:microsoft.com/office/officeart/2005/8/layout/vList2"/>
    <dgm:cxn modelId="{619D3B19-249E-4F88-8E93-87A33439359A}" srcId="{5B43E9B5-38C2-4E3C-9B33-E12DDF60660D}" destId="{1783CA44-BADF-4710-8B67-4A451E8073F4}" srcOrd="2" destOrd="0" parTransId="{474EBAA0-C442-4EF7-84DD-32E6BF7711FD}" sibTransId="{0FDD8321-E5B9-4761-8E50-0512F77CBD7F}"/>
    <dgm:cxn modelId="{21104D30-E0BE-4BDF-A39D-4D8214D83641}" srcId="{5B43E9B5-38C2-4E3C-9B33-E12DDF60660D}" destId="{A62723B9-266E-4676-AE7F-7F12547514AA}" srcOrd="0" destOrd="0" parTransId="{A9CC5B58-40EF-4671-8055-0277A0C3988F}" sibTransId="{826B5654-0339-4528-9CEA-3CE778242128}"/>
    <dgm:cxn modelId="{EFBF6137-C3A8-4E00-96C4-D7458A6F13B2}" type="presParOf" srcId="{5AC231CD-A108-4481-A4D8-3CEDE21F6BE8}" destId="{B03339A4-E45E-40D0-9E2D-5322E8A04DF2}" srcOrd="0" destOrd="0" presId="urn:microsoft.com/office/officeart/2005/8/layout/vList2"/>
    <dgm:cxn modelId="{AA4F3FD1-F180-41C6-852F-5C94F4D00E20}" type="presParOf" srcId="{5AC231CD-A108-4481-A4D8-3CEDE21F6BE8}" destId="{D4EFFE20-6076-4C8B-975F-D8D58171358E}" srcOrd="1" destOrd="0" presId="urn:microsoft.com/office/officeart/2005/8/layout/vList2"/>
    <dgm:cxn modelId="{D5834567-B748-4F66-9B1B-DE893142707B}" type="presParOf" srcId="{5AC231CD-A108-4481-A4D8-3CEDE21F6BE8}" destId="{57C2844D-A089-4966-BD0F-B1FA2710C995}" srcOrd="2" destOrd="0" presId="urn:microsoft.com/office/officeart/2005/8/layout/vList2"/>
    <dgm:cxn modelId="{AF97FE24-8CCE-444E-BCD9-A1AD35CF0E5F}" type="presParOf" srcId="{5AC231CD-A108-4481-A4D8-3CEDE21F6BE8}" destId="{E0362C70-9EAB-42DB-9FB2-9CE521F4BE1B}" srcOrd="3" destOrd="0" presId="urn:microsoft.com/office/officeart/2005/8/layout/vList2"/>
    <dgm:cxn modelId="{F8B95BDD-DA47-48E7-8B41-294F99ED3D41}" type="presParOf" srcId="{5AC231CD-A108-4481-A4D8-3CEDE21F6BE8}" destId="{B5B56931-C482-49DE-8C92-99E0C483C0F8}" srcOrd="4" destOrd="0" presId="urn:microsoft.com/office/officeart/2005/8/layout/vList2"/>
    <dgm:cxn modelId="{BB6727C4-4D59-471E-A7E7-BD4BD81E76C8}" type="presParOf" srcId="{5AC231CD-A108-4481-A4D8-3CEDE21F6BE8}" destId="{E687D0C8-4614-4AEB-95C9-F21E3DAF672F}" srcOrd="5" destOrd="0" presId="urn:microsoft.com/office/officeart/2005/8/layout/vList2"/>
    <dgm:cxn modelId="{186F6270-C336-4C73-8E08-AADE4FA5E302}" type="presParOf" srcId="{5AC231CD-A108-4481-A4D8-3CEDE21F6BE8}" destId="{92A5DBEA-1F68-4053-918D-11DB3F71B84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43E9B5-38C2-4E3C-9B33-E12DDF60660D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15D4C90-5EC1-4876-A820-C4FCF63E623A}">
      <dgm:prSet custT="1"/>
      <dgm:spPr/>
      <dgm:t>
        <a:bodyPr/>
        <a:lstStyle/>
        <a:p>
          <a:pPr rtl="0"/>
          <a:r>
            <a:rPr lang="en-US" sz="2800" dirty="0" smtClean="0"/>
            <a:t>Building a database of experts and institutional capabilities through the WMO Community Platform –</a:t>
          </a:r>
          <a:r>
            <a:rPr lang="en-US" sz="2000" dirty="0" smtClean="0"/>
            <a:t> Put your experts forward </a:t>
          </a:r>
          <a:r>
            <a:rPr lang="en-US" sz="2000" dirty="0" smtClean="0"/>
            <a:t> (</a:t>
          </a:r>
          <a:r>
            <a:rPr lang="en-US" sz="2000" dirty="0" smtClean="0"/>
            <a:t>international exposure </a:t>
          </a:r>
          <a:r>
            <a:rPr lang="en-US" sz="2000" dirty="0" smtClean="0"/>
            <a:t>brings </a:t>
          </a:r>
          <a:r>
            <a:rPr lang="en-US" sz="2000" dirty="0" smtClean="0"/>
            <a:t>new ideas)</a:t>
          </a:r>
          <a:endParaRPr lang="en-US" sz="2800" dirty="0"/>
        </a:p>
      </dgm:t>
    </dgm:pt>
    <dgm:pt modelId="{30D1E67B-92C9-40BB-8E8C-790BA3D1E58C}" type="parTrans" cxnId="{176A10CA-E65E-43F1-B6A2-A647DC5D5669}">
      <dgm:prSet/>
      <dgm:spPr/>
      <dgm:t>
        <a:bodyPr/>
        <a:lstStyle/>
        <a:p>
          <a:endParaRPr lang="en-US" sz="2400"/>
        </a:p>
      </dgm:t>
    </dgm:pt>
    <dgm:pt modelId="{AD4FD847-574B-4C36-B2E3-E0C70DAADDCD}" type="sibTrans" cxnId="{176A10CA-E65E-43F1-B6A2-A647DC5D5669}">
      <dgm:prSet/>
      <dgm:spPr/>
      <dgm:t>
        <a:bodyPr/>
        <a:lstStyle/>
        <a:p>
          <a:endParaRPr lang="en-US" sz="2400"/>
        </a:p>
      </dgm:t>
    </dgm:pt>
    <dgm:pt modelId="{C9BE6A52-98B8-42C0-B83C-C536EEAB061C}">
      <dgm:prSet custT="1"/>
      <dgm:spPr/>
      <dgm:t>
        <a:bodyPr/>
        <a:lstStyle/>
        <a:p>
          <a:pPr rtl="0"/>
          <a:r>
            <a:rPr lang="en-US" sz="2800" dirty="0" smtClean="0"/>
            <a:t>Providing our students standard competency achievement documentation – </a:t>
          </a:r>
          <a:r>
            <a:rPr lang="en-US" sz="2000" dirty="0" smtClean="0"/>
            <a:t>give </a:t>
          </a:r>
          <a:r>
            <a:rPr lang="en-US" sz="2000" dirty="0" smtClean="0"/>
            <a:t>students recognition </a:t>
          </a:r>
          <a:r>
            <a:rPr lang="en-US" sz="2000" dirty="0" smtClean="0"/>
            <a:t>through </a:t>
          </a:r>
          <a:r>
            <a:rPr lang="en-US" sz="2000" dirty="0" smtClean="0"/>
            <a:t>achievement </a:t>
          </a:r>
          <a:r>
            <a:rPr lang="en-US" sz="2000" dirty="0" smtClean="0"/>
            <a:t>documentation</a:t>
          </a:r>
          <a:endParaRPr lang="en-US" sz="2800" dirty="0"/>
        </a:p>
      </dgm:t>
    </dgm:pt>
    <dgm:pt modelId="{C9B33005-E68B-4AA0-85EE-B3946C03F3A8}" type="parTrans" cxnId="{7E313EA6-70C1-41DE-BA55-191C26730005}">
      <dgm:prSet/>
      <dgm:spPr/>
      <dgm:t>
        <a:bodyPr/>
        <a:lstStyle/>
        <a:p>
          <a:endParaRPr lang="en-US" sz="2400"/>
        </a:p>
      </dgm:t>
    </dgm:pt>
    <dgm:pt modelId="{53250A1B-6DD1-4150-BB2E-22D64C6C3D02}" type="sibTrans" cxnId="{7E313EA6-70C1-41DE-BA55-191C26730005}">
      <dgm:prSet/>
      <dgm:spPr/>
      <dgm:t>
        <a:bodyPr/>
        <a:lstStyle/>
        <a:p>
          <a:endParaRPr lang="en-US" sz="2400"/>
        </a:p>
      </dgm:t>
    </dgm:pt>
    <dgm:pt modelId="{5827817D-15E6-4E74-ACCB-6E5B06417D83}">
      <dgm:prSet custT="1"/>
      <dgm:spPr/>
      <dgm:t>
        <a:bodyPr/>
        <a:lstStyle/>
        <a:p>
          <a:pPr rtl="0"/>
          <a:r>
            <a:rPr lang="en-US" sz="2800" dirty="0" smtClean="0"/>
            <a:t>Along with universities, building a global E&amp;T community of practice – </a:t>
          </a:r>
          <a:r>
            <a:rPr lang="en-US" sz="2000" dirty="0" smtClean="0"/>
            <a:t>build relationships and bring them all together</a:t>
          </a:r>
          <a:endParaRPr lang="en-US" sz="2800" dirty="0"/>
        </a:p>
      </dgm:t>
    </dgm:pt>
    <dgm:pt modelId="{401FB26F-F496-4E98-A652-718A5D1CEFB2}" type="parTrans" cxnId="{AB5D84A4-2403-48D3-97D2-3A17AD6277B6}">
      <dgm:prSet/>
      <dgm:spPr/>
      <dgm:t>
        <a:bodyPr/>
        <a:lstStyle/>
        <a:p>
          <a:endParaRPr lang="en-US" sz="2400"/>
        </a:p>
      </dgm:t>
    </dgm:pt>
    <dgm:pt modelId="{99EADAA0-D38A-46AA-95E3-DA88F421C082}" type="sibTrans" cxnId="{AB5D84A4-2403-48D3-97D2-3A17AD6277B6}">
      <dgm:prSet/>
      <dgm:spPr/>
      <dgm:t>
        <a:bodyPr/>
        <a:lstStyle/>
        <a:p>
          <a:endParaRPr lang="en-US" sz="2400"/>
        </a:p>
      </dgm:t>
    </dgm:pt>
    <dgm:pt modelId="{A62723B9-266E-4676-AE7F-7F12547514AA}">
      <dgm:prSet custT="1"/>
      <dgm:spPr/>
      <dgm:t>
        <a:bodyPr/>
        <a:lstStyle/>
        <a:p>
          <a:pPr rtl="0"/>
          <a:r>
            <a:rPr lang="en-US" sz="2800" dirty="0" smtClean="0"/>
            <a:t>Sharing our experiences applying innovative learning approaches – </a:t>
          </a:r>
          <a:r>
            <a:rPr lang="en-US" sz="2000" dirty="0" smtClean="0"/>
            <a:t>Did you do something great and innovative – share it!</a:t>
          </a:r>
          <a:r>
            <a:rPr lang="en-US" sz="2800" dirty="0" smtClean="0"/>
            <a:t> </a:t>
          </a:r>
          <a:endParaRPr lang="en-US" sz="2800" dirty="0"/>
        </a:p>
      </dgm:t>
    </dgm:pt>
    <dgm:pt modelId="{A9CC5B58-40EF-4671-8055-0277A0C3988F}" type="parTrans" cxnId="{21104D30-E0BE-4BDF-A39D-4D8214D83641}">
      <dgm:prSet/>
      <dgm:spPr/>
      <dgm:t>
        <a:bodyPr/>
        <a:lstStyle/>
        <a:p>
          <a:endParaRPr lang="en-US" sz="2400"/>
        </a:p>
      </dgm:t>
    </dgm:pt>
    <dgm:pt modelId="{826B5654-0339-4528-9CEA-3CE778242128}" type="sibTrans" cxnId="{21104D30-E0BE-4BDF-A39D-4D8214D83641}">
      <dgm:prSet/>
      <dgm:spPr/>
      <dgm:t>
        <a:bodyPr/>
        <a:lstStyle/>
        <a:p>
          <a:endParaRPr lang="en-US" sz="2400"/>
        </a:p>
      </dgm:t>
    </dgm:pt>
    <dgm:pt modelId="{5AC231CD-A108-4481-A4D8-3CEDE21F6BE8}" type="pres">
      <dgm:prSet presAssocID="{5B43E9B5-38C2-4E3C-9B33-E12DDF60660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3339A4-E45E-40D0-9E2D-5322E8A04DF2}" type="pres">
      <dgm:prSet presAssocID="{A62723B9-266E-4676-AE7F-7F12547514A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EFFE20-6076-4C8B-975F-D8D58171358E}" type="pres">
      <dgm:prSet presAssocID="{826B5654-0339-4528-9CEA-3CE778242128}" presName="spacer" presStyleCnt="0"/>
      <dgm:spPr/>
    </dgm:pt>
    <dgm:pt modelId="{73E54EF0-725B-4E6E-85B9-15AF703FDD65}" type="pres">
      <dgm:prSet presAssocID="{515D4C90-5EC1-4876-A820-C4FCF63E623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4F39B7-20D9-45D2-A85E-21853AF5465B}" type="pres">
      <dgm:prSet presAssocID="{AD4FD847-574B-4C36-B2E3-E0C70DAADDCD}" presName="spacer" presStyleCnt="0"/>
      <dgm:spPr/>
    </dgm:pt>
    <dgm:pt modelId="{60B25550-EC3D-4163-B817-9EBCAE045CD8}" type="pres">
      <dgm:prSet presAssocID="{C9BE6A52-98B8-42C0-B83C-C536EEAB061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BCCF94-9E9B-4765-8D1E-8A9330D23EEA}" type="pres">
      <dgm:prSet presAssocID="{53250A1B-6DD1-4150-BB2E-22D64C6C3D02}" presName="spacer" presStyleCnt="0"/>
      <dgm:spPr/>
    </dgm:pt>
    <dgm:pt modelId="{2F74B5AE-0D6B-4616-8F21-18A0F2593A10}" type="pres">
      <dgm:prSet presAssocID="{5827817D-15E6-4E74-ACCB-6E5B06417D8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313EA6-70C1-41DE-BA55-191C26730005}" srcId="{5B43E9B5-38C2-4E3C-9B33-E12DDF60660D}" destId="{C9BE6A52-98B8-42C0-B83C-C536EEAB061C}" srcOrd="2" destOrd="0" parTransId="{C9B33005-E68B-4AA0-85EE-B3946C03F3A8}" sibTransId="{53250A1B-6DD1-4150-BB2E-22D64C6C3D02}"/>
    <dgm:cxn modelId="{40449675-982E-45BB-AE5D-E653D250B396}" type="presOf" srcId="{5B43E9B5-38C2-4E3C-9B33-E12DDF60660D}" destId="{5AC231CD-A108-4481-A4D8-3CEDE21F6BE8}" srcOrd="0" destOrd="0" presId="urn:microsoft.com/office/officeart/2005/8/layout/vList2"/>
    <dgm:cxn modelId="{86361356-F57B-4F1A-A5F5-460FDCED957F}" type="presOf" srcId="{C9BE6A52-98B8-42C0-B83C-C536EEAB061C}" destId="{60B25550-EC3D-4163-B817-9EBCAE045CD8}" srcOrd="0" destOrd="0" presId="urn:microsoft.com/office/officeart/2005/8/layout/vList2"/>
    <dgm:cxn modelId="{0FF6D357-1A55-496B-9FAB-DC93151F1818}" type="presOf" srcId="{A62723B9-266E-4676-AE7F-7F12547514AA}" destId="{B03339A4-E45E-40D0-9E2D-5322E8A04DF2}" srcOrd="0" destOrd="0" presId="urn:microsoft.com/office/officeart/2005/8/layout/vList2"/>
    <dgm:cxn modelId="{AB5D84A4-2403-48D3-97D2-3A17AD6277B6}" srcId="{5B43E9B5-38C2-4E3C-9B33-E12DDF60660D}" destId="{5827817D-15E6-4E74-ACCB-6E5B06417D83}" srcOrd="3" destOrd="0" parTransId="{401FB26F-F496-4E98-A652-718A5D1CEFB2}" sibTransId="{99EADAA0-D38A-46AA-95E3-DA88F421C082}"/>
    <dgm:cxn modelId="{176A10CA-E65E-43F1-B6A2-A647DC5D5669}" srcId="{5B43E9B5-38C2-4E3C-9B33-E12DDF60660D}" destId="{515D4C90-5EC1-4876-A820-C4FCF63E623A}" srcOrd="1" destOrd="0" parTransId="{30D1E67B-92C9-40BB-8E8C-790BA3D1E58C}" sibTransId="{AD4FD847-574B-4C36-B2E3-E0C70DAADDCD}"/>
    <dgm:cxn modelId="{646979AD-8369-437C-A727-E453E16E953B}" type="presOf" srcId="{515D4C90-5EC1-4876-A820-C4FCF63E623A}" destId="{73E54EF0-725B-4E6E-85B9-15AF703FDD65}" srcOrd="0" destOrd="0" presId="urn:microsoft.com/office/officeart/2005/8/layout/vList2"/>
    <dgm:cxn modelId="{108CE5BB-DDE7-4B7D-829E-D8FF423AD90F}" type="presOf" srcId="{5827817D-15E6-4E74-ACCB-6E5B06417D83}" destId="{2F74B5AE-0D6B-4616-8F21-18A0F2593A10}" srcOrd="0" destOrd="0" presId="urn:microsoft.com/office/officeart/2005/8/layout/vList2"/>
    <dgm:cxn modelId="{21104D30-E0BE-4BDF-A39D-4D8214D83641}" srcId="{5B43E9B5-38C2-4E3C-9B33-E12DDF60660D}" destId="{A62723B9-266E-4676-AE7F-7F12547514AA}" srcOrd="0" destOrd="0" parTransId="{A9CC5B58-40EF-4671-8055-0277A0C3988F}" sibTransId="{826B5654-0339-4528-9CEA-3CE778242128}"/>
    <dgm:cxn modelId="{B909D975-D317-4B88-B139-09882A428575}" type="presParOf" srcId="{5AC231CD-A108-4481-A4D8-3CEDE21F6BE8}" destId="{B03339A4-E45E-40D0-9E2D-5322E8A04DF2}" srcOrd="0" destOrd="0" presId="urn:microsoft.com/office/officeart/2005/8/layout/vList2"/>
    <dgm:cxn modelId="{8C29FE10-33E0-4C79-AE22-0724534A1395}" type="presParOf" srcId="{5AC231CD-A108-4481-A4D8-3CEDE21F6BE8}" destId="{D4EFFE20-6076-4C8B-975F-D8D58171358E}" srcOrd="1" destOrd="0" presId="urn:microsoft.com/office/officeart/2005/8/layout/vList2"/>
    <dgm:cxn modelId="{962D255B-BEB6-4560-9882-34B3387C725E}" type="presParOf" srcId="{5AC231CD-A108-4481-A4D8-3CEDE21F6BE8}" destId="{73E54EF0-725B-4E6E-85B9-15AF703FDD65}" srcOrd="2" destOrd="0" presId="urn:microsoft.com/office/officeart/2005/8/layout/vList2"/>
    <dgm:cxn modelId="{C1E44A10-1D51-4577-BCFD-0BD385973DC1}" type="presParOf" srcId="{5AC231CD-A108-4481-A4D8-3CEDE21F6BE8}" destId="{F84F39B7-20D9-45D2-A85E-21853AF5465B}" srcOrd="3" destOrd="0" presId="urn:microsoft.com/office/officeart/2005/8/layout/vList2"/>
    <dgm:cxn modelId="{7640C313-2D6A-4D7D-9BDC-C4DD43847307}" type="presParOf" srcId="{5AC231CD-A108-4481-A4D8-3CEDE21F6BE8}" destId="{60B25550-EC3D-4163-B817-9EBCAE045CD8}" srcOrd="4" destOrd="0" presId="urn:microsoft.com/office/officeart/2005/8/layout/vList2"/>
    <dgm:cxn modelId="{A1AEBAA6-A876-43CC-97C5-7A335608F680}" type="presParOf" srcId="{5AC231CD-A108-4481-A4D8-3CEDE21F6BE8}" destId="{A5BCCF94-9E9B-4765-8D1E-8A9330D23EEA}" srcOrd="5" destOrd="0" presId="urn:microsoft.com/office/officeart/2005/8/layout/vList2"/>
    <dgm:cxn modelId="{1CC2BF75-D651-4C67-8528-4A41CB885395}" type="presParOf" srcId="{5AC231CD-A108-4481-A4D8-3CEDE21F6BE8}" destId="{2F74B5AE-0D6B-4616-8F21-18A0F2593A1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43E9B5-38C2-4E3C-9B33-E12DDF60660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15D4C90-5EC1-4876-A820-C4FCF63E623A}">
      <dgm:prSet/>
      <dgm:spPr/>
      <dgm:t>
        <a:bodyPr/>
        <a:lstStyle/>
        <a:p>
          <a:pPr rtl="0"/>
          <a:r>
            <a:rPr lang="en-US" dirty="0" smtClean="0"/>
            <a:t>Contribute to the quality assurances processes of the WMO Global Campus – Look at the quality assurance process, implement it and make suggestions to improve the system.</a:t>
          </a:r>
          <a:endParaRPr lang="en-US" dirty="0"/>
        </a:p>
      </dgm:t>
    </dgm:pt>
    <dgm:pt modelId="{30D1E67B-92C9-40BB-8E8C-790BA3D1E58C}" type="parTrans" cxnId="{176A10CA-E65E-43F1-B6A2-A647DC5D5669}">
      <dgm:prSet/>
      <dgm:spPr/>
      <dgm:t>
        <a:bodyPr/>
        <a:lstStyle/>
        <a:p>
          <a:endParaRPr lang="en-US"/>
        </a:p>
      </dgm:t>
    </dgm:pt>
    <dgm:pt modelId="{AD4FD847-574B-4C36-B2E3-E0C70DAADDCD}" type="sibTrans" cxnId="{176A10CA-E65E-43F1-B6A2-A647DC5D5669}">
      <dgm:prSet/>
      <dgm:spPr/>
      <dgm:t>
        <a:bodyPr/>
        <a:lstStyle/>
        <a:p>
          <a:endParaRPr lang="en-US"/>
        </a:p>
      </dgm:t>
    </dgm:pt>
    <dgm:pt modelId="{C9BE6A52-98B8-42C0-B83C-C536EEAB061C}">
      <dgm:prSet/>
      <dgm:spPr/>
      <dgm:t>
        <a:bodyPr/>
        <a:lstStyle/>
        <a:p>
          <a:pPr rtl="0"/>
          <a:r>
            <a:rPr lang="en-US" dirty="0" smtClean="0"/>
            <a:t>Serving on Global Campus initiatives and Collaboration Groups – encourage personnel to be part of the initiatives</a:t>
          </a:r>
          <a:endParaRPr lang="en-US" dirty="0"/>
        </a:p>
      </dgm:t>
    </dgm:pt>
    <dgm:pt modelId="{C9B33005-E68B-4AA0-85EE-B3946C03F3A8}" type="parTrans" cxnId="{7E313EA6-70C1-41DE-BA55-191C26730005}">
      <dgm:prSet/>
      <dgm:spPr/>
      <dgm:t>
        <a:bodyPr/>
        <a:lstStyle/>
        <a:p>
          <a:endParaRPr lang="en-US"/>
        </a:p>
      </dgm:t>
    </dgm:pt>
    <dgm:pt modelId="{53250A1B-6DD1-4150-BB2E-22D64C6C3D02}" type="sibTrans" cxnId="{7E313EA6-70C1-41DE-BA55-191C26730005}">
      <dgm:prSet/>
      <dgm:spPr/>
      <dgm:t>
        <a:bodyPr/>
        <a:lstStyle/>
        <a:p>
          <a:endParaRPr lang="en-US"/>
        </a:p>
      </dgm:t>
    </dgm:pt>
    <dgm:pt modelId="{5827817D-15E6-4E74-ACCB-6E5B06417D83}">
      <dgm:prSet/>
      <dgm:spPr/>
      <dgm:t>
        <a:bodyPr/>
        <a:lstStyle/>
        <a:p>
          <a:pPr rtl="0"/>
          <a:r>
            <a:rPr lang="en-US" dirty="0" smtClean="0"/>
            <a:t>Collaborate with our university partners to ensure graduates are prepared for operational careers – Talk to them make contact.</a:t>
          </a:r>
          <a:endParaRPr lang="en-US" dirty="0"/>
        </a:p>
      </dgm:t>
    </dgm:pt>
    <dgm:pt modelId="{401FB26F-F496-4E98-A652-718A5D1CEFB2}" type="parTrans" cxnId="{AB5D84A4-2403-48D3-97D2-3A17AD6277B6}">
      <dgm:prSet/>
      <dgm:spPr/>
      <dgm:t>
        <a:bodyPr/>
        <a:lstStyle/>
        <a:p>
          <a:endParaRPr lang="en-US"/>
        </a:p>
      </dgm:t>
    </dgm:pt>
    <dgm:pt modelId="{99EADAA0-D38A-46AA-95E3-DA88F421C082}" type="sibTrans" cxnId="{AB5D84A4-2403-48D3-97D2-3A17AD6277B6}">
      <dgm:prSet/>
      <dgm:spPr/>
      <dgm:t>
        <a:bodyPr/>
        <a:lstStyle/>
        <a:p>
          <a:endParaRPr lang="en-US"/>
        </a:p>
      </dgm:t>
    </dgm:pt>
    <dgm:pt modelId="{A62723B9-266E-4676-AE7F-7F12547514AA}">
      <dgm:prSet/>
      <dgm:spPr/>
      <dgm:t>
        <a:bodyPr/>
        <a:lstStyle/>
        <a:p>
          <a:pPr rtl="0"/>
          <a:r>
            <a:rPr lang="en-US" dirty="0" smtClean="0"/>
            <a:t>Work more closely with WMO Secretariat and development partners for new opportunities – Make contact through any communication channel available to you.</a:t>
          </a:r>
          <a:endParaRPr lang="en-US" dirty="0"/>
        </a:p>
      </dgm:t>
    </dgm:pt>
    <dgm:pt modelId="{A9CC5B58-40EF-4671-8055-0277A0C3988F}" type="parTrans" cxnId="{21104D30-E0BE-4BDF-A39D-4D8214D83641}">
      <dgm:prSet/>
      <dgm:spPr/>
      <dgm:t>
        <a:bodyPr/>
        <a:lstStyle/>
        <a:p>
          <a:endParaRPr lang="en-US"/>
        </a:p>
      </dgm:t>
    </dgm:pt>
    <dgm:pt modelId="{826B5654-0339-4528-9CEA-3CE778242128}" type="sibTrans" cxnId="{21104D30-E0BE-4BDF-A39D-4D8214D83641}">
      <dgm:prSet/>
      <dgm:spPr/>
      <dgm:t>
        <a:bodyPr/>
        <a:lstStyle/>
        <a:p>
          <a:endParaRPr lang="en-US"/>
        </a:p>
      </dgm:t>
    </dgm:pt>
    <dgm:pt modelId="{9D6FB745-3D62-498C-89A4-C105CAE72CB5}">
      <dgm:prSet/>
      <dgm:spPr/>
      <dgm:t>
        <a:bodyPr/>
        <a:lstStyle/>
        <a:p>
          <a:pPr rtl="0"/>
          <a:r>
            <a:rPr lang="en-US" dirty="0" smtClean="0"/>
            <a:t>Regularly use WMO Global Campus tools and mechanisms – Register and look at what is available to enhance your training</a:t>
          </a:r>
          <a:endParaRPr lang="en-US" dirty="0"/>
        </a:p>
      </dgm:t>
    </dgm:pt>
    <dgm:pt modelId="{B38F4848-B032-4926-8A49-E2D7D867315B}" type="parTrans" cxnId="{23A5FF98-61AC-40B9-A944-3E3874F956AA}">
      <dgm:prSet/>
      <dgm:spPr/>
      <dgm:t>
        <a:bodyPr/>
        <a:lstStyle/>
        <a:p>
          <a:endParaRPr lang="en-US"/>
        </a:p>
      </dgm:t>
    </dgm:pt>
    <dgm:pt modelId="{91972493-7F5F-41BE-A563-14DEF6384E50}" type="sibTrans" cxnId="{23A5FF98-61AC-40B9-A944-3E3874F956AA}">
      <dgm:prSet/>
      <dgm:spPr/>
      <dgm:t>
        <a:bodyPr/>
        <a:lstStyle/>
        <a:p>
          <a:endParaRPr lang="en-US"/>
        </a:p>
      </dgm:t>
    </dgm:pt>
    <dgm:pt modelId="{5AC231CD-A108-4481-A4D8-3CEDE21F6BE8}" type="pres">
      <dgm:prSet presAssocID="{5B43E9B5-38C2-4E3C-9B33-E12DDF60660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3339A4-E45E-40D0-9E2D-5322E8A04DF2}" type="pres">
      <dgm:prSet presAssocID="{A62723B9-266E-4676-AE7F-7F12547514AA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EFFE20-6076-4C8B-975F-D8D58171358E}" type="pres">
      <dgm:prSet presAssocID="{826B5654-0339-4528-9CEA-3CE778242128}" presName="spacer" presStyleCnt="0"/>
      <dgm:spPr/>
      <dgm:t>
        <a:bodyPr/>
        <a:lstStyle/>
        <a:p>
          <a:endParaRPr lang="en-US"/>
        </a:p>
      </dgm:t>
    </dgm:pt>
    <dgm:pt modelId="{73E54EF0-725B-4E6E-85B9-15AF703FDD65}" type="pres">
      <dgm:prSet presAssocID="{515D4C90-5EC1-4876-A820-C4FCF63E623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4F39B7-20D9-45D2-A85E-21853AF5465B}" type="pres">
      <dgm:prSet presAssocID="{AD4FD847-574B-4C36-B2E3-E0C70DAADDCD}" presName="spacer" presStyleCnt="0"/>
      <dgm:spPr/>
      <dgm:t>
        <a:bodyPr/>
        <a:lstStyle/>
        <a:p>
          <a:endParaRPr lang="en-US"/>
        </a:p>
      </dgm:t>
    </dgm:pt>
    <dgm:pt modelId="{1D241025-2F54-431B-8D65-D0BFBC782C66}" type="pres">
      <dgm:prSet presAssocID="{9D6FB745-3D62-498C-89A4-C105CAE72CB5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6B22B6-74B9-4272-84B6-C8C6C0FE10E8}" type="pres">
      <dgm:prSet presAssocID="{91972493-7F5F-41BE-A563-14DEF6384E50}" presName="spacer" presStyleCnt="0"/>
      <dgm:spPr/>
      <dgm:t>
        <a:bodyPr/>
        <a:lstStyle/>
        <a:p>
          <a:endParaRPr lang="en-US"/>
        </a:p>
      </dgm:t>
    </dgm:pt>
    <dgm:pt modelId="{60B25550-EC3D-4163-B817-9EBCAE045CD8}" type="pres">
      <dgm:prSet presAssocID="{C9BE6A52-98B8-42C0-B83C-C536EEAB061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BCCF94-9E9B-4765-8D1E-8A9330D23EEA}" type="pres">
      <dgm:prSet presAssocID="{53250A1B-6DD1-4150-BB2E-22D64C6C3D02}" presName="spacer" presStyleCnt="0"/>
      <dgm:spPr/>
      <dgm:t>
        <a:bodyPr/>
        <a:lstStyle/>
        <a:p>
          <a:endParaRPr lang="en-US"/>
        </a:p>
      </dgm:t>
    </dgm:pt>
    <dgm:pt modelId="{2F74B5AE-0D6B-4616-8F21-18A0F2593A10}" type="pres">
      <dgm:prSet presAssocID="{5827817D-15E6-4E74-ACCB-6E5B06417D8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D0C6E9-5721-4798-A173-195C5ADFC2AC}" type="presOf" srcId="{515D4C90-5EC1-4876-A820-C4FCF63E623A}" destId="{73E54EF0-725B-4E6E-85B9-15AF703FDD65}" srcOrd="0" destOrd="0" presId="urn:microsoft.com/office/officeart/2005/8/layout/vList2"/>
    <dgm:cxn modelId="{F0F0497B-F0CA-494C-A0E9-8EBA89833C4D}" type="presOf" srcId="{5B43E9B5-38C2-4E3C-9B33-E12DDF60660D}" destId="{5AC231CD-A108-4481-A4D8-3CEDE21F6BE8}" srcOrd="0" destOrd="0" presId="urn:microsoft.com/office/officeart/2005/8/layout/vList2"/>
    <dgm:cxn modelId="{B6341059-6DB1-45E7-956F-17186326B8C4}" type="presOf" srcId="{A62723B9-266E-4676-AE7F-7F12547514AA}" destId="{B03339A4-E45E-40D0-9E2D-5322E8A04DF2}" srcOrd="0" destOrd="0" presId="urn:microsoft.com/office/officeart/2005/8/layout/vList2"/>
    <dgm:cxn modelId="{6B9D404D-A793-41D7-A28D-164E936E2531}" type="presOf" srcId="{5827817D-15E6-4E74-ACCB-6E5B06417D83}" destId="{2F74B5AE-0D6B-4616-8F21-18A0F2593A10}" srcOrd="0" destOrd="0" presId="urn:microsoft.com/office/officeart/2005/8/layout/vList2"/>
    <dgm:cxn modelId="{176A10CA-E65E-43F1-B6A2-A647DC5D5669}" srcId="{5B43E9B5-38C2-4E3C-9B33-E12DDF60660D}" destId="{515D4C90-5EC1-4876-A820-C4FCF63E623A}" srcOrd="1" destOrd="0" parTransId="{30D1E67B-92C9-40BB-8E8C-790BA3D1E58C}" sibTransId="{AD4FD847-574B-4C36-B2E3-E0C70DAADDCD}"/>
    <dgm:cxn modelId="{23A5FF98-61AC-40B9-A944-3E3874F956AA}" srcId="{5B43E9B5-38C2-4E3C-9B33-E12DDF60660D}" destId="{9D6FB745-3D62-498C-89A4-C105CAE72CB5}" srcOrd="2" destOrd="0" parTransId="{B38F4848-B032-4926-8A49-E2D7D867315B}" sibTransId="{91972493-7F5F-41BE-A563-14DEF6384E50}"/>
    <dgm:cxn modelId="{524EFE6E-F8FE-44B9-864C-0121A1075450}" type="presOf" srcId="{C9BE6A52-98B8-42C0-B83C-C536EEAB061C}" destId="{60B25550-EC3D-4163-B817-9EBCAE045CD8}" srcOrd="0" destOrd="0" presId="urn:microsoft.com/office/officeart/2005/8/layout/vList2"/>
    <dgm:cxn modelId="{21104D30-E0BE-4BDF-A39D-4D8214D83641}" srcId="{5B43E9B5-38C2-4E3C-9B33-E12DDF60660D}" destId="{A62723B9-266E-4676-AE7F-7F12547514AA}" srcOrd="0" destOrd="0" parTransId="{A9CC5B58-40EF-4671-8055-0277A0C3988F}" sibTransId="{826B5654-0339-4528-9CEA-3CE778242128}"/>
    <dgm:cxn modelId="{C643DFE7-72A3-4EBD-A07C-6D0805C78079}" type="presOf" srcId="{9D6FB745-3D62-498C-89A4-C105CAE72CB5}" destId="{1D241025-2F54-431B-8D65-D0BFBC782C66}" srcOrd="0" destOrd="0" presId="urn:microsoft.com/office/officeart/2005/8/layout/vList2"/>
    <dgm:cxn modelId="{7E313EA6-70C1-41DE-BA55-191C26730005}" srcId="{5B43E9B5-38C2-4E3C-9B33-E12DDF60660D}" destId="{C9BE6A52-98B8-42C0-B83C-C536EEAB061C}" srcOrd="3" destOrd="0" parTransId="{C9B33005-E68B-4AA0-85EE-B3946C03F3A8}" sibTransId="{53250A1B-6DD1-4150-BB2E-22D64C6C3D02}"/>
    <dgm:cxn modelId="{AB5D84A4-2403-48D3-97D2-3A17AD6277B6}" srcId="{5B43E9B5-38C2-4E3C-9B33-E12DDF60660D}" destId="{5827817D-15E6-4E74-ACCB-6E5B06417D83}" srcOrd="4" destOrd="0" parTransId="{401FB26F-F496-4E98-A652-718A5D1CEFB2}" sibTransId="{99EADAA0-D38A-46AA-95E3-DA88F421C082}"/>
    <dgm:cxn modelId="{8EC72E05-380A-4B8E-821C-6894BFCF3811}" type="presParOf" srcId="{5AC231CD-A108-4481-A4D8-3CEDE21F6BE8}" destId="{B03339A4-E45E-40D0-9E2D-5322E8A04DF2}" srcOrd="0" destOrd="0" presId="urn:microsoft.com/office/officeart/2005/8/layout/vList2"/>
    <dgm:cxn modelId="{CA01E56D-4BF5-4723-B753-98143328DFE0}" type="presParOf" srcId="{5AC231CD-A108-4481-A4D8-3CEDE21F6BE8}" destId="{D4EFFE20-6076-4C8B-975F-D8D58171358E}" srcOrd="1" destOrd="0" presId="urn:microsoft.com/office/officeart/2005/8/layout/vList2"/>
    <dgm:cxn modelId="{C3A26126-8510-4881-8080-A63043444F68}" type="presParOf" srcId="{5AC231CD-A108-4481-A4D8-3CEDE21F6BE8}" destId="{73E54EF0-725B-4E6E-85B9-15AF703FDD65}" srcOrd="2" destOrd="0" presId="urn:microsoft.com/office/officeart/2005/8/layout/vList2"/>
    <dgm:cxn modelId="{3F6828A5-4E39-48DA-B2A8-3820EF89D25A}" type="presParOf" srcId="{5AC231CD-A108-4481-A4D8-3CEDE21F6BE8}" destId="{F84F39B7-20D9-45D2-A85E-21853AF5465B}" srcOrd="3" destOrd="0" presId="urn:microsoft.com/office/officeart/2005/8/layout/vList2"/>
    <dgm:cxn modelId="{A4042D2D-DCA5-4648-8F71-3D051637A0DD}" type="presParOf" srcId="{5AC231CD-A108-4481-A4D8-3CEDE21F6BE8}" destId="{1D241025-2F54-431B-8D65-D0BFBC782C66}" srcOrd="4" destOrd="0" presId="urn:microsoft.com/office/officeart/2005/8/layout/vList2"/>
    <dgm:cxn modelId="{ACBF1AC7-733C-41A8-A4C2-A4A7F7929E85}" type="presParOf" srcId="{5AC231CD-A108-4481-A4D8-3CEDE21F6BE8}" destId="{2E6B22B6-74B9-4272-84B6-C8C6C0FE10E8}" srcOrd="5" destOrd="0" presId="urn:microsoft.com/office/officeart/2005/8/layout/vList2"/>
    <dgm:cxn modelId="{FF91495B-C336-4C18-BA0A-16CA0BA99455}" type="presParOf" srcId="{5AC231CD-A108-4481-A4D8-3CEDE21F6BE8}" destId="{60B25550-EC3D-4163-B817-9EBCAE045CD8}" srcOrd="6" destOrd="0" presId="urn:microsoft.com/office/officeart/2005/8/layout/vList2"/>
    <dgm:cxn modelId="{FA260529-34EF-48C0-80CB-3460F7BAE9BB}" type="presParOf" srcId="{5AC231CD-A108-4481-A4D8-3CEDE21F6BE8}" destId="{A5BCCF94-9E9B-4765-8D1E-8A9330D23EEA}" srcOrd="7" destOrd="0" presId="urn:microsoft.com/office/officeart/2005/8/layout/vList2"/>
    <dgm:cxn modelId="{DA7326CE-0BDB-4CE0-84AD-07D8E55FA5A8}" type="presParOf" srcId="{5AC231CD-A108-4481-A4D8-3CEDE21F6BE8}" destId="{2F74B5AE-0D6B-4616-8F21-18A0F2593A1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3339A4-E45E-40D0-9E2D-5322E8A04DF2}">
      <dsp:nvSpPr>
        <dsp:cNvPr id="0" name=""/>
        <dsp:cNvSpPr/>
      </dsp:nvSpPr>
      <dsp:spPr>
        <a:xfrm>
          <a:off x="0" y="1047"/>
          <a:ext cx="8229599" cy="1200644"/>
        </a:xfrm>
        <a:prstGeom prst="roundRect">
          <a:avLst/>
        </a:prstGeom>
        <a:solidFill>
          <a:srgbClr val="7D63A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Using the WMO Global Campus Calendar to promote our training and see what others are offering</a:t>
          </a:r>
          <a:endParaRPr lang="en-US" sz="2800" kern="1200" dirty="0"/>
        </a:p>
      </dsp:txBody>
      <dsp:txXfrm>
        <a:off x="58611" y="59658"/>
        <a:ext cx="8112377" cy="1083422"/>
      </dsp:txXfrm>
    </dsp:sp>
    <dsp:sp modelId="{57C2844D-A089-4966-BD0F-B1FA2710C995}">
      <dsp:nvSpPr>
        <dsp:cNvPr id="0" name=""/>
        <dsp:cNvSpPr/>
      </dsp:nvSpPr>
      <dsp:spPr>
        <a:xfrm>
          <a:off x="0" y="1208580"/>
          <a:ext cx="8229599" cy="1200644"/>
        </a:xfrm>
        <a:prstGeom prst="roundRect">
          <a:avLst/>
        </a:prstGeom>
        <a:solidFill>
          <a:srgbClr val="7D63A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u="sng" kern="1200" dirty="0" smtClean="0"/>
            <a:t>SO</a:t>
          </a:r>
          <a:r>
            <a:rPr lang="en-US" sz="2400" kern="1200" dirty="0" smtClean="0"/>
            <a:t>: Register on the WMO Global campus Calendar and list your courses. Use the Calendar to learn about other courses that will be of use to your training Centre</a:t>
          </a:r>
          <a:endParaRPr lang="en-US" sz="2400" kern="1200" dirty="0"/>
        </a:p>
      </dsp:txBody>
      <dsp:txXfrm>
        <a:off x="58611" y="1267191"/>
        <a:ext cx="8112377" cy="1083422"/>
      </dsp:txXfrm>
    </dsp:sp>
    <dsp:sp modelId="{B5B56931-C482-49DE-8C92-99E0C483C0F8}">
      <dsp:nvSpPr>
        <dsp:cNvPr id="0" name=""/>
        <dsp:cNvSpPr/>
      </dsp:nvSpPr>
      <dsp:spPr>
        <a:xfrm>
          <a:off x="0" y="2427808"/>
          <a:ext cx="8229599" cy="1200644"/>
        </a:xfrm>
        <a:prstGeom prst="roundRect">
          <a:avLst/>
        </a:prstGeom>
        <a:solidFill>
          <a:srgbClr val="517A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Using the Global Campus E-Library to access resources for new training</a:t>
          </a:r>
          <a:endParaRPr lang="en-US" sz="2800" kern="1200" dirty="0"/>
        </a:p>
      </dsp:txBody>
      <dsp:txXfrm>
        <a:off x="58611" y="2486419"/>
        <a:ext cx="8112377" cy="1083422"/>
      </dsp:txXfrm>
    </dsp:sp>
    <dsp:sp modelId="{92A5DBEA-1F68-4053-918D-11DB3F71B849}">
      <dsp:nvSpPr>
        <dsp:cNvPr id="0" name=""/>
        <dsp:cNvSpPr/>
      </dsp:nvSpPr>
      <dsp:spPr>
        <a:xfrm>
          <a:off x="0" y="3641581"/>
          <a:ext cx="8229599" cy="1200644"/>
        </a:xfrm>
        <a:prstGeom prst="roundRect">
          <a:avLst/>
        </a:prstGeom>
        <a:solidFill>
          <a:srgbClr val="517A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u="sng" kern="1200" dirty="0" smtClean="0"/>
            <a:t>SO</a:t>
          </a:r>
          <a:r>
            <a:rPr lang="en-US" sz="2400" kern="1200" dirty="0" smtClean="0"/>
            <a:t>: Do you have a need for additional training material, methods? Look on the Global </a:t>
          </a:r>
          <a:r>
            <a:rPr lang="en-US" sz="2400" kern="1200" dirty="0" smtClean="0"/>
            <a:t>Campus </a:t>
          </a:r>
          <a:r>
            <a:rPr lang="en-US" sz="2400" kern="1200" dirty="0" smtClean="0"/>
            <a:t>E-Library and see what is available to enhance your training. </a:t>
          </a:r>
          <a:endParaRPr lang="en-US" sz="2400" kern="1200" dirty="0"/>
        </a:p>
      </dsp:txBody>
      <dsp:txXfrm>
        <a:off x="58611" y="3700192"/>
        <a:ext cx="8112377" cy="10834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3339A4-E45E-40D0-9E2D-5322E8A04DF2}">
      <dsp:nvSpPr>
        <dsp:cNvPr id="0" name=""/>
        <dsp:cNvSpPr/>
      </dsp:nvSpPr>
      <dsp:spPr>
        <a:xfrm>
          <a:off x="0" y="1231066"/>
          <a:ext cx="8229599" cy="1199964"/>
        </a:xfrm>
        <a:prstGeom prst="roundRect">
          <a:avLst/>
        </a:prstGeom>
        <a:solidFill>
          <a:srgbClr val="517D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u="sng" kern="1200" dirty="0" smtClean="0"/>
            <a:t>So</a:t>
          </a:r>
          <a:r>
            <a:rPr lang="en-US" sz="2800" kern="1200" dirty="0" smtClean="0"/>
            <a:t>: </a:t>
          </a:r>
          <a:r>
            <a:rPr lang="en-US" sz="2400" kern="1200" dirty="0" smtClean="0"/>
            <a:t>Do you want to translate existing material but </a:t>
          </a:r>
          <a:r>
            <a:rPr lang="en-US" sz="2400" kern="1200" dirty="0" smtClean="0"/>
            <a:t>not sure how to start? Consult the Translations </a:t>
          </a:r>
          <a:r>
            <a:rPr lang="en-US" sz="2400" kern="1200" dirty="0" smtClean="0"/>
            <a:t>Resource </a:t>
          </a:r>
          <a:r>
            <a:rPr lang="en-US" sz="2400" kern="1200" dirty="0" smtClean="0"/>
            <a:t>Center for guidance.</a:t>
          </a:r>
          <a:endParaRPr lang="en-US" sz="2800" kern="1200" dirty="0"/>
        </a:p>
      </dsp:txBody>
      <dsp:txXfrm>
        <a:off x="58577" y="1289643"/>
        <a:ext cx="8112445" cy="1082810"/>
      </dsp:txXfrm>
    </dsp:sp>
    <dsp:sp modelId="{57C2844D-A089-4966-BD0F-B1FA2710C995}">
      <dsp:nvSpPr>
        <dsp:cNvPr id="0" name=""/>
        <dsp:cNvSpPr/>
      </dsp:nvSpPr>
      <dsp:spPr>
        <a:xfrm>
          <a:off x="0" y="3643308"/>
          <a:ext cx="8229599" cy="1199964"/>
        </a:xfrm>
        <a:prstGeom prst="roundRect">
          <a:avLst/>
        </a:prstGeom>
        <a:solidFill>
          <a:srgbClr val="4CB2C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So: Look for partners within your institution, nationally and internationally for the benefit of both. If it is needed, get a MOU signed to work easier together.  </a:t>
          </a:r>
          <a:endParaRPr lang="en-US" sz="2400" kern="1200" dirty="0"/>
        </a:p>
      </dsp:txBody>
      <dsp:txXfrm>
        <a:off x="58577" y="3701885"/>
        <a:ext cx="8112445" cy="1082810"/>
      </dsp:txXfrm>
    </dsp:sp>
    <dsp:sp modelId="{B5B56931-C482-49DE-8C92-99E0C483C0F8}">
      <dsp:nvSpPr>
        <dsp:cNvPr id="0" name=""/>
        <dsp:cNvSpPr/>
      </dsp:nvSpPr>
      <dsp:spPr>
        <a:xfrm>
          <a:off x="0" y="0"/>
          <a:ext cx="8229599" cy="1199964"/>
        </a:xfrm>
        <a:prstGeom prst="roundRect">
          <a:avLst/>
        </a:prstGeom>
        <a:solidFill>
          <a:srgbClr val="517D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Translations Resource Center for guidance on translating  training for our regional needs</a:t>
          </a:r>
          <a:endParaRPr lang="en-US" sz="2800" kern="1200" dirty="0"/>
        </a:p>
      </dsp:txBody>
      <dsp:txXfrm>
        <a:off x="58577" y="58577"/>
        <a:ext cx="8112445" cy="1082810"/>
      </dsp:txXfrm>
    </dsp:sp>
    <dsp:sp modelId="{92A5DBEA-1F68-4053-918D-11DB3F71B849}">
      <dsp:nvSpPr>
        <dsp:cNvPr id="0" name=""/>
        <dsp:cNvSpPr/>
      </dsp:nvSpPr>
      <dsp:spPr>
        <a:xfrm>
          <a:off x="0" y="2445886"/>
          <a:ext cx="8229599" cy="1199964"/>
        </a:xfrm>
        <a:prstGeom prst="roundRect">
          <a:avLst/>
        </a:prstGeom>
        <a:solidFill>
          <a:srgbClr val="4CB2C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Developing partnerships to conduct mutually beneficial  projects</a:t>
          </a:r>
          <a:endParaRPr lang="en-US" sz="2800" kern="1200" dirty="0"/>
        </a:p>
      </dsp:txBody>
      <dsp:txXfrm>
        <a:off x="58577" y="2504463"/>
        <a:ext cx="8112445" cy="10828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3339A4-E45E-40D0-9E2D-5322E8A04DF2}">
      <dsp:nvSpPr>
        <dsp:cNvPr id="0" name=""/>
        <dsp:cNvSpPr/>
      </dsp:nvSpPr>
      <dsp:spPr>
        <a:xfrm>
          <a:off x="0" y="806"/>
          <a:ext cx="8229599" cy="120128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Sharing our experiences applying innovative learning approaches – </a:t>
          </a:r>
          <a:r>
            <a:rPr lang="en-US" sz="2000" kern="1200" dirty="0" smtClean="0"/>
            <a:t>Did you do something great and innovative – share it!</a:t>
          </a:r>
          <a:r>
            <a:rPr lang="en-US" sz="2800" kern="1200" dirty="0" smtClean="0"/>
            <a:t> </a:t>
          </a:r>
          <a:endParaRPr lang="en-US" sz="2800" kern="1200" dirty="0"/>
        </a:p>
      </dsp:txBody>
      <dsp:txXfrm>
        <a:off x="58642" y="59448"/>
        <a:ext cx="8112315" cy="1083997"/>
      </dsp:txXfrm>
    </dsp:sp>
    <dsp:sp modelId="{73E54EF0-725B-4E6E-85B9-15AF703FDD65}">
      <dsp:nvSpPr>
        <dsp:cNvPr id="0" name=""/>
        <dsp:cNvSpPr/>
      </dsp:nvSpPr>
      <dsp:spPr>
        <a:xfrm>
          <a:off x="0" y="1214265"/>
          <a:ext cx="8229599" cy="1201281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Building a database of experts and institutional capabilities through the WMO Community Platform –</a:t>
          </a:r>
          <a:r>
            <a:rPr lang="en-US" sz="2000" kern="1200" dirty="0" smtClean="0"/>
            <a:t> Put your experts forward </a:t>
          </a:r>
          <a:r>
            <a:rPr lang="en-US" sz="2000" kern="1200" dirty="0" smtClean="0"/>
            <a:t> (</a:t>
          </a:r>
          <a:r>
            <a:rPr lang="en-US" sz="2000" kern="1200" dirty="0" smtClean="0"/>
            <a:t>international exposure </a:t>
          </a:r>
          <a:r>
            <a:rPr lang="en-US" sz="2000" kern="1200" dirty="0" smtClean="0"/>
            <a:t>brings </a:t>
          </a:r>
          <a:r>
            <a:rPr lang="en-US" sz="2000" kern="1200" dirty="0" smtClean="0"/>
            <a:t>new ideas)</a:t>
          </a:r>
          <a:endParaRPr lang="en-US" sz="2800" kern="1200" dirty="0"/>
        </a:p>
      </dsp:txBody>
      <dsp:txXfrm>
        <a:off x="58642" y="1272907"/>
        <a:ext cx="8112315" cy="1083997"/>
      </dsp:txXfrm>
    </dsp:sp>
    <dsp:sp modelId="{60B25550-EC3D-4163-B817-9EBCAE045CD8}">
      <dsp:nvSpPr>
        <dsp:cNvPr id="0" name=""/>
        <dsp:cNvSpPr/>
      </dsp:nvSpPr>
      <dsp:spPr>
        <a:xfrm>
          <a:off x="0" y="2427725"/>
          <a:ext cx="8229599" cy="1201281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Providing our students standard competency achievement documentation – </a:t>
          </a:r>
          <a:r>
            <a:rPr lang="en-US" sz="2000" kern="1200" dirty="0" smtClean="0"/>
            <a:t>give </a:t>
          </a:r>
          <a:r>
            <a:rPr lang="en-US" sz="2000" kern="1200" dirty="0" smtClean="0"/>
            <a:t>students recognition </a:t>
          </a:r>
          <a:r>
            <a:rPr lang="en-US" sz="2000" kern="1200" dirty="0" smtClean="0"/>
            <a:t>through </a:t>
          </a:r>
          <a:r>
            <a:rPr lang="en-US" sz="2000" kern="1200" dirty="0" smtClean="0"/>
            <a:t>achievement </a:t>
          </a:r>
          <a:r>
            <a:rPr lang="en-US" sz="2000" kern="1200" dirty="0" smtClean="0"/>
            <a:t>documentation</a:t>
          </a:r>
          <a:endParaRPr lang="en-US" sz="2800" kern="1200" dirty="0"/>
        </a:p>
      </dsp:txBody>
      <dsp:txXfrm>
        <a:off x="58642" y="2486367"/>
        <a:ext cx="8112315" cy="1083997"/>
      </dsp:txXfrm>
    </dsp:sp>
    <dsp:sp modelId="{2F74B5AE-0D6B-4616-8F21-18A0F2593A10}">
      <dsp:nvSpPr>
        <dsp:cNvPr id="0" name=""/>
        <dsp:cNvSpPr/>
      </dsp:nvSpPr>
      <dsp:spPr>
        <a:xfrm>
          <a:off x="0" y="3641185"/>
          <a:ext cx="8229599" cy="1201281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Along with universities, building a global E&amp;T community of practice – </a:t>
          </a:r>
          <a:r>
            <a:rPr lang="en-US" sz="2000" kern="1200" dirty="0" smtClean="0"/>
            <a:t>build relationships and bring them all together</a:t>
          </a:r>
          <a:endParaRPr lang="en-US" sz="2800" kern="1200" dirty="0"/>
        </a:p>
      </dsp:txBody>
      <dsp:txXfrm>
        <a:off x="58642" y="3699827"/>
        <a:ext cx="8112315" cy="10839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3339A4-E45E-40D0-9E2D-5322E8A04DF2}">
      <dsp:nvSpPr>
        <dsp:cNvPr id="0" name=""/>
        <dsp:cNvSpPr/>
      </dsp:nvSpPr>
      <dsp:spPr>
        <a:xfrm>
          <a:off x="0" y="39319"/>
          <a:ext cx="8229599" cy="1044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Work more closely with WMO Secretariat and development partners for new opportunities – Make contact through any communication channel available to you.</a:t>
          </a:r>
          <a:endParaRPr lang="en-US" sz="1900" kern="1200" dirty="0"/>
        </a:p>
      </dsp:txBody>
      <dsp:txXfrm>
        <a:off x="51003" y="90322"/>
        <a:ext cx="8127593" cy="942803"/>
      </dsp:txXfrm>
    </dsp:sp>
    <dsp:sp modelId="{73E54EF0-725B-4E6E-85B9-15AF703FDD65}">
      <dsp:nvSpPr>
        <dsp:cNvPr id="0" name=""/>
        <dsp:cNvSpPr/>
      </dsp:nvSpPr>
      <dsp:spPr>
        <a:xfrm>
          <a:off x="0" y="1138849"/>
          <a:ext cx="8229599" cy="1044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Contribute to the quality assurances processes of the WMO Global Campus – Look at the quality assurance process, implement it and make suggestions to improve the system.</a:t>
          </a:r>
          <a:endParaRPr lang="en-US" sz="1900" kern="1200" dirty="0"/>
        </a:p>
      </dsp:txBody>
      <dsp:txXfrm>
        <a:off x="51003" y="1189852"/>
        <a:ext cx="8127593" cy="942803"/>
      </dsp:txXfrm>
    </dsp:sp>
    <dsp:sp modelId="{1D241025-2F54-431B-8D65-D0BFBC782C66}">
      <dsp:nvSpPr>
        <dsp:cNvPr id="0" name=""/>
        <dsp:cNvSpPr/>
      </dsp:nvSpPr>
      <dsp:spPr>
        <a:xfrm>
          <a:off x="0" y="2238379"/>
          <a:ext cx="8229599" cy="1044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Regularly use WMO Global Campus tools and mechanisms – Register and look at what is available to enhance your training</a:t>
          </a:r>
          <a:endParaRPr lang="en-US" sz="1900" kern="1200" dirty="0"/>
        </a:p>
      </dsp:txBody>
      <dsp:txXfrm>
        <a:off x="51003" y="2289382"/>
        <a:ext cx="8127593" cy="942803"/>
      </dsp:txXfrm>
    </dsp:sp>
    <dsp:sp modelId="{60B25550-EC3D-4163-B817-9EBCAE045CD8}">
      <dsp:nvSpPr>
        <dsp:cNvPr id="0" name=""/>
        <dsp:cNvSpPr/>
      </dsp:nvSpPr>
      <dsp:spPr>
        <a:xfrm>
          <a:off x="0" y="3337909"/>
          <a:ext cx="8229599" cy="1044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Serving on Global Campus initiatives and Collaboration Groups – encourage personnel to be part of the initiatives</a:t>
          </a:r>
          <a:endParaRPr lang="en-US" sz="1900" kern="1200" dirty="0"/>
        </a:p>
      </dsp:txBody>
      <dsp:txXfrm>
        <a:off x="51003" y="3388912"/>
        <a:ext cx="8127593" cy="942803"/>
      </dsp:txXfrm>
    </dsp:sp>
    <dsp:sp modelId="{2F74B5AE-0D6B-4616-8F21-18A0F2593A10}">
      <dsp:nvSpPr>
        <dsp:cNvPr id="0" name=""/>
        <dsp:cNvSpPr/>
      </dsp:nvSpPr>
      <dsp:spPr>
        <a:xfrm>
          <a:off x="0" y="4437439"/>
          <a:ext cx="8229599" cy="1044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Collaborate with our university partners to ensure graduates are prepared for operational careers – Talk to them make contact.</a:t>
          </a:r>
          <a:endParaRPr lang="en-US" sz="1900" kern="1200" dirty="0"/>
        </a:p>
      </dsp:txBody>
      <dsp:txXfrm>
        <a:off x="51003" y="4488442"/>
        <a:ext cx="8127593" cy="9428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6000" cy="6912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rgbClr val="002060"/>
                </a:solidFill>
              </a:rPr>
              <a:t>RA-I WMO Global </a:t>
            </a:r>
            <a:r>
              <a:rPr lang="en-US" sz="4000" dirty="0" smtClean="0">
                <a:solidFill>
                  <a:srgbClr val="002060"/>
                </a:solidFill>
              </a:rPr>
              <a:t>Campus Meeting</a:t>
            </a:r>
            <a:endParaRPr lang="en-US" sz="4000" dirty="0">
              <a:solidFill>
                <a:srgbClr val="002060"/>
              </a:solidFill>
            </a:endParaRPr>
          </a:p>
          <a:p>
            <a:r>
              <a:rPr lang="en-US" sz="4000" dirty="0" smtClean="0">
                <a:solidFill>
                  <a:srgbClr val="002060"/>
                </a:solidFill>
              </a:rPr>
              <a:t>NMHS Collaboration </a:t>
            </a:r>
            <a:br>
              <a:rPr lang="en-US" sz="4000" dirty="0" smtClean="0">
                <a:solidFill>
                  <a:srgbClr val="002060"/>
                </a:solidFill>
              </a:rPr>
            </a:br>
            <a:r>
              <a:rPr lang="en-US" sz="4000" dirty="0" smtClean="0">
                <a:solidFill>
                  <a:srgbClr val="002060"/>
                </a:solidFill>
              </a:rPr>
              <a:t>Opportunities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26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NMHSs Face Growing Challenges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Changes </a:t>
            </a:r>
            <a:r>
              <a:rPr lang="en-US" dirty="0"/>
              <a:t>in workforce numbers, profiles, and roles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Expansion </a:t>
            </a:r>
            <a:r>
              <a:rPr lang="en-US" dirty="0"/>
              <a:t>of existing and new services for NMHSs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Lack </a:t>
            </a:r>
            <a:r>
              <a:rPr lang="en-US" dirty="0"/>
              <a:t>of training resources in some countries to support development </a:t>
            </a:r>
            <a:r>
              <a:rPr lang="en-US" dirty="0" smtClean="0"/>
              <a:t>and expansion </a:t>
            </a:r>
            <a:r>
              <a:rPr lang="en-US" dirty="0"/>
              <a:t>of </a:t>
            </a:r>
            <a:r>
              <a:rPr lang="en-US" dirty="0" smtClean="0"/>
              <a:t>capacity in growing service areas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need for new training to </a:t>
            </a:r>
            <a:r>
              <a:rPr lang="en-US" dirty="0" smtClean="0"/>
              <a:t>help meet competency </a:t>
            </a:r>
            <a:r>
              <a:rPr lang="en-US" dirty="0"/>
              <a:t>standards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Stresses </a:t>
            </a:r>
            <a:r>
              <a:rPr lang="en-US" dirty="0"/>
              <a:t>to </a:t>
            </a:r>
            <a:r>
              <a:rPr lang="en-US" dirty="0" smtClean="0"/>
              <a:t>training </a:t>
            </a:r>
            <a:r>
              <a:rPr lang="en-US" dirty="0"/>
              <a:t>budgets that require introduction of </a:t>
            </a:r>
            <a:r>
              <a:rPr lang="en-US" dirty="0" smtClean="0"/>
              <a:t>new training </a:t>
            </a:r>
            <a:r>
              <a:rPr lang="en-US" dirty="0"/>
              <a:t>strategies, technologies, and delivery methods that can make </a:t>
            </a:r>
            <a:r>
              <a:rPr lang="en-US" dirty="0" smtClean="0"/>
              <a:t>training more </a:t>
            </a:r>
            <a:r>
              <a:rPr lang="en-US" dirty="0"/>
              <a:t>efficient and cost-effective.</a:t>
            </a:r>
          </a:p>
        </p:txBody>
      </p:sp>
    </p:spTree>
    <p:extLst>
      <p:ext uri="{BB962C8B-B14F-4D97-AF65-F5344CB8AC3E}">
        <p14:creationId xmlns:p14="http://schemas.microsoft.com/office/powerpoint/2010/main" val="396279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-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Possibilities Through Working Together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800" dirty="0" smtClean="0"/>
              <a:t>Increased </a:t>
            </a:r>
            <a:r>
              <a:rPr lang="en-US" sz="2800" dirty="0"/>
              <a:t>training opportunities to broaden the knowledge-base, skills and job competencies of NMHS staff, especially in </a:t>
            </a:r>
            <a:r>
              <a:rPr lang="en-US" sz="2800" dirty="0" smtClean="0"/>
              <a:t>LDCs, SIDS </a:t>
            </a:r>
            <a:r>
              <a:rPr lang="en-US" sz="2800" dirty="0"/>
              <a:t>and Developing Countries </a:t>
            </a:r>
            <a:endParaRPr lang="en-US" sz="2800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800" dirty="0" smtClean="0"/>
              <a:t>Increased access </a:t>
            </a:r>
            <a:r>
              <a:rPr lang="en-US" sz="2800" dirty="0"/>
              <a:t>to existing training for developing WMO competencies, </a:t>
            </a:r>
            <a:r>
              <a:rPr lang="en-US" sz="2800" dirty="0" smtClean="0"/>
              <a:t>streamlining </a:t>
            </a:r>
            <a:r>
              <a:rPr lang="en-US" sz="2800" dirty="0"/>
              <a:t>the development of </a:t>
            </a:r>
            <a:r>
              <a:rPr lang="en-US" sz="2800" dirty="0" smtClean="0"/>
              <a:t>training </a:t>
            </a:r>
            <a:r>
              <a:rPr lang="en-US" sz="2800" dirty="0" err="1"/>
              <a:t>programmes</a:t>
            </a:r>
            <a:r>
              <a:rPr lang="en-US" sz="2800" dirty="0"/>
              <a:t> and resources </a:t>
            </a:r>
            <a:endParaRPr lang="en-US" sz="2800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800" dirty="0" smtClean="0"/>
              <a:t>Increased </a:t>
            </a:r>
            <a:r>
              <a:rPr lang="en-US" sz="2800" dirty="0"/>
              <a:t>quality of training </a:t>
            </a:r>
            <a:r>
              <a:rPr lang="en-US" sz="2800" dirty="0" err="1"/>
              <a:t>programmes</a:t>
            </a:r>
            <a:r>
              <a:rPr lang="en-US" sz="2800" dirty="0"/>
              <a:t> and resources </a:t>
            </a:r>
            <a:endParaRPr lang="en-US" sz="2800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800" dirty="0" smtClean="0"/>
              <a:t>Increased </a:t>
            </a:r>
            <a:r>
              <a:rPr lang="en-US" sz="2800" dirty="0"/>
              <a:t>interaction with WMO </a:t>
            </a:r>
            <a:r>
              <a:rPr lang="en-US" sz="2800" dirty="0" err="1"/>
              <a:t>programmes</a:t>
            </a:r>
            <a:r>
              <a:rPr lang="en-US" sz="2800" dirty="0"/>
              <a:t> and </a:t>
            </a:r>
            <a:r>
              <a:rPr lang="en-US" sz="2800" dirty="0" smtClean="0"/>
              <a:t>Commissions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800" dirty="0" smtClean="0"/>
              <a:t>Reduction </a:t>
            </a:r>
            <a:r>
              <a:rPr lang="en-US" sz="2800" dirty="0"/>
              <a:t>in the overall cost of some training events, </a:t>
            </a:r>
            <a:r>
              <a:rPr lang="en-US" sz="2800" dirty="0" smtClean="0"/>
              <a:t>increasing the reach of training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800" dirty="0" smtClean="0"/>
              <a:t>Increased </a:t>
            </a:r>
            <a:r>
              <a:rPr lang="en-US" sz="2800" dirty="0"/>
              <a:t>options for reuse and for distance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9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1817492"/>
              </p:ext>
            </p:extLst>
          </p:nvPr>
        </p:nvGraphicFramePr>
        <p:xfrm>
          <a:off x="566384" y="1282890"/>
          <a:ext cx="8229600" cy="4843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6575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760469"/>
              </p:ext>
            </p:extLst>
          </p:nvPr>
        </p:nvGraphicFramePr>
        <p:xfrm>
          <a:off x="566384" y="1282890"/>
          <a:ext cx="8229600" cy="4843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2926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opportunities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254326"/>
              </p:ext>
            </p:extLst>
          </p:nvPr>
        </p:nvGraphicFramePr>
        <p:xfrm>
          <a:off x="566384" y="1282890"/>
          <a:ext cx="8229600" cy="4843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4118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we need to do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3355802"/>
              </p:ext>
            </p:extLst>
          </p:nvPr>
        </p:nvGraphicFramePr>
        <p:xfrm>
          <a:off x="587645" y="1151792"/>
          <a:ext cx="8229600" cy="5521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4576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mo2016_powerpoint_standard_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rgbClr val="000090"/>
                </a:solidFill>
              </a:rPr>
              <a:t>Thank you</a:t>
            </a:r>
          </a:p>
          <a:p>
            <a:r>
              <a:rPr lang="en-US" sz="4800" dirty="0" smtClean="0">
                <a:solidFill>
                  <a:srgbClr val="000090"/>
                </a:solidFill>
              </a:rPr>
              <a:t>Merci</a:t>
            </a:r>
            <a:endParaRPr lang="en-US" sz="48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MO_WHIT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WMO_WHITE_Powerpoint_en_fr</Template>
  <TotalTime>242</TotalTime>
  <Words>528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WMO_WHITE_Powerpoint_en_fr</vt:lpstr>
      <vt:lpstr>PowerPoint Presentation</vt:lpstr>
      <vt:lpstr>NMHSs Face Growing Challenges</vt:lpstr>
      <vt:lpstr>Possibilities Through Working Together</vt:lpstr>
      <vt:lpstr>How?</vt:lpstr>
      <vt:lpstr>How?</vt:lpstr>
      <vt:lpstr>More opportunities</vt:lpstr>
      <vt:lpstr>What we need to do</vt:lpstr>
      <vt:lpstr>PowerPoint Presentation</vt:lpstr>
    </vt:vector>
  </TitlesOfParts>
  <Company>World Meteorological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Parrish</dc:creator>
  <cp:lastModifiedBy>Patrick Parrish</cp:lastModifiedBy>
  <cp:revision>26</cp:revision>
  <cp:lastPrinted>2019-10-16T07:45:26Z</cp:lastPrinted>
  <dcterms:created xsi:type="dcterms:W3CDTF">2019-10-09T09:36:46Z</dcterms:created>
  <dcterms:modified xsi:type="dcterms:W3CDTF">2019-10-16T09:25:15Z</dcterms:modified>
</cp:coreProperties>
</file>