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307" r:id="rId2"/>
    <p:sldId id="308" r:id="rId3"/>
    <p:sldId id="309" r:id="rId4"/>
    <p:sldId id="315" r:id="rId5"/>
    <p:sldId id="316" r:id="rId6"/>
    <p:sldId id="317" r:id="rId7"/>
    <p:sldId id="310" r:id="rId8"/>
    <p:sldId id="320" r:id="rId9"/>
    <p:sldId id="321" r:id="rId10"/>
    <p:sldId id="311" r:id="rId11"/>
    <p:sldId id="312" r:id="rId12"/>
    <p:sldId id="322" r:id="rId13"/>
    <p:sldId id="313" r:id="rId14"/>
    <p:sldId id="324" r:id="rId15"/>
    <p:sldId id="323" r:id="rId16"/>
    <p:sldId id="304"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00" d="100"/>
          <a:sy n="100" d="100"/>
        </p:scale>
        <p:origin x="-72" y="52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DE5CF-6814-4909-B708-F343D93A7061}" type="datetimeFigureOut">
              <a:rPr lang="en-US" smtClean="0"/>
              <a:t>4/9/2019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E743E5-4380-40C3-9838-204ECE7E0F7B}" type="slidenum">
              <a:rPr lang="en-US" smtClean="0"/>
              <a:t>‹N°›</a:t>
            </a:fld>
            <a:endParaRPr lang="en-US"/>
          </a:p>
        </p:txBody>
      </p:sp>
    </p:spTree>
    <p:extLst>
      <p:ext uri="{BB962C8B-B14F-4D97-AF65-F5344CB8AC3E}">
        <p14:creationId xmlns:p14="http://schemas.microsoft.com/office/powerpoint/2010/main" val="1410643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‹N°›</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‹N°›</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‹N°›</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‹N°›</a:t>
            </a:fld>
            <a:endParaRPr lang="en-US"/>
          </a:p>
        </p:txBody>
      </p:sp>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16000" cy="6912000"/>
          </a:xfrm>
          <a:prstGeom prst="rect">
            <a:avLst/>
          </a:prstGeom>
        </p:spPr>
      </p:pic>
      <p:sp>
        <p:nvSpPr>
          <p:cNvPr id="6" name="TextBox 5"/>
          <p:cNvSpPr txBox="1"/>
          <p:nvPr/>
        </p:nvSpPr>
        <p:spPr>
          <a:xfrm>
            <a:off x="4971238" y="5898887"/>
            <a:ext cx="4172989" cy="707886"/>
          </a:xfrm>
          <a:prstGeom prst="rect">
            <a:avLst/>
          </a:prstGeom>
          <a:noFill/>
        </p:spPr>
        <p:txBody>
          <a:bodyPr wrap="square" rtlCol="0">
            <a:spAutoFit/>
          </a:bodyPr>
          <a:lstStyle/>
          <a:p>
            <a:pPr algn="ctr"/>
            <a:r>
              <a:rPr lang="de-DE" sz="2000" smtClean="0">
                <a:solidFill>
                  <a:srgbClr val="000090"/>
                </a:solidFill>
              </a:rPr>
              <a:t>Atelier OSCAR/Surface </a:t>
            </a:r>
            <a:br>
              <a:rPr lang="de-DE" sz="2000" smtClean="0">
                <a:solidFill>
                  <a:srgbClr val="000090"/>
                </a:solidFill>
              </a:rPr>
            </a:br>
            <a:r>
              <a:rPr lang="de-DE" sz="2000" smtClean="0">
                <a:solidFill>
                  <a:srgbClr val="000090"/>
                </a:solidFill>
              </a:rPr>
              <a:t>Dakar/Senegal</a:t>
            </a:r>
            <a:endParaRPr lang="de-DE" sz="2000" dirty="0">
              <a:solidFill>
                <a:srgbClr val="000090"/>
              </a:solidFill>
            </a:endParaRPr>
          </a:p>
        </p:txBody>
      </p:sp>
      <p:sp>
        <p:nvSpPr>
          <p:cNvPr id="7" name="Shape 231"/>
          <p:cNvSpPr txBox="1">
            <a:spLocks/>
          </p:cNvSpPr>
          <p:nvPr/>
        </p:nvSpPr>
        <p:spPr>
          <a:xfrm>
            <a:off x="120649" y="1002683"/>
            <a:ext cx="8865446" cy="110874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en-US" sz="4000" b="1" dirty="0" smtClean="0">
                <a:solidFill>
                  <a:srgbClr val="000090"/>
                </a:solidFill>
              </a:rPr>
              <a:t>TOGO</a:t>
            </a:r>
            <a:endParaRPr lang="en-US" sz="4000" b="1" dirty="0">
              <a:solidFill>
                <a:srgbClr val="000090"/>
              </a:solidFill>
            </a:endParaRPr>
          </a:p>
        </p:txBody>
      </p:sp>
      <p:sp>
        <p:nvSpPr>
          <p:cNvPr id="3" name="TextBox 2"/>
          <p:cNvSpPr txBox="1"/>
          <p:nvPr/>
        </p:nvSpPr>
        <p:spPr>
          <a:xfrm>
            <a:off x="2237636" y="2101743"/>
            <a:ext cx="4768037" cy="584775"/>
          </a:xfrm>
          <a:prstGeom prst="rect">
            <a:avLst/>
          </a:prstGeom>
          <a:noFill/>
        </p:spPr>
        <p:txBody>
          <a:bodyPr wrap="none" rtlCol="0">
            <a:spAutoFit/>
          </a:bodyPr>
          <a:lstStyle/>
          <a:p>
            <a:pPr algn="ctr"/>
            <a:r>
              <a:rPr lang="en-US" sz="3200" i="1" dirty="0" err="1" smtClean="0">
                <a:solidFill>
                  <a:srgbClr val="011993"/>
                </a:solidFill>
                <a:latin typeface="+mj-lt"/>
                <a:ea typeface="Arial"/>
                <a:cs typeface="Arial"/>
                <a:sym typeface="Arial"/>
              </a:rPr>
              <a:t>Elaboré</a:t>
            </a:r>
            <a:r>
              <a:rPr lang="en-US" sz="3200" i="1" dirty="0" smtClean="0">
                <a:solidFill>
                  <a:srgbClr val="011993"/>
                </a:solidFill>
                <a:latin typeface="+mj-lt"/>
                <a:ea typeface="Arial"/>
                <a:cs typeface="Arial"/>
                <a:sym typeface="Arial"/>
              </a:rPr>
              <a:t> par</a:t>
            </a:r>
            <a:r>
              <a:rPr lang="en-US" sz="3200" i="1" dirty="0">
                <a:solidFill>
                  <a:srgbClr val="011993"/>
                </a:solidFill>
                <a:latin typeface="+mj-lt"/>
                <a:ea typeface="Arial"/>
                <a:cs typeface="Arial"/>
                <a:sym typeface="Arial"/>
              </a:rPr>
              <a:t> </a:t>
            </a:r>
            <a:r>
              <a:rPr lang="en-US" sz="3200" b="1" i="1" dirty="0" smtClean="0">
                <a:solidFill>
                  <a:srgbClr val="011993"/>
                </a:solidFill>
                <a:latin typeface="+mj-lt"/>
                <a:ea typeface="Arial"/>
                <a:cs typeface="Arial"/>
                <a:sym typeface="Arial"/>
              </a:rPr>
              <a:t>N’KOYI  M’POH</a:t>
            </a:r>
            <a:endParaRPr lang="en-US" sz="3200" b="1" i="1" dirty="0">
              <a:latin typeface="+mj-lt"/>
            </a:endParaRPr>
          </a:p>
        </p:txBody>
      </p:sp>
    </p:spTree>
    <p:extLst>
      <p:ext uri="{BB962C8B-B14F-4D97-AF65-F5344CB8AC3E}">
        <p14:creationId xmlns:p14="http://schemas.microsoft.com/office/powerpoint/2010/main" val="1833682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10865"/>
            <a:ext cx="8509379" cy="475989"/>
          </a:xfrm>
        </p:spPr>
        <p:txBody>
          <a:bodyPr>
            <a:normAutofit fontScale="90000"/>
          </a:bodyPr>
          <a:lstStyle/>
          <a:p>
            <a:r>
              <a:rPr lang="fr-FR" sz="2800" b="1" dirty="0" smtClean="0">
                <a:solidFill>
                  <a:srgbClr val="000090"/>
                </a:solidFill>
              </a:rPr>
              <a:t>EXIGENCES NATIONALES POUR LES OBSERVATIONS</a:t>
            </a:r>
            <a:endParaRPr lang="en-US" sz="2800" b="1" dirty="0">
              <a:solidFill>
                <a:srgbClr val="000090"/>
              </a:solidFill>
            </a:endParaRPr>
          </a:p>
        </p:txBody>
      </p:sp>
      <p:sp>
        <p:nvSpPr>
          <p:cNvPr id="3" name="Content Placeholder 2"/>
          <p:cNvSpPr>
            <a:spLocks noGrp="1"/>
          </p:cNvSpPr>
          <p:nvPr>
            <p:ph idx="1"/>
          </p:nvPr>
        </p:nvSpPr>
        <p:spPr>
          <a:xfrm>
            <a:off x="0" y="586854"/>
            <a:ext cx="9144000" cy="5936776"/>
          </a:xfrm>
        </p:spPr>
        <p:txBody>
          <a:bodyPr>
            <a:normAutofit fontScale="70000" lnSpcReduction="20000"/>
          </a:bodyPr>
          <a:lstStyle/>
          <a:p>
            <a:pPr marL="0" indent="0">
              <a:buNone/>
            </a:pPr>
            <a:r>
              <a:rPr lang="en-US" sz="3600" dirty="0"/>
              <a:t>L’agriculture </a:t>
            </a:r>
            <a:r>
              <a:rPr lang="en-US" sz="3600" dirty="0" err="1"/>
              <a:t>est</a:t>
            </a:r>
            <a:r>
              <a:rPr lang="en-US" sz="3600" dirty="0"/>
              <a:t> essentiellement  </a:t>
            </a:r>
            <a:r>
              <a:rPr lang="en-US" sz="3600" dirty="0" err="1"/>
              <a:t>l’activité</a:t>
            </a:r>
            <a:r>
              <a:rPr lang="en-US" sz="3600" dirty="0"/>
              <a:t> </a:t>
            </a:r>
            <a:r>
              <a:rPr lang="en-US" sz="3600" dirty="0" err="1"/>
              <a:t>principale</a:t>
            </a:r>
            <a:r>
              <a:rPr lang="en-US" sz="3600" dirty="0"/>
              <a:t>  de la population </a:t>
            </a:r>
            <a:r>
              <a:rPr lang="en-US" sz="3600" dirty="0" err="1"/>
              <a:t>togolaise</a:t>
            </a:r>
            <a:r>
              <a:rPr lang="en-US" sz="3600" dirty="0"/>
              <a:t>. Les transports ne viennent </a:t>
            </a:r>
            <a:r>
              <a:rPr lang="en-US" sz="3600" dirty="0" err="1"/>
              <a:t>qu’au</a:t>
            </a:r>
            <a:r>
              <a:rPr lang="en-US" sz="3600" dirty="0"/>
              <a:t> 2ème  rang.</a:t>
            </a:r>
          </a:p>
          <a:p>
            <a:pPr marL="0" indent="0">
              <a:buNone/>
            </a:pPr>
            <a:r>
              <a:rPr lang="fr-FR" sz="3600" dirty="0"/>
              <a:t>Les variables observées les plus pertinentes sont portées sur :</a:t>
            </a:r>
          </a:p>
          <a:p>
            <a:pPr marL="0" indent="0">
              <a:buNone/>
            </a:pPr>
            <a:endParaRPr lang="fr-FR" dirty="0">
              <a:latin typeface="Times New Roman" panose="02020603050405020304" pitchFamily="18" charset="0"/>
              <a:ea typeface="Calibri" pitchFamily="34" charset="0"/>
              <a:cs typeface="Times New Roman" panose="02020603050405020304" pitchFamily="18" charset="0"/>
            </a:endParaRP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La température de l’air</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Les températures extrêmes (maxima et minima)</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La température dans le sol (profondeur de , 10,20, 50 et 100 cm)</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La température maxi et min du sol (5 cm au dessus du sol)</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Les précipitations (quantité et intensité)</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L’humidité</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Direction et vitesse du vent</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Pression atmosphérique</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L’évaporation </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L’insolation </a:t>
            </a:r>
          </a:p>
          <a:p>
            <a:pPr algn="just" eaLnBrk="0" hangingPunct="0">
              <a:buFontTx/>
              <a:buChar char="•"/>
              <a:defRPr/>
            </a:pPr>
            <a:r>
              <a:rPr lang="fr-FR" dirty="0">
                <a:latin typeface="Times New Roman" panose="02020603050405020304" pitchFamily="18" charset="0"/>
                <a:ea typeface="Calibri" pitchFamily="34" charset="0"/>
                <a:cs typeface="Times New Roman" panose="02020603050405020304" pitchFamily="18" charset="0"/>
              </a:rPr>
              <a:t>Le rayonnement</a:t>
            </a:r>
          </a:p>
          <a:p>
            <a:pPr marL="0" indent="0">
              <a:buNone/>
            </a:pPr>
            <a:endParaRPr lang="en-US" dirty="0"/>
          </a:p>
        </p:txBody>
      </p:sp>
    </p:spTree>
    <p:extLst>
      <p:ext uri="{BB962C8B-B14F-4D97-AF65-F5344CB8AC3E}">
        <p14:creationId xmlns:p14="http://schemas.microsoft.com/office/powerpoint/2010/main" val="138381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34" y="192751"/>
            <a:ext cx="9048466" cy="776240"/>
          </a:xfrm>
        </p:spPr>
        <p:txBody>
          <a:bodyPr>
            <a:normAutofit fontScale="90000"/>
          </a:bodyPr>
          <a:lstStyle/>
          <a:p>
            <a:r>
              <a:rPr lang="fr-FR" sz="2700" b="1" dirty="0" smtClean="0">
                <a:solidFill>
                  <a:srgbClr val="000090"/>
                </a:solidFill>
              </a:rPr>
              <a:t>INVENTAIRE DES CAPACITÉS D'OBSERVATION NATIONALES ACTUELLES</a:t>
            </a:r>
            <a:br>
              <a:rPr lang="fr-FR" sz="2700" b="1" dirty="0" smtClean="0">
                <a:solidFill>
                  <a:srgbClr val="000090"/>
                </a:solidFill>
              </a:rPr>
            </a:br>
            <a:endParaRPr lang="en-US" sz="3100" b="1" dirty="0">
              <a:solidFill>
                <a:srgbClr val="000090"/>
              </a:solidFill>
            </a:endParaRPr>
          </a:p>
        </p:txBody>
      </p:sp>
      <p:sp>
        <p:nvSpPr>
          <p:cNvPr id="3" name="Content Placeholder 2"/>
          <p:cNvSpPr>
            <a:spLocks noGrp="1"/>
          </p:cNvSpPr>
          <p:nvPr>
            <p:ph idx="1"/>
          </p:nvPr>
        </p:nvSpPr>
        <p:spPr>
          <a:xfrm>
            <a:off x="457200" y="586854"/>
            <a:ext cx="8229600" cy="5539309"/>
          </a:xfrm>
        </p:spPr>
        <p:txBody>
          <a:bodyPr>
            <a:normAutofit/>
          </a:bodyPr>
          <a:lstStyle/>
          <a:p>
            <a:pPr marL="682625" indent="-682625">
              <a:buFont typeface="+mj-lt"/>
              <a:buAutoNum type="romanUcPeriod"/>
            </a:pPr>
            <a:endParaRPr lang="fr-CH" sz="120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51" y="749434"/>
            <a:ext cx="4319716" cy="6108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571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0"/>
            <a:ext cx="8229600" cy="6858000"/>
          </a:xfrm>
        </p:spPr>
        <p:txBody>
          <a:bodyPr/>
          <a:lstStyle/>
          <a:p>
            <a:endParaRPr lang="fr-F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301" y="65046"/>
            <a:ext cx="4800599" cy="6792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27851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12738"/>
            <a:ext cx="8229600" cy="5830887"/>
          </a:xfrm>
        </p:spPr>
        <p:txBody>
          <a:bodyPr>
            <a:normAutofit/>
          </a:bodyPr>
          <a:lstStyle/>
          <a:p>
            <a:pPr marL="682625" indent="-682625">
              <a:buFont typeface="+mj-lt"/>
              <a:buAutoNum type="romanUcPeriod"/>
            </a:pPr>
            <a:endParaRPr lang="en-US" sz="2800" dirty="0" smtClean="0"/>
          </a:p>
        </p:txBody>
      </p:sp>
      <p:pic>
        <p:nvPicPr>
          <p:cNvPr id="6" name="Image 5"/>
          <p:cNvPicPr/>
          <p:nvPr/>
        </p:nvPicPr>
        <p:blipFill rotWithShape="1">
          <a:blip r:embed="rId2"/>
          <a:srcRect l="2092" t="1923" r="5644" b="740"/>
          <a:stretch/>
        </p:blipFill>
        <p:spPr bwMode="auto">
          <a:xfrm>
            <a:off x="2471737" y="295275"/>
            <a:ext cx="4200525" cy="62674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551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50" y="352425"/>
            <a:ext cx="8229600" cy="5838825"/>
          </a:xfrm>
        </p:spPr>
        <p:txBody>
          <a:bodyPr>
            <a:normAutofit lnSpcReduction="10000"/>
          </a:bodyPr>
          <a:lstStyle/>
          <a:p>
            <a:r>
              <a:rPr lang="fr-FR" dirty="0" smtClean="0"/>
              <a:t>Le Togo n’a pas encore de radar</a:t>
            </a:r>
          </a:p>
          <a:p>
            <a:r>
              <a:rPr lang="fr-FR" dirty="0" smtClean="0"/>
              <a:t>Il y a une station de détection de foudre qui est en installation, les autres vont suivre par le projet </a:t>
            </a:r>
            <a:r>
              <a:rPr lang="fr-FR" b="1" dirty="0" smtClean="0"/>
              <a:t>WASCAL</a:t>
            </a:r>
          </a:p>
          <a:p>
            <a:r>
              <a:rPr lang="fr-FR" dirty="0" smtClean="0"/>
              <a:t>Il est prévu trois stations maritimes par le projet </a:t>
            </a:r>
            <a:r>
              <a:rPr lang="fr-FR" b="1" dirty="0" smtClean="0"/>
              <a:t>HYDROMET</a:t>
            </a:r>
            <a:r>
              <a:rPr lang="fr-FR" dirty="0" smtClean="0"/>
              <a:t> mais qui ne sont pas encore acquises.</a:t>
            </a:r>
          </a:p>
          <a:p>
            <a:r>
              <a:rPr lang="fr-FR" dirty="0" smtClean="0"/>
              <a:t>Les mesures en altitude sont faites par l’ASECNA</a:t>
            </a:r>
          </a:p>
          <a:p>
            <a:r>
              <a:rPr lang="fr-FR" dirty="0" smtClean="0"/>
              <a:t>Les stations hydrologiques sont détenues par le service d’hydrologie</a:t>
            </a:r>
            <a:endParaRPr lang="fr-FR" dirty="0"/>
          </a:p>
        </p:txBody>
      </p:sp>
    </p:spTree>
    <p:extLst>
      <p:ext uri="{BB962C8B-B14F-4D97-AF65-F5344CB8AC3E}">
        <p14:creationId xmlns:p14="http://schemas.microsoft.com/office/powerpoint/2010/main" val="1913260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5"/>
          <p:cNvGraphicFramePr>
            <a:graphicFrameLocks noGrp="1"/>
          </p:cNvGraphicFramePr>
          <p:nvPr>
            <p:ph idx="1"/>
            <p:extLst>
              <p:ext uri="{D42A27DB-BD31-4B8C-83A1-F6EECF244321}">
                <p14:modId xmlns:p14="http://schemas.microsoft.com/office/powerpoint/2010/main" val="2468502506"/>
              </p:ext>
            </p:extLst>
          </p:nvPr>
        </p:nvGraphicFramePr>
        <p:xfrm>
          <a:off x="-1" y="8"/>
          <a:ext cx="9144002" cy="7106968"/>
        </p:xfrm>
        <a:graphic>
          <a:graphicData uri="http://schemas.openxmlformats.org/drawingml/2006/table">
            <a:tbl>
              <a:tblPr firstRow="1" firstCol="1" bandRow="1">
                <a:tableStyleId>{5C22544A-7EE6-4342-B048-85BDC9FD1C3A}</a:tableStyleId>
              </a:tblPr>
              <a:tblGrid>
                <a:gridCol w="1364512"/>
                <a:gridCol w="1364512"/>
                <a:gridCol w="1364512"/>
                <a:gridCol w="1010094"/>
                <a:gridCol w="1594884"/>
                <a:gridCol w="1151860"/>
                <a:gridCol w="1293628"/>
              </a:tblGrid>
              <a:tr h="605759">
                <a:tc>
                  <a:txBody>
                    <a:bodyPr/>
                    <a:lstStyle/>
                    <a:p>
                      <a:pPr algn="ctr">
                        <a:lnSpc>
                          <a:spcPct val="115000"/>
                        </a:lnSpc>
                        <a:spcAft>
                          <a:spcPts val="0"/>
                        </a:spcAft>
                      </a:pPr>
                      <a:r>
                        <a:rPr lang="fr-FR" sz="1200" dirty="0">
                          <a:effectLst/>
                        </a:rPr>
                        <a:t>NAME</a:t>
                      </a:r>
                      <a:endParaRPr lang="fr-FR" sz="1100" dirty="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200">
                          <a:effectLst/>
                        </a:rPr>
                        <a:t>LATITUDES</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200">
                          <a:effectLst/>
                        </a:rPr>
                        <a:t>LONGITUDE</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ELEVATION</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200">
                          <a:effectLst/>
                        </a:rPr>
                        <a:t>STATION TYPE</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200">
                          <a:effectLst/>
                        </a:rPr>
                        <a:t>VARIABLE</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200">
                          <a:effectLst/>
                        </a:rPr>
                        <a:t>SCHEDULE</a:t>
                      </a:r>
                      <a:endParaRPr lang="fr-FR" sz="1100">
                        <a:effectLst/>
                        <a:latin typeface="Calibri"/>
                        <a:ea typeface="Calibri"/>
                        <a:cs typeface="Times New Roman"/>
                      </a:endParaRPr>
                    </a:p>
                  </a:txBody>
                  <a:tcPr marL="44450" marR="44450" marT="0" marB="0" anchor="b"/>
                </a:tc>
              </a:tr>
              <a:tr h="312026">
                <a:tc>
                  <a:txBody>
                    <a:bodyPr/>
                    <a:lstStyle/>
                    <a:p>
                      <a:pPr algn="ctr">
                        <a:lnSpc>
                          <a:spcPct val="115000"/>
                        </a:lnSpc>
                        <a:spcAft>
                          <a:spcPts val="0"/>
                        </a:spcAft>
                      </a:pPr>
                      <a:r>
                        <a:rPr lang="fr-FR" sz="1100">
                          <a:effectLst/>
                        </a:rPr>
                        <a:t>Lomé</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6,17455</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1,25315</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19.60m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 et foudre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Tabligbo</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6,60475</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1,50789</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40m</a:t>
                      </a:r>
                      <a:endParaRPr lang="fr-FR" sz="1100">
                        <a:effectLst/>
                        <a:latin typeface="Calibri"/>
                        <a:ea typeface="Calibri"/>
                        <a:cs typeface="Times New Roman"/>
                      </a:endParaRPr>
                    </a:p>
                  </a:txBody>
                  <a:tcPr marL="44450" marR="44450" marT="0" marB="0" anchor="b"/>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endParaRPr lang="fr-FR" sz="1100" dirty="0" smtClean="0">
                        <a:effectLst/>
                        <a:latin typeface="+mn-lt"/>
                      </a:endParaRPr>
                    </a:p>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Kouma-Konda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6,95617</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0,572</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641m</a:t>
                      </a:r>
                      <a:endParaRPr lang="fr-FR" sz="1100">
                        <a:effectLst/>
                        <a:latin typeface="Calibri"/>
                        <a:ea typeface="Calibri"/>
                        <a:cs typeface="Times New Roman"/>
                      </a:endParaRPr>
                    </a:p>
                  </a:txBody>
                  <a:tcPr marL="44450" marR="44450" marT="0" marB="0" anchor="b"/>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fr-FR" sz="1100" dirty="0" smtClean="0">
                          <a:effectLst/>
                          <a:latin typeface="+mn-lt"/>
                        </a:rPr>
                        <a:t>synoptique</a:t>
                      </a:r>
                    </a:p>
                    <a:p>
                      <a:pPr>
                        <a:lnSpc>
                          <a:spcPct val="115000"/>
                        </a:lnSpc>
                      </a:pP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Atakpamé</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7,53838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1,12143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400m</a:t>
                      </a:r>
                      <a:endParaRPr lang="fr-FR" sz="1100">
                        <a:effectLst/>
                        <a:latin typeface="Calibri"/>
                        <a:ea typeface="Calibri"/>
                        <a:cs typeface="Times New Roman"/>
                      </a:endParaRPr>
                    </a:p>
                  </a:txBody>
                  <a:tcPr marL="44450" marR="44450" marT="0" marB="0" anchor="b"/>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endParaRPr lang="fr-FR" sz="1100" dirty="0" smtClean="0">
                        <a:effectLst/>
                        <a:latin typeface="+mn-lt"/>
                      </a:endParaRPr>
                    </a:p>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Sotouboua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8,56</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0,98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577m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a:t>
                      </a:r>
                      <a:r>
                        <a:rPr lang="fr-FR" sz="1100" baseline="0" dirty="0" smtClean="0">
                          <a:effectLst/>
                          <a:latin typeface="Calibri"/>
                        </a:rPr>
                        <a:t>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Sokodé</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8,99517</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1,15176</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387m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Kara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9,62788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1,20357</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342m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Niamtougou</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1,083333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462m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Mango</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10,36191</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0,46916</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146m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Dapaong</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10,836</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0,22809</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230m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synoptique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Mandouri</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10,85</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0,82</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140m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Bassar</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9,277583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0,7851389</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315m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Guérin Kouka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9,683268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0,606177</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225m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pluviométrique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pluviométrie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Tindjassee</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8,651389</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0,4458333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125 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pluviométrique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pluviométrie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Kanté</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9,961861</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1,042944</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280m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Dayni</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7,217278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0,69875</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795m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Anié Mono</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7,58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1,51</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160m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Pagouda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9,74084</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1,32286</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430m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12026">
                <a:tc>
                  <a:txBody>
                    <a:bodyPr/>
                    <a:lstStyle/>
                    <a:p>
                      <a:pPr algn="ctr">
                        <a:lnSpc>
                          <a:spcPct val="115000"/>
                        </a:lnSpc>
                        <a:spcAft>
                          <a:spcPts val="0"/>
                        </a:spcAft>
                      </a:pPr>
                      <a:r>
                        <a:rPr lang="fr-FR" sz="1100">
                          <a:effectLst/>
                        </a:rPr>
                        <a:t>Blitta</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8,33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0,98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000">
                          <a:effectLst/>
                        </a:rPr>
                        <a:t>350m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r h="323743">
                <a:tc>
                  <a:txBody>
                    <a:bodyPr/>
                    <a:lstStyle/>
                    <a:p>
                      <a:pPr algn="ctr">
                        <a:lnSpc>
                          <a:spcPct val="115000"/>
                        </a:lnSpc>
                        <a:spcAft>
                          <a:spcPts val="0"/>
                        </a:spcAft>
                      </a:pPr>
                      <a:r>
                        <a:rPr lang="fr-FR" sz="1100">
                          <a:effectLst/>
                        </a:rPr>
                        <a:t>Pya hodo</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9.666778</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1.172333</a:t>
                      </a:r>
                      <a:endParaRPr lang="fr-FR" sz="1100">
                        <a:effectLst/>
                        <a:latin typeface="Calibri"/>
                        <a:ea typeface="Calibri"/>
                        <a:cs typeface="Times New Roman"/>
                      </a:endParaRPr>
                    </a:p>
                  </a:txBody>
                  <a:tcPr marL="44450" marR="44450" marT="0" marB="0" anchor="b"/>
                </a:tc>
                <a:tc>
                  <a:txBody>
                    <a:bodyPr/>
                    <a:lstStyle/>
                    <a:p>
                      <a:pPr algn="ctr">
                        <a:lnSpc>
                          <a:spcPct val="115000"/>
                        </a:lnSpc>
                        <a:spcAft>
                          <a:spcPts val="0"/>
                        </a:spcAft>
                      </a:pPr>
                      <a:r>
                        <a:rPr lang="fr-FR" sz="1100">
                          <a:effectLst/>
                        </a:rPr>
                        <a:t>246 m</a:t>
                      </a:r>
                      <a:endParaRPr lang="fr-FR" sz="1100">
                        <a:effectLst/>
                        <a:latin typeface="Calibri"/>
                        <a:ea typeface="Calibri"/>
                        <a:cs typeface="Times New Roman"/>
                      </a:endParaRPr>
                    </a:p>
                  </a:txBody>
                  <a:tcPr marL="44450" marR="44450" marT="0" marB="0" anchor="b"/>
                </a:tc>
                <a:tc>
                  <a:txBody>
                    <a:bodyPr/>
                    <a:lstStyle/>
                    <a:p>
                      <a:pPr>
                        <a:lnSpc>
                          <a:spcPct val="115000"/>
                        </a:lnSpc>
                      </a:pPr>
                      <a:r>
                        <a:rPr lang="fr-FR" sz="1100" dirty="0" smtClean="0">
                          <a:effectLst/>
                          <a:latin typeface="Calibri"/>
                        </a:rPr>
                        <a:t>climatologique</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Paramètres cités</a:t>
                      </a:r>
                      <a:endParaRPr lang="fr-FR" sz="1100" dirty="0">
                        <a:effectLst/>
                        <a:latin typeface="Calibri"/>
                      </a:endParaRPr>
                    </a:p>
                  </a:txBody>
                  <a:tcPr marL="44450" marR="44450" marT="0" marB="0" anchor="b"/>
                </a:tc>
                <a:tc>
                  <a:txBody>
                    <a:bodyPr/>
                    <a:lstStyle/>
                    <a:p>
                      <a:pPr>
                        <a:lnSpc>
                          <a:spcPct val="115000"/>
                        </a:lnSpc>
                      </a:pPr>
                      <a:r>
                        <a:rPr lang="fr-FR" sz="1100" dirty="0" smtClean="0">
                          <a:effectLst/>
                          <a:latin typeface="Calibri"/>
                        </a:rPr>
                        <a:t>horaire</a:t>
                      </a:r>
                      <a:endParaRPr lang="fr-FR" sz="1100" dirty="0">
                        <a:effectLst/>
                        <a:latin typeface="Calibri"/>
                      </a:endParaRPr>
                    </a:p>
                  </a:txBody>
                  <a:tcPr marL="44450" marR="44450" marT="0" marB="0" anchor="b"/>
                </a:tc>
              </a:tr>
            </a:tbl>
          </a:graphicData>
        </a:graphic>
      </p:graphicFrame>
    </p:spTree>
    <p:extLst>
      <p:ext uri="{BB962C8B-B14F-4D97-AF65-F5344CB8AC3E}">
        <p14:creationId xmlns:p14="http://schemas.microsoft.com/office/powerpoint/2010/main" val="38472705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592"/>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smtClean="0">
                <a:solidFill>
                  <a:srgbClr val="000090"/>
                </a:solidFill>
              </a:rPr>
              <a:t>Merci</a:t>
            </a:r>
            <a:endParaRPr lang="en-US" sz="4800" dirty="0">
              <a:solidFill>
                <a:srgbClr val="000090"/>
              </a:solidFill>
            </a:endParaRPr>
          </a:p>
        </p:txBody>
      </p:sp>
    </p:spTree>
    <p:extLst>
      <p:ext uri="{BB962C8B-B14F-4D97-AF65-F5344CB8AC3E}">
        <p14:creationId xmlns:p14="http://schemas.microsoft.com/office/powerpoint/2010/main" val="2024755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000090"/>
                </a:solidFill>
              </a:rPr>
              <a:t>Outline</a:t>
            </a:r>
            <a:endParaRPr lang="en-US" sz="3600" dirty="0"/>
          </a:p>
        </p:txBody>
      </p:sp>
      <p:sp>
        <p:nvSpPr>
          <p:cNvPr id="3" name="Content Placeholder 2"/>
          <p:cNvSpPr>
            <a:spLocks noGrp="1"/>
          </p:cNvSpPr>
          <p:nvPr>
            <p:ph idx="1"/>
          </p:nvPr>
        </p:nvSpPr>
        <p:spPr>
          <a:xfrm>
            <a:off x="457200" y="1417638"/>
            <a:ext cx="8229600" cy="4708525"/>
          </a:xfrm>
        </p:spPr>
        <p:txBody>
          <a:bodyPr>
            <a:normAutofit/>
          </a:bodyPr>
          <a:lstStyle/>
          <a:p>
            <a:pPr marL="682625" indent="-682625">
              <a:buFont typeface="+mj-lt"/>
              <a:buAutoNum type="romanUcPeriod"/>
            </a:pPr>
            <a:r>
              <a:rPr lang="fr-FR" sz="2400" dirty="0"/>
              <a:t>Introduction au pays et au </a:t>
            </a:r>
            <a:r>
              <a:rPr lang="fr-FR" sz="2400" dirty="0" smtClean="0"/>
              <a:t>SMHN</a:t>
            </a:r>
          </a:p>
          <a:p>
            <a:pPr marL="682625" indent="-682625">
              <a:buFont typeface="+mj-lt"/>
              <a:buAutoNum type="romanUcPeriod"/>
            </a:pPr>
            <a:r>
              <a:rPr lang="fr-FR" sz="2400" dirty="0" smtClean="0"/>
              <a:t>Contexte </a:t>
            </a:r>
            <a:r>
              <a:rPr lang="fr-FR" sz="2400" dirty="0"/>
              <a:t>physique du </a:t>
            </a:r>
            <a:r>
              <a:rPr lang="fr-FR" sz="2400" dirty="0" smtClean="0"/>
              <a:t>pays</a:t>
            </a:r>
          </a:p>
          <a:p>
            <a:pPr marL="682625" indent="-682625">
              <a:buFont typeface="+mj-lt"/>
              <a:buAutoNum type="romanUcPeriod"/>
            </a:pPr>
            <a:r>
              <a:rPr lang="fr-FR" sz="2400" dirty="0" smtClean="0"/>
              <a:t>Exigences </a:t>
            </a:r>
            <a:r>
              <a:rPr lang="fr-FR" sz="2400" dirty="0"/>
              <a:t>nationales pour les </a:t>
            </a:r>
            <a:r>
              <a:rPr lang="fr-FR" sz="2400" dirty="0" smtClean="0"/>
              <a:t>observations</a:t>
            </a:r>
          </a:p>
          <a:p>
            <a:pPr marL="682625" indent="-682625">
              <a:buFont typeface="+mj-lt"/>
              <a:buAutoNum type="romanUcPeriod"/>
            </a:pPr>
            <a:r>
              <a:rPr lang="fr-FR" sz="2400" dirty="0" smtClean="0"/>
              <a:t>Inventaire </a:t>
            </a:r>
            <a:r>
              <a:rPr lang="fr-FR" sz="2400" dirty="0"/>
              <a:t>des capacités d'observation nationales </a:t>
            </a:r>
            <a:r>
              <a:rPr lang="fr-FR" sz="2400" dirty="0" smtClean="0"/>
              <a:t>actuelles</a:t>
            </a:r>
            <a:endParaRPr lang="fr-FR" sz="2400" dirty="0" smtClean="0"/>
          </a:p>
        </p:txBody>
      </p:sp>
    </p:spTree>
    <p:extLst>
      <p:ext uri="{BB962C8B-B14F-4D97-AF65-F5344CB8AC3E}">
        <p14:creationId xmlns:p14="http://schemas.microsoft.com/office/powerpoint/2010/main" val="235736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78"/>
            <a:ext cx="8229600" cy="1143000"/>
          </a:xfrm>
        </p:spPr>
        <p:txBody>
          <a:bodyPr>
            <a:normAutofit/>
          </a:bodyPr>
          <a:lstStyle/>
          <a:p>
            <a:r>
              <a:rPr lang="fr-FR" sz="3200" b="1" dirty="0" smtClean="0">
                <a:solidFill>
                  <a:srgbClr val="000090"/>
                </a:solidFill>
              </a:rPr>
              <a:t>INTRODUCTION</a:t>
            </a:r>
            <a:endParaRPr lang="en-US" sz="3600" dirty="0"/>
          </a:p>
        </p:txBody>
      </p:sp>
      <p:sp>
        <p:nvSpPr>
          <p:cNvPr id="3" name="Content Placeholder 2"/>
          <p:cNvSpPr>
            <a:spLocks noGrp="1"/>
          </p:cNvSpPr>
          <p:nvPr>
            <p:ph idx="1"/>
          </p:nvPr>
        </p:nvSpPr>
        <p:spPr>
          <a:xfrm>
            <a:off x="163772" y="912670"/>
            <a:ext cx="8789159" cy="4708525"/>
          </a:xfrm>
        </p:spPr>
        <p:txBody>
          <a:bodyPr>
            <a:noAutofit/>
          </a:bodyPr>
          <a:lstStyle/>
          <a:p>
            <a:pPr marL="0" indent="0" algn="just">
              <a:buNone/>
            </a:pPr>
            <a:r>
              <a:rPr lang="fr-FR" sz="2700" dirty="0"/>
              <a:t>Le Togo est un petit pays de l’Afrique occidentale limité au nord par le Burkina-Faso, au sud par l’océan atlantique, à l’est par le Benin et à l’ouest par le Ghana. D’une longueur de 6ookm, sa largeur varie entre 50 et 150km. Il a une superficie de 56600km2 et compte  environs 6 millions d’habitants aujourd’hui. </a:t>
            </a:r>
            <a:endParaRPr lang="fr-FR" sz="2700" dirty="0" smtClean="0"/>
          </a:p>
          <a:p>
            <a:pPr marL="0" indent="0" algn="just">
              <a:buNone/>
            </a:pPr>
            <a:r>
              <a:rPr lang="x-none" sz="2700"/>
              <a:t>Le Togo possède un climat subéquatorial au sud et subsaharien au nord, avec des températures annuelles moyennes comprises entre 27,2 °C et 30 °C sur le littoral.</a:t>
            </a:r>
            <a:r>
              <a:rPr lang="fr-FR" sz="2700" dirty="0"/>
              <a:t>Le Sud est soumis à deux saisons des pluies et deux saison </a:t>
            </a:r>
            <a:r>
              <a:rPr lang="fr-FR" sz="2700" dirty="0" smtClean="0"/>
              <a:t>sèches tandis que le Nord ne connait qu’une seule saison des pluies et une seule saison sèche. Les précipitations atteignent parfois 1700 mm surtout dans les zones montagneuses.</a:t>
            </a:r>
          </a:p>
        </p:txBody>
      </p:sp>
    </p:spTree>
    <p:extLst>
      <p:ext uri="{BB962C8B-B14F-4D97-AF65-F5344CB8AC3E}">
        <p14:creationId xmlns:p14="http://schemas.microsoft.com/office/powerpoint/2010/main" val="82814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5534" y="0"/>
            <a:ext cx="9048466" cy="6305266"/>
          </a:xfrm>
        </p:spPr>
        <p:txBody>
          <a:bodyPr>
            <a:normAutofit fontScale="92500"/>
          </a:bodyPr>
          <a:lstStyle/>
          <a:p>
            <a:pPr marL="0" indent="0">
              <a:buNone/>
            </a:pPr>
            <a:r>
              <a:rPr lang="fr-FR" dirty="0"/>
              <a:t>La Direction Générale de la Météorologie Nationale du Togo est un service de la République Togolaise, créée par décret n° 71/027 du 18 novembre 1971.</a:t>
            </a:r>
          </a:p>
          <a:p>
            <a:pPr marL="0" indent="0">
              <a:buNone/>
            </a:pPr>
            <a:r>
              <a:rPr lang="fr-FR" dirty="0"/>
              <a:t>Elle s’est  donnée pour objectifs principaux :</a:t>
            </a:r>
          </a:p>
          <a:p>
            <a:pPr marL="0" indent="0">
              <a:buNone/>
            </a:pPr>
            <a:r>
              <a:rPr lang="fr-FR" dirty="0" smtClean="0"/>
              <a:t> - </a:t>
            </a:r>
            <a:r>
              <a:rPr lang="fr-FR" dirty="0"/>
              <a:t>D’organiser, de réglementer et d’harmoniser les programmes d’actions   météorologiques en relation avec l’Organisation Météorologique Mondiale (OMM),</a:t>
            </a:r>
          </a:p>
          <a:p>
            <a:pPr marL="0" indent="0">
              <a:buNone/>
            </a:pPr>
            <a:r>
              <a:rPr lang="fr-FR" dirty="0" smtClean="0"/>
              <a:t> - </a:t>
            </a:r>
            <a:r>
              <a:rPr lang="fr-FR" dirty="0"/>
              <a:t>De gérer et d’exploiter le réseau météorologique national,</a:t>
            </a:r>
          </a:p>
          <a:p>
            <a:pPr marL="0" indent="0">
              <a:buNone/>
            </a:pPr>
            <a:r>
              <a:rPr lang="fr-FR" dirty="0" smtClean="0"/>
              <a:t> - </a:t>
            </a:r>
            <a:r>
              <a:rPr lang="fr-FR" dirty="0"/>
              <a:t>De former le personnel de la météorologie nationale,</a:t>
            </a:r>
          </a:p>
          <a:p>
            <a:pPr marL="0" indent="0">
              <a:buNone/>
            </a:pPr>
            <a:r>
              <a:rPr lang="fr-FR" dirty="0" smtClean="0"/>
              <a:t> - </a:t>
            </a:r>
            <a:r>
              <a:rPr lang="fr-FR" dirty="0"/>
              <a:t>De mettre à la disposition des usagers tant nationaux qu’internationaux, des données statistiques fiables</a:t>
            </a:r>
          </a:p>
        </p:txBody>
      </p:sp>
    </p:spTree>
    <p:extLst>
      <p:ext uri="{BB962C8B-B14F-4D97-AF65-F5344CB8AC3E}">
        <p14:creationId xmlns:p14="http://schemas.microsoft.com/office/powerpoint/2010/main" val="13974226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22830"/>
            <a:ext cx="9144000" cy="6155140"/>
          </a:xfrm>
        </p:spPr>
        <p:txBody>
          <a:bodyPr>
            <a:noAutofit/>
          </a:bodyPr>
          <a:lstStyle/>
          <a:p>
            <a:pPr marL="0" indent="0">
              <a:buNone/>
              <a:defRPr/>
            </a:pPr>
            <a:r>
              <a:rPr lang="fr-FR" sz="3000" dirty="0"/>
              <a:t>La Direction Générale de la Météorologie Nationale (</a:t>
            </a:r>
            <a:r>
              <a:rPr lang="fr-FR" sz="3000" dirty="0" smtClean="0"/>
              <a:t>DGMN)  a un réseau météorologique constitué de:</a:t>
            </a:r>
          </a:p>
          <a:p>
            <a:pPr>
              <a:buFont typeface="Wingdings" pitchFamily="2" charset="2"/>
              <a:buChar char="§"/>
              <a:defRPr/>
            </a:pPr>
            <a:r>
              <a:rPr lang="fr-FR" sz="3000" dirty="0" smtClean="0"/>
              <a:t> </a:t>
            </a:r>
            <a:r>
              <a:rPr lang="fr-FR" sz="3000" dirty="0"/>
              <a:t>neuf (9) stations synoptiques  à la fois classiques et automatiques;</a:t>
            </a:r>
          </a:p>
          <a:p>
            <a:pPr>
              <a:buFont typeface="Wingdings" pitchFamily="2" charset="2"/>
              <a:buChar char="§"/>
              <a:defRPr/>
            </a:pPr>
            <a:r>
              <a:rPr lang="fr-FR" sz="3000" dirty="0"/>
              <a:t>18 stations synoptiques  purement </a:t>
            </a:r>
            <a:r>
              <a:rPr lang="fr-FR" sz="3000" dirty="0" smtClean="0"/>
              <a:t>automatiques;</a:t>
            </a:r>
            <a:endParaRPr lang="fr-FR" sz="3000" dirty="0"/>
          </a:p>
          <a:p>
            <a:pPr>
              <a:buFont typeface="Wingdings" pitchFamily="2" charset="2"/>
              <a:buChar char="§"/>
              <a:defRPr/>
            </a:pPr>
            <a:r>
              <a:rPr lang="fr-FR" sz="3000" dirty="0"/>
              <a:t>Au total 26 stations </a:t>
            </a:r>
            <a:r>
              <a:rPr lang="fr-FR" sz="3000" dirty="0" smtClean="0"/>
              <a:t>automatiques;</a:t>
            </a:r>
            <a:endParaRPr lang="fr-FR" sz="3000" dirty="0"/>
          </a:p>
          <a:p>
            <a:pPr>
              <a:buFont typeface="Wingdings" pitchFamily="2" charset="2"/>
              <a:buChar char="§"/>
              <a:defRPr/>
            </a:pPr>
            <a:r>
              <a:rPr lang="fr-FR" sz="3000" dirty="0"/>
              <a:t> </a:t>
            </a:r>
            <a:r>
              <a:rPr lang="fr-FR" sz="3000" dirty="0" smtClean="0"/>
              <a:t>Quatre (4) </a:t>
            </a:r>
            <a:r>
              <a:rPr lang="fr-FR" sz="3000" dirty="0"/>
              <a:t>stations </a:t>
            </a:r>
            <a:r>
              <a:rPr lang="fr-FR" sz="3000" dirty="0" smtClean="0"/>
              <a:t>climatologiques;</a:t>
            </a:r>
          </a:p>
          <a:p>
            <a:pPr>
              <a:buFont typeface="Wingdings" pitchFamily="2" charset="2"/>
              <a:buChar char="§"/>
              <a:defRPr/>
            </a:pPr>
            <a:r>
              <a:rPr lang="fr-FR" sz="3000" dirty="0" smtClean="0"/>
              <a:t>136 postes pluviométriques automatiques;</a:t>
            </a:r>
          </a:p>
          <a:p>
            <a:pPr>
              <a:buFont typeface="Wingdings" pitchFamily="2" charset="2"/>
              <a:buChar char="§"/>
              <a:defRPr/>
            </a:pPr>
            <a:r>
              <a:rPr lang="fr-FR" sz="3000" dirty="0" smtClean="0"/>
              <a:t>100 postes pluviométriques classiques;</a:t>
            </a:r>
            <a:endParaRPr lang="fr-FR" sz="3000" dirty="0"/>
          </a:p>
          <a:p>
            <a:pPr marL="0" indent="0">
              <a:buNone/>
              <a:defRPr/>
            </a:pPr>
            <a:endParaRPr lang="fr-FR" sz="3000" dirty="0"/>
          </a:p>
        </p:txBody>
      </p:sp>
    </p:spTree>
    <p:extLst>
      <p:ext uri="{BB962C8B-B14F-4D97-AF65-F5344CB8AC3E}">
        <p14:creationId xmlns:p14="http://schemas.microsoft.com/office/powerpoint/2010/main" val="3510355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63773" y="150125"/>
            <a:ext cx="8843749" cy="6073253"/>
          </a:xfrm>
        </p:spPr>
        <p:txBody>
          <a:bodyPr>
            <a:normAutofit/>
          </a:bodyPr>
          <a:lstStyle/>
          <a:p>
            <a:pPr marL="0" indent="0">
              <a:buNone/>
            </a:pPr>
            <a:endParaRPr lang="fr-FR" dirty="0"/>
          </a:p>
          <a:p>
            <a:pPr marL="0" indent="0">
              <a:buNone/>
            </a:pPr>
            <a:r>
              <a:rPr lang="fr-FR" dirty="0"/>
              <a:t>La Direction Générale de la Météorologie Nationale manque de :</a:t>
            </a:r>
          </a:p>
          <a:p>
            <a:pPr marL="0" indent="0">
              <a:buNone/>
            </a:pPr>
            <a:r>
              <a:rPr lang="fr-FR" dirty="0" smtClean="0"/>
              <a:t>- personnel </a:t>
            </a:r>
            <a:r>
              <a:rPr lang="fr-FR" dirty="0"/>
              <a:t>qualifié en météo et maintenance informatique (</a:t>
            </a:r>
            <a:r>
              <a:rPr lang="fr-FR" dirty="0" smtClean="0"/>
              <a:t>la majorité est admise à la retraite).</a:t>
            </a:r>
            <a:endParaRPr lang="fr-FR" dirty="0"/>
          </a:p>
          <a:p>
            <a:pPr marL="0" indent="0">
              <a:buNone/>
            </a:pPr>
            <a:r>
              <a:rPr lang="fr-FR" dirty="0" smtClean="0"/>
              <a:t>-</a:t>
            </a:r>
            <a:r>
              <a:rPr lang="fr-FR" dirty="0"/>
              <a:t>Manque </a:t>
            </a:r>
            <a:r>
              <a:rPr lang="fr-FR" dirty="0" smtClean="0"/>
              <a:t> </a:t>
            </a:r>
            <a:r>
              <a:rPr lang="fr-FR" dirty="0"/>
              <a:t>de matériel de collecte, de traitement des données et de maintenance informatique.</a:t>
            </a:r>
          </a:p>
          <a:p>
            <a:pPr marL="0" indent="0">
              <a:buNone/>
            </a:pPr>
            <a:r>
              <a:rPr lang="fr-FR" dirty="0"/>
              <a:t>- </a:t>
            </a:r>
            <a:r>
              <a:rPr lang="fr-FR" dirty="0" smtClean="0"/>
              <a:t>Insuffisance  </a:t>
            </a:r>
            <a:r>
              <a:rPr lang="fr-FR" dirty="0"/>
              <a:t>de matériel roulant pour inspection </a:t>
            </a:r>
          </a:p>
        </p:txBody>
      </p:sp>
    </p:spTree>
    <p:extLst>
      <p:ext uri="{BB962C8B-B14F-4D97-AF65-F5344CB8AC3E}">
        <p14:creationId xmlns:p14="http://schemas.microsoft.com/office/powerpoint/2010/main" val="2648122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fr-FR" sz="4000" b="1" dirty="0" smtClean="0">
                <a:solidFill>
                  <a:srgbClr val="000090"/>
                </a:solidFill>
              </a:rPr>
              <a:t>CONTEXTE PHYSIQUE DU PAYS</a:t>
            </a:r>
            <a:br>
              <a:rPr lang="fr-FR" sz="4000" b="1" dirty="0" smtClean="0">
                <a:solidFill>
                  <a:srgbClr val="000090"/>
                </a:solidFill>
              </a:rPr>
            </a:br>
            <a:endParaRPr lang="en-US" sz="3100" dirty="0">
              <a:solidFill>
                <a:srgbClr val="000090"/>
              </a:solidFill>
            </a:endParaRPr>
          </a:p>
        </p:txBody>
      </p:sp>
      <p:sp>
        <p:nvSpPr>
          <p:cNvPr id="3" name="Content Placeholder 2"/>
          <p:cNvSpPr>
            <a:spLocks noGrp="1"/>
          </p:cNvSpPr>
          <p:nvPr>
            <p:ph idx="1"/>
          </p:nvPr>
        </p:nvSpPr>
        <p:spPr>
          <a:xfrm>
            <a:off x="122830" y="887105"/>
            <a:ext cx="9021170" cy="5512014"/>
          </a:xfrm>
        </p:spPr>
        <p:txBody>
          <a:bodyPr>
            <a:normAutofit/>
          </a:bodyPr>
          <a:lstStyle/>
          <a:p>
            <a:pPr marL="0" indent="0" algn="just">
              <a:buNone/>
            </a:pPr>
            <a:r>
              <a:rPr lang="fr-FR" sz="2800" dirty="0"/>
              <a:t>Le Togo est un pays constitué en majorité de plaines. Sur une distance  de près de 300 km, une chaîne de montagne appelée chaîne de l’Atakora prends le pays en écharpe du Nord au sud.</a:t>
            </a:r>
          </a:p>
          <a:p>
            <a:pPr marL="0" indent="0" algn="just">
              <a:buNone/>
            </a:pPr>
            <a:r>
              <a:rPr lang="fr-FR" sz="2800" dirty="0"/>
              <a:t>Deux grands fleuves arrosent le pays avec leurs réseaux	hydrographiques.</a:t>
            </a:r>
          </a:p>
          <a:p>
            <a:pPr marL="0" indent="0" algn="just">
              <a:buNone/>
            </a:pPr>
            <a:r>
              <a:rPr lang="fr-FR" sz="2800" dirty="0"/>
              <a:t>Le réseau hydrographique de l’OTI au Nord et celui du MONO au Sud.</a:t>
            </a:r>
          </a:p>
          <a:p>
            <a:pPr marL="0" indent="0" algn="just">
              <a:buNone/>
            </a:pPr>
            <a:r>
              <a:rPr lang="fr-FR" sz="2800" dirty="0"/>
              <a:t>L’extrême sud du pays est constitué d’un bassin alimenté par deux petits fleuves avec un système lagunaire provenant du Ghana et qui continue jusqu’au bénin.</a:t>
            </a:r>
          </a:p>
        </p:txBody>
      </p:sp>
    </p:spTree>
    <p:extLst>
      <p:ext uri="{BB962C8B-B14F-4D97-AF65-F5344CB8AC3E}">
        <p14:creationId xmlns:p14="http://schemas.microsoft.com/office/powerpoint/2010/main" val="96859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 y="191069"/>
            <a:ext cx="9144001" cy="6537277"/>
          </a:xfrm>
        </p:spPr>
        <p:txBody>
          <a:bodyPr/>
          <a:lstStyle/>
          <a:p>
            <a:endParaRPr lang="fr-FR" dirty="0"/>
          </a:p>
        </p:txBody>
      </p:sp>
      <p:pic>
        <p:nvPicPr>
          <p:cNvPr id="1026" name="Picture 2" descr="C:\Users\user\Desktop\OSCAR\togo_site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7605" y="0"/>
            <a:ext cx="4656526" cy="6797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612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lstStyle/>
          <a:p>
            <a:pPr marL="0" indent="0">
              <a:buNone/>
            </a:pPr>
            <a:endParaRPr lang="fr-FR" dirty="0"/>
          </a:p>
        </p:txBody>
      </p:sp>
      <p:pic>
        <p:nvPicPr>
          <p:cNvPr id="2050" name="Picture 2" descr="C:\Users\user\Desktop\OSCAR\Togo-Fleuves-Villes-Principales-1.png"/>
          <p:cNvPicPr>
            <a:picLocks noChangeAspect="1" noChangeArrowheads="1"/>
          </p:cNvPicPr>
          <p:nvPr/>
        </p:nvPicPr>
        <p:blipFill rotWithShape="1">
          <a:blip r:embed="rId2">
            <a:extLst>
              <a:ext uri="{28A0092B-C50C-407E-A947-70E740481C1C}">
                <a14:useLocalDpi xmlns:a14="http://schemas.microsoft.com/office/drawing/2010/main" val="0"/>
              </a:ext>
            </a:extLst>
          </a:blip>
          <a:srcRect l="27167" r="27376"/>
          <a:stretch/>
        </p:blipFill>
        <p:spPr bwMode="auto">
          <a:xfrm>
            <a:off x="3084394" y="0"/>
            <a:ext cx="29615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333435"/>
      </p:ext>
    </p:extLst>
  </p:cSld>
  <p:clrMapOvr>
    <a:masterClrMapping/>
  </p:clrMapOvr>
  <p:timing>
    <p:tnLst>
      <p:par>
        <p:cTn id="1" dur="indefinite" restart="never" nodeType="tmRoot"/>
      </p:par>
    </p:tnLst>
  </p:timing>
</p:sld>
</file>

<file path=ppt/theme/theme1.xml><?xml version="1.0" encoding="utf-8"?>
<a:theme xmlns:a="http://schemas.openxmlformats.org/drawingml/2006/main" name="WMO_BLU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WMO_BLUE_Powerpoint_en_fr</Template>
  <TotalTime>45100</TotalTime>
  <Words>606</Words>
  <Application>Microsoft Office PowerPoint</Application>
  <PresentationFormat>Affichage à l'écran (4:3)</PresentationFormat>
  <Paragraphs>205</Paragraphs>
  <Slides>16</Slides>
  <Notes>0</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WMO_BLUE_Powerpoint_en_fr</vt:lpstr>
      <vt:lpstr>Présentation PowerPoint</vt:lpstr>
      <vt:lpstr>Outline</vt:lpstr>
      <vt:lpstr>INTRODUCTION</vt:lpstr>
      <vt:lpstr>Présentation PowerPoint</vt:lpstr>
      <vt:lpstr>Présentation PowerPoint</vt:lpstr>
      <vt:lpstr>Présentation PowerPoint</vt:lpstr>
      <vt:lpstr>CONTEXTE PHYSIQUE DU PAYS </vt:lpstr>
      <vt:lpstr>Présentation PowerPoint</vt:lpstr>
      <vt:lpstr>Présentation PowerPoint</vt:lpstr>
      <vt:lpstr>EXIGENCES NATIONALES POUR LES OBSERVATIONS</vt:lpstr>
      <vt:lpstr>INVENTAIRE DES CAPACITÉS D'OBSERVATION NATIONALES ACTUELLES </vt:lpstr>
      <vt:lpstr>Présentation PowerPoint</vt:lpstr>
      <vt:lpstr>Présentation PowerPoint</vt:lpstr>
      <vt:lpstr>Présentation PowerPoint</vt:lpstr>
      <vt:lpstr>Présentation PowerPoint</vt:lpstr>
      <vt:lpstr>Présentation PowerPoint</vt:lpstr>
    </vt:vector>
  </TitlesOfParts>
  <Company>WMO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 Proescholdt</dc:creator>
  <cp:lastModifiedBy>user</cp:lastModifiedBy>
  <cp:revision>126</cp:revision>
  <dcterms:created xsi:type="dcterms:W3CDTF">2016-05-31T14:56:00Z</dcterms:created>
  <dcterms:modified xsi:type="dcterms:W3CDTF">2019-04-09T07:50:35Z</dcterms:modified>
</cp:coreProperties>
</file>