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90" r:id="rId2"/>
    <p:sldId id="307" r:id="rId3"/>
    <p:sldId id="308" r:id="rId4"/>
    <p:sldId id="319" r:id="rId5"/>
    <p:sldId id="309" r:id="rId6"/>
    <p:sldId id="320" r:id="rId7"/>
    <p:sldId id="316" r:id="rId8"/>
    <p:sldId id="317" r:id="rId9"/>
    <p:sldId id="318" r:id="rId10"/>
    <p:sldId id="322" r:id="rId11"/>
    <p:sldId id="312" r:id="rId12"/>
    <p:sldId id="314" r:id="rId13"/>
    <p:sldId id="304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2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80" d="100"/>
          <a:sy n="80" d="100"/>
        </p:scale>
        <p:origin x="88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7DE5CF-6814-4909-B708-F343D93A7061}" type="datetimeFigureOut">
              <a:rPr lang="en-US" smtClean="0"/>
              <a:t>4/8/2019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E743E5-4380-40C3-9838-204ECE7E0F7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643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4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‹N°›</a:t>
            </a:fld>
            <a:endParaRPr lang="en-US"/>
          </a:p>
        </p:txBody>
      </p:sp>
      <p:pic>
        <p:nvPicPr>
          <p:cNvPr id="7" name="Picture 6" descr="wmo2016_powerpoint_standard_v2-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1694"/>
            <a:ext cx="198882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931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901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3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454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727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12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5096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84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59AF2F-52C6-9B46-B8B2-0579234AE62E}" type="slidenum">
              <a:rPr lang="en-US" smtClean="0"/>
              <a:t>‹N°›</a:t>
            </a:fld>
            <a:endParaRPr lang="en-US"/>
          </a:p>
        </p:txBody>
      </p:sp>
      <p:pic>
        <p:nvPicPr>
          <p:cNvPr id="7" name="Picture 6" descr="wmo2016_powerpoint_standard_v2-2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1694"/>
            <a:ext cx="198882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617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CH"/>
              <a:t>Atelier OSCAR/Surface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CH"/>
              <a:t>Dakar/Senegal</a:t>
            </a:r>
            <a:endParaRPr lang="fr-CH" dirty="0"/>
          </a:p>
          <a:p>
            <a:r>
              <a:rPr lang="fr-CH"/>
              <a:t>9-11 April 2019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4733347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AB71395D-4180-4699-9946-D3910DDD06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589" y="561907"/>
            <a:ext cx="8396578" cy="538424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132F17A-D440-41B4-BE15-160C94F21717}"/>
              </a:ext>
            </a:extLst>
          </p:cNvPr>
          <p:cNvSpPr/>
          <p:nvPr/>
        </p:nvSpPr>
        <p:spPr>
          <a:xfrm>
            <a:off x="4047213" y="4942586"/>
            <a:ext cx="202758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PRODUITS ET INFORMATIONS METEO</a:t>
            </a:r>
            <a:endParaRPr lang="fr-FR" sz="14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ctr"/>
            <a:r>
              <a:rPr lang="fr-FR" sz="1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AVIS ET CONSEILS</a:t>
            </a:r>
            <a:endParaRPr lang="fr-FR" sz="14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118B6B4-B6D0-4CF9-96C4-CA8322A6DF2F}"/>
              </a:ext>
            </a:extLst>
          </p:cNvPr>
          <p:cNvSpPr/>
          <p:nvPr/>
        </p:nvSpPr>
        <p:spPr>
          <a:xfrm>
            <a:off x="0" y="100242"/>
            <a:ext cx="90088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fr-FR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 c</a:t>
            </a:r>
            <a:r>
              <a:rPr lang="fr-FR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orbel"/>
              </a:rPr>
              <a:t>haine de collecte, de production et de diffusion de l’information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0364E98-E74E-4C3B-BF23-0CD0D19900B2}"/>
              </a:ext>
            </a:extLst>
          </p:cNvPr>
          <p:cNvSpPr/>
          <p:nvPr/>
        </p:nvSpPr>
        <p:spPr>
          <a:xfrm>
            <a:off x="7235687" y="1023572"/>
            <a:ext cx="12404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fr-F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L’aviation</a:t>
            </a:r>
            <a:endParaRPr lang="fr-FR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34794588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485" y="274638"/>
            <a:ext cx="8431823" cy="1143000"/>
          </a:xfrm>
        </p:spPr>
        <p:txBody>
          <a:bodyPr>
            <a:normAutofit fontScale="90000"/>
          </a:bodyPr>
          <a:lstStyle/>
          <a:p>
            <a:r>
              <a:rPr lang="fr-FR" sz="3300" b="1">
                <a:solidFill>
                  <a:srgbClr val="000090"/>
                </a:solidFill>
              </a:rPr>
              <a:t>Inventaire des capacités d'observation nationales actuelles</a:t>
            </a:r>
            <a:br>
              <a:rPr lang="fr-FR" sz="3300" b="1">
                <a:solidFill>
                  <a:srgbClr val="000090"/>
                </a:solidFill>
              </a:rPr>
            </a:br>
            <a:r>
              <a:rPr lang="en-US" sz="3100">
                <a:solidFill>
                  <a:srgbClr val="000090"/>
                </a:solidFill>
              </a:rPr>
              <a:t>(cartes et listes – 2 ou 3 pages en total)</a:t>
            </a:r>
            <a:endParaRPr lang="en-US" sz="3100" b="1" dirty="0">
              <a:solidFill>
                <a:srgbClr val="00009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8675"/>
            <a:ext cx="8229600" cy="4447488"/>
          </a:xfrm>
        </p:spPr>
        <p:txBody>
          <a:bodyPr>
            <a:normAutofit/>
          </a:bodyPr>
          <a:lstStyle/>
          <a:p>
            <a:pPr marL="682625" indent="-682625">
              <a:buFont typeface="+mj-lt"/>
              <a:buAutoNum type="romanUcPeriod"/>
            </a:pPr>
            <a:r>
              <a:rPr lang="fr-FR" sz="2400" dirty="0"/>
              <a:t>Description des réseaux avec métadonnées</a:t>
            </a:r>
          </a:p>
          <a:p>
            <a:pPr marL="1082675" lvl="1" indent="-682625">
              <a:buFont typeface="+mj-lt"/>
              <a:buAutoNum type="arabicPeriod"/>
            </a:pPr>
            <a:r>
              <a:rPr lang="fr-FR" sz="2000" dirty="0"/>
              <a:t>Carte et liste des stations météorologiques / climatologiques opérationnelles (identifiant la technologie utilisée):</a:t>
            </a:r>
          </a:p>
          <a:p>
            <a:pPr marL="1482725" lvl="2" indent="-682625"/>
            <a:r>
              <a:rPr lang="fr-FR" sz="1600" dirty="0"/>
              <a:t>Stations d'observation de surface</a:t>
            </a:r>
          </a:p>
          <a:p>
            <a:pPr marL="1482725" lvl="2" indent="-682625"/>
            <a:r>
              <a:rPr lang="fr-FR" sz="1600" dirty="0"/>
              <a:t>Stations de précipitation</a:t>
            </a:r>
          </a:p>
          <a:p>
            <a:pPr marL="1482725" lvl="2" indent="-682625"/>
            <a:r>
              <a:rPr lang="fr-FR" sz="1600" dirty="0"/>
              <a:t>Stations haute altitude / radiosondes</a:t>
            </a:r>
          </a:p>
          <a:p>
            <a:pPr marL="1482725" lvl="2" indent="-682625"/>
            <a:r>
              <a:rPr lang="fr-FR" sz="1600" dirty="0"/>
              <a:t>Radars météorologiques</a:t>
            </a:r>
          </a:p>
          <a:p>
            <a:pPr marL="1482725" lvl="2" indent="-682625"/>
            <a:r>
              <a:rPr lang="fr-FR" sz="1600" dirty="0"/>
              <a:t>Réseaux de détection de la foudre</a:t>
            </a:r>
          </a:p>
          <a:p>
            <a:pPr marL="1082675" lvl="1" indent="-682625">
              <a:buFont typeface="+mj-lt"/>
              <a:buAutoNum type="arabicPeriod"/>
            </a:pPr>
            <a:r>
              <a:rPr lang="fr-FR" sz="2000" dirty="0"/>
              <a:t>Carte et liste des autres stations opérationnelles de surface:</a:t>
            </a:r>
          </a:p>
          <a:p>
            <a:pPr marL="1482725" lvl="2" indent="-682625"/>
            <a:r>
              <a:rPr lang="fr-FR" sz="1600" dirty="0"/>
              <a:t>Stations hydrologiques</a:t>
            </a:r>
          </a:p>
          <a:p>
            <a:pPr marL="1482725" lvl="2" indent="-682625"/>
            <a:r>
              <a:rPr lang="fr-FR" sz="1600" dirty="0"/>
              <a:t>Stations maritimes</a:t>
            </a:r>
          </a:p>
          <a:p>
            <a:pPr marL="1482725" lvl="2" indent="-682625"/>
            <a:r>
              <a:rPr lang="fr-FR" sz="1600" dirty="0"/>
              <a:t>Composition atmosphérique et autres stations</a:t>
            </a:r>
            <a:endParaRPr lang="fr-CH" sz="1200" dirty="0"/>
          </a:p>
        </p:txBody>
      </p:sp>
    </p:spTree>
    <p:extLst>
      <p:ext uri="{BB962C8B-B14F-4D97-AF65-F5344CB8AC3E}">
        <p14:creationId xmlns:p14="http://schemas.microsoft.com/office/powerpoint/2010/main" val="1265571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H"/>
              <a:t>Example d’une liste de stations</a:t>
            </a:r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937675"/>
              </p:ext>
            </p:extLst>
          </p:nvPr>
        </p:nvGraphicFramePr>
        <p:xfrm>
          <a:off x="614148" y="1397000"/>
          <a:ext cx="7861112" cy="51603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30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30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30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30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30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230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2301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924333">
                <a:tc>
                  <a:txBody>
                    <a:bodyPr/>
                    <a:lstStyle/>
                    <a:p>
                      <a:r>
                        <a:rPr lang="fr-CH"/>
                        <a:t>Name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H"/>
                        <a:t>Latitude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H"/>
                        <a:t>Longitude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H"/>
                        <a:t>Elevation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H"/>
                        <a:t>Station type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H"/>
                        <a:t>Variables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H"/>
                        <a:t>Schedule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4333">
                <a:tc>
                  <a:txBody>
                    <a:bodyPr/>
                    <a:lstStyle/>
                    <a:p>
                      <a:r>
                        <a:rPr lang="fr-CH" dirty="0" err="1"/>
                        <a:t>MyStation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H"/>
                        <a:t>66.123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H"/>
                        <a:t>56.78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H"/>
                        <a:t>1234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H"/>
                        <a:t>SYNOP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H"/>
                        <a:t>Pressure, temperature, humidity, ..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H" dirty="0" err="1"/>
                        <a:t>Hourly</a:t>
                      </a:r>
                      <a:r>
                        <a:rPr lang="fr-CH" baseline="0" dirty="0"/>
                        <a:t>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2433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2433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2433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83329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mo2016_powerpoint_standard_v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4592"/>
            <a:ext cx="9144000" cy="6858000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57200" y="2002370"/>
            <a:ext cx="8229600" cy="18408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>
                <a:solidFill>
                  <a:srgbClr val="000090"/>
                </a:solidFill>
              </a:rPr>
              <a:t>Merci</a:t>
            </a:r>
            <a:endParaRPr lang="en-US" sz="4800" dirty="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755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mo2016_powerpoint_standard_v2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18" y="251227"/>
            <a:ext cx="9216000" cy="6912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71238" y="5898887"/>
            <a:ext cx="41729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>
                <a:solidFill>
                  <a:srgbClr val="000090"/>
                </a:solidFill>
              </a:rPr>
              <a:t>Atelier OSCAR/Surface </a:t>
            </a:r>
            <a:br>
              <a:rPr lang="de-DE" sz="2000">
                <a:solidFill>
                  <a:srgbClr val="000090"/>
                </a:solidFill>
              </a:rPr>
            </a:br>
            <a:r>
              <a:rPr lang="de-DE" sz="2000">
                <a:solidFill>
                  <a:srgbClr val="000090"/>
                </a:solidFill>
              </a:rPr>
              <a:t>Dakar/Senegal</a:t>
            </a:r>
            <a:endParaRPr lang="de-DE" sz="2000" dirty="0">
              <a:solidFill>
                <a:srgbClr val="000090"/>
              </a:solidFill>
            </a:endParaRPr>
          </a:p>
        </p:txBody>
      </p:sp>
      <p:sp>
        <p:nvSpPr>
          <p:cNvPr id="7" name="Shape 231"/>
          <p:cNvSpPr txBox="1">
            <a:spLocks/>
          </p:cNvSpPr>
          <p:nvPr/>
        </p:nvSpPr>
        <p:spPr>
          <a:xfrm>
            <a:off x="120649" y="1002683"/>
            <a:ext cx="8865446" cy="11087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sz="4000" b="1" dirty="0">
                <a:solidFill>
                  <a:srgbClr val="000090"/>
                </a:solidFill>
              </a:rPr>
              <a:t>Republique du Mali</a:t>
            </a:r>
          </a:p>
          <a:p>
            <a:pPr>
              <a:lnSpc>
                <a:spcPct val="120000"/>
              </a:lnSpc>
            </a:pPr>
            <a:r>
              <a:rPr lang="en-US" sz="4000" b="1" dirty="0">
                <a:solidFill>
                  <a:srgbClr val="000090"/>
                </a:solidFill>
              </a:rPr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23310" y="2101743"/>
            <a:ext cx="49966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i="1" dirty="0" err="1">
                <a:solidFill>
                  <a:srgbClr val="011993"/>
                </a:solidFill>
                <a:latin typeface="+mj-lt"/>
                <a:ea typeface="Arial"/>
                <a:cs typeface="Arial"/>
                <a:sym typeface="Arial"/>
              </a:rPr>
              <a:t>Elaboré</a:t>
            </a:r>
            <a:r>
              <a:rPr lang="en-US" sz="3200" i="1" dirty="0">
                <a:solidFill>
                  <a:srgbClr val="011993"/>
                </a:solidFill>
                <a:latin typeface="+mj-lt"/>
                <a:ea typeface="Arial"/>
                <a:cs typeface="Arial"/>
                <a:sym typeface="Arial"/>
              </a:rPr>
              <a:t> par. </a:t>
            </a:r>
            <a:r>
              <a:rPr lang="en-US" sz="3200" i="1" dirty="0" err="1">
                <a:solidFill>
                  <a:srgbClr val="011993"/>
                </a:solidFill>
                <a:latin typeface="+mj-lt"/>
                <a:ea typeface="Arial"/>
                <a:cs typeface="Arial"/>
                <a:sym typeface="Arial"/>
              </a:rPr>
              <a:t>Adama</a:t>
            </a:r>
            <a:r>
              <a:rPr lang="en-US" sz="3200" i="1" dirty="0">
                <a:solidFill>
                  <a:srgbClr val="011993"/>
                </a:solidFill>
                <a:latin typeface="+mj-lt"/>
                <a:ea typeface="Arial"/>
                <a:cs typeface="Arial"/>
                <a:sym typeface="Arial"/>
              </a:rPr>
              <a:t> KONATE.</a:t>
            </a:r>
            <a:endParaRPr lang="en-US" sz="3200" i="1" dirty="0">
              <a:latin typeface="+mj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A14B307-8CBB-4AF5-9CBF-4C9DBFB004A6}"/>
              </a:ext>
            </a:extLst>
          </p:cNvPr>
          <p:cNvSpPr/>
          <p:nvPr/>
        </p:nvSpPr>
        <p:spPr>
          <a:xfrm>
            <a:off x="2670357" y="2595412"/>
            <a:ext cx="41729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b="1" dirty="0">
                <a:solidFill>
                  <a:srgbClr val="04617B"/>
                </a:solidFill>
                <a:latin typeface="Times New Roman" panose="02020603050405020304" pitchFamily="18" charset="0"/>
              </a:rPr>
              <a:t>Agence nationale de la Météorologie </a:t>
            </a:r>
            <a:endParaRPr lang="fr-FR" dirty="0">
              <a:solidFill>
                <a:srgbClr val="04617B"/>
              </a:solidFill>
              <a:latin typeface="Arial" panose="020B060402020202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51B4FF8-79E3-4B67-959C-62D3589F86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641374">
            <a:off x="7772758" y="11219"/>
            <a:ext cx="1972950" cy="1979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6821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>
                <a:solidFill>
                  <a:srgbClr val="000090"/>
                </a:solidFill>
              </a:rPr>
              <a:t>Outline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/>
          </a:bodyPr>
          <a:lstStyle/>
          <a:p>
            <a:pPr marL="682625" indent="-682625">
              <a:buFont typeface="+mj-lt"/>
              <a:buAutoNum type="romanUcPeriod"/>
            </a:pPr>
            <a:r>
              <a:rPr lang="fr-FR" sz="2400" dirty="0"/>
              <a:t>Introduction au pays et au SMHN</a:t>
            </a:r>
          </a:p>
          <a:p>
            <a:pPr marL="682625" indent="-682625">
              <a:buFont typeface="+mj-lt"/>
              <a:buAutoNum type="romanUcPeriod"/>
            </a:pPr>
            <a:r>
              <a:rPr lang="fr-FR" sz="2400" dirty="0"/>
              <a:t>Contexte physique du pays</a:t>
            </a:r>
          </a:p>
          <a:p>
            <a:pPr marL="682625" indent="-682625">
              <a:buFont typeface="+mj-lt"/>
              <a:buAutoNum type="romanUcPeriod"/>
            </a:pPr>
            <a:r>
              <a:rPr lang="fr-FR" sz="2400" dirty="0"/>
              <a:t>Exigences nationales pour les observations</a:t>
            </a:r>
          </a:p>
          <a:p>
            <a:pPr marL="682625" indent="-682625">
              <a:buFont typeface="+mj-lt"/>
              <a:buAutoNum type="romanUcPeriod"/>
            </a:pPr>
            <a:r>
              <a:rPr lang="fr-FR" sz="2400" dirty="0"/>
              <a:t>Inventaire des capacités d'observation nationales actuelles</a:t>
            </a:r>
          </a:p>
          <a:p>
            <a:pPr marL="682625" indent="-682625">
              <a:buFont typeface="+mj-lt"/>
              <a:buAutoNum type="romanUcPeriod"/>
            </a:pPr>
            <a:r>
              <a:rPr lang="fr-FR" sz="2400" dirty="0"/>
              <a:t>D'autres remarques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5736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RÃ©sultat de recherche d'images pour &quot;mali carte&quot;">
            <a:extLst>
              <a:ext uri="{FF2B5EF4-FFF2-40B4-BE49-F238E27FC236}">
                <a16:creationId xmlns:a16="http://schemas.microsoft.com/office/drawing/2014/main" id="{828EBB94-18B4-4B93-B5FB-0F53FF37833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2143" y="1152940"/>
            <a:ext cx="4158532" cy="473897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5147987C-FD45-427F-96E6-08EFB9873068}"/>
              </a:ext>
            </a:extLst>
          </p:cNvPr>
          <p:cNvSpPr/>
          <p:nvPr/>
        </p:nvSpPr>
        <p:spPr>
          <a:xfrm>
            <a:off x="129355" y="1485108"/>
            <a:ext cx="396770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rgbClr val="000000"/>
                </a:solidFill>
                <a:latin typeface="Calibri" panose="020F0502020204030204" pitchFamily="34" charset="0"/>
              </a:rPr>
              <a:t>Le Mali est un vaste pays situé en plein cœur   </a:t>
            </a:r>
            <a:r>
              <a:rPr lang="fr-FR" b="1" dirty="0"/>
              <a:t>de l’Afrique de l’Ouest entre les 10ème et 20ème  degré de latitude nord sa superficie est de  1.240.238 km2  ..</a:t>
            </a:r>
            <a:endParaRPr lang="fr-FR" dirty="0"/>
          </a:p>
          <a:p>
            <a:r>
              <a:rPr lang="fr-FR" b="1" dirty="0"/>
              <a:t>La population malienne est estimée à 19.517.176 Habitants dont plus de 70% de ruraux.</a:t>
            </a:r>
            <a:endParaRPr lang="fr-FR" dirty="0"/>
          </a:p>
          <a:p>
            <a:r>
              <a:rPr lang="fr-FR" b="1" dirty="0"/>
              <a:t>L’Economie Malienne repose sur le secteur primaire : l’agriculture, l’</a:t>
            </a:r>
            <a:r>
              <a:rPr lang="fr-FR" b="1" dirty="0" err="1"/>
              <a:t>élévage</a:t>
            </a:r>
            <a:r>
              <a:rPr lang="fr-FR" b="1" dirty="0"/>
              <a:t> et la pèche occupent 70% de la population active</a:t>
            </a:r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b="1" dirty="0">
                <a:solidFill>
                  <a:srgbClr val="000000"/>
                </a:solidFill>
                <a:latin typeface="Calibri" panose="020F0502020204030204" pitchFamily="34" charset="0"/>
              </a:rPr>
              <a:t>                                                                  </a:t>
            </a:r>
            <a:endParaRPr lang="fr-FR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825BBFA-10F5-4413-ACE1-CB166D3A3371}"/>
              </a:ext>
            </a:extLst>
          </p:cNvPr>
          <p:cNvSpPr/>
          <p:nvPr/>
        </p:nvSpPr>
        <p:spPr>
          <a:xfrm>
            <a:off x="2302970" y="437524"/>
            <a:ext cx="39677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200" b="1" dirty="0">
                <a:solidFill>
                  <a:srgbClr val="000090"/>
                </a:solidFill>
              </a:rPr>
              <a:t>La République du Mali</a:t>
            </a:r>
            <a:endParaRPr lang="fr-FR" sz="3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81473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2054"/>
          </a:xfrm>
        </p:spPr>
        <p:txBody>
          <a:bodyPr>
            <a:normAutofit/>
          </a:bodyPr>
          <a:lstStyle/>
          <a:p>
            <a:r>
              <a:rPr lang="fr-FR" sz="3200" b="1" dirty="0">
                <a:solidFill>
                  <a:srgbClr val="000090"/>
                </a:solidFill>
              </a:rPr>
              <a:t>La République du Mali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74737"/>
            <a:ext cx="4003482" cy="23542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fr-FR" sz="2400" dirty="0"/>
          </a:p>
          <a:p>
            <a:pPr marL="0" indent="0">
              <a:buNone/>
            </a:pPr>
            <a:endParaRPr lang="fr-FR" sz="2400" dirty="0"/>
          </a:p>
          <a:p>
            <a:pPr marL="514350" indent="-514350">
              <a:buFont typeface="+mj-lt"/>
              <a:buAutoNum type="romanLcPeriod"/>
            </a:pPr>
            <a:endParaRPr lang="fr-FR" sz="2400" dirty="0"/>
          </a:p>
          <a:p>
            <a:pPr marL="514350" indent="-514350">
              <a:buFont typeface="+mj-lt"/>
              <a:buAutoNum type="romanLcPeriod"/>
            </a:pPr>
            <a:endParaRPr lang="fr-FR" sz="2400" dirty="0"/>
          </a:p>
          <a:p>
            <a:pPr marL="400050" lvl="1" indent="0">
              <a:buNone/>
            </a:pPr>
            <a:br>
              <a:rPr lang="fr-FR" sz="2000" dirty="0"/>
            </a:br>
            <a:endParaRPr lang="fr-FR" sz="2000" dirty="0"/>
          </a:p>
          <a:p>
            <a:pPr marL="0" indent="0">
              <a:buNone/>
            </a:pPr>
            <a:endParaRPr lang="fr-FR" sz="800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E48971F-7946-480F-96B2-19F9C8F359D5}"/>
              </a:ext>
            </a:extLst>
          </p:cNvPr>
          <p:cNvSpPr txBox="1"/>
          <p:nvPr/>
        </p:nvSpPr>
        <p:spPr>
          <a:xfrm>
            <a:off x="381663" y="866692"/>
            <a:ext cx="46117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- Superficie:1 246 814 km² </a:t>
            </a:r>
          </a:p>
          <a:p>
            <a:pPr marL="285750" indent="-285750">
              <a:buFontTx/>
              <a:buChar char="-"/>
            </a:pPr>
            <a:r>
              <a:rPr lang="fr-FR" dirty="0"/>
              <a:t>Population: 19 594 221 habitants</a:t>
            </a:r>
          </a:p>
          <a:p>
            <a:r>
              <a:rPr lang="fr-FR" dirty="0"/>
              <a:t>- Le climat est tropical sec. </a:t>
            </a:r>
          </a:p>
          <a:p>
            <a:r>
              <a:rPr lang="fr-FR" dirty="0"/>
              <a:t>On distingue quatre types climat et deux saisons: </a:t>
            </a:r>
          </a:p>
          <a:p>
            <a:r>
              <a:rPr lang="fr-FR" dirty="0"/>
              <a:t>1.- désertique au Nord (pluie/ an &lt; 200 mm), </a:t>
            </a:r>
          </a:p>
          <a:p>
            <a:r>
              <a:rPr lang="fr-FR" dirty="0"/>
              <a:t>2.- sahélien au centre (pluie/ an  200-600 mm), </a:t>
            </a:r>
          </a:p>
          <a:p>
            <a:r>
              <a:rPr lang="fr-FR" dirty="0"/>
              <a:t>3.- soudanien  (pluie/ an  600-1000 mm)</a:t>
            </a:r>
          </a:p>
          <a:p>
            <a:r>
              <a:rPr lang="fr-FR" dirty="0"/>
              <a:t>4</a:t>
            </a:r>
            <a:r>
              <a:rPr lang="fr-FR" dirty="0">
                <a:solidFill>
                  <a:srgbClr val="FF0000"/>
                </a:solidFill>
              </a:rPr>
              <a:t>.- soudano -guinéen (pluie/ an 1000-1200 mm)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36F0C6F9-026D-411E-8591-479C3BE7C3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5718296"/>
            <a:ext cx="9571252" cy="592054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99325ABA-8DB5-42DD-82CA-68BF9A75C7F0}"/>
              </a:ext>
            </a:extLst>
          </p:cNvPr>
          <p:cNvSpPr txBox="1"/>
          <p:nvPr/>
        </p:nvSpPr>
        <p:spPr>
          <a:xfrm>
            <a:off x="492981" y="3753040"/>
            <a:ext cx="419033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fr-FR" dirty="0"/>
              <a:t>Le relief est peut accidenté ;</a:t>
            </a:r>
          </a:p>
          <a:p>
            <a:pPr marL="285750" indent="-285750">
              <a:buFontTx/>
              <a:buChar char="-"/>
            </a:pPr>
            <a:r>
              <a:rPr lang="fr-FR" dirty="0"/>
              <a:t>Le pays est traversé par les deux plus grand fleuves de l'Afrique de l’ouest: </a:t>
            </a:r>
          </a:p>
          <a:p>
            <a:pPr marL="285750" indent="-285750">
              <a:buFontTx/>
              <a:buChar char="-"/>
            </a:pPr>
            <a:r>
              <a:rPr lang="fr-FR" dirty="0"/>
              <a:t>Le fleuve Niger avec 4200 Km au Mali</a:t>
            </a:r>
          </a:p>
          <a:p>
            <a:pPr marL="285750" indent="-285750">
              <a:buFontTx/>
              <a:buChar char="-"/>
            </a:pPr>
            <a:r>
              <a:rPr lang="fr-FR" dirty="0"/>
              <a:t>Le fleuve Sénégal 1700 Km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B3D9D228-8D4B-4248-BEEF-5E121C81CE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3318" y="953266"/>
            <a:ext cx="4003482" cy="4052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146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5D62B30E-6E5D-449F-9471-426D0BFB4E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0" y="857571"/>
            <a:ext cx="9000000" cy="5142857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2824DEE-003A-454D-9A62-96F6CBD1365C}"/>
              </a:ext>
            </a:extLst>
          </p:cNvPr>
          <p:cNvSpPr/>
          <p:nvPr/>
        </p:nvSpPr>
        <p:spPr>
          <a:xfrm>
            <a:off x="381663" y="211240"/>
            <a:ext cx="82693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400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</a:rPr>
              <a:t>AGENCE NATIONALE DE LA METEOROLOGIE (MALI METEO)</a:t>
            </a:r>
            <a:endParaRPr lang="fr-FR" sz="24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64648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8CEA5974-C6DC-4DA5-A65B-3EA1466709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127" y="588439"/>
            <a:ext cx="8205746" cy="4361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9709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E4370A4-2521-4585-BD55-8141F70399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555" y="954373"/>
            <a:ext cx="2342499" cy="1908616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4176FBA8-CBF6-486F-960E-D2BAFD75CE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559" y="2872331"/>
            <a:ext cx="2342499" cy="1802132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9E48EBB6-5358-4825-9282-269C800C88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559" y="4640803"/>
            <a:ext cx="2342496" cy="1802132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E5381166-838F-4F20-8340-9CCCD367C0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67056" y="4659487"/>
            <a:ext cx="2342496" cy="1783581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802F0B63-6460-46FA-B428-BFF96324DD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09552" y="4659354"/>
            <a:ext cx="2114803" cy="178358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5528F54-4F7A-4A79-A230-599EED0F64C8}"/>
              </a:ext>
            </a:extLst>
          </p:cNvPr>
          <p:cNvSpPr/>
          <p:nvPr/>
        </p:nvSpPr>
        <p:spPr>
          <a:xfrm>
            <a:off x="3029404" y="848032"/>
            <a:ext cx="5763306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/>
            <a:r>
              <a:rPr lang="fr-FR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Réseau d’Observation:</a:t>
            </a:r>
            <a:endParaRPr lang="fr-FR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r>
              <a:rPr lang="fr-FR" dirty="0">
                <a:solidFill>
                  <a:srgbClr val="000000"/>
                </a:solidFill>
                <a:latin typeface="Times New Roman" panose="02020603050405020304" pitchFamily="18" charset="0"/>
              </a:rPr>
              <a:t>Les premières observations datent de 1895-98 ( Kayes, Nioro, Tombouctou). Cela représente un patrimoine important. </a:t>
            </a:r>
            <a:endParaRPr lang="fr-FR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r>
              <a:rPr lang="fr-FR" dirty="0">
                <a:solidFill>
                  <a:srgbClr val="000000"/>
                </a:solidFill>
                <a:latin typeface="Times New Roman" panose="02020603050405020304" pitchFamily="18" charset="0"/>
              </a:rPr>
              <a:t>Le réseau comprend des 19 stations synoptiques, 19 stations agro climatologiques, 15 stations agro climatologiques automatiques, 214 postes  pluviométriques, 4 radars et 1 de réception d’imagerie satellitaire et système de transmission automatique de message.</a:t>
            </a:r>
          </a:p>
          <a:p>
            <a:r>
              <a:rPr lang="fr-FR" b="1" u="sng" dirty="0"/>
              <a:t>Effectif en 2018</a:t>
            </a:r>
            <a:r>
              <a:rPr lang="fr-FR" dirty="0"/>
              <a:t> : total de 64 agents dont  17 Ingénieurs, 21 Techniciens et  26 agents d’appui.</a:t>
            </a:r>
          </a:p>
          <a:p>
            <a:endParaRPr lang="fr-FR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0E2D0D43-DE0F-449B-8854-9C67C8BB7B1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89699" y="4640802"/>
            <a:ext cx="1954301" cy="1802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5246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A8E1C08D-76A1-4CE2-86A9-A55A10302D5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09" y="779986"/>
            <a:ext cx="8783782" cy="5443837"/>
          </a:xfrm>
          <a:prstGeom prst="rect">
            <a:avLst/>
          </a:prstGeom>
          <a:noFill/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B620016-2885-4E6C-8AA4-1FA39C67E141}"/>
              </a:ext>
            </a:extLst>
          </p:cNvPr>
          <p:cNvSpPr/>
          <p:nvPr/>
        </p:nvSpPr>
        <p:spPr>
          <a:xfrm>
            <a:off x="2572149" y="264845"/>
            <a:ext cx="36367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dirty="0">
                <a:solidFill>
                  <a:srgbClr val="002060"/>
                </a:solidFill>
              </a:rPr>
              <a:t>Le réseau d’observation</a:t>
            </a:r>
          </a:p>
        </p:txBody>
      </p:sp>
    </p:spTree>
    <p:extLst>
      <p:ext uri="{BB962C8B-B14F-4D97-AF65-F5344CB8AC3E}">
        <p14:creationId xmlns:p14="http://schemas.microsoft.com/office/powerpoint/2010/main" val="31469547"/>
      </p:ext>
    </p:extLst>
  </p:cSld>
  <p:clrMapOvr>
    <a:masterClrMapping/>
  </p:clrMapOvr>
</p:sld>
</file>

<file path=ppt/theme/theme1.xml><?xml version="1.0" encoding="utf-8"?>
<a:theme xmlns:a="http://schemas.openxmlformats.org/drawingml/2006/main" name="WMO_BLUE_Powerpoint_en_f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WMO_BLUE_Powerpoint_en_fr</Template>
  <TotalTime>0</TotalTime>
  <Words>372</Words>
  <Application>Microsoft Office PowerPoint</Application>
  <PresentationFormat>Affichage à l'écran (4:3)</PresentationFormat>
  <Paragraphs>79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WMO_BLUE_Powerpoint_en_fr</vt:lpstr>
      <vt:lpstr>Atelier OSCAR/Surface</vt:lpstr>
      <vt:lpstr>Présentation PowerPoint</vt:lpstr>
      <vt:lpstr>Outline</vt:lpstr>
      <vt:lpstr>Présentation PowerPoint</vt:lpstr>
      <vt:lpstr>La République du Mali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Inventaire des capacités d'observation nationales actuelles (cartes et listes – 2 ou 3 pages en total)</vt:lpstr>
      <vt:lpstr>Example d’une liste de stations</vt:lpstr>
      <vt:lpstr>Présentation PowerPoint</vt:lpstr>
    </vt:vector>
  </TitlesOfParts>
  <Company>WMO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Timo Proescholdt</dc:creator>
  <cp:lastModifiedBy>mali.meteo1@outlook.fr</cp:lastModifiedBy>
  <cp:revision>99</cp:revision>
  <dcterms:created xsi:type="dcterms:W3CDTF">2016-05-31T14:56:00Z</dcterms:created>
  <dcterms:modified xsi:type="dcterms:W3CDTF">2019-04-09T08:54:45Z</dcterms:modified>
</cp:coreProperties>
</file>