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307" r:id="rId2"/>
    <p:sldId id="308" r:id="rId3"/>
    <p:sldId id="309" r:id="rId4"/>
    <p:sldId id="315" r:id="rId5"/>
    <p:sldId id="310" r:id="rId6"/>
    <p:sldId id="318" r:id="rId7"/>
    <p:sldId id="319" r:id="rId8"/>
    <p:sldId id="311" r:id="rId9"/>
    <p:sldId id="312" r:id="rId10"/>
    <p:sldId id="320" r:id="rId11"/>
    <p:sldId id="322" r:id="rId12"/>
    <p:sldId id="313" r:id="rId13"/>
    <p:sldId id="323" r:id="rId14"/>
    <p:sldId id="30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319A"/>
    <a:srgbClr val="0052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1" d="100"/>
          <a:sy n="61" d="100"/>
        </p:scale>
        <p:origin x="774" y="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DE5CF-6814-4909-B708-F343D93A7061}" type="datetimeFigureOut">
              <a:rPr lang="en-US" smtClean="0"/>
              <a:pPr/>
              <a:t>4/9/2019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E743E5-4380-40C3-9838-204ECE7E0F7B}" type="slidenum">
              <a:rPr lang="en-US" smtClean="0"/>
              <a:pPr/>
              <a:t>‹#›</a:t>
            </a:fld>
            <a:endParaRPr lang="en-US"/>
          </a:p>
        </p:txBody>
      </p:sp>
    </p:spTree>
    <p:extLst>
      <p:ext uri="{BB962C8B-B14F-4D97-AF65-F5344CB8AC3E}">
        <p14:creationId xmlns:p14="http://schemas.microsoft.com/office/powerpoint/2010/main" val="1410643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pPr/>
              <a:t>‹#›</a:t>
            </a:fld>
            <a:endParaRPr lang="en-US"/>
          </a:p>
        </p:txBody>
      </p:sp>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mo2016_powerpoint_standard_v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16000" cy="6912000"/>
          </a:xfrm>
          <a:prstGeom prst="rect">
            <a:avLst/>
          </a:prstGeom>
        </p:spPr>
      </p:pic>
      <p:sp>
        <p:nvSpPr>
          <p:cNvPr id="6" name="TextBox 5"/>
          <p:cNvSpPr txBox="1"/>
          <p:nvPr/>
        </p:nvSpPr>
        <p:spPr>
          <a:xfrm>
            <a:off x="4971238" y="5898887"/>
            <a:ext cx="4172989" cy="707886"/>
          </a:xfrm>
          <a:prstGeom prst="rect">
            <a:avLst/>
          </a:prstGeom>
          <a:noFill/>
        </p:spPr>
        <p:txBody>
          <a:bodyPr wrap="square" rtlCol="0">
            <a:spAutoFit/>
          </a:bodyPr>
          <a:lstStyle/>
          <a:p>
            <a:pPr algn="ctr"/>
            <a:r>
              <a:rPr lang="de-DE" sz="2000">
                <a:solidFill>
                  <a:srgbClr val="000090"/>
                </a:solidFill>
              </a:rPr>
              <a:t>Atelier OSCAR/Surface </a:t>
            </a:r>
            <a:br>
              <a:rPr lang="de-DE" sz="2000">
                <a:solidFill>
                  <a:srgbClr val="000090"/>
                </a:solidFill>
              </a:rPr>
            </a:br>
            <a:r>
              <a:rPr lang="de-DE" sz="2000">
                <a:solidFill>
                  <a:srgbClr val="000090"/>
                </a:solidFill>
              </a:rPr>
              <a:t>Dakar/Senegal</a:t>
            </a:r>
            <a:endParaRPr lang="de-DE" sz="2000" dirty="0">
              <a:solidFill>
                <a:srgbClr val="000090"/>
              </a:solidFill>
            </a:endParaRPr>
          </a:p>
        </p:txBody>
      </p:sp>
      <p:sp>
        <p:nvSpPr>
          <p:cNvPr id="7" name="Shape 231"/>
          <p:cNvSpPr txBox="1">
            <a:spLocks/>
          </p:cNvSpPr>
          <p:nvPr/>
        </p:nvSpPr>
        <p:spPr>
          <a:xfrm>
            <a:off x="120649" y="1002683"/>
            <a:ext cx="8865446" cy="1108743"/>
          </a:xfrm>
          <a:prstGeom prst="rect">
            <a:avLst/>
          </a:prstGeom>
        </p:spPr>
        <p:txBody>
          <a:bodyPr vert="horz" lIns="91440" tIns="45720" rIns="91440" bIns="4572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fr-FR" sz="4000" b="1" dirty="0">
                <a:solidFill>
                  <a:srgbClr val="000090"/>
                </a:solidFill>
              </a:rPr>
              <a:t>Agence Nationale de la Météorologie du Bénin (METEO BENIN)</a:t>
            </a:r>
          </a:p>
        </p:txBody>
      </p:sp>
      <p:sp>
        <p:nvSpPr>
          <p:cNvPr id="3" name="TextBox 2"/>
          <p:cNvSpPr txBox="1"/>
          <p:nvPr/>
        </p:nvSpPr>
        <p:spPr>
          <a:xfrm>
            <a:off x="1094845" y="3037043"/>
            <a:ext cx="6917086" cy="707886"/>
          </a:xfrm>
          <a:prstGeom prst="rect">
            <a:avLst/>
          </a:prstGeom>
          <a:noFill/>
        </p:spPr>
        <p:txBody>
          <a:bodyPr wrap="none" rtlCol="0">
            <a:spAutoFit/>
          </a:bodyPr>
          <a:lstStyle/>
          <a:p>
            <a:pPr algn="ctr"/>
            <a:r>
              <a:rPr lang="fr-FR" sz="2000" b="1" i="1" dirty="0">
                <a:solidFill>
                  <a:srgbClr val="011993"/>
                </a:solidFill>
                <a:latin typeface="+mj-lt"/>
                <a:ea typeface="Arial"/>
                <a:cs typeface="Arial"/>
                <a:sym typeface="Arial"/>
              </a:rPr>
              <a:t>Boris Polynice ANATO</a:t>
            </a:r>
          </a:p>
          <a:p>
            <a:pPr algn="ctr"/>
            <a:r>
              <a:rPr lang="fr-FR" sz="2000" i="1" dirty="0">
                <a:solidFill>
                  <a:srgbClr val="011993"/>
                </a:solidFill>
                <a:latin typeface="+mj-lt"/>
                <a:ea typeface="Arial"/>
                <a:cs typeface="Arial"/>
                <a:sym typeface="Arial"/>
              </a:rPr>
              <a:t>Chef Service Prévision, Assistance et Supervision Météorologique  </a:t>
            </a:r>
            <a:endParaRPr lang="fr-FR" sz="2000" i="1" dirty="0">
              <a:latin typeface="+mj-lt"/>
            </a:endParaRPr>
          </a:p>
        </p:txBody>
      </p:sp>
    </p:spTree>
    <p:extLst>
      <p:ext uri="{BB962C8B-B14F-4D97-AF65-F5344CB8AC3E}">
        <p14:creationId xmlns:p14="http://schemas.microsoft.com/office/powerpoint/2010/main" val="1833682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Boboss\Desktop\AUT.bmp"/>
          <p:cNvPicPr>
            <a:picLocks noChangeAspect="1" noChangeArrowheads="1"/>
          </p:cNvPicPr>
          <p:nvPr/>
        </p:nvPicPr>
        <p:blipFill>
          <a:blip r:embed="rId2"/>
          <a:srcRect/>
          <a:stretch>
            <a:fillRect/>
          </a:stretch>
        </p:blipFill>
        <p:spPr bwMode="auto">
          <a:xfrm>
            <a:off x="5566536" y="514955"/>
            <a:ext cx="3542960" cy="5628689"/>
          </a:xfrm>
          <a:prstGeom prst="rect">
            <a:avLst/>
          </a:prstGeom>
          <a:noFill/>
        </p:spPr>
      </p:pic>
      <p:sp>
        <p:nvSpPr>
          <p:cNvPr id="5" name="Rectangle 4"/>
          <p:cNvSpPr/>
          <p:nvPr/>
        </p:nvSpPr>
        <p:spPr>
          <a:xfrm>
            <a:off x="517584" y="936010"/>
            <a:ext cx="5048952" cy="5078313"/>
          </a:xfrm>
          <a:prstGeom prst="rect">
            <a:avLst/>
          </a:prstGeom>
        </p:spPr>
        <p:txBody>
          <a:bodyPr wrap="square">
            <a:spAutoFit/>
          </a:bodyPr>
          <a:lstStyle/>
          <a:p>
            <a:r>
              <a:rPr lang="fr-CA" sz="2400" dirty="0">
                <a:solidFill>
                  <a:srgbClr val="00529C"/>
                </a:solidFill>
                <a:latin typeface="Georgia" pitchFamily="18" charset="0"/>
              </a:rPr>
              <a:t>Le réseau d’observation météorologique automatique du Bénin est composé de:</a:t>
            </a:r>
          </a:p>
          <a:p>
            <a:endParaRPr lang="fr-CA" sz="2400" dirty="0">
              <a:solidFill>
                <a:srgbClr val="00529C"/>
              </a:solidFill>
              <a:latin typeface="Georgia" pitchFamily="18" charset="0"/>
            </a:endParaRPr>
          </a:p>
          <a:p>
            <a:pPr>
              <a:buFont typeface="Wingdings" pitchFamily="2" charset="2"/>
              <a:buChar char="v"/>
            </a:pPr>
            <a:r>
              <a:rPr lang="fr-CA" sz="2400" dirty="0">
                <a:solidFill>
                  <a:srgbClr val="00529C"/>
                </a:solidFill>
                <a:latin typeface="Georgia" pitchFamily="18" charset="0"/>
              </a:rPr>
              <a:t> 11 stations synoptiques automatiques;</a:t>
            </a:r>
          </a:p>
          <a:p>
            <a:pPr>
              <a:buFont typeface="Wingdings" pitchFamily="2" charset="2"/>
              <a:buChar char="v"/>
            </a:pPr>
            <a:r>
              <a:rPr lang="fr-CA" sz="2400" dirty="0">
                <a:solidFill>
                  <a:srgbClr val="00529C"/>
                </a:solidFill>
                <a:latin typeface="Georgia" pitchFamily="18" charset="0"/>
              </a:rPr>
              <a:t> 19 stations Agroclimatologiques automatiques;</a:t>
            </a:r>
          </a:p>
          <a:p>
            <a:pPr>
              <a:buFont typeface="Wingdings" pitchFamily="2" charset="2"/>
              <a:buChar char="v"/>
            </a:pPr>
            <a:r>
              <a:rPr lang="fr-CA" sz="2400" dirty="0">
                <a:solidFill>
                  <a:srgbClr val="00529C"/>
                </a:solidFill>
                <a:latin typeface="Georgia" pitchFamily="18" charset="0"/>
              </a:rPr>
              <a:t> 19 stations pluviométriques automatiques;</a:t>
            </a:r>
          </a:p>
          <a:p>
            <a:pPr>
              <a:buFont typeface="Wingdings" pitchFamily="2" charset="2"/>
              <a:buChar char="v"/>
            </a:pPr>
            <a:r>
              <a:rPr lang="fr-FR" sz="2400" dirty="0">
                <a:solidFill>
                  <a:srgbClr val="00529C"/>
                </a:solidFill>
                <a:latin typeface="Georgia" panose="02040502050405020303" pitchFamily="18" charset="0"/>
              </a:rPr>
              <a:t>1 boue;</a:t>
            </a:r>
          </a:p>
          <a:p>
            <a:pPr>
              <a:buFont typeface="Wingdings" pitchFamily="2" charset="2"/>
              <a:buChar char="v"/>
            </a:pPr>
            <a:r>
              <a:rPr lang="fr-FR" sz="2400" dirty="0">
                <a:solidFill>
                  <a:srgbClr val="00529C"/>
                </a:solidFill>
                <a:latin typeface="Georgia" panose="02040502050405020303" pitchFamily="18" charset="0"/>
              </a:rPr>
              <a:t>1 capteur de la foudre.</a:t>
            </a:r>
          </a:p>
          <a:p>
            <a:endParaRPr lang="fr-CA" dirty="0">
              <a:solidFill>
                <a:srgbClr val="0000FF"/>
              </a:solidFill>
              <a:latin typeface="Georgia" pitchFamily="18" charset="0"/>
            </a:endParaRPr>
          </a:p>
          <a:p>
            <a:endParaRPr lang="fr-CA" dirty="0">
              <a:solidFill>
                <a:srgbClr val="3399FF"/>
              </a:solidFill>
              <a:latin typeface="Georgia"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Résultat de recherche d'images pour &quot;le reseau hydrographique du Benin&quot;"/>
          <p:cNvPicPr>
            <a:picLocks noChangeAspect="1" noChangeArrowheads="1"/>
          </p:cNvPicPr>
          <p:nvPr/>
        </p:nvPicPr>
        <p:blipFill>
          <a:blip r:embed="rId2"/>
          <a:srcRect/>
          <a:stretch>
            <a:fillRect/>
          </a:stretch>
        </p:blipFill>
        <p:spPr bwMode="auto">
          <a:xfrm>
            <a:off x="5314171" y="1217762"/>
            <a:ext cx="3086100" cy="4924425"/>
          </a:xfrm>
          <a:prstGeom prst="rect">
            <a:avLst/>
          </a:prstGeom>
          <a:noFill/>
        </p:spPr>
      </p:pic>
      <p:sp>
        <p:nvSpPr>
          <p:cNvPr id="29700" name="AutoShape 4" descr="https://apis.mail.yahoo.com/ws/v3/mailboxes/@.id==VjN-hfdqxNdb4T6SlCzhICBc57UlYFXKh7A6762LYozz_4jKoEVhYpGzo2JGHu4ddR6CxK7e0Pirx7Z-0grdKgV4LQ/messages/@.id==AOWgwAgaUn7dXKn_Lgx_OKRJwfM/content/parts/@.id==2/thumbnail?appId=YMailNorrin&amp;downloadWhenThumbnailFails=true&amp;pid=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9702" name="AutoShape 6" descr="https://apis.mail.yahoo.com/ws/v3/mailboxes/@.id==VjN-hfdqxNdb4T6SlCzhICBc57UlYFXKh7A6762LYozz_4jKoEVhYpGzo2JGHu4ddR6CxK7e0Pirx7Z-0grdKgV4LQ/messages/@.id==AOWgwAgaUn7dXKn_Lgx_OKRJwfM/content/parts/@.id==2/thumbnail?appId=YMailNorrin&amp;downloadWhenThumbnailFails=true&amp;pid=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9704" name="AutoShape 8" descr="https://apis.mail.yahoo.com/ws/v3/mailboxes/@.id==VjN-hfdqxNdb4T6SlCzhICBc57UlYFXKh7A6762LYozz_4jKoEVhYpGzo2JGHu4ddR6CxK7e0Pirx7Z-0grdKgV4LQ/messages/@.id==AOWgwAgaUn7dXKn_Lgx_OKRJwfM/content/parts/@.id==2/thumbnail?appId=YMailNorrin&amp;downloadWhenThumbnailFails=true&amp;pid=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9706" name="AutoShape 10" descr="https://apis.mail.yahoo.com/ws/v3/mailboxes/@.id==VjN-hfdqxNdb4T6SlCzhICBc57UlYFXKh7A6762LYozz_4jKoEVhYpGzo2JGHu4ddR6CxK7e0Pirx7Z-0grdKgV4LQ/messages/@.id==AOWgwAgaUn7dXKn_Lgx_OKRJwfM/content/parts/@.id==2/thumbnail?appId=YMailNorrin&amp;downloadWhenThumbnailFails=true&amp;pid=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 name="Rectangle 1">
            <a:extLst>
              <a:ext uri="{FF2B5EF4-FFF2-40B4-BE49-F238E27FC236}">
                <a16:creationId xmlns:a16="http://schemas.microsoft.com/office/drawing/2014/main" id="{4BAA1FDA-C167-47D6-8707-27F8D7649C81}"/>
              </a:ext>
            </a:extLst>
          </p:cNvPr>
          <p:cNvSpPr/>
          <p:nvPr/>
        </p:nvSpPr>
        <p:spPr>
          <a:xfrm>
            <a:off x="287383" y="1579388"/>
            <a:ext cx="5564777" cy="2246769"/>
          </a:xfrm>
          <a:prstGeom prst="rect">
            <a:avLst/>
          </a:prstGeom>
        </p:spPr>
        <p:txBody>
          <a:bodyPr wrap="square">
            <a:spAutoFit/>
          </a:bodyPr>
          <a:lstStyle/>
          <a:p>
            <a:pPr marL="457200" lvl="2" indent="-457200">
              <a:buFont typeface="Wingdings" panose="05000000000000000000" pitchFamily="2" charset="2"/>
              <a:buChar char="Ø"/>
            </a:pPr>
            <a:r>
              <a:rPr lang="fr-FR" sz="2800" dirty="0">
                <a:solidFill>
                  <a:srgbClr val="02319A"/>
                </a:solidFill>
                <a:latin typeface="Georgia" panose="02040502050405020303" pitchFamily="18" charset="0"/>
              </a:rPr>
              <a:t>Stations hydrologiques;</a:t>
            </a:r>
          </a:p>
          <a:p>
            <a:pPr marL="457200" lvl="2" indent="-457200">
              <a:buFont typeface="Wingdings" panose="05000000000000000000" pitchFamily="2" charset="2"/>
              <a:buChar char="Ø"/>
            </a:pPr>
            <a:r>
              <a:rPr lang="fr-FR" sz="2800" dirty="0">
                <a:solidFill>
                  <a:srgbClr val="02319A"/>
                </a:solidFill>
                <a:latin typeface="Georgia" panose="02040502050405020303" pitchFamily="18" charset="0"/>
              </a:rPr>
              <a:t>Stations maritimes et océanographique;</a:t>
            </a:r>
          </a:p>
          <a:p>
            <a:pPr marL="457200" lvl="2" indent="-457200">
              <a:buFont typeface="Wingdings" panose="05000000000000000000" pitchFamily="2" charset="2"/>
              <a:buChar char="Ø"/>
            </a:pPr>
            <a:r>
              <a:rPr lang="fr-FR" sz="2800" dirty="0">
                <a:solidFill>
                  <a:srgbClr val="02319A"/>
                </a:solidFill>
                <a:latin typeface="Georgia" panose="02040502050405020303" pitchFamily="18" charset="0"/>
              </a:rPr>
              <a:t>Composition atmosphérique et autres stations</a:t>
            </a:r>
            <a:endParaRPr lang="fr-CH" sz="2800" dirty="0">
              <a:solidFill>
                <a:srgbClr val="02319A"/>
              </a:solidFill>
              <a:latin typeface="Georgia" panose="02040502050405020303" pitchFamily="18" charset="0"/>
            </a:endParaRPr>
          </a:p>
        </p:txBody>
      </p:sp>
      <p:sp>
        <p:nvSpPr>
          <p:cNvPr id="3" name="Rectangle 2">
            <a:extLst>
              <a:ext uri="{FF2B5EF4-FFF2-40B4-BE49-F238E27FC236}">
                <a16:creationId xmlns:a16="http://schemas.microsoft.com/office/drawing/2014/main" id="{3B097B96-11CF-470D-9CC4-306CA0C92946}"/>
              </a:ext>
            </a:extLst>
          </p:cNvPr>
          <p:cNvSpPr/>
          <p:nvPr/>
        </p:nvSpPr>
        <p:spPr>
          <a:xfrm>
            <a:off x="155574" y="281832"/>
            <a:ext cx="8612216" cy="461665"/>
          </a:xfrm>
          <a:prstGeom prst="rect">
            <a:avLst/>
          </a:prstGeom>
        </p:spPr>
        <p:txBody>
          <a:bodyPr wrap="square">
            <a:spAutoFit/>
          </a:bodyPr>
          <a:lstStyle/>
          <a:p>
            <a:pPr marL="400050" lvl="1"/>
            <a:r>
              <a:rPr lang="fr-FR" sz="2400" dirty="0">
                <a:solidFill>
                  <a:srgbClr val="02319A"/>
                </a:solidFill>
                <a:latin typeface="Georgia" panose="02040502050405020303" pitchFamily="18" charset="0"/>
              </a:rPr>
              <a:t>Carte et liste des autres stations opérationnelles de surface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err="1">
                <a:solidFill>
                  <a:srgbClr val="000090"/>
                </a:solidFill>
                <a:latin typeface="Georgia" panose="02040502050405020303" pitchFamily="18" charset="0"/>
              </a:rPr>
              <a:t>Autres</a:t>
            </a:r>
            <a:r>
              <a:rPr lang="en-US" sz="4000" b="1" dirty="0">
                <a:solidFill>
                  <a:srgbClr val="000090"/>
                </a:solidFill>
                <a:latin typeface="Georgia" panose="02040502050405020303" pitchFamily="18" charset="0"/>
              </a:rPr>
              <a:t> remarques</a:t>
            </a:r>
          </a:p>
        </p:txBody>
      </p:sp>
      <p:sp>
        <p:nvSpPr>
          <p:cNvPr id="4" name="ZoneTexte 3"/>
          <p:cNvSpPr txBox="1"/>
          <p:nvPr/>
        </p:nvSpPr>
        <p:spPr>
          <a:xfrm>
            <a:off x="539668" y="1781429"/>
            <a:ext cx="8384875" cy="3447098"/>
          </a:xfrm>
          <a:prstGeom prst="rect">
            <a:avLst/>
          </a:prstGeom>
          <a:noFill/>
        </p:spPr>
        <p:txBody>
          <a:bodyPr wrap="square" rtlCol="0">
            <a:spAutoFit/>
          </a:bodyPr>
          <a:lstStyle/>
          <a:p>
            <a:pPr marL="571500" indent="-571500">
              <a:buFont typeface="Arial" panose="020B0604020202020204" pitchFamily="34" charset="0"/>
              <a:buChar char="•"/>
            </a:pPr>
            <a:r>
              <a:rPr lang="fr-FR" sz="4000" dirty="0">
                <a:solidFill>
                  <a:srgbClr val="02319A"/>
                </a:solidFill>
                <a:latin typeface="Georgia" panose="02040502050405020303" pitchFamily="18" charset="0"/>
              </a:rPr>
              <a:t>Réseau appartenant à d’autres structures</a:t>
            </a:r>
          </a:p>
          <a:p>
            <a:pPr marL="571500" indent="-571500">
              <a:buFont typeface="Arial" panose="020B0604020202020204" pitchFamily="34" charset="0"/>
              <a:buChar char="•"/>
            </a:pPr>
            <a:r>
              <a:rPr lang="fr-FR" sz="4000" dirty="0">
                <a:solidFill>
                  <a:srgbClr val="02319A"/>
                </a:solidFill>
                <a:latin typeface="Georgia" panose="02040502050405020303" pitchFamily="18" charset="0"/>
              </a:rPr>
              <a:t>Stations à reverser à la météo </a:t>
            </a:r>
          </a:p>
          <a:p>
            <a:pPr marL="571500" indent="-571500">
              <a:buFont typeface="Arial" panose="020B0604020202020204" pitchFamily="34" charset="0"/>
              <a:buChar char="•"/>
            </a:pPr>
            <a:r>
              <a:rPr lang="fr-FR" sz="4000" dirty="0">
                <a:solidFill>
                  <a:srgbClr val="02319A"/>
                </a:solidFill>
                <a:latin typeface="Georgia" panose="02040502050405020303" pitchFamily="18" charset="0"/>
              </a:rPr>
              <a:t>Télétransmission</a:t>
            </a:r>
          </a:p>
          <a:p>
            <a:pPr marL="571500" indent="-571500">
              <a:buFont typeface="Arial" panose="020B0604020202020204" pitchFamily="34" charset="0"/>
              <a:buChar char="•"/>
            </a:pPr>
            <a:r>
              <a:rPr lang="fr-FR" sz="4000" dirty="0">
                <a:solidFill>
                  <a:srgbClr val="02319A"/>
                </a:solidFill>
                <a:latin typeface="Georgia" panose="02040502050405020303" pitchFamily="18" charset="0"/>
              </a:rPr>
              <a:t>Perspective pour le réseau</a:t>
            </a:r>
          </a:p>
          <a:p>
            <a:endParaRPr lang="fr-FR" dirty="0">
              <a:latin typeface="Georgia" panose="02040502050405020303" pitchFamily="18" charset="0"/>
            </a:endParaRPr>
          </a:p>
        </p:txBody>
      </p:sp>
    </p:spTree>
    <p:extLst>
      <p:ext uri="{BB962C8B-B14F-4D97-AF65-F5344CB8AC3E}">
        <p14:creationId xmlns:p14="http://schemas.microsoft.com/office/powerpoint/2010/main" val="735510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D4EF5B9-5298-4334-8734-F31AA96D3A1F}"/>
              </a:ext>
            </a:extLst>
          </p:cNvPr>
          <p:cNvGraphicFramePr>
            <a:graphicFrameLocks noGrp="1"/>
          </p:cNvGraphicFramePr>
          <p:nvPr>
            <p:ph idx="1"/>
            <p:extLst>
              <p:ext uri="{D42A27DB-BD31-4B8C-83A1-F6EECF244321}">
                <p14:modId xmlns:p14="http://schemas.microsoft.com/office/powerpoint/2010/main" val="668638926"/>
              </p:ext>
            </p:extLst>
          </p:nvPr>
        </p:nvGraphicFramePr>
        <p:xfrm>
          <a:off x="457200" y="1187413"/>
          <a:ext cx="8229599" cy="4442514"/>
        </p:xfrm>
        <a:graphic>
          <a:graphicData uri="http://schemas.openxmlformats.org/drawingml/2006/table">
            <a:tbl>
              <a:tblPr firstRow="1" bandRow="1">
                <a:tableStyleId>{5C22544A-7EE6-4342-B048-85BDC9FD1C3A}</a:tableStyleId>
              </a:tblPr>
              <a:tblGrid>
                <a:gridCol w="1175657">
                  <a:extLst>
                    <a:ext uri="{9D8B030D-6E8A-4147-A177-3AD203B41FA5}">
                      <a16:colId xmlns:a16="http://schemas.microsoft.com/office/drawing/2014/main" val="2987641908"/>
                    </a:ext>
                  </a:extLst>
                </a:gridCol>
                <a:gridCol w="1175657">
                  <a:extLst>
                    <a:ext uri="{9D8B030D-6E8A-4147-A177-3AD203B41FA5}">
                      <a16:colId xmlns:a16="http://schemas.microsoft.com/office/drawing/2014/main" val="1582631914"/>
                    </a:ext>
                  </a:extLst>
                </a:gridCol>
                <a:gridCol w="1175657">
                  <a:extLst>
                    <a:ext uri="{9D8B030D-6E8A-4147-A177-3AD203B41FA5}">
                      <a16:colId xmlns:a16="http://schemas.microsoft.com/office/drawing/2014/main" val="514262824"/>
                    </a:ext>
                  </a:extLst>
                </a:gridCol>
                <a:gridCol w="1175657">
                  <a:extLst>
                    <a:ext uri="{9D8B030D-6E8A-4147-A177-3AD203B41FA5}">
                      <a16:colId xmlns:a16="http://schemas.microsoft.com/office/drawing/2014/main" val="30009126"/>
                    </a:ext>
                  </a:extLst>
                </a:gridCol>
                <a:gridCol w="1350700">
                  <a:extLst>
                    <a:ext uri="{9D8B030D-6E8A-4147-A177-3AD203B41FA5}">
                      <a16:colId xmlns:a16="http://schemas.microsoft.com/office/drawing/2014/main" val="1522246809"/>
                    </a:ext>
                  </a:extLst>
                </a:gridCol>
                <a:gridCol w="1076379">
                  <a:extLst>
                    <a:ext uri="{9D8B030D-6E8A-4147-A177-3AD203B41FA5}">
                      <a16:colId xmlns:a16="http://schemas.microsoft.com/office/drawing/2014/main" val="1703205320"/>
                    </a:ext>
                  </a:extLst>
                </a:gridCol>
                <a:gridCol w="1099892">
                  <a:extLst>
                    <a:ext uri="{9D8B030D-6E8A-4147-A177-3AD203B41FA5}">
                      <a16:colId xmlns:a16="http://schemas.microsoft.com/office/drawing/2014/main" val="2792795699"/>
                    </a:ext>
                  </a:extLst>
                </a:gridCol>
              </a:tblGrid>
              <a:tr h="487099">
                <a:tc>
                  <a:txBody>
                    <a:bodyPr/>
                    <a:lstStyle/>
                    <a:p>
                      <a:r>
                        <a:rPr lang="fr-CH" sz="1400" dirty="0">
                          <a:latin typeface="Georgia" panose="02040502050405020303" pitchFamily="18" charset="0"/>
                        </a:rPr>
                        <a:t>Nom</a:t>
                      </a:r>
                      <a:endParaRPr lang="en-US" sz="1400" dirty="0">
                        <a:latin typeface="Georgia" panose="02040502050405020303" pitchFamily="18" charset="0"/>
                      </a:endParaRPr>
                    </a:p>
                  </a:txBody>
                  <a:tcPr/>
                </a:tc>
                <a:tc>
                  <a:txBody>
                    <a:bodyPr/>
                    <a:lstStyle/>
                    <a:p>
                      <a:r>
                        <a:rPr lang="fr-CH" sz="1400" dirty="0">
                          <a:latin typeface="Georgia" panose="02040502050405020303" pitchFamily="18" charset="0"/>
                        </a:rPr>
                        <a:t>Latitude</a:t>
                      </a:r>
                      <a:endParaRPr lang="en-US" sz="1400" dirty="0">
                        <a:latin typeface="Georgia" panose="02040502050405020303" pitchFamily="18" charset="0"/>
                      </a:endParaRPr>
                    </a:p>
                  </a:txBody>
                  <a:tcPr/>
                </a:tc>
                <a:tc>
                  <a:txBody>
                    <a:bodyPr/>
                    <a:lstStyle/>
                    <a:p>
                      <a:r>
                        <a:rPr lang="fr-CH" sz="1400" dirty="0">
                          <a:latin typeface="Georgia" panose="02040502050405020303" pitchFamily="18" charset="0"/>
                        </a:rPr>
                        <a:t>Longitude</a:t>
                      </a:r>
                      <a:endParaRPr lang="en-US" sz="1400" dirty="0">
                        <a:latin typeface="Georgia" panose="02040502050405020303" pitchFamily="18" charset="0"/>
                      </a:endParaRPr>
                    </a:p>
                  </a:txBody>
                  <a:tcPr/>
                </a:tc>
                <a:tc>
                  <a:txBody>
                    <a:bodyPr/>
                    <a:lstStyle/>
                    <a:p>
                      <a:r>
                        <a:rPr lang="fr-CH" sz="1400" dirty="0" err="1">
                          <a:latin typeface="Georgia" panose="02040502050405020303" pitchFamily="18" charset="0"/>
                        </a:rPr>
                        <a:t>Elevation</a:t>
                      </a:r>
                      <a:endParaRPr lang="en-US" sz="1400" dirty="0">
                        <a:latin typeface="Georgia" panose="02040502050405020303" pitchFamily="18" charset="0"/>
                      </a:endParaRPr>
                    </a:p>
                  </a:txBody>
                  <a:tcPr/>
                </a:tc>
                <a:tc>
                  <a:txBody>
                    <a:bodyPr/>
                    <a:lstStyle/>
                    <a:p>
                      <a:r>
                        <a:rPr lang="fr-CH" sz="1400" dirty="0">
                          <a:latin typeface="Georgia" panose="02040502050405020303" pitchFamily="18" charset="0"/>
                        </a:rPr>
                        <a:t>Station type</a:t>
                      </a:r>
                      <a:endParaRPr lang="en-US" sz="1400" dirty="0">
                        <a:latin typeface="Georgia" panose="02040502050405020303" pitchFamily="18" charset="0"/>
                      </a:endParaRPr>
                    </a:p>
                  </a:txBody>
                  <a:tcPr/>
                </a:tc>
                <a:tc>
                  <a:txBody>
                    <a:bodyPr/>
                    <a:lstStyle/>
                    <a:p>
                      <a:r>
                        <a:rPr lang="fr-CH" sz="1400" dirty="0">
                          <a:latin typeface="Georgia" panose="02040502050405020303" pitchFamily="18" charset="0"/>
                        </a:rPr>
                        <a:t>Variables</a:t>
                      </a:r>
                      <a:endParaRPr lang="en-US" sz="1400" dirty="0">
                        <a:latin typeface="Georgia" panose="02040502050405020303" pitchFamily="18" charset="0"/>
                      </a:endParaRPr>
                    </a:p>
                  </a:txBody>
                  <a:tcPr/>
                </a:tc>
                <a:tc>
                  <a:txBody>
                    <a:bodyPr/>
                    <a:lstStyle/>
                    <a:p>
                      <a:r>
                        <a:rPr lang="fr-CH" sz="1400" dirty="0">
                          <a:latin typeface="Georgia" panose="02040502050405020303" pitchFamily="18" charset="0"/>
                        </a:rPr>
                        <a:t>Schedule</a:t>
                      </a:r>
                      <a:endParaRPr lang="en-US" sz="1400" dirty="0">
                        <a:latin typeface="Georgia" panose="02040502050405020303" pitchFamily="18" charset="0"/>
                      </a:endParaRPr>
                    </a:p>
                  </a:txBody>
                  <a:tcPr/>
                </a:tc>
                <a:extLst>
                  <a:ext uri="{0D108BD9-81ED-4DB2-BD59-A6C34878D82A}">
                    <a16:rowId xmlns:a16="http://schemas.microsoft.com/office/drawing/2014/main" val="3511490342"/>
                  </a:ext>
                </a:extLst>
              </a:tr>
              <a:tr h="370840">
                <a:tc>
                  <a:txBody>
                    <a:bodyPr/>
                    <a:lstStyle/>
                    <a:p>
                      <a:pPr algn="l" fontAlgn="b"/>
                      <a:r>
                        <a:rPr lang="en-GB" sz="1600" u="none" strike="noStrike" dirty="0">
                          <a:effectLst/>
                          <a:latin typeface="Georgia" panose="02040502050405020303" pitchFamily="18" charset="0"/>
                        </a:rPr>
                        <a:t>SEGBANA</a:t>
                      </a:r>
                      <a:endParaRPr lang="en-GB" sz="1600" b="0" i="0" u="none" strike="noStrike" dirty="0">
                        <a:solidFill>
                          <a:srgbClr val="000000"/>
                        </a:solidFill>
                        <a:effectLst/>
                        <a:latin typeface="Georgia" panose="02040502050405020303" pitchFamily="18" charset="0"/>
                      </a:endParaRP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10.90513</a:t>
                      </a: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3.687</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292</a:t>
                      </a:r>
                    </a:p>
                  </a:txBody>
                  <a:tcPr marL="3175" marR="3175" marT="3175"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auto</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nchor="ctr"/>
                </a:tc>
                <a:tc rowSpan="8">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600" dirty="0">
                          <a:latin typeface="Georgia" panose="02040502050405020303" pitchFamily="18" charset="0"/>
                        </a:rPr>
                        <a:t>Températures, pression, vent, humidité, point de rosée, pluie, nuages, précipitations visibilité</a:t>
                      </a:r>
                    </a:p>
                    <a:p>
                      <a:endParaRPr lang="en-GB" sz="1600" b="0" i="0" u="none" dirty="0">
                        <a:solidFill>
                          <a:schemeClr val="tx1"/>
                        </a:solidFill>
                        <a:latin typeface="Georgia" panose="02040502050405020303" pitchFamily="18" charset="0"/>
                      </a:endParaRPr>
                    </a:p>
                  </a:txBody>
                  <a:tcPr/>
                </a:tc>
                <a:tc>
                  <a:txBody>
                    <a:bodyPr/>
                    <a:lstStyle/>
                    <a:p>
                      <a:r>
                        <a:rPr lang="en-GB" sz="1600" dirty="0" err="1">
                          <a:latin typeface="Georgia" panose="02040502050405020303" pitchFamily="18" charset="0"/>
                        </a:rPr>
                        <a:t>Horaire</a:t>
                      </a:r>
                      <a:r>
                        <a:rPr lang="en-GB" sz="1600" dirty="0">
                          <a:latin typeface="Georgia" panose="02040502050405020303" pitchFamily="18" charset="0"/>
                        </a:rPr>
                        <a:t> </a:t>
                      </a:r>
                    </a:p>
                  </a:txBody>
                  <a:tcPr/>
                </a:tc>
                <a:extLst>
                  <a:ext uri="{0D108BD9-81ED-4DB2-BD59-A6C34878D82A}">
                    <a16:rowId xmlns:a16="http://schemas.microsoft.com/office/drawing/2014/main" val="4123973127"/>
                  </a:ext>
                </a:extLst>
              </a:tr>
              <a:tr h="370840">
                <a:tc>
                  <a:txBody>
                    <a:bodyPr/>
                    <a:lstStyle/>
                    <a:p>
                      <a:pPr algn="l" fontAlgn="b"/>
                      <a:r>
                        <a:rPr lang="en-GB" sz="1600" u="none" strike="noStrike" dirty="0">
                          <a:effectLst/>
                          <a:latin typeface="Georgia" panose="02040502050405020303" pitchFamily="18" charset="0"/>
                        </a:rPr>
                        <a:t>DJOUGOU</a:t>
                      </a:r>
                      <a:endParaRPr lang="en-GB" sz="1600" b="0" i="0" u="none" strike="noStrike" dirty="0">
                        <a:solidFill>
                          <a:srgbClr val="000000"/>
                        </a:solidFill>
                        <a:effectLst/>
                        <a:latin typeface="Georgia" panose="02040502050405020303" pitchFamily="18" charset="0"/>
                      </a:endParaRP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9.742593</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1.605837</a:t>
                      </a:r>
                    </a:p>
                  </a:txBody>
                  <a:tcPr marL="3175" marR="3175" marT="3175" marB="0" anchor="b"/>
                </a:tc>
                <a:tc>
                  <a:txBody>
                    <a:bodyPr/>
                    <a:lstStyle/>
                    <a:p>
                      <a:endParaRPr lang="en-GB" sz="1600">
                        <a:latin typeface="Georgia" panose="02040502050405020303" pitchFamily="18" charset="0"/>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auto</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p>
                      <a:pPr algn="ctr"/>
                      <a:endParaRPr lang="en-US" sz="1600" dirty="0">
                        <a:latin typeface="Georgia" panose="02040502050405020303" pitchFamily="18" charset="0"/>
                      </a:endParaRPr>
                    </a:p>
                  </a:txBody>
                  <a:tcPr anchor="ctr"/>
                </a:tc>
                <a:tc vMerge="1">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Georgia" panose="02040502050405020303" pitchFamily="18" charset="0"/>
                          <a:ea typeface="+mn-ea"/>
                          <a:cs typeface="+mn-cs"/>
                        </a:rPr>
                        <a:t>Horaire </a:t>
                      </a:r>
                      <a:endParaRPr kumimoji="0" lang="en-GB"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tc>
                <a:extLst>
                  <a:ext uri="{0D108BD9-81ED-4DB2-BD59-A6C34878D82A}">
                    <a16:rowId xmlns:a16="http://schemas.microsoft.com/office/drawing/2014/main" val="3204687941"/>
                  </a:ext>
                </a:extLst>
              </a:tr>
              <a:tr h="370840">
                <a:tc>
                  <a:txBody>
                    <a:bodyPr/>
                    <a:lstStyle/>
                    <a:p>
                      <a:pPr algn="l" fontAlgn="b"/>
                      <a:r>
                        <a:rPr lang="en-GB" sz="1600" u="none" strike="noStrike" dirty="0">
                          <a:effectLst/>
                          <a:latin typeface="Georgia" panose="02040502050405020303" pitchFamily="18" charset="0"/>
                        </a:rPr>
                        <a:t>COTONOU</a:t>
                      </a:r>
                      <a:endParaRPr lang="en-GB" sz="1600" b="0" i="0" u="none" strike="noStrike" dirty="0">
                        <a:solidFill>
                          <a:srgbClr val="000000"/>
                        </a:solidFill>
                        <a:effectLst/>
                        <a:latin typeface="Georgia" panose="02040502050405020303" pitchFamily="18" charset="0"/>
                      </a:endParaRP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6.432613</a:t>
                      </a: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1.896977</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38</a:t>
                      </a:r>
                    </a:p>
                  </a:txBody>
                  <a:tcPr marL="3175" marR="3175" marT="3175"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class et auto</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nchor="ctr"/>
                </a:tc>
                <a:tc vMerge="1">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Georgia" panose="02040502050405020303" pitchFamily="18" charset="0"/>
                          <a:ea typeface="+mn-ea"/>
                          <a:cs typeface="+mn-cs"/>
                        </a:rPr>
                        <a:t>Horaire </a:t>
                      </a:r>
                      <a:endParaRPr kumimoji="0" lang="en-GB"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tc>
                <a:extLst>
                  <a:ext uri="{0D108BD9-81ED-4DB2-BD59-A6C34878D82A}">
                    <a16:rowId xmlns:a16="http://schemas.microsoft.com/office/drawing/2014/main" val="1351336914"/>
                  </a:ext>
                </a:extLst>
              </a:tr>
              <a:tr h="370840">
                <a:tc>
                  <a:txBody>
                    <a:bodyPr/>
                    <a:lstStyle/>
                    <a:p>
                      <a:pPr algn="l" fontAlgn="b"/>
                      <a:r>
                        <a:rPr lang="en-GB" sz="1600" b="0" i="0" u="none" strike="noStrike" dirty="0">
                          <a:solidFill>
                            <a:srgbClr val="000000"/>
                          </a:solidFill>
                          <a:effectLst/>
                          <a:latin typeface="Georgia" panose="02040502050405020303" pitchFamily="18" charset="0"/>
                        </a:rPr>
                        <a:t>KANDI</a:t>
                      </a: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11.1333</a:t>
                      </a: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2.9333</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290.3</a:t>
                      </a:r>
                    </a:p>
                  </a:txBody>
                  <a:tcPr marL="3175" marR="3175" marT="3175"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class</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nchor="ctr"/>
                </a:tc>
                <a:tc vMerge="1">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Georgia" panose="02040502050405020303" pitchFamily="18" charset="0"/>
                          <a:ea typeface="+mn-ea"/>
                          <a:cs typeface="+mn-cs"/>
                        </a:rPr>
                        <a:t>Horaire </a:t>
                      </a:r>
                      <a:endParaRPr kumimoji="0" lang="en-GB"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tc>
                <a:extLst>
                  <a:ext uri="{0D108BD9-81ED-4DB2-BD59-A6C34878D82A}">
                    <a16:rowId xmlns:a16="http://schemas.microsoft.com/office/drawing/2014/main" val="1223755022"/>
                  </a:ext>
                </a:extLst>
              </a:tr>
              <a:tr h="370840">
                <a:tc>
                  <a:txBody>
                    <a:bodyPr/>
                    <a:lstStyle/>
                    <a:p>
                      <a:pPr algn="l" fontAlgn="b"/>
                      <a:r>
                        <a:rPr lang="en-GB" sz="1600" u="none" strike="noStrike" dirty="0">
                          <a:effectLst/>
                          <a:latin typeface="Georgia" panose="02040502050405020303" pitchFamily="18" charset="0"/>
                        </a:rPr>
                        <a:t>NATITINGOU_PEPORIYAKOU</a:t>
                      </a:r>
                      <a:endParaRPr lang="en-GB" sz="1600" b="0" i="0" u="none" strike="noStrike" dirty="0">
                        <a:solidFill>
                          <a:srgbClr val="000000"/>
                        </a:solidFill>
                        <a:effectLst/>
                        <a:latin typeface="Georgia" panose="02040502050405020303" pitchFamily="18" charset="0"/>
                      </a:endParaRP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10.37833</a:t>
                      </a: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1.358889</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429.09</a:t>
                      </a:r>
                    </a:p>
                  </a:txBody>
                  <a:tcPr marL="3175" marR="3175" marT="3175"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class</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p>
                      <a:pPr algn="ctr"/>
                      <a:endParaRPr lang="en-US" sz="1600" dirty="0">
                        <a:latin typeface="Georgia" panose="02040502050405020303" pitchFamily="18" charset="0"/>
                      </a:endParaRPr>
                    </a:p>
                  </a:txBody>
                  <a:tcPr anchor="ctr"/>
                </a:tc>
                <a:tc vMerge="1">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Georgia" panose="02040502050405020303" pitchFamily="18" charset="0"/>
                          <a:ea typeface="+mn-ea"/>
                          <a:cs typeface="+mn-cs"/>
                        </a:rPr>
                        <a:t>Horaire </a:t>
                      </a:r>
                      <a:endParaRPr kumimoji="0" lang="en-GB"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tc>
                <a:extLst>
                  <a:ext uri="{0D108BD9-81ED-4DB2-BD59-A6C34878D82A}">
                    <a16:rowId xmlns:a16="http://schemas.microsoft.com/office/drawing/2014/main" val="3253077049"/>
                  </a:ext>
                </a:extLst>
              </a:tr>
              <a:tr h="370840">
                <a:tc>
                  <a:txBody>
                    <a:bodyPr/>
                    <a:lstStyle/>
                    <a:p>
                      <a:pPr algn="l" fontAlgn="b"/>
                      <a:r>
                        <a:rPr lang="en-GB" sz="1600" u="none" strike="noStrike" dirty="0">
                          <a:effectLst/>
                          <a:latin typeface="Georgia" panose="02040502050405020303" pitchFamily="18" charset="0"/>
                        </a:rPr>
                        <a:t>PARAKOU</a:t>
                      </a:r>
                      <a:endParaRPr lang="en-GB" sz="1600" b="0" i="0" u="none" strike="noStrike" dirty="0">
                        <a:solidFill>
                          <a:srgbClr val="000000"/>
                        </a:solidFill>
                        <a:effectLst/>
                        <a:latin typeface="Georgia" panose="02040502050405020303" pitchFamily="18" charset="0"/>
                      </a:endParaRP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9.35</a:t>
                      </a: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2.6</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391.96</a:t>
                      </a:r>
                    </a:p>
                  </a:txBody>
                  <a:tcPr marL="3175" marR="3175" marT="3175"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class</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nchor="ctr"/>
                </a:tc>
                <a:tc vMerge="1">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Georgia" panose="02040502050405020303" pitchFamily="18" charset="0"/>
                          <a:ea typeface="+mn-ea"/>
                          <a:cs typeface="+mn-cs"/>
                        </a:rPr>
                        <a:t>Horaire </a:t>
                      </a:r>
                      <a:endParaRPr kumimoji="0" lang="en-GB"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tc>
                <a:extLst>
                  <a:ext uri="{0D108BD9-81ED-4DB2-BD59-A6C34878D82A}">
                    <a16:rowId xmlns:a16="http://schemas.microsoft.com/office/drawing/2014/main" val="3447813096"/>
                  </a:ext>
                </a:extLst>
              </a:tr>
              <a:tr h="370840">
                <a:tc>
                  <a:txBody>
                    <a:bodyPr/>
                    <a:lstStyle/>
                    <a:p>
                      <a:pPr algn="l" fontAlgn="b"/>
                      <a:r>
                        <a:rPr lang="en-GB" sz="1600" u="none" strike="noStrike" dirty="0">
                          <a:effectLst/>
                          <a:latin typeface="Georgia" panose="02040502050405020303" pitchFamily="18" charset="0"/>
                        </a:rPr>
                        <a:t>SAVE</a:t>
                      </a:r>
                      <a:endParaRPr lang="en-GB" sz="1600" b="0" i="0" u="none" strike="noStrike" dirty="0">
                        <a:solidFill>
                          <a:srgbClr val="000000"/>
                        </a:solidFill>
                        <a:effectLst/>
                        <a:latin typeface="Georgia" panose="02040502050405020303" pitchFamily="18" charset="0"/>
                      </a:endParaRP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8.030303</a:t>
                      </a: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2.48496</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216</a:t>
                      </a:r>
                    </a:p>
                  </a:txBody>
                  <a:tcPr marL="3175" marR="3175" marT="3175"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class et auto</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nchor="ctr"/>
                </a:tc>
                <a:tc vMerge="1">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Georgia" panose="02040502050405020303" pitchFamily="18" charset="0"/>
                          <a:ea typeface="+mn-ea"/>
                          <a:cs typeface="+mn-cs"/>
                        </a:rPr>
                        <a:t>Horaire </a:t>
                      </a:r>
                      <a:endParaRPr kumimoji="0" lang="en-GB"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tc>
                <a:extLst>
                  <a:ext uri="{0D108BD9-81ED-4DB2-BD59-A6C34878D82A}">
                    <a16:rowId xmlns:a16="http://schemas.microsoft.com/office/drawing/2014/main" val="3085136661"/>
                  </a:ext>
                </a:extLst>
              </a:tr>
              <a:tr h="370840">
                <a:tc>
                  <a:txBody>
                    <a:bodyPr/>
                    <a:lstStyle/>
                    <a:p>
                      <a:pPr algn="l" fontAlgn="b"/>
                      <a:r>
                        <a:rPr lang="en-GB" sz="1600" u="none" strike="noStrike" dirty="0">
                          <a:effectLst/>
                          <a:latin typeface="Georgia" panose="02040502050405020303" pitchFamily="18" charset="0"/>
                        </a:rPr>
                        <a:t>BOHICON</a:t>
                      </a:r>
                      <a:endParaRPr lang="en-GB" sz="1600" b="0" i="0" u="none" strike="noStrike" dirty="0">
                        <a:solidFill>
                          <a:srgbClr val="000000"/>
                        </a:solidFill>
                        <a:effectLst/>
                        <a:latin typeface="Georgia" panose="02040502050405020303" pitchFamily="18" charset="0"/>
                      </a:endParaRPr>
                    </a:p>
                  </a:txBody>
                  <a:tcPr marL="3175" marR="3175" marT="3175" marB="0" anchor="b"/>
                </a:tc>
                <a:tc>
                  <a:txBody>
                    <a:bodyPr/>
                    <a:lstStyle/>
                    <a:p>
                      <a:pPr algn="r" fontAlgn="b"/>
                      <a:r>
                        <a:rPr lang="en-GB" sz="1600" b="0" i="0" u="none" strike="noStrike">
                          <a:solidFill>
                            <a:srgbClr val="000000"/>
                          </a:solidFill>
                          <a:effectLst/>
                          <a:latin typeface="Georgia" panose="02040502050405020303" pitchFamily="18" charset="0"/>
                        </a:rPr>
                        <a:t>7.166667</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2.066667</a:t>
                      </a:r>
                    </a:p>
                  </a:txBody>
                  <a:tcPr marL="3175" marR="3175" marT="3175" marB="0" anchor="b"/>
                </a:tc>
                <a:tc>
                  <a:txBody>
                    <a:bodyPr/>
                    <a:lstStyle/>
                    <a:p>
                      <a:pPr algn="r" fontAlgn="b"/>
                      <a:r>
                        <a:rPr lang="en-GB" sz="1600" b="0" i="0" u="none" strike="noStrike" dirty="0">
                          <a:solidFill>
                            <a:srgbClr val="000000"/>
                          </a:solidFill>
                          <a:effectLst/>
                          <a:latin typeface="Georgia" panose="02040502050405020303" pitchFamily="18" charset="0"/>
                        </a:rPr>
                        <a:t>166.12</a:t>
                      </a:r>
                    </a:p>
                  </a:txBody>
                  <a:tcPr marL="3175" marR="3175" marT="3175" marB="0"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H" sz="1600" u="none" strike="noStrike" kern="1200" cap="none" spc="0" normalizeH="0" baseline="0" noProof="0" dirty="0">
                          <a:ln>
                            <a:noFill/>
                          </a:ln>
                          <a:effectLst/>
                          <a:uLnTx/>
                          <a:uFillTx/>
                          <a:latin typeface="Georgia" panose="02040502050405020303" pitchFamily="18" charset="0"/>
                        </a:rPr>
                        <a:t>SYNOP class</a:t>
                      </a:r>
                      <a:endPar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txBody>
                  <a:tcPr anchor="ctr"/>
                </a:tc>
                <a:tc vMerge="1">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prstClr val="black"/>
                          </a:solidFill>
                          <a:effectLst/>
                          <a:uLnTx/>
                          <a:uFillTx/>
                          <a:latin typeface="Georgia" panose="02040502050405020303" pitchFamily="18" charset="0"/>
                          <a:ea typeface="+mn-ea"/>
                          <a:cs typeface="+mn-cs"/>
                        </a:rPr>
                        <a:t>Horaire</a:t>
                      </a:r>
                      <a:r>
                        <a:rPr kumimoji="0" lang="en-GB"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a:t>
                      </a:r>
                    </a:p>
                  </a:txBody>
                  <a:tcPr/>
                </a:tc>
                <a:extLst>
                  <a:ext uri="{0D108BD9-81ED-4DB2-BD59-A6C34878D82A}">
                    <a16:rowId xmlns:a16="http://schemas.microsoft.com/office/drawing/2014/main" val="978993"/>
                  </a:ext>
                </a:extLst>
              </a:tr>
            </a:tbl>
          </a:graphicData>
        </a:graphic>
      </p:graphicFrame>
      <p:sp>
        <p:nvSpPr>
          <p:cNvPr id="5" name="Rectangle 4">
            <a:extLst>
              <a:ext uri="{FF2B5EF4-FFF2-40B4-BE49-F238E27FC236}">
                <a16:creationId xmlns:a16="http://schemas.microsoft.com/office/drawing/2014/main" id="{EF595B52-3324-4127-95AC-0AD346E89703}"/>
              </a:ext>
            </a:extLst>
          </p:cNvPr>
          <p:cNvSpPr/>
          <p:nvPr/>
        </p:nvSpPr>
        <p:spPr>
          <a:xfrm>
            <a:off x="376211" y="271512"/>
            <a:ext cx="8114646" cy="707886"/>
          </a:xfrm>
          <a:prstGeom prst="rect">
            <a:avLst/>
          </a:prstGeom>
        </p:spPr>
        <p:txBody>
          <a:bodyPr wrap="square">
            <a:spAutoFit/>
          </a:bodyPr>
          <a:lstStyle/>
          <a:p>
            <a:pPr algn="ctr"/>
            <a:r>
              <a:rPr lang="fr-CH" sz="4000" dirty="0"/>
              <a:t>Example d’une liste de stations</a:t>
            </a:r>
            <a:endParaRPr lang="en-GB" sz="4000" dirty="0"/>
          </a:p>
        </p:txBody>
      </p:sp>
    </p:spTree>
    <p:extLst>
      <p:ext uri="{BB962C8B-B14F-4D97-AF65-F5344CB8AC3E}">
        <p14:creationId xmlns:p14="http://schemas.microsoft.com/office/powerpoint/2010/main" val="1137266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592"/>
            <a:ext cx="9144000" cy="6858000"/>
          </a:xfrm>
          <a:prstGeom prst="rect">
            <a:avLst/>
          </a:prstGeom>
        </p:spPr>
      </p:pic>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a:solidFill>
                  <a:srgbClr val="000090"/>
                </a:solidFill>
              </a:rPr>
              <a:t>Merci</a:t>
            </a:r>
          </a:p>
        </p:txBody>
      </p:sp>
    </p:spTree>
    <p:extLst>
      <p:ext uri="{BB962C8B-B14F-4D97-AF65-F5344CB8AC3E}">
        <p14:creationId xmlns:p14="http://schemas.microsoft.com/office/powerpoint/2010/main" val="2024755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000090"/>
                </a:solidFill>
              </a:rPr>
              <a:t>Outline</a:t>
            </a:r>
            <a:endParaRPr lang="en-US" sz="3600" dirty="0"/>
          </a:p>
        </p:txBody>
      </p:sp>
      <p:sp>
        <p:nvSpPr>
          <p:cNvPr id="3" name="Content Placeholder 2"/>
          <p:cNvSpPr>
            <a:spLocks noGrp="1"/>
          </p:cNvSpPr>
          <p:nvPr>
            <p:ph idx="1"/>
          </p:nvPr>
        </p:nvSpPr>
        <p:spPr>
          <a:xfrm>
            <a:off x="457200" y="1417638"/>
            <a:ext cx="8229600" cy="4708525"/>
          </a:xfrm>
        </p:spPr>
        <p:txBody>
          <a:bodyPr>
            <a:normAutofit/>
          </a:bodyPr>
          <a:lstStyle/>
          <a:p>
            <a:pPr marL="682625" indent="-682625">
              <a:buFont typeface="+mj-lt"/>
              <a:buAutoNum type="romanUcPeriod"/>
            </a:pPr>
            <a:r>
              <a:rPr lang="fr-FR" sz="2400" dirty="0">
                <a:solidFill>
                  <a:srgbClr val="02319A"/>
                </a:solidFill>
                <a:latin typeface="Georgia" panose="02040502050405020303" pitchFamily="18" charset="0"/>
              </a:rPr>
              <a:t>Introduction</a:t>
            </a:r>
          </a:p>
          <a:p>
            <a:pPr marL="682625" indent="-682625">
              <a:buFont typeface="+mj-lt"/>
              <a:buAutoNum type="romanUcPeriod"/>
            </a:pPr>
            <a:r>
              <a:rPr lang="fr-FR" sz="2400" dirty="0">
                <a:solidFill>
                  <a:srgbClr val="02319A"/>
                </a:solidFill>
                <a:latin typeface="Georgia" panose="02040502050405020303" pitchFamily="18" charset="0"/>
              </a:rPr>
              <a:t>Contexte physique du Benin</a:t>
            </a:r>
          </a:p>
          <a:p>
            <a:pPr marL="682625" indent="-682625">
              <a:buFont typeface="+mj-lt"/>
              <a:buAutoNum type="romanUcPeriod"/>
            </a:pPr>
            <a:r>
              <a:rPr lang="fr-FR" sz="2400" dirty="0">
                <a:solidFill>
                  <a:srgbClr val="02319A"/>
                </a:solidFill>
                <a:latin typeface="Georgia" panose="02040502050405020303" pitchFamily="18" charset="0"/>
              </a:rPr>
              <a:t>Exigences nationales pour les observations</a:t>
            </a:r>
          </a:p>
          <a:p>
            <a:pPr marL="682625" indent="-682625">
              <a:buFont typeface="+mj-lt"/>
              <a:buAutoNum type="romanUcPeriod"/>
            </a:pPr>
            <a:r>
              <a:rPr lang="fr-FR" sz="2400" dirty="0">
                <a:solidFill>
                  <a:srgbClr val="02319A"/>
                </a:solidFill>
                <a:latin typeface="Georgia" panose="02040502050405020303" pitchFamily="18" charset="0"/>
              </a:rPr>
              <a:t>Inventaire des capacités d'observation nationales actuelles</a:t>
            </a:r>
          </a:p>
          <a:p>
            <a:pPr marL="682625" indent="-682625">
              <a:buFont typeface="+mj-lt"/>
              <a:buAutoNum type="romanUcPeriod"/>
            </a:pPr>
            <a:r>
              <a:rPr lang="fr-FR" sz="2400" dirty="0">
                <a:solidFill>
                  <a:srgbClr val="02319A"/>
                </a:solidFill>
                <a:latin typeface="Georgia" panose="02040502050405020303" pitchFamily="18" charset="0"/>
              </a:rPr>
              <a:t>D'autres remarques</a:t>
            </a:r>
            <a:endParaRPr lang="en-US" sz="2400" dirty="0">
              <a:solidFill>
                <a:srgbClr val="02319A"/>
              </a:solidFill>
              <a:latin typeface="Georgia" panose="02040502050405020303" pitchFamily="18" charset="0"/>
            </a:endParaRPr>
          </a:p>
        </p:txBody>
      </p:sp>
    </p:spTree>
    <p:extLst>
      <p:ext uri="{BB962C8B-B14F-4D97-AF65-F5344CB8AC3E}">
        <p14:creationId xmlns:p14="http://schemas.microsoft.com/office/powerpoint/2010/main" val="235736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82894"/>
          </a:xfrm>
        </p:spPr>
        <p:txBody>
          <a:bodyPr>
            <a:normAutofit/>
          </a:bodyPr>
          <a:lstStyle/>
          <a:p>
            <a:r>
              <a:rPr lang="fr-FR" sz="3200" b="1" dirty="0">
                <a:solidFill>
                  <a:srgbClr val="000090"/>
                </a:solidFill>
                <a:latin typeface="Georgia" panose="02040502050405020303" pitchFamily="18" charset="0"/>
              </a:rPr>
              <a:t>Introduction (République du Bénin)</a:t>
            </a:r>
            <a:endParaRPr lang="en-US" sz="3600" dirty="0">
              <a:latin typeface="Georgia" panose="02040502050405020303" pitchFamily="18" charset="0"/>
            </a:endParaRPr>
          </a:p>
        </p:txBody>
      </p:sp>
      <p:sp>
        <p:nvSpPr>
          <p:cNvPr id="3" name="Content Placeholder 2"/>
          <p:cNvSpPr>
            <a:spLocks noGrp="1"/>
          </p:cNvSpPr>
          <p:nvPr>
            <p:ph idx="1"/>
          </p:nvPr>
        </p:nvSpPr>
        <p:spPr>
          <a:xfrm>
            <a:off x="457200" y="1121434"/>
            <a:ext cx="8445260" cy="4934309"/>
          </a:xfrm>
        </p:spPr>
        <p:txBody>
          <a:bodyPr>
            <a:noAutofit/>
          </a:bodyPr>
          <a:lstStyle/>
          <a:p>
            <a:pPr marL="0" lvl="1" indent="0" algn="just">
              <a:lnSpc>
                <a:spcPct val="120000"/>
              </a:lnSpc>
              <a:spcBef>
                <a:spcPts val="0"/>
              </a:spcBef>
              <a:spcAft>
                <a:spcPts val="600"/>
              </a:spcAft>
              <a:buNone/>
            </a:pPr>
            <a:r>
              <a:rPr lang="fr-FR" sz="1500" dirty="0">
                <a:solidFill>
                  <a:srgbClr val="02319A"/>
                </a:solidFill>
                <a:latin typeface="Georgia" pitchFamily="18" charset="0"/>
              </a:rPr>
              <a:t>Le Bénin, en Afrique de l'Ouest, est bordé par le Togo à l'ouest, le Nigeria à l'est, le Burkina Faso et le Niger au nord et l’Océan Atlantique au sud. Sa population est estimée à 11 millions d'habitants environ (2016). </a:t>
            </a:r>
          </a:p>
          <a:p>
            <a:pPr marL="0" indent="0" algn="just">
              <a:lnSpc>
                <a:spcPct val="120000"/>
              </a:lnSpc>
              <a:spcBef>
                <a:spcPts val="0"/>
              </a:spcBef>
              <a:spcAft>
                <a:spcPts val="600"/>
              </a:spcAft>
              <a:buNone/>
            </a:pPr>
            <a:r>
              <a:rPr lang="fr-FR" sz="1500" dirty="0">
                <a:solidFill>
                  <a:srgbClr val="02319A"/>
                </a:solidFill>
                <a:latin typeface="Georgia" pitchFamily="18" charset="0"/>
              </a:rPr>
              <a:t>Le Benin présente au sud, un climat équatorial avec une forte humidité. Alternance de saisons sèches (novembre à mi-mars et de mi-juillet à mi-septembre) et de saisons des pluies (mi-mars à mi-juillet et de mi-septembre à octobre).</a:t>
            </a:r>
          </a:p>
          <a:p>
            <a:pPr marL="0" indent="0" algn="just">
              <a:lnSpc>
                <a:spcPct val="120000"/>
              </a:lnSpc>
              <a:spcBef>
                <a:spcPts val="0"/>
              </a:spcBef>
              <a:spcAft>
                <a:spcPts val="600"/>
              </a:spcAft>
              <a:buNone/>
            </a:pPr>
            <a:r>
              <a:rPr lang="fr-FR" sz="1500" dirty="0">
                <a:solidFill>
                  <a:srgbClr val="02319A"/>
                </a:solidFill>
                <a:latin typeface="Georgia" pitchFamily="18" charset="0"/>
              </a:rPr>
              <a:t>Au centre et au nord, un climat tropical. Une saison sèche de novembre à avril et une saison des pluies de juin à septembre.</a:t>
            </a:r>
          </a:p>
          <a:p>
            <a:pPr marL="0" indent="0" algn="just">
              <a:lnSpc>
                <a:spcPct val="120000"/>
              </a:lnSpc>
              <a:spcBef>
                <a:spcPts val="0"/>
              </a:spcBef>
              <a:spcAft>
                <a:spcPts val="600"/>
              </a:spcAft>
              <a:buNone/>
            </a:pPr>
            <a:r>
              <a:rPr lang="fr-FR" sz="1500" dirty="0">
                <a:solidFill>
                  <a:srgbClr val="02319A"/>
                </a:solidFill>
                <a:latin typeface="Georgia" pitchFamily="18" charset="0"/>
              </a:rPr>
              <a:t>Ces dernières années, la plupart des pays de l’Afrique de l’ouest sont de plus en plus exposé aux événements sur les extrêmes climatiques et météorologiques extrêmes (inondations, sécheresses, vents forts, vagues de chaleur, etc…). C’est le cas du Bénin qui, en plus de cela est exposé à l’élévation du niveau de la mer qui est en lien avec l’érosion côtière, la salinisation des sols et lacs côtiers. Ceci menace aussi bien le secteur de la pêche et les industries portuaires.</a:t>
            </a:r>
            <a:endParaRPr lang="en-GB" sz="1500" dirty="0">
              <a:solidFill>
                <a:srgbClr val="02319A"/>
              </a:solidFill>
              <a:latin typeface="Georgia" pitchFamily="18" charset="0"/>
            </a:endParaRPr>
          </a:p>
          <a:p>
            <a:pPr marL="0" indent="0" algn="just">
              <a:lnSpc>
                <a:spcPct val="120000"/>
              </a:lnSpc>
              <a:spcBef>
                <a:spcPts val="0"/>
              </a:spcBef>
              <a:spcAft>
                <a:spcPts val="600"/>
              </a:spcAft>
              <a:buNone/>
            </a:pPr>
            <a:r>
              <a:rPr lang="fr-FR" sz="1500" dirty="0">
                <a:solidFill>
                  <a:srgbClr val="02319A"/>
                </a:solidFill>
                <a:latin typeface="Georgia" pitchFamily="18" charset="0"/>
              </a:rPr>
              <a:t>A la suite des inondations de 2010 qui ont occasionné des pertes en vies humaines et d’énormes dégâts matériels évalués à plus de 120 milliards de FCFA, les initiatives mises sur pied pour prévenir les inondations des années suivantes ont permis de réduire l’ampleur des dégâts. </a:t>
            </a:r>
          </a:p>
        </p:txBody>
      </p:sp>
    </p:spTree>
    <p:extLst>
      <p:ext uri="{BB962C8B-B14F-4D97-AF65-F5344CB8AC3E}">
        <p14:creationId xmlns:p14="http://schemas.microsoft.com/office/powerpoint/2010/main" val="82814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6245"/>
          </a:xfrm>
        </p:spPr>
        <p:txBody>
          <a:bodyPr>
            <a:normAutofit fontScale="90000"/>
          </a:bodyPr>
          <a:lstStyle/>
          <a:p>
            <a:r>
              <a:rPr lang="fr-FR" sz="3200" b="1" dirty="0">
                <a:solidFill>
                  <a:srgbClr val="000090"/>
                </a:solidFill>
              </a:rPr>
              <a:t>Introduction (METEO BENIN)</a:t>
            </a:r>
            <a:endParaRPr lang="en-US" sz="3600" dirty="0"/>
          </a:p>
        </p:txBody>
      </p:sp>
      <p:sp>
        <p:nvSpPr>
          <p:cNvPr id="3" name="Content Placeholder 2"/>
          <p:cNvSpPr>
            <a:spLocks noGrp="1"/>
          </p:cNvSpPr>
          <p:nvPr>
            <p:ph idx="1"/>
          </p:nvPr>
        </p:nvSpPr>
        <p:spPr>
          <a:xfrm>
            <a:off x="457200" y="983411"/>
            <a:ext cx="8229600" cy="1733910"/>
          </a:xfrm>
        </p:spPr>
        <p:txBody>
          <a:bodyPr>
            <a:noAutofit/>
          </a:bodyPr>
          <a:lstStyle/>
          <a:p>
            <a:pPr marL="0" indent="0" algn="just">
              <a:lnSpc>
                <a:spcPct val="120000"/>
              </a:lnSpc>
              <a:spcBef>
                <a:spcPts val="0"/>
              </a:spcBef>
              <a:buNone/>
            </a:pPr>
            <a:r>
              <a:rPr lang="fr-FR" sz="1400" dirty="0">
                <a:solidFill>
                  <a:srgbClr val="02319A"/>
                </a:solidFill>
                <a:latin typeface="Georgia" pitchFamily="18" charset="0"/>
              </a:rPr>
              <a:t>METEO-BENIN en tant qu’institution faisant autorité au temps et au climat, qui a pour mission d’assurer notamment:</a:t>
            </a:r>
            <a:endParaRPr lang="en-GB" sz="1400" dirty="0">
              <a:solidFill>
                <a:srgbClr val="02319A"/>
              </a:solidFill>
              <a:latin typeface="Georgia" pitchFamily="18" charset="0"/>
            </a:endParaRPr>
          </a:p>
          <a:p>
            <a:pPr marL="0" lvl="0" indent="0" algn="just">
              <a:lnSpc>
                <a:spcPct val="120000"/>
              </a:lnSpc>
              <a:spcBef>
                <a:spcPts val="0"/>
              </a:spcBef>
              <a:buFont typeface="Wingdings" pitchFamily="2" charset="2"/>
              <a:buChar char="§"/>
            </a:pPr>
            <a:r>
              <a:rPr lang="fr-FR" sz="1400" dirty="0">
                <a:solidFill>
                  <a:srgbClr val="02319A"/>
                </a:solidFill>
                <a:latin typeface="Georgia" pitchFamily="18" charset="0"/>
              </a:rPr>
              <a:t>  la protection des personnes et des biens contre phénomènes extrêmes d’origines météorologiques ;</a:t>
            </a:r>
            <a:endParaRPr lang="en-GB" sz="1400" dirty="0">
              <a:solidFill>
                <a:srgbClr val="02319A"/>
              </a:solidFill>
              <a:latin typeface="Georgia" pitchFamily="18" charset="0"/>
            </a:endParaRPr>
          </a:p>
          <a:p>
            <a:pPr marL="0" lvl="0" indent="0" algn="just">
              <a:lnSpc>
                <a:spcPct val="120000"/>
              </a:lnSpc>
              <a:spcBef>
                <a:spcPts val="0"/>
              </a:spcBef>
              <a:buFont typeface="Wingdings" pitchFamily="2" charset="2"/>
              <a:buChar char="§"/>
            </a:pPr>
            <a:r>
              <a:rPr lang="fr-FR" sz="1400" dirty="0">
                <a:solidFill>
                  <a:srgbClr val="02319A"/>
                </a:solidFill>
                <a:latin typeface="Georgia" pitchFamily="18" charset="0"/>
              </a:rPr>
              <a:t>  la coordination des activités d’observation, de production et de diffusion des informations et produits météorologie;</a:t>
            </a:r>
            <a:endParaRPr lang="en-GB" sz="1400" dirty="0">
              <a:solidFill>
                <a:srgbClr val="02319A"/>
              </a:solidFill>
              <a:latin typeface="Georgia" pitchFamily="18" charset="0"/>
            </a:endParaRPr>
          </a:p>
          <a:p>
            <a:pPr marL="0" lvl="0" indent="0" algn="just">
              <a:lnSpc>
                <a:spcPct val="120000"/>
              </a:lnSpc>
              <a:spcBef>
                <a:spcPts val="0"/>
              </a:spcBef>
              <a:buFont typeface="Wingdings" pitchFamily="2" charset="2"/>
              <a:buChar char="§"/>
            </a:pPr>
            <a:r>
              <a:rPr lang="fr-FR" sz="1400" dirty="0">
                <a:solidFill>
                  <a:srgbClr val="02319A"/>
                </a:solidFill>
                <a:latin typeface="Georgia" pitchFamily="18" charset="0"/>
              </a:rPr>
              <a:t>  l’assistance météo pour le développement des secteurs socio-économiques du Bénin</a:t>
            </a:r>
            <a:r>
              <a:rPr lang="fr-FR" sz="1400" i="1" dirty="0">
                <a:solidFill>
                  <a:srgbClr val="02319A"/>
                </a:solidFill>
                <a:latin typeface="Georgia" pitchFamily="18" charset="0"/>
              </a:rPr>
              <a:t>.</a:t>
            </a:r>
            <a:endParaRPr lang="en-GB" sz="1400" dirty="0">
              <a:solidFill>
                <a:srgbClr val="02319A"/>
              </a:solidFill>
              <a:latin typeface="Georgia" pitchFamily="18" charset="0"/>
            </a:endParaRPr>
          </a:p>
          <a:p>
            <a:pPr marL="514350" indent="-514350">
              <a:buFont typeface="+mj-lt"/>
              <a:buAutoNum type="romanLcPeriod"/>
            </a:pPr>
            <a:endParaRPr lang="fr-FR" sz="1400" dirty="0">
              <a:solidFill>
                <a:srgbClr val="02319A"/>
              </a:solidFill>
              <a:latin typeface="Georgia" pitchFamily="18" charset="0"/>
            </a:endParaRPr>
          </a:p>
        </p:txBody>
      </p:sp>
      <p:pic>
        <p:nvPicPr>
          <p:cNvPr id="4" name="Picture 2" descr="IMG_20170831_165835"/>
          <p:cNvPicPr>
            <a:picLocks noChangeAspect="1" noChangeArrowheads="1"/>
          </p:cNvPicPr>
          <p:nvPr/>
        </p:nvPicPr>
        <p:blipFill>
          <a:blip r:embed="rId2"/>
          <a:srcRect t="5215" r="1523" b="31427"/>
          <a:stretch>
            <a:fillRect/>
          </a:stretch>
        </p:blipFill>
        <p:spPr bwMode="auto">
          <a:xfrm>
            <a:off x="5120790" y="2863969"/>
            <a:ext cx="3746341" cy="2216989"/>
          </a:xfrm>
          <a:prstGeom prst="rect">
            <a:avLst/>
          </a:prstGeom>
          <a:noFill/>
          <a:ln w="9525">
            <a:noFill/>
            <a:miter lim="800000"/>
            <a:headEnd/>
            <a:tailEnd/>
          </a:ln>
        </p:spPr>
      </p:pic>
      <p:sp>
        <p:nvSpPr>
          <p:cNvPr id="5" name="ZoneTexte 4"/>
          <p:cNvSpPr txBox="1"/>
          <p:nvPr/>
        </p:nvSpPr>
        <p:spPr>
          <a:xfrm>
            <a:off x="653234" y="2863969"/>
            <a:ext cx="4467556" cy="1969770"/>
          </a:xfrm>
          <a:prstGeom prst="rect">
            <a:avLst/>
          </a:prstGeom>
          <a:noFill/>
        </p:spPr>
        <p:txBody>
          <a:bodyPr wrap="square" rtlCol="0">
            <a:spAutoFit/>
          </a:bodyPr>
          <a:lstStyle/>
          <a:p>
            <a:pPr marL="0" lvl="1" indent="0">
              <a:spcAft>
                <a:spcPts val="600"/>
              </a:spcAft>
              <a:buNone/>
            </a:pPr>
            <a:r>
              <a:rPr lang="fr-FR" sz="1400" i="1" dirty="0">
                <a:solidFill>
                  <a:srgbClr val="02319A"/>
                </a:solidFill>
                <a:latin typeface="Georgia" pitchFamily="18" charset="0"/>
              </a:rPr>
              <a:t>En dehors de son nouveau siège doté d’un bâtiment neuf, METEO BENIN souffre d’une insuffisance terrible d'infrastructures et de systèmes modernes pour travailler de façon efficace et efficiente</a:t>
            </a:r>
            <a:r>
              <a:rPr lang="en-GB" sz="1400" i="1" dirty="0">
                <a:solidFill>
                  <a:srgbClr val="02319A"/>
                </a:solidFill>
                <a:latin typeface="Georgia" pitchFamily="18" charset="0"/>
              </a:rPr>
              <a:t>. </a:t>
            </a:r>
          </a:p>
          <a:p>
            <a:pPr marL="0" lvl="1" indent="0">
              <a:spcAft>
                <a:spcPts val="600"/>
              </a:spcAft>
              <a:buNone/>
            </a:pPr>
            <a:r>
              <a:rPr lang="fr-FR" sz="1400" i="1" dirty="0">
                <a:solidFill>
                  <a:srgbClr val="02319A"/>
                </a:solidFill>
                <a:latin typeface="Georgia" pitchFamily="18" charset="0"/>
              </a:rPr>
              <a:t>La vétusté et insuffisance du réseau d’observation, centre de prévision non opérationnel, studio météo média désuet, manque de moyen de transport, etc.</a:t>
            </a:r>
          </a:p>
          <a:p>
            <a:pPr marL="400050" lvl="1" indent="0">
              <a:buNone/>
            </a:pPr>
            <a:r>
              <a:rPr lang="en-GB" sz="1400" dirty="0">
                <a:solidFill>
                  <a:srgbClr val="02319A"/>
                </a:solidFill>
                <a:latin typeface="Georgia" pitchFamily="18" charset="0"/>
              </a:rPr>
              <a:t> </a:t>
            </a:r>
            <a:endParaRPr lang="fr-FR" sz="1400" dirty="0">
              <a:solidFill>
                <a:srgbClr val="02319A"/>
              </a:solidFill>
              <a:latin typeface="Georgia" pitchFamily="18" charset="0"/>
            </a:endParaRPr>
          </a:p>
        </p:txBody>
      </p:sp>
      <p:sp>
        <p:nvSpPr>
          <p:cNvPr id="6" name="ZoneTexte 5"/>
          <p:cNvSpPr txBox="1"/>
          <p:nvPr/>
        </p:nvSpPr>
        <p:spPr>
          <a:xfrm>
            <a:off x="653234" y="5124088"/>
            <a:ext cx="8213898" cy="1015663"/>
          </a:xfrm>
          <a:prstGeom prst="rect">
            <a:avLst/>
          </a:prstGeom>
          <a:noFill/>
        </p:spPr>
        <p:txBody>
          <a:bodyPr wrap="square" rtlCol="0">
            <a:spAutoFit/>
          </a:bodyPr>
          <a:lstStyle/>
          <a:p>
            <a:pPr marL="0" lvl="1" algn="just"/>
            <a:r>
              <a:rPr lang="fr-FR" sz="1500" dirty="0">
                <a:solidFill>
                  <a:srgbClr val="02319A"/>
                </a:solidFill>
                <a:latin typeface="Georgia" pitchFamily="18" charset="0"/>
              </a:rPr>
              <a:t>L’effectif du personnel actuel de METEO BENIN  est de 77 agents dont 38 au niveau du siège à Cotonou et 39 au niveau des 5 stations synoptiques de l’intérieur. Cet effectif composé de 11 femmes et 66 hommes est très insuffisant surtout en ce qui concerne le personnel technique météorologiste </a:t>
            </a:r>
          </a:p>
        </p:txBody>
      </p:sp>
    </p:spTree>
    <p:extLst>
      <p:ext uri="{BB962C8B-B14F-4D97-AF65-F5344CB8AC3E}">
        <p14:creationId xmlns:p14="http://schemas.microsoft.com/office/powerpoint/2010/main" val="38676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3498"/>
          </a:xfrm>
        </p:spPr>
        <p:txBody>
          <a:bodyPr>
            <a:normAutofit fontScale="90000"/>
          </a:bodyPr>
          <a:lstStyle/>
          <a:p>
            <a:r>
              <a:rPr lang="fr-FR" sz="3600" b="1" dirty="0">
                <a:solidFill>
                  <a:srgbClr val="000090"/>
                </a:solidFill>
                <a:latin typeface="Georgia" panose="02040502050405020303" pitchFamily="18" charset="0"/>
              </a:rPr>
              <a:t>Contexte physique du Bénin</a:t>
            </a:r>
            <a:endParaRPr lang="en-US" sz="3100" dirty="0">
              <a:solidFill>
                <a:srgbClr val="000090"/>
              </a:solidFill>
              <a:latin typeface="Georgia" panose="02040502050405020303" pitchFamily="18" charset="0"/>
            </a:endParaRPr>
          </a:p>
        </p:txBody>
      </p:sp>
      <p:sp>
        <p:nvSpPr>
          <p:cNvPr id="3" name="Content Placeholder 2"/>
          <p:cNvSpPr>
            <a:spLocks noGrp="1"/>
          </p:cNvSpPr>
          <p:nvPr>
            <p:ph idx="1"/>
          </p:nvPr>
        </p:nvSpPr>
        <p:spPr>
          <a:xfrm>
            <a:off x="457200" y="1181820"/>
            <a:ext cx="5581291" cy="4708525"/>
          </a:xfrm>
        </p:spPr>
        <p:txBody>
          <a:bodyPr>
            <a:normAutofit fontScale="40000" lnSpcReduction="20000"/>
          </a:bodyPr>
          <a:lstStyle/>
          <a:p>
            <a:pPr marL="0" indent="0" algn="just">
              <a:lnSpc>
                <a:spcPct val="120000"/>
              </a:lnSpc>
              <a:spcBef>
                <a:spcPts val="0"/>
              </a:spcBef>
              <a:spcAft>
                <a:spcPts val="600"/>
              </a:spcAft>
              <a:buNone/>
            </a:pPr>
            <a:r>
              <a:rPr lang="en-GB" sz="3500" dirty="0">
                <a:solidFill>
                  <a:srgbClr val="02319A"/>
                </a:solidFill>
                <a:latin typeface="Georgia" pitchFamily="18" charset="0"/>
              </a:rPr>
              <a:t> la </a:t>
            </a:r>
            <a:r>
              <a:rPr lang="fr-FR" sz="3500" b="1" dirty="0">
                <a:solidFill>
                  <a:srgbClr val="02319A"/>
                </a:solidFill>
                <a:latin typeface="Georgia" pitchFamily="18" charset="0"/>
              </a:rPr>
              <a:t>république du Bénin </a:t>
            </a:r>
            <a:r>
              <a:rPr lang="fr-FR" altLang="en-US" sz="3500" dirty="0">
                <a:solidFill>
                  <a:srgbClr val="02319A"/>
                </a:solidFill>
                <a:latin typeface="Georgia" pitchFamily="18" charset="0"/>
                <a:cs typeface="Arial" panose="020B0604020202020204" pitchFamily="34" charset="0"/>
              </a:rPr>
              <a:t>couvre une superficie</a:t>
            </a:r>
            <a:r>
              <a:rPr lang="en-US" altLang="en-US" sz="3500" dirty="0">
                <a:solidFill>
                  <a:srgbClr val="02319A"/>
                </a:solidFill>
                <a:latin typeface="Georgia" pitchFamily="18" charset="0"/>
                <a:cs typeface="Arial" panose="020B0604020202020204" pitchFamily="34" charset="0"/>
              </a:rPr>
              <a:t> </a:t>
            </a:r>
            <a:r>
              <a:rPr lang="fr-FR" altLang="en-US" sz="3500" dirty="0">
                <a:solidFill>
                  <a:srgbClr val="02319A"/>
                </a:solidFill>
                <a:latin typeface="Georgia" pitchFamily="18" charset="0"/>
                <a:cs typeface="Arial" panose="020B0604020202020204" pitchFamily="34" charset="0"/>
              </a:rPr>
              <a:t>de 114 764 Km2</a:t>
            </a:r>
            <a:endParaRPr lang="fr-FR" sz="3500" dirty="0">
              <a:solidFill>
                <a:srgbClr val="02319A"/>
              </a:solidFill>
              <a:latin typeface="Georgia" pitchFamily="18" charset="0"/>
            </a:endParaRPr>
          </a:p>
          <a:p>
            <a:pPr marL="0" indent="0" algn="just">
              <a:lnSpc>
                <a:spcPct val="120000"/>
              </a:lnSpc>
              <a:spcBef>
                <a:spcPts val="0"/>
              </a:spcBef>
              <a:spcAft>
                <a:spcPts val="600"/>
              </a:spcAft>
              <a:buNone/>
            </a:pPr>
            <a:r>
              <a:rPr lang="fr-FR" sz="3500" dirty="0">
                <a:solidFill>
                  <a:srgbClr val="02319A"/>
                </a:solidFill>
                <a:latin typeface="Georgia" pitchFamily="18" charset="0"/>
              </a:rPr>
              <a:t>Le pays est assez plat et on distingue cinq (05) régions géographiques :</a:t>
            </a:r>
          </a:p>
          <a:p>
            <a:pPr marL="0" indent="0" algn="just">
              <a:lnSpc>
                <a:spcPct val="120000"/>
              </a:lnSpc>
              <a:spcBef>
                <a:spcPts val="0"/>
              </a:spcBef>
              <a:spcAft>
                <a:spcPts val="600"/>
              </a:spcAft>
            </a:pPr>
            <a:r>
              <a:rPr lang="fr-FR" sz="3500" dirty="0">
                <a:solidFill>
                  <a:srgbClr val="02319A"/>
                </a:solidFill>
                <a:latin typeface="Georgia" pitchFamily="18" charset="0"/>
              </a:rPr>
              <a:t>Une bande côtière, basse et sablonneuse; </a:t>
            </a:r>
          </a:p>
          <a:p>
            <a:pPr marL="0" indent="0" algn="just">
              <a:lnSpc>
                <a:spcPct val="120000"/>
              </a:lnSpc>
              <a:spcBef>
                <a:spcPts val="0"/>
              </a:spcBef>
              <a:spcAft>
                <a:spcPts val="600"/>
              </a:spcAft>
            </a:pPr>
            <a:r>
              <a:rPr lang="fr-FR" sz="3500" dirty="0">
                <a:solidFill>
                  <a:srgbClr val="02319A"/>
                </a:solidFill>
                <a:latin typeface="Georgia" pitchFamily="18" charset="0"/>
              </a:rPr>
              <a:t>la zone intermédiaire, argilo-sableuse dite zone de terre de barre </a:t>
            </a:r>
          </a:p>
          <a:p>
            <a:pPr marL="0" indent="0" algn="just">
              <a:lnSpc>
                <a:spcPct val="120000"/>
              </a:lnSpc>
              <a:spcBef>
                <a:spcPts val="0"/>
              </a:spcBef>
              <a:spcAft>
                <a:spcPts val="600"/>
              </a:spcAft>
            </a:pPr>
            <a:r>
              <a:rPr lang="fr-FR" sz="3500" dirty="0">
                <a:solidFill>
                  <a:srgbClr val="02319A"/>
                </a:solidFill>
                <a:latin typeface="Georgia" pitchFamily="18" charset="0"/>
              </a:rPr>
              <a:t>la pénéplaine granito-gneissique au centre correspondant à la zone des collines. Les altitudes moyennes varient de 250 à 300 m.</a:t>
            </a:r>
          </a:p>
          <a:p>
            <a:pPr marL="0" indent="0" algn="just">
              <a:lnSpc>
                <a:spcPct val="120000"/>
              </a:lnSpc>
              <a:spcBef>
                <a:spcPts val="0"/>
              </a:spcBef>
              <a:spcAft>
                <a:spcPts val="600"/>
              </a:spcAft>
            </a:pPr>
            <a:r>
              <a:rPr lang="fr-FR" sz="3500" dirty="0">
                <a:solidFill>
                  <a:srgbClr val="02319A"/>
                </a:solidFill>
                <a:latin typeface="Georgia" pitchFamily="18" charset="0"/>
              </a:rPr>
              <a:t>La chaîne de l’Atacora au nord-ouest, où se situe le point culminant du pays, le mont Alédjo (658m); </a:t>
            </a:r>
          </a:p>
          <a:p>
            <a:pPr marL="0" indent="0" algn="just">
              <a:lnSpc>
                <a:spcPct val="120000"/>
              </a:lnSpc>
              <a:spcBef>
                <a:spcPts val="0"/>
              </a:spcBef>
              <a:spcAft>
                <a:spcPts val="600"/>
              </a:spcAft>
            </a:pPr>
            <a:r>
              <a:rPr lang="fr-FR" sz="3500" dirty="0">
                <a:solidFill>
                  <a:srgbClr val="02319A"/>
                </a:solidFill>
                <a:latin typeface="Georgia" pitchFamily="18" charset="0"/>
              </a:rPr>
              <a:t>les plaines sédimentaires du nord qui descendent progressivement vers le bassin du Niger </a:t>
            </a:r>
          </a:p>
          <a:p>
            <a:pPr marL="0" indent="0" algn="just">
              <a:lnSpc>
                <a:spcPct val="120000"/>
              </a:lnSpc>
              <a:spcBef>
                <a:spcPts val="0"/>
              </a:spcBef>
              <a:spcAft>
                <a:spcPts val="600"/>
              </a:spcAft>
              <a:buNone/>
            </a:pPr>
            <a:r>
              <a:rPr lang="fr-FR" sz="3500" dirty="0">
                <a:solidFill>
                  <a:srgbClr val="02319A"/>
                </a:solidFill>
                <a:latin typeface="Georgia" pitchFamily="18" charset="0"/>
              </a:rPr>
              <a:t>Trois (03) types de végétation caractérisent le Bénin: la savane arborée ; la savane au Centre; et la forêt au Sud et au Moyen Bénin.</a:t>
            </a:r>
          </a:p>
          <a:p>
            <a:pPr marL="0" indent="0" algn="just">
              <a:lnSpc>
                <a:spcPct val="120000"/>
              </a:lnSpc>
              <a:spcBef>
                <a:spcPts val="0"/>
              </a:spcBef>
              <a:spcAft>
                <a:spcPts val="600"/>
              </a:spcAft>
              <a:buNone/>
            </a:pPr>
            <a:r>
              <a:rPr lang="fr-FR" sz="3500" dirty="0">
                <a:solidFill>
                  <a:srgbClr val="02319A"/>
                </a:solidFill>
                <a:latin typeface="Georgia" pitchFamily="18" charset="0"/>
              </a:rPr>
              <a:t>Quant à la faune, on distingue deux (02) parcs nationaux au Nord (Pendjari et «W») où on rencontre des éléphants, des buffles, des hippopotames, des lions, des guépards, des caïmans, des antilopes, des oiseaux, des singes, des reptiles, des léopards, des insectes, etc.</a:t>
            </a:r>
          </a:p>
          <a:p>
            <a:pPr marL="0" indent="0">
              <a:buNone/>
            </a:pPr>
            <a:endParaRPr lang="fr-FR" sz="2800" dirty="0">
              <a:solidFill>
                <a:srgbClr val="02319A"/>
              </a:solidFill>
            </a:endParaRPr>
          </a:p>
        </p:txBody>
      </p:sp>
      <p:pic>
        <p:nvPicPr>
          <p:cNvPr id="4" name="Picture 2" descr="Résultat de recherche d'images pour &quot;carte du bénin&quot;"/>
          <p:cNvPicPr>
            <a:picLocks noChangeAspect="1" noChangeArrowheads="1"/>
          </p:cNvPicPr>
          <p:nvPr/>
        </p:nvPicPr>
        <p:blipFill>
          <a:blip r:embed="rId2"/>
          <a:srcRect/>
          <a:stretch>
            <a:fillRect/>
          </a:stretch>
        </p:blipFill>
        <p:spPr bwMode="auto">
          <a:xfrm>
            <a:off x="6115280" y="1466491"/>
            <a:ext cx="2917252" cy="4123425"/>
          </a:xfrm>
          <a:prstGeom prst="rect">
            <a:avLst/>
          </a:prstGeom>
          <a:noFill/>
        </p:spPr>
      </p:pic>
    </p:spTree>
    <p:extLst>
      <p:ext uri="{BB962C8B-B14F-4D97-AF65-F5344CB8AC3E}">
        <p14:creationId xmlns:p14="http://schemas.microsoft.com/office/powerpoint/2010/main" val="96859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BDDE26-2F06-42CB-9852-F600DA569712}"/>
              </a:ext>
            </a:extLst>
          </p:cNvPr>
          <p:cNvSpPr>
            <a:spLocks noGrp="1"/>
          </p:cNvSpPr>
          <p:nvPr>
            <p:ph idx="1"/>
          </p:nvPr>
        </p:nvSpPr>
        <p:spPr>
          <a:xfrm>
            <a:off x="353683" y="439947"/>
            <a:ext cx="6055741" cy="5667555"/>
          </a:xfrm>
        </p:spPr>
        <p:txBody>
          <a:bodyPr>
            <a:noAutofit/>
          </a:bodyPr>
          <a:lstStyle/>
          <a:p>
            <a:pPr marL="0" indent="0" algn="just">
              <a:lnSpc>
                <a:spcPct val="120000"/>
              </a:lnSpc>
              <a:spcBef>
                <a:spcPts val="0"/>
              </a:spcBef>
              <a:spcAft>
                <a:spcPts val="600"/>
              </a:spcAft>
              <a:buNone/>
            </a:pPr>
            <a:r>
              <a:rPr lang="fr-FR" sz="1400" dirty="0">
                <a:solidFill>
                  <a:srgbClr val="02319A"/>
                </a:solidFill>
                <a:latin typeface="Georgia" pitchFamily="18" charset="0"/>
              </a:rPr>
              <a:t>On compte plusieurs plans d’eau dans le sud à savoir:</a:t>
            </a:r>
          </a:p>
          <a:p>
            <a:pPr marL="0" indent="0" algn="just">
              <a:spcBef>
                <a:spcPts val="0"/>
              </a:spcBef>
              <a:spcAft>
                <a:spcPts val="600"/>
              </a:spcAft>
              <a:buFont typeface="Wingdings" pitchFamily="2" charset="2"/>
              <a:buChar char="§"/>
            </a:pPr>
            <a:r>
              <a:rPr lang="fr-FR" sz="1400" dirty="0">
                <a:solidFill>
                  <a:srgbClr val="02319A"/>
                </a:solidFill>
                <a:latin typeface="Georgia" pitchFamily="18" charset="0"/>
              </a:rPr>
              <a:t>le lac Nokoué (138 km2);</a:t>
            </a:r>
          </a:p>
          <a:p>
            <a:pPr marL="0" indent="0" algn="just">
              <a:spcBef>
                <a:spcPts val="0"/>
              </a:spcBef>
              <a:spcAft>
                <a:spcPts val="600"/>
              </a:spcAft>
              <a:buFont typeface="Wingdings" pitchFamily="2" charset="2"/>
              <a:buChar char="§"/>
            </a:pPr>
            <a:r>
              <a:rPr lang="fr-FR" sz="1400" dirty="0">
                <a:solidFill>
                  <a:srgbClr val="02319A"/>
                </a:solidFill>
                <a:latin typeface="Georgia" pitchFamily="18" charset="0"/>
              </a:rPr>
              <a:t>le lac Ahémé (78 Km2);</a:t>
            </a:r>
          </a:p>
          <a:p>
            <a:pPr marL="0" indent="0" algn="just">
              <a:spcBef>
                <a:spcPts val="0"/>
              </a:spcBef>
              <a:spcAft>
                <a:spcPts val="600"/>
              </a:spcAft>
              <a:buFont typeface="Wingdings" pitchFamily="2" charset="2"/>
              <a:buChar char="§"/>
            </a:pPr>
            <a:r>
              <a:rPr lang="fr-FR" sz="1400" dirty="0">
                <a:solidFill>
                  <a:srgbClr val="02319A"/>
                </a:solidFill>
                <a:latin typeface="Georgia" pitchFamily="18" charset="0"/>
              </a:rPr>
              <a:t>et la lagune de Porto-Novo (35 km2).</a:t>
            </a:r>
            <a:endParaRPr lang="fr-FR" sz="800" dirty="0">
              <a:solidFill>
                <a:srgbClr val="02319A"/>
              </a:solidFill>
              <a:latin typeface="Georgia" pitchFamily="18" charset="0"/>
            </a:endParaRPr>
          </a:p>
          <a:p>
            <a:pPr marL="0" indent="0" algn="just">
              <a:spcBef>
                <a:spcPts val="0"/>
              </a:spcBef>
              <a:spcAft>
                <a:spcPts val="600"/>
              </a:spcAft>
              <a:buNone/>
            </a:pPr>
            <a:endParaRPr lang="fr-FR" sz="200" dirty="0">
              <a:solidFill>
                <a:srgbClr val="02319A"/>
              </a:solidFill>
              <a:latin typeface="Georgia" pitchFamily="18" charset="0"/>
            </a:endParaRPr>
          </a:p>
          <a:p>
            <a:pPr marL="0" indent="0" algn="just">
              <a:spcBef>
                <a:spcPts val="0"/>
              </a:spcBef>
              <a:spcAft>
                <a:spcPts val="600"/>
              </a:spcAft>
              <a:buNone/>
            </a:pPr>
            <a:r>
              <a:rPr lang="fr-FR" sz="1400" dirty="0">
                <a:solidFill>
                  <a:srgbClr val="02319A"/>
                </a:solidFill>
                <a:latin typeface="Georgia" pitchFamily="18" charset="0"/>
              </a:rPr>
              <a:t>Plusieurs cours d’eau traversent le pays.</a:t>
            </a:r>
          </a:p>
          <a:p>
            <a:pPr marL="0" indent="0" algn="just">
              <a:lnSpc>
                <a:spcPct val="120000"/>
              </a:lnSpc>
              <a:spcBef>
                <a:spcPts val="0"/>
              </a:spcBef>
              <a:spcAft>
                <a:spcPts val="600"/>
              </a:spcAft>
            </a:pPr>
            <a:r>
              <a:rPr lang="fr-FR" sz="1400" i="1" dirty="0">
                <a:solidFill>
                  <a:srgbClr val="02319A"/>
                </a:solidFill>
                <a:latin typeface="Georgia" pitchFamily="18" charset="0"/>
              </a:rPr>
              <a:t>Le bassin béninois du fleuve Niger qui comprend les rivières :</a:t>
            </a:r>
          </a:p>
          <a:p>
            <a:pPr marL="0" indent="0" algn="just">
              <a:lnSpc>
                <a:spcPct val="120000"/>
              </a:lnSpc>
              <a:spcBef>
                <a:spcPts val="0"/>
              </a:spcBef>
              <a:spcAft>
                <a:spcPts val="600"/>
              </a:spcAft>
              <a:buNone/>
            </a:pPr>
            <a:r>
              <a:rPr lang="fr-FR" sz="1400" dirty="0">
                <a:solidFill>
                  <a:srgbClr val="02319A"/>
                </a:solidFill>
                <a:latin typeface="Georgia" pitchFamily="18" charset="0"/>
              </a:rPr>
              <a:t>le Mékrou (480 km), l’Alibori (427 km), la Sota (254 km) et la Pendjari.</a:t>
            </a:r>
          </a:p>
          <a:p>
            <a:pPr marL="0" indent="0" algn="just">
              <a:lnSpc>
                <a:spcPct val="120000"/>
              </a:lnSpc>
              <a:spcBef>
                <a:spcPts val="0"/>
              </a:spcBef>
              <a:spcAft>
                <a:spcPts val="600"/>
              </a:spcAft>
            </a:pPr>
            <a:r>
              <a:rPr lang="fr-FR" sz="1400" i="1" dirty="0">
                <a:solidFill>
                  <a:srgbClr val="02319A"/>
                </a:solidFill>
                <a:latin typeface="Georgia" pitchFamily="18" charset="0"/>
              </a:rPr>
              <a:t>Le bassin de la Volta qui comprend :</a:t>
            </a:r>
          </a:p>
          <a:p>
            <a:pPr marL="0" indent="0" algn="just">
              <a:lnSpc>
                <a:spcPct val="120000"/>
              </a:lnSpc>
              <a:spcBef>
                <a:spcPts val="0"/>
              </a:spcBef>
              <a:spcAft>
                <a:spcPts val="600"/>
              </a:spcAft>
              <a:buNone/>
            </a:pPr>
            <a:r>
              <a:rPr lang="fr-FR" sz="1400" dirty="0">
                <a:solidFill>
                  <a:srgbClr val="02319A"/>
                </a:solidFill>
                <a:latin typeface="Georgia" pitchFamily="18" charset="0"/>
              </a:rPr>
              <a:t>le Pendjari (420 km) et le </a:t>
            </a:r>
            <a:r>
              <a:rPr lang="fr-FR" sz="1400" dirty="0" err="1">
                <a:solidFill>
                  <a:srgbClr val="02319A"/>
                </a:solidFill>
                <a:latin typeface="Georgia" pitchFamily="18" charset="0"/>
              </a:rPr>
              <a:t>Perma</a:t>
            </a:r>
            <a:r>
              <a:rPr lang="fr-FR" sz="1400" dirty="0">
                <a:solidFill>
                  <a:srgbClr val="02319A"/>
                </a:solidFill>
                <a:latin typeface="Georgia" pitchFamily="18" charset="0"/>
              </a:rPr>
              <a:t>.</a:t>
            </a:r>
          </a:p>
          <a:p>
            <a:pPr marL="0" indent="0" algn="just">
              <a:lnSpc>
                <a:spcPct val="120000"/>
              </a:lnSpc>
              <a:spcBef>
                <a:spcPts val="0"/>
              </a:spcBef>
              <a:spcAft>
                <a:spcPts val="600"/>
              </a:spcAft>
            </a:pPr>
            <a:r>
              <a:rPr lang="fr-FR" sz="1400" i="1" dirty="0">
                <a:solidFill>
                  <a:srgbClr val="02319A"/>
                </a:solidFill>
                <a:latin typeface="Georgia" pitchFamily="18" charset="0"/>
              </a:rPr>
              <a:t>Le bassin du Mono-</a:t>
            </a:r>
            <a:r>
              <a:rPr lang="fr-FR" sz="1400" i="1" dirty="0" err="1">
                <a:solidFill>
                  <a:srgbClr val="02319A"/>
                </a:solidFill>
                <a:latin typeface="Georgia" pitchFamily="18" charset="0"/>
              </a:rPr>
              <a:t>Couffo</a:t>
            </a:r>
            <a:r>
              <a:rPr lang="fr-FR" sz="1400" i="1" dirty="0">
                <a:solidFill>
                  <a:srgbClr val="02319A"/>
                </a:solidFill>
                <a:latin typeface="Georgia" pitchFamily="18" charset="0"/>
              </a:rPr>
              <a:t> qui comprend :</a:t>
            </a:r>
          </a:p>
          <a:p>
            <a:pPr marL="0" indent="0" algn="just">
              <a:lnSpc>
                <a:spcPct val="120000"/>
              </a:lnSpc>
              <a:spcBef>
                <a:spcPts val="0"/>
              </a:spcBef>
              <a:spcAft>
                <a:spcPts val="600"/>
              </a:spcAft>
              <a:buNone/>
            </a:pPr>
            <a:r>
              <a:rPr lang="fr-FR" sz="1400" dirty="0">
                <a:solidFill>
                  <a:srgbClr val="02319A"/>
                </a:solidFill>
                <a:latin typeface="Georgia" pitchFamily="18" charset="0"/>
              </a:rPr>
              <a:t>le </a:t>
            </a:r>
            <a:r>
              <a:rPr lang="fr-FR" sz="1400" dirty="0" err="1">
                <a:solidFill>
                  <a:srgbClr val="02319A"/>
                </a:solidFill>
                <a:latin typeface="Georgia" pitchFamily="18" charset="0"/>
              </a:rPr>
              <a:t>Couffo</a:t>
            </a:r>
            <a:r>
              <a:rPr lang="fr-FR" sz="1400" dirty="0">
                <a:solidFill>
                  <a:srgbClr val="02319A"/>
                </a:solidFill>
                <a:latin typeface="Georgia" pitchFamily="18" charset="0"/>
              </a:rPr>
              <a:t> : fleuve de 190 km (dont 170km au Bénin) et le Mono avec ses 500 km, il sert de frontière entre le Bénin et le Togo.</a:t>
            </a:r>
          </a:p>
          <a:p>
            <a:pPr marL="0" indent="0" algn="just">
              <a:lnSpc>
                <a:spcPct val="120000"/>
              </a:lnSpc>
              <a:spcBef>
                <a:spcPts val="0"/>
              </a:spcBef>
              <a:spcAft>
                <a:spcPts val="600"/>
              </a:spcAft>
            </a:pPr>
            <a:r>
              <a:rPr lang="fr-FR" sz="1400" i="1" dirty="0">
                <a:solidFill>
                  <a:srgbClr val="02319A"/>
                </a:solidFill>
                <a:latin typeface="Georgia" pitchFamily="18" charset="0"/>
              </a:rPr>
              <a:t>Le bassin de l’Ouémé </a:t>
            </a:r>
            <a:r>
              <a:rPr lang="fr-FR" sz="1400" dirty="0">
                <a:solidFill>
                  <a:srgbClr val="02319A"/>
                </a:solidFill>
                <a:latin typeface="Georgia" pitchFamily="18" charset="0"/>
              </a:rPr>
              <a:t>: avec ses 608 km, l’Ouémé se jette dans la lagune Nokoué et utilise les chenaux de Lagos et de Cotonou pour communiquer avec l’océan Atlantique.</a:t>
            </a:r>
          </a:p>
          <a:p>
            <a:pPr marL="0" indent="0" algn="just">
              <a:lnSpc>
                <a:spcPct val="120000"/>
              </a:lnSpc>
              <a:spcBef>
                <a:spcPts val="0"/>
              </a:spcBef>
              <a:spcAft>
                <a:spcPts val="600"/>
              </a:spcAft>
              <a:buNone/>
            </a:pPr>
            <a:r>
              <a:rPr lang="fr-FR" sz="1400" dirty="0">
                <a:solidFill>
                  <a:srgbClr val="02319A"/>
                </a:solidFill>
                <a:latin typeface="Georgia" pitchFamily="18" charset="0"/>
              </a:rPr>
              <a:t>Le littoral béninois est le domaine compris entre les parallèles 6°10' et 6°25' de latitude Nord et les méridiens 1°40‘  et 2°45' de longitude Est. Sa façade Sud ou façade atlantique s’étend sur 125 km sur le Golfe de Guinée. </a:t>
            </a:r>
            <a:endParaRPr lang="en-GB" sz="1400" dirty="0">
              <a:solidFill>
                <a:srgbClr val="02319A"/>
              </a:solidFill>
              <a:latin typeface="Georgia" pitchFamily="18" charset="0"/>
            </a:endParaRPr>
          </a:p>
        </p:txBody>
      </p:sp>
      <p:pic>
        <p:nvPicPr>
          <p:cNvPr id="4" name="Picture 4" descr="Résultat de recherche d'images pour &quot;carte de relief du bénin&quot;"/>
          <p:cNvPicPr>
            <a:picLocks noChangeAspect="1" noChangeArrowheads="1"/>
          </p:cNvPicPr>
          <p:nvPr/>
        </p:nvPicPr>
        <p:blipFill>
          <a:blip r:embed="rId2"/>
          <a:srcRect/>
          <a:stretch>
            <a:fillRect/>
          </a:stretch>
        </p:blipFill>
        <p:spPr bwMode="auto">
          <a:xfrm>
            <a:off x="6409425" y="753426"/>
            <a:ext cx="2596552" cy="5038856"/>
          </a:xfrm>
          <a:prstGeom prst="rect">
            <a:avLst/>
          </a:prstGeom>
          <a:noFill/>
        </p:spPr>
      </p:pic>
    </p:spTree>
    <p:extLst>
      <p:ext uri="{BB962C8B-B14F-4D97-AF65-F5344CB8AC3E}">
        <p14:creationId xmlns:p14="http://schemas.microsoft.com/office/powerpoint/2010/main" val="2096989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Content Placeholder 3" descr="5dc01obm.jpg"/>
          <p:cNvPicPr>
            <a:picLocks noChangeAspect="1"/>
          </p:cNvPicPr>
          <p:nvPr/>
        </p:nvPicPr>
        <p:blipFill>
          <a:blip r:embed="rId2" cstate="print"/>
          <a:stretch>
            <a:fillRect/>
          </a:stretch>
        </p:blipFill>
        <p:spPr>
          <a:xfrm>
            <a:off x="0" y="0"/>
            <a:ext cx="9144000" cy="6858000"/>
          </a:xfrm>
          <a:prstGeom prst="rect">
            <a:avLst/>
          </a:prstGeom>
        </p:spPr>
      </p:pic>
      <p:sp>
        <p:nvSpPr>
          <p:cNvPr id="5" name="Text Box 1"/>
          <p:cNvSpPr txBox="1">
            <a:spLocks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r" eaLnBrk="1" hangingPunct="1">
              <a:spcBef>
                <a:spcPct val="0"/>
              </a:spcBef>
              <a:buClrTx/>
              <a:buFontTx/>
              <a:buNone/>
            </a:pPr>
            <a:fld id="{B880D828-D4FE-4E83-926B-335F7FB1C34A}" type="slidenum">
              <a:rPr lang="fr-FR" altLang="fr-FR" sz="1400"/>
              <a:pPr algn="r" eaLnBrk="1" hangingPunct="1">
                <a:spcBef>
                  <a:spcPct val="0"/>
                </a:spcBef>
                <a:buClrTx/>
                <a:buFontTx/>
                <a:buNone/>
              </a:pPr>
              <a:t>7</a:t>
            </a:fld>
            <a:endParaRPr lang="fr-FR" altLang="fr-FR" sz="1400"/>
          </a:p>
        </p:txBody>
      </p:sp>
      <p:sp>
        <p:nvSpPr>
          <p:cNvPr id="6" name="Text Box 3"/>
          <p:cNvSpPr txBox="1">
            <a:spLocks noChangeArrowheads="1"/>
          </p:cNvSpPr>
          <p:nvPr/>
        </p:nvSpPr>
        <p:spPr bwMode="auto">
          <a:xfrm>
            <a:off x="1000125" y="0"/>
            <a:ext cx="3429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fr-FR" altLang="fr-FR" sz="1800" b="1">
                <a:solidFill>
                  <a:srgbClr val="FF0000"/>
                </a:solidFill>
              </a:rPr>
              <a:t>DOMAINES D’APPLICATION</a:t>
            </a:r>
          </a:p>
        </p:txBody>
      </p:sp>
      <p:pic>
        <p:nvPicPr>
          <p:cNvPr id="7" name="Picture 25" descr="2709809855_efcef45e4d"/>
          <p:cNvPicPr>
            <a:picLocks noChangeAspect="1" noChangeArrowheads="1"/>
          </p:cNvPicPr>
          <p:nvPr/>
        </p:nvPicPr>
        <p:blipFill>
          <a:blip r:embed="rId3"/>
          <a:stretch>
            <a:fillRect/>
          </a:stretch>
        </p:blipFill>
        <p:spPr bwMode="auto">
          <a:xfrm>
            <a:off x="914330" y="692150"/>
            <a:ext cx="2255978" cy="1470025"/>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pic>
        <p:nvPicPr>
          <p:cNvPr id="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5413375"/>
            <a:ext cx="22542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p:cNvPicPr>
            <a:picLocks noChangeAspect="1" noChangeArrowheads="1"/>
          </p:cNvPicPr>
          <p:nvPr/>
        </p:nvPicPr>
        <p:blipFill>
          <a:blip r:embed="rId5" cstate="print"/>
          <a:stretch>
            <a:fillRect/>
          </a:stretch>
        </p:blipFill>
        <p:spPr bwMode="auto">
          <a:xfrm>
            <a:off x="6170097" y="5445125"/>
            <a:ext cx="1799669" cy="13255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4"/>
          <p:cNvPicPr>
            <a:picLocks noChangeAspect="1" noChangeArrowheads="1"/>
          </p:cNvPicPr>
          <p:nvPr/>
        </p:nvPicPr>
        <p:blipFill>
          <a:blip r:embed="rId6" cstate="print"/>
          <a:stretch>
            <a:fillRect/>
          </a:stretch>
        </p:blipFill>
        <p:spPr bwMode="auto">
          <a:xfrm>
            <a:off x="7092950" y="3651790"/>
            <a:ext cx="2051050" cy="145624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7"/>
          <a:stretch>
            <a:fillRect/>
          </a:stretch>
        </p:blipFill>
        <p:spPr bwMode="auto">
          <a:xfrm>
            <a:off x="69370" y="4797425"/>
            <a:ext cx="2390148" cy="168275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0700" y="1412875"/>
            <a:ext cx="2273300" cy="14890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40" descr="turbine_feeds"/>
          <p:cNvPicPr>
            <a:picLocks noChangeAspect="1" noChangeArrowheads="1"/>
          </p:cNvPicPr>
          <p:nvPr/>
        </p:nvPicPr>
        <p:blipFill>
          <a:blip r:embed="rId9"/>
          <a:stretch>
            <a:fillRect/>
          </a:stretch>
        </p:blipFill>
        <p:spPr bwMode="auto">
          <a:xfrm>
            <a:off x="0" y="2678567"/>
            <a:ext cx="2063359" cy="117906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 name="Rectangle 3"/>
          <p:cNvSpPr txBox="1">
            <a:spLocks noChangeArrowheads="1"/>
          </p:cNvSpPr>
          <p:nvPr/>
        </p:nvSpPr>
        <p:spPr>
          <a:xfrm>
            <a:off x="0" y="-16043"/>
            <a:ext cx="9144000" cy="530225"/>
          </a:xfrm>
          <a:prstGeom prst="rect">
            <a:avLst/>
          </a:prstGeom>
          <a:solidFill>
            <a:srgbClr val="FFFF00"/>
          </a:solidFill>
        </p:spPr>
        <p:txBody>
          <a:bodyPr/>
          <a:lstStyle/>
          <a:p>
            <a:pPr algn="ctr">
              <a:buClr>
                <a:srgbClr val="000000"/>
              </a:buClr>
              <a:buSzPct val="100000"/>
              <a:defRPr/>
            </a:pPr>
            <a:r>
              <a:rPr lang="fr-FR" sz="3600" b="1" kern="0" dirty="0">
                <a:solidFill>
                  <a:srgbClr val="0000FF"/>
                </a:solidFill>
                <a:ea typeface="ＭＳ Ｐゴシック" pitchFamily="34" charset="-128"/>
              </a:rPr>
              <a:t> </a:t>
            </a:r>
            <a:r>
              <a:rPr lang="fr-FR" sz="3600" b="1" dirty="0">
                <a:solidFill>
                  <a:srgbClr val="000090"/>
                </a:solidFill>
              </a:rPr>
              <a:t>Exigences nationales pour les observations</a:t>
            </a:r>
            <a:endParaRPr lang="fr-FR" sz="3600" b="1" kern="0" dirty="0">
              <a:solidFill>
                <a:srgbClr val="0000FF"/>
              </a:solidFill>
              <a:ea typeface="ＭＳ Ｐゴシック" pitchFamily="34" charset="-128"/>
            </a:endParaRPr>
          </a:p>
        </p:txBody>
      </p:sp>
      <p:sp>
        <p:nvSpPr>
          <p:cNvPr id="15" name="Oval 7"/>
          <p:cNvSpPr>
            <a:spLocks noChangeArrowheads="1"/>
          </p:cNvSpPr>
          <p:nvPr/>
        </p:nvSpPr>
        <p:spPr bwMode="auto">
          <a:xfrm>
            <a:off x="2840038" y="3440113"/>
            <a:ext cx="1444625" cy="522287"/>
          </a:xfrm>
          <a:prstGeom prst="ellipse">
            <a:avLst/>
          </a:prstGeom>
          <a:solidFill>
            <a:srgbClr val="92D050"/>
          </a:solidFill>
          <a:ln w="50800">
            <a:solidFill>
              <a:srgbClr val="92D05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solidFill>
                  <a:srgbClr val="FFFFFF"/>
                </a:solidFill>
              </a:rPr>
              <a:t>MAIL</a:t>
            </a:r>
          </a:p>
        </p:txBody>
      </p:sp>
      <p:sp>
        <p:nvSpPr>
          <p:cNvPr id="16" name="Oval 8"/>
          <p:cNvSpPr>
            <a:spLocks noChangeArrowheads="1"/>
          </p:cNvSpPr>
          <p:nvPr/>
        </p:nvSpPr>
        <p:spPr bwMode="auto">
          <a:xfrm>
            <a:off x="5018088" y="2798763"/>
            <a:ext cx="1444625" cy="565150"/>
          </a:xfrm>
          <a:prstGeom prst="ellipse">
            <a:avLst/>
          </a:prstGeom>
          <a:solidFill>
            <a:srgbClr val="FF0000"/>
          </a:solidFill>
          <a:ln w="50800">
            <a:solidFill>
              <a:srgbClr val="FF0000"/>
            </a:solidFill>
            <a:round/>
            <a:headEnd/>
            <a:tailEnd type="triangle" w="med" len="med"/>
          </a:ln>
        </p:spPr>
        <p:txBody>
          <a:bodyPr lIns="90000" tIns="46800" rIns="90000" bIns="46800">
            <a:spAutoFit/>
          </a:bodyPr>
          <a:lstStyle/>
          <a:p>
            <a:pPr eaLnBrk="1" hangingPunct="1">
              <a:buClr>
                <a:srgbClr val="000000"/>
              </a:buClr>
              <a:buSzPct val="100000"/>
              <a:buFont typeface="Times New Roman" panose="02020603050405020304" pitchFamily="18" charset="0"/>
              <a:buNone/>
            </a:pPr>
            <a:r>
              <a:rPr lang="en-GB" altLang="fr-FR">
                <a:solidFill>
                  <a:srgbClr val="FFFFFF"/>
                </a:solidFill>
              </a:rPr>
              <a:t>ANDP</a:t>
            </a:r>
          </a:p>
        </p:txBody>
      </p:sp>
      <p:grpSp>
        <p:nvGrpSpPr>
          <p:cNvPr id="17" name="Group 27"/>
          <p:cNvGrpSpPr>
            <a:grpSpLocks/>
          </p:cNvGrpSpPr>
          <p:nvPr/>
        </p:nvGrpSpPr>
        <p:grpSpPr bwMode="auto">
          <a:xfrm>
            <a:off x="1219200" y="1268413"/>
            <a:ext cx="7169150" cy="4487862"/>
            <a:chOff x="752602" y="977107"/>
            <a:chExt cx="7720038" cy="4854624"/>
          </a:xfrm>
        </p:grpSpPr>
        <p:grpSp>
          <p:nvGrpSpPr>
            <p:cNvPr id="18" name="Oval 28"/>
            <p:cNvGrpSpPr>
              <a:grpSpLocks/>
            </p:cNvGrpSpPr>
            <p:nvPr/>
          </p:nvGrpSpPr>
          <p:grpSpPr bwMode="auto">
            <a:xfrm>
              <a:off x="1974656" y="1288653"/>
              <a:ext cx="5454593" cy="4543078"/>
              <a:chOff x="2353056" y="1572768"/>
              <a:chExt cx="5065776" cy="4200144"/>
            </a:xfrm>
          </p:grpSpPr>
          <p:pic>
            <p:nvPicPr>
              <p:cNvPr id="32" name="Oval 2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53056" y="1572768"/>
                <a:ext cx="5065776" cy="420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 Box 16"/>
              <p:cNvSpPr txBox="1">
                <a:spLocks noChangeArrowheads="1"/>
              </p:cNvSpPr>
              <p:nvPr/>
            </p:nvSpPr>
            <p:spPr bwMode="auto">
              <a:xfrm>
                <a:off x="3115570" y="2211370"/>
                <a:ext cx="3540194" cy="2926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eaLnBrk="1" hangingPunct="1">
                  <a:buClr>
                    <a:srgbClr val="000000"/>
                  </a:buClr>
                  <a:buSzPct val="100000"/>
                  <a:buFont typeface="Times New Roman" panose="02020603050405020304" pitchFamily="18" charset="0"/>
                  <a:buNone/>
                </a:pPr>
                <a:endParaRPr lang="es-ES" altLang="fr-FR">
                  <a:solidFill>
                    <a:srgbClr val="FFFFFF"/>
                  </a:solidFill>
                </a:endParaRPr>
              </a:p>
            </p:txBody>
          </p:sp>
        </p:grpSp>
        <p:sp>
          <p:nvSpPr>
            <p:cNvPr id="19" name="Oval 11"/>
            <p:cNvSpPr>
              <a:spLocks noChangeArrowheads="1"/>
            </p:cNvSpPr>
            <p:nvPr/>
          </p:nvSpPr>
          <p:spPr bwMode="auto">
            <a:xfrm>
              <a:off x="2968812" y="5243933"/>
              <a:ext cx="1852404" cy="565065"/>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t>Securité</a:t>
              </a:r>
            </a:p>
          </p:txBody>
        </p:sp>
        <p:sp>
          <p:nvSpPr>
            <p:cNvPr id="20" name="Oval 12"/>
            <p:cNvSpPr>
              <a:spLocks noChangeArrowheads="1"/>
            </p:cNvSpPr>
            <p:nvPr/>
          </p:nvSpPr>
          <p:spPr bwMode="auto">
            <a:xfrm>
              <a:off x="6689878" y="3469470"/>
              <a:ext cx="1782762" cy="565072"/>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t>Transport</a:t>
              </a:r>
            </a:p>
          </p:txBody>
        </p:sp>
        <p:sp>
          <p:nvSpPr>
            <p:cNvPr id="21" name="Oval 13"/>
            <p:cNvSpPr>
              <a:spLocks noChangeArrowheads="1"/>
            </p:cNvSpPr>
            <p:nvPr/>
          </p:nvSpPr>
          <p:spPr bwMode="auto">
            <a:xfrm>
              <a:off x="6224645" y="1833857"/>
              <a:ext cx="1543049" cy="565065"/>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t>Santé</a:t>
              </a:r>
            </a:p>
          </p:txBody>
        </p:sp>
        <p:sp>
          <p:nvSpPr>
            <p:cNvPr id="22" name="Oval 14"/>
            <p:cNvSpPr>
              <a:spLocks noChangeArrowheads="1"/>
            </p:cNvSpPr>
            <p:nvPr/>
          </p:nvSpPr>
          <p:spPr bwMode="auto">
            <a:xfrm>
              <a:off x="752602" y="4481993"/>
              <a:ext cx="1818399" cy="565112"/>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t>Desastre</a:t>
              </a:r>
              <a:endParaRPr lang="en-GB" altLang="fr-FR">
                <a:solidFill>
                  <a:srgbClr val="FFFFFF"/>
                </a:solidFill>
              </a:endParaRPr>
            </a:p>
          </p:txBody>
        </p:sp>
        <p:cxnSp>
          <p:nvCxnSpPr>
            <p:cNvPr id="23" name="Straight Arrow Connector 18"/>
            <p:cNvCxnSpPr>
              <a:cxnSpLocks noChangeShapeType="1"/>
              <a:stCxn id="31" idx="1"/>
              <a:endCxn id="35" idx="6"/>
            </p:cNvCxnSpPr>
            <p:nvPr/>
          </p:nvCxnSpPr>
          <p:spPr bwMode="auto">
            <a:xfrm rot="16200000" flipV="1">
              <a:off x="2392234" y="2581894"/>
              <a:ext cx="1505132" cy="107242"/>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24" name="Straight Arrow Connector 20"/>
            <p:cNvCxnSpPr>
              <a:cxnSpLocks noChangeShapeType="1"/>
              <a:endCxn id="34" idx="6"/>
            </p:cNvCxnSpPr>
            <p:nvPr/>
          </p:nvCxnSpPr>
          <p:spPr bwMode="auto">
            <a:xfrm flipH="1">
              <a:off x="2303415" y="3510749"/>
              <a:ext cx="1417066" cy="7595"/>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25" name="Straight Arrow Connector 22"/>
            <p:cNvCxnSpPr>
              <a:cxnSpLocks noChangeShapeType="1"/>
            </p:cNvCxnSpPr>
            <p:nvPr/>
          </p:nvCxnSpPr>
          <p:spPr bwMode="auto">
            <a:xfrm flipV="1">
              <a:off x="5571977" y="2116390"/>
              <a:ext cx="652668" cy="980297"/>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26" name="Straight Arrow Connector 24"/>
            <p:cNvCxnSpPr>
              <a:cxnSpLocks noChangeShapeType="1"/>
            </p:cNvCxnSpPr>
            <p:nvPr/>
          </p:nvCxnSpPr>
          <p:spPr bwMode="auto">
            <a:xfrm>
              <a:off x="5885831" y="3511661"/>
              <a:ext cx="804047" cy="240345"/>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27" name="Straight Arrow Connector 28"/>
            <p:cNvCxnSpPr>
              <a:cxnSpLocks noChangeShapeType="1"/>
            </p:cNvCxnSpPr>
            <p:nvPr/>
          </p:nvCxnSpPr>
          <p:spPr bwMode="auto">
            <a:xfrm>
              <a:off x="5571977" y="3926635"/>
              <a:ext cx="497591" cy="1256337"/>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28" name="Straight Arrow Connector 30"/>
            <p:cNvCxnSpPr>
              <a:cxnSpLocks noChangeShapeType="1"/>
              <a:endCxn id="19" idx="0"/>
            </p:cNvCxnSpPr>
            <p:nvPr/>
          </p:nvCxnSpPr>
          <p:spPr bwMode="auto">
            <a:xfrm flipH="1">
              <a:off x="3895014" y="4093191"/>
              <a:ext cx="623105" cy="1150742"/>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29" name="Straight Arrow Connector 32"/>
            <p:cNvCxnSpPr>
              <a:cxnSpLocks noChangeShapeType="1"/>
              <a:stCxn id="31" idx="3"/>
              <a:endCxn id="22" idx="6"/>
            </p:cNvCxnSpPr>
            <p:nvPr/>
          </p:nvCxnSpPr>
          <p:spPr bwMode="auto">
            <a:xfrm rot="5400000">
              <a:off x="2644554" y="4210681"/>
              <a:ext cx="480314" cy="627420"/>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cxnSp>
          <p:nvCxnSpPr>
            <p:cNvPr id="30" name="Straight Arrow Connector 20"/>
            <p:cNvCxnSpPr>
              <a:cxnSpLocks noChangeShapeType="1"/>
            </p:cNvCxnSpPr>
            <p:nvPr/>
          </p:nvCxnSpPr>
          <p:spPr bwMode="auto">
            <a:xfrm rot="16200000" flipV="1">
              <a:off x="3629420" y="1788937"/>
              <a:ext cx="1988436" cy="364776"/>
            </a:xfrm>
            <a:prstGeom prst="straightConnector1">
              <a:avLst/>
            </a:prstGeom>
            <a:noFill/>
            <a:ln w="50800">
              <a:solidFill>
                <a:schemeClr val="bg1"/>
              </a:solidFill>
              <a:round/>
              <a:headEnd/>
              <a:tailEnd type="arrow" w="med" len="med"/>
            </a:ln>
            <a:extLst>
              <a:ext uri="{909E8E84-426E-40DD-AFC4-6F175D3DCCD1}">
                <a14:hiddenFill xmlns:a14="http://schemas.microsoft.com/office/drawing/2010/main">
                  <a:noFill/>
                </a14:hiddenFill>
              </a:ext>
            </a:extLst>
          </p:spPr>
        </p:cxnSp>
        <p:sp>
          <p:nvSpPr>
            <p:cNvPr id="31" name="Oval 6"/>
            <p:cNvSpPr>
              <a:spLocks noChangeArrowheads="1"/>
            </p:cNvSpPr>
            <p:nvPr/>
          </p:nvSpPr>
          <p:spPr bwMode="auto">
            <a:xfrm>
              <a:off x="2649281" y="3202481"/>
              <a:ext cx="3749754" cy="1267353"/>
            </a:xfrm>
            <a:prstGeom prst="ellipse">
              <a:avLst/>
            </a:prstGeom>
            <a:solidFill>
              <a:schemeClr val="bg1"/>
            </a:solidFill>
            <a:ln w="50800">
              <a:solidFill>
                <a:schemeClr val="bg1"/>
              </a:solidFill>
              <a:round/>
              <a:headEnd/>
              <a:tailEnd type="triangle" w="med" len="med"/>
            </a:ln>
          </p:spPr>
          <p:txBody>
            <a:bodyPr wrap="square" lIns="90000" tIns="46800" rIns="90000" bIns="46800">
              <a:spAutoFit/>
            </a:bodyPr>
            <a:lstStyle/>
            <a:p>
              <a:pPr marL="682625" indent="-682625" algn="just"/>
              <a:r>
                <a:rPr lang="fr-FR" sz="1600" dirty="0">
                  <a:latin typeface="Georgia" pitchFamily="18" charset="0"/>
                </a:rPr>
                <a:t>Domaines d'application prioritaires nationaux</a:t>
              </a:r>
            </a:p>
          </p:txBody>
        </p:sp>
      </p:grpSp>
      <p:sp>
        <p:nvSpPr>
          <p:cNvPr id="34" name="Oval 13"/>
          <p:cNvSpPr>
            <a:spLocks noChangeArrowheads="1"/>
          </p:cNvSpPr>
          <p:nvPr/>
        </p:nvSpPr>
        <p:spPr bwMode="auto">
          <a:xfrm>
            <a:off x="1116013" y="3357563"/>
            <a:ext cx="1543050" cy="522287"/>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t>Energie</a:t>
            </a:r>
          </a:p>
        </p:txBody>
      </p:sp>
      <p:sp>
        <p:nvSpPr>
          <p:cNvPr id="35" name="Oval 10"/>
          <p:cNvSpPr>
            <a:spLocks noChangeArrowheads="1"/>
          </p:cNvSpPr>
          <p:nvPr/>
        </p:nvSpPr>
        <p:spPr bwMode="auto">
          <a:xfrm>
            <a:off x="1547813" y="1844675"/>
            <a:ext cx="1843087" cy="522288"/>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dirty="0"/>
              <a:t>Agriculture</a:t>
            </a:r>
          </a:p>
        </p:txBody>
      </p:sp>
      <p:sp>
        <p:nvSpPr>
          <p:cNvPr id="36" name="Oval 13"/>
          <p:cNvSpPr>
            <a:spLocks noChangeArrowheads="1"/>
          </p:cNvSpPr>
          <p:nvPr/>
        </p:nvSpPr>
        <p:spPr bwMode="auto">
          <a:xfrm>
            <a:off x="5219700" y="5157788"/>
            <a:ext cx="1543050" cy="522287"/>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t>Politique</a:t>
            </a:r>
          </a:p>
        </p:txBody>
      </p:sp>
      <p:pic>
        <p:nvPicPr>
          <p:cNvPr id="37" name="Picture 8" descr="pakistan_flooding_02"/>
          <p:cNvPicPr>
            <a:picLocks noChangeAspect="1" noChangeArrowheads="1"/>
          </p:cNvPicPr>
          <p:nvPr/>
        </p:nvPicPr>
        <p:blipFill>
          <a:blip r:embed="rId11"/>
          <a:stretch>
            <a:fillRect/>
          </a:stretch>
        </p:blipFill>
        <p:spPr bwMode="auto">
          <a:xfrm>
            <a:off x="4977077" y="549275"/>
            <a:ext cx="1737784" cy="13033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8" name="Oval 13"/>
          <p:cNvSpPr>
            <a:spLocks noChangeArrowheads="1"/>
          </p:cNvSpPr>
          <p:nvPr/>
        </p:nvSpPr>
        <p:spPr bwMode="auto">
          <a:xfrm>
            <a:off x="3635375" y="692150"/>
            <a:ext cx="1543050" cy="523875"/>
          </a:xfrm>
          <a:prstGeom prst="ellipse">
            <a:avLst/>
          </a:prstGeom>
          <a:solidFill>
            <a:srgbClr val="FFC000"/>
          </a:solidFill>
          <a:ln w="50800">
            <a:solidFill>
              <a:srgbClr val="FFC000"/>
            </a:solidFill>
            <a:round/>
            <a:headEnd/>
            <a:tailEnd type="triangle" w="med" len="med"/>
          </a:ln>
        </p:spPr>
        <p:txBody>
          <a:bodyPr lIns="90000" tIns="46800" rIns="90000" bIns="46800">
            <a:spAutoFit/>
          </a:bodyPr>
          <a:lstStyle/>
          <a:p>
            <a:pPr algn="ctr" eaLnBrk="1" hangingPunct="1">
              <a:buClr>
                <a:srgbClr val="000000"/>
              </a:buClr>
              <a:buSzPct val="100000"/>
              <a:buFont typeface="Times New Roman" panose="02020603050405020304" pitchFamily="18" charset="0"/>
              <a:buNone/>
            </a:pPr>
            <a:r>
              <a:rPr lang="en-GB" altLang="fr-FR"/>
              <a:t>Eau</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629" y="274638"/>
            <a:ext cx="8699862" cy="562124"/>
          </a:xfrm>
        </p:spPr>
        <p:txBody>
          <a:bodyPr>
            <a:normAutofit fontScale="90000"/>
          </a:bodyPr>
          <a:lstStyle/>
          <a:p>
            <a:r>
              <a:rPr lang="fr-FR" sz="3600" b="1" dirty="0">
                <a:solidFill>
                  <a:srgbClr val="000090"/>
                </a:solidFill>
                <a:latin typeface="Georgia" panose="02040502050405020303" pitchFamily="18" charset="0"/>
              </a:rPr>
              <a:t>Exigences nationales pour les observations</a:t>
            </a:r>
            <a:endParaRPr lang="en-US" sz="3600" b="1" dirty="0">
              <a:solidFill>
                <a:srgbClr val="000090"/>
              </a:solidFill>
              <a:latin typeface="Georgia" panose="02040502050405020303" pitchFamily="18" charset="0"/>
            </a:endParaRPr>
          </a:p>
        </p:txBody>
      </p:sp>
      <p:sp>
        <p:nvSpPr>
          <p:cNvPr id="3" name="Content Placeholder 2"/>
          <p:cNvSpPr>
            <a:spLocks noGrp="1"/>
          </p:cNvSpPr>
          <p:nvPr>
            <p:ph idx="1"/>
          </p:nvPr>
        </p:nvSpPr>
        <p:spPr>
          <a:xfrm>
            <a:off x="457200" y="1417638"/>
            <a:ext cx="8229600" cy="4708525"/>
          </a:xfrm>
        </p:spPr>
        <p:txBody>
          <a:bodyPr>
            <a:normAutofit/>
          </a:bodyPr>
          <a:lstStyle/>
          <a:p>
            <a:pPr marL="682625" indent="-682625">
              <a:buNone/>
            </a:pPr>
            <a:r>
              <a:rPr lang="fr-FR" sz="2400" dirty="0">
                <a:solidFill>
                  <a:srgbClr val="02319A"/>
                </a:solidFill>
                <a:latin typeface="Georgia" panose="02040502050405020303" pitchFamily="18" charset="0"/>
              </a:rPr>
              <a:t>Les variables observées les plus pertinentes:</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Températures;</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 humidité;</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 précipitations;</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 vent;</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Pression;</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Insolation;</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Rayonnement;</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Visibilité;</a:t>
            </a:r>
          </a:p>
          <a:p>
            <a:pPr marL="1082675" lvl="1" indent="-682625">
              <a:buFont typeface="Arial" panose="020B0604020202020204" pitchFamily="34" charset="0"/>
              <a:buChar char="•"/>
            </a:pPr>
            <a:r>
              <a:rPr lang="fr-CH" sz="2400" dirty="0">
                <a:solidFill>
                  <a:srgbClr val="02319A"/>
                </a:solidFill>
                <a:latin typeface="Georgia" panose="02040502050405020303" pitchFamily="18" charset="0"/>
              </a:rPr>
              <a:t>Etc.</a:t>
            </a:r>
          </a:p>
          <a:p>
            <a:pPr marL="1082675" lvl="1" indent="-682625">
              <a:buFont typeface="Arial" panose="020B0604020202020204" pitchFamily="34" charset="0"/>
              <a:buChar char="•"/>
            </a:pPr>
            <a:endParaRPr lang="fr-CH" sz="2000" dirty="0"/>
          </a:p>
        </p:txBody>
      </p:sp>
    </p:spTree>
    <p:extLst>
      <p:ext uri="{BB962C8B-B14F-4D97-AF65-F5344CB8AC3E}">
        <p14:creationId xmlns:p14="http://schemas.microsoft.com/office/powerpoint/2010/main" val="138381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287" y="274638"/>
            <a:ext cx="8764438" cy="751905"/>
          </a:xfrm>
        </p:spPr>
        <p:txBody>
          <a:bodyPr>
            <a:normAutofit fontScale="90000"/>
          </a:bodyPr>
          <a:lstStyle/>
          <a:p>
            <a:r>
              <a:rPr lang="fr-FR" sz="3300" b="1" dirty="0">
                <a:solidFill>
                  <a:srgbClr val="000090"/>
                </a:solidFill>
              </a:rPr>
              <a:t>Inventaire des capacités d'observation nationales actuelles</a:t>
            </a:r>
            <a:endParaRPr lang="en-US" sz="3100" b="1" dirty="0">
              <a:solidFill>
                <a:srgbClr val="000090"/>
              </a:solidFill>
            </a:endParaRPr>
          </a:p>
        </p:txBody>
      </p:sp>
      <p:pic>
        <p:nvPicPr>
          <p:cNvPr id="5" name="Picture 158" descr="C:\Users\Boboss\Desktop\CLA.bmp"/>
          <p:cNvPicPr>
            <a:picLocks noChangeAspect="1" noChangeArrowheads="1"/>
          </p:cNvPicPr>
          <p:nvPr/>
        </p:nvPicPr>
        <p:blipFill>
          <a:blip r:embed="rId2"/>
          <a:srcRect/>
          <a:stretch>
            <a:fillRect/>
          </a:stretch>
        </p:blipFill>
        <p:spPr bwMode="auto">
          <a:xfrm>
            <a:off x="5123254" y="1026543"/>
            <a:ext cx="4020746" cy="5429288"/>
          </a:xfrm>
          <a:prstGeom prst="rect">
            <a:avLst/>
          </a:prstGeom>
          <a:noFill/>
        </p:spPr>
      </p:pic>
      <p:sp>
        <p:nvSpPr>
          <p:cNvPr id="6" name="Rectangle 5"/>
          <p:cNvSpPr/>
          <p:nvPr/>
        </p:nvSpPr>
        <p:spPr>
          <a:xfrm>
            <a:off x="224287" y="1535502"/>
            <a:ext cx="4572000" cy="3693319"/>
          </a:xfrm>
          <a:prstGeom prst="rect">
            <a:avLst/>
          </a:prstGeom>
        </p:spPr>
        <p:txBody>
          <a:bodyPr>
            <a:spAutoFit/>
          </a:bodyPr>
          <a:lstStyle/>
          <a:p>
            <a:r>
              <a:rPr lang="fr-CA" sz="2400" dirty="0">
                <a:solidFill>
                  <a:srgbClr val="00529C"/>
                </a:solidFill>
                <a:latin typeface="Georgia" pitchFamily="18" charset="0"/>
              </a:rPr>
              <a:t>Le réseau d’observation météorologique classique du Bénin est composé de:</a:t>
            </a:r>
          </a:p>
          <a:p>
            <a:endParaRPr lang="fr-CA" sz="2400" dirty="0">
              <a:solidFill>
                <a:srgbClr val="00529C"/>
              </a:solidFill>
              <a:latin typeface="Georgia" pitchFamily="18" charset="0"/>
            </a:endParaRPr>
          </a:p>
          <a:p>
            <a:pPr>
              <a:buFont typeface="Wingdings" pitchFamily="2" charset="2"/>
              <a:buChar char="v"/>
            </a:pPr>
            <a:r>
              <a:rPr lang="fr-CA" sz="2400" dirty="0">
                <a:solidFill>
                  <a:srgbClr val="00529C"/>
                </a:solidFill>
                <a:latin typeface="Georgia" pitchFamily="18" charset="0"/>
              </a:rPr>
              <a:t> 6 stations synoptiques;</a:t>
            </a:r>
          </a:p>
          <a:p>
            <a:pPr>
              <a:buFont typeface="Wingdings" pitchFamily="2" charset="2"/>
              <a:buChar char="v"/>
            </a:pPr>
            <a:r>
              <a:rPr lang="fr-CA" sz="2400" dirty="0">
                <a:solidFill>
                  <a:srgbClr val="00529C"/>
                </a:solidFill>
                <a:latin typeface="Georgia" pitchFamily="18" charset="0"/>
              </a:rPr>
              <a:t> 20 stations agro climatiques;</a:t>
            </a:r>
          </a:p>
          <a:p>
            <a:pPr>
              <a:buFont typeface="Wingdings" pitchFamily="2" charset="2"/>
              <a:buChar char="v"/>
            </a:pPr>
            <a:r>
              <a:rPr lang="fr-CA" sz="2400" dirty="0">
                <a:solidFill>
                  <a:srgbClr val="00529C"/>
                </a:solidFill>
                <a:latin typeface="Georgia" pitchFamily="18" charset="0"/>
              </a:rPr>
              <a:t>62 postes pluviométriques;</a:t>
            </a:r>
          </a:p>
          <a:p>
            <a:pPr>
              <a:buFont typeface="Wingdings" pitchFamily="2" charset="2"/>
              <a:buChar char="v"/>
            </a:pPr>
            <a:r>
              <a:rPr lang="fr-FR" sz="2400" dirty="0">
                <a:solidFill>
                  <a:srgbClr val="00529C"/>
                </a:solidFill>
                <a:latin typeface="Georgia" panose="02040502050405020303" pitchFamily="18" charset="0"/>
              </a:rPr>
              <a:t>3 Stations haute altitude / radiosondes</a:t>
            </a:r>
          </a:p>
          <a:p>
            <a:pPr>
              <a:buFont typeface="Wingdings" pitchFamily="2" charset="2"/>
              <a:buChar char="v"/>
            </a:pPr>
            <a:endParaRPr lang="fr-CA" dirty="0">
              <a:solidFill>
                <a:srgbClr val="3399FF"/>
              </a:solidFill>
              <a:latin typeface="Georgia" pitchFamily="18" charset="0"/>
            </a:endParaRPr>
          </a:p>
        </p:txBody>
      </p:sp>
    </p:spTree>
    <p:extLst>
      <p:ext uri="{BB962C8B-B14F-4D97-AF65-F5344CB8AC3E}">
        <p14:creationId xmlns:p14="http://schemas.microsoft.com/office/powerpoint/2010/main" val="1265571628"/>
      </p:ext>
    </p:extLst>
  </p:cSld>
  <p:clrMapOvr>
    <a:masterClrMapping/>
  </p:clrMapOvr>
</p:sld>
</file>

<file path=ppt/theme/theme1.xml><?xml version="1.0" encoding="utf-8"?>
<a:theme xmlns:a="http://schemas.openxmlformats.org/drawingml/2006/main" name="WMO_BLUE_Powerpoint_en_f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WMO_BLUE_Powerpoint_en_fr</Template>
  <TotalTime>45250</TotalTime>
  <Words>930</Words>
  <Application>Microsoft Office PowerPoint</Application>
  <PresentationFormat>On-screen Show (4:3)</PresentationFormat>
  <Paragraphs>154</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Georgia</vt:lpstr>
      <vt:lpstr>Times New Roman</vt:lpstr>
      <vt:lpstr>Wingdings</vt:lpstr>
      <vt:lpstr>WMO_BLUE_Powerpoint_en_fr</vt:lpstr>
      <vt:lpstr>PowerPoint Presentation</vt:lpstr>
      <vt:lpstr>Outline</vt:lpstr>
      <vt:lpstr>Introduction (République du Bénin)</vt:lpstr>
      <vt:lpstr>Introduction (METEO BENIN)</vt:lpstr>
      <vt:lpstr>Contexte physique du Bénin</vt:lpstr>
      <vt:lpstr>PowerPoint Presentation</vt:lpstr>
      <vt:lpstr>PowerPoint Presentation</vt:lpstr>
      <vt:lpstr>Exigences nationales pour les observations</vt:lpstr>
      <vt:lpstr>Inventaire des capacités d'observation nationales actuelles</vt:lpstr>
      <vt:lpstr>PowerPoint Presentation</vt:lpstr>
      <vt:lpstr>PowerPoint Presentation</vt:lpstr>
      <vt:lpstr>Autres remarques</vt:lpstr>
      <vt:lpstr>PowerPoint Presentation</vt:lpstr>
      <vt:lpstr>PowerPoint Presentation</vt:lpstr>
    </vt:vector>
  </TitlesOfParts>
  <Company>WMO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 Proescholdt</dc:creator>
  <cp:lastModifiedBy>Boris Polynice ANATO</cp:lastModifiedBy>
  <cp:revision>131</cp:revision>
  <dcterms:created xsi:type="dcterms:W3CDTF">2016-05-31T14:56:00Z</dcterms:created>
  <dcterms:modified xsi:type="dcterms:W3CDTF">2019-04-09T05:02:40Z</dcterms:modified>
</cp:coreProperties>
</file>