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sldIdLst>
    <p:sldId id="256" r:id="rId2"/>
    <p:sldId id="257" r:id="rId3"/>
    <p:sldId id="284" r:id="rId4"/>
    <p:sldId id="258" r:id="rId5"/>
    <p:sldId id="259" r:id="rId6"/>
    <p:sldId id="287" r:id="rId7"/>
    <p:sldId id="271" r:id="rId8"/>
    <p:sldId id="285" r:id="rId9"/>
    <p:sldId id="260" r:id="rId10"/>
    <p:sldId id="268" r:id="rId11"/>
    <p:sldId id="277" r:id="rId12"/>
    <p:sldId id="279" r:id="rId13"/>
    <p:sldId id="273" r:id="rId14"/>
    <p:sldId id="274" r:id="rId15"/>
    <p:sldId id="275" r:id="rId16"/>
    <p:sldId id="266" r:id="rId17"/>
    <p:sldId id="280" r:id="rId18"/>
    <p:sldId id="288" r:id="rId19"/>
    <p:sldId id="289" r:id="rId20"/>
    <p:sldId id="281" r:id="rId21"/>
    <p:sldId id="283" r:id="rId22"/>
    <p:sldId id="282" r:id="rId2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FCAEF-F858-4712-B0FD-58CE483D73F2}" type="datetimeFigureOut">
              <a:rPr lang="fr-FR" smtClean="0"/>
              <a:t>09/04/2019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710E-A34D-4CF5-9BFF-E4CB52E0FD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7842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FCAEF-F858-4712-B0FD-58CE483D73F2}" type="datetimeFigureOut">
              <a:rPr lang="fr-FR" smtClean="0"/>
              <a:t>09/04/2019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710E-A34D-4CF5-9BFF-E4CB52E0FD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5501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FCAEF-F858-4712-B0FD-58CE483D73F2}" type="datetimeFigureOut">
              <a:rPr lang="fr-FR" smtClean="0"/>
              <a:t>09/04/2019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710E-A34D-4CF5-9BFF-E4CB52E0FD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1258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FCAEF-F858-4712-B0FD-58CE483D73F2}" type="datetimeFigureOut">
              <a:rPr lang="fr-FR" smtClean="0"/>
              <a:t>09/04/2019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710E-A34D-4CF5-9BFF-E4CB52E0FD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38412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FCAEF-F858-4712-B0FD-58CE483D73F2}" type="datetimeFigureOut">
              <a:rPr lang="fr-FR" smtClean="0"/>
              <a:t>09/04/2019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710E-A34D-4CF5-9BFF-E4CB52E0FD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5883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FCAEF-F858-4712-B0FD-58CE483D73F2}" type="datetimeFigureOut">
              <a:rPr lang="fr-FR" smtClean="0"/>
              <a:t>09/04/2019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710E-A34D-4CF5-9BFF-E4CB52E0FD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7206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FCAEF-F858-4712-B0FD-58CE483D73F2}" type="datetimeFigureOut">
              <a:rPr lang="fr-FR" smtClean="0"/>
              <a:t>09/04/2019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710E-A34D-4CF5-9BFF-E4CB52E0FD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469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FCAEF-F858-4712-B0FD-58CE483D73F2}" type="datetimeFigureOut">
              <a:rPr lang="fr-FR" smtClean="0"/>
              <a:t>09/04/2019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710E-A34D-4CF5-9BFF-E4CB52E0FD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8993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FCAEF-F858-4712-B0FD-58CE483D73F2}" type="datetimeFigureOut">
              <a:rPr lang="fr-FR" smtClean="0"/>
              <a:t>09/04/2019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710E-A34D-4CF5-9BFF-E4CB52E0FD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032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FCAEF-F858-4712-B0FD-58CE483D73F2}" type="datetimeFigureOut">
              <a:rPr lang="fr-FR" smtClean="0"/>
              <a:t>09/04/2019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710E-A34D-4CF5-9BFF-E4CB52E0FD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97753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FCAEF-F858-4712-B0FD-58CE483D73F2}" type="datetimeFigureOut">
              <a:rPr lang="fr-FR" smtClean="0"/>
              <a:t>09/04/2019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710E-A34D-4CF5-9BFF-E4CB52E0FD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356924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8FCAEF-F858-4712-B0FD-58CE483D73F2}" type="datetimeFigureOut">
              <a:rPr lang="fr-FR" smtClean="0"/>
              <a:t>09/04/2019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B2710E-A34D-4CF5-9BFF-E4CB52E0FD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5505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CH" dirty="0">
                <a:solidFill>
                  <a:prstClr val="black"/>
                </a:solidFill>
              </a:rPr>
              <a:t>Atelier OSCAR/Surface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CH" sz="4000" dirty="0" smtClean="0"/>
              <a:t>Dakar/</a:t>
            </a:r>
            <a:r>
              <a:rPr lang="fr-CH" sz="4000" dirty="0" err="1" smtClean="0"/>
              <a:t>Sénegal</a:t>
            </a:r>
            <a:endParaRPr lang="fr-CH" sz="4000" dirty="0" smtClean="0"/>
          </a:p>
          <a:p>
            <a:r>
              <a:rPr lang="fr-CH" sz="4000" dirty="0" smtClean="0"/>
              <a:t>9-11 April 2019</a:t>
            </a:r>
          </a:p>
          <a:p>
            <a:pPr lvl="0" defTabSz="457200"/>
            <a:endParaRPr lang="fr-CH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843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200" b="1" dirty="0" smtClean="0"/>
              <a:t>IV -Variation de la Température moyenne en Guinée</a:t>
            </a:r>
            <a:endParaRPr lang="fr-FR" sz="3200" b="1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05403" y="1949803"/>
            <a:ext cx="5733193" cy="3826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8431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67544" y="2060848"/>
            <a:ext cx="8229600" cy="4680520"/>
          </a:xfrm>
        </p:spPr>
        <p:txBody>
          <a:bodyPr>
            <a:normAutofit fontScale="25000" lnSpcReduction="20000"/>
          </a:bodyPr>
          <a:lstStyle/>
          <a:p>
            <a:pPr marL="0" lvl="0" indent="0" algn="just" hangingPunct="0">
              <a:lnSpc>
                <a:spcPct val="150000"/>
              </a:lnSpc>
              <a:buNone/>
            </a:pPr>
            <a:r>
              <a:rPr lang="fr-FR" sz="9600" kern="0" dirty="0" smtClean="0">
                <a:solidFill>
                  <a:prstClr val="black"/>
                </a:solidFill>
                <a:latin typeface="Times New Roman"/>
                <a:ea typeface="Times New Roman"/>
              </a:rPr>
              <a:t>   L</a:t>
            </a:r>
            <a:r>
              <a:rPr lang="x-none" sz="9600" kern="0" smtClean="0">
                <a:solidFill>
                  <a:prstClr val="black"/>
                </a:solidFill>
                <a:latin typeface="Times New Roman"/>
                <a:ea typeface="Times New Roman"/>
              </a:rPr>
              <a:t>es premières observations climatiques remontent à mars </a:t>
            </a:r>
            <a:r>
              <a:rPr lang="x-none" sz="9600" b="1" kern="0" smtClean="0">
                <a:latin typeface="Times New Roman"/>
                <a:ea typeface="Times New Roman"/>
              </a:rPr>
              <a:t>1897 </a:t>
            </a:r>
            <a:r>
              <a:rPr lang="x-none" sz="9600" kern="0" smtClean="0">
                <a:latin typeface="Times New Roman"/>
                <a:ea typeface="Times New Roman"/>
              </a:rPr>
              <a:t>à</a:t>
            </a:r>
            <a:r>
              <a:rPr lang="x-none" sz="9600" b="1" kern="0" smtClean="0">
                <a:latin typeface="Times New Roman"/>
                <a:ea typeface="Times New Roman"/>
              </a:rPr>
              <a:t> Beyla</a:t>
            </a:r>
            <a:r>
              <a:rPr lang="x-none" sz="9600" kern="0" smtClean="0">
                <a:solidFill>
                  <a:prstClr val="black"/>
                </a:solidFill>
                <a:latin typeface="Times New Roman"/>
                <a:ea typeface="Times New Roman"/>
              </a:rPr>
              <a:t>. </a:t>
            </a:r>
            <a:endParaRPr lang="fr-FR" sz="9600" kern="0" dirty="0" smtClean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lvl="0" algn="just" hangingPunct="0">
              <a:lnSpc>
                <a:spcPct val="150000"/>
              </a:lnSpc>
            </a:pPr>
            <a:r>
              <a:rPr lang="x-none" sz="9600" kern="0" smtClean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x-none" sz="9600" kern="0" smtClean="0">
                <a:solidFill>
                  <a:srgbClr val="FF0000"/>
                </a:solidFill>
                <a:latin typeface="Times New Roman"/>
                <a:ea typeface="Times New Roman"/>
              </a:rPr>
              <a:t>42</a:t>
            </a:r>
            <a:r>
              <a:rPr lang="x-none" sz="9600" kern="0" smtClean="0">
                <a:solidFill>
                  <a:prstClr val="black"/>
                </a:solidFill>
                <a:latin typeface="Times New Roman"/>
                <a:ea typeface="Times New Roman"/>
              </a:rPr>
              <a:t> Stations </a:t>
            </a:r>
            <a:r>
              <a:rPr lang="fr-FR" sz="9600" kern="0" dirty="0" smtClean="0">
                <a:solidFill>
                  <a:prstClr val="black"/>
                </a:solidFill>
                <a:latin typeface="Times New Roman"/>
                <a:ea typeface="Times New Roman"/>
              </a:rPr>
              <a:t>Météorologiques</a:t>
            </a:r>
            <a:r>
              <a:rPr lang="x-none" sz="9600" kern="0" smtClean="0">
                <a:solidFill>
                  <a:prstClr val="black"/>
                </a:solidFill>
                <a:latin typeface="Times New Roman"/>
                <a:ea typeface="Times New Roman"/>
              </a:rPr>
              <a:t>: </a:t>
            </a:r>
            <a:endParaRPr lang="fr-FR" sz="9600" kern="0" dirty="0" smtClean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lvl="0" algn="just" hangingPunct="0">
              <a:lnSpc>
                <a:spcPct val="150000"/>
              </a:lnSpc>
            </a:pPr>
            <a:r>
              <a:rPr lang="x-none" sz="9600" kern="0" smtClean="0">
                <a:solidFill>
                  <a:srgbClr val="FF0000"/>
                </a:solidFill>
                <a:latin typeface="Times New Roman"/>
                <a:ea typeface="Times New Roman"/>
              </a:rPr>
              <a:t>12</a:t>
            </a:r>
            <a:r>
              <a:rPr lang="x-none" sz="9600" kern="0" smtClean="0">
                <a:solidFill>
                  <a:prstClr val="black"/>
                </a:solidFill>
                <a:latin typeface="Times New Roman"/>
                <a:ea typeface="Times New Roman"/>
              </a:rPr>
              <a:t> Synoptiques dont </a:t>
            </a:r>
            <a:r>
              <a:rPr lang="x-none" sz="9600" kern="0" smtClean="0">
                <a:solidFill>
                  <a:srgbClr val="FF0000"/>
                </a:solidFill>
                <a:latin typeface="Times New Roman"/>
                <a:ea typeface="Times New Roman"/>
              </a:rPr>
              <a:t>5</a:t>
            </a:r>
            <a:r>
              <a:rPr lang="x-none" sz="9600" kern="0" smtClean="0">
                <a:solidFill>
                  <a:prstClr val="black"/>
                </a:solidFill>
                <a:latin typeface="Times New Roman"/>
                <a:ea typeface="Times New Roman"/>
              </a:rPr>
              <a:t> stations principales qui fonctionnent </a:t>
            </a:r>
            <a:endParaRPr lang="fr-FR" sz="9600" kern="0" dirty="0" smtClean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0" lvl="0" indent="0" algn="just" hangingPunct="0">
              <a:lnSpc>
                <a:spcPct val="150000"/>
              </a:lnSpc>
              <a:buNone/>
            </a:pPr>
            <a:r>
              <a:rPr lang="fr-FR" sz="9600" kern="0" dirty="0" smtClean="0">
                <a:solidFill>
                  <a:prstClr val="black"/>
                </a:solidFill>
                <a:latin typeface="Times New Roman"/>
                <a:ea typeface="Times New Roman"/>
              </a:rPr>
              <a:t>   </a:t>
            </a:r>
            <a:r>
              <a:rPr lang="x-none" sz="9600" kern="0" smtClean="0">
                <a:solidFill>
                  <a:prstClr val="black"/>
                </a:solidFill>
                <a:latin typeface="Times New Roman"/>
                <a:ea typeface="Times New Roman"/>
              </a:rPr>
              <a:t>24 h /24 h</a:t>
            </a:r>
            <a:r>
              <a:rPr lang="fr-FR" sz="9600" kern="0" dirty="0" smtClean="0">
                <a:solidFill>
                  <a:prstClr val="black"/>
                </a:solidFill>
                <a:latin typeface="Times New Roman"/>
                <a:ea typeface="Times New Roman"/>
              </a:rPr>
              <a:t>.</a:t>
            </a:r>
          </a:p>
          <a:p>
            <a:pPr lvl="0" algn="just" hangingPunct="0">
              <a:lnSpc>
                <a:spcPct val="150000"/>
              </a:lnSpc>
            </a:pPr>
            <a:r>
              <a:rPr lang="x-none" sz="9600" kern="0" smtClean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x-none" sz="9600" kern="0" smtClean="0">
                <a:solidFill>
                  <a:srgbClr val="FF0000"/>
                </a:solidFill>
                <a:latin typeface="Times New Roman"/>
                <a:ea typeface="Times New Roman"/>
              </a:rPr>
              <a:t>7</a:t>
            </a:r>
            <a:r>
              <a:rPr lang="x-none" sz="9600" kern="0" smtClean="0">
                <a:solidFill>
                  <a:prstClr val="black"/>
                </a:solidFill>
                <a:latin typeface="Times New Roman"/>
                <a:ea typeface="Times New Roman"/>
              </a:rPr>
              <a:t> stations secondaires fonctionnant de 06h à 18 h  </a:t>
            </a:r>
            <a:endParaRPr lang="fr-FR" sz="9600" kern="0" dirty="0" smtClean="0">
              <a:solidFill>
                <a:srgbClr val="FF0000"/>
              </a:solidFill>
              <a:latin typeface="Times New Roman"/>
              <a:ea typeface="Times New Roman"/>
            </a:endParaRPr>
          </a:p>
          <a:p>
            <a:pPr lvl="0" algn="just" hangingPunct="0">
              <a:lnSpc>
                <a:spcPct val="150000"/>
              </a:lnSpc>
            </a:pPr>
            <a:r>
              <a:rPr lang="x-none" sz="9600" kern="0" smtClean="0">
                <a:solidFill>
                  <a:srgbClr val="FF0000"/>
                </a:solidFill>
                <a:latin typeface="Times New Roman"/>
                <a:ea typeface="Times New Roman"/>
              </a:rPr>
              <a:t>22 </a:t>
            </a:r>
            <a:r>
              <a:rPr lang="x-none" sz="9600" kern="0" smtClean="0">
                <a:solidFill>
                  <a:prstClr val="black"/>
                </a:solidFill>
                <a:latin typeface="Times New Roman"/>
                <a:ea typeface="Times New Roman"/>
              </a:rPr>
              <a:t>Stations climatologiques</a:t>
            </a:r>
            <a:r>
              <a:rPr lang="fr-FR" sz="9600" kern="0" dirty="0" smtClean="0">
                <a:solidFill>
                  <a:prstClr val="black"/>
                </a:solidFill>
                <a:latin typeface="Times New Roman"/>
                <a:ea typeface="Times New Roman"/>
              </a:rPr>
              <a:t> (06h, 12h et 18h)</a:t>
            </a:r>
            <a:endParaRPr lang="fr-FR" sz="9600" kern="0" dirty="0" smtClean="0">
              <a:solidFill>
                <a:srgbClr val="FF0000"/>
              </a:solidFill>
              <a:latin typeface="Times New Roman"/>
              <a:ea typeface="Times New Roman"/>
            </a:endParaRPr>
          </a:p>
          <a:p>
            <a:pPr lvl="0" algn="just" hangingPunct="0">
              <a:lnSpc>
                <a:spcPct val="150000"/>
              </a:lnSpc>
            </a:pPr>
            <a:r>
              <a:rPr lang="x-none" sz="9600" kern="0" smtClean="0">
                <a:solidFill>
                  <a:srgbClr val="FF0000"/>
                </a:solidFill>
                <a:latin typeface="Times New Roman"/>
                <a:ea typeface="Times New Roman"/>
              </a:rPr>
              <a:t>08 </a:t>
            </a:r>
            <a:r>
              <a:rPr lang="x-none" sz="9600" kern="0" smtClean="0">
                <a:solidFill>
                  <a:prstClr val="black"/>
                </a:solidFill>
                <a:latin typeface="Times New Roman"/>
                <a:ea typeface="Times New Roman"/>
              </a:rPr>
              <a:t>stations agro climatiques</a:t>
            </a:r>
            <a:r>
              <a:rPr lang="fr-FR" sz="9600" kern="0" dirty="0" smtClean="0">
                <a:solidFill>
                  <a:prstClr val="black"/>
                </a:solidFill>
                <a:latin typeface="Times New Roman"/>
                <a:ea typeface="Times New Roman"/>
              </a:rPr>
              <a:t> (06, 12h, 18h)</a:t>
            </a:r>
          </a:p>
          <a:p>
            <a:pPr lvl="0" algn="just" hangingPunct="0">
              <a:lnSpc>
                <a:spcPct val="150000"/>
              </a:lnSpc>
            </a:pPr>
            <a:endParaRPr lang="fr-FR" sz="9600" kern="0" dirty="0" smtClean="0">
              <a:solidFill>
                <a:prstClr val="black"/>
              </a:solidFill>
              <a:latin typeface="Times New Roman"/>
              <a:ea typeface="Times New Roman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39552" y="1268760"/>
            <a:ext cx="83407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600" dirty="0" smtClean="0">
                <a:solidFill>
                  <a:prstClr val="black"/>
                </a:solidFill>
                <a:ea typeface="+mj-ea"/>
                <a:cs typeface="+mj-cs"/>
              </a:rPr>
              <a:t>   IV- Réseau </a:t>
            </a:r>
            <a:r>
              <a:rPr lang="fr-FR" sz="3600" dirty="0">
                <a:solidFill>
                  <a:prstClr val="black"/>
                </a:solidFill>
                <a:ea typeface="+mj-ea"/>
                <a:cs typeface="+mj-cs"/>
              </a:rPr>
              <a:t>Météorologique de Guinée</a:t>
            </a: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2281926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328592"/>
          </a:xfrm>
        </p:spPr>
        <p:txBody>
          <a:bodyPr>
            <a:normAutofit/>
          </a:bodyPr>
          <a:lstStyle/>
          <a:p>
            <a:pPr marL="0" lvl="0" indent="0" algn="just" hangingPunct="0">
              <a:lnSpc>
                <a:spcPct val="150000"/>
              </a:lnSpc>
              <a:buNone/>
            </a:pPr>
            <a:r>
              <a:rPr lang="x-none" sz="2000" kern="0" smtClean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x-none" kern="0" smtClean="0">
                <a:solidFill>
                  <a:srgbClr val="FF0000"/>
                </a:solidFill>
                <a:latin typeface="Times New Roman"/>
                <a:ea typeface="Times New Roman"/>
              </a:rPr>
              <a:t>1</a:t>
            </a:r>
            <a:r>
              <a:rPr lang="fr-FR" kern="0" dirty="0" smtClean="0">
                <a:solidFill>
                  <a:srgbClr val="FF0000"/>
                </a:solidFill>
                <a:latin typeface="Times New Roman"/>
                <a:ea typeface="Times New Roman"/>
              </a:rPr>
              <a:t>-</a:t>
            </a:r>
            <a:r>
              <a:rPr lang="x-none" kern="0" smtClean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x-none" kern="0">
                <a:solidFill>
                  <a:prstClr val="black"/>
                </a:solidFill>
                <a:latin typeface="Times New Roman"/>
                <a:ea typeface="Times New Roman"/>
              </a:rPr>
              <a:t>Station de Météorologie Maritime </a:t>
            </a:r>
            <a:r>
              <a:rPr lang="fr-FR" sz="2000" kern="0" dirty="0" smtClean="0">
                <a:solidFill>
                  <a:prstClr val="black"/>
                </a:solidFill>
                <a:latin typeface="Times New Roman"/>
                <a:ea typeface="Times New Roman"/>
              </a:rPr>
              <a:t>(06h, 12h,18h)</a:t>
            </a:r>
          </a:p>
          <a:p>
            <a:pPr marL="0" lvl="0" indent="0" algn="just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fr-FR" kern="0" dirty="0" smtClean="0">
                <a:solidFill>
                  <a:srgbClr val="FF0000"/>
                </a:solidFill>
                <a:latin typeface="Times New Roman"/>
                <a:ea typeface="Times New Roman"/>
              </a:rPr>
              <a:t>1-</a:t>
            </a:r>
            <a:r>
              <a:rPr lang="x-none" kern="0" smtClean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fr-FR" kern="0" dirty="0">
                <a:solidFill>
                  <a:prstClr val="black"/>
                </a:solidFill>
                <a:latin typeface="Times New Roman"/>
                <a:ea typeface="Times New Roman"/>
              </a:rPr>
              <a:t>S</a:t>
            </a:r>
            <a:r>
              <a:rPr lang="x-none" kern="0" smtClean="0">
                <a:solidFill>
                  <a:prstClr val="black"/>
                </a:solidFill>
                <a:latin typeface="Times New Roman"/>
                <a:ea typeface="Times New Roman"/>
              </a:rPr>
              <a:t>tation</a:t>
            </a:r>
            <a:r>
              <a:rPr lang="fr-FR" kern="0" dirty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x-none" kern="0" smtClean="0">
                <a:solidFill>
                  <a:prstClr val="black"/>
                </a:solidFill>
                <a:latin typeface="Times New Roman"/>
                <a:ea typeface="Times New Roman"/>
              </a:rPr>
              <a:t>d’observations </a:t>
            </a:r>
            <a:r>
              <a:rPr lang="x-none" kern="0">
                <a:solidFill>
                  <a:prstClr val="black"/>
                </a:solidFill>
                <a:latin typeface="Times New Roman"/>
                <a:ea typeface="Times New Roman"/>
              </a:rPr>
              <a:t>en </a:t>
            </a:r>
            <a:r>
              <a:rPr lang="x-none" kern="0" smtClean="0">
                <a:solidFill>
                  <a:prstClr val="black"/>
                </a:solidFill>
                <a:latin typeface="Times New Roman"/>
                <a:ea typeface="Times New Roman"/>
              </a:rPr>
              <a:t>altitude  </a:t>
            </a:r>
            <a:r>
              <a:rPr lang="fr-FR" sz="2000" kern="0" dirty="0" smtClean="0">
                <a:solidFill>
                  <a:prstClr val="black"/>
                </a:solidFill>
                <a:latin typeface="Times New Roman"/>
                <a:ea typeface="Times New Roman"/>
              </a:rPr>
              <a:t>(</a:t>
            </a:r>
            <a:r>
              <a:rPr lang="x-none" sz="2000" kern="0" smtClean="0">
                <a:solidFill>
                  <a:prstClr val="black"/>
                </a:solidFill>
                <a:latin typeface="Times New Roman"/>
                <a:ea typeface="Times New Roman"/>
              </a:rPr>
              <a:t>on </a:t>
            </a:r>
            <a:r>
              <a:rPr lang="x-none" sz="2000" kern="0">
                <a:solidFill>
                  <a:prstClr val="black"/>
                </a:solidFill>
                <a:latin typeface="Times New Roman"/>
                <a:ea typeface="Times New Roman"/>
              </a:rPr>
              <a:t>fonctionnelle</a:t>
            </a:r>
            <a:r>
              <a:rPr lang="x-none" sz="2000" kern="0" smtClean="0">
                <a:solidFill>
                  <a:prstClr val="black"/>
                </a:solidFill>
                <a:latin typeface="Times New Roman"/>
                <a:ea typeface="Times New Roman"/>
              </a:rPr>
              <a:t>.</a:t>
            </a:r>
            <a:r>
              <a:rPr lang="fr-FR" sz="2000" kern="0" dirty="0" smtClean="0">
                <a:solidFill>
                  <a:prstClr val="black"/>
                </a:solidFill>
                <a:latin typeface="Times New Roman"/>
                <a:ea typeface="Times New Roman"/>
              </a:rPr>
              <a:t>)</a:t>
            </a:r>
            <a:endParaRPr lang="fr-FR" sz="2000" kern="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0" lvl="0" indent="0" algn="just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x-none" kern="0" smtClean="0">
                <a:solidFill>
                  <a:srgbClr val="FF0000"/>
                </a:solidFill>
                <a:latin typeface="Times New Roman"/>
                <a:ea typeface="Times New Roman"/>
              </a:rPr>
              <a:t>12</a:t>
            </a:r>
            <a:r>
              <a:rPr lang="fr-FR" kern="0" dirty="0" smtClean="0">
                <a:solidFill>
                  <a:srgbClr val="FF0000"/>
                </a:solidFill>
                <a:latin typeface="Times New Roman"/>
                <a:ea typeface="Times New Roman"/>
              </a:rPr>
              <a:t>-</a:t>
            </a:r>
            <a:r>
              <a:rPr lang="x-none" kern="0" smtClean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fr-FR" kern="0" dirty="0" smtClean="0">
                <a:solidFill>
                  <a:prstClr val="black"/>
                </a:solidFill>
                <a:latin typeface="Times New Roman"/>
                <a:ea typeface="Times New Roman"/>
              </a:rPr>
              <a:t>S</a:t>
            </a:r>
            <a:r>
              <a:rPr lang="x-none" kern="0" smtClean="0">
                <a:solidFill>
                  <a:prstClr val="black"/>
                </a:solidFill>
                <a:latin typeface="Times New Roman"/>
                <a:ea typeface="Times New Roman"/>
              </a:rPr>
              <a:t>tations </a:t>
            </a:r>
            <a:r>
              <a:rPr lang="x-none" kern="0">
                <a:solidFill>
                  <a:prstClr val="black"/>
                </a:solidFill>
                <a:latin typeface="Times New Roman"/>
                <a:ea typeface="Times New Roman"/>
              </a:rPr>
              <a:t>d’aérodromes </a:t>
            </a:r>
            <a:endParaRPr lang="fr-FR" kern="0" dirty="0" smtClean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lvl="0" algn="just" hangingPunct="0">
              <a:lnSpc>
                <a:spcPct val="150000"/>
              </a:lnSpc>
            </a:pPr>
            <a:r>
              <a:rPr lang="fr-FR" kern="0" dirty="0">
                <a:solidFill>
                  <a:prstClr val="black"/>
                </a:solidFill>
                <a:latin typeface="Times New Roman"/>
                <a:ea typeface="Times New Roman"/>
              </a:rPr>
              <a:t>T</a:t>
            </a:r>
            <a:r>
              <a:rPr lang="x-none" kern="0">
                <a:solidFill>
                  <a:prstClr val="black"/>
                </a:solidFill>
                <a:latin typeface="Times New Roman"/>
                <a:ea typeface="Times New Roman"/>
              </a:rPr>
              <a:t>ransmis</a:t>
            </a:r>
            <a:r>
              <a:rPr lang="fr-FR" kern="0" dirty="0">
                <a:solidFill>
                  <a:prstClr val="black"/>
                </a:solidFill>
                <a:latin typeface="Times New Roman"/>
                <a:ea typeface="Times New Roman"/>
              </a:rPr>
              <a:t>ion des données</a:t>
            </a:r>
            <a:r>
              <a:rPr lang="x-none" kern="0">
                <a:solidFill>
                  <a:prstClr val="black"/>
                </a:solidFill>
                <a:latin typeface="Times New Roman"/>
                <a:ea typeface="Times New Roman"/>
              </a:rPr>
              <a:t> par téléphone (sms) </a:t>
            </a:r>
            <a:r>
              <a:rPr lang="x-none" kern="0" smtClean="0">
                <a:solidFill>
                  <a:prstClr val="black"/>
                </a:solidFill>
                <a:latin typeface="Times New Roman"/>
                <a:ea typeface="Times New Roman"/>
              </a:rPr>
              <a:t>à  </a:t>
            </a:r>
            <a:r>
              <a:rPr lang="fr-FR" kern="0" dirty="0" smtClean="0">
                <a:solidFill>
                  <a:prstClr val="black"/>
                </a:solidFill>
                <a:latin typeface="Times New Roman"/>
                <a:ea typeface="Times New Roman"/>
              </a:rPr>
              <a:t>- </a:t>
            </a:r>
            <a:r>
              <a:rPr lang="x-none" kern="0" smtClean="0">
                <a:solidFill>
                  <a:prstClr val="black"/>
                </a:solidFill>
                <a:latin typeface="Times New Roman"/>
                <a:ea typeface="Times New Roman"/>
              </a:rPr>
              <a:t>03 heures</a:t>
            </a:r>
            <a:r>
              <a:rPr lang="fr-FR" kern="0" dirty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fr-FR" kern="0" dirty="0" smtClean="0">
                <a:solidFill>
                  <a:prstClr val="black"/>
                </a:solidFill>
                <a:latin typeface="Times New Roman"/>
                <a:ea typeface="Times New Roman"/>
              </a:rPr>
              <a:t>(synoptiques)</a:t>
            </a:r>
            <a:r>
              <a:rPr lang="x-none" kern="0" smtClean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endParaRPr lang="fr-FR" kern="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0" lvl="0" indent="0" algn="just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fr-FR" kern="0" dirty="0" smtClean="0">
                <a:solidFill>
                  <a:prstClr val="black"/>
                </a:solidFill>
                <a:latin typeface="Times New Roman"/>
                <a:ea typeface="Times New Roman"/>
              </a:rPr>
              <a:t> - 09H pour les autres stations (valeurs extrêmes). </a:t>
            </a:r>
          </a:p>
          <a:p>
            <a:pPr lvl="0" algn="just" hangingPunct="0">
              <a:lnSpc>
                <a:spcPct val="150000"/>
              </a:lnSpc>
            </a:pPr>
            <a:endParaRPr lang="fr-FR" kern="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37391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1263650" y="260350"/>
            <a:ext cx="7880350" cy="1143000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/>
            </a:r>
            <a:br>
              <a:rPr lang="fr-FR" dirty="0" smtClean="0"/>
            </a:br>
            <a:r>
              <a:rPr lang="fr-FR" altLang="fr-FR" sz="1800" b="1" dirty="0" smtClean="0">
                <a:latin typeface="Arial" pitchFamily="34" charset="0"/>
                <a:ea typeface="Calibri" pitchFamily="34" charset="0"/>
                <a:cs typeface="Times New Roman" pitchFamily="18" charset="0"/>
              </a:rPr>
              <a:t>Stations synoptiques (12)</a:t>
            </a:r>
            <a:br>
              <a:rPr lang="fr-FR" altLang="fr-FR" sz="1800" b="1" dirty="0" smtClean="0"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endParaRPr lang="fr-FR" sz="1800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1533758"/>
              </p:ext>
            </p:extLst>
          </p:nvPr>
        </p:nvGraphicFramePr>
        <p:xfrm>
          <a:off x="649727" y="1196752"/>
          <a:ext cx="8026729" cy="47170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9521"/>
                <a:gridCol w="599626"/>
                <a:gridCol w="585992"/>
                <a:gridCol w="531801"/>
                <a:gridCol w="649367"/>
                <a:gridCol w="549711"/>
                <a:gridCol w="611895"/>
                <a:gridCol w="864096"/>
                <a:gridCol w="720080"/>
                <a:gridCol w="1728192"/>
                <a:gridCol w="946448"/>
              </a:tblGrid>
              <a:tr h="8379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N°</a:t>
                      </a:r>
                      <a:endParaRPr lang="fr-FR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Stations</a:t>
                      </a:r>
                      <a:endParaRPr lang="fr-FR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Indicatif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 </a:t>
                      </a:r>
                      <a:endParaRPr lang="fr-FR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Latitude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 smtClean="0">
                          <a:effectLst/>
                        </a:rPr>
                        <a:t>(N</a:t>
                      </a:r>
                      <a:r>
                        <a:rPr lang="fr-FR" sz="1800" dirty="0">
                          <a:effectLst/>
                        </a:rPr>
                        <a:t>)</a:t>
                      </a:r>
                      <a:endParaRPr lang="fr-FR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Longitude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 smtClean="0">
                          <a:effectLst/>
                        </a:rPr>
                        <a:t>(W</a:t>
                      </a:r>
                      <a:r>
                        <a:rPr lang="fr-FR" sz="1800" dirty="0">
                          <a:effectLst/>
                        </a:rPr>
                        <a:t>)</a:t>
                      </a:r>
                      <a:endParaRPr lang="fr-FR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Altitude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 smtClean="0">
                          <a:effectLst/>
                        </a:rPr>
                        <a:t> </a:t>
                      </a:r>
                      <a:r>
                        <a:rPr lang="fr-FR" sz="1800" dirty="0">
                          <a:effectLst/>
                        </a:rPr>
                        <a:t>(m)</a:t>
                      </a:r>
                      <a:endParaRPr lang="fr-FR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 smtClean="0">
                          <a:effectLst/>
                        </a:rPr>
                        <a:t>Ann  </a:t>
                      </a:r>
                      <a:endParaRPr lang="fr-FR" sz="18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 err="1">
                          <a:effectLst/>
                        </a:rPr>
                        <a:t>créatio</a:t>
                      </a:r>
                      <a:endParaRPr lang="fr-FR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Etat de station</a:t>
                      </a:r>
                      <a:endParaRPr lang="fr-FR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Type</a:t>
                      </a:r>
                      <a:endParaRPr lang="fr-F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Paramètres  mesurés et Observations </a:t>
                      </a:r>
                      <a:endParaRPr lang="fr-FR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Sites</a:t>
                      </a:r>
                      <a:endParaRPr lang="fr-FR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</a:tr>
              <a:tr h="4189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Conakry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61832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09°34’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13°37’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25.79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1901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En fonction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+ aws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T, P,U, RR, E, R, Vent(10 m)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 maintenir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</a:tr>
              <a:tr h="4189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Kindia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61818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10°03’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12° 52’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458.13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1939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     -II-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class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T, P,U, RR, E, 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-II-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</a:tr>
              <a:tr h="4189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3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Labé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61809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11°19’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12°18’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1025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1940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     -II-</a:t>
                      </a:r>
                      <a:endParaRPr lang="fr-FR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+aws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T, P,U, RR, E, R, Vent(10 m)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-II-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</a:tr>
              <a:tr h="4189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4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Kankan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61829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10°23’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09°18’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376.8</a:t>
                      </a:r>
                      <a:endParaRPr lang="fr-FR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1944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     -II-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 smtClean="0">
                          <a:effectLst/>
                        </a:rPr>
                        <a:t>+</a:t>
                      </a:r>
                      <a:r>
                        <a:rPr lang="fr-FR" sz="1000" dirty="0" err="1" smtClean="0">
                          <a:effectLst/>
                        </a:rPr>
                        <a:t>aws</a:t>
                      </a:r>
                      <a:endParaRPr lang="fr-FR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T, P,U, RR, E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-II-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</a:tr>
              <a:tr h="4189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5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N’Zérékoré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61849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07°45’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08°47’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520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1956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     -II-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class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T, P,U, RR, E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-II-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</a:tr>
              <a:tr h="4189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6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Boké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61816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10°21’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14°19’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61.10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1940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     -II-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class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T, P,U, RR, E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-II-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</a:tr>
              <a:tr h="4189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7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Mamou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61820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10°22’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12°05’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782.30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1939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     -II-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class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T, P,U, RR, E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-II-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</a:tr>
              <a:tr h="4189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8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Koundara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61802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12°34’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13°31’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90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1975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     -II-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+aws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T, P,U, RR, E,  R, Vent(10 m)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-II-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</a:tr>
              <a:tr h="4189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9</a:t>
                      </a:r>
                      <a:endParaRPr lang="fr-FR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Faranah</a:t>
                      </a:r>
                      <a:endParaRPr lang="fr-FR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61833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10°02’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10°42’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467.08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1970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     -II-</a:t>
                      </a:r>
                      <a:endParaRPr lang="fr-FR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 err="1" smtClean="0">
                          <a:effectLst/>
                        </a:rPr>
                        <a:t>aws</a:t>
                      </a:r>
                      <a:endParaRPr lang="fr-FR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T, P,U, RR, E</a:t>
                      </a:r>
                      <a:endParaRPr lang="fr-FR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-II-</a:t>
                      </a:r>
                      <a:endParaRPr lang="fr-FR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57200" y="2870042"/>
            <a:ext cx="8219256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3985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7871601"/>
              </p:ext>
            </p:extLst>
          </p:nvPr>
        </p:nvGraphicFramePr>
        <p:xfrm>
          <a:off x="467544" y="1268760"/>
          <a:ext cx="8229601" cy="10081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7439"/>
                <a:gridCol w="714579"/>
                <a:gridCol w="585992"/>
                <a:gridCol w="531801"/>
                <a:gridCol w="649367"/>
                <a:gridCol w="549712"/>
                <a:gridCol w="511594"/>
                <a:gridCol w="759585"/>
                <a:gridCol w="780875"/>
                <a:gridCol w="1800200"/>
                <a:gridCol w="1018457"/>
              </a:tblGrid>
              <a:tr h="3440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10</a:t>
                      </a:r>
                      <a:endParaRPr lang="fr-FR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Kissidougu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61834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09°11’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10°06’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524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1960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No fonction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class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Installation à reprendre</a:t>
                      </a:r>
                      <a:endParaRPr lang="fr-FR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-II-</a:t>
                      </a:r>
                      <a:endParaRPr lang="fr-FR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</a:tr>
              <a:tr h="3440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11</a:t>
                      </a:r>
                      <a:endParaRPr lang="fr-FR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Siguiri</a:t>
                      </a:r>
                      <a:endParaRPr lang="fr-FR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61811</a:t>
                      </a:r>
                      <a:endParaRPr lang="fr-FR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10°26’</a:t>
                      </a:r>
                      <a:endParaRPr lang="fr-FR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09°10’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361.9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1943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En fonction</a:t>
                      </a:r>
                      <a:endParaRPr lang="fr-FR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class</a:t>
                      </a:r>
                      <a:endParaRPr lang="fr-FR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T, P,U, RR, E</a:t>
                      </a:r>
                      <a:endParaRPr lang="fr-FR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-II-</a:t>
                      </a:r>
                      <a:endParaRPr lang="fr-FR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</a:tr>
              <a:tr h="3199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12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Macenta</a:t>
                      </a:r>
                      <a:endParaRPr lang="fr-FR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61847</a:t>
                      </a:r>
                      <a:endParaRPr lang="fr-FR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08°32’</a:t>
                      </a:r>
                      <a:endParaRPr lang="fr-FR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09°28</a:t>
                      </a:r>
                      <a:endParaRPr lang="fr-FR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542.8</a:t>
                      </a:r>
                      <a:endParaRPr lang="fr-FR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1939</a:t>
                      </a:r>
                      <a:endParaRPr lang="fr-FR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En fonction</a:t>
                      </a:r>
                      <a:endParaRPr lang="fr-FR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class</a:t>
                      </a:r>
                      <a:endParaRPr lang="fr-FR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T, P,U, RR, E</a:t>
                      </a:r>
                      <a:endParaRPr lang="fr-FR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-II-</a:t>
                      </a:r>
                      <a:endParaRPr lang="fr-FR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</a:tr>
            </a:tbl>
          </a:graphicData>
        </a:graphic>
      </p:graphicFrame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9796330"/>
              </p:ext>
            </p:extLst>
          </p:nvPr>
        </p:nvGraphicFramePr>
        <p:xfrm>
          <a:off x="457198" y="2996952"/>
          <a:ext cx="8229601" cy="35283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7439"/>
                <a:gridCol w="714579"/>
                <a:gridCol w="585992"/>
                <a:gridCol w="531801"/>
                <a:gridCol w="649367"/>
                <a:gridCol w="549712"/>
                <a:gridCol w="456026"/>
                <a:gridCol w="815153"/>
                <a:gridCol w="852885"/>
                <a:gridCol w="1800200"/>
                <a:gridCol w="946447"/>
              </a:tblGrid>
              <a:tr h="2205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13</a:t>
                      </a:r>
                      <a:endParaRPr lang="fr-FR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Forécariah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61835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09°26’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13°06’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30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1938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   fonctionne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+aws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T, P,U, RR, E, R, Vent(2 m)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-II-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</a:tr>
              <a:tr h="2205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14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Mali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61803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12°08’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12°18’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1464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1930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     -II-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+aws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T, P,U, RR, E, R, Vent(2 m)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-II-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</a:tr>
              <a:tr h="2205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15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Dubréka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61830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09°47’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13°28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15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1934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     -II-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aws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T, P,U, RR, E, R, Vent(2 m)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-II-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</a:tr>
              <a:tr h="2205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16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Boffa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61817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10°21’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14°26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30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1922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     -II-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aws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T, P,U, RR, E, R, Vent(2 m)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-II-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</a:tr>
              <a:tr h="2205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17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Fria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61819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10°32’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13°30’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160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1957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     -II-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aws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T, P,U, RR, E, R, Vent(2 m)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-II-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</a:tr>
              <a:tr h="2205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18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Dalaba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61821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10°41’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12°13’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1202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1939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     -II-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class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T, P,U, RR, E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-II-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</a:tr>
              <a:tr h="22052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19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Gaoual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61804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11°47’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13°12’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100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1984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     -II-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aws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T, P,U, RR, E, R, Vent(2 m)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-II-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</a:tr>
              <a:tr h="2205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20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Tougué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61806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11°26’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11°40’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868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1923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     -II-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 err="1" smtClean="0">
                          <a:effectLst/>
                        </a:rPr>
                        <a:t>aws</a:t>
                      </a:r>
                      <a:endParaRPr lang="fr-FR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T, P,U, RR, E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 déplacer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</a:tr>
              <a:tr h="2205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21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Coyah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61824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09°42’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13°23’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20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1941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     -II-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class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 RR, (à installer)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 aménager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</a:tr>
              <a:tr h="2205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22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Dinguiraye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61810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11°18’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10°43’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490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1922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No fonction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class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Installation à reprendre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aménager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</a:tr>
              <a:tr h="2205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23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Télimélé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61815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10°56’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13°00’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650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1924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     -II-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class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Installation à reprendre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choisir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</a:tr>
              <a:tr h="2205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24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Pita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61814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10°32’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13°30’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372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1923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     -II-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Class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Installation à reprendre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maintenir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</a:tr>
              <a:tr h="2205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25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Kérouané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61838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09°17’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09°02’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510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1923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     -II-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class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Installation à reprendre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choisir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</a:tr>
              <a:tr h="2205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26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Koubia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61805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11°35’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11°53’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 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1972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     -II-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 err="1" smtClean="0">
                          <a:effectLst/>
                          <a:latin typeface="+mn-lt"/>
                          <a:ea typeface="+mn-ea"/>
                          <a:cs typeface="+mn-cs"/>
                        </a:rPr>
                        <a:t>aws</a:t>
                      </a:r>
                      <a:endParaRPr lang="fr-FR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Installation à reprendre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maintenir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</a:tr>
              <a:tr h="2205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27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Lélouma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61807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11°16’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12°53’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 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1970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     -II-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 err="1" smtClean="0">
                          <a:effectLst/>
                          <a:latin typeface="+mn-lt"/>
                          <a:ea typeface="+mn-ea"/>
                          <a:cs typeface="+mn-cs"/>
                        </a:rPr>
                        <a:t>aws</a:t>
                      </a:r>
                      <a:endParaRPr lang="fr-FR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Installation à reprendre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choisir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</a:tr>
              <a:tr h="2205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28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Beyla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61839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08°41’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08°39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695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1898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     -II-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class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Installation à reprendre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aménager</a:t>
                      </a:r>
                      <a:endParaRPr lang="fr-FR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84" marR="49584" marT="0" marB="0"/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2915816" y="2420888"/>
            <a:ext cx="2949141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b="1" dirty="0">
                <a:ea typeface="Calibri"/>
                <a:cs typeface="Times New Roman"/>
              </a:rPr>
              <a:t>Stations  climatologiques(22)</a:t>
            </a:r>
            <a:endParaRPr lang="fr-FR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90714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0362302"/>
              </p:ext>
            </p:extLst>
          </p:nvPr>
        </p:nvGraphicFramePr>
        <p:xfrm>
          <a:off x="450161" y="1484783"/>
          <a:ext cx="8243678" cy="42484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4295"/>
                <a:gridCol w="707718"/>
                <a:gridCol w="617661"/>
                <a:gridCol w="489399"/>
                <a:gridCol w="74977"/>
                <a:gridCol w="616751"/>
                <a:gridCol w="544433"/>
                <a:gridCol w="451647"/>
                <a:gridCol w="807326"/>
                <a:gridCol w="74977"/>
                <a:gridCol w="387062"/>
                <a:gridCol w="1573716"/>
                <a:gridCol w="1573716"/>
              </a:tblGrid>
              <a:tr h="5310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35</a:t>
                      </a:r>
                      <a:endParaRPr lang="fr-FR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err="1">
                          <a:effectLst/>
                        </a:rPr>
                        <a:t>Foulayah</a:t>
                      </a: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 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</a:rPr>
                        <a:t>10°00’</a:t>
                      </a: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13°00’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500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1955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Non fonction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class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Installation à reprendre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maintenir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</a:tr>
              <a:tr h="5310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36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err="1">
                          <a:effectLst/>
                        </a:rPr>
                        <a:t>Killissi</a:t>
                      </a: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 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 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 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</a:rPr>
                        <a:t> </a:t>
                      </a: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 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      -II-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class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Installation à reprendre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choisir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</a:tr>
              <a:tr h="5310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37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err="1">
                          <a:effectLst/>
                        </a:rPr>
                        <a:t>KobaTaté</a:t>
                      </a: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</a:rPr>
                        <a:t> </a:t>
                      </a: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09°57’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13°54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15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1953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      -II-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class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Installation à reprendre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choisir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</a:tr>
              <a:tr h="5310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38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Salguidia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</a:rPr>
                        <a:t> </a:t>
                      </a: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</a:rPr>
                        <a:t>09°36’</a:t>
                      </a: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</a:rPr>
                        <a:t>13°21’</a:t>
                      </a: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 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1980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      -II-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class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Installation à reprendre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choisir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</a:tr>
              <a:tr h="5310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39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Tolo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 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 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</a:rPr>
                        <a:t> </a:t>
                      </a: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</a:rPr>
                        <a:t> </a:t>
                      </a: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</a:rPr>
                        <a:t> </a:t>
                      </a: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      -II-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class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Installation à reprendre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maintenir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</a:tr>
              <a:tr h="5310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40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Bareing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 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11°06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12°34’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 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</a:rPr>
                        <a:t>1978</a:t>
                      </a: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</a:rPr>
                        <a:t>      -II-</a:t>
                      </a: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Class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Installation à reprendre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maintenir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</a:tr>
              <a:tr h="5310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41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Bordo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 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 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 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 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1982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</a:rPr>
                        <a:t>      -II-</a:t>
                      </a: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err="1">
                          <a:effectLst/>
                        </a:rPr>
                        <a:t>aws</a:t>
                      </a: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</a:rPr>
                        <a:t>Installation à reprendre</a:t>
                      </a: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maintenir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</a:tr>
              <a:tr h="5310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42</a:t>
                      </a:r>
                      <a:endParaRPr lang="fr-FR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Sérédou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</a:rPr>
                        <a:t> </a:t>
                      </a: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10°43’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12°46’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850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1939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      -II-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class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Installation à reprendre</a:t>
                      </a:r>
                      <a:endParaRPr lang="fr-FR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</a:rPr>
                        <a:t>maintenir</a:t>
                      </a:r>
                      <a:endParaRPr lang="fr-FR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77" marR="49577" marT="0" marB="0"/>
                </a:tc>
              </a:tr>
            </a:tbl>
          </a:graphicData>
        </a:graphic>
      </p:graphicFrame>
      <p:sp>
        <p:nvSpPr>
          <p:cNvPr id="13" name="Rectangle 12"/>
          <p:cNvSpPr/>
          <p:nvPr/>
        </p:nvSpPr>
        <p:spPr>
          <a:xfrm>
            <a:off x="2627784" y="836712"/>
            <a:ext cx="34724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>
                <a:ea typeface="Calibri"/>
                <a:cs typeface="Times New Roman"/>
              </a:rPr>
              <a:t>Station Agro </a:t>
            </a:r>
            <a:r>
              <a:rPr lang="fr-FR" b="1" dirty="0" smtClean="0">
                <a:ea typeface="Calibri"/>
                <a:cs typeface="Times New Roman"/>
              </a:rPr>
              <a:t>météorologiques (08)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79863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 smtClean="0"/>
              <a:t>Carte du Réseau météorologique de Guinée en 2018</a:t>
            </a:r>
            <a:endParaRPr lang="fr-FR" sz="24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5616" y="1700808"/>
            <a:ext cx="6840759" cy="4149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4116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Autofit/>
          </a:bodyPr>
          <a:lstStyle/>
          <a:p>
            <a:r>
              <a:rPr lang="fr-FR" sz="2400" dirty="0" smtClean="0"/>
              <a:t>Réseau de détection des foudres</a:t>
            </a:r>
            <a:endParaRPr lang="fr-FR" sz="2400" dirty="0"/>
          </a:p>
        </p:txBody>
      </p:sp>
      <p:graphicFrame>
        <p:nvGraphicFramePr>
          <p:cNvPr id="5" name="Espace réservé du conten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8558006"/>
              </p:ext>
            </p:extLst>
          </p:nvPr>
        </p:nvGraphicFramePr>
        <p:xfrm>
          <a:off x="611560" y="1268760"/>
          <a:ext cx="7898130" cy="54430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8965"/>
                <a:gridCol w="1259840"/>
                <a:gridCol w="1438275"/>
                <a:gridCol w="1530350"/>
                <a:gridCol w="1800225"/>
                <a:gridCol w="1260475"/>
              </a:tblGrid>
              <a:tr h="5079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N°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Stations Observation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Infrastructures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>
                          <a:effectLst/>
                        </a:rPr>
                        <a:t>Etat de Fonctionnement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>
                          <a:effectLst/>
                        </a:rPr>
                        <a:t>Paramètres mesurés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>
                          <a:effectLst/>
                        </a:rPr>
                        <a:t>Transmission des données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462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 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 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1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 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 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 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 </a:t>
                      </a:r>
                      <a:endParaRPr lang="fr-FR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Projet de </a:t>
                      </a:r>
                      <a:endParaRPr lang="fr-FR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démonstration</a:t>
                      </a:r>
                      <a:endParaRPr lang="fr-FR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avec la société</a:t>
                      </a:r>
                      <a:endParaRPr lang="fr-FR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Américaine</a:t>
                      </a:r>
                      <a:endParaRPr lang="fr-FR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 err="1">
                          <a:effectLst/>
                        </a:rPr>
                        <a:t>Earth</a:t>
                      </a:r>
                      <a:r>
                        <a:rPr lang="fr-FR" sz="1600" dirty="0">
                          <a:effectLst/>
                        </a:rPr>
                        <a:t> Network</a:t>
                      </a:r>
                      <a:endParaRPr lang="fr-FR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 </a:t>
                      </a:r>
                      <a:endParaRPr lang="fr-FR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 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 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1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 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 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 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 </a:t>
                      </a:r>
                      <a:endParaRPr lang="fr-FR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A date sauf quelques </a:t>
                      </a:r>
                      <a:endParaRPr lang="fr-FR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stations continuent </a:t>
                      </a:r>
                      <a:endParaRPr lang="fr-FR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d'émettre.</a:t>
                      </a:r>
                      <a:endParaRPr lang="fr-FR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 </a:t>
                      </a:r>
                      <a:endParaRPr lang="fr-FR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 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 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 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 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1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 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 </a:t>
                      </a:r>
                      <a:endParaRPr lang="fr-FR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Intensité de la foudre</a:t>
                      </a:r>
                      <a:endParaRPr lang="fr-FR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entre nuages-nuages</a:t>
                      </a:r>
                      <a:endParaRPr lang="fr-FR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et nuages-sol; </a:t>
                      </a:r>
                      <a:endParaRPr lang="fr-FR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Variables climatologiques</a:t>
                      </a:r>
                      <a:endParaRPr lang="fr-FR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comme la température,</a:t>
                      </a:r>
                      <a:endParaRPr lang="fr-FR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la pression, l'humidité,</a:t>
                      </a:r>
                      <a:endParaRPr lang="fr-FR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le vent, la pluie, etc.</a:t>
                      </a:r>
                      <a:endParaRPr lang="fr-FR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 </a:t>
                      </a:r>
                      <a:endParaRPr lang="fr-FR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 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 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1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 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 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 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 </a:t>
                      </a:r>
                      <a:endParaRPr lang="fr-FR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GPRS à travers</a:t>
                      </a:r>
                      <a:endParaRPr lang="fr-FR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la société</a:t>
                      </a:r>
                      <a:endParaRPr lang="fr-FR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 err="1">
                          <a:effectLst/>
                        </a:rPr>
                        <a:t>Cellcom</a:t>
                      </a:r>
                      <a:endParaRPr lang="fr-FR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 </a:t>
                      </a:r>
                      <a:endParaRPr lang="fr-FR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 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 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 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 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55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1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Boké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155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2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Conakry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155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3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Dabola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155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4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Forécariah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155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5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Fria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155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6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 err="1">
                          <a:effectLst/>
                        </a:rPr>
                        <a:t>Kamsar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155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7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Kindia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155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8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Labé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155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9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Mali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155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10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>
                          <a:effectLst/>
                        </a:rPr>
                        <a:t>Mamou</a:t>
                      </a:r>
                      <a:endParaRPr lang="fr-F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155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11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N'</a:t>
                      </a:r>
                      <a:r>
                        <a:rPr lang="fr-FR" sz="1400" dirty="0" err="1">
                          <a:effectLst/>
                        </a:rPr>
                        <a:t>Zérékoré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19027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12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Siguiri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5624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fr-FR" sz="3600" dirty="0" smtClean="0"/>
              <a:t>V- EQUIPEMENTS</a:t>
            </a:r>
            <a:endParaRPr lang="fr-FR" sz="36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fr-FR" dirty="0"/>
              <a:t>a</a:t>
            </a:r>
            <a:r>
              <a:rPr lang="fr-FR" dirty="0" smtClean="0"/>
              <a:t>) </a:t>
            </a:r>
            <a:r>
              <a:rPr lang="fr-FR" dirty="0"/>
              <a:t>– </a:t>
            </a:r>
            <a:r>
              <a:rPr lang="fr-FR" dirty="0" smtClean="0"/>
              <a:t>Classiques </a:t>
            </a:r>
            <a:r>
              <a:rPr lang="fr-FR" dirty="0"/>
              <a:t>24 </a:t>
            </a:r>
            <a:r>
              <a:rPr lang="fr-FR" dirty="0" smtClean="0"/>
              <a:t>stations</a:t>
            </a:r>
            <a:endParaRPr lang="fr-FR" dirty="0"/>
          </a:p>
          <a:p>
            <a:pPr marL="0" indent="0">
              <a:buNone/>
            </a:pPr>
            <a:r>
              <a:rPr lang="fr-FR" dirty="0" smtClean="0"/>
              <a:t>b) -  Automatiques: </a:t>
            </a:r>
          </a:p>
          <a:p>
            <a:pPr marL="0" indent="0">
              <a:buNone/>
            </a:pPr>
            <a:r>
              <a:rPr lang="fr-FR" dirty="0" smtClean="0"/>
              <a:t> 09 stations </a:t>
            </a:r>
            <a:r>
              <a:rPr lang="fr-FR" dirty="0" err="1" smtClean="0"/>
              <a:t>Cimell</a:t>
            </a:r>
            <a:r>
              <a:rPr lang="fr-FR" dirty="0" smtClean="0"/>
              <a:t>: pc/internet</a:t>
            </a:r>
          </a:p>
          <a:p>
            <a:pPr marL="0" indent="0">
              <a:buNone/>
            </a:pPr>
            <a:r>
              <a:rPr lang="fr-FR" dirty="0" smtClean="0"/>
              <a:t> 09 stations  </a:t>
            </a:r>
            <a:r>
              <a:rPr lang="fr-FR" dirty="0" err="1" smtClean="0"/>
              <a:t>Adcon</a:t>
            </a:r>
            <a:r>
              <a:rPr lang="fr-FR" dirty="0" smtClean="0"/>
              <a:t>: </a:t>
            </a:r>
          </a:p>
          <a:p>
            <a:pPr marL="0" indent="0">
              <a:buNone/>
            </a:pPr>
            <a:r>
              <a:rPr lang="fr-FR" dirty="0" smtClean="0"/>
              <a:t>1 stations aérodrome (vent à 10 m)</a:t>
            </a:r>
          </a:p>
          <a:p>
            <a:pPr marL="0" indent="0">
              <a:buNone/>
            </a:pPr>
            <a:r>
              <a:rPr lang="fr-FR" dirty="0" smtClean="0"/>
              <a:t>5 stations </a:t>
            </a:r>
            <a:r>
              <a:rPr lang="fr-FR" dirty="0" err="1" smtClean="0"/>
              <a:t>Agrométéorologiques</a:t>
            </a:r>
            <a:r>
              <a:rPr lang="fr-FR" dirty="0" smtClean="0"/>
              <a:t>( vent à 2m)</a:t>
            </a:r>
          </a:p>
          <a:p>
            <a:pPr marL="0" indent="0">
              <a:buNone/>
            </a:pPr>
            <a:r>
              <a:rPr lang="fr-FR" dirty="0" smtClean="0"/>
              <a:t>3 mini- stations ( </a:t>
            </a:r>
            <a:r>
              <a:rPr lang="fr-FR" dirty="0" err="1" smtClean="0"/>
              <a:t>T,U,Pluie</a:t>
            </a:r>
            <a:r>
              <a:rPr lang="fr-FR" dirty="0" smtClean="0"/>
              <a:t>)</a:t>
            </a:r>
          </a:p>
          <a:p>
            <a:pPr lvl="0"/>
            <a:r>
              <a:rPr lang="fr-FR" dirty="0">
                <a:solidFill>
                  <a:prstClr val="black"/>
                </a:solidFill>
              </a:rPr>
              <a:t>SADIS</a:t>
            </a:r>
          </a:p>
          <a:p>
            <a:pPr lvl="0"/>
            <a:r>
              <a:rPr lang="fr-FR" dirty="0">
                <a:solidFill>
                  <a:prstClr val="black"/>
                </a:solidFill>
              </a:rPr>
              <a:t>E-station/MESA</a:t>
            </a:r>
          </a:p>
          <a:p>
            <a:pPr lvl="0"/>
            <a:r>
              <a:rPr lang="fr-FR" dirty="0" err="1">
                <a:solidFill>
                  <a:prstClr val="black"/>
                </a:solidFill>
              </a:rPr>
              <a:t>Météosat</a:t>
            </a:r>
            <a:r>
              <a:rPr lang="fr-FR" dirty="0">
                <a:solidFill>
                  <a:prstClr val="black"/>
                </a:solidFill>
              </a:rPr>
              <a:t> (second génération)</a:t>
            </a:r>
          </a:p>
          <a:p>
            <a:pPr marL="0" indent="0">
              <a:buNone/>
            </a:pP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1218290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VI - Produits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fr-FR" dirty="0" smtClean="0"/>
              <a:t>Bulletin pour le grand public : TV et radio</a:t>
            </a:r>
          </a:p>
          <a:p>
            <a:r>
              <a:rPr lang="fr-FR" dirty="0" smtClean="0"/>
              <a:t>Prévision saisonnière</a:t>
            </a:r>
          </a:p>
          <a:p>
            <a:r>
              <a:rPr lang="fr-FR" dirty="0"/>
              <a:t>Bulletins décadaires agro météorologiques</a:t>
            </a:r>
          </a:p>
          <a:p>
            <a:r>
              <a:rPr lang="fr-FR" dirty="0"/>
              <a:t>Calendrier agricole</a:t>
            </a:r>
          </a:p>
          <a:p>
            <a:r>
              <a:rPr lang="fr-FR" dirty="0"/>
              <a:t>Suivi de la campagne agricole</a:t>
            </a:r>
          </a:p>
          <a:p>
            <a:r>
              <a:rPr lang="fr-FR" dirty="0" smtClean="0"/>
              <a:t>Protection aéronautique à l’aéroport</a:t>
            </a:r>
          </a:p>
          <a:p>
            <a:r>
              <a:rPr lang="fr-FR" dirty="0" smtClean="0"/>
              <a:t>Fournir des données aux multiple usagers.</a:t>
            </a:r>
          </a:p>
        </p:txBody>
      </p:sp>
    </p:spTree>
    <p:extLst>
      <p:ext uri="{BB962C8B-B14F-4D97-AF65-F5344CB8AC3E}">
        <p14:creationId xmlns:p14="http://schemas.microsoft.com/office/powerpoint/2010/main" val="2896760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defTabSz="457200">
              <a:lnSpc>
                <a:spcPct val="120000"/>
              </a:lnSpc>
              <a:spcBef>
                <a:spcPts val="0"/>
              </a:spcBef>
            </a:pPr>
            <a:r>
              <a:rPr lang="en-US" sz="4000" b="1" dirty="0" err="1">
                <a:solidFill>
                  <a:srgbClr val="000090"/>
                </a:solidFill>
                <a:ea typeface="+mn-ea"/>
                <a:cs typeface="+mn-cs"/>
              </a:rPr>
              <a:t>République</a:t>
            </a:r>
            <a:r>
              <a:rPr lang="en-US" sz="4000" b="1" dirty="0">
                <a:solidFill>
                  <a:srgbClr val="000090"/>
                </a:solidFill>
                <a:ea typeface="+mn-ea"/>
                <a:cs typeface="+mn-cs"/>
              </a:rPr>
              <a:t> de Guinee - Conakry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algn="ctr" defTabSz="457200">
              <a:spcBef>
                <a:spcPts val="0"/>
              </a:spcBef>
              <a:buNone/>
            </a:pPr>
            <a:r>
              <a:rPr lang="en-US" i="1" dirty="0" err="1" smtClean="0">
                <a:solidFill>
                  <a:srgbClr val="011993"/>
                </a:solidFill>
                <a:ea typeface="Arial"/>
                <a:cs typeface="Arial"/>
                <a:sym typeface="Arial"/>
              </a:rPr>
              <a:t>Présenté</a:t>
            </a:r>
            <a:r>
              <a:rPr lang="en-US" i="1" dirty="0" smtClean="0">
                <a:solidFill>
                  <a:srgbClr val="011993"/>
                </a:solidFill>
                <a:ea typeface="Arial"/>
                <a:cs typeface="Arial"/>
                <a:sym typeface="Arial"/>
              </a:rPr>
              <a:t> </a:t>
            </a:r>
            <a:r>
              <a:rPr lang="en-US" i="1" dirty="0">
                <a:solidFill>
                  <a:srgbClr val="011993"/>
                </a:solidFill>
                <a:ea typeface="Arial"/>
                <a:cs typeface="Arial"/>
                <a:sym typeface="Arial"/>
              </a:rPr>
              <a:t>par</a:t>
            </a:r>
            <a:r>
              <a:rPr lang="en-US" sz="4000" i="1" dirty="0">
                <a:solidFill>
                  <a:srgbClr val="011993"/>
                </a:solidFill>
                <a:ea typeface="Arial"/>
                <a:cs typeface="Arial"/>
                <a:sym typeface="Arial"/>
              </a:rPr>
              <a:t>: </a:t>
            </a:r>
            <a:endParaRPr lang="en-US" sz="4000" i="1" dirty="0" smtClean="0">
              <a:solidFill>
                <a:srgbClr val="011993"/>
              </a:solidFill>
              <a:ea typeface="Arial"/>
              <a:cs typeface="Arial"/>
              <a:sym typeface="Arial"/>
            </a:endParaRPr>
          </a:p>
          <a:p>
            <a:pPr marL="0" lvl="0" indent="0" algn="ctr" defTabSz="457200">
              <a:spcBef>
                <a:spcPts val="0"/>
              </a:spcBef>
              <a:buNone/>
            </a:pPr>
            <a:endParaRPr lang="en-US" sz="4000" i="1" dirty="0">
              <a:solidFill>
                <a:srgbClr val="011993"/>
              </a:solidFill>
              <a:ea typeface="Arial"/>
              <a:cs typeface="Arial"/>
              <a:sym typeface="Arial"/>
            </a:endParaRPr>
          </a:p>
          <a:p>
            <a:pPr marL="0" lvl="0" indent="0" algn="ctr" defTabSz="457200">
              <a:spcBef>
                <a:spcPts val="0"/>
              </a:spcBef>
              <a:buNone/>
            </a:pPr>
            <a:r>
              <a:rPr lang="en-US" sz="4000" i="1" dirty="0" err="1">
                <a:solidFill>
                  <a:srgbClr val="011993"/>
                </a:solidFill>
                <a:ea typeface="Arial"/>
                <a:cs typeface="Arial"/>
                <a:sym typeface="Arial"/>
              </a:rPr>
              <a:t>Mr</a:t>
            </a:r>
            <a:r>
              <a:rPr lang="en-US" sz="4000" i="1" dirty="0">
                <a:solidFill>
                  <a:srgbClr val="011993"/>
                </a:solidFill>
                <a:ea typeface="Arial"/>
                <a:cs typeface="Arial"/>
                <a:sym typeface="Arial"/>
              </a:rPr>
              <a:t> </a:t>
            </a:r>
            <a:r>
              <a:rPr lang="en-US" sz="4000" i="1" dirty="0" err="1">
                <a:solidFill>
                  <a:srgbClr val="011993"/>
                </a:solidFill>
                <a:ea typeface="Arial"/>
                <a:cs typeface="Arial"/>
                <a:sym typeface="Arial"/>
              </a:rPr>
              <a:t>Facinet</a:t>
            </a:r>
            <a:r>
              <a:rPr lang="en-US" sz="4000" i="1" dirty="0">
                <a:solidFill>
                  <a:srgbClr val="011993"/>
                </a:solidFill>
                <a:ea typeface="Arial"/>
                <a:cs typeface="Arial"/>
                <a:sym typeface="Arial"/>
              </a:rPr>
              <a:t> </a:t>
            </a:r>
            <a:r>
              <a:rPr lang="en-US" sz="4000" i="1" dirty="0" smtClean="0">
                <a:solidFill>
                  <a:srgbClr val="011993"/>
                </a:solidFill>
                <a:ea typeface="Arial"/>
                <a:cs typeface="Arial"/>
                <a:sym typeface="Arial"/>
              </a:rPr>
              <a:t>SOUMAH</a:t>
            </a:r>
          </a:p>
          <a:p>
            <a:pPr marL="0" lvl="0" indent="0" algn="ctr" defTabSz="457200">
              <a:spcBef>
                <a:spcPts val="0"/>
              </a:spcBef>
              <a:buNone/>
            </a:pPr>
            <a:endParaRPr lang="en-US" sz="4000" i="1" dirty="0" smtClean="0">
              <a:solidFill>
                <a:srgbClr val="011993"/>
              </a:solidFill>
              <a:ea typeface="Arial"/>
              <a:cs typeface="Arial"/>
              <a:sym typeface="Arial"/>
            </a:endParaRPr>
          </a:p>
          <a:p>
            <a:pPr marL="0" lvl="0" indent="0" algn="ctr" defTabSz="457200">
              <a:spcBef>
                <a:spcPts val="0"/>
              </a:spcBef>
              <a:buNone/>
            </a:pPr>
            <a:r>
              <a:rPr lang="en-US" sz="4000" i="1" dirty="0" smtClean="0">
                <a:solidFill>
                  <a:srgbClr val="011993"/>
                </a:solidFill>
                <a:ea typeface="Arial"/>
                <a:cs typeface="Arial"/>
                <a:sym typeface="Arial"/>
              </a:rPr>
              <a:t>Direction </a:t>
            </a:r>
            <a:r>
              <a:rPr lang="en-US" sz="4000" i="1" dirty="0" err="1">
                <a:solidFill>
                  <a:srgbClr val="011993"/>
                </a:solidFill>
                <a:ea typeface="Arial"/>
                <a:cs typeface="Arial"/>
                <a:sym typeface="Arial"/>
              </a:rPr>
              <a:t>Nationale</a:t>
            </a:r>
            <a:r>
              <a:rPr lang="en-US" sz="4000" i="1" dirty="0">
                <a:solidFill>
                  <a:srgbClr val="011993"/>
                </a:solidFill>
                <a:ea typeface="Arial"/>
                <a:cs typeface="Arial"/>
                <a:sym typeface="Arial"/>
              </a:rPr>
              <a:t> de la </a:t>
            </a:r>
            <a:r>
              <a:rPr lang="en-US" sz="4000" i="1" dirty="0" err="1" smtClean="0">
                <a:solidFill>
                  <a:srgbClr val="011993"/>
                </a:solidFill>
                <a:ea typeface="Arial"/>
                <a:cs typeface="Arial"/>
                <a:sym typeface="Arial"/>
              </a:rPr>
              <a:t>Météorologie</a:t>
            </a:r>
            <a:endParaRPr lang="en-US" sz="4000" i="1" dirty="0">
              <a:solidFill>
                <a:srgbClr val="011993"/>
              </a:solidFill>
              <a:ea typeface="Arial"/>
              <a:cs typeface="Arial"/>
              <a:sym typeface="Arial"/>
            </a:endParaRPr>
          </a:p>
          <a:p>
            <a:pPr marL="0" lvl="0" indent="0" algn="ctr" defTabSz="457200">
              <a:spcBef>
                <a:spcPts val="0"/>
              </a:spcBef>
              <a:buNone/>
            </a:pPr>
            <a:endParaRPr lang="en-US" sz="4000" i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219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4000" dirty="0" smtClean="0"/>
              <a:t>VII – Perspectives</a:t>
            </a:r>
            <a:r>
              <a:rPr lang="fr-FR" dirty="0" smtClean="0"/>
              <a:t>: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fr-FR" dirty="0" smtClean="0">
                <a:ea typeface="Calibri"/>
                <a:cs typeface="Times New Roman"/>
              </a:rPr>
              <a:t>a)- Le Projet de développement qu'ambitionne le CNSC vise à atteindre les objectifs suivants:</a:t>
            </a: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fr-FR" sz="3600" dirty="0">
              <a:ea typeface="Calibri"/>
              <a:cs typeface="Times New Roman"/>
            </a:endParaRPr>
          </a:p>
        </p:txBody>
      </p:sp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7446009"/>
              </p:ext>
            </p:extLst>
          </p:nvPr>
        </p:nvGraphicFramePr>
        <p:xfrm>
          <a:off x="1043608" y="2492896"/>
          <a:ext cx="7416824" cy="3713840"/>
        </p:xfrm>
        <a:graphic>
          <a:graphicData uri="http://schemas.openxmlformats.org/drawingml/2006/table">
            <a:tbl>
              <a:tblPr firstRow="1" firstCol="1" bandRow="1"/>
              <a:tblGrid>
                <a:gridCol w="2825694"/>
                <a:gridCol w="945769"/>
                <a:gridCol w="1492490"/>
                <a:gridCol w="1171427"/>
                <a:gridCol w="981444"/>
              </a:tblGrid>
              <a:tr h="682580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Désignation 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Objectif à atteindre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Etat actuel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(DNM) peu fonctionnelle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Projets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SAP/AbE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Marge à combler par le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CNSC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31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réhabilitation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48349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Station synoptique 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27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12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12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5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49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Station </a:t>
                      </a:r>
                      <a:r>
                        <a:rPr lang="fr-FR" sz="18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agrométéorologique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10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1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5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4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49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Station climatologique 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98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6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16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40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49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Station maritime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10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0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4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6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49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Poste pluviométrique automatique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310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28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40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242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8947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pPr marL="11430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fr-FR" b="1" dirty="0" smtClean="0">
                <a:ea typeface="Calibri"/>
                <a:cs typeface="Arial"/>
              </a:rPr>
              <a:t> </a:t>
            </a:r>
            <a:r>
              <a:rPr lang="fr-FR" sz="4000" b="1" dirty="0" smtClean="0">
                <a:ea typeface="Calibri"/>
                <a:cs typeface="Arial"/>
              </a:rPr>
              <a:t>- </a:t>
            </a:r>
            <a:r>
              <a:rPr lang="fr-FR" sz="4000" dirty="0" smtClean="0">
                <a:ea typeface="Calibri"/>
                <a:cs typeface="Arial"/>
              </a:rPr>
              <a:t>Renforcement </a:t>
            </a:r>
            <a:r>
              <a:rPr lang="fr-FR" sz="4000" dirty="0">
                <a:ea typeface="Calibri"/>
                <a:cs typeface="Arial"/>
              </a:rPr>
              <a:t>de </a:t>
            </a:r>
            <a:r>
              <a:rPr lang="fr-FR" sz="4000" dirty="0" smtClean="0">
                <a:ea typeface="Calibri"/>
                <a:cs typeface="Arial"/>
              </a:rPr>
              <a:t>capacité: </a:t>
            </a:r>
            <a:r>
              <a:rPr lang="fr-FR" sz="4000" dirty="0" smtClean="0">
                <a:solidFill>
                  <a:prstClr val="black"/>
                </a:solidFill>
                <a:ea typeface="Calibri"/>
                <a:cs typeface="Arial"/>
              </a:rPr>
              <a:t>formation </a:t>
            </a:r>
            <a:r>
              <a:rPr lang="fr-FR" sz="4000" dirty="0">
                <a:solidFill>
                  <a:prstClr val="black"/>
                </a:solidFill>
                <a:ea typeface="Calibri"/>
                <a:cs typeface="Arial"/>
              </a:rPr>
              <a:t>des cadres ayant la base en électronique, en informatique et en anglais</a:t>
            </a:r>
            <a:r>
              <a:rPr lang="fr-FR" sz="4000" dirty="0" smtClean="0">
                <a:ea typeface="Calibri"/>
                <a:cs typeface="Arial"/>
              </a:rPr>
              <a:t>  sur </a:t>
            </a:r>
            <a:r>
              <a:rPr lang="fr-FR" sz="4000" dirty="0">
                <a:ea typeface="Calibri"/>
                <a:cs typeface="Arial"/>
              </a:rPr>
              <a:t>l’exploitation </a:t>
            </a:r>
            <a:r>
              <a:rPr lang="fr-FR" sz="4000" dirty="0" smtClean="0">
                <a:ea typeface="Calibri"/>
                <a:cs typeface="Arial"/>
              </a:rPr>
              <a:t>et l’installation des </a:t>
            </a:r>
            <a:r>
              <a:rPr lang="fr-FR" sz="4000" dirty="0">
                <a:ea typeface="Calibri"/>
                <a:cs typeface="Arial"/>
              </a:rPr>
              <a:t>nouveaux </a:t>
            </a:r>
            <a:r>
              <a:rPr lang="fr-FR" sz="4000" smtClean="0">
                <a:ea typeface="Calibri"/>
                <a:cs typeface="Arial"/>
              </a:rPr>
              <a:t>équipements</a:t>
            </a:r>
            <a:r>
              <a:rPr lang="fr-FR" sz="4000">
                <a:ea typeface="Calibri"/>
                <a:cs typeface="Arial"/>
              </a:rPr>
              <a:t> </a:t>
            </a:r>
            <a:r>
              <a:rPr lang="fr-FR" sz="4000" smtClean="0">
                <a:ea typeface="Calibri"/>
                <a:cs typeface="Arial"/>
              </a:rPr>
              <a:t>hydrométéorologiques. </a:t>
            </a:r>
            <a:endParaRPr lang="fr-FR" sz="4000" dirty="0" smtClean="0">
              <a:ea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57937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ctrTitle"/>
          </p:nvPr>
        </p:nvSpPr>
        <p:spPr>
          <a:xfrm>
            <a:off x="685800" y="1556792"/>
            <a:ext cx="7772400" cy="2448271"/>
          </a:xfrm>
        </p:spPr>
        <p:txBody>
          <a:bodyPr>
            <a:noAutofit/>
          </a:bodyPr>
          <a:lstStyle/>
          <a:p>
            <a:r>
              <a:rPr lang="fr-FR" sz="8000" dirty="0" smtClean="0"/>
              <a:t>Merci de votre attention!</a:t>
            </a:r>
            <a:endParaRPr lang="fr-FR" sz="8000" dirty="0"/>
          </a:p>
        </p:txBody>
      </p:sp>
    </p:spTree>
    <p:extLst>
      <p:ext uri="{BB962C8B-B14F-4D97-AF65-F5344CB8AC3E}">
        <p14:creationId xmlns:p14="http://schemas.microsoft.com/office/powerpoint/2010/main" val="219783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PLAN DU TRAVAIL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b="1" dirty="0" smtClean="0"/>
              <a:t>I - Présentation du pays</a:t>
            </a:r>
          </a:p>
          <a:p>
            <a:r>
              <a:rPr lang="fr-FR" b="1" dirty="0" smtClean="0"/>
              <a:t>II - </a:t>
            </a:r>
            <a:r>
              <a:rPr lang="fr-FR" b="1" dirty="0"/>
              <a:t>Réseau hydrologique</a:t>
            </a:r>
          </a:p>
          <a:p>
            <a:r>
              <a:rPr lang="fr-FR" b="1" dirty="0" smtClean="0"/>
              <a:t>III - Climat de Guinée</a:t>
            </a:r>
          </a:p>
          <a:p>
            <a:r>
              <a:rPr lang="fr-FR" b="1" dirty="0" smtClean="0"/>
              <a:t>IV- Réseau météorologique </a:t>
            </a:r>
          </a:p>
          <a:p>
            <a:r>
              <a:rPr lang="fr-FR" b="1" dirty="0" smtClean="0"/>
              <a:t>V -  Equipements</a:t>
            </a:r>
          </a:p>
          <a:p>
            <a:r>
              <a:rPr lang="fr-FR" b="1" dirty="0" smtClean="0"/>
              <a:t>VI - Produits</a:t>
            </a:r>
          </a:p>
          <a:p>
            <a:r>
              <a:rPr lang="fr-FR" b="1" dirty="0" smtClean="0"/>
              <a:t>VII - Perspectives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1812324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 - Présentation du pays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x-none" kern="0" smtClean="0">
                <a:effectLst/>
                <a:latin typeface="Times New Roman"/>
                <a:ea typeface="Times New Roman"/>
              </a:rPr>
              <a:t>La République de Guinée couvre une superficie de </a:t>
            </a:r>
            <a:r>
              <a:rPr lang="x-none" b="1" kern="0" smtClean="0">
                <a:effectLst/>
                <a:latin typeface="Times New Roman"/>
                <a:ea typeface="Times New Roman"/>
              </a:rPr>
              <a:t>245.857 km²</a:t>
            </a:r>
            <a:r>
              <a:rPr lang="x-none" kern="0" smtClean="0">
                <a:effectLst/>
                <a:latin typeface="Times New Roman"/>
                <a:ea typeface="Times New Roman"/>
              </a:rPr>
              <a:t>.</a:t>
            </a:r>
            <a:r>
              <a:rPr lang="fr-FR" kern="0" dirty="0" smtClean="0">
                <a:effectLst/>
                <a:latin typeface="Times New Roman"/>
                <a:ea typeface="Times New Roman"/>
              </a:rPr>
              <a:t> </a:t>
            </a:r>
          </a:p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fr-FR" kern="0" dirty="0" smtClean="0">
                <a:effectLst/>
                <a:latin typeface="Times New Roman"/>
                <a:ea typeface="Times New Roman"/>
              </a:rPr>
              <a:t>P</a:t>
            </a:r>
            <a:r>
              <a:rPr lang="x-none" kern="0" smtClean="0">
                <a:effectLst/>
                <a:latin typeface="Times New Roman"/>
                <a:ea typeface="Times New Roman"/>
              </a:rPr>
              <a:t>ays côtier situé sur la façade Atlantique de l’Afrique de l’Ouest, entre les latitudes </a:t>
            </a:r>
            <a:r>
              <a:rPr lang="x-none" b="1" kern="0" smtClean="0">
                <a:effectLst/>
                <a:latin typeface="Times New Roman"/>
                <a:ea typeface="Times New Roman"/>
              </a:rPr>
              <a:t>7° et 12,5° N </a:t>
            </a:r>
            <a:r>
              <a:rPr lang="x-none" kern="0" smtClean="0">
                <a:effectLst/>
                <a:latin typeface="Times New Roman"/>
                <a:ea typeface="Times New Roman"/>
              </a:rPr>
              <a:t>et les longitudes </a:t>
            </a:r>
            <a:r>
              <a:rPr lang="x-none" b="1" kern="0" smtClean="0">
                <a:effectLst/>
                <a:latin typeface="Times New Roman"/>
                <a:ea typeface="Times New Roman"/>
              </a:rPr>
              <a:t>8° et 15° W</a:t>
            </a:r>
            <a:r>
              <a:rPr lang="x-none" kern="0" smtClean="0">
                <a:effectLst/>
                <a:latin typeface="Times New Roman"/>
                <a:ea typeface="Times New Roman"/>
              </a:rPr>
              <a:t>. </a:t>
            </a:r>
            <a:endParaRPr lang="fr-FR" kern="0" dirty="0" smtClean="0">
              <a:effectLst/>
              <a:latin typeface="Times New Roman"/>
              <a:ea typeface="Times New Roman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x-none" kern="0" smtClean="0">
                <a:effectLst/>
                <a:latin typeface="Times New Roman"/>
                <a:ea typeface="Times New Roman"/>
              </a:rPr>
              <a:t>Son rivage s’étend des îles Katrak ou Tristao au nord-ouest à la pointe de Sallatouk au Sud-Est. </a:t>
            </a:r>
            <a:endParaRPr lang="fr-FR" kern="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96794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95536" y="1412776"/>
            <a:ext cx="8229600" cy="5184575"/>
          </a:xfrm>
        </p:spPr>
        <p:txBody>
          <a:bodyPr>
            <a:noAutofit/>
          </a:bodyPr>
          <a:lstStyle/>
          <a:p>
            <a:pPr marL="0" indent="0" algn="just" hangingPunct="0">
              <a:lnSpc>
                <a:spcPct val="150000"/>
              </a:lnSpc>
              <a:spcAft>
                <a:spcPts val="0"/>
              </a:spcAft>
              <a:buNone/>
            </a:pPr>
            <a:r>
              <a:rPr lang="x-none" sz="3200" kern="0" smtClean="0">
                <a:effectLst/>
                <a:latin typeface="Times New Roman"/>
                <a:ea typeface="Times New Roman"/>
              </a:rPr>
              <a:t>La Guinée comprend quatre Régions naturelles : </a:t>
            </a:r>
            <a:endParaRPr lang="fr-FR" sz="3200" kern="0" dirty="0" smtClean="0">
              <a:effectLst/>
              <a:latin typeface="Times New Roman"/>
              <a:ea typeface="Times New Roman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x-none" sz="3200" kern="0" smtClean="0">
                <a:effectLst/>
                <a:latin typeface="Times New Roman"/>
                <a:ea typeface="Times New Roman"/>
              </a:rPr>
              <a:t>la Guinée Maritime ou </a:t>
            </a:r>
            <a:r>
              <a:rPr lang="fr-FR" sz="3200" kern="0" dirty="0" smtClean="0">
                <a:effectLst/>
                <a:latin typeface="Times New Roman"/>
                <a:ea typeface="Times New Roman"/>
              </a:rPr>
              <a:t>(</a:t>
            </a:r>
            <a:r>
              <a:rPr lang="x-none" sz="3200" kern="0" smtClean="0">
                <a:effectLst/>
                <a:latin typeface="Times New Roman"/>
                <a:ea typeface="Times New Roman"/>
              </a:rPr>
              <a:t>Basse-Guinée), </a:t>
            </a:r>
            <a:endParaRPr lang="fr-FR" sz="3200" kern="0" dirty="0" smtClean="0">
              <a:effectLst/>
              <a:latin typeface="Times New Roman"/>
              <a:ea typeface="Times New Roman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fr-FR" sz="3200" kern="0" dirty="0" smtClean="0">
                <a:latin typeface="Times New Roman"/>
                <a:ea typeface="Times New Roman"/>
              </a:rPr>
              <a:t>L</a:t>
            </a:r>
            <a:r>
              <a:rPr lang="x-none" sz="3200" kern="0" smtClean="0">
                <a:effectLst/>
                <a:latin typeface="Times New Roman"/>
                <a:ea typeface="Times New Roman"/>
              </a:rPr>
              <a:t>a Moyenne Guinée,</a:t>
            </a:r>
            <a:endParaRPr lang="fr-FR" sz="3200" kern="0" dirty="0" smtClean="0">
              <a:effectLst/>
              <a:latin typeface="Times New Roman"/>
              <a:ea typeface="Times New Roman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x-none" sz="3200" kern="0" smtClean="0">
                <a:effectLst/>
                <a:latin typeface="Times New Roman"/>
                <a:ea typeface="Times New Roman"/>
              </a:rPr>
              <a:t>Haute Guinée </a:t>
            </a:r>
            <a:endParaRPr lang="fr-FR" sz="3200" kern="0" dirty="0" smtClean="0">
              <a:effectLst/>
              <a:latin typeface="Times New Roman"/>
              <a:ea typeface="Times New Roman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fr-FR" sz="3200" kern="0" dirty="0" smtClean="0">
                <a:latin typeface="Times New Roman"/>
                <a:ea typeface="Times New Roman"/>
              </a:rPr>
              <a:t>La </a:t>
            </a:r>
            <a:r>
              <a:rPr lang="x-none" sz="3200" kern="0" smtClean="0">
                <a:effectLst/>
                <a:latin typeface="Times New Roman"/>
                <a:ea typeface="Times New Roman"/>
              </a:rPr>
              <a:t>Guinée Forestière. </a:t>
            </a:r>
            <a:endParaRPr lang="fr-FR" sz="3200" kern="0" dirty="0" smtClean="0">
              <a:effectLst/>
              <a:latin typeface="Times New Roman"/>
              <a:ea typeface="Times New Roman"/>
            </a:endParaRP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3897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II -Réseau hydrologique</a:t>
            </a:r>
            <a:endParaRPr lang="fr-FR" dirty="0"/>
          </a:p>
        </p:txBody>
      </p:sp>
      <p:sp>
        <p:nvSpPr>
          <p:cNvPr id="3" name="Rectangle 2"/>
          <p:cNvSpPr/>
          <p:nvPr/>
        </p:nvSpPr>
        <p:spPr>
          <a:xfrm>
            <a:off x="827584" y="1997839"/>
            <a:ext cx="734481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hangingPunct="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x-none" sz="3200" kern="0">
                <a:solidFill>
                  <a:prstClr val="black"/>
                </a:solidFill>
                <a:latin typeface="Times New Roman"/>
                <a:ea typeface="Times New Roman"/>
              </a:rPr>
              <a:t>Le réseau hydrographique est très dense et comprend 1165 cours d’eau répartis entre 23 bassins</a:t>
            </a:r>
            <a:r>
              <a:rPr lang="fr-FR" sz="3200" kern="0" dirty="0">
                <a:solidFill>
                  <a:prstClr val="black"/>
                </a:solidFill>
                <a:latin typeface="Times New Roman"/>
                <a:ea typeface="Times New Roman"/>
              </a:rPr>
              <a:t>.</a:t>
            </a:r>
            <a:r>
              <a:rPr lang="x-none" sz="3200" kern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fr-FR" sz="3200" kern="0" dirty="0" smtClean="0">
                <a:solidFill>
                  <a:prstClr val="black"/>
                </a:solidFill>
                <a:latin typeface="Times New Roman"/>
                <a:ea typeface="Times New Roman"/>
              </a:rPr>
              <a:t>: (voir</a:t>
            </a:r>
            <a:r>
              <a:rPr lang="x-none" sz="3200" kern="0" smtClean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x-none" sz="3200" kern="0">
                <a:solidFill>
                  <a:prstClr val="black"/>
                </a:solidFill>
                <a:latin typeface="Times New Roman"/>
                <a:ea typeface="Times New Roman"/>
              </a:rPr>
              <a:t>Carte des bassins </a:t>
            </a:r>
            <a:r>
              <a:rPr lang="fr-FR" sz="3200" kern="0" dirty="0">
                <a:solidFill>
                  <a:prstClr val="black"/>
                </a:solidFill>
                <a:latin typeface="Times New Roman"/>
                <a:ea typeface="Times New Roman"/>
              </a:rPr>
              <a:t> versants</a:t>
            </a:r>
          </a:p>
        </p:txBody>
      </p:sp>
    </p:spTree>
    <p:extLst>
      <p:ext uri="{BB962C8B-B14F-4D97-AF65-F5344CB8AC3E}">
        <p14:creationId xmlns:p14="http://schemas.microsoft.com/office/powerpoint/2010/main" val="2283368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7531" y="1600200"/>
            <a:ext cx="7028938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ZoneTexte 3"/>
          <p:cNvSpPr txBox="1"/>
          <p:nvPr/>
        </p:nvSpPr>
        <p:spPr>
          <a:xfrm>
            <a:off x="187648" y="260648"/>
            <a:ext cx="88569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solidFill>
                  <a:schemeClr val="bg1"/>
                </a:solidFill>
                <a:ea typeface="+mj-ea"/>
                <a:cs typeface="+mj-cs"/>
              </a:rPr>
              <a:t>Carte des bassins versants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951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908720"/>
            <a:ext cx="7416824" cy="5284713"/>
          </a:xfrm>
          <a:prstGeom prst="rect">
            <a:avLst/>
          </a:prstGeom>
          <a:noFill/>
          <a:ln>
            <a:noFill/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286382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III - Climat de la Guinée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484784"/>
            <a:ext cx="7408333" cy="4896544"/>
          </a:xfrm>
        </p:spPr>
        <p:txBody>
          <a:bodyPr>
            <a:normAutofit fontScale="25000" lnSpcReduction="20000"/>
          </a:bodyPr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x-none" sz="9600" kern="0" smtClean="0">
                <a:effectLst/>
                <a:latin typeface="Times New Roman"/>
                <a:ea typeface="Times New Roman"/>
              </a:rPr>
              <a:t>Le climat de la Guinée est de type tropical humide avec une très forte pluviosité dans la région de Conakry.</a:t>
            </a:r>
            <a:endParaRPr lang="fr-FR" sz="9600" kern="0" dirty="0" smtClean="0">
              <a:effectLst/>
              <a:latin typeface="Times New Roman"/>
              <a:ea typeface="Times New Roman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x-none" sz="9600" kern="0" smtClean="0">
                <a:effectLst/>
                <a:latin typeface="Times New Roman"/>
                <a:ea typeface="Times New Roman"/>
              </a:rPr>
              <a:t> Il est régi par deux masses d'air de direction et d'influences opposées : l'une tropicale continentale donnant lieu à l’harmattan et l'autre tropicale maritime à l'origine de la mousson. </a:t>
            </a:r>
            <a:endParaRPr lang="fr-FR" sz="9600" kern="0" dirty="0" smtClean="0">
              <a:effectLst/>
              <a:latin typeface="Times New Roman"/>
              <a:ea typeface="Times New Roman"/>
            </a:endParaRPr>
          </a:p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x-none" sz="9600" kern="0" smtClean="0">
                <a:effectLst/>
                <a:latin typeface="Times New Roman"/>
                <a:ea typeface="Times New Roman"/>
              </a:rPr>
              <a:t>Le pays connaît deux saisons bien distinctes : une saison sèche et une saison pluvieuse de durée variable en fonction des régions naturelles. </a:t>
            </a:r>
            <a:endParaRPr lang="fr-FR" sz="9600" kern="0" dirty="0" smtClean="0">
              <a:effectLst/>
              <a:latin typeface="Times New Roman"/>
              <a:ea typeface="Times New Roman"/>
            </a:endParaRPr>
          </a:p>
          <a:p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2918976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983</TotalTime>
  <Words>1407</Words>
  <Application>Microsoft Office PowerPoint</Application>
  <PresentationFormat>Affichage à l'écran (4:3)</PresentationFormat>
  <Paragraphs>605</Paragraphs>
  <Slides>22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23" baseType="lpstr">
      <vt:lpstr>Thème Office</vt:lpstr>
      <vt:lpstr>Atelier OSCAR/Surface</vt:lpstr>
      <vt:lpstr>République de Guinee - Conakry </vt:lpstr>
      <vt:lpstr>PLAN DU TRAVAIL</vt:lpstr>
      <vt:lpstr>I - Présentation du pays</vt:lpstr>
      <vt:lpstr>Présentation PowerPoint</vt:lpstr>
      <vt:lpstr>II -Réseau hydrologique</vt:lpstr>
      <vt:lpstr>Présentation PowerPoint</vt:lpstr>
      <vt:lpstr>Présentation PowerPoint</vt:lpstr>
      <vt:lpstr>III - Climat de la Guinée</vt:lpstr>
      <vt:lpstr>IV -Variation de la Température moyenne en Guinée</vt:lpstr>
      <vt:lpstr>Présentation PowerPoint</vt:lpstr>
      <vt:lpstr>Présentation PowerPoint</vt:lpstr>
      <vt:lpstr> Stations synoptiques (12) </vt:lpstr>
      <vt:lpstr>Présentation PowerPoint</vt:lpstr>
      <vt:lpstr>Présentation PowerPoint</vt:lpstr>
      <vt:lpstr>Carte du Réseau météorologique de Guinée en 2018</vt:lpstr>
      <vt:lpstr>Réseau de détection des foudres</vt:lpstr>
      <vt:lpstr>V- EQUIPEMENTS</vt:lpstr>
      <vt:lpstr>VI - Produits</vt:lpstr>
      <vt:lpstr>VII – Perspectives:</vt:lpstr>
      <vt:lpstr>Présentation PowerPoint</vt:lpstr>
      <vt:lpstr>Merci de votre attention!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Atelier OSCAR/Surface</dc:title>
  <dc:creator>Dell</dc:creator>
  <cp:lastModifiedBy>Dell</cp:lastModifiedBy>
  <cp:revision>67</cp:revision>
  <dcterms:created xsi:type="dcterms:W3CDTF">2019-04-03T10:36:19Z</dcterms:created>
  <dcterms:modified xsi:type="dcterms:W3CDTF">2019-04-09T11:03:23Z</dcterms:modified>
</cp:coreProperties>
</file>