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sldIdLst>
    <p:sldId id="269" r:id="rId2"/>
    <p:sldId id="257" r:id="rId3"/>
    <p:sldId id="281" r:id="rId4"/>
    <p:sldId id="271" r:id="rId5"/>
    <p:sldId id="284" r:id="rId6"/>
    <p:sldId id="270" r:id="rId7"/>
    <p:sldId id="273" r:id="rId8"/>
    <p:sldId id="274" r:id="rId9"/>
    <p:sldId id="275" r:id="rId10"/>
    <p:sldId id="276" r:id="rId11"/>
    <p:sldId id="279" r:id="rId12"/>
    <p:sldId id="280" r:id="rId13"/>
    <p:sldId id="264" r:id="rId14"/>
    <p:sldId id="277" r:id="rId15"/>
    <p:sldId id="265" r:id="rId16"/>
    <p:sldId id="283" r:id="rId17"/>
    <p:sldId id="266" r:id="rId18"/>
  </p:sldIdLst>
  <p:sldSz cx="9144000" cy="6858000" type="screen4x3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016" autoAdjust="0"/>
    <p:restoredTop sz="94660"/>
  </p:normalViewPr>
  <p:slideViewPr>
    <p:cSldViewPr>
      <p:cViewPr>
        <p:scale>
          <a:sx n="87" d="100"/>
          <a:sy n="87" d="100"/>
        </p:scale>
        <p:origin x="-402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Image 80"/>
          <p:cNvPicPr/>
          <p:nvPr/>
        </p:nvPicPr>
        <p:blipFill>
          <a:blip r:embed="rId14"/>
          <a:stretch/>
        </p:blipFill>
        <p:spPr>
          <a:xfrm>
            <a:off x="360" y="36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522360"/>
            <a:ext cx="6531480" cy="6534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fr-FR" sz="327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texte-titre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32600"/>
            <a:ext cx="8229600" cy="39776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284"/>
              </a:spcAft>
              <a:buClr>
                <a:srgbClr val="99CC66"/>
              </a:buClr>
              <a:buSzPct val="45000"/>
              <a:buFont typeface="Wingdings" charset="2"/>
              <a:buChar char="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plan de texte</a:t>
            </a:r>
          </a:p>
          <a:p>
            <a:pPr marL="864000" lvl="1" indent="-324000">
              <a:spcAft>
                <a:spcPts val="1026"/>
              </a:spcAft>
              <a:buClr>
                <a:srgbClr val="99CC66"/>
              </a:buClr>
              <a:buSzPct val="75000"/>
              <a:buFont typeface="Symbol" charset="2"/>
              <a:buChar char="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niveau de plan</a:t>
            </a:r>
          </a:p>
          <a:p>
            <a:pPr marL="1296000" lvl="2" indent="-288000">
              <a:spcAft>
                <a:spcPts val="768"/>
              </a:spcAft>
              <a:buClr>
                <a:srgbClr val="99CC66"/>
              </a:buClr>
              <a:buSzPct val="45000"/>
              <a:buFont typeface="Wingdings" charset="2"/>
              <a:buChar char="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Troisième niveau de plan</a:t>
            </a:r>
          </a:p>
          <a:p>
            <a:pPr marL="1728000" lvl="3" indent="-216000">
              <a:spcAft>
                <a:spcPts val="513"/>
              </a:spcAft>
              <a:buClr>
                <a:srgbClr val="99CC66"/>
              </a:buClr>
              <a:buSzPct val="75000"/>
              <a:buFont typeface="Symbol" charset="2"/>
              <a:buChar char="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Quatrième niveau de plan</a:t>
            </a:r>
          </a:p>
          <a:p>
            <a:pPr marL="2160000" lvl="4" indent="-216000">
              <a:spcAft>
                <a:spcPts val="255"/>
              </a:spcAft>
              <a:buClr>
                <a:srgbClr val="99CC66"/>
              </a:buClr>
              <a:buSzPct val="45000"/>
              <a:buFont typeface="Wingdings" charset="2"/>
              <a:buChar char="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Cinquième niveau de plan</a:t>
            </a:r>
          </a:p>
          <a:p>
            <a:pPr marL="2592000" lvl="5" indent="-216000">
              <a:spcAft>
                <a:spcPts val="255"/>
              </a:spcAft>
              <a:buClr>
                <a:srgbClr val="99CC66"/>
              </a:buClr>
              <a:buSzPct val="45000"/>
              <a:buFont typeface="Wingdings" charset="2"/>
              <a:buChar char="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Sixième niveau de plan</a:t>
            </a:r>
          </a:p>
          <a:p>
            <a:pPr marL="3024000" lvl="6" indent="-216000">
              <a:spcAft>
                <a:spcPts val="255"/>
              </a:spcAft>
              <a:buClr>
                <a:srgbClr val="99CC66"/>
              </a:buClr>
              <a:buSzPct val="45000"/>
              <a:buFont typeface="Wingdings" charset="2"/>
              <a:buChar char=""/>
            </a:pPr>
            <a:r>
              <a:rPr lang="fr-FR" sz="236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Septième niveau de plan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457200" y="6247440"/>
            <a:ext cx="2130120" cy="473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&lt;date/heure&gt;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ftr"/>
          </p:nvPr>
        </p:nvSpPr>
        <p:spPr>
          <a:xfrm>
            <a:off x="3126960" y="6247440"/>
            <a:ext cx="2898360" cy="47304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&lt;pied de page&gt;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sldNum"/>
          </p:nvPr>
        </p:nvSpPr>
        <p:spPr>
          <a:xfrm>
            <a:off x="6555600" y="6247440"/>
            <a:ext cx="2130120" cy="47268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A1EFA209-3640-4E08-A5D7-AED82B1263AF}" type="slidenum"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pPr algn="r"/>
              <a:t>‹N°›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1"/>
          <p:cNvPicPr/>
          <p:nvPr/>
        </p:nvPicPr>
        <p:blipFill>
          <a:blip r:embed="rId2"/>
          <a:stretch/>
        </p:blipFill>
        <p:spPr>
          <a:xfrm>
            <a:off x="0" y="0"/>
            <a:ext cx="9215640" cy="6911640"/>
          </a:xfrm>
          <a:prstGeom prst="rect">
            <a:avLst/>
          </a:prstGeom>
          <a:ln>
            <a:noFill/>
          </a:ln>
        </p:spPr>
      </p:pic>
      <p:sp>
        <p:nvSpPr>
          <p:cNvPr id="128" name="CustomShape 1"/>
          <p:cNvSpPr/>
          <p:nvPr/>
        </p:nvSpPr>
        <p:spPr>
          <a:xfrm>
            <a:off x="4971240" y="5898960"/>
            <a:ext cx="417276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de-DE" sz="2000" dirty="0" smtClean="0">
                <a:solidFill>
                  <a:srgbClr val="000090"/>
                </a:solidFill>
              </a:rPr>
              <a:t>Atelier OSCAR/</a:t>
            </a:r>
            <a:r>
              <a:rPr lang="de-DE" sz="2000" dirty="0" err="1" smtClean="0">
                <a:solidFill>
                  <a:srgbClr val="000090"/>
                </a:solidFill>
              </a:rPr>
              <a:t>Surface</a:t>
            </a:r>
            <a:r>
              <a:rPr lang="de-DE" sz="2000" dirty="0" smtClean="0">
                <a:solidFill>
                  <a:srgbClr val="000090"/>
                </a:solidFill>
              </a:rPr>
              <a:t> </a:t>
            </a:r>
            <a:r>
              <a:rPr lang="de-DE" sz="2000" dirty="0" err="1" smtClean="0">
                <a:solidFill>
                  <a:srgbClr val="000090"/>
                </a:solidFill>
              </a:rPr>
              <a:t>pour</a:t>
            </a:r>
            <a:r>
              <a:rPr lang="de-DE" sz="2000" dirty="0" smtClean="0">
                <a:solidFill>
                  <a:srgbClr val="000090"/>
                </a:solidFill>
              </a:rPr>
              <a:t> AR-I </a:t>
            </a:r>
          </a:p>
          <a:p>
            <a:pPr algn="ctr"/>
            <a:r>
              <a:rPr lang="de-DE" sz="2000" dirty="0" smtClean="0">
                <a:solidFill>
                  <a:srgbClr val="000090"/>
                </a:solidFill>
              </a:rPr>
              <a:t>DAKAR 09-11 Avril 2019</a:t>
            </a:r>
          </a:p>
        </p:txBody>
      </p:sp>
      <p:sp>
        <p:nvSpPr>
          <p:cNvPr id="129" name="CustomShape 2"/>
          <p:cNvSpPr/>
          <p:nvPr/>
        </p:nvSpPr>
        <p:spPr>
          <a:xfrm>
            <a:off x="120600" y="1002600"/>
            <a:ext cx="8865000" cy="110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fr-FR" sz="4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ALGERIE</a:t>
            </a:r>
            <a:endParaRPr lang="fr-FR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20000"/>
              </a:lnSpc>
            </a:pPr>
            <a:r>
              <a:rPr lang="fr-FR" sz="4000" b="1" strike="noStrike" spc="-1" dirty="0">
                <a:solidFill>
                  <a:srgbClr val="00009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fr-FR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CustomShape 3"/>
          <p:cNvSpPr/>
          <p:nvPr/>
        </p:nvSpPr>
        <p:spPr>
          <a:xfrm>
            <a:off x="3494520" y="2101680"/>
            <a:ext cx="2253600" cy="57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endParaRPr lang="fr-FR" sz="3200" b="0" i="1" strike="noStrike" spc="-1" dirty="0" smtClean="0">
              <a:solidFill>
                <a:srgbClr val="011993"/>
              </a:solidFill>
              <a:uFill>
                <a:solidFill>
                  <a:srgbClr val="FFFFFF"/>
                </a:solidFill>
              </a:uFill>
              <a:latin typeface="Calibri"/>
              <a:ea typeface="Arial"/>
            </a:endParaRPr>
          </a:p>
          <a:p>
            <a:pPr algn="ctr">
              <a:lnSpc>
                <a:spcPct val="100000"/>
              </a:lnSpc>
            </a:pPr>
            <a:endParaRPr lang="fr-FR" sz="3200" i="1" spc="-1" dirty="0">
              <a:solidFill>
                <a:srgbClr val="011993"/>
              </a:solidFill>
              <a:uFill>
                <a:solidFill>
                  <a:srgbClr val="FFFFFF"/>
                </a:solidFill>
              </a:uFill>
              <a:latin typeface="Calibri"/>
              <a:ea typeface="Arial"/>
            </a:endParaRPr>
          </a:p>
          <a:p>
            <a:pPr algn="ctr">
              <a:lnSpc>
                <a:spcPct val="100000"/>
              </a:lnSpc>
            </a:pPr>
            <a:r>
              <a:rPr lang="fr-FR" sz="3200" b="0" i="1" strike="noStrike" spc="-1" dirty="0" smtClean="0">
                <a:solidFill>
                  <a:srgbClr val="011993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par </a:t>
            </a:r>
            <a:r>
              <a:rPr lang="fr-FR" sz="3200" b="0" i="1" strike="noStrike" spc="-1" dirty="0" err="1" smtClean="0">
                <a:solidFill>
                  <a:srgbClr val="011993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Mezred</a:t>
            </a:r>
            <a:r>
              <a:rPr lang="fr-FR" sz="3200" b="0" i="1" strike="noStrike" spc="-1" dirty="0" smtClean="0">
                <a:solidFill>
                  <a:srgbClr val="011993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"/>
              </a:rPr>
              <a:t> Mohamed</a:t>
            </a:r>
          </a:p>
          <a:p>
            <a:pPr algn="ctr">
              <a:lnSpc>
                <a:spcPct val="100000"/>
              </a:lnSpc>
            </a:pPr>
            <a:r>
              <a:rPr lang="fr-FR" sz="3200" i="1" spc="-1" dirty="0" smtClean="0">
                <a:solidFill>
                  <a:srgbClr val="011993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Météorologiste</a:t>
            </a:r>
            <a:endParaRPr lang="fr-F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_Pic10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446796" cy="493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571472" y="500042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Carte du réseau de stations professionnelles</a:t>
            </a:r>
          </a:p>
          <a:p>
            <a:r>
              <a:rPr lang="fr-FR" b="1" dirty="0" smtClean="0"/>
              <a:t>Partie Sud de l’Algérie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blo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928670"/>
            <a:ext cx="5500726" cy="552143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85786" y="500042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Réseau des stations climatologiques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Réseau poste auxiliaire PP et PCP en Algérie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blob_pc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071546"/>
            <a:ext cx="6143668" cy="5590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600" b="1" strike="noStrike" spc="-1" dirty="0" smtClean="0">
                <a:solidFill>
                  <a:srgbClr val="00009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Stations </a:t>
            </a:r>
            <a:r>
              <a:rPr lang="en-US" sz="3600" b="1" strike="noStrike" spc="-1" dirty="0" err="1" smtClean="0">
                <a:solidFill>
                  <a:srgbClr val="00009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Aéroportuaires</a:t>
            </a:r>
            <a:endParaRPr lang="en-US" sz="3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457200" y="1417680"/>
            <a:ext cx="8229240" cy="47080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682560" indent="-682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</a:p>
        </p:txBody>
      </p:sp>
      <p:pic>
        <p:nvPicPr>
          <p:cNvPr id="4" name="Imag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5" y="1000108"/>
            <a:ext cx="7358114" cy="563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station_mete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28604"/>
            <a:ext cx="8096273" cy="60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 d’une liste de stations</a:t>
            </a:r>
          </a:p>
        </p:txBody>
      </p:sp>
      <p:graphicFrame>
        <p:nvGraphicFramePr>
          <p:cNvPr id="144" name="Table 2"/>
          <p:cNvGraphicFramePr/>
          <p:nvPr/>
        </p:nvGraphicFramePr>
        <p:xfrm>
          <a:off x="614160" y="1397160"/>
          <a:ext cx="7860600" cy="4546042"/>
        </p:xfrm>
        <a:graphic>
          <a:graphicData uri="http://schemas.openxmlformats.org/drawingml/2006/table">
            <a:tbl>
              <a:tblPr/>
              <a:tblGrid>
                <a:gridCol w="1122840"/>
                <a:gridCol w="1122840"/>
                <a:gridCol w="1122840"/>
                <a:gridCol w="1122840"/>
                <a:gridCol w="1122840"/>
                <a:gridCol w="1122840"/>
                <a:gridCol w="1123560"/>
              </a:tblGrid>
              <a:tr h="6745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Name</a:t>
                      </a:r>
                      <a:endParaRPr lang="fr-FR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Latitude</a:t>
                      </a:r>
                      <a:endParaRPr lang="fr-FR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Longitude</a:t>
                      </a:r>
                      <a:endParaRPr lang="fr-FR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Elevation</a:t>
                      </a:r>
                      <a:endParaRPr lang="fr-FR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Station type</a:t>
                      </a:r>
                      <a:endParaRPr lang="fr-FR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Variables</a:t>
                      </a:r>
                      <a:endParaRPr lang="fr-FR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Schedule</a:t>
                      </a:r>
                      <a:endParaRPr lang="fr-FR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5310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ALGER-Port</a:t>
                      </a:r>
                      <a:endParaRPr lang="fr-FR" sz="1200" b="0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540"/>
                        </a:spcBef>
                        <a:spcAft>
                          <a:spcPts val="47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36°46’N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540"/>
                        </a:spcBef>
                        <a:spcAft>
                          <a:spcPts val="47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03°06’E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marR="20320" algn="r" eaLnBrk="0" fontAlgn="base" hangingPunct="0">
                        <a:lnSpc>
                          <a:spcPts val="1025"/>
                        </a:lnSpc>
                        <a:spcBef>
                          <a:spcPts val="540"/>
                        </a:spcBef>
                        <a:spcAft>
                          <a:spcPts val="47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12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200" b="0" strike="noStrike" spc="-1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marine</a:t>
                      </a:r>
                      <a:endParaRPr lang="fr-FR" sz="1200" b="0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200" b="0" strike="noStrike" spc="-1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P,T,U,</a:t>
                      </a:r>
                      <a:r>
                        <a:rPr lang="fr-FR" sz="1200" b="0" strike="noStrike" spc="-1" dirty="0" err="1" smtClean="0">
                          <a:solidFill>
                            <a:schemeClr val="tx1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V,état</a:t>
                      </a:r>
                      <a:r>
                        <a:rPr lang="fr-FR" sz="1200" b="0" strike="noStrike" spc="-1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 de la mer</a:t>
                      </a:r>
                      <a:endParaRPr lang="fr-FR" sz="1200" b="0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200" b="0" strike="noStrike" spc="-1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Horaires</a:t>
                      </a:r>
                      <a:endParaRPr lang="fr-FR" sz="1200" b="0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Dar</a:t>
                      </a:r>
                      <a:r>
                        <a:rPr lang="fr-FR" sz="1200" b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200" b="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el-beida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490"/>
                        </a:spcBef>
                        <a:spcAft>
                          <a:spcPts val="45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36°41’N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490"/>
                        </a:spcBef>
                        <a:spcAft>
                          <a:spcPts val="45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03°13‘E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R="20320" algn="r" eaLnBrk="0" fontAlgn="base" hangingPunct="0">
                        <a:lnSpc>
                          <a:spcPts val="1025"/>
                        </a:lnSpc>
                        <a:spcBef>
                          <a:spcPts val="490"/>
                        </a:spcBef>
                        <a:spcAft>
                          <a:spcPts val="45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aéronautique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P,T,U,V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½ heures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Annaba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565"/>
                        </a:spcBef>
                        <a:spcAft>
                          <a:spcPts val="425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36°50’N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565"/>
                        </a:spcBef>
                        <a:spcAft>
                          <a:spcPts val="425"/>
                        </a:spcAf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07°48’E</a:t>
                      </a:r>
                      <a:endParaRPr lang="fr-FR" sz="1200" b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marR="8890" algn="r" eaLnBrk="0" fontAlgn="base" hangingPunct="0">
                        <a:lnSpc>
                          <a:spcPts val="1025"/>
                        </a:lnSpc>
                        <a:spcBef>
                          <a:spcPts val="565"/>
                        </a:spcBef>
                        <a:spcAft>
                          <a:spcPts val="425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07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aéronautique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P,T,U,</a:t>
                      </a:r>
                      <a:r>
                        <a:rPr lang="fr-FR" sz="1200" b="0" dirty="0" err="1" smtClean="0">
                          <a:solidFill>
                            <a:schemeClr val="tx1"/>
                          </a:solidFill>
                        </a:rPr>
                        <a:t>V,rayonnement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Horaires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571547"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In-Salah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1355"/>
                        </a:spcBef>
                        <a:spcAft>
                          <a:spcPts val="500"/>
                        </a:spcAf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27°14’N</a:t>
                      </a:r>
                      <a:endParaRPr lang="fr-FR" sz="1200" b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1355"/>
                        </a:spcBef>
                        <a:spcAft>
                          <a:spcPts val="500"/>
                        </a:spcAf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02°30’E</a:t>
                      </a:r>
                      <a:endParaRPr lang="fr-FR" sz="1200" b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R="23495" algn="r" eaLnBrk="0" fontAlgn="base" hangingPunct="0">
                        <a:lnSpc>
                          <a:spcPts val="1025"/>
                        </a:lnSpc>
                        <a:spcBef>
                          <a:spcPts val="1355"/>
                        </a:spcBef>
                        <a:spcAft>
                          <a:spcPts val="5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268</a:t>
                      </a:r>
                      <a:endParaRPr lang="fr-FR" sz="12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err="1" smtClean="0">
                          <a:solidFill>
                            <a:schemeClr val="tx1"/>
                          </a:solidFill>
                        </a:rPr>
                        <a:t>Aeronautique</a:t>
                      </a: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 + RS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Horaires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Tamanrasset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1765"/>
                        </a:spcBef>
                        <a:spcAft>
                          <a:spcPts val="1050"/>
                        </a:spcAft>
                      </a:pPr>
                      <a:r>
                        <a:rPr lang="fr-FR" sz="900" b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22°49’N</a:t>
                      </a:r>
                      <a:endParaRPr lang="fr-FR" sz="1000" b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1765"/>
                        </a:spcBef>
                        <a:spcAft>
                          <a:spcPts val="1050"/>
                        </a:spcAft>
                      </a:pPr>
                      <a:r>
                        <a:rPr lang="fr-FR" sz="900" b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05°27’E</a:t>
                      </a:r>
                      <a:endParaRPr lang="fr-FR" sz="1000" b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R="23495" algn="r" eaLnBrk="0" fontAlgn="base" hangingPunct="0">
                        <a:lnSpc>
                          <a:spcPts val="1025"/>
                        </a:lnSpc>
                        <a:spcBef>
                          <a:spcPts val="1765"/>
                        </a:spcBef>
                        <a:spcAft>
                          <a:spcPts val="1050"/>
                        </a:spcAft>
                      </a:pPr>
                      <a:r>
                        <a:rPr lang="fr-FR" sz="9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1372</a:t>
                      </a:r>
                      <a:endParaRPr lang="fr-FR" sz="10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dirty="0" err="1" smtClean="0">
                          <a:solidFill>
                            <a:schemeClr val="tx1"/>
                          </a:solidFill>
                        </a:rPr>
                        <a:t>Aeronautique</a:t>
                      </a: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+RS+VAG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P,T,U,</a:t>
                      </a:r>
                      <a:r>
                        <a:rPr lang="fr-FR" sz="1200" b="0" dirty="0" err="1" smtClean="0">
                          <a:solidFill>
                            <a:schemeClr val="tx1"/>
                          </a:solidFill>
                        </a:rPr>
                        <a:t>V,rayonnement</a:t>
                      </a:r>
                      <a:endParaRPr lang="fr-F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Observation spéciale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Horaires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F3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Bechar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ts val="1025"/>
                        </a:lnSpc>
                        <a:spcBef>
                          <a:spcPts val="540"/>
                        </a:spcBef>
                        <a:spcAft>
                          <a:spcPts val="495"/>
                        </a:spcAft>
                      </a:pPr>
                      <a:r>
                        <a:rPr lang="fr-FR" sz="9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31°39’N</a:t>
                      </a:r>
                      <a:endParaRPr lang="fr-FR" sz="10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R="57150" algn="r" eaLnBrk="0" fontAlgn="base" hangingPunct="0">
                        <a:lnSpc>
                          <a:spcPts val="1025"/>
                        </a:lnSpc>
                        <a:spcBef>
                          <a:spcPts val="540"/>
                        </a:spcBef>
                        <a:spcAft>
                          <a:spcPts val="495"/>
                        </a:spcAft>
                      </a:pPr>
                      <a:r>
                        <a:rPr lang="fr-FR" sz="900" b="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02°15'W</a:t>
                      </a:r>
                      <a:endParaRPr lang="fr-FR" sz="10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809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err="1" smtClean="0">
                          <a:solidFill>
                            <a:schemeClr val="tx1"/>
                          </a:solidFill>
                        </a:rPr>
                        <a:t>Aeronautique</a:t>
                      </a: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 + RS</a:t>
                      </a:r>
                    </a:p>
                    <a:p>
                      <a:endParaRPr lang="fr-F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P,T,U,</a:t>
                      </a:r>
                      <a:r>
                        <a:rPr lang="fr-FR" sz="1200" b="0" dirty="0" err="1" smtClean="0">
                          <a:solidFill>
                            <a:schemeClr val="tx1"/>
                          </a:solidFill>
                        </a:rPr>
                        <a:t>V,rayonnement</a:t>
                      </a:r>
                      <a:endParaRPr lang="fr-F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fr-FR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</a:rPr>
                        <a:t>Horaires</a:t>
                      </a:r>
                    </a:p>
                    <a:p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Implémentation WIGOS/OSCAR en Algérie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/>
          </p:nvPr>
        </p:nvSpPr>
        <p:spPr>
          <a:xfrm>
            <a:off x="428596" y="1600200"/>
            <a:ext cx="8229240" cy="4525560"/>
          </a:xfrm>
        </p:spPr>
        <p:txBody>
          <a:bodyPr>
            <a:normAutofit/>
          </a:bodyPr>
          <a:lstStyle/>
          <a:p>
            <a:r>
              <a:rPr lang="fr-FR" sz="1400" b="1" u="sng" dirty="0" err="1" smtClean="0"/>
              <a:t>Implémention</a:t>
            </a:r>
            <a:r>
              <a:rPr lang="fr-FR" sz="1400" b="1" u="sng" dirty="0" smtClean="0"/>
              <a:t> OSCAR</a:t>
            </a:r>
          </a:p>
          <a:p>
            <a:r>
              <a:rPr lang="fr-FR" sz="1400" dirty="0" smtClean="0"/>
              <a:t>1- Mise à jour des station climatologique principale (exigences de la phase 1 en cours)</a:t>
            </a:r>
          </a:p>
          <a:p>
            <a:r>
              <a:rPr lang="fr-FR" sz="1400" dirty="0" smtClean="0"/>
              <a:t>2- Station en altitude en attente de confirmation des procédures de mise à jour</a:t>
            </a:r>
          </a:p>
          <a:p>
            <a:r>
              <a:rPr lang="fr-FR" sz="1400" b="1" u="sng" dirty="0" smtClean="0"/>
              <a:t>Orientation </a:t>
            </a:r>
            <a:r>
              <a:rPr lang="fr-FR" sz="1400" b="1" u="sng" dirty="0" err="1" smtClean="0"/>
              <a:t>Wigos</a:t>
            </a:r>
            <a:endParaRPr lang="fr-FR" sz="1400" dirty="0" smtClean="0"/>
          </a:p>
          <a:p>
            <a:r>
              <a:rPr lang="fr-FR" sz="1400" dirty="0"/>
              <a:t>1</a:t>
            </a:r>
            <a:r>
              <a:rPr lang="fr-FR" sz="1400" dirty="0" smtClean="0"/>
              <a:t>- Superviser et orienter la planification, la mise en œuvre, la gestion et la maintenance des</a:t>
            </a:r>
          </a:p>
          <a:p>
            <a:r>
              <a:rPr lang="fr-FR" sz="1400" dirty="0" smtClean="0"/>
              <a:t>Capteurs météorologique selon les exigences international.</a:t>
            </a:r>
          </a:p>
          <a:p>
            <a:r>
              <a:rPr lang="fr-FR" sz="1400" smtClean="0"/>
              <a:t>2- </a:t>
            </a:r>
            <a:r>
              <a:rPr lang="fr-FR" sz="1400" dirty="0" smtClean="0"/>
              <a:t>Identifier les technologies nouvelles d’observation émergentes et élaborer des recommandations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4"/>
          <p:cNvPicPr/>
          <p:nvPr/>
        </p:nvPicPr>
        <p:blipFill>
          <a:blip r:embed="rId2"/>
          <a:stretch/>
        </p:blipFill>
        <p:spPr>
          <a:xfrm>
            <a:off x="0" y="-5472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146" name="CustomShape 1"/>
          <p:cNvSpPr/>
          <p:nvPr/>
        </p:nvSpPr>
        <p:spPr>
          <a:xfrm>
            <a:off x="457200" y="2002320"/>
            <a:ext cx="8229240" cy="184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fr-FR" sz="4800" b="0" strike="noStrike" spc="-1">
                <a:solidFill>
                  <a:srgbClr val="00009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Merci</a:t>
            </a:r>
            <a:endParaRPr lang="fr-FR" sz="4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Agenda</a:t>
            </a:r>
            <a:endParaRPr lang="fr-FR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FFC000"/>
              </a:buClr>
              <a:buFont typeface="Arial"/>
              <a:buChar char="•"/>
            </a:pPr>
            <a:r>
              <a:rPr lang="fr-FR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Introduction WIGOS, RRR et OSCAR</a:t>
            </a:r>
            <a:endParaRPr lang="fr-F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FFC000"/>
              </a:buClr>
              <a:buFont typeface="Arial"/>
              <a:buChar char="•"/>
            </a:pPr>
            <a:r>
              <a:rPr lang="fr-FR" sz="3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Présentation </a:t>
            </a:r>
            <a:r>
              <a:rPr lang="fr-FR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sur le pays</a:t>
            </a:r>
            <a:endParaRPr lang="fr-F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FFC000"/>
              </a:buClr>
              <a:buFont typeface="Arial"/>
              <a:buChar char="•"/>
            </a:pPr>
            <a:r>
              <a:rPr lang="fr-FR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Logistique</a:t>
            </a:r>
            <a:endParaRPr lang="fr-F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FFC000"/>
              </a:buClr>
              <a:buFont typeface="Arial"/>
              <a:buChar char="•"/>
            </a:pPr>
            <a:r>
              <a:rPr lang="fr-FR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Questions</a:t>
            </a:r>
            <a:endParaRPr lang="fr-F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Image 3" descr="_Pic12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786058"/>
            <a:ext cx="5142549" cy="358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1000100" y="557214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O.N.M Dar-</a:t>
            </a:r>
            <a:r>
              <a:rPr lang="fr-FR" dirty="0" err="1" smtClean="0"/>
              <a:t>ElBeida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 smtClean="0"/>
              <a:t>Climat de l’Algérie</a:t>
            </a:r>
            <a:endParaRPr lang="fr-FR" sz="2400" dirty="0"/>
          </a:p>
        </p:txBody>
      </p:sp>
      <p:sp>
        <p:nvSpPr>
          <p:cNvPr id="3" name="Sous-titr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 descr="carte_algeri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357298"/>
            <a:ext cx="8501090" cy="4879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164" y="274680"/>
            <a:ext cx="8229240" cy="1142640"/>
          </a:xfrm>
        </p:spPr>
        <p:txBody>
          <a:bodyPr/>
          <a:lstStyle/>
          <a:p>
            <a:r>
              <a:rPr lang="fr-FR" sz="2400" dirty="0" smtClean="0"/>
              <a:t>Climat en Algérie</a:t>
            </a:r>
            <a:endParaRPr lang="fr-FR" sz="2400" dirty="0"/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/>
          </p:nvPr>
        </p:nvSpPr>
        <p:spPr bwMode="auto">
          <a:xfrm>
            <a:off x="457200" y="1600200"/>
            <a:ext cx="861485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climat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l’Algérie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est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très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différent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entre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les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régions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(Nord-Sud,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Est-Ouest).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Il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est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type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méditerranéen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sur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toute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la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frange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nord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qui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englobe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littoral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l’atlas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tellien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(étés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chauds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secs,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hivers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humides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frais),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semi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aride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sur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les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hauts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plateaux,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Et désertique dés que l’on franchit la chaine de l’atlas saharien.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En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Algérie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les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précipitations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sont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caractérisées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par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une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variabilité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spatio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temporelle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très marquante.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La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pluie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annuelle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décroit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à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mesure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que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l’on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avance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vers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sud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à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moins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&lt;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100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mm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(au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sud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l’atlas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saharien),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même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on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distingue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une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décroissance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de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l’Est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à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Arial" pitchFamily="34" charset="0"/>
              </a:rPr>
              <a:t>l’Ouest.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49288" algn="l"/>
                <a:tab pos="2003425" algn="l"/>
                <a:tab pos="2678113" algn="l"/>
                <a:tab pos="3387725" algn="l"/>
                <a:tab pos="4073525" algn="l"/>
                <a:tab pos="5146675" algn="l"/>
                <a:tab pos="5659438" algn="l"/>
                <a:tab pos="6624638" algn="l"/>
                <a:tab pos="7212013" algn="l"/>
                <a:tab pos="8093075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865991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Organisation de l'Office </a:t>
            </a:r>
            <a:r>
              <a:rPr lang="fr-FR" dirty="0"/>
              <a:t>M</a:t>
            </a:r>
            <a:r>
              <a:rPr lang="fr-FR" dirty="0" smtClean="0"/>
              <a:t>étéorologique National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/>
          </p:nvPr>
        </p:nvSpPr>
        <p:spPr>
          <a:xfrm>
            <a:off x="500034" y="1500174"/>
            <a:ext cx="8229240" cy="4525560"/>
          </a:xfrm>
        </p:spPr>
        <p:txBody>
          <a:bodyPr>
            <a:noAutofit/>
          </a:bodyPr>
          <a:lstStyle/>
          <a:p>
            <a:r>
              <a:rPr lang="fr-FR" dirty="0" smtClean="0"/>
              <a:t>Pour assurer ses missions, l’Office National de la Météorologie emploie 1198 agents dont 64% représentent les techniciens.</a:t>
            </a:r>
          </a:p>
          <a:p>
            <a:r>
              <a:rPr lang="fr-FR" dirty="0" smtClean="0"/>
              <a:t>4 directions fonctionnelles et 4 directions opérationnelles au niveau central.</a:t>
            </a:r>
          </a:p>
          <a:p>
            <a:r>
              <a:rPr lang="fr-FR" dirty="0" smtClean="0"/>
              <a:t>6 Directions au niveau régional, en charge du réseau d’observation (Alger, Oran, Constantine, Béchar, Ouargla et Tamanrasset).</a:t>
            </a:r>
          </a:p>
          <a:p>
            <a:r>
              <a:rPr lang="fr-FR" dirty="0" smtClean="0"/>
              <a:t>Le territoire algérien représente 2,38 millions de km2 couverts par un réseau de stations d'observation</a:t>
            </a:r>
          </a:p>
          <a:p>
            <a:r>
              <a:rPr lang="fr-FR" dirty="0" smtClean="0"/>
              <a:t>  84 stations d'observation professionnelles en surface et en altitude (00h00 et 12h00TU).</a:t>
            </a:r>
          </a:p>
          <a:p>
            <a:r>
              <a:rPr lang="fr-FR" dirty="0" smtClean="0"/>
              <a:t>  300 stations climatologiques, 100 stations automatiques.</a:t>
            </a:r>
          </a:p>
          <a:p>
            <a:r>
              <a:rPr lang="fr-FR" dirty="0" smtClean="0"/>
              <a:t>  DC40 DCP </a:t>
            </a:r>
            <a:r>
              <a:rPr lang="fr-FR" dirty="0" err="1" smtClean="0"/>
              <a:t>DCP</a:t>
            </a:r>
            <a:r>
              <a:rPr lang="fr-FR" dirty="0" smtClean="0"/>
              <a:t> (invasion acridienne), 10 SMA (zone locale, Alger)</a:t>
            </a:r>
          </a:p>
          <a:p>
            <a:r>
              <a:rPr lang="fr-FR" dirty="0" smtClean="0"/>
              <a:t> Radar02 centres de radar (</a:t>
            </a:r>
            <a:r>
              <a:rPr lang="fr-FR" dirty="0" err="1" smtClean="0"/>
              <a:t>Setif</a:t>
            </a:r>
            <a:r>
              <a:rPr lang="fr-FR" dirty="0" smtClean="0"/>
              <a:t>, D.E.Beida)</a:t>
            </a:r>
          </a:p>
          <a:p>
            <a:r>
              <a:rPr lang="fr-FR" dirty="0" smtClean="0"/>
              <a:t>  </a:t>
            </a:r>
          </a:p>
          <a:p>
            <a:r>
              <a:rPr lang="fr-FR" dirty="0" smtClean="0"/>
              <a:t>2 stations de recherche spéciales, dédiées à l'observation spécifique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Géographie de l’Algérie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geographie_alger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22" y="785794"/>
            <a:ext cx="5784878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3100" b="0" strike="noStrike" spc="-1" dirty="0" smtClean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Berlin Sans FB Demi" pitchFamily="34" charset="0"/>
              </a:rPr>
              <a:t>Sources de </a:t>
            </a:r>
            <a:r>
              <a:rPr lang="en-US" sz="3100" b="0" strike="noStrike" spc="-1" dirty="0" err="1" smtClean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Berlin Sans FB Demi" pitchFamily="34" charset="0"/>
              </a:rPr>
              <a:t>données</a:t>
            </a:r>
            <a:r>
              <a:rPr lang="en-US" sz="3100" b="0" strike="noStrike" spc="-1" dirty="0" smtClean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Berlin Sans FB Demi" pitchFamily="34" charset="0"/>
              </a:rPr>
              <a:t> et Clients</a:t>
            </a:r>
            <a:endParaRPr lang="en-US" sz="3100" b="0" strike="noStrike" spc="-1" dirty="0">
              <a:solidFill>
                <a:schemeClr val="tx2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Berlin Sans FB Demi" pitchFamily="34" charset="0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428596" y="1214422"/>
            <a:ext cx="2000264" cy="642942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514440" indent="-514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Calibri"/>
              <a:buAutoNum type="romanLcPeriod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429132"/>
            <a:ext cx="4456120" cy="208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tiaret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14422"/>
            <a:ext cx="2000264" cy="264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2214546" y="1214422"/>
          <a:ext cx="2519362" cy="2133600"/>
        </p:xfrm>
        <a:graphic>
          <a:graphicData uri="http://schemas.openxmlformats.org/presentationml/2006/ole">
            <p:oleObj spid="_x0000_s29698" name="Diapositive" r:id="rId5" imgW="4572000" imgH="3429000" progId="PowerPoint.Slide.8">
              <p:embed/>
            </p:oleObj>
          </a:graphicData>
        </a:graphic>
      </p:graphicFrame>
      <p:pic>
        <p:nvPicPr>
          <p:cNvPr id="18" name="Picture 21" descr="P203007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1214422"/>
            <a:ext cx="15843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4714876" y="3357562"/>
            <a:ext cx="1928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1F5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Gaz à effet de serre</a:t>
            </a:r>
            <a:b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1F5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1F5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(CO2, CO, CH4 )</a:t>
            </a:r>
            <a:b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1F5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rgbClr val="001F5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échantillonnage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Flèche courbée vers le haut 22"/>
          <p:cNvSpPr/>
          <p:nvPr/>
        </p:nvSpPr>
        <p:spPr>
          <a:xfrm rot="3690143">
            <a:off x="1146470" y="5058036"/>
            <a:ext cx="1216152" cy="7315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7158" y="4000504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001F5F"/>
                </a:solidFill>
                <a:latin typeface="Arial" pitchFamily="34" charset="0"/>
                <a:cs typeface="Arial" pitchFamily="34" charset="0"/>
              </a:rPr>
              <a:t>Mat de vent 50m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C:\flashdisc_papa\www\images\DE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1214422"/>
            <a:ext cx="2668940" cy="2000264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6500810" y="3286125"/>
            <a:ext cx="2286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001F5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Radio sondage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fr-FR" sz="1200" b="1" dirty="0" smtClean="0">
              <a:solidFill>
                <a:srgbClr val="001F5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71736" y="3429000"/>
            <a:ext cx="16658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001F5F"/>
                </a:solidFill>
                <a:latin typeface="Arial" pitchFamily="34" charset="0"/>
                <a:cs typeface="Arial" pitchFamily="34" charset="0"/>
              </a:rPr>
              <a:t>Station automatique</a:t>
            </a:r>
            <a:endParaRPr lang="fr-FR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subSp spid="_x0000_s2969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>
                                            <p:subSp spid="_x0000_s29698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>
                                            <p:subSp spid="_x0000_s29698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_Pic9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072495" cy="4880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714348" y="0"/>
            <a:ext cx="628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/>
            <a:endParaRPr lang="fr-FR" dirty="0" smtClean="0"/>
          </a:p>
          <a:p>
            <a:r>
              <a:rPr lang="fr-FR" dirty="0" smtClean="0"/>
              <a:t> </a:t>
            </a:r>
          </a:p>
          <a:p>
            <a:r>
              <a:rPr lang="fr-FR" b="1" dirty="0" smtClean="0"/>
              <a:t>Carte du réseau de stations professionnelles</a:t>
            </a:r>
            <a:br>
              <a:rPr lang="fr-FR" b="1" dirty="0" smtClean="0"/>
            </a:br>
            <a:r>
              <a:rPr lang="fr-FR" b="1" dirty="0" smtClean="0"/>
              <a:t>Partie Nord de l’Algérie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WMO_BLUE_Powerpoint_en_fr</Template>
  <TotalTime>46619</TotalTime>
  <Words>409</Words>
  <Application>LibreOffice/5.3.7.2.0$Linux_X86_64 LibreOffice_project/30$Build-2</Application>
  <PresentationFormat>Affichage à l'écran (4:3)</PresentationFormat>
  <Paragraphs>111</Paragraphs>
  <Slides>17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9" baseType="lpstr">
      <vt:lpstr>Office Theme</vt:lpstr>
      <vt:lpstr>Diapositive</vt:lpstr>
      <vt:lpstr>Diapositive 1</vt:lpstr>
      <vt:lpstr>Diapositive 2</vt:lpstr>
      <vt:lpstr>Climat de l’Algérie</vt:lpstr>
      <vt:lpstr>Climat en Algérie</vt:lpstr>
      <vt:lpstr>Diapositive 5</vt:lpstr>
      <vt:lpstr>Organisation de l'Office Météorologique National </vt:lpstr>
      <vt:lpstr>Géographie de l’Algérie</vt:lpstr>
      <vt:lpstr>Diapositive 8</vt:lpstr>
      <vt:lpstr>Diapositive 9</vt:lpstr>
      <vt:lpstr>Diapositive 10</vt:lpstr>
      <vt:lpstr>Diapositive 11</vt:lpstr>
      <vt:lpstr>Réseau poste auxiliaire PP et PCP en Algérie</vt:lpstr>
      <vt:lpstr>Diapositive 13</vt:lpstr>
      <vt:lpstr>Diapositive 14</vt:lpstr>
      <vt:lpstr>Diapositive 15</vt:lpstr>
      <vt:lpstr>Implémentation WIGOS/OSCAR en Algérie</vt:lpstr>
      <vt:lpstr>Diapositive 17</vt:lpstr>
    </vt:vector>
  </TitlesOfParts>
  <Company>WMO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Timo Proescholdt</dc:creator>
  <dc:description/>
  <cp:lastModifiedBy>lotfi</cp:lastModifiedBy>
  <cp:revision>95</cp:revision>
  <dcterms:created xsi:type="dcterms:W3CDTF">2016-05-31T14:56:00Z</dcterms:created>
  <dcterms:modified xsi:type="dcterms:W3CDTF">2019-04-09T09:48:59Z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WMO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11</vt:i4>
  </property>
</Properties>
</file>