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26"/>
  </p:notesMasterIdLst>
  <p:sldIdLst>
    <p:sldId id="256" r:id="rId2"/>
    <p:sldId id="257" r:id="rId3"/>
    <p:sldId id="280" r:id="rId4"/>
    <p:sldId id="287" r:id="rId5"/>
    <p:sldId id="261" r:id="rId6"/>
    <p:sldId id="289" r:id="rId7"/>
    <p:sldId id="282" r:id="rId8"/>
    <p:sldId id="258" r:id="rId9"/>
    <p:sldId id="286" r:id="rId10"/>
    <p:sldId id="278" r:id="rId11"/>
    <p:sldId id="271" r:id="rId12"/>
    <p:sldId id="281" r:id="rId13"/>
    <p:sldId id="263" r:id="rId14"/>
    <p:sldId id="264" r:id="rId15"/>
    <p:sldId id="288" r:id="rId16"/>
    <p:sldId id="267" r:id="rId17"/>
    <p:sldId id="276" r:id="rId18"/>
    <p:sldId id="272" r:id="rId19"/>
    <p:sldId id="277" r:id="rId20"/>
    <p:sldId id="269" r:id="rId21"/>
    <p:sldId id="274" r:id="rId22"/>
    <p:sldId id="265" r:id="rId23"/>
    <p:sldId id="284" r:id="rId24"/>
    <p:sldId id="285"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32A254-5062-4638-BC8F-51B0920FC956}" type="datetimeFigureOut">
              <a:rPr lang="fr-FR" smtClean="0"/>
              <a:t>10/04/2019</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340851-2233-4464-B9DD-224432DB7AD7}" type="slidenum">
              <a:rPr lang="fr-FR" smtClean="0"/>
              <a:t>‹#›</a:t>
            </a:fld>
            <a:endParaRPr lang="fr-FR"/>
          </a:p>
        </p:txBody>
      </p:sp>
    </p:spTree>
    <p:extLst>
      <p:ext uri="{BB962C8B-B14F-4D97-AF65-F5344CB8AC3E}">
        <p14:creationId xmlns:p14="http://schemas.microsoft.com/office/powerpoint/2010/main" val="409474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94340851-2233-4464-B9DD-224432DB7AD7}" type="slidenum">
              <a:rPr lang="fr-FR" smtClean="0"/>
              <a:t>4</a:t>
            </a:fld>
            <a:endParaRPr lang="fr-FR"/>
          </a:p>
        </p:txBody>
      </p:sp>
    </p:spTree>
    <p:extLst>
      <p:ext uri="{BB962C8B-B14F-4D97-AF65-F5344CB8AC3E}">
        <p14:creationId xmlns:p14="http://schemas.microsoft.com/office/powerpoint/2010/main" val="2864990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94340851-2233-4464-B9DD-224432DB7AD7}" type="slidenum">
              <a:rPr lang="fr-FR" smtClean="0"/>
              <a:t>23</a:t>
            </a:fld>
            <a:endParaRPr lang="fr-FR"/>
          </a:p>
        </p:txBody>
      </p:sp>
    </p:spTree>
    <p:extLst>
      <p:ext uri="{BB962C8B-B14F-4D97-AF65-F5344CB8AC3E}">
        <p14:creationId xmlns:p14="http://schemas.microsoft.com/office/powerpoint/2010/main" val="16942619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0" name="Group 9"/>
          <p:cNvGrpSpPr/>
          <p:nvPr/>
        </p:nvGrpSpPr>
        <p:grpSpPr>
          <a:xfrm>
            <a:off x="0" y="0"/>
            <a:ext cx="12188825" cy="6872226"/>
            <a:chOff x="0" y="0"/>
            <a:chExt cx="12188825" cy="6872226"/>
          </a:xfrm>
        </p:grpSpPr>
        <p:pic>
          <p:nvPicPr>
            <p:cNvPr id="9" name="Picture 8" descr="HD-PanelTitle-V.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673"/>
            <a:stretch/>
          </p:blipFill>
          <p:spPr>
            <a:xfrm rot="5400000">
              <a:off x="5245268" y="530352"/>
              <a:ext cx="1673352" cy="612648"/>
            </a:xfrm>
            <a:prstGeom prst="rect">
              <a:avLst/>
            </a:prstGeom>
          </p:spPr>
        </p:pic>
        <p:pic>
          <p:nvPicPr>
            <p:cNvPr id="18" name="Picture 17"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r="48819"/>
            <a:stretch/>
          </p:blipFill>
          <p:spPr>
            <a:xfrm rot="5400000">
              <a:off x="5263556" y="5747514"/>
              <a:ext cx="1636776"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EBD58FE8-0007-459F-A064-7E90FB8448EF}" type="datetimeFigureOut">
              <a:rPr lang="fr-FR" smtClean="0"/>
              <a:t>10/04/2019</a:t>
            </a:fld>
            <a:endParaRPr lang="fr-FR"/>
          </a:p>
        </p:txBody>
      </p:sp>
      <p:sp>
        <p:nvSpPr>
          <p:cNvPr id="5" name="Footer Placeholder 4"/>
          <p:cNvSpPr>
            <a:spLocks noGrp="1"/>
          </p:cNvSpPr>
          <p:nvPr>
            <p:ph type="ftr" sz="quarter" idx="11"/>
          </p:nvPr>
        </p:nvSpPr>
        <p:spPr>
          <a:xfrm>
            <a:off x="2692397" y="5037663"/>
            <a:ext cx="5214635" cy="279400"/>
          </a:xfrm>
        </p:spPr>
        <p:txBody>
          <a:bodyPr/>
          <a:lstStyle/>
          <a:p>
            <a:endParaRPr lang="fr-FR"/>
          </a:p>
        </p:txBody>
      </p:sp>
      <p:sp>
        <p:nvSpPr>
          <p:cNvPr id="6" name="Slide Number Placeholder 5"/>
          <p:cNvSpPr>
            <a:spLocks noGrp="1"/>
          </p:cNvSpPr>
          <p:nvPr>
            <p:ph type="sldNum" sz="quarter" idx="12"/>
          </p:nvPr>
        </p:nvSpPr>
        <p:spPr>
          <a:xfrm>
            <a:off x="8956900" y="5037663"/>
            <a:ext cx="551167" cy="279400"/>
          </a:xfrm>
        </p:spPr>
        <p:txBody>
          <a:bodyPr/>
          <a:lstStyle/>
          <a:p>
            <a:fld id="{243B8C95-47BA-4BC0-BBCD-A046EF94E36F}" type="slidenum">
              <a:rPr lang="fr-FR" smtClean="0"/>
              <a:t>‹#›</a:t>
            </a:fld>
            <a:endParaRPr lang="fr-F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42338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BD58FE8-0007-459F-A064-7E90FB8448EF}" type="datetimeFigureOut">
              <a:rPr lang="fr-FR" smtClean="0"/>
              <a:t>10/04/2019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43B8C95-47BA-4BC0-BBCD-A046EF94E36F}" type="slidenum">
              <a:rPr lang="fr-FR" smtClean="0"/>
              <a:t>‹#›</a:t>
            </a:fld>
            <a:endParaRPr lang="fr-FR"/>
          </a:p>
        </p:txBody>
      </p:sp>
    </p:spTree>
    <p:extLst>
      <p:ext uri="{BB962C8B-B14F-4D97-AF65-F5344CB8AC3E}">
        <p14:creationId xmlns:p14="http://schemas.microsoft.com/office/powerpoint/2010/main" val="2920237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BD58FE8-0007-459F-A064-7E90FB8448EF}" type="datetimeFigureOut">
              <a:rPr lang="fr-FR" smtClean="0"/>
              <a:t>10/04/2019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43B8C95-47BA-4BC0-BBCD-A046EF94E36F}" type="slidenum">
              <a:rPr lang="fr-FR" smtClean="0"/>
              <a:t>‹#›</a:t>
            </a:fld>
            <a:endParaRPr lang="fr-F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2900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BD58FE8-0007-459F-A064-7E90FB8448EF}" type="datetimeFigureOut">
              <a:rPr lang="fr-FR" smtClean="0"/>
              <a:t>10/04/2019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43B8C95-47BA-4BC0-BBCD-A046EF94E36F}" type="slidenum">
              <a:rPr lang="fr-FR" smtClean="0"/>
              <a:t>‹#›</a:t>
            </a:fld>
            <a:endParaRPr lang="fr-F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3084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BD58FE8-0007-459F-A064-7E90FB8448EF}" type="datetimeFigureOut">
              <a:rPr lang="fr-FR" smtClean="0"/>
              <a:t>10/04/2019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43B8C95-47BA-4BC0-BBCD-A046EF94E36F}" type="slidenum">
              <a:rPr lang="fr-FR" smtClean="0"/>
              <a:t>‹#›</a:t>
            </a:fld>
            <a:endParaRPr lang="fr-FR"/>
          </a:p>
        </p:txBody>
      </p:sp>
    </p:spTree>
    <p:extLst>
      <p:ext uri="{BB962C8B-B14F-4D97-AF65-F5344CB8AC3E}">
        <p14:creationId xmlns:p14="http://schemas.microsoft.com/office/powerpoint/2010/main" val="36185376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6"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BD58FE8-0007-459F-A064-7E90FB8448EF}" type="datetimeFigureOut">
              <a:rPr lang="fr-FR" smtClean="0"/>
              <a:t>10/04/2019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43B8C95-47BA-4BC0-BBCD-A046EF94E36F}" type="slidenum">
              <a:rPr lang="fr-FR" smtClean="0"/>
              <a:t>‹#›</a:t>
            </a:fld>
            <a:endParaRPr lang="fr-F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5811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4"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BD58FE8-0007-459F-A064-7E90FB8448EF}" type="datetimeFigureOut">
              <a:rPr lang="fr-FR" smtClean="0"/>
              <a:t>10/04/2019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43B8C95-47BA-4BC0-BBCD-A046EF94E36F}" type="slidenum">
              <a:rPr lang="fr-FR" smtClean="0"/>
              <a:t>‹#›</a:t>
            </a:fld>
            <a:endParaRPr lang="fr-F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885223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D58FE8-0007-459F-A064-7E90FB8448EF}" type="datetimeFigureOut">
              <a:rPr lang="fr-FR" smtClean="0"/>
              <a:t>10/04/2019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43B8C95-47BA-4BC0-BBCD-A046EF94E36F}" type="slidenum">
              <a:rPr lang="fr-FR" smtClean="0"/>
              <a:t>‹#›</a:t>
            </a:fld>
            <a:endParaRPr lang="fr-F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533614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D58FE8-0007-459F-A064-7E90FB8448EF}" type="datetimeFigureOut">
              <a:rPr lang="fr-FR" smtClean="0"/>
              <a:t>10/04/2019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43B8C95-47BA-4BC0-BBCD-A046EF94E36F}" type="slidenum">
              <a:rPr lang="fr-FR" smtClean="0"/>
              <a:t>‹#›</a:t>
            </a:fld>
            <a:endParaRPr lang="fr-F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1896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D58FE8-0007-459F-A064-7E90FB8448EF}" type="datetimeFigureOut">
              <a:rPr lang="fr-FR" smtClean="0"/>
              <a:t>10/04/2019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43B8C95-47BA-4BC0-BBCD-A046EF94E36F}" type="slidenum">
              <a:rPr lang="fr-FR" smtClean="0"/>
              <a:t>‹#›</a:t>
            </a:fld>
            <a:endParaRPr lang="fr-FR"/>
          </a:p>
        </p:txBody>
      </p:sp>
    </p:spTree>
    <p:extLst>
      <p:ext uri="{BB962C8B-B14F-4D97-AF65-F5344CB8AC3E}">
        <p14:creationId xmlns:p14="http://schemas.microsoft.com/office/powerpoint/2010/main" val="2087448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BD58FE8-0007-459F-A064-7E90FB8448EF}" type="datetimeFigureOut">
              <a:rPr lang="fr-FR" smtClean="0"/>
              <a:t>10/04/2019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243B8C95-47BA-4BC0-BBCD-A046EF94E36F}" type="slidenum">
              <a:rPr lang="fr-FR" smtClean="0"/>
              <a:t>‹#›</a:t>
            </a:fld>
            <a:endParaRPr lang="fr-F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4012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D58FE8-0007-459F-A064-7E90FB8448EF}" type="datetimeFigureOut">
              <a:rPr lang="fr-FR" smtClean="0"/>
              <a:t>10/04/2019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43B8C95-47BA-4BC0-BBCD-A046EF94E36F}" type="slidenum">
              <a:rPr lang="fr-FR" smtClean="0"/>
              <a:t>‹#›</a:t>
            </a:fld>
            <a:endParaRPr lang="fr-FR"/>
          </a:p>
        </p:txBody>
      </p:sp>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3194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BD58FE8-0007-459F-A064-7E90FB8448EF}" type="datetimeFigureOut">
              <a:rPr lang="fr-FR" smtClean="0"/>
              <a:t>10/04/2019</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243B8C95-47BA-4BC0-BBCD-A046EF94E36F}" type="slidenum">
              <a:rPr lang="fr-FR" smtClean="0"/>
              <a:t>‹#›</a:t>
            </a:fld>
            <a:endParaRPr lang="fr-F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0953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BD58FE8-0007-459F-A064-7E90FB8448EF}" type="datetimeFigureOut">
              <a:rPr lang="fr-FR" smtClean="0"/>
              <a:t>10/04/2019</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243B8C95-47BA-4BC0-BBCD-A046EF94E36F}" type="slidenum">
              <a:rPr lang="fr-FR" smtClean="0"/>
              <a:t>‹#›</a:t>
            </a:fld>
            <a:endParaRPr lang="fr-F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6959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D58FE8-0007-459F-A064-7E90FB8448EF}" type="datetimeFigureOut">
              <a:rPr lang="fr-FR" smtClean="0"/>
              <a:t>10/04/2019</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243B8C95-47BA-4BC0-BBCD-A046EF94E36F}" type="slidenum">
              <a:rPr lang="fr-FR" smtClean="0"/>
              <a:t>‹#›</a:t>
            </a:fld>
            <a:endParaRPr lang="fr-FR"/>
          </a:p>
        </p:txBody>
      </p:sp>
    </p:spTree>
    <p:extLst>
      <p:ext uri="{BB962C8B-B14F-4D97-AF65-F5344CB8AC3E}">
        <p14:creationId xmlns:p14="http://schemas.microsoft.com/office/powerpoint/2010/main" val="1826377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BD58FE8-0007-459F-A064-7E90FB8448EF}" type="datetimeFigureOut">
              <a:rPr lang="fr-FR" smtClean="0"/>
              <a:t>10/04/2019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43B8C95-47BA-4BC0-BBCD-A046EF94E36F}" type="slidenum">
              <a:rPr lang="fr-FR" smtClean="0"/>
              <a:t>‹#›</a:t>
            </a:fld>
            <a:endParaRPr lang="fr-F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4276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BD58FE8-0007-459F-A064-7E90FB8448EF}" type="datetimeFigureOut">
              <a:rPr lang="fr-FR" smtClean="0"/>
              <a:t>10/04/2019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243B8C95-47BA-4BC0-BBCD-A046EF94E36F}" type="slidenum">
              <a:rPr lang="fr-FR" smtClean="0"/>
              <a:t>‹#›</a:t>
            </a:fld>
            <a:endParaRPr lang="fr-FR"/>
          </a:p>
        </p:txBody>
      </p:sp>
    </p:spTree>
    <p:extLst>
      <p:ext uri="{BB962C8B-B14F-4D97-AF65-F5344CB8AC3E}">
        <p14:creationId xmlns:p14="http://schemas.microsoft.com/office/powerpoint/2010/main" val="4070013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8825" cy="6856215"/>
            <a:chOff x="0" y="0"/>
            <a:chExt cx="12188825" cy="6856215"/>
          </a:xfrm>
        </p:grpSpPr>
        <p:pic>
          <p:nvPicPr>
            <p:cNvPr id="8" name="Picture 7" descr="HD-PanelContent-V.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1" y="76265"/>
              <a:ext cx="758952"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0" y="6173526"/>
              <a:ext cx="758952"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BD58FE8-0007-459F-A064-7E90FB8448EF}" type="datetimeFigureOut">
              <a:rPr lang="fr-FR" smtClean="0"/>
              <a:t>10/04/2019</a:t>
            </a:fld>
            <a:endParaRPr lang="fr-F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r-F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43B8C95-47BA-4BC0-BBCD-A046EF94E36F}" type="slidenum">
              <a:rPr lang="fr-FR" smtClean="0"/>
              <a:t>‹#›</a:t>
            </a:fld>
            <a:endParaRPr lang="fr-FR"/>
          </a:p>
        </p:txBody>
      </p:sp>
    </p:spTree>
    <p:extLst>
      <p:ext uri="{BB962C8B-B14F-4D97-AF65-F5344CB8AC3E}">
        <p14:creationId xmlns:p14="http://schemas.microsoft.com/office/powerpoint/2010/main" val="1234572416"/>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 id="2147483821"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241009"/>
          </a:xfrm>
        </p:spPr>
        <p:txBody>
          <a:bodyPr>
            <a:normAutofit/>
          </a:bodyPr>
          <a:lstStyle/>
          <a:p>
            <a:r>
              <a:rPr lang="fr-CH" sz="2400" dirty="0"/>
              <a:t>Atelier OSCAR/Surface</a:t>
            </a:r>
            <a:br>
              <a:rPr lang="fr-CH" sz="2400" dirty="0"/>
            </a:br>
            <a:r>
              <a:rPr lang="fr-CH" sz="2400" dirty="0"/>
              <a:t>Dakar/Sénégal</a:t>
            </a:r>
            <a:endParaRPr lang="fr-FR" sz="2400" dirty="0"/>
          </a:p>
        </p:txBody>
      </p:sp>
      <p:sp>
        <p:nvSpPr>
          <p:cNvPr id="3" name="Subtitle 2"/>
          <p:cNvSpPr>
            <a:spLocks noGrp="1"/>
          </p:cNvSpPr>
          <p:nvPr>
            <p:ph type="subTitle" idx="1"/>
          </p:nvPr>
        </p:nvSpPr>
        <p:spPr>
          <a:xfrm>
            <a:off x="1579418" y="2532185"/>
            <a:ext cx="9144000" cy="3548575"/>
          </a:xfrm>
        </p:spPr>
        <p:txBody>
          <a:bodyPr>
            <a:normAutofit/>
          </a:bodyPr>
          <a:lstStyle/>
          <a:p>
            <a:pPr>
              <a:defRPr/>
            </a:pPr>
            <a:r>
              <a:rPr lang="fr-FR" dirty="0">
                <a:solidFill>
                  <a:srgbClr val="0070C0"/>
                </a:solidFill>
                <a:effectLst>
                  <a:outerShdw blurRad="38100" dist="38100" dir="2700000" algn="tl">
                    <a:srgbClr val="000000"/>
                  </a:outerShdw>
                </a:effectLst>
                <a:latin typeface="Andalus" panose="02020603050405020304" pitchFamily="18" charset="-78"/>
                <a:cs typeface="Andalus" panose="02020603050405020304" pitchFamily="18" charset="-78"/>
              </a:rPr>
              <a:t>Mauritanie </a:t>
            </a:r>
          </a:p>
          <a:p>
            <a:pPr>
              <a:defRPr/>
            </a:pPr>
            <a:r>
              <a:rPr lang="fr-FR" dirty="0">
                <a:solidFill>
                  <a:srgbClr val="0070C0"/>
                </a:solidFill>
                <a:effectLst>
                  <a:outerShdw blurRad="38100" dist="38100" dir="2700000" algn="tl">
                    <a:srgbClr val="000000"/>
                  </a:outerShdw>
                </a:effectLst>
                <a:latin typeface="Andalus" panose="02020603050405020304" pitchFamily="18" charset="-78"/>
                <a:cs typeface="Andalus" panose="02020603050405020304" pitchFamily="18" charset="-78"/>
              </a:rPr>
              <a:t>Présentée par </a:t>
            </a:r>
          </a:p>
          <a:p>
            <a:pPr>
              <a:defRPr/>
            </a:pPr>
            <a:r>
              <a:rPr lang="fr-FR" dirty="0">
                <a:solidFill>
                  <a:srgbClr val="0070C0"/>
                </a:solidFill>
                <a:effectLst>
                  <a:outerShdw blurRad="38100" dist="38100" dir="2700000" algn="tl">
                    <a:srgbClr val="000000"/>
                  </a:outerShdw>
                </a:effectLst>
                <a:latin typeface="Andalus" panose="02020603050405020304" pitchFamily="18" charset="-78"/>
                <a:cs typeface="Andalus" panose="02020603050405020304" pitchFamily="18" charset="-78"/>
              </a:rPr>
              <a:t>Fatma </a:t>
            </a:r>
            <a:r>
              <a:rPr lang="fr-FR" dirty="0" err="1">
                <a:solidFill>
                  <a:srgbClr val="0070C0"/>
                </a:solidFill>
                <a:effectLst>
                  <a:outerShdw blurRad="38100" dist="38100" dir="2700000" algn="tl">
                    <a:srgbClr val="000000"/>
                  </a:outerShdw>
                </a:effectLst>
                <a:latin typeface="Andalus" panose="02020603050405020304" pitchFamily="18" charset="-78"/>
                <a:cs typeface="Andalus" panose="02020603050405020304" pitchFamily="18" charset="-78"/>
              </a:rPr>
              <a:t>Eljili</a:t>
            </a:r>
            <a:endParaRPr lang="fr-FR" dirty="0">
              <a:solidFill>
                <a:srgbClr val="0070C0"/>
              </a:solidFill>
              <a:effectLst>
                <a:outerShdw blurRad="38100" dist="38100" dir="2700000" algn="tl">
                  <a:srgbClr val="000000"/>
                </a:outerShdw>
              </a:effectLst>
              <a:latin typeface="Andalus" panose="02020603050405020304" pitchFamily="18" charset="-78"/>
              <a:cs typeface="Andalus" panose="02020603050405020304" pitchFamily="18" charset="-78"/>
            </a:endParaRPr>
          </a:p>
          <a:p>
            <a:pPr>
              <a:defRPr/>
            </a:pPr>
            <a:r>
              <a:rPr lang="fr-FR" dirty="0">
                <a:solidFill>
                  <a:srgbClr val="0070C0"/>
                </a:solidFill>
                <a:effectLst>
                  <a:outerShdw blurRad="38100" dist="38100" dir="2700000" algn="tl">
                    <a:srgbClr val="000000"/>
                  </a:outerShdw>
                </a:effectLst>
                <a:latin typeface="Andalus" panose="02020603050405020304" pitchFamily="18" charset="-78"/>
                <a:cs typeface="Andalus" panose="02020603050405020304" pitchFamily="18" charset="-78"/>
              </a:rPr>
              <a:t>Chef de service Météorologie aéronautique </a:t>
            </a:r>
          </a:p>
          <a:p>
            <a:pPr>
              <a:defRPr/>
            </a:pPr>
            <a:r>
              <a:rPr lang="fr-FR" dirty="0">
                <a:solidFill>
                  <a:srgbClr val="0070C0"/>
                </a:solidFill>
                <a:effectLst>
                  <a:outerShdw blurRad="38100" dist="38100" dir="2700000" algn="tl">
                    <a:srgbClr val="000000"/>
                  </a:outerShdw>
                </a:effectLst>
                <a:latin typeface="Andalus" panose="02020603050405020304" pitchFamily="18" charset="-78"/>
                <a:cs typeface="Andalus" panose="02020603050405020304" pitchFamily="18" charset="-78"/>
              </a:rPr>
              <a:t>Office National de la Météorologie (ONM)</a:t>
            </a:r>
          </a:p>
          <a:p>
            <a:pPr>
              <a:defRPr/>
            </a:pPr>
            <a:r>
              <a:rPr lang="fr-FR" dirty="0">
                <a:solidFill>
                  <a:srgbClr val="0070C0"/>
                </a:solidFill>
                <a:effectLst>
                  <a:outerShdw blurRad="38100" dist="38100" dir="2700000" algn="tl">
                    <a:srgbClr val="000000"/>
                  </a:outerShdw>
                </a:effectLst>
                <a:latin typeface="Andalus" panose="02020603050405020304" pitchFamily="18" charset="-78"/>
                <a:cs typeface="Andalus" panose="02020603050405020304" pitchFamily="18" charset="-78"/>
              </a:rPr>
              <a:t>Fatmabehir28@Gmail.com</a:t>
            </a:r>
          </a:p>
          <a:p>
            <a:endParaRPr lang="fr-FR" dirty="0"/>
          </a:p>
        </p:txBody>
      </p:sp>
    </p:spTree>
    <p:extLst>
      <p:ext uri="{BB962C8B-B14F-4D97-AF65-F5344CB8AC3E}">
        <p14:creationId xmlns:p14="http://schemas.microsoft.com/office/powerpoint/2010/main" val="1088186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r-FR" dirty="0"/>
              <a:t>organigramme</a:t>
            </a:r>
          </a:p>
        </p:txBody>
      </p:sp>
      <p:sp>
        <p:nvSpPr>
          <p:cNvPr id="3" name="Content Placeholder 2"/>
          <p:cNvSpPr>
            <a:spLocks noGrp="1"/>
          </p:cNvSpPr>
          <p:nvPr>
            <p:ph idx="1"/>
          </p:nvPr>
        </p:nvSpPr>
        <p:spPr/>
        <p:txBody>
          <a:bodyPr>
            <a:normAutofit/>
          </a:bodyPr>
          <a:lstStyle/>
          <a:p>
            <a:r>
              <a:rPr lang="fr-FR" dirty="0"/>
              <a:t>Direction Générale </a:t>
            </a:r>
          </a:p>
          <a:p>
            <a:r>
              <a:rPr lang="fr-FR" dirty="0"/>
              <a:t>Direction de l’Exploitation et des Prévisions Météorologiques ;</a:t>
            </a:r>
          </a:p>
          <a:p>
            <a:r>
              <a:rPr lang="fr-FR" dirty="0"/>
              <a:t> Direction de la climatologie, du Développement et du Recherche </a:t>
            </a:r>
          </a:p>
          <a:p>
            <a:r>
              <a:rPr lang="fr-FR" dirty="0"/>
              <a:t>Service du Personnel;</a:t>
            </a:r>
          </a:p>
          <a:p>
            <a:r>
              <a:rPr lang="fr-FR" dirty="0"/>
              <a:t>Un Comptable</a:t>
            </a:r>
          </a:p>
          <a:p>
            <a:endParaRPr lang="fr-FR" dirty="0"/>
          </a:p>
          <a:p>
            <a:endParaRPr lang="fr-FR" dirty="0"/>
          </a:p>
          <a:p>
            <a:endParaRPr lang="fr-FR" dirty="0"/>
          </a:p>
        </p:txBody>
      </p:sp>
    </p:spTree>
    <p:extLst>
      <p:ext uri="{BB962C8B-B14F-4D97-AF65-F5344CB8AC3E}">
        <p14:creationId xmlns:p14="http://schemas.microsoft.com/office/powerpoint/2010/main" val="415182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sp>
        <p:nvSpPr>
          <p:cNvPr id="3" name="Content Placeholder 2"/>
          <p:cNvSpPr>
            <a:spLocks noGrp="1"/>
          </p:cNvSpPr>
          <p:nvPr>
            <p:ph idx="1"/>
          </p:nvPr>
        </p:nvSpPr>
        <p:spPr/>
        <p:txBody>
          <a:bodyPr>
            <a:normAutofit fontScale="40000" lnSpcReduction="20000"/>
          </a:bodyPr>
          <a:lstStyle/>
          <a:p>
            <a:pPr marL="914400" lvl="1" indent="-514350"/>
            <a:r>
              <a:rPr lang="fr-FR" sz="6400" dirty="0"/>
              <a:t>Les infrastructures</a:t>
            </a:r>
          </a:p>
          <a:p>
            <a:pPr marL="1314450" lvl="2" indent="-514350"/>
            <a:r>
              <a:rPr lang="fr-FR" sz="6400" dirty="0"/>
              <a:t>Dans chaque Wilaya l’ONM dispose d’un bureau (station) et des logements pour les observateurs</a:t>
            </a:r>
          </a:p>
          <a:p>
            <a:pPr marL="914400" lvl="1" indent="-514350"/>
            <a:r>
              <a:rPr lang="fr-FR" sz="6400" dirty="0"/>
              <a:t>Personnels : 84 agent répartis sur tout le territoire National</a:t>
            </a:r>
          </a:p>
          <a:p>
            <a:pPr marL="1314450" lvl="2" indent="-514350"/>
            <a:r>
              <a:rPr lang="fr-FR" sz="6400" dirty="0"/>
              <a:t>3 ingénieurs Météorologues</a:t>
            </a:r>
          </a:p>
          <a:p>
            <a:pPr marL="1314450" lvl="2" indent="-514350"/>
            <a:r>
              <a:rPr lang="fr-FR" sz="6400" dirty="0"/>
              <a:t>2 TS</a:t>
            </a:r>
          </a:p>
          <a:p>
            <a:pPr marL="0" indent="0">
              <a:buNone/>
            </a:pPr>
            <a:endParaRPr lang="fr-FR" dirty="0"/>
          </a:p>
          <a:p>
            <a:endParaRPr lang="fr-FR" dirty="0"/>
          </a:p>
        </p:txBody>
      </p:sp>
    </p:spTree>
    <p:extLst>
      <p:ext uri="{BB962C8B-B14F-4D97-AF65-F5344CB8AC3E}">
        <p14:creationId xmlns:p14="http://schemas.microsoft.com/office/powerpoint/2010/main" val="41240963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sp>
        <p:nvSpPr>
          <p:cNvPr id="8" name="Content Placeholder 7"/>
          <p:cNvSpPr>
            <a:spLocks noGrp="1"/>
          </p:cNvSpPr>
          <p:nvPr>
            <p:ph idx="1"/>
          </p:nvPr>
        </p:nvSpPr>
        <p:spPr/>
        <p:txBody>
          <a:bodyPr/>
          <a:lstStyle/>
          <a:p>
            <a:endParaRPr lang="fr-FR"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5348" y="2048278"/>
            <a:ext cx="4588255" cy="344119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8781" y="2266911"/>
            <a:ext cx="4625019" cy="3468765"/>
          </a:xfrm>
          <a:prstGeom prst="rect">
            <a:avLst/>
          </a:prstGeom>
        </p:spPr>
      </p:pic>
    </p:spTree>
    <p:extLst>
      <p:ext uri="{BB962C8B-B14F-4D97-AF65-F5344CB8AC3E}">
        <p14:creationId xmlns:p14="http://schemas.microsoft.com/office/powerpoint/2010/main" val="23427148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797442"/>
            <a:ext cx="9601196" cy="340242"/>
          </a:xfrm>
        </p:spPr>
        <p:txBody>
          <a:bodyPr>
            <a:noAutofit/>
          </a:bodyPr>
          <a:lstStyle/>
          <a:p>
            <a:r>
              <a:rPr lang="en-US" sz="2400" dirty="0" err="1"/>
              <a:t>Domaines</a:t>
            </a:r>
            <a:r>
              <a:rPr lang="en-US" sz="2400" dirty="0"/>
              <a:t> </a:t>
            </a:r>
            <a:r>
              <a:rPr lang="en-US" sz="2400" dirty="0" err="1"/>
              <a:t>d’application</a:t>
            </a:r>
            <a:r>
              <a:rPr lang="en-US" sz="2400" dirty="0"/>
              <a:t> </a:t>
            </a:r>
            <a:r>
              <a:rPr lang="en-US" sz="2400" dirty="0" err="1"/>
              <a:t>prioritaires</a:t>
            </a:r>
            <a:r>
              <a:rPr lang="en-US" sz="2400" dirty="0"/>
              <a:t> </a:t>
            </a:r>
            <a:r>
              <a:rPr lang="en-US" sz="2400" dirty="0" err="1"/>
              <a:t>nationaux</a:t>
            </a:r>
            <a:br>
              <a:rPr lang="en-US" sz="2400" dirty="0"/>
            </a:br>
            <a:endParaRPr lang="fr-FR" sz="2400" dirty="0"/>
          </a:p>
        </p:txBody>
      </p:sp>
      <p:sp>
        <p:nvSpPr>
          <p:cNvPr id="3" name="Content Placeholder 2"/>
          <p:cNvSpPr>
            <a:spLocks noGrp="1"/>
          </p:cNvSpPr>
          <p:nvPr>
            <p:ph idx="1"/>
          </p:nvPr>
        </p:nvSpPr>
        <p:spPr>
          <a:xfrm>
            <a:off x="838200" y="1134484"/>
            <a:ext cx="10515600" cy="5266315"/>
          </a:xfrm>
        </p:spPr>
        <p:txBody>
          <a:bodyPr>
            <a:noAutofit/>
          </a:bodyPr>
          <a:lstStyle/>
          <a:p>
            <a:pPr marL="1082675" lvl="1" indent="-682625"/>
            <a:r>
              <a:rPr lang="fr-FR" sz="1500" dirty="0"/>
              <a:t>L’Agriculture</a:t>
            </a:r>
          </a:p>
          <a:p>
            <a:pPr marL="1082675" lvl="1" indent="-682625"/>
            <a:r>
              <a:rPr lang="fr-FR" sz="1500" dirty="0"/>
              <a:t>La pêche artisanale et industrielle</a:t>
            </a:r>
          </a:p>
          <a:p>
            <a:pPr marL="1082675" lvl="1" indent="-682625"/>
            <a:r>
              <a:rPr lang="fr-FR" sz="1500" dirty="0"/>
              <a:t>L’environnement</a:t>
            </a:r>
          </a:p>
          <a:p>
            <a:pPr marL="1082675" lvl="1" indent="-682625"/>
            <a:r>
              <a:rPr lang="fr-FR" sz="1500" dirty="0"/>
              <a:t>La recherches notamment dans le domaine de l’Océanographie</a:t>
            </a:r>
          </a:p>
          <a:p>
            <a:pPr marL="1082675" lvl="1" indent="-682625"/>
            <a:r>
              <a:rPr lang="fr-FR" sz="1500" dirty="0"/>
              <a:t>La gestion des Risques d’inondation (Nouakchott) et les zones inondables</a:t>
            </a:r>
          </a:p>
          <a:p>
            <a:pPr marL="1082675" lvl="1" indent="-682625"/>
            <a:r>
              <a:rPr lang="fr-FR" sz="1500" dirty="0"/>
              <a:t>Hydrologie</a:t>
            </a:r>
          </a:p>
          <a:p>
            <a:pPr marL="1082675" lvl="1" indent="-682625"/>
            <a:r>
              <a:rPr lang="fr-FR" sz="1500" dirty="0"/>
              <a:t>L’élevage</a:t>
            </a:r>
          </a:p>
          <a:p>
            <a:pPr marL="1082675" lvl="1" indent="-682625"/>
            <a:r>
              <a:rPr lang="fr-FR" sz="1500" dirty="0"/>
              <a:t>Les mine et la géologie</a:t>
            </a:r>
          </a:p>
          <a:p>
            <a:pPr marL="1082675" lvl="1" indent="-682625"/>
            <a:r>
              <a:rPr lang="fr-FR" sz="1500" dirty="0"/>
              <a:t>Les ports (6 )</a:t>
            </a:r>
          </a:p>
          <a:p>
            <a:pPr marL="1082675" lvl="1" indent="-682625"/>
            <a:r>
              <a:rPr lang="fr-FR" sz="1500" dirty="0"/>
              <a:t> Santé </a:t>
            </a:r>
          </a:p>
          <a:p>
            <a:pPr marL="1082675" lvl="1" indent="-682625"/>
            <a:r>
              <a:rPr lang="fr-FR" sz="1500" dirty="0"/>
              <a:t>Les transports  et travaux Publics</a:t>
            </a:r>
            <a:endParaRPr lang="fr-CH" sz="1500" dirty="0"/>
          </a:p>
          <a:p>
            <a:pPr marL="682625" indent="-682625">
              <a:buFont typeface="+mj-lt"/>
              <a:buAutoNum type="romanUcPeriod"/>
            </a:pPr>
            <a:r>
              <a:rPr lang="fr-FR" sz="1500" dirty="0"/>
              <a:t>Les variables observées les plus pertinentes:</a:t>
            </a:r>
          </a:p>
          <a:p>
            <a:pPr marL="1082675" lvl="1" indent="-682625"/>
            <a:r>
              <a:rPr lang="fr-CH" sz="1500" dirty="0"/>
              <a:t>La Houle, les vagues, les courants et TSS</a:t>
            </a:r>
          </a:p>
          <a:p>
            <a:pPr marL="1082675" lvl="1" indent="-682625"/>
            <a:r>
              <a:rPr lang="fr-CH" sz="1500" dirty="0"/>
              <a:t>Température, précipitations, vent, humidité</a:t>
            </a:r>
          </a:p>
          <a:p>
            <a:pPr marL="1082675" lvl="1" indent="-682625"/>
            <a:r>
              <a:rPr lang="fr-CH" sz="1500" dirty="0"/>
              <a:t>Pression, rayonnement,…</a:t>
            </a:r>
          </a:p>
          <a:p>
            <a:pPr marL="0" indent="0">
              <a:buNone/>
            </a:pPr>
            <a:endParaRPr lang="fr-FR" sz="1500" dirty="0"/>
          </a:p>
        </p:txBody>
      </p:sp>
    </p:spTree>
    <p:extLst>
      <p:ext uri="{BB962C8B-B14F-4D97-AF65-F5344CB8AC3E}">
        <p14:creationId xmlns:p14="http://schemas.microsoft.com/office/powerpoint/2010/main" val="3402912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9601196" cy="705991"/>
          </a:xfrm>
        </p:spPr>
        <p:txBody>
          <a:bodyPr>
            <a:normAutofit/>
          </a:bodyPr>
          <a:lstStyle/>
          <a:p>
            <a:r>
              <a:rPr lang="fr-FR" sz="2000" b="1" dirty="0">
                <a:solidFill>
                  <a:srgbClr val="000090"/>
                </a:solidFill>
              </a:rPr>
              <a:t>Inventaire des capacités d'observation nationales actuelles</a:t>
            </a:r>
            <a:endParaRPr lang="fr-FR" sz="2000" dirty="0"/>
          </a:p>
        </p:txBody>
      </p:sp>
      <p:sp>
        <p:nvSpPr>
          <p:cNvPr id="3" name="Content Placeholder 2"/>
          <p:cNvSpPr>
            <a:spLocks noGrp="1"/>
          </p:cNvSpPr>
          <p:nvPr>
            <p:ph idx="1"/>
          </p:nvPr>
        </p:nvSpPr>
        <p:spPr>
          <a:xfrm>
            <a:off x="1295401" y="1528628"/>
            <a:ext cx="9601196" cy="4733949"/>
          </a:xfrm>
        </p:spPr>
        <p:txBody>
          <a:bodyPr>
            <a:noAutofit/>
          </a:bodyPr>
          <a:lstStyle/>
          <a:p>
            <a:pPr marL="682625" indent="-682625">
              <a:buFont typeface="+mj-lt"/>
              <a:buAutoNum type="romanUcPeriod"/>
            </a:pPr>
            <a:r>
              <a:rPr lang="fr-FR" sz="1200" dirty="0"/>
              <a:t>Nombres de stations</a:t>
            </a:r>
          </a:p>
          <a:p>
            <a:pPr marL="1482725" lvl="2" indent="-682625"/>
            <a:r>
              <a:rPr lang="fr-FR" sz="1200" dirty="0"/>
              <a:t>15 Stations d'observation de surface  dont 2  possèdent des parcs météo</a:t>
            </a:r>
          </a:p>
          <a:p>
            <a:pPr marL="1482725" lvl="2" indent="-682625"/>
            <a:r>
              <a:rPr lang="fr-FR" sz="1200" dirty="0"/>
              <a:t>8 stations Agro météorologiques</a:t>
            </a:r>
          </a:p>
          <a:p>
            <a:pPr marL="1482725" lvl="2" indent="-682625"/>
            <a:r>
              <a:rPr lang="fr-FR" altLang="fr-FR" sz="1200" dirty="0"/>
              <a:t>(</a:t>
            </a:r>
            <a:r>
              <a:rPr lang="fr-FR" altLang="fr-FR" sz="1200" dirty="0" err="1"/>
              <a:t>Maghta</a:t>
            </a:r>
            <a:r>
              <a:rPr lang="fr-FR" altLang="fr-FR" sz="1200" dirty="0"/>
              <a:t> </a:t>
            </a:r>
            <a:r>
              <a:rPr lang="fr-FR" altLang="fr-FR" sz="1200" dirty="0" err="1"/>
              <a:t>Lehjar</a:t>
            </a:r>
            <a:r>
              <a:rPr lang="fr-FR" altLang="fr-FR" sz="1200" dirty="0"/>
              <a:t>, M’bout, </a:t>
            </a:r>
            <a:r>
              <a:rPr lang="fr-FR" altLang="fr-FR" sz="1200" dirty="0" err="1"/>
              <a:t>Boghé</a:t>
            </a:r>
            <a:r>
              <a:rPr lang="fr-FR" altLang="fr-FR" sz="1200" dirty="0"/>
              <a:t>,  </a:t>
            </a:r>
            <a:r>
              <a:rPr lang="fr-FR" altLang="fr-FR" sz="1200" dirty="0" err="1"/>
              <a:t>Barkéol</a:t>
            </a:r>
            <a:r>
              <a:rPr lang="fr-FR" altLang="fr-FR" sz="1200" dirty="0"/>
              <a:t>,  </a:t>
            </a:r>
            <a:r>
              <a:rPr lang="fr-FR" altLang="fr-FR" sz="1200" dirty="0" err="1"/>
              <a:t>Kankossa</a:t>
            </a:r>
            <a:r>
              <a:rPr lang="fr-FR" altLang="fr-FR" sz="1200" dirty="0"/>
              <a:t>,  </a:t>
            </a:r>
            <a:r>
              <a:rPr lang="fr-FR" altLang="fr-FR" sz="1200" dirty="0" err="1"/>
              <a:t>Monguel</a:t>
            </a:r>
            <a:r>
              <a:rPr lang="fr-FR" altLang="fr-FR" sz="1200" dirty="0"/>
              <a:t>, </a:t>
            </a:r>
            <a:r>
              <a:rPr lang="fr-FR" altLang="fr-FR" sz="1200" dirty="0" err="1"/>
              <a:t>Maghama</a:t>
            </a:r>
            <a:r>
              <a:rPr lang="fr-FR" altLang="fr-FR" sz="1200" dirty="0"/>
              <a:t>, N’</a:t>
            </a:r>
            <a:r>
              <a:rPr lang="fr-FR" altLang="fr-FR" sz="1200" dirty="0" err="1"/>
              <a:t>Beika</a:t>
            </a:r>
            <a:r>
              <a:rPr lang="fr-FR" altLang="fr-FR" sz="1200" dirty="0"/>
              <a:t> </a:t>
            </a:r>
            <a:r>
              <a:rPr lang="fr-FR" sz="1200" dirty="0"/>
              <a:t>				</a:t>
            </a:r>
          </a:p>
          <a:p>
            <a:pPr marL="1482725" lvl="2" indent="-682625"/>
            <a:r>
              <a:rPr lang="fr-FR" sz="1200" dirty="0"/>
              <a:t>précipitation &gt; 500 poste pluviométriques</a:t>
            </a:r>
          </a:p>
          <a:p>
            <a:pPr marL="1482725" lvl="2" indent="-682625"/>
            <a:r>
              <a:rPr lang="fr-FR" sz="1200" dirty="0"/>
              <a:t>Stations haute altitude / radiosondes		Nouakchott et Nouadhibou  </a:t>
            </a:r>
          </a:p>
          <a:p>
            <a:pPr marL="1482725" lvl="2" indent="-682625"/>
            <a:r>
              <a:rPr lang="fr-FR" sz="1200" dirty="0"/>
              <a:t>Radars météorologiques				Néant</a:t>
            </a:r>
          </a:p>
          <a:p>
            <a:pPr marL="1482725" lvl="2" indent="-682625"/>
            <a:r>
              <a:rPr lang="fr-FR" sz="1200" dirty="0"/>
              <a:t>Réseaux de détection de la foudre		Néant</a:t>
            </a:r>
          </a:p>
          <a:p>
            <a:pPr marL="1482725" lvl="2" indent="-682625"/>
            <a:r>
              <a:rPr lang="fr-FR" sz="1200" dirty="0"/>
              <a:t>Stations hydrologiques      composition atmosphérique et autres stations                      Néant   </a:t>
            </a:r>
            <a:endParaRPr lang="fr-CH" sz="1200" dirty="0"/>
          </a:p>
          <a:p>
            <a:pPr marL="0" indent="0">
              <a:buNone/>
            </a:pPr>
            <a:endParaRPr lang="fr-FR" sz="1200" dirty="0"/>
          </a:p>
        </p:txBody>
      </p:sp>
    </p:spTree>
    <p:extLst>
      <p:ext uri="{BB962C8B-B14F-4D97-AF65-F5344CB8AC3E}">
        <p14:creationId xmlns:p14="http://schemas.microsoft.com/office/powerpoint/2010/main" val="2558735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DA7447-A1DF-42AD-A425-AECC8762A601}"/>
              </a:ext>
            </a:extLst>
          </p:cNvPr>
          <p:cNvSpPr>
            <a:spLocks noGrp="1"/>
          </p:cNvSpPr>
          <p:nvPr>
            <p:ph idx="1"/>
          </p:nvPr>
        </p:nvSpPr>
        <p:spPr>
          <a:xfrm>
            <a:off x="838200" y="1690688"/>
            <a:ext cx="10515600" cy="4907060"/>
          </a:xfrm>
        </p:spPr>
        <p:txBody>
          <a:bodyPr/>
          <a:lstStyle/>
          <a:p>
            <a:pPr marL="137160" indent="0">
              <a:buClr>
                <a:schemeClr val="tx1">
                  <a:shade val="95000"/>
                </a:schemeClr>
              </a:buClr>
              <a:buNone/>
              <a:defRPr/>
            </a:pPr>
            <a:r>
              <a:rPr lang="fr-FR" dirty="0"/>
              <a:t>Dans le cadre du plan d’action 2007 trois stations de météorologie marine ont été installées sur le littoral:</a:t>
            </a:r>
          </a:p>
          <a:p>
            <a:pPr marL="548640" indent="-411480">
              <a:buClr>
                <a:schemeClr val="tx1">
                  <a:shade val="95000"/>
                </a:schemeClr>
              </a:buClr>
              <a:buFont typeface="Wingdings 2"/>
              <a:buChar char=""/>
              <a:defRPr/>
            </a:pPr>
            <a:r>
              <a:rPr lang="fr-FR" dirty="0"/>
              <a:t>Au port de Nouakchott ;</a:t>
            </a:r>
          </a:p>
          <a:p>
            <a:pPr marL="548640" indent="-411480">
              <a:buClr>
                <a:schemeClr val="tx1">
                  <a:shade val="95000"/>
                </a:schemeClr>
              </a:buClr>
              <a:buFont typeface="Wingdings 2"/>
              <a:buChar char=""/>
              <a:defRPr/>
            </a:pPr>
            <a:r>
              <a:rPr lang="fr-FR" dirty="0"/>
              <a:t>Au PK 144 au sud de Nouakchott ;</a:t>
            </a:r>
          </a:p>
          <a:p>
            <a:pPr marL="548640" indent="-411480">
              <a:buClr>
                <a:schemeClr val="tx1">
                  <a:shade val="95000"/>
                </a:schemeClr>
              </a:buClr>
              <a:buFont typeface="Wingdings 2"/>
              <a:buChar char=""/>
              <a:defRPr/>
            </a:pPr>
            <a:r>
              <a:rPr lang="fr-FR" dirty="0"/>
              <a:t>A Nouadhibou.</a:t>
            </a:r>
          </a:p>
          <a:p>
            <a:pPr marL="137160" indent="0">
              <a:buClr>
                <a:schemeClr val="tx1">
                  <a:shade val="95000"/>
                </a:schemeClr>
              </a:buClr>
              <a:buNone/>
              <a:defRPr/>
            </a:pPr>
            <a:r>
              <a:rPr lang="fr-FR" dirty="0"/>
              <a:t>Dans le cadre du projet Marine MET financé par l’Espagne, trois stations ont été installées à:</a:t>
            </a:r>
          </a:p>
          <a:p>
            <a:pPr marL="548640" indent="-411480">
              <a:buClr>
                <a:schemeClr val="tx1">
                  <a:shade val="95000"/>
                </a:schemeClr>
              </a:buClr>
              <a:buFont typeface="Wingdings 2"/>
              <a:buChar char=""/>
              <a:defRPr/>
            </a:pPr>
            <a:r>
              <a:rPr lang="fr-FR" dirty="0"/>
              <a:t>Nouadhibou;</a:t>
            </a:r>
          </a:p>
          <a:p>
            <a:pPr marL="548640" indent="-411480">
              <a:buClr>
                <a:schemeClr val="tx1">
                  <a:shade val="95000"/>
                </a:schemeClr>
              </a:buClr>
              <a:buFont typeface="Wingdings 2"/>
              <a:buChar char=""/>
              <a:defRPr/>
            </a:pPr>
            <a:r>
              <a:rPr lang="fr-FR" dirty="0" err="1"/>
              <a:t>Arkeis</a:t>
            </a:r>
            <a:r>
              <a:rPr lang="fr-FR" dirty="0"/>
              <a:t>;</a:t>
            </a:r>
          </a:p>
          <a:p>
            <a:pPr marL="548640" indent="-411480">
              <a:buClr>
                <a:schemeClr val="tx1">
                  <a:shade val="95000"/>
                </a:schemeClr>
              </a:buClr>
              <a:buFont typeface="Wingdings 2"/>
              <a:buChar char=""/>
              <a:defRPr/>
            </a:pPr>
            <a:r>
              <a:rPr lang="fr-FR" dirty="0" err="1"/>
              <a:t>Mamghar</a:t>
            </a:r>
            <a:endParaRPr lang="fr-FR" dirty="0"/>
          </a:p>
          <a:p>
            <a:pPr marL="548640" indent="-411480">
              <a:buClr>
                <a:schemeClr val="tx1">
                  <a:shade val="95000"/>
                </a:schemeClr>
              </a:buClr>
              <a:buFont typeface="Wingdings 2"/>
              <a:buChar char=""/>
              <a:defRPr/>
            </a:pPr>
            <a:endParaRPr lang="fr-FR" dirty="0"/>
          </a:p>
          <a:p>
            <a:pPr marL="548640" indent="-411480">
              <a:buClr>
                <a:schemeClr val="tx1">
                  <a:shade val="95000"/>
                </a:schemeClr>
              </a:buClr>
              <a:buFont typeface="Wingdings 2"/>
              <a:buChar char=""/>
              <a:defRPr/>
            </a:pPr>
            <a:endParaRPr lang="fr-FR" dirty="0"/>
          </a:p>
        </p:txBody>
      </p:sp>
    </p:spTree>
    <p:extLst>
      <p:ext uri="{BB962C8B-B14F-4D97-AF65-F5344CB8AC3E}">
        <p14:creationId xmlns:p14="http://schemas.microsoft.com/office/powerpoint/2010/main" val="42515928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 </a:t>
            </a:r>
          </a:p>
        </p:txBody>
      </p:sp>
      <p:sp>
        <p:nvSpPr>
          <p:cNvPr id="3" name="Content Placeholder 2"/>
          <p:cNvSpPr>
            <a:spLocks noGrp="1"/>
          </p:cNvSpPr>
          <p:nvPr>
            <p:ph idx="1"/>
          </p:nvPr>
        </p:nvSpPr>
        <p:spPr/>
        <p:txBody>
          <a:bodyPr/>
          <a:lstStyle/>
          <a:p>
            <a:pPr marL="0" indent="0">
              <a:buNone/>
            </a:pPr>
            <a:endParaRPr lang="fr-FR" dirty="0"/>
          </a:p>
        </p:txBody>
      </p:sp>
      <p:pic>
        <p:nvPicPr>
          <p:cNvPr id="4" name="Picture 3"/>
          <p:cNvPicPr>
            <a:picLocks noChangeAspect="1"/>
          </p:cNvPicPr>
          <p:nvPr/>
        </p:nvPicPr>
        <p:blipFill>
          <a:blip r:embed="rId2"/>
          <a:stretch>
            <a:fillRect/>
          </a:stretch>
        </p:blipFill>
        <p:spPr>
          <a:xfrm>
            <a:off x="838200" y="365126"/>
            <a:ext cx="10716491" cy="6091092"/>
          </a:xfrm>
          <a:prstGeom prst="rect">
            <a:avLst/>
          </a:prstGeom>
        </p:spPr>
      </p:pic>
    </p:spTree>
    <p:extLst>
      <p:ext uri="{BB962C8B-B14F-4D97-AF65-F5344CB8AC3E}">
        <p14:creationId xmlns:p14="http://schemas.microsoft.com/office/powerpoint/2010/main" val="31844515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r-FR" dirty="0"/>
              <a:t>Station d’Aleg</a:t>
            </a:r>
          </a:p>
        </p:txBody>
      </p:sp>
      <p:sp>
        <p:nvSpPr>
          <p:cNvPr id="3" name="Content Placeholder 2"/>
          <p:cNvSpPr>
            <a:spLocks noGrp="1"/>
          </p:cNvSpPr>
          <p:nvPr>
            <p:ph idx="1"/>
          </p:nvPr>
        </p:nvSpPr>
        <p:spPr/>
        <p:txBody>
          <a:bodyPr/>
          <a:lstStyle/>
          <a:p>
            <a:endParaRPr lang="fr-FR"/>
          </a:p>
        </p:txBody>
      </p:sp>
      <p:pic>
        <p:nvPicPr>
          <p:cNvPr id="4" name="Picture 3"/>
          <p:cNvPicPr>
            <a:picLocks noChangeAspect="1"/>
          </p:cNvPicPr>
          <p:nvPr/>
        </p:nvPicPr>
        <p:blipFill>
          <a:blip r:embed="rId2"/>
          <a:stretch>
            <a:fillRect/>
          </a:stretch>
        </p:blipFill>
        <p:spPr>
          <a:xfrm>
            <a:off x="1946910" y="1611948"/>
            <a:ext cx="8298180" cy="4778692"/>
          </a:xfrm>
          <a:prstGeom prst="rect">
            <a:avLst/>
          </a:prstGeom>
        </p:spPr>
      </p:pic>
    </p:spTree>
    <p:extLst>
      <p:ext uri="{BB962C8B-B14F-4D97-AF65-F5344CB8AC3E}">
        <p14:creationId xmlns:p14="http://schemas.microsoft.com/office/powerpoint/2010/main" val="4025283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9680" y="365125"/>
            <a:ext cx="2484120" cy="1325563"/>
          </a:xfrm>
        </p:spPr>
        <p:txBody>
          <a:bodyPr/>
          <a:lstStyle/>
          <a:p>
            <a:endParaRPr lang="fr-FR" dirty="0"/>
          </a:p>
        </p:txBody>
      </p:sp>
      <p:pic>
        <p:nvPicPr>
          <p:cNvPr id="4" name="Content Placeholder 3"/>
          <p:cNvPicPr>
            <a:picLocks noGrp="1" noChangeAspect="1"/>
          </p:cNvPicPr>
          <p:nvPr>
            <p:ph idx="1"/>
          </p:nvPr>
        </p:nvPicPr>
        <p:blipFill>
          <a:blip r:embed="rId2"/>
          <a:stretch>
            <a:fillRect/>
          </a:stretch>
        </p:blipFill>
        <p:spPr>
          <a:xfrm>
            <a:off x="1417320" y="365125"/>
            <a:ext cx="10355580" cy="5944235"/>
          </a:xfrm>
          <a:prstGeom prst="rect">
            <a:avLst/>
          </a:prstGeom>
        </p:spPr>
      </p:pic>
    </p:spTree>
    <p:extLst>
      <p:ext uri="{BB962C8B-B14F-4D97-AF65-F5344CB8AC3E}">
        <p14:creationId xmlns:p14="http://schemas.microsoft.com/office/powerpoint/2010/main" val="856845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pic>
        <p:nvPicPr>
          <p:cNvPr id="4" name="Content Placeholder 3"/>
          <p:cNvPicPr>
            <a:picLocks noGrp="1" noChangeAspect="1"/>
          </p:cNvPicPr>
          <p:nvPr>
            <p:ph idx="1"/>
          </p:nvPr>
        </p:nvPicPr>
        <p:blipFill>
          <a:blip r:embed="rId2"/>
          <a:stretch>
            <a:fillRect/>
          </a:stretch>
        </p:blipFill>
        <p:spPr>
          <a:xfrm>
            <a:off x="6053321" y="886538"/>
            <a:ext cx="5773882" cy="5605463"/>
          </a:xfrm>
          <a:prstGeom prst="rect">
            <a:avLst/>
          </a:prstGeom>
        </p:spPr>
      </p:pic>
      <p:pic>
        <p:nvPicPr>
          <p:cNvPr id="5" name="Picture 4"/>
          <p:cNvPicPr>
            <a:picLocks noChangeAspect="1"/>
          </p:cNvPicPr>
          <p:nvPr/>
        </p:nvPicPr>
        <p:blipFill>
          <a:blip r:embed="rId3"/>
          <a:stretch>
            <a:fillRect/>
          </a:stretch>
        </p:blipFill>
        <p:spPr>
          <a:xfrm>
            <a:off x="364797" y="886538"/>
            <a:ext cx="5603048" cy="5605463"/>
          </a:xfrm>
          <a:prstGeom prst="rect">
            <a:avLst/>
          </a:prstGeom>
        </p:spPr>
      </p:pic>
    </p:spTree>
    <p:extLst>
      <p:ext uri="{BB962C8B-B14F-4D97-AF65-F5344CB8AC3E}">
        <p14:creationId xmlns:p14="http://schemas.microsoft.com/office/powerpoint/2010/main" val="450147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 </a:t>
            </a:r>
          </a:p>
        </p:txBody>
      </p:sp>
      <p:sp>
        <p:nvSpPr>
          <p:cNvPr id="3" name="Content Placeholder 2"/>
          <p:cNvSpPr>
            <a:spLocks noGrp="1"/>
          </p:cNvSpPr>
          <p:nvPr>
            <p:ph idx="1"/>
          </p:nvPr>
        </p:nvSpPr>
        <p:spPr/>
        <p:txBody>
          <a:bodyPr/>
          <a:lstStyle/>
          <a:p>
            <a:pPr marL="682625" indent="-682625">
              <a:buFont typeface="+mj-lt"/>
              <a:buAutoNum type="romanUcPeriod"/>
            </a:pPr>
            <a:r>
              <a:rPr lang="fr-FR" dirty="0"/>
              <a:t>Introduction au pays et à l’ONM </a:t>
            </a:r>
          </a:p>
          <a:p>
            <a:pPr marL="682625" indent="-682625">
              <a:buFont typeface="+mj-lt"/>
              <a:buAutoNum type="romanUcPeriod"/>
            </a:pPr>
            <a:r>
              <a:rPr lang="fr-FR" dirty="0"/>
              <a:t>Contexte physique du pays</a:t>
            </a:r>
          </a:p>
          <a:p>
            <a:pPr marL="682625" indent="-682625">
              <a:buFont typeface="+mj-lt"/>
              <a:buAutoNum type="romanUcPeriod"/>
            </a:pPr>
            <a:r>
              <a:rPr lang="fr-FR" dirty="0"/>
              <a:t>Exigences nationales pour les observations</a:t>
            </a:r>
          </a:p>
          <a:p>
            <a:pPr marL="682625" indent="-682625">
              <a:buFont typeface="+mj-lt"/>
              <a:buAutoNum type="romanUcPeriod"/>
            </a:pPr>
            <a:r>
              <a:rPr lang="fr-FR" dirty="0"/>
              <a:t>Inventaire des capacités d'observation nationales actuelles</a:t>
            </a:r>
          </a:p>
          <a:p>
            <a:pPr marL="682625" indent="-682625">
              <a:buFont typeface="+mj-lt"/>
              <a:buAutoNum type="romanUcPeriod"/>
            </a:pPr>
            <a:r>
              <a:rPr lang="fr-FR" dirty="0"/>
              <a:t>D'autres remarques</a:t>
            </a:r>
            <a:endParaRPr lang="en-US" dirty="0"/>
          </a:p>
        </p:txBody>
      </p:sp>
    </p:spTree>
    <p:extLst>
      <p:ext uri="{BB962C8B-B14F-4D97-AF65-F5344CB8AC3E}">
        <p14:creationId xmlns:p14="http://schemas.microsoft.com/office/powerpoint/2010/main" val="2858661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defRPr/>
            </a:pPr>
            <a:r>
              <a:rPr lang="fr-FR" dirty="0"/>
              <a:t>Station de NDB et PK144</a:t>
            </a:r>
          </a:p>
        </p:txBody>
      </p:sp>
      <p:pic>
        <p:nvPicPr>
          <p:cNvPr id="1843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3882116" y="2557463"/>
            <a:ext cx="4427768" cy="33178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99384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05"/>
          <p:cNvPicPr/>
          <p:nvPr/>
        </p:nvPicPr>
        <p:blipFill>
          <a:blip r:embed="rId2" cstate="print"/>
          <a:stretch>
            <a:fillRect/>
          </a:stretch>
        </p:blipFill>
        <p:spPr>
          <a:xfrm>
            <a:off x="1188721" y="260648"/>
            <a:ext cx="10469880" cy="6597352"/>
          </a:xfrm>
          <a:prstGeom prst="rect">
            <a:avLst/>
          </a:prstGeom>
        </p:spPr>
      </p:pic>
    </p:spTree>
    <p:extLst>
      <p:ext uri="{BB962C8B-B14F-4D97-AF65-F5344CB8AC3E}">
        <p14:creationId xmlns:p14="http://schemas.microsoft.com/office/powerpoint/2010/main" val="5500638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000090"/>
                </a:solidFill>
              </a:rPr>
              <a:t>Autres</a:t>
            </a:r>
            <a:r>
              <a:rPr lang="en-US" b="1" dirty="0">
                <a:solidFill>
                  <a:srgbClr val="000090"/>
                </a:solidFill>
              </a:rPr>
              <a:t> </a:t>
            </a:r>
            <a:r>
              <a:rPr lang="en-US" b="1" dirty="0" err="1">
                <a:solidFill>
                  <a:srgbClr val="000090"/>
                </a:solidFill>
              </a:rPr>
              <a:t>remarques</a:t>
            </a:r>
            <a:endParaRPr lang="fr-FR" dirty="0"/>
          </a:p>
        </p:txBody>
      </p:sp>
      <p:sp>
        <p:nvSpPr>
          <p:cNvPr id="3" name="Content Placeholder 2"/>
          <p:cNvSpPr>
            <a:spLocks noGrp="1"/>
          </p:cNvSpPr>
          <p:nvPr>
            <p:ph idx="1"/>
          </p:nvPr>
        </p:nvSpPr>
        <p:spPr/>
        <p:txBody>
          <a:bodyPr/>
          <a:lstStyle/>
          <a:p>
            <a:pPr marL="682625" indent="-682625">
              <a:buFont typeface="+mj-lt"/>
              <a:buAutoNum type="romanUcPeriod"/>
            </a:pPr>
            <a:r>
              <a:rPr lang="en-US" dirty="0" err="1"/>
              <a:t>l’insuffisantce</a:t>
            </a:r>
            <a:r>
              <a:rPr lang="en-US" dirty="0"/>
              <a:t> des </a:t>
            </a:r>
            <a:r>
              <a:rPr lang="en-US" dirty="0" err="1"/>
              <a:t>ressources</a:t>
            </a:r>
            <a:r>
              <a:rPr lang="en-US" dirty="0"/>
              <a:t> </a:t>
            </a:r>
            <a:r>
              <a:rPr lang="en-US" dirty="0" err="1"/>
              <a:t>humaines</a:t>
            </a:r>
            <a:r>
              <a:rPr lang="en-US" dirty="0"/>
              <a:t> </a:t>
            </a:r>
            <a:r>
              <a:rPr lang="en-US" dirty="0" err="1"/>
              <a:t>qualifées</a:t>
            </a:r>
            <a:endParaRPr lang="en-US" dirty="0"/>
          </a:p>
          <a:p>
            <a:pPr marL="682625" indent="-682625">
              <a:buFont typeface="+mj-lt"/>
              <a:buAutoNum type="romanUcPeriod"/>
            </a:pPr>
            <a:r>
              <a:rPr lang="en-US" dirty="0"/>
              <a:t>L’ONM </a:t>
            </a:r>
            <a:r>
              <a:rPr lang="en-US" dirty="0" err="1"/>
              <a:t>organise</a:t>
            </a:r>
            <a:r>
              <a:rPr lang="en-US" dirty="0"/>
              <a:t> </a:t>
            </a:r>
            <a:r>
              <a:rPr lang="en-US" dirty="0" err="1"/>
              <a:t>depuis</a:t>
            </a:r>
            <a:r>
              <a:rPr lang="en-US" dirty="0"/>
              <a:t> 2 </a:t>
            </a:r>
            <a:r>
              <a:rPr lang="en-US" dirty="0" err="1"/>
              <a:t>ans</a:t>
            </a:r>
            <a:r>
              <a:rPr lang="en-US" dirty="0"/>
              <a:t>  </a:t>
            </a:r>
            <a:r>
              <a:rPr lang="en-US" dirty="0" err="1"/>
              <a:t>en</a:t>
            </a:r>
            <a:r>
              <a:rPr lang="en-US" dirty="0"/>
              <a:t> collaboration avec </a:t>
            </a:r>
            <a:r>
              <a:rPr lang="en-US" dirty="0" err="1"/>
              <a:t>l’ENS</a:t>
            </a:r>
            <a:r>
              <a:rPr lang="en-US" dirty="0"/>
              <a:t> et sur </a:t>
            </a:r>
            <a:r>
              <a:rPr lang="en-US" dirty="0" err="1"/>
              <a:t>financement</a:t>
            </a:r>
            <a:r>
              <a:rPr lang="en-US" dirty="0"/>
              <a:t> de </a:t>
            </a:r>
            <a:r>
              <a:rPr lang="en-US" dirty="0" err="1"/>
              <a:t>l’UE</a:t>
            </a:r>
            <a:r>
              <a:rPr lang="en-US" dirty="0"/>
              <a:t> et de </a:t>
            </a:r>
            <a:r>
              <a:rPr lang="en-US" dirty="0" err="1"/>
              <a:t>l’état</a:t>
            </a:r>
            <a:r>
              <a:rPr lang="en-US" dirty="0"/>
              <a:t> (</a:t>
            </a:r>
            <a:r>
              <a:rPr lang="en-US" dirty="0" err="1"/>
              <a:t>financement</a:t>
            </a:r>
            <a:r>
              <a:rPr lang="en-US" dirty="0"/>
              <a:t> hors budget de </a:t>
            </a:r>
            <a:r>
              <a:rPr lang="en-US" dirty="0" err="1"/>
              <a:t>l’ONM</a:t>
            </a:r>
            <a:r>
              <a:rPr lang="en-US" dirty="0"/>
              <a:t>) des formation de 9 </a:t>
            </a:r>
            <a:r>
              <a:rPr lang="en-US" dirty="0" err="1"/>
              <a:t>mois</a:t>
            </a:r>
            <a:r>
              <a:rPr lang="en-US" dirty="0"/>
              <a:t> au profit des agents et </a:t>
            </a:r>
            <a:r>
              <a:rPr lang="en-US" dirty="0" err="1"/>
              <a:t>observateurs</a:t>
            </a:r>
            <a:r>
              <a:rPr lang="en-US" dirty="0"/>
              <a:t> </a:t>
            </a:r>
          </a:p>
          <a:p>
            <a:pPr marL="0" indent="0">
              <a:buNone/>
            </a:pPr>
            <a:endParaRPr lang="fr-FR" dirty="0"/>
          </a:p>
        </p:txBody>
      </p:sp>
    </p:spTree>
    <p:extLst>
      <p:ext uri="{BB962C8B-B14F-4D97-AF65-F5344CB8AC3E}">
        <p14:creationId xmlns:p14="http://schemas.microsoft.com/office/powerpoint/2010/main" val="33993683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569888906"/>
              </p:ext>
            </p:extLst>
          </p:nvPr>
        </p:nvGraphicFramePr>
        <p:xfrm>
          <a:off x="609600" y="719666"/>
          <a:ext cx="10875816" cy="9326880"/>
        </p:xfrm>
        <a:graphic>
          <a:graphicData uri="http://schemas.openxmlformats.org/drawingml/2006/table">
            <a:tbl>
              <a:tblPr firstRow="1" bandRow="1">
                <a:tableStyleId>{5C22544A-7EE6-4342-B048-85BDC9FD1C3A}</a:tableStyleId>
              </a:tblPr>
              <a:tblGrid>
                <a:gridCol w="1553688">
                  <a:extLst>
                    <a:ext uri="{9D8B030D-6E8A-4147-A177-3AD203B41FA5}">
                      <a16:colId xmlns:a16="http://schemas.microsoft.com/office/drawing/2014/main" val="3219805298"/>
                    </a:ext>
                  </a:extLst>
                </a:gridCol>
                <a:gridCol w="1553688">
                  <a:extLst>
                    <a:ext uri="{9D8B030D-6E8A-4147-A177-3AD203B41FA5}">
                      <a16:colId xmlns:a16="http://schemas.microsoft.com/office/drawing/2014/main" val="2576651602"/>
                    </a:ext>
                  </a:extLst>
                </a:gridCol>
                <a:gridCol w="1553688">
                  <a:extLst>
                    <a:ext uri="{9D8B030D-6E8A-4147-A177-3AD203B41FA5}">
                      <a16:colId xmlns:a16="http://schemas.microsoft.com/office/drawing/2014/main" val="3624693172"/>
                    </a:ext>
                  </a:extLst>
                </a:gridCol>
                <a:gridCol w="1553688">
                  <a:extLst>
                    <a:ext uri="{9D8B030D-6E8A-4147-A177-3AD203B41FA5}">
                      <a16:colId xmlns:a16="http://schemas.microsoft.com/office/drawing/2014/main" val="119903526"/>
                    </a:ext>
                  </a:extLst>
                </a:gridCol>
                <a:gridCol w="1553688">
                  <a:extLst>
                    <a:ext uri="{9D8B030D-6E8A-4147-A177-3AD203B41FA5}">
                      <a16:colId xmlns:a16="http://schemas.microsoft.com/office/drawing/2014/main" val="2812379111"/>
                    </a:ext>
                  </a:extLst>
                </a:gridCol>
                <a:gridCol w="1553688">
                  <a:extLst>
                    <a:ext uri="{9D8B030D-6E8A-4147-A177-3AD203B41FA5}">
                      <a16:colId xmlns:a16="http://schemas.microsoft.com/office/drawing/2014/main" val="3540600079"/>
                    </a:ext>
                  </a:extLst>
                </a:gridCol>
                <a:gridCol w="1553688">
                  <a:extLst>
                    <a:ext uri="{9D8B030D-6E8A-4147-A177-3AD203B41FA5}">
                      <a16:colId xmlns:a16="http://schemas.microsoft.com/office/drawing/2014/main" val="3116937301"/>
                    </a:ext>
                  </a:extLst>
                </a:gridCol>
              </a:tblGrid>
              <a:tr h="360366">
                <a:tc>
                  <a:txBody>
                    <a:bodyPr/>
                    <a:lstStyle/>
                    <a:p>
                      <a:r>
                        <a:rPr lang="fr-CH" dirty="0"/>
                        <a:t>Name</a:t>
                      </a:r>
                      <a:endParaRPr lang="en-US" dirty="0"/>
                    </a:p>
                  </a:txBody>
                  <a:tcPr/>
                </a:tc>
                <a:tc>
                  <a:txBody>
                    <a:bodyPr/>
                    <a:lstStyle/>
                    <a:p>
                      <a:r>
                        <a:rPr lang="fr-CH" dirty="0"/>
                        <a:t>Latitude</a:t>
                      </a:r>
                      <a:endParaRPr lang="en-US" dirty="0"/>
                    </a:p>
                  </a:txBody>
                  <a:tcPr/>
                </a:tc>
                <a:tc>
                  <a:txBody>
                    <a:bodyPr/>
                    <a:lstStyle/>
                    <a:p>
                      <a:r>
                        <a:rPr lang="fr-CH"/>
                        <a:t>Longitude</a:t>
                      </a:r>
                      <a:endParaRPr lang="en-US"/>
                    </a:p>
                  </a:txBody>
                  <a:tcPr/>
                </a:tc>
                <a:tc>
                  <a:txBody>
                    <a:bodyPr/>
                    <a:lstStyle/>
                    <a:p>
                      <a:r>
                        <a:rPr lang="fr-CH"/>
                        <a:t>Elevation</a:t>
                      </a:r>
                      <a:endParaRPr lang="en-US"/>
                    </a:p>
                  </a:txBody>
                  <a:tcPr/>
                </a:tc>
                <a:tc>
                  <a:txBody>
                    <a:bodyPr/>
                    <a:lstStyle/>
                    <a:p>
                      <a:r>
                        <a:rPr lang="fr-CH"/>
                        <a:t>Station type</a:t>
                      </a:r>
                      <a:endParaRPr lang="en-US"/>
                    </a:p>
                  </a:txBody>
                  <a:tcPr/>
                </a:tc>
                <a:tc>
                  <a:txBody>
                    <a:bodyPr/>
                    <a:lstStyle/>
                    <a:p>
                      <a:r>
                        <a:rPr lang="fr-CH"/>
                        <a:t>Variables</a:t>
                      </a:r>
                      <a:endParaRPr lang="en-US"/>
                    </a:p>
                  </a:txBody>
                  <a:tcPr/>
                </a:tc>
                <a:tc>
                  <a:txBody>
                    <a:bodyPr/>
                    <a:lstStyle/>
                    <a:p>
                      <a:r>
                        <a:rPr lang="fr-CH"/>
                        <a:t>Schedule</a:t>
                      </a:r>
                      <a:endParaRPr lang="en-US"/>
                    </a:p>
                  </a:txBody>
                  <a:tcPr/>
                </a:tc>
                <a:extLst>
                  <a:ext uri="{0D108BD9-81ED-4DB2-BD59-A6C34878D82A}">
                    <a16:rowId xmlns:a16="http://schemas.microsoft.com/office/drawing/2014/main" val="885500977"/>
                  </a:ext>
                </a:extLst>
              </a:tr>
              <a:tr h="360366">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AIOUN EL ATROUSS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16.7</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dirty="0">
                          <a:effectLst/>
                          <a:latin typeface="Calibri" panose="020F0502020204030204" pitchFamily="34" charset="0"/>
                          <a:ea typeface="Times New Roman" panose="02020603050405020304" pitchFamily="18" charset="0"/>
                          <a:cs typeface="Calibri" panose="020F0502020204030204" pitchFamily="34" charset="0"/>
                        </a:rPr>
                        <a:t>-9.6</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endParaRPr lang="fr-FR" sz="1600" dirty="0">
                        <a:effectLst/>
                        <a:latin typeface="Calibri" panose="020F0502020204030204" pitchFamily="34" charset="0"/>
                        <a:cs typeface="Times New Roman" panose="02020603050405020304" pitchFamily="18" charset="0"/>
                      </a:endParaRPr>
                    </a:p>
                  </a:txBody>
                  <a:tcPr marL="68580" marR="68580" marT="0" marB="0"/>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r>
                        <a:rPr lang="en-US" dirty="0"/>
                        <a:t>3h</a:t>
                      </a:r>
                    </a:p>
                  </a:txBody>
                  <a:tcPr/>
                </a:tc>
                <a:extLst>
                  <a:ext uri="{0D108BD9-81ED-4DB2-BD59-A6C34878D82A}">
                    <a16:rowId xmlns:a16="http://schemas.microsoft.com/office/drawing/2014/main" val="2576761387"/>
                  </a:ext>
                </a:extLst>
              </a:tr>
              <a:tr h="360366">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AKJOUJT</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19.75</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-14.3666666667</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123</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4101182864"/>
                  </a:ext>
                </a:extLst>
              </a:tr>
              <a:tr h="360366">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ALEG</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17.05</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-12.9166666667</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45</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2232337183"/>
                  </a:ext>
                </a:extLst>
              </a:tr>
              <a:tr h="360366">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ATAR</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20.5166666667</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-13.0666666667</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226</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4266395470"/>
                  </a:ext>
                </a:extLst>
              </a:tr>
              <a:tr h="360366">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BASSIKOUNOU</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15.8666666667</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-5.9333333333</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261</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1361374095"/>
                  </a:ext>
                </a:extLst>
              </a:tr>
              <a:tr h="360366">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BIR MOGHREIN</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25.2333333333</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-11.6166666667</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364</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2194901789"/>
                  </a:ext>
                </a:extLst>
              </a:tr>
              <a:tr h="360366">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BOUTILIMIT</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17.5333333333</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-14.6833333333</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77</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1373817467"/>
                  </a:ext>
                </a:extLst>
              </a:tr>
              <a:tr h="360366">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AIOUN EL ATROUSS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16.7</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-9.6</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endParaRPr lang="fr-FR" sz="1600">
                        <a:effectLst/>
                        <a:latin typeface="Calibri" panose="020F0502020204030204" pitchFamily="34" charset="0"/>
                        <a:cs typeface="Times New Roman" panose="02020603050405020304" pitchFamily="18" charset="0"/>
                      </a:endParaRPr>
                    </a:p>
                  </a:txBody>
                  <a:tcPr marL="68580" marR="68580" marT="0" marB="0"/>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2109511498"/>
                  </a:ext>
                </a:extLst>
              </a:tr>
              <a:tr h="360366">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AKJOUJT</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19.75</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a:effectLst/>
                          <a:latin typeface="Calibri" panose="020F0502020204030204" pitchFamily="34" charset="0"/>
                          <a:ea typeface="Times New Roman" panose="02020603050405020304" pitchFamily="18" charset="0"/>
                          <a:cs typeface="Calibri" panose="020F0502020204030204" pitchFamily="34" charset="0"/>
                        </a:rPr>
                        <a:t>-14.3666666667</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fr-FR" sz="1600" dirty="0">
                          <a:effectLst/>
                          <a:latin typeface="Calibri" panose="020F0502020204030204" pitchFamily="34" charset="0"/>
                          <a:ea typeface="Times New Roman" panose="02020603050405020304" pitchFamily="18" charset="0"/>
                          <a:cs typeface="Calibri" panose="020F0502020204030204" pitchFamily="34" charset="0"/>
                        </a:rPr>
                        <a:t>123</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632964811"/>
                  </a:ext>
                </a:extLst>
              </a:tr>
              <a:tr h="360366">
                <a:tc>
                  <a:txBody>
                    <a:bodyPr/>
                    <a:lstStyle/>
                    <a:p>
                      <a:pPr>
                        <a:lnSpc>
                          <a:spcPct val="115000"/>
                        </a:lnSpc>
                        <a:spcAft>
                          <a:spcPts val="0"/>
                        </a:spcAft>
                      </a:pPr>
                      <a:r>
                        <a:rPr lang="fr-FR" sz="1100" dirty="0">
                          <a:effectLst/>
                        </a:rPr>
                        <a:t>ZOUEIRATT</a:t>
                      </a:r>
                      <a:endParaRPr lang="fr-FR" sz="1100" dirty="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pPr algn="r">
                        <a:lnSpc>
                          <a:spcPct val="115000"/>
                        </a:lnSpc>
                        <a:spcAft>
                          <a:spcPts val="0"/>
                        </a:spcAft>
                      </a:pPr>
                      <a:r>
                        <a:rPr lang="fr-FR" sz="1100">
                          <a:effectLst/>
                        </a:rPr>
                        <a:t>-12,47</a:t>
                      </a:r>
                      <a:endParaRPr lang="fr-FR" sz="110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pPr algn="r">
                        <a:lnSpc>
                          <a:spcPct val="115000"/>
                        </a:lnSpc>
                        <a:spcAft>
                          <a:spcPts val="0"/>
                        </a:spcAft>
                      </a:pPr>
                      <a:r>
                        <a:rPr lang="fr-FR" sz="1100">
                          <a:effectLst/>
                        </a:rPr>
                        <a:t>22,75</a:t>
                      </a:r>
                      <a:endParaRPr lang="fr-FR" sz="110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endParaRPr lang="fr-FR" dirty="0"/>
                    </a:p>
                  </a:txBody>
                  <a:tcPr/>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3317164441"/>
                  </a:ext>
                </a:extLst>
              </a:tr>
              <a:tr h="360366">
                <a:tc>
                  <a:txBody>
                    <a:bodyPr/>
                    <a:lstStyle/>
                    <a:p>
                      <a:pPr>
                        <a:lnSpc>
                          <a:spcPct val="115000"/>
                        </a:lnSpc>
                        <a:spcAft>
                          <a:spcPts val="0"/>
                        </a:spcAft>
                      </a:pPr>
                      <a:r>
                        <a:rPr lang="fr-FR" sz="1100" dirty="0">
                          <a:effectLst/>
                        </a:rPr>
                        <a:t>BIR OUM GUREINE</a:t>
                      </a:r>
                      <a:endParaRPr lang="fr-FR" sz="1100" dirty="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pPr algn="r">
                        <a:lnSpc>
                          <a:spcPct val="115000"/>
                        </a:lnSpc>
                        <a:spcAft>
                          <a:spcPts val="0"/>
                        </a:spcAft>
                      </a:pPr>
                      <a:r>
                        <a:rPr lang="fr-FR" sz="1100">
                          <a:effectLst/>
                        </a:rPr>
                        <a:t>-11,58</a:t>
                      </a:r>
                      <a:endParaRPr lang="fr-FR" sz="110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pPr algn="r">
                        <a:lnSpc>
                          <a:spcPct val="115000"/>
                        </a:lnSpc>
                        <a:spcAft>
                          <a:spcPts val="0"/>
                        </a:spcAft>
                      </a:pPr>
                      <a:r>
                        <a:rPr lang="fr-FR" sz="1100">
                          <a:effectLst/>
                        </a:rPr>
                        <a:t>25,23</a:t>
                      </a:r>
                      <a:endParaRPr lang="fr-FR" sz="110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endParaRPr lang="fr-FR"/>
                    </a:p>
                  </a:txBody>
                  <a:tcPr/>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1159871917"/>
                  </a:ext>
                </a:extLst>
              </a:tr>
              <a:tr h="360366">
                <a:tc>
                  <a:txBody>
                    <a:bodyPr/>
                    <a:lstStyle/>
                    <a:p>
                      <a:pPr>
                        <a:lnSpc>
                          <a:spcPct val="115000"/>
                        </a:lnSpc>
                        <a:spcAft>
                          <a:spcPts val="0"/>
                        </a:spcAft>
                      </a:pPr>
                      <a:r>
                        <a:rPr lang="fr-FR" sz="1100" dirty="0">
                          <a:effectLst/>
                        </a:rPr>
                        <a:t>AKJOUJT</a:t>
                      </a:r>
                      <a:endParaRPr lang="fr-FR" sz="1100" dirty="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pPr algn="r">
                        <a:lnSpc>
                          <a:spcPct val="115000"/>
                        </a:lnSpc>
                        <a:spcAft>
                          <a:spcPts val="0"/>
                        </a:spcAft>
                      </a:pPr>
                      <a:r>
                        <a:rPr lang="fr-FR" sz="1100">
                          <a:effectLst/>
                        </a:rPr>
                        <a:t>-14,38</a:t>
                      </a:r>
                      <a:endParaRPr lang="fr-FR" sz="110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pPr algn="r">
                        <a:lnSpc>
                          <a:spcPct val="115000"/>
                        </a:lnSpc>
                        <a:spcAft>
                          <a:spcPts val="0"/>
                        </a:spcAft>
                      </a:pPr>
                      <a:r>
                        <a:rPr lang="fr-FR" sz="1100">
                          <a:effectLst/>
                        </a:rPr>
                        <a:t>19,75</a:t>
                      </a:r>
                      <a:endParaRPr lang="fr-FR" sz="110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endParaRPr lang="fr-FR"/>
                    </a:p>
                  </a:txBody>
                  <a:tcPr/>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3h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extLst>
                  <a:ext uri="{0D108BD9-81ED-4DB2-BD59-A6C34878D82A}">
                    <a16:rowId xmlns:a16="http://schemas.microsoft.com/office/drawing/2014/main" val="3091503631"/>
                  </a:ext>
                </a:extLst>
              </a:tr>
              <a:tr h="360366">
                <a:tc>
                  <a:txBody>
                    <a:bodyPr/>
                    <a:lstStyle/>
                    <a:p>
                      <a:pPr>
                        <a:lnSpc>
                          <a:spcPct val="115000"/>
                        </a:lnSpc>
                        <a:spcAft>
                          <a:spcPts val="0"/>
                        </a:spcAft>
                      </a:pPr>
                      <a:r>
                        <a:rPr lang="fr-FR" sz="1100" dirty="0">
                          <a:effectLst/>
                        </a:rPr>
                        <a:t> NKC Aéroport</a:t>
                      </a:r>
                      <a:endParaRPr lang="fr-FR" sz="1100" dirty="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tc>
                <a:tc>
                  <a:txBody>
                    <a:bodyPr/>
                    <a:lstStyle/>
                    <a:p>
                      <a:pPr algn="r">
                        <a:lnSpc>
                          <a:spcPct val="115000"/>
                        </a:lnSpc>
                        <a:spcAft>
                          <a:spcPts val="0"/>
                        </a:spcAft>
                      </a:pPr>
                      <a:r>
                        <a:rPr lang="fr-FR" sz="1100">
                          <a:effectLst/>
                        </a:rPr>
                        <a:t>-16,00</a:t>
                      </a:r>
                      <a:endParaRPr lang="fr-FR" sz="110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pPr algn="r">
                        <a:lnSpc>
                          <a:spcPct val="115000"/>
                        </a:lnSpc>
                        <a:spcAft>
                          <a:spcPts val="0"/>
                        </a:spcAft>
                      </a:pPr>
                      <a:r>
                        <a:rPr lang="fr-FR" sz="1100">
                          <a:effectLst/>
                        </a:rPr>
                        <a:t>18,08</a:t>
                      </a:r>
                      <a:endParaRPr lang="fr-FR" sz="110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endParaRPr lang="fr-FR"/>
                    </a:p>
                  </a:txBody>
                  <a:tcPr/>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3h</a:t>
                      </a:r>
                    </a:p>
                  </a:txBody>
                  <a:tcPr/>
                </a:tc>
                <a:extLst>
                  <a:ext uri="{0D108BD9-81ED-4DB2-BD59-A6C34878D82A}">
                    <a16:rowId xmlns:a16="http://schemas.microsoft.com/office/drawing/2014/main" val="1584390582"/>
                  </a:ext>
                </a:extLst>
              </a:tr>
              <a:tr h="360366">
                <a:tc>
                  <a:txBody>
                    <a:bodyPr/>
                    <a:lstStyle/>
                    <a:p>
                      <a:pPr>
                        <a:lnSpc>
                          <a:spcPct val="115000"/>
                        </a:lnSpc>
                        <a:spcAft>
                          <a:spcPts val="0"/>
                        </a:spcAft>
                      </a:pPr>
                      <a:r>
                        <a:rPr lang="fr-FR" sz="1100" dirty="0">
                          <a:effectLst/>
                        </a:rPr>
                        <a:t>BOUTILIMIT</a:t>
                      </a:r>
                      <a:endParaRPr lang="fr-FR" sz="1100" dirty="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pPr algn="r">
                        <a:lnSpc>
                          <a:spcPct val="115000"/>
                        </a:lnSpc>
                        <a:spcAft>
                          <a:spcPts val="0"/>
                        </a:spcAft>
                      </a:pPr>
                      <a:r>
                        <a:rPr lang="fr-FR" sz="1100">
                          <a:effectLst/>
                        </a:rPr>
                        <a:t>-14,70</a:t>
                      </a:r>
                      <a:endParaRPr lang="fr-FR" sz="110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pPr algn="r">
                        <a:lnSpc>
                          <a:spcPct val="115000"/>
                        </a:lnSpc>
                        <a:spcAft>
                          <a:spcPts val="0"/>
                        </a:spcAft>
                      </a:pPr>
                      <a:r>
                        <a:rPr lang="fr-FR" sz="1100" dirty="0">
                          <a:effectLst/>
                        </a:rPr>
                        <a:t>17,54</a:t>
                      </a:r>
                      <a:endParaRPr lang="fr-FR" sz="1100" dirty="0">
                        <a:effectLst/>
                        <a:latin typeface="Calibri" panose="020F0502020204030204" pitchFamily="34" charset="0"/>
                        <a:ea typeface="Calibri" panose="020F0502020204030204" pitchFamily="34" charset="0"/>
                        <a:cs typeface="Arial" panose="020B0604020202020204" pitchFamily="34" charset="0"/>
                      </a:endParaRPr>
                    </a:p>
                  </a:txBody>
                  <a:tcPr marL="44450" marR="44450" marT="0" marB="0" anchor="b"/>
                </a:tc>
                <a:tc>
                  <a:txBody>
                    <a:bodyPr/>
                    <a:lstStyle/>
                    <a:p>
                      <a:endParaRPr lang="fr-FR"/>
                    </a:p>
                  </a:txBody>
                  <a:tcPr/>
                </a:tc>
                <a:tc>
                  <a:txBody>
                    <a:bodyPr/>
                    <a:lstStyle/>
                    <a:p>
                      <a:r>
                        <a:rPr lang="fr-CH" dirty="0"/>
                        <a:t>SYNOP</a:t>
                      </a:r>
                      <a:endParaRPr lang="en-US" dirty="0"/>
                    </a:p>
                  </a:txBody>
                  <a:tcPr/>
                </a:tc>
                <a:tc>
                  <a:txBody>
                    <a:bodyPr/>
                    <a:lstStyle/>
                    <a:p>
                      <a:r>
                        <a:rPr lang="fr-CH" dirty="0"/>
                        <a:t>P,T;U;RR,RG;FF,DD</a:t>
                      </a:r>
                      <a:endParaRPr lang="en-US" dirty="0"/>
                    </a:p>
                  </a:txBody>
                  <a:tcPr/>
                </a:tc>
                <a:tc>
                  <a:txBody>
                    <a:bodyPr/>
                    <a:lstStyle/>
                    <a:p>
                      <a:endParaRPr lang="fr-FR" dirty="0"/>
                    </a:p>
                  </a:txBody>
                  <a:tcPr/>
                </a:tc>
                <a:extLst>
                  <a:ext uri="{0D108BD9-81ED-4DB2-BD59-A6C34878D82A}">
                    <a16:rowId xmlns:a16="http://schemas.microsoft.com/office/drawing/2014/main" val="3328043176"/>
                  </a:ext>
                </a:extLst>
              </a:tr>
            </a:tbl>
          </a:graphicData>
        </a:graphic>
      </p:graphicFrame>
      <p:sp>
        <p:nvSpPr>
          <p:cNvPr id="5" name="Title 1"/>
          <p:cNvSpPr>
            <a:spLocks noGrp="1"/>
          </p:cNvSpPr>
          <p:nvPr>
            <p:ph type="title"/>
          </p:nvPr>
        </p:nvSpPr>
        <p:spPr>
          <a:xfrm>
            <a:off x="2888673" y="0"/>
            <a:ext cx="6657109" cy="608830"/>
          </a:xfrm>
        </p:spPr>
        <p:txBody>
          <a:bodyPr>
            <a:normAutofit fontScale="90000"/>
          </a:bodyPr>
          <a:lstStyle/>
          <a:p>
            <a:r>
              <a:rPr lang="fr-CH" dirty="0"/>
              <a:t> liste de stations</a:t>
            </a:r>
            <a:endParaRPr lang="en-US" dirty="0"/>
          </a:p>
        </p:txBody>
      </p:sp>
    </p:spTree>
    <p:extLst>
      <p:ext uri="{BB962C8B-B14F-4D97-AF65-F5344CB8AC3E}">
        <p14:creationId xmlns:p14="http://schemas.microsoft.com/office/powerpoint/2010/main" val="2302716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sp>
        <p:nvSpPr>
          <p:cNvPr id="3" name="Content Placeholder 2"/>
          <p:cNvSpPr>
            <a:spLocks noGrp="1"/>
          </p:cNvSpPr>
          <p:nvPr>
            <p:ph idx="1"/>
          </p:nvPr>
        </p:nvSpPr>
        <p:spPr/>
        <p:txBody>
          <a:bodyPr/>
          <a:lstStyle/>
          <a:p>
            <a:pPr marL="0" indent="0" algn="ctr">
              <a:buNone/>
            </a:pPr>
            <a:endParaRPr lang="fr-FR" dirty="0"/>
          </a:p>
          <a:p>
            <a:pPr marL="0" indent="0" algn="ctr">
              <a:buNone/>
            </a:pPr>
            <a:r>
              <a:rPr lang="fr-FR" altLang="fr-FR" b="1" dirty="0">
                <a:latin typeface="Algerian" panose="04020705040A02060702" pitchFamily="82" charset="0"/>
              </a:rPr>
              <a:t>Merci pour votre attention</a:t>
            </a:r>
          </a:p>
          <a:p>
            <a:pPr marL="0" indent="0" algn="ctr">
              <a:buNone/>
            </a:pPr>
            <a:endParaRPr lang="fr-FR" dirty="0"/>
          </a:p>
          <a:p>
            <a:pPr marL="0" indent="0" algn="ctr">
              <a:buNone/>
            </a:pPr>
            <a:endParaRPr lang="fr-FR" dirty="0"/>
          </a:p>
          <a:p>
            <a:pPr marL="0" indent="0" algn="ctr">
              <a:buNone/>
            </a:pPr>
            <a:endParaRPr lang="fr-FR" dirty="0"/>
          </a:p>
        </p:txBody>
      </p:sp>
    </p:spTree>
    <p:extLst>
      <p:ext uri="{BB962C8B-B14F-4D97-AF65-F5344CB8AC3E}">
        <p14:creationId xmlns:p14="http://schemas.microsoft.com/office/powerpoint/2010/main" val="4273463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dirty="0"/>
          </a:p>
        </p:txBody>
      </p:sp>
      <p:sp>
        <p:nvSpPr>
          <p:cNvPr id="3" name="Content Placeholder 2"/>
          <p:cNvSpPr>
            <a:spLocks noGrp="1"/>
          </p:cNvSpPr>
          <p:nvPr>
            <p:ph idx="1"/>
          </p:nvPr>
        </p:nvSpPr>
        <p:spPr/>
        <p:txBody>
          <a:bodyPr>
            <a:normAutofit fontScale="55000" lnSpcReduction="20000"/>
          </a:bodyPr>
          <a:lstStyle/>
          <a:p>
            <a:r>
              <a:rPr lang="fr-FR" dirty="0"/>
              <a:t>La </a:t>
            </a:r>
            <a:r>
              <a:rPr lang="fr-FR" b="1" dirty="0"/>
              <a:t>Mauritanie</a:t>
            </a:r>
            <a:r>
              <a:rPr lang="fr-FR" dirty="0"/>
              <a:t> possède des frontières avec le Maroc, l'Algérie, le Mali et le Sénégal.</a:t>
            </a:r>
          </a:p>
          <a:p>
            <a:r>
              <a:rPr lang="fr-FR" sz="2800" dirty="0"/>
              <a:t>Population  3M8 Habitants</a:t>
            </a:r>
          </a:p>
          <a:p>
            <a:r>
              <a:rPr lang="fr-FR" sz="2800" dirty="0"/>
              <a:t>Langue Officielle l’Arabe</a:t>
            </a:r>
          </a:p>
          <a:p>
            <a:r>
              <a:rPr lang="fr-FR" dirty="0"/>
              <a:t>La surface est de 1M3km carré </a:t>
            </a:r>
          </a:p>
          <a:p>
            <a:r>
              <a:rPr lang="fr-FR" dirty="0"/>
              <a:t>Relief: La Mauritanie se divise en 4 régions :</a:t>
            </a:r>
          </a:p>
          <a:p>
            <a:pPr>
              <a:buFont typeface="Wingdings" panose="05000000000000000000" pitchFamily="2" charset="2"/>
              <a:buChar char="ü"/>
            </a:pPr>
            <a:r>
              <a:rPr lang="fr-FR" dirty="0"/>
              <a:t>le long de la côte atlantique environ 730 km </a:t>
            </a:r>
          </a:p>
          <a:p>
            <a:pPr>
              <a:buFont typeface="Wingdings" panose="05000000000000000000" pitchFamily="2" charset="2"/>
              <a:buChar char="ü"/>
            </a:pPr>
            <a:r>
              <a:rPr lang="fr-FR" dirty="0"/>
              <a:t>la région centrale est parsemée de plateaux escarpés ; </a:t>
            </a:r>
          </a:p>
          <a:p>
            <a:pPr>
              <a:buFont typeface="Wingdings" panose="05000000000000000000" pitchFamily="2" charset="2"/>
              <a:buChar char="ü"/>
            </a:pPr>
            <a:r>
              <a:rPr lang="fr-FR" dirty="0"/>
              <a:t>à l’est s’ouvrent de larges cuvettes dunaires ;</a:t>
            </a:r>
          </a:p>
          <a:p>
            <a:pPr>
              <a:buFont typeface="Wingdings" panose="05000000000000000000" pitchFamily="2" charset="2"/>
              <a:buChar char="ü"/>
            </a:pPr>
            <a:r>
              <a:rPr lang="fr-FR" dirty="0"/>
              <a:t>le fleuve Sénégal a creusé une vallée le long de la frontière sud du pays.</a:t>
            </a:r>
          </a:p>
          <a:p>
            <a:r>
              <a:rPr lang="fr-FR" dirty="0"/>
              <a:t>  la Mauritanie possède  2 parcs naturels </a:t>
            </a:r>
            <a:r>
              <a:rPr lang="fr-FR" dirty="0" err="1"/>
              <a:t>protegés</a:t>
            </a:r>
            <a:r>
              <a:rPr lang="fr-FR" dirty="0"/>
              <a:t> le parc de  </a:t>
            </a:r>
            <a:r>
              <a:rPr lang="fr-FR" dirty="0" err="1"/>
              <a:t>Diawling</a:t>
            </a:r>
            <a:r>
              <a:rPr lang="fr-FR" dirty="0"/>
              <a:t> et Banc d’ARGUIN </a:t>
            </a:r>
          </a:p>
          <a:p>
            <a:r>
              <a:rPr lang="fr-FR" dirty="0"/>
              <a:t>Des lacs, </a:t>
            </a:r>
            <a:r>
              <a:rPr lang="fr-FR" dirty="0" err="1"/>
              <a:t>Rkiz</a:t>
            </a:r>
            <a:r>
              <a:rPr lang="fr-FR" dirty="0"/>
              <a:t>  (Trarza) et </a:t>
            </a:r>
            <a:r>
              <a:rPr lang="fr-FR" dirty="0" err="1"/>
              <a:t>Mahmouda</a:t>
            </a:r>
            <a:r>
              <a:rPr lang="fr-FR" dirty="0"/>
              <a:t> au </a:t>
            </a:r>
            <a:r>
              <a:rPr lang="fr-FR" dirty="0" err="1"/>
              <a:t>Hodh</a:t>
            </a:r>
            <a:r>
              <a:rPr lang="fr-FR" dirty="0"/>
              <a:t> </a:t>
            </a:r>
            <a:r>
              <a:rPr lang="fr-FR" dirty="0" err="1"/>
              <a:t>Charghi</a:t>
            </a:r>
            <a:endParaRPr lang="fr-FR" dirty="0"/>
          </a:p>
          <a:p>
            <a:endParaRPr lang="fr-FR" dirty="0"/>
          </a:p>
          <a:p>
            <a:endParaRPr lang="fr-FR"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68691" y="2080400"/>
            <a:ext cx="3114005" cy="3059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5922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4B60A-B87A-4D5D-A42E-562EFBBF877D}"/>
              </a:ext>
            </a:extLst>
          </p:cNvPr>
          <p:cNvSpPr>
            <a:spLocks noGrp="1"/>
          </p:cNvSpPr>
          <p:nvPr>
            <p:ph type="title"/>
          </p:nvPr>
        </p:nvSpPr>
        <p:spPr>
          <a:xfrm>
            <a:off x="1295402" y="982133"/>
            <a:ext cx="7468770" cy="776330"/>
          </a:xfrm>
        </p:spPr>
        <p:txBody>
          <a:bodyPr/>
          <a:lstStyle/>
          <a:p>
            <a:r>
              <a:rPr lang="fr-FR" dirty="0"/>
              <a:t>Climat </a:t>
            </a:r>
          </a:p>
        </p:txBody>
      </p:sp>
      <p:sp>
        <p:nvSpPr>
          <p:cNvPr id="3" name="Content Placeholder 2">
            <a:extLst>
              <a:ext uri="{FF2B5EF4-FFF2-40B4-BE49-F238E27FC236}">
                <a16:creationId xmlns:a16="http://schemas.microsoft.com/office/drawing/2014/main" id="{2FD4A48A-F120-41E5-BD73-116D65CB28B9}"/>
              </a:ext>
            </a:extLst>
          </p:cNvPr>
          <p:cNvSpPr>
            <a:spLocks noGrp="1"/>
          </p:cNvSpPr>
          <p:nvPr>
            <p:ph idx="1"/>
          </p:nvPr>
        </p:nvSpPr>
        <p:spPr>
          <a:xfrm>
            <a:off x="1039839" y="2556932"/>
            <a:ext cx="6329288" cy="3318936"/>
          </a:xfrm>
        </p:spPr>
        <p:txBody>
          <a:bodyPr>
            <a:normAutofit lnSpcReduction="10000"/>
          </a:bodyPr>
          <a:lstStyle/>
          <a:p>
            <a:pPr algn="just"/>
            <a:r>
              <a:rPr lang="fr-FR" dirty="0"/>
              <a:t>La Mauritanie, pays totalement désertique dans sa partie nord et sahélien dans sa partie sud, se caractérise par un climat généralement chaud et sec marqué par des hivers relativement doux et des périodes d’hivernage très courtes (environ trois mois). En saison sèche, les températures dépassent le seuil de 40°C dans la quasi-totalité des régions du pays (exception faite de </a:t>
            </a:r>
            <a:r>
              <a:rPr lang="fr-FR" dirty="0" err="1"/>
              <a:t>Dakhlet</a:t>
            </a:r>
            <a:r>
              <a:rPr lang="fr-FR" dirty="0"/>
              <a:t> Nouadhibou,</a:t>
            </a:r>
          </a:p>
        </p:txBody>
      </p:sp>
      <p:pic>
        <p:nvPicPr>
          <p:cNvPr id="1026" name="Picture 2" descr="Image result for climat mauritanie">
            <a:extLst>
              <a:ext uri="{FF2B5EF4-FFF2-40B4-BE49-F238E27FC236}">
                <a16:creationId xmlns:a16="http://schemas.microsoft.com/office/drawing/2014/main" id="{2487167B-E477-407B-8B53-2DD681289D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9127" y="1634065"/>
            <a:ext cx="4220016" cy="3947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7533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48640" y="365125"/>
            <a:ext cx="10805160" cy="6132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6960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3727C-3774-479B-B554-E8B9D7BE165C}"/>
              </a:ext>
            </a:extLst>
          </p:cNvPr>
          <p:cNvSpPr>
            <a:spLocks noGrp="1"/>
          </p:cNvSpPr>
          <p:nvPr>
            <p:ph type="title"/>
          </p:nvPr>
        </p:nvSpPr>
        <p:spPr/>
        <p:txBody>
          <a:bodyPr/>
          <a:lstStyle/>
          <a:p>
            <a:endParaRPr lang="fr-FR"/>
          </a:p>
        </p:txBody>
      </p:sp>
      <p:pic>
        <p:nvPicPr>
          <p:cNvPr id="5" name="Content Placeholder 4">
            <a:extLst>
              <a:ext uri="{FF2B5EF4-FFF2-40B4-BE49-F238E27FC236}">
                <a16:creationId xmlns:a16="http://schemas.microsoft.com/office/drawing/2014/main" id="{66BF3BE7-AE3F-474E-8328-E6386DDEA93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839325" y="1133679"/>
            <a:ext cx="3863144" cy="3009405"/>
          </a:xfrm>
        </p:spPr>
      </p:pic>
      <p:pic>
        <p:nvPicPr>
          <p:cNvPr id="7" name="Picture 6">
            <a:extLst>
              <a:ext uri="{FF2B5EF4-FFF2-40B4-BE49-F238E27FC236}">
                <a16:creationId xmlns:a16="http://schemas.microsoft.com/office/drawing/2014/main" id="{6E4A7C6D-BE2D-415A-A650-36A552A2C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020" y="1133679"/>
            <a:ext cx="3144624" cy="3141663"/>
          </a:xfrm>
          <a:prstGeom prst="rect">
            <a:avLst/>
          </a:prstGeom>
        </p:spPr>
      </p:pic>
      <p:pic>
        <p:nvPicPr>
          <p:cNvPr id="11" name="Picture 10">
            <a:extLst>
              <a:ext uri="{FF2B5EF4-FFF2-40B4-BE49-F238E27FC236}">
                <a16:creationId xmlns:a16="http://schemas.microsoft.com/office/drawing/2014/main" id="{90D0FCA1-B84D-4EF9-88F6-BBBB0B20F22A}"/>
              </a:ext>
            </a:extLst>
          </p:cNvPr>
          <p:cNvPicPr>
            <a:picLocks noChangeAspect="1"/>
          </p:cNvPicPr>
          <p:nvPr/>
        </p:nvPicPr>
        <p:blipFill>
          <a:blip r:embed="rId4"/>
          <a:stretch>
            <a:fillRect/>
          </a:stretch>
        </p:blipFill>
        <p:spPr>
          <a:xfrm>
            <a:off x="4048936" y="1701542"/>
            <a:ext cx="3685097" cy="3870322"/>
          </a:xfrm>
          <a:prstGeom prst="rect">
            <a:avLst/>
          </a:prstGeom>
        </p:spPr>
      </p:pic>
    </p:spTree>
    <p:extLst>
      <p:ext uri="{BB962C8B-B14F-4D97-AF65-F5344CB8AC3E}">
        <p14:creationId xmlns:p14="http://schemas.microsoft.com/office/powerpoint/2010/main" val="1883171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07313" y="1254127"/>
            <a:ext cx="4989285" cy="331787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44" y="1368564"/>
            <a:ext cx="5648635" cy="3088999"/>
          </a:xfrm>
          <a:prstGeom prst="rect">
            <a:avLst/>
          </a:prstGeom>
        </p:spPr>
      </p:pic>
    </p:spTree>
    <p:extLst>
      <p:ext uri="{BB962C8B-B14F-4D97-AF65-F5344CB8AC3E}">
        <p14:creationId xmlns:p14="http://schemas.microsoft.com/office/powerpoint/2010/main" val="4081032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720438"/>
            <a:ext cx="9601196" cy="592568"/>
          </a:xfrm>
        </p:spPr>
        <p:txBody>
          <a:bodyPr>
            <a:normAutofit fontScale="90000"/>
          </a:bodyPr>
          <a:lstStyle/>
          <a:p>
            <a:r>
              <a:rPr lang="fr-FR" b="1" dirty="0">
                <a:solidFill>
                  <a:srgbClr val="000090"/>
                </a:solidFill>
              </a:rPr>
              <a:t>           Introduction du SMHN</a:t>
            </a:r>
            <a:endParaRPr lang="fr-FR" dirty="0"/>
          </a:p>
        </p:txBody>
      </p:sp>
      <p:sp>
        <p:nvSpPr>
          <p:cNvPr id="3" name="Content Placeholder 2"/>
          <p:cNvSpPr>
            <a:spLocks noGrp="1"/>
          </p:cNvSpPr>
          <p:nvPr>
            <p:ph idx="1"/>
          </p:nvPr>
        </p:nvSpPr>
        <p:spPr>
          <a:xfrm>
            <a:off x="838200" y="1313006"/>
            <a:ext cx="10515600" cy="4824557"/>
          </a:xfrm>
        </p:spPr>
        <p:txBody>
          <a:bodyPr>
            <a:normAutofit fontScale="40000" lnSpcReduction="20000"/>
          </a:bodyPr>
          <a:lstStyle/>
          <a:p>
            <a:pPr marL="0" indent="0" algn="ctr">
              <a:buNone/>
            </a:pPr>
            <a:br>
              <a:rPr lang="fr-FR" sz="6400" dirty="0"/>
            </a:br>
            <a:r>
              <a:rPr lang="fr-FR" sz="6400" dirty="0"/>
              <a:t>Historique</a:t>
            </a:r>
          </a:p>
          <a:p>
            <a:pPr marL="0" indent="0" algn="ctr">
              <a:buNone/>
            </a:pPr>
            <a:r>
              <a:rPr lang="fr-FR" altLang="fr-FR" sz="6400" dirty="0"/>
              <a:t>Les années 60, « article 10 » l’ASECNA;</a:t>
            </a:r>
            <a:endParaRPr lang="ar-SA" altLang="fr-FR" sz="6400" dirty="0">
              <a:ea typeface="Majalla UI"/>
            </a:endParaRPr>
          </a:p>
          <a:p>
            <a:pPr marL="548640" indent="-411480" fontAlgn="auto">
              <a:spcAft>
                <a:spcPts val="0"/>
              </a:spcAft>
              <a:buClr>
                <a:schemeClr val="tx1">
                  <a:shade val="95000"/>
                </a:schemeClr>
              </a:buClr>
              <a:buFontTx/>
              <a:buChar char="-"/>
              <a:defRPr/>
            </a:pPr>
            <a:r>
              <a:rPr lang="fr-FR" altLang="fr-FR" sz="6400" dirty="0"/>
              <a:t>En  1993: dénonciation de la convention Mauritanie-ASECNA pour la gestion de la Météorologie;</a:t>
            </a:r>
          </a:p>
          <a:p>
            <a:pPr marL="548640" indent="-411480" fontAlgn="auto">
              <a:spcAft>
                <a:spcPts val="0"/>
              </a:spcAft>
              <a:buClr>
                <a:schemeClr val="tx1">
                  <a:shade val="95000"/>
                </a:schemeClr>
              </a:buClr>
              <a:buFontTx/>
              <a:buChar char="-"/>
              <a:defRPr/>
            </a:pPr>
            <a:r>
              <a:rPr lang="fr-FR" altLang="fr-FR" sz="6400" dirty="0"/>
              <a:t>1994 création de la SAM ( Société des Aéroports de Mauritanie) et Mandat de gestion des activités nationale ( décret N° 94 105)</a:t>
            </a:r>
          </a:p>
          <a:p>
            <a:pPr marL="548640" indent="-411480" fontAlgn="auto">
              <a:spcAft>
                <a:spcPts val="0"/>
              </a:spcAft>
              <a:buClr>
                <a:schemeClr val="tx1">
                  <a:shade val="95000"/>
                </a:schemeClr>
              </a:buClr>
              <a:buFont typeface="Wingdings 2" panose="05020102010507070707" pitchFamily="18" charset="2"/>
              <a:buNone/>
              <a:defRPr/>
            </a:pPr>
            <a:r>
              <a:rPr lang="fr-FR" altLang="fr-FR" sz="6400" dirty="0"/>
              <a:t> - 2004  création de la Cellule Nationale de la Météorologie au sein du Ministère de l’équipement et des Transports;</a:t>
            </a:r>
          </a:p>
          <a:p>
            <a:pPr marL="548640" indent="-411480" fontAlgn="auto">
              <a:spcAft>
                <a:spcPts val="0"/>
              </a:spcAft>
              <a:buClr>
                <a:schemeClr val="tx1">
                  <a:shade val="95000"/>
                </a:schemeClr>
              </a:buClr>
              <a:buFont typeface="Wingdings 2" panose="05020102010507070707" pitchFamily="18" charset="2"/>
              <a:buNone/>
              <a:defRPr/>
            </a:pPr>
            <a:r>
              <a:rPr lang="fr-FR" altLang="fr-FR" sz="6400" dirty="0"/>
              <a:t>- Création de l’Office National de la Météorologie pour regrouper toutes les activités météorologiques au niveau National ( Ministère des Transports ).</a:t>
            </a:r>
            <a:endParaRPr lang="en-GB" altLang="fr-FR" sz="6400" dirty="0"/>
          </a:p>
          <a:p>
            <a:endParaRPr lang="fr-FR" sz="6400" dirty="0"/>
          </a:p>
        </p:txBody>
      </p:sp>
    </p:spTree>
    <p:extLst>
      <p:ext uri="{BB962C8B-B14F-4D97-AF65-F5344CB8AC3E}">
        <p14:creationId xmlns:p14="http://schemas.microsoft.com/office/powerpoint/2010/main" val="2754499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r-FR" dirty="0"/>
              <a:t>Mission de l’ONM</a:t>
            </a:r>
          </a:p>
        </p:txBody>
      </p:sp>
      <p:sp>
        <p:nvSpPr>
          <p:cNvPr id="3" name="Content Placeholder 2"/>
          <p:cNvSpPr>
            <a:spLocks noGrp="1"/>
          </p:cNvSpPr>
          <p:nvPr>
            <p:ph idx="1"/>
          </p:nvPr>
        </p:nvSpPr>
        <p:spPr/>
        <p:txBody>
          <a:bodyPr/>
          <a:lstStyle/>
          <a:p>
            <a:r>
              <a:rPr lang="fr-FR" dirty="0"/>
              <a:t>Contribuer à la sécurité des personnes et des biens;</a:t>
            </a:r>
          </a:p>
          <a:p>
            <a:r>
              <a:rPr lang="fr-FR" dirty="0"/>
              <a:t>Rendre efficace et rentable les activités socio-économiques du pays, par la fourniture d’informations nécessaires pour la prise de décision.  (bulletins de prévisions, avis d’alerte et données climatiques)</a:t>
            </a:r>
          </a:p>
          <a:p>
            <a:pPr marL="0" indent="0">
              <a:buNone/>
            </a:pPr>
            <a:endParaRPr lang="fr-FR" dirty="0"/>
          </a:p>
          <a:p>
            <a:endParaRPr lang="fr-FR" dirty="0"/>
          </a:p>
        </p:txBody>
      </p:sp>
    </p:spTree>
    <p:extLst>
      <p:ext uri="{BB962C8B-B14F-4D97-AF65-F5344CB8AC3E}">
        <p14:creationId xmlns:p14="http://schemas.microsoft.com/office/powerpoint/2010/main" val="17120104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B15E28"/>
      </a:accent1>
      <a:accent2>
        <a:srgbClr val="B13228"/>
      </a:accent2>
      <a:accent3>
        <a:srgbClr val="8B7B56"/>
      </a:accent3>
      <a:accent4>
        <a:srgbClr val="E09C41"/>
      </a:accent4>
      <a:accent5>
        <a:srgbClr val="9EAE51"/>
      </a:accent5>
      <a:accent6>
        <a:srgbClr val="6E7355"/>
      </a:accent6>
      <a:hlink>
        <a:srgbClr val="D37A21"/>
      </a:hlink>
      <a:folHlink>
        <a:srgbClr val="CA8F55"/>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039A4B3-0617-4CFC-B614-27363ECC28A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1686</TotalTime>
  <Words>741</Words>
  <Application>Microsoft Office PowerPoint</Application>
  <PresentationFormat>Widescreen</PresentationFormat>
  <Paragraphs>191</Paragraphs>
  <Slides>24</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Algerian</vt:lpstr>
      <vt:lpstr>Andalus</vt:lpstr>
      <vt:lpstr>Arial</vt:lpstr>
      <vt:lpstr>Calibri</vt:lpstr>
      <vt:lpstr>Garamond</vt:lpstr>
      <vt:lpstr>Wingdings</vt:lpstr>
      <vt:lpstr>Wingdings 2</vt:lpstr>
      <vt:lpstr>Organic</vt:lpstr>
      <vt:lpstr>Atelier OSCAR/Surface Dakar/Sénégal</vt:lpstr>
      <vt:lpstr> </vt:lpstr>
      <vt:lpstr>PowerPoint Presentation</vt:lpstr>
      <vt:lpstr>Climat </vt:lpstr>
      <vt:lpstr>PowerPoint Presentation</vt:lpstr>
      <vt:lpstr>PowerPoint Presentation</vt:lpstr>
      <vt:lpstr>PowerPoint Presentation</vt:lpstr>
      <vt:lpstr>           Introduction du SMHN</vt:lpstr>
      <vt:lpstr>Mission de l’ONM</vt:lpstr>
      <vt:lpstr>organigramme</vt:lpstr>
      <vt:lpstr>PowerPoint Presentation</vt:lpstr>
      <vt:lpstr>PowerPoint Presentation</vt:lpstr>
      <vt:lpstr>Domaines d’application prioritaires nationaux </vt:lpstr>
      <vt:lpstr>Inventaire des capacités d'observation nationales actuelles</vt:lpstr>
      <vt:lpstr>PowerPoint Presentation</vt:lpstr>
      <vt:lpstr> </vt:lpstr>
      <vt:lpstr>Station d’Aleg</vt:lpstr>
      <vt:lpstr>PowerPoint Presentation</vt:lpstr>
      <vt:lpstr>PowerPoint Presentation</vt:lpstr>
      <vt:lpstr>Station de NDB et PK144</vt:lpstr>
      <vt:lpstr>PowerPoint Presentation</vt:lpstr>
      <vt:lpstr>Autres remarques</vt:lpstr>
      <vt:lpstr> liste de stations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Atelier OSCAR/Surface</dc:title>
  <dc:creator>EL JILI</dc:creator>
  <cp:lastModifiedBy>EL JILI</cp:lastModifiedBy>
  <cp:revision>33</cp:revision>
  <dcterms:created xsi:type="dcterms:W3CDTF">2019-04-08T15:39:34Z</dcterms:created>
  <dcterms:modified xsi:type="dcterms:W3CDTF">2019-04-10T09:32:27Z</dcterms:modified>
</cp:coreProperties>
</file>