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6" r:id="rId3"/>
    <p:sldId id="270" r:id="rId4"/>
    <p:sldId id="295" r:id="rId5"/>
    <p:sldId id="288" r:id="rId6"/>
    <p:sldId id="291" r:id="rId7"/>
    <p:sldId id="292" r:id="rId8"/>
    <p:sldId id="290" r:id="rId9"/>
    <p:sldId id="289" r:id="rId10"/>
    <p:sldId id="297" r:id="rId11"/>
    <p:sldId id="293" r:id="rId12"/>
    <p:sldId id="272" r:id="rId13"/>
    <p:sldId id="274" r:id="rId14"/>
    <p:sldId id="261" r:id="rId15"/>
    <p:sldId id="258" r:id="rId16"/>
    <p:sldId id="264" r:id="rId17"/>
    <p:sldId id="257" r:id="rId18"/>
    <p:sldId id="268" r:id="rId19"/>
    <p:sldId id="263" r:id="rId20"/>
    <p:sldId id="267" r:id="rId21"/>
    <p:sldId id="259" r:id="rId22"/>
    <p:sldId id="266" r:id="rId23"/>
    <p:sldId id="260" r:id="rId24"/>
    <p:sldId id="265" r:id="rId25"/>
    <p:sldId id="275" r:id="rId26"/>
    <p:sldId id="276" r:id="rId27"/>
    <p:sldId id="277" r:id="rId28"/>
    <p:sldId id="278" r:id="rId29"/>
    <p:sldId id="287" r:id="rId30"/>
    <p:sldId id="279" r:id="rId31"/>
    <p:sldId id="286" r:id="rId32"/>
    <p:sldId id="298" r:id="rId33"/>
  </p:sldIdLst>
  <p:sldSz cx="9144000" cy="6858000" type="screen4x3"/>
  <p:notesSz cx="6811963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2005" autoAdjust="0"/>
  </p:normalViewPr>
  <p:slideViewPr>
    <p:cSldViewPr>
      <p:cViewPr varScale="1">
        <p:scale>
          <a:sx n="88" d="100"/>
          <a:sy n="88" d="100"/>
        </p:scale>
        <p:origin x="13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-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CCDBAD-A4CA-4E21-B32C-71D55D459394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AD4499-CEC7-4B86-8242-42F84177B6D8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335DCA-6158-4DA4-91EC-CC70D99B8C17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8337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9887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DAEA89-BCA1-48E3-942B-D0D6368AED87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F9EC74-3E7B-4FDD-AFFC-11788EA22DD0}" type="slidenum">
              <a:rPr lang="en-AU" altLang="en-US"/>
              <a:pPr/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1556CA-5D21-4125-96BA-E3FC6080C4CB}" type="slidenum">
              <a:rPr lang="en-AU" altLang="en-US"/>
              <a:pPr/>
              <a:t>12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1F2E4D-86CC-47FB-9ECD-3F70D0EE468D}" type="slidenum">
              <a:rPr lang="en-AU" altLang="en-US"/>
              <a:pPr/>
              <a:t>22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2CEC84-BE72-44BD-94A0-9F21396A430F}" type="slidenum">
              <a:rPr lang="en-AU" altLang="en-US">
                <a:solidFill>
                  <a:srgbClr val="000000"/>
                </a:solidFill>
              </a:rPr>
              <a:pPr/>
              <a:t>25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50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2BA1-9851-40E6-9686-1C8E2BA9E8D7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B40D4-2ABA-4FDB-8CA1-224746ABC830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21613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AD1D-2A8A-41F3-A673-5A7B583A4EBF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B41C-5AFF-4538-9A5F-03EA6873C189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43593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072C-4401-4941-8AB4-41E647B172B2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A078-CAEA-4B8E-A6C9-EA0BB4BADEA1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85525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93610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B050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4006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3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23C3-4D09-4E11-A762-D48A70F8CD4B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01DA-B193-4DE0-A548-4A4DEDD48520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03224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D602-DD83-456F-8B35-2D6AD885147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ACA0-821B-41AE-A228-211D067DD198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72104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7F4F-0CCB-4551-B743-C5DD8409673A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6D1B2-99BF-4622-A3EE-A56FD04C3A6B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187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CB78-93C9-4045-BAE3-45F822DCAAD2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E41D1-F830-4E2C-8B60-586884C27194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68851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DB71-E91D-48CD-872F-A7823C7B69EC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A14F6-91E5-4E9B-B593-7AF4C0F7B929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80222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5C45-A3CF-4A49-94CF-714EB8483264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F7129-EC1D-4A51-BAE3-124AE17D873C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424897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E81A-35DD-4411-AF3C-B34A5BCA614A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FF9A1-68CD-477F-8158-97627247ED3A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37317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7970C-0029-4B88-A44A-C3A326EB72EF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D58598-FF73-42C3-8735-C2F9AEA1EF7E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withcolor.com/hsl-color-schemer-01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vischeck.com/vischeck/vischeckImag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650" y="981075"/>
            <a:ext cx="8062913" cy="3530600"/>
          </a:xfrm>
        </p:spPr>
        <p:txBody>
          <a:bodyPr/>
          <a:lstStyle/>
          <a:p>
            <a:pPr algn="r" eaLnBrk="1" hangingPunct="1"/>
            <a:r>
              <a:rPr lang="ru-RU" altLang="en-US" sz="6600" smtClean="0"/>
              <a:t>Принципы когнитивного и визуального дизайна</a:t>
            </a:r>
            <a:endParaRPr lang="en-AU" altLang="en-US" sz="660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908175" y="4868863"/>
            <a:ext cx="6765925" cy="1655762"/>
          </a:xfrm>
        </p:spPr>
        <p:txBody>
          <a:bodyPr/>
          <a:lstStyle/>
          <a:p>
            <a:pPr algn="r" eaLnBrk="1" hangingPunct="1"/>
            <a:endParaRPr lang="en-US" altLang="en-US" sz="5400" b="1" smtClean="0">
              <a:solidFill>
                <a:srgbClr val="FF6600"/>
              </a:solidFill>
            </a:endParaRPr>
          </a:p>
          <a:p>
            <a:pPr algn="r" eaLnBrk="1" hangingPunct="1"/>
            <a:r>
              <a:rPr lang="ru-RU" altLang="en-US" sz="4400" b="1" smtClean="0">
                <a:solidFill>
                  <a:srgbClr val="FF6600"/>
                </a:solidFill>
              </a:rPr>
              <a:t>Ян</a:t>
            </a:r>
            <a:r>
              <a:rPr lang="en-AU" altLang="en-US" sz="4400" b="1" smtClean="0">
                <a:solidFill>
                  <a:srgbClr val="FF6600"/>
                </a:solidFill>
              </a:rPr>
              <a:t> </a:t>
            </a:r>
            <a:r>
              <a:rPr lang="ru-RU" altLang="en-US" sz="4400" b="1" smtClean="0">
                <a:solidFill>
                  <a:srgbClr val="FF6600"/>
                </a:solidFill>
              </a:rPr>
              <a:t>Белл</a:t>
            </a:r>
            <a:endParaRPr lang="en-AU" altLang="en-US" sz="4400" b="1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Подбирайте модели</a:t>
            </a:r>
            <a:endParaRPr lang="en-AU" altLang="en-US" sz="3200" smtClean="0"/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176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557338"/>
            <a:ext cx="7327900" cy="5400675"/>
          </a:xfrm>
        </p:spPr>
        <p:txBody>
          <a:bodyPr/>
          <a:lstStyle/>
          <a:p>
            <a:pPr marL="0" lvl="1"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en-US" sz="2800" b="1" dirty="0" smtClean="0">
                <a:solidFill>
                  <a:srgbClr val="FF6600"/>
                </a:solidFill>
              </a:rPr>
              <a:t>Мозг ищет образы и создаёт модели</a:t>
            </a:r>
            <a:endParaRPr lang="en-AU" altLang="en-US" sz="2800" b="1" dirty="0" smtClean="0">
              <a:solidFill>
                <a:srgbClr val="FF6600"/>
              </a:solidFill>
            </a:endParaRPr>
          </a:p>
          <a:p>
            <a:pPr marL="0" lvl="1"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en-US" sz="2200" dirty="0" smtClean="0"/>
              <a:t>Помогите своим ученикам создать такие модели</a:t>
            </a:r>
            <a:endParaRPr lang="en-AU" altLang="en-US" sz="2200" dirty="0" smtClean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Фокусируйте внимание на больших картинках</a:t>
            </a:r>
            <a:endParaRPr lang="en-AU" altLang="en-US" sz="2200" dirty="0" smtClean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Дайте им рамки, чтобы они смоги заполнить их деталями</a:t>
            </a:r>
            <a:endParaRPr lang="en-AU" altLang="en-US" sz="2200" dirty="0" smtClean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Визуальные модели – концептуальные модели, диаграммы, таблицы –  более эффективны для того, чтобы показать организацию, отношения, последовательности, характеристики</a:t>
            </a:r>
            <a:endParaRPr lang="en-AU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Преобразуйте данные в нформацию</a:t>
            </a:r>
            <a:endParaRPr lang="en-AU" altLang="en-US" sz="3200" smtClean="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81075"/>
            <a:ext cx="15176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341438"/>
            <a:ext cx="7615238" cy="2233612"/>
          </a:xfrm>
        </p:spPr>
        <p:txBody>
          <a:bodyPr/>
          <a:lstStyle/>
          <a:p>
            <a:pPr marL="0" lvl="1"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en-US" sz="2800" b="1" dirty="0">
                <a:solidFill>
                  <a:srgbClr val="FF6600"/>
                </a:solidFill>
              </a:rPr>
              <a:t>О</a:t>
            </a:r>
            <a:r>
              <a:rPr lang="ru-RU" altLang="en-US" sz="2800" b="1" dirty="0" smtClean="0">
                <a:solidFill>
                  <a:srgbClr val="FF6600"/>
                </a:solidFill>
              </a:rPr>
              <a:t>бъясните свои данные</a:t>
            </a:r>
            <a:endParaRPr lang="en-AU" altLang="en-US" sz="2800" b="1" dirty="0" smtClean="0">
              <a:solidFill>
                <a:srgbClr val="FF6600"/>
              </a:solidFill>
            </a:endParaRP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Не давайте строить догадки – направляйте поиск</a:t>
            </a:r>
            <a:endParaRPr lang="en-AU" altLang="en-US" sz="2200" dirty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/>
              <a:t>Используйте утверждение в качестве заголовка для диаграммы, </a:t>
            </a:r>
            <a:r>
              <a:rPr lang="ru-RU" altLang="en-US" sz="2200" dirty="0" smtClean="0"/>
              <a:t>карты</a:t>
            </a:r>
            <a:r>
              <a:rPr lang="ru-RU" altLang="en-US" sz="2200" dirty="0"/>
              <a:t> </a:t>
            </a:r>
            <a:r>
              <a:rPr lang="ru-RU" altLang="en-US" sz="2200" dirty="0" smtClean="0"/>
              <a:t>и т.д.</a:t>
            </a:r>
            <a:endParaRPr lang="en-AU" altLang="en-US" sz="2200" dirty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Выделите </a:t>
            </a:r>
            <a:r>
              <a:rPr lang="ru-RU" altLang="en-US" sz="2200" dirty="0"/>
              <a:t>основные результаты </a:t>
            </a:r>
            <a:r>
              <a:rPr lang="ru-RU" altLang="en-US" sz="2200" dirty="0" smtClean="0"/>
              <a:t>– повысьте эффективность соотношения сигнал-шум</a:t>
            </a:r>
            <a:endParaRPr lang="en-AU" altLang="en-US" sz="2200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83088"/>
            <a:ext cx="29416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755650" y="4076700"/>
            <a:ext cx="3024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en-US" sz="1600" b="1">
                <a:solidFill>
                  <a:srgbClr val="00B050"/>
                </a:solidFill>
                <a:cs typeface="Calibri" panose="020F0502020204030204" pitchFamily="34" charset="0"/>
              </a:rPr>
              <a:t>Климатология</a:t>
            </a:r>
            <a:endParaRPr lang="en-US" altLang="en-US" sz="1600" b="1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383088"/>
            <a:ext cx="294163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4572000" y="4005263"/>
            <a:ext cx="3887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  <a:cs typeface="Calibri" panose="020F0502020204030204" pitchFamily="34" charset="0"/>
              </a:rPr>
              <a:t>78%</a:t>
            </a:r>
            <a:r>
              <a:rPr lang="ru-RU" altLang="en-US" sz="1600" b="1">
                <a:solidFill>
                  <a:srgbClr val="00B050"/>
                </a:solidFill>
                <a:cs typeface="Calibri" panose="020F0502020204030204" pitchFamily="34" charset="0"/>
              </a:rPr>
              <a:t> штормов приходятся на июнь-август</a:t>
            </a:r>
            <a:endParaRPr lang="en-US" altLang="en-US" sz="1600" b="1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9613" y="6524625"/>
            <a:ext cx="1439862" cy="460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00B050"/>
              </a:solidFill>
            </a:endParaRPr>
          </a:p>
        </p:txBody>
      </p:sp>
      <p:sp>
        <p:nvSpPr>
          <p:cNvPr id="13322" name="TextBox 2"/>
          <p:cNvSpPr txBox="1">
            <a:spLocks noChangeArrowheads="1"/>
          </p:cNvSpPr>
          <p:nvPr/>
        </p:nvSpPr>
        <p:spPr bwMode="auto">
          <a:xfrm>
            <a:off x="1042988" y="3716338"/>
            <a:ext cx="655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600" b="1"/>
              <a:t>               </a:t>
            </a:r>
            <a:r>
              <a:rPr lang="ru-RU" altLang="en-US" sz="1600" b="1">
                <a:solidFill>
                  <a:srgbClr val="FF6600"/>
                </a:solidFill>
              </a:rPr>
              <a:t>Данные</a:t>
            </a:r>
            <a:r>
              <a:rPr lang="en-AU" altLang="en-US" sz="1600" b="1"/>
              <a:t>                                                                          </a:t>
            </a:r>
            <a:r>
              <a:rPr lang="ru-RU" altLang="en-US" sz="1600" b="1">
                <a:solidFill>
                  <a:srgbClr val="FF6600"/>
                </a:solidFill>
              </a:rPr>
              <a:t>Информация</a:t>
            </a:r>
            <a:endParaRPr lang="en-AU" altLang="en-US" sz="16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4213" y="1844675"/>
            <a:ext cx="7772400" cy="2387600"/>
          </a:xfrm>
        </p:spPr>
        <p:txBody>
          <a:bodyPr/>
          <a:lstStyle/>
          <a:p>
            <a:pPr eaLnBrk="1" hangingPunct="1"/>
            <a:r>
              <a:rPr lang="ru-RU" altLang="en-US" smtClean="0">
                <a:solidFill>
                  <a:schemeClr val="bg1"/>
                </a:solidFill>
              </a:rPr>
              <a:t>Принципы</a:t>
            </a:r>
            <a:br>
              <a:rPr lang="ru-RU" altLang="en-US" smtClean="0">
                <a:solidFill>
                  <a:schemeClr val="bg1"/>
                </a:solidFill>
              </a:rPr>
            </a:br>
            <a:r>
              <a:rPr lang="ru-RU" altLang="en-US" smtClean="0">
                <a:solidFill>
                  <a:schemeClr val="bg1"/>
                </a:solidFill>
              </a:rPr>
              <a:t>визуального </a:t>
            </a:r>
            <a:br>
              <a:rPr lang="ru-RU" altLang="en-US" smtClean="0">
                <a:solidFill>
                  <a:schemeClr val="bg1"/>
                </a:solidFill>
              </a:rPr>
            </a:br>
            <a:r>
              <a:rPr lang="ru-RU" altLang="en-US" smtClean="0">
                <a:solidFill>
                  <a:schemeClr val="bg1"/>
                </a:solidFill>
              </a:rPr>
              <a:t>дизайна</a:t>
            </a:r>
            <a:endParaRPr lang="en-AU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Роль визуального дизайна - </a:t>
            </a:r>
            <a:r>
              <a:rPr lang="ru-RU" sz="4400" b="1" dirty="0" smtClean="0">
                <a:solidFill>
                  <a:srgbClr val="FF6600"/>
                </a:solidFill>
              </a:rPr>
              <a:t>помочь пониманию</a:t>
            </a:r>
            <a:endParaRPr lang="en-AU" sz="4900" b="1" dirty="0">
              <a:solidFill>
                <a:srgbClr val="FF66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616825" cy="5400675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ru-RU" altLang="en-US" sz="3200" smtClean="0"/>
              <a:t>Уменьшение когнитивной нагрузки</a:t>
            </a:r>
            <a:endParaRPr lang="en-AU" altLang="en-US" sz="3200" smtClean="0"/>
          </a:p>
          <a:p>
            <a:pPr marL="808038" lvl="1" indent="-350838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Дайте читателю сосредоточиться на том, что важно и не вынуждайте его заниматься тем, что не имеет значения</a:t>
            </a:r>
            <a:endParaRPr lang="en-AU" altLang="en-US" sz="2200" smtClean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ru-RU" altLang="en-US" sz="3200" smtClean="0"/>
              <a:t>Наставляйте читателя</a:t>
            </a:r>
            <a:endParaRPr lang="en-AU" altLang="en-US" sz="3200" smtClean="0"/>
          </a:p>
          <a:p>
            <a:pPr marL="808038" lvl="1" indent="-350838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Выделите важные моменты</a:t>
            </a:r>
            <a:endParaRPr lang="en-AU" altLang="en-US" sz="2200" smtClean="0"/>
          </a:p>
          <a:p>
            <a:pPr marL="808038" lvl="1" indent="-350838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Обеспечьте чёткую иерархию информации</a:t>
            </a:r>
            <a:endParaRPr lang="en-AU" altLang="en-US" sz="2200" smtClean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ru-RU" altLang="en-US" sz="3200" smtClean="0"/>
              <a:t>Заинтересуйте </a:t>
            </a:r>
            <a:endParaRPr lang="en-AU" altLang="en-US" sz="3200" smtClean="0"/>
          </a:p>
          <a:p>
            <a:pPr marL="808038" lvl="1" indent="-350838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Если это выглядит интересным, люди будут это читать</a:t>
            </a:r>
            <a:endParaRPr lang="en-AU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mtClean="0"/>
              <a:t>Примените эти принципы</a:t>
            </a:r>
            <a:endParaRPr lang="en-AU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5400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6600"/>
                </a:solidFill>
                <a:ea typeface="+mj-ea"/>
                <a:cs typeface="+mj-cs"/>
              </a:rPr>
              <a:t>У</a:t>
            </a:r>
            <a:r>
              <a:rPr lang="ru-RU" sz="3200" dirty="0" smtClean="0"/>
              <a:t>прощение</a:t>
            </a:r>
            <a:r>
              <a:rPr lang="en-AU" sz="3200" dirty="0" smtClean="0"/>
              <a:t> – </a:t>
            </a:r>
            <a:r>
              <a:rPr lang="ru-RU" sz="3200" dirty="0" smtClean="0"/>
              <a:t>но не слишком</a:t>
            </a:r>
            <a:endParaRPr lang="en-AU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6600"/>
                </a:solidFill>
                <a:ea typeface="+mj-ea"/>
                <a:cs typeface="+mj-cs"/>
              </a:rPr>
              <a:t>К</a:t>
            </a:r>
            <a:r>
              <a:rPr lang="ru-RU" sz="3200" dirty="0" smtClean="0"/>
              <a:t>онтрастность</a:t>
            </a:r>
            <a:r>
              <a:rPr lang="en-AU" sz="3200" dirty="0" smtClean="0"/>
              <a:t> – </a:t>
            </a:r>
            <a:r>
              <a:rPr lang="ru-RU" sz="3200" dirty="0" smtClean="0"/>
              <a:t>чтобы сконцентрировать внимание</a:t>
            </a:r>
            <a:endParaRPr lang="en-AU" sz="3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400" b="1" dirty="0">
                <a:solidFill>
                  <a:srgbClr val="FF6600"/>
                </a:solidFill>
                <a:ea typeface="+mj-ea"/>
                <a:cs typeface="+mj-cs"/>
              </a:rPr>
              <a:t>П</a:t>
            </a:r>
            <a:r>
              <a:rPr lang="ru-RU" sz="3200" dirty="0" smtClean="0"/>
              <a:t>овторение</a:t>
            </a:r>
            <a:r>
              <a:rPr lang="en-AU" sz="3200" dirty="0" smtClean="0"/>
              <a:t> –</a:t>
            </a:r>
            <a:r>
              <a:rPr lang="ru-RU" sz="3200" dirty="0" smtClean="0"/>
              <a:t> для </a:t>
            </a:r>
            <a:r>
              <a:rPr lang="ru-RU" sz="3200" dirty="0"/>
              <a:t>обеспечения согласованности и ожиданий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400" b="1" dirty="0">
                <a:solidFill>
                  <a:srgbClr val="FF6600"/>
                </a:solidFill>
                <a:ea typeface="+mj-ea"/>
                <a:cs typeface="+mj-cs"/>
              </a:rPr>
              <a:t>В</a:t>
            </a:r>
            <a:r>
              <a:rPr lang="ru-RU" sz="3200" dirty="0" smtClean="0"/>
              <a:t>ыравнивание</a:t>
            </a:r>
            <a:r>
              <a:rPr lang="en-AU" sz="3200" dirty="0" smtClean="0"/>
              <a:t> – </a:t>
            </a:r>
            <a:r>
              <a:rPr lang="ru-RU" sz="3200" dirty="0"/>
              <a:t>для обеспечения согласованности</a:t>
            </a:r>
            <a:endParaRPr lang="en-AU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6600"/>
                </a:solidFill>
                <a:ea typeface="+mj-ea"/>
                <a:cs typeface="+mj-cs"/>
              </a:rPr>
              <a:t>П</a:t>
            </a:r>
            <a:r>
              <a:rPr lang="ru-RU" sz="3200" dirty="0" smtClean="0"/>
              <a:t>одобие</a:t>
            </a:r>
            <a:r>
              <a:rPr lang="en-AU" sz="3200" dirty="0" smtClean="0"/>
              <a:t>  -</a:t>
            </a:r>
            <a:r>
              <a:rPr lang="ru-RU" sz="3200" dirty="0" smtClean="0"/>
              <a:t> группируйте подобное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571182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4400" b="1" dirty="0" smtClean="0">
                <a:solidFill>
                  <a:srgbClr val="FF6600"/>
                </a:solidFill>
              </a:rPr>
              <a:t>Упрощайте,</a:t>
            </a:r>
            <a:r>
              <a:rPr lang="en-AU" altLang="en-US" sz="4400" dirty="0" smtClean="0"/>
              <a:t> </a:t>
            </a:r>
            <a:r>
              <a:rPr lang="ru-RU" altLang="en-US" sz="4400" dirty="0" smtClean="0"/>
              <a:t/>
            </a:r>
            <a:br>
              <a:rPr lang="ru-RU" altLang="en-US" sz="4400" dirty="0" smtClean="0"/>
            </a:br>
            <a:r>
              <a:rPr lang="ru-RU" altLang="en-US" dirty="0" smtClean="0"/>
              <a:t>но не слишком</a:t>
            </a:r>
            <a:endParaRPr lang="en-AU" altLang="en-US" dirty="0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639763" y="1338263"/>
            <a:ext cx="7886700" cy="5400675"/>
          </a:xfrm>
        </p:spPr>
        <p:txBody>
          <a:bodyPr/>
          <a:lstStyle/>
          <a:p>
            <a:pPr eaLnBrk="1" hangingPunct="1"/>
            <a:r>
              <a:rPr lang="ru-RU" altLang="en-US" smtClean="0"/>
              <a:t>Удалите всё абсолютно ненужное</a:t>
            </a:r>
            <a:endParaRPr lang="en-AU" alt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96188" y="6381750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/>
              <a:t>Слайд</a:t>
            </a:r>
            <a:r>
              <a:rPr lang="en-AU" altLang="en-US" sz="1400"/>
              <a:t> 5 </a:t>
            </a:r>
            <a:r>
              <a:rPr lang="ru-RU" altLang="en-US" sz="1400"/>
              <a:t>из</a:t>
            </a:r>
            <a:r>
              <a:rPr lang="en-AU" altLang="en-US" sz="1400"/>
              <a:t> 137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6381750"/>
            <a:ext cx="475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/>
              <a:t>Название события (Люди не знают где они находятся</a:t>
            </a:r>
            <a:r>
              <a:rPr lang="en-US" altLang="en-US" sz="1400"/>
              <a:t>?)</a:t>
            </a:r>
            <a:endParaRPr lang="en-AU" altLang="en-US" sz="1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6381750"/>
            <a:ext cx="1296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/>
              <a:t>Имя автора</a:t>
            </a:r>
            <a:endParaRPr lang="en-AU" altLang="en-US" sz="14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37275" y="2679700"/>
            <a:ext cx="1747838" cy="1666875"/>
            <a:chOff x="251520" y="5018249"/>
            <a:chExt cx="1018616" cy="973039"/>
          </a:xfrm>
        </p:grpSpPr>
        <p:pic>
          <p:nvPicPr>
            <p:cNvPr id="1742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8249"/>
              <a:ext cx="836712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Box 7"/>
            <p:cNvSpPr txBox="1">
              <a:spLocks noChangeArrowheads="1"/>
            </p:cNvSpPr>
            <p:nvPr/>
          </p:nvSpPr>
          <p:spPr bwMode="auto">
            <a:xfrm>
              <a:off x="251521" y="5811651"/>
              <a:ext cx="1018615" cy="17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en-US" sz="1400"/>
                <a:t>Случайный график</a:t>
              </a:r>
              <a:endParaRPr lang="en-AU" altLang="en-US" sz="1400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39775" y="2355850"/>
            <a:ext cx="1616075" cy="1389063"/>
            <a:chOff x="1434070" y="2924945"/>
            <a:chExt cx="1614945" cy="1389135"/>
          </a:xfrm>
        </p:grpSpPr>
        <p:grpSp>
          <p:nvGrpSpPr>
            <p:cNvPr id="17419" name="Group 35"/>
            <p:cNvGrpSpPr>
              <a:grpSpLocks/>
            </p:cNvGrpSpPr>
            <p:nvPr/>
          </p:nvGrpSpPr>
          <p:grpSpPr bwMode="auto">
            <a:xfrm>
              <a:off x="1434070" y="2924945"/>
              <a:ext cx="1614945" cy="980728"/>
              <a:chOff x="4378705" y="675821"/>
              <a:chExt cx="2138689" cy="1298120"/>
            </a:xfrm>
          </p:grpSpPr>
          <p:sp>
            <p:nvSpPr>
              <p:cNvPr id="11" name="Freeform 10"/>
              <p:cNvSpPr/>
              <p:nvPr/>
            </p:nvSpPr>
            <p:spPr>
              <a:xfrm rot="17879581">
                <a:off x="4321829" y="810430"/>
                <a:ext cx="1298647" cy="1029428"/>
              </a:xfrm>
              <a:custGeom>
                <a:avLst/>
                <a:gdLst>
                  <a:gd name="connsiteX0" fmla="*/ 1287760 w 2455918"/>
                  <a:gd name="connsiteY0" fmla="*/ 0 h 1947344"/>
                  <a:gd name="connsiteX1" fmla="*/ 2420094 w 2455918"/>
                  <a:gd name="connsiteY1" fmla="*/ 673937 h 1947344"/>
                  <a:gd name="connsiteX2" fmla="*/ 2455918 w 2455918"/>
                  <a:gd name="connsiteY2" fmla="*/ 748302 h 1947344"/>
                  <a:gd name="connsiteX3" fmla="*/ 2419215 w 2455918"/>
                  <a:gd name="connsiteY3" fmla="*/ 687887 h 1947344"/>
                  <a:gd name="connsiteX4" fmla="*/ 1351384 w 2455918"/>
                  <a:gd name="connsiteY4" fmla="*/ 120126 h 1947344"/>
                  <a:gd name="connsiteX5" fmla="*/ 63624 w 2455918"/>
                  <a:gd name="connsiteY5" fmla="*/ 1407886 h 1947344"/>
                  <a:gd name="connsiteX6" fmla="*/ 164823 w 2455918"/>
                  <a:gd name="connsiteY6" fmla="*/ 1909140 h 1947344"/>
                  <a:gd name="connsiteX7" fmla="*/ 183226 w 2455918"/>
                  <a:gd name="connsiteY7" fmla="*/ 1947344 h 1947344"/>
                  <a:gd name="connsiteX8" fmla="*/ 155426 w 2455918"/>
                  <a:gd name="connsiteY8" fmla="*/ 1901583 h 1947344"/>
                  <a:gd name="connsiteX9" fmla="*/ 0 w 2455918"/>
                  <a:gd name="connsiteY9" fmla="*/ 1287760 h 1947344"/>
                  <a:gd name="connsiteX10" fmla="*/ 1287760 w 2455918"/>
                  <a:gd name="connsiteY10" fmla="*/ 0 h 194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5918" h="1947344">
                    <a:moveTo>
                      <a:pt x="1287760" y="0"/>
                    </a:moveTo>
                    <a:cubicBezTo>
                      <a:pt x="1776717" y="0"/>
                      <a:pt x="2202026" y="272510"/>
                      <a:pt x="2420094" y="673937"/>
                    </a:cubicBezTo>
                    <a:lnTo>
                      <a:pt x="2455918" y="748302"/>
                    </a:lnTo>
                    <a:lnTo>
                      <a:pt x="2419215" y="687887"/>
                    </a:lnTo>
                    <a:cubicBezTo>
                      <a:pt x="2187795" y="345341"/>
                      <a:pt x="1795890" y="120126"/>
                      <a:pt x="1351384" y="120126"/>
                    </a:cubicBezTo>
                    <a:cubicBezTo>
                      <a:pt x="640174" y="120126"/>
                      <a:pt x="63624" y="696676"/>
                      <a:pt x="63624" y="1407886"/>
                    </a:cubicBezTo>
                    <a:cubicBezTo>
                      <a:pt x="63624" y="1585689"/>
                      <a:pt x="99658" y="1755075"/>
                      <a:pt x="164823" y="1909140"/>
                    </a:cubicBezTo>
                    <a:lnTo>
                      <a:pt x="183226" y="1947344"/>
                    </a:lnTo>
                    <a:lnTo>
                      <a:pt x="155426" y="1901583"/>
                    </a:lnTo>
                    <a:cubicBezTo>
                      <a:pt x="56304" y="1719116"/>
                      <a:pt x="0" y="1510013"/>
                      <a:pt x="0" y="1287760"/>
                    </a:cubicBezTo>
                    <a:cubicBezTo>
                      <a:pt x="0" y="576550"/>
                      <a:pt x="576550" y="0"/>
                      <a:pt x="1287760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380807" y="822917"/>
                <a:ext cx="2136587" cy="1084307"/>
              </a:xfrm>
              <a:custGeom>
                <a:avLst/>
                <a:gdLst>
                  <a:gd name="connsiteX0" fmla="*/ 1287760 w 2455918"/>
                  <a:gd name="connsiteY0" fmla="*/ 0 h 1947344"/>
                  <a:gd name="connsiteX1" fmla="*/ 2420094 w 2455918"/>
                  <a:gd name="connsiteY1" fmla="*/ 673937 h 1947344"/>
                  <a:gd name="connsiteX2" fmla="*/ 2455918 w 2455918"/>
                  <a:gd name="connsiteY2" fmla="*/ 748302 h 1947344"/>
                  <a:gd name="connsiteX3" fmla="*/ 2419215 w 2455918"/>
                  <a:gd name="connsiteY3" fmla="*/ 687887 h 1947344"/>
                  <a:gd name="connsiteX4" fmla="*/ 1351384 w 2455918"/>
                  <a:gd name="connsiteY4" fmla="*/ 120126 h 1947344"/>
                  <a:gd name="connsiteX5" fmla="*/ 63624 w 2455918"/>
                  <a:gd name="connsiteY5" fmla="*/ 1407886 h 1947344"/>
                  <a:gd name="connsiteX6" fmla="*/ 164823 w 2455918"/>
                  <a:gd name="connsiteY6" fmla="*/ 1909140 h 1947344"/>
                  <a:gd name="connsiteX7" fmla="*/ 183226 w 2455918"/>
                  <a:gd name="connsiteY7" fmla="*/ 1947344 h 1947344"/>
                  <a:gd name="connsiteX8" fmla="*/ 155426 w 2455918"/>
                  <a:gd name="connsiteY8" fmla="*/ 1901583 h 1947344"/>
                  <a:gd name="connsiteX9" fmla="*/ 0 w 2455918"/>
                  <a:gd name="connsiteY9" fmla="*/ 1287760 h 1947344"/>
                  <a:gd name="connsiteX10" fmla="*/ 1287760 w 2455918"/>
                  <a:gd name="connsiteY10" fmla="*/ 0 h 194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5918" h="1947344">
                    <a:moveTo>
                      <a:pt x="1287760" y="0"/>
                    </a:moveTo>
                    <a:cubicBezTo>
                      <a:pt x="1776717" y="0"/>
                      <a:pt x="2202026" y="272510"/>
                      <a:pt x="2420094" y="673937"/>
                    </a:cubicBezTo>
                    <a:lnTo>
                      <a:pt x="2455918" y="748302"/>
                    </a:lnTo>
                    <a:lnTo>
                      <a:pt x="2419215" y="687887"/>
                    </a:lnTo>
                    <a:cubicBezTo>
                      <a:pt x="2187795" y="345341"/>
                      <a:pt x="1795890" y="120126"/>
                      <a:pt x="1351384" y="120126"/>
                    </a:cubicBezTo>
                    <a:cubicBezTo>
                      <a:pt x="640174" y="120126"/>
                      <a:pt x="63624" y="696676"/>
                      <a:pt x="63624" y="1407886"/>
                    </a:cubicBezTo>
                    <a:cubicBezTo>
                      <a:pt x="63624" y="1585689"/>
                      <a:pt x="99658" y="1755075"/>
                      <a:pt x="164823" y="1909140"/>
                    </a:cubicBezTo>
                    <a:lnTo>
                      <a:pt x="183226" y="1947344"/>
                    </a:lnTo>
                    <a:lnTo>
                      <a:pt x="155426" y="1901583"/>
                    </a:lnTo>
                    <a:cubicBezTo>
                      <a:pt x="56304" y="1719116"/>
                      <a:pt x="0" y="1510013"/>
                      <a:pt x="0" y="1287760"/>
                    </a:cubicBezTo>
                    <a:cubicBezTo>
                      <a:pt x="0" y="576550"/>
                      <a:pt x="576550" y="0"/>
                      <a:pt x="128776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V="1">
                <a:off x="4378705" y="808208"/>
                <a:ext cx="2136589" cy="1084307"/>
              </a:xfrm>
              <a:custGeom>
                <a:avLst/>
                <a:gdLst>
                  <a:gd name="connsiteX0" fmla="*/ 1287760 w 2455918"/>
                  <a:gd name="connsiteY0" fmla="*/ 0 h 1947344"/>
                  <a:gd name="connsiteX1" fmla="*/ 2420094 w 2455918"/>
                  <a:gd name="connsiteY1" fmla="*/ 673937 h 1947344"/>
                  <a:gd name="connsiteX2" fmla="*/ 2455918 w 2455918"/>
                  <a:gd name="connsiteY2" fmla="*/ 748302 h 1947344"/>
                  <a:gd name="connsiteX3" fmla="*/ 2419215 w 2455918"/>
                  <a:gd name="connsiteY3" fmla="*/ 687887 h 1947344"/>
                  <a:gd name="connsiteX4" fmla="*/ 1351384 w 2455918"/>
                  <a:gd name="connsiteY4" fmla="*/ 120126 h 1947344"/>
                  <a:gd name="connsiteX5" fmla="*/ 63624 w 2455918"/>
                  <a:gd name="connsiteY5" fmla="*/ 1407886 h 1947344"/>
                  <a:gd name="connsiteX6" fmla="*/ 164823 w 2455918"/>
                  <a:gd name="connsiteY6" fmla="*/ 1909140 h 1947344"/>
                  <a:gd name="connsiteX7" fmla="*/ 183226 w 2455918"/>
                  <a:gd name="connsiteY7" fmla="*/ 1947344 h 1947344"/>
                  <a:gd name="connsiteX8" fmla="*/ 155426 w 2455918"/>
                  <a:gd name="connsiteY8" fmla="*/ 1901583 h 1947344"/>
                  <a:gd name="connsiteX9" fmla="*/ 0 w 2455918"/>
                  <a:gd name="connsiteY9" fmla="*/ 1287760 h 1947344"/>
                  <a:gd name="connsiteX10" fmla="*/ 1287760 w 2455918"/>
                  <a:gd name="connsiteY10" fmla="*/ 0 h 194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5918" h="1947344">
                    <a:moveTo>
                      <a:pt x="1287760" y="0"/>
                    </a:moveTo>
                    <a:cubicBezTo>
                      <a:pt x="1776717" y="0"/>
                      <a:pt x="2202026" y="272510"/>
                      <a:pt x="2420094" y="673937"/>
                    </a:cubicBezTo>
                    <a:lnTo>
                      <a:pt x="2455918" y="748302"/>
                    </a:lnTo>
                    <a:lnTo>
                      <a:pt x="2419215" y="687887"/>
                    </a:lnTo>
                    <a:cubicBezTo>
                      <a:pt x="2187795" y="345341"/>
                      <a:pt x="1795890" y="120126"/>
                      <a:pt x="1351384" y="120126"/>
                    </a:cubicBezTo>
                    <a:cubicBezTo>
                      <a:pt x="640174" y="120126"/>
                      <a:pt x="63624" y="696676"/>
                      <a:pt x="63624" y="1407886"/>
                    </a:cubicBezTo>
                    <a:cubicBezTo>
                      <a:pt x="63624" y="1585689"/>
                      <a:pt x="99658" y="1755075"/>
                      <a:pt x="164823" y="1909140"/>
                    </a:cubicBezTo>
                    <a:lnTo>
                      <a:pt x="183226" y="1947344"/>
                    </a:lnTo>
                    <a:lnTo>
                      <a:pt x="155426" y="1901583"/>
                    </a:lnTo>
                    <a:cubicBezTo>
                      <a:pt x="56304" y="1719116"/>
                      <a:pt x="0" y="1510013"/>
                      <a:pt x="0" y="1287760"/>
                    </a:cubicBezTo>
                    <a:cubicBezTo>
                      <a:pt x="0" y="576550"/>
                      <a:pt x="576550" y="0"/>
                      <a:pt x="128776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/>
              </a:p>
            </p:txBody>
          </p:sp>
          <p:sp>
            <p:nvSpPr>
              <p:cNvPr id="17424" name="TextBox 26"/>
              <p:cNvSpPr txBox="1">
                <a:spLocks noChangeArrowheads="1"/>
              </p:cNvSpPr>
              <p:nvPr/>
            </p:nvSpPr>
            <p:spPr bwMode="auto">
              <a:xfrm>
                <a:off x="4665067" y="1103684"/>
                <a:ext cx="1656184" cy="529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AU" altLang="en-US" sz="2000">
                    <a:latin typeface="Vivaldi" panose="03020602050506090804" pitchFamily="66" charset="0"/>
                  </a:rPr>
                  <a:t>Ian Bell</a:t>
                </a:r>
              </a:p>
            </p:txBody>
          </p:sp>
        </p:grpSp>
        <p:sp>
          <p:nvSpPr>
            <p:cNvPr id="17420" name="TextBox 19"/>
            <p:cNvSpPr txBox="1">
              <a:spLocks noChangeArrowheads="1"/>
            </p:cNvSpPr>
            <p:nvPr/>
          </p:nvSpPr>
          <p:spPr bwMode="auto">
            <a:xfrm>
              <a:off x="1604762" y="4006303"/>
              <a:ext cx="1296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1400"/>
                <a:t>Логотип</a:t>
              </a:r>
              <a:endParaRPr lang="en-AU" altLang="en-US" sz="1400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60538" y="3744913"/>
            <a:ext cx="4540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/>
              <a:t>Ненужный текст Ненужный текст  Ненужный текст</a:t>
            </a:r>
            <a:endParaRPr lang="en-AU" altLang="en-US" sz="1400"/>
          </a:p>
          <a:p>
            <a:pPr eaLnBrk="1" hangingPunct="1"/>
            <a:r>
              <a:rPr lang="ru-RU" altLang="en-US" sz="1400"/>
              <a:t>Ненужный текст Ненужный текст Ненужный текст</a:t>
            </a:r>
            <a:endParaRPr lang="en-AU" altLang="en-US" sz="1400"/>
          </a:p>
          <a:p>
            <a:pPr eaLnBrk="1" hangingPunct="1"/>
            <a:r>
              <a:rPr lang="ru-RU" altLang="en-US" sz="1400"/>
              <a:t>Ненужный текст Ненужный текст Ненужный текст</a:t>
            </a:r>
            <a:endParaRPr lang="en-AU" altLang="en-US" sz="1400"/>
          </a:p>
          <a:p>
            <a:pPr eaLnBrk="1" hangingPunct="1"/>
            <a:r>
              <a:rPr lang="ru-RU" altLang="en-US" sz="1400"/>
              <a:t>Ненужный текст Ненужный текст Ненужный текст</a:t>
            </a:r>
            <a:endParaRPr lang="en-AU" altLang="en-US" sz="1400"/>
          </a:p>
          <a:p>
            <a:pPr eaLnBrk="1" hangingPunct="1"/>
            <a:r>
              <a:rPr lang="ru-RU" altLang="en-US" sz="1400"/>
              <a:t>Ненужный текст Ненужный текст Ненужный текст</a:t>
            </a:r>
            <a:endParaRPr lang="en-AU" altLang="en-US" sz="1400"/>
          </a:p>
          <a:p>
            <a:pPr eaLnBrk="1" hangingPunct="1"/>
            <a:endParaRPr lang="en-AU" altLang="en-US" sz="1400"/>
          </a:p>
          <a:p>
            <a:pPr eaLnBrk="1" hangingPunct="1"/>
            <a:endParaRPr lang="en-AU" altLang="en-US" sz="1400"/>
          </a:p>
          <a:p>
            <a:pPr eaLnBrk="1" hangingPunct="1"/>
            <a:endParaRPr lang="en-AU" altLang="en-US" sz="1400"/>
          </a:p>
          <a:p>
            <a:pPr eaLnBrk="1" hangingPunct="1"/>
            <a:endParaRPr lang="en-AU" altLang="en-US" sz="1400"/>
          </a:p>
          <a:p>
            <a:pPr eaLnBrk="1" hangingPunct="1"/>
            <a:endParaRPr lang="en-AU" altLang="en-US" sz="1400"/>
          </a:p>
          <a:p>
            <a:pPr eaLnBrk="1" hangingPunct="1"/>
            <a:endParaRPr lang="en-AU" altLang="en-US" sz="1400"/>
          </a:p>
          <a:p>
            <a:pPr eaLnBrk="1" hangingPunct="1"/>
            <a:endParaRPr lang="en-AU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51852E-6 L -2.22222E-6 -8.51852E-6 C -0.00017 -0.0044 -2.22222E-6 -0.00857 -0.00086 -0.01274 C -0.00139 -0.01459 -0.0033 -0.01505 -0.00416 -0.0169 C -0.00468 -0.01806 -0.00468 -0.01968 -0.00503 -0.02107 C -0.00573 -0.02339 -0.00659 -0.02547 -0.00711 -0.02801 C -0.00764 -0.0301 -0.00781 -0.03264 -0.00833 -0.03496 C -0.0085 -0.03635 -0.00902 -0.03751 -0.00937 -0.03913 C -0.01007 -0.04214 -0.01059 -0.04561 -0.01128 -0.04885 C -0.01198 -0.05163 -0.01354 -0.05718 -0.01354 -0.05718 C -0.01389 -0.06065 -0.01406 -0.06714 -0.01545 -0.07107 C -0.02014 -0.08334 -0.01718 -0.07269 -0.02066 -0.08357 C -0.02257 -0.08889 -0.02448 -0.09445 -0.02586 -0.10024 C -0.02656 -0.10301 -0.02743 -0.10556 -0.02812 -0.10857 C -0.02847 -0.11042 -0.02847 -0.11227 -0.02916 -0.11413 C -0.02968 -0.11598 -0.03385 -0.12269 -0.03437 -0.12385 C -0.03507 -0.12547 -0.03559 -0.12755 -0.03628 -0.1294 C -0.03698 -0.13079 -0.03784 -0.13195 -0.03854 -0.13357 C -0.03889 -0.13473 -0.03889 -0.13635 -0.03941 -0.13774 C -0.04027 -0.13936 -0.04166 -0.14028 -0.04271 -0.1419 C -0.0434 -0.14306 -0.04409 -0.14445 -0.04461 -0.14607 C -0.04548 -0.14769 -0.04583 -0.15001 -0.0467 -0.15163 C -0.04791 -0.15325 -0.04948 -0.1544 -0.05086 -0.15579 C -0.05191 -0.15811 -0.05312 -0.16019 -0.05399 -0.16274 C -0.05989 -0.17639 -0.05764 -0.18218 -0.07291 -0.19746 C -0.07413 -0.19885 -0.07552 -0.20024 -0.07691 -0.20163 C -0.08038 -0.20487 -0.08194 -0.20556 -0.08524 -0.20996 C -0.08663 -0.21158 -0.08715 -0.21389 -0.08836 -0.21551 C -0.10816 -0.23704 -0.08993 -0.2132 -0.09982 -0.22663 C -0.10017 -0.22801 -0.10017 -0.22964 -0.10086 -0.23079 C -0.11163 -0.24491 -0.09514 -0.21459 -0.10729 -0.23635 C -0.10833 -0.23843 -0.10885 -0.24121 -0.11041 -0.24329 C -0.11146 -0.24468 -0.11319 -0.24491 -0.11441 -0.24607 C -0.11805 -0.24862 -0.12152 -0.25139 -0.12482 -0.2544 C -0.12708 -0.25649 -0.12899 -0.25926 -0.13125 -0.26135 C -0.13281 -0.26297 -0.13472 -0.26389 -0.13646 -0.26551 C -0.14114 -0.26968 -0.14548 -0.27454 -0.15 -0.2794 C -0.15156 -0.28126 -0.15295 -0.28403 -0.15521 -0.28496 C -0.15833 -0.28635 -0.16232 -0.28774 -0.16545 -0.29051 C -0.17691 -0.30093 -0.18802 -0.31227 -0.19982 -0.32246 C -0.20156 -0.32408 -0.20416 -0.32362 -0.20607 -0.32524 C -0.20712 -0.32616 -0.20798 -0.32755 -0.2092 -0.32801 C -0.2118 -0.32894 -0.21475 -0.32871 -0.21753 -0.3294 C -0.21892 -0.32964 -0.22014 -0.33056 -0.2217 -0.33079 C -0.22777 -0.33149 -0.2342 -0.33172 -0.24045 -0.33218 C -0.26302 -0.33727 -0.23177 -0.32964 -0.25191 -0.33635 C -0.25416 -0.33704 -0.25677 -0.33704 -0.2592 -0.33774 C -0.2618 -0.33843 -0.2658 -0.34028 -0.26857 -0.34051 C -0.2743 -0.34075 -0.28038 -0.34051 -0.28628 -0.34051 " pathEditMode="relative" ptsTypes="AAAAAAAAAAAAAAAAAAAAAAAAAAAAAAAAAAAAAAAAAAAAAAAAA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0017 0.00023 C -0.00052 -0.00255 -0.00208 -0.02523 -0.00208 -0.02685 C -0.00208 -0.04838 -0.00191 -0.07014 -0.00121 -0.09121 C -0.00121 -0.09352 -0.00087 -0.09514 -0.00017 -0.09699 C 0.00018 -0.09861 0.00122 -0.09977 0.00191 -0.10116 C 0.00278 -0.1044 0.00348 -0.10787 0.00417 -0.11088 C 0.00452 -0.1125 0.00452 -0.11412 0.00521 -0.11528 C 0.00556 -0.1169 0.0066 -0.11829 0.00712 -0.11945 C 0.00816 -0.12986 0.00747 -0.13056 0.01129 -0.13912 C 0.0132 -0.14329 0.0165 -0.14607 0.01788 -0.15023 C 0.01858 -0.15278 0.01893 -0.15509 0.01997 -0.15741 C 0.02188 -0.16296 0.02466 -0.16806 0.02622 -0.17408 C 0.02657 -0.1757 0.02657 -0.17732 0.02726 -0.17824 C 0.02795 -0.17963 0.02934 -0.18033 0.03021 -0.18125 C 0.03195 -0.18287 0.03334 -0.18519 0.03473 -0.18704 C 0.03629 -0.19144 0.03837 -0.19746 0.04098 -0.20093 C 0.04202 -0.20232 0.04375 -0.20255 0.04497 -0.20347 C 0.04566 -0.20625 0.04601 -0.20857 0.04705 -0.21088 C 0.04809 -0.21204 0.04931 -0.21227 0.05035 -0.21343 C 0.05139 -0.21482 0.05243 -0.21621 0.05365 -0.21759 C 0.05712 -0.22315 0.06407 -0.23472 0.06407 -0.23449 C 0.06441 -0.23634 0.06441 -0.23866 0.06511 -0.24028 C 0.06615 -0.2419 0.06806 -0.24259 0.06945 -0.24445 C 0.07084 -0.24676 0.0724 -0.25 0.07344 -0.25301 C 0.07448 -0.25509 0.07552 -0.25741 0.07674 -0.25996 C 0.07743 -0.26111 0.07813 -0.26273 0.07882 -0.26412 C 0.07986 -0.26667 0.08091 -0.26968 0.08212 -0.27246 C 0.08577 -0.2838 0.08212 -0.27523 0.08716 -0.28634 C 0.08785 -0.28796 0.0882 -0.28958 0.08924 -0.29051 C 0.09045 -0.29213 0.09219 -0.29236 0.09358 -0.29352 C 0.09792 -0.29769 0.09514 -0.29792 0.09983 -0.29908 C 0.10799 -0.30093 0.1066 -0.29931 0.11233 -0.30208 C 0.11563 -0.30324 0.11893 -0.30463 0.12205 -0.30602 C 0.12292 -0.30671 0.12396 -0.30741 0.125 -0.30764 L 0.13143 -0.3088 C 0.14913 -0.31273 0.12934 -0.30833 0.14514 -0.31181 C 0.15139 -0.31736 0.14601 -0.31343 0.15782 -0.31574 C 0.1592 -0.31644 0.16042 -0.31713 0.16181 -0.31736 C 0.16511 -0.31806 0.17986 -0.3206 0.18525 -0.32176 L 0.1967 -0.32315 C 0.20434 -0.32593 0.204 -0.32523 0.21129 -0.32986 C 0.22709 -0.33982 0.21875 -0.33727 0.23038 -0.33958 C 0.23212 -0.34074 0.23386 -0.34213 0.23577 -0.34259 C 0.24045 -0.34375 0.25052 -0.3456 0.25052 -0.34537 C 0.25157 -0.34653 0.25226 -0.34746 0.25348 -0.34815 C 0.25521 -0.34884 0.25695 -0.34884 0.25886 -0.34954 C 0.26163 -0.3507 0.26424 -0.35162 0.26719 -0.35232 C 0.26858 -0.35278 0.26997 -0.35301 0.27153 -0.35371 C 0.28698 -0.36088 0.27032 -0.35371 0.30209 -0.36204 C 0.31979 -0.3669 0.30903 -0.36435 0.33455 -0.36921 C 0.3415 -0.37199 0.34861 -0.37523 0.35556 -0.37755 C 0.36389 -0.38056 0.36893 -0.38148 0.37674 -0.3831 C 0.38143 -0.38773 0.37969 -0.38588 0.38212 -0.38866 " pathEditMode="relative" rAng="0" ptsTypes="AAAAAAAAAAAAAAAAAAAAAAAAAAAAAAAAAAAAAAAAAAAAAAAAAAAAAA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68073 0.00879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z="4400" b="1" smtClean="0">
                <a:solidFill>
                  <a:srgbClr val="FF6600"/>
                </a:solidFill>
              </a:rPr>
              <a:t>Упрощайте,</a:t>
            </a:r>
            <a:r>
              <a:rPr lang="en-AU" altLang="en-US" sz="4400" smtClean="0"/>
              <a:t> </a:t>
            </a:r>
            <a:r>
              <a:rPr lang="ru-RU" altLang="en-US" smtClean="0"/>
              <a:t>но не слишком</a:t>
            </a:r>
            <a:endParaRPr lang="en-AU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5400675"/>
          </a:xfrm>
        </p:spPr>
        <p:txBody>
          <a:bodyPr/>
          <a:lstStyle/>
          <a:p>
            <a:pPr eaLnBrk="1" hangingPunct="1"/>
            <a:r>
              <a:rPr lang="ru-RU" altLang="en-US" smtClean="0"/>
              <a:t>Удалите всё абсолютно ненужное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755650" y="2565400"/>
            <a:ext cx="7632700" cy="3887788"/>
            <a:chOff x="755576" y="2564904"/>
            <a:chExt cx="7632848" cy="3888432"/>
          </a:xfrm>
        </p:grpSpPr>
        <p:sp>
          <p:nvSpPr>
            <p:cNvPr id="15" name="Rectangle 14"/>
            <p:cNvSpPr/>
            <p:nvPr/>
          </p:nvSpPr>
          <p:spPr>
            <a:xfrm>
              <a:off x="755576" y="2564904"/>
              <a:ext cx="7632848" cy="38884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8438" name="TextBox 16"/>
            <p:cNvSpPr txBox="1">
              <a:spLocks noChangeArrowheads="1"/>
            </p:cNvSpPr>
            <p:nvPr/>
          </p:nvSpPr>
          <p:spPr bwMode="auto">
            <a:xfrm>
              <a:off x="827584" y="2643324"/>
              <a:ext cx="7416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rgbClr val="FF6600"/>
                  </a:solidFill>
                </a:rPr>
                <a:t>Познавательная информация</a:t>
              </a:r>
              <a:endParaRPr lang="en-AU" altLang="en-US" sz="2400">
                <a:solidFill>
                  <a:srgbClr val="FF66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015" y="3357198"/>
              <a:ext cx="7416944" cy="26928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000" b="1" dirty="0">
                  <a:latin typeface="+mn-lt"/>
                </a:rPr>
                <a:t>Упрощение уменьшает когнитивную нагрузку</a:t>
              </a:r>
              <a:endParaRPr lang="en-AU" sz="2000" b="1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dirty="0">
                  <a:latin typeface="+mn-lt"/>
                </a:rPr>
                <a:t>Любое  ненужное содержание будет мешать пониманию, </a:t>
              </a:r>
              <a:endParaRPr lang="en-US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      </a:t>
              </a:r>
              <a:r>
                <a:rPr lang="ru-RU" dirty="0">
                  <a:latin typeface="+mn-lt"/>
                </a:rPr>
                <a:t>поскольку   потребуется больше усилий, чтобы выделить важное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dirty="0">
                  <a:latin typeface="+mn-lt"/>
                </a:rPr>
                <a:t>Дополнительные графики могут отвлечь внимание от того, что важно (Но если они постоянно повторяются, то мы привыкаем к ним и игнорируем их. Таким образом, в них нет смысла.)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/>
              </a:pPr>
              <a:endParaRPr lang="en-AU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dirty="0">
                  <a:latin typeface="+mn-lt"/>
                </a:rPr>
                <a:t>Громоздкие фоны не дают сосредоточиться на содержании</a:t>
              </a:r>
              <a:endParaRPr lang="en-A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dirty="0" smtClean="0"/>
              <a:t>Используйте</a:t>
            </a:r>
            <a:r>
              <a:rPr lang="en-AU" altLang="en-US" dirty="0" smtClean="0"/>
              <a:t> </a:t>
            </a:r>
            <a:r>
              <a:rPr lang="ru-RU" altLang="en-US" sz="4400" b="1" dirty="0" smtClean="0">
                <a:solidFill>
                  <a:srgbClr val="FF6600"/>
                </a:solidFill>
              </a:rPr>
              <a:t>контрастность</a:t>
            </a:r>
            <a:r>
              <a:rPr lang="en-AU" altLang="en-US" sz="4400" dirty="0" smtClean="0">
                <a:solidFill>
                  <a:srgbClr val="FF6600"/>
                </a:solidFill>
              </a:rPr>
              <a:t> </a:t>
            </a:r>
            <a:r>
              <a:rPr lang="ru-RU" altLang="en-US" dirty="0" smtClean="0"/>
              <a:t>чтобы привлечь внимание</a:t>
            </a:r>
            <a:endParaRPr lang="en-AU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8650" y="1557338"/>
            <a:ext cx="1855788" cy="576262"/>
          </a:xfrm>
        </p:spPr>
        <p:txBody>
          <a:bodyPr/>
          <a:lstStyle/>
          <a:p>
            <a:pPr eaLnBrk="1" hangingPunct="1"/>
            <a:r>
              <a:rPr lang="ru-RU" altLang="en-US" smtClean="0"/>
              <a:t>Размер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71775" y="1577975"/>
            <a:ext cx="360363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3492500" y="1577975"/>
            <a:ext cx="358775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4211638" y="1577975"/>
            <a:ext cx="360362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932363" y="1577975"/>
            <a:ext cx="360362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580063" y="1433513"/>
            <a:ext cx="504825" cy="5048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372225" y="1577975"/>
            <a:ext cx="360363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7092950" y="1577975"/>
            <a:ext cx="358775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28650" y="2565400"/>
            <a:ext cx="6823075" cy="576263"/>
            <a:chOff x="628650" y="2564903"/>
            <a:chExt cx="6823670" cy="576064"/>
          </a:xfrm>
        </p:grpSpPr>
        <p:sp>
          <p:nvSpPr>
            <p:cNvPr id="11" name="Rectangle 10"/>
            <p:cNvSpPr/>
            <p:nvPr/>
          </p:nvSpPr>
          <p:spPr>
            <a:xfrm>
              <a:off x="2771962" y="2636316"/>
              <a:ext cx="360394" cy="3602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163" y="2636316"/>
              <a:ext cx="360393" cy="3602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1950" y="2636316"/>
              <a:ext cx="360393" cy="36023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32738" y="2636316"/>
              <a:ext cx="358806" cy="3602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1938" y="2636316"/>
              <a:ext cx="360394" cy="3602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72726" y="2636316"/>
              <a:ext cx="358806" cy="3602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91927" y="2636316"/>
              <a:ext cx="360393" cy="3602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19478" name="Content Placeholder 2"/>
            <p:cNvSpPr txBox="1">
              <a:spLocks/>
            </p:cNvSpPr>
            <p:nvPr/>
          </p:nvSpPr>
          <p:spPr bwMode="auto">
            <a:xfrm>
              <a:off x="628650" y="2564903"/>
              <a:ext cx="185511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ru-RU" altLang="en-US" sz="2800"/>
                <a:t>Цвет</a:t>
              </a:r>
              <a:endParaRPr lang="en-AU" altLang="en-US" sz="28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AU" altLang="en-US" sz="280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28650" y="3573463"/>
            <a:ext cx="7399338" cy="2159000"/>
            <a:chOff x="628650" y="3573014"/>
            <a:chExt cx="7399734" cy="2160242"/>
          </a:xfrm>
        </p:grpSpPr>
        <p:sp>
          <p:nvSpPr>
            <p:cNvPr id="19469" name="Content Placeholder 2"/>
            <p:cNvSpPr txBox="1">
              <a:spLocks/>
            </p:cNvSpPr>
            <p:nvPr/>
          </p:nvSpPr>
          <p:spPr bwMode="auto">
            <a:xfrm>
              <a:off x="628650" y="3573014"/>
              <a:ext cx="1567170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ru-RU" altLang="en-US" sz="2800"/>
                <a:t>Шрифты</a:t>
              </a:r>
              <a:endParaRPr lang="en-AU" altLang="en-US" sz="2800"/>
            </a:p>
          </p:txBody>
        </p:sp>
        <p:sp>
          <p:nvSpPr>
            <p:cNvPr id="19470" name="Content Placeholder 2"/>
            <p:cNvSpPr txBox="1">
              <a:spLocks/>
            </p:cNvSpPr>
            <p:nvPr/>
          </p:nvSpPr>
          <p:spPr bwMode="auto">
            <a:xfrm>
              <a:off x="2339752" y="3573014"/>
              <a:ext cx="5688632" cy="2160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ru-RU" altLang="en-US" sz="2200"/>
                <a:t>Измените по меньшей мере</a:t>
              </a:r>
              <a:r>
                <a:rPr lang="en-AU" altLang="en-US" sz="2200"/>
                <a:t> 2 </a:t>
              </a:r>
              <a:r>
                <a:rPr lang="ru-RU" altLang="en-US" sz="2200"/>
                <a:t>характеристики шрифта</a:t>
              </a:r>
              <a:r>
                <a:rPr lang="en-AU" altLang="en-US" sz="2200"/>
                <a:t>. </a:t>
              </a:r>
              <a:r>
                <a:rPr lang="ru-RU" altLang="en-US" sz="2200"/>
                <a:t>Не просто измените размер или не только используйте жирный </a:t>
              </a:r>
              <a:r>
                <a:rPr lang="ru-RU" altLang="en-US" sz="2200" b="1"/>
                <a:t>шрифт</a:t>
              </a:r>
              <a:r>
                <a:rPr lang="ru-RU" altLang="en-US" sz="2200"/>
                <a:t>.</a:t>
              </a:r>
              <a:r>
                <a:rPr lang="en-AU" altLang="en-US" sz="2200"/>
                <a:t> </a:t>
              </a:r>
              <a:r>
                <a:rPr lang="ru-RU" altLang="en-US" sz="2400" b="1"/>
                <a:t>Измените обе характеристики</a:t>
              </a:r>
              <a:r>
                <a:rPr lang="en-AU" altLang="en-US" sz="2200"/>
                <a:t>. </a:t>
              </a:r>
              <a:r>
                <a:rPr lang="ru-RU" altLang="en-US" sz="2200"/>
                <a:t>Вы также можете изменить</a:t>
              </a:r>
              <a:r>
                <a:rPr lang="ru-RU" altLang="en-US" sz="2200" b="1">
                  <a:solidFill>
                    <a:srgbClr val="FF6600"/>
                  </a:solidFill>
                </a:rPr>
                <a:t> цвет </a:t>
              </a:r>
              <a:r>
                <a:rPr lang="ru-RU" altLang="en-US" sz="2200"/>
                <a:t>или </a:t>
              </a:r>
              <a:r>
                <a:rPr lang="ru-RU" altLang="en-US" sz="2200" b="1"/>
                <a:t>тип шрифта. </a:t>
              </a:r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ru-RU" altLang="en-US" sz="2200" i="1"/>
                <a:t>Наклонный текст</a:t>
              </a:r>
              <a:r>
                <a:rPr lang="en-AU" altLang="en-US" sz="2200"/>
                <a:t>, </a:t>
              </a:r>
              <a:r>
                <a:rPr lang="ru-RU" altLang="en-US" sz="2200" u="sng"/>
                <a:t>подчеркнутый текст</a:t>
              </a:r>
              <a:r>
                <a:rPr lang="en-AU" altLang="en-US" sz="2200" u="sng"/>
                <a:t> </a:t>
              </a:r>
              <a:r>
                <a:rPr lang="ru-RU" altLang="en-US" sz="2200"/>
                <a:t>или текст в ЗАГЛАВНЫХ БУКВАХ тяжело читать.</a:t>
              </a:r>
              <a:endParaRPr lang="en-AU" altLang="en-US" sz="22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AU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dirty="0" smtClean="0"/>
              <a:t>Используйте</a:t>
            </a:r>
            <a:r>
              <a:rPr lang="en-AU" altLang="en-US" dirty="0" smtClean="0"/>
              <a:t> </a:t>
            </a:r>
            <a:r>
              <a:rPr lang="ru-RU" altLang="en-US" sz="4400" b="1" dirty="0" smtClean="0">
                <a:solidFill>
                  <a:srgbClr val="FF6600"/>
                </a:solidFill>
              </a:rPr>
              <a:t>контрастность</a:t>
            </a:r>
            <a:r>
              <a:rPr lang="en-AU" altLang="en-US" sz="4400" dirty="0" smtClean="0">
                <a:solidFill>
                  <a:srgbClr val="FF6600"/>
                </a:solidFill>
              </a:rPr>
              <a:t> </a:t>
            </a:r>
            <a:r>
              <a:rPr lang="ru-RU" altLang="en-US" dirty="0" smtClean="0"/>
              <a:t>чтобы привлечь внимание</a:t>
            </a:r>
            <a:endParaRPr lang="en-AU" alt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28650" y="1341438"/>
            <a:ext cx="1350963" cy="574675"/>
          </a:xfrm>
        </p:spPr>
        <p:txBody>
          <a:bodyPr/>
          <a:lstStyle/>
          <a:p>
            <a:pPr eaLnBrk="1" hangingPunct="1"/>
            <a:r>
              <a:rPr lang="ru-RU" altLang="en-US" smtClean="0"/>
              <a:t>Размер</a:t>
            </a:r>
            <a:endParaRPr lang="en-AU" altLang="en-US" smtClean="0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755650" y="2565400"/>
            <a:ext cx="7632700" cy="3887788"/>
            <a:chOff x="755576" y="2564904"/>
            <a:chExt cx="7632848" cy="3888432"/>
          </a:xfrm>
        </p:grpSpPr>
        <p:sp>
          <p:nvSpPr>
            <p:cNvPr id="6" name="Rectangle 5"/>
            <p:cNvSpPr/>
            <p:nvPr/>
          </p:nvSpPr>
          <p:spPr>
            <a:xfrm>
              <a:off x="755576" y="2564904"/>
              <a:ext cx="7632848" cy="38884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0488" name="TextBox 6"/>
            <p:cNvSpPr txBox="1">
              <a:spLocks noChangeArrowheads="1"/>
            </p:cNvSpPr>
            <p:nvPr/>
          </p:nvSpPr>
          <p:spPr bwMode="auto">
            <a:xfrm>
              <a:off x="827584" y="2643324"/>
              <a:ext cx="7416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rgbClr val="FF6600"/>
                  </a:solidFill>
                </a:rPr>
                <a:t>Познавательная информация</a:t>
              </a:r>
              <a:endParaRPr lang="en-AU" altLang="en-US" sz="2400">
                <a:solidFill>
                  <a:srgbClr val="FF66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015" y="3141262"/>
              <a:ext cx="7416944" cy="1708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000" b="1" dirty="0">
                  <a:latin typeface="+mn-lt"/>
                </a:rPr>
                <a:t>Контрастность помогает людям понять что важно</a:t>
              </a:r>
              <a:endParaRPr lang="en-AU" sz="2000" b="1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Небольшие различия могут запутать мозг, что приведет к дополнительной работе для того</a:t>
              </a:r>
              <a:r>
                <a:rPr lang="en-US" sz="2000" dirty="0">
                  <a:latin typeface="+mn-lt"/>
                </a:rPr>
                <a:t>, </a:t>
              </a:r>
              <a:r>
                <a:rPr lang="ru-RU" sz="2000" dirty="0">
                  <a:latin typeface="+mn-lt"/>
                </a:rPr>
                <a:t>чтобы определить, действительно ли есть разница, и что является реально важным</a:t>
              </a:r>
              <a:endParaRPr lang="en-AU" sz="2000" dirty="0">
                <a:latin typeface="+mn-lt"/>
              </a:endParaRPr>
            </a:p>
          </p:txBody>
        </p:sp>
      </p:grp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3860800" y="1341438"/>
            <a:ext cx="13509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en-US" sz="2800"/>
              <a:t>Цвет</a:t>
            </a:r>
            <a:endParaRPr lang="en-AU" altLang="en-US" sz="2800"/>
          </a:p>
        </p:txBody>
      </p:sp>
      <p:sp>
        <p:nvSpPr>
          <p:cNvPr id="20486" name="Content Placeholder 2"/>
          <p:cNvSpPr txBox="1">
            <a:spLocks/>
          </p:cNvSpPr>
          <p:nvPr/>
        </p:nvSpPr>
        <p:spPr bwMode="auto">
          <a:xfrm>
            <a:off x="6804025" y="1341438"/>
            <a:ext cx="1584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en-US" sz="2800"/>
              <a:t>Шрифты</a:t>
            </a:r>
            <a:endParaRPr lang="en-AU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826452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4400" b="1" dirty="0" smtClean="0">
                <a:solidFill>
                  <a:srgbClr val="FF6600"/>
                </a:solidFill>
              </a:rPr>
              <a:t>Повторение</a:t>
            </a:r>
            <a:r>
              <a:rPr lang="en-AU" altLang="en-US" sz="4400" dirty="0" smtClean="0"/>
              <a:t> </a:t>
            </a:r>
            <a:r>
              <a:rPr lang="ru-RU" altLang="en-US" dirty="0" smtClean="0"/>
              <a:t>обеспечивает согласованность</a:t>
            </a:r>
            <a:endParaRPr lang="en-AU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1223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2400" smtClean="0"/>
              <a:t>Повторяйте текст, графики и элементы навигации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2400" smtClean="0"/>
              <a:t>Соблюдайте единообразие</a:t>
            </a: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628650" y="2565400"/>
            <a:ext cx="7886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000"/>
              <a:t>В этой презентации используются согласованные цвета, шрифты и основные моменты</a:t>
            </a:r>
            <a:endParaRPr lang="en-AU" altLang="en-US" sz="20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000"/>
              <a:t>Заголовки все в одном месте</a:t>
            </a:r>
            <a:endParaRPr lang="en-AU" altLang="en-US" sz="20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000"/>
              <a:t>Время от времени добавляйте разнообразия, чтобы избежать скуки</a:t>
            </a:r>
            <a:endParaRPr lang="en-AU" altLang="en-US" sz="20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000"/>
              <a:t>Настройте стили, шаблоны и мастер-слайды, чтобы обеспечить согласованность</a:t>
            </a:r>
            <a:endParaRPr lang="en-AU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mtClean="0"/>
              <a:t>Почему это важно</a:t>
            </a:r>
            <a:endParaRPr lang="en-AU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886700" cy="54006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en-US" smtClean="0"/>
              <a:t>Применение этих принципов сделает ваши ресурсы и учебные мероприятия </a:t>
            </a:r>
            <a:r>
              <a:rPr lang="ru-RU" altLang="en-US" b="1" smtClean="0">
                <a:solidFill>
                  <a:srgbClr val="FF6600"/>
                </a:solidFill>
              </a:rPr>
              <a:t>более эффективными</a:t>
            </a:r>
            <a:r>
              <a:rPr lang="ru-RU" altLang="en-US" smtClean="0"/>
              <a:t>, поскольку они будут способствовать мыслительной деятельности, а не подавлять её.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en-US" b="1" smtClean="0">
                <a:solidFill>
                  <a:srgbClr val="FF6600"/>
                </a:solidFill>
              </a:rPr>
              <a:t>Когнитивный дизайн </a:t>
            </a:r>
            <a:r>
              <a:rPr lang="ru-RU" altLang="en-US" smtClean="0"/>
              <a:t>говорит вам, как мы воспринимаем, воспроизводим, сохраняем, вспоминаем информацию и придаём смысл миру.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en-US" b="1" smtClean="0">
                <a:solidFill>
                  <a:srgbClr val="FF6600"/>
                </a:solidFill>
              </a:rPr>
              <a:t>Визуальный дизайн </a:t>
            </a:r>
            <a:r>
              <a:rPr lang="ru-RU" altLang="en-US" smtClean="0"/>
              <a:t>существует не для украшения, а для улучшения восприятия информации. Вам не нужно быть художником, чтобы общаться визуально.</a:t>
            </a: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826452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4400" b="1" dirty="0" smtClean="0">
                <a:solidFill>
                  <a:srgbClr val="FF6600"/>
                </a:solidFill>
              </a:rPr>
              <a:t>Повторение</a:t>
            </a:r>
            <a:r>
              <a:rPr lang="en-AU" altLang="en-US" sz="4400" dirty="0" smtClean="0"/>
              <a:t> </a:t>
            </a:r>
            <a:r>
              <a:rPr lang="ru-RU" altLang="en-US" dirty="0" smtClean="0"/>
              <a:t>обеспечивает согласованность</a:t>
            </a:r>
            <a:endParaRPr lang="en-AU" alt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4213" y="1457325"/>
            <a:ext cx="7886700" cy="54006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2400" smtClean="0"/>
              <a:t>Повторяйте текст, графики и элементы навигации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en-US" sz="2400" smtClean="0"/>
              <a:t>Соблюдайте единообразие</a:t>
            </a:r>
            <a:endParaRPr lang="en-AU" altLang="en-US" sz="2400" smtClean="0"/>
          </a:p>
          <a:p>
            <a:pPr eaLnBrk="1" hangingPunct="1"/>
            <a:endParaRPr lang="en-AU" altLang="en-US" smtClean="0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755650" y="2565400"/>
            <a:ext cx="7632700" cy="3887788"/>
            <a:chOff x="755576" y="2564904"/>
            <a:chExt cx="7632848" cy="3888432"/>
          </a:xfrm>
        </p:grpSpPr>
        <p:sp>
          <p:nvSpPr>
            <p:cNvPr id="6" name="Rectangle 5"/>
            <p:cNvSpPr/>
            <p:nvPr/>
          </p:nvSpPr>
          <p:spPr>
            <a:xfrm>
              <a:off x="755576" y="2564904"/>
              <a:ext cx="7632848" cy="38884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2534" name="TextBox 6"/>
            <p:cNvSpPr txBox="1">
              <a:spLocks noChangeArrowheads="1"/>
            </p:cNvSpPr>
            <p:nvPr/>
          </p:nvSpPr>
          <p:spPr bwMode="auto">
            <a:xfrm>
              <a:off x="827584" y="2643324"/>
              <a:ext cx="7416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rgbClr val="FF6600"/>
                  </a:solidFill>
                </a:rPr>
                <a:t>Познавательная информация</a:t>
              </a:r>
              <a:endParaRPr lang="en-AU" altLang="en-US" sz="2400">
                <a:solidFill>
                  <a:srgbClr val="FF66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015" y="3141262"/>
              <a:ext cx="7416944" cy="18624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000" b="1" dirty="0">
                  <a:latin typeface="+mn-lt"/>
                </a:rPr>
                <a:t>Согласованность означает, что люди знают, чего ожидать</a:t>
              </a:r>
              <a:r>
                <a:rPr lang="en-AU" sz="2000" b="1" dirty="0">
                  <a:latin typeface="+mn-lt"/>
                </a:rPr>
                <a:t> 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Они не тратят усилия на расшифровку макета</a:t>
              </a:r>
              <a:endParaRPr lang="en-AU" sz="2000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Они знают, где навигационные подсказки должны быть найдены</a:t>
              </a:r>
              <a:endParaRPr lang="en-AU" sz="2000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Повторение способствует единству</a:t>
              </a:r>
              <a:endParaRPr lang="en-AU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8867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4400" b="1" dirty="0">
                <a:solidFill>
                  <a:srgbClr val="FF6600"/>
                </a:solidFill>
              </a:rPr>
              <a:t>В</a:t>
            </a:r>
            <a:r>
              <a:rPr lang="ru-RU" altLang="en-US" sz="4400" b="1" dirty="0" smtClean="0">
                <a:solidFill>
                  <a:srgbClr val="FF6600"/>
                </a:solidFill>
              </a:rPr>
              <a:t>ыравнивание </a:t>
            </a:r>
            <a:r>
              <a:rPr lang="en-AU" altLang="en-US" sz="4400" dirty="0" smtClean="0"/>
              <a:t> </a:t>
            </a:r>
            <a:r>
              <a:rPr lang="ru-RU" altLang="en-US" dirty="0" smtClean="0"/>
              <a:t>элементов для согласования</a:t>
            </a:r>
            <a:endParaRPr lang="en-AU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55650" y="2090738"/>
            <a:ext cx="360363" cy="3603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476375" y="2090738"/>
            <a:ext cx="358775" cy="3603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2195513" y="2098675"/>
            <a:ext cx="360362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916238" y="2108200"/>
            <a:ext cx="360362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635375" y="2133600"/>
            <a:ext cx="360363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356100" y="2124075"/>
            <a:ext cx="360363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5076825" y="2133600"/>
            <a:ext cx="358775" cy="35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3562" name="Content Placeholder 2"/>
          <p:cNvSpPr txBox="1">
            <a:spLocks/>
          </p:cNvSpPr>
          <p:nvPr/>
        </p:nvSpPr>
        <p:spPr bwMode="auto">
          <a:xfrm>
            <a:off x="611188" y="1268413"/>
            <a:ext cx="7886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en-US" sz="2400"/>
              <a:t>Все должно быть размещено согласно своему назначению</a:t>
            </a:r>
            <a:endParaRPr lang="en-AU" altLang="en-US" sz="2400"/>
          </a:p>
        </p:txBody>
      </p:sp>
      <p:sp>
        <p:nvSpPr>
          <p:cNvPr id="23563" name="Content Placeholder 2"/>
          <p:cNvSpPr txBox="1">
            <a:spLocks/>
          </p:cNvSpPr>
          <p:nvPr/>
        </p:nvSpPr>
        <p:spPr bwMode="auto">
          <a:xfrm>
            <a:off x="684213" y="3357563"/>
            <a:ext cx="7886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000"/>
              <a:t>Выравнивайте все элементы </a:t>
            </a:r>
            <a:r>
              <a:rPr lang="en-AU" altLang="en-US" sz="2000"/>
              <a:t>– </a:t>
            </a:r>
            <a:r>
              <a:rPr lang="ru-RU" altLang="en-US" sz="2000"/>
              <a:t>тексты</a:t>
            </a:r>
            <a:r>
              <a:rPr lang="en-AU" altLang="en-US" sz="2000"/>
              <a:t>, </a:t>
            </a:r>
            <a:r>
              <a:rPr lang="ru-RU" altLang="en-US" sz="2000"/>
              <a:t>графики</a:t>
            </a:r>
            <a:r>
              <a:rPr lang="en-AU" altLang="en-US" sz="2000"/>
              <a:t>, </a:t>
            </a:r>
            <a:r>
              <a:rPr lang="ru-RU" altLang="en-US" sz="2000"/>
              <a:t>изображения</a:t>
            </a:r>
            <a:endParaRPr lang="en-AU" altLang="en-US" sz="20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000"/>
              <a:t>Выравнивайте текст по левому краю</a:t>
            </a:r>
            <a:endParaRPr lang="en-AU" altLang="en-US" sz="20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000"/>
              <a:t>Избегайте</a:t>
            </a:r>
            <a:r>
              <a:rPr lang="en-AU" altLang="en-US" sz="2000"/>
              <a:t> “</a:t>
            </a:r>
            <a:r>
              <a:rPr lang="ru-RU" altLang="en-US" sz="2000"/>
              <a:t>случайных заметок</a:t>
            </a:r>
            <a:r>
              <a:rPr lang="en-AU" altLang="en-US" sz="2000"/>
              <a:t>”</a:t>
            </a:r>
            <a:r>
              <a:rPr lang="ru-RU" altLang="en-US" sz="2000"/>
              <a:t> там, где элементы не связаны</a:t>
            </a:r>
            <a:endParaRPr lang="en-AU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4400" b="1" dirty="0" smtClean="0">
                <a:solidFill>
                  <a:srgbClr val="FF6600"/>
                </a:solidFill>
              </a:rPr>
              <a:t>Выравнивание</a:t>
            </a:r>
            <a:r>
              <a:rPr lang="en-AU" altLang="en-US" sz="4400" dirty="0" smtClean="0"/>
              <a:t> </a:t>
            </a:r>
            <a:r>
              <a:rPr lang="ru-RU" altLang="en-US" sz="4400" dirty="0" smtClean="0"/>
              <a:t>элементов для согласования</a:t>
            </a:r>
            <a:endParaRPr lang="en-AU" altLang="en-US" dirty="0" smtClean="0"/>
          </a:p>
        </p:txBody>
      </p:sp>
      <p:grpSp>
        <p:nvGrpSpPr>
          <p:cNvPr id="24579" name="Group 16"/>
          <p:cNvGrpSpPr>
            <a:grpSpLocks/>
          </p:cNvGrpSpPr>
          <p:nvPr/>
        </p:nvGrpSpPr>
        <p:grpSpPr bwMode="auto">
          <a:xfrm>
            <a:off x="755650" y="2781300"/>
            <a:ext cx="7632700" cy="3816350"/>
            <a:chOff x="755576" y="2564904"/>
            <a:chExt cx="7632848" cy="3816424"/>
          </a:xfrm>
        </p:grpSpPr>
        <p:sp>
          <p:nvSpPr>
            <p:cNvPr id="18" name="Rectangle 17"/>
            <p:cNvSpPr/>
            <p:nvPr/>
          </p:nvSpPr>
          <p:spPr>
            <a:xfrm>
              <a:off x="755576" y="2564904"/>
              <a:ext cx="7632848" cy="381642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4589" name="TextBox 18"/>
            <p:cNvSpPr txBox="1">
              <a:spLocks noChangeArrowheads="1"/>
            </p:cNvSpPr>
            <p:nvPr/>
          </p:nvSpPr>
          <p:spPr bwMode="auto">
            <a:xfrm>
              <a:off x="796852" y="2643324"/>
              <a:ext cx="7416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rgbClr val="FF6600"/>
                  </a:solidFill>
                </a:rPr>
                <a:t>Познавательная информация</a:t>
              </a:r>
              <a:endParaRPr lang="en-AU" altLang="en-US" sz="2400">
                <a:solidFill>
                  <a:srgbClr val="FF66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015" y="3141178"/>
              <a:ext cx="7416944" cy="29083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000" b="1" dirty="0">
                  <a:latin typeface="+mn-lt"/>
                </a:rPr>
                <a:t>Наш мозг ищет порядок</a:t>
              </a:r>
              <a:endParaRPr lang="en-AU" sz="2000" b="1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Выравнивание способствует единообразию, которое приводит к меньшему объему обработки</a:t>
              </a:r>
              <a:endParaRPr lang="en-AU" sz="2000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Любые элементы, которые не выравнены, вызывают вопросы</a:t>
              </a:r>
              <a:r>
                <a:rPr lang="en-AU" sz="2000" dirty="0">
                  <a:latin typeface="+mn-lt"/>
                </a:rPr>
                <a:t>:</a:t>
              </a:r>
            </a:p>
            <a:p>
              <a:pPr marL="742950" lvl="1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Должны ли они быть выравнены</a:t>
              </a:r>
              <a:r>
                <a:rPr lang="en-AU" sz="2000" dirty="0">
                  <a:latin typeface="+mn-lt"/>
                </a:rPr>
                <a:t>? </a:t>
              </a:r>
              <a:r>
                <a:rPr lang="ru-RU" sz="2000" dirty="0">
                  <a:latin typeface="+mn-lt"/>
                </a:rPr>
                <a:t>Как соотносятся элементы между собой</a:t>
              </a:r>
              <a:r>
                <a:rPr lang="en-AU" sz="2000" dirty="0">
                  <a:latin typeface="+mn-lt"/>
                </a:rPr>
                <a:t>? </a:t>
              </a:r>
              <a:r>
                <a:rPr lang="ru-RU" sz="2000" dirty="0">
                  <a:latin typeface="+mn-lt"/>
                </a:rPr>
                <a:t>О чем это мне говорит</a:t>
              </a:r>
              <a:r>
                <a:rPr lang="en-AU" sz="2000" dirty="0">
                  <a:latin typeface="+mn-lt"/>
                </a:rPr>
                <a:t>?</a:t>
              </a:r>
            </a:p>
            <a:p>
              <a:pPr marL="742950" lvl="1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Они отвлекают внимание от содержания</a:t>
              </a:r>
              <a:endParaRPr lang="en-AU" sz="2000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endParaRPr lang="en-AU" dirty="0">
                <a:latin typeface="+mn-lt"/>
              </a:endParaRPr>
            </a:p>
          </p:txBody>
        </p:sp>
      </p:grp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611188" y="1412875"/>
            <a:ext cx="7886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en-US" sz="2400"/>
              <a:t>Все должно быть размещено согласно своему назначению</a:t>
            </a:r>
            <a:endParaRPr lang="en-AU" altLang="en-US" sz="24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AU" altLang="en-US" sz="2800"/>
          </a:p>
        </p:txBody>
      </p:sp>
      <p:sp>
        <p:nvSpPr>
          <p:cNvPr id="29" name="Rectangle 28"/>
          <p:cNvSpPr/>
          <p:nvPr/>
        </p:nvSpPr>
        <p:spPr>
          <a:xfrm>
            <a:off x="755650" y="2090738"/>
            <a:ext cx="360363" cy="3603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1476375" y="2090738"/>
            <a:ext cx="358775" cy="3603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2195513" y="2098675"/>
            <a:ext cx="360362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2916238" y="2108200"/>
            <a:ext cx="360362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3635375" y="2133600"/>
            <a:ext cx="360363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4356100" y="2124075"/>
            <a:ext cx="360363" cy="360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5076825" y="2133600"/>
            <a:ext cx="358775" cy="358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62937" cy="936625"/>
          </a:xfrm>
        </p:spPr>
        <p:txBody>
          <a:bodyPr/>
          <a:lstStyle/>
          <a:p>
            <a:pPr eaLnBrk="1" hangingPunct="1"/>
            <a:r>
              <a:rPr lang="ru-RU" altLang="en-US" sz="4400" b="1" smtClean="0">
                <a:solidFill>
                  <a:srgbClr val="FF6600"/>
                </a:solidFill>
              </a:rPr>
              <a:t>Подобие</a:t>
            </a:r>
            <a:r>
              <a:rPr lang="en-AU" altLang="en-US" sz="4400" smtClean="0"/>
              <a:t> </a:t>
            </a:r>
            <a:r>
              <a:rPr lang="ru-RU" altLang="en-US" smtClean="0"/>
              <a:t>– группируйте подобное</a:t>
            </a:r>
            <a:endParaRPr lang="en-AU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7886700" cy="503238"/>
          </a:xfrm>
        </p:spPr>
        <p:txBody>
          <a:bodyPr/>
          <a:lstStyle/>
          <a:p>
            <a:pPr eaLnBrk="1" hangingPunct="1"/>
            <a:r>
              <a:rPr lang="ru-RU" altLang="en-US" smtClean="0"/>
              <a:t>То, что идёт вместе -  должно быть вместе</a:t>
            </a:r>
            <a:endParaRPr lang="en-AU" altLang="en-US" smtClean="0"/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755650" y="1989138"/>
            <a:ext cx="5403850" cy="360362"/>
            <a:chOff x="2051720" y="2060848"/>
            <a:chExt cx="5404448" cy="360040"/>
          </a:xfrm>
        </p:grpSpPr>
        <p:sp>
          <p:nvSpPr>
            <p:cNvPr id="4" name="Rectangle 3"/>
            <p:cNvSpPr/>
            <p:nvPr/>
          </p:nvSpPr>
          <p:spPr>
            <a:xfrm>
              <a:off x="2051720" y="2060848"/>
              <a:ext cx="360403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2525" y="2060848"/>
              <a:ext cx="358815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03021" y="2060848"/>
              <a:ext cx="36040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23826" y="2060848"/>
              <a:ext cx="36040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76549" y="2060848"/>
              <a:ext cx="358815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95766" y="2060848"/>
              <a:ext cx="36040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2528888"/>
            <a:ext cx="7886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en-US" sz="2400"/>
              <a:t>Следите, чтобы  заголовки шли согласованно с текстом</a:t>
            </a:r>
            <a:endParaRPr lang="en-AU" altLang="en-US" sz="240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44513" y="3357563"/>
            <a:ext cx="3511550" cy="1116012"/>
            <a:chOff x="544518" y="3465004"/>
            <a:chExt cx="3511302" cy="1116124"/>
          </a:xfrm>
        </p:grpSpPr>
        <p:sp>
          <p:nvSpPr>
            <p:cNvPr id="25615" name="Content Placeholder 2"/>
            <p:cNvSpPr txBox="1">
              <a:spLocks/>
            </p:cNvSpPr>
            <p:nvPr/>
          </p:nvSpPr>
          <p:spPr bwMode="auto">
            <a:xfrm>
              <a:off x="628650" y="3465004"/>
              <a:ext cx="3151262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ru-RU" altLang="en-US" sz="2000"/>
                <a:t>Заголовок</a:t>
              </a:r>
              <a:r>
                <a:rPr lang="en-AU" altLang="en-US" sz="2000"/>
                <a:t> </a:t>
              </a:r>
              <a:r>
                <a:rPr lang="ru-RU" altLang="en-US" sz="2000"/>
                <a:t>заголовок</a:t>
              </a:r>
              <a:endParaRPr lang="en-AU" altLang="en-US" sz="2000"/>
            </a:p>
          </p:txBody>
        </p:sp>
        <p:sp>
          <p:nvSpPr>
            <p:cNvPr id="25616" name="Content Placeholder 2"/>
            <p:cNvSpPr txBox="1">
              <a:spLocks/>
            </p:cNvSpPr>
            <p:nvPr/>
          </p:nvSpPr>
          <p:spPr bwMode="auto">
            <a:xfrm>
              <a:off x="544518" y="3969060"/>
              <a:ext cx="3511302" cy="61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ru-RU" altLang="en-US" sz="1600"/>
                <a:t>текст текст текст текст текст текст текст текст текст текст текст текст текст текст </a:t>
              </a:r>
              <a:endParaRPr lang="en-AU" altLang="en-US" sz="16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en-AU" altLang="en-US" sz="16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en-AU" altLang="en-US" sz="16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en-AU" altLang="en-US" sz="16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en-AU" altLang="en-US" sz="16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AU" altLang="en-US" sz="16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AU" altLang="en-US" sz="1600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805363" y="3357563"/>
            <a:ext cx="3511550" cy="914400"/>
            <a:chOff x="4570940" y="3465004"/>
            <a:chExt cx="3511302" cy="914588"/>
          </a:xfrm>
        </p:grpSpPr>
        <p:sp>
          <p:nvSpPr>
            <p:cNvPr id="25613" name="Content Placeholder 2"/>
            <p:cNvSpPr txBox="1">
              <a:spLocks/>
            </p:cNvSpPr>
            <p:nvPr/>
          </p:nvSpPr>
          <p:spPr bwMode="auto">
            <a:xfrm>
              <a:off x="4570940" y="3465004"/>
              <a:ext cx="3151262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AU" altLang="en-US" sz="2000"/>
                <a:t> </a:t>
              </a:r>
              <a:r>
                <a:rPr lang="ru-RU" altLang="en-US" sz="2000"/>
                <a:t>Заголовок заголовок</a:t>
              </a:r>
              <a:endParaRPr lang="en-AU" altLang="en-US" sz="2000"/>
            </a:p>
          </p:txBody>
        </p:sp>
        <p:sp>
          <p:nvSpPr>
            <p:cNvPr id="25614" name="Content Placeholder 2"/>
            <p:cNvSpPr txBox="1">
              <a:spLocks/>
            </p:cNvSpPr>
            <p:nvPr/>
          </p:nvSpPr>
          <p:spPr bwMode="auto">
            <a:xfrm>
              <a:off x="4570940" y="3767524"/>
              <a:ext cx="3511302" cy="61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ru-RU" altLang="en-US" sz="1600"/>
                <a:t>текст текст текст текст текст текст текст текст текст текст текст текст текст текст </a:t>
              </a:r>
              <a:endParaRPr lang="en-AU" altLang="en-US" sz="1600"/>
            </a:p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endParaRPr lang="en-AU" altLang="en-US" sz="160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4211638" y="3659188"/>
            <a:ext cx="360362" cy="3063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28650" y="4864100"/>
            <a:ext cx="45910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en-US" sz="2400"/>
              <a:t>Текст подписи располагайте близко к изображению</a:t>
            </a:r>
            <a:endParaRPr lang="en-AU" altLang="en-US" sz="2400"/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5364163" y="4941888"/>
            <a:ext cx="2376487" cy="1795462"/>
            <a:chOff x="6056590" y="4652976"/>
            <a:chExt cx="2377028" cy="179645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6272588" y="4652976"/>
              <a:ext cx="1665939" cy="13681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612" name="Content Placeholder 2"/>
            <p:cNvSpPr txBox="1">
              <a:spLocks/>
            </p:cNvSpPr>
            <p:nvPr/>
          </p:nvSpPr>
          <p:spPr bwMode="auto">
            <a:xfrm>
              <a:off x="6056590" y="6082537"/>
              <a:ext cx="2377028" cy="36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ru-RU" altLang="en-US" sz="1400"/>
                <a:t>Текст подписи текст подписи</a:t>
              </a:r>
              <a:endParaRPr lang="en-AU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z="4400" b="1" smtClean="0">
                <a:solidFill>
                  <a:srgbClr val="FF6600"/>
                </a:solidFill>
              </a:rPr>
              <a:t>Подобие</a:t>
            </a:r>
            <a:r>
              <a:rPr lang="en-AU" altLang="en-US" sz="4400" smtClean="0"/>
              <a:t> </a:t>
            </a:r>
            <a:r>
              <a:rPr lang="ru-RU" altLang="en-US" smtClean="0"/>
              <a:t>– группируйте подобное</a:t>
            </a:r>
            <a:endParaRPr lang="en-AU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503237"/>
          </a:xfrm>
        </p:spPr>
        <p:txBody>
          <a:bodyPr/>
          <a:lstStyle/>
          <a:p>
            <a:pPr eaLnBrk="1" hangingPunct="1"/>
            <a:r>
              <a:rPr lang="ru-RU" altLang="en-US" smtClean="0"/>
              <a:t>То, что идёт вместе -  должно быть вместе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755650" y="1989138"/>
            <a:ext cx="5403850" cy="360362"/>
            <a:chOff x="2051720" y="2060848"/>
            <a:chExt cx="5404448" cy="360040"/>
          </a:xfrm>
        </p:grpSpPr>
        <p:sp>
          <p:nvSpPr>
            <p:cNvPr id="4" name="Rectangle 3"/>
            <p:cNvSpPr/>
            <p:nvPr/>
          </p:nvSpPr>
          <p:spPr>
            <a:xfrm>
              <a:off x="2051720" y="2060848"/>
              <a:ext cx="360403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2525" y="2060848"/>
              <a:ext cx="358815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03021" y="2060848"/>
              <a:ext cx="36040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23826" y="2060848"/>
              <a:ext cx="36040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76549" y="2060848"/>
              <a:ext cx="358815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95766" y="2060848"/>
              <a:ext cx="36040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grpSp>
        <p:nvGrpSpPr>
          <p:cNvPr id="26629" name="Group 23"/>
          <p:cNvGrpSpPr>
            <a:grpSpLocks/>
          </p:cNvGrpSpPr>
          <p:nvPr/>
        </p:nvGrpSpPr>
        <p:grpSpPr bwMode="auto">
          <a:xfrm>
            <a:off x="755650" y="2636838"/>
            <a:ext cx="7632700" cy="3816350"/>
            <a:chOff x="755576" y="2564904"/>
            <a:chExt cx="7632848" cy="3888432"/>
          </a:xfrm>
        </p:grpSpPr>
        <p:sp>
          <p:nvSpPr>
            <p:cNvPr id="25" name="Rectangle 24"/>
            <p:cNvSpPr/>
            <p:nvPr/>
          </p:nvSpPr>
          <p:spPr>
            <a:xfrm>
              <a:off x="755576" y="2564904"/>
              <a:ext cx="7632848" cy="38884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26631" name="TextBox 25"/>
            <p:cNvSpPr txBox="1">
              <a:spLocks noChangeArrowheads="1"/>
            </p:cNvSpPr>
            <p:nvPr/>
          </p:nvSpPr>
          <p:spPr bwMode="auto">
            <a:xfrm>
              <a:off x="827584" y="2643324"/>
              <a:ext cx="7416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en-US" sz="2400">
                  <a:solidFill>
                    <a:srgbClr val="FF6600"/>
                  </a:solidFill>
                </a:rPr>
                <a:t>Познавательная информация</a:t>
              </a:r>
              <a:endParaRPr lang="en-AU" altLang="en-US" sz="2400">
                <a:solidFill>
                  <a:srgbClr val="FF66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015" y="3140728"/>
              <a:ext cx="7416944" cy="1478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000" b="1" dirty="0">
                  <a:latin typeface="+mn-lt"/>
                </a:rPr>
                <a:t>Сгруппированные элементы – меньше элементов для обработки </a:t>
              </a:r>
              <a:endParaRPr lang="en-AU" sz="2000" b="1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ru-RU" sz="2000" dirty="0">
                  <a:latin typeface="+mn-lt"/>
                </a:rPr>
                <a:t>Рабочая память ограничена</a:t>
              </a:r>
              <a:r>
                <a:rPr lang="en-AU" sz="2000" dirty="0">
                  <a:latin typeface="+mn-lt"/>
                </a:rPr>
                <a:t>. </a:t>
              </a:r>
              <a:endParaRPr lang="ru-RU" sz="2000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sz="2000" dirty="0">
                  <a:latin typeface="+mn-lt"/>
                </a:rPr>
                <a:t>     Обоснованное объединение в группы уменьшает количество объектов и показывает их взаимоотношение.</a:t>
              </a:r>
              <a:endParaRPr lang="en-AU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2387600"/>
          </a:xfrm>
        </p:spPr>
        <p:txBody>
          <a:bodyPr/>
          <a:lstStyle/>
          <a:p>
            <a:pPr eaLnBrk="1" hangingPunct="1"/>
            <a:r>
              <a:rPr lang="ru-RU" altLang="en-US" smtClean="0">
                <a:solidFill>
                  <a:schemeClr val="bg1"/>
                </a:solidFill>
              </a:rPr>
              <a:t>Также применяйте</a:t>
            </a:r>
            <a:br>
              <a:rPr lang="ru-RU" altLang="en-US" smtClean="0">
                <a:solidFill>
                  <a:schemeClr val="bg1"/>
                </a:solidFill>
              </a:rPr>
            </a:br>
            <a:r>
              <a:rPr lang="ru-RU" altLang="en-US" smtClean="0">
                <a:solidFill>
                  <a:schemeClr val="bg1"/>
                </a:solidFill>
              </a:rPr>
              <a:t>и  эти принципы</a:t>
            </a:r>
            <a:endParaRPr lang="en-AU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mtClean="0"/>
              <a:t>Свободное место важно</a:t>
            </a:r>
            <a:endParaRPr lang="en-AU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00213"/>
            <a:ext cx="7886700" cy="3240087"/>
          </a:xfrm>
        </p:spPr>
        <p:txBody>
          <a:bodyPr rtlCol="0"/>
          <a:lstStyle/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Не заполняйте весь экран или страницу</a:t>
            </a: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Заполненный экран или страница подавляют</a:t>
            </a: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Свободное пространство помогает направлять взгляд в нужное место</a:t>
            </a: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144000" cy="936625"/>
          </a:xfrm>
        </p:spPr>
        <p:txBody>
          <a:bodyPr/>
          <a:lstStyle/>
          <a:p>
            <a:pPr eaLnBrk="1" hangingPunct="1"/>
            <a:r>
              <a:rPr lang="ru-RU" altLang="en-US" smtClean="0"/>
              <a:t>Изображения – не только декорации</a:t>
            </a:r>
            <a:endParaRPr lang="en-AU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5400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 изображений</a:t>
            </a:r>
            <a:r>
              <a:rPr lang="en-AU" dirty="0" smtClean="0"/>
              <a:t> (</a:t>
            </a:r>
            <a:r>
              <a:rPr lang="ru-RU" dirty="0" smtClean="0"/>
              <a:t>фото</a:t>
            </a:r>
            <a:r>
              <a:rPr lang="en-AU" dirty="0" smtClean="0"/>
              <a:t>, </a:t>
            </a:r>
            <a:r>
              <a:rPr lang="ru-RU" dirty="0" smtClean="0"/>
              <a:t>диаграмм</a:t>
            </a:r>
            <a:r>
              <a:rPr lang="en-AU" dirty="0" smtClean="0"/>
              <a:t>, </a:t>
            </a:r>
            <a:r>
              <a:rPr lang="ru-RU" dirty="0" smtClean="0"/>
              <a:t>графиков</a:t>
            </a:r>
            <a:r>
              <a:rPr lang="en-AU" dirty="0" smtClean="0"/>
              <a:t>, </a:t>
            </a:r>
            <a:r>
              <a:rPr lang="ru-RU" dirty="0" smtClean="0"/>
              <a:t>карт</a:t>
            </a:r>
            <a:r>
              <a:rPr lang="en-AU" dirty="0" smtClean="0"/>
              <a:t>) </a:t>
            </a:r>
            <a:r>
              <a:rPr lang="ru-RU" dirty="0" smtClean="0"/>
              <a:t>есть определенное предназначение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Используйте их, чтобы</a:t>
            </a:r>
            <a:r>
              <a:rPr lang="en-AU" dirty="0" smtClean="0"/>
              <a:t>: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Объяснить свои утверждения</a:t>
            </a:r>
            <a:endParaRPr lang="en-AU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Показать отношение</a:t>
            </a:r>
            <a:endParaRPr lang="en-AU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Унифицировать и объединить содержимое</a:t>
            </a: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Не добавляйте их позже, используйте вместе с текстом.</a:t>
            </a:r>
            <a:endParaRPr lang="en-AU" dirty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00088" y="111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mtClean="0"/>
              <a:t>Фото или клипы</a:t>
            </a:r>
            <a:r>
              <a:rPr lang="en-AU" altLang="en-US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1075"/>
            <a:ext cx="7886700" cy="5400675"/>
          </a:xfrm>
        </p:spPr>
        <p:txBody>
          <a:bodyPr rtlCol="0"/>
          <a:lstStyle/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/>
              <a:t>Избегайте декоративных картинок и анимированных </a:t>
            </a:r>
            <a:r>
              <a:rPr lang="ru-RU" dirty="0" smtClean="0"/>
              <a:t>GIF-файлов</a:t>
            </a: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/>
              <a:t>Фотографии являются более реалистичными и </a:t>
            </a:r>
            <a:r>
              <a:rPr lang="ru-RU" dirty="0" smtClean="0"/>
              <a:t>создают </a:t>
            </a:r>
            <a:r>
              <a:rPr lang="ru-RU" dirty="0"/>
              <a:t>эмоциональную </a:t>
            </a:r>
            <a:r>
              <a:rPr lang="ru-RU" dirty="0" smtClean="0"/>
              <a:t>связь</a:t>
            </a:r>
            <a:endParaRPr lang="en-AU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Делайте их большими и в высоком качестве</a:t>
            </a:r>
            <a:endParaRPr lang="en-AU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Они должны соответствовать содержанию</a:t>
            </a:r>
            <a:endParaRPr lang="en-AU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Растяните во весь </a:t>
            </a:r>
            <a:r>
              <a:rPr lang="ru-RU" dirty="0"/>
              <a:t>экран или </a:t>
            </a:r>
            <a:r>
              <a:rPr lang="ru-RU" dirty="0" smtClean="0"/>
              <a:t>поместите </a:t>
            </a:r>
            <a:r>
              <a:rPr lang="ru-RU" dirty="0"/>
              <a:t>их на </a:t>
            </a:r>
            <a:r>
              <a:rPr lang="ru-RU" dirty="0" smtClean="0"/>
              <a:t>краю слайда</a:t>
            </a: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Сделайте их большими</a:t>
            </a:r>
            <a:r>
              <a:rPr lang="en-US" dirty="0" smtClean="0"/>
              <a:t>, </a:t>
            </a:r>
            <a:r>
              <a:rPr lang="ru-RU" dirty="0" smtClean="0"/>
              <a:t>но </a:t>
            </a:r>
            <a:r>
              <a:rPr lang="ru-RU" dirty="0" err="1" smtClean="0"/>
              <a:t>локоничными</a:t>
            </a: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9921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thelearnandburnconnection.com/wp-content/uploads/2013/03/winning-office-people-680x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360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4643438" y="6453188"/>
            <a:ext cx="4249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1600"/>
              <a:t>Ваши коллеги действительно ведут себя так</a:t>
            </a:r>
            <a:r>
              <a:rPr lang="en-AU" altLang="en-US" sz="16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mtClean="0"/>
              <a:t>У анимации должна быть цель</a:t>
            </a:r>
            <a:endParaRPr lang="en-AU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00213"/>
            <a:ext cx="7886700" cy="5400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Анимация может </a:t>
            </a:r>
            <a:r>
              <a:rPr lang="ru-RU" dirty="0"/>
              <a:t>помочь </a:t>
            </a:r>
            <a:r>
              <a:rPr lang="ru-RU" dirty="0" smtClean="0"/>
              <a:t>когнитивному осмыслению </a:t>
            </a:r>
            <a:r>
              <a:rPr lang="ru-RU" dirty="0"/>
              <a:t>или </a:t>
            </a:r>
            <a:r>
              <a:rPr lang="ru-RU" dirty="0" smtClean="0"/>
              <a:t>стать отвлекающим фактором</a:t>
            </a:r>
            <a:r>
              <a:rPr lang="en-AU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Используйте анимацию, чтобы</a:t>
            </a:r>
            <a:r>
              <a:rPr lang="en-AU" dirty="0" smtClean="0"/>
              <a:t>: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Показать отношения и последовательности</a:t>
            </a:r>
            <a:endParaRPr lang="en-AU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Избежать </a:t>
            </a:r>
            <a:r>
              <a:rPr lang="ru-RU" dirty="0"/>
              <a:t>перегрузки </a:t>
            </a:r>
            <a:r>
              <a:rPr lang="ru-RU" dirty="0" smtClean="0"/>
              <a:t>информацией</a:t>
            </a:r>
            <a:endParaRPr lang="en-AU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Не используйте анимацию для</a:t>
            </a:r>
            <a:r>
              <a:rPr lang="en-AU" dirty="0" smtClean="0"/>
              <a:t> “</a:t>
            </a:r>
            <a:r>
              <a:rPr lang="ru-RU" dirty="0" smtClean="0"/>
              <a:t>ослепления</a:t>
            </a:r>
            <a:r>
              <a:rPr lang="en-AU" dirty="0" smtClean="0"/>
              <a:t>”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Используйте тени и полутона</a:t>
            </a:r>
            <a:endParaRPr lang="en-AU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Не используйте </a:t>
            </a:r>
            <a:r>
              <a:rPr lang="en-US" dirty="0" smtClean="0"/>
              <a:t>“</a:t>
            </a:r>
            <a:r>
              <a:rPr lang="ru-RU" dirty="0" smtClean="0"/>
              <a:t>летающий</a:t>
            </a:r>
            <a:r>
              <a:rPr lang="en-US" dirty="0" smtClean="0"/>
              <a:t>”</a:t>
            </a:r>
            <a:r>
              <a:rPr lang="ru-RU" dirty="0" smtClean="0"/>
              <a:t> по экрану текст</a:t>
            </a: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8064500" cy="2387600"/>
          </a:xfrm>
        </p:spPr>
        <p:txBody>
          <a:bodyPr/>
          <a:lstStyle/>
          <a:p>
            <a:pPr eaLnBrk="1" hangingPunct="1"/>
            <a:r>
              <a:rPr lang="ru-RU" altLang="en-US" smtClean="0">
                <a:solidFill>
                  <a:schemeClr val="bg1"/>
                </a:solidFill>
              </a:rPr>
              <a:t>Принципы</a:t>
            </a:r>
            <a:br>
              <a:rPr lang="ru-RU" altLang="en-US" smtClean="0">
                <a:solidFill>
                  <a:schemeClr val="bg1"/>
                </a:solidFill>
              </a:rPr>
            </a:br>
            <a:r>
              <a:rPr lang="ru-RU" altLang="en-US" smtClean="0">
                <a:solidFill>
                  <a:schemeClr val="bg1"/>
                </a:solidFill>
              </a:rPr>
              <a:t>когнитивного</a:t>
            </a:r>
            <a:br>
              <a:rPr lang="ru-RU" altLang="en-US" smtClean="0">
                <a:solidFill>
                  <a:schemeClr val="bg1"/>
                </a:solidFill>
              </a:rPr>
            </a:br>
            <a:r>
              <a:rPr lang="ru-RU" altLang="en-US" smtClean="0">
                <a:solidFill>
                  <a:schemeClr val="bg1"/>
                </a:solidFill>
              </a:rPr>
              <a:t>дизайна</a:t>
            </a:r>
            <a:endParaRPr lang="en-AU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1663" y="0"/>
            <a:ext cx="804862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dirty="0" smtClean="0"/>
              <a:t>Используйте цвета для гармонии и контраста</a:t>
            </a:r>
            <a:endParaRPr lang="en-AU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908050"/>
            <a:ext cx="5765800" cy="5400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выбрать цвета</a:t>
            </a:r>
            <a:endParaRPr lang="en-AU" dirty="0" smtClean="0"/>
          </a:p>
          <a:p>
            <a:pPr marL="358775" indent="-358775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/>
              <a:t>Копируйте комбинации, которые вам нравятся</a:t>
            </a:r>
            <a:endParaRPr lang="en-AU" sz="2400" dirty="0" smtClean="0"/>
          </a:p>
          <a:p>
            <a:pPr marL="358775" indent="-358775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/>
              <a:t>На многих веб-сайтах есть рекомендации по выбору цвета(пример ниже)</a:t>
            </a:r>
            <a:endParaRPr lang="en-AU" sz="2400" dirty="0" smtClean="0"/>
          </a:p>
          <a:p>
            <a:pPr marL="358775" indent="-358775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/>
              <a:t>Ограничьте количество цветов</a:t>
            </a:r>
            <a:r>
              <a:rPr lang="en-AU" sz="2400" dirty="0" smtClean="0"/>
              <a:t> –</a:t>
            </a:r>
            <a:r>
              <a:rPr lang="ru-RU" sz="2400" dirty="0" smtClean="0"/>
              <a:t> слишком много цветов борются за внимание</a:t>
            </a:r>
            <a:endParaRPr lang="en-AU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16113"/>
            <a:ext cx="204946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2339975" y="6596063"/>
            <a:ext cx="3987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11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http://www.workwithcolor.com/hsl-color-schemer-01.htm</a:t>
            </a:r>
            <a:r>
              <a:rPr lang="en-AU" altLang="en-US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7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17938" r="13866" b="14795"/>
          <a:stretch>
            <a:fillRect/>
          </a:stretch>
        </p:blipFill>
        <p:spPr bwMode="auto">
          <a:xfrm>
            <a:off x="2627313" y="4724400"/>
            <a:ext cx="296068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2484438" y="4365625"/>
            <a:ext cx="369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/>
              <a:t>Онлайн подбор сочетания цветов</a:t>
            </a:r>
            <a:endParaRPr lang="en-A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820150" cy="936625"/>
          </a:xfrm>
        </p:spPr>
        <p:txBody>
          <a:bodyPr/>
          <a:lstStyle/>
          <a:p>
            <a:pPr eaLnBrk="1" hangingPunct="1"/>
            <a:r>
              <a:rPr lang="ru-RU" altLang="en-US" smtClean="0"/>
              <a:t>Учитывайте особенности аудитории</a:t>
            </a:r>
            <a:endParaRPr lang="en-AU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57325"/>
            <a:ext cx="8208962" cy="5400675"/>
          </a:xfrm>
        </p:spPr>
        <p:txBody>
          <a:bodyPr rtlCol="0"/>
          <a:lstStyle/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sz="2400" dirty="0" smtClean="0"/>
              <a:t>1 </a:t>
            </a:r>
            <a:r>
              <a:rPr lang="ru-RU" sz="2400" dirty="0" smtClean="0"/>
              <a:t>из</a:t>
            </a:r>
            <a:r>
              <a:rPr lang="en-AU" sz="2400" dirty="0" smtClean="0"/>
              <a:t> 12 </a:t>
            </a:r>
            <a:r>
              <a:rPr lang="ru-RU" sz="2400" dirty="0" smtClean="0"/>
              <a:t>мужчин</a:t>
            </a:r>
            <a:r>
              <a:rPr lang="en-AU" sz="2400" dirty="0" smtClean="0"/>
              <a:t> </a:t>
            </a:r>
            <a:r>
              <a:rPr lang="ru-RU" sz="2400" dirty="0" smtClean="0"/>
              <a:t>и</a:t>
            </a:r>
            <a:r>
              <a:rPr lang="en-AU" sz="2400" dirty="0" smtClean="0"/>
              <a:t> 1 </a:t>
            </a:r>
            <a:r>
              <a:rPr lang="ru-RU" sz="2400" dirty="0" smtClean="0"/>
              <a:t>из</a:t>
            </a:r>
            <a:r>
              <a:rPr lang="en-AU" sz="2400" dirty="0" smtClean="0"/>
              <a:t> 200 </a:t>
            </a:r>
            <a:r>
              <a:rPr lang="ru-RU" sz="2400" dirty="0" smtClean="0"/>
              <a:t>женщин</a:t>
            </a:r>
            <a:r>
              <a:rPr lang="en-AU" sz="2400" dirty="0" smtClean="0"/>
              <a:t> </a:t>
            </a:r>
            <a:r>
              <a:rPr lang="ru-RU" sz="2400" dirty="0" smtClean="0"/>
              <a:t>дальтоники</a:t>
            </a:r>
            <a:endParaRPr lang="en-A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/>
              <a:t>Не используйте комбинацию красно</a:t>
            </a:r>
            <a:r>
              <a:rPr lang="en-AU" sz="2400" dirty="0" smtClean="0"/>
              <a:t>-</a:t>
            </a:r>
            <a:r>
              <a:rPr lang="ru-RU" sz="2400" dirty="0" smtClean="0"/>
              <a:t>зеленых цветов</a:t>
            </a:r>
            <a:endParaRPr lang="en-A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/>
              <a:t>Изменяйте яркость для увеличения отчётливости</a:t>
            </a:r>
            <a:endParaRPr lang="en-AU" sz="2400" dirty="0" smtClean="0"/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/>
              <a:t>Проверьте </a:t>
            </a:r>
            <a:r>
              <a:rPr lang="ru-RU" sz="2400" dirty="0"/>
              <a:t>свой дизайн путем загрузки и преобразования изображений</a:t>
            </a:r>
            <a:r>
              <a:rPr lang="en-AU" sz="2400" dirty="0" smtClean="0"/>
              <a:t>:</a:t>
            </a:r>
            <a:r>
              <a:rPr lang="ru-RU" sz="2400" dirty="0" smtClean="0"/>
              <a:t> </a:t>
            </a:r>
            <a:r>
              <a:rPr lang="en-AU" altLang="en-US" sz="2400" dirty="0" smtClean="0">
                <a:solidFill>
                  <a:srgbClr val="00B0F0"/>
                </a:solidFill>
                <a:hlinkClick r:id="rId2"/>
              </a:rPr>
              <a:t>www.vischeck.com/vischeck/vischeckImage.php</a:t>
            </a:r>
            <a:endParaRPr lang="en-AU" altLang="en-US" sz="2400" dirty="0">
              <a:solidFill>
                <a:srgbClr val="00B0F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3796" name="Picture 10" descr="1 -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543425"/>
            <a:ext cx="2133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11" descr="1 - r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08500"/>
            <a:ext cx="2160587" cy="2160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00113" y="4221163"/>
            <a:ext cx="29289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ea typeface="+mj-ea"/>
              </a:rPr>
              <a:t>Оригинал</a:t>
            </a:r>
            <a:endParaRPr lang="en-AU" sz="2000" dirty="0">
              <a:ea typeface="+mj-e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32363" y="4221163"/>
            <a:ext cx="3000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ea typeface="+mj-ea"/>
              </a:rPr>
              <a:t>Красно-зеленый</a:t>
            </a:r>
            <a:endParaRPr lang="en-AU" sz="20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62013"/>
            <a:ext cx="360203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87413"/>
            <a:ext cx="35671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893175" cy="428625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   Пример того, как дальтоники видят изображения</a:t>
            </a:r>
            <a:endParaRPr lang="en-AU" altLang="en-US" sz="240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1188" y="476250"/>
            <a:ext cx="3714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ea typeface="+mj-ea"/>
              </a:rPr>
              <a:t>Оригинал</a:t>
            </a:r>
            <a:endParaRPr lang="en-AU" sz="2000" dirty="0">
              <a:ea typeface="+mj-e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932363" y="476250"/>
            <a:ext cx="3714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ea typeface="+mj-ea"/>
              </a:rPr>
              <a:t>Красно-зеленый</a:t>
            </a:r>
            <a:endParaRPr lang="en-AU" sz="2000" dirty="0">
              <a:ea typeface="+mj-ea"/>
            </a:endParaRPr>
          </a:p>
        </p:txBody>
      </p:sp>
      <p:pic>
        <p:nvPicPr>
          <p:cNvPr id="34823" name="Picture 13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90975"/>
            <a:ext cx="29432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 descr="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29940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571500" y="3571875"/>
            <a:ext cx="3714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ea typeface="+mj-ea"/>
              </a:rPr>
              <a:t>Оригинал</a:t>
            </a:r>
            <a:endParaRPr lang="en-AU" sz="2000" dirty="0">
              <a:ea typeface="+mj-e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57750" y="3571875"/>
            <a:ext cx="3714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ea typeface="+mj-ea"/>
              </a:rPr>
              <a:t>Красно-зеленый</a:t>
            </a:r>
            <a:endParaRPr lang="en-AU" sz="20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739900"/>
            <a:ext cx="381635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6932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3200" dirty="0" smtClean="0"/>
              <a:t>Оперативная  </a:t>
            </a:r>
            <a:r>
              <a:rPr lang="ru-RU" altLang="en-US" sz="3200" dirty="0"/>
              <a:t>память выбирает и </a:t>
            </a:r>
            <a:r>
              <a:rPr lang="ru-RU" altLang="en-US" sz="3200" dirty="0" smtClean="0"/>
              <a:t>обрабатывает ограниченное количество информации</a:t>
            </a:r>
            <a:endParaRPr lang="en-AU" altLang="en-US" sz="3200" dirty="0" smtClean="0"/>
          </a:p>
        </p:txBody>
      </p:sp>
      <p:sp>
        <p:nvSpPr>
          <p:cNvPr id="6148" name="Content Placeholder 5"/>
          <p:cNvSpPr txBox="1">
            <a:spLocks/>
          </p:cNvSpPr>
          <p:nvPr/>
        </p:nvSpPr>
        <p:spPr bwMode="auto">
          <a:xfrm>
            <a:off x="2754313" y="2760663"/>
            <a:ext cx="1800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sz="2400"/>
              <a:t>Поиск моделей</a:t>
            </a:r>
            <a:endParaRPr lang="en-AU" altLang="en-US" sz="2400"/>
          </a:p>
        </p:txBody>
      </p:sp>
      <p:sp>
        <p:nvSpPr>
          <p:cNvPr id="6149" name="Content Placeholder 5"/>
          <p:cNvSpPr txBox="1">
            <a:spLocks/>
          </p:cNvSpPr>
          <p:nvPr/>
        </p:nvSpPr>
        <p:spPr bwMode="auto">
          <a:xfrm>
            <a:off x="1824038" y="5221288"/>
            <a:ext cx="344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sz="2400"/>
              <a:t>Требуется активное внимание и эмоциональная связь</a:t>
            </a:r>
            <a:endParaRPr lang="en-AU" altLang="en-US" sz="2400"/>
          </a:p>
        </p:txBody>
      </p:sp>
      <p:sp>
        <p:nvSpPr>
          <p:cNvPr id="6150" name="Content Placeholder 5"/>
          <p:cNvSpPr txBox="1">
            <a:spLocks/>
          </p:cNvSpPr>
          <p:nvPr/>
        </p:nvSpPr>
        <p:spPr bwMode="auto">
          <a:xfrm>
            <a:off x="6732588" y="404813"/>
            <a:ext cx="2590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en-US" sz="24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sz="2400"/>
              <a:t>Интегрируется с долговременной памятью</a:t>
            </a:r>
            <a:endParaRPr lang="en-AU" altLang="en-US" sz="2400"/>
          </a:p>
        </p:txBody>
      </p:sp>
      <p:sp>
        <p:nvSpPr>
          <p:cNvPr id="6151" name="Content Placeholder 5"/>
          <p:cNvSpPr txBox="1">
            <a:spLocks/>
          </p:cNvSpPr>
          <p:nvPr/>
        </p:nvSpPr>
        <p:spPr bwMode="auto">
          <a:xfrm>
            <a:off x="2195513" y="3521075"/>
            <a:ext cx="1800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sz="2400"/>
              <a:t>Создание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sz="2400"/>
              <a:t>моделей</a:t>
            </a:r>
            <a:endParaRPr lang="en-AU" altLang="en-US" sz="2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450" y="2087563"/>
            <a:ext cx="2005013" cy="292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46475" y="2925763"/>
            <a:ext cx="2538413" cy="882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56025" y="2727325"/>
            <a:ext cx="1597025" cy="27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19513" y="3235325"/>
            <a:ext cx="2555875" cy="1974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04025" y="1700213"/>
            <a:ext cx="936625" cy="649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Прямоугольник 1"/>
          <p:cNvSpPr>
            <a:spLocks noChangeArrowheads="1"/>
          </p:cNvSpPr>
          <p:nvPr/>
        </p:nvSpPr>
        <p:spPr bwMode="auto">
          <a:xfrm>
            <a:off x="1798638" y="1557338"/>
            <a:ext cx="2895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sz="2400"/>
              <a:t>Очень ограниченная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en-US" sz="2400"/>
              <a:t>вместимость</a:t>
            </a:r>
            <a:endParaRPr lang="en-AU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739900"/>
            <a:ext cx="381635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3200" dirty="0" smtClean="0"/>
              <a:t>Визуальная </a:t>
            </a:r>
            <a:r>
              <a:rPr lang="ru-RU" altLang="en-US" sz="3200" dirty="0"/>
              <a:t>и устная информация обрабатывается отдельно - </a:t>
            </a:r>
            <a:r>
              <a:rPr lang="ru-RU" altLang="en-US" sz="3200" dirty="0" smtClean="0"/>
              <a:t>двойные каналы</a:t>
            </a:r>
            <a:endParaRPr lang="en-AU" altLang="en-US" sz="3200" dirty="0" smtClean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27313" y="3305175"/>
            <a:ext cx="1597025" cy="517525"/>
            <a:chOff x="1513244" y="3588313"/>
            <a:chExt cx="1236447" cy="517464"/>
          </a:xfrm>
        </p:grpSpPr>
        <p:sp>
          <p:nvSpPr>
            <p:cNvPr id="7" name="Right Arrow 6"/>
            <p:cNvSpPr/>
            <p:nvPr/>
          </p:nvSpPr>
          <p:spPr>
            <a:xfrm>
              <a:off x="1813138" y="3588313"/>
              <a:ext cx="936553" cy="51746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7180" name="Content Placeholder 5"/>
            <p:cNvSpPr txBox="1">
              <a:spLocks/>
            </p:cNvSpPr>
            <p:nvPr/>
          </p:nvSpPr>
          <p:spPr bwMode="auto">
            <a:xfrm>
              <a:off x="1513244" y="3678576"/>
              <a:ext cx="1145975" cy="37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ru-RU" altLang="en-US"/>
                <a:t>         звуки</a:t>
              </a:r>
              <a:endParaRPr lang="en-AU" alt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87675" y="3357563"/>
            <a:ext cx="1439863" cy="517525"/>
            <a:chOff x="1585248" y="3212976"/>
            <a:chExt cx="1440082" cy="517464"/>
          </a:xfrm>
        </p:grpSpPr>
        <p:sp>
          <p:nvSpPr>
            <p:cNvPr id="2" name="Right Arrow 1"/>
            <p:cNvSpPr/>
            <p:nvPr/>
          </p:nvSpPr>
          <p:spPr>
            <a:xfrm>
              <a:off x="1656697" y="3212976"/>
              <a:ext cx="1092366" cy="51746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7178" name="Content Placeholder 5"/>
            <p:cNvSpPr txBox="1">
              <a:spLocks/>
            </p:cNvSpPr>
            <p:nvPr/>
          </p:nvSpPr>
          <p:spPr bwMode="auto">
            <a:xfrm>
              <a:off x="1585248" y="3291070"/>
              <a:ext cx="1440082" cy="37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ru-RU" altLang="en-US"/>
                <a:t>образы</a:t>
              </a:r>
              <a:endParaRPr lang="en-AU" altLang="en-US"/>
            </a:p>
          </p:txBody>
        </p:sp>
      </p:grp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674688" y="1350963"/>
            <a:ext cx="31686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en-US" sz="2400"/>
              <a:t>Текст обрабатывается в речевом отделе головного мозга</a:t>
            </a:r>
            <a:endParaRPr lang="en-AU" altLang="en-US" sz="240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74688" y="4076700"/>
            <a:ext cx="34591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buFont typeface="Symbol" panose="05050102010706020507" pitchFamily="18" charset="2"/>
              <a:buChar char=""/>
            </a:pPr>
            <a:r>
              <a:rPr lang="ru-RU" altLang="en-US" sz="2400" b="1">
                <a:solidFill>
                  <a:srgbClr val="FF6600"/>
                </a:solidFill>
              </a:rPr>
              <a:t>текст</a:t>
            </a:r>
            <a:r>
              <a:rPr lang="en-AU" altLang="en-US" sz="2400" b="1">
                <a:solidFill>
                  <a:srgbClr val="FF6600"/>
                </a:solidFill>
              </a:rPr>
              <a:t> + </a:t>
            </a:r>
            <a:r>
              <a:rPr lang="ru-RU" altLang="en-US" sz="2400" b="1">
                <a:solidFill>
                  <a:srgbClr val="FF6600"/>
                </a:solidFill>
              </a:rPr>
              <a:t>визуализация</a:t>
            </a:r>
            <a:r>
              <a:rPr lang="en-AU" altLang="en-US" sz="2400" b="1">
                <a:solidFill>
                  <a:srgbClr val="FF6600"/>
                </a:solidFill>
              </a:rPr>
              <a:t> = </a:t>
            </a:r>
            <a:r>
              <a:rPr lang="ru-RU" altLang="en-US" sz="2400" b="1">
                <a:solidFill>
                  <a:srgbClr val="FF6600"/>
                </a:solidFill>
              </a:rPr>
              <a:t>более эффективно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</a:pPr>
            <a:endParaRPr lang="ru-RU" altLang="en-US" sz="2400" b="1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6600"/>
              </a:buClr>
              <a:buFont typeface="Symbol" panose="05050102010706020507" pitchFamily="18" charset="2"/>
              <a:buChar char=""/>
            </a:pPr>
            <a:r>
              <a:rPr lang="ru-RU" altLang="en-US" sz="2400" b="1">
                <a:solidFill>
                  <a:srgbClr val="FF6600"/>
                </a:solidFill>
              </a:rPr>
              <a:t>Мы не можем читать и слушать одновременно!</a:t>
            </a:r>
            <a:endParaRPr lang="en-AU" altLang="en-US" sz="2400" b="1">
              <a:solidFill>
                <a:srgbClr val="FF66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1211263" y="3116262"/>
            <a:ext cx="1544638" cy="2968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18767 0.00255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18767 0.00255 L 0.40035 -0.070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31372 0.00138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31372 0.00138 L 0.31372 -0.10371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8867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3200" dirty="0" smtClean="0"/>
              <a:t>Последствия </a:t>
            </a:r>
            <a:r>
              <a:rPr lang="ru-RU" altLang="en-US" sz="3200" dirty="0"/>
              <a:t>для </a:t>
            </a:r>
            <a:r>
              <a:rPr lang="ru-RU" altLang="en-US" sz="3200" dirty="0" smtClean="0"/>
              <a:t>наших возможностей </a:t>
            </a:r>
            <a:r>
              <a:rPr lang="ru-RU" altLang="en-US" sz="3200" dirty="0"/>
              <a:t>и </a:t>
            </a:r>
            <a:r>
              <a:rPr lang="ru-RU" altLang="en-US" sz="3200" dirty="0" smtClean="0"/>
              <a:t>деятельности</a:t>
            </a:r>
            <a:endParaRPr lang="en-AU" altLang="en-US" sz="3200" dirty="0" smtClean="0"/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052513"/>
            <a:ext cx="15176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628650" y="1557338"/>
            <a:ext cx="7038975" cy="54006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ru-RU" altLang="en-US" b="1" smtClean="0">
              <a:solidFill>
                <a:srgbClr val="FF66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en-US" b="1" smtClean="0">
                <a:solidFill>
                  <a:srgbClr val="FF6600"/>
                </a:solidFill>
              </a:rPr>
              <a:t>Как можно уменьшить когнитивную нагрузку</a:t>
            </a:r>
            <a:r>
              <a:rPr lang="en-AU" altLang="en-US" b="1" smtClean="0">
                <a:solidFill>
                  <a:srgbClr val="FF6600"/>
                </a:solidFill>
              </a:rPr>
              <a:t>: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Руководите вашими учениками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Применяйте подход подтверждения-убеждения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Оптимизируйте визуальное и вербальное содержание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Подбирайте модели</a:t>
            </a:r>
            <a:endParaRPr lang="en-AU" altLang="en-US" sz="2200" smtClean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en-US" sz="2200" smtClean="0"/>
              <a:t>Преобразуйте данные в информацию</a:t>
            </a:r>
            <a:endParaRPr lang="en-AU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886700" cy="936625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Руководите вашими учениками</a:t>
            </a:r>
            <a:endParaRPr lang="en-AU" altLang="en-US" sz="3200" smtClean="0"/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92150"/>
            <a:ext cx="15176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4213" y="2060575"/>
            <a:ext cx="7038975" cy="5400675"/>
          </a:xfrm>
        </p:spPr>
        <p:txBody>
          <a:bodyPr/>
          <a:lstStyle/>
          <a:p>
            <a:pPr marL="0" lvl="1" eaLnBrk="1" hangingPunct="1">
              <a:spcBef>
                <a:spcPts val="300"/>
              </a:spcBef>
              <a:spcAft>
                <a:spcPts val="600"/>
              </a:spcAft>
              <a:defRPr/>
            </a:pPr>
            <a:endParaRPr lang="ru-RU" altLang="en-US" sz="2200" dirty="0" smtClean="0"/>
          </a:p>
          <a:p>
            <a:pPr marL="0" lvl="1"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en-US" sz="2800" b="1" dirty="0" smtClean="0">
                <a:solidFill>
                  <a:srgbClr val="FF6600"/>
                </a:solidFill>
              </a:rPr>
              <a:t>Минимизируйте обработку информации обучающимися</a:t>
            </a:r>
            <a:r>
              <a:rPr lang="en-AU" altLang="en-US" sz="2800" b="1" dirty="0" smtClean="0">
                <a:solidFill>
                  <a:srgbClr val="FF6600"/>
                </a:solidFill>
              </a:rPr>
              <a:t>: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Сосредоточьтесь на главном</a:t>
            </a:r>
            <a:endParaRPr lang="ru-RU" altLang="en-US" sz="2200" dirty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Создавайте иерархии информации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Не ожидайте запоминания деталей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Применяйте принципы визуального дизайна</a:t>
            </a:r>
            <a:endParaRPr lang="en-AU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49288" y="7938"/>
            <a:ext cx="6535737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3200" dirty="0" smtClean="0"/>
              <a:t/>
            </a:r>
            <a:br>
              <a:rPr lang="ru-RU" altLang="en-US" sz="3200" dirty="0" smtClean="0"/>
            </a:br>
            <a:r>
              <a:rPr lang="ru-RU" altLang="en-US" sz="3200" dirty="0" smtClean="0"/>
              <a:t>Применяйте </a:t>
            </a:r>
            <a:r>
              <a:rPr lang="ru-RU" altLang="en-US" sz="3200" dirty="0"/>
              <a:t>подход </a:t>
            </a:r>
            <a:r>
              <a:rPr lang="ru-RU" altLang="en-US" sz="3200" dirty="0" smtClean="0"/>
              <a:t>подтверждения-убеждения</a:t>
            </a:r>
            <a:endParaRPr lang="en-AU" altLang="en-US" sz="3200" dirty="0" smtClean="0"/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88913"/>
            <a:ext cx="15176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61975" y="836613"/>
            <a:ext cx="8113713" cy="3024187"/>
          </a:xfrm>
        </p:spPr>
        <p:txBody>
          <a:bodyPr/>
          <a:lstStyle/>
          <a:p>
            <a:pPr marL="0" lvl="1" eaLnBrk="1" hangingPunct="1"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altLang="en-US" sz="2800" b="1" dirty="0" smtClean="0">
              <a:solidFill>
                <a:srgbClr val="FF6600"/>
              </a:solidFill>
            </a:endParaRPr>
          </a:p>
          <a:p>
            <a:pPr marL="0" lvl="1" eaLnBrk="1" hangingPunct="1"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altLang="en-US" sz="2800" b="1" dirty="0" smtClean="0">
                <a:solidFill>
                  <a:srgbClr val="FF6600"/>
                </a:solidFill>
              </a:rPr>
              <a:t>Выскажите </a:t>
            </a:r>
            <a:r>
              <a:rPr lang="ru-RU" altLang="en-US" sz="2800" b="1" dirty="0">
                <a:solidFill>
                  <a:srgbClr val="FF6600"/>
                </a:solidFill>
              </a:rPr>
              <a:t>вашу точку зрения в </a:t>
            </a:r>
            <a:r>
              <a:rPr lang="ru-RU" altLang="en-US" sz="2800" b="1" dirty="0" smtClean="0">
                <a:solidFill>
                  <a:srgbClr val="FF6600"/>
                </a:solidFill>
              </a:rPr>
              <a:t>заголовке и поддерживайте ее </a:t>
            </a:r>
            <a:r>
              <a:rPr lang="ru-RU" altLang="en-US" sz="2800" b="1" dirty="0">
                <a:solidFill>
                  <a:srgbClr val="FF6600"/>
                </a:solidFill>
              </a:rPr>
              <a:t>с </a:t>
            </a:r>
            <a:r>
              <a:rPr lang="ru-RU" altLang="en-US" sz="2800" b="1" dirty="0" smtClean="0">
                <a:solidFill>
                  <a:srgbClr val="FF6600"/>
                </a:solidFill>
              </a:rPr>
              <a:t>помощью доказательств</a:t>
            </a:r>
            <a:r>
              <a:rPr lang="en-AU" altLang="en-US" sz="2800" b="1" dirty="0" smtClean="0">
                <a:solidFill>
                  <a:srgbClr val="FF6600"/>
                </a:solidFill>
              </a:rPr>
              <a:t> 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Выскажите свою точку зрения, не давайте строить догадки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Используйте активные высказывания в качестве заголовков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/>
              <a:t>С</a:t>
            </a:r>
            <a:r>
              <a:rPr lang="ru-RU" altLang="en-US" sz="2200" dirty="0" smtClean="0"/>
              <a:t>мысл слайда и утверждения должен быть сразу ясен</a:t>
            </a:r>
            <a:r>
              <a:rPr lang="en-AU" altLang="en-US" sz="2200" dirty="0" smtClean="0"/>
              <a:t> </a:t>
            </a:r>
            <a:r>
              <a:rPr lang="ru-RU" altLang="en-US" sz="2200" dirty="0"/>
              <a:t> </a:t>
            </a:r>
            <a:r>
              <a:rPr lang="ru-RU" altLang="en-US" sz="2200" dirty="0" smtClean="0"/>
              <a:t>              </a:t>
            </a:r>
            <a:r>
              <a:rPr lang="en-AU" altLang="en-US" sz="2200" dirty="0" smtClean="0"/>
              <a:t>(</a:t>
            </a:r>
            <a:r>
              <a:rPr lang="ru-RU" altLang="en-US" sz="2200" dirty="0" smtClean="0"/>
              <a:t>за </a:t>
            </a:r>
            <a:r>
              <a:rPr lang="en-AU" altLang="en-US" sz="2200" dirty="0" smtClean="0"/>
              <a:t>2</a:t>
            </a:r>
            <a:r>
              <a:rPr lang="ru-RU" altLang="en-US" sz="2200" dirty="0" smtClean="0"/>
              <a:t> секунды</a:t>
            </a:r>
            <a:r>
              <a:rPr lang="en-AU" altLang="en-US" sz="2200" dirty="0" smtClean="0"/>
              <a:t>)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/>
              <a:t>Доказательства: </a:t>
            </a:r>
            <a:r>
              <a:rPr lang="ru-RU" altLang="en-US" sz="2200" dirty="0" smtClean="0"/>
              <a:t>изображение</a:t>
            </a:r>
            <a:r>
              <a:rPr lang="ru-RU" altLang="en-US" sz="2200" dirty="0"/>
              <a:t>, </a:t>
            </a:r>
            <a:endParaRPr lang="ru-RU" altLang="en-US" sz="2200" dirty="0" smtClean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altLang="en-US" sz="2200" dirty="0" smtClean="0"/>
              <a:t>	схема, таблица, диаграмма,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altLang="en-US" sz="2200" dirty="0" smtClean="0"/>
              <a:t>	 </a:t>
            </a:r>
            <a:r>
              <a:rPr lang="ru-RU" altLang="en-US" sz="2200" dirty="0"/>
              <a:t>ключевые моменты</a:t>
            </a:r>
            <a:endParaRPr lang="en-AU" alt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859338" y="4005263"/>
            <a:ext cx="3744912" cy="2663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5292725" y="4292600"/>
            <a:ext cx="287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1400" b="1">
                <a:solidFill>
                  <a:srgbClr val="00B050"/>
                </a:solidFill>
              </a:rPr>
              <a:t>Утверждение в качестве заголовка</a:t>
            </a:r>
            <a:endParaRPr lang="en-AU" altLang="en-US" sz="1400" b="1">
              <a:solidFill>
                <a:srgbClr val="00B05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436096" y="4941168"/>
            <a:ext cx="1319917" cy="994988"/>
          </a:xfrm>
          <a:custGeom>
            <a:avLst/>
            <a:gdLst>
              <a:gd name="connsiteX0" fmla="*/ 795131 w 1645920"/>
              <a:gd name="connsiteY0" fmla="*/ 238539 h 1121134"/>
              <a:gd name="connsiteX1" fmla="*/ 151075 w 1645920"/>
              <a:gd name="connsiteY1" fmla="*/ 477078 h 1121134"/>
              <a:gd name="connsiteX2" fmla="*/ 278296 w 1645920"/>
              <a:gd name="connsiteY2" fmla="*/ 882595 h 1121134"/>
              <a:gd name="connsiteX3" fmla="*/ 1319917 w 1645920"/>
              <a:gd name="connsiteY3" fmla="*/ 1121134 h 1121134"/>
              <a:gd name="connsiteX4" fmla="*/ 1645920 w 1645920"/>
              <a:gd name="connsiteY4" fmla="*/ 326003 h 1121134"/>
              <a:gd name="connsiteX5" fmla="*/ 938254 w 1645920"/>
              <a:gd name="connsiteY5" fmla="*/ 667909 h 1121134"/>
              <a:gd name="connsiteX6" fmla="*/ 1097280 w 1645920"/>
              <a:gd name="connsiteY6" fmla="*/ 111318 h 1121134"/>
              <a:gd name="connsiteX7" fmla="*/ 0 w 1645920"/>
              <a:gd name="connsiteY7" fmla="*/ 0 h 1121134"/>
              <a:gd name="connsiteX8" fmla="*/ 795131 w 1645920"/>
              <a:gd name="connsiteY8" fmla="*/ 238539 h 1121134"/>
              <a:gd name="connsiteX0" fmla="*/ 795131 w 1319917"/>
              <a:gd name="connsiteY0" fmla="*/ 238539 h 1121134"/>
              <a:gd name="connsiteX1" fmla="*/ 151075 w 1319917"/>
              <a:gd name="connsiteY1" fmla="*/ 477078 h 1121134"/>
              <a:gd name="connsiteX2" fmla="*/ 278296 w 1319917"/>
              <a:gd name="connsiteY2" fmla="*/ 882595 h 1121134"/>
              <a:gd name="connsiteX3" fmla="*/ 1319917 w 1319917"/>
              <a:gd name="connsiteY3" fmla="*/ 1121134 h 1121134"/>
              <a:gd name="connsiteX4" fmla="*/ 1248354 w 1319917"/>
              <a:gd name="connsiteY4" fmla="*/ 612250 h 1121134"/>
              <a:gd name="connsiteX5" fmla="*/ 938254 w 1319917"/>
              <a:gd name="connsiteY5" fmla="*/ 667909 h 1121134"/>
              <a:gd name="connsiteX6" fmla="*/ 1097280 w 1319917"/>
              <a:gd name="connsiteY6" fmla="*/ 111318 h 1121134"/>
              <a:gd name="connsiteX7" fmla="*/ 0 w 1319917"/>
              <a:gd name="connsiteY7" fmla="*/ 0 h 1121134"/>
              <a:gd name="connsiteX8" fmla="*/ 795131 w 1319917"/>
              <a:gd name="connsiteY8" fmla="*/ 238539 h 11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917" h="1121134">
                <a:moveTo>
                  <a:pt x="795131" y="238539"/>
                </a:moveTo>
                <a:lnTo>
                  <a:pt x="151075" y="477078"/>
                </a:lnTo>
                <a:lnTo>
                  <a:pt x="278296" y="882595"/>
                </a:lnTo>
                <a:lnTo>
                  <a:pt x="1319917" y="1121134"/>
                </a:lnTo>
                <a:lnTo>
                  <a:pt x="1248354" y="612250"/>
                </a:lnTo>
                <a:lnTo>
                  <a:pt x="938254" y="667909"/>
                </a:lnTo>
                <a:lnTo>
                  <a:pt x="1097280" y="111318"/>
                </a:lnTo>
                <a:lnTo>
                  <a:pt x="0" y="0"/>
                </a:lnTo>
                <a:lnTo>
                  <a:pt x="795131" y="238539"/>
                </a:lnTo>
                <a:close/>
              </a:path>
            </a:pathLst>
          </a:cu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08850" y="5300663"/>
          <a:ext cx="854075" cy="465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026"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91466" marR="91466" marT="45653" marB="456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91466" marR="91466" marT="45653" marB="456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56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91466" marR="91466" marT="45653" marB="456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91466" marR="91466" marT="45653" marB="456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56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91466" marR="91466" marT="45653" marB="456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91466" marR="91466" marT="45653" marB="456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4" name="TextBox 8"/>
          <p:cNvSpPr txBox="1">
            <a:spLocks noChangeArrowheads="1"/>
          </p:cNvSpPr>
          <p:nvPr/>
        </p:nvSpPr>
        <p:spPr bwMode="auto">
          <a:xfrm>
            <a:off x="5508625" y="6021388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1200"/>
              <a:t>Поддерживающие доказательства</a:t>
            </a:r>
            <a:r>
              <a:rPr lang="en-AU" altLang="en-US" sz="1200"/>
              <a:t>: </a:t>
            </a:r>
            <a:r>
              <a:rPr lang="ru-RU" altLang="en-US" sz="1200"/>
              <a:t>таблица</a:t>
            </a:r>
            <a:r>
              <a:rPr lang="en-AU" altLang="en-US" sz="1200"/>
              <a:t>, </a:t>
            </a:r>
            <a:r>
              <a:rPr lang="ru-RU" altLang="en-US" sz="1200"/>
              <a:t>схема</a:t>
            </a:r>
            <a:r>
              <a:rPr lang="en-AU" altLang="en-US" sz="1200"/>
              <a:t>, </a:t>
            </a:r>
            <a:r>
              <a:rPr lang="ru-RU" altLang="en-US" sz="1200"/>
              <a:t>диаграмма</a:t>
            </a:r>
            <a:r>
              <a:rPr lang="en-AU" altLang="en-US" sz="1200"/>
              <a:t>, </a:t>
            </a:r>
            <a:r>
              <a:rPr lang="ru-RU" altLang="en-US" sz="1200"/>
              <a:t>фото</a:t>
            </a:r>
            <a:r>
              <a:rPr lang="en-AU" altLang="en-US" sz="1200"/>
              <a:t> (</a:t>
            </a:r>
            <a:r>
              <a:rPr lang="ru-RU" altLang="en-US" sz="1200"/>
              <a:t>или текст</a:t>
            </a:r>
            <a:r>
              <a:rPr lang="en-AU" altLang="en-US" sz="1200"/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92725" y="4724400"/>
            <a:ext cx="279876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8867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3200" dirty="0" smtClean="0"/>
              <a:t>Оптимизируйте визуальное </a:t>
            </a:r>
            <a:br>
              <a:rPr lang="ru-RU" altLang="en-US" sz="3200" dirty="0" smtClean="0"/>
            </a:br>
            <a:r>
              <a:rPr lang="ru-RU" altLang="en-US" sz="3200" dirty="0" smtClean="0"/>
              <a:t> </a:t>
            </a:r>
            <a:r>
              <a:rPr lang="ru-RU" altLang="en-US" sz="3200" dirty="0"/>
              <a:t>и </a:t>
            </a:r>
            <a:r>
              <a:rPr lang="ru-RU" altLang="en-US" sz="3200" dirty="0" smtClean="0"/>
              <a:t>вербальное содержание</a:t>
            </a:r>
            <a:r>
              <a:rPr lang="ru-RU" altLang="en-US" sz="3200" dirty="0"/>
              <a:t/>
            </a:r>
            <a:br>
              <a:rPr lang="ru-RU" altLang="en-US" sz="3200" dirty="0"/>
            </a:br>
            <a:endParaRPr lang="en-AU" altLang="en-US" sz="3200" dirty="0" smtClean="0"/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4813"/>
            <a:ext cx="15176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557338"/>
            <a:ext cx="7038975" cy="5400675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ru-RU" altLang="en-US" b="1" dirty="0">
                <a:solidFill>
                  <a:srgbClr val="FF6600"/>
                </a:solidFill>
              </a:rPr>
              <a:t>Д</a:t>
            </a:r>
            <a:r>
              <a:rPr lang="ru-RU" altLang="en-US" b="1" dirty="0" smtClean="0">
                <a:solidFill>
                  <a:srgbClr val="FF6600"/>
                </a:solidFill>
              </a:rPr>
              <a:t>войные каналы</a:t>
            </a:r>
            <a:endParaRPr lang="en-US" altLang="en-US" b="1" dirty="0" smtClean="0">
              <a:solidFill>
                <a:srgbClr val="FF6600"/>
              </a:solidFill>
            </a:endParaRPr>
          </a:p>
          <a:p>
            <a:pPr marL="0" lvl="1" eaLnBrk="1" hangingPunct="1"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altLang="en-US" sz="2200" dirty="0" smtClean="0"/>
              <a:t>Текст </a:t>
            </a:r>
            <a:r>
              <a:rPr lang="ru-RU" altLang="en-US" sz="2200" dirty="0"/>
              <a:t>и визуальные эффекты </a:t>
            </a:r>
            <a:r>
              <a:rPr lang="ru-RU" altLang="en-US" sz="2200" dirty="0" smtClean="0"/>
              <a:t>обрабатываются в разных отделах головного мозга</a:t>
            </a:r>
            <a:r>
              <a:rPr lang="en-US" altLang="en-US" sz="2200" dirty="0" smtClean="0"/>
              <a:t>:</a:t>
            </a:r>
            <a:endParaRPr lang="en-AU" altLang="en-US" sz="2200" dirty="0" smtClean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Используйте не только текст, но и изображения</a:t>
            </a:r>
            <a:r>
              <a:rPr lang="en-AU" altLang="en-US" sz="2200" dirty="0" smtClean="0"/>
              <a:t> 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Диаграммы и таблицы показывают отношение и организацию (моделей) информации</a:t>
            </a:r>
            <a:endParaRPr lang="en-AU" altLang="en-US" sz="2200" dirty="0" smtClean="0"/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AU" altLang="en-US" sz="2200" dirty="0" smtClean="0"/>
              <a:t>“</a:t>
            </a:r>
            <a:r>
              <a:rPr lang="ru-RU" altLang="en-US" sz="2200" dirty="0" smtClean="0"/>
              <a:t>Лучше один раз увидеть, </a:t>
            </a:r>
            <a:r>
              <a:rPr lang="ru-RU" altLang="en-US" sz="2200" dirty="0"/>
              <a:t>ч</a:t>
            </a:r>
            <a:r>
              <a:rPr lang="ru-RU" altLang="en-US" sz="2200" dirty="0" smtClean="0"/>
              <a:t>ем сто раз услышать</a:t>
            </a:r>
            <a:r>
              <a:rPr lang="en-AU" altLang="en-US" sz="2200" dirty="0" smtClean="0"/>
              <a:t>”</a:t>
            </a:r>
          </a:p>
          <a:p>
            <a:pPr marL="360363" lvl="1" indent="-360363" eaLnBrk="1" hangingPunct="1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200" dirty="0" smtClean="0"/>
              <a:t>Когда выступаете, не читайте текст  слайда!</a:t>
            </a:r>
            <a:endParaRPr lang="en-AU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1253</Words>
  <Application>Microsoft Office PowerPoint</Application>
  <PresentationFormat>On-screen Show (4:3)</PresentationFormat>
  <Paragraphs>234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Arial</vt:lpstr>
      <vt:lpstr>Calibri Light</vt:lpstr>
      <vt:lpstr>Rockwell</vt:lpstr>
      <vt:lpstr>Symbol</vt:lpstr>
      <vt:lpstr>Courier New</vt:lpstr>
      <vt:lpstr>Vivaldi</vt:lpstr>
      <vt:lpstr>Office Theme</vt:lpstr>
      <vt:lpstr>Принципы когнитивного и визуального дизайна</vt:lpstr>
      <vt:lpstr>Почему это важно</vt:lpstr>
      <vt:lpstr>Принципы когнитивного дизайна</vt:lpstr>
      <vt:lpstr>Оперативная  память выбирает и обрабатывает ограниченное количество информации</vt:lpstr>
      <vt:lpstr>Визуальная и устная информация обрабатывается отдельно - двойные каналы</vt:lpstr>
      <vt:lpstr>Последствия для наших возможностей и деятельности</vt:lpstr>
      <vt:lpstr>Руководите вашими учениками</vt:lpstr>
      <vt:lpstr> Применяйте подход подтверждения-убеждения</vt:lpstr>
      <vt:lpstr>Оптимизируйте визуальное   и вербальное содержание </vt:lpstr>
      <vt:lpstr>Подбирайте модели</vt:lpstr>
      <vt:lpstr>Преобразуйте данные в нформацию</vt:lpstr>
      <vt:lpstr>Принципы визуального  дизайна</vt:lpstr>
      <vt:lpstr>Роль визуального дизайна - помочь пониманию</vt:lpstr>
      <vt:lpstr>Примените эти принципы</vt:lpstr>
      <vt:lpstr>Упрощайте,  но не слишком</vt:lpstr>
      <vt:lpstr>Упрощайте, но не слишком</vt:lpstr>
      <vt:lpstr>Используйте контрастность чтобы привлечь внимание</vt:lpstr>
      <vt:lpstr>Используйте контрастность чтобы привлечь внимание</vt:lpstr>
      <vt:lpstr>Повторение обеспечивает согласованность</vt:lpstr>
      <vt:lpstr>Повторение обеспечивает согласованность</vt:lpstr>
      <vt:lpstr>Выравнивание  элементов для согласования</vt:lpstr>
      <vt:lpstr>Выравнивание элементов для согласования</vt:lpstr>
      <vt:lpstr>Подобие – группируйте подобное</vt:lpstr>
      <vt:lpstr>Подобие – группируйте подобное</vt:lpstr>
      <vt:lpstr>Также применяйте и  эти принципы</vt:lpstr>
      <vt:lpstr>Свободное место важно</vt:lpstr>
      <vt:lpstr>Изображения – не только декорации</vt:lpstr>
      <vt:lpstr>Фото или клипы?</vt:lpstr>
      <vt:lpstr>У анимации должна быть цель</vt:lpstr>
      <vt:lpstr>Используйте цвета для гармонии и контраста</vt:lpstr>
      <vt:lpstr>Учитывайте особенности аудитории</vt:lpstr>
      <vt:lpstr>   Пример того, как дальтоники видят изображения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Design Principles</dc:title>
  <dc:creator>Ian Bell</dc:creator>
  <cp:lastModifiedBy>Пользователь</cp:lastModifiedBy>
  <cp:revision>431</cp:revision>
  <cp:lastPrinted>2014-04-10T14:00:46Z</cp:lastPrinted>
  <dcterms:created xsi:type="dcterms:W3CDTF">2014-04-10T02:18:26Z</dcterms:created>
  <dcterms:modified xsi:type="dcterms:W3CDTF">2020-04-20T15:28:31Z</dcterms:modified>
</cp:coreProperties>
</file>