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59" r:id="rId1"/>
  </p:sldMasterIdLst>
  <p:notesMasterIdLst>
    <p:notesMasterId r:id="rId16"/>
  </p:notesMasterIdLst>
  <p:sldIdLst>
    <p:sldId id="256" r:id="rId2"/>
    <p:sldId id="259" r:id="rId3"/>
    <p:sldId id="267" r:id="rId4"/>
    <p:sldId id="262" r:id="rId5"/>
    <p:sldId id="258" r:id="rId6"/>
    <p:sldId id="266" r:id="rId7"/>
    <p:sldId id="264" r:id="rId8"/>
    <p:sldId id="265" r:id="rId9"/>
    <p:sldId id="268" r:id="rId10"/>
    <p:sldId id="269" r:id="rId11"/>
    <p:sldId id="272" r:id="rId12"/>
    <p:sldId id="271" r:id="rId13"/>
    <p:sldId id="273" r:id="rId14"/>
    <p:sldId id="261" r:id="rId15"/>
  </p:sldIdLst>
  <p:sldSz cx="9144000" cy="5143500" type="screen16x9"/>
  <p:notesSz cx="7099300" cy="10234613"/>
  <p:embeddedFontLst>
    <p:embeddedFont>
      <p:font typeface="Lato" panose="020B0604020202020204" charset="0"/>
      <p:regular r:id="rId17"/>
      <p:bold r:id="rId18"/>
      <p:italic r:id="rId19"/>
      <p:boldItalic r:id="rId20"/>
    </p:embeddedFont>
    <p:embeddedFont>
      <p:font typeface="Montserrat ExtraBold" panose="020B0604020202020204" charset="0"/>
      <p:bold r:id="rId21"/>
    </p:embeddedFont>
    <p:embeddedFont>
      <p:font typeface="Montserrat SemiBold" panose="020B0604020202020204" charset="0"/>
      <p:bold r:id="rId22"/>
    </p:embeddedFont>
    <p:embeddedFont>
      <p:font typeface="Poppins Light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5E4D"/>
    <a:srgbClr val="595959"/>
    <a:srgbClr val="13100B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3582" autoAdjust="0"/>
  </p:normalViewPr>
  <p:slideViewPr>
    <p:cSldViewPr snapToGrid="0">
      <p:cViewPr varScale="1">
        <p:scale>
          <a:sx n="78" d="100"/>
          <a:sy n="78" d="100"/>
        </p:scale>
        <p:origin x="164" y="38"/>
      </p:cViewPr>
      <p:guideLst/>
    </p:cSldViewPr>
  </p:slideViewPr>
  <p:outlineViewPr>
    <p:cViewPr>
      <p:scale>
        <a:sx n="33" d="100"/>
        <a:sy n="33" d="100"/>
      </p:scale>
      <p:origin x="0" y="-1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99032" rIns="99032" bIns="99032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5366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928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395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106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03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7719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8775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9752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7773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3911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395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spcFirstLastPara="1" wrap="square" lIns="99032" tIns="99032" rIns="99032" bIns="9903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5435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41775" y="0"/>
            <a:ext cx="9144000" cy="5143500"/>
          </a:xfrm>
          <a:prstGeom prst="rect">
            <a:avLst/>
          </a:prstGeom>
          <a:solidFill>
            <a:srgbClr val="000000">
              <a:alpha val="330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414125" y="1281950"/>
            <a:ext cx="74058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414127" y="28378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  <a:defRPr sz="160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j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14" name="Shape 14" descr="LOGO_SQUARE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825" y="127525"/>
            <a:ext cx="1205025" cy="1360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Shape 15"/>
          <p:cNvGrpSpPr/>
          <p:nvPr/>
        </p:nvGrpSpPr>
        <p:grpSpPr>
          <a:xfrm>
            <a:off x="1574077" y="4232601"/>
            <a:ext cx="4294560" cy="715501"/>
            <a:chOff x="2621227" y="4262976"/>
            <a:chExt cx="4294560" cy="715501"/>
          </a:xfrm>
        </p:grpSpPr>
        <p:pic>
          <p:nvPicPr>
            <p:cNvPr id="16" name="Shape 16" descr="pasted-image.pd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21227" y="4300306"/>
              <a:ext cx="584100" cy="640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Shape 17" descr="pasted-image.pdf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50216" y="4280742"/>
              <a:ext cx="776100" cy="67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Shape 18" descr="pasted-image.pdf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144541" y="4262977"/>
              <a:ext cx="668700" cy="71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 descr="AICS_white.png"/>
            <p:cNvPicPr preferRelativeResize="0"/>
            <p:nvPr/>
          </p:nvPicPr>
          <p:blipFill rotWithShape="1">
            <a:blip r:embed="rId7">
              <a:alphaModFix/>
            </a:blip>
            <a:srcRect l="10102" r="10094"/>
            <a:stretch/>
          </p:blipFill>
          <p:spPr>
            <a:xfrm>
              <a:off x="6331686" y="4262976"/>
              <a:ext cx="584100" cy="624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7650" y="36087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7650" y="11211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●"/>
              <a:defRPr>
                <a:latin typeface="+mj-lt"/>
                <a:ea typeface="Arial"/>
                <a:cs typeface="Arial"/>
                <a:sym typeface="Arial"/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j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‹N›</a:t>
            </a:fld>
            <a:endParaRPr lang="en-GB"/>
          </a:p>
        </p:txBody>
      </p:sp>
      <p:grpSp>
        <p:nvGrpSpPr>
          <p:cNvPr id="33" name="Shape 33"/>
          <p:cNvGrpSpPr/>
          <p:nvPr/>
        </p:nvGrpSpPr>
        <p:grpSpPr>
          <a:xfrm>
            <a:off x="828592" y="233481"/>
            <a:ext cx="745763" cy="45826"/>
            <a:chOff x="4580561" y="2589004"/>
            <a:chExt cx="1064464" cy="25200"/>
          </a:xfrm>
        </p:grpSpPr>
        <p:sp>
          <p:nvSpPr>
            <p:cNvPr id="34" name="Shape 3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3BB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F266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GRAPH">
  <p:cSld name="MAIN_POINT">
    <p:bg>
      <p:bgPr>
        <a:solidFill>
          <a:srgbClr val="F2666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Shape 6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2" name="Shape 6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+mj-lt"/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66" name="Shape 66"/>
          <p:cNvSpPr txBox="1">
            <a:spLocks noGrp="1"/>
          </p:cNvSpPr>
          <p:nvPr>
            <p:ph type="title" idx="2"/>
          </p:nvPr>
        </p:nvSpPr>
        <p:spPr>
          <a:xfrm>
            <a:off x="913825" y="847925"/>
            <a:ext cx="3470100" cy="533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+mj-lt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  <a:defRPr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+mj-lt"/>
                <a:ea typeface="Arial"/>
                <a:cs typeface="Arial"/>
                <a:sym typeface="Arial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●"/>
              <a:defRPr>
                <a:latin typeface="+mj-lt"/>
                <a:ea typeface="Arial"/>
                <a:cs typeface="Arial"/>
                <a:sym typeface="Arial"/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j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‹N›</a:t>
            </a:fld>
            <a:endParaRPr lang="en-GB"/>
          </a:p>
        </p:txBody>
      </p:sp>
      <p:grpSp>
        <p:nvGrpSpPr>
          <p:cNvPr id="73" name="Shape 7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4" name="Shape 7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3BB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F266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Char char="●"/>
              <a:defRPr sz="1300">
                <a:solidFill>
                  <a:schemeClr val="accent1"/>
                </a:solidFill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○"/>
              <a:defRPr sz="1100">
                <a:solidFill>
                  <a:schemeClr val="accent1"/>
                </a:solidFill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■"/>
              <a:defRPr sz="1100">
                <a:solidFill>
                  <a:schemeClr val="accent1"/>
                </a:solidFill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●"/>
              <a:defRPr sz="1100">
                <a:solidFill>
                  <a:schemeClr val="accent1"/>
                </a:solidFill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○"/>
              <a:defRPr sz="1100">
                <a:solidFill>
                  <a:schemeClr val="accent1"/>
                </a:solidFill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■"/>
              <a:defRPr sz="1100">
                <a:solidFill>
                  <a:schemeClr val="accent1"/>
                </a:solidFill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●"/>
              <a:defRPr sz="1100">
                <a:solidFill>
                  <a:schemeClr val="accent1"/>
                </a:solidFill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Char char="○"/>
              <a:defRPr sz="1100">
                <a:solidFill>
                  <a:schemeClr val="accent1"/>
                </a:solidFill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Char char="■"/>
              <a:defRPr sz="11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+mj-lt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GB" smtClean="0"/>
              <a:pPr/>
              <a:t>‹N›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3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ctrTitle"/>
          </p:nvPr>
        </p:nvSpPr>
        <p:spPr>
          <a:xfrm>
            <a:off x="1414125" y="1281950"/>
            <a:ext cx="74058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PACC-RRC</a:t>
            </a:r>
            <a:endParaRPr dirty="0"/>
          </a:p>
        </p:txBody>
      </p:sp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1414127" y="2727634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ea typeface="Arial"/>
                <a:cs typeface="Arial"/>
                <a:sym typeface="Arial"/>
              </a:rPr>
              <a:t>Building an </a:t>
            </a:r>
            <a:r>
              <a:rPr lang="it-IT" sz="1800" dirty="0" err="1">
                <a:latin typeface="Arial"/>
                <a:ea typeface="Arial"/>
                <a:cs typeface="Arial"/>
                <a:sym typeface="Arial"/>
              </a:rPr>
              <a:t>Education</a:t>
            </a:r>
            <a:r>
              <a:rPr lang="it-IT" sz="1800" dirty="0">
                <a:latin typeface="Arial"/>
                <a:ea typeface="Arial"/>
                <a:cs typeface="Arial"/>
                <a:sym typeface="Arial"/>
              </a:rPr>
              <a:t> Community for </a:t>
            </a:r>
            <a:r>
              <a:rPr lang="it-IT" sz="1800" dirty="0" err="1">
                <a:latin typeface="Arial"/>
                <a:ea typeface="Arial"/>
                <a:cs typeface="Arial"/>
                <a:sym typeface="Arial"/>
              </a:rPr>
              <a:t>Climate</a:t>
            </a:r>
            <a:r>
              <a:rPr lang="it-IT" sz="1800" dirty="0">
                <a:latin typeface="Arial"/>
                <a:ea typeface="Arial"/>
                <a:cs typeface="Arial"/>
                <a:sym typeface="Arial"/>
              </a:rPr>
              <a:t> Services in West Africa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153">
            <a:extLst>
              <a:ext uri="{FF2B5EF4-FFF2-40B4-BE49-F238E27FC236}">
                <a16:creationId xmlns:a16="http://schemas.microsoft.com/office/drawing/2014/main" id="{4B976303-F379-4526-AA8E-A3BF51C21B27}"/>
              </a:ext>
            </a:extLst>
          </p:cNvPr>
          <p:cNvSpPr/>
          <p:nvPr/>
        </p:nvSpPr>
        <p:spPr>
          <a:xfrm>
            <a:off x="5258177" y="3465114"/>
            <a:ext cx="37989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25" tIns="108725" rIns="108725" bIns="108725" anchor="t" anchorCtr="0">
            <a:noAutofit/>
          </a:bodyPr>
          <a:lstStyle/>
          <a:p>
            <a:pPr marL="0" marR="0" lvl="0" indent="0" algn="r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4DB4B4"/>
              </a:buClr>
              <a:buFont typeface="Montserrat ExtraBold"/>
              <a:buNone/>
            </a:pPr>
            <a:r>
              <a:rPr lang="it-IT" b="1" i="0" u="none" strike="noStrike" cap="none" dirty="0">
                <a:solidFill>
                  <a:srgbClr val="4DB4B4"/>
                </a:solidFill>
                <a:latin typeface="+mj-lt"/>
              </a:rPr>
              <a:t>Vieri Tarchiani</a:t>
            </a:r>
            <a:endParaRPr dirty="0">
              <a:latin typeface="+mj-lt"/>
            </a:endParaRPr>
          </a:p>
          <a:p>
            <a:pPr marL="0" marR="0" lvl="0" indent="0" algn="r" rtl="0">
              <a:lnSpc>
                <a:spcPct val="112500"/>
              </a:lnSpc>
              <a:spcBef>
                <a:spcPts val="500"/>
              </a:spcBef>
              <a:spcAft>
                <a:spcPts val="0"/>
              </a:spcAft>
              <a:buClr>
                <a:srgbClr val="4DB4B4"/>
              </a:buClr>
              <a:buFont typeface="Montserrat ExtraBold"/>
              <a:buNone/>
            </a:pPr>
            <a:r>
              <a:rPr lang="en-GB" b="1" i="0" u="none" strike="noStrike" cap="none" dirty="0">
                <a:solidFill>
                  <a:srgbClr val="4DB4B4"/>
                </a:solidFill>
                <a:latin typeface="+mj-lt"/>
              </a:rPr>
              <a:t>IBE-CNR</a:t>
            </a:r>
            <a:endParaRPr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7D2527D0-8977-4F86-93D1-AD33100EA09A}"/>
              </a:ext>
            </a:extLst>
          </p:cNvPr>
          <p:cNvSpPr/>
          <p:nvPr/>
        </p:nvSpPr>
        <p:spPr>
          <a:xfrm>
            <a:off x="-36717" y="0"/>
            <a:ext cx="3575405" cy="52373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2" name="Google Shape;182;p27"/>
          <p:cNvCxnSpPr>
            <a:cxnSpLocks/>
          </p:cNvCxnSpPr>
          <p:nvPr/>
        </p:nvCxnSpPr>
        <p:spPr>
          <a:xfrm>
            <a:off x="831726" y="1355649"/>
            <a:ext cx="8000263" cy="0"/>
          </a:xfrm>
          <a:prstGeom prst="straightConnector1">
            <a:avLst/>
          </a:prstGeom>
          <a:noFill/>
          <a:ln w="13950" cap="flat" cmpd="sng">
            <a:solidFill>
              <a:srgbClr val="E3672D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" name="Gruppo 1">
            <a:extLst>
              <a:ext uri="{FF2B5EF4-FFF2-40B4-BE49-F238E27FC236}">
                <a16:creationId xmlns:a16="http://schemas.microsoft.com/office/drawing/2014/main" id="{093FEDB5-F454-4170-A04C-D6C50A388DF5}"/>
              </a:ext>
            </a:extLst>
          </p:cNvPr>
          <p:cNvGrpSpPr>
            <a:grpSpLocks noChangeAspect="1"/>
          </p:cNvGrpSpPr>
          <p:nvPr/>
        </p:nvGrpSpPr>
        <p:grpSpPr>
          <a:xfrm>
            <a:off x="3750431" y="428377"/>
            <a:ext cx="4876427" cy="893984"/>
            <a:chOff x="1261871" y="2251095"/>
            <a:chExt cx="7265680" cy="1354555"/>
          </a:xfrm>
        </p:grpSpPr>
        <p:pic>
          <p:nvPicPr>
            <p:cNvPr id="183" name="Google Shape;183;p27" descr="Package_logo_square [Recovered].ai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1871" y="2251095"/>
              <a:ext cx="7138897" cy="13545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93;p18" descr="logo_white_ibe.ai">
              <a:extLst>
                <a:ext uri="{FF2B5EF4-FFF2-40B4-BE49-F238E27FC236}">
                  <a16:creationId xmlns:a16="http://schemas.microsoft.com/office/drawing/2014/main" id="{8ACB66B2-1E2C-4233-9DEC-CEF97D88EB6D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88099" y="2931018"/>
              <a:ext cx="3039452" cy="674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pic>
        <p:nvPicPr>
          <p:cNvPr id="7" name="CNR Trailer 9">
            <a:hlinkClick r:id="" action="ppaction://media"/>
            <a:extLst>
              <a:ext uri="{FF2B5EF4-FFF2-40B4-BE49-F238E27FC236}">
                <a16:creationId xmlns:a16="http://schemas.microsoft.com/office/drawing/2014/main" id="{117778B0-8C69-4558-863B-D72F488357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84121" y="1685924"/>
            <a:ext cx="5247868" cy="2982087"/>
          </a:xfrm>
          <a:prstGeom prst="rect">
            <a:avLst/>
          </a:prstGeom>
          <a:ln>
            <a:solidFill>
              <a:srgbClr val="C25E4D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9F59FE5-98BD-43EC-A664-DBB0FF61B94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286" t="46228" r="28259" b="21587"/>
          <a:stretch/>
        </p:blipFill>
        <p:spPr>
          <a:xfrm>
            <a:off x="3812721" y="1891945"/>
            <a:ext cx="4743449" cy="2645966"/>
          </a:xfrm>
          <a:prstGeom prst="rect">
            <a:avLst/>
          </a:prstGeom>
        </p:spPr>
      </p:pic>
      <p:sp>
        <p:nvSpPr>
          <p:cNvPr id="181" name="Google Shape;181;p27"/>
          <p:cNvSpPr txBox="1">
            <a:spLocks noGrp="1"/>
          </p:cNvSpPr>
          <p:nvPr>
            <p:ph type="body" idx="1"/>
          </p:nvPr>
        </p:nvSpPr>
        <p:spPr>
          <a:xfrm>
            <a:off x="815143" y="458715"/>
            <a:ext cx="2667701" cy="833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indent="0">
              <a:lnSpc>
                <a:spcPct val="100000"/>
              </a:lnSpc>
              <a:spcAft>
                <a:spcPts val="900"/>
              </a:spcAft>
              <a:buSzPts val="1440"/>
              <a:buNone/>
            </a:pPr>
            <a:r>
              <a:rPr lang="en-US" sz="1725" dirty="0">
                <a:solidFill>
                  <a:schemeClr val="bg1"/>
                </a:solidFill>
              </a:rPr>
              <a:t>Knowledge-Based Distance Learning</a:t>
            </a:r>
            <a:endParaRPr sz="1725" dirty="0">
              <a:solidFill>
                <a:schemeClr val="bg1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D9D71AF-506C-4290-BAC0-2F743AC3A57B}"/>
              </a:ext>
            </a:extLst>
          </p:cNvPr>
          <p:cNvSpPr/>
          <p:nvPr/>
        </p:nvSpPr>
        <p:spPr>
          <a:xfrm>
            <a:off x="744220" y="1685924"/>
            <a:ext cx="2809545" cy="325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Moodle COMPETENCY FRAMEWORK (knowledge and skills)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Linked with WMO Competencies for CSP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Open badges (badgr.io) to track the learning progress 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and certify the knowledge and skills achieved 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Free access with single sign-on (Google)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11 Courses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7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7FFF3D-9D18-4904-A9BD-96F46FBF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922" y="1024647"/>
            <a:ext cx="7688700" cy="535200"/>
          </a:xfr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dirty="0">
                <a:solidFill>
                  <a:srgbClr val="00000A"/>
                </a:solidFill>
                <a:latin typeface="+mj-lt"/>
                <a:ea typeface="Arial" panose="020B0604020202020204" pitchFamily="34" charset="0"/>
              </a:rPr>
              <a:t>International Training Course on</a:t>
            </a:r>
            <a:br>
              <a:rPr lang="it-IT" altLang="zh-CN" sz="800" b="0" dirty="0">
                <a:solidFill>
                  <a:schemeClr val="tx1"/>
                </a:solidFill>
                <a:latin typeface="+mj-lt"/>
              </a:rPr>
            </a:br>
            <a:r>
              <a:rPr lang="en-US" altLang="zh-CN" sz="2800" dirty="0">
                <a:solidFill>
                  <a:schemeClr val="tx1"/>
                </a:solidFill>
                <a:latin typeface="+mj-lt"/>
                <a:ea typeface="Helvetica Neue"/>
                <a:cs typeface="Arial" panose="020B0604020202020204" pitchFamily="34" charset="0"/>
              </a:rPr>
              <a:t>Climate and Risk Communication</a:t>
            </a:r>
            <a:br>
              <a:rPr lang="en-US" altLang="zh-CN" sz="5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4C6E42-310A-498F-A8E3-021DEF14E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0743" y="1908956"/>
            <a:ext cx="7688700" cy="2261100"/>
          </a:xfrm>
        </p:spPr>
        <p:txBody>
          <a:bodyPr/>
          <a:lstStyle/>
          <a:p>
            <a:pPr marL="146050" indent="0" algn="ctr">
              <a:buNone/>
            </a:pPr>
            <a:r>
              <a:rPr lang="fr-FR" dirty="0">
                <a:latin typeface="+mj-lt"/>
              </a:rPr>
              <a:t>Distance </a:t>
            </a:r>
            <a:r>
              <a:rPr lang="fr-FR" dirty="0" err="1">
                <a:latin typeface="+mj-lt"/>
              </a:rPr>
              <a:t>learning</a:t>
            </a:r>
            <a:r>
              <a:rPr lang="fr-FR" dirty="0">
                <a:latin typeface="+mj-lt"/>
              </a:rPr>
              <a:t> 24 </a:t>
            </a:r>
            <a:r>
              <a:rPr lang="fr-FR" dirty="0" err="1">
                <a:latin typeface="+mj-lt"/>
              </a:rPr>
              <a:t>February</a:t>
            </a:r>
            <a:r>
              <a:rPr lang="fr-FR" dirty="0">
                <a:latin typeface="+mj-lt"/>
              </a:rPr>
              <a:t> – 20 March 2020</a:t>
            </a:r>
          </a:p>
          <a:p>
            <a:pPr marL="146050" indent="0" algn="ctr">
              <a:buNone/>
            </a:pPr>
            <a:r>
              <a:rPr lang="fr-FR" dirty="0">
                <a:latin typeface="+mj-lt"/>
              </a:rPr>
              <a:t>Workshop 23-27 March 2020</a:t>
            </a:r>
          </a:p>
          <a:p>
            <a:pPr marL="146050" indent="0" algn="ctr">
              <a:buNone/>
            </a:pPr>
            <a:r>
              <a:rPr lang="fr-FR" dirty="0">
                <a:latin typeface="+mj-lt"/>
              </a:rPr>
              <a:t>WMO RTC in </a:t>
            </a:r>
            <a:r>
              <a:rPr lang="fr-FR" dirty="0" err="1">
                <a:latin typeface="+mj-lt"/>
              </a:rPr>
              <a:t>Italy</a:t>
            </a:r>
            <a:endParaRPr lang="fr-FR" dirty="0">
              <a:latin typeface="+mj-lt"/>
            </a:endParaRPr>
          </a:p>
          <a:p>
            <a:pPr marL="146050" indent="0" algn="ctr">
              <a:buNone/>
            </a:pPr>
            <a:endParaRPr lang="fr-FR" dirty="0">
              <a:latin typeface="+mj-lt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D4136BD-C59F-4822-9280-15CF9B13A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2.png">
            <a:extLst>
              <a:ext uri="{FF2B5EF4-FFF2-40B4-BE49-F238E27FC236}">
                <a16:creationId xmlns:a16="http://schemas.microsoft.com/office/drawing/2014/main" id="{DFEDF80F-9EE0-4A69-8715-A35104800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6" b="5275"/>
          <a:stretch>
            <a:fillRect/>
          </a:stretch>
        </p:blipFill>
        <p:spPr bwMode="auto">
          <a:xfrm>
            <a:off x="5221516" y="334579"/>
            <a:ext cx="3289300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F4292D7-B709-4DA1-A75C-E7EEB54714B9}"/>
              </a:ext>
            </a:extLst>
          </p:cNvPr>
          <p:cNvSpPr/>
          <p:nvPr/>
        </p:nvSpPr>
        <p:spPr>
          <a:xfrm>
            <a:off x="371474" y="2856675"/>
            <a:ext cx="8503104" cy="2508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595959"/>
                </a:solidFill>
                <a:latin typeface="+mj-lt"/>
              </a:rPr>
              <a:t>Blended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solution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 : 4 weeks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distance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 learning (on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TOPaCs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course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 </a:t>
            </a:r>
            <a:r>
              <a:rPr lang="it-IT" i="1" dirty="0" err="1">
                <a:solidFill>
                  <a:srgbClr val="595959"/>
                </a:solidFill>
                <a:latin typeface="+mj-lt"/>
              </a:rPr>
              <a:t>Introduction</a:t>
            </a:r>
            <a:r>
              <a:rPr lang="it-IT" i="1" dirty="0">
                <a:solidFill>
                  <a:srgbClr val="595959"/>
                </a:solidFill>
                <a:latin typeface="+mj-lt"/>
              </a:rPr>
              <a:t> to </a:t>
            </a:r>
            <a:r>
              <a:rPr lang="it-IT" i="1" dirty="0" err="1">
                <a:solidFill>
                  <a:srgbClr val="595959"/>
                </a:solidFill>
                <a:latin typeface="+mj-lt"/>
              </a:rPr>
              <a:t>Climate</a:t>
            </a:r>
            <a:r>
              <a:rPr lang="it-IT" i="1" dirty="0">
                <a:solidFill>
                  <a:srgbClr val="595959"/>
                </a:solidFill>
                <a:latin typeface="+mj-lt"/>
              </a:rPr>
              <a:t> Communication) + 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5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days</a:t>
            </a:r>
            <a:r>
              <a:rPr lang="it-IT" dirty="0">
                <a:solidFill>
                  <a:srgbClr val="595959"/>
                </a:solidFill>
                <a:latin typeface="+mj-lt"/>
              </a:rPr>
              <a:t> workshop in Florence, </a:t>
            </a:r>
            <a:r>
              <a:rPr lang="it-IT" dirty="0" err="1">
                <a:solidFill>
                  <a:srgbClr val="595959"/>
                </a:solidFill>
                <a:latin typeface="+mj-lt"/>
              </a:rPr>
              <a:t>Italy</a:t>
            </a:r>
            <a:endParaRPr lang="it-IT" dirty="0">
              <a:solidFill>
                <a:srgbClr val="595959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Working language in French : a bilingual course is not suitable as there would be a poor level of exchange and sharing  among participants, and between participants and trainers</a:t>
            </a:r>
          </a:p>
          <a:p>
            <a:pPr marL="34290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Revise workshop format: transform it in practical laboratories with h</a:t>
            </a:r>
            <a:r>
              <a:rPr lang="en-US" dirty="0">
                <a:solidFill>
                  <a:srgbClr val="595959"/>
                </a:solidFill>
              </a:rPr>
              <a:t>ands-on to improve the communication skills of the participants</a:t>
            </a: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More support for post-workshop activities</a:t>
            </a: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it-IT" dirty="0">
              <a:solidFill>
                <a:srgbClr val="595959"/>
              </a:solidFill>
              <a:latin typeface="+mj-lt"/>
            </a:endParaRPr>
          </a:p>
        </p:txBody>
      </p:sp>
      <p:pic>
        <p:nvPicPr>
          <p:cNvPr id="8" name="image1.png">
            <a:extLst>
              <a:ext uri="{FF2B5EF4-FFF2-40B4-BE49-F238E27FC236}">
                <a16:creationId xmlns:a16="http://schemas.microsoft.com/office/drawing/2014/main" id="{969CAFE1-FD12-422D-B921-C8D63511F4B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24581" y="375164"/>
            <a:ext cx="4247470" cy="598280"/>
          </a:xfrm>
          <a:prstGeom prst="rect">
            <a:avLst/>
          </a:prstGeom>
          <a:ln/>
        </p:spPr>
      </p:pic>
      <p:cxnSp>
        <p:nvCxnSpPr>
          <p:cNvPr id="9" name="Google Shape;182;p27">
            <a:extLst>
              <a:ext uri="{FF2B5EF4-FFF2-40B4-BE49-F238E27FC236}">
                <a16:creationId xmlns:a16="http://schemas.microsoft.com/office/drawing/2014/main" id="{848B3F37-0DDB-412F-9033-A8F81E0B2165}"/>
              </a:ext>
            </a:extLst>
          </p:cNvPr>
          <p:cNvCxnSpPr>
            <a:cxnSpLocks/>
          </p:cNvCxnSpPr>
          <p:nvPr/>
        </p:nvCxnSpPr>
        <p:spPr>
          <a:xfrm>
            <a:off x="472497" y="2804810"/>
            <a:ext cx="8000263" cy="0"/>
          </a:xfrm>
          <a:prstGeom prst="straightConnector1">
            <a:avLst/>
          </a:prstGeom>
          <a:noFill/>
          <a:ln w="13950" cap="flat" cmpd="sng">
            <a:solidFill>
              <a:srgbClr val="E3672D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19528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7FFF3D-9D18-4904-A9BD-96F46FBF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922" y="1024647"/>
            <a:ext cx="7688700" cy="535200"/>
          </a:xfr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dirty="0">
                <a:solidFill>
                  <a:srgbClr val="00000A"/>
                </a:solidFill>
                <a:latin typeface="+mj-lt"/>
                <a:ea typeface="Arial" panose="020B0604020202020204" pitchFamily="34" charset="0"/>
              </a:rPr>
              <a:t>International Training Course on</a:t>
            </a:r>
            <a:br>
              <a:rPr lang="it-IT" altLang="zh-CN" sz="800" b="0" dirty="0">
                <a:solidFill>
                  <a:schemeClr val="tx1"/>
                </a:solidFill>
                <a:latin typeface="+mj-lt"/>
              </a:rPr>
            </a:br>
            <a:r>
              <a:rPr lang="en-US" altLang="zh-CN" sz="2800" dirty="0">
                <a:solidFill>
                  <a:schemeClr val="tx1"/>
                </a:solidFill>
                <a:latin typeface="+mj-lt"/>
                <a:ea typeface="Helvetica Neue"/>
                <a:cs typeface="Arial" panose="020B0604020202020204" pitchFamily="34" charset="0"/>
              </a:rPr>
              <a:t>Climate and Risk Communication</a:t>
            </a:r>
            <a:br>
              <a:rPr lang="en-US" altLang="zh-CN" sz="5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4C6E42-310A-498F-A8E3-021DEF14E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0743" y="1908956"/>
            <a:ext cx="7688700" cy="2261100"/>
          </a:xfrm>
        </p:spPr>
        <p:txBody>
          <a:bodyPr/>
          <a:lstStyle/>
          <a:p>
            <a:pPr marL="146050" indent="0" algn="ctr">
              <a:buNone/>
            </a:pPr>
            <a:r>
              <a:rPr lang="fr-FR" dirty="0">
                <a:latin typeface="+mj-lt"/>
              </a:rPr>
              <a:t>Distance </a:t>
            </a:r>
            <a:r>
              <a:rPr lang="fr-FR" dirty="0" err="1">
                <a:latin typeface="+mj-lt"/>
              </a:rPr>
              <a:t>learning</a:t>
            </a:r>
            <a:r>
              <a:rPr lang="fr-FR" dirty="0">
                <a:latin typeface="+mj-lt"/>
              </a:rPr>
              <a:t> 24 </a:t>
            </a:r>
            <a:r>
              <a:rPr lang="fr-FR" dirty="0" err="1">
                <a:latin typeface="+mj-lt"/>
              </a:rPr>
              <a:t>February</a:t>
            </a:r>
            <a:r>
              <a:rPr lang="fr-FR" dirty="0">
                <a:latin typeface="+mj-lt"/>
              </a:rPr>
              <a:t> – 20 March 2020</a:t>
            </a:r>
          </a:p>
          <a:p>
            <a:pPr marL="146050" indent="0" algn="ctr">
              <a:buNone/>
            </a:pPr>
            <a:r>
              <a:rPr lang="fr-FR" dirty="0">
                <a:latin typeface="+mj-lt"/>
              </a:rPr>
              <a:t>Workshop 23-27 March 2020</a:t>
            </a:r>
          </a:p>
          <a:p>
            <a:pPr marL="146050" indent="0" algn="ctr">
              <a:buNone/>
            </a:pPr>
            <a:r>
              <a:rPr lang="fr-FR" dirty="0">
                <a:latin typeface="+mj-lt"/>
              </a:rPr>
              <a:t>WMO RTC in </a:t>
            </a:r>
            <a:r>
              <a:rPr lang="fr-FR" dirty="0" err="1">
                <a:latin typeface="+mj-lt"/>
              </a:rPr>
              <a:t>Italy</a:t>
            </a:r>
            <a:endParaRPr lang="fr-FR" dirty="0">
              <a:latin typeface="+mj-lt"/>
            </a:endParaRPr>
          </a:p>
          <a:p>
            <a:pPr marL="146050" indent="0" algn="ctr">
              <a:buNone/>
            </a:pPr>
            <a:endParaRPr lang="fr-FR" dirty="0">
              <a:latin typeface="+mj-lt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D4136BD-C59F-4822-9280-15CF9B13A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2.png">
            <a:extLst>
              <a:ext uri="{FF2B5EF4-FFF2-40B4-BE49-F238E27FC236}">
                <a16:creationId xmlns:a16="http://schemas.microsoft.com/office/drawing/2014/main" id="{DFEDF80F-9EE0-4A69-8715-A35104800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6" b="5275"/>
          <a:stretch>
            <a:fillRect/>
          </a:stretch>
        </p:blipFill>
        <p:spPr bwMode="auto">
          <a:xfrm>
            <a:off x="5221516" y="334579"/>
            <a:ext cx="3289300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F4292D7-B709-4DA1-A75C-E7EEB54714B9}"/>
              </a:ext>
            </a:extLst>
          </p:cNvPr>
          <p:cNvSpPr/>
          <p:nvPr/>
        </p:nvSpPr>
        <p:spPr>
          <a:xfrm>
            <a:off x="371474" y="2856675"/>
            <a:ext cx="8503104" cy="2229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to provide an introduction to the social and political context of the communication process in peacetime and during emergency</a:t>
            </a:r>
            <a:endParaRPr lang="it-IT" dirty="0">
              <a:solidFill>
                <a:srgbClr val="595959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to increase the understanding of key players’ roles in the communication process</a:t>
            </a:r>
            <a:endParaRPr lang="it-IT" dirty="0">
              <a:solidFill>
                <a:srgbClr val="595959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to increase the confidence and capacity to understand the information needs of different types of end-users</a:t>
            </a:r>
            <a:endParaRPr lang="it-IT" dirty="0">
              <a:solidFill>
                <a:srgbClr val="595959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to illustrate and practice basic communication techniques, languages and channels</a:t>
            </a:r>
            <a:endParaRPr lang="it-IT" dirty="0">
              <a:solidFill>
                <a:srgbClr val="595959"/>
              </a:solidFill>
              <a:latin typeface="+mj-lt"/>
            </a:endParaRPr>
          </a:p>
          <a:p>
            <a:pPr marL="342900" lvl="0" indent="-342900" fontAlgn="base">
              <a:lnSpc>
                <a:spcPct val="13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95959"/>
                </a:solidFill>
                <a:latin typeface="+mj-lt"/>
              </a:rPr>
              <a:t>to improve the communication skills of the participants</a:t>
            </a:r>
            <a:endParaRPr lang="it-IT" dirty="0">
              <a:solidFill>
                <a:srgbClr val="595959"/>
              </a:solidFill>
              <a:latin typeface="+mj-lt"/>
            </a:endParaRPr>
          </a:p>
        </p:txBody>
      </p:sp>
      <p:pic>
        <p:nvPicPr>
          <p:cNvPr id="8" name="image1.png">
            <a:extLst>
              <a:ext uri="{FF2B5EF4-FFF2-40B4-BE49-F238E27FC236}">
                <a16:creationId xmlns:a16="http://schemas.microsoft.com/office/drawing/2014/main" id="{969CAFE1-FD12-422D-B921-C8D63511F4B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24581" y="375164"/>
            <a:ext cx="4247470" cy="598280"/>
          </a:xfrm>
          <a:prstGeom prst="rect">
            <a:avLst/>
          </a:prstGeom>
          <a:ln/>
        </p:spPr>
      </p:pic>
      <p:cxnSp>
        <p:nvCxnSpPr>
          <p:cNvPr id="9" name="Google Shape;182;p27">
            <a:extLst>
              <a:ext uri="{FF2B5EF4-FFF2-40B4-BE49-F238E27FC236}">
                <a16:creationId xmlns:a16="http://schemas.microsoft.com/office/drawing/2014/main" id="{848B3F37-0DDB-412F-9033-A8F81E0B2165}"/>
              </a:ext>
            </a:extLst>
          </p:cNvPr>
          <p:cNvCxnSpPr>
            <a:cxnSpLocks/>
          </p:cNvCxnSpPr>
          <p:nvPr/>
        </p:nvCxnSpPr>
        <p:spPr>
          <a:xfrm>
            <a:off x="472497" y="2804810"/>
            <a:ext cx="8000263" cy="0"/>
          </a:xfrm>
          <a:prstGeom prst="straightConnector1">
            <a:avLst/>
          </a:prstGeom>
          <a:noFill/>
          <a:ln w="13950" cap="flat" cmpd="sng">
            <a:solidFill>
              <a:srgbClr val="E3672D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68137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sultati immagini per pacc-r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0623"/>
            <a:ext cx="4564316" cy="304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Perspectives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4967235" y="649500"/>
            <a:ext cx="3922207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Enlarge the Open Badges approach to RTCs Community</a:t>
            </a:r>
          </a:p>
          <a:p>
            <a:pPr marL="342900" lvl="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Test the COMPETENCY FRAMEWORK approach with other Moodle deployments of collaborating RTCs</a:t>
            </a:r>
          </a:p>
          <a:p>
            <a:pPr marL="342900" lvl="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Use the DL as a selection process for workshops</a:t>
            </a:r>
          </a:p>
          <a:p>
            <a:pPr marL="342900" lvl="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Use open badges as enrollment pre-condition of more specialized courses </a:t>
            </a:r>
          </a:p>
        </p:txBody>
      </p:sp>
    </p:spTree>
    <p:extLst>
      <p:ext uri="{BB962C8B-B14F-4D97-AF65-F5344CB8AC3E}">
        <p14:creationId xmlns:p14="http://schemas.microsoft.com/office/powerpoint/2010/main" val="612528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5900547" y="-7"/>
            <a:ext cx="3266434" cy="5454162"/>
          </a:xfrm>
          <a:prstGeom prst="rect">
            <a:avLst/>
          </a:prstGeom>
          <a:solidFill>
            <a:srgbClr val="E8E8E8">
              <a:alpha val="3059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Poppins Light"/>
              <a:buNone/>
            </a:pPr>
            <a:endParaRPr sz="3600" b="0" i="0" u="none" strike="noStrike" cap="none" dirty="0">
              <a:solidFill>
                <a:srgbClr val="FFFFFF"/>
              </a:solidFill>
              <a:latin typeface="+mj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396367" y="321029"/>
            <a:ext cx="2853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87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Montserrat SemiBold"/>
              <a:buNone/>
            </a:pPr>
            <a:r>
              <a:rPr lang="en-GB" b="1" i="0" u="none" strike="noStrike" cap="none" dirty="0">
                <a:solidFill>
                  <a:srgbClr val="000000"/>
                </a:solidFill>
                <a:latin typeface="+mj-lt"/>
              </a:rPr>
              <a:t>Get Connected</a:t>
            </a:r>
            <a:endParaRPr b="1" dirty="0">
              <a:latin typeface="+mj-lt"/>
            </a:endParaRPr>
          </a:p>
        </p:txBody>
      </p:sp>
      <p:grpSp>
        <p:nvGrpSpPr>
          <p:cNvPr id="126" name="Shape 126"/>
          <p:cNvGrpSpPr/>
          <p:nvPr/>
        </p:nvGrpSpPr>
        <p:grpSpPr>
          <a:xfrm>
            <a:off x="396380" y="1629758"/>
            <a:ext cx="982773" cy="97200"/>
            <a:chOff x="-1" y="-136"/>
            <a:chExt cx="2461240" cy="253653"/>
          </a:xfrm>
        </p:grpSpPr>
        <p:grpSp>
          <p:nvGrpSpPr>
            <p:cNvPr id="127" name="Shape 127"/>
            <p:cNvGrpSpPr/>
            <p:nvPr/>
          </p:nvGrpSpPr>
          <p:grpSpPr>
            <a:xfrm>
              <a:off x="-1" y="154249"/>
              <a:ext cx="2461240" cy="99268"/>
              <a:chOff x="-1" y="-136"/>
              <a:chExt cx="2461240" cy="99268"/>
            </a:xfrm>
          </p:grpSpPr>
          <p:sp>
            <p:nvSpPr>
              <p:cNvPr id="128" name="Shape 128"/>
              <p:cNvSpPr/>
              <p:nvPr/>
            </p:nvSpPr>
            <p:spPr>
              <a:xfrm rot="-2745530">
                <a:off x="13264" y="17951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 rot="-2745530">
                <a:off x="228777" y="15540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0" name="Shape 130"/>
              <p:cNvSpPr/>
              <p:nvPr/>
            </p:nvSpPr>
            <p:spPr>
              <a:xfrm rot="-2745530">
                <a:off x="444290" y="13129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1" name="Shape 131"/>
              <p:cNvSpPr/>
              <p:nvPr/>
            </p:nvSpPr>
            <p:spPr>
              <a:xfrm rot="-2745530">
                <a:off x="659802" y="18668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 rot="-2745530">
                <a:off x="875315" y="16257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3" name="Shape 133"/>
              <p:cNvSpPr/>
              <p:nvPr/>
            </p:nvSpPr>
            <p:spPr>
              <a:xfrm rot="-2745530">
                <a:off x="1090828" y="21797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4" name="Shape 134"/>
              <p:cNvSpPr/>
              <p:nvPr/>
            </p:nvSpPr>
            <p:spPr>
              <a:xfrm rot="-2745530">
                <a:off x="1306340" y="19385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5" name="Shape 135"/>
              <p:cNvSpPr/>
              <p:nvPr/>
            </p:nvSpPr>
            <p:spPr>
              <a:xfrm rot="-2745530">
                <a:off x="1521853" y="16974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6" name="Shape 136"/>
              <p:cNvSpPr/>
              <p:nvPr/>
            </p:nvSpPr>
            <p:spPr>
              <a:xfrm rot="-2745530">
                <a:off x="1737366" y="14563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7" name="Shape 137"/>
              <p:cNvSpPr/>
              <p:nvPr/>
            </p:nvSpPr>
            <p:spPr>
              <a:xfrm rot="-2745530">
                <a:off x="1952878" y="20102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8" name="Shape 138"/>
              <p:cNvSpPr/>
              <p:nvPr/>
            </p:nvSpPr>
            <p:spPr>
              <a:xfrm rot="-2745530">
                <a:off x="2168391" y="17691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39" name="Shape 139"/>
              <p:cNvSpPr/>
              <p:nvPr/>
            </p:nvSpPr>
            <p:spPr>
              <a:xfrm rot="-2745530">
                <a:off x="2383904" y="15280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</p:grpSp>
        <p:grpSp>
          <p:nvGrpSpPr>
            <p:cNvPr id="140" name="Shape 140"/>
            <p:cNvGrpSpPr/>
            <p:nvPr/>
          </p:nvGrpSpPr>
          <p:grpSpPr>
            <a:xfrm>
              <a:off x="-1" y="-136"/>
              <a:ext cx="2461240" cy="99268"/>
              <a:chOff x="-1" y="-136"/>
              <a:chExt cx="2461240" cy="99268"/>
            </a:xfrm>
          </p:grpSpPr>
          <p:sp>
            <p:nvSpPr>
              <p:cNvPr id="141" name="Shape 141"/>
              <p:cNvSpPr/>
              <p:nvPr/>
            </p:nvSpPr>
            <p:spPr>
              <a:xfrm rot="-2745530">
                <a:off x="13264" y="17951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2" name="Shape 142"/>
              <p:cNvSpPr/>
              <p:nvPr/>
            </p:nvSpPr>
            <p:spPr>
              <a:xfrm rot="-2745530">
                <a:off x="228777" y="15540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3" name="Shape 143"/>
              <p:cNvSpPr/>
              <p:nvPr/>
            </p:nvSpPr>
            <p:spPr>
              <a:xfrm rot="-2745530">
                <a:off x="444290" y="13129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4" name="Shape 144"/>
              <p:cNvSpPr/>
              <p:nvPr/>
            </p:nvSpPr>
            <p:spPr>
              <a:xfrm rot="-2745530">
                <a:off x="659802" y="18668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5" name="Shape 145"/>
              <p:cNvSpPr/>
              <p:nvPr/>
            </p:nvSpPr>
            <p:spPr>
              <a:xfrm rot="-2745530">
                <a:off x="875315" y="16257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6" name="Shape 146"/>
              <p:cNvSpPr/>
              <p:nvPr/>
            </p:nvSpPr>
            <p:spPr>
              <a:xfrm rot="-2745530">
                <a:off x="1090828" y="21797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7" name="Shape 147"/>
              <p:cNvSpPr/>
              <p:nvPr/>
            </p:nvSpPr>
            <p:spPr>
              <a:xfrm rot="-2745530">
                <a:off x="1306340" y="19385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8" name="Shape 148"/>
              <p:cNvSpPr/>
              <p:nvPr/>
            </p:nvSpPr>
            <p:spPr>
              <a:xfrm rot="-2745530">
                <a:off x="1521853" y="16974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49" name="Shape 149"/>
              <p:cNvSpPr/>
              <p:nvPr/>
            </p:nvSpPr>
            <p:spPr>
              <a:xfrm rot="-2745530">
                <a:off x="1737366" y="14563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50" name="Shape 150"/>
              <p:cNvSpPr/>
              <p:nvPr/>
            </p:nvSpPr>
            <p:spPr>
              <a:xfrm rot="-2745530">
                <a:off x="1952878" y="20102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51" name="Shape 151"/>
              <p:cNvSpPr/>
              <p:nvPr/>
            </p:nvSpPr>
            <p:spPr>
              <a:xfrm rot="-2745530">
                <a:off x="2168391" y="17691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  <p:sp>
            <p:nvSpPr>
              <p:cNvPr id="152" name="Shape 152"/>
              <p:cNvSpPr/>
              <p:nvPr/>
            </p:nvSpPr>
            <p:spPr>
              <a:xfrm rot="-2745530">
                <a:off x="2383904" y="15280"/>
                <a:ext cx="64069" cy="6406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Poppins Light"/>
                  <a:buNone/>
                </a:pPr>
                <a:endParaRPr sz="3600" b="0" i="0" u="none" strike="noStrike" cap="none">
                  <a:solidFill>
                    <a:srgbClr val="FFFFFF"/>
                  </a:solidFill>
                  <a:latin typeface="+mj-lt"/>
                  <a:ea typeface="Poppins Light"/>
                  <a:cs typeface="Poppins Light"/>
                  <a:sym typeface="Poppins Light"/>
                </a:endParaRPr>
              </a:p>
            </p:txBody>
          </p:sp>
        </p:grpSp>
      </p:grpSp>
      <p:sp>
        <p:nvSpPr>
          <p:cNvPr id="153" name="Shape 153"/>
          <p:cNvSpPr/>
          <p:nvPr/>
        </p:nvSpPr>
        <p:spPr>
          <a:xfrm>
            <a:off x="266686" y="774982"/>
            <a:ext cx="37989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25" tIns="108725" rIns="108725" bIns="108725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4DB4B4"/>
              </a:buClr>
              <a:buFont typeface="Montserrat ExtraBold"/>
              <a:buNone/>
            </a:pPr>
            <a:r>
              <a:rPr lang="it-IT" b="1" i="0" u="none" strike="noStrike" cap="none" dirty="0">
                <a:solidFill>
                  <a:srgbClr val="4DB4B4"/>
                </a:solidFill>
                <a:latin typeface="+mj-lt"/>
              </a:rPr>
              <a:t>Vieri Tarchiani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500"/>
              </a:spcBef>
              <a:spcAft>
                <a:spcPts val="0"/>
              </a:spcAft>
              <a:buClr>
                <a:srgbClr val="4DB4B4"/>
              </a:buClr>
              <a:buFont typeface="Montserrat ExtraBold"/>
              <a:buNone/>
            </a:pPr>
            <a:r>
              <a:rPr lang="en-GB" b="1" i="0" u="none" strike="noStrike" cap="none" dirty="0">
                <a:solidFill>
                  <a:srgbClr val="4DB4B4"/>
                </a:solidFill>
                <a:latin typeface="+mj-lt"/>
              </a:rPr>
              <a:t>IBE-CNR</a:t>
            </a:r>
            <a:endParaRPr dirty="0">
              <a:latin typeface="+mj-lt"/>
            </a:endParaRPr>
          </a:p>
        </p:txBody>
      </p:sp>
      <p:sp>
        <p:nvSpPr>
          <p:cNvPr id="154" name="Shape 154"/>
          <p:cNvSpPr/>
          <p:nvPr/>
        </p:nvSpPr>
        <p:spPr>
          <a:xfrm>
            <a:off x="325907" y="2675912"/>
            <a:ext cx="222900" cy="15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4544" y="105000"/>
                </a:moveTo>
                <a:cubicBezTo>
                  <a:pt x="114544" y="105444"/>
                  <a:pt x="114505" y="105877"/>
                  <a:pt x="114450" y="106305"/>
                </a:cubicBezTo>
                <a:lnTo>
                  <a:pt x="80772" y="60000"/>
                </a:lnTo>
                <a:lnTo>
                  <a:pt x="114450" y="13694"/>
                </a:lnTo>
                <a:cubicBezTo>
                  <a:pt x="114505" y="14122"/>
                  <a:pt x="114544" y="14555"/>
                  <a:pt x="114544" y="15000"/>
                </a:cubicBezTo>
                <a:cubicBezTo>
                  <a:pt x="114544" y="15000"/>
                  <a:pt x="114544" y="105000"/>
                  <a:pt x="114544" y="105000"/>
                </a:cubicBezTo>
                <a:close/>
                <a:moveTo>
                  <a:pt x="109088" y="112500"/>
                </a:moveTo>
                <a:lnTo>
                  <a:pt x="10911" y="112500"/>
                </a:lnTo>
                <a:cubicBezTo>
                  <a:pt x="10272" y="112500"/>
                  <a:pt x="9661" y="112322"/>
                  <a:pt x="9094" y="112044"/>
                </a:cubicBezTo>
                <a:lnTo>
                  <a:pt x="43083" y="65300"/>
                </a:lnTo>
                <a:lnTo>
                  <a:pt x="52444" y="78177"/>
                </a:lnTo>
                <a:cubicBezTo>
                  <a:pt x="54533" y="81050"/>
                  <a:pt x="57266" y="82483"/>
                  <a:pt x="60000" y="82483"/>
                </a:cubicBezTo>
                <a:cubicBezTo>
                  <a:pt x="62733" y="82483"/>
                  <a:pt x="65466" y="81050"/>
                  <a:pt x="67550" y="78177"/>
                </a:cubicBezTo>
                <a:lnTo>
                  <a:pt x="76916" y="65300"/>
                </a:lnTo>
                <a:lnTo>
                  <a:pt x="110911" y="112044"/>
                </a:lnTo>
                <a:cubicBezTo>
                  <a:pt x="110338" y="112322"/>
                  <a:pt x="109733" y="112500"/>
                  <a:pt x="109088" y="112500"/>
                </a:cubicBezTo>
                <a:moveTo>
                  <a:pt x="5455" y="105000"/>
                </a:moveTo>
                <a:lnTo>
                  <a:pt x="5455" y="15000"/>
                </a:lnTo>
                <a:cubicBezTo>
                  <a:pt x="5455" y="14555"/>
                  <a:pt x="5494" y="14122"/>
                  <a:pt x="5550" y="13694"/>
                </a:cubicBezTo>
                <a:lnTo>
                  <a:pt x="39227" y="60000"/>
                </a:lnTo>
                <a:lnTo>
                  <a:pt x="5550" y="106305"/>
                </a:lnTo>
                <a:cubicBezTo>
                  <a:pt x="5494" y="105877"/>
                  <a:pt x="5455" y="105444"/>
                  <a:pt x="5455" y="105000"/>
                </a:cubicBezTo>
                <a:moveTo>
                  <a:pt x="10911" y="7500"/>
                </a:moveTo>
                <a:lnTo>
                  <a:pt x="109088" y="7500"/>
                </a:lnTo>
                <a:cubicBezTo>
                  <a:pt x="109733" y="7500"/>
                  <a:pt x="110338" y="7677"/>
                  <a:pt x="110911" y="7961"/>
                </a:cubicBezTo>
                <a:lnTo>
                  <a:pt x="63694" y="72877"/>
                </a:lnTo>
                <a:cubicBezTo>
                  <a:pt x="62711" y="74233"/>
                  <a:pt x="61394" y="74983"/>
                  <a:pt x="60000" y="74983"/>
                </a:cubicBezTo>
                <a:cubicBezTo>
                  <a:pt x="58605" y="74983"/>
                  <a:pt x="57288" y="74233"/>
                  <a:pt x="56300" y="72877"/>
                </a:cubicBezTo>
                <a:lnTo>
                  <a:pt x="9094" y="7961"/>
                </a:lnTo>
                <a:cubicBezTo>
                  <a:pt x="9661" y="7677"/>
                  <a:pt x="10272" y="7500"/>
                  <a:pt x="10911" y="7500"/>
                </a:cubicBezTo>
                <a:moveTo>
                  <a:pt x="109088" y="0"/>
                </a:moveTo>
                <a:lnTo>
                  <a:pt x="10911" y="0"/>
                </a:lnTo>
                <a:cubicBezTo>
                  <a:pt x="4883" y="0"/>
                  <a:pt x="0" y="6716"/>
                  <a:pt x="0" y="15000"/>
                </a:cubicBezTo>
                <a:lnTo>
                  <a:pt x="0" y="105000"/>
                </a:lnTo>
                <a:cubicBezTo>
                  <a:pt x="0" y="113283"/>
                  <a:pt x="4883" y="120000"/>
                  <a:pt x="10911" y="120000"/>
                </a:cubicBezTo>
                <a:lnTo>
                  <a:pt x="109088" y="120000"/>
                </a:lnTo>
                <a:cubicBezTo>
                  <a:pt x="115116" y="120000"/>
                  <a:pt x="120000" y="113283"/>
                  <a:pt x="120000" y="105000"/>
                </a:cubicBezTo>
                <a:lnTo>
                  <a:pt x="120000" y="15000"/>
                </a:lnTo>
                <a:cubicBezTo>
                  <a:pt x="120000" y="6716"/>
                  <a:pt x="115116" y="0"/>
                  <a:pt x="109088" y="0"/>
                </a:cubicBezTo>
              </a:path>
            </a:pathLst>
          </a:custGeom>
          <a:solidFill>
            <a:srgbClr val="00B2B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Poppins Light"/>
              <a:buNone/>
            </a:pPr>
            <a:endParaRPr sz="2900" b="0" i="0" u="none" strike="noStrike" cap="none">
              <a:solidFill>
                <a:srgbClr val="FFFFFF"/>
              </a:solidFill>
              <a:latin typeface="+mj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25907" y="3072831"/>
            <a:ext cx="222900" cy="214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166" y="97888"/>
                </a:moveTo>
                <a:cubicBezTo>
                  <a:pt x="95944" y="95122"/>
                  <a:pt x="92244" y="92677"/>
                  <a:pt x="88083" y="90688"/>
                </a:cubicBezTo>
                <a:cubicBezTo>
                  <a:pt x="88155" y="90466"/>
                  <a:pt x="88233" y="90244"/>
                  <a:pt x="88311" y="90016"/>
                </a:cubicBezTo>
                <a:cubicBezTo>
                  <a:pt x="89616" y="85866"/>
                  <a:pt x="90666" y="81422"/>
                  <a:pt x="91411" y="76727"/>
                </a:cubicBezTo>
                <a:cubicBezTo>
                  <a:pt x="91505" y="76133"/>
                  <a:pt x="91577" y="75533"/>
                  <a:pt x="91661" y="74933"/>
                </a:cubicBezTo>
                <a:cubicBezTo>
                  <a:pt x="91911" y="73144"/>
                  <a:pt x="92116" y="71327"/>
                  <a:pt x="92277" y="69483"/>
                </a:cubicBezTo>
                <a:cubicBezTo>
                  <a:pt x="92338" y="68794"/>
                  <a:pt x="92400" y="68111"/>
                  <a:pt x="92450" y="67416"/>
                </a:cubicBezTo>
                <a:cubicBezTo>
                  <a:pt x="92555" y="65877"/>
                  <a:pt x="92577" y="64300"/>
                  <a:pt x="92627" y="62727"/>
                </a:cubicBezTo>
                <a:lnTo>
                  <a:pt x="114433" y="62727"/>
                </a:lnTo>
                <a:cubicBezTo>
                  <a:pt x="113755" y="76372"/>
                  <a:pt x="108055" y="88677"/>
                  <a:pt x="99166" y="97888"/>
                </a:cubicBezTo>
                <a:moveTo>
                  <a:pt x="76188" y="112100"/>
                </a:moveTo>
                <a:cubicBezTo>
                  <a:pt x="77361" y="110872"/>
                  <a:pt x="78483" y="109500"/>
                  <a:pt x="79561" y="108022"/>
                </a:cubicBezTo>
                <a:cubicBezTo>
                  <a:pt x="79661" y="107883"/>
                  <a:pt x="79761" y="107744"/>
                  <a:pt x="79861" y="107605"/>
                </a:cubicBezTo>
                <a:cubicBezTo>
                  <a:pt x="82022" y="104566"/>
                  <a:pt x="83977" y="101066"/>
                  <a:pt x="85666" y="97155"/>
                </a:cubicBezTo>
                <a:cubicBezTo>
                  <a:pt x="85755" y="96944"/>
                  <a:pt x="85838" y="96722"/>
                  <a:pt x="85927" y="96511"/>
                </a:cubicBezTo>
                <a:cubicBezTo>
                  <a:pt x="86027" y="96272"/>
                  <a:pt x="86105" y="96011"/>
                  <a:pt x="86205" y="95772"/>
                </a:cubicBezTo>
                <a:cubicBezTo>
                  <a:pt x="89572" y="97416"/>
                  <a:pt x="92583" y="99388"/>
                  <a:pt x="95233" y="101583"/>
                </a:cubicBezTo>
                <a:cubicBezTo>
                  <a:pt x="89716" y="106272"/>
                  <a:pt x="83272" y="109900"/>
                  <a:pt x="76188" y="112100"/>
                </a:cubicBezTo>
                <a:moveTo>
                  <a:pt x="62727" y="114272"/>
                </a:moveTo>
                <a:lnTo>
                  <a:pt x="62727" y="90116"/>
                </a:lnTo>
                <a:cubicBezTo>
                  <a:pt x="69433" y="90394"/>
                  <a:pt x="75766" y="91627"/>
                  <a:pt x="81400" y="93716"/>
                </a:cubicBezTo>
                <a:cubicBezTo>
                  <a:pt x="76944" y="105050"/>
                  <a:pt x="70300" y="112766"/>
                  <a:pt x="62727" y="114272"/>
                </a:cubicBezTo>
                <a:moveTo>
                  <a:pt x="62727" y="62727"/>
                </a:moveTo>
                <a:lnTo>
                  <a:pt x="87205" y="62727"/>
                </a:lnTo>
                <a:cubicBezTo>
                  <a:pt x="86972" y="72194"/>
                  <a:pt x="85511" y="81005"/>
                  <a:pt x="83172" y="88600"/>
                </a:cubicBezTo>
                <a:cubicBezTo>
                  <a:pt x="76972" y="86300"/>
                  <a:pt x="70044" y="84950"/>
                  <a:pt x="62727" y="84666"/>
                </a:cubicBezTo>
                <a:cubicBezTo>
                  <a:pt x="62727" y="84666"/>
                  <a:pt x="62727" y="62727"/>
                  <a:pt x="62727" y="62727"/>
                </a:cubicBezTo>
                <a:close/>
                <a:moveTo>
                  <a:pt x="62727" y="35333"/>
                </a:moveTo>
                <a:cubicBezTo>
                  <a:pt x="70044" y="35050"/>
                  <a:pt x="76972" y="33700"/>
                  <a:pt x="83172" y="31400"/>
                </a:cubicBezTo>
                <a:cubicBezTo>
                  <a:pt x="85511" y="38994"/>
                  <a:pt x="86972" y="47805"/>
                  <a:pt x="87205" y="57272"/>
                </a:cubicBezTo>
                <a:lnTo>
                  <a:pt x="62727" y="57272"/>
                </a:lnTo>
                <a:cubicBezTo>
                  <a:pt x="62727" y="57272"/>
                  <a:pt x="62727" y="35333"/>
                  <a:pt x="62727" y="35333"/>
                </a:cubicBezTo>
                <a:close/>
                <a:moveTo>
                  <a:pt x="62727" y="5727"/>
                </a:moveTo>
                <a:cubicBezTo>
                  <a:pt x="70300" y="7233"/>
                  <a:pt x="76944" y="14950"/>
                  <a:pt x="81400" y="26283"/>
                </a:cubicBezTo>
                <a:cubicBezTo>
                  <a:pt x="75766" y="28372"/>
                  <a:pt x="69433" y="29605"/>
                  <a:pt x="62727" y="29883"/>
                </a:cubicBezTo>
                <a:cubicBezTo>
                  <a:pt x="62727" y="29883"/>
                  <a:pt x="62727" y="5727"/>
                  <a:pt x="62727" y="5727"/>
                </a:cubicBezTo>
                <a:close/>
                <a:moveTo>
                  <a:pt x="95233" y="18416"/>
                </a:moveTo>
                <a:cubicBezTo>
                  <a:pt x="92583" y="20616"/>
                  <a:pt x="89572" y="22583"/>
                  <a:pt x="86205" y="24227"/>
                </a:cubicBezTo>
                <a:cubicBezTo>
                  <a:pt x="86105" y="23988"/>
                  <a:pt x="86027" y="23727"/>
                  <a:pt x="85927" y="23494"/>
                </a:cubicBezTo>
                <a:cubicBezTo>
                  <a:pt x="85838" y="23277"/>
                  <a:pt x="85755" y="23061"/>
                  <a:pt x="85666" y="22844"/>
                </a:cubicBezTo>
                <a:cubicBezTo>
                  <a:pt x="83977" y="18933"/>
                  <a:pt x="82022" y="15433"/>
                  <a:pt x="79861" y="12394"/>
                </a:cubicBezTo>
                <a:cubicBezTo>
                  <a:pt x="79761" y="12255"/>
                  <a:pt x="79661" y="12116"/>
                  <a:pt x="79561" y="11977"/>
                </a:cubicBezTo>
                <a:cubicBezTo>
                  <a:pt x="78483" y="10500"/>
                  <a:pt x="77361" y="9127"/>
                  <a:pt x="76188" y="7900"/>
                </a:cubicBezTo>
                <a:cubicBezTo>
                  <a:pt x="83272" y="10100"/>
                  <a:pt x="89716" y="13727"/>
                  <a:pt x="95233" y="18416"/>
                </a:cubicBezTo>
                <a:moveTo>
                  <a:pt x="114433" y="57272"/>
                </a:moveTo>
                <a:lnTo>
                  <a:pt x="92627" y="57272"/>
                </a:lnTo>
                <a:cubicBezTo>
                  <a:pt x="92577" y="55705"/>
                  <a:pt x="92555" y="54122"/>
                  <a:pt x="92450" y="52583"/>
                </a:cubicBezTo>
                <a:cubicBezTo>
                  <a:pt x="92400" y="51888"/>
                  <a:pt x="92338" y="51205"/>
                  <a:pt x="92277" y="50516"/>
                </a:cubicBezTo>
                <a:cubicBezTo>
                  <a:pt x="92116" y="48672"/>
                  <a:pt x="91911" y="46855"/>
                  <a:pt x="91661" y="45066"/>
                </a:cubicBezTo>
                <a:cubicBezTo>
                  <a:pt x="91577" y="44472"/>
                  <a:pt x="91505" y="43866"/>
                  <a:pt x="91411" y="43272"/>
                </a:cubicBezTo>
                <a:cubicBezTo>
                  <a:pt x="90666" y="38577"/>
                  <a:pt x="89616" y="34133"/>
                  <a:pt x="88311" y="29983"/>
                </a:cubicBezTo>
                <a:cubicBezTo>
                  <a:pt x="88233" y="29761"/>
                  <a:pt x="88155" y="29538"/>
                  <a:pt x="88083" y="29311"/>
                </a:cubicBezTo>
                <a:cubicBezTo>
                  <a:pt x="92244" y="27322"/>
                  <a:pt x="95944" y="24877"/>
                  <a:pt x="99166" y="22116"/>
                </a:cubicBezTo>
                <a:cubicBezTo>
                  <a:pt x="108055" y="31322"/>
                  <a:pt x="113755" y="43627"/>
                  <a:pt x="114433" y="57272"/>
                </a:cubicBezTo>
                <a:moveTo>
                  <a:pt x="57272" y="29883"/>
                </a:moveTo>
                <a:cubicBezTo>
                  <a:pt x="50561" y="29605"/>
                  <a:pt x="44227" y="28372"/>
                  <a:pt x="38594" y="26283"/>
                </a:cubicBezTo>
                <a:cubicBezTo>
                  <a:pt x="43050" y="14950"/>
                  <a:pt x="49694" y="7233"/>
                  <a:pt x="57272" y="5727"/>
                </a:cubicBezTo>
                <a:cubicBezTo>
                  <a:pt x="57272" y="5727"/>
                  <a:pt x="57272" y="29883"/>
                  <a:pt x="57272" y="29883"/>
                </a:cubicBezTo>
                <a:close/>
                <a:moveTo>
                  <a:pt x="57272" y="57272"/>
                </a:moveTo>
                <a:lnTo>
                  <a:pt x="32794" y="57272"/>
                </a:lnTo>
                <a:cubicBezTo>
                  <a:pt x="33027" y="47805"/>
                  <a:pt x="34483" y="38994"/>
                  <a:pt x="36827" y="31400"/>
                </a:cubicBezTo>
                <a:cubicBezTo>
                  <a:pt x="43027" y="33700"/>
                  <a:pt x="49950" y="35050"/>
                  <a:pt x="57272" y="35333"/>
                </a:cubicBezTo>
                <a:cubicBezTo>
                  <a:pt x="57272" y="35333"/>
                  <a:pt x="57272" y="57272"/>
                  <a:pt x="57272" y="57272"/>
                </a:cubicBezTo>
                <a:close/>
                <a:moveTo>
                  <a:pt x="57272" y="84666"/>
                </a:moveTo>
                <a:cubicBezTo>
                  <a:pt x="49950" y="84950"/>
                  <a:pt x="43027" y="86300"/>
                  <a:pt x="36827" y="88600"/>
                </a:cubicBezTo>
                <a:cubicBezTo>
                  <a:pt x="34483" y="81005"/>
                  <a:pt x="33027" y="72194"/>
                  <a:pt x="32794" y="62727"/>
                </a:cubicBezTo>
                <a:lnTo>
                  <a:pt x="57272" y="62727"/>
                </a:lnTo>
                <a:cubicBezTo>
                  <a:pt x="57272" y="62727"/>
                  <a:pt x="57272" y="84666"/>
                  <a:pt x="57272" y="84666"/>
                </a:cubicBezTo>
                <a:close/>
                <a:moveTo>
                  <a:pt x="57272" y="114272"/>
                </a:moveTo>
                <a:cubicBezTo>
                  <a:pt x="49694" y="112766"/>
                  <a:pt x="43050" y="105050"/>
                  <a:pt x="38594" y="93716"/>
                </a:cubicBezTo>
                <a:cubicBezTo>
                  <a:pt x="44227" y="91627"/>
                  <a:pt x="50561" y="90394"/>
                  <a:pt x="57272" y="90116"/>
                </a:cubicBezTo>
                <a:cubicBezTo>
                  <a:pt x="57272" y="90116"/>
                  <a:pt x="57272" y="114272"/>
                  <a:pt x="57272" y="114272"/>
                </a:cubicBezTo>
                <a:close/>
                <a:moveTo>
                  <a:pt x="24766" y="101583"/>
                </a:moveTo>
                <a:cubicBezTo>
                  <a:pt x="27411" y="99388"/>
                  <a:pt x="30422" y="97416"/>
                  <a:pt x="33794" y="95772"/>
                </a:cubicBezTo>
                <a:cubicBezTo>
                  <a:pt x="33888" y="96011"/>
                  <a:pt x="33972" y="96272"/>
                  <a:pt x="34066" y="96511"/>
                </a:cubicBezTo>
                <a:cubicBezTo>
                  <a:pt x="34161" y="96722"/>
                  <a:pt x="34238" y="96944"/>
                  <a:pt x="34333" y="97155"/>
                </a:cubicBezTo>
                <a:cubicBezTo>
                  <a:pt x="36022" y="101066"/>
                  <a:pt x="37972" y="104566"/>
                  <a:pt x="40133" y="107605"/>
                </a:cubicBezTo>
                <a:cubicBezTo>
                  <a:pt x="40233" y="107744"/>
                  <a:pt x="40338" y="107883"/>
                  <a:pt x="40438" y="108022"/>
                </a:cubicBezTo>
                <a:cubicBezTo>
                  <a:pt x="41511" y="109500"/>
                  <a:pt x="42633" y="110872"/>
                  <a:pt x="43811" y="112100"/>
                </a:cubicBezTo>
                <a:cubicBezTo>
                  <a:pt x="36722" y="109900"/>
                  <a:pt x="30283" y="106272"/>
                  <a:pt x="24766" y="101583"/>
                </a:cubicBezTo>
                <a:moveTo>
                  <a:pt x="5566" y="62727"/>
                </a:moveTo>
                <a:lnTo>
                  <a:pt x="27372" y="62727"/>
                </a:lnTo>
                <a:cubicBezTo>
                  <a:pt x="27416" y="64300"/>
                  <a:pt x="27444" y="65877"/>
                  <a:pt x="27544" y="67416"/>
                </a:cubicBezTo>
                <a:cubicBezTo>
                  <a:pt x="27594" y="68111"/>
                  <a:pt x="27661" y="68794"/>
                  <a:pt x="27716" y="69483"/>
                </a:cubicBezTo>
                <a:cubicBezTo>
                  <a:pt x="27877" y="71327"/>
                  <a:pt x="28083" y="73144"/>
                  <a:pt x="28333" y="74933"/>
                </a:cubicBezTo>
                <a:cubicBezTo>
                  <a:pt x="28422" y="75533"/>
                  <a:pt x="28494" y="76133"/>
                  <a:pt x="28588" y="76727"/>
                </a:cubicBezTo>
                <a:cubicBezTo>
                  <a:pt x="29333" y="81422"/>
                  <a:pt x="30377" y="85866"/>
                  <a:pt x="31688" y="90016"/>
                </a:cubicBezTo>
                <a:cubicBezTo>
                  <a:pt x="31766" y="90244"/>
                  <a:pt x="31838" y="90466"/>
                  <a:pt x="31911" y="90688"/>
                </a:cubicBezTo>
                <a:cubicBezTo>
                  <a:pt x="27755" y="92677"/>
                  <a:pt x="24055" y="95122"/>
                  <a:pt x="20827" y="97888"/>
                </a:cubicBezTo>
                <a:cubicBezTo>
                  <a:pt x="11944" y="88677"/>
                  <a:pt x="6238" y="76372"/>
                  <a:pt x="5566" y="62727"/>
                </a:cubicBezTo>
                <a:moveTo>
                  <a:pt x="20827" y="22116"/>
                </a:moveTo>
                <a:cubicBezTo>
                  <a:pt x="24055" y="24877"/>
                  <a:pt x="27755" y="27322"/>
                  <a:pt x="31911" y="29311"/>
                </a:cubicBezTo>
                <a:cubicBezTo>
                  <a:pt x="31838" y="29538"/>
                  <a:pt x="31766" y="29761"/>
                  <a:pt x="31688" y="29983"/>
                </a:cubicBezTo>
                <a:cubicBezTo>
                  <a:pt x="30383" y="34133"/>
                  <a:pt x="29333" y="38577"/>
                  <a:pt x="28588" y="43272"/>
                </a:cubicBezTo>
                <a:cubicBezTo>
                  <a:pt x="28494" y="43866"/>
                  <a:pt x="28422" y="44472"/>
                  <a:pt x="28333" y="45066"/>
                </a:cubicBezTo>
                <a:cubicBezTo>
                  <a:pt x="28083" y="46855"/>
                  <a:pt x="27877" y="48672"/>
                  <a:pt x="27716" y="50516"/>
                </a:cubicBezTo>
                <a:cubicBezTo>
                  <a:pt x="27661" y="51205"/>
                  <a:pt x="27594" y="51888"/>
                  <a:pt x="27544" y="52583"/>
                </a:cubicBezTo>
                <a:cubicBezTo>
                  <a:pt x="27444" y="54122"/>
                  <a:pt x="27416" y="55705"/>
                  <a:pt x="27372" y="57272"/>
                </a:cubicBezTo>
                <a:lnTo>
                  <a:pt x="5566" y="57272"/>
                </a:lnTo>
                <a:cubicBezTo>
                  <a:pt x="6238" y="43627"/>
                  <a:pt x="11944" y="31322"/>
                  <a:pt x="20827" y="22116"/>
                </a:cubicBezTo>
                <a:moveTo>
                  <a:pt x="43811" y="7900"/>
                </a:moveTo>
                <a:cubicBezTo>
                  <a:pt x="42633" y="9127"/>
                  <a:pt x="41511" y="10500"/>
                  <a:pt x="40438" y="11977"/>
                </a:cubicBezTo>
                <a:cubicBezTo>
                  <a:pt x="40338" y="12116"/>
                  <a:pt x="40233" y="12255"/>
                  <a:pt x="40133" y="12394"/>
                </a:cubicBezTo>
                <a:cubicBezTo>
                  <a:pt x="37972" y="15433"/>
                  <a:pt x="36022" y="18933"/>
                  <a:pt x="34333" y="22844"/>
                </a:cubicBezTo>
                <a:cubicBezTo>
                  <a:pt x="34238" y="23061"/>
                  <a:pt x="34161" y="23277"/>
                  <a:pt x="34066" y="23494"/>
                </a:cubicBezTo>
                <a:cubicBezTo>
                  <a:pt x="33972" y="23727"/>
                  <a:pt x="33888" y="23988"/>
                  <a:pt x="33794" y="24227"/>
                </a:cubicBezTo>
                <a:cubicBezTo>
                  <a:pt x="30422" y="22583"/>
                  <a:pt x="27411" y="20616"/>
                  <a:pt x="24766" y="18416"/>
                </a:cubicBezTo>
                <a:cubicBezTo>
                  <a:pt x="30283" y="13727"/>
                  <a:pt x="36722" y="10100"/>
                  <a:pt x="43811" y="7900"/>
                </a:cubicBezTo>
                <a:moveTo>
                  <a:pt x="60000" y="0"/>
                </a:moveTo>
                <a:cubicBezTo>
                  <a:pt x="26861" y="0"/>
                  <a:pt x="0" y="26861"/>
                  <a:pt x="0" y="60000"/>
                </a:cubicBezTo>
                <a:cubicBezTo>
                  <a:pt x="0" y="93138"/>
                  <a:pt x="26861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</a:path>
            </a:pathLst>
          </a:custGeom>
          <a:solidFill>
            <a:srgbClr val="00B2B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Poppins Light"/>
              <a:buNone/>
            </a:pPr>
            <a:endParaRPr sz="2900" b="0" i="0" u="none" strike="noStrike" cap="none">
              <a:solidFill>
                <a:srgbClr val="FFFFFF"/>
              </a:solidFill>
              <a:latin typeface="+mj-l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376457" y="2220493"/>
            <a:ext cx="121800" cy="214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5000" y="8183"/>
                </a:moveTo>
                <a:lnTo>
                  <a:pt x="55000" y="8183"/>
                </a:lnTo>
                <a:cubicBezTo>
                  <a:pt x="52238" y="8183"/>
                  <a:pt x="50000" y="9400"/>
                  <a:pt x="50000" y="10911"/>
                </a:cubicBezTo>
                <a:cubicBezTo>
                  <a:pt x="50000" y="12416"/>
                  <a:pt x="52238" y="13638"/>
                  <a:pt x="55000" y="13638"/>
                </a:cubicBezTo>
                <a:lnTo>
                  <a:pt x="65000" y="13638"/>
                </a:lnTo>
                <a:cubicBezTo>
                  <a:pt x="67761" y="13638"/>
                  <a:pt x="70000" y="12416"/>
                  <a:pt x="70000" y="10911"/>
                </a:cubicBezTo>
                <a:cubicBezTo>
                  <a:pt x="70000" y="9400"/>
                  <a:pt x="67761" y="8183"/>
                  <a:pt x="65000" y="8183"/>
                </a:cubicBezTo>
                <a:moveTo>
                  <a:pt x="110000" y="16361"/>
                </a:moveTo>
                <a:lnTo>
                  <a:pt x="10000" y="16361"/>
                </a:lnTo>
                <a:lnTo>
                  <a:pt x="10000" y="10911"/>
                </a:lnTo>
                <a:cubicBezTo>
                  <a:pt x="10000" y="7900"/>
                  <a:pt x="14472" y="5455"/>
                  <a:pt x="20000" y="5455"/>
                </a:cubicBezTo>
                <a:lnTo>
                  <a:pt x="100000" y="5455"/>
                </a:lnTo>
                <a:cubicBezTo>
                  <a:pt x="105516" y="5455"/>
                  <a:pt x="110000" y="7900"/>
                  <a:pt x="110000" y="10911"/>
                </a:cubicBezTo>
                <a:cubicBezTo>
                  <a:pt x="110000" y="10911"/>
                  <a:pt x="110000" y="16361"/>
                  <a:pt x="110000" y="16361"/>
                </a:cubicBezTo>
                <a:close/>
                <a:moveTo>
                  <a:pt x="110000" y="98183"/>
                </a:moveTo>
                <a:lnTo>
                  <a:pt x="10000" y="98183"/>
                </a:lnTo>
                <a:lnTo>
                  <a:pt x="10000" y="21816"/>
                </a:lnTo>
                <a:lnTo>
                  <a:pt x="110000" y="21816"/>
                </a:lnTo>
                <a:cubicBezTo>
                  <a:pt x="110000" y="21816"/>
                  <a:pt x="110000" y="98183"/>
                  <a:pt x="110000" y="98183"/>
                </a:cubicBezTo>
                <a:close/>
                <a:moveTo>
                  <a:pt x="110000" y="109088"/>
                </a:moveTo>
                <a:cubicBezTo>
                  <a:pt x="110000" y="112105"/>
                  <a:pt x="105516" y="114544"/>
                  <a:pt x="100000" y="114544"/>
                </a:cubicBezTo>
                <a:lnTo>
                  <a:pt x="20000" y="114544"/>
                </a:lnTo>
                <a:cubicBezTo>
                  <a:pt x="14472" y="114544"/>
                  <a:pt x="10000" y="112105"/>
                  <a:pt x="10000" y="109088"/>
                </a:cubicBezTo>
                <a:lnTo>
                  <a:pt x="10000" y="103638"/>
                </a:lnTo>
                <a:lnTo>
                  <a:pt x="110000" y="103638"/>
                </a:lnTo>
                <a:cubicBezTo>
                  <a:pt x="110000" y="103638"/>
                  <a:pt x="110000" y="109088"/>
                  <a:pt x="110000" y="109088"/>
                </a:cubicBezTo>
                <a:close/>
                <a:moveTo>
                  <a:pt x="100000" y="0"/>
                </a:moveTo>
                <a:lnTo>
                  <a:pt x="20000" y="0"/>
                </a:lnTo>
                <a:cubicBezTo>
                  <a:pt x="8955" y="0"/>
                  <a:pt x="0" y="4883"/>
                  <a:pt x="0" y="10911"/>
                </a:cubicBezTo>
                <a:lnTo>
                  <a:pt x="0" y="109088"/>
                </a:lnTo>
                <a:cubicBezTo>
                  <a:pt x="0" y="115116"/>
                  <a:pt x="8955" y="120000"/>
                  <a:pt x="20000" y="120000"/>
                </a:cubicBezTo>
                <a:lnTo>
                  <a:pt x="100000" y="120000"/>
                </a:lnTo>
                <a:cubicBezTo>
                  <a:pt x="111044" y="120000"/>
                  <a:pt x="120000" y="115116"/>
                  <a:pt x="120000" y="109088"/>
                </a:cubicBezTo>
                <a:lnTo>
                  <a:pt x="120000" y="10911"/>
                </a:lnTo>
                <a:cubicBezTo>
                  <a:pt x="120000" y="4883"/>
                  <a:pt x="111044" y="0"/>
                  <a:pt x="100000" y="0"/>
                </a:cubicBezTo>
                <a:moveTo>
                  <a:pt x="60000" y="111816"/>
                </a:moveTo>
                <a:cubicBezTo>
                  <a:pt x="62761" y="111816"/>
                  <a:pt x="65000" y="110600"/>
                  <a:pt x="65000" y="109088"/>
                </a:cubicBezTo>
                <a:cubicBezTo>
                  <a:pt x="65000" y="107588"/>
                  <a:pt x="62761" y="106361"/>
                  <a:pt x="60000" y="106361"/>
                </a:cubicBezTo>
                <a:cubicBezTo>
                  <a:pt x="57238" y="106361"/>
                  <a:pt x="55000" y="107588"/>
                  <a:pt x="55000" y="109088"/>
                </a:cubicBezTo>
                <a:cubicBezTo>
                  <a:pt x="55000" y="110600"/>
                  <a:pt x="57238" y="111816"/>
                  <a:pt x="60000" y="111816"/>
                </a:cubicBezTo>
              </a:path>
            </a:pathLst>
          </a:custGeom>
          <a:solidFill>
            <a:srgbClr val="00B2B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Poppins Light"/>
              <a:buNone/>
            </a:pPr>
            <a:endParaRPr sz="2900" b="0" i="0" u="none" strike="noStrike" cap="none">
              <a:solidFill>
                <a:srgbClr val="FFFFFF"/>
              </a:solidFill>
              <a:latin typeface="+mj-l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60" name="Shape 160" descr="LOGO_SQUA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2125" y="954850"/>
            <a:ext cx="2092118" cy="2332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Shape 161"/>
          <p:cNvGrpSpPr/>
          <p:nvPr/>
        </p:nvGrpSpPr>
        <p:grpSpPr>
          <a:xfrm>
            <a:off x="6203740" y="4219409"/>
            <a:ext cx="2788895" cy="693932"/>
            <a:chOff x="6203740" y="4524209"/>
            <a:chExt cx="2788895" cy="693932"/>
          </a:xfrm>
        </p:grpSpPr>
        <p:pic>
          <p:nvPicPr>
            <p:cNvPr id="162" name="Shape 162" descr="pasted-image.pd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03740" y="4577694"/>
              <a:ext cx="658725" cy="637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163" descr="pasted-image.pdf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57519" y="4574825"/>
              <a:ext cx="765458" cy="6433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164" descr="pasted-image.pdf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665898" y="4524209"/>
              <a:ext cx="656449" cy="69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165" descr="AICS_bw.png"/>
            <p:cNvPicPr preferRelativeResize="0"/>
            <p:nvPr/>
          </p:nvPicPr>
          <p:blipFill rotWithShape="1">
            <a:blip r:embed="rId7">
              <a:alphaModFix/>
            </a:blip>
            <a:srcRect l="12618" r="12626"/>
            <a:stretch/>
          </p:blipFill>
          <p:spPr>
            <a:xfrm>
              <a:off x="8386977" y="4550941"/>
              <a:ext cx="605658" cy="6375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" name="Shape 166"/>
          <p:cNvSpPr txBox="1"/>
          <p:nvPr/>
        </p:nvSpPr>
        <p:spPr>
          <a:xfrm>
            <a:off x="676025" y="2235650"/>
            <a:ext cx="2190120" cy="2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+mj-lt"/>
              </a:rPr>
              <a:t>+39 0553033711</a:t>
            </a:r>
            <a:endParaRPr dirty="0">
              <a:latin typeface="+mj-lt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676025" y="2661800"/>
            <a:ext cx="2305380" cy="22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+mj-lt"/>
              </a:rPr>
              <a:t>vieri.tarchiani@ibe.cnr.it</a:t>
            </a:r>
            <a:endParaRPr dirty="0">
              <a:latin typeface="+mj-lt"/>
            </a:endParaRPr>
          </a:p>
        </p:txBody>
      </p:sp>
      <p:sp>
        <p:nvSpPr>
          <p:cNvPr id="168" name="Shape 168"/>
          <p:cNvSpPr txBox="1"/>
          <p:nvPr/>
        </p:nvSpPr>
        <p:spPr>
          <a:xfrm>
            <a:off x="678485" y="3170476"/>
            <a:ext cx="2573942" cy="44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+mj-lt"/>
              </a:rPr>
              <a:t>training.climateservices.it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+mj-lt"/>
              </a:rPr>
              <a:t>ibe.cnr.it</a:t>
            </a:r>
            <a:endParaRPr dirty="0">
              <a:latin typeface="+mj-lt"/>
            </a:endParaRPr>
          </a:p>
        </p:txBody>
      </p:sp>
      <p:sp>
        <p:nvSpPr>
          <p:cNvPr id="45" name="Shape 155"/>
          <p:cNvSpPr/>
          <p:nvPr/>
        </p:nvSpPr>
        <p:spPr>
          <a:xfrm>
            <a:off x="332311" y="3494171"/>
            <a:ext cx="222900" cy="214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166" y="97888"/>
                </a:moveTo>
                <a:cubicBezTo>
                  <a:pt x="95944" y="95122"/>
                  <a:pt x="92244" y="92677"/>
                  <a:pt x="88083" y="90688"/>
                </a:cubicBezTo>
                <a:cubicBezTo>
                  <a:pt x="88155" y="90466"/>
                  <a:pt x="88233" y="90244"/>
                  <a:pt x="88311" y="90016"/>
                </a:cubicBezTo>
                <a:cubicBezTo>
                  <a:pt x="89616" y="85866"/>
                  <a:pt x="90666" y="81422"/>
                  <a:pt x="91411" y="76727"/>
                </a:cubicBezTo>
                <a:cubicBezTo>
                  <a:pt x="91505" y="76133"/>
                  <a:pt x="91577" y="75533"/>
                  <a:pt x="91661" y="74933"/>
                </a:cubicBezTo>
                <a:cubicBezTo>
                  <a:pt x="91911" y="73144"/>
                  <a:pt x="92116" y="71327"/>
                  <a:pt x="92277" y="69483"/>
                </a:cubicBezTo>
                <a:cubicBezTo>
                  <a:pt x="92338" y="68794"/>
                  <a:pt x="92400" y="68111"/>
                  <a:pt x="92450" y="67416"/>
                </a:cubicBezTo>
                <a:cubicBezTo>
                  <a:pt x="92555" y="65877"/>
                  <a:pt x="92577" y="64300"/>
                  <a:pt x="92627" y="62727"/>
                </a:cubicBezTo>
                <a:lnTo>
                  <a:pt x="114433" y="62727"/>
                </a:lnTo>
                <a:cubicBezTo>
                  <a:pt x="113755" y="76372"/>
                  <a:pt x="108055" y="88677"/>
                  <a:pt x="99166" y="97888"/>
                </a:cubicBezTo>
                <a:moveTo>
                  <a:pt x="76188" y="112100"/>
                </a:moveTo>
                <a:cubicBezTo>
                  <a:pt x="77361" y="110872"/>
                  <a:pt x="78483" y="109500"/>
                  <a:pt x="79561" y="108022"/>
                </a:cubicBezTo>
                <a:cubicBezTo>
                  <a:pt x="79661" y="107883"/>
                  <a:pt x="79761" y="107744"/>
                  <a:pt x="79861" y="107605"/>
                </a:cubicBezTo>
                <a:cubicBezTo>
                  <a:pt x="82022" y="104566"/>
                  <a:pt x="83977" y="101066"/>
                  <a:pt x="85666" y="97155"/>
                </a:cubicBezTo>
                <a:cubicBezTo>
                  <a:pt x="85755" y="96944"/>
                  <a:pt x="85838" y="96722"/>
                  <a:pt x="85927" y="96511"/>
                </a:cubicBezTo>
                <a:cubicBezTo>
                  <a:pt x="86027" y="96272"/>
                  <a:pt x="86105" y="96011"/>
                  <a:pt x="86205" y="95772"/>
                </a:cubicBezTo>
                <a:cubicBezTo>
                  <a:pt x="89572" y="97416"/>
                  <a:pt x="92583" y="99388"/>
                  <a:pt x="95233" y="101583"/>
                </a:cubicBezTo>
                <a:cubicBezTo>
                  <a:pt x="89716" y="106272"/>
                  <a:pt x="83272" y="109900"/>
                  <a:pt x="76188" y="112100"/>
                </a:cubicBezTo>
                <a:moveTo>
                  <a:pt x="62727" y="114272"/>
                </a:moveTo>
                <a:lnTo>
                  <a:pt x="62727" y="90116"/>
                </a:lnTo>
                <a:cubicBezTo>
                  <a:pt x="69433" y="90394"/>
                  <a:pt x="75766" y="91627"/>
                  <a:pt x="81400" y="93716"/>
                </a:cubicBezTo>
                <a:cubicBezTo>
                  <a:pt x="76944" y="105050"/>
                  <a:pt x="70300" y="112766"/>
                  <a:pt x="62727" y="114272"/>
                </a:cubicBezTo>
                <a:moveTo>
                  <a:pt x="62727" y="62727"/>
                </a:moveTo>
                <a:lnTo>
                  <a:pt x="87205" y="62727"/>
                </a:lnTo>
                <a:cubicBezTo>
                  <a:pt x="86972" y="72194"/>
                  <a:pt x="85511" y="81005"/>
                  <a:pt x="83172" y="88600"/>
                </a:cubicBezTo>
                <a:cubicBezTo>
                  <a:pt x="76972" y="86300"/>
                  <a:pt x="70044" y="84950"/>
                  <a:pt x="62727" y="84666"/>
                </a:cubicBezTo>
                <a:cubicBezTo>
                  <a:pt x="62727" y="84666"/>
                  <a:pt x="62727" y="62727"/>
                  <a:pt x="62727" y="62727"/>
                </a:cubicBezTo>
                <a:close/>
                <a:moveTo>
                  <a:pt x="62727" y="35333"/>
                </a:moveTo>
                <a:cubicBezTo>
                  <a:pt x="70044" y="35050"/>
                  <a:pt x="76972" y="33700"/>
                  <a:pt x="83172" y="31400"/>
                </a:cubicBezTo>
                <a:cubicBezTo>
                  <a:pt x="85511" y="38994"/>
                  <a:pt x="86972" y="47805"/>
                  <a:pt x="87205" y="57272"/>
                </a:cubicBezTo>
                <a:lnTo>
                  <a:pt x="62727" y="57272"/>
                </a:lnTo>
                <a:cubicBezTo>
                  <a:pt x="62727" y="57272"/>
                  <a:pt x="62727" y="35333"/>
                  <a:pt x="62727" y="35333"/>
                </a:cubicBezTo>
                <a:close/>
                <a:moveTo>
                  <a:pt x="62727" y="5727"/>
                </a:moveTo>
                <a:cubicBezTo>
                  <a:pt x="70300" y="7233"/>
                  <a:pt x="76944" y="14950"/>
                  <a:pt x="81400" y="26283"/>
                </a:cubicBezTo>
                <a:cubicBezTo>
                  <a:pt x="75766" y="28372"/>
                  <a:pt x="69433" y="29605"/>
                  <a:pt x="62727" y="29883"/>
                </a:cubicBezTo>
                <a:cubicBezTo>
                  <a:pt x="62727" y="29883"/>
                  <a:pt x="62727" y="5727"/>
                  <a:pt x="62727" y="5727"/>
                </a:cubicBezTo>
                <a:close/>
                <a:moveTo>
                  <a:pt x="95233" y="18416"/>
                </a:moveTo>
                <a:cubicBezTo>
                  <a:pt x="92583" y="20616"/>
                  <a:pt x="89572" y="22583"/>
                  <a:pt x="86205" y="24227"/>
                </a:cubicBezTo>
                <a:cubicBezTo>
                  <a:pt x="86105" y="23988"/>
                  <a:pt x="86027" y="23727"/>
                  <a:pt x="85927" y="23494"/>
                </a:cubicBezTo>
                <a:cubicBezTo>
                  <a:pt x="85838" y="23277"/>
                  <a:pt x="85755" y="23061"/>
                  <a:pt x="85666" y="22844"/>
                </a:cubicBezTo>
                <a:cubicBezTo>
                  <a:pt x="83977" y="18933"/>
                  <a:pt x="82022" y="15433"/>
                  <a:pt x="79861" y="12394"/>
                </a:cubicBezTo>
                <a:cubicBezTo>
                  <a:pt x="79761" y="12255"/>
                  <a:pt x="79661" y="12116"/>
                  <a:pt x="79561" y="11977"/>
                </a:cubicBezTo>
                <a:cubicBezTo>
                  <a:pt x="78483" y="10500"/>
                  <a:pt x="77361" y="9127"/>
                  <a:pt x="76188" y="7900"/>
                </a:cubicBezTo>
                <a:cubicBezTo>
                  <a:pt x="83272" y="10100"/>
                  <a:pt x="89716" y="13727"/>
                  <a:pt x="95233" y="18416"/>
                </a:cubicBezTo>
                <a:moveTo>
                  <a:pt x="114433" y="57272"/>
                </a:moveTo>
                <a:lnTo>
                  <a:pt x="92627" y="57272"/>
                </a:lnTo>
                <a:cubicBezTo>
                  <a:pt x="92577" y="55705"/>
                  <a:pt x="92555" y="54122"/>
                  <a:pt x="92450" y="52583"/>
                </a:cubicBezTo>
                <a:cubicBezTo>
                  <a:pt x="92400" y="51888"/>
                  <a:pt x="92338" y="51205"/>
                  <a:pt x="92277" y="50516"/>
                </a:cubicBezTo>
                <a:cubicBezTo>
                  <a:pt x="92116" y="48672"/>
                  <a:pt x="91911" y="46855"/>
                  <a:pt x="91661" y="45066"/>
                </a:cubicBezTo>
                <a:cubicBezTo>
                  <a:pt x="91577" y="44472"/>
                  <a:pt x="91505" y="43866"/>
                  <a:pt x="91411" y="43272"/>
                </a:cubicBezTo>
                <a:cubicBezTo>
                  <a:pt x="90666" y="38577"/>
                  <a:pt x="89616" y="34133"/>
                  <a:pt x="88311" y="29983"/>
                </a:cubicBezTo>
                <a:cubicBezTo>
                  <a:pt x="88233" y="29761"/>
                  <a:pt x="88155" y="29538"/>
                  <a:pt x="88083" y="29311"/>
                </a:cubicBezTo>
                <a:cubicBezTo>
                  <a:pt x="92244" y="27322"/>
                  <a:pt x="95944" y="24877"/>
                  <a:pt x="99166" y="22116"/>
                </a:cubicBezTo>
                <a:cubicBezTo>
                  <a:pt x="108055" y="31322"/>
                  <a:pt x="113755" y="43627"/>
                  <a:pt x="114433" y="57272"/>
                </a:cubicBezTo>
                <a:moveTo>
                  <a:pt x="57272" y="29883"/>
                </a:moveTo>
                <a:cubicBezTo>
                  <a:pt x="50561" y="29605"/>
                  <a:pt x="44227" y="28372"/>
                  <a:pt x="38594" y="26283"/>
                </a:cubicBezTo>
                <a:cubicBezTo>
                  <a:pt x="43050" y="14950"/>
                  <a:pt x="49694" y="7233"/>
                  <a:pt x="57272" y="5727"/>
                </a:cubicBezTo>
                <a:cubicBezTo>
                  <a:pt x="57272" y="5727"/>
                  <a:pt x="57272" y="29883"/>
                  <a:pt x="57272" y="29883"/>
                </a:cubicBezTo>
                <a:close/>
                <a:moveTo>
                  <a:pt x="57272" y="57272"/>
                </a:moveTo>
                <a:lnTo>
                  <a:pt x="32794" y="57272"/>
                </a:lnTo>
                <a:cubicBezTo>
                  <a:pt x="33027" y="47805"/>
                  <a:pt x="34483" y="38994"/>
                  <a:pt x="36827" y="31400"/>
                </a:cubicBezTo>
                <a:cubicBezTo>
                  <a:pt x="43027" y="33700"/>
                  <a:pt x="49950" y="35050"/>
                  <a:pt x="57272" y="35333"/>
                </a:cubicBezTo>
                <a:cubicBezTo>
                  <a:pt x="57272" y="35333"/>
                  <a:pt x="57272" y="57272"/>
                  <a:pt x="57272" y="57272"/>
                </a:cubicBezTo>
                <a:close/>
                <a:moveTo>
                  <a:pt x="57272" y="84666"/>
                </a:moveTo>
                <a:cubicBezTo>
                  <a:pt x="49950" y="84950"/>
                  <a:pt x="43027" y="86300"/>
                  <a:pt x="36827" y="88600"/>
                </a:cubicBezTo>
                <a:cubicBezTo>
                  <a:pt x="34483" y="81005"/>
                  <a:pt x="33027" y="72194"/>
                  <a:pt x="32794" y="62727"/>
                </a:cubicBezTo>
                <a:lnTo>
                  <a:pt x="57272" y="62727"/>
                </a:lnTo>
                <a:cubicBezTo>
                  <a:pt x="57272" y="62727"/>
                  <a:pt x="57272" y="84666"/>
                  <a:pt x="57272" y="84666"/>
                </a:cubicBezTo>
                <a:close/>
                <a:moveTo>
                  <a:pt x="57272" y="114272"/>
                </a:moveTo>
                <a:cubicBezTo>
                  <a:pt x="49694" y="112766"/>
                  <a:pt x="43050" y="105050"/>
                  <a:pt x="38594" y="93716"/>
                </a:cubicBezTo>
                <a:cubicBezTo>
                  <a:pt x="44227" y="91627"/>
                  <a:pt x="50561" y="90394"/>
                  <a:pt x="57272" y="90116"/>
                </a:cubicBezTo>
                <a:cubicBezTo>
                  <a:pt x="57272" y="90116"/>
                  <a:pt x="57272" y="114272"/>
                  <a:pt x="57272" y="114272"/>
                </a:cubicBezTo>
                <a:close/>
                <a:moveTo>
                  <a:pt x="24766" y="101583"/>
                </a:moveTo>
                <a:cubicBezTo>
                  <a:pt x="27411" y="99388"/>
                  <a:pt x="30422" y="97416"/>
                  <a:pt x="33794" y="95772"/>
                </a:cubicBezTo>
                <a:cubicBezTo>
                  <a:pt x="33888" y="96011"/>
                  <a:pt x="33972" y="96272"/>
                  <a:pt x="34066" y="96511"/>
                </a:cubicBezTo>
                <a:cubicBezTo>
                  <a:pt x="34161" y="96722"/>
                  <a:pt x="34238" y="96944"/>
                  <a:pt x="34333" y="97155"/>
                </a:cubicBezTo>
                <a:cubicBezTo>
                  <a:pt x="36022" y="101066"/>
                  <a:pt x="37972" y="104566"/>
                  <a:pt x="40133" y="107605"/>
                </a:cubicBezTo>
                <a:cubicBezTo>
                  <a:pt x="40233" y="107744"/>
                  <a:pt x="40338" y="107883"/>
                  <a:pt x="40438" y="108022"/>
                </a:cubicBezTo>
                <a:cubicBezTo>
                  <a:pt x="41511" y="109500"/>
                  <a:pt x="42633" y="110872"/>
                  <a:pt x="43811" y="112100"/>
                </a:cubicBezTo>
                <a:cubicBezTo>
                  <a:pt x="36722" y="109900"/>
                  <a:pt x="30283" y="106272"/>
                  <a:pt x="24766" y="101583"/>
                </a:cubicBezTo>
                <a:moveTo>
                  <a:pt x="5566" y="62727"/>
                </a:moveTo>
                <a:lnTo>
                  <a:pt x="27372" y="62727"/>
                </a:lnTo>
                <a:cubicBezTo>
                  <a:pt x="27416" y="64300"/>
                  <a:pt x="27444" y="65877"/>
                  <a:pt x="27544" y="67416"/>
                </a:cubicBezTo>
                <a:cubicBezTo>
                  <a:pt x="27594" y="68111"/>
                  <a:pt x="27661" y="68794"/>
                  <a:pt x="27716" y="69483"/>
                </a:cubicBezTo>
                <a:cubicBezTo>
                  <a:pt x="27877" y="71327"/>
                  <a:pt x="28083" y="73144"/>
                  <a:pt x="28333" y="74933"/>
                </a:cubicBezTo>
                <a:cubicBezTo>
                  <a:pt x="28422" y="75533"/>
                  <a:pt x="28494" y="76133"/>
                  <a:pt x="28588" y="76727"/>
                </a:cubicBezTo>
                <a:cubicBezTo>
                  <a:pt x="29333" y="81422"/>
                  <a:pt x="30377" y="85866"/>
                  <a:pt x="31688" y="90016"/>
                </a:cubicBezTo>
                <a:cubicBezTo>
                  <a:pt x="31766" y="90244"/>
                  <a:pt x="31838" y="90466"/>
                  <a:pt x="31911" y="90688"/>
                </a:cubicBezTo>
                <a:cubicBezTo>
                  <a:pt x="27755" y="92677"/>
                  <a:pt x="24055" y="95122"/>
                  <a:pt x="20827" y="97888"/>
                </a:cubicBezTo>
                <a:cubicBezTo>
                  <a:pt x="11944" y="88677"/>
                  <a:pt x="6238" y="76372"/>
                  <a:pt x="5566" y="62727"/>
                </a:cubicBezTo>
                <a:moveTo>
                  <a:pt x="20827" y="22116"/>
                </a:moveTo>
                <a:cubicBezTo>
                  <a:pt x="24055" y="24877"/>
                  <a:pt x="27755" y="27322"/>
                  <a:pt x="31911" y="29311"/>
                </a:cubicBezTo>
                <a:cubicBezTo>
                  <a:pt x="31838" y="29538"/>
                  <a:pt x="31766" y="29761"/>
                  <a:pt x="31688" y="29983"/>
                </a:cubicBezTo>
                <a:cubicBezTo>
                  <a:pt x="30383" y="34133"/>
                  <a:pt x="29333" y="38577"/>
                  <a:pt x="28588" y="43272"/>
                </a:cubicBezTo>
                <a:cubicBezTo>
                  <a:pt x="28494" y="43866"/>
                  <a:pt x="28422" y="44472"/>
                  <a:pt x="28333" y="45066"/>
                </a:cubicBezTo>
                <a:cubicBezTo>
                  <a:pt x="28083" y="46855"/>
                  <a:pt x="27877" y="48672"/>
                  <a:pt x="27716" y="50516"/>
                </a:cubicBezTo>
                <a:cubicBezTo>
                  <a:pt x="27661" y="51205"/>
                  <a:pt x="27594" y="51888"/>
                  <a:pt x="27544" y="52583"/>
                </a:cubicBezTo>
                <a:cubicBezTo>
                  <a:pt x="27444" y="54122"/>
                  <a:pt x="27416" y="55705"/>
                  <a:pt x="27372" y="57272"/>
                </a:cubicBezTo>
                <a:lnTo>
                  <a:pt x="5566" y="57272"/>
                </a:lnTo>
                <a:cubicBezTo>
                  <a:pt x="6238" y="43627"/>
                  <a:pt x="11944" y="31322"/>
                  <a:pt x="20827" y="22116"/>
                </a:cubicBezTo>
                <a:moveTo>
                  <a:pt x="43811" y="7900"/>
                </a:moveTo>
                <a:cubicBezTo>
                  <a:pt x="42633" y="9127"/>
                  <a:pt x="41511" y="10500"/>
                  <a:pt x="40438" y="11977"/>
                </a:cubicBezTo>
                <a:cubicBezTo>
                  <a:pt x="40338" y="12116"/>
                  <a:pt x="40233" y="12255"/>
                  <a:pt x="40133" y="12394"/>
                </a:cubicBezTo>
                <a:cubicBezTo>
                  <a:pt x="37972" y="15433"/>
                  <a:pt x="36022" y="18933"/>
                  <a:pt x="34333" y="22844"/>
                </a:cubicBezTo>
                <a:cubicBezTo>
                  <a:pt x="34238" y="23061"/>
                  <a:pt x="34161" y="23277"/>
                  <a:pt x="34066" y="23494"/>
                </a:cubicBezTo>
                <a:cubicBezTo>
                  <a:pt x="33972" y="23727"/>
                  <a:pt x="33888" y="23988"/>
                  <a:pt x="33794" y="24227"/>
                </a:cubicBezTo>
                <a:cubicBezTo>
                  <a:pt x="30422" y="22583"/>
                  <a:pt x="27411" y="20616"/>
                  <a:pt x="24766" y="18416"/>
                </a:cubicBezTo>
                <a:cubicBezTo>
                  <a:pt x="30283" y="13727"/>
                  <a:pt x="36722" y="10100"/>
                  <a:pt x="43811" y="7900"/>
                </a:cubicBezTo>
                <a:moveTo>
                  <a:pt x="60000" y="0"/>
                </a:moveTo>
                <a:cubicBezTo>
                  <a:pt x="26861" y="0"/>
                  <a:pt x="0" y="26861"/>
                  <a:pt x="0" y="60000"/>
                </a:cubicBezTo>
                <a:cubicBezTo>
                  <a:pt x="0" y="93138"/>
                  <a:pt x="26861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</a:path>
            </a:pathLst>
          </a:custGeom>
          <a:solidFill>
            <a:srgbClr val="00B2B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Poppins Light"/>
              <a:buNone/>
            </a:pPr>
            <a:endParaRPr sz="2900" b="0" i="0" u="none" strike="noStrike" cap="none">
              <a:solidFill>
                <a:srgbClr val="FFFFFF"/>
              </a:solidFill>
              <a:latin typeface="+mj-l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6003C3-35A9-4843-8963-4C9E9F0CF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686" y="4374310"/>
            <a:ext cx="2503026" cy="5361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1">
            <a:extLst>
              <a:ext uri="{FF2B5EF4-FFF2-40B4-BE49-F238E27FC236}">
                <a16:creationId xmlns:a16="http://schemas.microsoft.com/office/drawing/2014/main" id="{7006BC65-0BA2-47E3-80C7-91E28180EC1D}"/>
              </a:ext>
            </a:extLst>
          </p:cNvPr>
          <p:cNvSpPr txBox="1">
            <a:spLocks/>
          </p:cNvSpPr>
          <p:nvPr/>
        </p:nvSpPr>
        <p:spPr>
          <a:xfrm>
            <a:off x="847411" y="1117873"/>
            <a:ext cx="7693688" cy="29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/>
              <a:t>Vision</a:t>
            </a:r>
            <a:br>
              <a:rPr lang="en-GB" dirty="0"/>
            </a:br>
            <a:r>
              <a:rPr lang="en-GB" dirty="0"/>
              <a:t>	Experience </a:t>
            </a:r>
            <a:br>
              <a:rPr lang="en-GB" dirty="0"/>
            </a:br>
            <a:r>
              <a:rPr lang="en-GB" dirty="0"/>
              <a:t>		Problems </a:t>
            </a:r>
            <a:br>
              <a:rPr lang="en-GB" dirty="0"/>
            </a:br>
            <a:r>
              <a:rPr lang="en-GB" dirty="0"/>
              <a:t>			Options </a:t>
            </a:r>
            <a:br>
              <a:rPr lang="en-GB" dirty="0"/>
            </a:br>
            <a:r>
              <a:rPr lang="en-GB" dirty="0"/>
              <a:t>				Solutions </a:t>
            </a:r>
            <a:br>
              <a:rPr lang="en-GB" dirty="0"/>
            </a:br>
            <a:r>
              <a:rPr lang="en-GB" dirty="0"/>
              <a:t>					Perspectives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/>
              <a:t>First phase:</a:t>
            </a:r>
            <a:br>
              <a:rPr lang="it-IT" dirty="0"/>
            </a:br>
            <a:r>
              <a:rPr lang="it-IT" b="0" dirty="0"/>
              <a:t>4 Courses</a:t>
            </a:r>
            <a:br>
              <a:rPr lang="it-IT" b="0" dirty="0"/>
            </a:br>
            <a:r>
              <a:rPr lang="it-IT" b="0" dirty="0"/>
              <a:t>1 Conference</a:t>
            </a:r>
            <a:endParaRPr b="0" dirty="0"/>
          </a:p>
        </p:txBody>
      </p:sp>
      <p:sp>
        <p:nvSpPr>
          <p:cNvPr id="6" name="Shape 99"/>
          <p:cNvSpPr txBox="1">
            <a:spLocks/>
          </p:cNvSpPr>
          <p:nvPr/>
        </p:nvSpPr>
        <p:spPr>
          <a:xfrm>
            <a:off x="5169175" y="2570898"/>
            <a:ext cx="3247175" cy="3614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</p:txBody>
      </p:sp>
      <p:sp>
        <p:nvSpPr>
          <p:cNvPr id="11" name="Segnaposto testo 1"/>
          <p:cNvSpPr>
            <a:spLocks noGrp="1"/>
          </p:cNvSpPr>
          <p:nvPr>
            <p:ph type="body" idx="2"/>
          </p:nvPr>
        </p:nvSpPr>
        <p:spPr>
          <a:xfrm>
            <a:off x="5169175" y="990931"/>
            <a:ext cx="3374400" cy="30255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1400" dirty="0"/>
              <a:t>2 WMO </a:t>
            </a:r>
            <a:r>
              <a:rPr lang="it-IT" sz="1400" dirty="0" err="1"/>
              <a:t>Regional</a:t>
            </a:r>
            <a:r>
              <a:rPr lang="it-IT" sz="1400" dirty="0"/>
              <a:t> Centers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17 </a:t>
            </a:r>
            <a:r>
              <a:rPr lang="it-IT" sz="1400" dirty="0" err="1"/>
              <a:t>countries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More </a:t>
            </a:r>
            <a:r>
              <a:rPr lang="it-IT" sz="1400" dirty="0" err="1"/>
              <a:t>than</a:t>
            </a:r>
            <a:r>
              <a:rPr lang="it-IT" sz="1400" dirty="0"/>
              <a:t> 100 </a:t>
            </a:r>
            <a:r>
              <a:rPr lang="it-IT" sz="1400" dirty="0" err="1"/>
              <a:t>trained</a:t>
            </a:r>
            <a:r>
              <a:rPr lang="it-IT" sz="1400" dirty="0"/>
              <a:t> </a:t>
            </a:r>
            <a:r>
              <a:rPr lang="it-IT" sz="1400" dirty="0" err="1"/>
              <a:t>experts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70 </a:t>
            </a:r>
            <a:r>
              <a:rPr lang="it-IT" sz="1400" dirty="0" err="1"/>
              <a:t>days</a:t>
            </a:r>
            <a:r>
              <a:rPr lang="it-IT" sz="1400" dirty="0"/>
              <a:t> of </a:t>
            </a:r>
            <a:r>
              <a:rPr lang="it-IT" sz="1400" dirty="0" err="1"/>
              <a:t>distance</a:t>
            </a:r>
            <a:r>
              <a:rPr lang="it-IT" sz="1400" dirty="0"/>
              <a:t> </a:t>
            </a:r>
            <a:r>
              <a:rPr lang="it-IT" sz="1400" dirty="0" err="1"/>
              <a:t>learning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320 hours of </a:t>
            </a:r>
            <a:r>
              <a:rPr lang="it-IT" sz="1400" dirty="0" err="1"/>
              <a:t>presencial</a:t>
            </a:r>
            <a:r>
              <a:rPr lang="it-IT" sz="1400" dirty="0"/>
              <a:t> training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More </a:t>
            </a:r>
            <a:r>
              <a:rPr lang="it-IT" sz="1400" dirty="0" err="1"/>
              <a:t>than</a:t>
            </a:r>
            <a:r>
              <a:rPr lang="it-IT" sz="1400" dirty="0"/>
              <a:t> 40 trainers </a:t>
            </a:r>
            <a:r>
              <a:rPr lang="it-IT" sz="1400" dirty="0" err="1"/>
              <a:t>involved</a:t>
            </a:r>
            <a:endParaRPr lang="it-IT" sz="1400" dirty="0"/>
          </a:p>
          <a:p>
            <a:pPr>
              <a:lnSpc>
                <a:spcPct val="150000"/>
              </a:lnSpc>
            </a:pPr>
            <a:endParaRPr lang="it-IT" sz="1400" dirty="0"/>
          </a:p>
          <a:p>
            <a:pPr marL="146050" indent="0">
              <a:lnSpc>
                <a:spcPct val="150000"/>
              </a:lnSpc>
              <a:buNone/>
            </a:pPr>
            <a:r>
              <a:rPr lang="it-IT" sz="1400" dirty="0" err="1"/>
              <a:t>Climate</a:t>
            </a:r>
            <a:r>
              <a:rPr lang="it-IT" sz="1400" dirty="0"/>
              <a:t> </a:t>
            </a:r>
            <a:r>
              <a:rPr lang="it-IT" sz="1400" dirty="0" err="1"/>
              <a:t>services</a:t>
            </a:r>
            <a:r>
              <a:rPr lang="it-IT" sz="1400" dirty="0"/>
              <a:t> and </a:t>
            </a:r>
            <a:r>
              <a:rPr lang="it-IT" sz="1400" dirty="0" err="1"/>
              <a:t>applications</a:t>
            </a:r>
            <a:r>
              <a:rPr lang="it-IT" sz="1400" dirty="0"/>
              <a:t> for:</a:t>
            </a:r>
          </a:p>
          <a:p>
            <a:pPr>
              <a:lnSpc>
                <a:spcPct val="150000"/>
              </a:lnSpc>
            </a:pPr>
            <a:r>
              <a:rPr lang="it-IT" sz="1400" dirty="0" err="1"/>
              <a:t>Disaster</a:t>
            </a:r>
            <a:r>
              <a:rPr lang="it-IT" sz="1400" dirty="0"/>
              <a:t> </a:t>
            </a:r>
            <a:r>
              <a:rPr lang="it-IT" sz="1400" dirty="0" err="1"/>
              <a:t>risk</a:t>
            </a:r>
            <a:r>
              <a:rPr lang="it-IT" sz="1400" dirty="0"/>
              <a:t> </a:t>
            </a:r>
            <a:r>
              <a:rPr lang="it-IT" sz="1400" dirty="0" err="1"/>
              <a:t>reduction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Water management</a:t>
            </a:r>
          </a:p>
          <a:p>
            <a:pPr>
              <a:lnSpc>
                <a:spcPct val="150000"/>
              </a:lnSpc>
            </a:pPr>
            <a:r>
              <a:rPr lang="it-IT" sz="1400" dirty="0" err="1"/>
              <a:t>Climate</a:t>
            </a:r>
            <a:r>
              <a:rPr lang="it-IT" sz="1400" dirty="0"/>
              <a:t> </a:t>
            </a:r>
            <a:r>
              <a:rPr lang="it-IT" sz="1400" dirty="0" err="1"/>
              <a:t>Change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Rainfed </a:t>
            </a:r>
            <a:r>
              <a:rPr lang="it-IT" sz="1400" dirty="0" err="1"/>
              <a:t>agriculture</a:t>
            </a:r>
            <a:endParaRPr lang="it-IT" sz="1400" dirty="0"/>
          </a:p>
          <a:p>
            <a:pPr marL="146050" indent="0">
              <a:lnSpc>
                <a:spcPct val="150000"/>
              </a:lnSpc>
              <a:buNone/>
            </a:pPr>
            <a:endParaRPr lang="fr-FR" sz="1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r="12519"/>
          <a:stretch/>
        </p:blipFill>
        <p:spPr>
          <a:xfrm>
            <a:off x="0" y="3005851"/>
            <a:ext cx="4564316" cy="213765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097"/>
            <a:ext cx="4564316" cy="1325015"/>
          </a:xfrm>
          <a:prstGeom prst="rect">
            <a:avLst/>
          </a:prstGeom>
        </p:spPr>
      </p:pic>
      <p:grpSp>
        <p:nvGrpSpPr>
          <p:cNvPr id="7" name="Shape 161">
            <a:extLst>
              <a:ext uri="{FF2B5EF4-FFF2-40B4-BE49-F238E27FC236}">
                <a16:creationId xmlns:a16="http://schemas.microsoft.com/office/drawing/2014/main" id="{72E80CBC-AAB2-435A-A0E8-5C6EFD095ABE}"/>
              </a:ext>
            </a:extLst>
          </p:cNvPr>
          <p:cNvGrpSpPr/>
          <p:nvPr/>
        </p:nvGrpSpPr>
        <p:grpSpPr>
          <a:xfrm>
            <a:off x="5461927" y="92363"/>
            <a:ext cx="2788895" cy="693932"/>
            <a:chOff x="6203740" y="4524209"/>
            <a:chExt cx="2788895" cy="693932"/>
          </a:xfrm>
        </p:grpSpPr>
        <p:pic>
          <p:nvPicPr>
            <p:cNvPr id="8" name="Shape 162" descr="pasted-image.pdf">
              <a:extLst>
                <a:ext uri="{FF2B5EF4-FFF2-40B4-BE49-F238E27FC236}">
                  <a16:creationId xmlns:a16="http://schemas.microsoft.com/office/drawing/2014/main" id="{B256525A-8CDB-44AF-824A-76E69E35344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740" y="4577694"/>
              <a:ext cx="658725" cy="637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163" descr="pasted-image.pdf">
              <a:extLst>
                <a:ext uri="{FF2B5EF4-FFF2-40B4-BE49-F238E27FC236}">
                  <a16:creationId xmlns:a16="http://schemas.microsoft.com/office/drawing/2014/main" id="{16AFC7DC-1521-4061-A323-34A5FF2D569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57519" y="4574825"/>
              <a:ext cx="765458" cy="6433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Shape 164" descr="pasted-image.pdf">
              <a:extLst>
                <a:ext uri="{FF2B5EF4-FFF2-40B4-BE49-F238E27FC236}">
                  <a16:creationId xmlns:a16="http://schemas.microsoft.com/office/drawing/2014/main" id="{9F12480D-EB2F-47E1-A31B-E10417613A2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65898" y="4524209"/>
              <a:ext cx="656449" cy="69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165" descr="AICS_bw.png">
              <a:extLst>
                <a:ext uri="{FF2B5EF4-FFF2-40B4-BE49-F238E27FC236}">
                  <a16:creationId xmlns:a16="http://schemas.microsoft.com/office/drawing/2014/main" id="{0A3A80A1-7DD3-426A-A406-C716D1AF2B9D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12618" r="12626"/>
            <a:stretch/>
          </p:blipFill>
          <p:spPr>
            <a:xfrm>
              <a:off x="8386977" y="4550941"/>
              <a:ext cx="605658" cy="63756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6120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727650" y="36087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The </a:t>
            </a:r>
            <a:r>
              <a:rPr lang="it-IT" dirty="0" err="1"/>
              <a:t>scientific</a:t>
            </a:r>
            <a:r>
              <a:rPr lang="it-IT" dirty="0"/>
              <a:t> Network: a </a:t>
            </a:r>
            <a:r>
              <a:rPr lang="it-IT" dirty="0" err="1"/>
              <a:t>great</a:t>
            </a:r>
            <a:r>
              <a:rPr lang="it-IT" dirty="0"/>
              <a:t> Team!</a:t>
            </a:r>
            <a:endParaRPr dirty="0"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727650" y="8960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CNR: IBE (ex IBIMET), IC, IRPI, ISAC, ISMAR 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AGRHYMET Regional </a:t>
            </a:r>
            <a:r>
              <a:rPr lang="en-GB" sz="1400" dirty="0" err="1"/>
              <a:t>Center</a:t>
            </a:r>
            <a:endParaRPr lang="en-GB" sz="1400" dirty="0"/>
          </a:p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WMO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CMCC (Italy), ECMWF (UK), IRD (France), CNRS (France), CIRAD (France), </a:t>
            </a:r>
            <a:r>
              <a:rPr lang="en-US" sz="1400" dirty="0"/>
              <a:t>Slovenian Environment Agency (Slovenia), </a:t>
            </a:r>
            <a:r>
              <a:rPr lang="fr-FR" sz="1400" dirty="0"/>
              <a:t>GET (France), CIMA RESEARCH FOUNDATION (</a:t>
            </a:r>
            <a:r>
              <a:rPr lang="fr-FR" sz="1400" dirty="0" err="1"/>
              <a:t>Italy</a:t>
            </a:r>
            <a:r>
              <a:rPr lang="fr-FR" sz="1400" dirty="0"/>
              <a:t>), </a:t>
            </a:r>
            <a:r>
              <a:rPr lang="fr-FR" sz="1400" dirty="0" err="1"/>
              <a:t>LaMMA</a:t>
            </a:r>
            <a:r>
              <a:rPr lang="fr-FR" sz="1400" dirty="0"/>
              <a:t> (</a:t>
            </a:r>
            <a:r>
              <a:rPr lang="fr-FR" sz="1400" dirty="0" err="1"/>
              <a:t>Italy</a:t>
            </a:r>
            <a:r>
              <a:rPr lang="fr-FR" sz="1400" dirty="0"/>
              <a:t>), IRI (USA)</a:t>
            </a:r>
            <a:endParaRPr lang="en-US" sz="1400" dirty="0"/>
          </a:p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University of Florence (Italy), Polytechnic of Turin (Italy), University of Turin (Italy), </a:t>
            </a:r>
            <a:r>
              <a:rPr lang="en-US" sz="1400" dirty="0"/>
              <a:t>Sorbonne </a:t>
            </a:r>
            <a:r>
              <a:rPr lang="en-US" sz="1400" dirty="0" err="1"/>
              <a:t>Universités</a:t>
            </a:r>
            <a:r>
              <a:rPr lang="en-US" sz="1400" dirty="0"/>
              <a:t> (France), </a:t>
            </a:r>
            <a:r>
              <a:rPr lang="en-GB" sz="1400" dirty="0"/>
              <a:t>University of </a:t>
            </a:r>
            <a:r>
              <a:rPr lang="en-GB" sz="1400" dirty="0" err="1"/>
              <a:t>Tiaret</a:t>
            </a:r>
            <a:r>
              <a:rPr lang="en-GB" sz="1400" dirty="0"/>
              <a:t> (Algeria), University of Leeds (UK), </a:t>
            </a:r>
            <a:r>
              <a:rPr lang="fr-FR" sz="1400" dirty="0"/>
              <a:t>Université de Strasbourg (France), </a:t>
            </a:r>
            <a:r>
              <a:rPr lang="en-US" sz="1400" dirty="0"/>
              <a:t>University of Lagos (Nigeria), </a:t>
            </a:r>
            <a:r>
              <a:rPr lang="fr-FR" sz="1400" dirty="0"/>
              <a:t>Université Pierre et Marie Curie (France), Columbia </a:t>
            </a:r>
            <a:r>
              <a:rPr lang="fr-FR" sz="1400" dirty="0" err="1"/>
              <a:t>University</a:t>
            </a:r>
            <a:r>
              <a:rPr lang="fr-FR" sz="1400" dirty="0"/>
              <a:t> (USA)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GB" sz="1400" dirty="0"/>
              <a:t>OXFAM (Italy)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707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/>
              <a:t>The educational </a:t>
            </a:r>
            <a:r>
              <a:rPr lang="it-IT" dirty="0" err="1"/>
              <a:t>solutions</a:t>
            </a:r>
            <a:r>
              <a:rPr lang="it-IT" dirty="0"/>
              <a:t>:</a:t>
            </a:r>
            <a:endParaRPr dirty="0"/>
          </a:p>
        </p:txBody>
      </p:sp>
      <p:sp>
        <p:nvSpPr>
          <p:cNvPr id="105" name="Shape 105"/>
          <p:cNvSpPr txBox="1">
            <a:spLocks noGrp="1"/>
          </p:cNvSpPr>
          <p:nvPr>
            <p:ph type="subTitle" idx="1"/>
          </p:nvPr>
        </p:nvSpPr>
        <p:spPr>
          <a:xfrm>
            <a:off x="734956" y="2626350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t-IT" sz="2400" dirty="0"/>
              <a:t>a </a:t>
            </a:r>
            <a:r>
              <a:rPr lang="it-IT" sz="2400" dirty="0" err="1"/>
              <a:t>good</a:t>
            </a:r>
            <a:r>
              <a:rPr lang="it-IT" sz="2400" dirty="0"/>
              <a:t> compromise</a:t>
            </a:r>
            <a:endParaRPr sz="2400" dirty="0"/>
          </a:p>
        </p:txBody>
      </p:sp>
      <p:sp>
        <p:nvSpPr>
          <p:cNvPr id="2" name="Segnaposto testo 1"/>
          <p:cNvSpPr>
            <a:spLocks noGrp="1"/>
          </p:cNvSpPr>
          <p:nvPr>
            <p:ph type="body" idx="2"/>
          </p:nvPr>
        </p:nvSpPr>
        <p:spPr>
          <a:xfrm>
            <a:off x="4911779" y="196993"/>
            <a:ext cx="3595057" cy="3025500"/>
          </a:xfrm>
        </p:spPr>
        <p:txBody>
          <a:bodyPr/>
          <a:lstStyle/>
          <a:p>
            <a:r>
              <a:rPr lang="it-IT" sz="1600" dirty="0" err="1"/>
              <a:t>Distance</a:t>
            </a:r>
            <a:r>
              <a:rPr lang="it-IT" sz="1600" dirty="0"/>
              <a:t> Learning + Workshops</a:t>
            </a:r>
          </a:p>
          <a:p>
            <a:r>
              <a:rPr lang="it-IT" sz="1600" dirty="0" err="1"/>
              <a:t>Theoretical</a:t>
            </a:r>
            <a:r>
              <a:rPr lang="it-IT" sz="1600" dirty="0"/>
              <a:t> + </a:t>
            </a:r>
            <a:r>
              <a:rPr lang="it-IT" sz="1600" dirty="0" err="1"/>
              <a:t>Practical</a:t>
            </a:r>
            <a:endParaRPr lang="it-IT" sz="1600" dirty="0"/>
          </a:p>
          <a:p>
            <a:r>
              <a:rPr lang="it-IT" sz="1600" dirty="0"/>
              <a:t>Balance </a:t>
            </a:r>
            <a:r>
              <a:rPr lang="it-IT" sz="1600" dirty="0" err="1"/>
              <a:t>between</a:t>
            </a:r>
            <a:r>
              <a:rPr lang="it-IT" sz="1600" dirty="0"/>
              <a:t> science and operational </a:t>
            </a:r>
            <a:r>
              <a:rPr lang="it-IT" sz="1600" dirty="0" err="1"/>
              <a:t>services</a:t>
            </a:r>
            <a:endParaRPr lang="it-IT" sz="1600" dirty="0"/>
          </a:p>
          <a:p>
            <a:r>
              <a:rPr lang="it-IT" sz="1600" dirty="0" err="1"/>
              <a:t>Working</a:t>
            </a:r>
            <a:r>
              <a:rPr lang="it-IT" sz="1600" dirty="0"/>
              <a:t> in </a:t>
            </a:r>
            <a:r>
              <a:rPr lang="it-IT" sz="1600" dirty="0" err="1"/>
              <a:t>groups</a:t>
            </a:r>
            <a:endParaRPr lang="it-IT" sz="1600" dirty="0"/>
          </a:p>
          <a:p>
            <a:r>
              <a:rPr lang="it-IT" sz="1600" dirty="0"/>
              <a:t>Case studies</a:t>
            </a:r>
          </a:p>
          <a:p>
            <a:endParaRPr lang="en-US" sz="1600" dirty="0"/>
          </a:p>
          <a:p>
            <a:endParaRPr lang="fr-FR" sz="1600" dirty="0"/>
          </a:p>
        </p:txBody>
      </p:sp>
      <p:sp>
        <p:nvSpPr>
          <p:cNvPr id="6" name="Shape 99"/>
          <p:cNvSpPr txBox="1">
            <a:spLocks/>
          </p:cNvSpPr>
          <p:nvPr/>
        </p:nvSpPr>
        <p:spPr>
          <a:xfrm>
            <a:off x="5169175" y="2570898"/>
            <a:ext cx="3247175" cy="3614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</p:txBody>
      </p:sp>
      <p:pic>
        <p:nvPicPr>
          <p:cNvPr id="7" name="Picture 6" descr="Risultati immagini per distance lear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53" y="2162250"/>
            <a:ext cx="2095847" cy="139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333" y="3186085"/>
            <a:ext cx="2095847" cy="139710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757" y="2658029"/>
            <a:ext cx="2079012" cy="138600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5151" y="3559482"/>
            <a:ext cx="2080652" cy="1387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l="22269" t="17180" r="47059" b="5883"/>
          <a:stretch/>
        </p:blipFill>
        <p:spPr>
          <a:xfrm>
            <a:off x="3997564" y="2231251"/>
            <a:ext cx="2064021" cy="2912249"/>
          </a:xfrm>
          <a:prstGeom prst="rect">
            <a:avLst/>
          </a:prstGeom>
        </p:spPr>
      </p:pic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/>
              <a:t>Post workshop:</a:t>
            </a:r>
            <a:endParaRPr dirty="0"/>
          </a:p>
        </p:txBody>
      </p:sp>
      <p:sp>
        <p:nvSpPr>
          <p:cNvPr id="105" name="Shape 105"/>
          <p:cNvSpPr txBox="1">
            <a:spLocks noGrp="1"/>
          </p:cNvSpPr>
          <p:nvPr>
            <p:ph type="subTitle" idx="1"/>
          </p:nvPr>
        </p:nvSpPr>
        <p:spPr>
          <a:xfrm>
            <a:off x="734956" y="2626350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t-IT" sz="2400" dirty="0"/>
              <a:t>a </a:t>
            </a:r>
            <a:r>
              <a:rPr lang="it-IT" sz="2400" dirty="0" err="1"/>
              <a:t>good</a:t>
            </a:r>
            <a:r>
              <a:rPr lang="it-IT" sz="2400" dirty="0"/>
              <a:t> </a:t>
            </a:r>
            <a:r>
              <a:rPr lang="it-IT" sz="2400" dirty="0" err="1"/>
              <a:t>experience</a:t>
            </a:r>
            <a:r>
              <a:rPr lang="it-IT" sz="2400" dirty="0"/>
              <a:t> </a:t>
            </a:r>
          </a:p>
          <a:p>
            <a:pPr marL="0" lvl="0" indent="0"/>
            <a:r>
              <a:rPr lang="it-IT" sz="2400" dirty="0"/>
              <a:t>to be </a:t>
            </a:r>
            <a:r>
              <a:rPr lang="it-IT" sz="2400" dirty="0" err="1"/>
              <a:t>improved</a:t>
            </a:r>
            <a:endParaRPr sz="2400" dirty="0"/>
          </a:p>
        </p:txBody>
      </p:sp>
      <p:sp>
        <p:nvSpPr>
          <p:cNvPr id="2" name="Segnaposto testo 1"/>
          <p:cNvSpPr>
            <a:spLocks noGrp="1"/>
          </p:cNvSpPr>
          <p:nvPr>
            <p:ph type="body" idx="2"/>
          </p:nvPr>
        </p:nvSpPr>
        <p:spPr>
          <a:xfrm>
            <a:off x="4800341" y="424427"/>
            <a:ext cx="3698200" cy="3025500"/>
          </a:xfrm>
        </p:spPr>
        <p:txBody>
          <a:bodyPr/>
          <a:lstStyle/>
          <a:p>
            <a:r>
              <a:rPr lang="it-IT" sz="1600" dirty="0" err="1"/>
              <a:t>Develop</a:t>
            </a:r>
            <a:r>
              <a:rPr lang="it-IT" sz="1600" dirty="0"/>
              <a:t> case </a:t>
            </a:r>
            <a:r>
              <a:rPr lang="it-IT" sz="1600" dirty="0" err="1"/>
              <a:t>studies</a:t>
            </a:r>
            <a:r>
              <a:rPr lang="it-IT" sz="1600" dirty="0"/>
              <a:t> in the </a:t>
            </a:r>
            <a:r>
              <a:rPr lang="it-IT" sz="1600" dirty="0" err="1"/>
              <a:t>own</a:t>
            </a:r>
            <a:r>
              <a:rPr lang="it-IT" sz="1600" dirty="0"/>
              <a:t> country</a:t>
            </a:r>
          </a:p>
          <a:p>
            <a:endParaRPr lang="it-IT" sz="1600" dirty="0"/>
          </a:p>
          <a:p>
            <a:r>
              <a:rPr lang="it-IT" sz="1600" dirty="0" err="1"/>
              <a:t>Organize</a:t>
            </a:r>
            <a:r>
              <a:rPr lang="it-IT" sz="1600" dirty="0"/>
              <a:t> </a:t>
            </a:r>
            <a:r>
              <a:rPr lang="it-IT" sz="1600" dirty="0" err="1"/>
              <a:t>seminars</a:t>
            </a:r>
            <a:r>
              <a:rPr lang="it-IT" sz="1600" dirty="0"/>
              <a:t>, training or </a:t>
            </a:r>
            <a:r>
              <a:rPr lang="it-IT" sz="1600" dirty="0" err="1"/>
              <a:t>initiatives</a:t>
            </a:r>
            <a:endParaRPr lang="en-US" sz="1600" dirty="0"/>
          </a:p>
          <a:p>
            <a:endParaRPr lang="fr-FR" sz="1600" dirty="0"/>
          </a:p>
        </p:txBody>
      </p:sp>
      <p:sp>
        <p:nvSpPr>
          <p:cNvPr id="6" name="Shape 99"/>
          <p:cNvSpPr txBox="1">
            <a:spLocks/>
          </p:cNvSpPr>
          <p:nvPr/>
        </p:nvSpPr>
        <p:spPr>
          <a:xfrm>
            <a:off x="5169175" y="2570898"/>
            <a:ext cx="3247175" cy="3614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  <a:p>
            <a:pPr marL="0" indent="0">
              <a:spcAft>
                <a:spcPts val="1600"/>
              </a:spcAft>
            </a:pPr>
            <a:endParaRPr lang="it-IT" sz="1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644" y="2570898"/>
            <a:ext cx="883861" cy="15713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226" y="3228772"/>
            <a:ext cx="1754501" cy="131563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6"/>
          <a:srcRect l="22368" t="17918" r="46917" b="6068"/>
          <a:stretch/>
        </p:blipFill>
        <p:spPr>
          <a:xfrm>
            <a:off x="6735955" y="2159725"/>
            <a:ext cx="1352390" cy="188258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7"/>
          <a:srcRect l="32998" t="18243" r="3018" b="12541"/>
          <a:stretch/>
        </p:blipFill>
        <p:spPr>
          <a:xfrm>
            <a:off x="7438145" y="3972645"/>
            <a:ext cx="1629015" cy="9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16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err="1"/>
              <a:t>Problems</a:t>
            </a:r>
            <a:endParaRPr dirty="0"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5128119" y="527038"/>
            <a:ext cx="3689309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Skill of </a:t>
            </a:r>
            <a:r>
              <a:rPr lang="it-IT" sz="1600" dirty="0" err="1"/>
              <a:t>participants</a:t>
            </a:r>
            <a:r>
              <a:rPr lang="it-IT" sz="1600" dirty="0"/>
              <a:t> and </a:t>
            </a:r>
            <a:r>
              <a:rPr lang="it-IT" sz="1600" dirty="0" err="1"/>
              <a:t>selection</a:t>
            </a:r>
            <a:r>
              <a:rPr lang="it-IT" sz="1600" dirty="0"/>
              <a:t> </a:t>
            </a:r>
            <a:r>
              <a:rPr lang="it-IT" sz="1600" dirty="0" err="1"/>
              <a:t>process</a:t>
            </a:r>
            <a:endParaRPr lang="it-IT" sz="1600" dirty="0"/>
          </a:p>
          <a:p>
            <a:pPr marL="285750" lvl="0" indent="-285750">
              <a:lnSpc>
                <a:spcPct val="100000"/>
              </a:lnSpc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Engagement of </a:t>
            </a:r>
            <a:r>
              <a:rPr lang="it-IT" sz="1600" dirty="0" err="1"/>
              <a:t>participants</a:t>
            </a:r>
            <a:r>
              <a:rPr lang="it-IT" sz="1600" dirty="0"/>
              <a:t> and time for </a:t>
            </a:r>
            <a:r>
              <a:rPr lang="it-IT" sz="1600" dirty="0" err="1"/>
              <a:t>distance</a:t>
            </a:r>
            <a:r>
              <a:rPr lang="it-IT" sz="1600" dirty="0"/>
              <a:t> learning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Internet connection in some </a:t>
            </a:r>
            <a:r>
              <a:rPr lang="it-IT" sz="1600" dirty="0" err="1"/>
              <a:t>countries</a:t>
            </a:r>
            <a:endParaRPr lang="it-IT" sz="1600" dirty="0"/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Language gap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Engagement in the Post workshop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Wingdings" panose="05000000000000000000" pitchFamily="2" charset="2"/>
              <a:buChar char="Ø"/>
            </a:pPr>
            <a:r>
              <a:rPr lang="it-IT" sz="1600" dirty="0" err="1"/>
              <a:t>Moodle</a:t>
            </a:r>
            <a:r>
              <a:rPr lang="it-IT" sz="1600" dirty="0"/>
              <a:t> usability and low users </a:t>
            </a:r>
            <a:r>
              <a:rPr lang="it-IT" sz="1600" dirty="0" err="1"/>
              <a:t>experience</a:t>
            </a:r>
            <a:endParaRPr lang="it-IT" sz="1600" dirty="0"/>
          </a:p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7912" t="27787" r="14432" b="20822"/>
          <a:stretch/>
        </p:blipFill>
        <p:spPr>
          <a:xfrm>
            <a:off x="-10300" y="3188874"/>
            <a:ext cx="4574616" cy="1954626"/>
          </a:xfrm>
          <a:prstGeom prst="rect">
            <a:avLst/>
          </a:prstGeom>
        </p:spPr>
      </p:pic>
      <p:sp>
        <p:nvSpPr>
          <p:cNvPr id="4" name="Sottotitolo 3">
            <a:extLst>
              <a:ext uri="{FF2B5EF4-FFF2-40B4-BE49-F238E27FC236}">
                <a16:creationId xmlns:a16="http://schemas.microsoft.com/office/drawing/2014/main" id="{496BE098-059A-44AC-B3E6-3DC41E74EA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938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42246" y="1228843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dirty="0" err="1"/>
              <a:t>Conference</a:t>
            </a:r>
            <a:r>
              <a:rPr lang="fr-FR" dirty="0"/>
              <a:t> and </a:t>
            </a:r>
            <a:r>
              <a:rPr lang="fr-FR" dirty="0" err="1"/>
              <a:t>recomendations</a:t>
            </a:r>
            <a:r>
              <a:rPr lang="fr-FR" dirty="0"/>
              <a:t> for the 2</a:t>
            </a:r>
            <a:r>
              <a:rPr lang="fr-FR" baseline="30000" dirty="0"/>
              <a:t>nd</a:t>
            </a:r>
            <a:r>
              <a:rPr lang="fr-FR" dirty="0"/>
              <a:t> phase</a:t>
            </a:r>
            <a:endParaRPr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33881B1C-92D6-4A75-B9D1-7C6B7D755F33}"/>
              </a:ext>
            </a:extLst>
          </p:cNvPr>
          <p:cNvSpPr txBox="1">
            <a:spLocks/>
          </p:cNvSpPr>
          <p:nvPr/>
        </p:nvSpPr>
        <p:spPr>
          <a:xfrm>
            <a:off x="4752735" y="284304"/>
            <a:ext cx="4353978" cy="3933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●"/>
              <a:defRPr sz="1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it-IT" sz="1600" dirty="0"/>
              <a:t>New </a:t>
            </a:r>
            <a:r>
              <a:rPr lang="it-IT" sz="1600" dirty="0" err="1"/>
              <a:t>solutions</a:t>
            </a:r>
            <a:r>
              <a:rPr lang="it-IT" sz="1600" dirty="0"/>
              <a:t> for </a:t>
            </a:r>
            <a:r>
              <a:rPr lang="it-IT" sz="1600" dirty="0" err="1"/>
              <a:t>distance</a:t>
            </a:r>
            <a:r>
              <a:rPr lang="it-IT" sz="1600" dirty="0"/>
              <a:t> learning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 err="1"/>
              <a:t>Adopt</a:t>
            </a:r>
            <a:r>
              <a:rPr lang="it-IT" sz="1600" dirty="0"/>
              <a:t> a </a:t>
            </a:r>
            <a:r>
              <a:rPr lang="it-IT" sz="1600" dirty="0" err="1"/>
              <a:t>competency</a:t>
            </a:r>
            <a:r>
              <a:rPr lang="it-IT" sz="1600" dirty="0"/>
              <a:t> </a:t>
            </a:r>
            <a:r>
              <a:rPr lang="it-IT" sz="1600" dirty="0" err="1"/>
              <a:t>based</a:t>
            </a:r>
            <a:r>
              <a:rPr lang="it-IT" sz="1600" dirty="0"/>
              <a:t> approach including Knowledge and Skills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/>
              <a:t>Share the training </a:t>
            </a:r>
            <a:r>
              <a:rPr lang="it-IT" sz="1600" dirty="0" err="1"/>
              <a:t>materials</a:t>
            </a:r>
            <a:r>
              <a:rPr lang="it-IT" sz="1600" dirty="0"/>
              <a:t> to </a:t>
            </a:r>
            <a:r>
              <a:rPr lang="it-IT" sz="1600" dirty="0" err="1"/>
              <a:t>students</a:t>
            </a:r>
            <a:r>
              <a:rPr lang="it-IT" sz="1600" dirty="0"/>
              <a:t> and </a:t>
            </a:r>
            <a:r>
              <a:rPr lang="it-IT" sz="1600" dirty="0" err="1"/>
              <a:t>organizations</a:t>
            </a:r>
            <a:endParaRPr lang="it-IT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 err="1"/>
              <a:t>Increase</a:t>
            </a:r>
            <a:r>
              <a:rPr lang="it-IT" sz="1600" dirty="0"/>
              <a:t> the </a:t>
            </a:r>
            <a:r>
              <a:rPr lang="it-IT" sz="1600" dirty="0" err="1"/>
              <a:t>number</a:t>
            </a:r>
            <a:r>
              <a:rPr lang="it-IT" sz="1600" dirty="0"/>
              <a:t> of </a:t>
            </a:r>
            <a:r>
              <a:rPr lang="it-IT" sz="1600" dirty="0" err="1"/>
              <a:t>beneficiaries</a:t>
            </a:r>
            <a:r>
              <a:rPr lang="it-IT" sz="1600" dirty="0"/>
              <a:t> of </a:t>
            </a:r>
            <a:r>
              <a:rPr lang="it-IT" sz="1600" dirty="0" err="1"/>
              <a:t>distance</a:t>
            </a:r>
            <a:r>
              <a:rPr lang="it-IT" sz="1600" dirty="0"/>
              <a:t> learning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 err="1"/>
              <a:t>Improve</a:t>
            </a:r>
            <a:r>
              <a:rPr lang="it-IT" sz="1600" dirty="0"/>
              <a:t> sustainability of training by sharing resources (</a:t>
            </a:r>
            <a:r>
              <a:rPr lang="it-IT" sz="1600" dirty="0" err="1"/>
              <a:t>courses</a:t>
            </a:r>
            <a:r>
              <a:rPr lang="it-IT" sz="1600" dirty="0"/>
              <a:t>, </a:t>
            </a:r>
            <a:r>
              <a:rPr lang="it-IT" sz="1600" dirty="0" err="1"/>
              <a:t>lectures</a:t>
            </a:r>
            <a:r>
              <a:rPr lang="it-IT" sz="1600" dirty="0"/>
              <a:t>,..)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1600" dirty="0"/>
          </a:p>
          <a:p>
            <a:pPr>
              <a:buFont typeface="Wingdings" panose="05000000000000000000" pitchFamily="2" charset="2"/>
              <a:buChar char="Ø"/>
            </a:pPr>
            <a:endParaRPr lang="it-IT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/>
              <a:t>Mitigate the language gap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/>
              <a:t>More case studies on </a:t>
            </a:r>
            <a:r>
              <a:rPr lang="it-IT" sz="1600" dirty="0" err="1"/>
              <a:t>real</a:t>
            </a:r>
            <a:r>
              <a:rPr lang="it-IT" sz="1600" dirty="0"/>
              <a:t> data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/>
              <a:t>Field </a:t>
            </a:r>
            <a:r>
              <a:rPr lang="it-IT" sz="1600" dirty="0" err="1"/>
              <a:t>trips</a:t>
            </a:r>
            <a:r>
              <a:rPr lang="it-IT" sz="1600" dirty="0"/>
              <a:t>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600" dirty="0" err="1"/>
              <a:t>Improve</a:t>
            </a:r>
            <a:r>
              <a:rPr lang="it-IT" sz="1600" dirty="0"/>
              <a:t> sharing </a:t>
            </a:r>
            <a:r>
              <a:rPr lang="it-IT" sz="1600" dirty="0" err="1"/>
              <a:t>initiatives</a:t>
            </a:r>
            <a:r>
              <a:rPr lang="it-IT" sz="1600" dirty="0"/>
              <a:t> </a:t>
            </a:r>
            <a:r>
              <a:rPr lang="it-IT" sz="1600" dirty="0" err="1"/>
              <a:t>between</a:t>
            </a:r>
            <a:r>
              <a:rPr lang="it-IT" sz="1600" dirty="0"/>
              <a:t> </a:t>
            </a:r>
            <a:r>
              <a:rPr lang="it-IT" sz="1600" dirty="0" err="1"/>
              <a:t>participants</a:t>
            </a:r>
            <a:endParaRPr lang="it-IT" sz="1600" dirty="0"/>
          </a:p>
          <a:p>
            <a:pPr>
              <a:buFont typeface="Wingdings" panose="05000000000000000000" pitchFamily="2" charset="2"/>
              <a:buChar char="Ø"/>
            </a:pPr>
            <a:endParaRPr lang="fr-FR" sz="1600" dirty="0"/>
          </a:p>
          <a:p>
            <a:pPr>
              <a:buFont typeface="Wingdings" panose="05000000000000000000" pitchFamily="2" charset="2"/>
              <a:buChar char="Ø"/>
            </a:pPr>
            <a:endParaRPr lang="fr-FR" sz="1600" dirty="0"/>
          </a:p>
          <a:p>
            <a:pPr>
              <a:buFont typeface="Wingdings" panose="05000000000000000000" pitchFamily="2" charset="2"/>
              <a:buChar char="Ø"/>
            </a:pPr>
            <a:endParaRPr lang="fr-FR" sz="1600" dirty="0"/>
          </a:p>
        </p:txBody>
      </p:sp>
      <p:pic>
        <p:nvPicPr>
          <p:cNvPr id="8" name="Immagine 7" descr="Immagine che contiene interni, parete, tavolo, soffitto&#10;&#10;Descrizione generata con affidabilità molto elevata">
            <a:extLst>
              <a:ext uri="{FF2B5EF4-FFF2-40B4-BE49-F238E27FC236}">
                <a16:creationId xmlns:a16="http://schemas.microsoft.com/office/drawing/2014/main" id="{763989C8-C678-4922-9EE6-C0D2C943CF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4" t="20317" r="14088" b="6745"/>
          <a:stretch/>
        </p:blipFill>
        <p:spPr>
          <a:xfrm>
            <a:off x="0" y="2543175"/>
            <a:ext cx="4572496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1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magine correl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316" y="0"/>
            <a:ext cx="51083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/>
              <a:t>Solutions for the second phase</a:t>
            </a:r>
            <a:endParaRPr dirty="0"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437990" y="2397418"/>
            <a:ext cx="3811281" cy="23157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Development of a Competency based eLearning initiative : </a:t>
            </a:r>
            <a:r>
              <a:rPr lang="en-US" sz="2000" dirty="0" err="1"/>
              <a:t>TOPaCS</a:t>
            </a:r>
            <a:endParaRPr lang="en-US" sz="2000" dirty="0"/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SzPts val="1600"/>
              <a:buFont typeface="Wingdings" panose="05000000000000000000" pitchFamily="2" charset="2"/>
              <a:buChar char="Ø"/>
            </a:pPr>
            <a:r>
              <a:rPr lang="en-US" sz="2000" dirty="0"/>
              <a:t>A new blended course experimenting a new educational approach</a:t>
            </a:r>
          </a:p>
        </p:txBody>
      </p:sp>
    </p:spTree>
    <p:extLst>
      <p:ext uri="{BB962C8B-B14F-4D97-AF65-F5344CB8AC3E}">
        <p14:creationId xmlns:p14="http://schemas.microsoft.com/office/powerpoint/2010/main" val="3515212988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661</Words>
  <Application>Microsoft Office PowerPoint</Application>
  <PresentationFormat>Presentazione su schermo (16:9)</PresentationFormat>
  <Paragraphs>101</Paragraphs>
  <Slides>14</Slides>
  <Notes>12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3" baseType="lpstr">
      <vt:lpstr>Arial</vt:lpstr>
      <vt:lpstr>Wingdings</vt:lpstr>
      <vt:lpstr>Montserrat ExtraBold</vt:lpstr>
      <vt:lpstr>Poppins Light</vt:lpstr>
      <vt:lpstr>Times New Roman</vt:lpstr>
      <vt:lpstr>Montserrat SemiBold</vt:lpstr>
      <vt:lpstr>Helvetica Neue</vt:lpstr>
      <vt:lpstr>Lato</vt:lpstr>
      <vt:lpstr>Streamline</vt:lpstr>
      <vt:lpstr>PACC-RRC</vt:lpstr>
      <vt:lpstr>Presentazione standard di PowerPoint</vt:lpstr>
      <vt:lpstr>First phase: 4 Courses 1 Conference</vt:lpstr>
      <vt:lpstr>The scientific Network: a great Team!</vt:lpstr>
      <vt:lpstr>The educational solutions:</vt:lpstr>
      <vt:lpstr>Post workshop:</vt:lpstr>
      <vt:lpstr>Problems</vt:lpstr>
      <vt:lpstr>Conference and recomendations for the 2nd phase</vt:lpstr>
      <vt:lpstr>Solutions for the second phase</vt:lpstr>
      <vt:lpstr>Presentazione standard di PowerPoint</vt:lpstr>
      <vt:lpstr>International Training Course on Climate and Risk Communication </vt:lpstr>
      <vt:lpstr>International Training Course on Climate and Risk Communication </vt:lpstr>
      <vt:lpstr>Perspectives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Vieri Tarchiani</dc:creator>
  <cp:lastModifiedBy>Vieri Tarchiani</cp:lastModifiedBy>
  <cp:revision>42</cp:revision>
  <cp:lastPrinted>2019-02-03T22:30:01Z</cp:lastPrinted>
  <dcterms:modified xsi:type="dcterms:W3CDTF">2019-10-28T16:55:26Z</dcterms:modified>
</cp:coreProperties>
</file>