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9" r:id="rId3"/>
    <p:sldId id="271" r:id="rId4"/>
    <p:sldId id="258" r:id="rId5"/>
    <p:sldId id="264" r:id="rId6"/>
    <p:sldId id="265" r:id="rId7"/>
    <p:sldId id="260" r:id="rId8"/>
    <p:sldId id="269" r:id="rId9"/>
    <p:sldId id="261" r:id="rId10"/>
    <p:sldId id="262" r:id="rId11"/>
    <p:sldId id="273" r:id="rId12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E1EF"/>
    <a:srgbClr val="FF9900"/>
    <a:srgbClr val="FFCC99"/>
    <a:srgbClr val="FFFF00"/>
    <a:srgbClr val="C2E4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7" autoAdjust="0"/>
    <p:restoredTop sz="82432" autoAdjust="0"/>
  </p:normalViewPr>
  <p:slideViewPr>
    <p:cSldViewPr>
      <p:cViewPr>
        <p:scale>
          <a:sx n="60" d="100"/>
          <a:sy n="60" d="100"/>
        </p:scale>
        <p:origin x="-1470" y="-72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029C53-63EB-479E-965D-4F9186A61788}" type="datetimeFigureOut">
              <a:rPr lang="en-US" smtClean="0"/>
              <a:pPr/>
              <a:t>31/10/2017</a:t>
            </a:fld>
            <a:endParaRPr lang="en-U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303461-A384-4612-A13B-03C1C2E47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66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03461-A384-4612-A13B-03C1C2E479E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570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gap in training between Theory and Practice, and thus between University and NWS are well known. This generates competition between institutions.</a:t>
            </a:r>
            <a:endParaRPr lang="es-E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s-AR" dirty="0" smtClean="0"/>
          </a:p>
          <a:p>
            <a:endParaRPr lang="es-AR" dirty="0" smtClean="0"/>
          </a:p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03461-A384-4612-A13B-03C1C2E479E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593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dirty="0" err="1" smtClean="0"/>
              <a:t>Each</a:t>
            </a:r>
            <a:r>
              <a:rPr lang="es-ES" sz="2800" baseline="0" dirty="0" smtClean="0"/>
              <a:t> </a:t>
            </a:r>
            <a:r>
              <a:rPr lang="es-ES" sz="2800" baseline="0" dirty="0" err="1" smtClean="0"/>
              <a:t>one</a:t>
            </a:r>
            <a:r>
              <a:rPr lang="es-ES" sz="2800" baseline="0" dirty="0" smtClean="0"/>
              <a:t> has a </a:t>
            </a:r>
            <a:r>
              <a:rPr lang="es-ES" sz="2800" baseline="0" dirty="0" err="1" smtClean="0"/>
              <a:t>specific</a:t>
            </a:r>
            <a:r>
              <a:rPr lang="es-ES" sz="2800" baseline="0" dirty="0" smtClean="0"/>
              <a:t> Role and </a:t>
            </a:r>
            <a:r>
              <a:rPr lang="es-ES" sz="2800" baseline="0" dirty="0" err="1" smtClean="0"/>
              <a:t>must</a:t>
            </a:r>
            <a:r>
              <a:rPr lang="es-ES" sz="2800" baseline="0" dirty="0" smtClean="0"/>
              <a:t> </a:t>
            </a:r>
            <a:r>
              <a:rPr lang="es-ES" sz="2800" baseline="0" dirty="0" err="1" smtClean="0"/>
              <a:t>perform</a:t>
            </a:r>
            <a:r>
              <a:rPr lang="es-ES" sz="2800" baseline="0" dirty="0" smtClean="0"/>
              <a:t> </a:t>
            </a:r>
            <a:r>
              <a:rPr lang="es-ES" sz="2800" baseline="0" dirty="0" err="1" smtClean="0"/>
              <a:t>it</a:t>
            </a:r>
            <a:r>
              <a:rPr lang="es-ES" sz="2800" baseline="0" dirty="0" smtClean="0"/>
              <a:t> </a:t>
            </a:r>
            <a:r>
              <a:rPr lang="es-ES" sz="2800" baseline="0" dirty="0" err="1" smtClean="0"/>
              <a:t>with</a:t>
            </a:r>
            <a:r>
              <a:rPr lang="es-ES" sz="2800" baseline="0" dirty="0" smtClean="0"/>
              <a:t> </a:t>
            </a:r>
            <a:r>
              <a:rPr lang="es-ES" sz="2800" baseline="0" dirty="0" err="1" smtClean="0"/>
              <a:t>excellence</a:t>
            </a:r>
            <a:r>
              <a:rPr lang="es-ES" sz="2800" baseline="0" dirty="0" smtClean="0"/>
              <a:t> and </a:t>
            </a:r>
            <a:r>
              <a:rPr lang="es-ES" sz="2800" baseline="0" dirty="0" err="1" smtClean="0"/>
              <a:t>for</a:t>
            </a:r>
            <a:r>
              <a:rPr lang="es-ES" sz="2800" baseline="0" dirty="0" smtClean="0"/>
              <a:t> the </a:t>
            </a:r>
            <a:r>
              <a:rPr lang="es-ES" sz="2800" baseline="0" dirty="0" err="1" smtClean="0"/>
              <a:t>benefit</a:t>
            </a:r>
            <a:r>
              <a:rPr lang="es-ES" sz="2800" baseline="0" dirty="0" smtClean="0"/>
              <a:t> of </a:t>
            </a:r>
            <a:r>
              <a:rPr lang="es-ES" sz="2800" baseline="0" dirty="0" err="1" smtClean="0"/>
              <a:t>each</a:t>
            </a:r>
            <a:r>
              <a:rPr lang="es-ES" sz="2800" baseline="0" dirty="0" smtClean="0"/>
              <a:t> </a:t>
            </a:r>
            <a:r>
              <a:rPr lang="es-ES" sz="2800" baseline="0" dirty="0" err="1" smtClean="0"/>
              <a:t>other</a:t>
            </a:r>
            <a:r>
              <a:rPr lang="es-ES" sz="2800" baseline="0" dirty="0" smtClean="0"/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aseline="0" dirty="0" smtClean="0"/>
              <a:t> </a:t>
            </a:r>
            <a:r>
              <a:rPr lang="es-ES" sz="2800" dirty="0" err="1" smtClean="0"/>
              <a:t>Communication</a:t>
            </a:r>
            <a:r>
              <a:rPr lang="es-ES" sz="2800" dirty="0" smtClean="0"/>
              <a:t> </a:t>
            </a:r>
            <a:r>
              <a:rPr lang="es-ES" sz="2800" dirty="0" err="1" smtClean="0"/>
              <a:t>between</a:t>
            </a:r>
            <a:r>
              <a:rPr lang="es-ES" sz="2800" baseline="0" dirty="0" smtClean="0"/>
              <a:t> </a:t>
            </a:r>
            <a:r>
              <a:rPr lang="es-ES" sz="2800" baseline="0" dirty="0" err="1" smtClean="0"/>
              <a:t>institutions</a:t>
            </a:r>
            <a:r>
              <a:rPr lang="es-ES" sz="2800" baseline="0" dirty="0" smtClean="0"/>
              <a:t> </a:t>
            </a:r>
            <a:r>
              <a:rPr lang="es-ES" sz="2800" baseline="0" dirty="0" err="1" smtClean="0"/>
              <a:t>is</a:t>
            </a:r>
            <a:r>
              <a:rPr lang="es-ES" sz="2800" baseline="0" dirty="0" smtClean="0"/>
              <a:t> </a:t>
            </a:r>
            <a:r>
              <a:rPr lang="es-ES" sz="2800" baseline="0" dirty="0" err="1" smtClean="0"/>
              <a:t>essential</a:t>
            </a:r>
            <a:r>
              <a:rPr lang="es-ES" sz="2800" baseline="0" dirty="0" smtClean="0"/>
              <a:t> to </a:t>
            </a:r>
            <a:r>
              <a:rPr lang="es-ES" sz="2800" baseline="0" dirty="0" err="1" smtClean="0"/>
              <a:t>learn</a:t>
            </a:r>
            <a:r>
              <a:rPr lang="es-ES" sz="2800" baseline="0" dirty="0" smtClean="0"/>
              <a:t> </a:t>
            </a:r>
            <a:r>
              <a:rPr lang="es-ES" sz="2800" baseline="0" dirty="0" err="1" smtClean="0"/>
              <a:t>about</a:t>
            </a:r>
            <a:r>
              <a:rPr lang="es-ES" sz="2800" baseline="0" dirty="0" smtClean="0"/>
              <a:t> the </a:t>
            </a:r>
            <a:r>
              <a:rPr lang="es-ES" sz="2800" baseline="0" dirty="0" err="1" smtClean="0"/>
              <a:t>needs</a:t>
            </a:r>
            <a:r>
              <a:rPr lang="es-ES" sz="2800" baseline="0" dirty="0" smtClean="0"/>
              <a:t> of </a:t>
            </a:r>
            <a:r>
              <a:rPr lang="es-ES" sz="2800" baseline="0" dirty="0" err="1" smtClean="0"/>
              <a:t>each</a:t>
            </a:r>
            <a:r>
              <a:rPr lang="es-ES" sz="2800" baseline="0" dirty="0" smtClean="0"/>
              <a:t> </a:t>
            </a:r>
            <a:r>
              <a:rPr lang="es-ES" sz="2800" baseline="0" dirty="0" err="1" smtClean="0"/>
              <a:t>other</a:t>
            </a:r>
            <a:r>
              <a:rPr lang="es-ES" sz="2800" baseline="0" dirty="0" smtClean="0"/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aseline="0" dirty="0" smtClean="0"/>
              <a:t> </a:t>
            </a:r>
            <a:r>
              <a:rPr lang="es-ES" sz="2800" baseline="0" dirty="0" err="1" smtClean="0"/>
              <a:t>Competencies</a:t>
            </a:r>
            <a:r>
              <a:rPr lang="es-ES" sz="2800" baseline="0" dirty="0" smtClean="0"/>
              <a:t> </a:t>
            </a:r>
            <a:r>
              <a:rPr lang="es-ES" sz="2800" baseline="0" dirty="0" err="1" smtClean="0"/>
              <a:t>framework</a:t>
            </a:r>
            <a:r>
              <a:rPr lang="es-ES" sz="2800" baseline="0" dirty="0" smtClean="0"/>
              <a:t> </a:t>
            </a:r>
            <a:r>
              <a:rPr lang="es-ES" sz="2800" baseline="0" dirty="0" err="1" smtClean="0"/>
              <a:t>is</a:t>
            </a:r>
            <a:r>
              <a:rPr lang="es-ES" sz="2800" baseline="0" dirty="0" smtClean="0"/>
              <a:t> a </a:t>
            </a:r>
            <a:r>
              <a:rPr lang="es-ES" sz="2800" baseline="0" dirty="0" err="1" smtClean="0"/>
              <a:t>great</a:t>
            </a:r>
            <a:r>
              <a:rPr lang="es-ES" sz="2800" baseline="0" dirty="0" smtClean="0"/>
              <a:t> </a:t>
            </a:r>
            <a:r>
              <a:rPr lang="es-ES" sz="2800" baseline="0" dirty="0" err="1" smtClean="0"/>
              <a:t>help</a:t>
            </a:r>
            <a:r>
              <a:rPr lang="es-ES" sz="2800" baseline="0" dirty="0" smtClean="0"/>
              <a:t> </a:t>
            </a:r>
            <a:r>
              <a:rPr lang="es-ES" sz="2800" baseline="0" dirty="0" err="1" smtClean="0"/>
              <a:t>for</a:t>
            </a:r>
            <a:r>
              <a:rPr lang="es-ES" sz="2800" baseline="0" dirty="0" smtClean="0"/>
              <a:t> </a:t>
            </a:r>
            <a:r>
              <a:rPr lang="es-ES" sz="2800" baseline="0" dirty="0" err="1" smtClean="0"/>
              <a:t>both</a:t>
            </a:r>
            <a:r>
              <a:rPr lang="es-ES" sz="2800" baseline="0" dirty="0" smtClean="0"/>
              <a:t> training </a:t>
            </a:r>
            <a:r>
              <a:rPr lang="es-ES" sz="2800" baseline="0" dirty="0" err="1" smtClean="0"/>
              <a:t>institutions</a:t>
            </a:r>
            <a:r>
              <a:rPr lang="es-ES" sz="2800" baseline="0" dirty="0" smtClean="0"/>
              <a:t>  to </a:t>
            </a:r>
            <a:r>
              <a:rPr lang="es-ES" sz="2800" baseline="0" dirty="0" err="1" smtClean="0"/>
              <a:t>work</a:t>
            </a:r>
            <a:r>
              <a:rPr lang="es-ES" sz="2800" baseline="0" dirty="0" smtClean="0"/>
              <a:t> </a:t>
            </a:r>
            <a:r>
              <a:rPr lang="es-ES" sz="2800" baseline="0" dirty="0" err="1" smtClean="0"/>
              <a:t>on</a:t>
            </a:r>
            <a:r>
              <a:rPr lang="es-ES" sz="2800" baseline="0" dirty="0" smtClean="0"/>
              <a:t> </a:t>
            </a:r>
            <a:r>
              <a:rPr lang="es-ES" sz="2800" baseline="0" dirty="0" err="1" smtClean="0"/>
              <a:t>together</a:t>
            </a:r>
            <a:r>
              <a:rPr lang="es-ES" sz="2800" baseline="0" dirty="0" smtClean="0"/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aseline="0" dirty="0" smtClean="0"/>
              <a:t> </a:t>
            </a:r>
            <a:r>
              <a:rPr lang="en-US" sz="28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Univ</a:t>
            </a:r>
            <a:r>
              <a:rPr 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must continue in </a:t>
            </a:r>
            <a:r>
              <a:rPr lang="es-ES" sz="28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esearch</a:t>
            </a:r>
            <a:r>
              <a:rPr lang="es-E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es-ES" sz="28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improve</a:t>
            </a:r>
            <a:r>
              <a:rPr lang="es-E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  <a:r>
              <a:rPr lang="es-ES" sz="2800" dirty="0" err="1" smtClean="0">
                <a:solidFill>
                  <a:srgbClr val="FF0000"/>
                </a:solidFill>
              </a:rPr>
              <a:t>services</a:t>
            </a:r>
            <a:r>
              <a:rPr lang="es-ES" sz="2800" dirty="0" smtClean="0">
                <a:solidFill>
                  <a:srgbClr val="FF0000"/>
                </a:solidFill>
              </a:rPr>
              <a:t> </a:t>
            </a:r>
            <a:r>
              <a:rPr lang="es-ES" sz="2800" dirty="0" err="1" smtClean="0">
                <a:solidFill>
                  <a:srgbClr val="FF0000"/>
                </a:solidFill>
              </a:rPr>
              <a:t>which</a:t>
            </a:r>
            <a:r>
              <a:rPr lang="es-ES" sz="2800" dirty="0" smtClean="0">
                <a:solidFill>
                  <a:srgbClr val="FF0000"/>
                </a:solidFill>
              </a:rPr>
              <a:t> </a:t>
            </a:r>
            <a:r>
              <a:rPr lang="es-ES" sz="2800" dirty="0" err="1" smtClean="0">
                <a:solidFill>
                  <a:srgbClr val="FF0000"/>
                </a:solidFill>
              </a:rPr>
              <a:t>have</a:t>
            </a:r>
            <a:r>
              <a:rPr lang="es-ES" sz="2800" dirty="0" smtClean="0">
                <a:solidFill>
                  <a:srgbClr val="FF0000"/>
                </a:solidFill>
              </a:rPr>
              <a:t> </a:t>
            </a:r>
            <a:r>
              <a:rPr lang="es-ES" sz="2800" dirty="0" err="1" smtClean="0">
                <a:solidFill>
                  <a:srgbClr val="FF0000"/>
                </a:solidFill>
              </a:rPr>
              <a:t>been</a:t>
            </a:r>
            <a:r>
              <a:rPr lang="es-ES" sz="2800" dirty="0" smtClean="0">
                <a:solidFill>
                  <a:srgbClr val="FF0000"/>
                </a:solidFill>
              </a:rPr>
              <a:t> </a:t>
            </a:r>
            <a:r>
              <a:rPr lang="es-ES" sz="2800" dirty="0" err="1" smtClean="0">
                <a:solidFill>
                  <a:srgbClr val="FF0000"/>
                </a:solidFill>
              </a:rPr>
              <a:t>neglected</a:t>
            </a:r>
            <a:r>
              <a:rPr lang="es-ES" sz="2800" dirty="0" smtClean="0">
                <a:solidFill>
                  <a:srgbClr val="FF0000"/>
                </a:solidFill>
              </a:rPr>
              <a:t>???????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Univ</a:t>
            </a:r>
            <a:r>
              <a:rPr 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must not be isolated  be isolated </a:t>
            </a:r>
            <a:r>
              <a:rPr lang="es-ES" sz="28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</a:t>
            </a:r>
            <a:r>
              <a:rPr lang="es-ES" sz="2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28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operational</a:t>
            </a:r>
            <a:r>
              <a:rPr lang="es-ES" sz="2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28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world</a:t>
            </a:r>
            <a:r>
              <a:rPr lang="es-ES" sz="2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, </a:t>
            </a:r>
            <a:r>
              <a:rPr lang="es-ES" sz="28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</a:t>
            </a:r>
            <a:r>
              <a:rPr lang="es-ES" sz="2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28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es-ES" sz="2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28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</a:t>
            </a:r>
            <a:r>
              <a:rPr lang="es-ES" sz="2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28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only</a:t>
            </a:r>
            <a:r>
              <a:rPr lang="es-ES" sz="2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28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dediated</a:t>
            </a:r>
            <a:r>
              <a:rPr lang="es-ES" sz="2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 </a:t>
            </a:r>
            <a:r>
              <a:rPr lang="es-ES" sz="28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research</a:t>
            </a:r>
            <a:r>
              <a:rPr lang="es-ES" sz="2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s-ES" sz="2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2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what new tech and changes are taking place at SMN, regional and global, WMO </a:t>
            </a:r>
            <a:r>
              <a:rPr lang="en-US" sz="28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priorites</a:t>
            </a:r>
            <a:r>
              <a:rPr 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, trends, guidelines</a:t>
            </a:r>
            <a:endParaRPr lang="es-ES" sz="2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s-ES" sz="2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03461-A384-4612-A13B-03C1C2E479E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err="1" smtClean="0"/>
              <a:t>Research</a:t>
            </a:r>
            <a:r>
              <a:rPr lang="es-ES" dirty="0" smtClean="0"/>
              <a:t> </a:t>
            </a:r>
            <a:r>
              <a:rPr lang="es-ES" dirty="0" err="1" smtClean="0"/>
              <a:t>Example</a:t>
            </a:r>
            <a:r>
              <a:rPr lang="es-ES" dirty="0" smtClean="0"/>
              <a:t>: </a:t>
            </a:r>
            <a:r>
              <a:rPr lang="es-ES" dirty="0" err="1" smtClean="0"/>
              <a:t>Relampago</a:t>
            </a:r>
            <a:r>
              <a:rPr lang="es-ES" dirty="0" smtClean="0"/>
              <a:t>, </a:t>
            </a:r>
            <a:r>
              <a:rPr lang="es-ES" dirty="0" err="1" smtClean="0"/>
              <a:t>For</a:t>
            </a:r>
            <a:r>
              <a:rPr lang="es-ES" dirty="0" smtClean="0"/>
              <a:t> training: </a:t>
            </a:r>
            <a:r>
              <a:rPr lang="es-ES" dirty="0" err="1" smtClean="0"/>
              <a:t>development</a:t>
            </a:r>
            <a:r>
              <a:rPr lang="es-ES" dirty="0" smtClean="0"/>
              <a:t> of new </a:t>
            </a:r>
            <a:r>
              <a:rPr lang="es-ES" dirty="0" err="1" smtClean="0"/>
              <a:t>courses</a:t>
            </a:r>
            <a:r>
              <a:rPr lang="es-ES" baseline="0" dirty="0" smtClean="0"/>
              <a:t> (</a:t>
            </a:r>
            <a:r>
              <a:rPr lang="es-ES" baseline="0" dirty="0" err="1" smtClean="0"/>
              <a:t>Aviation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Met</a:t>
            </a:r>
            <a:r>
              <a:rPr lang="es-ES" baseline="0" dirty="0" smtClean="0"/>
              <a:t>, </a:t>
            </a:r>
            <a:r>
              <a:rPr lang="es-ES" baseline="0" dirty="0" err="1" smtClean="0"/>
              <a:t>Antartic</a:t>
            </a:r>
            <a:r>
              <a:rPr lang="es-ES" baseline="0" dirty="0" smtClean="0"/>
              <a:t> </a:t>
            </a:r>
            <a:r>
              <a:rPr lang="es-ES" baseline="0" dirty="0" err="1" smtClean="0"/>
              <a:t>Met</a:t>
            </a:r>
            <a:r>
              <a:rPr lang="es-ES" baseline="0" dirty="0" smtClean="0"/>
              <a:t>, </a:t>
            </a:r>
            <a:r>
              <a:rPr lang="es-ES" baseline="0" dirty="0" err="1" smtClean="0"/>
              <a:t>Atmospheric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Electricity</a:t>
            </a:r>
            <a:r>
              <a:rPr lang="es-ES" baseline="0" dirty="0" smtClean="0"/>
              <a:t>)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New developments are generated in cooperation between University scientists and SMN research office. Efforts are being made to train personnel for the operational phase of these developments.</a:t>
            </a:r>
            <a:endParaRPr lang="es-E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SMN finances scholarships for University students</a:t>
            </a:r>
            <a:endParaRPr lang="es-E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SMN professionals train future professionals at University</a:t>
            </a:r>
            <a:endParaRPr lang="es-E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University final training courses are hosted by SMN</a:t>
            </a:r>
            <a:endParaRPr lang="es-E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SMN-University Co direction of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Licenciatura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PhD thesis </a:t>
            </a:r>
            <a:endParaRPr lang="es-E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University Courses for operational staff </a:t>
            </a:r>
            <a:endParaRPr lang="es-E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03461-A384-4612-A13B-03C1C2E479EF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funds to increase training offer and improve design of training resources. Limited number of experts with background in education.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Training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ew advances take off time from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current work and research. At university experts are reluctant to engage in new courses….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Overworking</a:t>
            </a:r>
            <a:r>
              <a:rPr lang="es-E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same funding</a:t>
            </a:r>
            <a:endParaRPr lang="es-E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r>
              <a:rPr lang="es-AR" sz="1200" i="1" dirty="0" err="1" smtClean="0">
                <a:solidFill>
                  <a:schemeClr val="accent4">
                    <a:lumMod val="75000"/>
                  </a:schemeClr>
                </a:solidFill>
              </a:rPr>
              <a:t>Overcoming</a:t>
            </a:r>
            <a:r>
              <a:rPr lang="es-AR" sz="1200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AR" sz="1200" i="1" dirty="0" err="1" smtClean="0">
                <a:solidFill>
                  <a:schemeClr val="accent4">
                    <a:lumMod val="75000"/>
                  </a:schemeClr>
                </a:solidFill>
              </a:rPr>
              <a:t>obstacles</a:t>
            </a:r>
            <a:endParaRPr lang="es-AR" sz="1200" i="1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s-AR" sz="1200" i="1" dirty="0" err="1" smtClean="0">
                <a:solidFill>
                  <a:schemeClr val="accent4">
                    <a:lumMod val="75000"/>
                  </a:schemeClr>
                </a:solidFill>
              </a:rPr>
              <a:t>Economic</a:t>
            </a:r>
            <a:r>
              <a:rPr lang="es-AR" sz="1200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AR" sz="1200" i="1" dirty="0" err="1" smtClean="0">
                <a:solidFill>
                  <a:schemeClr val="accent4">
                    <a:lumMod val="75000"/>
                  </a:schemeClr>
                </a:solidFill>
              </a:rPr>
              <a:t>disadvantage</a:t>
            </a:r>
            <a:endParaRPr lang="es-AR" sz="1200" i="1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s-AR" sz="1200" i="1" dirty="0" err="1" smtClean="0">
                <a:solidFill>
                  <a:schemeClr val="accent4">
                    <a:lumMod val="75000"/>
                  </a:schemeClr>
                </a:solidFill>
              </a:rPr>
              <a:t>Improvements</a:t>
            </a:r>
            <a:r>
              <a:rPr lang="es-AR" sz="1200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AR" sz="1200" i="1" dirty="0" err="1" smtClean="0">
                <a:solidFill>
                  <a:schemeClr val="accent4">
                    <a:lumMod val="75000"/>
                  </a:schemeClr>
                </a:solidFill>
              </a:rPr>
              <a:t>needed</a:t>
            </a:r>
            <a:r>
              <a:rPr lang="es-AR" sz="1200" i="1" dirty="0" smtClean="0">
                <a:solidFill>
                  <a:schemeClr val="accent4">
                    <a:lumMod val="75000"/>
                  </a:schemeClr>
                </a:solidFill>
              </a:rPr>
              <a:t> in </a:t>
            </a:r>
            <a:r>
              <a:rPr lang="es-AR" sz="1200" i="1" dirty="0" err="1" smtClean="0">
                <a:solidFill>
                  <a:schemeClr val="accent4">
                    <a:lumMod val="75000"/>
                  </a:schemeClr>
                </a:solidFill>
              </a:rPr>
              <a:t>Team</a:t>
            </a:r>
            <a:r>
              <a:rPr lang="es-AR" sz="1200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AR" sz="1200" i="1" dirty="0" err="1" smtClean="0">
                <a:solidFill>
                  <a:schemeClr val="accent4">
                    <a:lumMod val="75000"/>
                  </a:schemeClr>
                </a:solidFill>
              </a:rPr>
              <a:t>Work</a:t>
            </a:r>
            <a:r>
              <a:rPr lang="es-AR" sz="1200" i="1" dirty="0" smtClean="0">
                <a:solidFill>
                  <a:schemeClr val="accent4">
                    <a:lumMod val="75000"/>
                  </a:schemeClr>
                </a:solidFill>
              </a:rPr>
              <a:t> and  </a:t>
            </a:r>
            <a:r>
              <a:rPr lang="es-AR" sz="1200" i="1" dirty="0" err="1" smtClean="0">
                <a:solidFill>
                  <a:schemeClr val="accent4">
                    <a:lumMod val="75000"/>
                  </a:schemeClr>
                </a:solidFill>
              </a:rPr>
              <a:t>organization</a:t>
            </a:r>
            <a:endParaRPr lang="es-AR" sz="1200" i="1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s-AR" sz="1200" i="1" dirty="0" err="1" smtClean="0">
                <a:solidFill>
                  <a:schemeClr val="accent4">
                    <a:lumMod val="75000"/>
                  </a:schemeClr>
                </a:solidFill>
              </a:rPr>
              <a:t>Involvement</a:t>
            </a:r>
            <a:r>
              <a:rPr lang="es-AR" sz="1200" i="1" dirty="0" smtClean="0">
                <a:solidFill>
                  <a:schemeClr val="accent4">
                    <a:lumMod val="75000"/>
                  </a:schemeClr>
                </a:solidFill>
              </a:rPr>
              <a:t> in training</a:t>
            </a:r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03461-A384-4612-A13B-03C1C2E479EF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7- Our involvement in region RAIII</a:t>
            </a:r>
            <a:endParaRPr lang="es-E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es-E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Sharing SMN and University free on line courses</a:t>
            </a:r>
            <a:endParaRPr lang="es-E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Providing Southern Hemisphere examples</a:t>
            </a:r>
            <a:endParaRPr lang="es-E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Sharing training resources from projects (Workbook for forecasters)</a:t>
            </a:r>
            <a:endParaRPr lang="es-E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es-E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8- Sharing with the all the community</a:t>
            </a:r>
            <a:endParaRPr lang="es-E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Our experience</a:t>
            </a:r>
            <a:endParaRPr lang="es-E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we reduce the gap between our institutions we want to collaborate in developing  projects to reduce gaps in training in other places.</a:t>
            </a:r>
            <a:endParaRPr lang="es-E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Where and how??</a:t>
            </a:r>
            <a:endParaRPr lang="es-E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Global Campus  puts projects into action (</a:t>
            </a:r>
            <a:r>
              <a:rPr lang="en-GB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ejecutar</a:t>
            </a:r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el </a:t>
            </a:r>
            <a:r>
              <a:rPr lang="en-GB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proyecto</a:t>
            </a:r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es-E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One example Interest in participating other Projects (e.g. </a:t>
            </a:r>
            <a:r>
              <a:rPr lang="en-GB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EUMETLearn</a:t>
            </a:r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A Blended International Foundational Meteorological Course)</a:t>
            </a:r>
            <a:endParaRPr lang="es-E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es-E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03461-A384-4612-A13B-03C1C2E479EF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32230-0171-41D1-881B-EE1B0661AD04}" type="datetimeFigureOut">
              <a:rPr lang="es-AR" smtClean="0"/>
              <a:pPr/>
              <a:t>31/10/2017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338EC-A62A-4191-AC0A-C65F4DF1D347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1406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32230-0171-41D1-881B-EE1B0661AD04}" type="datetimeFigureOut">
              <a:rPr lang="es-AR" smtClean="0"/>
              <a:pPr/>
              <a:t>31/10/2017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338EC-A62A-4191-AC0A-C65F4DF1D347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1745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32230-0171-41D1-881B-EE1B0661AD04}" type="datetimeFigureOut">
              <a:rPr lang="es-AR" smtClean="0"/>
              <a:pPr/>
              <a:t>31/10/2017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338EC-A62A-4191-AC0A-C65F4DF1D347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95780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32230-0171-41D1-881B-EE1B0661AD04}" type="datetimeFigureOut">
              <a:rPr lang="es-AR" smtClean="0"/>
              <a:pPr/>
              <a:t>31/10/2017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338EC-A62A-4191-AC0A-C65F4DF1D347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6103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32230-0171-41D1-881B-EE1B0661AD04}" type="datetimeFigureOut">
              <a:rPr lang="es-AR" smtClean="0"/>
              <a:pPr/>
              <a:t>31/10/2017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338EC-A62A-4191-AC0A-C65F4DF1D347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57483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32230-0171-41D1-881B-EE1B0661AD04}" type="datetimeFigureOut">
              <a:rPr lang="es-AR" smtClean="0"/>
              <a:pPr/>
              <a:t>31/10/2017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338EC-A62A-4191-AC0A-C65F4DF1D347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92046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32230-0171-41D1-881B-EE1B0661AD04}" type="datetimeFigureOut">
              <a:rPr lang="es-AR" smtClean="0"/>
              <a:pPr/>
              <a:t>31/10/2017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338EC-A62A-4191-AC0A-C65F4DF1D347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83181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32230-0171-41D1-881B-EE1B0661AD04}" type="datetimeFigureOut">
              <a:rPr lang="es-AR" smtClean="0"/>
              <a:pPr/>
              <a:t>31/10/2017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338EC-A62A-4191-AC0A-C65F4DF1D347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20041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32230-0171-41D1-881B-EE1B0661AD04}" type="datetimeFigureOut">
              <a:rPr lang="es-AR" smtClean="0"/>
              <a:pPr/>
              <a:t>31/10/2017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338EC-A62A-4191-AC0A-C65F4DF1D347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37782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32230-0171-41D1-881B-EE1B0661AD04}" type="datetimeFigureOut">
              <a:rPr lang="es-AR" smtClean="0"/>
              <a:pPr/>
              <a:t>31/10/2017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338EC-A62A-4191-AC0A-C65F4DF1D347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66985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32230-0171-41D1-881B-EE1B0661AD04}" type="datetimeFigureOut">
              <a:rPr lang="es-AR" smtClean="0"/>
              <a:pPr/>
              <a:t>31/10/2017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338EC-A62A-4191-AC0A-C65F4DF1D347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19513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0">
              <a:schemeClr val="accent1">
                <a:tint val="44500"/>
                <a:satMod val="160000"/>
                <a:alpha val="16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32230-0171-41D1-881B-EE1B0661AD04}" type="datetimeFigureOut">
              <a:rPr lang="es-AR" smtClean="0"/>
              <a:pPr/>
              <a:t>31/10/2017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338EC-A62A-4191-AC0A-C65F4DF1D347}" type="slidenum">
              <a:rPr lang="es-AR" smtClean="0"/>
              <a:pPr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95194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0">
              <a:schemeClr val="accent1">
                <a:tint val="44500"/>
                <a:satMod val="160000"/>
                <a:alpha val="16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0" y="0"/>
            <a:ext cx="9144000" cy="11342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Rectángulo"/>
          <p:cNvSpPr/>
          <p:nvPr/>
        </p:nvSpPr>
        <p:spPr>
          <a:xfrm>
            <a:off x="0" y="-42599"/>
            <a:ext cx="9144000" cy="11342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23528" y="1772816"/>
            <a:ext cx="8424936" cy="2232248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en-US" b="1" dirty="0" smtClean="0"/>
              <a:t> </a:t>
            </a:r>
            <a:r>
              <a:rPr lang="en-US" sz="3600" b="1" dirty="0" smtClean="0">
                <a:solidFill>
                  <a:schemeClr val="accent4">
                    <a:lumMod val="75000"/>
                  </a:schemeClr>
                </a:solidFill>
              </a:rPr>
              <a:t>National Meteorological Service</a:t>
            </a:r>
            <a:r>
              <a:rPr lang="en-US" sz="3600" dirty="0" smtClean="0">
                <a:solidFill>
                  <a:schemeClr val="accent4">
                    <a:lumMod val="75000"/>
                  </a:schemeClr>
                </a:solidFill>
              </a:rPr>
              <a:t> (SMN)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3600" b="1" dirty="0" smtClean="0">
                <a:solidFill>
                  <a:schemeClr val="accent4">
                    <a:lumMod val="75000"/>
                  </a:schemeClr>
                </a:solidFill>
              </a:rPr>
              <a:t>University of Buenos Aires </a:t>
            </a:r>
            <a:r>
              <a:rPr lang="en-US" sz="3600" dirty="0" smtClean="0">
                <a:solidFill>
                  <a:schemeClr val="accent4">
                    <a:lumMod val="75000"/>
                  </a:schemeClr>
                </a:solidFill>
              </a:rPr>
              <a:t>(UBA) </a:t>
            </a:r>
            <a:br>
              <a:rPr lang="en-US" sz="36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36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sz="36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4900" b="1" dirty="0">
                <a:solidFill>
                  <a:schemeClr val="accent4">
                    <a:lumMod val="75000"/>
                  </a:schemeClr>
                </a:solidFill>
              </a:rPr>
              <a:t>First steps towards Global  Campus</a:t>
            </a:r>
            <a:endParaRPr lang="es-AR" sz="49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4869160"/>
            <a:ext cx="6400800" cy="1198984"/>
          </a:xfrm>
        </p:spPr>
        <p:txBody>
          <a:bodyPr>
            <a:normAutofit/>
          </a:bodyPr>
          <a:lstStyle/>
          <a:p>
            <a:r>
              <a:rPr lang="es-AR" dirty="0" smtClean="0">
                <a:solidFill>
                  <a:schemeClr val="accent4">
                    <a:lumMod val="75000"/>
                  </a:schemeClr>
                </a:solidFill>
              </a:rPr>
              <a:t>Marinés Campos (RTC-SMN)</a:t>
            </a:r>
          </a:p>
          <a:p>
            <a:r>
              <a:rPr lang="es-AR" dirty="0" smtClean="0">
                <a:solidFill>
                  <a:schemeClr val="accent4">
                    <a:lumMod val="75000"/>
                  </a:schemeClr>
                </a:solidFill>
              </a:rPr>
              <a:t>Moira Doyle (UBA)</a:t>
            </a:r>
            <a:endParaRPr lang="es-AR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0777"/>
            <a:ext cx="1648895" cy="785189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645" y="211542"/>
            <a:ext cx="581450" cy="821926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4932040" y="260648"/>
            <a:ext cx="43204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ea typeface="+mj-ea"/>
                <a:cs typeface="+mj-cs"/>
              </a:rPr>
              <a:t>Regional 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  <a:ea typeface="+mj-ea"/>
                <a:cs typeface="+mj-cs"/>
              </a:rPr>
              <a:t>Training Center 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  <a:t>Argentina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  <a:ea typeface="+mj-ea"/>
                <a:cs typeface="+mj-cs"/>
              </a:rPr>
              <a:t> </a:t>
            </a:r>
            <a:endParaRPr lang="en-US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744" y="282273"/>
            <a:ext cx="609653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73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0">
              <a:srgbClr val="FFCC99">
                <a:alpha val="15686"/>
              </a:srgb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188" y="4122553"/>
            <a:ext cx="5107965" cy="270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How 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do we insert ourselves in the global training community</a:t>
            </a:r>
            <a:r>
              <a:rPr lang="en-US" sz="36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?</a:t>
            </a:r>
            <a:r>
              <a:rPr lang="en-US" sz="36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sz="36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220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</a:br>
            <a:endParaRPr lang="es-AR" sz="2200" dirty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395536" y="2619979"/>
            <a:ext cx="3533522" cy="40421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buFont typeface="Wingdings"/>
              <a:buChar char="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 Sharing   and Contributing </a:t>
            </a:r>
            <a:endParaRPr lang="es-AR" sz="2000" b="1" dirty="0">
              <a:solidFill>
                <a:schemeClr val="accent4">
                  <a:lumMod val="75000"/>
                </a:schemeClr>
              </a:solidFill>
              <a:ea typeface="Calibri"/>
              <a:cs typeface="Times New Roman"/>
            </a:endParaRPr>
          </a:p>
          <a:p>
            <a:pPr indent="-285750">
              <a:lnSpc>
                <a:spcPct val="150000"/>
              </a:lnSpc>
              <a:buFont typeface="Wingdings"/>
              <a:buChar char="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Providing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Southern H. 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   cases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87313" lvl="0" indent="-87313">
              <a:lnSpc>
                <a:spcPct val="150000"/>
              </a:lnSpc>
              <a:spcAft>
                <a:spcPts val="1000"/>
              </a:spcAft>
              <a:buFont typeface="Wingdings"/>
              <a:buChar char="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 Participating in regional and international Projects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269875" lvl="0" indent="-269875">
              <a:lnSpc>
                <a:spcPct val="150000"/>
              </a:lnSpc>
              <a:spcAft>
                <a:spcPts val="1000"/>
              </a:spcAft>
              <a:buFont typeface="Wingdings"/>
              <a:buChar char="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Participating  in Collaborative Training</a:t>
            </a:r>
          </a:p>
          <a:p>
            <a:pPr marL="269875" indent="-269875">
              <a:lnSpc>
                <a:spcPct val="150000"/>
              </a:lnSpc>
              <a:spcAft>
                <a:spcPts val="1000"/>
              </a:spcAft>
              <a:buFont typeface="Wingdings"/>
              <a:buChar char="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Translation Center</a:t>
            </a:r>
          </a:p>
        </p:txBody>
      </p:sp>
      <p:sp>
        <p:nvSpPr>
          <p:cNvPr id="6" name="5 Rectángulo"/>
          <p:cNvSpPr/>
          <p:nvPr/>
        </p:nvSpPr>
        <p:spPr>
          <a:xfrm>
            <a:off x="500034" y="1413205"/>
            <a:ext cx="835824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Global Campus </a:t>
            </a:r>
            <a:r>
              <a:rPr lang="en-US" sz="2000" dirty="0" smtClean="0">
                <a:solidFill>
                  <a:srgbClr val="0070C0"/>
                </a:solidFill>
              </a:rPr>
              <a:t>is the natural educational hub, a revolution in Meteorology training which strengthens bonds, sharing and collaboration. </a:t>
            </a:r>
            <a:r>
              <a:rPr lang="en-US" sz="20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change of mindset  that will be beneficial to all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7661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6" y="404664"/>
            <a:ext cx="8287209" cy="911761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chemeClr val="tx2"/>
                </a:solidFill>
              </a:rPr>
              <a:t>Working towards a flourishing 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Global Campus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159" y="2437485"/>
            <a:ext cx="4685824" cy="4708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16" y="4509120"/>
            <a:ext cx="1457325" cy="190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23526" y="4026292"/>
            <a:ext cx="19818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b="1" dirty="0" smtClean="0">
                <a:solidFill>
                  <a:schemeClr val="tx2"/>
                </a:solidFill>
              </a:rPr>
              <a:t>SYMET</a:t>
            </a:r>
            <a:r>
              <a:rPr lang="es-A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s-AR" sz="3200" b="1" dirty="0" smtClean="0">
                <a:solidFill>
                  <a:schemeClr val="tx2"/>
                </a:solidFill>
              </a:rPr>
              <a:t>XIII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80853" y="2060848"/>
            <a:ext cx="272542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4000" b="1" dirty="0" smtClean="0">
                <a:solidFill>
                  <a:schemeClr val="accent6"/>
                </a:solidFill>
              </a:rPr>
              <a:t>Action Plan </a:t>
            </a:r>
          </a:p>
          <a:p>
            <a:r>
              <a:rPr lang="es-AR" sz="4000" b="1" dirty="0" smtClean="0">
                <a:solidFill>
                  <a:schemeClr val="accent6"/>
                </a:solidFill>
              </a:rPr>
              <a:t>UBA - SMN</a:t>
            </a:r>
            <a:endParaRPr lang="en-US" sz="4000" b="1" dirty="0">
              <a:solidFill>
                <a:schemeClr val="accent6"/>
              </a:solidFill>
            </a:endParaRPr>
          </a:p>
        </p:txBody>
      </p:sp>
      <p:sp>
        <p:nvSpPr>
          <p:cNvPr id="7" name="6 Flecha en U"/>
          <p:cNvSpPr/>
          <p:nvPr/>
        </p:nvSpPr>
        <p:spPr>
          <a:xfrm>
            <a:off x="899592" y="1772816"/>
            <a:ext cx="5760640" cy="2279586"/>
          </a:xfrm>
          <a:prstGeom prst="uturnArrow">
            <a:avLst>
              <a:gd name="adj1" fmla="val 6122"/>
              <a:gd name="adj2" fmla="val 23568"/>
              <a:gd name="adj3" fmla="val 23948"/>
              <a:gd name="adj4" fmla="val 16393"/>
              <a:gd name="adj5" fmla="val 40341"/>
            </a:avLst>
          </a:prstGeom>
          <a:solidFill>
            <a:srgbClr val="00B0F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436096" y="4017613"/>
            <a:ext cx="20170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b="1" dirty="0" smtClean="0">
                <a:solidFill>
                  <a:schemeClr val="tx2"/>
                </a:solidFill>
              </a:rPr>
              <a:t>SYMET XIV</a:t>
            </a:r>
            <a:endParaRPr lang="en-US" sz="3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46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89519" y="1004031"/>
            <a:ext cx="8496943" cy="5832648"/>
          </a:xfrm>
          <a:solidFill>
            <a:schemeClr val="accent1">
              <a:lumMod val="20000"/>
              <a:lumOff val="80000"/>
              <a:alpha val="68000"/>
            </a:schemeClr>
          </a:solidFill>
        </p:spPr>
        <p:txBody>
          <a:bodyPr>
            <a:normAutofit fontScale="70000" lnSpcReduction="20000"/>
          </a:bodyPr>
          <a:lstStyle/>
          <a:p>
            <a:pPr marL="0" lvl="0" indent="0" algn="just">
              <a:lnSpc>
                <a:spcPct val="115000"/>
              </a:lnSpc>
              <a:buNone/>
            </a:pP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WMO  Guidelines </a:t>
            </a:r>
          </a:p>
          <a:p>
            <a:pPr lvl="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Training for Operational tasks</a:t>
            </a:r>
            <a:r>
              <a:rPr lang="en-US" sz="4000" dirty="0" smtClean="0">
                <a:ea typeface="Calibri"/>
                <a:cs typeface="Calibri"/>
              </a:rPr>
              <a:t>, </a:t>
            </a:r>
          </a:p>
          <a:p>
            <a:pPr marL="0" lvl="0" indent="0" algn="just">
              <a:lnSpc>
                <a:spcPct val="115000"/>
              </a:lnSpc>
              <a:buNone/>
            </a:pP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      focused on competencies to improve Service</a:t>
            </a:r>
          </a:p>
          <a:p>
            <a:pPr lvl="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Continuous training</a:t>
            </a:r>
          </a:p>
          <a:p>
            <a:pPr lvl="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Training new technologies, </a:t>
            </a:r>
            <a:r>
              <a:rPr lang="es-AR" sz="4000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new approaches</a:t>
            </a:r>
          </a:p>
          <a:p>
            <a:pPr marL="0" lvl="0" indent="0" algn="just">
              <a:lnSpc>
                <a:spcPct val="115000"/>
              </a:lnSpc>
              <a:buNone/>
            </a:pPr>
            <a:r>
              <a:rPr lang="es-AR" sz="4000" i="1" dirty="0" err="1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How</a:t>
            </a:r>
            <a:r>
              <a:rPr lang="es-AR" sz="4000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?</a:t>
            </a:r>
            <a:endParaRPr lang="en-US" sz="4000" dirty="0" smtClean="0">
              <a:ea typeface="Calibri"/>
              <a:cs typeface="Calibri"/>
            </a:endParaRPr>
          </a:p>
          <a:p>
            <a:pPr lvl="0" algn="just">
              <a:lnSpc>
                <a:spcPct val="115000"/>
              </a:lnSpc>
            </a:pP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Online and blended </a:t>
            </a:r>
            <a:r>
              <a:rPr lang="en-US" sz="4000" dirty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training </a:t>
            </a:r>
            <a:endParaRPr lang="en-US" sz="4000" dirty="0" smtClean="0">
              <a:solidFill>
                <a:schemeClr val="accent4">
                  <a:lumMod val="75000"/>
                </a:schemeClr>
              </a:solidFill>
              <a:ea typeface="Calibri"/>
              <a:cs typeface="Calibri"/>
            </a:endParaRPr>
          </a:p>
          <a:p>
            <a:pPr marL="0" lvl="0" indent="0" algn="just">
              <a:lnSpc>
                <a:spcPct val="115000"/>
              </a:lnSpc>
              <a:buNone/>
            </a:pP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       (courses and workshops). </a:t>
            </a:r>
          </a:p>
          <a:p>
            <a:pPr algn="just">
              <a:lnSpc>
                <a:spcPct val="115000"/>
              </a:lnSpc>
            </a:pP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Keep updated and connected by </a:t>
            </a:r>
          </a:p>
          <a:p>
            <a:pPr marL="0" indent="0" algn="just">
              <a:lnSpc>
                <a:spcPct val="115000"/>
              </a:lnSpc>
              <a:buNone/>
            </a:pP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       participation in international </a:t>
            </a:r>
          </a:p>
          <a:p>
            <a:pPr marL="0" indent="0" algn="just">
              <a:lnSpc>
                <a:spcPct val="115000"/>
              </a:lnSpc>
              <a:buNone/>
            </a:pP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        projects, conferences, events</a:t>
            </a:r>
          </a:p>
          <a:p>
            <a:pPr algn="just">
              <a:lnSpc>
                <a:spcPct val="115000"/>
              </a:lnSpc>
              <a:buFont typeface="Symbol"/>
              <a:buChar char=""/>
            </a:pPr>
            <a:endParaRPr lang="es-AR" sz="4400" b="1" dirty="0" smtClean="0">
              <a:solidFill>
                <a:schemeClr val="accent4">
                  <a:lumMod val="75000"/>
                </a:schemeClr>
              </a:solidFill>
              <a:ea typeface="Calibri"/>
              <a:cs typeface="Calibri"/>
            </a:endParaRPr>
          </a:p>
          <a:p>
            <a:pPr marL="0" indent="0" algn="just">
              <a:lnSpc>
                <a:spcPct val="115000"/>
              </a:lnSpc>
              <a:buNone/>
            </a:pPr>
            <a:endParaRPr lang="es-AR" sz="4400" b="1" dirty="0">
              <a:solidFill>
                <a:schemeClr val="accent4">
                  <a:lumMod val="75000"/>
                </a:schemeClr>
              </a:solidFill>
              <a:ea typeface="Calibri"/>
              <a:cs typeface="Calibri"/>
            </a:endParaRP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258" y="3933056"/>
            <a:ext cx="3216203" cy="2617840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611560" y="235834"/>
            <a:ext cx="7814127" cy="5587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es-AR" sz="2800" b="1" dirty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RTC </a:t>
            </a:r>
            <a:r>
              <a:rPr lang="es-AR" sz="2800" b="1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 National </a:t>
            </a:r>
            <a:r>
              <a:rPr lang="es-AR" sz="2800" b="1" dirty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Meteorological Service </a:t>
            </a:r>
            <a:r>
              <a:rPr lang="es-AR" sz="2800" dirty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(SMN</a:t>
            </a:r>
            <a:r>
              <a:rPr lang="es-AR" sz="2800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) _  </a:t>
            </a:r>
            <a:r>
              <a:rPr lang="es-AR" sz="2800" b="1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RAIII</a:t>
            </a:r>
            <a:endParaRPr lang="es-AR" sz="2800" b="1" dirty="0">
              <a:solidFill>
                <a:schemeClr val="accent4">
                  <a:lumMod val="75000"/>
                </a:schemeClr>
              </a:solidFill>
              <a:ea typeface="Calibri"/>
              <a:cs typeface="Calibri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467544" y="188640"/>
            <a:ext cx="8418918" cy="69743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0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075" y="1350104"/>
            <a:ext cx="7186062" cy="4383152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458540" y="195595"/>
            <a:ext cx="8280472" cy="58477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s-AR" sz="3200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RTC SMN_ Short online </a:t>
            </a:r>
            <a:r>
              <a:rPr lang="es-AR" sz="3200" dirty="0" err="1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courses</a:t>
            </a:r>
            <a:r>
              <a:rPr lang="es-AR" sz="3200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 </a:t>
            </a:r>
            <a:r>
              <a:rPr lang="es-AR" sz="3200" dirty="0" err="1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for</a:t>
            </a:r>
            <a:r>
              <a:rPr lang="es-AR" sz="3200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 RAIII _2017</a:t>
            </a:r>
            <a:endParaRPr lang="es-AR" sz="3200" dirty="0">
              <a:solidFill>
                <a:schemeClr val="accent4">
                  <a:lumMod val="75000"/>
                </a:schemeClr>
              </a:solidFill>
              <a:ea typeface="Calibri"/>
              <a:cs typeface="Calibri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5294359" y="948892"/>
            <a:ext cx="3075778" cy="307777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es-AR" sz="1400" dirty="0" err="1" smtClean="0">
                <a:solidFill>
                  <a:schemeClr val="bg1"/>
                </a:solidFill>
                <a:ea typeface="Calibri"/>
                <a:cs typeface="Calibri"/>
              </a:rPr>
              <a:t>Hydrological</a:t>
            </a:r>
            <a:r>
              <a:rPr lang="es-AR" sz="1400" dirty="0" smtClean="0">
                <a:solidFill>
                  <a:schemeClr val="bg1"/>
                </a:solidFill>
                <a:ea typeface="Calibri"/>
                <a:cs typeface="Calibri"/>
              </a:rPr>
              <a:t> Balance and  AWS  in Nov</a:t>
            </a:r>
            <a:endParaRPr lang="es-AR" sz="1400" dirty="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87064" y="5880999"/>
            <a:ext cx="78526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smtClean="0">
                <a:solidFill>
                  <a:schemeClr val="tx2"/>
                </a:solidFill>
              </a:rPr>
              <a:t>RESOURCES </a:t>
            </a:r>
            <a:r>
              <a:rPr lang="es-AR" sz="2400" dirty="0" smtClean="0">
                <a:solidFill>
                  <a:schemeClr val="tx2"/>
                </a:solidFill>
              </a:rPr>
              <a:t>: </a:t>
            </a:r>
            <a:r>
              <a:rPr lang="es-AR" sz="2400" b="1" dirty="0" err="1" smtClean="0">
                <a:solidFill>
                  <a:schemeClr val="tx2"/>
                </a:solidFill>
              </a:rPr>
              <a:t>Workbook</a:t>
            </a:r>
            <a:r>
              <a:rPr lang="es-AR" sz="2400" dirty="0" smtClean="0">
                <a:solidFill>
                  <a:schemeClr val="tx2"/>
                </a:solidFill>
              </a:rPr>
              <a:t> </a:t>
            </a:r>
            <a:r>
              <a:rPr lang="es-AR" sz="2400" dirty="0" err="1" smtClean="0">
                <a:solidFill>
                  <a:schemeClr val="tx2"/>
                </a:solidFill>
              </a:rPr>
              <a:t>for</a:t>
            </a:r>
            <a:r>
              <a:rPr lang="es-AR" sz="2400" dirty="0" smtClean="0">
                <a:solidFill>
                  <a:schemeClr val="tx2"/>
                </a:solidFill>
              </a:rPr>
              <a:t> </a:t>
            </a:r>
            <a:r>
              <a:rPr lang="es-AR" sz="2400" dirty="0" err="1" smtClean="0">
                <a:solidFill>
                  <a:schemeClr val="tx2"/>
                </a:solidFill>
              </a:rPr>
              <a:t>forecasters</a:t>
            </a:r>
            <a:r>
              <a:rPr lang="es-AR" sz="2400" dirty="0" smtClean="0">
                <a:solidFill>
                  <a:schemeClr val="tx2"/>
                </a:solidFill>
              </a:rPr>
              <a:t> and </a:t>
            </a:r>
            <a:r>
              <a:rPr lang="es-AR" sz="2400" b="1" dirty="0" smtClean="0">
                <a:solidFill>
                  <a:schemeClr val="tx2"/>
                </a:solidFill>
              </a:rPr>
              <a:t>GOES</a:t>
            </a:r>
            <a:r>
              <a:rPr lang="es-AR" sz="2400" dirty="0" smtClean="0">
                <a:solidFill>
                  <a:schemeClr val="tx2"/>
                </a:solidFill>
              </a:rPr>
              <a:t> </a:t>
            </a:r>
            <a:r>
              <a:rPr lang="es-AR" sz="2400" b="1" dirty="0" smtClean="0">
                <a:solidFill>
                  <a:schemeClr val="tx2"/>
                </a:solidFill>
              </a:rPr>
              <a:t>16</a:t>
            </a:r>
            <a:r>
              <a:rPr lang="es-AR" sz="2400" dirty="0" smtClean="0">
                <a:solidFill>
                  <a:schemeClr val="tx2"/>
                </a:solidFill>
              </a:rPr>
              <a:t> </a:t>
            </a:r>
            <a:r>
              <a:rPr lang="es-AR" sz="2400" b="1" dirty="0" smtClean="0">
                <a:solidFill>
                  <a:schemeClr val="tx2"/>
                </a:solidFill>
              </a:rPr>
              <a:t>training</a:t>
            </a:r>
            <a:endParaRPr lang="en-US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82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13184" y="620688"/>
            <a:ext cx="8373616" cy="5030019"/>
          </a:xfrm>
        </p:spPr>
        <p:txBody>
          <a:bodyPr>
            <a:normAutofit lnSpcReduction="10000"/>
          </a:bodyPr>
          <a:lstStyle/>
          <a:p>
            <a:pPr marL="0" lvl="0" indent="0" algn="ctr">
              <a:lnSpc>
                <a:spcPct val="115000"/>
              </a:lnSpc>
              <a:buNone/>
            </a:pP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The </a:t>
            </a:r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University (UBA)</a:t>
            </a:r>
          </a:p>
          <a:p>
            <a:pPr lvl="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endParaRPr lang="en-US" sz="2200" dirty="0" smtClean="0">
              <a:solidFill>
                <a:schemeClr val="accent4">
                  <a:lumMod val="75000"/>
                </a:schemeClr>
              </a:solidFill>
              <a:ea typeface="Calibri"/>
              <a:cs typeface="Calibri"/>
            </a:endParaRPr>
          </a:p>
          <a:p>
            <a:pPr lvl="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Worldwide 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recognized </a:t>
            </a:r>
            <a:r>
              <a:rPr lang="en-US" sz="2200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professors educating </a:t>
            </a:r>
          </a:p>
          <a:p>
            <a:pPr marL="0" lvl="0" indent="0">
              <a:buSzPct val="150000"/>
              <a:buNone/>
            </a:pPr>
            <a:r>
              <a:rPr lang="en-US" sz="2200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      high 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standard professionals  and technicians</a:t>
            </a:r>
          </a:p>
          <a:p>
            <a:pPr marL="355600" lvl="0" indent="-355600">
              <a:buSzPct val="150000"/>
              <a:buNone/>
            </a:pPr>
            <a:r>
              <a:rPr lang="en-US" sz="2200" dirty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 </a:t>
            </a:r>
            <a:r>
              <a:rPr lang="en-US" sz="2200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     WMO 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BIP M and BIP MT and guidelines</a:t>
            </a:r>
          </a:p>
          <a:p>
            <a:pPr lvl="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endParaRPr lang="es-AR" sz="2200" dirty="0">
              <a:solidFill>
                <a:schemeClr val="accent4">
                  <a:lumMod val="75000"/>
                </a:schemeClr>
              </a:solidFill>
              <a:ea typeface="Calibri"/>
              <a:cs typeface="Calibri"/>
            </a:endParaRPr>
          </a:p>
          <a:p>
            <a:pPr lvl="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Immediate access to the state of the art in </a:t>
            </a:r>
          </a:p>
          <a:p>
            <a:pPr marL="0" lvl="0" indent="0" algn="just">
              <a:lnSpc>
                <a:spcPct val="115000"/>
              </a:lnSpc>
              <a:buNone/>
            </a:pPr>
            <a:r>
              <a:rPr lang="en-US" sz="2200" dirty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      training and research</a:t>
            </a:r>
            <a:r>
              <a:rPr lang="en-US" sz="2200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.</a:t>
            </a:r>
          </a:p>
          <a:p>
            <a:pPr marL="0" lvl="0" indent="0" algn="just">
              <a:lnSpc>
                <a:spcPct val="115000"/>
              </a:lnSpc>
              <a:buNone/>
            </a:pPr>
            <a:endParaRPr lang="es-AR" sz="2200" dirty="0">
              <a:solidFill>
                <a:schemeClr val="accent4">
                  <a:lumMod val="75000"/>
                </a:schemeClr>
              </a:solidFill>
              <a:ea typeface="Calibri"/>
              <a:cs typeface="Calibri"/>
            </a:endParaRPr>
          </a:p>
          <a:p>
            <a:pPr lvl="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Venturing in </a:t>
            </a:r>
            <a:endParaRPr lang="en-US" sz="2200" dirty="0" smtClean="0">
              <a:solidFill>
                <a:schemeClr val="accent4">
                  <a:lumMod val="75000"/>
                </a:schemeClr>
              </a:solidFill>
              <a:ea typeface="Calibri"/>
              <a:cs typeface="Calibri"/>
            </a:endParaRPr>
          </a:p>
          <a:p>
            <a:pPr marL="0" lvl="0" indent="0" algn="just">
              <a:lnSpc>
                <a:spcPct val="115000"/>
              </a:lnSpc>
              <a:buNone/>
            </a:pPr>
            <a:r>
              <a:rPr lang="en-US" sz="2200" dirty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 </a:t>
            </a:r>
            <a:r>
              <a:rPr lang="en-US" sz="2200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    Distance 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L</a:t>
            </a:r>
            <a:r>
              <a:rPr lang="en-US" sz="2200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earning</a:t>
            </a:r>
            <a:r>
              <a:rPr lang="en-US" sz="2200" dirty="0">
                <a:ea typeface="Calibri"/>
                <a:cs typeface="Calibri"/>
              </a:rPr>
              <a:t>.</a:t>
            </a:r>
            <a:endParaRPr lang="es-AR" sz="22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es-AR" sz="2200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189390"/>
            <a:ext cx="4385692" cy="2230331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323528" y="620688"/>
            <a:ext cx="8352928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98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8064A2">
                    <a:lumMod val="75000"/>
                  </a:srgbClr>
                </a:solidFill>
                <a:ea typeface="Calibri"/>
                <a:cs typeface="Calibri"/>
              </a:rPr>
              <a:t/>
            </a:r>
            <a:br>
              <a:rPr lang="en-US" b="1" dirty="0" smtClean="0">
                <a:solidFill>
                  <a:srgbClr val="8064A2">
                    <a:lumMod val="75000"/>
                  </a:srgbClr>
                </a:solidFill>
                <a:ea typeface="Calibri"/>
                <a:cs typeface="Calibri"/>
              </a:rPr>
            </a:br>
            <a:r>
              <a:rPr lang="en-US" b="1" dirty="0">
                <a:solidFill>
                  <a:srgbClr val="8064A2">
                    <a:lumMod val="75000"/>
                  </a:srgbClr>
                </a:solidFill>
                <a:ea typeface="Calibri"/>
                <a:cs typeface="Calibri"/>
              </a:rPr>
              <a:t/>
            </a:r>
            <a:br>
              <a:rPr lang="en-US" b="1" dirty="0">
                <a:solidFill>
                  <a:srgbClr val="8064A2">
                    <a:lumMod val="75000"/>
                  </a:srgbClr>
                </a:solidFill>
                <a:ea typeface="Calibri"/>
                <a:cs typeface="Calibri"/>
              </a:rPr>
            </a:b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Partners</a:t>
            </a:r>
            <a:r>
              <a:rPr lang="en-US" b="1" dirty="0" smtClean="0">
                <a:solidFill>
                  <a:srgbClr val="8064A2">
                    <a:lumMod val="75000"/>
                  </a:srgbClr>
                </a:solidFill>
                <a:ea typeface="Calibri"/>
                <a:cs typeface="Calibri"/>
              </a:rPr>
              <a:t>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or Competitors?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ea typeface="Calibri"/>
                <a:cs typeface="Times New Roman"/>
              </a:rPr>
              <a:t/>
            </a:r>
            <a:br>
              <a:rPr lang="en-US" dirty="0">
                <a:solidFill>
                  <a:schemeClr val="accent1">
                    <a:lumMod val="75000"/>
                  </a:schemeClr>
                </a:solidFill>
                <a:ea typeface="Calibri"/>
                <a:cs typeface="Times New Roman"/>
              </a:rPr>
            </a:br>
            <a:r>
              <a:rPr lang="en-US" dirty="0">
                <a:solidFill>
                  <a:schemeClr val="accent1">
                    <a:lumMod val="75000"/>
                  </a:schemeClr>
                </a:solidFill>
                <a:ea typeface="Calibri"/>
                <a:cs typeface="Times New Roman"/>
              </a:rPr>
              <a:t/>
            </a:r>
            <a:br>
              <a:rPr lang="en-US" dirty="0">
                <a:solidFill>
                  <a:schemeClr val="accent1">
                    <a:lumMod val="75000"/>
                  </a:schemeClr>
                </a:solidFill>
                <a:ea typeface="Calibri"/>
                <a:cs typeface="Times New Roman"/>
              </a:rPr>
            </a:b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0163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248" y="1657587"/>
            <a:ext cx="2187040" cy="2191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1142976" y="1142984"/>
            <a:ext cx="692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dirty="0" err="1" smtClean="0">
                <a:solidFill>
                  <a:schemeClr val="accent1">
                    <a:lumMod val="75000"/>
                  </a:schemeClr>
                </a:solidFill>
              </a:rPr>
              <a:t>Differences</a:t>
            </a:r>
            <a:r>
              <a:rPr lang="es-AR" sz="2800" dirty="0" smtClean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es-AR" sz="2800" dirty="0" err="1" smtClean="0">
                <a:solidFill>
                  <a:schemeClr val="accent1">
                    <a:lumMod val="75000"/>
                  </a:schemeClr>
                </a:solidFill>
              </a:rPr>
              <a:t>goals</a:t>
            </a:r>
            <a:r>
              <a:rPr lang="es-AR" sz="2800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s-AR" sz="2800" dirty="0" err="1" smtClean="0">
                <a:solidFill>
                  <a:schemeClr val="accent1">
                    <a:lumMod val="75000"/>
                  </a:schemeClr>
                </a:solidFill>
              </a:rPr>
              <a:t>approach</a:t>
            </a:r>
            <a:r>
              <a:rPr lang="es-AR" sz="2800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s-AR" sz="2800" dirty="0" err="1" smtClean="0">
                <a:solidFill>
                  <a:schemeClr val="accent1">
                    <a:lumMod val="75000"/>
                  </a:schemeClr>
                </a:solidFill>
              </a:rPr>
              <a:t>criteria</a:t>
            </a:r>
            <a:endParaRPr lang="es-AR" sz="28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5098258" y="3982714"/>
            <a:ext cx="1945020" cy="14465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s-AR" sz="2800" dirty="0" smtClean="0">
                <a:solidFill>
                  <a:schemeClr val="accent1">
                    <a:lumMod val="75000"/>
                  </a:schemeClr>
                </a:solidFill>
              </a:rPr>
              <a:t>As partners:</a:t>
            </a:r>
          </a:p>
          <a:p>
            <a:r>
              <a:rPr lang="es-AR" sz="2000" dirty="0" err="1" smtClean="0">
                <a:solidFill>
                  <a:schemeClr val="tx2"/>
                </a:solidFill>
              </a:rPr>
              <a:t>Complementary</a:t>
            </a:r>
            <a:endParaRPr lang="es-AR" sz="2000" dirty="0" smtClean="0">
              <a:solidFill>
                <a:schemeClr val="tx2"/>
              </a:solidFill>
            </a:endParaRPr>
          </a:p>
          <a:p>
            <a:r>
              <a:rPr lang="es-AR" sz="2000" dirty="0" err="1" smtClean="0">
                <a:solidFill>
                  <a:schemeClr val="tx2"/>
                </a:solidFill>
              </a:rPr>
              <a:t>Opportunity</a:t>
            </a:r>
            <a:endParaRPr lang="es-AR" sz="2000" dirty="0" smtClean="0">
              <a:solidFill>
                <a:schemeClr val="tx2"/>
              </a:solidFill>
            </a:endParaRPr>
          </a:p>
          <a:p>
            <a:r>
              <a:rPr lang="es-AR" sz="2000" dirty="0" err="1" smtClean="0">
                <a:solidFill>
                  <a:schemeClr val="tx2"/>
                </a:solidFill>
              </a:rPr>
              <a:t>Synergy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7" name="3 CuadroTexto"/>
          <p:cNvSpPr txBox="1"/>
          <p:nvPr/>
        </p:nvSpPr>
        <p:spPr>
          <a:xfrm>
            <a:off x="1076201" y="3982714"/>
            <a:ext cx="2470420" cy="175432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s-AR" sz="2800" dirty="0" smtClean="0">
                <a:solidFill>
                  <a:schemeClr val="accent1">
                    <a:lumMod val="75000"/>
                  </a:schemeClr>
                </a:solidFill>
              </a:rPr>
              <a:t>As </a:t>
            </a:r>
            <a:r>
              <a:rPr lang="es-AR" sz="2800" dirty="0" err="1" smtClean="0">
                <a:solidFill>
                  <a:schemeClr val="accent1">
                    <a:lumMod val="75000"/>
                  </a:schemeClr>
                </a:solidFill>
              </a:rPr>
              <a:t>competitors</a:t>
            </a:r>
            <a:r>
              <a:rPr lang="es-AR" sz="2800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r>
              <a:rPr lang="en-US" sz="2000" dirty="0" smtClean="0">
                <a:solidFill>
                  <a:schemeClr val="tx2"/>
                </a:solidFill>
              </a:rPr>
              <a:t>Funds</a:t>
            </a:r>
          </a:p>
          <a:p>
            <a:r>
              <a:rPr lang="en-US" sz="2000" dirty="0" smtClean="0">
                <a:solidFill>
                  <a:schemeClr val="tx2"/>
                </a:solidFill>
              </a:rPr>
              <a:t>Leadership</a:t>
            </a:r>
          </a:p>
          <a:p>
            <a:r>
              <a:rPr lang="en-US" sz="2000" dirty="0" smtClean="0">
                <a:solidFill>
                  <a:schemeClr val="tx2"/>
                </a:solidFill>
              </a:rPr>
              <a:t>Repetition</a:t>
            </a:r>
          </a:p>
          <a:p>
            <a:r>
              <a:rPr lang="en-US" sz="2000" dirty="0" smtClean="0">
                <a:solidFill>
                  <a:schemeClr val="tx2"/>
                </a:solidFill>
              </a:rPr>
              <a:t>Human resources</a:t>
            </a: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1000100" y="5917188"/>
            <a:ext cx="73581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400" dirty="0" smtClean="0">
                <a:solidFill>
                  <a:schemeClr val="tx2"/>
                </a:solidFill>
              </a:rPr>
              <a:t>C</a:t>
            </a:r>
            <a:r>
              <a:rPr lang="en-US" sz="2400" dirty="0" err="1" smtClean="0">
                <a:solidFill>
                  <a:schemeClr val="tx2"/>
                </a:solidFill>
              </a:rPr>
              <a:t>onflict</a:t>
            </a:r>
            <a:r>
              <a:rPr lang="en-US" sz="2400" dirty="0" smtClean="0">
                <a:solidFill>
                  <a:schemeClr val="tx2"/>
                </a:solidFill>
              </a:rPr>
              <a:t> still going on: sensitivities, vision of each other</a:t>
            </a:r>
            <a:endParaRPr lang="es-ES" sz="24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06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260648"/>
            <a:ext cx="8363272" cy="1354162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accent4">
                    <a:lumMod val="75000"/>
                  </a:schemeClr>
                </a:solidFill>
              </a:rPr>
              <a:t>How do we develop a long lasting healthy relationship?</a:t>
            </a:r>
            <a:endParaRPr lang="es-AR" sz="4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2132856"/>
            <a:ext cx="8229600" cy="4608512"/>
          </a:xfrm>
          <a:ln w="38100">
            <a:solidFill>
              <a:schemeClr val="accent1"/>
            </a:solidFill>
          </a:ln>
        </p:spPr>
        <p:txBody>
          <a:bodyPr>
            <a:normAutofit fontScale="25000" lnSpcReduction="20000"/>
          </a:bodyPr>
          <a:lstStyle/>
          <a:p>
            <a:pPr marL="0" indent="0" algn="ctr">
              <a:buSzPct val="150000"/>
              <a:buNone/>
            </a:pPr>
            <a:endParaRPr lang="en-US" sz="128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0" indent="0" algn="ctr">
              <a:buSzPct val="150000"/>
              <a:buNone/>
            </a:pPr>
            <a:r>
              <a:rPr lang="en-US" sz="12800" dirty="0" smtClean="0">
                <a:solidFill>
                  <a:schemeClr val="accent4">
                    <a:lumMod val="75000"/>
                  </a:schemeClr>
                </a:solidFill>
              </a:rPr>
              <a:t>University                            SMN </a:t>
            </a:r>
          </a:p>
          <a:p>
            <a:pPr marL="0" indent="0">
              <a:buSzPct val="150000"/>
              <a:buNone/>
            </a:pPr>
            <a:endParaRPr lang="en-US" sz="51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SzPct val="150000"/>
              <a:buNone/>
            </a:pPr>
            <a:endParaRPr lang="en-US" sz="51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SzPct val="150000"/>
              <a:buNone/>
            </a:pPr>
            <a:endParaRPr lang="en-US" sz="51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SzPct val="150000"/>
              <a:buNone/>
            </a:pPr>
            <a:endParaRPr lang="en-US" sz="51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SzPct val="150000"/>
              <a:buNone/>
            </a:pPr>
            <a:endParaRPr lang="en-US" sz="51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SzPct val="150000"/>
              <a:buNone/>
            </a:pPr>
            <a:endParaRPr lang="en-US" sz="51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SzPct val="150000"/>
              <a:buNone/>
            </a:pPr>
            <a:endParaRPr lang="en-US" sz="51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SzPct val="150000"/>
              <a:buNone/>
            </a:pPr>
            <a:r>
              <a:rPr lang="en-US" sz="12800" dirty="0" smtClean="0">
                <a:solidFill>
                  <a:schemeClr val="accent4">
                    <a:lumMod val="75000"/>
                  </a:schemeClr>
                </a:solidFill>
              </a:rPr>
              <a:t>                   theory                           practice</a:t>
            </a:r>
          </a:p>
          <a:p>
            <a:pPr marL="0" lvl="0" indent="0" algn="just">
              <a:lnSpc>
                <a:spcPct val="115000"/>
              </a:lnSpc>
              <a:buNone/>
            </a:pPr>
            <a:r>
              <a:rPr lang="en-US" sz="12800" dirty="0" smtClean="0">
                <a:solidFill>
                  <a:schemeClr val="accent4">
                    <a:lumMod val="75000"/>
                  </a:schemeClr>
                </a:solidFill>
              </a:rPr>
              <a:t>                   R &amp; D                             Service  </a:t>
            </a:r>
            <a:r>
              <a:rPr lang="en-US" sz="5100" dirty="0" smtClean="0">
                <a:solidFill>
                  <a:schemeClr val="accent4">
                    <a:lumMod val="75000"/>
                  </a:schemeClr>
                </a:solidFill>
              </a:rPr>
              <a:t>  </a:t>
            </a:r>
          </a:p>
          <a:p>
            <a:pPr marL="0" lvl="0" indent="0" algn="just">
              <a:lnSpc>
                <a:spcPct val="115000"/>
              </a:lnSpc>
              <a:buNone/>
            </a:pPr>
            <a:endParaRPr lang="en-US" sz="5100" dirty="0">
              <a:solidFill>
                <a:schemeClr val="accent4">
                  <a:lumMod val="75000"/>
                </a:schemeClr>
              </a:solidFill>
            </a:endParaRPr>
          </a:p>
          <a:p>
            <a:pPr marL="0" lvl="0" indent="0" algn="just">
              <a:lnSpc>
                <a:spcPct val="115000"/>
              </a:lnSpc>
              <a:buNone/>
            </a:pPr>
            <a:r>
              <a:rPr lang="en-US" sz="5100" dirty="0" smtClean="0">
                <a:solidFill>
                  <a:schemeClr val="accent4">
                    <a:lumMod val="75000"/>
                  </a:schemeClr>
                </a:solidFill>
              </a:rPr>
              <a:t>                        </a:t>
            </a:r>
            <a:r>
              <a:rPr lang="en-US" sz="12800" dirty="0" smtClean="0">
                <a:solidFill>
                  <a:schemeClr val="accent4">
                    <a:lumMod val="75000"/>
                  </a:schemeClr>
                </a:solidFill>
              </a:rPr>
              <a:t>Professionals as Partners in training </a:t>
            </a:r>
            <a:endParaRPr lang="es-AR" sz="12800" dirty="0" smtClean="0">
              <a:solidFill>
                <a:schemeClr val="accent4">
                  <a:lumMod val="75000"/>
                </a:schemeClr>
              </a:solidFill>
              <a:ea typeface="Calibri"/>
              <a:cs typeface="Calibri"/>
            </a:endParaRPr>
          </a:p>
          <a:p>
            <a:pPr marL="0" lvl="0" indent="0" algn="just">
              <a:lnSpc>
                <a:spcPct val="115000"/>
              </a:lnSpc>
              <a:buNone/>
            </a:pPr>
            <a:endParaRPr lang="es-AR" sz="12800" dirty="0" smtClean="0">
              <a:solidFill>
                <a:schemeClr val="accent4">
                  <a:lumMod val="75000"/>
                </a:schemeClr>
              </a:solidFill>
              <a:ea typeface="Calibri"/>
              <a:cs typeface="Calibri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</a:pPr>
            <a:endParaRPr lang="en-US" sz="12800" dirty="0" smtClean="0">
              <a:solidFill>
                <a:schemeClr val="accent4">
                  <a:lumMod val="75000"/>
                </a:schemeClr>
              </a:solidFill>
              <a:ea typeface="Calibri"/>
              <a:cs typeface="Calibri"/>
            </a:endParaRPr>
          </a:p>
          <a:p>
            <a:pPr marL="0" lvl="0" indent="0" algn="just">
              <a:lnSpc>
                <a:spcPct val="115000"/>
              </a:lnSpc>
              <a:buNone/>
            </a:pPr>
            <a:endParaRPr lang="en-US" sz="12800" dirty="0" smtClean="0">
              <a:solidFill>
                <a:schemeClr val="accent4">
                  <a:lumMod val="75000"/>
                </a:schemeClr>
              </a:solidFill>
              <a:ea typeface="Calibri"/>
              <a:cs typeface="Calibri"/>
            </a:endParaRPr>
          </a:p>
        </p:txBody>
      </p:sp>
      <p:sp>
        <p:nvSpPr>
          <p:cNvPr id="10" name="Flecha abajo 9"/>
          <p:cNvSpPr/>
          <p:nvPr/>
        </p:nvSpPr>
        <p:spPr>
          <a:xfrm>
            <a:off x="2656325" y="3083778"/>
            <a:ext cx="484632" cy="978408"/>
          </a:xfrm>
          <a:prstGeom prst="downArrow">
            <a:avLst/>
          </a:prstGeom>
          <a:solidFill>
            <a:schemeClr val="tx2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Flecha abajo 10"/>
          <p:cNvSpPr/>
          <p:nvPr/>
        </p:nvSpPr>
        <p:spPr>
          <a:xfrm>
            <a:off x="6399134" y="3109516"/>
            <a:ext cx="484632" cy="978408"/>
          </a:xfrm>
          <a:prstGeom prst="downArrow">
            <a:avLst/>
          </a:prstGeom>
          <a:solidFill>
            <a:schemeClr val="tx2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Flecha derecha 8"/>
          <p:cNvSpPr/>
          <p:nvPr/>
        </p:nvSpPr>
        <p:spPr>
          <a:xfrm>
            <a:off x="4998380" y="2446787"/>
            <a:ext cx="978408" cy="791211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Flecha derecha 12"/>
          <p:cNvSpPr/>
          <p:nvPr/>
        </p:nvSpPr>
        <p:spPr>
          <a:xfrm rot="10800000">
            <a:off x="4019972" y="2446787"/>
            <a:ext cx="978408" cy="79121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8" name="7 CuadroTexto"/>
          <p:cNvSpPr txBox="1"/>
          <p:nvPr/>
        </p:nvSpPr>
        <p:spPr>
          <a:xfrm>
            <a:off x="4118111" y="2652807"/>
            <a:ext cx="1677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COMPETENCIES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151374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13701" y="1052736"/>
            <a:ext cx="8334138" cy="5805264"/>
          </a:xfrm>
        </p:spPr>
        <p:txBody>
          <a:bodyPr>
            <a:normAutofit/>
          </a:bodyPr>
          <a:lstStyle/>
          <a:p>
            <a:pPr marL="0" lvl="0" indent="0" algn="ctr">
              <a:lnSpc>
                <a:spcPct val="115000"/>
              </a:lnSpc>
              <a:buNone/>
            </a:pP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SMN-UBA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together as 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PARTNERS </a:t>
            </a:r>
          </a:p>
          <a:p>
            <a:pPr marL="0" lvl="0" indent="0">
              <a:lnSpc>
                <a:spcPct val="115000"/>
              </a:lnSpc>
              <a:buNone/>
            </a:pPr>
            <a:r>
              <a:rPr lang="en-US" b="1" dirty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 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                       </a:t>
            </a:r>
          </a:p>
          <a:p>
            <a:pPr lvl="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n-US" sz="2800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New developments (Research and Training)</a:t>
            </a:r>
            <a:endParaRPr lang="es-AR" sz="2800" dirty="0">
              <a:solidFill>
                <a:schemeClr val="accent4">
                  <a:lumMod val="75000"/>
                </a:schemeClr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n-US" sz="2800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Graduate Diploma (</a:t>
            </a:r>
            <a:r>
              <a:rPr lang="en-US" sz="2800" dirty="0" err="1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Lic</a:t>
            </a:r>
            <a:r>
              <a:rPr lang="en-US" sz="2800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.) 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and PhD Thesis co-direction</a:t>
            </a:r>
            <a:endParaRPr lang="es-AR" sz="2800" dirty="0">
              <a:solidFill>
                <a:schemeClr val="accent4">
                  <a:lumMod val="75000"/>
                </a:schemeClr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SMN professionals are instructors at </a:t>
            </a:r>
            <a:r>
              <a:rPr lang="en-US" sz="2800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University</a:t>
            </a:r>
          </a:p>
          <a:p>
            <a:pPr lvl="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n-US" sz="2800" dirty="0" smtClean="0">
                <a:solidFill>
                  <a:srgbClr val="8064A2">
                    <a:lumMod val="75000"/>
                  </a:srgbClr>
                </a:solidFill>
                <a:ea typeface="Calibri"/>
                <a:cs typeface="Calibri"/>
              </a:rPr>
              <a:t>Scholarships for University students</a:t>
            </a:r>
          </a:p>
          <a:p>
            <a:pPr lvl="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n-US" sz="2800" dirty="0" smtClean="0">
                <a:solidFill>
                  <a:srgbClr val="8064A2">
                    <a:lumMod val="75000"/>
                  </a:srgbClr>
                </a:solidFill>
                <a:ea typeface="Calibri"/>
                <a:cs typeface="Calibri"/>
              </a:rPr>
              <a:t>Final course hosted by SMN</a:t>
            </a:r>
            <a:endParaRPr lang="es-AR" sz="2800" dirty="0" smtClean="0">
              <a:solidFill>
                <a:srgbClr val="8064A2">
                  <a:lumMod val="75000"/>
                </a:srgbClr>
              </a:solidFill>
              <a:ea typeface="Calibri"/>
              <a:cs typeface="Times New Roman"/>
            </a:endParaRPr>
          </a:p>
          <a:p>
            <a:pPr marL="182880" lvl="0" indent="-9144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800" dirty="0" smtClean="0">
                <a:solidFill>
                  <a:srgbClr val="8064A2">
                    <a:lumMod val="75000"/>
                  </a:srgbClr>
                </a:solidFill>
                <a:ea typeface="Calibri"/>
                <a:cs typeface="Calibri"/>
              </a:rPr>
              <a:t> University  courses for operational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sz="2800" dirty="0">
                <a:solidFill>
                  <a:srgbClr val="8064A2">
                    <a:lumMod val="75000"/>
                  </a:srgbClr>
                </a:solidFill>
                <a:ea typeface="Calibri"/>
                <a:cs typeface="Calibri"/>
              </a:rPr>
              <a:t> </a:t>
            </a:r>
            <a:r>
              <a:rPr lang="en-US" sz="2800" dirty="0" smtClean="0">
                <a:solidFill>
                  <a:srgbClr val="8064A2">
                    <a:lumMod val="75000"/>
                  </a:srgbClr>
                </a:solidFill>
                <a:ea typeface="Calibri"/>
                <a:cs typeface="Calibri"/>
              </a:rPr>
              <a:t>meteorologists (in progress)</a:t>
            </a:r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467544" y="332656"/>
            <a:ext cx="7931224" cy="580926"/>
          </a:xfrm>
        </p:spPr>
        <p:txBody>
          <a:bodyPr>
            <a:noAutofit/>
          </a:bodyPr>
          <a:lstStyle/>
          <a:p>
            <a:pPr algn="l"/>
            <a:r>
              <a:rPr lang="en-US" sz="2000" b="1" dirty="0">
                <a:solidFill>
                  <a:schemeClr val="bg1">
                    <a:lumMod val="50000"/>
                  </a:schemeClr>
                </a:solidFill>
              </a:rPr>
              <a:t>How do we develop a long lasting healthy relationship?</a:t>
            </a:r>
            <a:endParaRPr lang="es-AR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170" name="Picture 2" descr="http://www.at.fcen.uba.ar/extension123_archivos/image0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9783" y="4581128"/>
            <a:ext cx="3055133" cy="1967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880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  <a:alpha val="3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583" y="2581131"/>
            <a:ext cx="3494350" cy="2689761"/>
          </a:xfrm>
          <a:prstGeom prst="rect">
            <a:avLst/>
          </a:prstGeom>
        </p:spPr>
      </p:pic>
      <p:sp>
        <p:nvSpPr>
          <p:cNvPr id="14" name="13 Rectángulo"/>
          <p:cNvSpPr/>
          <p:nvPr/>
        </p:nvSpPr>
        <p:spPr>
          <a:xfrm>
            <a:off x="4584979" y="2632829"/>
            <a:ext cx="3150972" cy="4335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ángulo 2"/>
          <p:cNvSpPr/>
          <p:nvPr/>
        </p:nvSpPr>
        <p:spPr>
          <a:xfrm>
            <a:off x="539552" y="298308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>
                <a:solidFill>
                  <a:prstClr val="white">
                    <a:lumMod val="50000"/>
                  </a:prstClr>
                </a:solidFill>
              </a:rPr>
              <a:t>How do we develop a long lasting healthy 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</a:rPr>
              <a:t>relationship</a:t>
            </a:r>
            <a:r>
              <a:rPr lang="en-US" sz="2000" b="1" dirty="0">
                <a:solidFill>
                  <a:prstClr val="white">
                    <a:lumMod val="50000"/>
                  </a:prstClr>
                </a:solidFill>
              </a:rPr>
              <a:t>?</a:t>
            </a:r>
            <a:endParaRPr lang="es-AR" sz="2000" dirty="0"/>
          </a:p>
        </p:txBody>
      </p:sp>
      <p:sp>
        <p:nvSpPr>
          <p:cNvPr id="4" name="Rectángulo 3"/>
          <p:cNvSpPr/>
          <p:nvPr/>
        </p:nvSpPr>
        <p:spPr>
          <a:xfrm>
            <a:off x="733233" y="1063870"/>
            <a:ext cx="31621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AR" sz="2800" dirty="0" err="1">
                <a:solidFill>
                  <a:srgbClr val="8064A2">
                    <a:lumMod val="75000"/>
                  </a:srgbClr>
                </a:solidFill>
                <a:ea typeface="Calibri"/>
                <a:cs typeface="Calibri"/>
              </a:rPr>
              <a:t>Together</a:t>
            </a:r>
            <a:r>
              <a:rPr lang="es-AR" sz="2800" dirty="0">
                <a:solidFill>
                  <a:srgbClr val="8064A2">
                    <a:lumMod val="75000"/>
                  </a:srgbClr>
                </a:solidFill>
                <a:ea typeface="Calibri"/>
                <a:cs typeface="Calibri"/>
              </a:rPr>
              <a:t> </a:t>
            </a:r>
            <a:r>
              <a:rPr lang="es-AR" sz="2800" dirty="0" smtClean="0">
                <a:solidFill>
                  <a:srgbClr val="8064A2">
                    <a:lumMod val="75000"/>
                  </a:srgbClr>
                </a:solidFill>
                <a:ea typeface="Calibri"/>
                <a:cs typeface="Calibri"/>
              </a:rPr>
              <a:t>in  </a:t>
            </a:r>
            <a:r>
              <a:rPr lang="es-AR" sz="2800" dirty="0">
                <a:solidFill>
                  <a:srgbClr val="8064A2">
                    <a:lumMod val="75000"/>
                  </a:srgbClr>
                </a:solidFill>
                <a:ea typeface="Calibri"/>
                <a:cs typeface="Calibri"/>
              </a:rPr>
              <a:t>projects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6964" y="1122769"/>
            <a:ext cx="807002" cy="56392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57576" y="1002865"/>
            <a:ext cx="665507" cy="66550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6351" y="1078994"/>
            <a:ext cx="607704" cy="60770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90951" y="1210401"/>
            <a:ext cx="1065453" cy="503240"/>
          </a:xfrm>
          <a:prstGeom prst="rect">
            <a:avLst/>
          </a:prstGeom>
        </p:spPr>
      </p:pic>
      <p:sp>
        <p:nvSpPr>
          <p:cNvPr id="12" name="11 Flecha curvada hacia abajo"/>
          <p:cNvSpPr/>
          <p:nvPr/>
        </p:nvSpPr>
        <p:spPr>
          <a:xfrm rot="21366750">
            <a:off x="2888216" y="1622038"/>
            <a:ext cx="2184209" cy="803721"/>
          </a:xfrm>
          <a:prstGeom prst="curvedDownArrow">
            <a:avLst>
              <a:gd name="adj1" fmla="val 31219"/>
              <a:gd name="adj2" fmla="val 68680"/>
              <a:gd name="adj3" fmla="val 598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0062" y="2632829"/>
            <a:ext cx="3448489" cy="258636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350" y="3400425"/>
            <a:ext cx="49530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198" y="4365104"/>
            <a:ext cx="4717536" cy="1172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4591597" y="2617051"/>
            <a:ext cx="317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err="1" smtClean="0"/>
              <a:t>Application</a:t>
            </a:r>
            <a:r>
              <a:rPr lang="es-AR" dirty="0" smtClean="0"/>
              <a:t> of CM in </a:t>
            </a:r>
            <a:r>
              <a:rPr lang="es-AR" dirty="0" err="1" smtClean="0"/>
              <a:t>forecasting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84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  <a:alpha val="3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1" y="1412776"/>
            <a:ext cx="8414656" cy="5256584"/>
          </a:xfrm>
          <a:ln>
            <a:noFill/>
          </a:ln>
        </p:spPr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4600" b="1" dirty="0">
                <a:solidFill>
                  <a:schemeClr val="accent2">
                    <a:lumMod val="75000"/>
                  </a:schemeClr>
                </a:solidFill>
                <a:ea typeface="Calibri"/>
                <a:cs typeface="Calibri"/>
              </a:rPr>
              <a:t>Challenges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 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Calibri"/>
              </a:rPr>
              <a:t>Funds</a:t>
            </a:r>
            <a:r>
              <a:rPr lang="en-US" sz="4000" dirty="0" smtClean="0">
                <a:solidFill>
                  <a:schemeClr val="bg1"/>
                </a:solidFill>
                <a:ea typeface="Calibri"/>
                <a:cs typeface="Calibri"/>
              </a:rPr>
              <a:t> 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  </a:t>
            </a:r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  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3100" dirty="0" smtClean="0">
                <a:solidFill>
                  <a:schemeClr val="tx2">
                    <a:lumMod val="50000"/>
                  </a:schemeClr>
                </a:solidFill>
                <a:ea typeface="Calibri"/>
                <a:cs typeface="Calibri"/>
              </a:rPr>
              <a:t>increase 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ea typeface="Calibri"/>
                <a:cs typeface="Calibri"/>
              </a:rPr>
              <a:t>training </a:t>
            </a:r>
            <a:r>
              <a:rPr lang="en-US" sz="3100" dirty="0" smtClean="0">
                <a:solidFill>
                  <a:schemeClr val="tx2">
                    <a:lumMod val="50000"/>
                  </a:schemeClr>
                </a:solidFill>
                <a:ea typeface="Calibri"/>
                <a:cs typeface="Calibri"/>
              </a:rPr>
              <a:t>offer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3100" dirty="0" smtClean="0">
                <a:solidFill>
                  <a:schemeClr val="tx2">
                    <a:lumMod val="50000"/>
                  </a:schemeClr>
                </a:solidFill>
                <a:ea typeface="Calibri"/>
                <a:cs typeface="Calibri"/>
              </a:rPr>
              <a:t>improve 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ea typeface="Calibri"/>
                <a:cs typeface="Calibri"/>
              </a:rPr>
              <a:t>training resources design </a:t>
            </a:r>
            <a:endParaRPr lang="en-US" sz="3100" dirty="0" smtClean="0">
              <a:solidFill>
                <a:schemeClr val="tx2">
                  <a:lumMod val="50000"/>
                </a:schemeClr>
              </a:solidFill>
              <a:ea typeface="Calibri"/>
              <a:cs typeface="Calibri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3100" dirty="0" smtClean="0">
                <a:solidFill>
                  <a:schemeClr val="tx2">
                    <a:lumMod val="50000"/>
                  </a:schemeClr>
                </a:solidFill>
                <a:ea typeface="Calibri"/>
                <a:cs typeface="Calibri"/>
              </a:rPr>
              <a:t>Translations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3100" dirty="0">
                <a:solidFill>
                  <a:schemeClr val="tx2">
                    <a:lumMod val="50000"/>
                  </a:schemeClr>
                </a:solidFill>
                <a:ea typeface="Calibri"/>
                <a:cs typeface="Calibri"/>
              </a:rPr>
              <a:t>Communication tools </a:t>
            </a:r>
            <a:endParaRPr lang="es-AR" sz="3100" dirty="0">
              <a:solidFill>
                <a:schemeClr val="tx2">
                  <a:lumMod val="50000"/>
                </a:schemeClr>
              </a:solidFill>
              <a:ea typeface="Calibri"/>
              <a:cs typeface="Calibri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 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Calibri"/>
              </a:rPr>
              <a:t>Human</a:t>
            </a:r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  <a:ea typeface="Calibri"/>
                <a:cs typeface="Calibri"/>
              </a:rPr>
              <a:t> 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ea typeface="Calibri"/>
                <a:cs typeface="Calibri"/>
              </a:rPr>
              <a:t>Resources</a:t>
            </a:r>
            <a:endParaRPr lang="en-US" sz="4000" b="1" dirty="0">
              <a:solidFill>
                <a:schemeClr val="accent4">
                  <a:lumMod val="75000"/>
                </a:schemeClr>
              </a:solidFill>
              <a:ea typeface="Calibri"/>
              <a:cs typeface="Calibri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3100" dirty="0" smtClean="0">
                <a:solidFill>
                  <a:schemeClr val="tx2">
                    <a:lumMod val="50000"/>
                  </a:schemeClr>
                </a:solidFill>
                <a:ea typeface="Calibri"/>
                <a:cs typeface="Calibri"/>
              </a:rPr>
              <a:t>Limited number of  Experts  with teaching background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3100" dirty="0" smtClean="0">
                <a:solidFill>
                  <a:schemeClr val="tx2">
                    <a:lumMod val="50000"/>
                  </a:schemeClr>
                </a:solidFill>
                <a:ea typeface="Calibri"/>
                <a:cs typeface="Calibri"/>
              </a:rPr>
              <a:t>Time </a:t>
            </a:r>
            <a:r>
              <a:rPr lang="en-US" sz="3100" dirty="0">
                <a:solidFill>
                  <a:schemeClr val="tx2">
                    <a:lumMod val="50000"/>
                  </a:schemeClr>
                </a:solidFill>
                <a:ea typeface="Calibri"/>
                <a:cs typeface="Calibri"/>
              </a:rPr>
              <a:t>limitations:  Timing and lag time</a:t>
            </a:r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How do we develop a long lasting healthy relationship?</a:t>
            </a:r>
            <a:endParaRPr lang="es-AR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164766"/>
            <a:ext cx="2627496" cy="197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0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1214</TotalTime>
  <Words>684</Words>
  <Application>Microsoft Office PowerPoint</Application>
  <PresentationFormat>On-screen Show (4:3)</PresentationFormat>
  <Paragraphs>137</Paragraphs>
  <Slides>11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Tema de Office</vt:lpstr>
      <vt:lpstr> National Meteorological Service (SMN) University of Buenos Aires (UBA)   First steps towards Global  Campus</vt:lpstr>
      <vt:lpstr>PowerPoint Presentation</vt:lpstr>
      <vt:lpstr>PowerPoint Presentation</vt:lpstr>
      <vt:lpstr>PowerPoint Presentation</vt:lpstr>
      <vt:lpstr>  Partners or Competitors?  </vt:lpstr>
      <vt:lpstr>How do we develop a long lasting healthy relationship?</vt:lpstr>
      <vt:lpstr>How do we develop a long lasting healthy relationship?</vt:lpstr>
      <vt:lpstr>PowerPoint Presentation</vt:lpstr>
      <vt:lpstr>How do we develop a long lasting healthy relationship?</vt:lpstr>
      <vt:lpstr> How do we insert ourselves in the global training community?  </vt:lpstr>
      <vt:lpstr>Working towards a flourishing Global Campus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SMN-DCAO First steps towards Global  Campus</dc:title>
  <dc:creator>geo1</dc:creator>
  <cp:lastModifiedBy>Patrick Parrish</cp:lastModifiedBy>
  <cp:revision>116</cp:revision>
  <dcterms:created xsi:type="dcterms:W3CDTF">2017-10-20T16:04:21Z</dcterms:created>
  <dcterms:modified xsi:type="dcterms:W3CDTF">2017-10-31T12:20:34Z</dcterms:modified>
</cp:coreProperties>
</file>