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1" r:id="rId4"/>
    <p:sldId id="258" r:id="rId5"/>
    <p:sldId id="264" r:id="rId6"/>
    <p:sldId id="265" r:id="rId7"/>
    <p:sldId id="260" r:id="rId8"/>
    <p:sldId id="269" r:id="rId9"/>
    <p:sldId id="261" r:id="rId10"/>
    <p:sldId id="262" r:id="rId11"/>
    <p:sldId id="273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1EF"/>
    <a:srgbClr val="FF9900"/>
    <a:srgbClr val="FFCC99"/>
    <a:srgbClr val="FFFF00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2432" autoAdjust="0"/>
  </p:normalViewPr>
  <p:slideViewPr>
    <p:cSldViewPr>
      <p:cViewPr>
        <p:scale>
          <a:sx n="60" d="100"/>
          <a:sy n="60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29C53-63EB-479E-965D-4F9186A61788}" type="datetimeFigureOut">
              <a:rPr lang="en-US" smtClean="0"/>
              <a:pPr/>
              <a:t>31/10/2017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03461-A384-4612-A13B-03C1C2E47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3461-A384-4612-A13B-03C1C2E479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gap in training between Theory and Practice, and thus between University and NWS are well known. This generates competition between institutions.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dirty="0" smtClean="0"/>
          </a:p>
          <a:p>
            <a:endParaRPr lang="es-AR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3461-A384-4612-A13B-03C1C2E479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9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err="1" smtClean="0"/>
              <a:t>Each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one</a:t>
            </a:r>
            <a:r>
              <a:rPr lang="es-ES" sz="2800" baseline="0" dirty="0" smtClean="0"/>
              <a:t> has a </a:t>
            </a:r>
            <a:r>
              <a:rPr lang="es-ES" sz="2800" baseline="0" dirty="0" err="1" smtClean="0"/>
              <a:t>specific</a:t>
            </a:r>
            <a:r>
              <a:rPr lang="es-ES" sz="2800" baseline="0" dirty="0" smtClean="0"/>
              <a:t> Role and </a:t>
            </a:r>
            <a:r>
              <a:rPr lang="es-ES" sz="2800" baseline="0" dirty="0" err="1" smtClean="0"/>
              <a:t>must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perform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it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with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excellence</a:t>
            </a:r>
            <a:r>
              <a:rPr lang="es-ES" sz="2800" baseline="0" dirty="0" smtClean="0"/>
              <a:t> and </a:t>
            </a:r>
            <a:r>
              <a:rPr lang="es-ES" sz="2800" baseline="0" dirty="0" err="1" smtClean="0"/>
              <a:t>for</a:t>
            </a:r>
            <a:r>
              <a:rPr lang="es-ES" sz="2800" baseline="0" dirty="0" smtClean="0"/>
              <a:t> the </a:t>
            </a:r>
            <a:r>
              <a:rPr lang="es-ES" sz="2800" baseline="0" dirty="0" err="1" smtClean="0"/>
              <a:t>benefit</a:t>
            </a:r>
            <a:r>
              <a:rPr lang="es-ES" sz="2800" baseline="0" dirty="0" smtClean="0"/>
              <a:t> of </a:t>
            </a:r>
            <a:r>
              <a:rPr lang="es-ES" sz="2800" baseline="0" dirty="0" err="1" smtClean="0"/>
              <a:t>each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other</a:t>
            </a:r>
            <a:r>
              <a:rPr lang="es-ES" sz="28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aseline="0" dirty="0" smtClean="0"/>
              <a:t> </a:t>
            </a:r>
            <a:r>
              <a:rPr lang="es-ES" sz="2800" dirty="0" err="1" smtClean="0"/>
              <a:t>Communication</a:t>
            </a:r>
            <a:r>
              <a:rPr lang="es-ES" sz="2800" dirty="0" smtClean="0"/>
              <a:t> </a:t>
            </a:r>
            <a:r>
              <a:rPr lang="es-ES" sz="2800" dirty="0" err="1" smtClean="0"/>
              <a:t>between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institutions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is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essential</a:t>
            </a:r>
            <a:r>
              <a:rPr lang="es-ES" sz="2800" baseline="0" dirty="0" smtClean="0"/>
              <a:t> to </a:t>
            </a:r>
            <a:r>
              <a:rPr lang="es-ES" sz="2800" baseline="0" dirty="0" err="1" smtClean="0"/>
              <a:t>learn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about</a:t>
            </a:r>
            <a:r>
              <a:rPr lang="es-ES" sz="2800" baseline="0" dirty="0" smtClean="0"/>
              <a:t> the </a:t>
            </a:r>
            <a:r>
              <a:rPr lang="es-ES" sz="2800" baseline="0" dirty="0" err="1" smtClean="0"/>
              <a:t>needs</a:t>
            </a:r>
            <a:r>
              <a:rPr lang="es-ES" sz="2800" baseline="0" dirty="0" smtClean="0"/>
              <a:t> of </a:t>
            </a:r>
            <a:r>
              <a:rPr lang="es-ES" sz="2800" baseline="0" dirty="0" err="1" smtClean="0"/>
              <a:t>each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other</a:t>
            </a:r>
            <a:r>
              <a:rPr lang="es-ES" sz="28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aseline="0" dirty="0" smtClean="0"/>
              <a:t> </a:t>
            </a:r>
            <a:r>
              <a:rPr lang="es-ES" sz="2800" baseline="0" dirty="0" err="1" smtClean="0"/>
              <a:t>Competencies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framework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is</a:t>
            </a:r>
            <a:r>
              <a:rPr lang="es-ES" sz="2800" baseline="0" dirty="0" smtClean="0"/>
              <a:t> a </a:t>
            </a:r>
            <a:r>
              <a:rPr lang="es-ES" sz="2800" baseline="0" dirty="0" err="1" smtClean="0"/>
              <a:t>great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help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for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both</a:t>
            </a:r>
            <a:r>
              <a:rPr lang="es-ES" sz="2800" baseline="0" dirty="0" smtClean="0"/>
              <a:t> training </a:t>
            </a:r>
            <a:r>
              <a:rPr lang="es-ES" sz="2800" baseline="0" dirty="0" err="1" smtClean="0"/>
              <a:t>institutions</a:t>
            </a:r>
            <a:r>
              <a:rPr lang="es-ES" sz="2800" baseline="0" dirty="0" smtClean="0"/>
              <a:t>  to </a:t>
            </a:r>
            <a:r>
              <a:rPr lang="es-ES" sz="2800" baseline="0" dirty="0" err="1" smtClean="0"/>
              <a:t>work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on</a:t>
            </a:r>
            <a:r>
              <a:rPr lang="es-ES" sz="2800" baseline="0" dirty="0" smtClean="0"/>
              <a:t> </a:t>
            </a:r>
            <a:r>
              <a:rPr lang="es-ES" sz="2800" baseline="0" dirty="0" err="1" smtClean="0"/>
              <a:t>together</a:t>
            </a:r>
            <a:r>
              <a:rPr lang="es-ES" sz="28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aseline="0" dirty="0" smtClean="0"/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must continue in </a:t>
            </a:r>
            <a:r>
              <a:rPr lang="es-E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esearch</a:t>
            </a:r>
            <a:r>
              <a:rPr lang="es-E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</a:t>
            </a:r>
            <a:r>
              <a:rPr lang="es-E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s-ES" sz="2800" dirty="0" err="1" smtClean="0">
                <a:solidFill>
                  <a:srgbClr val="FF0000"/>
                </a:solidFill>
              </a:rPr>
              <a:t>services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which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have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been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neglected</a:t>
            </a:r>
            <a:r>
              <a:rPr lang="es-ES" sz="2800" dirty="0" smtClean="0">
                <a:solidFill>
                  <a:srgbClr val="FF0000"/>
                </a:solidFill>
              </a:rPr>
              <a:t>???????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must not be isolated  be isolated </a:t>
            </a:r>
            <a:r>
              <a:rPr lang="es-E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operational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dediated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 </a:t>
            </a:r>
            <a:r>
              <a:rPr lang="es-ES" sz="2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s-E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what new tech and changes are taking place at SMN, regional and global, WMO </a:t>
            </a:r>
            <a:r>
              <a:rPr lang="en-U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priorites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trends, guidelines</a:t>
            </a:r>
            <a:endParaRPr lang="es-E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3461-A384-4612-A13B-03C1C2E479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Relampago</a:t>
            </a:r>
            <a:r>
              <a:rPr lang="es-ES" dirty="0" smtClean="0"/>
              <a:t>, </a:t>
            </a:r>
            <a:r>
              <a:rPr lang="es-ES" dirty="0" err="1" smtClean="0"/>
              <a:t>For</a:t>
            </a:r>
            <a:r>
              <a:rPr lang="es-ES" dirty="0" smtClean="0"/>
              <a:t> training: </a:t>
            </a:r>
            <a:r>
              <a:rPr lang="es-ES" dirty="0" err="1" smtClean="0"/>
              <a:t>development</a:t>
            </a:r>
            <a:r>
              <a:rPr lang="es-ES" dirty="0" smtClean="0"/>
              <a:t> of new </a:t>
            </a:r>
            <a:r>
              <a:rPr lang="es-ES" dirty="0" err="1" smtClean="0"/>
              <a:t>courses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Aviation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Antartic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Atmospheric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Electricity</a:t>
            </a:r>
            <a:r>
              <a:rPr lang="es-ES" baseline="0" dirty="0" smtClean="0"/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developments are generated in cooperation between University scientists and SMN research office. Efforts are being made to train personnel for the operational phase of these developments.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SMN finances scholarships for University students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SMN professionals train future professionals at University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final training courses are hosted by SMN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SMN-University Co direction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Licenciatura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PhD thesis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Courses for operational staff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3461-A384-4612-A13B-03C1C2E479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funds to increase training offer and improve design of training resources. Limited number of experts with background in education.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ew advances take off time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current work and research. At university experts are reluctant to engage in new courses….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Overworking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funding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Overcoming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obstacles</a:t>
            </a:r>
            <a:endParaRPr lang="es-AR" sz="1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Economic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disadvantage</a:t>
            </a:r>
            <a:endParaRPr lang="es-AR" sz="1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Improvements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needed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Team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Work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and  </a:t>
            </a:r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organization</a:t>
            </a:r>
            <a:endParaRPr lang="es-AR" sz="1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AR" sz="1200" i="1" dirty="0" err="1" smtClean="0">
                <a:solidFill>
                  <a:schemeClr val="accent4">
                    <a:lumMod val="75000"/>
                  </a:schemeClr>
                </a:solidFill>
              </a:rPr>
              <a:t>Involvement</a:t>
            </a:r>
            <a:r>
              <a:rPr lang="es-AR" sz="1200" i="1" dirty="0" smtClean="0">
                <a:solidFill>
                  <a:schemeClr val="accent4">
                    <a:lumMod val="75000"/>
                  </a:schemeClr>
                </a:solidFill>
              </a:rPr>
              <a:t> in training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3461-A384-4612-A13B-03C1C2E479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 Our involvement in region RAIII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 SMN and University free on line courses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Southern Hemisphere examples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 training resources from projects (Workbook for forecasters)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8- Sharing with the all the community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experience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reduce the gap between our institutions we want to collaborate in developing  projects to reduce gaps in training in other places.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and how??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Campus  puts projects into action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ejecutar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example Interest in participating other Projects (e.g.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EUMETLearn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Blended International Foundational Meteorological Course)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3461-A384-4612-A13B-03C1C2E479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0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74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57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10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748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04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318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004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778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69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51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tint val="44500"/>
                <a:satMod val="160000"/>
                <a:alpha val="1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2230-0171-41D1-881B-EE1B0661AD04}" type="datetimeFigureOut">
              <a:rPr lang="es-AR" smtClean="0"/>
              <a:pPr/>
              <a:t>31/10/2017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38EC-A62A-4191-AC0A-C65F4DF1D34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51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tint val="44500"/>
                <a:satMod val="160000"/>
                <a:alpha val="1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1134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0" y="-42599"/>
            <a:ext cx="9144000" cy="1134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24936" cy="223224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National Meteorological Service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(SMN)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University of Buenos Aires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(UBA) 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</a:rPr>
              <a:t>First steps towards Global  Campus</a:t>
            </a:r>
            <a:endParaRPr lang="es-AR" sz="49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198984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Marinés Campos (RTC-SMN)</a:t>
            </a:r>
          </a:p>
          <a:p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Moira Doyle (UBA)</a:t>
            </a:r>
            <a:endParaRPr lang="es-A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777"/>
            <a:ext cx="1648895" cy="78518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45" y="211542"/>
            <a:ext cx="581450" cy="82192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932040" y="260648"/>
            <a:ext cx="432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Regional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Training Center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Argentina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82273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rgbClr val="FFCC99">
                <a:alpha val="15686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88" y="4122553"/>
            <a:ext cx="5107965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How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do we insert ourselves in the global training community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s-AR" sz="2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2619979"/>
            <a:ext cx="3533522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Sharing   and Contributing </a:t>
            </a:r>
            <a:endParaRPr lang="es-AR" sz="2000" b="1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-285750">
              <a:lnSpc>
                <a:spcPct val="150000"/>
              </a:lnSpc>
              <a:buFont typeface="Wingdings"/>
              <a:buChar char="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Providing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Southern H.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cases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7313" lvl="0" indent="-87313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Participating in regional and international Projects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69875" lvl="0" indent="-269875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Participating  in Collaborative Training</a:t>
            </a:r>
          </a:p>
          <a:p>
            <a:pPr marL="269875" indent="-269875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Translation Center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0034" y="1413205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Campus </a:t>
            </a:r>
            <a:r>
              <a:rPr lang="en-US" sz="2000" dirty="0" smtClean="0">
                <a:solidFill>
                  <a:srgbClr val="0070C0"/>
                </a:solidFill>
              </a:rPr>
              <a:t>is the natural educational hub, a revolution in Meteorology training which strengthens bonds, sharing and collaboration. </a:t>
            </a:r>
            <a:r>
              <a:rPr lang="en-US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of mindset  that will be beneficial to 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66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6" y="404664"/>
            <a:ext cx="8287209" cy="91176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Working towards a flourishing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Global Campus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59" y="2437485"/>
            <a:ext cx="4685824" cy="47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6" y="4509120"/>
            <a:ext cx="14573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6" y="4026292"/>
            <a:ext cx="198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chemeClr val="tx2"/>
                </a:solidFill>
              </a:rPr>
              <a:t>SYMET</a:t>
            </a:r>
            <a:r>
              <a:rPr lang="es-A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200" b="1" dirty="0" smtClean="0">
                <a:solidFill>
                  <a:schemeClr val="tx2"/>
                </a:solidFill>
              </a:rPr>
              <a:t>XIII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80853" y="2060848"/>
            <a:ext cx="2725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chemeClr val="accent6"/>
                </a:solidFill>
              </a:rPr>
              <a:t>Action Plan </a:t>
            </a:r>
          </a:p>
          <a:p>
            <a:r>
              <a:rPr lang="es-AR" sz="4000" b="1" dirty="0" smtClean="0">
                <a:solidFill>
                  <a:schemeClr val="accent6"/>
                </a:solidFill>
              </a:rPr>
              <a:t>UBA - SMN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7" name="6 Flecha en U"/>
          <p:cNvSpPr/>
          <p:nvPr/>
        </p:nvSpPr>
        <p:spPr>
          <a:xfrm>
            <a:off x="899592" y="1772816"/>
            <a:ext cx="5760640" cy="2279586"/>
          </a:xfrm>
          <a:prstGeom prst="uturnArrow">
            <a:avLst>
              <a:gd name="adj1" fmla="val 6122"/>
              <a:gd name="adj2" fmla="val 23568"/>
              <a:gd name="adj3" fmla="val 23948"/>
              <a:gd name="adj4" fmla="val 16393"/>
              <a:gd name="adj5" fmla="val 40341"/>
            </a:avLst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4017613"/>
            <a:ext cx="201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chemeClr val="tx2"/>
                </a:solidFill>
              </a:rPr>
              <a:t>SYMET XIV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9519" y="1004031"/>
            <a:ext cx="8496943" cy="5832648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WMO  Guidelines 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Training for Operational tasks</a:t>
            </a:r>
            <a:r>
              <a:rPr lang="en-US" sz="4000" dirty="0" smtClean="0">
                <a:ea typeface="Calibri"/>
                <a:cs typeface="Calibri"/>
              </a:rPr>
              <a:t>,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focused on competencies to improve Service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Continuous training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Training new technologies, </a:t>
            </a:r>
            <a:r>
              <a:rPr lang="es-AR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new approaches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s-AR" sz="4000" i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How</a:t>
            </a:r>
            <a:r>
              <a:rPr lang="es-AR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?</a:t>
            </a:r>
            <a:endParaRPr lang="en-US" sz="4000" dirty="0" smtClean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Online and blended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training 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 (courses and workshops). </a:t>
            </a:r>
          </a:p>
          <a:p>
            <a:pPr algn="just">
              <a:lnSpc>
                <a:spcPct val="115000"/>
              </a:lnSpc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Keep updated and connected by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 participation in international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  projects, conferences, events</a:t>
            </a:r>
          </a:p>
          <a:p>
            <a:pPr algn="just">
              <a:lnSpc>
                <a:spcPct val="115000"/>
              </a:lnSpc>
              <a:buFont typeface="Symbol"/>
              <a:buChar char=""/>
            </a:pPr>
            <a:endParaRPr lang="es-AR" sz="4400" b="1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s-AR" sz="4400" b="1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58" y="3933056"/>
            <a:ext cx="3216203" cy="261784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11560" y="235834"/>
            <a:ext cx="7814127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2800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RTC </a:t>
            </a:r>
            <a:r>
              <a:rPr lang="es-AR" sz="28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National </a:t>
            </a:r>
            <a:r>
              <a:rPr lang="es-AR" sz="2800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Meteorological Service </a:t>
            </a:r>
            <a:r>
              <a:rPr lang="es-AR" sz="28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(SMN</a:t>
            </a:r>
            <a:r>
              <a:rPr lang="es-AR" sz="28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) _  </a:t>
            </a:r>
            <a:r>
              <a:rPr lang="es-AR" sz="28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RAIII</a:t>
            </a:r>
            <a:endParaRPr lang="es-AR" sz="2800" b="1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88640"/>
            <a:ext cx="8418918" cy="6974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75" y="1350104"/>
            <a:ext cx="7186062" cy="43831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8540" y="195595"/>
            <a:ext cx="828047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AR" sz="3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RTC SMN_ Short online </a:t>
            </a:r>
            <a:r>
              <a:rPr lang="es-AR" sz="3200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courses</a:t>
            </a:r>
            <a:r>
              <a:rPr lang="es-AR" sz="3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AR" sz="3200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for</a:t>
            </a:r>
            <a:r>
              <a:rPr lang="es-AR" sz="3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RAIII _2017</a:t>
            </a:r>
            <a:endParaRPr lang="es-AR" sz="3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94359" y="948892"/>
            <a:ext cx="3075778" cy="30777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AR" sz="1400" dirty="0" err="1" smtClean="0">
                <a:solidFill>
                  <a:schemeClr val="bg1"/>
                </a:solidFill>
                <a:ea typeface="Calibri"/>
                <a:cs typeface="Calibri"/>
              </a:rPr>
              <a:t>Hydrological</a:t>
            </a:r>
            <a:r>
              <a:rPr lang="es-AR" sz="1400" dirty="0" smtClean="0">
                <a:solidFill>
                  <a:schemeClr val="bg1"/>
                </a:solidFill>
                <a:ea typeface="Calibri"/>
                <a:cs typeface="Calibri"/>
              </a:rPr>
              <a:t> Balance and  AWS  in Nov</a:t>
            </a:r>
            <a:endParaRPr lang="es-AR" sz="1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7064" y="5880999"/>
            <a:ext cx="785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tx2"/>
                </a:solidFill>
              </a:rPr>
              <a:t>RESOURCES </a:t>
            </a:r>
            <a:r>
              <a:rPr lang="es-AR" sz="2400" dirty="0" smtClean="0">
                <a:solidFill>
                  <a:schemeClr val="tx2"/>
                </a:solidFill>
              </a:rPr>
              <a:t>: </a:t>
            </a:r>
            <a:r>
              <a:rPr lang="es-AR" sz="2400" b="1" dirty="0" err="1" smtClean="0">
                <a:solidFill>
                  <a:schemeClr val="tx2"/>
                </a:solidFill>
              </a:rPr>
              <a:t>Workbook</a:t>
            </a:r>
            <a:r>
              <a:rPr lang="es-AR" sz="2400" dirty="0" smtClean="0">
                <a:solidFill>
                  <a:schemeClr val="tx2"/>
                </a:solidFill>
              </a:rPr>
              <a:t> </a:t>
            </a:r>
            <a:r>
              <a:rPr lang="es-AR" sz="2400" dirty="0" err="1" smtClean="0">
                <a:solidFill>
                  <a:schemeClr val="tx2"/>
                </a:solidFill>
              </a:rPr>
              <a:t>for</a:t>
            </a:r>
            <a:r>
              <a:rPr lang="es-AR" sz="2400" dirty="0" smtClean="0">
                <a:solidFill>
                  <a:schemeClr val="tx2"/>
                </a:solidFill>
              </a:rPr>
              <a:t> </a:t>
            </a:r>
            <a:r>
              <a:rPr lang="es-AR" sz="2400" dirty="0" err="1" smtClean="0">
                <a:solidFill>
                  <a:schemeClr val="tx2"/>
                </a:solidFill>
              </a:rPr>
              <a:t>forecasters</a:t>
            </a:r>
            <a:r>
              <a:rPr lang="es-AR" sz="2400" dirty="0" smtClean="0">
                <a:solidFill>
                  <a:schemeClr val="tx2"/>
                </a:solidFill>
              </a:rPr>
              <a:t> and </a:t>
            </a:r>
            <a:r>
              <a:rPr lang="es-AR" sz="2400" b="1" dirty="0" smtClean="0">
                <a:solidFill>
                  <a:schemeClr val="tx2"/>
                </a:solidFill>
              </a:rPr>
              <a:t>GOES</a:t>
            </a:r>
            <a:r>
              <a:rPr lang="es-AR" sz="2400" dirty="0" smtClean="0">
                <a:solidFill>
                  <a:schemeClr val="tx2"/>
                </a:solidFill>
              </a:rPr>
              <a:t> </a:t>
            </a:r>
            <a:r>
              <a:rPr lang="es-AR" sz="2400" b="1" dirty="0" smtClean="0">
                <a:solidFill>
                  <a:schemeClr val="tx2"/>
                </a:solidFill>
              </a:rPr>
              <a:t>16</a:t>
            </a:r>
            <a:r>
              <a:rPr lang="es-AR" sz="2400" dirty="0" smtClean="0">
                <a:solidFill>
                  <a:schemeClr val="tx2"/>
                </a:solidFill>
              </a:rPr>
              <a:t> </a:t>
            </a:r>
            <a:r>
              <a:rPr lang="es-AR" sz="2400" b="1" dirty="0" smtClean="0">
                <a:solidFill>
                  <a:schemeClr val="tx2"/>
                </a:solidFill>
              </a:rPr>
              <a:t>training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620688"/>
            <a:ext cx="8373616" cy="5030019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The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University (UBA)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Worldwide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recognized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professors educating </a:t>
            </a:r>
          </a:p>
          <a:p>
            <a:pPr marL="0" lvl="0" indent="0">
              <a:buSzPct val="150000"/>
              <a:buNone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high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standard professionals  and technicians</a:t>
            </a:r>
          </a:p>
          <a:p>
            <a:pPr marL="355600" lvl="0" indent="-355600">
              <a:buSzPct val="150000"/>
              <a:buNone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WMO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BIP M and BIP MT and guidelines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s-AR" sz="2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Immediate access to the state of the art in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training and research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es-AR" sz="2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Venturing in 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Distance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L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earning</a:t>
            </a:r>
            <a:r>
              <a:rPr lang="en-US" sz="2200" dirty="0">
                <a:ea typeface="Calibri"/>
                <a:cs typeface="Calibri"/>
              </a:rPr>
              <a:t>.</a:t>
            </a:r>
            <a:endParaRPr lang="es-AR" sz="2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AR" sz="2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89390"/>
            <a:ext cx="4385692" cy="223033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3528" y="620688"/>
            <a:ext cx="835292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/>
            </a:r>
            <a:br>
              <a:rPr lang="en-US" b="1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</a:br>
            <a:r>
              <a:rPr lang="en-US" b="1" dirty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/>
            </a:r>
            <a:br>
              <a:rPr lang="en-US" b="1" dirty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Partners</a:t>
            </a:r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or Competitors?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163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48" y="1657587"/>
            <a:ext cx="2187040" cy="219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42976" y="114298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err="1" smtClean="0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AR" sz="2800" dirty="0" err="1" smtClean="0">
                <a:solidFill>
                  <a:schemeClr val="accent1">
                    <a:lumMod val="75000"/>
                  </a:schemeClr>
                </a:solidFill>
              </a:rPr>
              <a:t>goals</a:t>
            </a: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AR" sz="2800" dirty="0" err="1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AR" sz="2800" dirty="0" err="1" smtClean="0">
                <a:solidFill>
                  <a:schemeClr val="accent1">
                    <a:lumMod val="75000"/>
                  </a:schemeClr>
                </a:solidFill>
              </a:rPr>
              <a:t>criteria</a:t>
            </a:r>
            <a:endParaRPr lang="es-AR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98258" y="3982714"/>
            <a:ext cx="194502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As partners:</a:t>
            </a:r>
          </a:p>
          <a:p>
            <a:r>
              <a:rPr lang="es-AR" sz="2000" dirty="0" err="1" smtClean="0">
                <a:solidFill>
                  <a:schemeClr val="tx2"/>
                </a:solidFill>
              </a:rPr>
              <a:t>Complementary</a:t>
            </a:r>
            <a:endParaRPr lang="es-AR" sz="2000" dirty="0" smtClean="0">
              <a:solidFill>
                <a:schemeClr val="tx2"/>
              </a:solidFill>
            </a:endParaRPr>
          </a:p>
          <a:p>
            <a:r>
              <a:rPr lang="es-AR" sz="2000" dirty="0" err="1" smtClean="0">
                <a:solidFill>
                  <a:schemeClr val="tx2"/>
                </a:solidFill>
              </a:rPr>
              <a:t>Opportunity</a:t>
            </a:r>
            <a:endParaRPr lang="es-AR" sz="2000" dirty="0" smtClean="0">
              <a:solidFill>
                <a:schemeClr val="tx2"/>
              </a:solidFill>
            </a:endParaRPr>
          </a:p>
          <a:p>
            <a:r>
              <a:rPr lang="es-AR" sz="2000" dirty="0" err="1" smtClean="0">
                <a:solidFill>
                  <a:schemeClr val="tx2"/>
                </a:solidFill>
              </a:rPr>
              <a:t>Synergy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1076201" y="3982714"/>
            <a:ext cx="2470420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es-AR" sz="2800" dirty="0" err="1" smtClean="0">
                <a:solidFill>
                  <a:schemeClr val="accent1">
                    <a:lumMod val="75000"/>
                  </a:schemeClr>
                </a:solidFill>
              </a:rPr>
              <a:t>competitors</a:t>
            </a: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Funds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Leadership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Repetition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Human resources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00100" y="591718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chemeClr val="tx2"/>
                </a:solidFill>
              </a:rPr>
              <a:t>C</a:t>
            </a:r>
            <a:r>
              <a:rPr lang="en-US" sz="2400" dirty="0" err="1" smtClean="0">
                <a:solidFill>
                  <a:schemeClr val="tx2"/>
                </a:solidFill>
              </a:rPr>
              <a:t>onflict</a:t>
            </a:r>
            <a:r>
              <a:rPr lang="en-US" sz="2400" dirty="0" smtClean="0">
                <a:solidFill>
                  <a:schemeClr val="tx2"/>
                </a:solidFill>
              </a:rPr>
              <a:t> still going on: sensitivities, vision of each other</a:t>
            </a:r>
            <a:endParaRPr lang="es-E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3541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How do we develop a long lasting healthy relationship?</a:t>
            </a:r>
            <a:endParaRPr lang="es-A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608512"/>
          </a:xfrm>
          <a:ln w="38100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SzPct val="150000"/>
              <a:buNone/>
            </a:pPr>
            <a:endParaRPr lang="en-US" sz="1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SzPct val="150000"/>
              <a:buNone/>
            </a:pPr>
            <a:r>
              <a:rPr lang="en-US" sz="12800" dirty="0" smtClean="0">
                <a:solidFill>
                  <a:schemeClr val="accent4">
                    <a:lumMod val="75000"/>
                  </a:schemeClr>
                </a:solidFill>
              </a:rPr>
              <a:t>University                            SMN </a:t>
            </a: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5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SzPct val="150000"/>
              <a:buNone/>
            </a:pPr>
            <a:r>
              <a:rPr lang="en-US" sz="12800" dirty="0" smtClean="0">
                <a:solidFill>
                  <a:schemeClr val="accent4">
                    <a:lumMod val="75000"/>
                  </a:schemeClr>
                </a:solidFill>
              </a:rPr>
              <a:t>                   theory                           practice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12800" dirty="0" smtClean="0">
                <a:solidFill>
                  <a:schemeClr val="accent4">
                    <a:lumMod val="75000"/>
                  </a:schemeClr>
                </a:solidFill>
              </a:rPr>
              <a:t>                   R &amp; D                             Service  </a:t>
            </a:r>
            <a:r>
              <a:rPr lang="en-US" sz="51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en-US" sz="51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5100" dirty="0" smtClean="0">
                <a:solidFill>
                  <a:schemeClr val="accent4">
                    <a:lumMod val="75000"/>
                  </a:schemeClr>
                </a:solidFill>
              </a:rPr>
              <a:t>                        </a:t>
            </a:r>
            <a:r>
              <a:rPr lang="en-US" sz="12800" dirty="0" smtClean="0">
                <a:solidFill>
                  <a:schemeClr val="accent4">
                    <a:lumMod val="75000"/>
                  </a:schemeClr>
                </a:solidFill>
              </a:rPr>
              <a:t>Professionals as Partners in training </a:t>
            </a:r>
            <a:endParaRPr lang="es-AR" sz="128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es-AR" sz="128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en-US" sz="128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en-US" sz="12800" dirty="0" smtClean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2656325" y="3083778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abajo 10"/>
          <p:cNvSpPr/>
          <p:nvPr/>
        </p:nvSpPr>
        <p:spPr>
          <a:xfrm>
            <a:off x="6399134" y="3109516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>
            <a:off x="4998380" y="2446787"/>
            <a:ext cx="978408" cy="79121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derecha 12"/>
          <p:cNvSpPr/>
          <p:nvPr/>
        </p:nvSpPr>
        <p:spPr>
          <a:xfrm rot="10800000">
            <a:off x="4019972" y="2446787"/>
            <a:ext cx="978408" cy="7912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4118111" y="2652807"/>
            <a:ext cx="167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COMPETENCIES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137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701" y="1052736"/>
            <a:ext cx="8334138" cy="580526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SMN-UBA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together as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PARTNERS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                    </a:t>
            </a:r>
          </a:p>
          <a:p>
            <a:pPr lvl="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New developments (Research and Training)</a:t>
            </a:r>
            <a:endParaRPr lang="es-AR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Graduate Diploma (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Lic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.)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and PhD Thesis co-direction</a:t>
            </a:r>
            <a:endParaRPr lang="es-AR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SMN professionals are instructors at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University</a:t>
            </a:r>
          </a:p>
          <a:p>
            <a:pPr lvl="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Scholarships for University students</a:t>
            </a:r>
          </a:p>
          <a:p>
            <a:pPr lvl="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Final course hosted by SMN</a:t>
            </a:r>
            <a:endParaRPr lang="es-AR" sz="2800" dirty="0" smtClean="0">
              <a:solidFill>
                <a:srgbClr val="8064A2">
                  <a:lumMod val="75000"/>
                </a:srgbClr>
              </a:solidFill>
              <a:ea typeface="Calibri"/>
              <a:cs typeface="Times New Roman"/>
            </a:endParaRPr>
          </a:p>
          <a:p>
            <a:pPr marL="182880" lvl="0" indent="-9144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 University  courses for operational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meteorologists (in progress)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31224" cy="580926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How do we develop a long lasting healthy relationship?</a:t>
            </a:r>
            <a:endParaRPr lang="es-A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at.fcen.uba.ar/extension123_archivos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783" y="4581128"/>
            <a:ext cx="3055133" cy="196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3" y="2581131"/>
            <a:ext cx="3494350" cy="2689761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584979" y="2632829"/>
            <a:ext cx="3150972" cy="43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539552" y="2983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How do we develop a long lasting healthy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relationship</a:t>
            </a:r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?</a:t>
            </a:r>
            <a:endParaRPr lang="es-AR" sz="2000" dirty="0"/>
          </a:p>
        </p:txBody>
      </p:sp>
      <p:sp>
        <p:nvSpPr>
          <p:cNvPr id="4" name="Rectángulo 3"/>
          <p:cNvSpPr/>
          <p:nvPr/>
        </p:nvSpPr>
        <p:spPr>
          <a:xfrm>
            <a:off x="733233" y="1063870"/>
            <a:ext cx="3162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800" dirty="0" err="1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Together</a:t>
            </a:r>
            <a:r>
              <a:rPr lang="es-AR" sz="2800" dirty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 </a:t>
            </a:r>
            <a:r>
              <a:rPr lang="es-AR" sz="2800" dirty="0" smtClean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in  </a:t>
            </a:r>
            <a:r>
              <a:rPr lang="es-AR" sz="2800" dirty="0">
                <a:solidFill>
                  <a:srgbClr val="8064A2">
                    <a:lumMod val="75000"/>
                  </a:srgbClr>
                </a:solidFill>
                <a:ea typeface="Calibri"/>
                <a:cs typeface="Calibri"/>
              </a:rPr>
              <a:t>projects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64" y="1122769"/>
            <a:ext cx="807002" cy="5639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576" y="1002865"/>
            <a:ext cx="665507" cy="6655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351" y="1078994"/>
            <a:ext cx="607704" cy="607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0951" y="1210401"/>
            <a:ext cx="1065453" cy="503240"/>
          </a:xfrm>
          <a:prstGeom prst="rect">
            <a:avLst/>
          </a:prstGeom>
        </p:spPr>
      </p:pic>
      <p:sp>
        <p:nvSpPr>
          <p:cNvPr id="12" name="11 Flecha curvada hacia abajo"/>
          <p:cNvSpPr/>
          <p:nvPr/>
        </p:nvSpPr>
        <p:spPr>
          <a:xfrm rot="21366750">
            <a:off x="2888216" y="1622038"/>
            <a:ext cx="2184209" cy="803721"/>
          </a:xfrm>
          <a:prstGeom prst="curvedDownArrow">
            <a:avLst>
              <a:gd name="adj1" fmla="val 31219"/>
              <a:gd name="adj2" fmla="val 68680"/>
              <a:gd name="adj3" fmla="val 59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62" y="2632829"/>
            <a:ext cx="3448489" cy="25863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400425"/>
            <a:ext cx="4953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98" y="4365104"/>
            <a:ext cx="4717536" cy="11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591597" y="2617051"/>
            <a:ext cx="317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Application</a:t>
            </a:r>
            <a:r>
              <a:rPr lang="es-AR" dirty="0" smtClean="0"/>
              <a:t> of CM in </a:t>
            </a:r>
            <a:r>
              <a:rPr lang="es-AR" dirty="0" err="1" smtClean="0"/>
              <a:t>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1412776"/>
            <a:ext cx="8414656" cy="525658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6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Challenges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Funds</a:t>
            </a:r>
            <a:r>
              <a:rPr lang="en-US" sz="4000" dirty="0" smtClean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increase 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training 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offer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improve 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training resources design </a:t>
            </a:r>
            <a:endParaRPr lang="en-US" sz="3100" dirty="0" smtClean="0">
              <a:solidFill>
                <a:schemeClr val="tx2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Translations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Communication tools </a:t>
            </a:r>
            <a:endParaRPr lang="es-AR" sz="3100" dirty="0">
              <a:solidFill>
                <a:schemeClr val="tx2">
                  <a:lumMod val="50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Human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Resources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Limited number of  Experts  with teaching background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Time 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limitations:  Timing and lag time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we develop a long lasting healthy relationship?</a:t>
            </a:r>
            <a:endParaRPr lang="es-A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64766"/>
            <a:ext cx="2627496" cy="19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684</Words>
  <Application>Microsoft Office PowerPoint</Application>
  <PresentationFormat>On-screen Show (4:3)</PresentationFormat>
  <Paragraphs>137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 National Meteorological Service (SMN) University of Buenos Aires (UBA)   First steps towards Global  Campus</vt:lpstr>
      <vt:lpstr>PowerPoint Presentation</vt:lpstr>
      <vt:lpstr>PowerPoint Presentation</vt:lpstr>
      <vt:lpstr>PowerPoint Presentation</vt:lpstr>
      <vt:lpstr>  Partners or Competitors?  </vt:lpstr>
      <vt:lpstr>How do we develop a long lasting healthy relationship?</vt:lpstr>
      <vt:lpstr>How do we develop a long lasting healthy relationship?</vt:lpstr>
      <vt:lpstr>PowerPoint Presentation</vt:lpstr>
      <vt:lpstr>How do we develop a long lasting healthy relationship?</vt:lpstr>
      <vt:lpstr> How do we insert ourselves in the global training community?  </vt:lpstr>
      <vt:lpstr>Working towards a flourishing Global Campus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SMN-DCAO First steps towards Global  Campus</dc:title>
  <dc:creator>geo1</dc:creator>
  <cp:lastModifiedBy>Patrick Parrish</cp:lastModifiedBy>
  <cp:revision>116</cp:revision>
  <dcterms:created xsi:type="dcterms:W3CDTF">2017-10-20T16:04:21Z</dcterms:created>
  <dcterms:modified xsi:type="dcterms:W3CDTF">2017-10-31T12:20:34Z</dcterms:modified>
</cp:coreProperties>
</file>