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79" r:id="rId2"/>
    <p:sldId id="280" r:id="rId3"/>
    <p:sldId id="321" r:id="rId4"/>
    <p:sldId id="326" r:id="rId5"/>
    <p:sldId id="322" r:id="rId6"/>
    <p:sldId id="395" r:id="rId7"/>
    <p:sldId id="323" r:id="rId8"/>
    <p:sldId id="396" r:id="rId9"/>
    <p:sldId id="286" r:id="rId10"/>
    <p:sldId id="397" r:id="rId11"/>
    <p:sldId id="287" r:id="rId12"/>
    <p:sldId id="398" r:id="rId13"/>
    <p:sldId id="288" r:id="rId14"/>
    <p:sldId id="399" r:id="rId15"/>
    <p:sldId id="289" r:id="rId16"/>
    <p:sldId id="401" r:id="rId17"/>
    <p:sldId id="290" r:id="rId18"/>
    <p:sldId id="402" r:id="rId19"/>
    <p:sldId id="291" r:id="rId20"/>
    <p:sldId id="403" r:id="rId21"/>
    <p:sldId id="292" r:id="rId22"/>
    <p:sldId id="404" r:id="rId23"/>
    <p:sldId id="419" r:id="rId24"/>
    <p:sldId id="405" r:id="rId25"/>
    <p:sldId id="274" r:id="rId26"/>
    <p:sldId id="407" r:id="rId27"/>
    <p:sldId id="270" r:id="rId28"/>
    <p:sldId id="408" r:id="rId29"/>
    <p:sldId id="271" r:id="rId30"/>
    <p:sldId id="409" r:id="rId31"/>
    <p:sldId id="257" r:id="rId32"/>
    <p:sldId id="410" r:id="rId33"/>
    <p:sldId id="268" r:id="rId34"/>
    <p:sldId id="411" r:id="rId35"/>
    <p:sldId id="421" r:id="rId36"/>
    <p:sldId id="412" r:id="rId37"/>
    <p:sldId id="422" r:id="rId38"/>
    <p:sldId id="413" r:id="rId39"/>
    <p:sldId id="265" r:id="rId40"/>
    <p:sldId id="414" r:id="rId41"/>
    <p:sldId id="263" r:id="rId42"/>
    <p:sldId id="415" r:id="rId43"/>
    <p:sldId id="264" r:id="rId44"/>
    <p:sldId id="416" r:id="rId45"/>
    <p:sldId id="317" r:id="rId46"/>
    <p:sldId id="417" r:id="rId47"/>
    <p:sldId id="318" r:id="rId48"/>
    <p:sldId id="418" r:id="rId49"/>
    <p:sldId id="281" r:id="rId5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00C85A"/>
    <a:srgbClr val="5EB67B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F454E-E28E-473C-8BBB-629B66BCA3CE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5CC0-13DE-4AE5-A3E3-B01C121E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F261-6972-4F28-B77D-A563A64B72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5CC0-13DE-4AE5-A3E3-B01C121EC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4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7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ffg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rcwater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82"/>
            <a:ext cx="9216000" cy="691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556792"/>
            <a:ext cx="7690749" cy="2121033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>
                <a:latin typeface="Arial    "/>
              </a:rPr>
              <a:t/>
            </a:r>
            <a:br>
              <a:rPr lang="en-US" altLang="en-US" sz="2800" b="1" dirty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> </a:t>
            </a:r>
            <a:r>
              <a:rPr lang="ar-SA" altLang="en-US" sz="2800" b="1" dirty="0">
                <a:latin typeface="Arial    "/>
              </a:rPr>
              <a:t>تدريب </a:t>
            </a:r>
            <a:r>
              <a:rPr lang="ar-SA" altLang="en-US" sz="2800" b="1" dirty="0" smtClean="0">
                <a:latin typeface="Arial    "/>
              </a:rPr>
              <a:t>عملي</a:t>
            </a: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ar-SA" altLang="en-US" sz="2800" b="1" dirty="0">
                <a:latin typeface="Arial    "/>
              </a:rPr>
              <a:t>إصدار إنذارات بالفيضانات الخاطفة ونشرها، وكيف يمكن أن يساهم دعم متنبئي نظام التوجيه الخاص بالفيضانات الخاطفة </a:t>
            </a:r>
            <a:r>
              <a:rPr lang="en-GB" altLang="en-US" sz="2800" b="1" dirty="0" smtClean="0">
                <a:latin typeface="Arial    "/>
              </a:rPr>
              <a:t>(FFGS</a:t>
            </a:r>
            <a:r>
              <a:rPr lang="en-GB" altLang="en-US" sz="2800" b="1" dirty="0">
                <a:latin typeface="Arial    "/>
              </a:rPr>
              <a:t>) </a:t>
            </a:r>
            <a:r>
              <a:rPr lang="ar-SA" altLang="en-US" sz="2800" b="1" dirty="0">
                <a:latin typeface="Arial    "/>
              </a:rPr>
              <a:t>في إنقاذ الأرواح والممتلكات</a:t>
            </a: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endParaRPr lang="en-US" altLang="en-US" sz="4000" b="1" dirty="0">
              <a:latin typeface="Arial    "/>
            </a:endParaRPr>
          </a:p>
        </p:txBody>
      </p:sp>
    </p:spTree>
    <p:extLst>
      <p:ext uri="{BB962C8B-B14F-4D97-AF65-F5344CB8AC3E}">
        <p14:creationId xmlns:p14="http://schemas.microsoft.com/office/powerpoint/2010/main" val="3759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8429" y="908720"/>
            <a:ext cx="6178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ممثل شركات المرافق العامة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8" y="2543928"/>
            <a:ext cx="396521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Users\mdordevic\Downloads\kissclipart-airport-icon-clipart-airplane-computer-icons-clip-e66051a4dcd22d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11" y="2276872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82084" y="836712"/>
            <a:ext cx="385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ممثل سلطات المطار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mdordevic\Downloads\pngw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31" y="2852935"/>
            <a:ext cx="3515825" cy="30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768" y="908720"/>
            <a:ext cx="385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ممثل خدمات طبية طارئة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flood-emergency-prepare-008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9732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1185" y="930336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ممثل هيئة الطرق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\\internal.wmo.int\UserData\redirected\pmutic\Downloads\Fast-Facts-Flash-Flooding-FOR-BLOG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96" y="2492896"/>
            <a:ext cx="5264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60523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مواطن حضري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29431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•	نهج تعليمي يركز على الطالب.</a:t>
            </a:r>
            <a:endParaRPr lang="en-US" sz="2800" dirty="0"/>
          </a:p>
          <a:p>
            <a:pPr algn="r" rtl="1"/>
            <a:r>
              <a:rPr lang="ar-SA" sz="2800" dirty="0"/>
              <a:t>•	التدريب التمثيلي أسلوب يسمح للطالب باستكشاف حالات واقعية من خلال التفاعل مع الآخرين بطريقة منظمة من أجل تطوير الخبرة واختبار استراتيجيات مختلفة في بيئة داعمة.</a:t>
            </a:r>
            <a:endParaRPr lang="en-US" sz="2800" dirty="0"/>
          </a:p>
          <a:p>
            <a:pPr algn="r" rtl="1"/>
            <a:r>
              <a:rPr lang="ar-SA" sz="2800" dirty="0"/>
              <a:t>•	كل فرد يمكن أن يشارك في التدريب التمثيلي.</a:t>
            </a:r>
            <a:endParaRPr lang="en-US" sz="2800" dirty="0"/>
          </a:p>
          <a:p>
            <a:pPr algn="r">
              <a:buClr>
                <a:srgbClr val="0070C0"/>
              </a:buClr>
            </a:pPr>
            <a:endParaRPr lang="en-US" sz="2800" dirty="0"/>
          </a:p>
        </p:txBody>
      </p:sp>
      <p:pic>
        <p:nvPicPr>
          <p:cNvPr id="1026" name="Picture 2" descr="\\INTERNAL.WMO.INT\UserData\Redirected\pmutic\Desktop\icons, maps, logos\Slicice\istock_000020052881mediu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16736"/>
          <a:stretch/>
        </p:blipFill>
        <p:spPr bwMode="auto">
          <a:xfrm>
            <a:off x="1727683" y="3717033"/>
            <a:ext cx="568863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0986" y="188640"/>
            <a:ext cx="3307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5400" b="1" dirty="0">
                <a:solidFill>
                  <a:srgbClr val="0070C0"/>
                </a:solidFill>
              </a:rPr>
              <a:t>تدريب تمثيلي</a:t>
            </a:r>
            <a:r>
              <a:rPr lang="fr-CH" sz="5400" b="1" dirty="0" smtClean="0">
                <a:solidFill>
                  <a:srgbClr val="0070C0"/>
                </a:solidFill>
              </a:rPr>
              <a:t>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0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hydroelectric-station-icon-in-flat-style-vector-178175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15405" r="14091" b="24883"/>
          <a:stretch/>
        </p:blipFill>
        <p:spPr bwMode="auto">
          <a:xfrm>
            <a:off x="2551411" y="2636912"/>
            <a:ext cx="4137596" cy="36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28861" y="764704"/>
            <a:ext cx="416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ممثل محطة طاقة </a:t>
            </a:r>
            <a:r>
              <a:rPr lang="ar-SA" sz="3600" b="1" dirty="0" err="1">
                <a:solidFill>
                  <a:schemeClr val="tx2">
                    <a:lumMod val="75000"/>
                  </a:schemeClr>
                </a:solidFill>
              </a:rPr>
              <a:t>كهرمائية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internal.wmo.int\UserData\redirected\pmutic\Downloads\Flood-1000x1000-G-GC.png.im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314096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red cross and red cres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75" y="764704"/>
            <a:ext cx="2448272" cy="13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9666" y="2274038"/>
            <a:ext cx="5642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 ممثل الصليب الأحمر والهلال الأحمر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8600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سائق حافلة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\\internal.wmo.int\UserData\redirected\pmutic\Downloads\B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7"/>
          <a:stretch/>
        </p:blipFill>
        <p:spPr bwMode="auto">
          <a:xfrm>
            <a:off x="2754320" y="1896973"/>
            <a:ext cx="3706415" cy="41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35" y="1765359"/>
            <a:ext cx="4739186" cy="45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www.flaticon.com/premium-icon/icons/svg/491/49119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26046" y="764704"/>
            <a:ext cx="6503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صاحب منزل عند سفح تل عرضة لانهيار أرضي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22-223968_transparent-older-adults-clipart-old-people-clipar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52" y="2564904"/>
            <a:ext cx="4309350" cy="36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978690"/>
            <a:ext cx="2835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600" b="1" dirty="0">
                <a:solidFill>
                  <a:srgbClr val="1F497D">
                    <a:lumMod val="75000"/>
                  </a:srgbClr>
                </a:solidFill>
              </a:rPr>
              <a:t>شخص مسن</a:t>
            </a:r>
            <a:endParaRPr 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1528" y="835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متنبئ بالطقس</a:t>
            </a:r>
            <a:endParaRPr lang="fr-CH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mdordevic\Downloads\kisspng-weather-forecasting-rain-weather-forecaster-5a7ab11957ef04.84802748151799016936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93" y="1556792"/>
            <a:ext cx="4283968" cy="44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internal.wmo.int\UserData\redirected\pmutic\Downloads\imag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 bwMode="auto">
          <a:xfrm>
            <a:off x="2818163" y="2332713"/>
            <a:ext cx="3816424" cy="37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980728"/>
            <a:ext cx="4326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tx2">
                    <a:lumMod val="75000"/>
                  </a:schemeClr>
                </a:solidFill>
              </a:rPr>
              <a:t>شخص ذو إعاقة بصرية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deaf-icon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900040" cy="29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9796" y="1159877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شخص ذو إعاقة سمعية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3129" y="992465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مرشد سياحي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\\internal.wmo.int\UserData\redirected\pmutic\Downloads\istockphoto-857684810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32" y="2060848"/>
            <a:ext cx="3884191" cy="38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03007" y="4743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internal.wmo.int\UserData\redirected\pmutic\Downloads\h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66" y="2139508"/>
            <a:ext cx="4219123" cy="37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7158" y="908720"/>
            <a:ext cx="162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002060"/>
                </a:solidFill>
              </a:rPr>
              <a:t> </a:t>
            </a:r>
            <a:r>
              <a:rPr lang="ar-SA" sz="3200" b="1" dirty="0">
                <a:solidFill>
                  <a:srgbClr val="002060"/>
                </a:solidFill>
              </a:rPr>
              <a:t>مدير فندق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7506" y="1089428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سائح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\\internal.wmo.int\UserData\redirected\pmutic\Downloads\210-2101676_tourist-clipart-travel-service-world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95" y="1988840"/>
            <a:ext cx="4099779" cy="39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internal.wmo.int\UserData\redirected\pmutic\Downloads\farmer_icons_collection_colored_cartoon_design_32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3" y="2348880"/>
            <a:ext cx="4061169" cy="3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3417" y="908719"/>
            <a:ext cx="122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مزارع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\\internal.wmo.int\UserData\redirected\pmutic\Downloads\Friend-PNG-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29" y="4531448"/>
            <a:ext cx="4233997" cy="1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INTERNAL.WMO.INT\UserData\Redirected\pmutic\Desktop\icons, maps, logos\Slicice\flash-flood-be-alert-sign-k2-00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93" y="1932644"/>
            <a:ext cx="1775153" cy="26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90529" y="980728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أطفال عمرهم 10 سنوات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for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63" y="2492896"/>
            <a:ext cx="3545929" cy="35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32318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ممثل وزارة الحراجة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LIMA-ICONS-CROPS-MRT2017_120x120_sugarcane_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37" y="17956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4284" y="3356992"/>
            <a:ext cx="3599924" cy="17869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8753" y="4374519"/>
            <a:ext cx="3376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b="1" dirty="0">
                <a:solidFill>
                  <a:srgbClr val="00A84C"/>
                </a:solidFill>
              </a:rPr>
              <a:t>منتِج قصب السكر</a:t>
            </a:r>
            <a:endParaRPr lang="en-US" sz="4400" b="1" dirty="0">
              <a:solidFill>
                <a:srgbClr val="00A8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65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08207" y="2429896"/>
            <a:ext cx="2727587" cy="2292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91810"/>
              </p:ext>
            </p:extLst>
          </p:nvPr>
        </p:nvGraphicFramePr>
        <p:xfrm>
          <a:off x="2971887" y="4686597"/>
          <a:ext cx="59278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8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endParaRPr lang="fr-CH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sz="1400" dirty="0">
                          <a:solidFill>
                            <a:schemeClr val="tx1"/>
                          </a:solidFill>
                        </a:rPr>
                        <a:t>For more</a:t>
                      </a:r>
                      <a:r>
                        <a:rPr lang="fr-CH" sz="1400" baseline="0" dirty="0">
                          <a:solidFill>
                            <a:schemeClr val="tx1"/>
                          </a:solidFill>
                        </a:rPr>
                        <a:t> information 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</a:rPr>
                        <a:t>please visit: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3"/>
                        </a:rPr>
                        <a:t>http://www.wmo.int/ffgs</a:t>
                      </a:r>
                      <a:r>
                        <a:rPr lang="en-US" sz="1800" dirty="0"/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dirty="0">
                          <a:hlinkClick r:id="rId4"/>
                        </a:rPr>
                        <a:t>http://www.hrcwater.org</a:t>
                      </a:r>
                      <a:r>
                        <a:rPr lang="fr-CH" sz="1800" b="1" dirty="0"/>
                        <a:t> 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\\INTERNAL.WMO.INT\UserData\Redirected\pmutic\Desktop\icons, maps, logos\Slicice\ff war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0984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2588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مذيع تليفزيوني</a:t>
            </a:r>
            <a:endParaRPr lang="fr-CH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0303" y="980728"/>
            <a:ext cx="311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ممثل مكتب العمدة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71" y="1916832"/>
            <a:ext cx="3871913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كيف يمكن في نظرك تنظيم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ar-SA" b="1" dirty="0">
                <a:solidFill>
                  <a:schemeClr val="bg1"/>
                </a:solidFill>
              </a:rPr>
              <a:t>ما هي المعلومات التي ينبغي أن تتضمنها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(3	</a:t>
            </a:r>
            <a:r>
              <a:rPr lang="ar-SA" b="1" dirty="0">
                <a:solidFill>
                  <a:schemeClr val="bg1"/>
                </a:solidFill>
              </a:rPr>
              <a:t>ما هي في نظرك المهلة الدنيا اللازمة للتصدي بفعالية لأخطار 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(4	</a:t>
            </a:r>
            <a:r>
              <a:rPr lang="ar-SA" b="1" dirty="0">
                <a:solidFill>
                  <a:schemeClr val="bg1"/>
                </a:solidFill>
              </a:rPr>
              <a:t>ما هي قنوات التوزيع التي تفضل استخدامها لنشر الإنذارات بالفيضانات الخاطفة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(5	</a:t>
            </a:r>
            <a:r>
              <a:rPr lang="ar-SA" b="1" dirty="0">
                <a:solidFill>
                  <a:schemeClr val="bg1"/>
                </a:solidFill>
              </a:rPr>
              <a:t>كيف يمكن أن يسهم الدعم بنظام التوجيه بالفيضانات الخاطفة </a:t>
            </a:r>
            <a:r>
              <a:rPr lang="en-US" b="1" dirty="0">
                <a:solidFill>
                  <a:schemeClr val="bg1"/>
                </a:solidFill>
              </a:rPr>
              <a:t>(FFGS)</a:t>
            </a:r>
            <a:r>
              <a:rPr lang="ar-SA" b="1" dirty="0">
                <a:solidFill>
                  <a:schemeClr val="bg1"/>
                </a:solidFill>
              </a:rPr>
              <a:t> في إنقاذ الأرواح والممتلكات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 rtl="1"/>
            <a:r>
              <a:rPr lang="en-US" b="1" dirty="0">
                <a:solidFill>
                  <a:schemeClr val="bg1"/>
                </a:solidFill>
              </a:rPr>
              <a:t>(6	</a:t>
            </a:r>
            <a:r>
              <a:rPr lang="ar-SA" b="1" dirty="0">
                <a:solidFill>
                  <a:schemeClr val="bg1"/>
                </a:solidFill>
              </a:rPr>
              <a:t>ما هي في نظرك أنواع التثقيف العام التي يحتاجها الجمهور للتجاوب بفعالية مع هذه الإنذارات</a:t>
            </a:r>
            <a:r>
              <a:rPr lang="ar-SA" b="1" dirty="0" smtClean="0">
                <a:solidFill>
                  <a:schemeClr val="bg1"/>
                </a:solidFill>
              </a:rPr>
              <a:t>؟</a:t>
            </a:r>
            <a:endParaRPr lang="en-GB" b="1" dirty="0" smtClean="0">
              <a:solidFill>
                <a:schemeClr val="bg1"/>
              </a:solidFill>
            </a:endParaRPr>
          </a:p>
          <a:p>
            <a:pPr algn="just" rtl="1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internal.wmo.int\UserData\redirected\pmutic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39565" cy="41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908720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>
                <a:solidFill>
                  <a:schemeClr val="tx2">
                    <a:lumMod val="75000"/>
                  </a:schemeClr>
                </a:solidFill>
              </a:rPr>
              <a:t>مدير الكوارث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488</Words>
  <Application>Microsoft Office PowerPoint</Application>
  <PresentationFormat>On-screen Show (4:3)</PresentationFormat>
  <Paragraphs>735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   تدريب عملي  إصدار إنذارات بالفيضانات الخاطفة ونشرها، وكيف يمكن أن يساهم دعم متنبئي نظام التوجيه الخاص بالفيضانات الخاطفة (FFGS) في إنقاذ الأرواح والممتلكات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Mutic</dc:creator>
  <cp:lastModifiedBy>Milica Dordevic</cp:lastModifiedBy>
  <cp:revision>54</cp:revision>
  <cp:lastPrinted>2020-02-21T13:42:53Z</cp:lastPrinted>
  <dcterms:created xsi:type="dcterms:W3CDTF">2019-11-20T08:39:34Z</dcterms:created>
  <dcterms:modified xsi:type="dcterms:W3CDTF">2020-04-17T13:04:06Z</dcterms:modified>
</cp:coreProperties>
</file>