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sldIdLst>
    <p:sldId id="256" r:id="rId2"/>
    <p:sldId id="269" r:id="rId3"/>
    <p:sldId id="270" r:id="rId4"/>
    <p:sldId id="273" r:id="rId5"/>
    <p:sldId id="274" r:id="rId6"/>
    <p:sldId id="265" r:id="rId7"/>
    <p:sldId id="272" r:id="rId8"/>
    <p:sldId id="264" r:id="rId9"/>
    <p:sldId id="266" r:id="rId10"/>
    <p:sldId id="267" r:id="rId11"/>
    <p:sldId id="268" r:id="rId12"/>
    <p:sldId id="271" r:id="rId13"/>
    <p:sldId id="258" r:id="rId14"/>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a:srgbClr val="000099"/>
    <a:srgbClr val="FFCC00"/>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9150" autoAdjust="0"/>
    <p:restoredTop sz="98335" autoAdjust="0"/>
  </p:normalViewPr>
  <p:slideViewPr>
    <p:cSldViewPr snapToGrid="0" snapToObjects="1">
      <p:cViewPr varScale="1">
        <p:scale>
          <a:sx n="92" d="100"/>
          <a:sy n="92" d="100"/>
        </p:scale>
        <p:origin x="1176"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5" y="0"/>
            <a:ext cx="2945659" cy="496332"/>
          </a:xfrm>
          <a:prstGeom prst="rect">
            <a:avLst/>
          </a:prstGeom>
        </p:spPr>
        <p:txBody>
          <a:bodyPr vert="horz" lIns="91440" tIns="45720" rIns="91440" bIns="45720" rtlCol="0"/>
          <a:lstStyle>
            <a:lvl1pPr algn="r">
              <a:defRPr sz="1200"/>
            </a:lvl1pPr>
          </a:lstStyle>
          <a:p>
            <a:fld id="{B52C619D-49A1-43D3-A02C-742DF4F73657}" type="datetimeFigureOut">
              <a:rPr lang="en-US" smtClean="0"/>
              <a:t>11/13/2019</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5" y="9428583"/>
            <a:ext cx="2945659" cy="496332"/>
          </a:xfrm>
          <a:prstGeom prst="rect">
            <a:avLst/>
          </a:prstGeom>
        </p:spPr>
        <p:txBody>
          <a:bodyPr vert="horz" lIns="91440" tIns="45720" rIns="91440" bIns="45720" rtlCol="0" anchor="b"/>
          <a:lstStyle>
            <a:lvl1pPr algn="r">
              <a:defRPr sz="1200"/>
            </a:lvl1pPr>
          </a:lstStyle>
          <a:p>
            <a:fld id="{4CC6C61D-21BD-45CA-B920-B80C9B6DF6D2}" type="slidenum">
              <a:rPr lang="en-US" smtClean="0"/>
              <a:t>‹#›</a:t>
            </a:fld>
            <a:endParaRPr lang="en-US"/>
          </a:p>
        </p:txBody>
      </p:sp>
    </p:spTree>
    <p:extLst>
      <p:ext uri="{BB962C8B-B14F-4D97-AF65-F5344CB8AC3E}">
        <p14:creationId xmlns:p14="http://schemas.microsoft.com/office/powerpoint/2010/main" val="18753106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390646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9259AF2F-52C6-9B46-B8B2-0579234AE62E}" type="slidenum">
              <a:rPr lang="en-US" smtClean="0"/>
              <a:t>‹#›</a:t>
            </a:fld>
            <a:endParaRPr lang="en-US"/>
          </a:p>
        </p:txBody>
      </p:sp>
      <p:pic>
        <p:nvPicPr>
          <p:cNvPr id="7" name="Picture 6" descr="wmo2016_powerpoint_standard_v2-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151694"/>
            <a:ext cx="1988820" cy="1714500"/>
          </a:xfrm>
          <a:prstGeom prst="rect">
            <a:avLst/>
          </a:prstGeom>
        </p:spPr>
      </p:pic>
    </p:spTree>
    <p:extLst>
      <p:ext uri="{BB962C8B-B14F-4D97-AF65-F5344CB8AC3E}">
        <p14:creationId xmlns:p14="http://schemas.microsoft.com/office/powerpoint/2010/main" val="500931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28339018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1876633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20364548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7237271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418312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1305509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259AF2F-52C6-9B46-B8B2-0579234AE62E}" type="slidenum">
              <a:rPr lang="en-US" smtClean="0"/>
              <a:t>‹#›</a:t>
            </a:fld>
            <a:endParaRPr lang="en-US" dirty="0"/>
          </a:p>
        </p:txBody>
      </p:sp>
    </p:spTree>
    <p:extLst>
      <p:ext uri="{BB962C8B-B14F-4D97-AF65-F5344CB8AC3E}">
        <p14:creationId xmlns:p14="http://schemas.microsoft.com/office/powerpoint/2010/main" val="2834843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59AF2F-52C6-9B46-B8B2-0579234AE62E}" type="slidenum">
              <a:rPr lang="en-US" smtClean="0"/>
              <a:t>‹#›</a:t>
            </a:fld>
            <a:endParaRPr lang="en-US"/>
          </a:p>
        </p:txBody>
      </p:sp>
      <p:pic>
        <p:nvPicPr>
          <p:cNvPr id="7" name="Picture 6" descr="wmo2016_powerpoint_standard_v2-2.jp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0" y="5151694"/>
            <a:ext cx="1988820" cy="1714500"/>
          </a:xfrm>
          <a:prstGeom prst="rect">
            <a:avLst/>
          </a:prstGeom>
        </p:spPr>
      </p:pic>
    </p:spTree>
    <p:extLst>
      <p:ext uri="{BB962C8B-B14F-4D97-AF65-F5344CB8AC3E}">
        <p14:creationId xmlns:p14="http://schemas.microsoft.com/office/powerpoint/2010/main" val="30536171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mailto:knddrg@ddress.com" TargetMode="External"/><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14.wmf"/><Relationship Id="rId5" Type="http://schemas.openxmlformats.org/officeDocument/2006/relationships/oleObject" Target="../embeddings/oleObject2.bin"/><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mo2016_powerpoint_standard_v2-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216000" cy="6912000"/>
          </a:xfrm>
          <a:prstGeom prst="rect">
            <a:avLst/>
          </a:prstGeom>
        </p:spPr>
      </p:pic>
      <p:sp>
        <p:nvSpPr>
          <p:cNvPr id="6" name="TextBox 5"/>
          <p:cNvSpPr txBox="1"/>
          <p:nvPr/>
        </p:nvSpPr>
        <p:spPr>
          <a:xfrm>
            <a:off x="4971238" y="5898887"/>
            <a:ext cx="4172989" cy="707886"/>
          </a:xfrm>
          <a:prstGeom prst="rect">
            <a:avLst/>
          </a:prstGeom>
          <a:noFill/>
        </p:spPr>
        <p:txBody>
          <a:bodyPr wrap="square" rtlCol="0">
            <a:spAutoFit/>
          </a:bodyPr>
          <a:lstStyle/>
          <a:p>
            <a:pPr algn="ctr"/>
            <a:r>
              <a:rPr lang="de-DE" sz="2000" dirty="0" smtClean="0">
                <a:solidFill>
                  <a:srgbClr val="000090"/>
                </a:solidFill>
              </a:rPr>
              <a:t>OSCAR/Surface </a:t>
            </a:r>
            <a:r>
              <a:rPr lang="de-DE" sz="2000" dirty="0" err="1" smtClean="0">
                <a:solidFill>
                  <a:srgbClr val="000090"/>
                </a:solidFill>
              </a:rPr>
              <a:t>course</a:t>
            </a:r>
            <a:r>
              <a:rPr lang="de-DE" sz="2000" dirty="0" smtClean="0">
                <a:solidFill>
                  <a:srgbClr val="000090"/>
                </a:solidFill>
              </a:rPr>
              <a:t> </a:t>
            </a:r>
            <a:r>
              <a:rPr lang="de-DE" sz="2000" dirty="0" err="1" smtClean="0">
                <a:solidFill>
                  <a:srgbClr val="000090"/>
                </a:solidFill>
              </a:rPr>
              <a:t>for</a:t>
            </a:r>
            <a:r>
              <a:rPr lang="de-DE" sz="2000" dirty="0" smtClean="0">
                <a:solidFill>
                  <a:srgbClr val="000090"/>
                </a:solidFill>
              </a:rPr>
              <a:t> RA-V </a:t>
            </a:r>
          </a:p>
          <a:p>
            <a:pPr algn="ctr"/>
            <a:r>
              <a:rPr lang="de-DE" sz="2000" smtClean="0">
                <a:solidFill>
                  <a:srgbClr val="000090"/>
                </a:solidFill>
              </a:rPr>
              <a:t>Jakarta 18-20 </a:t>
            </a:r>
            <a:r>
              <a:rPr lang="de-DE" sz="2000" dirty="0" smtClean="0">
                <a:solidFill>
                  <a:srgbClr val="000090"/>
                </a:solidFill>
              </a:rPr>
              <a:t>September 2018</a:t>
            </a:r>
          </a:p>
        </p:txBody>
      </p:sp>
      <p:sp>
        <p:nvSpPr>
          <p:cNvPr id="7" name="Shape 231"/>
          <p:cNvSpPr txBox="1">
            <a:spLocks/>
          </p:cNvSpPr>
          <p:nvPr/>
        </p:nvSpPr>
        <p:spPr>
          <a:xfrm>
            <a:off x="120649" y="1002683"/>
            <a:ext cx="8865446" cy="1108743"/>
          </a:xfrm>
          <a:prstGeom prst="rect">
            <a:avLst/>
          </a:prstGeom>
        </p:spPr>
        <p:txBody>
          <a:bodyPr vert="horz" lIns="91440" tIns="45720" rIns="91440" bIns="45720" rtlCol="0" anchor="ctr">
            <a:normAutofit fontScale="62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5900" b="1" i="1" dirty="0" smtClean="0">
                <a:solidFill>
                  <a:srgbClr val="011993"/>
                </a:solidFill>
                <a:latin typeface="Comic Sans MS" panose="030F0702030302020204" pitchFamily="66" charset="0"/>
                <a:sym typeface="Arial"/>
              </a:rPr>
              <a:t>Sri </a:t>
            </a:r>
            <a:r>
              <a:rPr lang="en-US" sz="5900" b="1" i="1" dirty="0">
                <a:solidFill>
                  <a:srgbClr val="011993"/>
                </a:solidFill>
                <a:latin typeface="Comic Sans MS" panose="030F0702030302020204" pitchFamily="66" charset="0"/>
                <a:sym typeface="Arial"/>
              </a:rPr>
              <a:t>Lanka</a:t>
            </a:r>
          </a:p>
          <a:p>
            <a:pPr>
              <a:lnSpc>
                <a:spcPct val="120000"/>
              </a:lnSpc>
            </a:pPr>
            <a:r>
              <a:rPr lang="en-US" sz="4000" b="1" dirty="0" smtClean="0">
                <a:solidFill>
                  <a:srgbClr val="000090"/>
                </a:solidFill>
              </a:rPr>
              <a:t> </a:t>
            </a:r>
            <a:endParaRPr lang="en-US" sz="4000" b="1" dirty="0">
              <a:solidFill>
                <a:srgbClr val="000090"/>
              </a:solidFill>
            </a:endParaRPr>
          </a:p>
        </p:txBody>
      </p:sp>
      <p:sp>
        <p:nvSpPr>
          <p:cNvPr id="3" name="TextBox 2"/>
          <p:cNvSpPr txBox="1"/>
          <p:nvPr/>
        </p:nvSpPr>
        <p:spPr>
          <a:xfrm>
            <a:off x="4247726" y="3269972"/>
            <a:ext cx="4291559" cy="1692771"/>
          </a:xfrm>
          <a:prstGeom prst="rect">
            <a:avLst/>
          </a:prstGeom>
          <a:noFill/>
        </p:spPr>
        <p:txBody>
          <a:bodyPr wrap="none" rtlCol="0">
            <a:spAutoFit/>
          </a:bodyPr>
          <a:lstStyle/>
          <a:p>
            <a:r>
              <a:rPr lang="en-US" sz="3200" i="1" dirty="0" smtClean="0">
                <a:solidFill>
                  <a:srgbClr val="011993"/>
                </a:solidFill>
                <a:latin typeface="+mj-lt"/>
                <a:ea typeface="Arial"/>
                <a:cs typeface="Arial"/>
                <a:sym typeface="Arial"/>
              </a:rPr>
              <a:t>Submitted by</a:t>
            </a:r>
          </a:p>
          <a:p>
            <a:r>
              <a:rPr lang="en-US" sz="2400" i="1" dirty="0" err="1" smtClean="0">
                <a:solidFill>
                  <a:srgbClr val="011993"/>
                </a:solidFill>
                <a:latin typeface="Comic Sans MS" panose="030F0702030302020204" pitchFamily="66" charset="0"/>
                <a:sym typeface="Arial"/>
              </a:rPr>
              <a:t>K.D.Sujeewa</a:t>
            </a:r>
            <a:endParaRPr lang="en-US" sz="2400" i="1" dirty="0" smtClean="0">
              <a:solidFill>
                <a:srgbClr val="011993"/>
              </a:solidFill>
              <a:latin typeface="Comic Sans MS" panose="030F0702030302020204" pitchFamily="66" charset="0"/>
              <a:sym typeface="Arial"/>
            </a:endParaRPr>
          </a:p>
          <a:p>
            <a:r>
              <a:rPr lang="en-US" sz="2400" i="1" dirty="0" smtClean="0">
                <a:solidFill>
                  <a:srgbClr val="011993"/>
                </a:solidFill>
                <a:latin typeface="Comic Sans MS" panose="030F0702030302020204" pitchFamily="66" charset="0"/>
                <a:sym typeface="Arial"/>
              </a:rPr>
              <a:t>Deputy Director</a:t>
            </a:r>
          </a:p>
          <a:p>
            <a:r>
              <a:rPr lang="en-US" sz="2400" i="1" dirty="0" smtClean="0">
                <a:solidFill>
                  <a:srgbClr val="011993"/>
                </a:solidFill>
                <a:latin typeface="Comic Sans MS" panose="030F0702030302020204" pitchFamily="66" charset="0"/>
                <a:sym typeface="Arial"/>
              </a:rPr>
              <a:t>Department of Meteorology </a:t>
            </a:r>
          </a:p>
        </p:txBody>
      </p:sp>
      <p:pic>
        <p:nvPicPr>
          <p:cNvPr id="4" name="Picture 3"/>
          <p:cNvPicPr>
            <a:picLocks noChangeAspect="1"/>
          </p:cNvPicPr>
          <p:nvPr/>
        </p:nvPicPr>
        <p:blipFill>
          <a:blip r:embed="rId3"/>
          <a:stretch>
            <a:fillRect/>
          </a:stretch>
        </p:blipFill>
        <p:spPr>
          <a:xfrm>
            <a:off x="146258" y="139411"/>
            <a:ext cx="2038350" cy="1238250"/>
          </a:xfrm>
          <a:prstGeom prst="rect">
            <a:avLst/>
          </a:prstGeom>
        </p:spPr>
      </p:pic>
    </p:spTree>
    <p:extLst>
      <p:ext uri="{BB962C8B-B14F-4D97-AF65-F5344CB8AC3E}">
        <p14:creationId xmlns:p14="http://schemas.microsoft.com/office/powerpoint/2010/main" val="23892606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285875" y="497882"/>
            <a:ext cx="7245061" cy="5883868"/>
          </a:xfrm>
          <a:prstGeom prst="rect">
            <a:avLst/>
          </a:prstGeom>
        </p:spPr>
      </p:pic>
      <p:sp>
        <p:nvSpPr>
          <p:cNvPr id="4" name="Rectangle 3"/>
          <p:cNvSpPr/>
          <p:nvPr/>
        </p:nvSpPr>
        <p:spPr>
          <a:xfrm>
            <a:off x="0" y="0"/>
            <a:ext cx="3607654" cy="369332"/>
          </a:xfrm>
          <a:prstGeom prst="rect">
            <a:avLst/>
          </a:prstGeom>
        </p:spPr>
        <p:txBody>
          <a:bodyPr wrap="none">
            <a:spAutoFit/>
          </a:bodyPr>
          <a:lstStyle/>
          <a:p>
            <a:r>
              <a:rPr lang="en-US" dirty="0"/>
              <a:t>Networks description with metadata</a:t>
            </a:r>
          </a:p>
        </p:txBody>
      </p:sp>
    </p:spTree>
    <p:extLst>
      <p:ext uri="{BB962C8B-B14F-4D97-AF65-F5344CB8AC3E}">
        <p14:creationId xmlns:p14="http://schemas.microsoft.com/office/powerpoint/2010/main" val="29493444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2370"/>
            <a:ext cx="3607654" cy="369332"/>
          </a:xfrm>
          <a:prstGeom prst="rect">
            <a:avLst/>
          </a:prstGeom>
        </p:spPr>
        <p:txBody>
          <a:bodyPr wrap="none">
            <a:spAutoFit/>
          </a:bodyPr>
          <a:lstStyle/>
          <a:p>
            <a:r>
              <a:rPr lang="en-US" dirty="0"/>
              <a:t>Networks description with metadata</a:t>
            </a:r>
          </a:p>
        </p:txBody>
      </p:sp>
      <p:pic>
        <p:nvPicPr>
          <p:cNvPr id="5" name="Picture 4"/>
          <p:cNvPicPr>
            <a:picLocks noChangeAspect="1"/>
          </p:cNvPicPr>
          <p:nvPr/>
        </p:nvPicPr>
        <p:blipFill>
          <a:blip r:embed="rId2"/>
          <a:stretch>
            <a:fillRect/>
          </a:stretch>
        </p:blipFill>
        <p:spPr>
          <a:xfrm>
            <a:off x="2504541" y="503552"/>
            <a:ext cx="5153559" cy="5939536"/>
          </a:xfrm>
          <a:prstGeom prst="rect">
            <a:avLst/>
          </a:prstGeom>
        </p:spPr>
      </p:pic>
    </p:spTree>
    <p:extLst>
      <p:ext uri="{BB962C8B-B14F-4D97-AF65-F5344CB8AC3E}">
        <p14:creationId xmlns:p14="http://schemas.microsoft.com/office/powerpoint/2010/main" val="22017658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71450" y="984310"/>
            <a:ext cx="8867394" cy="4889381"/>
          </a:xfrm>
          <a:prstGeom prst="rect">
            <a:avLst/>
          </a:prstGeom>
        </p:spPr>
      </p:pic>
    </p:spTree>
    <p:extLst>
      <p:ext uri="{BB962C8B-B14F-4D97-AF65-F5344CB8AC3E}">
        <p14:creationId xmlns:p14="http://schemas.microsoft.com/office/powerpoint/2010/main" val="2669677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mo2016_powerpoint_standard_v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57200" y="2501493"/>
            <a:ext cx="8229600" cy="2098575"/>
          </a:xfrm>
          <a:prstGeom prst="rect">
            <a:avLst/>
          </a:prstGeom>
        </p:spPr>
        <p:txBody>
          <a:bodyPr vert="horz" lIns="91440" tIns="45720" rIns="91440" bIns="45720" rtlCol="0" anchor="ctr">
            <a:normAutofit fontScale="8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6400" dirty="0" smtClean="0">
                <a:solidFill>
                  <a:srgbClr val="000090"/>
                </a:solidFill>
              </a:rPr>
              <a:t>Thank you</a:t>
            </a:r>
          </a:p>
          <a:p>
            <a:endParaRPr lang="en-US" sz="4800" dirty="0" smtClean="0">
              <a:solidFill>
                <a:srgbClr val="000090"/>
              </a:solidFill>
            </a:endParaRPr>
          </a:p>
          <a:p>
            <a:r>
              <a:rPr lang="en-US" sz="3100" dirty="0" smtClean="0">
                <a:solidFill>
                  <a:srgbClr val="000090"/>
                </a:solidFill>
                <a:hlinkClick r:id="rId3"/>
              </a:rPr>
              <a:t>knddrg@yahoo.com</a:t>
            </a:r>
            <a:r>
              <a:rPr lang="en-US" sz="3100" dirty="0" smtClean="0">
                <a:solidFill>
                  <a:srgbClr val="000090"/>
                </a:solidFill>
              </a:rPr>
              <a:t> </a:t>
            </a:r>
          </a:p>
          <a:p>
            <a:r>
              <a:rPr lang="en-US" sz="3100" dirty="0" smtClean="0">
                <a:solidFill>
                  <a:srgbClr val="000090"/>
                </a:solidFill>
              </a:rPr>
              <a:t> </a:t>
            </a:r>
          </a:p>
        </p:txBody>
      </p:sp>
    </p:spTree>
    <p:extLst>
      <p:ext uri="{BB962C8B-B14F-4D97-AF65-F5344CB8AC3E}">
        <p14:creationId xmlns:p14="http://schemas.microsoft.com/office/powerpoint/2010/main" val="3802284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5473" y="883699"/>
            <a:ext cx="8998527" cy="5355312"/>
          </a:xfrm>
          <a:prstGeom prst="rect">
            <a:avLst/>
          </a:prstGeom>
        </p:spPr>
        <p:txBody>
          <a:bodyPr wrap="square">
            <a:spAutoFit/>
          </a:bodyPr>
          <a:lstStyle/>
          <a:p>
            <a:r>
              <a:rPr lang="en-GB" b="1" dirty="0">
                <a:solidFill>
                  <a:srgbClr val="45484A"/>
                </a:solidFill>
                <a:latin typeface="Open Sans"/>
              </a:rPr>
              <a:t>Our Vision</a:t>
            </a:r>
            <a:endParaRPr lang="en-GB" dirty="0">
              <a:solidFill>
                <a:srgbClr val="45484A"/>
              </a:solidFill>
              <a:latin typeface="Open Sans"/>
            </a:endParaRPr>
          </a:p>
          <a:p>
            <a:r>
              <a:rPr lang="en-GB" dirty="0">
                <a:solidFill>
                  <a:srgbClr val="45484A"/>
                </a:solidFill>
                <a:latin typeface="Open Sans"/>
              </a:rPr>
              <a:t> A Centre of Excellence in weather and climate related services</a:t>
            </a:r>
          </a:p>
          <a:p>
            <a:r>
              <a:rPr lang="en-GB" b="1" dirty="0">
                <a:solidFill>
                  <a:srgbClr val="45484A"/>
                </a:solidFill>
                <a:latin typeface="Open Sans"/>
              </a:rPr>
              <a:t>Our Mission</a:t>
            </a:r>
            <a:endParaRPr lang="en-GB" dirty="0">
              <a:solidFill>
                <a:srgbClr val="45484A"/>
              </a:solidFill>
              <a:latin typeface="Open Sans"/>
            </a:endParaRPr>
          </a:p>
          <a:p>
            <a:r>
              <a:rPr lang="en-GB" dirty="0">
                <a:solidFill>
                  <a:srgbClr val="45484A"/>
                </a:solidFill>
                <a:latin typeface="Open Sans"/>
              </a:rPr>
              <a:t>To provide services pertaining to Meteorology, Aeronautical Meteorology, Ocean Meteorology, Hydro Meteorology, Agricultural Meteorology, Climatology and Astronomy to government agencies, private sector and the general public in keeping with national interest and international standards.</a:t>
            </a:r>
          </a:p>
          <a:p>
            <a:r>
              <a:rPr lang="en-GB" b="1" dirty="0">
                <a:solidFill>
                  <a:srgbClr val="45484A"/>
                </a:solidFill>
                <a:latin typeface="Open Sans"/>
              </a:rPr>
              <a:t>Our Objectives</a:t>
            </a:r>
            <a:endParaRPr lang="en-GB" dirty="0">
              <a:solidFill>
                <a:srgbClr val="45484A"/>
              </a:solidFill>
              <a:latin typeface="Open Sans"/>
            </a:endParaRPr>
          </a:p>
          <a:p>
            <a:pPr>
              <a:buFont typeface="Arial" panose="020B0604020202020204" pitchFamily="34" charset="0"/>
              <a:buChar char="•"/>
            </a:pPr>
            <a:r>
              <a:rPr lang="en-GB" dirty="0" smtClean="0">
                <a:solidFill>
                  <a:srgbClr val="45484A"/>
                </a:solidFill>
                <a:latin typeface="Open Sans"/>
              </a:rPr>
              <a:t>Observe </a:t>
            </a:r>
            <a:r>
              <a:rPr lang="en-GB" dirty="0">
                <a:solidFill>
                  <a:srgbClr val="45484A"/>
                </a:solidFill>
                <a:latin typeface="Open Sans"/>
              </a:rPr>
              <a:t>and collate weather elements in conformity with the World Meteorological </a:t>
            </a:r>
            <a:r>
              <a:rPr lang="en-GB" dirty="0" smtClean="0">
                <a:solidFill>
                  <a:srgbClr val="45484A"/>
                </a:solidFill>
                <a:latin typeface="Open Sans"/>
              </a:rPr>
              <a:t> </a:t>
            </a:r>
          </a:p>
          <a:p>
            <a:r>
              <a:rPr lang="en-GB" dirty="0">
                <a:solidFill>
                  <a:srgbClr val="45484A"/>
                </a:solidFill>
                <a:latin typeface="Open Sans"/>
              </a:rPr>
              <a:t> </a:t>
            </a:r>
            <a:r>
              <a:rPr lang="en-GB" dirty="0" smtClean="0">
                <a:solidFill>
                  <a:srgbClr val="45484A"/>
                </a:solidFill>
                <a:latin typeface="Open Sans"/>
              </a:rPr>
              <a:t> Organization </a:t>
            </a:r>
            <a:r>
              <a:rPr lang="en-GB" dirty="0">
                <a:solidFill>
                  <a:srgbClr val="45484A"/>
                </a:solidFill>
                <a:latin typeface="Open Sans"/>
              </a:rPr>
              <a:t>(WMO) standards, and maintenance of climatological databases.</a:t>
            </a:r>
          </a:p>
          <a:p>
            <a:pPr>
              <a:buFont typeface="Arial" panose="020B0604020202020204" pitchFamily="34" charset="0"/>
              <a:buChar char="•"/>
            </a:pPr>
            <a:r>
              <a:rPr lang="en-GB" dirty="0" smtClean="0">
                <a:solidFill>
                  <a:srgbClr val="45484A"/>
                </a:solidFill>
                <a:latin typeface="Open Sans"/>
              </a:rPr>
              <a:t>Provide </a:t>
            </a:r>
            <a:r>
              <a:rPr lang="en-GB" dirty="0">
                <a:solidFill>
                  <a:srgbClr val="45484A"/>
                </a:solidFill>
                <a:latin typeface="Open Sans"/>
              </a:rPr>
              <a:t>weather and climatological services as the national authority.</a:t>
            </a:r>
          </a:p>
          <a:p>
            <a:pPr>
              <a:buFont typeface="Arial" panose="020B0604020202020204" pitchFamily="34" charset="0"/>
              <a:buChar char="•"/>
            </a:pPr>
            <a:r>
              <a:rPr lang="en-GB" dirty="0" smtClean="0">
                <a:solidFill>
                  <a:srgbClr val="45484A"/>
                </a:solidFill>
                <a:latin typeface="Open Sans"/>
              </a:rPr>
              <a:t>Issue </a:t>
            </a:r>
            <a:r>
              <a:rPr lang="en-GB" dirty="0">
                <a:solidFill>
                  <a:srgbClr val="45484A"/>
                </a:solidFill>
                <a:latin typeface="Open Sans"/>
              </a:rPr>
              <a:t>early warnings and advisories on weather related events and Tsunami.</a:t>
            </a:r>
          </a:p>
          <a:p>
            <a:pPr>
              <a:buFont typeface="Arial" panose="020B0604020202020204" pitchFamily="34" charset="0"/>
              <a:buChar char="•"/>
            </a:pPr>
            <a:r>
              <a:rPr lang="en-GB" dirty="0" smtClean="0">
                <a:solidFill>
                  <a:srgbClr val="45484A"/>
                </a:solidFill>
                <a:latin typeface="Open Sans"/>
              </a:rPr>
              <a:t>Provide </a:t>
            </a:r>
            <a:r>
              <a:rPr lang="en-GB" dirty="0">
                <a:solidFill>
                  <a:srgbClr val="45484A"/>
                </a:solidFill>
                <a:latin typeface="Open Sans"/>
              </a:rPr>
              <a:t>meteorological services to national and international aviation in accordance </a:t>
            </a:r>
            <a:r>
              <a:rPr lang="en-GB" dirty="0" smtClean="0">
                <a:solidFill>
                  <a:srgbClr val="45484A"/>
                </a:solidFill>
                <a:latin typeface="Open Sans"/>
              </a:rPr>
              <a:t> </a:t>
            </a:r>
          </a:p>
          <a:p>
            <a:r>
              <a:rPr lang="en-GB" dirty="0">
                <a:solidFill>
                  <a:srgbClr val="45484A"/>
                </a:solidFill>
                <a:latin typeface="Open Sans"/>
              </a:rPr>
              <a:t> </a:t>
            </a:r>
            <a:r>
              <a:rPr lang="en-GB" dirty="0" smtClean="0">
                <a:solidFill>
                  <a:srgbClr val="45484A"/>
                </a:solidFill>
                <a:latin typeface="Open Sans"/>
              </a:rPr>
              <a:t> with </a:t>
            </a:r>
            <a:r>
              <a:rPr lang="en-GB" dirty="0">
                <a:solidFill>
                  <a:srgbClr val="45484A"/>
                </a:solidFill>
                <a:latin typeface="Open Sans"/>
              </a:rPr>
              <a:t>the technical regulations stipulated by World Meteorological Organization (WMO)  </a:t>
            </a:r>
            <a:r>
              <a:rPr lang="en-GB" dirty="0" smtClean="0">
                <a:solidFill>
                  <a:srgbClr val="45484A"/>
                </a:solidFill>
                <a:latin typeface="Open Sans"/>
              </a:rPr>
              <a:t>  </a:t>
            </a:r>
          </a:p>
          <a:p>
            <a:r>
              <a:rPr lang="en-GB" dirty="0">
                <a:solidFill>
                  <a:srgbClr val="45484A"/>
                </a:solidFill>
                <a:latin typeface="Open Sans"/>
              </a:rPr>
              <a:t> </a:t>
            </a:r>
            <a:r>
              <a:rPr lang="en-GB" dirty="0" smtClean="0">
                <a:solidFill>
                  <a:srgbClr val="45484A"/>
                </a:solidFill>
                <a:latin typeface="Open Sans"/>
              </a:rPr>
              <a:t> and </a:t>
            </a:r>
            <a:r>
              <a:rPr lang="en-GB" dirty="0">
                <a:solidFill>
                  <a:srgbClr val="45484A"/>
                </a:solidFill>
                <a:latin typeface="Open Sans"/>
              </a:rPr>
              <a:t>International Civil Aviation Organization (ICAO).</a:t>
            </a:r>
          </a:p>
          <a:p>
            <a:pPr>
              <a:buFont typeface="Arial" panose="020B0604020202020204" pitchFamily="34" charset="0"/>
              <a:buChar char="•"/>
            </a:pPr>
            <a:r>
              <a:rPr lang="en-GB" dirty="0" smtClean="0">
                <a:solidFill>
                  <a:srgbClr val="45484A"/>
                </a:solidFill>
                <a:latin typeface="Open Sans"/>
              </a:rPr>
              <a:t>Encourage </a:t>
            </a:r>
            <a:r>
              <a:rPr lang="en-GB" dirty="0">
                <a:solidFill>
                  <a:srgbClr val="45484A"/>
                </a:solidFill>
                <a:latin typeface="Open Sans"/>
              </a:rPr>
              <a:t>study and research in meteorology, climatology, climate change and allied </a:t>
            </a:r>
            <a:endParaRPr lang="en-GB" dirty="0" smtClean="0">
              <a:solidFill>
                <a:srgbClr val="45484A"/>
              </a:solidFill>
              <a:latin typeface="Open Sans"/>
            </a:endParaRPr>
          </a:p>
          <a:p>
            <a:r>
              <a:rPr lang="en-GB" dirty="0" smtClean="0">
                <a:solidFill>
                  <a:srgbClr val="45484A"/>
                </a:solidFill>
                <a:latin typeface="Open Sans"/>
              </a:rPr>
              <a:t> subjects</a:t>
            </a:r>
            <a:r>
              <a:rPr lang="en-GB" dirty="0">
                <a:solidFill>
                  <a:srgbClr val="45484A"/>
                </a:solidFill>
                <a:latin typeface="Open Sans"/>
              </a:rPr>
              <a:t>, and to organize and contribute to public awareness programmes in these </a:t>
            </a:r>
            <a:r>
              <a:rPr lang="en-GB" dirty="0" smtClean="0">
                <a:solidFill>
                  <a:srgbClr val="45484A"/>
                </a:solidFill>
                <a:latin typeface="Open Sans"/>
              </a:rPr>
              <a:t> </a:t>
            </a:r>
          </a:p>
          <a:p>
            <a:r>
              <a:rPr lang="en-GB" dirty="0">
                <a:solidFill>
                  <a:srgbClr val="45484A"/>
                </a:solidFill>
                <a:latin typeface="Open Sans"/>
              </a:rPr>
              <a:t> </a:t>
            </a:r>
            <a:r>
              <a:rPr lang="en-GB" dirty="0" smtClean="0">
                <a:solidFill>
                  <a:srgbClr val="45484A"/>
                </a:solidFill>
                <a:latin typeface="Open Sans"/>
              </a:rPr>
              <a:t>thematic areas.</a:t>
            </a:r>
          </a:p>
          <a:p>
            <a:pPr>
              <a:buFont typeface="Arial" panose="020B0604020202020204" pitchFamily="34" charset="0"/>
              <a:buChar char="•"/>
            </a:pPr>
            <a:r>
              <a:rPr lang="en-GB" dirty="0" smtClean="0">
                <a:solidFill>
                  <a:srgbClr val="45484A"/>
                </a:solidFill>
                <a:latin typeface="Open Sans"/>
              </a:rPr>
              <a:t>Provide </a:t>
            </a:r>
            <a:r>
              <a:rPr lang="en-GB" dirty="0">
                <a:solidFill>
                  <a:srgbClr val="45484A"/>
                </a:solidFill>
                <a:latin typeface="Open Sans"/>
              </a:rPr>
              <a:t>limited astronomical and terrestrial magnetism related services.</a:t>
            </a:r>
            <a:endParaRPr lang="en-GB" b="0" i="0" dirty="0">
              <a:solidFill>
                <a:srgbClr val="45484A"/>
              </a:solidFill>
              <a:effectLst/>
              <a:latin typeface="Open Sans"/>
            </a:endParaRPr>
          </a:p>
        </p:txBody>
      </p:sp>
      <p:sp>
        <p:nvSpPr>
          <p:cNvPr id="5" name="Title 1"/>
          <p:cNvSpPr>
            <a:spLocks noGrp="1"/>
          </p:cNvSpPr>
          <p:nvPr>
            <p:ph type="title"/>
          </p:nvPr>
        </p:nvSpPr>
        <p:spPr>
          <a:xfrm>
            <a:off x="457200" y="274637"/>
            <a:ext cx="8229600" cy="390381"/>
          </a:xfrm>
        </p:spPr>
        <p:txBody>
          <a:bodyPr>
            <a:normAutofit fontScale="90000"/>
          </a:bodyPr>
          <a:lstStyle/>
          <a:p>
            <a:r>
              <a:rPr lang="en-US" sz="2800" b="1" dirty="0">
                <a:solidFill>
                  <a:srgbClr val="000090"/>
                </a:solidFill>
              </a:rPr>
              <a:t>Introduction </a:t>
            </a:r>
            <a:r>
              <a:rPr lang="en-US" sz="2800" b="1" dirty="0" smtClean="0">
                <a:solidFill>
                  <a:srgbClr val="000090"/>
                </a:solidFill>
              </a:rPr>
              <a:t>to </a:t>
            </a:r>
            <a:r>
              <a:rPr lang="en-US" sz="2800" b="1" dirty="0">
                <a:solidFill>
                  <a:srgbClr val="000090"/>
                </a:solidFill>
              </a:rPr>
              <a:t>the country and the </a:t>
            </a:r>
            <a:r>
              <a:rPr lang="en-US" sz="2800" b="1" dirty="0" smtClean="0">
                <a:solidFill>
                  <a:srgbClr val="000090"/>
                </a:solidFill>
              </a:rPr>
              <a:t>NMHS</a:t>
            </a:r>
            <a:endParaRPr lang="en-US" sz="2800" dirty="0"/>
          </a:p>
        </p:txBody>
      </p:sp>
    </p:spTree>
    <p:extLst>
      <p:ext uri="{BB962C8B-B14F-4D97-AF65-F5344CB8AC3E}">
        <p14:creationId xmlns:p14="http://schemas.microsoft.com/office/powerpoint/2010/main" val="7086440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38991" y="368617"/>
            <a:ext cx="8749145" cy="5632311"/>
          </a:xfrm>
          <a:prstGeom prst="rect">
            <a:avLst/>
          </a:prstGeom>
        </p:spPr>
        <p:txBody>
          <a:bodyPr wrap="square">
            <a:spAutoFit/>
          </a:bodyPr>
          <a:lstStyle/>
          <a:p>
            <a:r>
              <a:rPr lang="en-GB" b="1" dirty="0">
                <a:solidFill>
                  <a:srgbClr val="45484A"/>
                </a:solidFill>
                <a:latin typeface="Open Sans"/>
              </a:rPr>
              <a:t>Services Provided by the Department</a:t>
            </a:r>
            <a:endParaRPr lang="en-GB" dirty="0">
              <a:solidFill>
                <a:srgbClr val="45484A"/>
              </a:solidFill>
              <a:latin typeface="Open Sans"/>
            </a:endParaRPr>
          </a:p>
          <a:p>
            <a:pPr>
              <a:buFont typeface="Arial" panose="020B0604020202020204" pitchFamily="34" charset="0"/>
              <a:buChar char="•"/>
            </a:pPr>
            <a:r>
              <a:rPr lang="en-GB" dirty="0">
                <a:solidFill>
                  <a:srgbClr val="45484A"/>
                </a:solidFill>
                <a:latin typeface="Open Sans"/>
              </a:rPr>
              <a:t>Provision of meteorological and climatological services to general public and to agriculture, energy, fishery, shipping, insurance and other interested sectors.</a:t>
            </a:r>
          </a:p>
          <a:p>
            <a:pPr>
              <a:buFont typeface="Arial" panose="020B0604020202020204" pitchFamily="34" charset="0"/>
              <a:buChar char="•"/>
            </a:pPr>
            <a:r>
              <a:rPr lang="en-GB" dirty="0">
                <a:solidFill>
                  <a:srgbClr val="45484A"/>
                </a:solidFill>
                <a:latin typeface="Open Sans"/>
              </a:rPr>
              <a:t>Provision of warnings and advisories on bad weather (including Cyclone, Heavy rain, Lightning, High wind …</a:t>
            </a:r>
            <a:r>
              <a:rPr lang="en-GB" dirty="0" err="1">
                <a:solidFill>
                  <a:srgbClr val="45484A"/>
                </a:solidFill>
                <a:latin typeface="Open Sans"/>
              </a:rPr>
              <a:t>etc</a:t>
            </a:r>
            <a:r>
              <a:rPr lang="en-GB" dirty="0">
                <a:solidFill>
                  <a:srgbClr val="45484A"/>
                </a:solidFill>
                <a:latin typeface="Open Sans"/>
              </a:rPr>
              <a:t>) and Tsunami.</a:t>
            </a:r>
          </a:p>
          <a:p>
            <a:pPr>
              <a:buFont typeface="Arial" panose="020B0604020202020204" pitchFamily="34" charset="0"/>
              <a:buChar char="•"/>
            </a:pPr>
            <a:r>
              <a:rPr lang="en-GB" dirty="0">
                <a:solidFill>
                  <a:srgbClr val="45484A"/>
                </a:solidFill>
                <a:latin typeface="Open Sans"/>
              </a:rPr>
              <a:t>Provision of aviation meteorological services</a:t>
            </a:r>
          </a:p>
          <a:p>
            <a:pPr>
              <a:buFont typeface="Arial" panose="020B0604020202020204" pitchFamily="34" charset="0"/>
              <a:buChar char="•"/>
            </a:pPr>
            <a:r>
              <a:rPr lang="en-GB" dirty="0">
                <a:solidFill>
                  <a:srgbClr val="45484A"/>
                </a:solidFill>
                <a:latin typeface="Open Sans"/>
              </a:rPr>
              <a:t>Maintenance of climatological databases</a:t>
            </a:r>
          </a:p>
          <a:p>
            <a:pPr>
              <a:buFont typeface="Arial" panose="020B0604020202020204" pitchFamily="34" charset="0"/>
              <a:buChar char="•"/>
            </a:pPr>
            <a:r>
              <a:rPr lang="en-GB" dirty="0">
                <a:solidFill>
                  <a:srgbClr val="45484A"/>
                </a:solidFill>
                <a:latin typeface="Open Sans"/>
              </a:rPr>
              <a:t>Provision of meteorological and climatological services and data for national development and research purposes.</a:t>
            </a:r>
          </a:p>
          <a:p>
            <a:pPr>
              <a:buFont typeface="Arial" panose="020B0604020202020204" pitchFamily="34" charset="0"/>
              <a:buChar char="•"/>
            </a:pPr>
            <a:r>
              <a:rPr lang="en-GB" dirty="0">
                <a:solidFill>
                  <a:srgbClr val="45484A"/>
                </a:solidFill>
                <a:latin typeface="Open Sans"/>
              </a:rPr>
              <a:t>Encourage study and research in meteorology, climatology, climate change and allied subjects</a:t>
            </a:r>
          </a:p>
          <a:p>
            <a:pPr>
              <a:buFont typeface="Arial" panose="020B0604020202020204" pitchFamily="34" charset="0"/>
              <a:buChar char="•"/>
            </a:pPr>
            <a:r>
              <a:rPr lang="en-GB" dirty="0">
                <a:solidFill>
                  <a:srgbClr val="45484A"/>
                </a:solidFill>
                <a:latin typeface="Open Sans"/>
              </a:rPr>
              <a:t>Organize and contribute to, public awareness programmes on weather, climate and climate change thematic areas.</a:t>
            </a:r>
          </a:p>
          <a:p>
            <a:pPr>
              <a:buFont typeface="Arial" panose="020B0604020202020204" pitchFamily="34" charset="0"/>
              <a:buChar char="•"/>
            </a:pPr>
            <a:r>
              <a:rPr lang="en-GB" dirty="0">
                <a:solidFill>
                  <a:srgbClr val="45484A"/>
                </a:solidFill>
                <a:latin typeface="Open Sans"/>
              </a:rPr>
              <a:t>Organize and contribute to, educational and training programs and workshops for interested groups including school children, policy and decision makers, on mandated thematic areas.</a:t>
            </a:r>
          </a:p>
          <a:p>
            <a:pPr>
              <a:buFont typeface="Arial" panose="020B0604020202020204" pitchFamily="34" charset="0"/>
              <a:buChar char="•"/>
            </a:pPr>
            <a:r>
              <a:rPr lang="en-GB" dirty="0">
                <a:solidFill>
                  <a:srgbClr val="45484A"/>
                </a:solidFill>
                <a:latin typeface="Open Sans"/>
              </a:rPr>
              <a:t>Contribute to exhibitions with exhibits and resource personnel.</a:t>
            </a:r>
          </a:p>
          <a:p>
            <a:pPr>
              <a:buFont typeface="Arial" panose="020B0604020202020204" pitchFamily="34" charset="0"/>
              <a:buChar char="•"/>
            </a:pPr>
            <a:r>
              <a:rPr lang="en-GB" dirty="0">
                <a:solidFill>
                  <a:srgbClr val="45484A"/>
                </a:solidFill>
                <a:latin typeface="Open Sans"/>
              </a:rPr>
              <a:t>Provision of specialized meteorological and climatological services on request.</a:t>
            </a:r>
          </a:p>
          <a:p>
            <a:pPr>
              <a:buFont typeface="Arial" panose="020B0604020202020204" pitchFamily="34" charset="0"/>
              <a:buChar char="•"/>
            </a:pPr>
            <a:r>
              <a:rPr lang="en-GB" dirty="0" err="1">
                <a:solidFill>
                  <a:srgbClr val="45484A"/>
                </a:solidFill>
                <a:latin typeface="Open Sans"/>
              </a:rPr>
              <a:t>rovision</a:t>
            </a:r>
            <a:r>
              <a:rPr lang="en-GB" dirty="0">
                <a:solidFill>
                  <a:srgbClr val="45484A"/>
                </a:solidFill>
                <a:latin typeface="Open Sans"/>
              </a:rPr>
              <a:t> of limited astronomical (sun, moon, planet and tidal) and terrestrial magnetism related services.</a:t>
            </a:r>
            <a:endParaRPr lang="en-GB" b="0" i="0" dirty="0">
              <a:solidFill>
                <a:srgbClr val="45484A"/>
              </a:solidFill>
              <a:effectLst/>
              <a:latin typeface="Open Sans"/>
            </a:endParaRPr>
          </a:p>
        </p:txBody>
      </p:sp>
      <p:sp>
        <p:nvSpPr>
          <p:cNvPr id="5" name="Title 1"/>
          <p:cNvSpPr>
            <a:spLocks noGrp="1"/>
          </p:cNvSpPr>
          <p:nvPr>
            <p:ph type="title"/>
          </p:nvPr>
        </p:nvSpPr>
        <p:spPr>
          <a:xfrm>
            <a:off x="457200" y="14864"/>
            <a:ext cx="8229600" cy="390381"/>
          </a:xfrm>
        </p:spPr>
        <p:txBody>
          <a:bodyPr>
            <a:normAutofit fontScale="90000"/>
          </a:bodyPr>
          <a:lstStyle/>
          <a:p>
            <a:r>
              <a:rPr lang="en-US" sz="2800" b="1" dirty="0">
                <a:solidFill>
                  <a:srgbClr val="000090"/>
                </a:solidFill>
              </a:rPr>
              <a:t>Introduction </a:t>
            </a:r>
            <a:r>
              <a:rPr lang="en-US" sz="2800" b="1" dirty="0" smtClean="0">
                <a:solidFill>
                  <a:srgbClr val="000090"/>
                </a:solidFill>
              </a:rPr>
              <a:t>to </a:t>
            </a:r>
            <a:r>
              <a:rPr lang="en-US" sz="2800" b="1" dirty="0">
                <a:solidFill>
                  <a:srgbClr val="000090"/>
                </a:solidFill>
              </a:rPr>
              <a:t>the country and the </a:t>
            </a:r>
            <a:r>
              <a:rPr lang="en-US" sz="2800" b="1" dirty="0" smtClean="0">
                <a:solidFill>
                  <a:srgbClr val="000090"/>
                </a:solidFill>
              </a:rPr>
              <a:t>NMHS</a:t>
            </a:r>
            <a:endParaRPr lang="en-US" sz="2800" dirty="0"/>
          </a:p>
        </p:txBody>
      </p:sp>
    </p:spTree>
    <p:extLst>
      <p:ext uri="{BB962C8B-B14F-4D97-AF65-F5344CB8AC3E}">
        <p14:creationId xmlns:p14="http://schemas.microsoft.com/office/powerpoint/2010/main" val="33498601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half" idx="2"/>
          </p:nvPr>
        </p:nvSpPr>
        <p:spPr>
          <a:xfrm>
            <a:off x="515541" y="857251"/>
            <a:ext cx="5270352" cy="5000626"/>
          </a:xfrm>
        </p:spPr>
        <p:txBody>
          <a:bodyPr>
            <a:noAutofit/>
          </a:bodyPr>
          <a:lstStyle/>
          <a:p>
            <a:pPr marL="214313" indent="-214313">
              <a:buFont typeface="Arial" panose="020B0604020202020204" pitchFamily="34" charset="0"/>
              <a:buChar char="•"/>
            </a:pPr>
            <a:r>
              <a:rPr lang="en-US" sz="1500" b="1" dirty="0"/>
              <a:t>Sri Lanka  lies within 5° 55' to 9° 51' N and 79° 42' to 81° 53' E. </a:t>
            </a:r>
          </a:p>
          <a:p>
            <a:pPr marL="214313" indent="-214313">
              <a:buFont typeface="Arial" panose="020B0604020202020204" pitchFamily="34" charset="0"/>
              <a:buChar char="•"/>
            </a:pPr>
            <a:r>
              <a:rPr lang="en-US" sz="1500" b="1" dirty="0"/>
              <a:t>Total area: 65,610 km² - 64,740 km² of land and 870 km² of water. </a:t>
            </a:r>
          </a:p>
          <a:p>
            <a:pPr marL="214313" indent="-214313">
              <a:buFont typeface="Arial" panose="020B0604020202020204" pitchFamily="34" charset="0"/>
              <a:buChar char="•"/>
            </a:pPr>
            <a:r>
              <a:rPr lang="en-US" sz="1500" b="1" dirty="0"/>
              <a:t>Coastline is 1,340 km long. </a:t>
            </a:r>
          </a:p>
          <a:p>
            <a:pPr marL="214313" indent="-214313">
              <a:buFont typeface="Arial" panose="020B0604020202020204" pitchFamily="34" charset="0"/>
              <a:buChar char="•"/>
            </a:pPr>
            <a:r>
              <a:rPr lang="en-US" sz="1500" b="1" dirty="0"/>
              <a:t>The central part of the southern half of the island is mountainous with heights more than 2.5 km.</a:t>
            </a:r>
          </a:p>
          <a:p>
            <a:pPr marL="214313" indent="-214313">
              <a:buFont typeface="Arial" panose="020B0604020202020204" pitchFamily="34" charset="0"/>
              <a:buChar char="•"/>
            </a:pPr>
            <a:r>
              <a:rPr lang="en-US" sz="1500" b="1" dirty="0"/>
              <a:t>Highest Peak: Mt. </a:t>
            </a:r>
            <a:r>
              <a:rPr lang="en-US" sz="1500" b="1" dirty="0" err="1"/>
              <a:t>Piduruthalagala</a:t>
            </a:r>
            <a:r>
              <a:rPr lang="en-US" sz="1500" b="1" dirty="0"/>
              <a:t> – 2524 m</a:t>
            </a:r>
          </a:p>
          <a:p>
            <a:pPr marL="214313" indent="-214313">
              <a:buFont typeface="Arial" panose="020B0604020202020204" pitchFamily="34" charset="0"/>
              <a:buChar char="•"/>
            </a:pPr>
            <a:r>
              <a:rPr lang="en-US" sz="1500" b="1" dirty="0"/>
              <a:t>Warm climate, moderated by ocean winds and considerable moisture (Mild)</a:t>
            </a:r>
          </a:p>
          <a:p>
            <a:pPr marL="214313" indent="-214313">
              <a:buFont typeface="Arial" panose="020B0604020202020204" pitchFamily="34" charset="0"/>
              <a:buChar char="•"/>
            </a:pPr>
            <a:r>
              <a:rPr lang="en-US" sz="1500" b="1" dirty="0"/>
              <a:t>Average Rainfall: 1860 mm/year</a:t>
            </a:r>
          </a:p>
          <a:p>
            <a:pPr marL="214313" indent="-214313">
              <a:buFont typeface="Arial" panose="020B0604020202020204" pitchFamily="34" charset="0"/>
              <a:buChar char="•"/>
            </a:pPr>
            <a:r>
              <a:rPr lang="en-US" sz="1500" b="1" dirty="0"/>
              <a:t>Range of Rainfall: 950 – 6000 mm</a:t>
            </a:r>
          </a:p>
          <a:p>
            <a:pPr marL="214313" indent="-214313">
              <a:buFont typeface="Arial" panose="020B0604020202020204" pitchFamily="34" charset="0"/>
              <a:buChar char="•"/>
            </a:pPr>
            <a:r>
              <a:rPr lang="en-US" sz="1500" b="1" dirty="0"/>
              <a:t>Mean Temperature: 27.5 C (Lower temperatures in the highlands)</a:t>
            </a:r>
          </a:p>
          <a:p>
            <a:endParaRPr lang="en-US" sz="900" dirty="0"/>
          </a:p>
          <a:p>
            <a:endParaRPr lang="en-US" sz="900" dirty="0"/>
          </a:p>
          <a:p>
            <a:pPr algn="just"/>
            <a:r>
              <a:rPr lang="en-US" sz="1350" b="1" i="1" dirty="0">
                <a:solidFill>
                  <a:srgbClr val="FF0000"/>
                </a:solidFill>
              </a:rPr>
              <a:t>The </a:t>
            </a:r>
            <a:r>
              <a:rPr lang="en-US" sz="1350" b="1" i="1" dirty="0">
                <a:solidFill>
                  <a:srgbClr val="FF0000"/>
                </a:solidFill>
              </a:rPr>
              <a:t>topographical features strongly affect the spatial patterns of winds, seasonal rainfall, temperature, relative humidity and other climatic elements, particularly during the monsoon season</a:t>
            </a:r>
            <a:r>
              <a:rPr lang="en-US" sz="900" b="1" i="1" dirty="0">
                <a:solidFill>
                  <a:srgbClr val="002060"/>
                </a:solidFill>
              </a:rPr>
              <a:t>.</a:t>
            </a: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85893" y="714377"/>
            <a:ext cx="3358107" cy="5143500"/>
          </a:xfrm>
          <a:prstGeom prst="rect">
            <a:avLst/>
          </a:prstGeom>
          <a:ln>
            <a:noFill/>
          </a:ln>
          <a:effectLst>
            <a:softEdge rad="112500"/>
          </a:effectLst>
        </p:spPr>
      </p:pic>
    </p:spTree>
    <p:extLst>
      <p:ext uri="{BB962C8B-B14F-4D97-AF65-F5344CB8AC3E}">
        <p14:creationId xmlns:p14="http://schemas.microsoft.com/office/powerpoint/2010/main" val="27046518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909638" y="1590675"/>
            <a:ext cx="8119469" cy="2446941"/>
            <a:chOff x="698500" y="1612900"/>
            <a:chExt cx="10825959" cy="3262588"/>
          </a:xfrm>
        </p:grpSpPr>
        <p:pic>
          <p:nvPicPr>
            <p:cNvPr id="5" name="Picture 4"/>
            <p:cNvPicPr>
              <a:picLocks noChangeAspect="1"/>
            </p:cNvPicPr>
            <p:nvPr/>
          </p:nvPicPr>
          <p:blipFill rotWithShape="1">
            <a:blip r:embed="rId2"/>
            <a:srcRect l="14605" t="6268" b="3823"/>
            <a:stretch/>
          </p:blipFill>
          <p:spPr>
            <a:xfrm>
              <a:off x="698500" y="1612900"/>
              <a:ext cx="2757664" cy="3262588"/>
            </a:xfrm>
            <a:prstGeom prst="rect">
              <a:avLst/>
            </a:prstGeom>
          </p:spPr>
        </p:pic>
        <p:pic>
          <p:nvPicPr>
            <p:cNvPr id="6" name="Picture 5"/>
            <p:cNvPicPr>
              <a:picLocks noChangeAspect="1"/>
            </p:cNvPicPr>
            <p:nvPr/>
          </p:nvPicPr>
          <p:blipFill rotWithShape="1">
            <a:blip r:embed="rId3"/>
            <a:srcRect l="12098" r="6007" b="3484"/>
            <a:stretch/>
          </p:blipFill>
          <p:spPr>
            <a:xfrm>
              <a:off x="3456164" y="1612900"/>
              <a:ext cx="2590801" cy="3262588"/>
            </a:xfrm>
            <a:prstGeom prst="rect">
              <a:avLst/>
            </a:prstGeom>
          </p:spPr>
        </p:pic>
        <p:pic>
          <p:nvPicPr>
            <p:cNvPr id="7" name="Picture 6"/>
            <p:cNvPicPr>
              <a:picLocks noChangeAspect="1"/>
            </p:cNvPicPr>
            <p:nvPr/>
          </p:nvPicPr>
          <p:blipFill rotWithShape="1">
            <a:blip r:embed="rId4"/>
            <a:srcRect l="13731" t="3761" r="2332" b="3128"/>
            <a:stretch/>
          </p:blipFill>
          <p:spPr>
            <a:xfrm>
              <a:off x="6046965" y="1612900"/>
              <a:ext cx="2696630" cy="3262588"/>
            </a:xfrm>
            <a:prstGeom prst="rect">
              <a:avLst/>
            </a:prstGeom>
          </p:spPr>
        </p:pic>
        <p:pic>
          <p:nvPicPr>
            <p:cNvPr id="8" name="Picture 7"/>
            <p:cNvPicPr>
              <a:picLocks noChangeAspect="1"/>
            </p:cNvPicPr>
            <p:nvPr/>
          </p:nvPicPr>
          <p:blipFill rotWithShape="1">
            <a:blip r:embed="rId5"/>
            <a:srcRect l="7971" t="2620" b="2324"/>
            <a:stretch/>
          </p:blipFill>
          <p:spPr>
            <a:xfrm>
              <a:off x="8743595" y="1612900"/>
              <a:ext cx="2780864" cy="3262588"/>
            </a:xfrm>
            <a:prstGeom prst="rect">
              <a:avLst/>
            </a:prstGeom>
          </p:spPr>
        </p:pic>
      </p:grpSp>
      <p:sp>
        <p:nvSpPr>
          <p:cNvPr id="10" name="TextBox 9"/>
          <p:cNvSpPr txBox="1"/>
          <p:nvPr/>
        </p:nvSpPr>
        <p:spPr>
          <a:xfrm>
            <a:off x="2505075" y="1019175"/>
            <a:ext cx="4781550" cy="761747"/>
          </a:xfrm>
          <a:prstGeom prst="rect">
            <a:avLst/>
          </a:prstGeom>
          <a:noFill/>
        </p:spPr>
        <p:txBody>
          <a:bodyPr wrap="square" rtlCol="0">
            <a:spAutoFit/>
          </a:bodyPr>
          <a:lstStyle/>
          <a:p>
            <a:r>
              <a:rPr lang="en-US" sz="2175" b="1" dirty="0">
                <a:solidFill>
                  <a:srgbClr val="002060"/>
                </a:solidFill>
                <a:latin typeface="+mj-lt"/>
              </a:rPr>
              <a:t>Seasonal rainfall distribution of Sri Lanka</a:t>
            </a:r>
            <a:endParaRPr lang="en-US" sz="2175" dirty="0">
              <a:latin typeface="+mj-lt"/>
            </a:endParaRPr>
          </a:p>
        </p:txBody>
      </p:sp>
      <p:graphicFrame>
        <p:nvGraphicFramePr>
          <p:cNvPr id="12" name="Table 11"/>
          <p:cNvGraphicFramePr>
            <a:graphicFrameLocks noGrp="1"/>
          </p:cNvGraphicFramePr>
          <p:nvPr>
            <p:extLst/>
          </p:nvPr>
        </p:nvGraphicFramePr>
        <p:xfrm>
          <a:off x="257175" y="4225924"/>
          <a:ext cx="8701089" cy="1165226"/>
        </p:xfrm>
        <a:graphic>
          <a:graphicData uri="http://schemas.openxmlformats.org/drawingml/2006/table">
            <a:tbl>
              <a:tblPr firstRow="1" bandRow="1">
                <a:tableStyleId>{7DF18680-E054-41AD-8BC1-D1AEF772440D}</a:tableStyleId>
              </a:tblPr>
              <a:tblGrid>
                <a:gridCol w="770870">
                  <a:extLst>
                    <a:ext uri="{9D8B030D-6E8A-4147-A177-3AD203B41FA5}">
                      <a16:colId xmlns:a16="http://schemas.microsoft.com/office/drawing/2014/main" xmlns="" val="20000"/>
                    </a:ext>
                  </a:extLst>
                </a:gridCol>
                <a:gridCol w="1758018">
                  <a:extLst>
                    <a:ext uri="{9D8B030D-6E8A-4147-A177-3AD203B41FA5}">
                      <a16:colId xmlns:a16="http://schemas.microsoft.com/office/drawing/2014/main" xmlns="" val="20001"/>
                    </a:ext>
                  </a:extLst>
                </a:gridCol>
                <a:gridCol w="2014538">
                  <a:extLst>
                    <a:ext uri="{9D8B030D-6E8A-4147-A177-3AD203B41FA5}">
                      <a16:colId xmlns:a16="http://schemas.microsoft.com/office/drawing/2014/main" xmlns="" val="20002"/>
                    </a:ext>
                  </a:extLst>
                </a:gridCol>
                <a:gridCol w="2085975">
                  <a:extLst>
                    <a:ext uri="{9D8B030D-6E8A-4147-A177-3AD203B41FA5}">
                      <a16:colId xmlns:a16="http://schemas.microsoft.com/office/drawing/2014/main" xmlns="" val="20003"/>
                    </a:ext>
                  </a:extLst>
                </a:gridCol>
                <a:gridCol w="2071688">
                  <a:extLst>
                    <a:ext uri="{9D8B030D-6E8A-4147-A177-3AD203B41FA5}">
                      <a16:colId xmlns:a16="http://schemas.microsoft.com/office/drawing/2014/main" xmlns="" val="20004"/>
                    </a:ext>
                  </a:extLst>
                </a:gridCol>
              </a:tblGrid>
              <a:tr h="449903">
                <a:tc>
                  <a:txBody>
                    <a:bodyPr/>
                    <a:lstStyle/>
                    <a:p>
                      <a:r>
                        <a:rPr lang="en-US" sz="1400" dirty="0" smtClean="0"/>
                        <a:t>Season</a:t>
                      </a:r>
                      <a:endParaRPr lang="en-US" sz="1400" dirty="0"/>
                    </a:p>
                  </a:txBody>
                  <a:tcPr marL="68580" marR="68580" marT="34290" marB="34290"/>
                </a:tc>
                <a:tc>
                  <a:txBody>
                    <a:bodyPr/>
                    <a:lstStyle/>
                    <a:p>
                      <a:r>
                        <a:rPr lang="en-US" sz="1400" dirty="0" smtClean="0"/>
                        <a:t>First</a:t>
                      </a:r>
                      <a:r>
                        <a:rPr lang="en-US" sz="1400" baseline="0" dirty="0" smtClean="0"/>
                        <a:t> Inter-monsoon</a:t>
                      </a:r>
                      <a:endParaRPr lang="en-US" sz="1400" dirty="0"/>
                    </a:p>
                  </a:txBody>
                  <a:tcPr marL="68580" marR="68580" marT="34290" marB="34290"/>
                </a:tc>
                <a:tc>
                  <a:txBody>
                    <a:bodyPr/>
                    <a:lstStyle/>
                    <a:p>
                      <a:r>
                        <a:rPr lang="en-US" sz="1400" dirty="0" smtClean="0"/>
                        <a:t>Southwest Monsoon</a:t>
                      </a:r>
                      <a:endParaRPr lang="en-US" sz="1400" dirty="0"/>
                    </a:p>
                  </a:txBody>
                  <a:tcPr marL="68580" marR="68580" marT="34290" marB="34290"/>
                </a:tc>
                <a:tc>
                  <a:txBody>
                    <a:bodyPr/>
                    <a:lstStyle/>
                    <a:p>
                      <a:r>
                        <a:rPr lang="en-US" sz="1400" dirty="0" smtClean="0"/>
                        <a:t>Second Inter-monsoon</a:t>
                      </a:r>
                      <a:endParaRPr lang="en-US" sz="1400" dirty="0"/>
                    </a:p>
                  </a:txBody>
                  <a:tcPr marL="68580" marR="68580" marT="34290" marB="34290"/>
                </a:tc>
                <a:tc>
                  <a:txBody>
                    <a:bodyPr/>
                    <a:lstStyle/>
                    <a:p>
                      <a:r>
                        <a:rPr lang="en-US" sz="1400" dirty="0" smtClean="0"/>
                        <a:t>Northeast Monsoon</a:t>
                      </a:r>
                      <a:endParaRPr lang="en-US" sz="1400" dirty="0"/>
                    </a:p>
                  </a:txBody>
                  <a:tcPr marL="68580" marR="68580" marT="34290" marB="34290"/>
                </a:tc>
                <a:extLst>
                  <a:ext uri="{0D108BD9-81ED-4DB2-BD59-A6C34878D82A}">
                    <a16:rowId xmlns:a16="http://schemas.microsoft.com/office/drawing/2014/main" xmlns="" val="10000"/>
                  </a:ext>
                </a:extLst>
              </a:tr>
              <a:tr h="433383">
                <a:tc>
                  <a:txBody>
                    <a:bodyPr/>
                    <a:lstStyle/>
                    <a:p>
                      <a:r>
                        <a:rPr lang="en-US" sz="1400" dirty="0" smtClean="0"/>
                        <a:t>Period</a:t>
                      </a:r>
                      <a:endParaRPr lang="en-US" sz="1400" dirty="0"/>
                    </a:p>
                  </a:txBody>
                  <a:tcPr marL="68580" marR="68580" marT="34290" marB="34290"/>
                </a:tc>
                <a:tc>
                  <a:txBody>
                    <a:bodyPr/>
                    <a:lstStyle/>
                    <a:p>
                      <a:r>
                        <a:rPr lang="en-US" sz="1400" dirty="0" smtClean="0"/>
                        <a:t>March – April</a:t>
                      </a:r>
                      <a:endParaRPr lang="en-US" sz="1400" dirty="0"/>
                    </a:p>
                  </a:txBody>
                  <a:tcPr marL="68580" marR="68580" marT="34290" marB="34290"/>
                </a:tc>
                <a:tc>
                  <a:txBody>
                    <a:bodyPr/>
                    <a:lstStyle/>
                    <a:p>
                      <a:r>
                        <a:rPr lang="en-US" sz="1400" dirty="0" smtClean="0"/>
                        <a:t>May – September</a:t>
                      </a:r>
                      <a:endParaRPr lang="en-US" sz="1400" dirty="0"/>
                    </a:p>
                  </a:txBody>
                  <a:tcPr marL="68580" marR="68580" marT="34290" marB="34290"/>
                </a:tc>
                <a:tc>
                  <a:txBody>
                    <a:bodyPr/>
                    <a:lstStyle/>
                    <a:p>
                      <a:r>
                        <a:rPr lang="en-US" sz="1400" dirty="0" smtClean="0"/>
                        <a:t>October</a:t>
                      </a:r>
                      <a:r>
                        <a:rPr lang="en-US" sz="1400" baseline="0" dirty="0" smtClean="0"/>
                        <a:t> – November </a:t>
                      </a:r>
                      <a:endParaRPr lang="en-US" sz="1400" dirty="0"/>
                    </a:p>
                  </a:txBody>
                  <a:tcPr marL="68580" marR="68580" marT="34290" marB="34290"/>
                </a:tc>
                <a:tc>
                  <a:txBody>
                    <a:bodyPr/>
                    <a:lstStyle/>
                    <a:p>
                      <a:r>
                        <a:rPr lang="en-US" sz="1400" dirty="0" smtClean="0"/>
                        <a:t>December – February</a:t>
                      </a:r>
                      <a:endParaRPr lang="en-US" sz="1400" dirty="0"/>
                    </a:p>
                  </a:txBody>
                  <a:tcPr marL="68580" marR="68580" marT="34290" marB="34290"/>
                </a:tc>
                <a:extLst>
                  <a:ext uri="{0D108BD9-81ED-4DB2-BD59-A6C34878D82A}">
                    <a16:rowId xmlns:a16="http://schemas.microsoft.com/office/drawing/2014/main" xmlns="" val="10001"/>
                  </a:ext>
                </a:extLst>
              </a:tr>
              <a:tr h="274320">
                <a:tc>
                  <a:txBody>
                    <a:bodyPr/>
                    <a:lstStyle/>
                    <a:p>
                      <a:r>
                        <a:rPr lang="en-US" sz="1400" dirty="0" smtClean="0"/>
                        <a:t>Rainfall </a:t>
                      </a:r>
                      <a:endParaRPr lang="en-US" sz="1400" dirty="0"/>
                    </a:p>
                  </a:txBody>
                  <a:tcPr marL="68580" marR="68580" marT="34290" marB="34290"/>
                </a:tc>
                <a:tc>
                  <a:txBody>
                    <a:bodyPr/>
                    <a:lstStyle/>
                    <a:p>
                      <a:r>
                        <a:rPr lang="en-US" sz="1400" dirty="0" smtClean="0"/>
                        <a:t>260 mm</a:t>
                      </a:r>
                      <a:endParaRPr lang="en-US" sz="1400" dirty="0"/>
                    </a:p>
                  </a:txBody>
                  <a:tcPr marL="68580" marR="68580" marT="34290" marB="34290"/>
                </a:tc>
                <a:tc>
                  <a:txBody>
                    <a:bodyPr/>
                    <a:lstStyle/>
                    <a:p>
                      <a:r>
                        <a:rPr lang="en-US" sz="1400" dirty="0" smtClean="0"/>
                        <a:t>546 mm</a:t>
                      </a:r>
                      <a:endParaRPr lang="en-US" sz="1400" dirty="0"/>
                    </a:p>
                  </a:txBody>
                  <a:tcPr marL="68580" marR="68580" marT="34290" marB="34290"/>
                </a:tc>
                <a:tc>
                  <a:txBody>
                    <a:bodyPr/>
                    <a:lstStyle/>
                    <a:p>
                      <a:r>
                        <a:rPr lang="en-US" sz="1400" dirty="0" smtClean="0"/>
                        <a:t>548 mm</a:t>
                      </a:r>
                      <a:endParaRPr lang="en-US" sz="1400" dirty="0"/>
                    </a:p>
                  </a:txBody>
                  <a:tcPr marL="68580" marR="68580" marT="34290" marB="34290"/>
                </a:tc>
                <a:tc>
                  <a:txBody>
                    <a:bodyPr/>
                    <a:lstStyle/>
                    <a:p>
                      <a:r>
                        <a:rPr lang="en-US" sz="1400" dirty="0" smtClean="0"/>
                        <a:t>459 mm</a:t>
                      </a:r>
                      <a:endParaRPr lang="en-US" sz="1400" dirty="0"/>
                    </a:p>
                  </a:txBody>
                  <a:tcPr marL="68580" marR="68580" marT="34290" marB="34290"/>
                </a:tc>
                <a:extLst>
                  <a:ext uri="{0D108BD9-81ED-4DB2-BD59-A6C34878D82A}">
                    <a16:rowId xmlns:a16="http://schemas.microsoft.com/office/drawing/2014/main" xmlns="" val="10002"/>
                  </a:ext>
                </a:extLst>
              </a:tr>
            </a:tbl>
          </a:graphicData>
        </a:graphic>
      </p:graphicFrame>
      <p:sp>
        <p:nvSpPr>
          <p:cNvPr id="13" name="Oval 12"/>
          <p:cNvSpPr/>
          <p:nvPr/>
        </p:nvSpPr>
        <p:spPr>
          <a:xfrm>
            <a:off x="607751" y="1423132"/>
            <a:ext cx="695325" cy="739044"/>
          </a:xfrm>
          <a:prstGeom prst="ellipse">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75" b="1" dirty="0">
                <a:solidFill>
                  <a:srgbClr val="FF0000"/>
                </a:solidFill>
              </a:rPr>
              <a:t>14%</a:t>
            </a:r>
            <a:endParaRPr lang="en-US" sz="1575" b="1" dirty="0">
              <a:solidFill>
                <a:srgbClr val="FF0000"/>
              </a:solidFill>
            </a:endParaRPr>
          </a:p>
        </p:txBody>
      </p:sp>
      <p:sp>
        <p:nvSpPr>
          <p:cNvPr id="14" name="Oval 13"/>
          <p:cNvSpPr/>
          <p:nvPr/>
        </p:nvSpPr>
        <p:spPr>
          <a:xfrm>
            <a:off x="2675999" y="1423132"/>
            <a:ext cx="695325" cy="739044"/>
          </a:xfrm>
          <a:prstGeom prst="ellipse">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75" b="1" dirty="0">
                <a:solidFill>
                  <a:srgbClr val="FF0000"/>
                </a:solidFill>
              </a:rPr>
              <a:t>30%</a:t>
            </a:r>
            <a:endParaRPr lang="en-US" sz="1575" b="1" dirty="0">
              <a:solidFill>
                <a:srgbClr val="FF0000"/>
              </a:solidFill>
            </a:endParaRPr>
          </a:p>
        </p:txBody>
      </p:sp>
      <p:sp>
        <p:nvSpPr>
          <p:cNvPr id="15" name="Oval 14"/>
          <p:cNvSpPr/>
          <p:nvPr/>
        </p:nvSpPr>
        <p:spPr>
          <a:xfrm>
            <a:off x="4732609" y="1399320"/>
            <a:ext cx="695325" cy="739044"/>
          </a:xfrm>
          <a:prstGeom prst="ellipse">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75" b="1" dirty="0">
                <a:solidFill>
                  <a:srgbClr val="FF0000"/>
                </a:solidFill>
              </a:rPr>
              <a:t>30%</a:t>
            </a:r>
            <a:endParaRPr lang="en-US" sz="1575" b="1" dirty="0">
              <a:solidFill>
                <a:srgbClr val="FF0000"/>
              </a:solidFill>
            </a:endParaRPr>
          </a:p>
        </p:txBody>
      </p:sp>
      <p:sp>
        <p:nvSpPr>
          <p:cNvPr id="16" name="Oval 15"/>
          <p:cNvSpPr/>
          <p:nvPr/>
        </p:nvSpPr>
        <p:spPr>
          <a:xfrm>
            <a:off x="6763541" y="1399320"/>
            <a:ext cx="695325" cy="739044"/>
          </a:xfrm>
          <a:prstGeom prst="ellipse">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75" b="1" dirty="0">
                <a:solidFill>
                  <a:srgbClr val="FF0000"/>
                </a:solidFill>
              </a:rPr>
              <a:t>26%</a:t>
            </a:r>
            <a:endParaRPr lang="en-US" sz="1575" b="1" dirty="0">
              <a:solidFill>
                <a:srgbClr val="FF0000"/>
              </a:solidFill>
            </a:endParaRPr>
          </a:p>
        </p:txBody>
      </p:sp>
    </p:spTree>
    <p:extLst>
      <p:ext uri="{BB962C8B-B14F-4D97-AF65-F5344CB8AC3E}">
        <p14:creationId xmlns:p14="http://schemas.microsoft.com/office/powerpoint/2010/main" val="40214979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9"/>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7830" t="18710" r="29026" b="16558"/>
          <a:stretch/>
        </p:blipFill>
        <p:spPr bwMode="auto">
          <a:xfrm>
            <a:off x="1190089" y="640861"/>
            <a:ext cx="6626541" cy="56144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0" y="22997"/>
            <a:ext cx="5434885" cy="400110"/>
          </a:xfrm>
          <a:prstGeom prst="rect">
            <a:avLst/>
          </a:prstGeom>
          <a:noFill/>
        </p:spPr>
        <p:txBody>
          <a:bodyPr wrap="square" rtlCol="0">
            <a:spAutoFit/>
          </a:bodyPr>
          <a:lstStyle/>
          <a:p>
            <a:r>
              <a:rPr lang="en-US" sz="2000" b="1" dirty="0" smtClean="0"/>
              <a:t>Radar observation</a:t>
            </a:r>
            <a:endParaRPr lang="en-US" sz="2000" b="1" dirty="0"/>
          </a:p>
        </p:txBody>
      </p:sp>
      <p:sp>
        <p:nvSpPr>
          <p:cNvPr id="4" name="TextBox 3"/>
          <p:cNvSpPr txBox="1"/>
          <p:nvPr/>
        </p:nvSpPr>
        <p:spPr>
          <a:xfrm>
            <a:off x="2301766" y="347318"/>
            <a:ext cx="4403186" cy="369332"/>
          </a:xfrm>
          <a:prstGeom prst="rect">
            <a:avLst/>
          </a:prstGeom>
          <a:noFill/>
        </p:spPr>
        <p:txBody>
          <a:bodyPr wrap="square" rtlCol="0">
            <a:spAutoFit/>
          </a:bodyPr>
          <a:lstStyle/>
          <a:p>
            <a:r>
              <a:rPr lang="en-US" dirty="0">
                <a:latin typeface="+mn-lt"/>
              </a:rPr>
              <a:t>Two Doppler </a:t>
            </a:r>
            <a:r>
              <a:rPr lang="en-US" dirty="0" smtClean="0">
                <a:latin typeface="+mn-lt"/>
              </a:rPr>
              <a:t>Radars will </a:t>
            </a:r>
            <a:r>
              <a:rPr lang="en-US" dirty="0">
                <a:latin typeface="+mn-lt"/>
              </a:rPr>
              <a:t>be granted by </a:t>
            </a:r>
            <a:r>
              <a:rPr lang="en-US" dirty="0" smtClean="0">
                <a:latin typeface="+mn-lt"/>
              </a:rPr>
              <a:t>JICA</a:t>
            </a:r>
            <a:endParaRPr lang="en-US" dirty="0">
              <a:latin typeface="+mn-lt"/>
            </a:endParaRPr>
          </a:p>
        </p:txBody>
      </p:sp>
      <p:sp>
        <p:nvSpPr>
          <p:cNvPr id="5" name="Left Arrow 4"/>
          <p:cNvSpPr/>
          <p:nvPr/>
        </p:nvSpPr>
        <p:spPr>
          <a:xfrm rot="19174523">
            <a:off x="4787184" y="1212168"/>
            <a:ext cx="3036828" cy="405245"/>
          </a:xfrm>
          <a:prstGeom prst="leftArrow">
            <a:avLst/>
          </a:prstGeom>
          <a:solidFill>
            <a:schemeClr val="bg2">
              <a:lumMod val="9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smtClean="0">
                <a:solidFill>
                  <a:srgbClr val="FF0000"/>
                </a:solidFill>
              </a:rPr>
              <a:t>NE -  MONSOON</a:t>
            </a:r>
            <a:endParaRPr lang="en-GB" b="1" dirty="0">
              <a:solidFill>
                <a:srgbClr val="FF0000"/>
              </a:solidFill>
            </a:endParaRPr>
          </a:p>
        </p:txBody>
      </p:sp>
      <p:sp>
        <p:nvSpPr>
          <p:cNvPr id="7" name="Right Arrow 6"/>
          <p:cNvSpPr/>
          <p:nvPr/>
        </p:nvSpPr>
        <p:spPr>
          <a:xfrm rot="19176353">
            <a:off x="1071288" y="4746237"/>
            <a:ext cx="2973598" cy="446810"/>
          </a:xfrm>
          <a:prstGeom prst="rightArrow">
            <a:avLst/>
          </a:prstGeom>
          <a:solidFill>
            <a:schemeClr val="bg2">
              <a:lumMod val="90000"/>
            </a:schemeClr>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smtClean="0">
                <a:solidFill>
                  <a:srgbClr val="FF0000"/>
                </a:solidFill>
              </a:rPr>
              <a:t>SW - MONSOON</a:t>
            </a:r>
            <a:endParaRPr lang="en-GB" b="1" dirty="0">
              <a:solidFill>
                <a:srgbClr val="FF0000"/>
              </a:solidFill>
            </a:endParaRPr>
          </a:p>
        </p:txBody>
      </p:sp>
    </p:spTree>
    <p:extLst>
      <p:ext uri="{BB962C8B-B14F-4D97-AF65-F5344CB8AC3E}">
        <p14:creationId xmlns:p14="http://schemas.microsoft.com/office/powerpoint/2010/main" val="3851258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down)">
                                      <p:cBhvr>
                                        <p:cTn id="25" dur="580">
                                          <p:stCondLst>
                                            <p:cond delay="0"/>
                                          </p:stCondLst>
                                        </p:cTn>
                                        <p:tgtEl>
                                          <p:spTgt spid="7"/>
                                        </p:tgtEl>
                                      </p:cBhvr>
                                    </p:animEffect>
                                    <p:anim calcmode="lin" valueType="num">
                                      <p:cBhvr>
                                        <p:cTn id="26"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31" dur="26">
                                          <p:stCondLst>
                                            <p:cond delay="650"/>
                                          </p:stCondLst>
                                        </p:cTn>
                                        <p:tgtEl>
                                          <p:spTgt spid="7"/>
                                        </p:tgtEl>
                                      </p:cBhvr>
                                      <p:to x="100000" y="60000"/>
                                    </p:animScale>
                                    <p:animScale>
                                      <p:cBhvr>
                                        <p:cTn id="32" dur="166" decel="50000">
                                          <p:stCondLst>
                                            <p:cond delay="676"/>
                                          </p:stCondLst>
                                        </p:cTn>
                                        <p:tgtEl>
                                          <p:spTgt spid="7"/>
                                        </p:tgtEl>
                                      </p:cBhvr>
                                      <p:to x="100000" y="100000"/>
                                    </p:animScale>
                                    <p:animScale>
                                      <p:cBhvr>
                                        <p:cTn id="33" dur="26">
                                          <p:stCondLst>
                                            <p:cond delay="1312"/>
                                          </p:stCondLst>
                                        </p:cTn>
                                        <p:tgtEl>
                                          <p:spTgt spid="7"/>
                                        </p:tgtEl>
                                      </p:cBhvr>
                                      <p:to x="100000" y="80000"/>
                                    </p:animScale>
                                    <p:animScale>
                                      <p:cBhvr>
                                        <p:cTn id="34" dur="166" decel="50000">
                                          <p:stCondLst>
                                            <p:cond delay="1338"/>
                                          </p:stCondLst>
                                        </p:cTn>
                                        <p:tgtEl>
                                          <p:spTgt spid="7"/>
                                        </p:tgtEl>
                                      </p:cBhvr>
                                      <p:to x="100000" y="100000"/>
                                    </p:animScale>
                                    <p:animScale>
                                      <p:cBhvr>
                                        <p:cTn id="35" dur="26">
                                          <p:stCondLst>
                                            <p:cond delay="1642"/>
                                          </p:stCondLst>
                                        </p:cTn>
                                        <p:tgtEl>
                                          <p:spTgt spid="7"/>
                                        </p:tgtEl>
                                      </p:cBhvr>
                                      <p:to x="100000" y="90000"/>
                                    </p:animScale>
                                    <p:animScale>
                                      <p:cBhvr>
                                        <p:cTn id="36" dur="166" decel="50000">
                                          <p:stCondLst>
                                            <p:cond delay="1668"/>
                                          </p:stCondLst>
                                        </p:cTn>
                                        <p:tgtEl>
                                          <p:spTgt spid="7"/>
                                        </p:tgtEl>
                                      </p:cBhvr>
                                      <p:to x="100000" y="100000"/>
                                    </p:animScale>
                                    <p:animScale>
                                      <p:cBhvr>
                                        <p:cTn id="37" dur="26">
                                          <p:stCondLst>
                                            <p:cond delay="1808"/>
                                          </p:stCondLst>
                                        </p:cTn>
                                        <p:tgtEl>
                                          <p:spTgt spid="7"/>
                                        </p:tgtEl>
                                      </p:cBhvr>
                                      <p:to x="100000" y="95000"/>
                                    </p:animScale>
                                    <p:animScale>
                                      <p:cBhvr>
                                        <p:cTn id="38"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715491" y="136444"/>
            <a:ext cx="4391891" cy="6551837"/>
          </a:xfrm>
          <a:prstGeom prst="rect">
            <a:avLst/>
          </a:prstGeom>
        </p:spPr>
      </p:pic>
    </p:spTree>
    <p:extLst>
      <p:ext uri="{BB962C8B-B14F-4D97-AF65-F5344CB8AC3E}">
        <p14:creationId xmlns:p14="http://schemas.microsoft.com/office/powerpoint/2010/main" val="15734153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1"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16448" y="597690"/>
            <a:ext cx="3563527" cy="5954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351765" y="501891"/>
            <a:ext cx="6349285" cy="400110"/>
          </a:xfrm>
          <a:prstGeom prst="rect">
            <a:avLst/>
          </a:prstGeom>
          <a:noFill/>
        </p:spPr>
        <p:txBody>
          <a:bodyPr wrap="square" rtlCol="0">
            <a:spAutoFit/>
          </a:bodyPr>
          <a:lstStyle/>
          <a:p>
            <a:r>
              <a:rPr lang="en-US" sz="2000" b="1" dirty="0" smtClean="0"/>
              <a:t>1. Surface weather observations </a:t>
            </a:r>
            <a:endParaRPr lang="en-US" sz="2000" b="1" dirty="0"/>
          </a:p>
        </p:txBody>
      </p:sp>
      <p:pic>
        <p:nvPicPr>
          <p:cNvPr id="9223" name="Picture 7" descr="E:\GIS_DATA\Output\Met_Stations_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071" y="902001"/>
            <a:ext cx="4365773" cy="56498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73849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5254388" y="875244"/>
            <a:ext cx="3506228" cy="5324902"/>
            <a:chOff x="4572000" y="152400"/>
            <a:chExt cx="3697288" cy="6400800"/>
          </a:xfrm>
        </p:grpSpPr>
        <p:graphicFrame>
          <p:nvGraphicFramePr>
            <p:cNvPr id="23554" name="Object 2"/>
            <p:cNvGraphicFramePr>
              <a:graphicFrameLocks noChangeAspect="1"/>
            </p:cNvGraphicFramePr>
            <p:nvPr>
              <p:extLst/>
            </p:nvPr>
          </p:nvGraphicFramePr>
          <p:xfrm>
            <a:off x="4572000" y="152400"/>
            <a:ext cx="3697288" cy="6400800"/>
          </p:xfrm>
          <a:graphic>
            <a:graphicData uri="http://schemas.openxmlformats.org/presentationml/2006/ole">
              <mc:AlternateContent xmlns:mc="http://schemas.openxmlformats.org/markup-compatibility/2006">
                <mc:Choice xmlns:v="urn:schemas-microsoft-com:vml" Requires="v">
                  <p:oleObj spid="_x0000_s1058" r:id="rId3" imgW="11279174" imgH="19528976" progId="PBrush">
                    <p:embed/>
                  </p:oleObj>
                </mc:Choice>
                <mc:Fallback>
                  <p:oleObj r:id="rId3" imgW="11279174" imgH="19528976" progId="PBrush">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152400"/>
                          <a:ext cx="3697288" cy="6400800"/>
                        </a:xfrm>
                        <a:prstGeom prst="rect">
                          <a:avLst/>
                        </a:prstGeom>
                        <a:noFill/>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4515" name="Oval 3"/>
            <p:cNvSpPr>
              <a:spLocks noChangeArrowheads="1"/>
            </p:cNvSpPr>
            <p:nvPr/>
          </p:nvSpPr>
          <p:spPr bwMode="auto">
            <a:xfrm>
              <a:off x="5029200" y="4495800"/>
              <a:ext cx="152400" cy="228600"/>
            </a:xfrm>
            <a:prstGeom prst="ellipse">
              <a:avLst/>
            </a:prstGeom>
            <a:solidFill>
              <a:schemeClr val="accent1"/>
            </a:solidFill>
            <a:ln w="9525" cmpd="sng">
              <a:solidFill>
                <a:schemeClr val="tx1"/>
              </a:solidFill>
              <a:round/>
              <a:headEnd/>
              <a:tailEnd/>
            </a:ln>
          </p:spPr>
          <p:txBody>
            <a:bodyPr wrap="none" anchor="ctr"/>
            <a:lstStyle/>
            <a:p>
              <a:pPr algn="ctr" eaLnBrk="1" hangingPunct="1">
                <a:spcBef>
                  <a:spcPct val="50000"/>
                </a:spcBef>
                <a:defRPr/>
              </a:pPr>
              <a:endParaRPr lang="si-LK" altLang="en-US" b="1">
                <a:effectLst>
                  <a:outerShdw blurRad="38100" dist="38100" dir="2700000" algn="tl">
                    <a:srgbClr val="000000"/>
                  </a:outerShdw>
                </a:effectLst>
                <a:latin typeface="Times New Roman" pitchFamily="18" charset="0"/>
              </a:endParaRPr>
            </a:p>
          </p:txBody>
        </p:sp>
        <p:sp>
          <p:nvSpPr>
            <p:cNvPr id="23556" name="Line 4"/>
            <p:cNvSpPr>
              <a:spLocks noChangeShapeType="1"/>
            </p:cNvSpPr>
            <p:nvPr/>
          </p:nvSpPr>
          <p:spPr bwMode="auto">
            <a:xfrm>
              <a:off x="5181600" y="4800600"/>
              <a:ext cx="304800" cy="1066800"/>
            </a:xfrm>
            <a:prstGeom prst="line">
              <a:avLst/>
            </a:prstGeom>
            <a:noFill/>
            <a:ln w="9525">
              <a:solidFill>
                <a:srgbClr val="FF3300"/>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3557" name="Line 5"/>
            <p:cNvSpPr>
              <a:spLocks noChangeShapeType="1"/>
            </p:cNvSpPr>
            <p:nvPr/>
          </p:nvSpPr>
          <p:spPr bwMode="auto">
            <a:xfrm>
              <a:off x="5257800" y="4724400"/>
              <a:ext cx="533400" cy="2286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3558" name="Line 6"/>
            <p:cNvSpPr>
              <a:spLocks noChangeShapeType="1"/>
            </p:cNvSpPr>
            <p:nvPr/>
          </p:nvSpPr>
          <p:spPr bwMode="auto">
            <a:xfrm>
              <a:off x="5257800" y="4876800"/>
              <a:ext cx="1524000" cy="914400"/>
            </a:xfrm>
            <a:prstGeom prst="line">
              <a:avLst/>
            </a:prstGeom>
            <a:noFill/>
            <a:ln w="9525">
              <a:solidFill>
                <a:srgbClr val="FF3300"/>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3559" name="Line 7"/>
            <p:cNvSpPr>
              <a:spLocks noChangeShapeType="1"/>
            </p:cNvSpPr>
            <p:nvPr/>
          </p:nvSpPr>
          <p:spPr bwMode="auto">
            <a:xfrm flipV="1">
              <a:off x="5029200" y="4343400"/>
              <a:ext cx="0" cy="1524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3560" name="Line 8"/>
            <p:cNvSpPr>
              <a:spLocks noChangeShapeType="1"/>
            </p:cNvSpPr>
            <p:nvPr/>
          </p:nvSpPr>
          <p:spPr bwMode="auto">
            <a:xfrm rot="21134781" flipV="1">
              <a:off x="5029200" y="3200400"/>
              <a:ext cx="1588" cy="12954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3561" name="Line 9"/>
            <p:cNvSpPr>
              <a:spLocks noChangeShapeType="1"/>
            </p:cNvSpPr>
            <p:nvPr/>
          </p:nvSpPr>
          <p:spPr bwMode="auto">
            <a:xfrm flipV="1">
              <a:off x="5257800" y="4191000"/>
              <a:ext cx="838200" cy="381000"/>
            </a:xfrm>
            <a:prstGeom prst="line">
              <a:avLst/>
            </a:prstGeom>
            <a:noFill/>
            <a:ln w="9525">
              <a:solidFill>
                <a:srgbClr val="FF3300"/>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3562" name="Line 10"/>
            <p:cNvSpPr>
              <a:spLocks noChangeShapeType="1"/>
            </p:cNvSpPr>
            <p:nvPr/>
          </p:nvSpPr>
          <p:spPr bwMode="auto">
            <a:xfrm>
              <a:off x="5105400" y="1905000"/>
              <a:ext cx="0" cy="2514600"/>
            </a:xfrm>
            <a:prstGeom prst="line">
              <a:avLst/>
            </a:prstGeom>
            <a:noFill/>
            <a:ln w="9525">
              <a:solidFill>
                <a:srgbClr val="FF3300"/>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3563" name="Line 11"/>
            <p:cNvSpPr>
              <a:spLocks noChangeShapeType="1"/>
            </p:cNvSpPr>
            <p:nvPr/>
          </p:nvSpPr>
          <p:spPr bwMode="auto">
            <a:xfrm flipV="1">
              <a:off x="5257800" y="2743200"/>
              <a:ext cx="457200" cy="17526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3564" name="Line 12"/>
            <p:cNvSpPr>
              <a:spLocks noChangeShapeType="1"/>
            </p:cNvSpPr>
            <p:nvPr/>
          </p:nvSpPr>
          <p:spPr bwMode="auto">
            <a:xfrm rot="515261" flipH="1">
              <a:off x="5334000" y="3962400"/>
              <a:ext cx="381000" cy="6096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3565" name="Line 13"/>
            <p:cNvSpPr>
              <a:spLocks noChangeShapeType="1"/>
            </p:cNvSpPr>
            <p:nvPr/>
          </p:nvSpPr>
          <p:spPr bwMode="auto">
            <a:xfrm flipH="1">
              <a:off x="5181600" y="914400"/>
              <a:ext cx="304800" cy="35814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3566" name="Line 14"/>
            <p:cNvSpPr>
              <a:spLocks noChangeShapeType="1"/>
            </p:cNvSpPr>
            <p:nvPr/>
          </p:nvSpPr>
          <p:spPr bwMode="auto">
            <a:xfrm flipV="1">
              <a:off x="5486400" y="3581400"/>
              <a:ext cx="2133600" cy="838200"/>
            </a:xfrm>
            <a:prstGeom prst="line">
              <a:avLst/>
            </a:prstGeom>
            <a:noFill/>
            <a:ln w="9525">
              <a:solidFill>
                <a:srgbClr val="FF3300"/>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3567" name="Line 15"/>
            <p:cNvSpPr>
              <a:spLocks noChangeShapeType="1"/>
            </p:cNvSpPr>
            <p:nvPr/>
          </p:nvSpPr>
          <p:spPr bwMode="auto">
            <a:xfrm>
              <a:off x="5257800" y="4648200"/>
              <a:ext cx="2590800" cy="2286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3568" name="Line 16"/>
            <p:cNvSpPr>
              <a:spLocks noChangeShapeType="1"/>
            </p:cNvSpPr>
            <p:nvPr/>
          </p:nvSpPr>
          <p:spPr bwMode="auto">
            <a:xfrm flipH="1">
              <a:off x="5334000" y="2438400"/>
              <a:ext cx="1600200" cy="2057400"/>
            </a:xfrm>
            <a:prstGeom prst="line">
              <a:avLst/>
            </a:prstGeom>
            <a:noFill/>
            <a:ln w="9525">
              <a:solidFill>
                <a:srgbClr val="FF3300"/>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3569" name="Line 17"/>
            <p:cNvSpPr>
              <a:spLocks noChangeShapeType="1"/>
            </p:cNvSpPr>
            <p:nvPr/>
          </p:nvSpPr>
          <p:spPr bwMode="auto">
            <a:xfrm flipH="1">
              <a:off x="5257800" y="2057400"/>
              <a:ext cx="685800" cy="24384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3570" name="Line 18"/>
            <p:cNvSpPr>
              <a:spLocks noChangeShapeType="1"/>
            </p:cNvSpPr>
            <p:nvPr/>
          </p:nvSpPr>
          <p:spPr bwMode="auto">
            <a:xfrm flipH="1">
              <a:off x="5257800" y="2895600"/>
              <a:ext cx="609600" cy="160020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graphicFrame>
        <p:nvGraphicFramePr>
          <p:cNvPr id="64533" name="Object 24"/>
          <p:cNvGraphicFramePr>
            <a:graphicFrameLocks noChangeAspect="1"/>
          </p:cNvGraphicFramePr>
          <p:nvPr>
            <p:extLst/>
          </p:nvPr>
        </p:nvGraphicFramePr>
        <p:xfrm>
          <a:off x="245659" y="1509161"/>
          <a:ext cx="4818850" cy="2632922"/>
        </p:xfrm>
        <a:graphic>
          <a:graphicData uri="http://schemas.openxmlformats.org/presentationml/2006/ole">
            <mc:AlternateContent xmlns:mc="http://schemas.openxmlformats.org/markup-compatibility/2006">
              <mc:Choice xmlns:v="urn:schemas-microsoft-com:vml" Requires="v">
                <p:oleObj spid="_x0000_s1059" r:id="rId5" imgW="5257800" imgH="2808732" progId="Word.Picture.8">
                  <p:embed/>
                </p:oleObj>
              </mc:Choice>
              <mc:Fallback>
                <p:oleObj r:id="rId5" imgW="5257800" imgH="2808732" progId="Word.Picture.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5659" y="1509161"/>
                        <a:ext cx="4818850" cy="2632922"/>
                      </a:xfrm>
                      <a:prstGeom prst="rect">
                        <a:avLst/>
                      </a:prstGeom>
                      <a:solidFill>
                        <a:srgbClr val="FFFFFF"/>
                      </a:solidFill>
                    </p:spPr>
                  </p:pic>
                </p:oleObj>
              </mc:Fallback>
            </mc:AlternateContent>
          </a:graphicData>
        </a:graphic>
      </p:graphicFrame>
      <p:cxnSp>
        <p:nvCxnSpPr>
          <p:cNvPr id="26" name="Straight Arrow Connector 25"/>
          <p:cNvCxnSpPr/>
          <p:nvPr/>
        </p:nvCxnSpPr>
        <p:spPr bwMode="auto">
          <a:xfrm>
            <a:off x="1978925" y="2776995"/>
            <a:ext cx="3636348" cy="1806662"/>
          </a:xfrm>
          <a:prstGeom prst="straightConnector1">
            <a:avLst/>
          </a:prstGeom>
          <a:ln w="95250">
            <a:headEnd type="arrow"/>
            <a:tailEnd type="arrow"/>
          </a:ln>
          <a:extLst/>
        </p:spPr>
        <p:style>
          <a:lnRef idx="3">
            <a:schemeClr val="accent1"/>
          </a:lnRef>
          <a:fillRef idx="0">
            <a:schemeClr val="accent1"/>
          </a:fillRef>
          <a:effectRef idx="2">
            <a:schemeClr val="accent1"/>
          </a:effectRef>
          <a:fontRef idx="minor">
            <a:schemeClr val="tx1"/>
          </a:fontRef>
        </p:style>
      </p:cxnSp>
      <p:sp>
        <p:nvSpPr>
          <p:cNvPr id="64532" name="Text Box 20"/>
          <p:cNvSpPr txBox="1">
            <a:spLocks noChangeArrowheads="1"/>
          </p:cNvSpPr>
          <p:nvPr/>
        </p:nvSpPr>
        <p:spPr bwMode="auto">
          <a:xfrm>
            <a:off x="3343700" y="4235004"/>
            <a:ext cx="1726051" cy="400110"/>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kaputadotcom" pitchFamily="34" charset="0"/>
              </a:defRPr>
            </a:lvl1pPr>
            <a:lvl2pPr marL="742950" indent="-285750">
              <a:defRPr>
                <a:solidFill>
                  <a:schemeClr val="tx1"/>
                </a:solidFill>
                <a:latin typeface="kaputadotcom" pitchFamily="34" charset="0"/>
              </a:defRPr>
            </a:lvl2pPr>
            <a:lvl3pPr marL="1143000" indent="-228600">
              <a:defRPr>
                <a:solidFill>
                  <a:schemeClr val="tx1"/>
                </a:solidFill>
                <a:latin typeface="kaputadotcom" pitchFamily="34" charset="0"/>
              </a:defRPr>
            </a:lvl3pPr>
            <a:lvl4pPr marL="1600200" indent="-228600">
              <a:defRPr>
                <a:solidFill>
                  <a:schemeClr val="tx1"/>
                </a:solidFill>
                <a:latin typeface="kaputadotcom" pitchFamily="34" charset="0"/>
              </a:defRPr>
            </a:lvl4pPr>
            <a:lvl5pPr marL="2057400" indent="-228600">
              <a:defRPr>
                <a:solidFill>
                  <a:schemeClr val="tx1"/>
                </a:solidFill>
                <a:latin typeface="kaputadotcom" pitchFamily="34" charset="0"/>
              </a:defRPr>
            </a:lvl5pPr>
            <a:lvl6pPr marL="2514600" indent="-228600" eaLnBrk="0" fontAlgn="base" hangingPunct="0">
              <a:spcBef>
                <a:spcPct val="0"/>
              </a:spcBef>
              <a:spcAft>
                <a:spcPct val="0"/>
              </a:spcAft>
              <a:defRPr>
                <a:solidFill>
                  <a:schemeClr val="tx1"/>
                </a:solidFill>
                <a:latin typeface="kaputadotcom" pitchFamily="34" charset="0"/>
              </a:defRPr>
            </a:lvl6pPr>
            <a:lvl7pPr marL="2971800" indent="-228600" eaLnBrk="0" fontAlgn="base" hangingPunct="0">
              <a:spcBef>
                <a:spcPct val="0"/>
              </a:spcBef>
              <a:spcAft>
                <a:spcPct val="0"/>
              </a:spcAft>
              <a:defRPr>
                <a:solidFill>
                  <a:schemeClr val="tx1"/>
                </a:solidFill>
                <a:latin typeface="kaputadotcom" pitchFamily="34" charset="0"/>
              </a:defRPr>
            </a:lvl7pPr>
            <a:lvl8pPr marL="3429000" indent="-228600" eaLnBrk="0" fontAlgn="base" hangingPunct="0">
              <a:spcBef>
                <a:spcPct val="0"/>
              </a:spcBef>
              <a:spcAft>
                <a:spcPct val="0"/>
              </a:spcAft>
              <a:defRPr>
                <a:solidFill>
                  <a:schemeClr val="tx1"/>
                </a:solidFill>
                <a:latin typeface="kaputadotcom" pitchFamily="34" charset="0"/>
              </a:defRPr>
            </a:lvl8pPr>
            <a:lvl9pPr marL="3886200" indent="-228600" eaLnBrk="0" fontAlgn="base" hangingPunct="0">
              <a:spcBef>
                <a:spcPct val="0"/>
              </a:spcBef>
              <a:spcAft>
                <a:spcPct val="0"/>
              </a:spcAft>
              <a:defRPr>
                <a:solidFill>
                  <a:schemeClr val="tx1"/>
                </a:solidFill>
                <a:latin typeface="kaputadotcom" pitchFamily="34" charset="0"/>
              </a:defRPr>
            </a:lvl9pPr>
          </a:lstStyle>
          <a:p>
            <a:pPr>
              <a:spcBef>
                <a:spcPct val="50000"/>
              </a:spcBef>
            </a:pPr>
            <a:r>
              <a:rPr lang="en-US" sz="2000" dirty="0">
                <a:solidFill>
                  <a:srgbClr val="996633"/>
                </a:solidFill>
                <a:latin typeface="Times New Roman" pitchFamily="18" charset="0"/>
              </a:rPr>
              <a:t>New Delhi</a:t>
            </a:r>
            <a:endParaRPr lang="en-US" sz="2000" dirty="0">
              <a:latin typeface="Times New Roman" pitchFamily="18" charset="0"/>
            </a:endParaRPr>
          </a:p>
        </p:txBody>
      </p:sp>
      <p:sp>
        <p:nvSpPr>
          <p:cNvPr id="33" name="Text Box 2"/>
          <p:cNvSpPr txBox="1">
            <a:spLocks noChangeArrowheads="1"/>
          </p:cNvSpPr>
          <p:nvPr/>
        </p:nvSpPr>
        <p:spPr bwMode="auto">
          <a:xfrm>
            <a:off x="1183551" y="97051"/>
            <a:ext cx="6527434" cy="461665"/>
          </a:xfrm>
          <a:prstGeom prst="rect">
            <a:avLst/>
          </a:prstGeom>
          <a:noFill/>
          <a:ln w="9525">
            <a:noFill/>
            <a:miter lim="800000"/>
            <a:headEnd/>
            <a:tailEnd/>
          </a:ln>
          <a:effectLst/>
        </p:spPr>
        <p:txBody>
          <a:bodyPr wrap="square">
            <a:spAutoFit/>
          </a:bodyPr>
          <a:lstStyle/>
          <a:p>
            <a:pPr algn="ctr" eaLnBrk="1" hangingPunct="1">
              <a:spcBef>
                <a:spcPct val="50000"/>
              </a:spcBef>
              <a:defRPr/>
            </a:pPr>
            <a:r>
              <a:rPr lang="en-US" sz="2400" b="1" dirty="0" smtClean="0">
                <a:latin typeface="Arial" pitchFamily="34" charset="0"/>
                <a:cs typeface="Arial" pitchFamily="34" charset="0"/>
              </a:rPr>
              <a:t>Meteorological </a:t>
            </a:r>
            <a:r>
              <a:rPr lang="en-US" sz="2400" b="1" dirty="0">
                <a:latin typeface="Arial" pitchFamily="34" charset="0"/>
                <a:cs typeface="Arial" pitchFamily="34" charset="0"/>
              </a:rPr>
              <a:t>Communication Network</a:t>
            </a:r>
          </a:p>
        </p:txBody>
      </p:sp>
      <p:sp>
        <p:nvSpPr>
          <p:cNvPr id="34" name="TextBox 8"/>
          <p:cNvSpPr txBox="1">
            <a:spLocks noChangeArrowheads="1"/>
          </p:cNvSpPr>
          <p:nvPr/>
        </p:nvSpPr>
        <p:spPr bwMode="auto">
          <a:xfrm>
            <a:off x="259306" y="5169354"/>
            <a:ext cx="5029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kaputadotcom" pitchFamily="34" charset="0"/>
              </a:defRPr>
            </a:lvl1pPr>
            <a:lvl2pPr marL="742950" indent="-285750">
              <a:defRPr>
                <a:solidFill>
                  <a:schemeClr val="tx1"/>
                </a:solidFill>
                <a:latin typeface="kaputadotcom" pitchFamily="34" charset="0"/>
              </a:defRPr>
            </a:lvl2pPr>
            <a:lvl3pPr marL="1143000" indent="-228600">
              <a:defRPr>
                <a:solidFill>
                  <a:schemeClr val="tx1"/>
                </a:solidFill>
                <a:latin typeface="kaputadotcom" pitchFamily="34" charset="0"/>
              </a:defRPr>
            </a:lvl3pPr>
            <a:lvl4pPr marL="1600200" indent="-228600">
              <a:defRPr>
                <a:solidFill>
                  <a:schemeClr val="tx1"/>
                </a:solidFill>
                <a:latin typeface="kaputadotcom" pitchFamily="34" charset="0"/>
              </a:defRPr>
            </a:lvl4pPr>
            <a:lvl5pPr marL="2057400" indent="-228600">
              <a:defRPr>
                <a:solidFill>
                  <a:schemeClr val="tx1"/>
                </a:solidFill>
                <a:latin typeface="kaputadotcom" pitchFamily="34" charset="0"/>
              </a:defRPr>
            </a:lvl5pPr>
            <a:lvl6pPr marL="2514600" indent="-228600" eaLnBrk="0" fontAlgn="base" hangingPunct="0">
              <a:spcBef>
                <a:spcPct val="0"/>
              </a:spcBef>
              <a:spcAft>
                <a:spcPct val="0"/>
              </a:spcAft>
              <a:defRPr>
                <a:solidFill>
                  <a:schemeClr val="tx1"/>
                </a:solidFill>
                <a:latin typeface="kaputadotcom" pitchFamily="34" charset="0"/>
              </a:defRPr>
            </a:lvl6pPr>
            <a:lvl7pPr marL="2971800" indent="-228600" eaLnBrk="0" fontAlgn="base" hangingPunct="0">
              <a:spcBef>
                <a:spcPct val="0"/>
              </a:spcBef>
              <a:spcAft>
                <a:spcPct val="0"/>
              </a:spcAft>
              <a:defRPr>
                <a:solidFill>
                  <a:schemeClr val="tx1"/>
                </a:solidFill>
                <a:latin typeface="kaputadotcom" pitchFamily="34" charset="0"/>
              </a:defRPr>
            </a:lvl7pPr>
            <a:lvl8pPr marL="3429000" indent="-228600" eaLnBrk="0" fontAlgn="base" hangingPunct="0">
              <a:spcBef>
                <a:spcPct val="0"/>
              </a:spcBef>
              <a:spcAft>
                <a:spcPct val="0"/>
              </a:spcAft>
              <a:defRPr>
                <a:solidFill>
                  <a:schemeClr val="tx1"/>
                </a:solidFill>
                <a:latin typeface="kaputadotcom" pitchFamily="34" charset="0"/>
              </a:defRPr>
            </a:lvl8pPr>
            <a:lvl9pPr marL="3886200" indent="-228600" eaLnBrk="0" fontAlgn="base" hangingPunct="0">
              <a:spcBef>
                <a:spcPct val="0"/>
              </a:spcBef>
              <a:spcAft>
                <a:spcPct val="0"/>
              </a:spcAft>
              <a:defRPr>
                <a:solidFill>
                  <a:schemeClr val="tx1"/>
                </a:solidFill>
                <a:latin typeface="kaputadotcom" pitchFamily="34" charset="0"/>
              </a:defRPr>
            </a:lvl9pPr>
          </a:lstStyle>
          <a:p>
            <a:pPr algn="ctr" eaLnBrk="1" hangingPunct="1"/>
            <a:r>
              <a:rPr lang="en-US" sz="2000" dirty="0">
                <a:latin typeface="Comic Sans MS" pitchFamily="66" charset="0"/>
              </a:rPr>
              <a:t>GTS (Global Telecommunication System) </a:t>
            </a:r>
          </a:p>
        </p:txBody>
      </p:sp>
    </p:spTree>
    <p:extLst>
      <p:ext uri="{BB962C8B-B14F-4D97-AF65-F5344CB8AC3E}">
        <p14:creationId xmlns:p14="http://schemas.microsoft.com/office/powerpoint/2010/main" val="1479963581"/>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64533"/>
                                        </p:tgtEl>
                                        <p:attrNameLst>
                                          <p:attrName>style.visibility</p:attrName>
                                        </p:attrNameLst>
                                      </p:cBhvr>
                                      <p:to>
                                        <p:strVal val="visible"/>
                                      </p:to>
                                    </p:set>
                                    <p:animEffect transition="in" filter="blinds(horizontal)">
                                      <p:cBhvr>
                                        <p:cTn id="7" dur="500"/>
                                        <p:tgtEl>
                                          <p:spTgt spid="6453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4532"/>
                                        </p:tgtEl>
                                        <p:attrNameLst>
                                          <p:attrName>style.visibility</p:attrName>
                                        </p:attrNameLst>
                                      </p:cBhvr>
                                      <p:to>
                                        <p:strVal val="visible"/>
                                      </p:to>
                                    </p:set>
                                    <p:animEffect transition="in" filter="blinds(horizontal)">
                                      <p:cBhvr>
                                        <p:cTn id="12" dur="500"/>
                                        <p:tgtEl>
                                          <p:spTgt spid="64532"/>
                                        </p:tgtEl>
                                      </p:cBhvr>
                                    </p:animEffect>
                                  </p:childTnLst>
                                </p:cTn>
                              </p:par>
                              <p:par>
                                <p:cTn id="13" presetID="3" presetClass="entr" presetSubtype="10" fill="hold" nodeType="with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blinds(horizontal)">
                                      <p:cBhvr>
                                        <p:cTn id="15" dur="500"/>
                                        <p:tgtEl>
                                          <p:spTgt spid="26"/>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34"/>
                                        </p:tgtEl>
                                        <p:attrNameLst>
                                          <p:attrName>style.visibility</p:attrName>
                                        </p:attrNameLst>
                                      </p:cBhvr>
                                      <p:to>
                                        <p:strVal val="visible"/>
                                      </p:to>
                                    </p:set>
                                    <p:animEffect transition="in" filter="blinds(horizontal)">
                                      <p:cBhvr>
                                        <p:cTn id="20"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32" grpId="0" animBg="1"/>
      <p:bldP spid="34" grpId="0"/>
    </p:bldLst>
  </p:timing>
</p:sld>
</file>

<file path=ppt/theme/theme1.xml><?xml version="1.0" encoding="utf-8"?>
<a:theme xmlns:a="http://schemas.openxmlformats.org/drawingml/2006/main" name="WMO_WHITE_Powerpoint_en_f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WMO_WHITE_Powerpoint_en_fr</Template>
  <TotalTime>4660</TotalTime>
  <Words>331</Words>
  <Application>Microsoft Office PowerPoint</Application>
  <PresentationFormat>On-screen Show (4:3)</PresentationFormat>
  <Paragraphs>84</Paragraphs>
  <Slides>13</Slides>
  <Notes>0</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13</vt:i4>
      </vt:variant>
    </vt:vector>
  </HeadingPairs>
  <TitlesOfParts>
    <vt:vector size="21" baseType="lpstr">
      <vt:lpstr>Open Sans</vt:lpstr>
      <vt:lpstr>Arial</vt:lpstr>
      <vt:lpstr>Calibri</vt:lpstr>
      <vt:lpstr>Comic Sans MS</vt:lpstr>
      <vt:lpstr>Iskoola Pota</vt:lpstr>
      <vt:lpstr>Times New Roman</vt:lpstr>
      <vt:lpstr>WMO_WHITE_Powerpoint_en_fr</vt:lpstr>
      <vt:lpstr>Microsoft Word Picture</vt:lpstr>
      <vt:lpstr>PowerPoint Presentation</vt:lpstr>
      <vt:lpstr>Introduction to the country and the NMHS</vt:lpstr>
      <vt:lpstr>Introduction to the country and the NMHS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World Meteorological Organization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LFNunes</dc:creator>
  <cp:lastModifiedBy>User</cp:lastModifiedBy>
  <cp:revision>553</cp:revision>
  <cp:lastPrinted>2017-09-29T07:54:09Z</cp:lastPrinted>
  <dcterms:created xsi:type="dcterms:W3CDTF">2016-05-27T11:05:50Z</dcterms:created>
  <dcterms:modified xsi:type="dcterms:W3CDTF">2019-11-13T01:24:38Z</dcterms:modified>
</cp:coreProperties>
</file>