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65" r:id="rId4"/>
    <p:sldId id="267" r:id="rId5"/>
    <p:sldId id="269" r:id="rId6"/>
    <p:sldId id="266" r:id="rId7"/>
    <p:sldId id="268" r:id="rId8"/>
    <p:sldId id="262" r:id="rId9"/>
    <p:sldId id="270" r:id="rId10"/>
    <p:sldId id="272" r:id="rId11"/>
    <p:sldId id="273" r:id="rId12"/>
    <p:sldId id="271" r:id="rId13"/>
    <p:sldId id="258" r:id="rId14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99"/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50" autoAdjust="0"/>
    <p:restoredTop sz="98335" autoAdjust="0"/>
  </p:normalViewPr>
  <p:slideViewPr>
    <p:cSldViewPr snapToGrid="0" snapToObjects="1">
      <p:cViewPr>
        <p:scale>
          <a:sx n="75" d="100"/>
          <a:sy n="75" d="100"/>
        </p:scale>
        <p:origin x="-104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C619D-49A1-43D3-A02C-742DF4F73657}" type="datetimeFigureOut">
              <a:rPr lang="en-US" smtClean="0"/>
              <a:t>14-Nov-19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C61D-21BD-45CA-B920-B80C9B6DF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310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ohmarthein007@ddress.com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presentation%20pieces/Map_Koppen-Geiger_Climate_Zones_of_Myanmar_1986-2010_MIMU1548v01_17Jan2018_A4.pdf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oezala.gov.mm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le:///D:\ohmar%20thein\OSCAR\2019NOV%20training\stations%20informtion\aws%20and%20asos%20stations%20list\MYANMAR%20SITE%20INFORMATION%20latest.xlsx" TargetMode="External"/><Relationship Id="rId2" Type="http://schemas.openxmlformats.org/officeDocument/2006/relationships/hyperlink" Target="file:///D:\ohmar%20thein\OSCAR\2019NOV%20training\stations%20informtion\aws%20and%20asos%20stations%20list\List%20%20AWOS%20(30)%20Stations%20with%20Code%20Number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D:\ohmar%20thein\OSCAR\2019NOV%20training\stations%20informtion\aws%20and%20asos%20stations%20list\asos%2040%20stations.docx" TargetMode="External"/><Relationship Id="rId5" Type="http://schemas.openxmlformats.org/officeDocument/2006/relationships/hyperlink" Target="https://e-npt.delairco.co.jp/site/login" TargetMode="External"/><Relationship Id="rId4" Type="http://schemas.openxmlformats.org/officeDocument/2006/relationships/hyperlink" Target="http://136.228.164.246:18080/login/login.do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1238" y="5898887"/>
            <a:ext cx="417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solidFill>
                  <a:srgbClr val="000090"/>
                </a:solidFill>
              </a:rPr>
              <a:t>OSCAR/Surface course for RA-II</a:t>
            </a:r>
          </a:p>
          <a:p>
            <a:pPr algn="ctr"/>
            <a:r>
              <a:rPr lang="de-DE" sz="2000" dirty="0" smtClean="0">
                <a:solidFill>
                  <a:srgbClr val="000090"/>
                </a:solidFill>
              </a:rPr>
              <a:t>Tokyo, Japan 13-15 Novemrber 2019</a:t>
            </a:r>
          </a:p>
        </p:txBody>
      </p:sp>
      <p:sp>
        <p:nvSpPr>
          <p:cNvPr id="7" name="Shape 231"/>
          <p:cNvSpPr txBox="1">
            <a:spLocks/>
          </p:cNvSpPr>
          <p:nvPr/>
        </p:nvSpPr>
        <p:spPr>
          <a:xfrm>
            <a:off x="120649" y="1002683"/>
            <a:ext cx="8865446" cy="1108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000090"/>
                </a:solidFill>
              </a:rPr>
              <a:t>MYANMAR</a:t>
            </a:r>
            <a:endParaRPr lang="en-US" sz="4000" b="1" dirty="0">
              <a:solidFill>
                <a:srgbClr val="00009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000090"/>
                </a:solidFill>
              </a:rPr>
              <a:t> 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73891" y="2101743"/>
            <a:ext cx="32955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Submitted by</a:t>
            </a:r>
          </a:p>
          <a:p>
            <a:pPr algn="ctr"/>
            <a:r>
              <a:rPr lang="en-US" sz="3200" i="1" dirty="0" err="1" smtClean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Ohmar</a:t>
            </a:r>
            <a:r>
              <a:rPr lang="en-US" sz="3200" i="1" dirty="0" smtClean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 </a:t>
            </a:r>
            <a:r>
              <a:rPr lang="en-US" sz="3200" i="1" dirty="0" err="1" smtClean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Thein</a:t>
            </a:r>
            <a:endParaRPr lang="en-US" sz="3200" i="1" dirty="0" smtClean="0">
              <a:solidFill>
                <a:srgbClr val="011993"/>
              </a:solidFill>
              <a:latin typeface="+mj-lt"/>
              <a:cs typeface="Arial"/>
              <a:sym typeface="Arial"/>
            </a:endParaRPr>
          </a:p>
          <a:p>
            <a:pPr algn="ctr"/>
            <a:r>
              <a:rPr lang="en-US" sz="3200" i="1" dirty="0" smtClean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Executive Engineer</a:t>
            </a:r>
            <a:endParaRPr lang="en-US" sz="3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494494"/>
              </p:ext>
            </p:extLst>
          </p:nvPr>
        </p:nvGraphicFramePr>
        <p:xfrm>
          <a:off x="114296" y="292102"/>
          <a:ext cx="8978904" cy="5790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363"/>
                <a:gridCol w="808041"/>
                <a:gridCol w="1206500"/>
                <a:gridCol w="1193800"/>
                <a:gridCol w="1143000"/>
                <a:gridCol w="1260474"/>
                <a:gridCol w="1304926"/>
                <a:gridCol w="939800"/>
              </a:tblGrid>
              <a:tr h="80009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Name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Latitude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Longitude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Measured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</a:tr>
              <a:tr h="447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  <a:latin typeface="Myanmar3"/>
                          <a:ea typeface="Calibri"/>
                          <a:cs typeface="Times New Roman"/>
                        </a:rPr>
                        <a:t>Sittway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48062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20.13330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92.88333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5m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Synop</a:t>
                      </a:r>
                      <a:endParaRPr lang="en-US" dirty="0"/>
                    </a:p>
                  </a:txBody>
                  <a:tcPr/>
                </a:tc>
              </a:tr>
              <a:tr h="5502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Kyaukphyu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48071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19.43222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93.53620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18m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2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Thandwe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48080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18.46389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94.36750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6m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7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Gwa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48085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17.58333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94.58333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3m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2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Monywa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48037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22.11721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95.14269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82m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2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Nay Pyi Taw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300" dirty="0" smtClean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48076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19.77919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96.13719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144m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7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Lashio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48035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22.97846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97.75407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765m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7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Pathein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48094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16.79197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94.74922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15m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7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Laputta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16.19428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94.78153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8m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029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  <a:latin typeface="Myanmar3"/>
                          <a:ea typeface="Calibri"/>
                          <a:cs typeface="Times New Roman"/>
                        </a:rPr>
                        <a:t>Hmawbi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48092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17.10000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96.06667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25m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725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345933"/>
              </p:ext>
            </p:extLst>
          </p:nvPr>
        </p:nvGraphicFramePr>
        <p:xfrm>
          <a:off x="228600" y="419100"/>
          <a:ext cx="8826504" cy="6317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313"/>
                <a:gridCol w="738187"/>
                <a:gridCol w="1244600"/>
                <a:gridCol w="1327152"/>
                <a:gridCol w="1103313"/>
                <a:gridCol w="1103313"/>
                <a:gridCol w="1103313"/>
                <a:gridCol w="1103313"/>
              </a:tblGrid>
              <a:tr h="540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Name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Latitude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Longitude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Measured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</a:tr>
              <a:tr h="540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  <a:latin typeface="Myanmar3"/>
                          <a:ea typeface="Calibri"/>
                          <a:cs typeface="Times New Roman"/>
                        </a:rPr>
                        <a:t>Loikaw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48075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19.68333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97.21667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901m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synop</a:t>
                      </a:r>
                      <a:endParaRPr lang="en-US" dirty="0"/>
                    </a:p>
                  </a:txBody>
                  <a:tcPr/>
                </a:tc>
              </a:tr>
              <a:tr h="540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Myitkyina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48008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25.36667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97.40000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146m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0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Hkamti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48004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25.99455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95.69718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165m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0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Dawei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48108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14.10000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98.21667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7m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0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Kawthong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48112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9.96667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98.58333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46m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0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Kalaymyo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48024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23.20000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94.06667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114m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0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Yangon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48097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16.86472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96.15431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20m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0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Bago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48093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17.33722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96.48444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16m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0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Bhamaw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48019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24.25475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97.23426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111m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032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  <a:latin typeface="Myanmar3"/>
                          <a:ea typeface="Calibri"/>
                          <a:cs typeface="Times New Roman"/>
                        </a:rPr>
                        <a:t>Putao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48001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27.34681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97.39733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432m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8623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List of stations</a:t>
            </a:r>
            <a:endParaRPr lang="en-US" sz="3600" b="1" dirty="0">
              <a:solidFill>
                <a:srgbClr val="00009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8527590"/>
              </p:ext>
            </p:extLst>
          </p:nvPr>
        </p:nvGraphicFramePr>
        <p:xfrm>
          <a:off x="139700" y="1417638"/>
          <a:ext cx="8877299" cy="19631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200"/>
                <a:gridCol w="673100"/>
                <a:gridCol w="1168400"/>
                <a:gridCol w="1168400"/>
                <a:gridCol w="1079500"/>
                <a:gridCol w="1822649"/>
                <a:gridCol w="1219941"/>
                <a:gridCol w="780109"/>
              </a:tblGrid>
              <a:tr h="703262">
                <a:tc>
                  <a:txBody>
                    <a:bodyPr/>
                    <a:lstStyle/>
                    <a:p>
                      <a:r>
                        <a:rPr lang="fr-CH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ID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lat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long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elevation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variables measured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Frequency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type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Yangon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48097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16.86555556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96.15361111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21m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precipitation</a:t>
                      </a:r>
                      <a:r>
                        <a:rPr lang="fr-CH" sz="1400" baseline="0" dirty="0" smtClean="0"/>
                        <a:t>, </a:t>
                      </a:r>
                      <a:r>
                        <a:rPr lang="fr-CH" sz="1400" baseline="0" dirty="0" err="1" smtClean="0"/>
                        <a:t>wind</a:t>
                      </a:r>
                      <a:r>
                        <a:rPr lang="fr-CH" sz="1400" baseline="0" dirty="0" smtClean="0"/>
                        <a:t>,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15 min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Radar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Mandalay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21.78416667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96.03277778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78m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Kyauk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</a:t>
                      </a:r>
                      <a:r>
                        <a:rPr lang="en-US" sz="1400" dirty="0" err="1" smtClean="0"/>
                        <a:t>hyu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19.28611111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93.52888889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62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209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 smtClean="0">
                <a:solidFill>
                  <a:srgbClr val="000090"/>
                </a:solidFill>
              </a:rPr>
              <a:t>Thank you</a:t>
            </a:r>
          </a:p>
          <a:p>
            <a:endParaRPr lang="en-US" sz="4800" dirty="0" smtClean="0">
              <a:solidFill>
                <a:srgbClr val="000090"/>
              </a:solidFill>
            </a:endParaRPr>
          </a:p>
          <a:p>
            <a:r>
              <a:rPr lang="en-US" sz="3100" dirty="0" smtClean="0">
                <a:solidFill>
                  <a:srgbClr val="000090"/>
                </a:solidFill>
                <a:hlinkClick r:id="rId3"/>
              </a:rPr>
              <a:t>ohmarthein007@gmail.com</a:t>
            </a:r>
            <a:r>
              <a:rPr lang="en-US" sz="3100" dirty="0" smtClean="0">
                <a:solidFill>
                  <a:srgbClr val="000090"/>
                </a:solidFill>
              </a:rPr>
              <a:t> </a:t>
            </a:r>
          </a:p>
          <a:p>
            <a:r>
              <a:rPr lang="en-US" sz="3100" dirty="0" smtClean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56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Introduction </a:t>
            </a:r>
            <a:r>
              <a:rPr lang="en-US" sz="3600" b="1" dirty="0" smtClean="0">
                <a:solidFill>
                  <a:srgbClr val="000090"/>
                </a:solidFill>
              </a:rPr>
              <a:t>to </a:t>
            </a:r>
            <a:r>
              <a:rPr lang="en-US" sz="3600" b="1" dirty="0">
                <a:solidFill>
                  <a:srgbClr val="000090"/>
                </a:solidFill>
              </a:rPr>
              <a:t>the country and the </a:t>
            </a:r>
            <a:r>
              <a:rPr lang="en-US" sz="3600" b="1" dirty="0" smtClean="0">
                <a:solidFill>
                  <a:srgbClr val="000090"/>
                </a:solidFill>
              </a:rPr>
              <a:t>NMHS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947739"/>
            <a:ext cx="8915400" cy="42846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	General overview of the country</a:t>
            </a:r>
            <a:endParaRPr lang="fr-CH" sz="2400" dirty="0" smtClean="0"/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Location between Latitude 9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° 32’ N - 28° 31’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N and Longitude   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92° 10’ E - 101° 11’ E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Myanmar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is the agriculture based country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•  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enjoys the Southwest Monsoon. Most of the areas receive 90% of annual rainfall by South west Monsoon season. </a:t>
            </a:r>
          </a:p>
          <a:p>
            <a:pPr marL="0" indent="0">
              <a:buNone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It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has three seasons, Namely the Summer season ( end of Feb to mid May ), the Rainy season ( mid May to end of Oct ) and the Winter season ( Nov to Feb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Area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: 677,000 square kilometer ranging 936 kilometers (581 miles)from east to west and 2,051kilometers from north to south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Population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is 54.38 Million (August 2019).</a:t>
            </a:r>
          </a:p>
          <a:p>
            <a:pPr marL="0" indent="0">
              <a:buNone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  &gt;&gt;&gt; 54.81 Million in 2020.</a:t>
            </a: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It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has seven States and seven Regions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Capital city is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Nay 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Pyi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Taw.</a:t>
            </a:r>
          </a:p>
          <a:p>
            <a:endParaRPr lang="en-US" sz="1800" dirty="0" smtClean="0"/>
          </a:p>
          <a:p>
            <a:pPr algn="ctr"/>
            <a:endParaRPr lang="en-US" sz="1800" dirty="0" smtClean="0"/>
          </a:p>
          <a:p>
            <a:pPr marL="400050" lvl="1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/>
          </a:p>
          <a:p>
            <a:pPr marL="400050" lvl="1" indent="0">
              <a:buNone/>
            </a:pPr>
            <a:endParaRPr lang="fr-CH" sz="1800" dirty="0"/>
          </a:p>
        </p:txBody>
      </p:sp>
    </p:spTree>
    <p:extLst>
      <p:ext uri="{BB962C8B-B14F-4D97-AF65-F5344CB8AC3E}">
        <p14:creationId xmlns:p14="http://schemas.microsoft.com/office/powerpoint/2010/main" val="49946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575" y="69907"/>
            <a:ext cx="4799225" cy="6788093"/>
          </a:xfrm>
          <a:prstGeom prst="rect">
            <a:avLst/>
          </a:prstGeom>
        </p:spPr>
      </p:pic>
      <p:sp>
        <p:nvSpPr>
          <p:cNvPr id="2" name="TextBox 1">
            <a:hlinkClick r:id="rId3" action="ppaction://hlinkfile"/>
          </p:cNvPr>
          <p:cNvSpPr txBox="1"/>
          <p:nvPr/>
        </p:nvSpPr>
        <p:spPr>
          <a:xfrm>
            <a:off x="147114" y="590607"/>
            <a:ext cx="41304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hlinkClick r:id="rId3" action="ppaction://hlinkfile"/>
              </a:rPr>
              <a:t>Map of Myanmar Climate Zone 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5778"/>
            <a:ext cx="5274236" cy="297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10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0042" y="501134"/>
            <a:ext cx="60659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90"/>
                </a:solidFill>
              </a:rPr>
              <a:t>National requirements for observations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17499" y="1143000"/>
            <a:ext cx="8997143" cy="3877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National priority application areas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Agriculture and Fisheries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Aviation and Transport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Health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Disaster prevention and Reduction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Housing Development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Sustainable Development of City and Towns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r>
              <a:rPr lang="en-US" sz="2400" dirty="0" smtClean="0"/>
              <a:t>2. Most relevant observed variables: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Temperature, humidity, precipitation, wind, pressure, cloud, radiation, sun shine duration…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43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27000" y="381000"/>
            <a:ext cx="6273800" cy="83343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2. Brief introduction to NMHS</a:t>
            </a:r>
          </a:p>
          <a:p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723900" y="1214438"/>
            <a:ext cx="730706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Mandate</a:t>
            </a:r>
          </a:p>
          <a:p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https://www.moezala.gov.mm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sz="2400" dirty="0" smtClean="0"/>
              <a:t>Infrastructures</a:t>
            </a:r>
          </a:p>
          <a:p>
            <a:r>
              <a:rPr lang="en-US" dirty="0"/>
              <a:t>	</a:t>
            </a:r>
            <a:r>
              <a:rPr lang="en-US" dirty="0" smtClean="0"/>
              <a:t>-AWS, ASOS, FEWS, Radars, Lightning Detector, </a:t>
            </a:r>
            <a:r>
              <a:rPr lang="en-US" dirty="0" err="1" smtClean="0"/>
              <a:t>Radiosonde</a:t>
            </a:r>
            <a:r>
              <a:rPr lang="en-US" dirty="0" smtClean="0"/>
              <a:t>, </a:t>
            </a:r>
            <a:r>
              <a:rPr lang="en-US" dirty="0" err="1" smtClean="0"/>
              <a:t>Tidegauge</a:t>
            </a:r>
            <a:endParaRPr lang="en-US" dirty="0"/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Staffs</a:t>
            </a:r>
            <a:endParaRPr lang="en-US" sz="2400" dirty="0"/>
          </a:p>
          <a:p>
            <a:r>
              <a:rPr lang="en-US" dirty="0" smtClean="0"/>
              <a:t>	799 </a:t>
            </a:r>
            <a:r>
              <a:rPr lang="en-US" dirty="0"/>
              <a:t>staffs in all over the country (150 + 649)</a:t>
            </a:r>
          </a:p>
          <a:p>
            <a:r>
              <a:rPr lang="en-US" dirty="0" smtClean="0"/>
              <a:t>	148 </a:t>
            </a:r>
            <a:r>
              <a:rPr lang="en-US" dirty="0"/>
              <a:t>staffs in Nay </a:t>
            </a:r>
            <a:r>
              <a:rPr lang="en-US" dirty="0" err="1"/>
              <a:t>Pyi</a:t>
            </a:r>
            <a:r>
              <a:rPr lang="en-US" dirty="0"/>
              <a:t> Taw (45 + 103)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200" y="990600"/>
            <a:ext cx="8559800" cy="58674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800" dirty="0" smtClean="0"/>
              <a:t>1. Networks </a:t>
            </a:r>
            <a:r>
              <a:rPr lang="en-US" sz="3800" dirty="0"/>
              <a:t>description with metadata</a:t>
            </a:r>
          </a:p>
          <a:p>
            <a:endParaRPr lang="en-US" dirty="0" smtClean="0"/>
          </a:p>
          <a:p>
            <a:r>
              <a:rPr lang="en-US" dirty="0" smtClean="0"/>
              <a:t>Manual observation stations : 77 stations</a:t>
            </a:r>
          </a:p>
          <a:p>
            <a:r>
              <a:rPr lang="en-US" dirty="0" smtClean="0"/>
              <a:t>AWS (JICA project) : 30 stations</a:t>
            </a:r>
          </a:p>
          <a:p>
            <a:r>
              <a:rPr lang="en-US" dirty="0" smtClean="0"/>
              <a:t>ASOS (KMA/ KMI project) : 40 stations</a:t>
            </a:r>
          </a:p>
          <a:p>
            <a:r>
              <a:rPr lang="en-US" dirty="0" smtClean="0"/>
              <a:t>AWS (IRM - World Bank project) : 88 stations</a:t>
            </a:r>
          </a:p>
          <a:p>
            <a:r>
              <a:rPr lang="en-US" dirty="0" smtClean="0"/>
              <a:t>&gt;&gt;&gt; Total installed: </a:t>
            </a:r>
            <a:r>
              <a:rPr lang="en-US" dirty="0"/>
              <a:t>158 AWS </a:t>
            </a:r>
            <a:r>
              <a:rPr lang="en-US" dirty="0" smtClean="0"/>
              <a:t>stations</a:t>
            </a:r>
          </a:p>
          <a:p>
            <a:r>
              <a:rPr lang="en-US" dirty="0" smtClean="0"/>
              <a:t>AWS ( AIRBM – World Bank project) : 67 stations </a:t>
            </a:r>
            <a:r>
              <a:rPr lang="en-US" dirty="0" smtClean="0">
                <a:solidFill>
                  <a:srgbClr val="FF0000"/>
                </a:solidFill>
              </a:rPr>
              <a:t>**</a:t>
            </a:r>
          </a:p>
          <a:p>
            <a:r>
              <a:rPr lang="en-US" dirty="0" smtClean="0"/>
              <a:t>FEWS (IRM – World Bank project) : 10 stations</a:t>
            </a:r>
          </a:p>
          <a:p>
            <a:r>
              <a:rPr lang="en-US" dirty="0" smtClean="0"/>
              <a:t>AWS for Agro - met : 17 stations</a:t>
            </a:r>
          </a:p>
          <a:p>
            <a:r>
              <a:rPr lang="en-US" dirty="0" smtClean="0"/>
              <a:t>Upper air observation stations: 2 stations </a:t>
            </a:r>
            <a:r>
              <a:rPr lang="en-US" dirty="0" smtClean="0">
                <a:solidFill>
                  <a:srgbClr val="FF0000"/>
                </a:solidFill>
              </a:rPr>
              <a:t>** (Yangon, Mandalay)</a:t>
            </a:r>
          </a:p>
          <a:p>
            <a:r>
              <a:rPr lang="en-US" dirty="0" smtClean="0"/>
              <a:t>3 Tide observation stations : </a:t>
            </a:r>
            <a:r>
              <a:rPr lang="en-US" dirty="0" err="1" smtClean="0"/>
              <a:t>Sittwe</a:t>
            </a:r>
            <a:r>
              <a:rPr lang="en-US" dirty="0" smtClean="0"/>
              <a:t>, </a:t>
            </a:r>
            <a:r>
              <a:rPr lang="en-US" dirty="0" err="1" smtClean="0"/>
              <a:t>Mawlamyine</a:t>
            </a:r>
            <a:r>
              <a:rPr lang="en-US" dirty="0" smtClean="0"/>
              <a:t> and </a:t>
            </a:r>
            <a:r>
              <a:rPr lang="en-US" dirty="0" err="1" smtClean="0"/>
              <a:t>Haing</a:t>
            </a:r>
            <a:r>
              <a:rPr lang="en-US" dirty="0" smtClean="0"/>
              <a:t> </a:t>
            </a:r>
            <a:r>
              <a:rPr lang="en-US" dirty="0" err="1" smtClean="0"/>
              <a:t>Gyi</a:t>
            </a:r>
            <a:r>
              <a:rPr lang="en-US" dirty="0" smtClean="0"/>
              <a:t> </a:t>
            </a:r>
            <a:r>
              <a:rPr lang="en-US" dirty="0" err="1" smtClean="0"/>
              <a:t>Kyun</a:t>
            </a:r>
            <a:endParaRPr lang="en-US" dirty="0" smtClean="0"/>
          </a:p>
          <a:p>
            <a:r>
              <a:rPr lang="en-US" dirty="0">
                <a:solidFill>
                  <a:srgbClr val="FF0000"/>
                </a:solidFill>
              </a:rPr>
              <a:t>&gt;&gt;&gt; </a:t>
            </a:r>
            <a:r>
              <a:rPr lang="en-US" dirty="0" smtClean="0">
                <a:solidFill>
                  <a:srgbClr val="FF0000"/>
                </a:solidFill>
              </a:rPr>
              <a:t>( 3 stations with Work Bank )</a:t>
            </a:r>
            <a:endParaRPr lang="en-US" dirty="0" smtClean="0"/>
          </a:p>
          <a:p>
            <a:r>
              <a:rPr lang="en-US" dirty="0" smtClean="0"/>
              <a:t>3 Weather Radar stations : Yangon, </a:t>
            </a:r>
            <a:r>
              <a:rPr lang="en-US" dirty="0" err="1" smtClean="0"/>
              <a:t>Kyauk</a:t>
            </a:r>
            <a:r>
              <a:rPr lang="en-US" dirty="0" smtClean="0"/>
              <a:t> </a:t>
            </a:r>
            <a:r>
              <a:rPr lang="en-US" dirty="0" err="1" smtClean="0"/>
              <a:t>Phyu</a:t>
            </a:r>
            <a:r>
              <a:rPr lang="en-US" dirty="0" smtClean="0"/>
              <a:t> and Mandalay</a:t>
            </a:r>
          </a:p>
          <a:p>
            <a:r>
              <a:rPr lang="en-US" dirty="0" smtClean="0"/>
              <a:t>4 lighting Detect stations:    Yangon, Nay </a:t>
            </a:r>
            <a:r>
              <a:rPr lang="en-US" dirty="0" err="1" smtClean="0"/>
              <a:t>Pyi</a:t>
            </a:r>
            <a:r>
              <a:rPr lang="en-US" dirty="0" smtClean="0"/>
              <a:t> Taw, </a:t>
            </a:r>
            <a:r>
              <a:rPr lang="en-US" dirty="0" err="1" smtClean="0"/>
              <a:t>Pathein</a:t>
            </a:r>
            <a:r>
              <a:rPr lang="en-US" dirty="0" smtClean="0"/>
              <a:t> and </a:t>
            </a:r>
            <a:r>
              <a:rPr lang="en-US" dirty="0" err="1" smtClean="0"/>
              <a:t>Dawei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8600" y="246390"/>
            <a:ext cx="7804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90"/>
                </a:solidFill>
              </a:rPr>
              <a:t>Inventory of current national observing capabilities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294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1981200" y="120650"/>
            <a:ext cx="5688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0000FF"/>
                </a:solidFill>
                <a:latin typeface="Arial" pitchFamily="34" charset="0"/>
              </a:rPr>
              <a:t>Meteorological Observation Network</a:t>
            </a:r>
          </a:p>
        </p:txBody>
      </p:sp>
      <p:pic>
        <p:nvPicPr>
          <p:cNvPr id="7173" name="Picture 8" descr="C:\Users\tin\Downloads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5" y="771525"/>
            <a:ext cx="4651375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0" descr="C:\Users\tin\Downloads\G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788988"/>
            <a:ext cx="4748213" cy="614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4492625" y="2819400"/>
            <a:ext cx="460375" cy="1524000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3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dirty="0" smtClean="0"/>
              <a:t>Station List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629260" y="1821934"/>
            <a:ext cx="4253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 action="ppaction://hlinkfile"/>
              </a:rPr>
              <a:t>List  AWOS (30) Stations with Code Number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62100" y="2895600"/>
            <a:ext cx="4383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 action="ppaction://hlinkfile"/>
              </a:rPr>
              <a:t>List of AWS 88 Stations and FEWS 10 stations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06600" y="3467100"/>
            <a:ext cx="4441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ASOS stations web page</a:t>
            </a:r>
          </a:p>
          <a:p>
            <a:r>
              <a:rPr lang="en-US" dirty="0">
                <a:hlinkClick r:id="rId4"/>
              </a:rPr>
              <a:t>http://136.228.164.246:18080/login/login.do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03500" y="4381500"/>
            <a:ext cx="3690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 AWS stations web page</a:t>
            </a:r>
          </a:p>
          <a:p>
            <a:r>
              <a:rPr lang="en-US" dirty="0">
                <a:hlinkClick r:id="rId5"/>
              </a:rPr>
              <a:t>https://e-npt.delairco.co.jp/site/login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28700" y="2400300"/>
            <a:ext cx="2580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 action="ppaction://hlinkfile"/>
              </a:rPr>
              <a:t>List of ASOS </a:t>
            </a:r>
            <a:r>
              <a:rPr lang="en-US" dirty="0">
                <a:hlinkClick r:id="rId6" action="ppaction://hlinkfile"/>
              </a:rPr>
              <a:t>(40</a:t>
            </a:r>
            <a:r>
              <a:rPr lang="en-US" dirty="0" smtClean="0">
                <a:hlinkClick r:id="rId6" action="ppaction://hlinkfile"/>
              </a:rPr>
              <a:t>) Stations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71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230441"/>
              </p:ext>
            </p:extLst>
          </p:nvPr>
        </p:nvGraphicFramePr>
        <p:xfrm>
          <a:off x="127000" y="889000"/>
          <a:ext cx="8915400" cy="6301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425"/>
                <a:gridCol w="714375"/>
                <a:gridCol w="1155700"/>
                <a:gridCol w="1422400"/>
                <a:gridCol w="1165225"/>
                <a:gridCol w="1514475"/>
                <a:gridCol w="927100"/>
                <a:gridCol w="901700"/>
              </a:tblGrid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Name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Latitude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Longitude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Measured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  <a:latin typeface="Myanmar3"/>
                          <a:ea typeface="Calibri"/>
                          <a:cs typeface="Times New Roman"/>
                        </a:rPr>
                        <a:t>Hpa</a:t>
                      </a: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-an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48099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16.88528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97.63083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16m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fr-CH" sz="1800" dirty="0" smtClean="0"/>
                        <a:t>Pressure,</a:t>
                      </a:r>
                      <a:r>
                        <a:rPr lang="fr-CH" sz="1800" baseline="0" dirty="0" smtClean="0"/>
                        <a:t> </a:t>
                      </a:r>
                      <a:r>
                        <a:rPr lang="fr-CH" sz="1800" baseline="0" dirty="0" err="1" smtClean="0"/>
                        <a:t>precipitation</a:t>
                      </a:r>
                      <a:r>
                        <a:rPr lang="fr-CH" sz="1800" baseline="0" dirty="0" smtClean="0"/>
                        <a:t>, </a:t>
                      </a:r>
                      <a:r>
                        <a:rPr lang="fr-CH" sz="1800" baseline="0" dirty="0" err="1" smtClean="0"/>
                        <a:t>wind</a:t>
                      </a:r>
                      <a:r>
                        <a:rPr lang="fr-CH" sz="1800" baseline="0" dirty="0" smtClean="0"/>
                        <a:t>, radiation, </a:t>
                      </a:r>
                      <a:r>
                        <a:rPr lang="fr-CH" sz="1800" baseline="0" dirty="0" err="1" smtClean="0"/>
                        <a:t>cloud</a:t>
                      </a:r>
                      <a:r>
                        <a:rPr lang="fr-CH" sz="1800" baseline="0" dirty="0" smtClean="0"/>
                        <a:t>, </a:t>
                      </a:r>
                      <a:r>
                        <a:rPr lang="fr-CH" sz="1800" baseline="0" dirty="0" err="1" smtClean="0"/>
                        <a:t>temperature</a:t>
                      </a:r>
                      <a:r>
                        <a:rPr lang="fr-CH" sz="1800" baseline="0" dirty="0" smtClean="0"/>
                        <a:t>, </a:t>
                      </a:r>
                      <a:r>
                        <a:rPr lang="fr-CH" sz="1800" baseline="0" dirty="0" err="1" smtClean="0"/>
                        <a:t>humidity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Synop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Mawlamyine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48103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16.44128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97.65639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27m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Taungoo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48078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18.92944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96.44778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52m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Mandalay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(Chanmyatharsi)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48042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21.94206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96.08861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79m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Nansam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20.89449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97.73495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971m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Taunggyi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48057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20.76861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97.03417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1455m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Magway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48065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20.13939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94.92500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52m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Kengtong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21.28529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99.59017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833m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Hakha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48030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22.64264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93.59945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Myanmar3"/>
                          <a:ea typeface="Calibri"/>
                          <a:cs typeface="Times New Roman"/>
                        </a:rPr>
                        <a:t>1733m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  <a:latin typeface="Myanmar3"/>
                          <a:ea typeface="Calibri"/>
                          <a:cs typeface="Times New Roman"/>
                        </a:rPr>
                        <a:t>Meikhtila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48053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20.88479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95.89158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Myanmar3"/>
                          <a:ea typeface="Calibri"/>
                          <a:cs typeface="Times New Roman"/>
                        </a:rPr>
                        <a:t>218m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70200" y="266700"/>
            <a:ext cx="2333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90"/>
                </a:solidFill>
              </a:rPr>
              <a:t>List of stations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14737371"/>
      </p:ext>
    </p:extLst>
  </p:cSld>
  <p:clrMapOvr>
    <a:masterClrMapping/>
  </p:clrMapOvr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5239</TotalTime>
  <Words>521</Words>
  <Application>Microsoft Office PowerPoint</Application>
  <PresentationFormat>On-screen Show (4:3)</PresentationFormat>
  <Paragraphs>285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WMO_WHITE_Powerpoint_en_fr</vt:lpstr>
      <vt:lpstr>PowerPoint Presentation</vt:lpstr>
      <vt:lpstr>Introduction to the country and the NMHS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Station List</vt:lpstr>
      <vt:lpstr>PowerPoint Presentation</vt:lpstr>
      <vt:lpstr>PowerPoint Presentation</vt:lpstr>
      <vt:lpstr>PowerPoint Presentation</vt:lpstr>
      <vt:lpstr>List of stations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LFNunes</dc:creator>
  <cp:lastModifiedBy>user</cp:lastModifiedBy>
  <cp:revision>584</cp:revision>
  <cp:lastPrinted>2017-09-29T07:54:09Z</cp:lastPrinted>
  <dcterms:created xsi:type="dcterms:W3CDTF">2016-05-27T11:05:50Z</dcterms:created>
  <dcterms:modified xsi:type="dcterms:W3CDTF">2019-11-14T03:44:01Z</dcterms:modified>
</cp:coreProperties>
</file>