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388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365" r:id="rId12"/>
    <p:sldId id="289" r:id="rId13"/>
    <p:sldId id="416" r:id="rId14"/>
    <p:sldId id="421" r:id="rId15"/>
    <p:sldId id="434" r:id="rId16"/>
    <p:sldId id="406" r:id="rId17"/>
    <p:sldId id="435" r:id="rId18"/>
    <p:sldId id="437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8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+mn-lt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853" y="8684827"/>
            <a:ext cx="2972547" cy="457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5BBBD69F-8C3C-4DDC-A74D-2954B93DB6C4}" type="slidenum">
              <a:rPr lang="en-US" altLang="en-US" sz="1200" b="0">
                <a:solidFill>
                  <a:schemeClr val="tx1"/>
                </a:solidFill>
                <a:latin typeface="Times" pitchFamily="18" charset="0"/>
              </a:rPr>
              <a:pPr/>
              <a:t>15</a:t>
            </a:fld>
            <a:endParaRPr lang="en-US" alt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RA-IV Hurricane Committee Meeting, Martinique, April 10 2018</a:t>
            </a:r>
            <a:endParaRPr lang="en-GB"/>
          </a:p>
        </p:txBody>
      </p:sp>
      <p:pic>
        <p:nvPicPr>
          <p:cNvPr id="7" name="Picture 6" descr="wmo2016_powerpoint_standard_v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7675" indent="0">
              <a:defRPr/>
            </a:lvl2pPr>
            <a:lvl3pPr marL="895350" indent="0">
              <a:defRPr/>
            </a:lvl3pPr>
            <a:lvl4pPr marL="1254125" indent="0">
              <a:defRPr/>
            </a:lvl4pPr>
            <a:lvl5pPr marL="1789113" indent="0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wmo.int/oscar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wigos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55576" y="1498314"/>
            <a:ext cx="8208912" cy="409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90"/>
                </a:solidFill>
              </a:rPr>
              <a:t>T</a:t>
            </a:r>
            <a:r>
              <a:rPr lang="en-US" sz="3200" b="1" dirty="0" smtClean="0">
                <a:solidFill>
                  <a:srgbClr val="000090"/>
                </a:solidFill>
              </a:rPr>
              <a:t>he WMO Integrated Global Observing System; </a:t>
            </a:r>
          </a:p>
          <a:p>
            <a:r>
              <a:rPr lang="en-US" sz="3200" b="1" dirty="0" smtClean="0">
                <a:solidFill>
                  <a:srgbClr val="000090"/>
                </a:solidFill>
              </a:rPr>
              <a:t>Status of pre-operational phase, plans for transition to operational phase;</a:t>
            </a:r>
          </a:p>
          <a:p>
            <a:pPr>
              <a:lnSpc>
                <a:spcPct val="120000"/>
              </a:lnSpc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i="1" u="sng" smtClean="0">
                <a:solidFill>
                  <a:srgbClr val="000090"/>
                </a:solidFill>
              </a:rPr>
              <a:t>OSCAR/Surface training course for RA-VI</a:t>
            </a:r>
          </a:p>
          <a:p>
            <a:pPr>
              <a:lnSpc>
                <a:spcPct val="120000"/>
              </a:lnSpc>
            </a:pPr>
            <a:r>
              <a:rPr lang="fr-CH" sz="2000" i="1" u="sng" smtClean="0">
                <a:solidFill>
                  <a:srgbClr val="000090"/>
                </a:solidFill>
              </a:rPr>
              <a:t>1-3 October 2019 Kyiv/Ukraine</a:t>
            </a:r>
            <a:endParaRPr lang="en-US" sz="2000" i="1" u="sng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endParaRPr lang="en-US" sz="2000" i="1" u="sng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smtClean="0">
                <a:solidFill>
                  <a:srgbClr val="000090"/>
                </a:solidFill>
              </a:rPr>
              <a:t>WMO </a:t>
            </a:r>
            <a:r>
              <a:rPr lang="en-US" sz="2400" dirty="0" smtClean="0">
                <a:solidFill>
                  <a:srgbClr val="000090"/>
                </a:solidFill>
              </a:rPr>
              <a:t>Secretariat</a:t>
            </a:r>
          </a:p>
        </p:txBody>
      </p:sp>
    </p:spTree>
    <p:extLst>
      <p:ext uri="{BB962C8B-B14F-4D97-AF65-F5344CB8AC3E}">
        <p14:creationId xmlns:p14="http://schemas.microsoft.com/office/powerpoint/2010/main" val="37029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WMO Rolling </a:t>
            </a:r>
            <a:r>
              <a:rPr lang="en-US" sz="3600" b="1" dirty="0">
                <a:solidFill>
                  <a:srgbClr val="000090"/>
                </a:solidFill>
              </a:rPr>
              <a:t>Review of Requirements (RRR)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561397"/>
            <a:ext cx="6826696" cy="526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718300" y="1308100"/>
            <a:ext cx="2387600" cy="3009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41600" y="1561397"/>
            <a:ext cx="2695798" cy="12548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Callout 3"/>
          <p:cNvSpPr/>
          <p:nvPr/>
        </p:nvSpPr>
        <p:spPr>
          <a:xfrm>
            <a:off x="368300" y="1719600"/>
            <a:ext cx="2273300" cy="63431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353"/>
            </a:avLst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1"/>
                </a:solidFill>
              </a:rPr>
              <a:t>OSCAR/</a:t>
            </a:r>
          </a:p>
          <a:p>
            <a:pPr algn="ctr"/>
            <a:r>
              <a:rPr lang="fr-CH" sz="2000" b="1" dirty="0" err="1" smtClean="0">
                <a:solidFill>
                  <a:schemeClr val="tx1"/>
                </a:solidFill>
              </a:rPr>
              <a:t>Requirements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5232400" y="990944"/>
            <a:ext cx="2286000" cy="63431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015"/>
            </a:avLst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1"/>
                </a:solidFill>
              </a:rPr>
              <a:t>OSCAR/</a:t>
            </a:r>
            <a:r>
              <a:rPr lang="fr-CH" sz="2000" b="1" dirty="0" err="1" smtClean="0">
                <a:solidFill>
                  <a:schemeClr val="tx1"/>
                </a:solidFill>
              </a:rPr>
              <a:t>Space</a:t>
            </a:r>
            <a:endParaRPr lang="fr-CH" sz="2000" b="1" dirty="0" smtClean="0">
              <a:solidFill>
                <a:schemeClr val="tx1"/>
              </a:solidFill>
            </a:endParaRPr>
          </a:p>
          <a:p>
            <a:pPr algn="ctr"/>
            <a:r>
              <a:rPr lang="fr-CH" sz="2000" b="1" dirty="0" smtClean="0">
                <a:solidFill>
                  <a:schemeClr val="tx1"/>
                </a:solidFill>
              </a:rPr>
              <a:t>OSCAR/Surface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79512" y="188898"/>
            <a:ext cx="8713790" cy="1223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685800"/>
            <a:r>
              <a:rPr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The WIGOS Pre-Operational Phase (2016-2019)</a:t>
            </a:r>
            <a: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/>
            </a:r>
            <a:b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</a:br>
            <a: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decided by Cg-17 in 2015</a:t>
            </a:r>
            <a:endParaRPr sz="31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682178" y="1589823"/>
            <a:ext cx="7706246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Increased </a:t>
            </a:r>
            <a:r>
              <a:rPr sz="2000" dirty="0"/>
              <a:t>emphasis on regional and national activities</a:t>
            </a:r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 u="sng">
                <a:latin typeface="Arial"/>
                <a:ea typeface="Arial"/>
                <a:cs typeface="Arial"/>
                <a:sym typeface="Arial"/>
              </a:defRPr>
            </a:pPr>
            <a:r>
              <a:rPr sz="2000" b="1" dirty="0"/>
              <a:t>Five main priority areas:</a:t>
            </a: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WIGOS Regulatory Material, supplemented with necessary guidance </a:t>
            </a:r>
            <a:r>
              <a:rPr sz="2000" dirty="0" smtClean="0"/>
              <a:t>material</a:t>
            </a:r>
            <a:r>
              <a:rPr lang="fr-CH" sz="2000" dirty="0"/>
              <a:t>;</a:t>
            </a:r>
            <a:r>
              <a:rPr lang="fr-CH" sz="2000" i="1" dirty="0" smtClean="0"/>
              <a:t>(already covered under draft resolution Cg-18 6.1(1)/3);</a:t>
            </a: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/>
              <a:t>WIGOS Information Resource, including the Observing Systems Capabilities analysis and Review tool (OSCAR), especially OSCAR/</a:t>
            </a:r>
            <a:r>
              <a:rPr lang="fr-CH" sz="2000" dirty="0" smtClean="0"/>
              <a:t>Surface;</a:t>
            </a:r>
            <a:endParaRPr sz="2000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FontTx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/>
              <a:t>WIGOS </a:t>
            </a:r>
            <a:r>
              <a:rPr lang="fr-CH" sz="2000" dirty="0"/>
              <a:t>Data Quality Monitoring System (WDQMS</a:t>
            </a:r>
            <a:r>
              <a:rPr lang="fr-CH" sz="2000" dirty="0" smtClean="0"/>
              <a:t>);</a:t>
            </a:r>
            <a:endParaRPr lang="fr-CH" sz="2000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FontTx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/>
              <a:t>Regional Structure; </a:t>
            </a:r>
            <a:r>
              <a:rPr lang="fr-CH" sz="2000" i="1" u="sng" dirty="0"/>
              <a:t>Regional WIGOS </a:t>
            </a:r>
            <a:r>
              <a:rPr lang="fr-CH" sz="2000" i="1" u="sng" dirty="0" smtClean="0"/>
              <a:t>Centers;</a:t>
            </a:r>
            <a:endParaRPr sz="2000" i="1" u="sng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National WIGOS Implementation, coordination and governance </a:t>
            </a:r>
            <a:r>
              <a:rPr sz="2000" dirty="0" smtClean="0"/>
              <a:t>mechanisms</a:t>
            </a:r>
            <a:r>
              <a:rPr lang="fr-CH" sz="2000" dirty="0" smtClean="0"/>
              <a:t>; </a:t>
            </a:r>
            <a:r>
              <a:rPr lang="fr-CH" sz="2000" i="1" dirty="0" smtClean="0"/>
              <a:t>undertaken by Members, supported by items I-IV</a:t>
            </a:r>
            <a:r>
              <a:rPr sz="2000" i="1" dirty="0" smtClean="0"/>
              <a:t> </a:t>
            </a:r>
            <a:endParaRPr lang="fr-CH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66768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ctrTitle" idx="4294967295"/>
          </p:nvPr>
        </p:nvSpPr>
        <p:spPr>
          <a:xfrm>
            <a:off x="251520" y="260648"/>
            <a:ext cx="8713787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685800"/>
            <a: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Helvetica"/>
              </a:rPr>
              <a:t>II. WIGOS Information Resource (Observing Systems Capabilities and Review, OSCAR)</a:t>
            </a:r>
            <a:endParaRPr sz="3100" b="1" dirty="0">
              <a:solidFill>
                <a:srgbClr val="000090"/>
              </a:solidFill>
              <a:latin typeface="Arial"/>
              <a:ea typeface="Arial"/>
              <a:cs typeface="Arial"/>
              <a:sym typeface="Helvetica"/>
            </a:endParaRPr>
          </a:p>
        </p:txBody>
      </p:sp>
      <p:sp>
        <p:nvSpPr>
          <p:cNvPr id="261" name="Shape 261"/>
          <p:cNvSpPr>
            <a:spLocks noGrp="1"/>
          </p:cNvSpPr>
          <p:nvPr>
            <p:ph type="subTitle" idx="4294967295"/>
          </p:nvPr>
        </p:nvSpPr>
        <p:spPr>
          <a:xfrm>
            <a:off x="178693" y="1268760"/>
            <a:ext cx="3601219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2870" indent="-352870" defTabSz="850391">
              <a:spcBef>
                <a:spcPts val="11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1800" dirty="0" smtClean="0"/>
              <a:t>Three </a:t>
            </a:r>
            <a:r>
              <a:rPr lang="fr-CH" sz="1800" dirty="0" smtClean="0"/>
              <a:t>operational</a:t>
            </a:r>
            <a:r>
              <a:rPr sz="1800" dirty="0" smtClean="0"/>
              <a:t> </a:t>
            </a:r>
            <a:r>
              <a:rPr sz="1800" dirty="0"/>
              <a:t>databases </a:t>
            </a:r>
            <a:r>
              <a:rPr lang="fr-CH" sz="1800" dirty="0" smtClean="0"/>
              <a:t>supporting WIGOS:</a:t>
            </a:r>
            <a:endParaRPr sz="1800" dirty="0"/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OSCAR/</a:t>
            </a:r>
            <a:r>
              <a:rPr sz="1800" dirty="0" smtClean="0"/>
              <a:t>Requirements</a:t>
            </a:r>
            <a:r>
              <a:rPr sz="1800" b="0" dirty="0"/>
              <a:t>, in which “technology free” requirements are </a:t>
            </a:r>
            <a:r>
              <a:rPr sz="1800" b="0" dirty="0" smtClean="0"/>
              <a:t>provide</a:t>
            </a:r>
            <a:r>
              <a:rPr lang="fr-CH" sz="1800" b="0" dirty="0" smtClean="0"/>
              <a:t>d for all WMO application areas;</a:t>
            </a:r>
            <a:endParaRPr lang="fr-CH" sz="1800" b="1" dirty="0"/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sz="1800" dirty="0" smtClean="0"/>
              <a:t>OSCAR</a:t>
            </a:r>
            <a:r>
              <a:rPr sz="1800" dirty="0"/>
              <a:t>/Space, </a:t>
            </a:r>
            <a:r>
              <a:rPr sz="1800" b="0" dirty="0"/>
              <a:t>listing the capabilities of all satellite </a:t>
            </a:r>
            <a:r>
              <a:rPr sz="1800" b="0" dirty="0" smtClean="0"/>
              <a:t>sensors</a:t>
            </a:r>
            <a:r>
              <a:rPr lang="fr-CH" sz="1800" b="0" dirty="0" smtClean="0"/>
              <a:t>;</a:t>
            </a:r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sz="1800" dirty="0" smtClean="0"/>
              <a:t>OSCAR</a:t>
            </a:r>
            <a:r>
              <a:rPr sz="1800" dirty="0"/>
              <a:t>/Surface, </a:t>
            </a:r>
            <a:r>
              <a:rPr sz="1800" b="0" dirty="0"/>
              <a:t>list surface-based capabilities; developed by MeteoSwiss for </a:t>
            </a:r>
            <a:r>
              <a:rPr sz="1800" b="0" dirty="0" smtClean="0"/>
              <a:t>WMO</a:t>
            </a:r>
            <a:r>
              <a:rPr lang="fr-CH" sz="1800" b="0" dirty="0" smtClean="0"/>
              <a:t>, operational since May 2016;</a:t>
            </a:r>
            <a:endParaRPr lang="fr-CH" sz="1800" i="1" dirty="0" smtClean="0">
              <a:hlinkClick r:id="rId2"/>
            </a:endParaRPr>
          </a:p>
          <a:p>
            <a:pPr marL="68580" lvl="1" indent="0" algn="ctr" defTabSz="850391">
              <a:spcBef>
                <a:spcPts val="1100"/>
              </a:spcBef>
              <a:buSzPct val="1000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i="1" dirty="0" smtClean="0">
                <a:hlinkClick r:id="rId2"/>
              </a:rPr>
              <a:t>OSCAR homepage</a:t>
            </a:r>
            <a:endParaRPr sz="1800" i="1" dirty="0">
              <a:hlinkClick r:id="rId2"/>
            </a:endParaRPr>
          </a:p>
        </p:txBody>
      </p:sp>
      <p:pic>
        <p:nvPicPr>
          <p:cNvPr id="2" name="Picture 1" descr="Screen Shot 2019-06-06 at 16.0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48" y="1316712"/>
            <a:ext cx="4434840" cy="3840480"/>
          </a:xfrm>
          <a:prstGeom prst="rect">
            <a:avLst/>
          </a:prstGeom>
          <a:ln w="15875">
            <a:solidFill>
              <a:srgbClr val="00009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39952" y="1424970"/>
            <a:ext cx="374441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WIGOS self portrait (OSCAR); stations operating on June 6 2019</a:t>
            </a:r>
            <a:endParaRPr lang="en-US" dirty="0"/>
          </a:p>
        </p:txBody>
      </p:sp>
      <p:pic>
        <p:nvPicPr>
          <p:cNvPr id="4" name="Picture 3" descr="ma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80" y="2492896"/>
            <a:ext cx="4567844" cy="3229495"/>
          </a:xfrm>
          <a:prstGeom prst="rect">
            <a:avLst/>
          </a:prstGeom>
          <a:ln w="15875">
            <a:solidFill>
              <a:srgbClr val="00009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6016" y="2564904"/>
            <a:ext cx="403244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OSCAR training delivered worldwide</a:t>
            </a:r>
            <a:endParaRPr lang="en-US" dirty="0"/>
          </a:p>
        </p:txBody>
      </p:sp>
      <p:pic>
        <p:nvPicPr>
          <p:cNvPr id="6" name="Picture 5" descr="completeness cropp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96" y="3850848"/>
            <a:ext cx="5334000" cy="2890520"/>
          </a:xfrm>
          <a:prstGeom prst="rect">
            <a:avLst/>
          </a:prstGeom>
          <a:ln w="15875">
            <a:solidFill>
              <a:srgbClr val="00009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635896" y="6023029"/>
            <a:ext cx="316835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OSCAR metadata completeness (lighter colors is better)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3057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850106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>
            <a:normAutofit/>
          </a:bodyPr>
          <a:lstStyle/>
          <a:p>
            <a:pPr defTabSz="6858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b="1" dirty="0" smtClean="0">
                <a:solidFill>
                  <a:srgbClr val="000090"/>
                </a:solidFill>
              </a:rPr>
              <a:t>III. WIGOS Data Quality Monitoring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800200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sz="1600" b="1" dirty="0" smtClean="0">
                <a:latin typeface="Arial"/>
                <a:cs typeface="Arial"/>
              </a:rPr>
              <a:t>Tool to measure how well </a:t>
            </a:r>
            <a:r>
              <a:rPr lang="en-US" sz="1600" b="1" dirty="0">
                <a:latin typeface="Arial"/>
                <a:cs typeface="Arial"/>
              </a:rPr>
              <a:t>WIGOS is functioning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1600" dirty="0" smtClean="0">
                <a:latin typeface="Arial"/>
                <a:cs typeface="Arial"/>
              </a:rPr>
              <a:t>Real-time </a:t>
            </a:r>
            <a:r>
              <a:rPr lang="en-US" sz="1600" dirty="0">
                <a:latin typeface="Arial"/>
                <a:cs typeface="Arial"/>
              </a:rPr>
              <a:t>monitoring of </a:t>
            </a:r>
            <a:r>
              <a:rPr lang="en-US" sz="1600" dirty="0" smtClean="0">
                <a:latin typeface="Arial"/>
                <a:cs typeface="Arial"/>
              </a:rPr>
              <a:t>performance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data availability (implemented) </a:t>
            </a:r>
            <a:r>
              <a:rPr lang="en-US" sz="1600" dirty="0">
                <a:latin typeface="Arial"/>
                <a:cs typeface="Arial"/>
              </a:rPr>
              <a:t>and </a:t>
            </a:r>
            <a:r>
              <a:rPr lang="en-US" sz="1600" dirty="0" smtClean="0">
                <a:latin typeface="Arial"/>
                <a:cs typeface="Arial"/>
              </a:rPr>
              <a:t>quality (in development),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searchable </a:t>
            </a:r>
            <a:r>
              <a:rPr lang="en-US" sz="1600" dirty="0">
                <a:latin typeface="Arial"/>
                <a:cs typeface="Arial"/>
              </a:rPr>
              <a:t>by region, country, station type, period, etc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for all </a:t>
            </a:r>
            <a:r>
              <a:rPr lang="en-US" sz="1600" dirty="0">
                <a:latin typeface="Arial"/>
                <a:cs typeface="Arial"/>
              </a:rPr>
              <a:t>WIGOS components (GOS, GAW, WHOS, GCW, GCOS),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1600" dirty="0" smtClean="0">
                <a:latin typeface="Arial"/>
                <a:cs typeface="Arial"/>
              </a:rPr>
              <a:t>Incident </a:t>
            </a:r>
            <a:r>
              <a:rPr lang="en-US" sz="1600" dirty="0">
                <a:latin typeface="Arial"/>
                <a:cs typeface="Arial"/>
              </a:rPr>
              <a:t>management component for mitigation of </a:t>
            </a:r>
            <a:r>
              <a:rPr lang="en-US" sz="1600" dirty="0" smtClean="0">
                <a:latin typeface="Arial"/>
                <a:cs typeface="Arial"/>
              </a:rPr>
              <a:t>issues</a:t>
            </a:r>
          </a:p>
        </p:txBody>
      </p:sp>
      <p:pic>
        <p:nvPicPr>
          <p:cNvPr id="4" name="Picture 3" descr="Screen Shot 2019-06-06 at 16.5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69" y="3009983"/>
            <a:ext cx="5676519" cy="3587369"/>
          </a:xfrm>
          <a:prstGeom prst="rect">
            <a:avLst/>
          </a:prstGeom>
          <a:ln w="15875">
            <a:solidFill>
              <a:srgbClr val="00009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47864" y="3068960"/>
            <a:ext cx="381642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WDQMS data delivery; surface pressure observations exchanged internationally, June 5 2019, 18Z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7971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3212976"/>
            <a:ext cx="2880320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2" indent="0">
              <a:spcBef>
                <a:spcPts val="600"/>
              </a:spcBef>
              <a:buNone/>
            </a:pPr>
            <a:r>
              <a:rPr lang="en-US" sz="1600" b="1" u="sng" dirty="0" smtClean="0">
                <a:latin typeface="Arial"/>
                <a:cs typeface="Arial"/>
              </a:rPr>
              <a:t>Current status</a:t>
            </a:r>
            <a:r>
              <a:rPr lang="en-US" sz="1600" dirty="0" smtClean="0">
                <a:latin typeface="Arial"/>
                <a:cs typeface="Arial"/>
              </a:rPr>
              <a:t>:</a:t>
            </a:r>
          </a:p>
          <a:p>
            <a:pPr marL="347663" lvl="2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Pilot project on NWP-based monitoring: data from ECMWF, NCEP, DWD, JMA;</a:t>
            </a:r>
          </a:p>
          <a:p>
            <a:pPr marL="347663" lvl="2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Data analysis and web display tool now being developed in pre-operational mode by ECMWF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6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250824" y="260542"/>
            <a:ext cx="8713790" cy="792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 </a:t>
            </a:r>
            <a: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IV. </a:t>
            </a:r>
            <a:r>
              <a:rPr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Regional WIGOS Centers (RWC)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idx="1"/>
          </p:nvPr>
        </p:nvSpPr>
        <p:spPr>
          <a:xfrm>
            <a:off x="251521" y="1124744"/>
            <a:ext cx="3744416" cy="557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205444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b="1" dirty="0" smtClean="0"/>
              <a:t>What</a:t>
            </a:r>
            <a:r>
              <a:rPr b="1" dirty="0"/>
              <a:t>?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Critical </a:t>
            </a:r>
            <a:r>
              <a:rPr dirty="0" smtClean="0"/>
              <a:t>support</a:t>
            </a:r>
            <a:r>
              <a:rPr lang="fr-CH" dirty="0" smtClean="0"/>
              <a:t> of </a:t>
            </a:r>
            <a:r>
              <a:rPr dirty="0" smtClean="0"/>
              <a:t>national </a:t>
            </a:r>
            <a:r>
              <a:rPr dirty="0"/>
              <a:t>WIGOS </a:t>
            </a:r>
            <a:r>
              <a:rPr dirty="0" smtClean="0"/>
              <a:t>Implementation</a:t>
            </a:r>
            <a:r>
              <a:rPr lang="fr-CH" dirty="0" smtClean="0"/>
              <a:t> especially for</a:t>
            </a:r>
            <a:r>
              <a:rPr dirty="0" smtClean="0"/>
              <a:t> </a:t>
            </a:r>
            <a:endParaRPr dirty="0"/>
          </a:p>
          <a:p>
            <a:pPr marL="707267" lvl="2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OSCAR/Surface; </a:t>
            </a:r>
            <a:r>
              <a:rPr lang="fr-CH" b="1" dirty="0" smtClean="0"/>
              <a:t>input and updating of </a:t>
            </a:r>
            <a:r>
              <a:rPr b="1" dirty="0" smtClean="0"/>
              <a:t>metadata</a:t>
            </a:r>
            <a:r>
              <a:rPr lang="fr-CH" b="1" dirty="0" smtClean="0"/>
              <a:t>, </a:t>
            </a:r>
            <a:r>
              <a:rPr b="1" dirty="0" smtClean="0"/>
              <a:t>QC</a:t>
            </a:r>
            <a:endParaRPr b="1" dirty="0"/>
          </a:p>
          <a:p>
            <a:pPr marL="707267" lvl="2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WDQMS; </a:t>
            </a:r>
            <a:r>
              <a:rPr lang="fr-CH" b="1" dirty="0" smtClean="0"/>
              <a:t>monitoring and coordination of mitigation efforts</a:t>
            </a:r>
            <a:endParaRPr b="1" dirty="0"/>
          </a:p>
          <a:p>
            <a:pPr marL="205444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How?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u="sng" dirty="0" smtClean="0"/>
              <a:t>To</a:t>
            </a:r>
            <a:r>
              <a:rPr u="sng" dirty="0" smtClean="0"/>
              <a:t> </a:t>
            </a:r>
            <a:r>
              <a:rPr u="sng" dirty="0"/>
              <a:t>be decided by </a:t>
            </a:r>
            <a:r>
              <a:rPr lang="fr-CH" u="sng" dirty="0" smtClean="0"/>
              <a:t>the</a:t>
            </a:r>
            <a:r>
              <a:rPr u="sng" dirty="0" smtClean="0"/>
              <a:t> </a:t>
            </a:r>
            <a:r>
              <a:rPr u="sng" dirty="0"/>
              <a:t>WMO Regions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lang="fr-CH" dirty="0" smtClean="0"/>
              <a:t>in alignment with existing cultural, linguistic and/or political groupings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b="1" dirty="0" smtClean="0"/>
              <a:t>The relatively slow pace of engagement of NMHSs in RWC development has been a risk factor for WIGOS!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Recent signs of progress have been encouraging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1124744"/>
            <a:ext cx="4824536" cy="5724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 cap="flat">
            <a:solidFill>
              <a:schemeClr val="accent6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Region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:  RWC pilot planned in East Africa (Kenya and Tanzania); South Africa has submitted proposal; interest from Morocco;</a:t>
            </a: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Region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II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</a:rPr>
              <a:t>China and Japan have RA-II approved RWC pilots; national commitment from Saudi Arabia; interest from India and Russia;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Region III</a:t>
            </a:r>
            <a:r>
              <a:rPr lang="en-US" sz="1600" dirty="0" smtClean="0">
                <a:latin typeface="Arial"/>
                <a:cs typeface="Arial"/>
              </a:rPr>
              <a:t>: </a:t>
            </a:r>
            <a:r>
              <a:rPr lang="en-US" sz="1600" dirty="0">
                <a:latin typeface="Arial"/>
                <a:cs typeface="Arial"/>
              </a:rPr>
              <a:t>P</a:t>
            </a:r>
            <a:r>
              <a:rPr lang="en-US" sz="1600" dirty="0" smtClean="0">
                <a:latin typeface="Arial"/>
                <a:cs typeface="Arial"/>
              </a:rPr>
              <a:t>lans </a:t>
            </a:r>
            <a:r>
              <a:rPr lang="en-US" sz="1600" dirty="0">
                <a:latin typeface="Arial"/>
                <a:cs typeface="Arial"/>
              </a:rPr>
              <a:t>for Virtual RWC </a:t>
            </a:r>
            <a:r>
              <a:rPr lang="en-US" sz="1600" dirty="0" smtClean="0">
                <a:latin typeface="Arial"/>
                <a:cs typeface="Arial"/>
              </a:rPr>
              <a:t>approved by RA-III-17 in November 2018;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latin typeface="Arial"/>
                <a:cs typeface="Arial"/>
              </a:rPr>
              <a:t>Region IV</a:t>
            </a:r>
            <a:r>
              <a:rPr lang="en-US" sz="1600" dirty="0" smtClean="0">
                <a:latin typeface="Arial"/>
                <a:cs typeface="Arial"/>
              </a:rPr>
              <a:t>: </a:t>
            </a:r>
            <a:r>
              <a:rPr lang="en-US" sz="1600" dirty="0">
                <a:latin typeface="Arial"/>
                <a:cs typeface="Arial"/>
              </a:rPr>
              <a:t>CMO has </a:t>
            </a:r>
            <a:r>
              <a:rPr lang="en-US" sz="1600" dirty="0" smtClean="0">
                <a:latin typeface="Arial"/>
                <a:cs typeface="Arial"/>
              </a:rPr>
              <a:t>expressed interest; </a:t>
            </a:r>
            <a:r>
              <a:rPr lang="en-US" sz="1600" dirty="0">
                <a:latin typeface="Arial"/>
                <a:cs typeface="Arial"/>
              </a:rPr>
              <a:t>Canada, USA </a:t>
            </a:r>
            <a:r>
              <a:rPr lang="en-US" sz="1600" dirty="0" smtClean="0">
                <a:latin typeface="Arial"/>
                <a:cs typeface="Arial"/>
              </a:rPr>
              <a:t>may </a:t>
            </a:r>
            <a:r>
              <a:rPr lang="en-US" sz="1600" dirty="0">
                <a:latin typeface="Arial"/>
                <a:cs typeface="Arial"/>
              </a:rPr>
              <a:t>help; to </a:t>
            </a:r>
            <a:r>
              <a:rPr lang="en-US" sz="1600" dirty="0" smtClean="0">
                <a:latin typeface="Arial"/>
                <a:cs typeface="Arial"/>
              </a:rPr>
              <a:t>be </a:t>
            </a:r>
            <a:r>
              <a:rPr lang="en-US" sz="1600" dirty="0">
                <a:latin typeface="Arial"/>
                <a:cs typeface="Arial"/>
              </a:rPr>
              <a:t>discussed during Cg-18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Region V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; Formal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decision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by RA-V-17 in October 2018 to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request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Australia and Singapore to submit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RWC proposal;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encouraging Fiji, Indonesia to join;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latin typeface="Arial"/>
                <a:cs typeface="Arial"/>
              </a:rPr>
              <a:t>Region VI</a:t>
            </a:r>
            <a:r>
              <a:rPr lang="en-US" sz="1600" dirty="0">
                <a:latin typeface="Arial"/>
                <a:cs typeface="Arial"/>
              </a:rPr>
              <a:t>: successful RWC operating in pilot mode </a:t>
            </a:r>
            <a:r>
              <a:rPr lang="en-US" sz="1600" dirty="0" smtClean="0">
                <a:latin typeface="Arial"/>
                <a:cs typeface="Arial"/>
              </a:rPr>
              <a:t>thanks to EUMETNET</a:t>
            </a:r>
            <a:r>
              <a:rPr lang="en-US" sz="1600" i="1" dirty="0" smtClean="0">
                <a:latin typeface="Arial"/>
                <a:cs typeface="Arial"/>
              </a:rPr>
              <a:t>; </a:t>
            </a:r>
            <a:r>
              <a:rPr lang="en-US" sz="1600" dirty="0">
                <a:latin typeface="Arial"/>
                <a:cs typeface="Arial"/>
              </a:rPr>
              <a:t>tentative </a:t>
            </a:r>
            <a:r>
              <a:rPr lang="en-US" sz="1600" dirty="0" smtClean="0">
                <a:latin typeface="Arial"/>
                <a:cs typeface="Arial"/>
              </a:rPr>
              <a:t>plan </a:t>
            </a:r>
            <a:r>
              <a:rPr lang="en-US" sz="1600" dirty="0">
                <a:latin typeface="Arial"/>
                <a:cs typeface="Arial"/>
              </a:rPr>
              <a:t>for RWCs also in </a:t>
            </a:r>
            <a:r>
              <a:rPr lang="en-US" sz="1600" dirty="0" smtClean="0">
                <a:latin typeface="Arial"/>
                <a:cs typeface="Arial"/>
              </a:rPr>
              <a:t>Russia/Belarus  and </a:t>
            </a:r>
            <a:r>
              <a:rPr lang="en-US" sz="1600" dirty="0">
                <a:latin typeface="Arial"/>
                <a:cs typeface="Arial"/>
              </a:rPr>
              <a:t>Croatia (specifically for marine observing systems). I</a:t>
            </a:r>
            <a:r>
              <a:rPr lang="en-US" sz="1600" dirty="0" smtClean="0">
                <a:latin typeface="Arial"/>
                <a:cs typeface="Arial"/>
              </a:rPr>
              <a:t>nterest also from </a:t>
            </a:r>
            <a:r>
              <a:rPr lang="en-US" sz="1600" dirty="0">
                <a:latin typeface="Arial"/>
                <a:cs typeface="Arial"/>
              </a:rPr>
              <a:t>Greece, Italy, Turkey.</a:t>
            </a:r>
            <a:endParaRPr lang="en-US" sz="1600" i="1" u="sng" dirty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272539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8640"/>
            <a:ext cx="8713788" cy="792162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en-US" altLang="en-US" sz="28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V. National WIGOS Implementation</a:t>
            </a:r>
            <a:endParaRPr lang="en-AU" altLang="en-US" sz="28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179512" y="1412776"/>
            <a:ext cx="8713093" cy="4968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533400" indent="-5334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1pPr>
            <a:lvl2pPr marL="990600" indent="-5334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Almost all Members have had exposure to both the WIGOS concept and to the specifics of the WIGOS Technical Systems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via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dedicated WIGOS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Workshops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arranged by the WMO Secretariat in all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Regions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;</a:t>
            </a:r>
            <a:endParaRPr lang="en-US" altLang="en-US" sz="2000" b="0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majority of Members have had at least some level of activity in using the OSCAR/Surface database to manage their surface-based observing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systems;</a:t>
            </a: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Assessment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of national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observing capabilities made for several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Members;</a:t>
            </a: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small number of countries have developed and approved their National WIGOS Implementation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Plans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;</a:t>
            </a:r>
            <a:endParaRPr lang="en-US" altLang="en-US" sz="2000" b="0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bulk of the national WIGOS implementation work is expected to take place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once the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Regional WIGOS </a:t>
            </a:r>
            <a:r>
              <a:rPr lang="en-US" altLang="en-US" sz="2000" b="0" dirty="0" err="1">
                <a:solidFill>
                  <a:schemeClr val="tx1"/>
                </a:solidFill>
                <a:latin typeface="Arial" charset="0"/>
              </a:rPr>
              <a:t>Centres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 are fully functional and once National WIGOS Implementation Plans have been developed and approved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8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379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 defTabSz="685800"/>
            <a:r>
              <a:rPr lang="en-US" sz="2400" b="1" u="sng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Res. 6.1(1)/4:  </a:t>
            </a:r>
            <a:r>
              <a:rPr lang="en-US" sz="24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WIGOS is now mature enough to transition from project to operational status, as basic WMO infrastructure, with the following six priority areas:</a:t>
            </a:r>
            <a:endParaRPr sz="24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394146" y="1628800"/>
            <a:ext cx="8570342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National </a:t>
            </a:r>
            <a:r>
              <a:rPr lang="en-GB" sz="2000" dirty="0">
                <a:latin typeface="Arial"/>
                <a:ea typeface="Arial"/>
                <a:cs typeface="Arial"/>
              </a:rPr>
              <a:t>WIGOS implementation;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Implementation </a:t>
            </a:r>
            <a:r>
              <a:rPr lang="en-GB" sz="2000" dirty="0">
                <a:latin typeface="Arial"/>
                <a:ea typeface="Arial"/>
                <a:cs typeface="Arial"/>
              </a:rPr>
              <a:t>of the Global Basic Observing Network and the Regional Basic Observing Networks;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Operational </a:t>
            </a:r>
            <a:r>
              <a:rPr lang="en-GB" sz="2000" dirty="0">
                <a:latin typeface="Arial"/>
                <a:ea typeface="Arial"/>
                <a:cs typeface="Arial"/>
              </a:rPr>
              <a:t>deployment of the WIGOS Data Quality Monitoring System;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Operational </a:t>
            </a:r>
            <a:r>
              <a:rPr lang="en-GB" sz="2000" dirty="0">
                <a:latin typeface="Arial"/>
                <a:ea typeface="Arial"/>
                <a:cs typeface="Arial"/>
              </a:rPr>
              <a:t>deployment of Regional WIGOS Centres;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Further </a:t>
            </a:r>
            <a:r>
              <a:rPr lang="en-GB" sz="2000" dirty="0">
                <a:latin typeface="Arial"/>
                <a:ea typeface="Arial"/>
                <a:cs typeface="Arial"/>
              </a:rPr>
              <a:t>development of the Observing Systems Capability Analysis and Review (OSCAR) databases and integration with other system elements;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b="1" dirty="0" smtClean="0">
                <a:latin typeface="Arial"/>
                <a:ea typeface="Arial"/>
                <a:cs typeface="Arial"/>
              </a:rPr>
              <a:t>Fostering </a:t>
            </a:r>
            <a:r>
              <a:rPr lang="en-GB" sz="2000" b="1" dirty="0">
                <a:latin typeface="Arial"/>
                <a:ea typeface="Arial"/>
                <a:cs typeface="Arial"/>
              </a:rPr>
              <a:t>a culture of compliance</a:t>
            </a:r>
            <a:r>
              <a:rPr lang="en-GB" sz="2000" dirty="0">
                <a:latin typeface="Arial"/>
                <a:ea typeface="Arial"/>
                <a:cs typeface="Arial"/>
              </a:rPr>
              <a:t> with the WIGOS technical regulations</a:t>
            </a:r>
            <a:r>
              <a:rPr lang="en-GB" sz="2000" dirty="0" smtClean="0">
                <a:latin typeface="Arial"/>
                <a:ea typeface="Arial"/>
                <a:cs typeface="Arial"/>
              </a:rPr>
              <a:t>.</a:t>
            </a:r>
            <a:endParaRPr lang="en-GB" sz="2000" dirty="0"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r>
              <a:rPr lang="en-GB" sz="2000" b="1" i="1" u="sng" dirty="0" smtClean="0">
                <a:latin typeface="Arial"/>
                <a:ea typeface="Arial"/>
                <a:cs typeface="Arial"/>
              </a:rPr>
              <a:t>Request Infrastructure Commission to develop a plan for these activities for the 2020-2023 period and submit to EC-72 for approval </a:t>
            </a:r>
            <a:endParaRPr lang="en-GB" sz="2000" b="1" i="1" u="sng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202094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Fostering a culture of compliance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/>
              <a:t>M</a:t>
            </a:r>
            <a:r>
              <a:rPr lang="en-US" sz="2700" i="1" dirty="0" smtClean="0"/>
              <a:t>onitoring of WIGOS Implementation by country; 1</a:t>
            </a:r>
            <a:r>
              <a:rPr lang="en-US" sz="2700" i="1" baseline="30000" dirty="0" smtClean="0"/>
              <a:t>st</a:t>
            </a:r>
            <a:r>
              <a:rPr lang="en-US" sz="2700" i="1" dirty="0" smtClean="0"/>
              <a:t> step</a:t>
            </a:r>
            <a:endParaRPr lang="en-US" sz="2700" i="1" dirty="0"/>
          </a:p>
        </p:txBody>
      </p:sp>
      <p:pic>
        <p:nvPicPr>
          <p:cNvPr id="4" name="Picture 3" descr="Screen Shot 2019-07-01 at 12.4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5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7485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6400" smtClean="0">
                <a:solidFill>
                  <a:srgbClr val="000090"/>
                </a:solidFill>
              </a:rPr>
              <a:t>Thank </a:t>
            </a:r>
            <a:r>
              <a:rPr lang="fr-CH" sz="6400" smtClean="0">
                <a:solidFill>
                  <a:srgbClr val="000090"/>
                </a:solidFill>
              </a:rPr>
              <a:t>you</a:t>
            </a:r>
            <a:endParaRPr lang="en-US" sz="4800" dirty="0" smtClean="0">
              <a:solidFill>
                <a:srgbClr val="000090"/>
              </a:solidFill>
            </a:endParaRPr>
          </a:p>
          <a:p>
            <a:endParaRPr lang="en-US" sz="3100" dirty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  <a:hlinkClick r:id="rId3"/>
              </a:rPr>
              <a:t>www.wmo.int/wigos</a:t>
            </a:r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37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97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What is WIGOS?</a:t>
            </a:r>
            <a:endParaRPr lang="en-US" sz="3600" dirty="0"/>
          </a:p>
        </p:txBody>
      </p:sp>
      <p:sp>
        <p:nvSpPr>
          <p:cNvPr id="6" name="Shape 239"/>
          <p:cNvSpPr txBox="1">
            <a:spLocks/>
          </p:cNvSpPr>
          <p:nvPr/>
        </p:nvSpPr>
        <p:spPr>
          <a:xfrm>
            <a:off x="212725" y="1334218"/>
            <a:ext cx="8713790" cy="5335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977" indent="-428977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WMO foundational activity</a:t>
            </a:r>
          </a:p>
          <a:p>
            <a:pPr marL="829027" lvl="1" indent="-428977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addressing the observing needs of the weather, climate, water and environmental services of its Members</a:t>
            </a:r>
          </a:p>
          <a:p>
            <a:pPr marL="0" indent="0" defTabSz="914400">
              <a:spcBef>
                <a:spcPts val="200"/>
              </a:spcBef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428977" indent="-428977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A framework for integrating all WMO observing systems and WMO contributions to co-sponsored observing systems</a:t>
            </a:r>
          </a:p>
          <a:p>
            <a:pPr marL="829027" lvl="1" indent="-428977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a common regulatory and management structure</a:t>
            </a:r>
          </a:p>
          <a:p>
            <a:pPr marL="0" indent="0" defTabSz="914400">
              <a:spcBef>
                <a:spcPts val="200"/>
              </a:spcBef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428977" indent="-428977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WIGOS is </a:t>
            </a:r>
            <a:r>
              <a:rPr lang="en-US" sz="2400" u="sng" dirty="0" smtClean="0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replacing or taking over existing observing systems</a:t>
            </a:r>
          </a:p>
          <a:p>
            <a:pPr marL="829027" lvl="1" indent="-428977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they will continue to be owned and operated by a diverse array of organizations and </a:t>
            </a:r>
            <a:r>
              <a:rPr lang="en-US" sz="2200" dirty="0" err="1" smtClean="0"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, national as well as international.</a:t>
            </a:r>
          </a:p>
        </p:txBody>
      </p:sp>
    </p:spTree>
    <p:extLst>
      <p:ext uri="{BB962C8B-B14F-4D97-AF65-F5344CB8AC3E}">
        <p14:creationId xmlns:p14="http://schemas.microsoft.com/office/powerpoint/2010/main" val="22375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97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What is WIGOS?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95288" y="1052513"/>
            <a:ext cx="2160587" cy="4968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800" b="0" dirty="0"/>
              <a:t>World Weather Watch</a:t>
            </a:r>
          </a:p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8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2546350"/>
            <a:ext cx="1439863" cy="842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GOS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3814763"/>
            <a:ext cx="1439863" cy="766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GDPFS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5006975"/>
            <a:ext cx="1439863" cy="766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0763" y="1901825"/>
            <a:ext cx="2298700" cy="21574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prstDash val="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3600" dirty="0"/>
              <a:t>WIGOS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80288" y="1955800"/>
            <a:ext cx="1439862" cy="393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GCW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80288" y="1547813"/>
            <a:ext cx="1439862" cy="36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GAW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80288" y="2389188"/>
            <a:ext cx="1439862" cy="3603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Hydro 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4520" y="4827673"/>
            <a:ext cx="5388408" cy="1079500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3200" dirty="0" smtClean="0"/>
              <a:t>WMO Information System -WIS</a:t>
            </a:r>
            <a:endParaRPr lang="en-AU" sz="3200" dirty="0"/>
          </a:p>
        </p:txBody>
      </p:sp>
      <p:sp>
        <p:nvSpPr>
          <p:cNvPr id="14" name="Trapezoid 13"/>
          <p:cNvSpPr/>
          <p:nvPr/>
        </p:nvSpPr>
        <p:spPr>
          <a:xfrm rot="16200000">
            <a:off x="1807369" y="2274094"/>
            <a:ext cx="2112963" cy="1368425"/>
          </a:xfrm>
          <a:prstGeom prst="trapezoid">
            <a:avLst>
              <a:gd name="adj" fmla="val 46910"/>
            </a:avLst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15" name="Trapezoid 14"/>
          <p:cNvSpPr/>
          <p:nvPr/>
        </p:nvSpPr>
        <p:spPr>
          <a:xfrm rot="16200000">
            <a:off x="5198270" y="2199481"/>
            <a:ext cx="2843212" cy="1520825"/>
          </a:xfrm>
          <a:prstGeom prst="trapezoid">
            <a:avLst>
              <a:gd name="adj" fmla="val 23746"/>
            </a:avLst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16" name="Rectangle 15"/>
          <p:cNvSpPr/>
          <p:nvPr/>
        </p:nvSpPr>
        <p:spPr>
          <a:xfrm>
            <a:off x="7380312" y="3206268"/>
            <a:ext cx="1440160" cy="360040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GCOS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80312" y="3622550"/>
            <a:ext cx="1440160" cy="360040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Partners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80312" y="4029774"/>
            <a:ext cx="1440160" cy="360040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b="0" dirty="0"/>
              <a:t>Co-sponsors</a:t>
            </a:r>
          </a:p>
        </p:txBody>
      </p:sp>
      <p:sp>
        <p:nvSpPr>
          <p:cNvPr id="19" name="Trapezoid 18"/>
          <p:cNvSpPr/>
          <p:nvPr/>
        </p:nvSpPr>
        <p:spPr>
          <a:xfrm rot="16200000">
            <a:off x="2285796" y="4679575"/>
            <a:ext cx="1047750" cy="1409700"/>
          </a:xfrm>
          <a:prstGeom prst="trapezoid">
            <a:avLst>
              <a:gd name="adj" fmla="val 13502"/>
            </a:avLst>
          </a:prstGeom>
          <a:blipFill dpi="0" rotWithShape="1">
            <a:blip r:embed="rId4" cstate="print">
              <a:extLst/>
            </a:blip>
            <a:srcRect/>
            <a:stretch>
              <a:fillRect/>
            </a:stretch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20" name="Up Arrow 19"/>
          <p:cNvSpPr/>
          <p:nvPr/>
        </p:nvSpPr>
        <p:spPr>
          <a:xfrm>
            <a:off x="4916213" y="4230602"/>
            <a:ext cx="449262" cy="52705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21" name="Rectangle 20"/>
          <p:cNvSpPr/>
          <p:nvPr/>
        </p:nvSpPr>
        <p:spPr>
          <a:xfrm>
            <a:off x="7380288" y="2805113"/>
            <a:ext cx="1439862" cy="3603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 dirty="0"/>
          </a:p>
        </p:txBody>
      </p:sp>
      <p:sp>
        <p:nvSpPr>
          <p:cNvPr id="22" name="Right Arrow 21"/>
          <p:cNvSpPr/>
          <p:nvPr/>
        </p:nvSpPr>
        <p:spPr>
          <a:xfrm>
            <a:off x="3348038" y="2805113"/>
            <a:ext cx="452437" cy="3603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23" name="Right Arrow 22"/>
          <p:cNvSpPr/>
          <p:nvPr/>
        </p:nvSpPr>
        <p:spPr>
          <a:xfrm rot="10800000">
            <a:off x="5580063" y="2805113"/>
            <a:ext cx="452437" cy="3603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</p:spTree>
    <p:extLst>
      <p:ext uri="{BB962C8B-B14F-4D97-AF65-F5344CB8AC3E}">
        <p14:creationId xmlns:p14="http://schemas.microsoft.com/office/powerpoint/2010/main" val="287238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8" y="274639"/>
            <a:ext cx="5918662" cy="904874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0090"/>
                </a:solidFill>
              </a:rPr>
              <a:t>WIGOS Component Systems</a:t>
            </a:r>
            <a:endParaRPr lang="en-US" sz="3400" dirty="0"/>
          </a:p>
        </p:txBody>
      </p:sp>
      <p:sp>
        <p:nvSpPr>
          <p:cNvPr id="5" name="Shape 241"/>
          <p:cNvSpPr txBox="1">
            <a:spLocks/>
          </p:cNvSpPr>
          <p:nvPr/>
        </p:nvSpPr>
        <p:spPr>
          <a:xfrm>
            <a:off x="458787" y="1179512"/>
            <a:ext cx="4437758" cy="525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1658" indent="-481658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Global Observing System (WWW/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GOS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481658" indent="-481658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Observing component of Global Atmospheric Watch (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GAW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481658" indent="-481658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WMO Hydrological Observations (including 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WHYCOS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) </a:t>
            </a:r>
            <a:endParaRPr lang="en-US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481658" indent="-481658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Observing component of Global Cryosphere Watch (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GCW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4.jpeg" descr="atmos_observatorie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5290" y="4554537"/>
            <a:ext cx="3095853" cy="2138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5.jpeg" descr="WaterSensor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3213100"/>
            <a:ext cx="2514612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6.jpeg" descr="1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6687" y="2209800"/>
            <a:ext cx="2484449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7.jpeg" descr="GOS-fullsiz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96439" y="260352"/>
            <a:ext cx="3324229" cy="21050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87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97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Why WIGOS?</a:t>
            </a:r>
            <a:r>
              <a:rPr lang="en-US" sz="3600" dirty="0" smtClean="0">
                <a:solidFill>
                  <a:srgbClr val="000090"/>
                </a:solidFill>
              </a:rPr>
              <a:t> (1)</a:t>
            </a:r>
            <a:endParaRPr lang="en-US" sz="3600" dirty="0"/>
          </a:p>
        </p:txBody>
      </p:sp>
      <p:sp>
        <p:nvSpPr>
          <p:cNvPr id="4" name="Shape 249"/>
          <p:cNvSpPr txBox="1">
            <a:spLocks/>
          </p:cNvSpPr>
          <p:nvPr/>
        </p:nvSpPr>
        <p:spPr>
          <a:xfrm>
            <a:off x="203949" y="1324754"/>
            <a:ext cx="8713790" cy="5100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5255">
              <a:lnSpc>
                <a:spcPct val="90000"/>
              </a:lnSpc>
              <a:spcBef>
                <a:spcPts val="600"/>
              </a:spcBef>
              <a:buClr>
                <a:srgbClr val="011993"/>
              </a:buClr>
              <a:buSzPct val="100000"/>
              <a:buNone/>
              <a:defRPr sz="2300"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I. NMHS mandate typically broader now than when the World Weather Watch and the GOS were created, including e.g.</a:t>
            </a:r>
          </a:p>
          <a:p>
            <a:pPr marL="603805" lvl="1" indent="-222805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Climate monitoring, climate change, mitigation </a:t>
            </a:r>
          </a:p>
          <a:p>
            <a:pPr marL="603805" lvl="1" indent="-222805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Air quality, atmospheric composition from urban to planetary scales</a:t>
            </a:r>
          </a:p>
          <a:p>
            <a:pPr marL="603805" lvl="1" indent="-222805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Oceans</a:t>
            </a:r>
          </a:p>
          <a:p>
            <a:pPr marL="603805" lvl="1" indent="-222805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Cryosphere</a:t>
            </a:r>
          </a:p>
          <a:p>
            <a:pPr marL="603805" lvl="1" indent="-222805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Water resources</a:t>
            </a:r>
          </a:p>
          <a:p>
            <a:pPr marL="0" indent="0" defTabSz="905255">
              <a:lnSpc>
                <a:spcPct val="90000"/>
              </a:lnSpc>
              <a:spcBef>
                <a:spcPts val="600"/>
              </a:spcBef>
              <a:buClr>
                <a:srgbClr val="011993"/>
              </a:buClr>
              <a:buSzPct val="100000"/>
              <a:buNone/>
              <a:defRPr sz="2300"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0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0" defTabSz="905255">
              <a:lnSpc>
                <a:spcPct val="90000"/>
              </a:lnSpc>
              <a:spcBef>
                <a:spcPts val="600"/>
              </a:spcBef>
              <a:buClr>
                <a:srgbClr val="011993"/>
              </a:buClr>
              <a:buSzPct val="100000"/>
              <a:buNone/>
              <a:defRPr sz="2300"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b="1" dirty="0" smtClean="0">
                <a:latin typeface="Arial"/>
                <a:ea typeface="Arial"/>
                <a:cs typeface="Arial"/>
                <a:sym typeface="Arial"/>
              </a:rPr>
              <a:t>II. Technical and scientific advances:</a:t>
            </a:r>
          </a:p>
          <a:p>
            <a:pPr marL="603805" lvl="1" indent="-222805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Observing technology</a:t>
            </a:r>
          </a:p>
          <a:p>
            <a:pPr marL="603805" lvl="1" indent="-222805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Telecommunications</a:t>
            </a:r>
          </a:p>
          <a:p>
            <a:pPr marL="603805" lvl="1" indent="-222805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Numerical modeling and data assimilation </a:t>
            </a:r>
          </a:p>
          <a:p>
            <a:pPr marL="603805" lvl="1" indent="-222805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Increased user demand to access and use observations in decision making</a:t>
            </a:r>
            <a:endParaRPr lang="en-US" sz="2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34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97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Why WIGOS?</a:t>
            </a:r>
            <a:r>
              <a:rPr lang="en-US" sz="3600" dirty="0" smtClean="0">
                <a:solidFill>
                  <a:srgbClr val="000090"/>
                </a:solidFill>
              </a:rPr>
              <a:t> (2)</a:t>
            </a:r>
            <a:endParaRPr lang="en-US" sz="3600" dirty="0"/>
          </a:p>
        </p:txBody>
      </p:sp>
      <p:sp>
        <p:nvSpPr>
          <p:cNvPr id="4" name="Shape 249"/>
          <p:cNvSpPr txBox="1">
            <a:spLocks/>
          </p:cNvSpPr>
          <p:nvPr/>
        </p:nvSpPr>
        <p:spPr>
          <a:xfrm>
            <a:off x="203949" y="1324754"/>
            <a:ext cx="8713790" cy="5100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3923" indent="-423923" defTabSz="905255">
              <a:spcBef>
                <a:spcPts val="600"/>
              </a:spcBef>
              <a:buClr>
                <a:srgbClr val="011993"/>
              </a:buClr>
              <a:buSzPct val="100000"/>
              <a:defRPr sz="2300"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III. </a:t>
            </a:r>
            <a:r>
              <a:rPr lang="en-US" sz="2400" dirty="0"/>
              <a:t>Economic realities</a:t>
            </a:r>
          </a:p>
          <a:p>
            <a:pPr marL="742243" lvl="1" indent="-361244" defTabSz="905255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Budgetary pressure on many NMHS, in spite of expanding mandates and increasing demand for services</a:t>
            </a:r>
          </a:p>
          <a:p>
            <a:pPr marL="742243" lvl="1" indent="-361244" defTabSz="905255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Exploiting synergies through integration across:</a:t>
            </a:r>
            <a:endParaRPr lang="en-US" dirty="0"/>
          </a:p>
          <a:p>
            <a:pPr marL="950147" lvl="2" indent="-188145" defTabSz="905255">
              <a:spcBef>
                <a:spcPts val="6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disciplines </a:t>
            </a:r>
            <a:r>
              <a:rPr lang="en-US" dirty="0"/>
              <a:t>(e.g. weather and climate)</a:t>
            </a:r>
          </a:p>
          <a:p>
            <a:pPr marL="950147" lvl="2" indent="-188145" defTabSz="905255">
              <a:spcBef>
                <a:spcPts val="6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organizational </a:t>
            </a:r>
            <a:r>
              <a:rPr lang="en-US" dirty="0"/>
              <a:t>boundaries, e.g. between different national ministries/departments operating observing systems</a:t>
            </a:r>
          </a:p>
          <a:p>
            <a:pPr marL="950147" lvl="2" indent="-188145" defTabSz="905255">
              <a:spcBef>
                <a:spcPts val="6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technological </a:t>
            </a:r>
            <a:r>
              <a:rPr lang="en-US" dirty="0"/>
              <a:t>boundaries, e.g. between surface- and space-based systems</a:t>
            </a:r>
          </a:p>
          <a:p>
            <a:pPr marL="533402" lvl="2" indent="0" defTabSz="905255">
              <a:spcBef>
                <a:spcPts val="600"/>
              </a:spcBef>
              <a:buSzPct val="100000"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9"/>
            <a:ext cx="8229600" cy="77813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Why WIGOS?</a:t>
            </a:r>
            <a:r>
              <a:rPr lang="en-US" sz="3600" dirty="0" smtClean="0">
                <a:solidFill>
                  <a:srgbClr val="000090"/>
                </a:solidFill>
              </a:rPr>
              <a:t> (example)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" y="1052774"/>
            <a:ext cx="6336600" cy="475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39" y="1241623"/>
            <a:ext cx="3061649" cy="4082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1052774"/>
            <a:ext cx="2545513" cy="3394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68" y="3835400"/>
            <a:ext cx="3969125" cy="2976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2" y="2338865"/>
            <a:ext cx="2857089" cy="3809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95" y="2923624"/>
            <a:ext cx="2794781" cy="37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97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How to implement WIGOS?</a:t>
            </a:r>
            <a:endParaRPr lang="en-US" sz="3600" dirty="0"/>
          </a:p>
        </p:txBody>
      </p:sp>
      <p:sp>
        <p:nvSpPr>
          <p:cNvPr id="6" name="Shape 239"/>
          <p:cNvSpPr txBox="1">
            <a:spLocks/>
          </p:cNvSpPr>
          <p:nvPr/>
        </p:nvSpPr>
        <p:spPr>
          <a:xfrm>
            <a:off x="212725" y="1334218"/>
            <a:ext cx="8713790" cy="5335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200"/>
              </a:spcBef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600" dirty="0" err="1" smtClean="0"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fr-CH" sz="2600" dirty="0" smtClean="0"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2600" dirty="0" smtClean="0">
              <a:latin typeface="Arial"/>
              <a:ea typeface="Arial"/>
              <a:cs typeface="Arial"/>
              <a:sym typeface="Arial"/>
            </a:endParaRPr>
          </a:p>
          <a:p>
            <a:pPr marL="987425" indent="-428625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Integration</a:t>
            </a:r>
          </a:p>
          <a:p>
            <a:pPr marL="987425" indent="-428625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 smtClean="0">
                <a:latin typeface="Arial"/>
                <a:ea typeface="Arial"/>
                <a:cs typeface="Arial"/>
                <a:sym typeface="Arial"/>
              </a:rPr>
              <a:t>Sharing data and </a:t>
            </a:r>
            <a:r>
              <a:rPr lang="fr-CH" sz="2400" dirty="0" err="1" smtClean="0">
                <a:latin typeface="Arial"/>
                <a:ea typeface="Arial"/>
                <a:cs typeface="Arial"/>
                <a:sym typeface="Arial"/>
              </a:rPr>
              <a:t>metadata</a:t>
            </a:r>
            <a:endParaRPr lang="en-U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987425" indent="-428625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Partnerships</a:t>
            </a:r>
            <a:endParaRPr lang="en-US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987425" indent="-428625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Leadership</a:t>
            </a:r>
          </a:p>
          <a:p>
            <a:pPr marL="987425" indent="-428625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 smtClean="0">
                <a:latin typeface="Arial"/>
                <a:ea typeface="Arial"/>
                <a:cs typeface="Arial"/>
                <a:sym typeface="Arial"/>
              </a:rPr>
              <a:t>Planning</a:t>
            </a:r>
          </a:p>
          <a:p>
            <a:pPr marL="987425" indent="-428625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 err="1" smtClean="0">
                <a:latin typeface="Arial"/>
                <a:ea typeface="Arial"/>
                <a:cs typeface="Arial"/>
                <a:sym typeface="Arial"/>
              </a:rPr>
              <a:t>Interoperable</a:t>
            </a:r>
            <a:r>
              <a:rPr lang="fr-CH" sz="2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2400" dirty="0" err="1" smtClean="0">
                <a:latin typeface="Arial"/>
                <a:ea typeface="Arial"/>
                <a:cs typeface="Arial"/>
                <a:sym typeface="Arial"/>
              </a:rPr>
              <a:t>systems</a:t>
            </a:r>
            <a:endParaRPr lang="fr-CH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987425" indent="-428625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 err="1" smtClean="0">
                <a:latin typeface="Arial"/>
                <a:ea typeface="Arial"/>
                <a:cs typeface="Arial"/>
                <a:sym typeface="Arial"/>
              </a:rPr>
              <a:t>Cooperation</a:t>
            </a:r>
            <a:endParaRPr lang="fr-CH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987425" indent="-428625" defTabSz="914400">
              <a:spcBef>
                <a:spcPts val="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altLang="en-US" sz="2400" dirty="0" smtClean="0">
                <a:latin typeface="Arial" charset="0"/>
              </a:rPr>
              <a:t>Culture </a:t>
            </a:r>
            <a:r>
              <a:rPr lang="en-US" altLang="en-US" sz="2400" dirty="0">
                <a:latin typeface="Arial" charset="0"/>
              </a:rPr>
              <a:t>of compliance</a:t>
            </a:r>
            <a:endParaRPr lang="en-US" sz="2400" dirty="0" smtClea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5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WMO Rolling </a:t>
            </a:r>
            <a:r>
              <a:rPr lang="en-US" sz="3600" b="1" dirty="0">
                <a:solidFill>
                  <a:srgbClr val="000090"/>
                </a:solidFill>
              </a:rPr>
              <a:t>Review of Requirements (RRR)</a:t>
            </a:r>
          </a:p>
        </p:txBody>
      </p:sp>
      <p:sp>
        <p:nvSpPr>
          <p:cNvPr id="14" name="Shape 255"/>
          <p:cNvSpPr txBox="1">
            <a:spLocks/>
          </p:cNvSpPr>
          <p:nvPr/>
        </p:nvSpPr>
        <p:spPr>
          <a:xfrm>
            <a:off x="365128" y="965200"/>
            <a:ext cx="8383699" cy="1346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defTabSz="914400">
              <a:spcBef>
                <a:spcPts val="1200"/>
              </a:spcBef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WMO Congress decided that:</a:t>
            </a:r>
          </a:p>
          <a:p>
            <a:pPr marL="266700" indent="-266700" defTabSz="914400">
              <a:spcBef>
                <a:spcPts val="6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RRR process shall be used to </a:t>
            </a:r>
            <a:r>
              <a:rPr lang="en-US" sz="2000" b="1" dirty="0" smtClean="0">
                <a:latin typeface="Arial"/>
                <a:ea typeface="Arial"/>
                <a:cs typeface="Arial"/>
                <a:sym typeface="Arial"/>
              </a:rPr>
              <a:t>design networks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smtClean="0">
                <a:latin typeface="Arial"/>
                <a:ea typeface="Arial"/>
                <a:cs typeface="Arial"/>
                <a:sym typeface="Arial"/>
              </a:rPr>
              <a:t>plan the evolution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000" b="1" dirty="0" smtClean="0">
                <a:latin typeface="Arial"/>
                <a:ea typeface="Arial"/>
                <a:cs typeface="Arial"/>
                <a:sym typeface="Arial"/>
              </a:rPr>
              <a:t>assess the performance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 of all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WMO and WMO co-sponsored observing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systems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48" y="2400301"/>
            <a:ext cx="5457748" cy="420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hape 255"/>
          <p:cNvSpPr txBox="1">
            <a:spLocks/>
          </p:cNvSpPr>
          <p:nvPr/>
        </p:nvSpPr>
        <p:spPr>
          <a:xfrm>
            <a:off x="323528" y="2616200"/>
            <a:ext cx="2914972" cy="3393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ea typeface="Arial"/>
                <a:cs typeface="Arial"/>
                <a:sym typeface="Arial"/>
              </a:rPr>
              <a:t>It allows to process collect, assess and record the </a:t>
            </a:r>
            <a:r>
              <a:rPr lang="en-US" sz="2000" b="1" dirty="0" smtClean="0">
                <a:ea typeface="Arial"/>
                <a:cs typeface="Arial"/>
                <a:sym typeface="Arial"/>
              </a:rPr>
              <a:t>user requirements for all WMO application areas</a:t>
            </a:r>
          </a:p>
          <a:p>
            <a:pPr marL="266700" indent="-266700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ea typeface="Arial"/>
                <a:cs typeface="Arial"/>
                <a:sym typeface="Arial"/>
              </a:rPr>
              <a:t>and match them against observational capabilities</a:t>
            </a:r>
          </a:p>
        </p:txBody>
      </p:sp>
    </p:spTree>
    <p:extLst>
      <p:ext uri="{BB962C8B-B14F-4D97-AF65-F5344CB8AC3E}">
        <p14:creationId xmlns:p14="http://schemas.microsoft.com/office/powerpoint/2010/main" val="33742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17715</TotalTime>
  <Words>1172</Words>
  <Application>Microsoft Office PowerPoint</Application>
  <PresentationFormat>On-screen Show (4:3)</PresentationFormat>
  <Paragraphs>137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Theme</vt:lpstr>
      <vt:lpstr>PowerPoint Presentation</vt:lpstr>
      <vt:lpstr>What is WIGOS?</vt:lpstr>
      <vt:lpstr>What is WIGOS?</vt:lpstr>
      <vt:lpstr>WIGOS Component Systems</vt:lpstr>
      <vt:lpstr>Why WIGOS? (1)</vt:lpstr>
      <vt:lpstr>Why WIGOS? (2)</vt:lpstr>
      <vt:lpstr>Why WIGOS? (example)</vt:lpstr>
      <vt:lpstr>How to implement WIGOS?</vt:lpstr>
      <vt:lpstr>WMO Rolling Review of Requirements (RRR)</vt:lpstr>
      <vt:lpstr>WMO Rolling Review of Requirements (RRR)</vt:lpstr>
      <vt:lpstr>The WIGOS Pre-Operational Phase (2016-2019) decided by Cg-17 in 2015</vt:lpstr>
      <vt:lpstr>II. WIGOS Information Resource (Observing Systems Capabilities and Review, OSCAR)</vt:lpstr>
      <vt:lpstr>III. WIGOS Data Quality Monitoring System</vt:lpstr>
      <vt:lpstr> IV. Regional WIGOS Centers (RWC)</vt:lpstr>
      <vt:lpstr>V. National WIGOS Implementation</vt:lpstr>
      <vt:lpstr>Res. 6.1(1)/4:  WIGOS is now mature enough to transition from project to operational status, as basic WMO infrastructure, with the following six priority areas:</vt:lpstr>
      <vt:lpstr>Fostering a culture of compliance Monitoring of WIGOS Implementation by country; 1st step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WMO view of  AMS Annual Meeting Seattle, January 24 2017</dc:title>
  <dc:creator>Timo Proescholdt</dc:creator>
  <cp:lastModifiedBy>Timo Proescholdt</cp:lastModifiedBy>
  <cp:revision>266</cp:revision>
  <dcterms:modified xsi:type="dcterms:W3CDTF">2019-10-01T13:27:28Z</dcterms:modified>
</cp:coreProperties>
</file>