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46"/>
  </p:handoutMasterIdLst>
  <p:sldIdLst>
    <p:sldId id="288" r:id="rId2"/>
    <p:sldId id="256" r:id="rId3"/>
    <p:sldId id="286" r:id="rId4"/>
    <p:sldId id="262" r:id="rId5"/>
    <p:sldId id="258" r:id="rId6"/>
    <p:sldId id="261" r:id="rId7"/>
    <p:sldId id="259" r:id="rId8"/>
    <p:sldId id="260" r:id="rId9"/>
    <p:sldId id="272" r:id="rId10"/>
    <p:sldId id="257" r:id="rId11"/>
    <p:sldId id="275" r:id="rId12"/>
    <p:sldId id="276" r:id="rId13"/>
    <p:sldId id="291" r:id="rId14"/>
    <p:sldId id="277" r:id="rId15"/>
    <p:sldId id="285" r:id="rId16"/>
    <p:sldId id="278" r:id="rId17"/>
    <p:sldId id="279" r:id="rId18"/>
    <p:sldId id="270" r:id="rId19"/>
    <p:sldId id="280" r:id="rId20"/>
    <p:sldId id="281" r:id="rId21"/>
    <p:sldId id="290" r:id="rId22"/>
    <p:sldId id="287" r:id="rId23"/>
    <p:sldId id="266" r:id="rId24"/>
    <p:sldId id="292" r:id="rId25"/>
    <p:sldId id="289" r:id="rId26"/>
    <p:sldId id="293" r:id="rId27"/>
    <p:sldId id="294" r:id="rId28"/>
    <p:sldId id="295" r:id="rId29"/>
    <p:sldId id="310" r:id="rId30"/>
    <p:sldId id="296" r:id="rId31"/>
    <p:sldId id="297" r:id="rId32"/>
    <p:sldId id="298" r:id="rId33"/>
    <p:sldId id="299" r:id="rId34"/>
    <p:sldId id="269" r:id="rId35"/>
    <p:sldId id="302" r:id="rId36"/>
    <p:sldId id="303" r:id="rId37"/>
    <p:sldId id="304" r:id="rId38"/>
    <p:sldId id="305" r:id="rId39"/>
    <p:sldId id="311" r:id="rId40"/>
    <p:sldId id="312" r:id="rId41"/>
    <p:sldId id="314" r:id="rId42"/>
    <p:sldId id="308" r:id="rId43"/>
    <p:sldId id="315" r:id="rId44"/>
    <p:sldId id="30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7" d="100"/>
          <a:sy n="97" d="100"/>
        </p:scale>
        <p:origin x="294" y="90"/>
      </p:cViewPr>
      <p:guideLst/>
    </p:cSldViewPr>
  </p:slideViewPr>
  <p:notesTextViewPr>
    <p:cViewPr>
      <p:scale>
        <a:sx n="1" d="1"/>
        <a:sy n="1" d="1"/>
      </p:scale>
      <p:origin x="0" y="0"/>
    </p:cViewPr>
  </p:notesTextViewPr>
  <p:sorterViewPr>
    <p:cViewPr>
      <p:scale>
        <a:sx n="100" d="100"/>
        <a:sy n="100" d="100"/>
      </p:scale>
      <p:origin x="0" y="-7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06B839-0423-4B58-A9C2-4A83EE1899BA}" type="datetimeFigureOut">
              <a:rPr lang="en-US" smtClean="0"/>
              <a:t>11/27/2018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2E743E-0AAC-4F11-8E2F-1C85C73E440F}" type="slidenum">
              <a:rPr lang="en-US" smtClean="0"/>
              <a:t>‹#›</a:t>
            </a:fld>
            <a:endParaRPr lang="en-US"/>
          </a:p>
        </p:txBody>
      </p:sp>
    </p:spTree>
    <p:extLst>
      <p:ext uri="{BB962C8B-B14F-4D97-AF65-F5344CB8AC3E}">
        <p14:creationId xmlns:p14="http://schemas.microsoft.com/office/powerpoint/2010/main" val="31177447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903489-E6A3-4AC4-8B34-799CB4C06B9F}"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0A6B-A6B3-456C-914A-1B2F64E313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29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903489-E6A3-4AC4-8B34-799CB4C06B9F}"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20416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903489-E6A3-4AC4-8B34-799CB4C06B9F}"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121572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903489-E6A3-4AC4-8B34-799CB4C06B9F}"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326598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03489-E6A3-4AC4-8B34-799CB4C06B9F}"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0A6B-A6B3-456C-914A-1B2F64E313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21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903489-E6A3-4AC4-8B34-799CB4C06B9F}"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170759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903489-E6A3-4AC4-8B34-799CB4C06B9F}"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194100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903489-E6A3-4AC4-8B34-799CB4C06B9F}"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72671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903489-E6A3-4AC4-8B34-799CB4C06B9F}" type="datetimeFigureOut">
              <a:rPr lang="en-US" smtClean="0"/>
              <a:t>11/27/2018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379853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903489-E6A3-4AC4-8B34-799CB4C06B9F}" type="datetimeFigureOut">
              <a:rPr lang="en-US" smtClean="0"/>
              <a:t>11/27/2018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300A6B-A6B3-456C-914A-1B2F64E313F0}" type="slidenum">
              <a:rPr lang="en-US" smtClean="0"/>
              <a:t>‹#›</a:t>
            </a:fld>
            <a:endParaRPr lang="en-US"/>
          </a:p>
        </p:txBody>
      </p:sp>
    </p:spTree>
    <p:extLst>
      <p:ext uri="{BB962C8B-B14F-4D97-AF65-F5344CB8AC3E}">
        <p14:creationId xmlns:p14="http://schemas.microsoft.com/office/powerpoint/2010/main" val="111608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03489-E6A3-4AC4-8B34-799CB4C06B9F}"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00A6B-A6B3-456C-914A-1B2F64E313F0}" type="slidenum">
              <a:rPr lang="en-US" smtClean="0"/>
              <a:t>‹#›</a:t>
            </a:fld>
            <a:endParaRPr lang="en-US"/>
          </a:p>
        </p:txBody>
      </p:sp>
    </p:spTree>
    <p:extLst>
      <p:ext uri="{BB962C8B-B14F-4D97-AF65-F5344CB8AC3E}">
        <p14:creationId xmlns:p14="http://schemas.microsoft.com/office/powerpoint/2010/main" val="108305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903489-E6A3-4AC4-8B34-799CB4C06B9F}" type="datetimeFigureOut">
              <a:rPr lang="en-US" smtClean="0"/>
              <a:t>11/27/2018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300A6B-A6B3-456C-914A-1B2F64E313F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4520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6908" y="1789628"/>
            <a:ext cx="9144000" cy="1464318"/>
          </a:xfrm>
        </p:spPr>
        <p:txBody>
          <a:bodyPr>
            <a:normAutofit fontScale="90000"/>
          </a:bodyPr>
          <a:lstStyle/>
          <a:p>
            <a:r>
              <a:rPr lang="en-US" dirty="0" smtClean="0"/>
              <a:t>Evolution of WMO Education and Training Guidelines </a:t>
            </a:r>
            <a:endParaRPr lang="en-US" dirty="0"/>
          </a:p>
        </p:txBody>
      </p:sp>
      <p:sp>
        <p:nvSpPr>
          <p:cNvPr id="5" name="Subtitle 4"/>
          <p:cNvSpPr>
            <a:spLocks noGrp="1"/>
          </p:cNvSpPr>
          <p:nvPr>
            <p:ph type="subTitle" idx="1"/>
          </p:nvPr>
        </p:nvSpPr>
        <p:spPr/>
        <p:txBody>
          <a:bodyPr>
            <a:normAutofit fontScale="85000" lnSpcReduction="20000"/>
          </a:bodyPr>
          <a:lstStyle/>
          <a:p>
            <a:r>
              <a:rPr lang="en-US" dirty="0" smtClean="0"/>
              <a:t>Presented to the BIP-M/MT Review Meeting</a:t>
            </a:r>
          </a:p>
          <a:p>
            <a:r>
              <a:rPr lang="en-US" dirty="0" smtClean="0"/>
              <a:t>Geneva November 2018</a:t>
            </a:r>
          </a:p>
          <a:p>
            <a:r>
              <a:rPr lang="en-US" dirty="0" smtClean="0"/>
              <a:t>Tim Spangler</a:t>
            </a:r>
            <a:endParaRPr lang="en-US" dirty="0"/>
          </a:p>
        </p:txBody>
      </p:sp>
    </p:spTree>
    <p:extLst>
      <p:ext uri="{BB962C8B-B14F-4D97-AF65-F5344CB8AC3E}">
        <p14:creationId xmlns:p14="http://schemas.microsoft.com/office/powerpoint/2010/main" val="22192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Evolution to fourth edition in 2002</a:t>
            </a:r>
            <a:endParaRPr lang="en-US" dirty="0"/>
          </a:p>
        </p:txBody>
      </p:sp>
      <p:sp>
        <p:nvSpPr>
          <p:cNvPr id="6" name="Content Placeholder 5"/>
          <p:cNvSpPr>
            <a:spLocks noGrp="1"/>
          </p:cNvSpPr>
          <p:nvPr>
            <p:ph idx="1"/>
          </p:nvPr>
        </p:nvSpPr>
        <p:spPr/>
        <p:txBody>
          <a:bodyPr>
            <a:normAutofit/>
          </a:bodyPr>
          <a:lstStyle/>
          <a:p>
            <a:pPr marL="457200" lvl="1" indent="0" algn="ctr">
              <a:buNone/>
            </a:pPr>
            <a:r>
              <a:rPr lang="en-US" sz="2000" dirty="0" smtClean="0"/>
              <a:t> </a:t>
            </a:r>
            <a:r>
              <a:rPr lang="en-US" sz="2400" dirty="0" smtClean="0"/>
              <a:t>The second and third editions made incremental changes</a:t>
            </a:r>
          </a:p>
          <a:p>
            <a:pPr marL="457200" lvl="1" indent="0">
              <a:buNone/>
            </a:pPr>
            <a:endParaRPr lang="en-US" dirty="0" smtClean="0"/>
          </a:p>
          <a:p>
            <a:pPr lvl="3"/>
            <a:r>
              <a:rPr lang="en-US" sz="1600" dirty="0" smtClean="0"/>
              <a:t>Hydrology was added after the WMO convention was changed in 1975</a:t>
            </a:r>
          </a:p>
          <a:p>
            <a:pPr lvl="3"/>
            <a:r>
              <a:rPr lang="en-US" sz="1600" dirty="0" smtClean="0"/>
              <a:t>Education on remote sensing was added</a:t>
            </a:r>
          </a:p>
          <a:p>
            <a:pPr lvl="3"/>
            <a:r>
              <a:rPr lang="en-US" sz="1600" dirty="0" smtClean="0"/>
              <a:t>More information about the use of computers and NWP</a:t>
            </a:r>
          </a:p>
          <a:p>
            <a:pPr lvl="3"/>
            <a:r>
              <a:rPr lang="en-US" sz="1600" dirty="0" smtClean="0"/>
              <a:t>Radar meteorology and marine meteorology were added explicitly</a:t>
            </a:r>
          </a:p>
          <a:p>
            <a:pPr lvl="3"/>
            <a:r>
              <a:rPr lang="en-US" sz="1600" dirty="0" smtClean="0"/>
              <a:t>NWP was added and enhanced but still very primitive</a:t>
            </a:r>
          </a:p>
          <a:p>
            <a:pPr lvl="3"/>
            <a:r>
              <a:rPr lang="en-US" sz="1600" dirty="0" smtClean="0"/>
              <a:t>The four classes were retained</a:t>
            </a:r>
          </a:p>
          <a:p>
            <a:pPr lvl="4"/>
            <a:r>
              <a:rPr lang="en-US" sz="1600" i="1" dirty="0" smtClean="0"/>
              <a:t>This was still an issue and was called a “compromise”</a:t>
            </a:r>
          </a:p>
          <a:p>
            <a:pPr lvl="4"/>
            <a:r>
              <a:rPr lang="en-US" sz="1600" i="1" dirty="0" smtClean="0"/>
              <a:t>Access to university level education was still limited for most WMO Members</a:t>
            </a:r>
            <a:endParaRPr lang="en-US" sz="1600" i="1" dirty="0"/>
          </a:p>
        </p:txBody>
      </p:sp>
    </p:spTree>
    <p:extLst>
      <p:ext uri="{BB962C8B-B14F-4D97-AF65-F5344CB8AC3E}">
        <p14:creationId xmlns:p14="http://schemas.microsoft.com/office/powerpoint/2010/main" val="417830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Fourth Edition was a major change in 2002</a:t>
            </a:r>
            <a:endParaRPr lang="en-US" dirty="0"/>
          </a:p>
        </p:txBody>
      </p:sp>
      <p:sp>
        <p:nvSpPr>
          <p:cNvPr id="3" name="Content Placeholder 2"/>
          <p:cNvSpPr>
            <a:spLocks noGrp="1"/>
          </p:cNvSpPr>
          <p:nvPr>
            <p:ph idx="1"/>
          </p:nvPr>
        </p:nvSpPr>
        <p:spPr/>
        <p:txBody>
          <a:bodyPr/>
          <a:lstStyle/>
          <a:p>
            <a:pPr marL="0" indent="0" algn="ctr">
              <a:buNone/>
            </a:pPr>
            <a:r>
              <a:rPr lang="en-US" dirty="0" smtClean="0"/>
              <a:t>WMO Symposium (1995) recommended major review</a:t>
            </a:r>
          </a:p>
          <a:p>
            <a:pPr marL="0" indent="0" algn="ctr">
              <a:buNone/>
            </a:pPr>
            <a:endParaRPr lang="en-US" dirty="0"/>
          </a:p>
          <a:p>
            <a:pPr lvl="2"/>
            <a:r>
              <a:rPr lang="en-US" sz="1600" dirty="0" smtClean="0"/>
              <a:t>University level education was more widely available</a:t>
            </a:r>
            <a:endParaRPr lang="en-US" sz="1600" dirty="0"/>
          </a:p>
          <a:p>
            <a:pPr lvl="2"/>
            <a:r>
              <a:rPr lang="en-US" sz="1600" dirty="0" smtClean="0"/>
              <a:t>WMO Congress mandated a review</a:t>
            </a:r>
          </a:p>
          <a:p>
            <a:pPr lvl="2"/>
            <a:r>
              <a:rPr lang="en-US" sz="1600" dirty="0" smtClean="0"/>
              <a:t>Well-developed Members pushed for two classes</a:t>
            </a:r>
          </a:p>
          <a:p>
            <a:pPr lvl="3"/>
            <a:r>
              <a:rPr lang="en-US" sz="1600" dirty="0" smtClean="0"/>
              <a:t>They had probably been pushing this since 1969</a:t>
            </a:r>
            <a:endParaRPr lang="en-US" sz="1600" i="1" dirty="0"/>
          </a:p>
          <a:p>
            <a:pPr lvl="3"/>
            <a:endParaRPr lang="en-US" i="1" dirty="0" smtClean="0"/>
          </a:p>
          <a:p>
            <a:pPr lvl="3"/>
            <a:endParaRPr lang="en-US" i="1" dirty="0" smtClean="0"/>
          </a:p>
          <a:p>
            <a:pPr marL="457200" lvl="1" indent="0">
              <a:buNone/>
            </a:pPr>
            <a:r>
              <a:rPr lang="en-US" i="1" dirty="0" smtClean="0"/>
              <a:t>A newly constituted EC Panel met in Nanjing (1996) with a mandate to make significant changes including review of RTCS, changes to WMO 258, lead by WMO President John Zillman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406" y="2314832"/>
            <a:ext cx="4456670" cy="1902941"/>
          </a:xfrm>
          <a:prstGeom prst="rect">
            <a:avLst/>
          </a:prstGeom>
        </p:spPr>
      </p:pic>
    </p:spTree>
    <p:extLst>
      <p:ext uri="{BB962C8B-B14F-4D97-AF65-F5344CB8AC3E}">
        <p14:creationId xmlns:p14="http://schemas.microsoft.com/office/powerpoint/2010/main" val="985239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in the Fourth Edition</a:t>
            </a:r>
            <a:endParaRPr lang="en-US" dirty="0"/>
          </a:p>
        </p:txBody>
      </p:sp>
      <p:sp>
        <p:nvSpPr>
          <p:cNvPr id="3" name="Content Placeholder 2"/>
          <p:cNvSpPr>
            <a:spLocks noGrp="1"/>
          </p:cNvSpPr>
          <p:nvPr>
            <p:ph idx="1"/>
          </p:nvPr>
        </p:nvSpPr>
        <p:spPr/>
        <p:txBody>
          <a:bodyPr>
            <a:normAutofit/>
          </a:bodyPr>
          <a:lstStyle/>
          <a:p>
            <a:pPr lvl="5"/>
            <a:endParaRPr lang="en-US" sz="1800" dirty="0" smtClean="0"/>
          </a:p>
          <a:p>
            <a:pPr lvl="5"/>
            <a:r>
              <a:rPr lang="en-US" sz="1800" dirty="0" smtClean="0"/>
              <a:t>Two classes of personnel were created</a:t>
            </a:r>
          </a:p>
          <a:p>
            <a:pPr lvl="6"/>
            <a:r>
              <a:rPr lang="en-US" sz="1800" b="1" dirty="0" smtClean="0"/>
              <a:t>Meteorologist</a:t>
            </a:r>
            <a:r>
              <a:rPr lang="en-US" sz="1800" dirty="0" smtClean="0"/>
              <a:t>: with a university degree or equivalent education</a:t>
            </a:r>
          </a:p>
          <a:p>
            <a:pPr lvl="6"/>
            <a:endParaRPr lang="en-US" sz="1800" dirty="0" smtClean="0"/>
          </a:p>
          <a:p>
            <a:pPr lvl="6"/>
            <a:r>
              <a:rPr lang="en-US" sz="1800" b="1" dirty="0" smtClean="0"/>
              <a:t>Meteorological technician </a:t>
            </a:r>
            <a:r>
              <a:rPr lang="en-US" sz="1800" dirty="0" smtClean="0"/>
              <a:t>with post-secondary education</a:t>
            </a:r>
          </a:p>
          <a:p>
            <a:pPr lvl="6"/>
            <a:endParaRPr lang="en-US" sz="1800" dirty="0"/>
          </a:p>
          <a:p>
            <a:pPr lvl="5"/>
            <a:r>
              <a:rPr lang="en-US" sz="1800" dirty="0" smtClean="0"/>
              <a:t>Many topics were added or expanded including</a:t>
            </a:r>
          </a:p>
          <a:p>
            <a:pPr lvl="6"/>
            <a:r>
              <a:rPr lang="en-US" sz="1800" dirty="0" smtClean="0"/>
              <a:t>Satellite Interpretation, Radar Interpretation, Climate Prediction, Mesoscale NWP, Information Technology and data processing</a:t>
            </a:r>
          </a:p>
          <a:p>
            <a:pPr marL="871400" lvl="5" indent="0">
              <a:buNone/>
            </a:pPr>
            <a:endParaRPr lang="en-US" sz="1800" dirty="0" smtClean="0"/>
          </a:p>
          <a:p>
            <a:pPr marL="871400" lvl="5" indent="0">
              <a:buNone/>
            </a:pPr>
            <a:r>
              <a:rPr lang="en-US" sz="1800" i="1" dirty="0" smtClean="0"/>
              <a:t>The </a:t>
            </a:r>
            <a:r>
              <a:rPr lang="en-US" sz="1800" i="1" dirty="0"/>
              <a:t>WMO community was encouraged to think in terms of job-competencies as well as qualifications</a:t>
            </a:r>
          </a:p>
          <a:p>
            <a:pPr marL="871400" lvl="5" indent="0">
              <a:buNone/>
            </a:pPr>
            <a:endParaRPr lang="en-US" sz="1800" dirty="0"/>
          </a:p>
        </p:txBody>
      </p:sp>
    </p:spTree>
    <p:extLst>
      <p:ext uri="{BB962C8B-B14F-4D97-AF65-F5344CB8AC3E}">
        <p14:creationId xmlns:p14="http://schemas.microsoft.com/office/powerpoint/2010/main" val="3762734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Job-competency requirements were added </a:t>
            </a:r>
            <a:endParaRPr lang="en-US" dirty="0"/>
          </a:p>
        </p:txBody>
      </p:sp>
      <p:sp>
        <p:nvSpPr>
          <p:cNvPr id="3" name="Content Placeholder 2"/>
          <p:cNvSpPr>
            <a:spLocks noGrp="1"/>
          </p:cNvSpPr>
          <p:nvPr>
            <p:ph idx="1"/>
          </p:nvPr>
        </p:nvSpPr>
        <p:spPr/>
        <p:txBody>
          <a:bodyPr/>
          <a:lstStyle/>
          <a:p>
            <a:pPr lvl="8"/>
            <a:r>
              <a:rPr lang="en-US" sz="1800" dirty="0" smtClean="0"/>
              <a:t>Weather analysis and forecasting (R. Riddaway)</a:t>
            </a:r>
          </a:p>
          <a:p>
            <a:pPr lvl="8"/>
            <a:r>
              <a:rPr lang="en-US" sz="1800" dirty="0" smtClean="0"/>
              <a:t>Climate monitoring and prediction (Y. Kimura)</a:t>
            </a:r>
          </a:p>
          <a:p>
            <a:pPr lvl="8"/>
            <a:r>
              <a:rPr lang="en-US" sz="1800" dirty="0" smtClean="0"/>
              <a:t>Observations and measurements (R.A. </a:t>
            </a:r>
            <a:r>
              <a:rPr lang="en-US" sz="1800" dirty="0" err="1" smtClean="0"/>
              <a:t>Pannett</a:t>
            </a:r>
            <a:r>
              <a:rPr lang="en-US" sz="1800" dirty="0" smtClean="0"/>
              <a:t>)</a:t>
            </a:r>
          </a:p>
          <a:p>
            <a:pPr lvl="8"/>
            <a:r>
              <a:rPr lang="en-US" sz="1800" dirty="0" err="1" smtClean="0"/>
              <a:t>Agrometeorology</a:t>
            </a:r>
            <a:r>
              <a:rPr lang="en-US" sz="1800" dirty="0" smtClean="0"/>
              <a:t> (</a:t>
            </a:r>
            <a:r>
              <a:rPr lang="en-US" sz="1800" dirty="0" err="1" smtClean="0"/>
              <a:t>H.P.Das</a:t>
            </a:r>
            <a:r>
              <a:rPr lang="en-US" sz="1800" dirty="0" smtClean="0"/>
              <a:t>)</a:t>
            </a:r>
          </a:p>
          <a:p>
            <a:pPr lvl="8"/>
            <a:r>
              <a:rPr lang="en-US" sz="1800" dirty="0" smtClean="0"/>
              <a:t>Aeronautical Meteorology: Forecasting (T. Spangler and </a:t>
            </a:r>
            <a:r>
              <a:rPr lang="en-US" sz="1800" dirty="0" err="1" smtClean="0"/>
              <a:t>D.Wesley</a:t>
            </a:r>
            <a:r>
              <a:rPr lang="en-US" sz="1800" dirty="0" smtClean="0"/>
              <a:t>)</a:t>
            </a:r>
          </a:p>
          <a:p>
            <a:pPr lvl="8"/>
            <a:r>
              <a:rPr lang="en-US" sz="1800" dirty="0" smtClean="0"/>
              <a:t>Aeronautical Meteorology: Regional (H. </a:t>
            </a:r>
            <a:r>
              <a:rPr lang="en-US" sz="1800" dirty="0" err="1" smtClean="0"/>
              <a:t>Pumpel</a:t>
            </a:r>
            <a:r>
              <a:rPr lang="en-US" sz="1800" dirty="0" smtClean="0"/>
              <a:t>)</a:t>
            </a:r>
          </a:p>
          <a:p>
            <a:pPr lvl="8"/>
            <a:r>
              <a:rPr lang="en-US" sz="1800" dirty="0" smtClean="0"/>
              <a:t>Marine Meteorology (L. </a:t>
            </a:r>
            <a:r>
              <a:rPr lang="en-US" sz="1800" dirty="0" err="1" smtClean="0"/>
              <a:t>Karlin</a:t>
            </a:r>
            <a:r>
              <a:rPr lang="en-US" sz="1800" dirty="0" smtClean="0"/>
              <a:t>)</a:t>
            </a:r>
          </a:p>
          <a:p>
            <a:pPr lvl="8"/>
            <a:r>
              <a:rPr lang="en-US" sz="1800" dirty="0" smtClean="0"/>
              <a:t>Environmental Meteorology (B. Angle)</a:t>
            </a:r>
          </a:p>
          <a:p>
            <a:pPr lvl="8"/>
            <a:endParaRPr lang="en-US" sz="1800" dirty="0" smtClean="0"/>
          </a:p>
          <a:p>
            <a:pPr lvl="8"/>
            <a:endParaRPr lang="en-US" sz="1800" dirty="0"/>
          </a:p>
          <a:p>
            <a:pPr marL="704088" lvl="4" indent="0">
              <a:buNone/>
            </a:pPr>
            <a:r>
              <a:rPr lang="en-US" sz="1600" i="1" dirty="0" smtClean="0"/>
              <a:t>Interpret model output: demonstrate awareness of which model output is valid</a:t>
            </a:r>
            <a:endParaRPr lang="en-US" sz="1600" dirty="0" smtClean="0"/>
          </a:p>
        </p:txBody>
      </p:sp>
    </p:spTree>
    <p:extLst>
      <p:ext uri="{BB962C8B-B14F-4D97-AF65-F5344CB8AC3E}">
        <p14:creationId xmlns:p14="http://schemas.microsoft.com/office/powerpoint/2010/main" val="2506412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Normal Path to Meteorologist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1247" y="2191265"/>
            <a:ext cx="5909832" cy="3880021"/>
          </a:xfrm>
        </p:spPr>
      </p:pic>
    </p:spTree>
    <p:extLst>
      <p:ext uri="{BB962C8B-B14F-4D97-AF65-F5344CB8AC3E}">
        <p14:creationId xmlns:p14="http://schemas.microsoft.com/office/powerpoint/2010/main" val="4274327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Normal path for a meteorological technician</a:t>
            </a:r>
            <a:endParaRPr lang="en-US" dirty="0"/>
          </a:p>
        </p:txBody>
      </p:sp>
      <p:pic>
        <p:nvPicPr>
          <p:cNvPr id="3074" name="Picture 2" descr="https://attachment.outlook.live.net/owa/spanglertim@hotmail.com/service.svc/s/GetAttachmentThumbnail?id=AQMkADAwATE0YTIwLTcxM2YtYzM1YS0wMAItMDAKAEYAAANhz%2BDuaPaBTK7xWwfn8Z2gBwCzn9N1FvG7RYc0hcSxHemZAAACAQwAAACzn9N1FvG7RYc0hcSxHemZAAIvmYYBAAAAARIAEAAfIkL%2FEHDDQZGcRcHjzTeo&amp;thumbnailType=2&amp;X-OWA-CANARY=zzaSvgZHgkeZOqb1n58vYgBfN4MuT9YYxpqru6828R_nqB0VApVNmOyt95MuQhiZDiLKLqXlBfY.&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ODQ1MTItMTkwMDAwNDE4NlwiLFwicHVpZFwiOlwiMzYyOTc4MTc2MTIzNzM4XCIsXCJvaWRcIjpcIjAwMDE0YTIwLTcxM2YtYzM1YS0wMDAwLTAwMDAwMDAwMDAwMFwiLFwic2NvcGVcIjpcIk93YURvd25sb2FkXCJ9IiwibmJmIjoxNTQyNzQ5MDQ3LCJleHAiOjE1NDI3NDk2NDcsImlzcyI6IjAwMDAwMDAyLTAwMDAtMGZmMS1jZTAwLTAwMDAwMDAwMDAwMEA4NGRmOWU3Zi1lOWY2LTQwYWYtYjQzNS1hYWFhYWFhYWFhYWEiLCJhdWQiOiIwMDAwMDAwMi0wMDAwLTBmZjEtY2UwMC0wMDAwMDAwMDAwMDAvYXR0YWNobWVudC5vdXRsb29rLmxpdmUubmV0QDg0ZGY5ZTdmLWU5ZjYtNDBhZi1iNDM1LWFhYWFhYWFhYWFhYSJ9.aC-cmGXDlio4lH9Agmr-igQNuAELTiuEUhzzJzrKjotRle_TkQfKtbSQPY_U3WKGI0ez_yMKSgasPDBx_pvkgwirZCYQo1LQz3Sbn0OPvtkfp1DKYrn1CgKvQr0K0IFEYMQ0CYoGq5FXxE2cMHUT_9BPHEX-EEO3lJh2H1vEahxXf8IkdU4PTRoyyxowmdmfXROiHt-G4-c8GoXUhYgbpmLSOHhIANxHs_Wz98A8Ucx-YumbDFsZ5x-E8_W_-dthCuB5QVsdtfmiS4wC_FBL0QgxFCBJEKW74cV0qj6Z26tkGDfYZxR6VxduPaVlOzV7SlzVaojo4y3T6OWrUuqE3g&amp;owa=outlook.live.com&amp;is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3892377" y="720808"/>
            <a:ext cx="3888262" cy="651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8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98" y="4308391"/>
            <a:ext cx="10033215" cy="757880"/>
          </a:xfrm>
        </p:spPr>
        <p:txBody>
          <a:bodyPr>
            <a:normAutofit fontScale="90000"/>
          </a:bodyPr>
          <a:lstStyle/>
          <a:p>
            <a:pPr algn="ctr"/>
            <a:r>
              <a:rPr lang="en-US" dirty="0" smtClean="0"/>
              <a:t>Alternate Path for a Meteorological Technician</a:t>
            </a:r>
            <a:endParaRPr lang="en-US" dirty="0"/>
          </a:p>
        </p:txBody>
      </p:sp>
      <p:pic>
        <p:nvPicPr>
          <p:cNvPr id="2052" name="Picture 4" descr="https://attachment.outlook.live.net/owa/spanglertim@hotmail.com/service.svc/s/GetAttachmentThumbnail?id=AQMkADAwATE0YTIwLTcxM2YtYzM1YS0wMAItMDAKAEYAAANhz%2BDuaPaBTK7xWwfn8Z2gBwCzn9N1FvG7RYc0hcSxHemZAAACAQwAAACzn9N1FvG7RYc0hcSxHemZAAIvmYYAAAEBEgAQAL92%2FZ1dJINJsZYqGt9BbTI%3D&amp;thumbnailType=2&amp;X-OWA-CANARY=JiUIwz9S-0moQ9HhupaI6dCyb1smT9YYsZ9FMejUiubYxRnvwYsDUEhB-omMa3i9VXONkzeq3SY.&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ODQ1MTItMTkwMDAwNDE4NlwiLFwicHVpZFwiOlwiMzYyOTc4MTc2MTIzNzM4XCIsXCJvaWRcIjpcIjAwMDE0YTIwLTcxM2YtYzM1YS0wMDAwLTAwMDAwMDAwMDAwMFwiLFwic2NvcGVcIjpcIk93YURvd25sb2FkXCJ9IiwibmJmIjoxNTQyNzQ1NDQ3LCJleHAiOjE1NDI3NDYwNDcsImlzcyI6IjAwMDAwMDAyLTAwMDAtMGZmMS1jZTAwLTAwMDAwMDAwMDAwMEA4NGRmOWU3Zi1lOWY2LTQwYWYtYjQzNS1hYWFhYWFhYWFhYWEiLCJhdWQiOiIwMDAwMDAwMi0wMDAwLTBmZjEtY2UwMC0wMDAwMDAwMDAwMDAvYXR0YWNobWVudC5vdXRsb29rLmxpdmUubmV0QDg0ZGY5ZTdmLWU5ZjYtNDBhZi1iNDM1LWFhYWFhYWFhYWFhYSJ9.m-jp2gpGO9OXXOv-p2vpW4vXSN7Ss5kQ3dDsH3F8hVSn37uOLeCl6d4TBVpt3Ad65i9boBbYbHjgh5eNCbkAnf8l-Qex21B2JJM-ORhsk2pA0i_hfXpRXAcdieg111pIvgokB7g3Kk_MO181p8SkoSHBT7UxtsgKgnkmkzNRd-5yFk6LxuMeMYLum9np4dDdQ0Wda6tG7MRLs3EOoRmkEnkhadEPHuL-V9_huShn3uWDA6ZoeKr28OVfNrFuDfAqVw7_y7PtU_zyBroMOlG84KkZ1Q6WCjZccaDJTJsQDgDAFKz0BNb5gXJP5z1DyKHyOSZUCJQaG9KaAQn2O36_pw&amp;owa=outlook.live.com&amp;isc=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822223" y="-881892"/>
            <a:ext cx="3805572" cy="6146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55805" y="5313406"/>
            <a:ext cx="8307261" cy="650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 MT can become a Meteorologist through acquiring a university degree and satisfying the BIP-M</a:t>
            </a:r>
            <a:endParaRPr lang="en-US" dirty="0"/>
          </a:p>
        </p:txBody>
      </p:sp>
    </p:spTree>
    <p:extLst>
      <p:ext uri="{BB962C8B-B14F-4D97-AF65-F5344CB8AC3E}">
        <p14:creationId xmlns:p14="http://schemas.microsoft.com/office/powerpoint/2010/main" val="2868242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ICAO and the AMF Task Team</a:t>
            </a:r>
            <a:br>
              <a:rPr lang="en-US" dirty="0" smtClean="0"/>
            </a:br>
            <a:r>
              <a:rPr lang="en-US" sz="3600" dirty="0" smtClean="0"/>
              <a:t>2007-2010</a:t>
            </a:r>
            <a:endParaRPr lang="en-US" sz="3600" dirty="0"/>
          </a:p>
        </p:txBody>
      </p:sp>
      <p:sp>
        <p:nvSpPr>
          <p:cNvPr id="3" name="Content Placeholder 2"/>
          <p:cNvSpPr>
            <a:spLocks noGrp="1"/>
          </p:cNvSpPr>
          <p:nvPr>
            <p:ph idx="1"/>
          </p:nvPr>
        </p:nvSpPr>
        <p:spPr>
          <a:xfrm>
            <a:off x="1097280" y="1980788"/>
            <a:ext cx="10058400" cy="1886465"/>
          </a:xfrm>
        </p:spPr>
        <p:txBody>
          <a:bodyPr>
            <a:normAutofit/>
          </a:bodyPr>
          <a:lstStyle/>
          <a:p>
            <a:pPr lvl="1"/>
            <a:r>
              <a:rPr lang="en-US" dirty="0" smtClean="0"/>
              <a:t>WMO convened a task team to consider new standards for the Aeronautical Meteorological Forecaster (AMF)</a:t>
            </a:r>
          </a:p>
          <a:p>
            <a:pPr lvl="1"/>
            <a:endParaRPr lang="en-US" dirty="0" smtClean="0"/>
          </a:p>
          <a:p>
            <a:pPr lvl="1"/>
            <a:r>
              <a:rPr lang="en-US" dirty="0" smtClean="0"/>
              <a:t>Chaired by David Bennetts, the task team worked to identify a path forward where ICAO would accept WMO guidance and recommended that the minimum qualifications to be an AMF be made a regulation</a:t>
            </a:r>
          </a:p>
          <a:p>
            <a:pPr lvl="1"/>
            <a:endParaRPr lang="en-US" dirty="0"/>
          </a:p>
        </p:txBody>
      </p:sp>
      <p:sp>
        <p:nvSpPr>
          <p:cNvPr id="4" name="Rounded Rectangle 3"/>
          <p:cNvSpPr/>
          <p:nvPr/>
        </p:nvSpPr>
        <p:spPr>
          <a:xfrm>
            <a:off x="1227438" y="3855307"/>
            <a:ext cx="4077730" cy="2108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effort was pushed within WMO as a way to avoid ICAO imposing more onerous requirements (similar to the licensing of dispatchers and mechanics) upon aeronautical forecasters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254" y="3756453"/>
            <a:ext cx="3871784" cy="2092411"/>
          </a:xfrm>
          <a:prstGeom prst="rect">
            <a:avLst/>
          </a:prstGeom>
        </p:spPr>
      </p:pic>
    </p:spTree>
    <p:extLst>
      <p:ext uri="{BB962C8B-B14F-4D97-AF65-F5344CB8AC3E}">
        <p14:creationId xmlns:p14="http://schemas.microsoft.com/office/powerpoint/2010/main" val="3282604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178" y="0"/>
            <a:ext cx="8377881" cy="5725297"/>
          </a:xfrm>
          <a:prstGeom prst="rect">
            <a:avLst/>
          </a:prstGeom>
        </p:spPr>
      </p:pic>
      <p:sp>
        <p:nvSpPr>
          <p:cNvPr id="3" name="Rounded Rectangle 2"/>
          <p:cNvSpPr/>
          <p:nvPr/>
        </p:nvSpPr>
        <p:spPr>
          <a:xfrm>
            <a:off x="8246076" y="345989"/>
            <a:ext cx="2100648" cy="543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 Panel India 2012</a:t>
            </a:r>
            <a:endParaRPr lang="en-US" dirty="0"/>
          </a:p>
        </p:txBody>
      </p:sp>
    </p:spTree>
    <p:extLst>
      <p:ext uri="{BB962C8B-B14F-4D97-AF65-F5344CB8AC3E}">
        <p14:creationId xmlns:p14="http://schemas.microsoft.com/office/powerpoint/2010/main" val="1952274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98918"/>
          </a:xfrm>
        </p:spPr>
        <p:txBody>
          <a:bodyPr>
            <a:noAutofit/>
          </a:bodyPr>
          <a:lstStyle/>
          <a:p>
            <a:pPr algn="ctr"/>
            <a:r>
              <a:rPr lang="en-US" sz="3600" dirty="0" smtClean="0"/>
              <a:t>WMO 1083 Manual on the Implementation of Education and Training Standards in Meteorology and Hydrology (2012)</a:t>
            </a:r>
            <a:endParaRPr lang="en-US" sz="3600" dirty="0"/>
          </a:p>
        </p:txBody>
      </p:sp>
      <p:sp>
        <p:nvSpPr>
          <p:cNvPr id="3" name="Content Placeholder 2"/>
          <p:cNvSpPr>
            <a:spLocks noGrp="1"/>
          </p:cNvSpPr>
          <p:nvPr>
            <p:ph idx="1"/>
          </p:nvPr>
        </p:nvSpPr>
        <p:spPr>
          <a:xfrm>
            <a:off x="684212" y="2265404"/>
            <a:ext cx="9456566" cy="3962401"/>
          </a:xfrm>
        </p:spPr>
        <p:txBody>
          <a:bodyPr>
            <a:normAutofit/>
          </a:bodyPr>
          <a:lstStyle/>
          <a:p>
            <a:pPr algn="ctr"/>
            <a:r>
              <a:rPr lang="en-US" dirty="0" smtClean="0"/>
              <a:t>(De facto Fifth Edition 2012 and 2013)</a:t>
            </a:r>
          </a:p>
          <a:p>
            <a:pPr algn="ctr"/>
            <a:endParaRPr lang="en-US" dirty="0" smtClean="0"/>
          </a:p>
          <a:p>
            <a:pPr lvl="7"/>
            <a:r>
              <a:rPr lang="en-US" sz="2000" dirty="0" smtClean="0"/>
              <a:t>Published in 2013 as a companion to Chapter b.4 of the WMO 49</a:t>
            </a:r>
          </a:p>
          <a:p>
            <a:pPr lvl="7"/>
            <a:r>
              <a:rPr lang="en-US" sz="2000" dirty="0" smtClean="0"/>
              <a:t>Two classes of personnel were </a:t>
            </a:r>
            <a:r>
              <a:rPr lang="en-US" sz="2000" dirty="0"/>
              <a:t>r</a:t>
            </a:r>
            <a:r>
              <a:rPr lang="en-US" sz="2000" dirty="0" smtClean="0"/>
              <a:t>elated to qualifications and education was described by learning outcomes</a:t>
            </a:r>
          </a:p>
          <a:p>
            <a:pPr lvl="7"/>
            <a:r>
              <a:rPr lang="en-US" sz="2000" dirty="0" smtClean="0"/>
              <a:t>Jobs were described by competencies (what a person should be able to do)</a:t>
            </a:r>
          </a:p>
          <a:p>
            <a:pPr lvl="7"/>
            <a:r>
              <a:rPr lang="en-US" sz="2000" dirty="0" smtClean="0"/>
              <a:t>Largely identical to the Fourth Edition except more details for areas like mesoscale models, climate models, radar, NWP, and the Integration of satellite meteorology into the forecast process</a:t>
            </a:r>
            <a:endParaRPr lang="en-US" sz="2000" dirty="0"/>
          </a:p>
          <a:p>
            <a:pPr lvl="7"/>
            <a:endParaRPr lang="en-US" sz="2000" dirty="0" smtClean="0"/>
          </a:p>
          <a:p>
            <a:endParaRPr lang="en-US" dirty="0"/>
          </a:p>
          <a:p>
            <a:endParaRPr lang="en-US" dirty="0"/>
          </a:p>
        </p:txBody>
      </p:sp>
    </p:spTree>
    <p:extLst>
      <p:ext uri="{BB962C8B-B14F-4D97-AF65-F5344CB8AC3E}">
        <p14:creationId xmlns:p14="http://schemas.microsoft.com/office/powerpoint/2010/main" val="1302791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6292" y="1474573"/>
            <a:ext cx="9564130" cy="1477328"/>
          </a:xfrm>
          <a:prstGeom prst="rect">
            <a:avLst/>
          </a:prstGeom>
        </p:spPr>
        <p:txBody>
          <a:bodyPr wrap="square">
            <a:spAutoFit/>
          </a:bodyPr>
          <a:lstStyle/>
          <a:p>
            <a:r>
              <a:rPr lang="en-US" dirty="0" smtClean="0"/>
              <a:t>2) It is for qualified meteorological personnel, and not for users of meteorology, to</a:t>
            </a:r>
          </a:p>
          <a:p>
            <a:r>
              <a:rPr lang="en-US" dirty="0" smtClean="0"/>
              <a:t>fix standards in respect of the knowledge of mathematics, physics and meteorology to be acquired by the personnel of national services,</a:t>
            </a:r>
          </a:p>
          <a:p>
            <a:endParaRPr lang="en-US" dirty="0"/>
          </a:p>
          <a:p>
            <a:r>
              <a:rPr lang="en-US" dirty="0" smtClean="0"/>
              <a:t>Professor J. Van Mieghem 1967 Tech Note 50</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883" y="3016722"/>
            <a:ext cx="3058090" cy="3375957"/>
          </a:xfrm>
          <a:prstGeom prst="rect">
            <a:avLst/>
          </a:prstGeom>
        </p:spPr>
      </p:pic>
      <p:sp>
        <p:nvSpPr>
          <p:cNvPr id="6" name="Title 5"/>
          <p:cNvSpPr>
            <a:spLocks noGrp="1"/>
          </p:cNvSpPr>
          <p:nvPr>
            <p:ph type="title"/>
          </p:nvPr>
        </p:nvSpPr>
        <p:spPr>
          <a:xfrm>
            <a:off x="838200" y="238897"/>
            <a:ext cx="10515600" cy="782595"/>
          </a:xfrm>
        </p:spPr>
        <p:txBody>
          <a:bodyPr>
            <a:normAutofit fontScale="90000"/>
          </a:bodyPr>
          <a:lstStyle/>
          <a:p>
            <a:pPr algn="ctr"/>
            <a:r>
              <a:rPr lang="en-US" dirty="0" smtClean="0"/>
              <a:t/>
            </a:r>
            <a:br>
              <a:rPr lang="en-US" dirty="0" smtClean="0"/>
            </a:br>
            <a:endParaRPr lang="en-US" dirty="0"/>
          </a:p>
        </p:txBody>
      </p:sp>
      <p:sp>
        <p:nvSpPr>
          <p:cNvPr id="7" name="Content Placeholder 6"/>
          <p:cNvSpPr>
            <a:spLocks noGrp="1"/>
          </p:cNvSpPr>
          <p:nvPr>
            <p:ph idx="1"/>
          </p:nvPr>
        </p:nvSpPr>
        <p:spPr>
          <a:xfrm>
            <a:off x="838200" y="1359243"/>
            <a:ext cx="10515600" cy="4817720"/>
          </a:xfrm>
        </p:spPr>
        <p:txBody>
          <a:bodyPr/>
          <a:lstStyle/>
          <a:p>
            <a:pPr algn="ctr"/>
            <a:endParaRPr lang="en-US" dirty="0"/>
          </a:p>
        </p:txBody>
      </p:sp>
    </p:spTree>
    <p:extLst>
      <p:ext uri="{BB962C8B-B14F-4D97-AF65-F5344CB8AC3E}">
        <p14:creationId xmlns:p14="http://schemas.microsoft.com/office/powerpoint/2010/main" val="2819942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Paths to becoming a Meteorologist </a:t>
            </a:r>
            <a:br>
              <a:rPr lang="en-US" dirty="0" smtClean="0"/>
            </a:br>
            <a:r>
              <a:rPr lang="en-US" sz="3200" dirty="0"/>
              <a:t>(</a:t>
            </a:r>
            <a:r>
              <a:rPr lang="en-US" sz="3200" dirty="0" smtClean="0"/>
              <a:t>required to issue aeronautical forecasts)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1)Degree path: University Degree in the atmospheric sciences or meteorology following guidelines in the BIP-M</a:t>
            </a:r>
          </a:p>
          <a:p>
            <a:r>
              <a:rPr lang="en-US" dirty="0" smtClean="0"/>
              <a:t>2)Post-graduate path: University Degree in a related field plus additional study that satisfies the BIP-M</a:t>
            </a:r>
          </a:p>
          <a:p>
            <a:r>
              <a:rPr lang="en-US" dirty="0" smtClean="0"/>
              <a:t>3)Non-degree path: a program of study where the program can be demonstrated to be as rigorous and intellectually demanding as a degree program </a:t>
            </a:r>
          </a:p>
          <a:p>
            <a:r>
              <a:rPr lang="en-US" dirty="0" smtClean="0"/>
              <a:t>------------------------------------------------------------------------------------------------------------------</a:t>
            </a:r>
          </a:p>
          <a:p>
            <a:r>
              <a:rPr lang="en-US" dirty="0" smtClean="0"/>
              <a:t>4) A limited path? – Tech </a:t>
            </a:r>
            <a:r>
              <a:rPr lang="en-US" dirty="0" err="1" smtClean="0"/>
              <a:t>Reg</a:t>
            </a:r>
            <a:r>
              <a:rPr lang="en-US" dirty="0" smtClean="0"/>
              <a:t> 49, V.1, Part V, 1.2.1.1 says that an AMF must have completed the BIP-M taking into consideration the area of responsibility . . . </a:t>
            </a:r>
          </a:p>
          <a:p>
            <a:r>
              <a:rPr lang="en-US" dirty="0" smtClean="0"/>
              <a:t>5) WMO </a:t>
            </a:r>
            <a:r>
              <a:rPr lang="en-US" dirty="0"/>
              <a:t>1083 section 5.1: Permanent Representatives are expected to take the lead in consulting with the </a:t>
            </a:r>
            <a:r>
              <a:rPr lang="en-US" dirty="0" smtClean="0"/>
              <a:t>appropriate national </a:t>
            </a:r>
            <a:r>
              <a:rPr lang="en-US" dirty="0"/>
              <a:t>and regional bodies to define the academic qualifications required by </a:t>
            </a:r>
            <a:r>
              <a:rPr lang="en-US" dirty="0" smtClean="0"/>
              <a:t>Meteorologists in </a:t>
            </a:r>
            <a:r>
              <a:rPr lang="en-US" dirty="0"/>
              <a:t>their </a:t>
            </a:r>
            <a:r>
              <a:rPr lang="en-US" dirty="0" smtClean="0"/>
              <a:t>country . . </a:t>
            </a:r>
          </a:p>
          <a:p>
            <a:endParaRPr lang="en-US" dirty="0"/>
          </a:p>
        </p:txBody>
      </p:sp>
    </p:spTree>
    <p:extLst>
      <p:ext uri="{BB962C8B-B14F-4D97-AF65-F5344CB8AC3E}">
        <p14:creationId xmlns:p14="http://schemas.microsoft.com/office/powerpoint/2010/main" val="3318397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64402"/>
          </a:xfrm>
        </p:spPr>
        <p:txBody>
          <a:bodyPr/>
          <a:lstStyle/>
          <a:p>
            <a:pPr algn="ctr"/>
            <a:r>
              <a:rPr lang="en-US" dirty="0" smtClean="0"/>
              <a:t>Example Description of Fronts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a:t>
            </a:r>
            <a:r>
              <a:rPr lang="en-US" dirty="0" smtClean="0"/>
              <a:t>1969: Fronts- frontogenesis and frontolysis, structure of fronts, kinematics and dynamics of fronts (presented as a list of topics)</a:t>
            </a:r>
          </a:p>
          <a:p>
            <a:pPr>
              <a:buFont typeface="Wingdings" panose="05000000000000000000" pitchFamily="2" charset="2"/>
              <a:buChar char="q"/>
            </a:pPr>
            <a:r>
              <a:rPr lang="en-US" dirty="0" smtClean="0"/>
              <a:t>1977: Fronts and frontal zones, model of the polar front, system of jet streams, frontogenesis, frontolysis, vertical motions on fronts, classification of fronts (presented as a list of topics)</a:t>
            </a:r>
          </a:p>
          <a:p>
            <a:pPr>
              <a:buFont typeface="Wingdings" panose="05000000000000000000" pitchFamily="2" charset="2"/>
              <a:buChar char="q"/>
            </a:pPr>
            <a:r>
              <a:rPr lang="en-US" dirty="0" smtClean="0"/>
              <a:t>2002: very distributed discussion and does not cover fronts in the explicit way done earlier, but rather as a feature predicted and described by NWP products as well as surface data</a:t>
            </a:r>
          </a:p>
          <a:p>
            <a:pPr>
              <a:buFont typeface="Wingdings" panose="05000000000000000000" pitchFamily="2" charset="2"/>
              <a:buChar char="q"/>
            </a:pPr>
            <a:r>
              <a:rPr lang="en-US" dirty="0" smtClean="0"/>
              <a:t>2013: Describe the characteristics of warm, cold, and occluded fronts and the weather associated with their passage, and describe the relationship between jet streams and weather systems . . . (3.3.1)</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177569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32453" y="1754660"/>
            <a:ext cx="7364627" cy="1309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 70 requested the Secretary General to review the Basic Instructional Package for Meteorologists (BIP-M) and Basic Instructional Package for Meteorological Technicians (BIP-MT) working with the EC Panel of Experts on Education and Training.</a:t>
            </a:r>
            <a:endParaRPr lang="en-US" dirty="0"/>
          </a:p>
        </p:txBody>
      </p:sp>
      <p:sp>
        <p:nvSpPr>
          <p:cNvPr id="5" name="Rounded Rectangle 4"/>
          <p:cNvSpPr/>
          <p:nvPr/>
        </p:nvSpPr>
        <p:spPr>
          <a:xfrm>
            <a:off x="2660823" y="4366054"/>
            <a:ext cx="6573793" cy="1622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Recent advances in meteorology have been so swift and working methods developed with such rapidity, that it is absolutely essential to see to it that the various parts of the Guidelines are continually kept up to date. </a:t>
            </a:r>
            <a:r>
              <a:rPr lang="en-US" sz="1600" dirty="0" smtClean="0"/>
              <a:t>J Van Mieghem 196</a:t>
            </a:r>
            <a:r>
              <a:rPr lang="en-US" dirty="0" smtClean="0"/>
              <a:t>9</a:t>
            </a:r>
            <a:endParaRPr lang="en-US" dirty="0"/>
          </a:p>
        </p:txBody>
      </p:sp>
    </p:spTree>
    <p:extLst>
      <p:ext uri="{BB962C8B-B14F-4D97-AF65-F5344CB8AC3E}">
        <p14:creationId xmlns:p14="http://schemas.microsoft.com/office/powerpoint/2010/main" val="3427071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93583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837" y="2858531"/>
            <a:ext cx="4168347" cy="733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DISCUSSION</a:t>
            </a:r>
            <a:endParaRPr lang="en-US" sz="3200" dirty="0"/>
          </a:p>
        </p:txBody>
      </p:sp>
    </p:spTree>
    <p:extLst>
      <p:ext uri="{BB962C8B-B14F-4D97-AF65-F5344CB8AC3E}">
        <p14:creationId xmlns:p14="http://schemas.microsoft.com/office/powerpoint/2010/main" val="3414074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Short Summary </a:t>
            </a:r>
            <a:r>
              <a:rPr lang="en-US" dirty="0"/>
              <a:t>of Surveys</a:t>
            </a:r>
            <a:br>
              <a:rPr lang="en-US" dirty="0"/>
            </a:br>
            <a:r>
              <a:rPr lang="en-US" sz="2400" dirty="0"/>
              <a:t>First: WMO </a:t>
            </a:r>
            <a:r>
              <a:rPr lang="en-US" sz="2400" dirty="0" smtClean="0"/>
              <a:t>did a </a:t>
            </a:r>
            <a:r>
              <a:rPr lang="en-US" sz="2400" dirty="0"/>
              <a:t>survey in 2000 about changes to WMO 258</a:t>
            </a:r>
            <a:br>
              <a:rPr lang="en-US" sz="2400" dirty="0"/>
            </a:br>
            <a:endParaRPr lang="en-US" sz="2400" dirty="0"/>
          </a:p>
        </p:txBody>
      </p:sp>
      <p:sp>
        <p:nvSpPr>
          <p:cNvPr id="3" name="Content Placeholder 2"/>
          <p:cNvSpPr>
            <a:spLocks noGrp="1"/>
          </p:cNvSpPr>
          <p:nvPr>
            <p:ph idx="1"/>
          </p:nvPr>
        </p:nvSpPr>
        <p:spPr/>
        <p:txBody>
          <a:bodyPr/>
          <a:lstStyle/>
          <a:p>
            <a:pPr lvl="1"/>
            <a:r>
              <a:rPr lang="en-US" dirty="0" smtClean="0"/>
              <a:t>Strongly convergent opinions:</a:t>
            </a:r>
          </a:p>
          <a:p>
            <a:pPr lvl="3"/>
            <a:r>
              <a:rPr lang="en-US" dirty="0" smtClean="0"/>
              <a:t>Most Members used the four classes of personnel in the past</a:t>
            </a:r>
          </a:p>
          <a:p>
            <a:pPr lvl="3"/>
            <a:r>
              <a:rPr lang="en-US" dirty="0"/>
              <a:t> </a:t>
            </a:r>
            <a:r>
              <a:rPr lang="en-US" dirty="0" smtClean="0"/>
              <a:t>A new classification should consider using formal education as a qualification</a:t>
            </a:r>
            <a:endParaRPr lang="en-US" dirty="0"/>
          </a:p>
          <a:p>
            <a:pPr lvl="1"/>
            <a:r>
              <a:rPr lang="en-US" dirty="0" smtClean="0"/>
              <a:t>Moderately convergent opinions: </a:t>
            </a:r>
          </a:p>
          <a:p>
            <a:pPr lvl="3"/>
            <a:r>
              <a:rPr lang="en-US" dirty="0" smtClean="0"/>
              <a:t>Job competencies can be used but specific job competencies are practically impossible</a:t>
            </a:r>
          </a:p>
          <a:p>
            <a:pPr lvl="3"/>
            <a:r>
              <a:rPr lang="en-US" dirty="0" smtClean="0"/>
              <a:t>Full secondary education may be a mandatory prerequisite for future meteorological technicians</a:t>
            </a:r>
          </a:p>
          <a:p>
            <a:pPr lvl="1"/>
            <a:r>
              <a:rPr lang="en-US" dirty="0" smtClean="0"/>
              <a:t>Weakly convergent opinions</a:t>
            </a:r>
          </a:p>
          <a:p>
            <a:pPr lvl="3"/>
            <a:r>
              <a:rPr lang="en-US" dirty="0" smtClean="0"/>
              <a:t>A class called meteorological technologist is not a priority for a majority of Members but a substantial minority wanted it to be included </a:t>
            </a:r>
          </a:p>
          <a:p>
            <a:pPr lvl="3"/>
            <a:r>
              <a:rPr lang="en-US" dirty="0" smtClean="0"/>
              <a:t>Don’t include a lot of detail in the traditional curricula – don’t like the lack of flexibility</a:t>
            </a:r>
          </a:p>
          <a:p>
            <a:pPr lvl="1"/>
            <a:r>
              <a:rPr lang="en-US" dirty="0" smtClean="0"/>
              <a:t>Divergent opinions</a:t>
            </a:r>
          </a:p>
          <a:p>
            <a:pPr lvl="3"/>
            <a:r>
              <a:rPr lang="en-US" dirty="0" smtClean="0"/>
              <a:t>Three highly advanced NMHS preferred a concentration on technical capabilities rather than on individual classes and classification should be based on job function rather than education qualification</a:t>
            </a:r>
          </a:p>
          <a:p>
            <a:pPr lvl="3"/>
            <a:endParaRPr lang="en-US" dirty="0"/>
          </a:p>
        </p:txBody>
      </p:sp>
    </p:spTree>
    <p:extLst>
      <p:ext uri="{BB962C8B-B14F-4D97-AF65-F5344CB8AC3E}">
        <p14:creationId xmlns:p14="http://schemas.microsoft.com/office/powerpoint/2010/main" val="3370690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Surveys in 2018</a:t>
            </a:r>
            <a:br>
              <a:rPr lang="en-US" dirty="0" smtClean="0"/>
            </a:br>
            <a:r>
              <a:rPr lang="en-US" sz="3200" dirty="0" smtClean="0"/>
              <a:t>Focal points (50 countries)</a:t>
            </a:r>
            <a:endParaRPr lang="en-US" sz="3200" dirty="0"/>
          </a:p>
        </p:txBody>
      </p:sp>
      <p:sp>
        <p:nvSpPr>
          <p:cNvPr id="3" name="Content Placeholder 2"/>
          <p:cNvSpPr>
            <a:spLocks noGrp="1"/>
          </p:cNvSpPr>
          <p:nvPr>
            <p:ph idx="1"/>
          </p:nvPr>
        </p:nvSpPr>
        <p:spPr/>
        <p:txBody>
          <a:bodyPr/>
          <a:lstStyle/>
          <a:p>
            <a:endParaRPr lang="en-US" dirty="0" smtClean="0"/>
          </a:p>
          <a:p>
            <a:pPr lvl="2"/>
            <a:r>
              <a:rPr lang="en-US" dirty="0" smtClean="0"/>
              <a:t>Nearly all countries 90%) use the BIP-M and Most countries (80%) use the BIP-MT</a:t>
            </a:r>
          </a:p>
          <a:p>
            <a:pPr lvl="2"/>
            <a:r>
              <a:rPr lang="en-US" dirty="0" smtClean="0"/>
              <a:t>Most countries (85%) offer some additional national training </a:t>
            </a:r>
          </a:p>
          <a:p>
            <a:pPr lvl="2"/>
            <a:r>
              <a:rPr lang="en-US" dirty="0" smtClean="0"/>
              <a:t>Nearly all countries (90%) said that the BIP-M needed revision</a:t>
            </a:r>
          </a:p>
          <a:p>
            <a:pPr lvl="3"/>
            <a:r>
              <a:rPr lang="en-US" dirty="0" smtClean="0"/>
              <a:t>Add new relevant content (70%)</a:t>
            </a:r>
          </a:p>
          <a:p>
            <a:pPr lvl="3"/>
            <a:r>
              <a:rPr lang="en-US" dirty="0" smtClean="0"/>
              <a:t>Add qualifications in service areas such as aviation or marine (60%)</a:t>
            </a:r>
          </a:p>
          <a:p>
            <a:pPr lvl="3"/>
            <a:r>
              <a:rPr lang="en-US" dirty="0" smtClean="0"/>
              <a:t>Add an assessment tool that demonstrates expected learning outcomes (50%)</a:t>
            </a:r>
          </a:p>
          <a:p>
            <a:pPr lvl="3"/>
            <a:r>
              <a:rPr lang="en-US" dirty="0" smtClean="0"/>
              <a:t>Add regional topics like tropical or marine (35%)</a:t>
            </a:r>
          </a:p>
          <a:p>
            <a:pPr lvl="2"/>
            <a:r>
              <a:rPr lang="en-US" dirty="0" smtClean="0"/>
              <a:t>Most countries (80%) said the BIP-MT needed revision</a:t>
            </a:r>
          </a:p>
          <a:p>
            <a:pPr lvl="3"/>
            <a:r>
              <a:rPr lang="en-US" dirty="0" smtClean="0"/>
              <a:t>Add automatic weather observations (55%)</a:t>
            </a:r>
          </a:p>
          <a:p>
            <a:pPr lvl="3"/>
            <a:r>
              <a:rPr lang="en-US" dirty="0" smtClean="0"/>
              <a:t>Add an assessment tool (45%)</a:t>
            </a:r>
          </a:p>
          <a:p>
            <a:pPr lvl="3"/>
            <a:r>
              <a:rPr lang="en-US" dirty="0" smtClean="0"/>
              <a:t>Add content on WIGOS and data processing (40%)</a:t>
            </a:r>
          </a:p>
          <a:p>
            <a:pPr lvl="1"/>
            <a:r>
              <a:rPr lang="en-US" sz="1600" dirty="0" smtClean="0"/>
              <a:t>Less frequent were calls for less math and physics, more personnel classes, and remote sensing</a:t>
            </a:r>
            <a:endParaRPr lang="en-US" sz="1600" dirty="0"/>
          </a:p>
        </p:txBody>
      </p:sp>
    </p:spTree>
    <p:extLst>
      <p:ext uri="{BB962C8B-B14F-4D97-AF65-F5344CB8AC3E}">
        <p14:creationId xmlns:p14="http://schemas.microsoft.com/office/powerpoint/2010/main" val="10982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Duties of Meteorological Technicians</a:t>
            </a:r>
            <a:br>
              <a:rPr lang="en-US" sz="3600" dirty="0" smtClean="0"/>
            </a:br>
            <a:r>
              <a:rPr lang="en-US" sz="3600" dirty="0" smtClean="0"/>
              <a:t>(from 22 countries)</a:t>
            </a:r>
            <a:endParaRPr lang="en-US" sz="3600" dirty="0"/>
          </a:p>
        </p:txBody>
      </p:sp>
      <p:sp>
        <p:nvSpPr>
          <p:cNvPr id="3" name="Content Placeholder 2"/>
          <p:cNvSpPr>
            <a:spLocks noGrp="1"/>
          </p:cNvSpPr>
          <p:nvPr>
            <p:ph idx="1"/>
          </p:nvPr>
        </p:nvSpPr>
        <p:spPr/>
        <p:txBody>
          <a:bodyPr>
            <a:normAutofit/>
          </a:bodyPr>
          <a:lstStyle/>
          <a:p>
            <a:pPr lvl="7"/>
            <a:r>
              <a:rPr lang="en-US" sz="1600" dirty="0" smtClean="0"/>
              <a:t>Information Technology and Data Processing</a:t>
            </a:r>
          </a:p>
          <a:p>
            <a:pPr lvl="8"/>
            <a:r>
              <a:rPr lang="en-US" dirty="0" smtClean="0"/>
              <a:t>Mexico, UK, Korea, Latvia, Kenya, South Africa, France, Brazil</a:t>
            </a:r>
          </a:p>
          <a:p>
            <a:pPr lvl="7"/>
            <a:r>
              <a:rPr lang="en-US" sz="1600" dirty="0" smtClean="0"/>
              <a:t>Social Media and Communication</a:t>
            </a:r>
          </a:p>
          <a:p>
            <a:pPr lvl="8"/>
            <a:r>
              <a:rPr lang="en-US" dirty="0" smtClean="0"/>
              <a:t>Mexico, Russian Kenya, Mauritania</a:t>
            </a:r>
          </a:p>
          <a:p>
            <a:pPr lvl="7"/>
            <a:r>
              <a:rPr lang="en-US" sz="1600" dirty="0" smtClean="0"/>
              <a:t>Observations</a:t>
            </a:r>
            <a:endParaRPr lang="en-US" sz="1600" dirty="0"/>
          </a:p>
          <a:p>
            <a:pPr lvl="8"/>
            <a:r>
              <a:rPr lang="en-US" dirty="0" smtClean="0"/>
              <a:t>Russia, Costa Rica, Cape Verde, Philippines, Kenya, USA, CIMH, South Africa, Sierra Leone, Nigeria, Mauritania, Zimbabwe, Mozambique, El Salvador, Brazil, Cayman Islands, Sudan, </a:t>
            </a:r>
          </a:p>
          <a:p>
            <a:pPr lvl="7"/>
            <a:r>
              <a:rPr lang="en-US" sz="1600" dirty="0" smtClean="0"/>
              <a:t>Managing Voluntary Observation Network</a:t>
            </a:r>
          </a:p>
          <a:p>
            <a:pPr lvl="8"/>
            <a:r>
              <a:rPr lang="en-US" dirty="0" smtClean="0"/>
              <a:t>UK, USA</a:t>
            </a:r>
          </a:p>
          <a:p>
            <a:pPr lvl="7"/>
            <a:r>
              <a:rPr lang="en-US" sz="1600" dirty="0" smtClean="0"/>
              <a:t>Observing </a:t>
            </a:r>
            <a:r>
              <a:rPr lang="en-US" sz="1600" dirty="0"/>
              <a:t>Network </a:t>
            </a:r>
            <a:r>
              <a:rPr lang="en-US" sz="1600" dirty="0" smtClean="0"/>
              <a:t>Operations and Quality Control</a:t>
            </a:r>
          </a:p>
          <a:p>
            <a:pPr lvl="8"/>
            <a:r>
              <a:rPr lang="en-US" dirty="0" smtClean="0"/>
              <a:t>UK</a:t>
            </a:r>
            <a:r>
              <a:rPr lang="en-US" dirty="0"/>
              <a:t>, Korea, Central African Republic, Latvia, USA, CIMH, South Africa, Sierra Leone, Mauritania, Zimbabwe, </a:t>
            </a:r>
            <a:r>
              <a:rPr lang="en-US" dirty="0" smtClean="0"/>
              <a:t>Lesotho, </a:t>
            </a:r>
            <a:r>
              <a:rPr lang="en-US" dirty="0" smtClean="0"/>
              <a:t>El Salvador,  Trinidad, France, Brazil, Sudan, Honduras</a:t>
            </a:r>
          </a:p>
          <a:p>
            <a:pPr lvl="7"/>
            <a:r>
              <a:rPr lang="en-US" sz="1600" dirty="0" smtClean="0"/>
              <a:t>Forecasting</a:t>
            </a:r>
          </a:p>
          <a:p>
            <a:pPr lvl="8"/>
            <a:r>
              <a:rPr lang="en-US" dirty="0" smtClean="0"/>
              <a:t>Central African Republic, Zimbabwe, El Salvador, France, Sudan, Honduras</a:t>
            </a:r>
          </a:p>
          <a:p>
            <a:pPr lvl="7"/>
            <a:endParaRPr lang="en-US" sz="1600" dirty="0"/>
          </a:p>
        </p:txBody>
      </p:sp>
    </p:spTree>
    <p:extLst>
      <p:ext uri="{BB962C8B-B14F-4D97-AF65-F5344CB8AC3E}">
        <p14:creationId xmlns:p14="http://schemas.microsoft.com/office/powerpoint/2010/main" val="903579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Duties of Meteorological Technicians</a:t>
            </a:r>
            <a:br>
              <a:rPr lang="en-US" dirty="0"/>
            </a:br>
            <a:r>
              <a:rPr lang="en-US" dirty="0"/>
              <a:t>(</a:t>
            </a:r>
            <a:r>
              <a:rPr lang="en-US" sz="2800"/>
              <a:t>from </a:t>
            </a:r>
            <a:r>
              <a:rPr lang="en-US" sz="2800" smtClean="0"/>
              <a:t>22</a:t>
            </a:r>
            <a:r>
              <a:rPr lang="en-US" sz="2800" smtClean="0"/>
              <a:t> </a:t>
            </a:r>
            <a:r>
              <a:rPr lang="en-US" sz="2800" dirty="0" smtClean="0"/>
              <a:t>countries - continued</a:t>
            </a:r>
            <a:r>
              <a:rPr lang="en-US" dirty="0" smtClean="0"/>
              <a:t>)</a:t>
            </a:r>
            <a:endParaRPr lang="en-US" dirty="0"/>
          </a:p>
        </p:txBody>
      </p:sp>
      <p:sp>
        <p:nvSpPr>
          <p:cNvPr id="3" name="Content Placeholder 2"/>
          <p:cNvSpPr>
            <a:spLocks noGrp="1"/>
          </p:cNvSpPr>
          <p:nvPr>
            <p:ph idx="1"/>
          </p:nvPr>
        </p:nvSpPr>
        <p:spPr/>
        <p:txBody>
          <a:bodyPr/>
          <a:lstStyle/>
          <a:p>
            <a:pPr lvl="6"/>
            <a:endParaRPr lang="en-US" dirty="0" smtClean="0"/>
          </a:p>
          <a:p>
            <a:pPr lvl="6"/>
            <a:endParaRPr lang="en-US" dirty="0"/>
          </a:p>
          <a:p>
            <a:pPr lvl="6"/>
            <a:endParaRPr lang="en-US" dirty="0" smtClean="0"/>
          </a:p>
          <a:p>
            <a:pPr lvl="7"/>
            <a:r>
              <a:rPr lang="en-US" sz="1600" dirty="0" smtClean="0"/>
              <a:t>Climate and Climatology</a:t>
            </a:r>
          </a:p>
          <a:p>
            <a:pPr lvl="8"/>
            <a:r>
              <a:rPr lang="en-US" dirty="0" smtClean="0"/>
              <a:t>Cape Verde, Zimbabwe, Mozambique, El Salvador, Jamaica, Trinidad, Cayman Islands</a:t>
            </a:r>
            <a:r>
              <a:rPr lang="en-US" smtClean="0"/>
              <a:t>, Honduras</a:t>
            </a:r>
            <a:endParaRPr lang="en-US" dirty="0" smtClean="0"/>
          </a:p>
          <a:p>
            <a:pPr lvl="7"/>
            <a:r>
              <a:rPr lang="en-US" sz="1600" dirty="0" smtClean="0"/>
              <a:t>Research Assistant</a:t>
            </a:r>
          </a:p>
          <a:p>
            <a:pPr lvl="8"/>
            <a:r>
              <a:rPr lang="en-US" dirty="0" smtClean="0"/>
              <a:t>Philippines</a:t>
            </a:r>
          </a:p>
          <a:p>
            <a:pPr lvl="7"/>
            <a:r>
              <a:rPr lang="en-US" sz="1600" dirty="0" smtClean="0"/>
              <a:t>Customer Service</a:t>
            </a:r>
          </a:p>
          <a:p>
            <a:pPr lvl="8"/>
            <a:r>
              <a:rPr lang="en-US" dirty="0" smtClean="0"/>
              <a:t>Kenya</a:t>
            </a:r>
          </a:p>
          <a:p>
            <a:pPr lvl="7"/>
            <a:r>
              <a:rPr lang="en-US" sz="1600" dirty="0" smtClean="0"/>
              <a:t>Training</a:t>
            </a:r>
          </a:p>
          <a:p>
            <a:pPr lvl="8"/>
            <a:r>
              <a:rPr lang="en-US" dirty="0" smtClean="0"/>
              <a:t>Kenya, Mozambique</a:t>
            </a:r>
            <a:endParaRPr lang="en-US" dirty="0"/>
          </a:p>
        </p:txBody>
      </p:sp>
    </p:spTree>
    <p:extLst>
      <p:ext uri="{BB962C8B-B14F-4D97-AF65-F5344CB8AC3E}">
        <p14:creationId xmlns:p14="http://schemas.microsoft.com/office/powerpoint/2010/main" val="2580501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Areas Identified for changes in BIP-MT</a:t>
            </a:r>
            <a:endParaRPr lang="en-US" dirty="0"/>
          </a:p>
        </p:txBody>
      </p:sp>
      <p:sp>
        <p:nvSpPr>
          <p:cNvPr id="3" name="Content Placeholder 2"/>
          <p:cNvSpPr>
            <a:spLocks noGrp="1"/>
          </p:cNvSpPr>
          <p:nvPr>
            <p:ph idx="1"/>
          </p:nvPr>
        </p:nvSpPr>
        <p:spPr/>
        <p:txBody>
          <a:bodyPr/>
          <a:lstStyle/>
          <a:p>
            <a:pPr lvl="7"/>
            <a:endParaRPr lang="en-US" sz="1600" dirty="0" smtClean="0"/>
          </a:p>
          <a:p>
            <a:pPr lvl="7"/>
            <a:endParaRPr lang="en-US" sz="1600" dirty="0"/>
          </a:p>
          <a:p>
            <a:pPr lvl="8"/>
            <a:r>
              <a:rPr lang="en-US" sz="2000" dirty="0" smtClean="0"/>
              <a:t>Automatic weather stations (65%)</a:t>
            </a:r>
          </a:p>
          <a:p>
            <a:pPr lvl="8"/>
            <a:r>
              <a:rPr lang="en-US" sz="2000" dirty="0" smtClean="0"/>
              <a:t>Add an assessment (45%)</a:t>
            </a:r>
          </a:p>
          <a:p>
            <a:pPr lvl="8"/>
            <a:r>
              <a:rPr lang="en-US" sz="2000" dirty="0" smtClean="0"/>
              <a:t>More training on WIGOS (45%)</a:t>
            </a:r>
          </a:p>
          <a:p>
            <a:pPr lvl="8"/>
            <a:r>
              <a:rPr lang="en-US" sz="2000" dirty="0" smtClean="0"/>
              <a:t>Information Technology (45%)</a:t>
            </a:r>
          </a:p>
          <a:p>
            <a:pPr lvl="8"/>
            <a:r>
              <a:rPr lang="en-US" sz="2000" dirty="0" smtClean="0"/>
              <a:t>More MT personnel classes (30%)</a:t>
            </a:r>
          </a:p>
          <a:p>
            <a:pPr lvl="8"/>
            <a:r>
              <a:rPr lang="en-US" sz="2000" dirty="0" smtClean="0"/>
              <a:t>Remote Sensing (30%)</a:t>
            </a:r>
          </a:p>
          <a:p>
            <a:pPr lvl="8"/>
            <a:r>
              <a:rPr lang="en-US" sz="2000" dirty="0" smtClean="0"/>
              <a:t>Less on manual observations (20%)</a:t>
            </a:r>
          </a:p>
          <a:p>
            <a:pPr lvl="8"/>
            <a:endParaRPr lang="en-US" dirty="0"/>
          </a:p>
        </p:txBody>
      </p:sp>
    </p:spTree>
    <p:extLst>
      <p:ext uri="{BB962C8B-B14F-4D97-AF65-F5344CB8AC3E}">
        <p14:creationId xmlns:p14="http://schemas.microsoft.com/office/powerpoint/2010/main" val="40299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Formation of ETRP Early 1960’s</a:t>
            </a:r>
            <a:br>
              <a:rPr lang="en-US" dirty="0" smtClean="0"/>
            </a:br>
            <a:r>
              <a:rPr lang="en-US" sz="3200" dirty="0" smtClean="0"/>
              <a:t>Three Reports by Prof </a:t>
            </a:r>
            <a:r>
              <a:rPr lang="en-US" sz="3200" dirty="0" err="1" smtClean="0"/>
              <a:t>Miegham</a:t>
            </a:r>
            <a:endParaRPr lang="en-US" sz="3200" dirty="0"/>
          </a:p>
        </p:txBody>
      </p:sp>
      <p:sp>
        <p:nvSpPr>
          <p:cNvPr id="7" name="Content Placeholder 6"/>
          <p:cNvSpPr>
            <a:spLocks noGrp="1"/>
          </p:cNvSpPr>
          <p:nvPr>
            <p:ph idx="1"/>
          </p:nvPr>
        </p:nvSpPr>
        <p:spPr/>
        <p:txBody>
          <a:bodyPr>
            <a:normAutofit lnSpcReduction="10000"/>
          </a:bodyPr>
          <a:lstStyle/>
          <a:p>
            <a:endParaRPr lang="en-US" dirty="0" smtClean="0"/>
          </a:p>
          <a:p>
            <a:endParaRPr lang="en-US" dirty="0" smtClean="0"/>
          </a:p>
          <a:p>
            <a:pPr lvl="3"/>
            <a:r>
              <a:rPr lang="en-US" sz="2000" dirty="0" smtClean="0"/>
              <a:t>The problem of professional training of meteorological personnel of all grades in the less developed countries</a:t>
            </a:r>
          </a:p>
          <a:p>
            <a:pPr lvl="3"/>
            <a:endParaRPr lang="en-US" sz="2000" dirty="0"/>
          </a:p>
          <a:p>
            <a:pPr lvl="3"/>
            <a:r>
              <a:rPr lang="en-US" sz="2000" dirty="0" smtClean="0"/>
              <a:t>Plan for the development of professional meteorological training in Africa</a:t>
            </a:r>
          </a:p>
          <a:p>
            <a:pPr lvl="3"/>
            <a:endParaRPr lang="en-US" sz="2000" dirty="0"/>
          </a:p>
          <a:p>
            <a:pPr lvl="3"/>
            <a:r>
              <a:rPr lang="en-US" sz="2000" dirty="0" smtClean="0"/>
              <a:t>Plan for the development of professional training of meteorological personnel in South America</a:t>
            </a:r>
          </a:p>
          <a:p>
            <a:pPr lvl="3"/>
            <a:endParaRPr lang="en-US" sz="2000" dirty="0"/>
          </a:p>
          <a:p>
            <a:pPr marL="1371600" lvl="3" indent="0">
              <a:buNone/>
            </a:pPr>
            <a:r>
              <a:rPr lang="en-US" sz="2000" i="1" dirty="0" smtClean="0"/>
              <a:t>No effort should be spared in maintaining the training of meteorological personnel at as high a standard as possible in all regions of the world </a:t>
            </a:r>
            <a:r>
              <a:rPr lang="en-US" sz="2000" dirty="0" smtClean="0"/>
              <a:t>– </a:t>
            </a:r>
            <a:r>
              <a:rPr lang="en-US" sz="1400" dirty="0" smtClean="0"/>
              <a:t>Prof Van Mieghem 1969</a:t>
            </a:r>
            <a:endParaRPr lang="en-US" sz="1400" dirty="0"/>
          </a:p>
        </p:txBody>
      </p:sp>
    </p:spTree>
    <p:extLst>
      <p:ext uri="{BB962C8B-B14F-4D97-AF65-F5344CB8AC3E}">
        <p14:creationId xmlns:p14="http://schemas.microsoft.com/office/powerpoint/2010/main" val="755177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97354"/>
          </a:xfrm>
        </p:spPr>
        <p:txBody>
          <a:bodyPr>
            <a:normAutofit/>
          </a:bodyPr>
          <a:lstStyle/>
          <a:p>
            <a:pPr algn="ctr"/>
            <a:r>
              <a:rPr lang="en-US" dirty="0" smtClean="0"/>
              <a:t>Interviews with Technical Offices</a:t>
            </a:r>
            <a:br>
              <a:rPr lang="en-US" dirty="0" smtClean="0"/>
            </a:br>
            <a:r>
              <a:rPr lang="en-US" sz="2000" dirty="0" smtClean="0"/>
              <a:t>page 1</a:t>
            </a:r>
            <a:endParaRPr lang="en-US" sz="2000" dirty="0"/>
          </a:p>
        </p:txBody>
      </p:sp>
      <p:sp>
        <p:nvSpPr>
          <p:cNvPr id="3" name="Content Placeholder 2"/>
          <p:cNvSpPr>
            <a:spLocks noGrp="1"/>
          </p:cNvSpPr>
          <p:nvPr>
            <p:ph idx="1"/>
          </p:nvPr>
        </p:nvSpPr>
        <p:spPr/>
        <p:txBody>
          <a:bodyPr>
            <a:normAutofit/>
          </a:bodyPr>
          <a:lstStyle/>
          <a:p>
            <a:pPr algn="ctr"/>
            <a:r>
              <a:rPr lang="en-US" dirty="0"/>
              <a:t>T</a:t>
            </a:r>
            <a:r>
              <a:rPr lang="en-US" dirty="0" smtClean="0"/>
              <a:t>he </a:t>
            </a:r>
            <a:r>
              <a:rPr lang="en-US" dirty="0"/>
              <a:t>BIP-M review team interviewed and received input from six technical offices including</a:t>
            </a:r>
          </a:p>
          <a:p>
            <a:pPr lvl="8"/>
            <a:r>
              <a:rPr lang="en-US" dirty="0"/>
              <a:t>•	Service delivery (M. Andrioli)</a:t>
            </a:r>
          </a:p>
          <a:p>
            <a:pPr lvl="8"/>
            <a:r>
              <a:rPr lang="en-US" dirty="0"/>
              <a:t>•	Aeronautical Meteorology (G. Brock) through the CAeM expert team</a:t>
            </a:r>
          </a:p>
          <a:p>
            <a:pPr lvl="8"/>
            <a:r>
              <a:rPr lang="en-US" dirty="0"/>
              <a:t>•	Marine Meteorology and Ocean Affairs (S. Grimes)</a:t>
            </a:r>
          </a:p>
          <a:p>
            <a:pPr lvl="8"/>
            <a:r>
              <a:rPr lang="en-US" dirty="0"/>
              <a:t>•	Data Processing and Forecasting (A. Harou)</a:t>
            </a:r>
          </a:p>
          <a:p>
            <a:pPr lvl="8"/>
            <a:r>
              <a:rPr lang="en-US" dirty="0"/>
              <a:t>•	Capacity Building: Hydrology and Water Resources (C. Caponi)</a:t>
            </a:r>
          </a:p>
          <a:p>
            <a:pPr lvl="8"/>
            <a:r>
              <a:rPr lang="en-US" dirty="0"/>
              <a:t>•	Observing and Information Systems (F. Belda)</a:t>
            </a:r>
          </a:p>
          <a:p>
            <a:pPr algn="ctr"/>
            <a:endParaRPr lang="en-US" dirty="0" smtClean="0"/>
          </a:p>
          <a:p>
            <a:pPr algn="ctr"/>
            <a:r>
              <a:rPr lang="en-US" dirty="0" smtClean="0"/>
              <a:t>The technical offices listed topics that should be added or expanded</a:t>
            </a:r>
          </a:p>
          <a:p>
            <a:pPr algn="ctr"/>
            <a:r>
              <a:rPr lang="en-US" sz="1600" dirty="0" smtClean="0"/>
              <a:t>polar meteorology - coastal weather - Storm surge - sea </a:t>
            </a:r>
            <a:r>
              <a:rPr lang="en-US" sz="1600" dirty="0"/>
              <a:t>ice </a:t>
            </a:r>
            <a:r>
              <a:rPr lang="en-US" sz="1600" dirty="0" smtClean="0"/>
              <a:t>forecasting - marine </a:t>
            </a:r>
            <a:r>
              <a:rPr lang="en-US" sz="1600" dirty="0"/>
              <a:t>satellite </a:t>
            </a:r>
            <a:r>
              <a:rPr lang="en-US" sz="1600" dirty="0" smtClean="0"/>
              <a:t>interpretation -  </a:t>
            </a:r>
          </a:p>
          <a:p>
            <a:pPr algn="ctr"/>
            <a:r>
              <a:rPr lang="en-US" sz="1600" dirty="0" smtClean="0"/>
              <a:t>climate forecast verification  - communication - Disaster </a:t>
            </a:r>
            <a:r>
              <a:rPr lang="en-US" sz="1600" dirty="0"/>
              <a:t>risk </a:t>
            </a:r>
            <a:r>
              <a:rPr lang="en-US" sz="1600" dirty="0" smtClean="0"/>
              <a:t>reduction - Basic </a:t>
            </a:r>
            <a:r>
              <a:rPr lang="en-US" sz="1600" dirty="0"/>
              <a:t>computer </a:t>
            </a:r>
            <a:r>
              <a:rPr lang="en-US" sz="1600" dirty="0" smtClean="0"/>
              <a:t>skills</a:t>
            </a:r>
            <a:endParaRPr lang="en-US" sz="1600" dirty="0"/>
          </a:p>
          <a:p>
            <a:endParaRPr lang="en-US" dirty="0"/>
          </a:p>
        </p:txBody>
      </p:sp>
    </p:spTree>
    <p:extLst>
      <p:ext uri="{BB962C8B-B14F-4D97-AF65-F5344CB8AC3E}">
        <p14:creationId xmlns:p14="http://schemas.microsoft.com/office/powerpoint/2010/main" val="587870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Interviews with Technical </a:t>
            </a:r>
            <a:r>
              <a:rPr lang="en-US" dirty="0" smtClean="0"/>
              <a:t>Offices</a:t>
            </a:r>
            <a:br>
              <a:rPr lang="en-US" dirty="0" smtClean="0"/>
            </a:br>
            <a:r>
              <a:rPr lang="en-US" sz="1800" dirty="0" smtClean="0"/>
              <a:t>page 2</a:t>
            </a:r>
            <a:endParaRPr lang="en-US" sz="1800" dirty="0"/>
          </a:p>
        </p:txBody>
      </p:sp>
      <p:sp>
        <p:nvSpPr>
          <p:cNvPr id="3" name="Content Placeholder 2"/>
          <p:cNvSpPr>
            <a:spLocks noGrp="1"/>
          </p:cNvSpPr>
          <p:nvPr>
            <p:ph idx="1"/>
          </p:nvPr>
        </p:nvSpPr>
        <p:spPr/>
        <p:txBody>
          <a:bodyPr/>
          <a:lstStyle/>
          <a:p>
            <a:pPr lvl="2"/>
            <a:r>
              <a:rPr lang="en-US" sz="1600" dirty="0" smtClean="0"/>
              <a:t>Some thoughts and ideas about personnel</a:t>
            </a:r>
          </a:p>
          <a:p>
            <a:pPr lvl="3"/>
            <a:r>
              <a:rPr lang="en-US" dirty="0" smtClean="0"/>
              <a:t>Best forecasters may be the old Class II position</a:t>
            </a:r>
          </a:p>
          <a:p>
            <a:pPr lvl="3"/>
            <a:r>
              <a:rPr lang="en-US" dirty="0" smtClean="0"/>
              <a:t>Create alternative paths to become an applied or specialist meteorologist</a:t>
            </a:r>
          </a:p>
          <a:p>
            <a:pPr lvl="3"/>
            <a:r>
              <a:rPr lang="en-US" dirty="0" smtClean="0"/>
              <a:t>Require less math and physics</a:t>
            </a:r>
          </a:p>
          <a:p>
            <a:pPr lvl="3"/>
            <a:r>
              <a:rPr lang="en-US" dirty="0" smtClean="0"/>
              <a:t>Require continuing education: the forecaster needs to be an intelligent users of sophisticated products</a:t>
            </a:r>
          </a:p>
          <a:p>
            <a:pPr lvl="3"/>
            <a:endParaRPr lang="en-US" dirty="0"/>
          </a:p>
          <a:p>
            <a:pPr lvl="2"/>
            <a:r>
              <a:rPr lang="en-US" dirty="0" smtClean="0"/>
              <a:t>Thoughts on Meteorological Technicians</a:t>
            </a:r>
          </a:p>
          <a:p>
            <a:pPr lvl="3"/>
            <a:r>
              <a:rPr lang="en-US" dirty="0" smtClean="0"/>
              <a:t>BIP-MT really needs work and needs to be rewritten for the future rather than describing a historical position</a:t>
            </a:r>
          </a:p>
          <a:p>
            <a:pPr lvl="3"/>
            <a:r>
              <a:rPr lang="en-US" dirty="0" smtClean="0"/>
              <a:t>Consider a higher level MT like an “assistant forecaster” (need better term perhaps)</a:t>
            </a:r>
          </a:p>
          <a:p>
            <a:pPr lvl="3"/>
            <a:r>
              <a:rPr lang="en-US" dirty="0" smtClean="0"/>
              <a:t>Enhance training in remote sensing, data processing, automatic observing, and WIGOS</a:t>
            </a:r>
          </a:p>
          <a:p>
            <a:pPr lvl="3"/>
            <a:r>
              <a:rPr lang="en-US" dirty="0" smtClean="0"/>
              <a:t>Remember: the MT is for observation and analysis while the Meteorologist is for analysis and prognosis</a:t>
            </a:r>
          </a:p>
          <a:p>
            <a:pPr lvl="3"/>
            <a:endParaRPr lang="en-US" dirty="0"/>
          </a:p>
        </p:txBody>
      </p:sp>
    </p:spTree>
    <p:extLst>
      <p:ext uri="{BB962C8B-B14F-4D97-AF65-F5344CB8AC3E}">
        <p14:creationId xmlns:p14="http://schemas.microsoft.com/office/powerpoint/2010/main" val="3012279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Interviews with Technical </a:t>
            </a:r>
            <a:r>
              <a:rPr lang="en-US" dirty="0" smtClean="0"/>
              <a:t>Offices</a:t>
            </a:r>
            <a:br>
              <a:rPr lang="en-US" dirty="0" smtClean="0"/>
            </a:br>
            <a:r>
              <a:rPr lang="en-US" sz="1800" dirty="0" smtClean="0"/>
              <a:t>page 3</a:t>
            </a:r>
            <a:endParaRPr lang="en-US" sz="1800" dirty="0"/>
          </a:p>
        </p:txBody>
      </p:sp>
      <p:sp>
        <p:nvSpPr>
          <p:cNvPr id="3" name="Content Placeholder 2"/>
          <p:cNvSpPr>
            <a:spLocks noGrp="1"/>
          </p:cNvSpPr>
          <p:nvPr>
            <p:ph idx="1"/>
          </p:nvPr>
        </p:nvSpPr>
        <p:spPr/>
        <p:txBody>
          <a:bodyPr/>
          <a:lstStyle/>
          <a:p>
            <a:endParaRPr lang="en-US" dirty="0" smtClean="0"/>
          </a:p>
          <a:p>
            <a:pPr algn="ctr"/>
            <a:r>
              <a:rPr lang="en-US" dirty="0" smtClean="0"/>
              <a:t>Most complete response came for the CAeM team (K. Caesar and G. Khambule)</a:t>
            </a:r>
          </a:p>
          <a:p>
            <a:pPr algn="ctr"/>
            <a:endParaRPr lang="en-US" sz="1600" dirty="0"/>
          </a:p>
          <a:p>
            <a:pPr lvl="4"/>
            <a:r>
              <a:rPr lang="en-US" sz="1600" dirty="0" smtClean="0"/>
              <a:t>Only 40% of WMO Members are compliant with WMO 1083 for all of their staff</a:t>
            </a:r>
          </a:p>
          <a:p>
            <a:pPr lvl="4"/>
            <a:r>
              <a:rPr lang="en-US" sz="1600" dirty="0" smtClean="0"/>
              <a:t>Changes to BIP-M could raise that percentage significantly</a:t>
            </a:r>
          </a:p>
          <a:p>
            <a:pPr lvl="4"/>
            <a:r>
              <a:rPr lang="en-US" sz="1600" dirty="0" smtClean="0"/>
              <a:t>Support offering a career path where a candidate becomes an AMF by focusing primarily on only those topics and qualifications needed for the job</a:t>
            </a:r>
          </a:p>
          <a:p>
            <a:pPr lvl="4"/>
            <a:r>
              <a:rPr lang="en-US" sz="1600" dirty="0" smtClean="0"/>
              <a:t>Support an assessment as an alternative path for candidates to become an AMF or for others to transition to an AMF</a:t>
            </a:r>
            <a:endParaRPr lang="en-US" sz="1600" dirty="0"/>
          </a:p>
        </p:txBody>
      </p:sp>
    </p:spTree>
    <p:extLst>
      <p:ext uri="{BB962C8B-B14F-4D97-AF65-F5344CB8AC3E}">
        <p14:creationId xmlns:p14="http://schemas.microsoft.com/office/powerpoint/2010/main" val="3907962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Quick  Thoughts on an Assessment</a:t>
            </a:r>
            <a:br>
              <a:rPr lang="en-US" dirty="0" smtClean="0"/>
            </a:br>
            <a:r>
              <a:rPr lang="en-US" sz="2000" dirty="0" smtClean="0"/>
              <a:t>(Spangler)</a:t>
            </a:r>
            <a:endParaRPr lang="en-US" sz="2000" dirty="0"/>
          </a:p>
        </p:txBody>
      </p:sp>
      <p:sp>
        <p:nvSpPr>
          <p:cNvPr id="3" name="Content Placeholder 2"/>
          <p:cNvSpPr>
            <a:spLocks noGrp="1"/>
          </p:cNvSpPr>
          <p:nvPr>
            <p:ph idx="1"/>
          </p:nvPr>
        </p:nvSpPr>
        <p:spPr/>
        <p:txBody>
          <a:bodyPr>
            <a:normAutofit/>
          </a:bodyPr>
          <a:lstStyle/>
          <a:p>
            <a:r>
              <a:rPr lang="en-US" dirty="0" smtClean="0"/>
              <a:t>Many fields successfully use assessments to determinate the qualifications and competency of candidates: in the US this includes Psychologists and Professional Engineers as two examples. </a:t>
            </a:r>
          </a:p>
          <a:p>
            <a:endParaRPr lang="en-US" dirty="0" smtClean="0"/>
          </a:p>
          <a:p>
            <a:pPr algn="ctr"/>
            <a:r>
              <a:rPr lang="en-US" dirty="0" smtClean="0"/>
              <a:t>Some possible components</a:t>
            </a:r>
          </a:p>
          <a:p>
            <a:pPr lvl="1" algn="ctr"/>
            <a:r>
              <a:rPr lang="en-US" sz="1600" dirty="0"/>
              <a:t>Minimum education requirements such as secondary school and two years advanced study in home </a:t>
            </a:r>
            <a:r>
              <a:rPr lang="en-US" sz="1600" dirty="0" smtClean="0"/>
              <a:t>country</a:t>
            </a:r>
            <a:endParaRPr lang="en-US" sz="1600" dirty="0"/>
          </a:p>
          <a:p>
            <a:pPr lvl="2"/>
            <a:r>
              <a:rPr lang="en-US" sz="1600" dirty="0" smtClean="0"/>
              <a:t>Background science courses such as </a:t>
            </a:r>
            <a:r>
              <a:rPr lang="en-US" sz="1600" u="sng" dirty="0" smtClean="0"/>
              <a:t>online</a:t>
            </a:r>
            <a:r>
              <a:rPr lang="en-US" sz="1600" dirty="0" smtClean="0"/>
              <a:t>  or classroom courses in math and physics</a:t>
            </a:r>
          </a:p>
          <a:p>
            <a:pPr lvl="2"/>
            <a:r>
              <a:rPr lang="en-US" sz="1600" dirty="0" smtClean="0"/>
              <a:t>A standardized extensive test on the basics of meteorology created internationally but administered locally</a:t>
            </a:r>
          </a:p>
          <a:p>
            <a:pPr lvl="2"/>
            <a:r>
              <a:rPr lang="en-US" sz="1600" dirty="0" smtClean="0"/>
              <a:t>A knowledge and skills test developed regionally but administered locally for each specialty like aviation or marine</a:t>
            </a:r>
          </a:p>
          <a:p>
            <a:pPr lvl="2"/>
            <a:r>
              <a:rPr lang="en-US" sz="1600" dirty="0" smtClean="0"/>
              <a:t>A protocol that must be followed and documented to assess job competency for the specialty administered locally </a:t>
            </a:r>
          </a:p>
          <a:p>
            <a:pPr lvl="5"/>
            <a:r>
              <a:rPr lang="en-US" sz="1600" i="1" dirty="0" smtClean="0"/>
              <a:t>Could involve forecast bench assignments, demonstration of NWP analysis, Communication challenges,  etc.</a:t>
            </a:r>
          </a:p>
          <a:p>
            <a:endParaRPr lang="en-US" dirty="0"/>
          </a:p>
          <a:p>
            <a:endParaRPr lang="en-US" dirty="0"/>
          </a:p>
        </p:txBody>
      </p:sp>
    </p:spTree>
    <p:extLst>
      <p:ext uri="{BB962C8B-B14F-4D97-AF65-F5344CB8AC3E}">
        <p14:creationId xmlns:p14="http://schemas.microsoft.com/office/powerpoint/2010/main" val="2285838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1492" y="1441622"/>
            <a:ext cx="363288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Questions about the survey?</a:t>
            </a:r>
            <a:endParaRPr lang="en-US" dirty="0"/>
          </a:p>
        </p:txBody>
      </p:sp>
      <p:sp>
        <p:nvSpPr>
          <p:cNvPr id="4" name="Rectangle 3"/>
          <p:cNvSpPr/>
          <p:nvPr/>
        </p:nvSpPr>
        <p:spPr>
          <a:xfrm>
            <a:off x="1103870" y="3492844"/>
            <a:ext cx="3550508" cy="1169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Discussion about what it means?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589" y="673441"/>
            <a:ext cx="6038336" cy="4528752"/>
          </a:xfrm>
          <a:prstGeom prst="rect">
            <a:avLst/>
          </a:prstGeom>
        </p:spPr>
      </p:pic>
    </p:spTree>
    <p:extLst>
      <p:ext uri="{BB962C8B-B14F-4D97-AF65-F5344CB8AC3E}">
        <p14:creationId xmlns:p14="http://schemas.microsoft.com/office/powerpoint/2010/main" val="1927269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68411"/>
            <a:ext cx="10058400" cy="897924"/>
          </a:xfrm>
        </p:spPr>
        <p:txBody>
          <a:bodyPr>
            <a:normAutofit fontScale="90000"/>
          </a:bodyPr>
          <a:lstStyle/>
          <a:p>
            <a:pPr algn="ctr"/>
            <a:r>
              <a:rPr lang="en-US" dirty="0" smtClean="0"/>
              <a:t> Overview of Positions Received </a:t>
            </a:r>
            <a:r>
              <a:rPr lang="en-US" dirty="0"/>
              <a:t/>
            </a:r>
            <a:br>
              <a:rPr lang="en-US" dirty="0"/>
            </a:br>
            <a:r>
              <a:rPr lang="en-US" sz="3100" dirty="0"/>
              <a:t>SCHOTI/COCOM</a:t>
            </a:r>
            <a:r>
              <a:rPr lang="en-US" dirty="0"/>
              <a:t/>
            </a:r>
            <a:br>
              <a:rPr lang="en-US" dirty="0"/>
            </a:br>
            <a:endParaRPr lang="en-US" sz="2700" dirty="0"/>
          </a:p>
        </p:txBody>
      </p:sp>
      <p:sp>
        <p:nvSpPr>
          <p:cNvPr id="3" name="Content Placeholder 2"/>
          <p:cNvSpPr>
            <a:spLocks noGrp="1"/>
          </p:cNvSpPr>
          <p:nvPr>
            <p:ph idx="1"/>
          </p:nvPr>
        </p:nvSpPr>
        <p:spPr>
          <a:xfrm>
            <a:off x="1097280" y="1887794"/>
            <a:ext cx="10058400" cy="4006014"/>
          </a:xfrm>
        </p:spPr>
        <p:txBody>
          <a:bodyPr>
            <a:normAutofit fontScale="92500" lnSpcReduction="10000"/>
          </a:bodyPr>
          <a:lstStyle/>
          <a:p>
            <a:pPr marL="1294310" lvl="5" indent="-285750"/>
            <a:r>
              <a:rPr lang="en-US" dirty="0" smtClean="0"/>
              <a:t>Flexible BIP Portfolio for a variety of audiences</a:t>
            </a:r>
          </a:p>
          <a:p>
            <a:pPr marL="1494310" lvl="6" indent="-285750"/>
            <a:r>
              <a:rPr lang="en-US" dirty="0" smtClean="0"/>
              <a:t>Universities: research scientists, industry meteorologists, meteorologists ready for on the job training</a:t>
            </a:r>
          </a:p>
          <a:p>
            <a:pPr marL="1494310" lvl="6" indent="-285750"/>
            <a:r>
              <a:rPr lang="en-US" dirty="0" smtClean="0"/>
              <a:t>National Meteorological Services: operational meteorologists or forecasters, advisors, observers, technicians, engineers, researchers, communicators</a:t>
            </a:r>
          </a:p>
          <a:p>
            <a:pPr marL="1494310" lvl="6" indent="-285750"/>
            <a:r>
              <a:rPr lang="en-US" dirty="0" smtClean="0"/>
              <a:t>Industry: meteorologists, risk forecasters, meteorological service users, communicators</a:t>
            </a:r>
          </a:p>
          <a:p>
            <a:pPr marL="1294310" lvl="5" indent="-285750"/>
            <a:r>
              <a:rPr lang="en-US" dirty="0" smtClean="0"/>
              <a:t>Meteorology essentials</a:t>
            </a:r>
          </a:p>
          <a:p>
            <a:pPr marL="1494310" lvl="6" indent="-285750"/>
            <a:r>
              <a:rPr lang="en-US" dirty="0" smtClean="0"/>
              <a:t>Information required to talk confidently about the weather and processes</a:t>
            </a:r>
          </a:p>
          <a:p>
            <a:pPr marL="1494310" lvl="6" indent="-285750"/>
            <a:r>
              <a:rPr lang="en-US" dirty="0" smtClean="0"/>
              <a:t>Everyone needs this</a:t>
            </a:r>
          </a:p>
          <a:p>
            <a:pPr marL="1294310" lvl="5" indent="-285750"/>
            <a:r>
              <a:rPr lang="en-US" dirty="0" smtClean="0"/>
              <a:t>Operational essentials</a:t>
            </a:r>
          </a:p>
          <a:p>
            <a:pPr marL="1494310" lvl="6" indent="-285750"/>
            <a:r>
              <a:rPr lang="en-US" dirty="0" smtClean="0"/>
              <a:t>Knowledge of weather processes needed for an operational role such as the public weather standard</a:t>
            </a:r>
          </a:p>
          <a:p>
            <a:pPr marL="1494310" lvl="6" indent="-285750"/>
            <a:r>
              <a:rPr lang="en-US" dirty="0" smtClean="0"/>
              <a:t>For operational meteorologists, forecasters, aviation advisers, industrial meteorologists, engineers</a:t>
            </a:r>
          </a:p>
          <a:p>
            <a:pPr marL="1294310" lvl="5" indent="-285750"/>
            <a:r>
              <a:rPr lang="en-US" dirty="0" smtClean="0"/>
              <a:t>Research and development essentials</a:t>
            </a:r>
          </a:p>
          <a:p>
            <a:pPr marL="1494310" lvl="6" indent="-285750"/>
            <a:r>
              <a:rPr lang="en-US" dirty="0" smtClean="0"/>
              <a:t>Knowledge needed to fulfil research </a:t>
            </a:r>
            <a:r>
              <a:rPr lang="en-US" dirty="0" err="1" smtClean="0"/>
              <a:t>postions</a:t>
            </a:r>
            <a:endParaRPr lang="en-US" dirty="0" smtClean="0"/>
          </a:p>
          <a:p>
            <a:pPr marL="1494310" lvl="6" indent="-285750"/>
            <a:r>
              <a:rPr lang="en-US" dirty="0" smtClean="0"/>
              <a:t>Needed for researchers, industrial meteorologists, data scientists</a:t>
            </a:r>
          </a:p>
          <a:p>
            <a:pPr marL="1294310" lvl="5" indent="-285750"/>
            <a:r>
              <a:rPr lang="en-US" dirty="0" smtClean="0"/>
              <a:t>Observational Technologies</a:t>
            </a:r>
          </a:p>
          <a:p>
            <a:pPr marL="1494310" lvl="6" indent="-285750"/>
            <a:r>
              <a:rPr lang="en-US" dirty="0" smtClean="0"/>
              <a:t>Knowledge needed to design networks, install and maintain them, quality control</a:t>
            </a:r>
          </a:p>
          <a:p>
            <a:pPr marL="1494310" lvl="6" indent="-285750"/>
            <a:r>
              <a:rPr lang="en-US" dirty="0" smtClean="0"/>
              <a:t>Needed for observers, technicians,</a:t>
            </a:r>
          </a:p>
          <a:p>
            <a:pPr marL="1494310" lvl="6" indent="-285750"/>
            <a:endParaRPr lang="en-US" dirty="0"/>
          </a:p>
        </p:txBody>
      </p:sp>
    </p:spTree>
    <p:extLst>
      <p:ext uri="{BB962C8B-B14F-4D97-AF65-F5344CB8AC3E}">
        <p14:creationId xmlns:p14="http://schemas.microsoft.com/office/powerpoint/2010/main" val="3954780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377" y="362464"/>
            <a:ext cx="8723871" cy="5599155"/>
          </a:xfrm>
          <a:prstGeom prst="rect">
            <a:avLst/>
          </a:prstGeom>
        </p:spPr>
      </p:pic>
      <p:sp>
        <p:nvSpPr>
          <p:cNvPr id="5" name="Rounded Rectangle 4"/>
          <p:cNvSpPr/>
          <p:nvPr/>
        </p:nvSpPr>
        <p:spPr>
          <a:xfrm>
            <a:off x="10577384" y="288324"/>
            <a:ext cx="1112108" cy="486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CoCOM</a:t>
            </a:r>
            <a:endParaRPr lang="en-US" dirty="0"/>
          </a:p>
        </p:txBody>
      </p:sp>
    </p:spTree>
    <p:extLst>
      <p:ext uri="{BB962C8B-B14F-4D97-AF65-F5344CB8AC3E}">
        <p14:creationId xmlns:p14="http://schemas.microsoft.com/office/powerpoint/2010/main" val="990295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Position from the USA</a:t>
            </a:r>
            <a:br>
              <a:rPr lang="en-US" dirty="0" smtClean="0"/>
            </a:br>
            <a:r>
              <a:rPr lang="en-US" sz="2400" dirty="0" smtClean="0"/>
              <a:t>(John Ogren)</a:t>
            </a:r>
            <a:endParaRPr lang="en-US" sz="2400" dirty="0"/>
          </a:p>
        </p:txBody>
      </p:sp>
      <p:sp>
        <p:nvSpPr>
          <p:cNvPr id="3" name="Content Placeholder 2"/>
          <p:cNvSpPr>
            <a:spLocks noGrp="1"/>
          </p:cNvSpPr>
          <p:nvPr>
            <p:ph idx="1"/>
          </p:nvPr>
        </p:nvSpPr>
        <p:spPr>
          <a:xfrm>
            <a:off x="1057738" y="1853972"/>
            <a:ext cx="10097942" cy="4023360"/>
          </a:xfrm>
        </p:spPr>
        <p:txBody>
          <a:bodyPr/>
          <a:lstStyle/>
          <a:p>
            <a:pPr marL="1694310" lvl="7" indent="-285750"/>
            <a:endParaRPr lang="en-US" sz="1600" dirty="0" smtClean="0"/>
          </a:p>
          <a:p>
            <a:pPr marL="1694310" lvl="7" indent="-285750"/>
            <a:r>
              <a:rPr lang="en-US" sz="1600" dirty="0" smtClean="0"/>
              <a:t>Current BIP-M is highly academic and doesn’t address needs of a rapidly changing world</a:t>
            </a:r>
          </a:p>
          <a:p>
            <a:pPr marL="1894310" lvl="8" indent="-285750"/>
            <a:r>
              <a:rPr lang="en-US" dirty="0" smtClean="0"/>
              <a:t>NWP is changing the role of the forecaster – forecasting is a more automated process</a:t>
            </a:r>
          </a:p>
          <a:p>
            <a:pPr marL="1894310" lvl="8" indent="-285750"/>
            <a:r>
              <a:rPr lang="en-US" dirty="0" smtClean="0"/>
              <a:t>Communication of impacts and working with customers is an increasing focus</a:t>
            </a:r>
          </a:p>
          <a:p>
            <a:pPr marL="1694310" lvl="7" indent="-285750"/>
            <a:r>
              <a:rPr lang="en-US" sz="1600" dirty="0"/>
              <a:t>A</a:t>
            </a:r>
            <a:r>
              <a:rPr lang="en-US" sz="1600" dirty="0" smtClean="0"/>
              <a:t> flexible approach to the BIP-M is needed</a:t>
            </a:r>
          </a:p>
          <a:p>
            <a:pPr marL="1894310" lvl="8" indent="-285750"/>
            <a:r>
              <a:rPr lang="en-US" dirty="0" smtClean="0"/>
              <a:t>A rigorous academic approach for roles requiring advanced education</a:t>
            </a:r>
          </a:p>
          <a:p>
            <a:pPr marL="1894310" lvl="8" indent="-285750"/>
            <a:r>
              <a:rPr lang="en-US" dirty="0" smtClean="0"/>
              <a:t>A flexible operational track that takes into account vocational competence for operational roles</a:t>
            </a:r>
          </a:p>
          <a:p>
            <a:pPr marL="1894310" lvl="8" indent="-285750"/>
            <a:r>
              <a:rPr lang="en-US" dirty="0" smtClean="0"/>
              <a:t>The US remains committed to a worldwide standard</a:t>
            </a:r>
          </a:p>
          <a:p>
            <a:pPr marL="1694310" lvl="7" indent="-285750"/>
            <a:r>
              <a:rPr lang="en-US" sz="1600" dirty="0" smtClean="0"/>
              <a:t>Consider  development of an alternative path for operational/ aviation forecasters</a:t>
            </a:r>
          </a:p>
          <a:p>
            <a:pPr marL="1894310" lvl="8" indent="-285750"/>
            <a:r>
              <a:rPr lang="en-US" dirty="0" smtClean="0"/>
              <a:t>That can be accomplished in 9 months or less</a:t>
            </a:r>
          </a:p>
          <a:p>
            <a:pPr marL="1894310" lvl="8" indent="-285750"/>
            <a:r>
              <a:rPr lang="en-US" dirty="0" smtClean="0"/>
              <a:t>Focuses on performance based measures</a:t>
            </a:r>
          </a:p>
          <a:p>
            <a:pPr marL="1894310" lvl="8" indent="-285750"/>
            <a:endParaRPr lang="en-US" dirty="0" smtClean="0"/>
          </a:p>
          <a:p>
            <a:pPr marL="1894310" lvl="8" indent="-285750"/>
            <a:endParaRPr lang="en-US" dirty="0"/>
          </a:p>
        </p:txBody>
      </p:sp>
    </p:spTree>
    <p:extLst>
      <p:ext uri="{BB962C8B-B14F-4D97-AF65-F5344CB8AC3E}">
        <p14:creationId xmlns:p14="http://schemas.microsoft.com/office/powerpoint/2010/main" val="725474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Paper from the University of Reading</a:t>
            </a:r>
            <a:br>
              <a:rPr lang="en-US" dirty="0" smtClean="0"/>
            </a:br>
            <a:r>
              <a:rPr lang="en-US" sz="2400" dirty="0" smtClean="0"/>
              <a:t>(Sally </a:t>
            </a:r>
            <a:r>
              <a:rPr lang="en-US" sz="2400" dirty="0" err="1" smtClean="0"/>
              <a:t>Wolkowski</a:t>
            </a:r>
            <a:r>
              <a:rPr lang="en-US" sz="2400" dirty="0" smtClean="0"/>
              <a:t> and others)</a:t>
            </a:r>
            <a:endParaRPr lang="en-US" sz="2400" dirty="0"/>
          </a:p>
        </p:txBody>
      </p:sp>
      <p:sp>
        <p:nvSpPr>
          <p:cNvPr id="3" name="Content Placeholder 2"/>
          <p:cNvSpPr>
            <a:spLocks noGrp="1"/>
          </p:cNvSpPr>
          <p:nvPr>
            <p:ph idx="1"/>
          </p:nvPr>
        </p:nvSpPr>
        <p:spPr/>
        <p:txBody>
          <a:bodyPr/>
          <a:lstStyle/>
          <a:p>
            <a:r>
              <a:rPr lang="en-US" dirty="0" smtClean="0"/>
              <a:t>The paper makes a case that meteorology and meteorological jobs are changing rapidly and the education of meteorologists has not. They list 14 new principles – some proposed skills</a:t>
            </a:r>
          </a:p>
          <a:p>
            <a:endParaRPr lang="en-US" dirty="0" smtClean="0"/>
          </a:p>
          <a:p>
            <a:pPr lvl="8"/>
            <a:r>
              <a:rPr lang="en-US" dirty="0"/>
              <a:t>C</a:t>
            </a:r>
            <a:r>
              <a:rPr lang="en-US" dirty="0" smtClean="0"/>
              <a:t>omfortable working and discussing weather and climate over a range of timescales</a:t>
            </a:r>
          </a:p>
          <a:p>
            <a:pPr lvl="8"/>
            <a:r>
              <a:rPr lang="en-US" dirty="0"/>
              <a:t>C</a:t>
            </a:r>
            <a:r>
              <a:rPr lang="en-US" dirty="0" smtClean="0"/>
              <a:t>ritically evaluate scientific literature</a:t>
            </a:r>
          </a:p>
          <a:p>
            <a:pPr lvl="8"/>
            <a:r>
              <a:rPr lang="en-US" dirty="0"/>
              <a:t>D</a:t>
            </a:r>
            <a:r>
              <a:rPr lang="en-US" dirty="0" smtClean="0"/>
              <a:t>evelop transparent, robust, and well document scientific software</a:t>
            </a:r>
          </a:p>
          <a:p>
            <a:pPr lvl="8"/>
            <a:r>
              <a:rPr lang="en-US" dirty="0"/>
              <a:t>W</a:t>
            </a:r>
            <a:r>
              <a:rPr lang="en-US" dirty="0" smtClean="0"/>
              <a:t>ork in Teams that develop models and modeling systems</a:t>
            </a:r>
          </a:p>
          <a:p>
            <a:pPr lvl="8"/>
            <a:r>
              <a:rPr lang="en-US" dirty="0" smtClean="0"/>
              <a:t>Appreciate and critically evaluate observations and measurements</a:t>
            </a:r>
          </a:p>
          <a:p>
            <a:pPr lvl="8"/>
            <a:r>
              <a:rPr lang="en-US" dirty="0" smtClean="0"/>
              <a:t>Competent design and use of statistical tools </a:t>
            </a:r>
          </a:p>
          <a:p>
            <a:pPr lvl="8"/>
            <a:r>
              <a:rPr lang="en-US" dirty="0" smtClean="0"/>
              <a:t>Effectively communicate risk and uncertainty</a:t>
            </a:r>
          </a:p>
          <a:p>
            <a:pPr lvl="8"/>
            <a:r>
              <a:rPr lang="en-US" dirty="0" smtClean="0"/>
              <a:t>Work in the context of a changing climate</a:t>
            </a:r>
          </a:p>
          <a:p>
            <a:pPr lvl="8"/>
            <a:endParaRPr lang="en-US" sz="2000" dirty="0"/>
          </a:p>
          <a:p>
            <a:pPr marL="1471400" lvl="8" indent="0">
              <a:buNone/>
            </a:pPr>
            <a:r>
              <a:rPr lang="en-US" sz="2000" dirty="0" smtClean="0"/>
              <a:t>The authors stress the value of enquiry based learning </a:t>
            </a:r>
            <a:endParaRPr lang="en-US" sz="2000" dirty="0"/>
          </a:p>
        </p:txBody>
      </p:sp>
    </p:spTree>
    <p:extLst>
      <p:ext uri="{BB962C8B-B14F-4D97-AF65-F5344CB8AC3E}">
        <p14:creationId xmlns:p14="http://schemas.microsoft.com/office/powerpoint/2010/main" val="3195913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485" y="185351"/>
            <a:ext cx="9605319" cy="5691831"/>
          </a:xfrm>
          <a:prstGeom prst="rect">
            <a:avLst/>
          </a:prstGeom>
        </p:spPr>
      </p:pic>
    </p:spTree>
    <p:extLst>
      <p:ext uri="{BB962C8B-B14F-4D97-AF65-F5344CB8AC3E}">
        <p14:creationId xmlns:p14="http://schemas.microsoft.com/office/powerpoint/2010/main" val="77083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Groups like this have created guidelines and standards over many years in WMO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7550" y="2051685"/>
            <a:ext cx="4817225" cy="3611880"/>
          </a:xfrm>
        </p:spPr>
      </p:pic>
    </p:spTree>
    <p:extLst>
      <p:ext uri="{BB962C8B-B14F-4D97-AF65-F5344CB8AC3E}">
        <p14:creationId xmlns:p14="http://schemas.microsoft.com/office/powerpoint/2010/main" val="2011708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Position Paper received from </a:t>
            </a:r>
            <a:r>
              <a:rPr lang="en-US" dirty="0" err="1" smtClean="0"/>
              <a:t>Roshydromet</a:t>
            </a:r>
            <a:r>
              <a:rPr lang="en-US" dirty="0" smtClean="0"/>
              <a:t> ATI</a:t>
            </a:r>
            <a:endParaRPr lang="en-US" dirty="0"/>
          </a:p>
        </p:txBody>
      </p:sp>
      <p:sp>
        <p:nvSpPr>
          <p:cNvPr id="3" name="Content Placeholder 2"/>
          <p:cNvSpPr>
            <a:spLocks noGrp="1"/>
          </p:cNvSpPr>
          <p:nvPr>
            <p:ph idx="1"/>
          </p:nvPr>
        </p:nvSpPr>
        <p:spPr/>
        <p:txBody>
          <a:bodyPr>
            <a:normAutofit/>
          </a:bodyPr>
          <a:lstStyle/>
          <a:p>
            <a:pPr lvl="2"/>
            <a:endParaRPr lang="en-US" sz="2000" dirty="0" smtClean="0"/>
          </a:p>
          <a:p>
            <a:pPr lvl="2"/>
            <a:endParaRPr lang="en-US" sz="2000" dirty="0"/>
          </a:p>
          <a:p>
            <a:pPr lvl="2"/>
            <a:r>
              <a:rPr lang="en-US" sz="2000" dirty="0" smtClean="0"/>
              <a:t>ATI uses BIP-M and BIP-MT very rigorously with 17,000 staff having satisfied one or both</a:t>
            </a:r>
          </a:p>
          <a:p>
            <a:pPr lvl="2"/>
            <a:r>
              <a:rPr lang="en-US" sz="2000" dirty="0" smtClean="0"/>
              <a:t>They have developed an additional path to satisfying the BIP-M for non-degree personnel</a:t>
            </a:r>
          </a:p>
          <a:p>
            <a:pPr lvl="2"/>
            <a:r>
              <a:rPr lang="en-US" sz="2000" dirty="0" smtClean="0"/>
              <a:t>They are not seeing a need for assessments since the university community is quite adequate</a:t>
            </a:r>
          </a:p>
          <a:p>
            <a:pPr lvl="2"/>
            <a:r>
              <a:rPr lang="en-US" sz="2000" dirty="0" smtClean="0"/>
              <a:t>They encourage efforts to keep the BIP-M focused on basic requirements and not add a lot of additional subjects</a:t>
            </a:r>
          </a:p>
          <a:p>
            <a:pPr lvl="2"/>
            <a:r>
              <a:rPr lang="en-US" sz="2000" dirty="0" smtClean="0"/>
              <a:t>The BIP-MT seems pretty complex but needs more focus on data processing and IT</a:t>
            </a:r>
          </a:p>
          <a:p>
            <a:pPr lvl="2"/>
            <a:r>
              <a:rPr lang="en-US" sz="2000" dirty="0" smtClean="0"/>
              <a:t>The two classes of personnel is sufficient</a:t>
            </a:r>
            <a:endParaRPr lang="en-US" sz="2000" dirty="0"/>
          </a:p>
        </p:txBody>
      </p:sp>
    </p:spTree>
    <p:extLst>
      <p:ext uri="{BB962C8B-B14F-4D97-AF65-F5344CB8AC3E}">
        <p14:creationId xmlns:p14="http://schemas.microsoft.com/office/powerpoint/2010/main" val="131460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5375276" y="844551"/>
            <a:ext cx="4714875" cy="1000125"/>
          </a:xfrm>
          <a:prstGeom prst="rect">
            <a:avLst/>
          </a:prstGeom>
        </p:spPr>
        <p:txBody>
          <a:bodyPr/>
          <a:lstStyle/>
          <a:p>
            <a:pPr algn="r" eaLnBrk="0" hangingPunct="0">
              <a:spcBef>
                <a:spcPct val="20000"/>
              </a:spcBef>
              <a:buFont typeface="Arial" charset="0"/>
              <a:buNone/>
              <a:defRPr/>
            </a:pPr>
            <a:r>
              <a:rPr lang="en-US" sz="3200" b="1" dirty="0">
                <a:solidFill>
                  <a:srgbClr val="FF3300"/>
                </a:solidFill>
                <a:effectLst>
                  <a:outerShdw blurRad="38100" dist="38100" dir="2700000" algn="tl">
                    <a:srgbClr val="C0C0C0"/>
                  </a:outerShdw>
                </a:effectLst>
                <a:ea typeface="宋体" pitchFamily="2" charset="-122"/>
              </a:rPr>
              <a:t>WMO RTC in Russia</a:t>
            </a:r>
            <a:endParaRPr lang="ru-RU" sz="3200" b="1" dirty="0">
              <a:solidFill>
                <a:srgbClr val="FF3300"/>
              </a:solidFill>
              <a:effectLst>
                <a:outerShdw blurRad="38100" dist="38100" dir="2700000" algn="tl">
                  <a:srgbClr val="C0C0C0"/>
                </a:outerShdw>
              </a:effectLst>
              <a:ea typeface="宋体" pitchFamily="2" charset="-122"/>
              <a:cs typeface="Arial" charset="0"/>
            </a:endParaRPr>
          </a:p>
        </p:txBody>
      </p:sp>
      <p:pic>
        <p:nvPicPr>
          <p:cNvPr id="16386" name="Рисунок 3" descr="logo.png"/>
          <p:cNvPicPr>
            <a:picLocks noChangeAspect="1"/>
          </p:cNvPicPr>
          <p:nvPr/>
        </p:nvPicPr>
        <p:blipFill>
          <a:blip r:embed="rId2"/>
          <a:srcRect/>
          <a:stretch>
            <a:fillRect/>
          </a:stretch>
        </p:blipFill>
        <p:spPr bwMode="auto">
          <a:xfrm>
            <a:off x="1774826" y="188913"/>
            <a:ext cx="1344613" cy="1295400"/>
          </a:xfrm>
          <a:prstGeom prst="rect">
            <a:avLst/>
          </a:prstGeom>
          <a:noFill/>
          <a:ln w="9525">
            <a:noFill/>
            <a:miter lim="800000"/>
            <a:headEnd/>
            <a:tailEnd/>
          </a:ln>
        </p:spPr>
      </p:pic>
      <p:grpSp>
        <p:nvGrpSpPr>
          <p:cNvPr id="16387" name="Group 4416"/>
          <p:cNvGrpSpPr>
            <a:grpSpLocks/>
          </p:cNvGrpSpPr>
          <p:nvPr/>
        </p:nvGrpSpPr>
        <p:grpSpPr bwMode="auto">
          <a:xfrm>
            <a:off x="1654176" y="1546225"/>
            <a:ext cx="8361363" cy="4038600"/>
            <a:chOff x="116" y="890"/>
            <a:chExt cx="5440" cy="2628"/>
          </a:xfrm>
        </p:grpSpPr>
        <p:sp>
          <p:nvSpPr>
            <p:cNvPr id="16390" name="Line 4338"/>
            <p:cNvSpPr>
              <a:spLocks noChangeShapeType="1"/>
            </p:cNvSpPr>
            <p:nvPr/>
          </p:nvSpPr>
          <p:spPr bwMode="auto">
            <a:xfrm flipH="1">
              <a:off x="741" y="2175"/>
              <a:ext cx="368" cy="662"/>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sp>
          <p:nvSpPr>
            <p:cNvPr id="16391" name="Line 4337"/>
            <p:cNvSpPr>
              <a:spLocks noChangeShapeType="1"/>
            </p:cNvSpPr>
            <p:nvPr/>
          </p:nvSpPr>
          <p:spPr bwMode="auto">
            <a:xfrm>
              <a:off x="2489" y="2247"/>
              <a:ext cx="370" cy="668"/>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sp>
          <p:nvSpPr>
            <p:cNvPr id="16392" name="Freeform 4314"/>
            <p:cNvSpPr>
              <a:spLocks/>
            </p:cNvSpPr>
            <p:nvPr/>
          </p:nvSpPr>
          <p:spPr bwMode="auto">
            <a:xfrm>
              <a:off x="1741" y="89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w="9525">
              <a:solidFill>
                <a:srgbClr val="000000"/>
              </a:solidFill>
              <a:round/>
              <a:headEnd/>
              <a:tailEnd/>
            </a:ln>
          </p:spPr>
          <p:txBody>
            <a:bodyPr/>
            <a:lstStyle/>
            <a:p>
              <a:endParaRPr lang="ru-RU"/>
            </a:p>
          </p:txBody>
        </p:sp>
        <p:sp>
          <p:nvSpPr>
            <p:cNvPr id="16393" name="Rectangle 4315"/>
            <p:cNvSpPr>
              <a:spLocks noChangeArrowheads="1"/>
            </p:cNvSpPr>
            <p:nvPr/>
          </p:nvSpPr>
          <p:spPr bwMode="auto">
            <a:xfrm>
              <a:off x="1442" y="1099"/>
              <a:ext cx="1" cy="1"/>
            </a:xfrm>
            <a:prstGeom prst="rect">
              <a:avLst/>
            </a:prstGeom>
            <a:solidFill>
              <a:srgbClr val="FFFFFF"/>
            </a:solidFill>
            <a:ln w="9525">
              <a:solidFill>
                <a:srgbClr val="000000"/>
              </a:solidFill>
              <a:miter lim="800000"/>
              <a:headEnd/>
              <a:tailEnd/>
            </a:ln>
          </p:spPr>
          <p:txBody>
            <a:bodyPr/>
            <a:lstStyle/>
            <a:p>
              <a:pPr eaLnBrk="0" hangingPunct="0"/>
              <a:endParaRPr lang="en-US"/>
            </a:p>
          </p:txBody>
        </p:sp>
        <p:sp>
          <p:nvSpPr>
            <p:cNvPr id="16394" name="Rectangle 4316"/>
            <p:cNvSpPr>
              <a:spLocks noChangeArrowheads="1"/>
            </p:cNvSpPr>
            <p:nvPr/>
          </p:nvSpPr>
          <p:spPr bwMode="auto">
            <a:xfrm>
              <a:off x="1442" y="1099"/>
              <a:ext cx="1" cy="1"/>
            </a:xfrm>
            <a:prstGeom prst="rect">
              <a:avLst/>
            </a:prstGeom>
            <a:solidFill>
              <a:srgbClr val="FFFFFF"/>
            </a:solidFill>
            <a:ln w="9525">
              <a:solidFill>
                <a:srgbClr val="000000"/>
              </a:solidFill>
              <a:miter lim="800000"/>
              <a:headEnd/>
              <a:tailEnd/>
            </a:ln>
          </p:spPr>
          <p:txBody>
            <a:bodyPr/>
            <a:lstStyle/>
            <a:p>
              <a:pPr eaLnBrk="0" hangingPunct="0"/>
              <a:endParaRPr lang="en-US"/>
            </a:p>
          </p:txBody>
        </p:sp>
        <p:sp>
          <p:nvSpPr>
            <p:cNvPr id="16395" name="Freeform 4317"/>
            <p:cNvSpPr>
              <a:spLocks/>
            </p:cNvSpPr>
            <p:nvPr/>
          </p:nvSpPr>
          <p:spPr bwMode="auto">
            <a:xfrm>
              <a:off x="1442" y="109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w="9525">
              <a:solidFill>
                <a:srgbClr val="000000"/>
              </a:solidFill>
              <a:round/>
              <a:headEnd/>
              <a:tailEnd/>
            </a:ln>
          </p:spPr>
          <p:txBody>
            <a:bodyPr/>
            <a:lstStyle/>
            <a:p>
              <a:endParaRPr lang="ru-RU"/>
            </a:p>
          </p:txBody>
        </p:sp>
        <p:sp>
          <p:nvSpPr>
            <p:cNvPr id="16396" name="Freeform 4320"/>
            <p:cNvSpPr>
              <a:spLocks/>
            </p:cNvSpPr>
            <p:nvPr/>
          </p:nvSpPr>
          <p:spPr bwMode="auto">
            <a:xfrm>
              <a:off x="116" y="2967"/>
              <a:ext cx="2649" cy="551"/>
            </a:xfrm>
            <a:custGeom>
              <a:avLst/>
              <a:gdLst>
                <a:gd name="T0" fmla="*/ 222 w 3085"/>
                <a:gd name="T1" fmla="*/ 0 h 642"/>
                <a:gd name="T2" fmla="*/ 0 w 3085"/>
                <a:gd name="T3" fmla="*/ 406 h 642"/>
                <a:gd name="T4" fmla="*/ 978 w 3085"/>
                <a:gd name="T5" fmla="*/ 406 h 642"/>
                <a:gd name="T6" fmla="*/ 978 w 3085"/>
                <a:gd name="T7" fmla="*/ 406 h 642"/>
                <a:gd name="T8" fmla="*/ 1953 w 3085"/>
                <a:gd name="T9" fmla="*/ 406 h 642"/>
                <a:gd name="T10" fmla="*/ 1731 w 3085"/>
                <a:gd name="T11" fmla="*/ 0 h 642"/>
                <a:gd name="T12" fmla="*/ 222 w 3085"/>
                <a:gd name="T13" fmla="*/ 0 h 642"/>
                <a:gd name="T14" fmla="*/ 0 60000 65536"/>
                <a:gd name="T15" fmla="*/ 0 60000 65536"/>
                <a:gd name="T16" fmla="*/ 0 60000 65536"/>
                <a:gd name="T17" fmla="*/ 0 60000 65536"/>
                <a:gd name="T18" fmla="*/ 0 60000 65536"/>
                <a:gd name="T19" fmla="*/ 0 60000 65536"/>
                <a:gd name="T20" fmla="*/ 0 60000 65536"/>
                <a:gd name="T21" fmla="*/ 0 w 3085"/>
                <a:gd name="T22" fmla="*/ 0 h 642"/>
                <a:gd name="T23" fmla="*/ 3085 w 3085"/>
                <a:gd name="T24" fmla="*/ 642 h 6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5" h="642">
                  <a:moveTo>
                    <a:pt x="352" y="0"/>
                  </a:moveTo>
                  <a:lnTo>
                    <a:pt x="0" y="642"/>
                  </a:lnTo>
                  <a:lnTo>
                    <a:pt x="1544" y="642"/>
                  </a:lnTo>
                  <a:lnTo>
                    <a:pt x="3085" y="642"/>
                  </a:lnTo>
                  <a:lnTo>
                    <a:pt x="2734" y="0"/>
                  </a:lnTo>
                  <a:lnTo>
                    <a:pt x="352" y="0"/>
                  </a:lnTo>
                  <a:close/>
                </a:path>
              </a:pathLst>
            </a:custGeom>
            <a:gradFill rotWithShape="1">
              <a:gsLst>
                <a:gs pos="0">
                  <a:srgbClr val="FFCC00"/>
                </a:gs>
                <a:gs pos="100000">
                  <a:srgbClr val="FF9900"/>
                </a:gs>
              </a:gsLst>
              <a:lin ang="5400000" scaled="1"/>
            </a:gradFill>
            <a:ln w="9525">
              <a:noFill/>
              <a:round/>
              <a:headEnd/>
              <a:tailEnd/>
            </a:ln>
          </p:spPr>
          <p:txBody>
            <a:bodyPr/>
            <a:lstStyle/>
            <a:p>
              <a:endParaRPr lang="ru-RU"/>
            </a:p>
          </p:txBody>
        </p:sp>
        <p:sp>
          <p:nvSpPr>
            <p:cNvPr id="16397" name="Freeform 4324"/>
            <p:cNvSpPr>
              <a:spLocks/>
            </p:cNvSpPr>
            <p:nvPr/>
          </p:nvSpPr>
          <p:spPr bwMode="auto">
            <a:xfrm>
              <a:off x="423" y="2793"/>
              <a:ext cx="2383" cy="174"/>
            </a:xfrm>
            <a:custGeom>
              <a:avLst/>
              <a:gdLst>
                <a:gd name="T0" fmla="*/ 249 w 2776"/>
                <a:gd name="T1" fmla="*/ 0 h 202"/>
                <a:gd name="T2" fmla="*/ 0 w 2776"/>
                <a:gd name="T3" fmla="*/ 129 h 202"/>
                <a:gd name="T4" fmla="*/ 1507 w 2776"/>
                <a:gd name="T5" fmla="*/ 129 h 202"/>
                <a:gd name="T6" fmla="*/ 1756 w 2776"/>
                <a:gd name="T7" fmla="*/ 0 h 202"/>
                <a:gd name="T8" fmla="*/ 249 w 2776"/>
                <a:gd name="T9" fmla="*/ 0 h 202"/>
                <a:gd name="T10" fmla="*/ 0 60000 65536"/>
                <a:gd name="T11" fmla="*/ 0 60000 65536"/>
                <a:gd name="T12" fmla="*/ 0 60000 65536"/>
                <a:gd name="T13" fmla="*/ 0 60000 65536"/>
                <a:gd name="T14" fmla="*/ 0 60000 65536"/>
                <a:gd name="T15" fmla="*/ 0 w 2776"/>
                <a:gd name="T16" fmla="*/ 0 h 202"/>
                <a:gd name="T17" fmla="*/ 2776 w 2776"/>
                <a:gd name="T18" fmla="*/ 202 h 202"/>
              </a:gdLst>
              <a:ahLst/>
              <a:cxnLst>
                <a:cxn ang="T10">
                  <a:pos x="T0" y="T1"/>
                </a:cxn>
                <a:cxn ang="T11">
                  <a:pos x="T2" y="T3"/>
                </a:cxn>
                <a:cxn ang="T12">
                  <a:pos x="T4" y="T5"/>
                </a:cxn>
                <a:cxn ang="T13">
                  <a:pos x="T6" y="T7"/>
                </a:cxn>
                <a:cxn ang="T14">
                  <a:pos x="T8" y="T9"/>
                </a:cxn>
              </a:cxnLst>
              <a:rect l="T15" t="T16" r="T17" b="T18"/>
              <a:pathLst>
                <a:path w="2776" h="202">
                  <a:moveTo>
                    <a:pt x="394" y="0"/>
                  </a:moveTo>
                  <a:lnTo>
                    <a:pt x="0" y="202"/>
                  </a:lnTo>
                  <a:lnTo>
                    <a:pt x="2382" y="202"/>
                  </a:lnTo>
                  <a:lnTo>
                    <a:pt x="2776" y="0"/>
                  </a:lnTo>
                  <a:lnTo>
                    <a:pt x="394" y="0"/>
                  </a:lnTo>
                  <a:close/>
                </a:path>
              </a:pathLst>
            </a:custGeom>
            <a:solidFill>
              <a:srgbClr val="DC8300"/>
            </a:solidFill>
            <a:ln w="9525">
              <a:noFill/>
              <a:round/>
              <a:headEnd/>
              <a:tailEnd/>
            </a:ln>
          </p:spPr>
          <p:txBody>
            <a:bodyPr/>
            <a:lstStyle/>
            <a:p>
              <a:endParaRPr lang="ru-RU"/>
            </a:p>
          </p:txBody>
        </p:sp>
        <p:sp>
          <p:nvSpPr>
            <p:cNvPr id="16398" name="Freeform 4325"/>
            <p:cNvSpPr>
              <a:spLocks/>
            </p:cNvSpPr>
            <p:nvPr/>
          </p:nvSpPr>
          <p:spPr bwMode="auto">
            <a:xfrm>
              <a:off x="2463" y="2793"/>
              <a:ext cx="641" cy="725"/>
            </a:xfrm>
            <a:custGeom>
              <a:avLst/>
              <a:gdLst>
                <a:gd name="T0" fmla="*/ 250 w 746"/>
                <a:gd name="T1" fmla="*/ 0 h 844"/>
                <a:gd name="T2" fmla="*/ 250 w 746"/>
                <a:gd name="T3" fmla="*/ 0 h 844"/>
                <a:gd name="T4" fmla="*/ 0 w 746"/>
                <a:gd name="T5" fmla="*/ 128 h 844"/>
                <a:gd name="T6" fmla="*/ 0 w 746"/>
                <a:gd name="T7" fmla="*/ 128 h 844"/>
                <a:gd name="T8" fmla="*/ 223 w 746"/>
                <a:gd name="T9" fmla="*/ 535 h 844"/>
                <a:gd name="T10" fmla="*/ 473 w 746"/>
                <a:gd name="T11" fmla="*/ 406 h 844"/>
                <a:gd name="T12" fmla="*/ 250 w 746"/>
                <a:gd name="T13" fmla="*/ 0 h 844"/>
                <a:gd name="T14" fmla="*/ 0 60000 65536"/>
                <a:gd name="T15" fmla="*/ 0 60000 65536"/>
                <a:gd name="T16" fmla="*/ 0 60000 65536"/>
                <a:gd name="T17" fmla="*/ 0 60000 65536"/>
                <a:gd name="T18" fmla="*/ 0 60000 65536"/>
                <a:gd name="T19" fmla="*/ 0 60000 65536"/>
                <a:gd name="T20" fmla="*/ 0 60000 65536"/>
                <a:gd name="T21" fmla="*/ 0 w 746"/>
                <a:gd name="T22" fmla="*/ 0 h 844"/>
                <a:gd name="T23" fmla="*/ 746 w 746"/>
                <a:gd name="T24" fmla="*/ 844 h 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844">
                  <a:moveTo>
                    <a:pt x="394" y="0"/>
                  </a:moveTo>
                  <a:lnTo>
                    <a:pt x="394" y="0"/>
                  </a:lnTo>
                  <a:lnTo>
                    <a:pt x="0" y="202"/>
                  </a:lnTo>
                  <a:lnTo>
                    <a:pt x="351" y="844"/>
                  </a:lnTo>
                  <a:lnTo>
                    <a:pt x="746" y="641"/>
                  </a:lnTo>
                  <a:lnTo>
                    <a:pt x="394" y="0"/>
                  </a:lnTo>
                  <a:close/>
                </a:path>
              </a:pathLst>
            </a:custGeom>
            <a:solidFill>
              <a:srgbClr val="FF9900"/>
            </a:solidFill>
            <a:ln w="9525">
              <a:noFill/>
              <a:round/>
              <a:headEnd/>
              <a:tailEnd/>
            </a:ln>
          </p:spPr>
          <p:txBody>
            <a:bodyPr/>
            <a:lstStyle/>
            <a:p>
              <a:endParaRPr lang="ru-RU"/>
            </a:p>
          </p:txBody>
        </p:sp>
        <p:sp>
          <p:nvSpPr>
            <p:cNvPr id="16399" name="Line 4335"/>
            <p:cNvSpPr>
              <a:spLocks noChangeShapeType="1"/>
            </p:cNvSpPr>
            <p:nvPr/>
          </p:nvSpPr>
          <p:spPr bwMode="auto">
            <a:xfrm flipH="1">
              <a:off x="426" y="2387"/>
              <a:ext cx="325" cy="589"/>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sp>
          <p:nvSpPr>
            <p:cNvPr id="16400" name="Line 4336"/>
            <p:cNvSpPr>
              <a:spLocks noChangeShapeType="1"/>
            </p:cNvSpPr>
            <p:nvPr/>
          </p:nvSpPr>
          <p:spPr bwMode="auto">
            <a:xfrm>
              <a:off x="2157" y="2387"/>
              <a:ext cx="318" cy="589"/>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sp>
          <p:nvSpPr>
            <p:cNvPr id="16401" name="Freeform 4319"/>
            <p:cNvSpPr>
              <a:spLocks/>
            </p:cNvSpPr>
            <p:nvPr/>
          </p:nvSpPr>
          <p:spPr bwMode="auto">
            <a:xfrm>
              <a:off x="622" y="2124"/>
              <a:ext cx="1637" cy="471"/>
            </a:xfrm>
            <a:custGeom>
              <a:avLst/>
              <a:gdLst>
                <a:gd name="T0" fmla="*/ 1016 w 1907"/>
                <a:gd name="T1" fmla="*/ 0 h 549"/>
                <a:gd name="T2" fmla="*/ 190 w 1907"/>
                <a:gd name="T3" fmla="*/ 0 h 549"/>
                <a:gd name="T4" fmla="*/ 0 w 1907"/>
                <a:gd name="T5" fmla="*/ 347 h 549"/>
                <a:gd name="T6" fmla="*/ 1206 w 1907"/>
                <a:gd name="T7" fmla="*/ 347 h 549"/>
                <a:gd name="T8" fmla="*/ 1016 w 1907"/>
                <a:gd name="T9" fmla="*/ 0 h 549"/>
                <a:gd name="T10" fmla="*/ 0 60000 65536"/>
                <a:gd name="T11" fmla="*/ 0 60000 65536"/>
                <a:gd name="T12" fmla="*/ 0 60000 65536"/>
                <a:gd name="T13" fmla="*/ 0 60000 65536"/>
                <a:gd name="T14" fmla="*/ 0 60000 65536"/>
                <a:gd name="T15" fmla="*/ 0 w 1907"/>
                <a:gd name="T16" fmla="*/ 0 h 549"/>
                <a:gd name="T17" fmla="*/ 1907 w 1907"/>
                <a:gd name="T18" fmla="*/ 549 h 549"/>
              </a:gdLst>
              <a:ahLst/>
              <a:cxnLst>
                <a:cxn ang="T10">
                  <a:pos x="T0" y="T1"/>
                </a:cxn>
                <a:cxn ang="T11">
                  <a:pos x="T2" y="T3"/>
                </a:cxn>
                <a:cxn ang="T12">
                  <a:pos x="T4" y="T5"/>
                </a:cxn>
                <a:cxn ang="T13">
                  <a:pos x="T6" y="T7"/>
                </a:cxn>
                <a:cxn ang="T14">
                  <a:pos x="T8" y="T9"/>
                </a:cxn>
              </a:cxnLst>
              <a:rect l="T15" t="T16" r="T17" b="T18"/>
              <a:pathLst>
                <a:path w="1907" h="549">
                  <a:moveTo>
                    <a:pt x="1607" y="0"/>
                  </a:moveTo>
                  <a:lnTo>
                    <a:pt x="300" y="0"/>
                  </a:lnTo>
                  <a:lnTo>
                    <a:pt x="0" y="549"/>
                  </a:lnTo>
                  <a:lnTo>
                    <a:pt x="1907" y="549"/>
                  </a:lnTo>
                  <a:lnTo>
                    <a:pt x="1607" y="0"/>
                  </a:lnTo>
                  <a:close/>
                </a:path>
              </a:pathLst>
            </a:custGeom>
            <a:gradFill rotWithShape="1">
              <a:gsLst>
                <a:gs pos="0">
                  <a:srgbClr val="C1FF13"/>
                </a:gs>
                <a:gs pos="100000">
                  <a:srgbClr val="00B200"/>
                </a:gs>
              </a:gsLst>
              <a:lin ang="5400000" scaled="1"/>
            </a:gradFill>
            <a:ln w="9525">
              <a:noFill/>
              <a:round/>
              <a:headEnd/>
              <a:tailEnd/>
            </a:ln>
          </p:spPr>
          <p:txBody>
            <a:bodyPr/>
            <a:lstStyle/>
            <a:p>
              <a:endParaRPr lang="ru-RU"/>
            </a:p>
          </p:txBody>
        </p:sp>
        <p:sp>
          <p:nvSpPr>
            <p:cNvPr id="16402" name="Freeform 4322"/>
            <p:cNvSpPr>
              <a:spLocks/>
            </p:cNvSpPr>
            <p:nvPr/>
          </p:nvSpPr>
          <p:spPr bwMode="auto">
            <a:xfrm>
              <a:off x="879" y="1950"/>
              <a:ext cx="1460" cy="174"/>
            </a:xfrm>
            <a:custGeom>
              <a:avLst/>
              <a:gdLst>
                <a:gd name="T0" fmla="*/ 250 w 1700"/>
                <a:gd name="T1" fmla="*/ 0 h 202"/>
                <a:gd name="T2" fmla="*/ 0 w 1700"/>
                <a:gd name="T3" fmla="*/ 129 h 202"/>
                <a:gd name="T4" fmla="*/ 828 w 1700"/>
                <a:gd name="T5" fmla="*/ 129 h 202"/>
                <a:gd name="T6" fmla="*/ 1077 w 1700"/>
                <a:gd name="T7" fmla="*/ 0 h 202"/>
                <a:gd name="T8" fmla="*/ 250 w 1700"/>
                <a:gd name="T9" fmla="*/ 0 h 202"/>
                <a:gd name="T10" fmla="*/ 0 60000 65536"/>
                <a:gd name="T11" fmla="*/ 0 60000 65536"/>
                <a:gd name="T12" fmla="*/ 0 60000 65536"/>
                <a:gd name="T13" fmla="*/ 0 60000 65536"/>
                <a:gd name="T14" fmla="*/ 0 60000 65536"/>
                <a:gd name="T15" fmla="*/ 0 w 1700"/>
                <a:gd name="T16" fmla="*/ 0 h 202"/>
                <a:gd name="T17" fmla="*/ 1700 w 1700"/>
                <a:gd name="T18" fmla="*/ 202 h 202"/>
              </a:gdLst>
              <a:ahLst/>
              <a:cxnLst>
                <a:cxn ang="T10">
                  <a:pos x="T0" y="T1"/>
                </a:cxn>
                <a:cxn ang="T11">
                  <a:pos x="T2" y="T3"/>
                </a:cxn>
                <a:cxn ang="T12">
                  <a:pos x="T4" y="T5"/>
                </a:cxn>
                <a:cxn ang="T13">
                  <a:pos x="T6" y="T7"/>
                </a:cxn>
                <a:cxn ang="T14">
                  <a:pos x="T8" y="T9"/>
                </a:cxn>
              </a:cxnLst>
              <a:rect l="T15" t="T16" r="T17" b="T18"/>
              <a:pathLst>
                <a:path w="1700" h="202">
                  <a:moveTo>
                    <a:pt x="395" y="0"/>
                  </a:moveTo>
                  <a:lnTo>
                    <a:pt x="0" y="202"/>
                  </a:lnTo>
                  <a:lnTo>
                    <a:pt x="1306" y="202"/>
                  </a:lnTo>
                  <a:lnTo>
                    <a:pt x="1700" y="0"/>
                  </a:lnTo>
                  <a:lnTo>
                    <a:pt x="395" y="0"/>
                  </a:lnTo>
                  <a:close/>
                </a:path>
              </a:pathLst>
            </a:custGeom>
            <a:solidFill>
              <a:srgbClr val="7DAA00"/>
            </a:solidFill>
            <a:ln w="9525">
              <a:noFill/>
              <a:round/>
              <a:headEnd/>
              <a:tailEnd/>
            </a:ln>
          </p:spPr>
          <p:txBody>
            <a:bodyPr/>
            <a:lstStyle/>
            <a:p>
              <a:endParaRPr lang="ru-RU"/>
            </a:p>
          </p:txBody>
        </p:sp>
        <p:sp>
          <p:nvSpPr>
            <p:cNvPr id="16403" name="Freeform 4323"/>
            <p:cNvSpPr>
              <a:spLocks/>
            </p:cNvSpPr>
            <p:nvPr/>
          </p:nvSpPr>
          <p:spPr bwMode="auto">
            <a:xfrm>
              <a:off x="2001" y="1950"/>
              <a:ext cx="597" cy="645"/>
            </a:xfrm>
            <a:custGeom>
              <a:avLst/>
              <a:gdLst>
                <a:gd name="T0" fmla="*/ 250 w 696"/>
                <a:gd name="T1" fmla="*/ 0 h 751"/>
                <a:gd name="T2" fmla="*/ 249 w 696"/>
                <a:gd name="T3" fmla="*/ 0 h 751"/>
                <a:gd name="T4" fmla="*/ 0 w 696"/>
                <a:gd name="T5" fmla="*/ 128 h 751"/>
                <a:gd name="T6" fmla="*/ 1 w 696"/>
                <a:gd name="T7" fmla="*/ 128 h 751"/>
                <a:gd name="T8" fmla="*/ 190 w 696"/>
                <a:gd name="T9" fmla="*/ 476 h 751"/>
                <a:gd name="T10" fmla="*/ 439 w 696"/>
                <a:gd name="T11" fmla="*/ 348 h 751"/>
                <a:gd name="T12" fmla="*/ 250 w 696"/>
                <a:gd name="T13" fmla="*/ 0 h 751"/>
                <a:gd name="T14" fmla="*/ 0 60000 65536"/>
                <a:gd name="T15" fmla="*/ 0 60000 65536"/>
                <a:gd name="T16" fmla="*/ 0 60000 65536"/>
                <a:gd name="T17" fmla="*/ 0 60000 65536"/>
                <a:gd name="T18" fmla="*/ 0 60000 65536"/>
                <a:gd name="T19" fmla="*/ 0 60000 65536"/>
                <a:gd name="T20" fmla="*/ 0 60000 65536"/>
                <a:gd name="T21" fmla="*/ 0 w 696"/>
                <a:gd name="T22" fmla="*/ 0 h 751"/>
                <a:gd name="T23" fmla="*/ 696 w 696"/>
                <a:gd name="T24" fmla="*/ 751 h 7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6" h="751">
                  <a:moveTo>
                    <a:pt x="396" y="0"/>
                  </a:moveTo>
                  <a:lnTo>
                    <a:pt x="394" y="0"/>
                  </a:lnTo>
                  <a:lnTo>
                    <a:pt x="0" y="202"/>
                  </a:lnTo>
                  <a:lnTo>
                    <a:pt x="1" y="202"/>
                  </a:lnTo>
                  <a:lnTo>
                    <a:pt x="301" y="751"/>
                  </a:lnTo>
                  <a:lnTo>
                    <a:pt x="696" y="549"/>
                  </a:lnTo>
                  <a:lnTo>
                    <a:pt x="396" y="0"/>
                  </a:lnTo>
                  <a:close/>
                </a:path>
              </a:pathLst>
            </a:custGeom>
            <a:solidFill>
              <a:schemeClr val="folHlink"/>
            </a:solidFill>
            <a:ln w="9525">
              <a:noFill/>
              <a:round/>
              <a:headEnd/>
              <a:tailEnd/>
            </a:ln>
          </p:spPr>
          <p:txBody>
            <a:bodyPr/>
            <a:lstStyle/>
            <a:p>
              <a:endParaRPr lang="ru-RU"/>
            </a:p>
          </p:txBody>
        </p:sp>
        <p:grpSp>
          <p:nvGrpSpPr>
            <p:cNvPr id="16404" name="Group 4333"/>
            <p:cNvGrpSpPr>
              <a:grpSpLocks/>
            </p:cNvGrpSpPr>
            <p:nvPr/>
          </p:nvGrpSpPr>
          <p:grpSpPr bwMode="auto">
            <a:xfrm>
              <a:off x="887" y="1545"/>
              <a:ext cx="1434" cy="574"/>
              <a:chOff x="1020" y="1545"/>
              <a:chExt cx="1434" cy="574"/>
            </a:xfrm>
          </p:grpSpPr>
          <p:sp>
            <p:nvSpPr>
              <p:cNvPr id="16430" name="Line 4327"/>
              <p:cNvSpPr>
                <a:spLocks noChangeShapeType="1"/>
              </p:cNvSpPr>
              <p:nvPr/>
            </p:nvSpPr>
            <p:spPr bwMode="auto">
              <a:xfrm flipH="1">
                <a:off x="1020" y="1706"/>
                <a:ext cx="227" cy="409"/>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sp>
            <p:nvSpPr>
              <p:cNvPr id="16431" name="Line 4328"/>
              <p:cNvSpPr>
                <a:spLocks noChangeShapeType="1"/>
              </p:cNvSpPr>
              <p:nvPr/>
            </p:nvSpPr>
            <p:spPr bwMode="auto">
              <a:xfrm>
                <a:off x="1927" y="1706"/>
                <a:ext cx="209" cy="413"/>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sp>
            <p:nvSpPr>
              <p:cNvPr id="16432" name="Line 4330"/>
              <p:cNvSpPr>
                <a:spLocks noChangeShapeType="1"/>
              </p:cNvSpPr>
              <p:nvPr/>
            </p:nvSpPr>
            <p:spPr bwMode="auto">
              <a:xfrm>
                <a:off x="2245" y="1545"/>
                <a:ext cx="209" cy="413"/>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sp>
            <p:nvSpPr>
              <p:cNvPr id="16433" name="Line 4332"/>
              <p:cNvSpPr>
                <a:spLocks noChangeShapeType="1"/>
              </p:cNvSpPr>
              <p:nvPr/>
            </p:nvSpPr>
            <p:spPr bwMode="auto">
              <a:xfrm flipH="1">
                <a:off x="1344" y="1558"/>
                <a:ext cx="227" cy="409"/>
              </a:xfrm>
              <a:prstGeom prst="line">
                <a:avLst/>
              </a:prstGeom>
              <a:noFill/>
              <a:ln w="15875" cap="rnd">
                <a:solidFill>
                  <a:schemeClr val="tx1"/>
                </a:solidFill>
                <a:prstDash val="sysDot"/>
                <a:round/>
                <a:headEnd/>
                <a:tailEnd/>
              </a:ln>
            </p:spPr>
            <p:txBody>
              <a:bodyPr wrap="none" lIns="92075" tIns="46038" rIns="92075" bIns="46038" anchor="ctr"/>
              <a:lstStyle/>
              <a:p>
                <a:endParaRPr lang="ru-RU"/>
              </a:p>
            </p:txBody>
          </p:sp>
        </p:grpSp>
        <p:sp>
          <p:nvSpPr>
            <p:cNvPr id="16405" name="Freeform 4318"/>
            <p:cNvSpPr>
              <a:spLocks/>
            </p:cNvSpPr>
            <p:nvPr/>
          </p:nvSpPr>
          <p:spPr bwMode="auto">
            <a:xfrm>
              <a:off x="1442" y="926"/>
              <a:ext cx="695" cy="826"/>
            </a:xfrm>
            <a:custGeom>
              <a:avLst/>
              <a:gdLst>
                <a:gd name="T0" fmla="*/ 511 w 810"/>
                <a:gd name="T1" fmla="*/ 482 h 962"/>
                <a:gd name="T2" fmla="*/ 249 w 810"/>
                <a:gd name="T3" fmla="*/ 0 h 962"/>
                <a:gd name="T4" fmla="*/ 0 w 810"/>
                <a:gd name="T5" fmla="*/ 128 h 962"/>
                <a:gd name="T6" fmla="*/ 263 w 810"/>
                <a:gd name="T7" fmla="*/ 609 h 962"/>
                <a:gd name="T8" fmla="*/ 511 w 810"/>
                <a:gd name="T9" fmla="*/ 482 h 962"/>
                <a:gd name="T10" fmla="*/ 0 60000 65536"/>
                <a:gd name="T11" fmla="*/ 0 60000 65536"/>
                <a:gd name="T12" fmla="*/ 0 60000 65536"/>
                <a:gd name="T13" fmla="*/ 0 60000 65536"/>
                <a:gd name="T14" fmla="*/ 0 60000 65536"/>
                <a:gd name="T15" fmla="*/ 0 w 810"/>
                <a:gd name="T16" fmla="*/ 0 h 962"/>
                <a:gd name="T17" fmla="*/ 810 w 810"/>
                <a:gd name="T18" fmla="*/ 962 h 962"/>
              </a:gdLst>
              <a:ahLst/>
              <a:cxnLst>
                <a:cxn ang="T10">
                  <a:pos x="T0" y="T1"/>
                </a:cxn>
                <a:cxn ang="T11">
                  <a:pos x="T2" y="T3"/>
                </a:cxn>
                <a:cxn ang="T12">
                  <a:pos x="T4" y="T5"/>
                </a:cxn>
                <a:cxn ang="T13">
                  <a:pos x="T6" y="T7"/>
                </a:cxn>
                <a:cxn ang="T14">
                  <a:pos x="T8" y="T9"/>
                </a:cxn>
              </a:cxnLst>
              <a:rect l="T15" t="T16" r="T17" b="T18"/>
              <a:pathLst>
                <a:path w="810" h="962">
                  <a:moveTo>
                    <a:pt x="810" y="760"/>
                  </a:moveTo>
                  <a:lnTo>
                    <a:pt x="394" y="0"/>
                  </a:lnTo>
                  <a:lnTo>
                    <a:pt x="0" y="202"/>
                  </a:lnTo>
                  <a:lnTo>
                    <a:pt x="417" y="962"/>
                  </a:lnTo>
                  <a:lnTo>
                    <a:pt x="810" y="760"/>
                  </a:lnTo>
                  <a:close/>
                </a:path>
              </a:pathLst>
            </a:custGeom>
            <a:solidFill>
              <a:srgbClr val="3366FF"/>
            </a:solidFill>
            <a:ln w="9525">
              <a:noFill/>
              <a:round/>
              <a:headEnd/>
              <a:tailEnd/>
            </a:ln>
          </p:spPr>
          <p:txBody>
            <a:bodyPr/>
            <a:lstStyle/>
            <a:p>
              <a:endParaRPr lang="ru-RU"/>
            </a:p>
          </p:txBody>
        </p:sp>
        <p:sp>
          <p:nvSpPr>
            <p:cNvPr id="16406" name="Freeform 4321"/>
            <p:cNvSpPr>
              <a:spLocks/>
            </p:cNvSpPr>
            <p:nvPr/>
          </p:nvSpPr>
          <p:spPr bwMode="auto">
            <a:xfrm>
              <a:off x="1083" y="1099"/>
              <a:ext cx="717" cy="653"/>
            </a:xfrm>
            <a:custGeom>
              <a:avLst/>
              <a:gdLst>
                <a:gd name="T0" fmla="*/ 264 w 835"/>
                <a:gd name="T1" fmla="*/ 0 h 760"/>
                <a:gd name="T2" fmla="*/ 0 w 835"/>
                <a:gd name="T3" fmla="*/ 482 h 760"/>
                <a:gd name="T4" fmla="*/ 529 w 835"/>
                <a:gd name="T5" fmla="*/ 482 h 760"/>
                <a:gd name="T6" fmla="*/ 264 w 835"/>
                <a:gd name="T7" fmla="*/ 0 h 760"/>
                <a:gd name="T8" fmla="*/ 0 60000 65536"/>
                <a:gd name="T9" fmla="*/ 0 60000 65536"/>
                <a:gd name="T10" fmla="*/ 0 60000 65536"/>
                <a:gd name="T11" fmla="*/ 0 60000 65536"/>
                <a:gd name="T12" fmla="*/ 0 w 835"/>
                <a:gd name="T13" fmla="*/ 0 h 760"/>
                <a:gd name="T14" fmla="*/ 835 w 835"/>
                <a:gd name="T15" fmla="*/ 760 h 760"/>
              </a:gdLst>
              <a:ahLst/>
              <a:cxnLst>
                <a:cxn ang="T8">
                  <a:pos x="T0" y="T1"/>
                </a:cxn>
                <a:cxn ang="T9">
                  <a:pos x="T2" y="T3"/>
                </a:cxn>
                <a:cxn ang="T10">
                  <a:pos x="T4" y="T5"/>
                </a:cxn>
                <a:cxn ang="T11">
                  <a:pos x="T6" y="T7"/>
                </a:cxn>
              </a:cxnLst>
              <a:rect l="T12" t="T13" r="T14" b="T15"/>
              <a:pathLst>
                <a:path w="835" h="760">
                  <a:moveTo>
                    <a:pt x="418" y="0"/>
                  </a:moveTo>
                  <a:lnTo>
                    <a:pt x="0" y="760"/>
                  </a:lnTo>
                  <a:lnTo>
                    <a:pt x="835" y="760"/>
                  </a:lnTo>
                  <a:lnTo>
                    <a:pt x="418" y="0"/>
                  </a:lnTo>
                  <a:close/>
                </a:path>
              </a:pathLst>
            </a:custGeom>
            <a:gradFill rotWithShape="1">
              <a:gsLst>
                <a:gs pos="0">
                  <a:srgbClr val="00CCFF"/>
                </a:gs>
                <a:gs pos="100000">
                  <a:srgbClr val="0099FF"/>
                </a:gs>
              </a:gsLst>
              <a:lin ang="5400000" scaled="1"/>
            </a:gradFill>
            <a:ln w="9525">
              <a:noFill/>
              <a:round/>
              <a:headEnd/>
              <a:tailEnd/>
            </a:ln>
          </p:spPr>
          <p:txBody>
            <a:bodyPr/>
            <a:lstStyle/>
            <a:p>
              <a:endParaRPr lang="ru-RU"/>
            </a:p>
          </p:txBody>
        </p:sp>
        <p:sp>
          <p:nvSpPr>
            <p:cNvPr id="16407" name="Rectangle 4342"/>
            <p:cNvSpPr>
              <a:spLocks noChangeArrowheads="1"/>
            </p:cNvSpPr>
            <p:nvPr/>
          </p:nvSpPr>
          <p:spPr bwMode="auto">
            <a:xfrm>
              <a:off x="1109" y="3210"/>
              <a:ext cx="759" cy="241"/>
            </a:xfrm>
            <a:prstGeom prst="rect">
              <a:avLst/>
            </a:prstGeom>
            <a:noFill/>
            <a:ln w="9525">
              <a:noFill/>
              <a:miter lim="800000"/>
              <a:headEnd/>
              <a:tailEnd/>
            </a:ln>
          </p:spPr>
          <p:txBody>
            <a:bodyPr wrap="none" lIns="92075" tIns="46038" rIns="92075" bIns="46038" anchor="ctr">
              <a:spAutoFit/>
            </a:bodyPr>
            <a:lstStyle/>
            <a:p>
              <a:pPr algn="ctr" eaLnBrk="0" hangingPunct="0">
                <a:tabLst>
                  <a:tab pos="482600" algn="l"/>
                </a:tabLst>
              </a:pPr>
              <a:r>
                <a:rPr lang="en-US" b="1"/>
                <a:t>MGMTech</a:t>
              </a:r>
              <a:endParaRPr lang="en-US" altLang="ko-KR" b="1">
                <a:latin typeface="Dotum"/>
              </a:endParaRPr>
            </a:p>
          </p:txBody>
        </p:sp>
        <p:sp>
          <p:nvSpPr>
            <p:cNvPr id="16408" name="Rectangle 4343"/>
            <p:cNvSpPr>
              <a:spLocks noChangeArrowheads="1"/>
            </p:cNvSpPr>
            <p:nvPr/>
          </p:nvSpPr>
          <p:spPr bwMode="auto">
            <a:xfrm>
              <a:off x="1256" y="1402"/>
              <a:ext cx="314" cy="241"/>
            </a:xfrm>
            <a:prstGeom prst="rect">
              <a:avLst/>
            </a:prstGeom>
            <a:noFill/>
            <a:ln w="9525">
              <a:noFill/>
              <a:miter lim="800000"/>
              <a:headEnd/>
              <a:tailEnd/>
            </a:ln>
          </p:spPr>
          <p:txBody>
            <a:bodyPr wrap="none" lIns="92075" tIns="46038" rIns="92075" bIns="46038" anchor="ctr">
              <a:spAutoFit/>
            </a:bodyPr>
            <a:lstStyle/>
            <a:p>
              <a:pPr eaLnBrk="0" hangingPunct="0">
                <a:tabLst>
                  <a:tab pos="482600" algn="l"/>
                </a:tabLst>
              </a:pPr>
              <a:r>
                <a:rPr lang="en-US" b="1"/>
                <a:t>ATI</a:t>
              </a:r>
              <a:endParaRPr lang="en-US" altLang="ko-KR" b="1">
                <a:latin typeface="Dotum"/>
              </a:endParaRPr>
            </a:p>
          </p:txBody>
        </p:sp>
        <p:sp>
          <p:nvSpPr>
            <p:cNvPr id="16409" name="Rectangle 4344"/>
            <p:cNvSpPr>
              <a:spLocks noChangeArrowheads="1"/>
            </p:cNvSpPr>
            <p:nvPr/>
          </p:nvSpPr>
          <p:spPr bwMode="auto">
            <a:xfrm>
              <a:off x="1234" y="2320"/>
              <a:ext cx="468" cy="241"/>
            </a:xfrm>
            <a:prstGeom prst="rect">
              <a:avLst/>
            </a:prstGeom>
            <a:noFill/>
            <a:ln w="9525">
              <a:noFill/>
              <a:miter lim="800000"/>
              <a:headEnd/>
              <a:tailEnd/>
            </a:ln>
          </p:spPr>
          <p:txBody>
            <a:bodyPr wrap="none" lIns="92075" tIns="46038" rIns="92075" bIns="46038" anchor="ctr">
              <a:spAutoFit/>
            </a:bodyPr>
            <a:lstStyle/>
            <a:p>
              <a:pPr algn="ctr" eaLnBrk="0" hangingPunct="0">
                <a:tabLst>
                  <a:tab pos="482600" algn="l"/>
                </a:tabLst>
              </a:pPr>
              <a:r>
                <a:rPr lang="en-US" b="1"/>
                <a:t>RSHU</a:t>
              </a:r>
              <a:endParaRPr lang="en-US" altLang="ko-KR" b="1">
                <a:latin typeface="Dotum"/>
              </a:endParaRPr>
            </a:p>
          </p:txBody>
        </p:sp>
        <p:sp>
          <p:nvSpPr>
            <p:cNvPr id="16410" name="Line 4347"/>
            <p:cNvSpPr>
              <a:spLocks noChangeShapeType="1"/>
            </p:cNvSpPr>
            <p:nvPr/>
          </p:nvSpPr>
          <p:spPr bwMode="auto">
            <a:xfrm>
              <a:off x="1839" y="1298"/>
              <a:ext cx="771" cy="0"/>
            </a:xfrm>
            <a:prstGeom prst="line">
              <a:avLst/>
            </a:prstGeom>
            <a:noFill/>
            <a:ln w="19050" cap="rnd">
              <a:solidFill>
                <a:schemeClr val="tx1"/>
              </a:solidFill>
              <a:prstDash val="sysDot"/>
              <a:round/>
              <a:headEnd type="oval" w="med" len="med"/>
              <a:tailEnd/>
            </a:ln>
          </p:spPr>
          <p:txBody>
            <a:bodyPr wrap="none" lIns="92075" tIns="46038" rIns="92075" bIns="46038" anchor="ctr"/>
            <a:lstStyle/>
            <a:p>
              <a:endParaRPr lang="ru-RU"/>
            </a:p>
          </p:txBody>
        </p:sp>
        <p:sp>
          <p:nvSpPr>
            <p:cNvPr id="16411" name="Line 4354"/>
            <p:cNvSpPr>
              <a:spLocks noChangeShapeType="1"/>
            </p:cNvSpPr>
            <p:nvPr/>
          </p:nvSpPr>
          <p:spPr bwMode="auto">
            <a:xfrm>
              <a:off x="2316" y="2228"/>
              <a:ext cx="771" cy="0"/>
            </a:xfrm>
            <a:prstGeom prst="line">
              <a:avLst/>
            </a:prstGeom>
            <a:noFill/>
            <a:ln w="19050" cap="rnd">
              <a:solidFill>
                <a:schemeClr val="tx1"/>
              </a:solidFill>
              <a:prstDash val="sysDot"/>
              <a:round/>
              <a:headEnd type="oval" w="med" len="med"/>
              <a:tailEnd/>
            </a:ln>
          </p:spPr>
          <p:txBody>
            <a:bodyPr wrap="none" lIns="92075" tIns="46038" rIns="92075" bIns="46038" anchor="ctr"/>
            <a:lstStyle/>
            <a:p>
              <a:endParaRPr lang="ru-RU"/>
            </a:p>
          </p:txBody>
        </p:sp>
        <p:sp>
          <p:nvSpPr>
            <p:cNvPr id="16412" name="Line 4356"/>
            <p:cNvSpPr>
              <a:spLocks noChangeShapeType="1"/>
            </p:cNvSpPr>
            <p:nvPr/>
          </p:nvSpPr>
          <p:spPr bwMode="auto">
            <a:xfrm>
              <a:off x="2792" y="3158"/>
              <a:ext cx="771" cy="0"/>
            </a:xfrm>
            <a:prstGeom prst="line">
              <a:avLst/>
            </a:prstGeom>
            <a:noFill/>
            <a:ln w="19050" cap="rnd">
              <a:solidFill>
                <a:schemeClr val="tx1"/>
              </a:solidFill>
              <a:prstDash val="sysDot"/>
              <a:round/>
              <a:headEnd type="oval" w="med" len="med"/>
              <a:tailEnd/>
            </a:ln>
          </p:spPr>
          <p:txBody>
            <a:bodyPr wrap="none" lIns="92075" tIns="46038" rIns="92075" bIns="46038" anchor="ctr"/>
            <a:lstStyle/>
            <a:p>
              <a:endParaRPr lang="ru-RU"/>
            </a:p>
          </p:txBody>
        </p:sp>
        <p:grpSp>
          <p:nvGrpSpPr>
            <p:cNvPr id="16413" name="Group 4395"/>
            <p:cNvGrpSpPr>
              <a:grpSpLocks/>
            </p:cNvGrpSpPr>
            <p:nvPr/>
          </p:nvGrpSpPr>
          <p:grpSpPr bwMode="auto">
            <a:xfrm>
              <a:off x="2444" y="1031"/>
              <a:ext cx="2788" cy="757"/>
              <a:chOff x="2895" y="805"/>
              <a:chExt cx="2788" cy="757"/>
            </a:xfrm>
          </p:grpSpPr>
          <p:sp>
            <p:nvSpPr>
              <p:cNvPr id="16425" name="Rectangle 4381"/>
              <p:cNvSpPr>
                <a:spLocks noChangeArrowheads="1"/>
              </p:cNvSpPr>
              <p:nvPr/>
            </p:nvSpPr>
            <p:spPr bwMode="auto">
              <a:xfrm>
                <a:off x="3049" y="1181"/>
                <a:ext cx="1826" cy="381"/>
              </a:xfrm>
              <a:prstGeom prst="rect">
                <a:avLst/>
              </a:prstGeom>
              <a:noFill/>
              <a:ln w="9525">
                <a:noFill/>
                <a:miter lim="800000"/>
                <a:headEnd/>
                <a:tailEnd/>
              </a:ln>
            </p:spPr>
            <p:txBody>
              <a:bodyPr wrap="none" lIns="92075" tIns="46038" rIns="92075" bIns="46038" anchor="ctr">
                <a:spAutoFit/>
              </a:bodyPr>
              <a:lstStyle/>
              <a:p>
                <a:pPr eaLnBrk="0" latinLnBrk="1" hangingPunct="0">
                  <a:tabLst>
                    <a:tab pos="482600" algn="l"/>
                  </a:tabLst>
                </a:pPr>
                <a:r>
                  <a:rPr lang="en-US" sz="3200"/>
                  <a:t>BIP-M + BIP-MT</a:t>
                </a:r>
              </a:p>
            </p:txBody>
          </p:sp>
          <p:grpSp>
            <p:nvGrpSpPr>
              <p:cNvPr id="16426" name="Group 4388"/>
              <p:cNvGrpSpPr>
                <a:grpSpLocks/>
              </p:cNvGrpSpPr>
              <p:nvPr/>
            </p:nvGrpSpPr>
            <p:grpSpPr bwMode="auto">
              <a:xfrm>
                <a:off x="3081" y="1051"/>
                <a:ext cx="1977" cy="45"/>
                <a:chOff x="3081" y="1051"/>
                <a:chExt cx="1977" cy="45"/>
              </a:xfrm>
            </p:grpSpPr>
            <p:sp>
              <p:nvSpPr>
                <p:cNvPr id="16428" name="Rectangle 4385"/>
                <p:cNvSpPr>
                  <a:spLocks noChangeArrowheads="1"/>
                </p:cNvSpPr>
                <p:nvPr/>
              </p:nvSpPr>
              <p:spPr bwMode="auto">
                <a:xfrm>
                  <a:off x="3606" y="1051"/>
                  <a:ext cx="1452" cy="45"/>
                </a:xfrm>
                <a:prstGeom prst="rect">
                  <a:avLst/>
                </a:prstGeom>
                <a:solidFill>
                  <a:schemeClr val="accent2"/>
                </a:solidFill>
                <a:ln w="9525">
                  <a:noFill/>
                  <a:miter lim="800000"/>
                  <a:headEnd/>
                  <a:tailEnd/>
                </a:ln>
              </p:spPr>
              <p:txBody>
                <a:bodyPr wrap="none" lIns="92075" tIns="46038" rIns="92075" bIns="46038" anchor="ctr"/>
                <a:lstStyle/>
                <a:p>
                  <a:pPr eaLnBrk="0" hangingPunct="0"/>
                  <a:endParaRPr lang="en-US"/>
                </a:p>
              </p:txBody>
            </p:sp>
            <p:sp>
              <p:nvSpPr>
                <p:cNvPr id="16429" name="Rectangle 4384"/>
                <p:cNvSpPr>
                  <a:spLocks noChangeArrowheads="1"/>
                </p:cNvSpPr>
                <p:nvPr/>
              </p:nvSpPr>
              <p:spPr bwMode="auto">
                <a:xfrm>
                  <a:off x="3081" y="1051"/>
                  <a:ext cx="1387" cy="45"/>
                </a:xfrm>
                <a:prstGeom prst="rect">
                  <a:avLst/>
                </a:prstGeom>
                <a:solidFill>
                  <a:srgbClr val="3366FF"/>
                </a:solidFill>
                <a:ln w="9525">
                  <a:noFill/>
                  <a:miter lim="800000"/>
                  <a:headEnd/>
                  <a:tailEnd/>
                </a:ln>
              </p:spPr>
              <p:txBody>
                <a:bodyPr wrap="none" lIns="92075" tIns="46038" rIns="92075" bIns="46038" anchor="ctr"/>
                <a:lstStyle/>
                <a:p>
                  <a:pPr eaLnBrk="0" hangingPunct="0"/>
                  <a:endParaRPr lang="en-US"/>
                </a:p>
              </p:txBody>
            </p:sp>
          </p:grpSp>
          <p:sp>
            <p:nvSpPr>
              <p:cNvPr id="16427" name="Text Box 4386"/>
              <p:cNvSpPr txBox="1">
                <a:spLocks noChangeArrowheads="1"/>
              </p:cNvSpPr>
              <p:nvPr/>
            </p:nvSpPr>
            <p:spPr bwMode="auto">
              <a:xfrm>
                <a:off x="2895" y="805"/>
                <a:ext cx="2788" cy="241"/>
              </a:xfrm>
              <a:prstGeom prst="rect">
                <a:avLst/>
              </a:prstGeom>
              <a:noFill/>
              <a:ln w="9525">
                <a:noFill/>
                <a:miter lim="800000"/>
                <a:headEnd/>
                <a:tailEnd/>
              </a:ln>
            </p:spPr>
            <p:txBody>
              <a:bodyPr wrap="none" lIns="92075" tIns="46038" rIns="92075" bIns="46038">
                <a:spAutoFit/>
              </a:bodyPr>
              <a:lstStyle/>
              <a:p>
                <a:pPr eaLnBrk="0" hangingPunct="0"/>
                <a:r>
                  <a:rPr lang="en-US"/>
                  <a:t>Professional Development &amp; Job Retraining</a:t>
                </a:r>
                <a:r>
                  <a:rPr lang="ru-RU"/>
                  <a:t> </a:t>
                </a:r>
                <a:endParaRPr lang="en-US" altLang="ko-KR">
                  <a:latin typeface="Dotum"/>
                </a:endParaRPr>
              </a:p>
            </p:txBody>
          </p:sp>
        </p:grpSp>
        <p:grpSp>
          <p:nvGrpSpPr>
            <p:cNvPr id="16414" name="Group 4396"/>
            <p:cNvGrpSpPr>
              <a:grpSpLocks/>
            </p:cNvGrpSpPr>
            <p:nvPr/>
          </p:nvGrpSpPr>
          <p:grpSpPr bwMode="auto">
            <a:xfrm>
              <a:off x="2996" y="1999"/>
              <a:ext cx="2096" cy="675"/>
              <a:chOff x="3356" y="1999"/>
              <a:chExt cx="2096" cy="675"/>
            </a:xfrm>
          </p:grpSpPr>
          <p:sp>
            <p:nvSpPr>
              <p:cNvPr id="16420" name="Rectangle 4383"/>
              <p:cNvSpPr>
                <a:spLocks noChangeArrowheads="1"/>
              </p:cNvSpPr>
              <p:nvPr/>
            </p:nvSpPr>
            <p:spPr bwMode="auto">
              <a:xfrm>
                <a:off x="3356" y="2533"/>
                <a:ext cx="140" cy="141"/>
              </a:xfrm>
              <a:prstGeom prst="rect">
                <a:avLst/>
              </a:prstGeom>
              <a:noFill/>
              <a:ln w="9525">
                <a:noFill/>
                <a:miter lim="800000"/>
                <a:headEnd/>
                <a:tailEnd/>
              </a:ln>
            </p:spPr>
            <p:txBody>
              <a:bodyPr wrap="none" lIns="92075" tIns="46038" rIns="92075" bIns="46038" anchor="ctr">
                <a:spAutoFit/>
              </a:bodyPr>
              <a:lstStyle/>
              <a:p>
                <a:pPr eaLnBrk="0" latinLnBrk="1" hangingPunct="0"/>
                <a:r>
                  <a:rPr lang="ru-RU" sz="800"/>
                  <a:t>.</a:t>
                </a:r>
                <a:endParaRPr lang="en-US" altLang="ko-KR" sz="800">
                  <a:solidFill>
                    <a:schemeClr val="bg2"/>
                  </a:solidFill>
                  <a:latin typeface="Dotum"/>
                  <a:cs typeface="Arial" charset="0"/>
                </a:endParaRPr>
              </a:p>
            </p:txBody>
          </p:sp>
          <p:grpSp>
            <p:nvGrpSpPr>
              <p:cNvPr id="16421" name="Group 4389"/>
              <p:cNvGrpSpPr>
                <a:grpSpLocks/>
              </p:cNvGrpSpPr>
              <p:nvPr/>
            </p:nvGrpSpPr>
            <p:grpSpPr bwMode="auto">
              <a:xfrm>
                <a:off x="3475" y="2205"/>
                <a:ext cx="1977" cy="45"/>
                <a:chOff x="3081" y="1051"/>
                <a:chExt cx="1977" cy="45"/>
              </a:xfrm>
            </p:grpSpPr>
            <p:sp>
              <p:nvSpPr>
                <p:cNvPr id="16423" name="Rectangle 4390"/>
                <p:cNvSpPr>
                  <a:spLocks noChangeArrowheads="1"/>
                </p:cNvSpPr>
                <p:nvPr/>
              </p:nvSpPr>
              <p:spPr bwMode="auto">
                <a:xfrm>
                  <a:off x="3606" y="1051"/>
                  <a:ext cx="1452" cy="45"/>
                </a:xfrm>
                <a:prstGeom prst="rect">
                  <a:avLst/>
                </a:prstGeom>
                <a:solidFill>
                  <a:srgbClr val="008000"/>
                </a:solidFill>
                <a:ln w="9525">
                  <a:noFill/>
                  <a:miter lim="800000"/>
                  <a:headEnd/>
                  <a:tailEnd/>
                </a:ln>
              </p:spPr>
              <p:txBody>
                <a:bodyPr wrap="none" lIns="92075" tIns="46038" rIns="92075" bIns="46038" anchor="ctr"/>
                <a:lstStyle/>
                <a:p>
                  <a:pPr eaLnBrk="0" hangingPunct="0"/>
                  <a:endParaRPr lang="en-US"/>
                </a:p>
              </p:txBody>
            </p:sp>
            <p:sp>
              <p:nvSpPr>
                <p:cNvPr id="16424" name="Rectangle 4391"/>
                <p:cNvSpPr>
                  <a:spLocks noChangeArrowheads="1"/>
                </p:cNvSpPr>
                <p:nvPr/>
              </p:nvSpPr>
              <p:spPr bwMode="auto">
                <a:xfrm>
                  <a:off x="3081" y="1051"/>
                  <a:ext cx="1387" cy="45"/>
                </a:xfrm>
                <a:prstGeom prst="rect">
                  <a:avLst/>
                </a:prstGeom>
                <a:solidFill>
                  <a:schemeClr val="folHlink"/>
                </a:solidFill>
                <a:ln w="9525">
                  <a:noFill/>
                  <a:miter lim="800000"/>
                  <a:headEnd/>
                  <a:tailEnd/>
                </a:ln>
              </p:spPr>
              <p:txBody>
                <a:bodyPr wrap="none" lIns="92075" tIns="46038" rIns="92075" bIns="46038" anchor="ctr"/>
                <a:lstStyle/>
                <a:p>
                  <a:pPr eaLnBrk="0" hangingPunct="0"/>
                  <a:endParaRPr lang="en-US"/>
                </a:p>
              </p:txBody>
            </p:sp>
          </p:grpSp>
          <p:sp>
            <p:nvSpPr>
              <p:cNvPr id="16422" name="Text Box 4392"/>
              <p:cNvSpPr txBox="1">
                <a:spLocks noChangeArrowheads="1"/>
              </p:cNvSpPr>
              <p:nvPr/>
            </p:nvSpPr>
            <p:spPr bwMode="auto">
              <a:xfrm>
                <a:off x="3461" y="1999"/>
                <a:ext cx="1920" cy="241"/>
              </a:xfrm>
              <a:prstGeom prst="rect">
                <a:avLst/>
              </a:prstGeom>
              <a:noFill/>
              <a:ln w="9525">
                <a:noFill/>
                <a:miter lim="800000"/>
                <a:headEnd/>
                <a:tailEnd/>
              </a:ln>
            </p:spPr>
            <p:txBody>
              <a:bodyPr wrap="none" lIns="92075" tIns="46038" rIns="92075" bIns="46038">
                <a:spAutoFit/>
              </a:bodyPr>
              <a:lstStyle/>
              <a:p>
                <a:pPr algn="ctr" eaLnBrk="0" hangingPunct="0">
                  <a:tabLst>
                    <a:tab pos="482600" algn="l"/>
                  </a:tabLst>
                </a:pPr>
                <a:r>
                  <a:rPr lang="en-US" altLang="ko-KR">
                    <a:cs typeface="Arial" charset="0"/>
                  </a:rPr>
                  <a:t>Academic Education / Degree</a:t>
                </a:r>
              </a:p>
            </p:txBody>
          </p:sp>
        </p:grpSp>
        <p:grpSp>
          <p:nvGrpSpPr>
            <p:cNvPr id="16415" name="Group 4397"/>
            <p:cNvGrpSpPr>
              <a:grpSpLocks/>
            </p:cNvGrpSpPr>
            <p:nvPr/>
          </p:nvGrpSpPr>
          <p:grpSpPr bwMode="auto">
            <a:xfrm>
              <a:off x="3277" y="2908"/>
              <a:ext cx="2279" cy="274"/>
              <a:chOff x="3173" y="1976"/>
              <a:chExt cx="2279" cy="274"/>
            </a:xfrm>
          </p:grpSpPr>
          <p:grpSp>
            <p:nvGrpSpPr>
              <p:cNvPr id="16416" name="Group 4400"/>
              <p:cNvGrpSpPr>
                <a:grpSpLocks/>
              </p:cNvGrpSpPr>
              <p:nvPr/>
            </p:nvGrpSpPr>
            <p:grpSpPr bwMode="auto">
              <a:xfrm>
                <a:off x="3475" y="2205"/>
                <a:ext cx="1977" cy="45"/>
                <a:chOff x="3081" y="1051"/>
                <a:chExt cx="1977" cy="45"/>
              </a:xfrm>
            </p:grpSpPr>
            <p:sp>
              <p:nvSpPr>
                <p:cNvPr id="16418" name="Rectangle 4401"/>
                <p:cNvSpPr>
                  <a:spLocks noChangeArrowheads="1"/>
                </p:cNvSpPr>
                <p:nvPr/>
              </p:nvSpPr>
              <p:spPr bwMode="auto">
                <a:xfrm>
                  <a:off x="3606" y="1051"/>
                  <a:ext cx="1452" cy="45"/>
                </a:xfrm>
                <a:prstGeom prst="rect">
                  <a:avLst/>
                </a:prstGeom>
                <a:solidFill>
                  <a:srgbClr val="FF9900"/>
                </a:solidFill>
                <a:ln w="9525">
                  <a:noFill/>
                  <a:miter lim="800000"/>
                  <a:headEnd/>
                  <a:tailEnd/>
                </a:ln>
              </p:spPr>
              <p:txBody>
                <a:bodyPr wrap="none" lIns="92075" tIns="46038" rIns="92075" bIns="46038" anchor="ctr"/>
                <a:lstStyle/>
                <a:p>
                  <a:pPr eaLnBrk="0" hangingPunct="0"/>
                  <a:endParaRPr lang="en-US"/>
                </a:p>
              </p:txBody>
            </p:sp>
            <p:sp>
              <p:nvSpPr>
                <p:cNvPr id="16419" name="Rectangle 4402"/>
                <p:cNvSpPr>
                  <a:spLocks noChangeArrowheads="1"/>
                </p:cNvSpPr>
                <p:nvPr/>
              </p:nvSpPr>
              <p:spPr bwMode="auto">
                <a:xfrm>
                  <a:off x="3081" y="1051"/>
                  <a:ext cx="1387" cy="45"/>
                </a:xfrm>
                <a:prstGeom prst="rect">
                  <a:avLst/>
                </a:prstGeom>
                <a:solidFill>
                  <a:srgbClr val="FFCC00"/>
                </a:solidFill>
                <a:ln w="9525">
                  <a:noFill/>
                  <a:miter lim="800000"/>
                  <a:headEnd/>
                  <a:tailEnd/>
                </a:ln>
              </p:spPr>
              <p:txBody>
                <a:bodyPr wrap="none" lIns="92075" tIns="46038" rIns="92075" bIns="46038" anchor="ctr"/>
                <a:lstStyle/>
                <a:p>
                  <a:pPr eaLnBrk="0" hangingPunct="0"/>
                  <a:endParaRPr lang="en-US"/>
                </a:p>
              </p:txBody>
            </p:sp>
          </p:grpSp>
          <p:sp>
            <p:nvSpPr>
              <p:cNvPr id="16417" name="Text Box 4403"/>
              <p:cNvSpPr txBox="1">
                <a:spLocks noChangeArrowheads="1"/>
              </p:cNvSpPr>
              <p:nvPr/>
            </p:nvSpPr>
            <p:spPr bwMode="auto">
              <a:xfrm>
                <a:off x="3173" y="1976"/>
                <a:ext cx="1401" cy="241"/>
              </a:xfrm>
              <a:prstGeom prst="rect">
                <a:avLst/>
              </a:prstGeom>
              <a:noFill/>
              <a:ln w="9525">
                <a:noFill/>
                <a:miter lim="800000"/>
                <a:headEnd/>
                <a:tailEnd/>
              </a:ln>
            </p:spPr>
            <p:txBody>
              <a:bodyPr wrap="none" lIns="92075" tIns="46038" rIns="92075" bIns="46038">
                <a:spAutoFit/>
              </a:bodyPr>
              <a:lstStyle/>
              <a:p>
                <a:pPr algn="ctr" eaLnBrk="0" hangingPunct="0">
                  <a:tabLst>
                    <a:tab pos="482600" algn="l"/>
                  </a:tabLst>
                </a:pPr>
                <a:r>
                  <a:rPr lang="en-US" altLang="ko-KR">
                    <a:cs typeface="Arial" charset="0"/>
                  </a:rPr>
                  <a:t>Vocational Education</a:t>
                </a:r>
                <a:endParaRPr lang="en-US" altLang="ko-KR" sz="2000">
                  <a:cs typeface="Arial" charset="0"/>
                </a:endParaRPr>
              </a:p>
            </p:txBody>
          </p:sp>
        </p:grpSp>
      </p:grpSp>
      <p:sp>
        <p:nvSpPr>
          <p:cNvPr id="16388" name="Rectangle 4381"/>
          <p:cNvSpPr>
            <a:spLocks noChangeArrowheads="1"/>
          </p:cNvSpPr>
          <p:nvPr/>
        </p:nvSpPr>
        <p:spPr bwMode="auto">
          <a:xfrm>
            <a:off x="6176963" y="3680010"/>
            <a:ext cx="1200650" cy="585418"/>
          </a:xfrm>
          <a:prstGeom prst="rect">
            <a:avLst/>
          </a:prstGeom>
          <a:noFill/>
          <a:ln w="9525">
            <a:noFill/>
            <a:miter lim="800000"/>
            <a:headEnd/>
            <a:tailEnd/>
          </a:ln>
        </p:spPr>
        <p:txBody>
          <a:bodyPr wrap="none" lIns="92075" tIns="46038" rIns="92075" bIns="46038" anchor="ctr">
            <a:spAutoFit/>
          </a:bodyPr>
          <a:lstStyle/>
          <a:p>
            <a:pPr eaLnBrk="0" latinLnBrk="1" hangingPunct="0">
              <a:tabLst>
                <a:tab pos="482600" algn="l"/>
              </a:tabLst>
            </a:pPr>
            <a:r>
              <a:rPr lang="en-US" sz="3200"/>
              <a:t>BIP-M</a:t>
            </a:r>
          </a:p>
        </p:txBody>
      </p:sp>
      <p:sp>
        <p:nvSpPr>
          <p:cNvPr id="16389" name="Rectangle 4381"/>
          <p:cNvSpPr>
            <a:spLocks noChangeArrowheads="1"/>
          </p:cNvSpPr>
          <p:nvPr/>
        </p:nvSpPr>
        <p:spPr bwMode="auto">
          <a:xfrm>
            <a:off x="6176964" y="5156385"/>
            <a:ext cx="1401025" cy="585418"/>
          </a:xfrm>
          <a:prstGeom prst="rect">
            <a:avLst/>
          </a:prstGeom>
          <a:noFill/>
          <a:ln w="9525">
            <a:noFill/>
            <a:miter lim="800000"/>
            <a:headEnd/>
            <a:tailEnd/>
          </a:ln>
        </p:spPr>
        <p:txBody>
          <a:bodyPr wrap="none" lIns="92075" tIns="46038" rIns="92075" bIns="46038" anchor="ctr">
            <a:spAutoFit/>
          </a:bodyPr>
          <a:lstStyle/>
          <a:p>
            <a:pPr eaLnBrk="0" latinLnBrk="1" hangingPunct="0">
              <a:tabLst>
                <a:tab pos="482600" algn="l"/>
              </a:tabLst>
            </a:pPr>
            <a:r>
              <a:rPr lang="en-US" sz="3200"/>
              <a:t>BIP-MT</a:t>
            </a:r>
          </a:p>
        </p:txBody>
      </p:sp>
    </p:spTree>
    <p:extLst>
      <p:ext uri="{BB962C8B-B14F-4D97-AF65-F5344CB8AC3E}">
        <p14:creationId xmlns:p14="http://schemas.microsoft.com/office/powerpoint/2010/main" val="1964056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6166329" y="547907"/>
            <a:ext cx="1791375" cy="6310093"/>
          </a:xfrm>
          <a:prstGeom prst="rect">
            <a:avLst/>
          </a:pr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SCHOTI/COCOM</a:t>
            </a:r>
            <a:endParaRPr lang="en-US" sz="2400" dirty="0"/>
          </a:p>
        </p:txBody>
      </p:sp>
      <p:sp>
        <p:nvSpPr>
          <p:cNvPr id="54" name="Rectangle 53"/>
          <p:cNvSpPr/>
          <p:nvPr/>
        </p:nvSpPr>
        <p:spPr>
          <a:xfrm>
            <a:off x="7951070" y="510147"/>
            <a:ext cx="4082159" cy="631009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143340" y="506870"/>
            <a:ext cx="6030777" cy="631009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335360" y="1799141"/>
            <a:ext cx="1632181" cy="830997"/>
          </a:xfrm>
          <a:prstGeom prst="rect">
            <a:avLst/>
          </a:prstGeom>
          <a:solidFill>
            <a:schemeClr val="accent5">
              <a:lumMod val="60000"/>
              <a:lumOff val="40000"/>
            </a:schemeClr>
          </a:solidFill>
          <a:ln>
            <a:solidFill>
              <a:schemeClr val="accent1"/>
            </a:solidFill>
          </a:ln>
        </p:spPr>
        <p:txBody>
          <a:bodyPr wrap="square" rtlCol="0">
            <a:spAutoFit/>
          </a:bodyPr>
          <a:lstStyle/>
          <a:p>
            <a:r>
              <a:rPr lang="en-US" sz="1600" dirty="0"/>
              <a:t>Core Meteorology</a:t>
            </a:r>
            <a:br>
              <a:rPr lang="en-US" sz="1600" dirty="0"/>
            </a:br>
            <a:r>
              <a:rPr lang="en-US" sz="1600" dirty="0"/>
              <a:t>Qualifications</a:t>
            </a:r>
          </a:p>
        </p:txBody>
      </p:sp>
      <p:sp>
        <p:nvSpPr>
          <p:cNvPr id="5" name="TextBox 4"/>
          <p:cNvSpPr txBox="1"/>
          <p:nvPr/>
        </p:nvSpPr>
        <p:spPr>
          <a:xfrm>
            <a:off x="335360" y="4747648"/>
            <a:ext cx="1632181" cy="1077218"/>
          </a:xfrm>
          <a:prstGeom prst="rect">
            <a:avLst/>
          </a:prstGeom>
          <a:solidFill>
            <a:schemeClr val="accent5">
              <a:lumMod val="60000"/>
              <a:lumOff val="40000"/>
            </a:schemeClr>
          </a:solidFill>
          <a:ln>
            <a:solidFill>
              <a:schemeClr val="accent1"/>
            </a:solidFill>
          </a:ln>
        </p:spPr>
        <p:txBody>
          <a:bodyPr wrap="square" rtlCol="0">
            <a:spAutoFit/>
          </a:bodyPr>
          <a:lstStyle/>
          <a:p>
            <a:r>
              <a:rPr lang="en-US" sz="1600" dirty="0"/>
              <a:t>Core Meteorology (Technician-level) Qualifications</a:t>
            </a:r>
          </a:p>
        </p:txBody>
      </p:sp>
      <p:sp>
        <p:nvSpPr>
          <p:cNvPr id="6" name="TextBox 5"/>
          <p:cNvSpPr txBox="1"/>
          <p:nvPr/>
        </p:nvSpPr>
        <p:spPr>
          <a:xfrm>
            <a:off x="2735627" y="692697"/>
            <a:ext cx="1775883" cy="1569660"/>
          </a:xfrm>
          <a:prstGeom prst="rect">
            <a:avLst/>
          </a:prstGeom>
          <a:solidFill>
            <a:schemeClr val="accent5">
              <a:lumMod val="60000"/>
              <a:lumOff val="40000"/>
            </a:schemeClr>
          </a:solidFill>
          <a:ln>
            <a:solidFill>
              <a:schemeClr val="accent1"/>
            </a:solidFill>
          </a:ln>
        </p:spPr>
        <p:txBody>
          <a:bodyPr wrap="square" rtlCol="0">
            <a:spAutoFit/>
          </a:bodyPr>
          <a:lstStyle/>
          <a:p>
            <a:r>
              <a:rPr lang="en-US" sz="1600" dirty="0"/>
              <a:t>Advanced Meteorological Theory and Quantitative Methods Qualifications</a:t>
            </a:r>
          </a:p>
        </p:txBody>
      </p:sp>
      <p:sp>
        <p:nvSpPr>
          <p:cNvPr id="7" name="TextBox 6"/>
          <p:cNvSpPr txBox="1"/>
          <p:nvPr/>
        </p:nvSpPr>
        <p:spPr>
          <a:xfrm>
            <a:off x="2735627" y="2660915"/>
            <a:ext cx="1775883" cy="830997"/>
          </a:xfrm>
          <a:prstGeom prst="rect">
            <a:avLst/>
          </a:prstGeom>
          <a:solidFill>
            <a:schemeClr val="accent5">
              <a:lumMod val="60000"/>
              <a:lumOff val="40000"/>
            </a:schemeClr>
          </a:solidFill>
          <a:ln>
            <a:solidFill>
              <a:schemeClr val="accent1"/>
            </a:solidFill>
          </a:ln>
        </p:spPr>
        <p:txBody>
          <a:bodyPr wrap="square" rtlCol="0">
            <a:spAutoFit/>
          </a:bodyPr>
          <a:lstStyle/>
          <a:p>
            <a:r>
              <a:rPr lang="en-US" sz="1600" dirty="0"/>
              <a:t>Applied Meteorology  Qualifications</a:t>
            </a:r>
          </a:p>
        </p:txBody>
      </p:sp>
      <p:sp>
        <p:nvSpPr>
          <p:cNvPr id="8" name="TextBox 7"/>
          <p:cNvSpPr txBox="1"/>
          <p:nvPr/>
        </p:nvSpPr>
        <p:spPr>
          <a:xfrm>
            <a:off x="2735627" y="4988010"/>
            <a:ext cx="1775883" cy="830997"/>
          </a:xfrm>
          <a:prstGeom prst="rect">
            <a:avLst/>
          </a:prstGeom>
          <a:solidFill>
            <a:schemeClr val="accent5">
              <a:lumMod val="60000"/>
              <a:lumOff val="40000"/>
            </a:schemeClr>
          </a:solidFill>
          <a:ln>
            <a:solidFill>
              <a:schemeClr val="accent1"/>
            </a:solidFill>
          </a:ln>
        </p:spPr>
        <p:txBody>
          <a:bodyPr wrap="square" rtlCol="0">
            <a:spAutoFit/>
          </a:bodyPr>
          <a:lstStyle/>
          <a:p>
            <a:r>
              <a:rPr lang="en-US" sz="1600" dirty="0"/>
              <a:t>Additional Technical   Qualifications</a:t>
            </a:r>
          </a:p>
        </p:txBody>
      </p:sp>
      <p:sp>
        <p:nvSpPr>
          <p:cNvPr id="9" name="TextBox 8"/>
          <p:cNvSpPr txBox="1"/>
          <p:nvPr/>
        </p:nvSpPr>
        <p:spPr>
          <a:xfrm>
            <a:off x="6288022" y="1183181"/>
            <a:ext cx="1632181"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R &amp; D Meteorologist</a:t>
            </a:r>
          </a:p>
        </p:txBody>
      </p:sp>
      <p:sp>
        <p:nvSpPr>
          <p:cNvPr id="10" name="TextBox 9"/>
          <p:cNvSpPr txBox="1"/>
          <p:nvPr/>
        </p:nvSpPr>
        <p:spPr>
          <a:xfrm>
            <a:off x="6288022" y="2902647"/>
            <a:ext cx="1632181"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Applied</a:t>
            </a:r>
          </a:p>
          <a:p>
            <a:r>
              <a:rPr lang="en-US" sz="1600" dirty="0"/>
              <a:t>Meteorologist</a:t>
            </a:r>
          </a:p>
        </p:txBody>
      </p:sp>
      <p:sp>
        <p:nvSpPr>
          <p:cNvPr id="11" name="TextBox 10"/>
          <p:cNvSpPr txBox="1"/>
          <p:nvPr/>
        </p:nvSpPr>
        <p:spPr>
          <a:xfrm>
            <a:off x="6288022" y="5114114"/>
            <a:ext cx="1632181"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Meteorologist</a:t>
            </a:r>
          </a:p>
          <a:p>
            <a:r>
              <a:rPr lang="en-US" sz="1600" dirty="0"/>
              <a:t>Technician</a:t>
            </a:r>
          </a:p>
        </p:txBody>
      </p:sp>
      <p:sp>
        <p:nvSpPr>
          <p:cNvPr id="12" name="TextBox 11"/>
          <p:cNvSpPr txBox="1"/>
          <p:nvPr/>
        </p:nvSpPr>
        <p:spPr>
          <a:xfrm>
            <a:off x="9227264" y="605202"/>
            <a:ext cx="2610832"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Research Meteorologist/Professor</a:t>
            </a:r>
          </a:p>
        </p:txBody>
      </p:sp>
      <p:sp>
        <p:nvSpPr>
          <p:cNvPr id="13" name="TextBox 12"/>
          <p:cNvSpPr txBox="1"/>
          <p:nvPr/>
        </p:nvSpPr>
        <p:spPr>
          <a:xfrm>
            <a:off x="9227264" y="1316766"/>
            <a:ext cx="2610832" cy="338554"/>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Product Development</a:t>
            </a:r>
          </a:p>
        </p:txBody>
      </p:sp>
      <p:sp>
        <p:nvSpPr>
          <p:cNvPr id="14" name="TextBox 13"/>
          <p:cNvSpPr txBox="1"/>
          <p:nvPr/>
        </p:nvSpPr>
        <p:spPr>
          <a:xfrm>
            <a:off x="9225488" y="1674921"/>
            <a:ext cx="2610832"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Managing Meteorologist</a:t>
            </a:r>
          </a:p>
          <a:p>
            <a:r>
              <a:rPr lang="en-US" sz="1600" dirty="0"/>
              <a:t>(may require both paths)</a:t>
            </a:r>
          </a:p>
        </p:txBody>
      </p:sp>
      <p:sp>
        <p:nvSpPr>
          <p:cNvPr id="15" name="TextBox 14"/>
          <p:cNvSpPr txBox="1"/>
          <p:nvPr/>
        </p:nvSpPr>
        <p:spPr>
          <a:xfrm>
            <a:off x="9245808" y="2563038"/>
            <a:ext cx="2610832"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Public/DRR Forecaster &amp; Advisor</a:t>
            </a:r>
          </a:p>
        </p:txBody>
      </p:sp>
      <p:sp>
        <p:nvSpPr>
          <p:cNvPr id="16" name="TextBox 15"/>
          <p:cNvSpPr txBox="1"/>
          <p:nvPr/>
        </p:nvSpPr>
        <p:spPr>
          <a:xfrm>
            <a:off x="9245808" y="3180738"/>
            <a:ext cx="2610832"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Aeronautical Forecaster &amp; Advisor</a:t>
            </a:r>
          </a:p>
        </p:txBody>
      </p:sp>
      <p:sp>
        <p:nvSpPr>
          <p:cNvPr id="17" name="TextBox 16"/>
          <p:cNvSpPr txBox="1"/>
          <p:nvPr/>
        </p:nvSpPr>
        <p:spPr>
          <a:xfrm>
            <a:off x="9242697" y="3794313"/>
            <a:ext cx="2611200" cy="338554"/>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Marine Forecaster &amp; Advisor</a:t>
            </a:r>
          </a:p>
        </p:txBody>
      </p:sp>
      <p:sp>
        <p:nvSpPr>
          <p:cNvPr id="18" name="TextBox 17"/>
          <p:cNvSpPr txBox="1"/>
          <p:nvPr/>
        </p:nvSpPr>
        <p:spPr>
          <a:xfrm>
            <a:off x="9245808" y="4173154"/>
            <a:ext cx="2610832"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Environmental Forecaster &amp; Advisor</a:t>
            </a:r>
          </a:p>
        </p:txBody>
      </p:sp>
      <p:sp>
        <p:nvSpPr>
          <p:cNvPr id="19" name="TextBox 18"/>
          <p:cNvSpPr txBox="1"/>
          <p:nvPr/>
        </p:nvSpPr>
        <p:spPr>
          <a:xfrm>
            <a:off x="9245808" y="5122915"/>
            <a:ext cx="2610832" cy="584775"/>
          </a:xfrm>
          <a:prstGeom prst="rect">
            <a:avLst/>
          </a:prstGeom>
          <a:solidFill>
            <a:schemeClr val="accent2">
              <a:lumMod val="40000"/>
              <a:lumOff val="60000"/>
            </a:schemeClr>
          </a:solidFill>
          <a:ln>
            <a:solidFill>
              <a:schemeClr val="accent1"/>
            </a:solidFill>
          </a:ln>
        </p:spPr>
        <p:txBody>
          <a:bodyPr wrap="square" rtlCol="0">
            <a:spAutoFit/>
          </a:bodyPr>
          <a:lstStyle/>
          <a:p>
            <a:r>
              <a:rPr lang="en-US" sz="1600" dirty="0"/>
              <a:t>Meteorologist Technician / Observer</a:t>
            </a:r>
          </a:p>
        </p:txBody>
      </p:sp>
      <p:cxnSp>
        <p:nvCxnSpPr>
          <p:cNvPr id="21" name="Straight Arrow Connector 20"/>
          <p:cNvCxnSpPr>
            <a:stCxn id="4" idx="3"/>
            <a:endCxn id="6" idx="1"/>
          </p:cNvCxnSpPr>
          <p:nvPr/>
        </p:nvCxnSpPr>
        <p:spPr>
          <a:xfrm flipV="1">
            <a:off x="1967541" y="1477527"/>
            <a:ext cx="768086" cy="737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7" idx="1"/>
          </p:cNvCxnSpPr>
          <p:nvPr/>
        </p:nvCxnSpPr>
        <p:spPr>
          <a:xfrm>
            <a:off x="1967541" y="2214640"/>
            <a:ext cx="768086" cy="861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8" idx="1"/>
          </p:cNvCxnSpPr>
          <p:nvPr/>
        </p:nvCxnSpPr>
        <p:spPr>
          <a:xfrm>
            <a:off x="1967541" y="5286257"/>
            <a:ext cx="768086" cy="117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63819" y="755899"/>
            <a:ext cx="950645" cy="543867"/>
          </a:xfrm>
          <a:prstGeom prst="rect">
            <a:avLst/>
          </a:prstGeom>
          <a:noFill/>
        </p:spPr>
        <p:txBody>
          <a:bodyPr wrap="none" rtlCol="0">
            <a:spAutoFit/>
          </a:bodyPr>
          <a:lstStyle/>
          <a:p>
            <a:r>
              <a:rPr lang="en-US" sz="1467" dirty="0"/>
              <a:t>University</a:t>
            </a:r>
            <a:br>
              <a:rPr lang="en-US" sz="1467" dirty="0"/>
            </a:br>
            <a:r>
              <a:rPr lang="en-US" sz="1467" dirty="0"/>
              <a:t>Degree</a:t>
            </a:r>
          </a:p>
        </p:txBody>
      </p:sp>
      <p:sp>
        <p:nvSpPr>
          <p:cNvPr id="27" name="TextBox 26"/>
          <p:cNvSpPr txBox="1"/>
          <p:nvPr/>
        </p:nvSpPr>
        <p:spPr>
          <a:xfrm>
            <a:off x="4463819" y="3417657"/>
            <a:ext cx="1651286" cy="995401"/>
          </a:xfrm>
          <a:prstGeom prst="rect">
            <a:avLst/>
          </a:prstGeom>
          <a:noFill/>
        </p:spPr>
        <p:txBody>
          <a:bodyPr wrap="none" rtlCol="0">
            <a:spAutoFit/>
          </a:bodyPr>
          <a:lstStyle/>
          <a:p>
            <a:r>
              <a:rPr lang="en-US" sz="1467" dirty="0"/>
              <a:t>University Degree </a:t>
            </a:r>
            <a:br>
              <a:rPr lang="en-US" sz="1467" dirty="0"/>
            </a:br>
            <a:r>
              <a:rPr lang="en-US" sz="1467" dirty="0"/>
              <a:t>or </a:t>
            </a:r>
            <a:br>
              <a:rPr lang="en-US" sz="1467" dirty="0"/>
            </a:br>
            <a:r>
              <a:rPr lang="en-US" sz="1467" dirty="0"/>
              <a:t>Advanced Studies </a:t>
            </a:r>
            <a:br>
              <a:rPr lang="en-US" sz="1467" dirty="0"/>
            </a:br>
            <a:r>
              <a:rPr lang="en-US" sz="1467" dirty="0"/>
              <a:t>and/or Assessment</a:t>
            </a:r>
          </a:p>
        </p:txBody>
      </p:sp>
      <p:cxnSp>
        <p:nvCxnSpPr>
          <p:cNvPr id="29" name="Straight Arrow Connector 28"/>
          <p:cNvCxnSpPr>
            <a:stCxn id="6" idx="3"/>
            <a:endCxn id="9" idx="1"/>
          </p:cNvCxnSpPr>
          <p:nvPr/>
        </p:nvCxnSpPr>
        <p:spPr>
          <a:xfrm flipV="1">
            <a:off x="4511510" y="1475569"/>
            <a:ext cx="1776512" cy="1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3"/>
            <a:endCxn id="10" idx="1"/>
          </p:cNvCxnSpPr>
          <p:nvPr/>
        </p:nvCxnSpPr>
        <p:spPr>
          <a:xfrm>
            <a:off x="4511510" y="3076414"/>
            <a:ext cx="1776512" cy="118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63819" y="5676735"/>
            <a:ext cx="1651286" cy="769634"/>
          </a:xfrm>
          <a:prstGeom prst="rect">
            <a:avLst/>
          </a:prstGeom>
          <a:noFill/>
        </p:spPr>
        <p:txBody>
          <a:bodyPr wrap="none" rtlCol="0">
            <a:spAutoFit/>
          </a:bodyPr>
          <a:lstStyle/>
          <a:p>
            <a:r>
              <a:rPr lang="en-US" sz="1467" dirty="0"/>
              <a:t>Degree, </a:t>
            </a:r>
            <a:br>
              <a:rPr lang="en-US" sz="1467" dirty="0"/>
            </a:br>
            <a:r>
              <a:rPr lang="en-US" sz="1467" dirty="0"/>
              <a:t>Advanced Studies </a:t>
            </a:r>
            <a:br>
              <a:rPr lang="en-US" sz="1467" dirty="0"/>
            </a:br>
            <a:r>
              <a:rPr lang="en-US" sz="1467" dirty="0"/>
              <a:t>and/or Assessment</a:t>
            </a:r>
          </a:p>
        </p:txBody>
      </p:sp>
      <p:cxnSp>
        <p:nvCxnSpPr>
          <p:cNvPr id="34" name="Straight Arrow Connector 33"/>
          <p:cNvCxnSpPr>
            <a:stCxn id="8" idx="3"/>
            <a:endCxn id="11" idx="1"/>
          </p:cNvCxnSpPr>
          <p:nvPr/>
        </p:nvCxnSpPr>
        <p:spPr>
          <a:xfrm>
            <a:off x="4511510" y="5403509"/>
            <a:ext cx="1776512" cy="2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6515" y="2660915"/>
            <a:ext cx="1142813" cy="769634"/>
          </a:xfrm>
          <a:prstGeom prst="rect">
            <a:avLst/>
          </a:prstGeom>
          <a:noFill/>
        </p:spPr>
        <p:txBody>
          <a:bodyPr wrap="none" rtlCol="0">
            <a:spAutoFit/>
          </a:bodyPr>
          <a:lstStyle/>
          <a:p>
            <a:r>
              <a:rPr lang="en-US" sz="1467" dirty="0"/>
              <a:t>University</a:t>
            </a:r>
            <a:br>
              <a:rPr lang="en-US" sz="1467" dirty="0"/>
            </a:br>
            <a:r>
              <a:rPr lang="en-US" sz="1467" dirty="0"/>
              <a:t>Degree-level</a:t>
            </a:r>
          </a:p>
          <a:p>
            <a:r>
              <a:rPr lang="en-US" sz="1467" dirty="0"/>
              <a:t>BIP-M</a:t>
            </a:r>
          </a:p>
        </p:txBody>
      </p:sp>
      <p:sp>
        <p:nvSpPr>
          <p:cNvPr id="36" name="TextBox 35"/>
          <p:cNvSpPr txBox="1"/>
          <p:nvPr/>
        </p:nvSpPr>
        <p:spPr>
          <a:xfrm>
            <a:off x="465074" y="4005064"/>
            <a:ext cx="1321516" cy="769634"/>
          </a:xfrm>
          <a:prstGeom prst="rect">
            <a:avLst/>
          </a:prstGeom>
          <a:noFill/>
        </p:spPr>
        <p:txBody>
          <a:bodyPr wrap="none" rtlCol="0">
            <a:spAutoFit/>
          </a:bodyPr>
          <a:lstStyle/>
          <a:p>
            <a:r>
              <a:rPr lang="en-US" sz="1467" dirty="0"/>
              <a:t>Professional or</a:t>
            </a:r>
            <a:br>
              <a:rPr lang="en-US" sz="1467" dirty="0"/>
            </a:br>
            <a:r>
              <a:rPr lang="en-US" sz="1467" dirty="0"/>
              <a:t>University</a:t>
            </a:r>
            <a:br>
              <a:rPr lang="en-US" sz="1467" dirty="0"/>
            </a:br>
            <a:r>
              <a:rPr lang="en-US" sz="1467" dirty="0"/>
              <a:t>BIP-MT</a:t>
            </a:r>
          </a:p>
        </p:txBody>
      </p:sp>
      <p:cxnSp>
        <p:nvCxnSpPr>
          <p:cNvPr id="38" name="Straight Arrow Connector 37"/>
          <p:cNvCxnSpPr>
            <a:stCxn id="10" idx="3"/>
            <a:endCxn id="16" idx="1"/>
          </p:cNvCxnSpPr>
          <p:nvPr/>
        </p:nvCxnSpPr>
        <p:spPr>
          <a:xfrm>
            <a:off x="7920203" y="3195035"/>
            <a:ext cx="1325605" cy="278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3"/>
          </p:cNvCxnSpPr>
          <p:nvPr/>
        </p:nvCxnSpPr>
        <p:spPr>
          <a:xfrm flipV="1">
            <a:off x="7920203" y="2870813"/>
            <a:ext cx="1305285" cy="324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3"/>
            <a:endCxn id="17" idx="1"/>
          </p:cNvCxnSpPr>
          <p:nvPr/>
        </p:nvCxnSpPr>
        <p:spPr>
          <a:xfrm>
            <a:off x="7920203" y="3195035"/>
            <a:ext cx="1322494" cy="768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3"/>
            <a:endCxn id="18" idx="1"/>
          </p:cNvCxnSpPr>
          <p:nvPr/>
        </p:nvCxnSpPr>
        <p:spPr>
          <a:xfrm>
            <a:off x="7920203" y="3195035"/>
            <a:ext cx="1325605" cy="1270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858776" y="4101076"/>
            <a:ext cx="1164614" cy="995401"/>
          </a:xfrm>
          <a:prstGeom prst="rect">
            <a:avLst/>
          </a:prstGeom>
          <a:noFill/>
        </p:spPr>
        <p:txBody>
          <a:bodyPr wrap="none" rtlCol="0">
            <a:spAutoFit/>
          </a:bodyPr>
          <a:lstStyle/>
          <a:p>
            <a:r>
              <a:rPr lang="en-US" sz="1467" dirty="0"/>
              <a:t>Additional </a:t>
            </a:r>
          </a:p>
          <a:p>
            <a:r>
              <a:rPr lang="en-US" sz="1467" dirty="0"/>
              <a:t>Competency</a:t>
            </a:r>
          </a:p>
          <a:p>
            <a:r>
              <a:rPr lang="en-US" sz="1467" dirty="0"/>
              <a:t>Training and </a:t>
            </a:r>
          </a:p>
          <a:p>
            <a:r>
              <a:rPr lang="en-US" sz="1467" dirty="0"/>
              <a:t>OJT</a:t>
            </a:r>
          </a:p>
        </p:txBody>
      </p:sp>
      <p:cxnSp>
        <p:nvCxnSpPr>
          <p:cNvPr id="47" name="Straight Arrow Connector 46"/>
          <p:cNvCxnSpPr>
            <a:stCxn id="9" idx="3"/>
            <a:endCxn id="12" idx="1"/>
          </p:cNvCxnSpPr>
          <p:nvPr/>
        </p:nvCxnSpPr>
        <p:spPr>
          <a:xfrm flipV="1">
            <a:off x="7920203" y="897590"/>
            <a:ext cx="1307061" cy="577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3"/>
            <a:endCxn id="13" idx="1"/>
          </p:cNvCxnSpPr>
          <p:nvPr/>
        </p:nvCxnSpPr>
        <p:spPr>
          <a:xfrm>
            <a:off x="7920203" y="1475569"/>
            <a:ext cx="1307061" cy="10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9" idx="3"/>
            <a:endCxn id="14" idx="1"/>
          </p:cNvCxnSpPr>
          <p:nvPr/>
        </p:nvCxnSpPr>
        <p:spPr>
          <a:xfrm>
            <a:off x="7920203" y="1475569"/>
            <a:ext cx="1305285" cy="491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 idx="3"/>
            <a:endCxn id="14" idx="1"/>
          </p:cNvCxnSpPr>
          <p:nvPr/>
        </p:nvCxnSpPr>
        <p:spPr>
          <a:xfrm flipV="1">
            <a:off x="7920203" y="1967309"/>
            <a:ext cx="1305285" cy="1227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1" idx="3"/>
            <a:endCxn id="19" idx="1"/>
          </p:cNvCxnSpPr>
          <p:nvPr/>
        </p:nvCxnSpPr>
        <p:spPr>
          <a:xfrm>
            <a:off x="7920203" y="5406502"/>
            <a:ext cx="1325605" cy="8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855659" y="5637245"/>
            <a:ext cx="1437830" cy="769634"/>
          </a:xfrm>
          <a:prstGeom prst="rect">
            <a:avLst/>
          </a:prstGeom>
          <a:noFill/>
        </p:spPr>
        <p:txBody>
          <a:bodyPr wrap="none" rtlCol="0">
            <a:spAutoFit/>
          </a:bodyPr>
          <a:lstStyle/>
          <a:p>
            <a:r>
              <a:rPr lang="en-US" sz="1467" dirty="0"/>
              <a:t>Additional </a:t>
            </a:r>
          </a:p>
          <a:p>
            <a:r>
              <a:rPr lang="en-US" sz="1467" dirty="0"/>
              <a:t>Competencies</a:t>
            </a:r>
          </a:p>
          <a:p>
            <a:r>
              <a:rPr lang="en-US" sz="1467" dirty="0"/>
              <a:t>Training and OJT</a:t>
            </a:r>
          </a:p>
        </p:txBody>
      </p:sp>
      <p:cxnSp>
        <p:nvCxnSpPr>
          <p:cNvPr id="64" name="Straight Arrow Connector 63"/>
          <p:cNvCxnSpPr>
            <a:stCxn id="8" idx="0"/>
            <a:endCxn id="7" idx="2"/>
          </p:cNvCxnSpPr>
          <p:nvPr/>
        </p:nvCxnSpPr>
        <p:spPr>
          <a:xfrm flipV="1">
            <a:off x="3623569" y="3491912"/>
            <a:ext cx="0" cy="1496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 idx="0"/>
            <a:endCxn id="6" idx="2"/>
          </p:cNvCxnSpPr>
          <p:nvPr/>
        </p:nvCxnSpPr>
        <p:spPr>
          <a:xfrm flipV="1">
            <a:off x="3623569" y="2262357"/>
            <a:ext cx="0" cy="398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841901" y="1764685"/>
            <a:ext cx="1144993" cy="769634"/>
          </a:xfrm>
          <a:prstGeom prst="rect">
            <a:avLst/>
          </a:prstGeom>
          <a:noFill/>
        </p:spPr>
        <p:txBody>
          <a:bodyPr wrap="none" rtlCol="0">
            <a:spAutoFit/>
          </a:bodyPr>
          <a:lstStyle/>
          <a:p>
            <a:r>
              <a:rPr lang="en-US" sz="1467" dirty="0"/>
              <a:t>Additional </a:t>
            </a:r>
          </a:p>
          <a:p>
            <a:r>
              <a:rPr lang="en-US" sz="1467" dirty="0"/>
              <a:t>Competency</a:t>
            </a:r>
          </a:p>
          <a:p>
            <a:r>
              <a:rPr lang="en-US" sz="1467" dirty="0"/>
              <a:t>Training</a:t>
            </a:r>
          </a:p>
        </p:txBody>
      </p:sp>
      <p:sp>
        <p:nvSpPr>
          <p:cNvPr id="74" name="TextBox 73"/>
          <p:cNvSpPr txBox="1"/>
          <p:nvPr/>
        </p:nvSpPr>
        <p:spPr>
          <a:xfrm>
            <a:off x="2552335" y="4150594"/>
            <a:ext cx="1016625" cy="543867"/>
          </a:xfrm>
          <a:prstGeom prst="rect">
            <a:avLst/>
          </a:prstGeom>
          <a:noFill/>
        </p:spPr>
        <p:txBody>
          <a:bodyPr wrap="none" rtlCol="0">
            <a:spAutoFit/>
          </a:bodyPr>
          <a:lstStyle/>
          <a:p>
            <a:r>
              <a:rPr lang="en-US" sz="1467" dirty="0"/>
              <a:t>Additional </a:t>
            </a:r>
            <a:br>
              <a:rPr lang="en-US" sz="1467" dirty="0"/>
            </a:br>
            <a:r>
              <a:rPr lang="en-US" sz="1467" dirty="0"/>
              <a:t>Studies</a:t>
            </a:r>
          </a:p>
        </p:txBody>
      </p:sp>
      <p:sp>
        <p:nvSpPr>
          <p:cNvPr id="75" name="TextBox 74"/>
          <p:cNvSpPr txBox="1"/>
          <p:nvPr/>
        </p:nvSpPr>
        <p:spPr>
          <a:xfrm>
            <a:off x="3675202" y="2328131"/>
            <a:ext cx="1940745" cy="318100"/>
          </a:xfrm>
          <a:prstGeom prst="rect">
            <a:avLst/>
          </a:prstGeom>
          <a:noFill/>
        </p:spPr>
        <p:txBody>
          <a:bodyPr wrap="square" rtlCol="0">
            <a:spAutoFit/>
          </a:bodyPr>
          <a:lstStyle/>
          <a:p>
            <a:r>
              <a:rPr lang="en-US" sz="1467" dirty="0"/>
              <a:t>Additional Studies</a:t>
            </a:r>
          </a:p>
        </p:txBody>
      </p:sp>
      <p:sp>
        <p:nvSpPr>
          <p:cNvPr id="2" name="TextBox 1"/>
          <p:cNvSpPr txBox="1"/>
          <p:nvPr/>
        </p:nvSpPr>
        <p:spPr>
          <a:xfrm>
            <a:off x="672215" y="-2388"/>
            <a:ext cx="8941184" cy="461665"/>
          </a:xfrm>
          <a:prstGeom prst="rect">
            <a:avLst/>
          </a:prstGeom>
          <a:noFill/>
        </p:spPr>
        <p:txBody>
          <a:bodyPr wrap="square" rtlCol="0">
            <a:spAutoFit/>
          </a:bodyPr>
          <a:lstStyle/>
          <a:p>
            <a:pPr algn="ctr"/>
            <a:r>
              <a:rPr lang="en-US" sz="2400" dirty="0" smtClean="0"/>
              <a:t>One Idea for Pathways to the </a:t>
            </a:r>
            <a:r>
              <a:rPr lang="en-US" sz="2400" dirty="0"/>
              <a:t>BIP-M and MT</a:t>
            </a:r>
          </a:p>
        </p:txBody>
      </p:sp>
      <p:sp>
        <p:nvSpPr>
          <p:cNvPr id="3" name="TextBox 2"/>
          <p:cNvSpPr txBox="1"/>
          <p:nvPr/>
        </p:nvSpPr>
        <p:spPr>
          <a:xfrm>
            <a:off x="954069" y="6365557"/>
            <a:ext cx="4323107" cy="420564"/>
          </a:xfrm>
          <a:prstGeom prst="rect">
            <a:avLst/>
          </a:prstGeom>
          <a:noFill/>
        </p:spPr>
        <p:txBody>
          <a:bodyPr wrap="none" rtlCol="0">
            <a:spAutoFit/>
          </a:bodyPr>
          <a:lstStyle/>
          <a:p>
            <a:r>
              <a:rPr lang="en-US" sz="2133" dirty="0"/>
              <a:t>Qualification Studies and Preparation</a:t>
            </a:r>
          </a:p>
        </p:txBody>
      </p:sp>
      <p:sp>
        <p:nvSpPr>
          <p:cNvPr id="48" name="TextBox 47"/>
          <p:cNvSpPr txBox="1"/>
          <p:nvPr/>
        </p:nvSpPr>
        <p:spPr>
          <a:xfrm>
            <a:off x="6185977" y="6390760"/>
            <a:ext cx="1707519" cy="420564"/>
          </a:xfrm>
          <a:prstGeom prst="rect">
            <a:avLst/>
          </a:prstGeom>
          <a:noFill/>
        </p:spPr>
        <p:txBody>
          <a:bodyPr wrap="none" rtlCol="0">
            <a:spAutoFit/>
          </a:bodyPr>
          <a:lstStyle/>
          <a:p>
            <a:r>
              <a:rPr lang="en-US" sz="2133" dirty="0"/>
              <a:t>Qualifications</a:t>
            </a:r>
          </a:p>
        </p:txBody>
      </p:sp>
      <p:sp>
        <p:nvSpPr>
          <p:cNvPr id="50" name="TextBox 49"/>
          <p:cNvSpPr txBox="1"/>
          <p:nvPr/>
        </p:nvSpPr>
        <p:spPr>
          <a:xfrm>
            <a:off x="8675013" y="6390760"/>
            <a:ext cx="2794868" cy="420564"/>
          </a:xfrm>
          <a:prstGeom prst="rect">
            <a:avLst/>
          </a:prstGeom>
          <a:noFill/>
        </p:spPr>
        <p:txBody>
          <a:bodyPr wrap="none" rtlCol="0">
            <a:spAutoFit/>
          </a:bodyPr>
          <a:lstStyle/>
          <a:p>
            <a:r>
              <a:rPr lang="en-US" sz="2133" dirty="0"/>
              <a:t>Example Job Categories</a:t>
            </a:r>
          </a:p>
        </p:txBody>
      </p:sp>
    </p:spTree>
    <p:extLst>
      <p:ext uri="{BB962C8B-B14F-4D97-AF65-F5344CB8AC3E}">
        <p14:creationId xmlns:p14="http://schemas.microsoft.com/office/powerpoint/2010/main" val="3516482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7983" y="-10133651"/>
            <a:ext cx="24355571" cy="15218117"/>
          </a:xfrm>
          <a:prstGeom prst="rect">
            <a:avLst/>
          </a:prstGeom>
        </p:spPr>
      </p:pic>
    </p:spTree>
    <p:extLst>
      <p:ext uri="{BB962C8B-B14F-4D97-AF65-F5344CB8AC3E}">
        <p14:creationId xmlns:p14="http://schemas.microsoft.com/office/powerpoint/2010/main" val="4082017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17557" y="2669060"/>
            <a:ext cx="4275437" cy="848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DISCUSSION</a:t>
            </a:r>
            <a:endParaRPr lang="en-US" sz="3200" dirty="0"/>
          </a:p>
        </p:txBody>
      </p:sp>
    </p:spTree>
    <p:extLst>
      <p:ext uri="{BB962C8B-B14F-4D97-AF65-F5344CB8AC3E}">
        <p14:creationId xmlns:p14="http://schemas.microsoft.com/office/powerpoint/2010/main" val="155240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outlook.live.net/owa/spanglertim@hotmail.com/service.svc/s/GetAttachmentThumbnail?id=AQMkADAwATE0YTIwLTcxM2YtYzM1YS0wMAItMDAKAEYAAANhz%2BDuaPaBTK7xWwfn8Z2gBwCzn9N1FvG7RYc0hcSxHemZAAACAQwAAACzn9N1FvG7RYc0hcSxHemZAAIvmYX4AAAAARIAEACECknd7KhGSbNeALehtF4V&amp;thumbnailType=2&amp;X-OWA-CANARY=jU9kJC6osEWQKkF2rNo4DdCNngHzTtYYD8XLU80OVJL3a-h7r7XP6y3jUuDCL19NgNvhI9wRmU8.&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ODQ1MTItMTkwMDAwNDE4NlwiLFwicHVpZFwiOlwiMzYyOTc4MTc2MTIzNzM4XCIsXCJvaWRcIjpcIjAwMDE0YTIwLTcxM2YtYzM1YS0wMDAwLTAwMDAwMDAwMDAwMFwiLFwic2NvcGVcIjpcIk93YURvd25sb2FkXCJ9IiwibmJmIjoxNTQyNzIzMjQ3LCJleHAiOjE1NDI3MjM4NDcsImlzcyI6IjAwMDAwMDAyLTAwMDAtMGZmMS1jZTAwLTAwMDAwMDAwMDAwMEA4NGRmOWU3Zi1lOWY2LTQwYWYtYjQzNS1hYWFhYWFhYWFhYWEiLCJhdWQiOiIwMDAwMDAwMi0wMDAwLTBmZjEtY2UwMC0wMDAwMDAwMDAwMDAvYXR0YWNobWVudC5vdXRsb29rLmxpdmUubmV0QDg0ZGY5ZTdmLWU5ZjYtNDBhZi1iNDM1LWFhYWFhYWFhYWFhYSJ9.Ooa05Kyo3eLmltYPbeZSMg1WNQZHbqbGwacg84RLeqe_ZqzPriDvGOVy5NixzeustQESQ-J916SSJ3L2Q-e7JMJj74p7Ni7uJTRDvet47rdz1E4KhJCCYDe2_k2wVpU3-ownCviLLDkPokNwl4dFYUxMNDwtcoP9wFUQzrOsvJMeQOLvp5Ryh8AOx8Ih1WCILmb2INZoE9fFXAYe7ysTOkNGyrtZsxrbSeZmJ6y3673rXgGw9Ju2WYXk6sWcI4oIEObmXeYMudZUKpaW-vJn0u1UWtCTKNAi_X_okPQ2iaWLlZ5H6gE51Cb4J7iUI0N8a0pZPDCqJwb07TI__WEVGA&amp;owa=outlook.live.com&amp;i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491" y="-152400"/>
            <a:ext cx="5508024" cy="734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4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Editions</a:t>
            </a:r>
            <a:endParaRPr lang="en-US" dirty="0"/>
          </a:p>
        </p:txBody>
      </p:sp>
      <p:sp>
        <p:nvSpPr>
          <p:cNvPr id="3" name="Content Placeholder 2"/>
          <p:cNvSpPr>
            <a:spLocks noGrp="1"/>
          </p:cNvSpPr>
          <p:nvPr>
            <p:ph idx="1"/>
          </p:nvPr>
        </p:nvSpPr>
        <p:spPr/>
        <p:txBody>
          <a:bodyPr/>
          <a:lstStyle/>
          <a:p>
            <a:pPr lvl="1"/>
            <a:r>
              <a:rPr lang="en-US" dirty="0" smtClean="0"/>
              <a:t>1969: First Edition of WMO 258</a:t>
            </a:r>
          </a:p>
          <a:p>
            <a:pPr lvl="1"/>
            <a:endParaRPr lang="en-US" dirty="0"/>
          </a:p>
          <a:p>
            <a:pPr lvl="1"/>
            <a:r>
              <a:rPr lang="en-US" dirty="0" smtClean="0"/>
              <a:t>1977 Second Edition of WMO 258</a:t>
            </a:r>
          </a:p>
          <a:p>
            <a:pPr lvl="1"/>
            <a:endParaRPr lang="en-US" dirty="0"/>
          </a:p>
          <a:p>
            <a:pPr lvl="1"/>
            <a:r>
              <a:rPr lang="en-US" dirty="0" smtClean="0"/>
              <a:t>1984 Third Edition of WMO 258</a:t>
            </a:r>
          </a:p>
          <a:p>
            <a:pPr lvl="1"/>
            <a:endParaRPr lang="en-US" dirty="0"/>
          </a:p>
          <a:p>
            <a:pPr lvl="1"/>
            <a:r>
              <a:rPr lang="en-US" dirty="0" smtClean="0"/>
              <a:t>2002 Fourth Edition of WMO 258</a:t>
            </a:r>
          </a:p>
          <a:p>
            <a:pPr lvl="1"/>
            <a:endParaRPr lang="en-US" dirty="0"/>
          </a:p>
          <a:p>
            <a:pPr lvl="1"/>
            <a:r>
              <a:rPr lang="en-US" dirty="0" smtClean="0"/>
              <a:t>2012 WMO 1083 Companion to WMO 49 Technical Regulations </a:t>
            </a:r>
            <a:endParaRPr lang="en-US" dirty="0"/>
          </a:p>
        </p:txBody>
      </p:sp>
    </p:spTree>
    <p:extLst>
      <p:ext uri="{BB962C8B-B14F-4D97-AF65-F5344CB8AC3E}">
        <p14:creationId xmlns:p14="http://schemas.microsoft.com/office/powerpoint/2010/main" val="406194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History of Early Guidelines</a:t>
            </a:r>
            <a:br>
              <a:rPr lang="en-US" dirty="0" smtClean="0"/>
            </a:br>
            <a:r>
              <a:rPr lang="en-US" dirty="0" smtClean="0"/>
              <a:t>First Edition 1969</a:t>
            </a:r>
            <a:endParaRPr lang="en-US" dirty="0"/>
          </a:p>
        </p:txBody>
      </p:sp>
      <p:sp>
        <p:nvSpPr>
          <p:cNvPr id="3" name="Content Placeholder 2"/>
          <p:cNvSpPr>
            <a:spLocks noGrp="1"/>
          </p:cNvSpPr>
          <p:nvPr>
            <p:ph idx="1"/>
          </p:nvPr>
        </p:nvSpPr>
        <p:spPr/>
        <p:txBody>
          <a:bodyPr>
            <a:normAutofit/>
          </a:bodyPr>
          <a:lstStyle/>
          <a:p>
            <a:pPr lvl="1"/>
            <a:r>
              <a:rPr lang="en-US" dirty="0" smtClean="0"/>
              <a:t>Developed primarily at the request of developing nations</a:t>
            </a:r>
          </a:p>
          <a:p>
            <a:pPr marL="457200" lvl="1" indent="0">
              <a:buNone/>
            </a:pPr>
            <a:endParaRPr lang="en-US" dirty="0"/>
          </a:p>
          <a:p>
            <a:pPr lvl="1"/>
            <a:r>
              <a:rPr lang="en-US" dirty="0" smtClean="0"/>
              <a:t>Laid out in format of typical university curriculum</a:t>
            </a:r>
          </a:p>
          <a:p>
            <a:pPr lvl="1"/>
            <a:endParaRPr lang="en-US" dirty="0"/>
          </a:p>
          <a:p>
            <a:pPr lvl="1"/>
            <a:r>
              <a:rPr lang="en-US" dirty="0"/>
              <a:t>S</a:t>
            </a:r>
            <a:r>
              <a:rPr lang="en-US" dirty="0" smtClean="0"/>
              <a:t>pecializations included Aviation, Agriculture, Climatology, Hydrometeorology</a:t>
            </a:r>
          </a:p>
          <a:p>
            <a:pPr lvl="1"/>
            <a:endParaRPr lang="en-US" dirty="0"/>
          </a:p>
          <a:p>
            <a:pPr lvl="1"/>
            <a:r>
              <a:rPr lang="en-US" dirty="0" smtClean="0"/>
              <a:t>Proposed four classes of personnel*</a:t>
            </a:r>
          </a:p>
          <a:p>
            <a:pPr lvl="1"/>
            <a:endParaRPr lang="en-US" dirty="0"/>
          </a:p>
          <a:p>
            <a:pPr lvl="1"/>
            <a:r>
              <a:rPr lang="en-US" i="1" dirty="0" smtClean="0"/>
              <a:t>*Preface noted that a substantial minority of WMO Members objected to the four classes and saying Class II personnel should not be substituted for Class I</a:t>
            </a:r>
            <a:endParaRPr lang="en-US" i="1" dirty="0"/>
          </a:p>
        </p:txBody>
      </p:sp>
    </p:spTree>
    <p:extLst>
      <p:ext uri="{BB962C8B-B14F-4D97-AF65-F5344CB8AC3E}">
        <p14:creationId xmlns:p14="http://schemas.microsoft.com/office/powerpoint/2010/main" val="3223701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Personnel Classes</a:t>
            </a:r>
            <a:endParaRPr lang="en-US" dirty="0"/>
          </a:p>
        </p:txBody>
      </p:sp>
      <p:sp>
        <p:nvSpPr>
          <p:cNvPr id="3" name="Content Placeholder 2"/>
          <p:cNvSpPr>
            <a:spLocks noGrp="1"/>
          </p:cNvSpPr>
          <p:nvPr>
            <p:ph idx="1"/>
          </p:nvPr>
        </p:nvSpPr>
        <p:spPr/>
        <p:txBody>
          <a:bodyPr>
            <a:normAutofit/>
          </a:bodyPr>
          <a:lstStyle/>
          <a:p>
            <a:pPr lvl="1"/>
            <a:r>
              <a:rPr lang="en-US" dirty="0" smtClean="0"/>
              <a:t>Class I: University trained meteorologists working as weather forecasters </a:t>
            </a:r>
            <a:r>
              <a:rPr lang="en-US" dirty="0" err="1" smtClean="0"/>
              <a:t>etc</a:t>
            </a:r>
            <a:endParaRPr lang="en-US" dirty="0" smtClean="0"/>
          </a:p>
          <a:p>
            <a:pPr lvl="1"/>
            <a:endParaRPr lang="en-US" dirty="0"/>
          </a:p>
          <a:p>
            <a:pPr lvl="1"/>
            <a:r>
              <a:rPr lang="en-US" dirty="0" smtClean="0"/>
              <a:t>Class II: Secondary level and university level training to do analysis and provide weather forecasts under supervision</a:t>
            </a:r>
          </a:p>
          <a:p>
            <a:pPr lvl="1"/>
            <a:endParaRPr lang="en-US" dirty="0"/>
          </a:p>
          <a:p>
            <a:pPr lvl="1"/>
            <a:r>
              <a:rPr lang="en-US" dirty="0" smtClean="0"/>
              <a:t>Class III: Secondary level education leading focus on observations and instruments</a:t>
            </a:r>
          </a:p>
          <a:p>
            <a:pPr lvl="1"/>
            <a:endParaRPr lang="en-US" dirty="0"/>
          </a:p>
          <a:p>
            <a:pPr lvl="1"/>
            <a:r>
              <a:rPr lang="en-US" dirty="0" smtClean="0"/>
              <a:t>Class IV: sufficient training to provide observations and instrument maintenance</a:t>
            </a:r>
            <a:endParaRPr lang="en-US" dirty="0"/>
          </a:p>
        </p:txBody>
      </p:sp>
    </p:spTree>
    <p:extLst>
      <p:ext uri="{BB962C8B-B14F-4D97-AF65-F5344CB8AC3E}">
        <p14:creationId xmlns:p14="http://schemas.microsoft.com/office/powerpoint/2010/main" val="102004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287" y="806618"/>
            <a:ext cx="7367262" cy="5038128"/>
          </a:xfrm>
          <a:prstGeom prst="rect">
            <a:avLst/>
          </a:prstGeom>
        </p:spPr>
      </p:pic>
    </p:spTree>
    <p:extLst>
      <p:ext uri="{BB962C8B-B14F-4D97-AF65-F5344CB8AC3E}">
        <p14:creationId xmlns:p14="http://schemas.microsoft.com/office/powerpoint/2010/main" val="143912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1188</TotalTime>
  <Words>2630</Words>
  <Application>Microsoft Office PowerPoint</Application>
  <PresentationFormat>Widescreen</PresentationFormat>
  <Paragraphs>336</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맑은 고딕</vt:lpstr>
      <vt:lpstr>宋体</vt:lpstr>
      <vt:lpstr>Arial</vt:lpstr>
      <vt:lpstr>Calibri</vt:lpstr>
      <vt:lpstr>Calibri Light</vt:lpstr>
      <vt:lpstr>Dotum</vt:lpstr>
      <vt:lpstr>Wingdings</vt:lpstr>
      <vt:lpstr>Retrospect</vt:lpstr>
      <vt:lpstr>Evolution of WMO Education and Training Guidelines </vt:lpstr>
      <vt:lpstr> </vt:lpstr>
      <vt:lpstr>Formation of ETRP Early 1960’s Three Reports by Prof Miegham</vt:lpstr>
      <vt:lpstr>Groups like this have created guidelines and standards over many years in WMO</vt:lpstr>
      <vt:lpstr>PowerPoint Presentation</vt:lpstr>
      <vt:lpstr>History of Editions</vt:lpstr>
      <vt:lpstr>Some History of Early Guidelines First Edition 1969</vt:lpstr>
      <vt:lpstr>Personnel Classes</vt:lpstr>
      <vt:lpstr>PowerPoint Presentation</vt:lpstr>
      <vt:lpstr>Evolution to fourth edition in 2002</vt:lpstr>
      <vt:lpstr>Fourth Edition was a major change in 2002</vt:lpstr>
      <vt:lpstr>Changes in the Fourth Edition</vt:lpstr>
      <vt:lpstr>Examples of Job-competency requirements were added </vt:lpstr>
      <vt:lpstr>Normal Path to Meteorologist</vt:lpstr>
      <vt:lpstr>Normal path for a meteorological technician</vt:lpstr>
      <vt:lpstr>Alternate Path for a Meteorological Technician</vt:lpstr>
      <vt:lpstr>ICAO and the AMF Task Team 2007-2010</vt:lpstr>
      <vt:lpstr>PowerPoint Presentation</vt:lpstr>
      <vt:lpstr>WMO 1083 Manual on the Implementation of Education and Training Standards in Meteorology and Hydrology (2012)</vt:lpstr>
      <vt:lpstr> Paths to becoming a Meteorologist  (required to issue aeronautical forecasts)</vt:lpstr>
      <vt:lpstr>Example Description of Fronts</vt:lpstr>
      <vt:lpstr>PowerPoint Presentation</vt:lpstr>
      <vt:lpstr>PowerPoint Presentation</vt:lpstr>
      <vt:lpstr>PowerPoint Presentation</vt:lpstr>
      <vt:lpstr>Short Summary of Surveys First: WMO did a survey in 2000 about changes to WMO 258 </vt:lpstr>
      <vt:lpstr>Surveys in 2018 Focal points (50 countries)</vt:lpstr>
      <vt:lpstr>Duties of Meteorological Technicians (from 22 countries)</vt:lpstr>
      <vt:lpstr>Duties of Meteorological Technicians (from 22 countries - continued)</vt:lpstr>
      <vt:lpstr>Areas Identified for changes in BIP-MT</vt:lpstr>
      <vt:lpstr>Interviews with Technical Offices page 1</vt:lpstr>
      <vt:lpstr>Interviews with Technical Offices page 2</vt:lpstr>
      <vt:lpstr>Interviews with Technical Offices page 3</vt:lpstr>
      <vt:lpstr>Quick  Thoughts on an Assessment (Spangler)</vt:lpstr>
      <vt:lpstr>PowerPoint Presentation</vt:lpstr>
      <vt:lpstr> Overview of Positions Received  SCHOTI/COCOM </vt:lpstr>
      <vt:lpstr>PowerPoint Presentation</vt:lpstr>
      <vt:lpstr>Position from the USA (John Ogren)</vt:lpstr>
      <vt:lpstr>Paper from the University of Reading (Sally Wolkowski and others)</vt:lpstr>
      <vt:lpstr>PowerPoint Presentation</vt:lpstr>
      <vt:lpstr>Position Paper received from Roshydromet ATI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Tim Spangler</cp:lastModifiedBy>
  <cp:revision>83</cp:revision>
  <cp:lastPrinted>2018-11-22T17:18:36Z</cp:lastPrinted>
  <dcterms:created xsi:type="dcterms:W3CDTF">2018-11-20T14:01:44Z</dcterms:created>
  <dcterms:modified xsi:type="dcterms:W3CDTF">2018-11-27T11:06:58Z</dcterms:modified>
</cp:coreProperties>
</file>