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69" r:id="rId3"/>
    <p:sldId id="342" r:id="rId4"/>
    <p:sldId id="339" r:id="rId5"/>
    <p:sldId id="340" r:id="rId6"/>
    <p:sldId id="277" r:id="rId7"/>
    <p:sldId id="334" r:id="rId8"/>
    <p:sldId id="279" r:id="rId9"/>
    <p:sldId id="336" r:id="rId10"/>
    <p:sldId id="337" r:id="rId11"/>
    <p:sldId id="341" r:id="rId12"/>
    <p:sldId id="331" r:id="rId13"/>
    <p:sldId id="326" r:id="rId14"/>
    <p:sldId id="328" r:id="rId15"/>
    <p:sldId id="343" r:id="rId16"/>
    <p:sldId id="327" r:id="rId17"/>
    <p:sldId id="289" r:id="rId18"/>
    <p:sldId id="290" r:id="rId19"/>
    <p:sldId id="296" r:id="rId20"/>
    <p:sldId id="335" r:id="rId21"/>
    <p:sldId id="314" r:id="rId22"/>
    <p:sldId id="312" r:id="rId23"/>
    <p:sldId id="344" r:id="rId24"/>
    <p:sldId id="302" r:id="rId25"/>
    <p:sldId id="258" r:id="rId2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99"/>
    <a:srgbClr val="FFCC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69" autoAdjust="0"/>
    <p:restoredTop sz="89529" autoAdjust="0"/>
  </p:normalViewPr>
  <p:slideViewPr>
    <p:cSldViewPr snapToGrid="0" snapToObjects="1">
      <p:cViewPr varScale="1">
        <p:scale>
          <a:sx n="63" d="100"/>
          <a:sy n="63" d="100"/>
        </p:scale>
        <p:origin x="-17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C619D-49A1-43D3-A02C-742DF4F73657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6C61D-21BD-45CA-B920-B80C9B6DF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31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883920" y="510140"/>
            <a:ext cx="7791769" cy="790341"/>
          </a:xfrm>
          <a:prstGeom prst="rect">
            <a:avLst/>
          </a:prstGeom>
          <a:noFill/>
        </p:spPr>
        <p:txBody>
          <a:bodyPr/>
          <a:lstStyle>
            <a:lvl1pPr>
              <a:defRPr sz="3600" b="0" i="0" baseline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de-CH" dirty="0" smtClean="0"/>
              <a:t>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07261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oscar.wmo.int/OSCAR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lfnunes@wmo.int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mo.int/wigo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h/url?sa=i&amp;rct=j&amp;q=&amp;esrc=s&amp;source=images&amp;cd=&amp;cad=rja&amp;uact=8&amp;ved=0ahUKEwj0yZWHjorWAhUDUhQKHbzdCeoQjRwIBw&amp;url=http%3A%2F%2Fblog.kaseya.com%2Fblog%2F2015%2F09%2F28%2Fwin-msp-service-delivery-trifecta-efficient-effective-consistent%2F&amp;psig=AFQjCNFFgregUkp3DdnS84GMYGhkdwTLJg&amp;ust=150456556913121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h/url?sa=i&amp;rct=j&amp;q=&amp;esrc=s&amp;frm=1&amp;source=images&amp;cd=&amp;cad=rja&amp;uact=8&amp;ved=0CAcQjRw&amp;url=http://www.mydestination.com/blog/review-the-best-exotic-marigold-hotel/&amp;ei=_RtCVeLdJo-raaCkgfAG&amp;bvm=bv.92189499,d.d24&amp;psig=AFQjCNF_0gtMS0R0TZi-YFPdXZdz98N42w&amp;ust=1430482207588194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05088" y="3456000"/>
            <a:ext cx="40330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b="1" dirty="0" err="1" smtClean="0">
                <a:solidFill>
                  <a:srgbClr val="000090"/>
                </a:solidFill>
              </a:rPr>
              <a:t>Luís</a:t>
            </a:r>
            <a:r>
              <a:rPr lang="fr-CH" sz="2000" b="1" dirty="0" smtClean="0">
                <a:solidFill>
                  <a:srgbClr val="000090"/>
                </a:solidFill>
              </a:rPr>
              <a:t> Nunes / Lars Peter </a:t>
            </a:r>
            <a:r>
              <a:rPr lang="fr-CH" sz="2000" b="1" dirty="0" err="1" smtClean="0">
                <a:solidFill>
                  <a:srgbClr val="000090"/>
                </a:solidFill>
              </a:rPr>
              <a:t>Riishojgaard</a:t>
            </a:r>
            <a:endParaRPr lang="fr-CH" sz="2000" b="1" dirty="0" smtClean="0">
              <a:solidFill>
                <a:srgbClr val="000090"/>
              </a:solidFill>
            </a:endParaRPr>
          </a:p>
          <a:p>
            <a:pPr algn="ctr"/>
            <a:r>
              <a:rPr lang="fr-CH" sz="2000" dirty="0" smtClean="0">
                <a:solidFill>
                  <a:srgbClr val="000090"/>
                </a:solidFill>
              </a:rPr>
              <a:t>WIGOS </a:t>
            </a:r>
            <a:r>
              <a:rPr lang="fr-CH" sz="2000" dirty="0">
                <a:solidFill>
                  <a:srgbClr val="000090"/>
                </a:solidFill>
              </a:rPr>
              <a:t>Project </a:t>
            </a:r>
            <a:r>
              <a:rPr lang="fr-CH" sz="2000" dirty="0" smtClean="0">
                <a:solidFill>
                  <a:srgbClr val="000090"/>
                </a:solidFill>
              </a:rPr>
              <a:t>Office</a:t>
            </a:r>
          </a:p>
          <a:p>
            <a:pPr algn="ctr"/>
            <a:endParaRPr lang="fr-CH" sz="2000" dirty="0">
              <a:solidFill>
                <a:srgbClr val="000090"/>
              </a:solidFill>
            </a:endParaRPr>
          </a:p>
          <a:p>
            <a:pPr algn="ctr"/>
            <a:r>
              <a:rPr lang="fr-CH" sz="2000" b="1" dirty="0" smtClean="0">
                <a:solidFill>
                  <a:srgbClr val="000090"/>
                </a:solidFill>
              </a:rPr>
              <a:t>Jörg </a:t>
            </a:r>
            <a:r>
              <a:rPr lang="fr-CH" sz="2000" b="1" dirty="0" err="1" smtClean="0">
                <a:solidFill>
                  <a:srgbClr val="000090"/>
                </a:solidFill>
              </a:rPr>
              <a:t>Klausen</a:t>
            </a:r>
            <a:endParaRPr lang="fr-CH" sz="2000" dirty="0" smtClean="0">
              <a:solidFill>
                <a:srgbClr val="000090"/>
              </a:solidFill>
            </a:endParaRPr>
          </a:p>
          <a:p>
            <a:pPr algn="ctr"/>
            <a:r>
              <a:rPr lang="fr-CH" sz="2000" dirty="0" err="1" smtClean="0">
                <a:solidFill>
                  <a:srgbClr val="000090"/>
                </a:solidFill>
              </a:rPr>
              <a:t>MeteoSwiss</a:t>
            </a:r>
            <a:endParaRPr lang="fr-CH" sz="2000" dirty="0">
              <a:solidFill>
                <a:srgbClr val="000090"/>
              </a:solidFill>
            </a:endParaRP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4000" b="1" dirty="0">
                <a:solidFill>
                  <a:srgbClr val="000090"/>
                </a:solidFill>
              </a:rPr>
              <a:t>Introduction to </a:t>
            </a:r>
            <a:r>
              <a:rPr lang="en-US" sz="4000" b="1" dirty="0" smtClean="0">
                <a:solidFill>
                  <a:srgbClr val="000090"/>
                </a:solidFill>
              </a:rPr>
              <a:t>WIGOS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421" y="2101743"/>
            <a:ext cx="7942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The </a:t>
            </a:r>
            <a:r>
              <a:rPr lang="en-US" sz="3200" dirty="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WMO Integrated Global Observing System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9"/>
            <a:ext cx="8229600" cy="77813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A possible future …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40" y="1241624"/>
            <a:ext cx="1966008" cy="1474506"/>
          </a:xfrm>
          <a:prstGeom prst="rect">
            <a:avLst/>
          </a:prstGeom>
          <a:ln w="38100"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40" y="3526971"/>
            <a:ext cx="1530044" cy="20400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172" y="1237459"/>
            <a:ext cx="1413068" cy="18840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353" y="1241621"/>
            <a:ext cx="2512123" cy="18840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3391" y="3526971"/>
            <a:ext cx="1530045" cy="20400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683" y="3526970"/>
            <a:ext cx="1530045" cy="20400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5393" y="4945720"/>
            <a:ext cx="6240332" cy="163121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de-CH" sz="2000" dirty="0" smtClean="0"/>
              <a:t>All </a:t>
            </a:r>
            <a:r>
              <a:rPr lang="de-CH" sz="2000" dirty="0" err="1" smtClean="0"/>
              <a:t>instruments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documented</a:t>
            </a:r>
            <a:r>
              <a:rPr lang="de-CH" sz="2000" dirty="0" smtClean="0"/>
              <a:t> </a:t>
            </a:r>
            <a:r>
              <a:rPr lang="de-CH" sz="2000" dirty="0" err="1" smtClean="0"/>
              <a:t>publicly</a:t>
            </a:r>
            <a:endParaRPr lang="de-CH" sz="2000" dirty="0" smtClean="0"/>
          </a:p>
          <a:p>
            <a:pPr marL="342900" indent="-342900">
              <a:buFontTx/>
              <a:buChar char="-"/>
            </a:pPr>
            <a:r>
              <a:rPr lang="de-CH" sz="2000" dirty="0" err="1" smtClean="0"/>
              <a:t>Observations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compared</a:t>
            </a:r>
            <a:endParaRPr lang="de-CH" sz="2000" dirty="0" smtClean="0"/>
          </a:p>
          <a:p>
            <a:pPr marL="342900" indent="-342900">
              <a:buFontTx/>
              <a:buChar char="-"/>
            </a:pPr>
            <a:r>
              <a:rPr lang="de-CH" sz="2000" dirty="0" smtClean="0"/>
              <a:t>Data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exchanged</a:t>
            </a:r>
            <a:endParaRPr lang="de-CH" sz="2000" dirty="0" smtClean="0"/>
          </a:p>
          <a:p>
            <a:pPr marL="342900" indent="-342900">
              <a:buFontTx/>
              <a:buChar char="-"/>
            </a:pPr>
            <a:r>
              <a:rPr lang="de-CH" sz="2000" dirty="0" smtClean="0"/>
              <a:t>Obsolete </a:t>
            </a:r>
            <a:r>
              <a:rPr lang="de-CH" sz="2000" dirty="0" err="1" smtClean="0"/>
              <a:t>instrumentation</a:t>
            </a:r>
            <a:r>
              <a:rPr lang="de-CH" sz="2000" dirty="0" smtClean="0"/>
              <a:t> </a:t>
            </a:r>
            <a:r>
              <a:rPr lang="de-CH" sz="2000" dirty="0" err="1" smtClean="0"/>
              <a:t>may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de-</a:t>
            </a:r>
            <a:r>
              <a:rPr lang="de-CH" sz="2000" dirty="0" err="1" smtClean="0"/>
              <a:t>commissioned</a:t>
            </a:r>
            <a:endParaRPr lang="de-CH" sz="2000" dirty="0" smtClean="0"/>
          </a:p>
          <a:p>
            <a:pPr marL="342900" indent="-342900">
              <a:buFontTx/>
              <a:buChar char="-"/>
            </a:pPr>
            <a:r>
              <a:rPr lang="de-CH" sz="2000" dirty="0" smtClean="0"/>
              <a:t>User </a:t>
            </a:r>
            <a:r>
              <a:rPr lang="de-CH" sz="2000" dirty="0" err="1" smtClean="0"/>
              <a:t>requirements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met</a:t>
            </a:r>
            <a:r>
              <a:rPr lang="de-CH" sz="2000" dirty="0" smtClean="0"/>
              <a:t> </a:t>
            </a:r>
            <a:r>
              <a:rPr lang="de-CH" sz="2000" dirty="0" err="1" smtClean="0"/>
              <a:t>better</a:t>
            </a:r>
            <a:r>
              <a:rPr lang="de-CH" sz="2000" dirty="0" smtClean="0"/>
              <a:t> at </a:t>
            </a:r>
            <a:r>
              <a:rPr lang="de-CH" sz="2000" dirty="0" err="1" smtClean="0"/>
              <a:t>less</a:t>
            </a:r>
            <a:r>
              <a:rPr lang="de-CH" sz="2000" dirty="0" smtClean="0"/>
              <a:t> </a:t>
            </a:r>
            <a:r>
              <a:rPr lang="de-CH" sz="2000" dirty="0" err="1" smtClean="0"/>
              <a:t>cost</a:t>
            </a:r>
            <a:endParaRPr lang="en-US" sz="2000" dirty="0"/>
          </a:p>
        </p:txBody>
      </p:sp>
      <p:cxnSp>
        <p:nvCxnSpPr>
          <p:cNvPr id="12" name="Straight Arrow Connector 11"/>
          <p:cNvCxnSpPr>
            <a:stCxn id="3" idx="2"/>
          </p:cNvCxnSpPr>
          <p:nvPr/>
        </p:nvCxnSpPr>
        <p:spPr>
          <a:xfrm>
            <a:off x="1241444" y="2716130"/>
            <a:ext cx="0" cy="81084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3"/>
            <a:endCxn id="8" idx="1"/>
          </p:cNvCxnSpPr>
          <p:nvPr/>
        </p:nvCxnSpPr>
        <p:spPr>
          <a:xfrm flipV="1">
            <a:off x="5004476" y="2179505"/>
            <a:ext cx="963696" cy="41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  <a:endCxn id="6" idx="1"/>
          </p:cNvCxnSpPr>
          <p:nvPr/>
        </p:nvCxnSpPr>
        <p:spPr>
          <a:xfrm flipV="1">
            <a:off x="4513436" y="4547000"/>
            <a:ext cx="1396247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2"/>
            <a:endCxn id="6" idx="0"/>
          </p:cNvCxnSpPr>
          <p:nvPr/>
        </p:nvCxnSpPr>
        <p:spPr>
          <a:xfrm>
            <a:off x="6674706" y="3121550"/>
            <a:ext cx="0" cy="4054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2"/>
          </p:cNvCxnSpPr>
          <p:nvPr/>
        </p:nvCxnSpPr>
        <p:spPr>
          <a:xfrm flipH="1">
            <a:off x="3748414" y="3125713"/>
            <a:ext cx="1" cy="4012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74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b="1" dirty="0" err="1" smtClean="0">
                <a:solidFill>
                  <a:srgbClr val="000090"/>
                </a:solidFill>
              </a:rPr>
              <a:t>MeteoSwiss</a:t>
            </a:r>
            <a:r>
              <a:rPr lang="de-CH" sz="3600" b="1" dirty="0" smtClean="0">
                <a:solidFill>
                  <a:srgbClr val="000090"/>
                </a:solidFill>
              </a:rPr>
              <a:t> </a:t>
            </a:r>
            <a:r>
              <a:rPr lang="de-CH" sz="3600" b="1" dirty="0" err="1">
                <a:solidFill>
                  <a:srgbClr val="000090"/>
                </a:solidFill>
              </a:rPr>
              <a:t>approach</a:t>
            </a:r>
            <a:r>
              <a:rPr lang="de-CH" sz="3600" b="1" dirty="0">
                <a:solidFill>
                  <a:srgbClr val="000090"/>
                </a:solidFill>
              </a:rPr>
              <a:t> </a:t>
            </a:r>
            <a:r>
              <a:rPr lang="de-CH" sz="3600" b="1" dirty="0" err="1">
                <a:solidFill>
                  <a:srgbClr val="000090"/>
                </a:solidFill>
              </a:rPr>
              <a:t>to</a:t>
            </a:r>
            <a:r>
              <a:rPr lang="de-CH" sz="3600" b="1" dirty="0">
                <a:solidFill>
                  <a:srgbClr val="000090"/>
                </a:solidFill>
              </a:rPr>
              <a:t> WIGOS</a:t>
            </a: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5360"/>
          </a:xfrm>
        </p:spPr>
        <p:txBody>
          <a:bodyPr>
            <a:normAutofit fontScale="77500" lnSpcReduction="20000"/>
          </a:bodyPr>
          <a:lstStyle/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requirements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establish</a:t>
            </a:r>
            <a:r>
              <a:rPr lang="de-CH" dirty="0" smtClean="0"/>
              <a:t> </a:t>
            </a:r>
            <a:r>
              <a:rPr lang="de-CH" dirty="0" err="1" smtClean="0"/>
              <a:t>monitoring</a:t>
            </a:r>
            <a:r>
              <a:rPr lang="de-CH" dirty="0" smtClean="0"/>
              <a:t> </a:t>
            </a:r>
            <a:r>
              <a:rPr lang="de-CH" dirty="0" err="1" smtClean="0"/>
              <a:t>concept</a:t>
            </a:r>
            <a:endParaRPr lang="de-CH" dirty="0" smtClean="0"/>
          </a:p>
          <a:p>
            <a:r>
              <a:rPr lang="de-CH" dirty="0" err="1" smtClean="0"/>
              <a:t>Build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maintain</a:t>
            </a:r>
            <a:r>
              <a:rPr lang="de-CH" dirty="0" smtClean="0"/>
              <a:t> </a:t>
            </a:r>
            <a:r>
              <a:rPr lang="de-CH" dirty="0" err="1" smtClean="0"/>
              <a:t>own</a:t>
            </a:r>
            <a:r>
              <a:rPr lang="de-CH" dirty="0" smtClean="0"/>
              <a:t> </a:t>
            </a:r>
            <a:r>
              <a:rPr lang="de-CH" dirty="0" err="1" smtClean="0"/>
              <a:t>meteorological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climatological</a:t>
            </a:r>
            <a:r>
              <a:rPr lang="de-CH" dirty="0" smtClean="0"/>
              <a:t> </a:t>
            </a:r>
            <a:r>
              <a:rPr lang="de-CH" dirty="0" err="1" smtClean="0"/>
              <a:t>network</a:t>
            </a:r>
            <a:r>
              <a:rPr lang="de-CH" dirty="0" smtClean="0"/>
              <a:t> (SMN)</a:t>
            </a:r>
          </a:p>
          <a:p>
            <a:r>
              <a:rPr lang="de-CH" dirty="0" smtClean="0"/>
              <a:t>Open SMN </a:t>
            </a:r>
            <a:r>
              <a:rPr lang="de-CH" dirty="0" err="1" smtClean="0"/>
              <a:t>sites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other</a:t>
            </a:r>
            <a:r>
              <a:rPr lang="de-CH" dirty="0" smtClean="0"/>
              <a:t> </a:t>
            </a:r>
            <a:r>
              <a:rPr lang="de-CH" dirty="0" err="1" smtClean="0"/>
              <a:t>purposes</a:t>
            </a:r>
            <a:endParaRPr lang="de-CH" dirty="0" smtClean="0"/>
          </a:p>
          <a:p>
            <a:pPr lvl="1"/>
            <a:r>
              <a:rPr lang="de-CH" dirty="0" err="1" smtClean="0"/>
              <a:t>Nuclear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endParaRPr lang="de-CH" dirty="0" smtClean="0"/>
          </a:p>
          <a:p>
            <a:pPr lvl="1"/>
            <a:r>
              <a:rPr lang="de-CH" dirty="0" err="1" smtClean="0"/>
              <a:t>Soil</a:t>
            </a:r>
            <a:r>
              <a:rPr lang="de-CH" dirty="0" smtClean="0"/>
              <a:t> </a:t>
            </a:r>
            <a:r>
              <a:rPr lang="de-CH" dirty="0" err="1" smtClean="0"/>
              <a:t>moisture</a:t>
            </a:r>
            <a:endParaRPr lang="de-CH" dirty="0" smtClean="0"/>
          </a:p>
          <a:p>
            <a:r>
              <a:rPr lang="de-CH" dirty="0" err="1" smtClean="0"/>
              <a:t>Integrate</a:t>
            </a:r>
            <a:r>
              <a:rPr lang="de-CH" dirty="0" smtClean="0"/>
              <a:t> 3</a:t>
            </a:r>
            <a:r>
              <a:rPr lang="de-CH" baseline="30000" dirty="0" smtClean="0"/>
              <a:t>rd</a:t>
            </a:r>
            <a:r>
              <a:rPr lang="de-CH" dirty="0" smtClean="0"/>
              <a:t> </a:t>
            </a:r>
            <a:r>
              <a:rPr lang="de-CH" dirty="0" err="1" smtClean="0"/>
              <a:t>party</a:t>
            </a:r>
            <a:r>
              <a:rPr lang="de-CH" dirty="0" smtClean="0"/>
              <a:t> </a:t>
            </a:r>
            <a:r>
              <a:rPr lang="de-CH" dirty="0" err="1" smtClean="0"/>
              <a:t>networks</a:t>
            </a:r>
            <a:endParaRPr lang="de-CH" dirty="0"/>
          </a:p>
          <a:p>
            <a:r>
              <a:rPr lang="de-CH" dirty="0" err="1" smtClean="0"/>
              <a:t>Document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histories</a:t>
            </a:r>
            <a:r>
              <a:rPr lang="de-CH" dirty="0" smtClean="0"/>
              <a:t> </a:t>
            </a:r>
          </a:p>
          <a:p>
            <a:r>
              <a:rPr lang="de-CH" dirty="0" smtClean="0"/>
              <a:t>Co-</a:t>
            </a:r>
            <a:r>
              <a:rPr lang="de-CH" dirty="0" err="1" smtClean="0"/>
              <a:t>locate</a:t>
            </a:r>
            <a:r>
              <a:rPr lang="de-CH" dirty="0" smtClean="0"/>
              <a:t> </a:t>
            </a:r>
            <a:r>
              <a:rPr lang="de-CH" dirty="0" err="1" smtClean="0"/>
              <a:t>met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federal</a:t>
            </a:r>
            <a:r>
              <a:rPr lang="de-CH" dirty="0" smtClean="0"/>
              <a:t> </a:t>
            </a:r>
            <a:r>
              <a:rPr lang="de-CH" dirty="0" err="1" smtClean="0"/>
              <a:t>air</a:t>
            </a:r>
            <a:r>
              <a:rPr lang="de-CH" dirty="0" smtClean="0"/>
              <a:t> </a:t>
            </a:r>
            <a:r>
              <a:rPr lang="de-CH" dirty="0" err="1" smtClean="0"/>
              <a:t>quality</a:t>
            </a:r>
            <a:r>
              <a:rPr lang="de-CH" dirty="0" smtClean="0"/>
              <a:t> </a:t>
            </a:r>
            <a:r>
              <a:rPr lang="de-CH" dirty="0" err="1" smtClean="0"/>
              <a:t>monitoring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r>
              <a:rPr lang="de-CH" dirty="0" err="1" smtClean="0"/>
              <a:t>Integrate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r>
              <a:rPr lang="de-CH" dirty="0" smtClean="0"/>
              <a:t> (</a:t>
            </a:r>
            <a:r>
              <a:rPr lang="de-CH" dirty="0" err="1" smtClean="0"/>
              <a:t>radar</a:t>
            </a:r>
            <a:r>
              <a:rPr lang="de-CH" dirty="0" smtClean="0"/>
              <a:t>, </a:t>
            </a:r>
            <a:r>
              <a:rPr lang="de-CH" dirty="0" err="1" smtClean="0"/>
              <a:t>pluviometers</a:t>
            </a:r>
            <a:r>
              <a:rPr lang="de-CH" dirty="0" smtClean="0"/>
              <a:t>, </a:t>
            </a:r>
            <a:r>
              <a:rPr lang="de-CH" dirty="0" err="1" smtClean="0"/>
              <a:t>satellite</a:t>
            </a:r>
            <a:r>
              <a:rPr lang="de-CH" dirty="0" smtClean="0"/>
              <a:t> )</a:t>
            </a:r>
          </a:p>
          <a:p>
            <a:r>
              <a:rPr lang="de-CH" dirty="0" err="1" smtClean="0"/>
              <a:t>Collaborate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academia</a:t>
            </a:r>
            <a:r>
              <a:rPr lang="de-CH" dirty="0" smtClean="0"/>
              <a:t>, </a:t>
            </a:r>
            <a:r>
              <a:rPr lang="de-CH" dirty="0" err="1" smtClean="0"/>
              <a:t>other</a:t>
            </a:r>
            <a:r>
              <a:rPr lang="de-CH" dirty="0" smtClean="0"/>
              <a:t> </a:t>
            </a:r>
            <a:r>
              <a:rPr lang="de-CH" dirty="0" err="1" smtClean="0"/>
              <a:t>federal</a:t>
            </a:r>
            <a:r>
              <a:rPr lang="de-CH" dirty="0" smtClean="0"/>
              <a:t> </a:t>
            </a:r>
            <a:r>
              <a:rPr lang="de-CH" dirty="0" err="1" smtClean="0"/>
              <a:t>agencies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labs</a:t>
            </a:r>
            <a:endParaRPr lang="de-CH" dirty="0" smtClean="0"/>
          </a:p>
          <a:p>
            <a:r>
              <a:rPr lang="de-CH" dirty="0" smtClean="0"/>
              <a:t>…</a:t>
            </a:r>
          </a:p>
        </p:txBody>
      </p:sp>
      <p:sp>
        <p:nvSpPr>
          <p:cNvPr id="4" name="AutoShape 2" descr="http://www.meteoswiss.admin.ch/content/meteoswiss/en/home/mess-und-prognosesysteme/bodenstationen/automatisches-messnetz/partnernetze/_jcr_content/content/textimage_2/image.mchimg.png/1448293530580.png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2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How to implement WIGOS?</a:t>
            </a:r>
            <a:endParaRPr lang="en-US" sz="3600" dirty="0"/>
          </a:p>
        </p:txBody>
      </p:sp>
      <p:sp>
        <p:nvSpPr>
          <p:cNvPr id="6" name="Shape 239"/>
          <p:cNvSpPr txBox="1">
            <a:spLocks/>
          </p:cNvSpPr>
          <p:nvPr/>
        </p:nvSpPr>
        <p:spPr>
          <a:xfrm>
            <a:off x="212725" y="1334218"/>
            <a:ext cx="8713790" cy="5335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Integration &amp; increased </a:t>
            </a:r>
            <a:r>
              <a:rPr lang="fr-CH" sz="2400" dirty="0" err="1" smtClean="0">
                <a:latin typeface="Arial"/>
                <a:ea typeface="Arial"/>
                <a:cs typeface="Arial"/>
                <a:sym typeface="Arial"/>
              </a:rPr>
              <a:t>interoperability</a:t>
            </a:r>
            <a:r>
              <a:rPr lang="fr-CH" sz="2400" dirty="0" smtClean="0"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fr-CH" sz="2400" dirty="0" err="1" smtClean="0">
                <a:latin typeface="Arial"/>
                <a:ea typeface="Arial"/>
                <a:cs typeface="Arial"/>
                <a:sym typeface="Arial"/>
              </a:rPr>
              <a:t>systems</a:t>
            </a:r>
            <a:endParaRPr lang="fr-CH" sz="2400" dirty="0" smtClean="0">
              <a:latin typeface="Arial"/>
              <a:ea typeface="Arial"/>
              <a:cs typeface="Arial"/>
              <a:sym typeface="Arial"/>
            </a:endParaRPr>
          </a:p>
          <a:p>
            <a:pPr marL="1387475" lvl="1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across disciplines (e.g. weather and climate)</a:t>
            </a:r>
          </a:p>
          <a:p>
            <a:pPr marL="1387475" lvl="1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across organizational boundaries, e.g. between different national ministries/departments operating observing systems</a:t>
            </a:r>
          </a:p>
          <a:p>
            <a:pPr marL="1387475" lvl="1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across technological boundaries, e.g. between surface- and space-based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systems</a:t>
            </a: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dirty="0" smtClean="0">
                <a:latin typeface="Arial"/>
                <a:ea typeface="Arial"/>
                <a:cs typeface="Arial"/>
                <a:sym typeface="Arial"/>
              </a:rPr>
              <a:t>Sharing data and </a:t>
            </a:r>
            <a:r>
              <a:rPr lang="fr-CH" sz="2400" dirty="0" err="1" smtClean="0">
                <a:latin typeface="Arial"/>
                <a:ea typeface="Arial"/>
                <a:cs typeface="Arial"/>
                <a:sym typeface="Arial"/>
              </a:rPr>
              <a:t>metadata</a:t>
            </a:r>
            <a:endParaRPr lang="en-US" sz="2400" dirty="0" smtClean="0">
              <a:latin typeface="Arial"/>
              <a:ea typeface="Arial"/>
              <a:cs typeface="Arial"/>
              <a:sym typeface="Arial"/>
            </a:endParaRP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Partnerships &amp; </a:t>
            </a:r>
            <a:r>
              <a:rPr lang="fr-CH" sz="2400" dirty="0" err="1"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fr-CH" sz="2400" dirty="0" err="1" smtClean="0">
                <a:latin typeface="Arial"/>
                <a:ea typeface="Arial"/>
                <a:cs typeface="Arial"/>
                <a:sym typeface="Arial"/>
              </a:rPr>
              <a:t>ooperation</a:t>
            </a:r>
            <a:endParaRPr lang="en-US" sz="1800" dirty="0" smtClean="0">
              <a:latin typeface="Arial"/>
              <a:ea typeface="Arial"/>
              <a:cs typeface="Arial"/>
              <a:sym typeface="Arial"/>
            </a:endParaRP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Leadership</a:t>
            </a: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dirty="0" smtClean="0">
                <a:latin typeface="Arial"/>
                <a:ea typeface="Arial"/>
                <a:cs typeface="Arial"/>
                <a:sym typeface="Arial"/>
              </a:rPr>
              <a:t>Planning</a:t>
            </a:r>
          </a:p>
          <a:p>
            <a:pPr marL="987425" indent="-428625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altLang="en-US" sz="2400" dirty="0" smtClean="0">
                <a:latin typeface="Arial" charset="0"/>
              </a:rPr>
              <a:t>Culture </a:t>
            </a:r>
            <a:r>
              <a:rPr lang="en-US" altLang="en-US" sz="2400" dirty="0">
                <a:latin typeface="Arial" charset="0"/>
              </a:rPr>
              <a:t>of </a:t>
            </a:r>
            <a:r>
              <a:rPr lang="en-US" altLang="en-US" sz="2400" dirty="0" smtClean="0">
                <a:latin typeface="Arial" charset="0"/>
              </a:rPr>
              <a:t>compliance</a:t>
            </a:r>
          </a:p>
        </p:txBody>
      </p:sp>
    </p:spTree>
    <p:extLst>
      <p:ext uri="{BB962C8B-B14F-4D97-AF65-F5344CB8AC3E}">
        <p14:creationId xmlns:p14="http://schemas.microsoft.com/office/powerpoint/2010/main" val="230490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WIGOS responds to …</a:t>
            </a:r>
            <a:r>
              <a:rPr lang="en-US" sz="3600" dirty="0" smtClean="0">
                <a:solidFill>
                  <a:srgbClr val="000090"/>
                </a:solidFill>
              </a:rPr>
              <a:t> (1)</a:t>
            </a:r>
            <a:endParaRPr lang="en-US" sz="3600" dirty="0"/>
          </a:p>
        </p:txBody>
      </p:sp>
      <p:sp>
        <p:nvSpPr>
          <p:cNvPr id="4" name="Shape 249"/>
          <p:cNvSpPr txBox="1">
            <a:spLocks/>
          </p:cNvSpPr>
          <p:nvPr/>
        </p:nvSpPr>
        <p:spPr>
          <a:xfrm>
            <a:off x="203949" y="1324754"/>
            <a:ext cx="8713790" cy="5100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05255">
              <a:lnSpc>
                <a:spcPct val="90000"/>
              </a:lnSpc>
              <a:spcBef>
                <a:spcPts val="600"/>
              </a:spcBef>
              <a:buClr>
                <a:srgbClr val="011993"/>
              </a:buClr>
              <a:buSzPct val="100000"/>
              <a:buNone/>
              <a:defRPr sz="23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I. NMHS mandate typically broader now than when the World Weather Watch and the GOS were created, including e.g.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Climate monitoring, climate change, mitigation 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Air quality, atmospheric composition from urban to planetary scales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Oceans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Cryosphere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Water resources</a:t>
            </a:r>
          </a:p>
          <a:p>
            <a:pPr marL="0" indent="0" defTabSz="905255">
              <a:lnSpc>
                <a:spcPct val="90000"/>
              </a:lnSpc>
              <a:spcBef>
                <a:spcPts val="600"/>
              </a:spcBef>
              <a:buClr>
                <a:srgbClr val="011993"/>
              </a:buClr>
              <a:buSzPct val="100000"/>
              <a:buNone/>
              <a:defRPr sz="23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endParaRPr lang="en-US" sz="2000" b="1" dirty="0" smtClean="0">
              <a:latin typeface="Arial"/>
              <a:ea typeface="Arial"/>
              <a:cs typeface="Arial"/>
              <a:sym typeface="Arial"/>
            </a:endParaRPr>
          </a:p>
          <a:p>
            <a:pPr marL="0" indent="0" defTabSz="905255">
              <a:lnSpc>
                <a:spcPct val="90000"/>
              </a:lnSpc>
              <a:spcBef>
                <a:spcPts val="600"/>
              </a:spcBef>
              <a:buClr>
                <a:srgbClr val="011993"/>
              </a:buClr>
              <a:buSzPct val="100000"/>
              <a:buNone/>
              <a:defRPr sz="23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sz="2000" b="1" dirty="0" smtClean="0">
                <a:latin typeface="Arial"/>
                <a:ea typeface="Arial"/>
                <a:cs typeface="Arial"/>
                <a:sym typeface="Arial"/>
              </a:rPr>
              <a:t>II. Technical and scientific advances: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Observing technology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Telecommunications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Numerical modeling and data assimilation </a:t>
            </a:r>
          </a:p>
          <a:p>
            <a:pPr marL="603805" lvl="1" indent="-222805" defTabSz="905255">
              <a:lnSpc>
                <a:spcPct val="90000"/>
              </a:lnSpc>
              <a:spcBef>
                <a:spcPts val="600"/>
              </a:spcBef>
              <a:buSzPct val="100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Increased user demand to access and use observations in decision making</a:t>
            </a:r>
            <a:endParaRPr lang="en-US" sz="20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3265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WIGOS responds to </a:t>
            </a:r>
            <a:r>
              <a:rPr lang="en-US" sz="3600" b="1" dirty="0" smtClean="0">
                <a:solidFill>
                  <a:srgbClr val="000090"/>
                </a:solidFill>
              </a:rPr>
              <a:t>… </a:t>
            </a:r>
            <a:r>
              <a:rPr lang="en-US" sz="3600" dirty="0" smtClean="0">
                <a:solidFill>
                  <a:srgbClr val="000090"/>
                </a:solidFill>
              </a:rPr>
              <a:t>(2)</a:t>
            </a:r>
            <a:endParaRPr lang="en-US" sz="3600" dirty="0"/>
          </a:p>
        </p:txBody>
      </p:sp>
      <p:sp>
        <p:nvSpPr>
          <p:cNvPr id="4" name="Shape 249"/>
          <p:cNvSpPr txBox="1">
            <a:spLocks/>
          </p:cNvSpPr>
          <p:nvPr/>
        </p:nvSpPr>
        <p:spPr>
          <a:xfrm>
            <a:off x="203949" y="1324754"/>
            <a:ext cx="8713790" cy="51008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3923" indent="-423923" defTabSz="905255">
              <a:spcBef>
                <a:spcPts val="600"/>
              </a:spcBef>
              <a:buClr>
                <a:srgbClr val="011993"/>
              </a:buClr>
              <a:buSzPct val="100000"/>
              <a:defRPr sz="2300" b="1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III. </a:t>
            </a:r>
            <a:r>
              <a:rPr lang="en-US" sz="2400" dirty="0"/>
              <a:t>Economic realities</a:t>
            </a:r>
          </a:p>
          <a:p>
            <a:pPr marL="742243" lvl="1" indent="-361244" defTabSz="905255"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dirty="0"/>
              <a:t>Budgetary pressure on many NMHS, in spite of expanding mandates and increasing demand for services</a:t>
            </a:r>
          </a:p>
          <a:p>
            <a:pPr marL="742243" lvl="1" indent="-361244" defTabSz="905255"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dirty="0" smtClean="0"/>
              <a:t>NMHSs </a:t>
            </a:r>
            <a:r>
              <a:rPr lang="de-CH" dirty="0" err="1" smtClean="0"/>
              <a:t>need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collaborate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fulfill</a:t>
            </a:r>
            <a:r>
              <a:rPr lang="de-CH" dirty="0" smtClean="0"/>
              <a:t> </a:t>
            </a:r>
            <a:r>
              <a:rPr lang="de-CH" dirty="0" err="1" smtClean="0"/>
              <a:t>their</a:t>
            </a:r>
            <a:r>
              <a:rPr lang="de-CH" dirty="0" smtClean="0"/>
              <a:t> </a:t>
            </a:r>
            <a:r>
              <a:rPr lang="de-CH" dirty="0" err="1" smtClean="0"/>
              <a:t>mandate</a:t>
            </a:r>
            <a:endParaRPr lang="de-CH" dirty="0" smtClean="0"/>
          </a:p>
          <a:p>
            <a:pPr marL="742243" lvl="1" indent="-361244" defTabSz="905255">
              <a:spcBef>
                <a:spcPts val="6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US" dirty="0" smtClean="0"/>
          </a:p>
          <a:p>
            <a:pPr marL="533402" lvl="2" indent="0" defTabSz="905255">
              <a:spcBef>
                <a:spcPts val="600"/>
              </a:spcBef>
              <a:buSzPct val="100000"/>
              <a:buNone/>
              <a:defRPr sz="2000">
                <a:latin typeface="Arial"/>
                <a:ea typeface="Arial"/>
                <a:cs typeface="Arial"/>
                <a:sym typeface="Arial"/>
              </a:defRP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730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Wigos</a:t>
            </a:r>
            <a:r>
              <a:rPr lang="de-CH" dirty="0" smtClean="0"/>
              <a:t> </a:t>
            </a:r>
            <a:r>
              <a:rPr lang="de-CH" dirty="0" err="1" smtClean="0"/>
              <a:t>pre</a:t>
            </a:r>
            <a:r>
              <a:rPr lang="de-CH" dirty="0" smtClean="0"/>
              <a:t>-operational </a:t>
            </a:r>
            <a:r>
              <a:rPr lang="de-CH" dirty="0" err="1" smtClean="0"/>
              <a:t>phase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(2016-2019)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5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5 Priority Areas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370"/>
            <a:ext cx="8229600" cy="4708525"/>
          </a:xfrm>
        </p:spPr>
        <p:txBody>
          <a:bodyPr>
            <a:normAutofit/>
          </a:bodyPr>
          <a:lstStyle/>
          <a:p>
            <a:pPr marL="533400" indent="-476250">
              <a:buFont typeface="+mj-lt"/>
              <a:buAutoNum type="romanUcPeriod"/>
              <a:tabLst>
                <a:tab pos="533400" algn="l"/>
              </a:tabLst>
            </a:pPr>
            <a:r>
              <a:rPr lang="en-US" sz="2600" b="1" dirty="0" smtClean="0"/>
              <a:t>National WIGOS Implementation</a:t>
            </a:r>
            <a:r>
              <a:rPr lang="en-US" sz="2600" dirty="0" smtClean="0"/>
              <a:t>, coordination and governance mechanisms </a:t>
            </a:r>
          </a:p>
          <a:p>
            <a:pPr marL="533400" indent="-476250">
              <a:buFont typeface="+mj-lt"/>
              <a:buAutoNum type="romanUcPeriod"/>
              <a:tabLst>
                <a:tab pos="533400" algn="l"/>
              </a:tabLst>
            </a:pPr>
            <a:r>
              <a:rPr lang="en-US" sz="2600" dirty="0" smtClean="0"/>
              <a:t>WIGOS </a:t>
            </a:r>
            <a:r>
              <a:rPr lang="en-US" sz="2600" b="1" dirty="0"/>
              <a:t>Regulatory Material</a:t>
            </a:r>
            <a:r>
              <a:rPr lang="en-US" sz="2600" dirty="0"/>
              <a:t>, supplemented with necessary </a:t>
            </a:r>
            <a:r>
              <a:rPr lang="en-US" sz="2600" b="1" dirty="0"/>
              <a:t>guidance material</a:t>
            </a:r>
          </a:p>
          <a:p>
            <a:pPr marL="533400" indent="-476250">
              <a:buFont typeface="+mj-lt"/>
              <a:buAutoNum type="romanUcPeriod"/>
              <a:tabLst>
                <a:tab pos="533400" algn="l"/>
              </a:tabLst>
            </a:pPr>
            <a:r>
              <a:rPr lang="en-US" sz="2600" dirty="0" smtClean="0"/>
              <a:t>WIGOS </a:t>
            </a:r>
            <a:r>
              <a:rPr lang="en-US" sz="2600" dirty="0"/>
              <a:t>Information Resource, including </a:t>
            </a:r>
            <a:r>
              <a:rPr lang="en-US" sz="2600" dirty="0" smtClean="0"/>
              <a:t>OSCAR, </a:t>
            </a:r>
            <a:r>
              <a:rPr lang="en-US" sz="2600" dirty="0"/>
              <a:t>especially </a:t>
            </a:r>
            <a:r>
              <a:rPr lang="en-US" sz="2600" b="1" dirty="0"/>
              <a:t>OSCAR/Surface</a:t>
            </a:r>
          </a:p>
          <a:p>
            <a:pPr marL="533400" indent="-476250">
              <a:buFont typeface="+mj-lt"/>
              <a:buAutoNum type="romanUcPeriod"/>
              <a:tabLst>
                <a:tab pos="533400" algn="l"/>
              </a:tabLst>
            </a:pPr>
            <a:r>
              <a:rPr lang="en-US" sz="2600" dirty="0" smtClean="0"/>
              <a:t>WIGOS </a:t>
            </a:r>
            <a:r>
              <a:rPr lang="en-US" sz="2600" dirty="0"/>
              <a:t>Data </a:t>
            </a:r>
            <a:r>
              <a:rPr lang="en-US" sz="2600" b="1" dirty="0"/>
              <a:t>Quality Monitoring System</a:t>
            </a:r>
            <a:r>
              <a:rPr lang="en-US" sz="2600" dirty="0"/>
              <a:t> (WDQMS)</a:t>
            </a:r>
          </a:p>
          <a:p>
            <a:pPr marL="533400" indent="-476250">
              <a:buFont typeface="+mj-lt"/>
              <a:buAutoNum type="romanUcPeriod"/>
              <a:tabLst>
                <a:tab pos="533400" algn="l"/>
              </a:tabLst>
            </a:pPr>
            <a:r>
              <a:rPr lang="en-US" sz="2600" dirty="0" smtClean="0"/>
              <a:t>Regional </a:t>
            </a:r>
            <a:r>
              <a:rPr lang="en-US" sz="2600" dirty="0"/>
              <a:t>Structure; </a:t>
            </a:r>
            <a:r>
              <a:rPr lang="en-US" sz="2600" b="1" dirty="0"/>
              <a:t>Regional WIGOS Centers</a:t>
            </a:r>
          </a:p>
        </p:txBody>
      </p:sp>
    </p:spTree>
    <p:extLst>
      <p:ext uri="{BB962C8B-B14F-4D97-AF65-F5344CB8AC3E}">
        <p14:creationId xmlns:p14="http://schemas.microsoft.com/office/powerpoint/2010/main" val="12415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National WIGOS Implementation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356600" cy="4708525"/>
          </a:xfrm>
        </p:spPr>
        <p:txBody>
          <a:bodyPr>
            <a:normAutofit lnSpcReduction="10000"/>
          </a:bodyPr>
          <a:lstStyle/>
          <a:p>
            <a:pPr marL="3175" lvl="1" indent="0">
              <a:buNone/>
            </a:pPr>
            <a:r>
              <a:rPr lang="en-US" sz="2600" dirty="0" smtClean="0"/>
              <a:t>Members shall be WIGOS ready:</a:t>
            </a:r>
            <a:endParaRPr lang="en-US" sz="2600" dirty="0"/>
          </a:p>
          <a:p>
            <a:pPr marL="346075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Nominate national WIGOS focal points and OSCAR/Surface FPs;</a:t>
            </a:r>
          </a:p>
          <a:p>
            <a:pPr marL="346075" lvl="1" indent="-342900">
              <a:buFont typeface="Arial" panose="020B0604020202020204" pitchFamily="34" charset="0"/>
              <a:buChar char="•"/>
            </a:pPr>
            <a:r>
              <a:rPr lang="en-US" sz="2200" b="1" dirty="0" smtClean="0"/>
              <a:t>Complete WIGOS metadata of all observing stations across all WIGOS components, for which observations are exchanged internationally, via OSCAR/Surface; </a:t>
            </a:r>
          </a:p>
          <a:p>
            <a:pPr marL="346075" lvl="1" indent="-342900">
              <a:buFont typeface="Arial" panose="020B0604020202020204" pitchFamily="34" charset="0"/>
              <a:buChar char="•"/>
            </a:pPr>
            <a:r>
              <a:rPr lang="en-US" sz="2200" b="1" dirty="0" smtClean="0"/>
              <a:t>Establish a system for national WIGOS Station Identifiers</a:t>
            </a:r>
          </a:p>
          <a:p>
            <a:pPr marL="346075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National WIGOS governance, coordination and implementation mechanisms established;</a:t>
            </a:r>
          </a:p>
          <a:p>
            <a:pPr marL="346075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WDQMS</a:t>
            </a:r>
            <a:r>
              <a:rPr lang="en-US" sz="2200" dirty="0"/>
              <a:t>: national process for acting on quality problem information received from the WDQMS in place</a:t>
            </a:r>
            <a:r>
              <a:rPr lang="en-US" sz="2200" dirty="0" smtClean="0"/>
              <a:t>;</a:t>
            </a:r>
          </a:p>
          <a:p>
            <a:pPr marL="346075" lvl="1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WIGOS </a:t>
            </a:r>
            <a:r>
              <a:rPr lang="en-US" sz="2200" dirty="0"/>
              <a:t>implementation coordinated with the implementation of WIS and other WMO key priorities</a:t>
            </a:r>
            <a:r>
              <a:rPr lang="en-US" sz="2200" dirty="0" smtClean="0"/>
              <a:t>.</a:t>
            </a:r>
          </a:p>
          <a:p>
            <a:pPr marL="346075" lvl="1" indent="-342900">
              <a:buFont typeface="Arial" panose="020B0604020202020204" pitchFamily="34" charset="0"/>
              <a:buChar char="•"/>
            </a:pPr>
            <a:r>
              <a:rPr lang="fr-CH" sz="2200" dirty="0" err="1" smtClean="0"/>
              <a:t>Establish</a:t>
            </a:r>
            <a:r>
              <a:rPr lang="fr-CH" sz="2200" dirty="0" smtClean="0"/>
              <a:t> a national </a:t>
            </a:r>
            <a:r>
              <a:rPr lang="fr-CH" sz="2200" dirty="0"/>
              <a:t>o</a:t>
            </a:r>
            <a:r>
              <a:rPr lang="fr-CH" sz="2200" dirty="0" smtClean="0"/>
              <a:t>bservations </a:t>
            </a:r>
            <a:r>
              <a:rPr lang="fr-CH" sz="2200" dirty="0" err="1"/>
              <a:t>s</a:t>
            </a:r>
            <a:r>
              <a:rPr lang="fr-CH" sz="2200" dirty="0" err="1" smtClean="0"/>
              <a:t>trategy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0253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9238"/>
            <a:ext cx="8229600" cy="95726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WIGOS </a:t>
            </a:r>
            <a:r>
              <a:rPr lang="en-US" sz="3600" b="1" dirty="0" smtClean="0">
                <a:solidFill>
                  <a:srgbClr val="000090"/>
                </a:solidFill>
              </a:rPr>
              <a:t>Regulatory and Guidance Material</a:t>
            </a:r>
            <a:endParaRPr lang="en-US" sz="3600" dirty="0"/>
          </a:p>
        </p:txBody>
      </p:sp>
      <p:pic>
        <p:nvPicPr>
          <p:cNvPr id="6" name="Picture 2" descr="\\INTERNAL.WMO.INT\UserData\Redirected\izahumensky\Desktop\Screen\4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122" y="2569613"/>
            <a:ext cx="3171943" cy="425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INTERNAL.WMO.INT\UserData\Redirected\izahumensky\Desktop\Screen\116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0500" y="2569612"/>
            <a:ext cx="3074865" cy="425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124438"/>
            <a:ext cx="8356600" cy="1445175"/>
          </a:xfrm>
        </p:spPr>
        <p:txBody>
          <a:bodyPr>
            <a:normAutofit lnSpcReduction="10000"/>
          </a:bodyPr>
          <a:lstStyle/>
          <a:p>
            <a:pPr marL="3175" lvl="1" indent="0" algn="ctr">
              <a:spcBef>
                <a:spcPts val="0"/>
              </a:spcBef>
              <a:buNone/>
            </a:pPr>
            <a:r>
              <a:rPr lang="en-US" sz="2400" dirty="0" smtClean="0"/>
              <a:t>Members shall implement </a:t>
            </a:r>
            <a:r>
              <a:rPr lang="en-US" sz="2400" dirty="0"/>
              <a:t>and operate their observing networks and systems in accordance </a:t>
            </a:r>
            <a:r>
              <a:rPr lang="en-US" sz="2400" dirty="0" smtClean="0"/>
              <a:t>with:</a:t>
            </a:r>
          </a:p>
          <a:p>
            <a:pPr marL="3175" lvl="1" indent="0">
              <a:spcBef>
                <a:spcPts val="0"/>
              </a:spcBef>
              <a:buNone/>
            </a:pPr>
            <a:r>
              <a:rPr lang="en-US" sz="2200" b="1" dirty="0" smtClean="0"/>
              <a:t>  WMO </a:t>
            </a:r>
            <a:r>
              <a:rPr lang="en-US" sz="2200" b="1" dirty="0"/>
              <a:t>Technical Regulations </a:t>
            </a:r>
            <a:r>
              <a:rPr lang="en-US" sz="2200" b="1" dirty="0" smtClean="0"/>
              <a:t>                        and </a:t>
            </a:r>
            <a:r>
              <a:rPr lang="en-US" sz="2200" b="1" dirty="0"/>
              <a:t>Manual on WIGOS </a:t>
            </a:r>
            <a:endParaRPr lang="en-US" sz="2200" b="1" dirty="0" smtClean="0"/>
          </a:p>
          <a:p>
            <a:pPr marL="3175" lvl="1" indent="0">
              <a:spcBef>
                <a:spcPts val="0"/>
              </a:spcBef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       (</a:t>
            </a:r>
            <a:r>
              <a:rPr lang="en-US" sz="2200" dirty="0"/>
              <a:t>WMO-No. 49</a:t>
            </a:r>
            <a:r>
              <a:rPr lang="en-US" sz="2200" dirty="0" smtClean="0"/>
              <a:t>)                                             (WMO No.1160)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7008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WIGOS Information </a:t>
            </a:r>
            <a:r>
              <a:rPr lang="en-US" sz="3600" b="1" dirty="0" smtClean="0">
                <a:solidFill>
                  <a:srgbClr val="000090"/>
                </a:solidFill>
              </a:rPr>
              <a:t>Resource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0" y="1417638"/>
            <a:ext cx="8470900" cy="4708525"/>
          </a:xfrm>
        </p:spPr>
        <p:txBody>
          <a:bodyPr>
            <a:noAutofit/>
          </a:bodyPr>
          <a:lstStyle/>
          <a:p>
            <a:pPr marL="3175" lvl="1" indent="0">
              <a:spcBef>
                <a:spcPts val="0"/>
              </a:spcBef>
              <a:buNone/>
            </a:pPr>
            <a:r>
              <a:rPr lang="en-US" sz="2400" b="1" dirty="0" smtClean="0"/>
              <a:t>WIGOS Information Resource (WIR</a:t>
            </a:r>
            <a:r>
              <a:rPr lang="en-US" sz="2400" b="1" dirty="0" smtClean="0"/>
              <a:t>)</a:t>
            </a:r>
            <a:endParaRPr lang="en-US" sz="2400" dirty="0" smtClean="0"/>
          </a:p>
          <a:p>
            <a:pPr marL="3175" lvl="1" indent="0">
              <a:spcBef>
                <a:spcPts val="0"/>
              </a:spcBef>
              <a:buNone/>
            </a:pPr>
            <a:r>
              <a:rPr lang="en-US" sz="2200" dirty="0" smtClean="0"/>
              <a:t>a </a:t>
            </a:r>
            <a:r>
              <a:rPr lang="en-US" sz="2200" dirty="0"/>
              <a:t>network platform and tool designed to provide </a:t>
            </a:r>
            <a:r>
              <a:rPr lang="en-US" sz="2200" dirty="0" smtClean="0"/>
              <a:t>all </a:t>
            </a:r>
            <a:r>
              <a:rPr lang="en-US" sz="2200" dirty="0"/>
              <a:t>relevant </a:t>
            </a:r>
            <a:r>
              <a:rPr lang="en-US" sz="2200" dirty="0" smtClean="0"/>
              <a:t>info on:</a:t>
            </a:r>
          </a:p>
          <a:p>
            <a:pPr marL="746125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the operational </a:t>
            </a:r>
            <a:r>
              <a:rPr lang="en-US" sz="1800" dirty="0"/>
              <a:t>status and evolution of WIGOS and its component observing systems</a:t>
            </a:r>
            <a:r>
              <a:rPr lang="en-US" sz="1800" dirty="0" smtClean="0"/>
              <a:t>,</a:t>
            </a:r>
          </a:p>
          <a:p>
            <a:pPr marL="746125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the </a:t>
            </a:r>
            <a:r>
              <a:rPr lang="en-US" sz="1800" dirty="0"/>
              <a:t>operational requirements of WIGOS, including </a:t>
            </a:r>
            <a:r>
              <a:rPr lang="en-US" sz="1800" dirty="0" smtClean="0"/>
              <a:t>the WIGOS standard</a:t>
            </a:r>
          </a:p>
          <a:p>
            <a:pPr marL="746125" lvl="2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 smtClean="0"/>
              <a:t>and </a:t>
            </a:r>
            <a:r>
              <a:rPr lang="en-US" sz="1800" dirty="0"/>
              <a:t>recommended practices and procedures </a:t>
            </a:r>
            <a:r>
              <a:rPr lang="en-US" sz="1800" dirty="0" smtClean="0"/>
              <a:t>and </a:t>
            </a:r>
            <a:r>
              <a:rPr lang="en-US" sz="1800" dirty="0"/>
              <a:t>their capabilities to meet observational user requirements of all WMO Application Areas</a:t>
            </a:r>
            <a:r>
              <a:rPr lang="en-US" sz="1800" dirty="0" smtClean="0"/>
              <a:t>.</a:t>
            </a:r>
          </a:p>
          <a:p>
            <a:pPr marL="3175" lvl="1" indent="0">
              <a:spcBef>
                <a:spcPts val="0"/>
              </a:spcBef>
              <a:buNone/>
            </a:pPr>
            <a:endParaRPr lang="en-US" sz="1800" b="1" dirty="0" smtClean="0"/>
          </a:p>
          <a:p>
            <a:pPr marL="346075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971550" y="3851910"/>
            <a:ext cx="7581900" cy="2019300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WIR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581400" y="4244340"/>
            <a:ext cx="4705350" cy="1439673"/>
            <a:chOff x="3581400" y="4210050"/>
            <a:chExt cx="4705350" cy="1439673"/>
          </a:xfrm>
        </p:grpSpPr>
        <p:sp>
          <p:nvSpPr>
            <p:cNvPr id="12" name="Rectangle 11"/>
            <p:cNvSpPr/>
            <p:nvPr/>
          </p:nvSpPr>
          <p:spPr>
            <a:xfrm>
              <a:off x="3581400" y="4210050"/>
              <a:ext cx="4705350" cy="1439673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3" name="Picture 2" descr="https://oscar.wmo.int/OSCAR/images/logo_oscar.pn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4837" y="4322445"/>
              <a:ext cx="3333750" cy="619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Rectangle 13"/>
          <p:cNvSpPr/>
          <p:nvPr/>
        </p:nvSpPr>
        <p:spPr>
          <a:xfrm>
            <a:off x="3790950" y="5034915"/>
            <a:ext cx="1028700" cy="533400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Requirements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45075" y="5034915"/>
            <a:ext cx="933450" cy="533400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Surface 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capabilities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03950" y="5034915"/>
            <a:ext cx="933450" cy="533400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Space </a:t>
            </a:r>
            <a:r>
              <a:rPr kumimoji="0" lang="de-CH" sz="12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capabilities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362825" y="5034915"/>
            <a:ext cx="771525" cy="533400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Analysis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238251" y="4244340"/>
            <a:ext cx="2047874" cy="1439673"/>
            <a:chOff x="1238251" y="4210050"/>
            <a:chExt cx="2047874" cy="1439673"/>
          </a:xfrm>
        </p:grpSpPr>
        <p:sp>
          <p:nvSpPr>
            <p:cNvPr id="19" name="Rectangle 18"/>
            <p:cNvSpPr/>
            <p:nvPr/>
          </p:nvSpPr>
          <p:spPr>
            <a:xfrm>
              <a:off x="1238251" y="4210050"/>
              <a:ext cx="2047874" cy="1439673"/>
            </a:xfrm>
            <a:prstGeom prst="rect">
              <a:avLst/>
            </a:prstGeom>
            <a:gradFill rotWithShape="1">
              <a:gsLst>
                <a:gs pos="0">
                  <a:srgbClr val="4F81BD">
                    <a:tint val="100000"/>
                    <a:shade val="100000"/>
                    <a:satMod val="130000"/>
                  </a:srgbClr>
                </a:gs>
                <a:gs pos="100000">
                  <a:srgbClr val="4F81BD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t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SORT</a:t>
              </a:r>
              <a:endParaRPr kumimoji="0" 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0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2588" y="4652962"/>
              <a:ext cx="1227772" cy="882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Rectangle 20"/>
          <p:cNvSpPr/>
          <p:nvPr/>
        </p:nvSpPr>
        <p:spPr>
          <a:xfrm>
            <a:off x="5045075" y="5034916"/>
            <a:ext cx="933450" cy="5334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550" y="5956420"/>
            <a:ext cx="4212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SORT: Standardization </a:t>
            </a:r>
            <a:r>
              <a:rPr lang="en-US" sz="1400" dirty="0"/>
              <a:t>of Observations” Reference Tool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55189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682625" indent="-682625">
              <a:buFont typeface="+mj-lt"/>
              <a:buAutoNum type="romanUcPeriod"/>
            </a:pPr>
            <a:r>
              <a:rPr lang="en-US" sz="2800" dirty="0" smtClean="0"/>
              <a:t>Introduction</a:t>
            </a:r>
            <a:endParaRPr lang="en-US" sz="2800" dirty="0"/>
          </a:p>
          <a:p>
            <a:pPr marL="682625" indent="-682625">
              <a:buFont typeface="+mj-lt"/>
              <a:buAutoNum type="romanUcPeriod"/>
            </a:pPr>
            <a:r>
              <a:rPr lang="en-US" sz="2800" dirty="0" smtClean="0"/>
              <a:t>The </a:t>
            </a:r>
            <a:r>
              <a:rPr lang="en-US" sz="2800" dirty="0" smtClean="0"/>
              <a:t>pre-operational </a:t>
            </a:r>
            <a:r>
              <a:rPr lang="en-US" sz="2800" dirty="0"/>
              <a:t>p</a:t>
            </a:r>
            <a:r>
              <a:rPr lang="en-US" sz="2800" dirty="0" smtClean="0"/>
              <a:t>hase </a:t>
            </a:r>
            <a:r>
              <a:rPr lang="en-US" sz="2800" dirty="0" smtClean="0"/>
              <a:t>of WIGOS</a:t>
            </a:r>
          </a:p>
          <a:p>
            <a:pPr marL="682625" indent="-682625">
              <a:buFont typeface="+mj-lt"/>
              <a:buAutoNum type="romanUcPeriod"/>
            </a:pPr>
            <a:r>
              <a:rPr lang="fr-CH" sz="2800" dirty="0" smtClean="0"/>
              <a:t>Conclusions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2439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90"/>
                </a:solidFill>
              </a:rPr>
              <a:t>WIGOS Data Quality Monitoring System </a:t>
            </a:r>
            <a:r>
              <a:rPr lang="en-US" sz="2800" dirty="0">
                <a:solidFill>
                  <a:srgbClr val="000090"/>
                </a:solidFill>
              </a:rPr>
              <a:t>(</a:t>
            </a:r>
            <a:r>
              <a:rPr lang="en-US" sz="2800" dirty="0" smtClean="0">
                <a:solidFill>
                  <a:srgbClr val="000090"/>
                </a:solidFill>
              </a:rPr>
              <a:t>WDQMS)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17638"/>
            <a:ext cx="8475785" cy="4708525"/>
          </a:xfrm>
        </p:spPr>
        <p:txBody>
          <a:bodyPr>
            <a:normAutofit lnSpcReduction="10000"/>
          </a:bodyPr>
          <a:lstStyle/>
          <a:p>
            <a:pPr marL="3175" lvl="1" indent="0">
              <a:buNone/>
            </a:pPr>
            <a:r>
              <a:rPr lang="en-US" sz="2400" dirty="0" smtClean="0"/>
              <a:t>The WDQMS Demonstration </a:t>
            </a:r>
            <a:r>
              <a:rPr lang="en-US" sz="2400" dirty="0"/>
              <a:t>Project </a:t>
            </a:r>
            <a:r>
              <a:rPr lang="en-US" sz="2400" dirty="0" smtClean="0"/>
              <a:t>in RA I has been showing that:</a:t>
            </a:r>
          </a:p>
          <a:p>
            <a:pPr marL="641350" lvl="2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An updated list of operational stations is critical for the monitoring</a:t>
            </a:r>
          </a:p>
          <a:p>
            <a:pPr marL="1098550" lvl="3" indent="-342900">
              <a:buFont typeface="Arial" panose="020B0604020202020204" pitchFamily="34" charset="0"/>
              <a:buChar char="•"/>
            </a:pPr>
            <a:r>
              <a:rPr lang="en-US" sz="1800" dirty="0" smtClean="0"/>
              <a:t>How can we monitor the performance of stations without knowing which stations are operating?</a:t>
            </a:r>
          </a:p>
          <a:p>
            <a:pPr marL="641350" lvl="2" indent="-342900">
              <a:buFont typeface="Arial" panose="020B0604020202020204" pitchFamily="34" charset="0"/>
              <a:buChar char="•"/>
            </a:pPr>
            <a:r>
              <a:rPr lang="en-US" sz="2200" dirty="0" smtClean="0"/>
              <a:t>A comprehensive and accurate set of metadata </a:t>
            </a:r>
            <a:r>
              <a:rPr lang="en-US" sz="2200" dirty="0"/>
              <a:t>is </a:t>
            </a:r>
            <a:r>
              <a:rPr lang="en-US" sz="2200" dirty="0" smtClean="0"/>
              <a:t>also critical</a:t>
            </a:r>
          </a:p>
          <a:p>
            <a:pPr marL="1098550" lvl="3" indent="-342900">
              <a:buFont typeface="Arial" panose="020B0604020202020204" pitchFamily="34" charset="0"/>
              <a:buChar char="•"/>
            </a:pPr>
            <a:r>
              <a:rPr lang="en-US" sz="1800" dirty="0"/>
              <a:t>How can we monitor the performance of stations without knowing </a:t>
            </a:r>
            <a:r>
              <a:rPr lang="en-US" sz="1800" dirty="0" smtClean="0"/>
              <a:t>where they are, what they measure, their reporting schedules, data format, </a:t>
            </a:r>
            <a:r>
              <a:rPr lang="en-US" sz="1800" dirty="0" err="1" smtClean="0"/>
              <a:t>etc</a:t>
            </a:r>
            <a:r>
              <a:rPr lang="en-US" sz="1800" dirty="0" smtClean="0"/>
              <a:t>?</a:t>
            </a:r>
            <a:endParaRPr lang="en-US" sz="1800" dirty="0"/>
          </a:p>
          <a:p>
            <a:pPr marL="0" lvl="1" indent="0">
              <a:buNone/>
            </a:pPr>
            <a:endParaRPr lang="en-US" sz="2000" dirty="0" smtClean="0"/>
          </a:p>
          <a:p>
            <a:pPr marL="0" lvl="1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WDQMS will </a:t>
            </a:r>
            <a:r>
              <a:rPr lang="en-US" sz="2400" dirty="0" smtClean="0"/>
              <a:t>describe </a:t>
            </a:r>
            <a:r>
              <a:rPr lang="en-US" sz="2400" dirty="0"/>
              <a:t>how well WIGOS is functioning</a:t>
            </a:r>
          </a:p>
          <a:p>
            <a:pPr marL="346075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Current activities</a:t>
            </a:r>
          </a:p>
          <a:p>
            <a:pPr marL="641350" lvl="2" indent="-342900">
              <a:buFont typeface="Arial" panose="020B0604020202020204" pitchFamily="34" charset="0"/>
              <a:buChar char="•"/>
            </a:pPr>
            <a:r>
              <a:rPr lang="en-US" sz="2200" dirty="0"/>
              <a:t>Pilot project on NWP-based monitoring; ECMWF, NCEP, DWD, JMA</a:t>
            </a:r>
          </a:p>
          <a:p>
            <a:pPr marL="641350" lvl="2" indent="-342900">
              <a:buFont typeface="Arial" panose="020B0604020202020204" pitchFamily="34" charset="0"/>
              <a:buChar char="•"/>
            </a:pPr>
            <a:r>
              <a:rPr lang="en-US" sz="2200" dirty="0"/>
              <a:t>RA-I Demonstration Project of monitoring </a:t>
            </a:r>
            <a:r>
              <a:rPr lang="en-US" sz="2200" dirty="0" smtClean="0"/>
              <a:t>&amp; </a:t>
            </a:r>
            <a:r>
              <a:rPr lang="en-US" sz="2200" dirty="0"/>
              <a:t>incident management involving Kenya and Tanzania running through May 2017</a:t>
            </a:r>
          </a:p>
        </p:txBody>
      </p:sp>
    </p:spTree>
    <p:extLst>
      <p:ext uri="{BB962C8B-B14F-4D97-AF65-F5344CB8AC3E}">
        <p14:creationId xmlns:p14="http://schemas.microsoft.com/office/powerpoint/2010/main" val="3580136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6815"/>
            <a:ext cx="9144000" cy="59588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849" y="151543"/>
            <a:ext cx="8452179" cy="674931"/>
          </a:xfrm>
        </p:spPr>
        <p:txBody>
          <a:bodyPr>
            <a:noAutofit/>
          </a:bodyPr>
          <a:lstStyle/>
          <a:p>
            <a:r>
              <a:rPr lang="en-US" sz="3400" b="1" dirty="0">
                <a:solidFill>
                  <a:srgbClr val="000090"/>
                </a:solidFill>
              </a:rPr>
              <a:t>WDQMS Pilot </a:t>
            </a:r>
            <a:r>
              <a:rPr lang="en-US" sz="3400" b="1" dirty="0" smtClean="0">
                <a:solidFill>
                  <a:srgbClr val="000090"/>
                </a:solidFill>
              </a:rPr>
              <a:t>Project with NWP </a:t>
            </a:r>
            <a:r>
              <a:rPr lang="en-US" sz="3400" b="1" dirty="0" err="1" smtClean="0">
                <a:solidFill>
                  <a:srgbClr val="000090"/>
                </a:solidFill>
              </a:rPr>
              <a:t>Centres</a:t>
            </a:r>
            <a:endParaRPr lang="en-US" sz="3400" dirty="0"/>
          </a:p>
        </p:txBody>
      </p:sp>
      <p:sp>
        <p:nvSpPr>
          <p:cNvPr id="8" name="TextBox 7"/>
          <p:cNvSpPr txBox="1"/>
          <p:nvPr/>
        </p:nvSpPr>
        <p:spPr>
          <a:xfrm>
            <a:off x="392849" y="6228547"/>
            <a:ext cx="8172767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400" dirty="0" smtClean="0"/>
              <a:t>Homepage for monitoring output from WDMQS Pilot Project</a:t>
            </a:r>
          </a:p>
          <a:p>
            <a:pPr>
              <a:lnSpc>
                <a:spcPct val="80000"/>
              </a:lnSpc>
            </a:pPr>
            <a:r>
              <a:rPr lang="en-US" sz="1600" i="1" dirty="0" smtClean="0"/>
              <a:t>(page is not password-protected, but link is not publicly visible)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59816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8617"/>
          </a:xfrm>
        </p:spPr>
        <p:txBody>
          <a:bodyPr>
            <a:noAutofit/>
          </a:bodyPr>
          <a:lstStyle/>
          <a:p>
            <a:r>
              <a:rPr lang="en-US" sz="3400" b="1" dirty="0" smtClean="0">
                <a:solidFill>
                  <a:srgbClr val="000090"/>
                </a:solidFill>
              </a:rPr>
              <a:t>Regional WIGOS </a:t>
            </a:r>
            <a:r>
              <a:rPr lang="en-US" sz="3400" b="1" dirty="0" err="1" smtClean="0">
                <a:solidFill>
                  <a:srgbClr val="000090"/>
                </a:solidFill>
              </a:rPr>
              <a:t>Centres</a:t>
            </a:r>
            <a:r>
              <a:rPr lang="en-US" sz="3400" b="1" dirty="0" smtClean="0">
                <a:solidFill>
                  <a:srgbClr val="000090"/>
                </a:solidFill>
              </a:rPr>
              <a:t> (RWC)</a:t>
            </a:r>
            <a:endParaRPr lang="en-US" sz="3400" dirty="0"/>
          </a:p>
        </p:txBody>
      </p:sp>
      <p:sp>
        <p:nvSpPr>
          <p:cNvPr id="12" name="Shape 327"/>
          <p:cNvSpPr txBox="1">
            <a:spLocks/>
          </p:cNvSpPr>
          <p:nvPr/>
        </p:nvSpPr>
        <p:spPr>
          <a:xfrm>
            <a:off x="251520" y="917065"/>
            <a:ext cx="8744203" cy="5360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728844">
              <a:lnSpc>
                <a:spcPct val="110000"/>
              </a:lnSpc>
              <a:buSzPct val="100000"/>
              <a:defRPr sz="2185" u="sng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u="sng" dirty="0" smtClean="0">
                <a:latin typeface="Arial"/>
                <a:ea typeface="Arial"/>
                <a:cs typeface="Arial"/>
                <a:sym typeface="Arial"/>
              </a:rPr>
              <a:t>Why?</a:t>
            </a:r>
          </a:p>
          <a:p>
            <a:pPr marL="636914" lvl="1" defTabSz="728844">
              <a:lnSpc>
                <a:spcPct val="110000"/>
              </a:lnSpc>
              <a:buSzPct val="100000"/>
              <a:buFont typeface="Arial"/>
              <a:buChar char="•"/>
              <a:defRPr sz="2185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Support for WMO Members for their national implementation efforts can be addressed more efficiently and effectively at regional level</a:t>
            </a:r>
          </a:p>
          <a:p>
            <a:pPr marL="285750" indent="-285750" defTabSz="728844">
              <a:lnSpc>
                <a:spcPct val="110000"/>
              </a:lnSpc>
              <a:buSzPct val="100000"/>
              <a:defRPr sz="2185" u="sng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u="sng" dirty="0" smtClean="0">
                <a:latin typeface="Arial"/>
                <a:ea typeface="Arial"/>
                <a:cs typeface="Arial"/>
                <a:sym typeface="Arial"/>
              </a:rPr>
              <a:t>What?</a:t>
            </a:r>
          </a:p>
          <a:p>
            <a:pPr marL="636914" lvl="1" defTabSz="728844">
              <a:lnSpc>
                <a:spcPct val="110000"/>
              </a:lnSpc>
              <a:buSzPct val="100000"/>
              <a:buFont typeface="Arial"/>
              <a:buChar char="•"/>
              <a:defRPr sz="2185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Initial role or RWC will be to support national WIGOS Implementation efforts, in particular as concerns (mandatory functions):</a:t>
            </a:r>
          </a:p>
          <a:p>
            <a:pPr marL="636914" lvl="1" defTabSz="728844">
              <a:lnSpc>
                <a:spcPct val="110000"/>
              </a:lnSpc>
              <a:buSzPct val="100000"/>
              <a:buFont typeface="Arial"/>
              <a:buChar char="•"/>
              <a:defRPr sz="2185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b="1" u="sng" dirty="0">
                <a:latin typeface="Arial"/>
                <a:ea typeface="Arial"/>
                <a:cs typeface="Arial"/>
                <a:sym typeface="Arial"/>
              </a:rPr>
              <a:t>OSCAR/Surface</a:t>
            </a:r>
            <a:r>
              <a:rPr lang="en-US" sz="2000" b="1" dirty="0">
                <a:latin typeface="Arial"/>
                <a:ea typeface="Arial"/>
                <a:cs typeface="Arial"/>
                <a:sym typeface="Arial"/>
              </a:rPr>
              <a:t>; ensuring metadata input and QC</a:t>
            </a:r>
          </a:p>
          <a:p>
            <a:pPr marL="636914" lvl="1" defTabSz="728844">
              <a:lnSpc>
                <a:spcPct val="110000"/>
              </a:lnSpc>
              <a:buSzPct val="100000"/>
              <a:buFont typeface="Arial"/>
              <a:buChar char="•"/>
              <a:defRPr sz="2185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b="1" dirty="0">
                <a:latin typeface="Arial"/>
                <a:ea typeface="Arial"/>
                <a:cs typeface="Arial"/>
                <a:sym typeface="Arial"/>
              </a:rPr>
              <a:t>WDQMS; especially fault management component</a:t>
            </a:r>
          </a:p>
          <a:p>
            <a:pPr marL="285750" indent="-285750" defTabSz="728844">
              <a:lnSpc>
                <a:spcPct val="110000"/>
              </a:lnSpc>
              <a:buSzPct val="100000"/>
              <a:defRPr sz="2185" u="sng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u="sng" dirty="0" smtClean="0">
                <a:latin typeface="Arial"/>
                <a:ea typeface="Arial"/>
                <a:cs typeface="Arial"/>
                <a:sym typeface="Arial"/>
              </a:rPr>
              <a:t>How?</a:t>
            </a:r>
          </a:p>
          <a:p>
            <a:pPr marL="636914" lvl="1" defTabSz="728844">
              <a:lnSpc>
                <a:spcPct val="110000"/>
              </a:lnSpc>
              <a:buSzPct val="100000"/>
              <a:buFont typeface="Arial"/>
              <a:buChar char="•"/>
              <a:defRPr sz="2185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This is for the individual WMO Regions to decide</a:t>
            </a:r>
          </a:p>
          <a:p>
            <a:pPr marL="636914" lvl="1" defTabSz="728844">
              <a:lnSpc>
                <a:spcPct val="110000"/>
              </a:lnSpc>
              <a:buSzPct val="100000"/>
              <a:buFont typeface="Arial"/>
              <a:buChar char="•"/>
              <a:defRPr sz="2185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Initial discussions in RA-VI point to EUMETNET having a role</a:t>
            </a:r>
          </a:p>
          <a:p>
            <a:pPr marL="636914" lvl="1" defTabSz="728844">
              <a:lnSpc>
                <a:spcPct val="110000"/>
              </a:lnSpc>
              <a:buSzPct val="100000"/>
              <a:buFont typeface="Arial"/>
              <a:buChar char="•"/>
              <a:defRPr sz="2185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Concept endorsed by the EUMETNET STAC-PFAC in Bratislava and subsequently approved by the General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Assembly</a:t>
            </a:r>
            <a:endParaRPr lang="en-US" sz="20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387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7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34" y="274638"/>
            <a:ext cx="8466667" cy="1143000"/>
          </a:xfrm>
        </p:spPr>
        <p:txBody>
          <a:bodyPr>
            <a:normAutofit/>
          </a:bodyPr>
          <a:lstStyle/>
          <a:p>
            <a:r>
              <a:rPr lang="fr-CH" sz="3600" b="1" dirty="0" smtClean="0">
                <a:solidFill>
                  <a:srgbClr val="000090"/>
                </a:solidFill>
              </a:rPr>
              <a:t>Conclusions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451" y="1417638"/>
            <a:ext cx="8497249" cy="4708525"/>
          </a:xfrm>
        </p:spPr>
        <p:txBody>
          <a:bodyPr>
            <a:noAutofit/>
          </a:bodyPr>
          <a:lstStyle/>
          <a:p>
            <a:pPr marL="341313" lvl="2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WIGOS global framework is now in place and will be further developed during the Pre-operational Phase (2016-2019)</a:t>
            </a:r>
          </a:p>
          <a:p>
            <a:pPr marL="798513" lvl="3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Increased emphasis on Regional and National activities</a:t>
            </a:r>
          </a:p>
          <a:p>
            <a:pPr marL="798513" lvl="3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/>
              <a:t>OSCAR/Surface</a:t>
            </a:r>
            <a:r>
              <a:rPr lang="en-US" sz="2200" dirty="0"/>
              <a:t> and the </a:t>
            </a:r>
            <a:r>
              <a:rPr lang="en-US" sz="2200" b="1" dirty="0"/>
              <a:t>WIGOS Data Quality Monitoring System </a:t>
            </a:r>
            <a:r>
              <a:rPr lang="en-US" sz="2200" dirty="0"/>
              <a:t>(WDQMS) are the two </a:t>
            </a:r>
            <a:r>
              <a:rPr lang="en-US" sz="2200" b="1" dirty="0"/>
              <a:t>most important technical elements</a:t>
            </a:r>
            <a:r>
              <a:rPr lang="en-US" sz="2200" dirty="0"/>
              <a:t>, and both are of strategic importance to WMO</a:t>
            </a:r>
          </a:p>
          <a:p>
            <a:pPr marL="798513" lvl="3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 smtClean="0"/>
              <a:t>Operational </a:t>
            </a:r>
            <a:r>
              <a:rPr lang="en-US" sz="2200" b="1" dirty="0"/>
              <a:t>uptake </a:t>
            </a:r>
            <a:r>
              <a:rPr lang="en-US" sz="2200" dirty="0"/>
              <a:t>in all Regions will be </a:t>
            </a:r>
            <a:r>
              <a:rPr lang="en-US" sz="2200" b="1" dirty="0"/>
              <a:t>critical for the success of WIGOS</a:t>
            </a:r>
          </a:p>
          <a:p>
            <a:pPr marL="341313" lvl="2" indent="-3365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Regional WIGOS Centers </a:t>
            </a:r>
            <a:r>
              <a:rPr lang="en-US" dirty="0" smtClean="0"/>
              <a:t>(RWC) </a:t>
            </a:r>
            <a:r>
              <a:rPr lang="en-US" dirty="0" smtClean="0"/>
              <a:t>are critical to help translate the global WIGOS </a:t>
            </a:r>
            <a:r>
              <a:rPr lang="en-US" dirty="0" smtClean="0"/>
              <a:t>concepts into regional and national action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00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4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2630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400" dirty="0" smtClean="0">
                <a:solidFill>
                  <a:srgbClr val="000090"/>
                </a:solidFill>
              </a:rPr>
              <a:t>Thank you</a:t>
            </a:r>
          </a:p>
          <a:p>
            <a:endParaRPr lang="de-CH" sz="4800" dirty="0" smtClean="0">
              <a:solidFill>
                <a:srgbClr val="000090"/>
              </a:solidFill>
            </a:endParaRPr>
          </a:p>
          <a:p>
            <a:r>
              <a:rPr lang="de-CH" sz="2300" dirty="0" err="1" smtClean="0">
                <a:solidFill>
                  <a:srgbClr val="000090"/>
                </a:solidFill>
              </a:rPr>
              <a:t>For</a:t>
            </a:r>
            <a:r>
              <a:rPr lang="de-CH" sz="2300" dirty="0" smtClean="0">
                <a:solidFill>
                  <a:srgbClr val="000090"/>
                </a:solidFill>
              </a:rPr>
              <a:t> </a:t>
            </a:r>
            <a:r>
              <a:rPr lang="de-CH" sz="2300" dirty="0" err="1" smtClean="0">
                <a:solidFill>
                  <a:srgbClr val="000090"/>
                </a:solidFill>
              </a:rPr>
              <a:t>further</a:t>
            </a:r>
            <a:r>
              <a:rPr lang="de-CH" sz="2300" dirty="0" smtClean="0">
                <a:solidFill>
                  <a:srgbClr val="000090"/>
                </a:solidFill>
              </a:rPr>
              <a:t> </a:t>
            </a:r>
            <a:r>
              <a:rPr lang="de-CH" sz="2300" dirty="0" err="1" smtClean="0">
                <a:solidFill>
                  <a:srgbClr val="000090"/>
                </a:solidFill>
              </a:rPr>
              <a:t>information</a:t>
            </a:r>
            <a:endParaRPr lang="de-CH" sz="2300" dirty="0">
              <a:solidFill>
                <a:srgbClr val="000090"/>
              </a:solidFill>
            </a:endParaRPr>
          </a:p>
          <a:p>
            <a:endParaRPr lang="en-US" sz="2300" dirty="0" smtClean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  <a:hlinkClick r:id="rId3"/>
              </a:rPr>
              <a:t>lfnunes@wmo.int</a:t>
            </a:r>
            <a:r>
              <a:rPr lang="en-US" sz="3100" dirty="0" smtClean="0">
                <a:solidFill>
                  <a:srgbClr val="000090"/>
                </a:solidFill>
              </a:rPr>
              <a:t> </a:t>
            </a:r>
            <a:endParaRPr lang="en-US" sz="3100" dirty="0" smtClean="0">
              <a:solidFill>
                <a:srgbClr val="000090"/>
              </a:solidFill>
            </a:endParaRPr>
          </a:p>
          <a:p>
            <a:endParaRPr lang="en-US" sz="3100" dirty="0">
              <a:solidFill>
                <a:srgbClr val="000090"/>
              </a:solidFill>
            </a:endParaRPr>
          </a:p>
          <a:p>
            <a:r>
              <a:rPr lang="en-US" sz="3100" dirty="0" smtClean="0">
                <a:solidFill>
                  <a:srgbClr val="000090"/>
                </a:solidFill>
                <a:hlinkClick r:id="rId4"/>
              </a:rPr>
              <a:t>www.wmo.int/wigos</a:t>
            </a:r>
            <a:r>
              <a:rPr lang="en-US" sz="3100" dirty="0" smtClean="0">
                <a:solidFill>
                  <a:srgbClr val="00009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26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197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What is WIGOS?</a:t>
            </a:r>
            <a:endParaRPr lang="en-US" sz="3600" dirty="0"/>
          </a:p>
        </p:txBody>
      </p:sp>
      <p:sp>
        <p:nvSpPr>
          <p:cNvPr id="6" name="Shape 239"/>
          <p:cNvSpPr txBox="1">
            <a:spLocks/>
          </p:cNvSpPr>
          <p:nvPr/>
        </p:nvSpPr>
        <p:spPr>
          <a:xfrm>
            <a:off x="212726" y="1334218"/>
            <a:ext cx="7346314" cy="53351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An </a:t>
            </a:r>
            <a:r>
              <a:rPr lang="de-CH" sz="2400" dirty="0" err="1" smtClean="0">
                <a:latin typeface="Arial"/>
                <a:ea typeface="Arial"/>
                <a:cs typeface="Arial"/>
                <a:sym typeface="Arial"/>
              </a:rPr>
              <a:t>opportunity</a:t>
            </a: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400" dirty="0" err="1" smtClean="0"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400" dirty="0" err="1" smtClean="0">
                <a:latin typeface="Arial"/>
                <a:ea typeface="Arial"/>
                <a:cs typeface="Arial"/>
                <a:sym typeface="Arial"/>
              </a:rPr>
              <a:t>your</a:t>
            </a: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 NMHS</a:t>
            </a:r>
          </a:p>
          <a:p>
            <a:pPr marL="829027" lvl="1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reduce</a:t>
            </a:r>
            <a:r>
              <a:rPr lang="de-CH" sz="20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costs</a:t>
            </a:r>
            <a:r>
              <a:rPr lang="de-CH" sz="20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CH" sz="20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operation</a:t>
            </a: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829027" lvl="1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improve</a:t>
            </a:r>
            <a:r>
              <a:rPr lang="de-CH" sz="20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your</a:t>
            </a:r>
            <a:r>
              <a:rPr lang="de-CH" sz="20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services</a:t>
            </a:r>
            <a:endParaRPr lang="de-CH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829027" lvl="1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increase</a:t>
            </a:r>
            <a:r>
              <a:rPr lang="de-CH" sz="20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your</a:t>
            </a:r>
            <a:r>
              <a:rPr lang="de-CH" sz="20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000" dirty="0" err="1" smtClean="0">
                <a:latin typeface="Arial"/>
                <a:ea typeface="Arial"/>
                <a:cs typeface="Arial"/>
                <a:sym typeface="Arial"/>
              </a:rPr>
              <a:t>visibility</a:t>
            </a:r>
            <a:r>
              <a:rPr lang="de-CH" sz="20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endParaRPr lang="de-CH" sz="2000" dirty="0">
              <a:latin typeface="Arial"/>
              <a:ea typeface="Arial"/>
              <a:cs typeface="Arial"/>
              <a:sym typeface="Arial"/>
            </a:endParaRPr>
          </a:p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US" sz="2400" dirty="0" smtClean="0">
              <a:latin typeface="Arial"/>
              <a:ea typeface="Arial"/>
              <a:cs typeface="Arial"/>
              <a:sym typeface="Arial"/>
            </a:endParaRPr>
          </a:p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A set of tools</a:t>
            </a:r>
          </a:p>
          <a:p>
            <a:pPr marL="829027" lvl="1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facilitate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operation and evolution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of existing systems, </a:t>
            </a: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owned and operated by a diverse array of organizations and </a:t>
            </a:r>
            <a:r>
              <a:rPr lang="en-US" sz="2200" dirty="0" err="1" smtClean="0">
                <a:latin typeface="Arial"/>
                <a:ea typeface="Arial"/>
                <a:cs typeface="Arial"/>
                <a:sym typeface="Arial"/>
              </a:rPr>
              <a:t>programmes</a:t>
            </a: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, national as well as international</a:t>
            </a:r>
          </a:p>
          <a:p>
            <a:pPr marL="829027" lvl="1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sz="2200" dirty="0" err="1" smtClean="0">
                <a:latin typeface="Arial"/>
                <a:ea typeface="Arial"/>
                <a:cs typeface="Arial"/>
                <a:sym typeface="Arial"/>
              </a:rPr>
              <a:t>exploit</a:t>
            </a:r>
            <a:r>
              <a:rPr lang="de-CH" sz="22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200" dirty="0" err="1" smtClean="0">
                <a:latin typeface="Arial"/>
                <a:ea typeface="Arial"/>
                <a:cs typeface="Arial"/>
                <a:sym typeface="Arial"/>
              </a:rPr>
              <a:t>synergies</a:t>
            </a:r>
            <a:r>
              <a:rPr lang="de-CH" sz="22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200" dirty="0" err="1" smtClean="0"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de-CH" sz="22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200" dirty="0" err="1" smtClean="0">
                <a:latin typeface="Arial"/>
                <a:ea typeface="Arial"/>
                <a:cs typeface="Arial"/>
                <a:sym typeface="Arial"/>
              </a:rPr>
              <a:t>increase</a:t>
            </a:r>
            <a:r>
              <a:rPr lang="de-CH" sz="22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200" dirty="0" err="1" smtClean="0">
                <a:latin typeface="Arial"/>
                <a:ea typeface="Arial"/>
                <a:cs typeface="Arial"/>
                <a:sym typeface="Arial"/>
              </a:rPr>
              <a:t>efficiency</a:t>
            </a:r>
            <a:endParaRPr lang="en-US" sz="2200" dirty="0" smtClean="0">
              <a:latin typeface="Arial"/>
              <a:ea typeface="Arial"/>
              <a:cs typeface="Arial"/>
              <a:sym typeface="Arial"/>
            </a:endParaRPr>
          </a:p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US" sz="2400" dirty="0" smtClean="0">
              <a:latin typeface="Arial"/>
              <a:ea typeface="Arial"/>
              <a:cs typeface="Arial"/>
              <a:sym typeface="Arial"/>
            </a:endParaRPr>
          </a:p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A governance framework </a:t>
            </a:r>
          </a:p>
          <a:p>
            <a:pPr marL="829027" lvl="1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integrating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all WMO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and co-sponsored observing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systems </a:t>
            </a:r>
            <a:endParaRPr lang="en-US" sz="2000" dirty="0" smtClean="0">
              <a:latin typeface="Arial"/>
              <a:ea typeface="Arial"/>
              <a:cs typeface="Arial"/>
              <a:sym typeface="Arial"/>
            </a:endParaRPr>
          </a:p>
          <a:p>
            <a:pPr marL="829027" lvl="1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common </a:t>
            </a: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regulatory and management structure</a:t>
            </a:r>
          </a:p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US" sz="2400" dirty="0" smtClean="0">
              <a:latin typeface="Arial"/>
              <a:ea typeface="Arial"/>
              <a:cs typeface="Arial"/>
              <a:sym typeface="Arial"/>
            </a:endParaRPr>
          </a:p>
          <a:p>
            <a:pPr marL="428977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A WMO foundational activity</a:t>
            </a:r>
          </a:p>
          <a:p>
            <a:pPr marL="829027" lvl="1" indent="-428977" defTabSz="914400">
              <a:spcBef>
                <a:spcPts val="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200" dirty="0" smtClean="0">
                <a:latin typeface="Arial"/>
                <a:ea typeface="Arial"/>
                <a:cs typeface="Arial"/>
                <a:sym typeface="Arial"/>
              </a:rPr>
              <a:t>addressing the observing needs of the weather, climate, water and environmental services of its Members</a:t>
            </a:r>
          </a:p>
        </p:txBody>
      </p:sp>
      <p:sp>
        <p:nvSpPr>
          <p:cNvPr id="3" name="AutoShape 4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ge result for efficient service delivery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339840" y="594360"/>
            <a:ext cx="2586674" cy="2697480"/>
            <a:chOff x="6659880" y="594360"/>
            <a:chExt cx="2266634" cy="2337116"/>
          </a:xfrm>
        </p:grpSpPr>
        <p:pic>
          <p:nvPicPr>
            <p:cNvPr id="1032" name="Picture 8" descr="Image result for efficient service delivery">
              <a:hlinkClick r:id="rId2"/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301"/>
            <a:stretch/>
          </p:blipFill>
          <p:spPr bwMode="auto">
            <a:xfrm>
              <a:off x="6659880" y="929640"/>
              <a:ext cx="2266634" cy="2001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559040" y="594360"/>
              <a:ext cx="13301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 smtClean="0"/>
                <a:t>Your</a:t>
              </a:r>
              <a:r>
                <a:rPr lang="de-CH" dirty="0" smtClean="0"/>
                <a:t> Service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4723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1325880" y="919482"/>
            <a:ext cx="7174490" cy="51104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920" y="174860"/>
            <a:ext cx="7791769" cy="790341"/>
          </a:xfrm>
        </p:spPr>
        <p:txBody>
          <a:bodyPr>
            <a:normAutofit/>
          </a:bodyPr>
          <a:lstStyle/>
          <a:p>
            <a:r>
              <a:rPr lang="de-CH" b="1" dirty="0" err="1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How</a:t>
            </a:r>
            <a:r>
              <a:rPr lang="de-CH" b="1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CH" b="1" dirty="0" err="1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to</a:t>
            </a:r>
            <a:r>
              <a:rPr lang="de-CH" b="1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 </a:t>
            </a:r>
            <a:r>
              <a:rPr lang="de-CH" b="1" dirty="0" err="1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achieve</a:t>
            </a:r>
            <a:r>
              <a:rPr lang="de-CH" b="1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 WIGOS </a:t>
            </a:r>
            <a:r>
              <a:rPr lang="de-CH" b="1" dirty="0" err="1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objectives</a:t>
            </a:r>
            <a:r>
              <a:rPr lang="de-CH" b="1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?</a:t>
            </a:r>
            <a:endParaRPr lang="en-US" b="1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1394123" y="1150620"/>
            <a:ext cx="6981825" cy="336000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1" kern="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Evolve observing systems </a:t>
            </a:r>
            <a:r>
              <a:rPr lang="en-US" sz="1050" b="1" kern="0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rationally </a:t>
            </a:r>
            <a:r>
              <a:rPr kumimoji="0" 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050" b="1" kern="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WIGOS “Rolling Review of Requirements” Process</a:t>
            </a:r>
            <a:endParaRPr kumimoji="0" lang="en-US" sz="105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Helvetica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1394123" y="5723089"/>
            <a:ext cx="6981824" cy="336000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b="1" kern="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Enable adequate use of observational data </a:t>
            </a:r>
            <a:r>
              <a:rPr kumimoji="0" lang="en-US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050" b="1" kern="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"/>
              </a:rPr>
              <a:t>Operational Meteorology, Climatology, Public Health, … </a:t>
            </a:r>
            <a:endParaRPr kumimoji="0" lang="en-US" sz="105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Helvetica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94124" y="1896480"/>
            <a:ext cx="5176559" cy="3427361"/>
          </a:xfrm>
          <a:prstGeom prst="rect">
            <a:avLst/>
          </a:prstGeom>
          <a:solidFill>
            <a:srgbClr val="000000">
              <a:lumMod val="20000"/>
              <a:lumOff val="80000"/>
            </a:srgbClr>
          </a:solidFill>
          <a:ln w="38100">
            <a:solidFill>
              <a:srgbClr val="FFFFFF"/>
            </a:solidFill>
          </a:ln>
        </p:spPr>
        <p:txBody>
          <a:bodyPr wrap="none">
            <a:no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Helvetica"/>
                <a:cs typeface="Helvetica"/>
                <a:sym typeface="Helvetica"/>
              </a:rPr>
              <a:t>Metadata &amp; Analysis of Observing Systems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508613" y="1896479"/>
            <a:ext cx="2867337" cy="1738801"/>
          </a:xfrm>
          <a:prstGeom prst="rect">
            <a:avLst/>
          </a:prstGeom>
          <a:solidFill>
            <a:srgbClr val="000000">
              <a:lumMod val="20000"/>
              <a:lumOff val="80000"/>
            </a:srgbClr>
          </a:solidFill>
          <a:ln w="38100">
            <a:solidFill>
              <a:srgbClr val="FFFFFF"/>
            </a:solidFill>
          </a:ln>
        </p:spPr>
        <p:txBody>
          <a:bodyPr wrap="none">
            <a:no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Helvetica"/>
                <a:cs typeface="Helvetica"/>
                <a:sym typeface="Helvetica"/>
              </a:rPr>
              <a:t>Societal Impact</a:t>
            </a:r>
          </a:p>
        </p:txBody>
      </p:sp>
      <p:sp>
        <p:nvSpPr>
          <p:cNvPr id="48" name="Freeform 47"/>
          <p:cNvSpPr/>
          <p:nvPr/>
        </p:nvSpPr>
        <p:spPr>
          <a:xfrm rot="3153693">
            <a:off x="4832765" y="3760339"/>
            <a:ext cx="586687" cy="415661"/>
          </a:xfrm>
          <a:custGeom>
            <a:avLst/>
            <a:gdLst>
              <a:gd name="connsiteX0" fmla="*/ 0 w 529437"/>
              <a:gd name="connsiteY0" fmla="*/ 100027 h 500135"/>
              <a:gd name="connsiteX1" fmla="*/ 279370 w 529437"/>
              <a:gd name="connsiteY1" fmla="*/ 100027 h 500135"/>
              <a:gd name="connsiteX2" fmla="*/ 279370 w 529437"/>
              <a:gd name="connsiteY2" fmla="*/ 0 h 500135"/>
              <a:gd name="connsiteX3" fmla="*/ 529437 w 529437"/>
              <a:gd name="connsiteY3" fmla="*/ 250068 h 500135"/>
              <a:gd name="connsiteX4" fmla="*/ 279370 w 529437"/>
              <a:gd name="connsiteY4" fmla="*/ 500135 h 500135"/>
              <a:gd name="connsiteX5" fmla="*/ 279370 w 529437"/>
              <a:gd name="connsiteY5" fmla="*/ 400108 h 500135"/>
              <a:gd name="connsiteX6" fmla="*/ 0 w 529437"/>
              <a:gd name="connsiteY6" fmla="*/ 400108 h 500135"/>
              <a:gd name="connsiteX7" fmla="*/ 0 w 529437"/>
              <a:gd name="connsiteY7" fmla="*/ 100027 h 500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9437" h="500135">
                <a:moveTo>
                  <a:pt x="0" y="100027"/>
                </a:moveTo>
                <a:lnTo>
                  <a:pt x="279370" y="100027"/>
                </a:lnTo>
                <a:lnTo>
                  <a:pt x="279370" y="0"/>
                </a:lnTo>
                <a:lnTo>
                  <a:pt x="529437" y="250068"/>
                </a:lnTo>
                <a:lnTo>
                  <a:pt x="279370" y="500135"/>
                </a:lnTo>
                <a:lnTo>
                  <a:pt x="279370" y="400108"/>
                </a:lnTo>
                <a:lnTo>
                  <a:pt x="0" y="400108"/>
                </a:lnTo>
                <a:lnTo>
                  <a:pt x="0" y="100027"/>
                </a:lnTo>
                <a:close/>
              </a:path>
            </a:pathLst>
          </a:custGeom>
          <a:gradFill rotWithShape="1">
            <a:gsLst>
              <a:gs pos="0">
                <a:srgbClr val="4F81BD">
                  <a:tint val="60000"/>
                  <a:hueOff val="0"/>
                  <a:satOff val="0"/>
                  <a:lumOff val="0"/>
                  <a:alphaOff val="0"/>
                  <a:tint val="50000"/>
                  <a:satMod val="300000"/>
                </a:srgbClr>
              </a:gs>
              <a:gs pos="35000">
                <a:srgbClr val="4F81BD">
                  <a:tint val="60000"/>
                  <a:hueOff val="0"/>
                  <a:satOff val="0"/>
                  <a:lumOff val="0"/>
                  <a:alphaOff val="0"/>
                  <a:tint val="37000"/>
                  <a:satMod val="300000"/>
                </a:srgbClr>
              </a:gs>
              <a:gs pos="100000">
                <a:srgbClr val="4F81BD">
                  <a:tint val="60000"/>
                  <a:hueOff val="0"/>
                  <a:satOff val="0"/>
                  <a:lumOff val="0"/>
                  <a:alphaOff val="0"/>
                  <a:tint val="15000"/>
                  <a:satMod val="350000"/>
                </a:srgbClr>
              </a:gs>
            </a:gsLst>
            <a:lin ang="16200000" scaled="1"/>
          </a:gra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0" tIns="100026" rIns="150039" bIns="100027" numCol="1" spcCol="1270" anchor="ctr" anchorCtr="0">
            <a:noAutofit/>
          </a:bodyPr>
          <a:lstStyle/>
          <a:p>
            <a:pPr marL="0" marR="0" lvl="0" indent="0" algn="ctr" defTabSz="44450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de-CH" sz="7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9" name="Freeform 48"/>
          <p:cNvSpPr/>
          <p:nvPr/>
        </p:nvSpPr>
        <p:spPr>
          <a:xfrm>
            <a:off x="4936420" y="4409666"/>
            <a:ext cx="1363078" cy="601148"/>
          </a:xfrm>
          <a:custGeom>
            <a:avLst/>
            <a:gdLst>
              <a:gd name="connsiteX0" fmla="*/ 0 w 1481884"/>
              <a:gd name="connsiteY0" fmla="*/ 271244 h 542488"/>
              <a:gd name="connsiteX1" fmla="*/ 740942 w 1481884"/>
              <a:gd name="connsiteY1" fmla="*/ 0 h 542488"/>
              <a:gd name="connsiteX2" fmla="*/ 1481884 w 1481884"/>
              <a:gd name="connsiteY2" fmla="*/ 271244 h 542488"/>
              <a:gd name="connsiteX3" fmla="*/ 740942 w 1481884"/>
              <a:gd name="connsiteY3" fmla="*/ 542488 h 542488"/>
              <a:gd name="connsiteX4" fmla="*/ 0 w 1481884"/>
              <a:gd name="connsiteY4" fmla="*/ 271244 h 54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1884" h="542488">
                <a:moveTo>
                  <a:pt x="0" y="271244"/>
                </a:moveTo>
                <a:cubicBezTo>
                  <a:pt x="0" y="121440"/>
                  <a:pt x="331731" y="0"/>
                  <a:pt x="740942" y="0"/>
                </a:cubicBezTo>
                <a:cubicBezTo>
                  <a:pt x="1150153" y="0"/>
                  <a:pt x="1481884" y="121440"/>
                  <a:pt x="1481884" y="271244"/>
                </a:cubicBezTo>
                <a:cubicBezTo>
                  <a:pt x="1481884" y="421048"/>
                  <a:pt x="1150153" y="542488"/>
                  <a:pt x="740942" y="542488"/>
                </a:cubicBezTo>
                <a:cubicBezTo>
                  <a:pt x="331731" y="542488"/>
                  <a:pt x="0" y="421048"/>
                  <a:pt x="0" y="271244"/>
                </a:cubicBezTo>
                <a:close/>
              </a:path>
            </a:pathLst>
          </a:custGeom>
          <a:solidFill>
            <a:srgbClr val="1F497D">
              <a:lumMod val="40000"/>
              <a:lumOff val="60000"/>
            </a:srgbClr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flat" dir="t"/>
          </a:scene3d>
          <a:sp3d prstMaterial="dkEdge">
            <a:bevelT w="8200" h="38100"/>
          </a:sp3d>
        </p:spPr>
        <p:txBody>
          <a:bodyPr spcFirstLastPara="0" vert="horz" wrap="square" lIns="232257" tIns="94686" rIns="232257" bIns="94686" numCol="1" spcCol="1270" anchor="ctr" anchorCtr="0">
            <a:noAutofit/>
          </a:bodyPr>
          <a:lstStyle/>
          <a:p>
            <a:pPr marL="0" marR="0" lvl="0" indent="0" algn="ctr" defTabSz="53340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Requirements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3906069" y="2614964"/>
            <a:ext cx="1279240" cy="1672917"/>
            <a:chOff x="4195493" y="2265841"/>
            <a:chExt cx="1539218" cy="1509673"/>
          </a:xfrm>
        </p:grpSpPr>
        <p:sp>
          <p:nvSpPr>
            <p:cNvPr id="51" name="Freeform 50"/>
            <p:cNvSpPr/>
            <p:nvPr/>
          </p:nvSpPr>
          <p:spPr>
            <a:xfrm>
              <a:off x="4252827" y="2265841"/>
              <a:ext cx="1481884" cy="875362"/>
            </a:xfrm>
            <a:custGeom>
              <a:avLst/>
              <a:gdLst>
                <a:gd name="connsiteX0" fmla="*/ 0 w 1481884"/>
                <a:gd name="connsiteY0" fmla="*/ 437682 h 875363"/>
                <a:gd name="connsiteX1" fmla="*/ 740942 w 1481884"/>
                <a:gd name="connsiteY1" fmla="*/ 0 h 875363"/>
                <a:gd name="connsiteX2" fmla="*/ 1481884 w 1481884"/>
                <a:gd name="connsiteY2" fmla="*/ 437682 h 875363"/>
                <a:gd name="connsiteX3" fmla="*/ 740942 w 1481884"/>
                <a:gd name="connsiteY3" fmla="*/ 875364 h 875363"/>
                <a:gd name="connsiteX4" fmla="*/ 0 w 1481884"/>
                <a:gd name="connsiteY4" fmla="*/ 437682 h 875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1884" h="875363">
                  <a:moveTo>
                    <a:pt x="0" y="437682"/>
                  </a:moveTo>
                  <a:cubicBezTo>
                    <a:pt x="0" y="195957"/>
                    <a:pt x="331731" y="0"/>
                    <a:pt x="740942" y="0"/>
                  </a:cubicBezTo>
                  <a:cubicBezTo>
                    <a:pt x="1150153" y="0"/>
                    <a:pt x="1481884" y="195957"/>
                    <a:pt x="1481884" y="437682"/>
                  </a:cubicBezTo>
                  <a:cubicBezTo>
                    <a:pt x="1481884" y="679407"/>
                    <a:pt x="1150153" y="875364"/>
                    <a:pt x="740942" y="875364"/>
                  </a:cubicBezTo>
                  <a:cubicBezTo>
                    <a:pt x="331731" y="875364"/>
                    <a:pt x="0" y="679407"/>
                    <a:pt x="0" y="437682"/>
                  </a:cubicBezTo>
                  <a:close/>
                </a:path>
              </a:pathLst>
            </a:custGeom>
            <a:solidFill>
              <a:srgbClr val="4F81BD">
                <a:lumMod val="75000"/>
              </a:srgbClr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txBody>
            <a:bodyPr spcFirstLastPara="0" vert="horz" wrap="square" lIns="232257" tIns="143434" rIns="232257" bIns="143434" numCol="1" spcCol="1270" anchor="ctr" anchorCtr="0">
              <a:noAutofit/>
            </a:bodyPr>
            <a:lstStyle/>
            <a:p>
              <a:pPr marL="0" marR="0" lvl="0" indent="0" algn="ctr" defTabSz="53340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Analysis</a:t>
              </a:r>
            </a:p>
            <a:p>
              <a:pPr marL="0" marR="0" lvl="0" indent="0" algn="ctr" defTabSz="53340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«Critical Review»</a:t>
              </a:r>
            </a:p>
          </p:txBody>
        </p:sp>
        <p:sp>
          <p:nvSpPr>
            <p:cNvPr id="52" name="Freeform 51"/>
            <p:cNvSpPr/>
            <p:nvPr/>
          </p:nvSpPr>
          <p:spPr>
            <a:xfrm rot="18446307">
              <a:off x="4180842" y="3260728"/>
              <a:ext cx="529437" cy="500135"/>
            </a:xfrm>
            <a:custGeom>
              <a:avLst/>
              <a:gdLst>
                <a:gd name="connsiteX0" fmla="*/ 0 w 529437"/>
                <a:gd name="connsiteY0" fmla="*/ 100027 h 500135"/>
                <a:gd name="connsiteX1" fmla="*/ 279370 w 529437"/>
                <a:gd name="connsiteY1" fmla="*/ 100027 h 500135"/>
                <a:gd name="connsiteX2" fmla="*/ 279370 w 529437"/>
                <a:gd name="connsiteY2" fmla="*/ 0 h 500135"/>
                <a:gd name="connsiteX3" fmla="*/ 529437 w 529437"/>
                <a:gd name="connsiteY3" fmla="*/ 250068 h 500135"/>
                <a:gd name="connsiteX4" fmla="*/ 279370 w 529437"/>
                <a:gd name="connsiteY4" fmla="*/ 500135 h 500135"/>
                <a:gd name="connsiteX5" fmla="*/ 279370 w 529437"/>
                <a:gd name="connsiteY5" fmla="*/ 400108 h 500135"/>
                <a:gd name="connsiteX6" fmla="*/ 0 w 529437"/>
                <a:gd name="connsiteY6" fmla="*/ 400108 h 500135"/>
                <a:gd name="connsiteX7" fmla="*/ 0 w 529437"/>
                <a:gd name="connsiteY7" fmla="*/ 100027 h 50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9437" h="500135">
                  <a:moveTo>
                    <a:pt x="0" y="100027"/>
                  </a:moveTo>
                  <a:lnTo>
                    <a:pt x="279370" y="100027"/>
                  </a:lnTo>
                  <a:lnTo>
                    <a:pt x="279370" y="0"/>
                  </a:lnTo>
                  <a:lnTo>
                    <a:pt x="529437" y="250068"/>
                  </a:lnTo>
                  <a:lnTo>
                    <a:pt x="279370" y="500135"/>
                  </a:lnTo>
                  <a:lnTo>
                    <a:pt x="279370" y="400108"/>
                  </a:lnTo>
                  <a:lnTo>
                    <a:pt x="0" y="400108"/>
                  </a:lnTo>
                  <a:lnTo>
                    <a:pt x="0" y="100027"/>
                  </a:lnTo>
                  <a:close/>
                </a:path>
              </a:pathLst>
            </a:custGeom>
            <a:gradFill rotWithShape="1">
              <a:gsLst>
                <a:gs pos="0">
                  <a:srgbClr val="4F81BD">
                    <a:tint val="60000"/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4F81BD">
                    <a:tint val="60000"/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4F81BD">
                    <a:tint val="60000"/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-1" tIns="100027" rIns="150040" bIns="100026" numCol="1" spcCol="1270" anchor="ctr" anchorCtr="0">
              <a:noAutofit/>
            </a:bodyPr>
            <a:lstStyle/>
            <a:p>
              <a:pPr marL="0" marR="0" lvl="0" indent="0" algn="ctr" defTabSz="44450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608785" y="2004706"/>
            <a:ext cx="1759283" cy="1395865"/>
            <a:chOff x="7447476" y="1605113"/>
            <a:chExt cx="2116819" cy="1259657"/>
          </a:xfrm>
        </p:grpSpPr>
        <p:pic>
          <p:nvPicPr>
            <p:cNvPr id="54" name="Picture 4" descr="http://cdnstatic-2.mydestination.com/blog/wp-content/uploads/2012/03/smiling-face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9430" y="1605113"/>
              <a:ext cx="1634865" cy="1224481"/>
            </a:xfrm>
            <a:prstGeom prst="rect">
              <a:avLst/>
            </a:prstGeom>
            <a:noFill/>
            <a:effectLst>
              <a:softEdge rad="317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Rounded Rectangle 54"/>
            <p:cNvSpPr/>
            <p:nvPr/>
          </p:nvSpPr>
          <p:spPr bwMode="auto">
            <a:xfrm>
              <a:off x="7787837" y="2311646"/>
              <a:ext cx="1197264" cy="553124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softEdge rad="63500"/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172677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</a:rPr>
                <a:t>Improved services for society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 bwMode="auto">
            <a:xfrm>
              <a:off x="7447476" y="2631828"/>
              <a:ext cx="292538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7" name="Group 56"/>
          <p:cNvGrpSpPr/>
          <p:nvPr/>
        </p:nvGrpSpPr>
        <p:grpSpPr>
          <a:xfrm>
            <a:off x="5358745" y="2923844"/>
            <a:ext cx="1211938" cy="442674"/>
            <a:chOff x="5943394" y="2434561"/>
            <a:chExt cx="1458238" cy="399477"/>
          </a:xfrm>
        </p:grpSpPr>
        <p:sp>
          <p:nvSpPr>
            <p:cNvPr id="58" name="Rounded Rectangle 57"/>
            <p:cNvSpPr/>
            <p:nvPr/>
          </p:nvSpPr>
          <p:spPr bwMode="auto">
            <a:xfrm>
              <a:off x="6372809" y="2434561"/>
              <a:ext cx="1028823" cy="399477"/>
            </a:xfrm>
            <a:prstGeom prst="roundRect">
              <a:avLst/>
            </a:prstGeom>
            <a:solidFill>
              <a:srgbClr val="4F81B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rgbClr val="EEECE1"/>
              </a:outerShdw>
              <a:softEdge rad="63500"/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172677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</a:rPr>
                <a:t>Guidance for Action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 bwMode="auto">
            <a:xfrm>
              <a:off x="5943394" y="2631827"/>
              <a:ext cx="360650" cy="0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0" name="Group 59"/>
          <p:cNvGrpSpPr/>
          <p:nvPr/>
        </p:nvGrpSpPr>
        <p:grpSpPr>
          <a:xfrm>
            <a:off x="1603673" y="3744308"/>
            <a:ext cx="3196854" cy="1366171"/>
            <a:chOff x="1425185" y="3284984"/>
            <a:chExt cx="3846544" cy="1232859"/>
          </a:xfrm>
        </p:grpSpPr>
        <p:sp>
          <p:nvSpPr>
            <p:cNvPr id="61" name="Freeform 60"/>
            <p:cNvSpPr/>
            <p:nvPr/>
          </p:nvSpPr>
          <p:spPr>
            <a:xfrm>
              <a:off x="4877821" y="3906591"/>
              <a:ext cx="393908" cy="500135"/>
            </a:xfrm>
            <a:custGeom>
              <a:avLst/>
              <a:gdLst>
                <a:gd name="connsiteX0" fmla="*/ 0 w 393908"/>
                <a:gd name="connsiteY0" fmla="*/ 100027 h 500135"/>
                <a:gd name="connsiteX1" fmla="*/ 196954 w 393908"/>
                <a:gd name="connsiteY1" fmla="*/ 100027 h 500135"/>
                <a:gd name="connsiteX2" fmla="*/ 196954 w 393908"/>
                <a:gd name="connsiteY2" fmla="*/ 0 h 500135"/>
                <a:gd name="connsiteX3" fmla="*/ 393908 w 393908"/>
                <a:gd name="connsiteY3" fmla="*/ 250068 h 500135"/>
                <a:gd name="connsiteX4" fmla="*/ 196954 w 393908"/>
                <a:gd name="connsiteY4" fmla="*/ 500135 h 500135"/>
                <a:gd name="connsiteX5" fmla="*/ 196954 w 393908"/>
                <a:gd name="connsiteY5" fmla="*/ 400108 h 500135"/>
                <a:gd name="connsiteX6" fmla="*/ 0 w 393908"/>
                <a:gd name="connsiteY6" fmla="*/ 400108 h 500135"/>
                <a:gd name="connsiteX7" fmla="*/ 0 w 393908"/>
                <a:gd name="connsiteY7" fmla="*/ 100027 h 50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3908" h="500135">
                  <a:moveTo>
                    <a:pt x="393908" y="400108"/>
                  </a:moveTo>
                  <a:lnTo>
                    <a:pt x="196954" y="400108"/>
                  </a:lnTo>
                  <a:lnTo>
                    <a:pt x="196954" y="500135"/>
                  </a:lnTo>
                  <a:lnTo>
                    <a:pt x="0" y="250067"/>
                  </a:lnTo>
                  <a:lnTo>
                    <a:pt x="196954" y="0"/>
                  </a:lnTo>
                  <a:lnTo>
                    <a:pt x="196954" y="100027"/>
                  </a:lnTo>
                  <a:lnTo>
                    <a:pt x="393908" y="100027"/>
                  </a:lnTo>
                  <a:lnTo>
                    <a:pt x="393908" y="400108"/>
                  </a:lnTo>
                  <a:close/>
                </a:path>
              </a:pathLst>
            </a:custGeom>
            <a:gradFill rotWithShape="1">
              <a:gsLst>
                <a:gs pos="0">
                  <a:srgbClr val="4F81BD">
                    <a:tint val="60000"/>
                    <a:hueOff val="0"/>
                    <a:satOff val="0"/>
                    <a:lumOff val="0"/>
                    <a:alphaOff val="0"/>
                    <a:tint val="50000"/>
                    <a:satMod val="300000"/>
                  </a:srgbClr>
                </a:gs>
                <a:gs pos="35000">
                  <a:srgbClr val="4F81BD">
                    <a:tint val="60000"/>
                    <a:hueOff val="0"/>
                    <a:satOff val="0"/>
                    <a:lumOff val="0"/>
                    <a:alphaOff val="0"/>
                    <a:tint val="37000"/>
                    <a:satMod val="300000"/>
                  </a:srgbClr>
                </a:gs>
                <a:gs pos="100000">
                  <a:srgbClr val="4F81BD">
                    <a:tint val="60000"/>
                    <a:hueOff val="0"/>
                    <a:satOff val="0"/>
                    <a:lumOff val="0"/>
                    <a:alphaOff val="0"/>
                    <a:tint val="15000"/>
                    <a:satMod val="350000"/>
                  </a:srgbClr>
                </a:gs>
              </a:gsLst>
              <a:lin ang="16200000" scaled="1"/>
            </a:gra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spcFirstLastPara="0" vert="horz" wrap="square" lIns="118171" tIns="100028" rIns="0" bIns="100027" numCol="1" spcCol="1270" anchor="ctr" anchorCtr="0">
              <a:noAutofit/>
            </a:bodyPr>
            <a:lstStyle/>
            <a:p>
              <a:pPr marL="0" marR="0" lvl="0" indent="0" algn="ctr" defTabSz="44450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7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61"/>
            <p:cNvSpPr/>
            <p:nvPr/>
          </p:nvSpPr>
          <p:spPr>
            <a:xfrm>
              <a:off x="3210133" y="3885417"/>
              <a:ext cx="1481884" cy="542488"/>
            </a:xfrm>
            <a:custGeom>
              <a:avLst/>
              <a:gdLst>
                <a:gd name="connsiteX0" fmla="*/ 0 w 1481884"/>
                <a:gd name="connsiteY0" fmla="*/ 271244 h 542488"/>
                <a:gd name="connsiteX1" fmla="*/ 740942 w 1481884"/>
                <a:gd name="connsiteY1" fmla="*/ 0 h 542488"/>
                <a:gd name="connsiteX2" fmla="*/ 1481884 w 1481884"/>
                <a:gd name="connsiteY2" fmla="*/ 271244 h 542488"/>
                <a:gd name="connsiteX3" fmla="*/ 740942 w 1481884"/>
                <a:gd name="connsiteY3" fmla="*/ 542488 h 542488"/>
                <a:gd name="connsiteX4" fmla="*/ 0 w 1481884"/>
                <a:gd name="connsiteY4" fmla="*/ 271244 h 542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1884" h="542488">
                  <a:moveTo>
                    <a:pt x="0" y="271244"/>
                  </a:moveTo>
                  <a:cubicBezTo>
                    <a:pt x="0" y="121440"/>
                    <a:pt x="331731" y="0"/>
                    <a:pt x="740942" y="0"/>
                  </a:cubicBezTo>
                  <a:cubicBezTo>
                    <a:pt x="1150153" y="0"/>
                    <a:pt x="1481884" y="121440"/>
                    <a:pt x="1481884" y="271244"/>
                  </a:cubicBezTo>
                  <a:cubicBezTo>
                    <a:pt x="1481884" y="421048"/>
                    <a:pt x="1150153" y="542488"/>
                    <a:pt x="740942" y="542488"/>
                  </a:cubicBezTo>
                  <a:cubicBezTo>
                    <a:pt x="331731" y="542488"/>
                    <a:pt x="0" y="421048"/>
                    <a:pt x="0" y="271244"/>
                  </a:cubicBezTo>
                  <a:close/>
                </a:path>
              </a:pathLst>
            </a:custGeom>
            <a:solidFill>
              <a:srgbClr val="1F497D">
                <a:lumMod val="60000"/>
                <a:lumOff val="40000"/>
              </a:srgbClr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txBody>
            <a:bodyPr spcFirstLastPara="0" vert="horz" wrap="square" lIns="232257" tIns="94686" rIns="232257" bIns="94686" numCol="1" spcCol="1270" anchor="ctr" anchorCtr="0">
              <a:noAutofit/>
            </a:bodyPr>
            <a:lstStyle/>
            <a:p>
              <a:pPr marL="0" marR="0" lvl="0" indent="0" algn="ctr" defTabSz="53340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Capabilities</a:t>
              </a: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1425185" y="3284984"/>
              <a:ext cx="1840470" cy="553124"/>
              <a:chOff x="4682669" y="4216322"/>
              <a:chExt cx="1840470" cy="553124"/>
            </a:xfrm>
          </p:grpSpPr>
          <p:sp>
            <p:nvSpPr>
              <p:cNvPr id="67" name="Rounded Rectangle 66"/>
              <p:cNvSpPr/>
              <p:nvPr/>
            </p:nvSpPr>
            <p:spPr bwMode="auto">
              <a:xfrm>
                <a:off x="4682669" y="4216322"/>
                <a:ext cx="1388041" cy="553124"/>
              </a:xfrm>
              <a:prstGeom prst="roundRect">
                <a:avLst/>
              </a:prstGeom>
              <a:solidFill>
                <a:srgbClr val="1F497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1172677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Surface-based</a:t>
                </a: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observing systems</a:t>
                </a:r>
                <a:endPara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68" name="Straight Arrow Connector 67"/>
              <p:cNvCxnSpPr>
                <a:stCxn id="67" idx="3"/>
              </p:cNvCxnSpPr>
              <p:nvPr/>
            </p:nvCxnSpPr>
            <p:spPr bwMode="auto">
              <a:xfrm>
                <a:off x="6070710" y="4492884"/>
                <a:ext cx="452429" cy="275573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64" name="Group 63"/>
            <p:cNvGrpSpPr/>
            <p:nvPr/>
          </p:nvGrpSpPr>
          <p:grpSpPr>
            <a:xfrm>
              <a:off x="1425185" y="4149094"/>
              <a:ext cx="1840470" cy="368749"/>
              <a:chOff x="3524439" y="3901550"/>
              <a:chExt cx="1840470" cy="368749"/>
            </a:xfrm>
          </p:grpSpPr>
          <p:sp>
            <p:nvSpPr>
              <p:cNvPr id="65" name="Rounded Rectangle 64"/>
              <p:cNvSpPr/>
              <p:nvPr/>
            </p:nvSpPr>
            <p:spPr bwMode="auto">
              <a:xfrm>
                <a:off x="3524439" y="3901550"/>
                <a:ext cx="1388041" cy="368749"/>
              </a:xfrm>
              <a:prstGeom prst="roundRect">
                <a:avLst/>
              </a:prstGeom>
              <a:solidFill>
                <a:srgbClr val="1F497D">
                  <a:lumMod val="60000"/>
                  <a:lumOff val="40000"/>
                </a:srgb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softEdge rad="63500"/>
              </a:effectLst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1172677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EECE1"/>
                    </a:solidFill>
                    <a:effectLst/>
                    <a:uLnTx/>
                    <a:uFillTx/>
                  </a:rPr>
                  <a:t>Space-based </a:t>
                </a:r>
                <a:r>
                  <a:rPr kumimoji="0" lang="en-US" sz="9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EECE1"/>
                    </a:solidFill>
                    <a:effectLst/>
                    <a:uLnTx/>
                    <a:uFillTx/>
                  </a:rPr>
                  <a:t>observing systems</a:t>
                </a:r>
                <a:endPara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EEECE1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66" name="Straight Arrow Connector 65"/>
              <p:cNvCxnSpPr>
                <a:stCxn id="65" idx="3"/>
              </p:cNvCxnSpPr>
              <p:nvPr/>
            </p:nvCxnSpPr>
            <p:spPr bwMode="auto">
              <a:xfrm>
                <a:off x="4912480" y="4085925"/>
                <a:ext cx="452429" cy="35714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69" name="TextBox 68"/>
          <p:cNvSpPr txBox="1"/>
          <p:nvPr/>
        </p:nvSpPr>
        <p:spPr>
          <a:xfrm>
            <a:off x="4401961" y="3960694"/>
            <a:ext cx="4924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sz="1100" b="1" dirty="0">
                <a:solidFill>
                  <a:srgbClr val="0070C0"/>
                </a:solidFill>
                <a:latin typeface="Arial" charset="0"/>
              </a:rPr>
              <a:t>RRR</a:t>
            </a:r>
            <a:endParaRPr lang="en-US" sz="1100" b="1" dirty="0">
              <a:solidFill>
                <a:srgbClr val="0070C0"/>
              </a:solidFill>
              <a:latin typeface="Arial" charset="0"/>
            </a:endParaRPr>
          </a:p>
        </p:txBody>
      </p:sp>
      <p:sp>
        <p:nvSpPr>
          <p:cNvPr id="70" name="Isosceles Triangle 69"/>
          <p:cNvSpPr/>
          <p:nvPr/>
        </p:nvSpPr>
        <p:spPr bwMode="auto">
          <a:xfrm flipV="1">
            <a:off x="3840935" y="1581696"/>
            <a:ext cx="2088198" cy="22570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" name="Isosceles Triangle 70"/>
          <p:cNvSpPr/>
          <p:nvPr/>
        </p:nvSpPr>
        <p:spPr bwMode="auto">
          <a:xfrm>
            <a:off x="3840935" y="5386186"/>
            <a:ext cx="2088198" cy="22570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" name="Rounded Rectangular Callout 71"/>
          <p:cNvSpPr/>
          <p:nvPr/>
        </p:nvSpPr>
        <p:spPr bwMode="auto">
          <a:xfrm>
            <a:off x="6299498" y="4804140"/>
            <a:ext cx="1823421" cy="356350"/>
          </a:xfrm>
          <a:prstGeom prst="wedgeRoundRectCallout">
            <a:avLst>
              <a:gd name="adj1" fmla="val -75786"/>
              <a:gd name="adj2" fmla="val -41297"/>
              <a:gd name="adj3" fmla="val 16667"/>
            </a:avLst>
          </a:prstGeom>
          <a:solidFill>
            <a:srgbClr val="00B050">
              <a:alpha val="50196"/>
            </a:srgbClr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«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Know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what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you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need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»</a:t>
            </a:r>
            <a:endParaRPr lang="en-US" sz="105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3" name="Rounded Rectangular Callout 72"/>
          <p:cNvSpPr/>
          <p:nvPr/>
        </p:nvSpPr>
        <p:spPr bwMode="auto">
          <a:xfrm>
            <a:off x="2484120" y="3177627"/>
            <a:ext cx="1191083" cy="566680"/>
          </a:xfrm>
          <a:prstGeom prst="wedgeRoundRectCallout">
            <a:avLst>
              <a:gd name="adj1" fmla="val 37676"/>
              <a:gd name="adj2" fmla="val 180185"/>
              <a:gd name="adj3" fmla="val 16667"/>
            </a:avLst>
          </a:prstGeom>
          <a:solidFill>
            <a:srgbClr val="00B050">
              <a:alpha val="50196"/>
            </a:srgbClr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«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Know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what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you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have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»</a:t>
            </a:r>
            <a:endParaRPr lang="en-US" sz="105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" name="Rounded Rectangular Callout 73"/>
          <p:cNvSpPr/>
          <p:nvPr/>
        </p:nvSpPr>
        <p:spPr bwMode="auto">
          <a:xfrm>
            <a:off x="2600340" y="2323905"/>
            <a:ext cx="1123921" cy="582119"/>
          </a:xfrm>
          <a:prstGeom prst="wedgeRoundRectCallout">
            <a:avLst>
              <a:gd name="adj1" fmla="val 89621"/>
              <a:gd name="adj2" fmla="val 61236"/>
              <a:gd name="adj3" fmla="val 16667"/>
            </a:avLst>
          </a:prstGeom>
          <a:solidFill>
            <a:srgbClr val="00B050">
              <a:alpha val="50196"/>
            </a:srgbClr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«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Understand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the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gap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»</a:t>
            </a:r>
            <a:endParaRPr lang="en-US" sz="105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5" name="Rounded Rectangular Callout 74"/>
          <p:cNvSpPr/>
          <p:nvPr/>
        </p:nvSpPr>
        <p:spPr bwMode="auto">
          <a:xfrm>
            <a:off x="5713410" y="2195521"/>
            <a:ext cx="1405497" cy="387161"/>
          </a:xfrm>
          <a:prstGeom prst="wedgeRoundRectCallout">
            <a:avLst>
              <a:gd name="adj1" fmla="val 22138"/>
              <a:gd name="adj2" fmla="val 130353"/>
              <a:gd name="adj3" fmla="val 16667"/>
            </a:avLst>
          </a:prstGeom>
          <a:solidFill>
            <a:srgbClr val="00B050">
              <a:alpha val="50196"/>
            </a:srgbClr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«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Fill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the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CH" sz="1050" dirty="0" err="1" smtClean="0">
                <a:solidFill>
                  <a:srgbClr val="000000"/>
                </a:solidFill>
                <a:latin typeface="Arial" charset="0"/>
              </a:rPr>
              <a:t>gap</a:t>
            </a:r>
            <a:r>
              <a:rPr lang="de-CH" sz="1050" dirty="0" smtClean="0">
                <a:solidFill>
                  <a:srgbClr val="000000"/>
                </a:solidFill>
                <a:latin typeface="Arial" charset="0"/>
              </a:rPr>
              <a:t>»</a:t>
            </a:r>
            <a:endParaRPr lang="en-US" sz="1050" dirty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6374" y="3482427"/>
            <a:ext cx="1252903" cy="276995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defTabSz="457200" eaLnBrk="1" fontAlgn="auto" latinLnBrk="1">
              <a:spcBef>
                <a:spcPts val="0"/>
              </a:spcBef>
              <a:spcAft>
                <a:spcPts val="0"/>
              </a:spcAft>
            </a:pPr>
            <a:r>
              <a:rPr lang="de-CH" sz="1200" b="1" dirty="0">
                <a:solidFill>
                  <a:srgbClr val="FFFFFF"/>
                </a:solidFill>
                <a:latin typeface="Helvetica"/>
                <a:cs typeface="Helvetica"/>
                <a:sym typeface="Helvetica"/>
              </a:rPr>
              <a:t>OSCAR/Surface</a:t>
            </a:r>
            <a:endParaRPr lang="en-US" sz="1200" b="1" dirty="0">
              <a:solidFill>
                <a:srgbClr val="FFFFFF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27352" y="5160489"/>
            <a:ext cx="1142296" cy="276995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defTabSz="457200" eaLnBrk="1" fontAlgn="auto" latinLnBrk="1">
              <a:spcBef>
                <a:spcPts val="0"/>
              </a:spcBef>
              <a:spcAft>
                <a:spcPts val="0"/>
              </a:spcAft>
            </a:pPr>
            <a:r>
              <a:rPr lang="de-CH" sz="1200" b="1" dirty="0">
                <a:solidFill>
                  <a:srgbClr val="FFFFFF"/>
                </a:solidFill>
                <a:latin typeface="Helvetica"/>
                <a:cs typeface="Helvetica"/>
                <a:sym typeface="Helvetica"/>
              </a:rPr>
              <a:t>OSCAR/Space</a:t>
            </a:r>
            <a:endParaRPr lang="en-US" sz="1200" b="1" dirty="0">
              <a:solidFill>
                <a:srgbClr val="FFFFFF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715631" y="4035942"/>
            <a:ext cx="1714568" cy="276995"/>
          </a:xfrm>
          <a:prstGeom prst="rect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defTabSz="457200" eaLnBrk="1" fontAlgn="auto" latinLnBrk="1">
              <a:spcBef>
                <a:spcPts val="0"/>
              </a:spcBef>
              <a:spcAft>
                <a:spcPts val="0"/>
              </a:spcAft>
            </a:pPr>
            <a:r>
              <a:rPr lang="de-CH" sz="1200" b="1" dirty="0">
                <a:solidFill>
                  <a:srgbClr val="FFFFFF"/>
                </a:solidFill>
                <a:latin typeface="Helvetica"/>
                <a:cs typeface="Helvetica"/>
                <a:sym typeface="Helvetica"/>
              </a:rPr>
              <a:t>OSCAR/Requirements</a:t>
            </a:r>
            <a:endParaRPr lang="en-US" sz="1200" b="1" dirty="0">
              <a:solidFill>
                <a:srgbClr val="FFFFFF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979102" y="2250605"/>
            <a:ext cx="1321833" cy="276995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defTabSz="457200" eaLnBrk="1" fontAlgn="auto" latinLnBrk="1">
              <a:spcBef>
                <a:spcPts val="0"/>
              </a:spcBef>
              <a:spcAft>
                <a:spcPts val="0"/>
              </a:spcAft>
            </a:pPr>
            <a:r>
              <a:rPr lang="de-CH" sz="1200" b="1" dirty="0" smtClean="0">
                <a:solidFill>
                  <a:srgbClr val="FFFFFF"/>
                </a:solidFill>
                <a:latin typeface="Helvetica"/>
                <a:cs typeface="Helvetica"/>
                <a:sym typeface="Helvetica"/>
              </a:rPr>
              <a:t>OSCAR/Analysis</a:t>
            </a:r>
            <a:endParaRPr lang="en-US" sz="1200" b="1" dirty="0">
              <a:solidFill>
                <a:srgbClr val="FFFFFF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2269" y="6358652"/>
            <a:ext cx="497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RRR: Rolling Review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Requirements</a:t>
            </a:r>
            <a:r>
              <a:rPr lang="de-CH" dirty="0" smtClean="0"/>
              <a:t> (RRR) </a:t>
            </a:r>
            <a:r>
              <a:rPr lang="de-CH" dirty="0" err="1"/>
              <a:t>p</a:t>
            </a:r>
            <a:r>
              <a:rPr lang="de-CH" dirty="0" err="1" smtClean="0"/>
              <a:t>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69" grpId="0"/>
      <p:bldP spid="72" grpId="0" animBg="1"/>
      <p:bldP spid="73" grpId="0" animBg="1"/>
      <p:bldP spid="74" grpId="0" animBg="1"/>
      <p:bldP spid="75" grpId="0" animBg="1"/>
      <p:bldP spid="43" grpId="0" animBg="1"/>
      <p:bldP spid="77" grpId="0" animBg="1"/>
      <p:bldP spid="78" grpId="0" animBg="1"/>
      <p:bldP spid="79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338"/>
            <a:ext cx="8229600" cy="6778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WMO Rolling </a:t>
            </a:r>
            <a:r>
              <a:rPr lang="en-US" sz="3600" b="1" dirty="0">
                <a:solidFill>
                  <a:srgbClr val="000090"/>
                </a:solidFill>
              </a:rPr>
              <a:t>Review of Requirements (RRR)</a:t>
            </a:r>
          </a:p>
        </p:txBody>
      </p:sp>
      <p:sp>
        <p:nvSpPr>
          <p:cNvPr id="14" name="Shape 255"/>
          <p:cNvSpPr txBox="1">
            <a:spLocks/>
          </p:cNvSpPr>
          <p:nvPr/>
        </p:nvSpPr>
        <p:spPr>
          <a:xfrm>
            <a:off x="365128" y="965200"/>
            <a:ext cx="8383699" cy="1346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 defTabSz="914400">
              <a:spcBef>
                <a:spcPts val="1200"/>
              </a:spcBef>
              <a:buSzPct val="100000"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WMO Congress decided that:</a:t>
            </a:r>
          </a:p>
          <a:p>
            <a:pPr marL="266700" indent="-266700" defTabSz="914400">
              <a:spcBef>
                <a:spcPts val="6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RRR process shall be used to </a:t>
            </a:r>
            <a:r>
              <a:rPr lang="en-US" sz="2000" b="1" dirty="0" smtClean="0">
                <a:latin typeface="Arial"/>
                <a:ea typeface="Arial"/>
                <a:cs typeface="Arial"/>
                <a:sym typeface="Arial"/>
              </a:rPr>
              <a:t>design networks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1" dirty="0" smtClean="0">
                <a:latin typeface="Arial"/>
                <a:ea typeface="Arial"/>
                <a:cs typeface="Arial"/>
                <a:sym typeface="Arial"/>
              </a:rPr>
              <a:t>plan the evolution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US" sz="2000" b="1" dirty="0" smtClean="0">
                <a:latin typeface="Arial"/>
                <a:ea typeface="Arial"/>
                <a:cs typeface="Arial"/>
                <a:sym typeface="Arial"/>
              </a:rPr>
              <a:t>assess the performance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 of all </a:t>
            </a: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WMO and WMO co-sponsored observing </a:t>
            </a:r>
            <a:r>
              <a:rPr lang="en-US" sz="2000" dirty="0" smtClean="0">
                <a:latin typeface="Arial"/>
                <a:ea typeface="Arial"/>
                <a:cs typeface="Arial"/>
                <a:sym typeface="Arial"/>
              </a:rPr>
              <a:t>systems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8748" y="2400301"/>
            <a:ext cx="5457748" cy="4205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hape 255"/>
          <p:cNvSpPr txBox="1">
            <a:spLocks/>
          </p:cNvSpPr>
          <p:nvPr/>
        </p:nvSpPr>
        <p:spPr>
          <a:xfrm>
            <a:off x="323528" y="2616200"/>
            <a:ext cx="2914972" cy="33939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66700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ea typeface="Arial"/>
                <a:cs typeface="Arial"/>
                <a:sym typeface="Arial"/>
              </a:rPr>
              <a:t>It allows to process collect, assess and record the </a:t>
            </a:r>
            <a:r>
              <a:rPr lang="en-US" sz="2000" b="1" dirty="0" smtClean="0">
                <a:ea typeface="Arial"/>
                <a:cs typeface="Arial"/>
                <a:sym typeface="Arial"/>
              </a:rPr>
              <a:t>user requirements for all WMO application areas</a:t>
            </a:r>
          </a:p>
          <a:p>
            <a:pPr marL="266700" indent="-266700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ea typeface="Arial"/>
                <a:cs typeface="Arial"/>
                <a:sym typeface="Arial"/>
              </a:rPr>
              <a:t>and match them against observational capabilities</a:t>
            </a:r>
          </a:p>
        </p:txBody>
      </p:sp>
    </p:spTree>
    <p:extLst>
      <p:ext uri="{BB962C8B-B14F-4D97-AF65-F5344CB8AC3E}">
        <p14:creationId xmlns:p14="http://schemas.microsoft.com/office/powerpoint/2010/main" val="80102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338"/>
            <a:ext cx="8229600" cy="6778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OSCAR and the RRR</a:t>
            </a:r>
            <a:endParaRPr lang="en-US" sz="3600" b="1" dirty="0">
              <a:solidFill>
                <a:srgbClr val="000090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0100" y="1561397"/>
            <a:ext cx="6826696" cy="5260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6718300" y="1308100"/>
            <a:ext cx="2387600" cy="30099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41600" y="1561397"/>
            <a:ext cx="2695798" cy="125482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Callout 3"/>
          <p:cNvSpPr/>
          <p:nvPr/>
        </p:nvSpPr>
        <p:spPr>
          <a:xfrm>
            <a:off x="368300" y="1719600"/>
            <a:ext cx="2273300" cy="634311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77353"/>
            </a:avLst>
          </a:prstGeom>
          <a:solidFill>
            <a:schemeClr val="bg1"/>
          </a:solidFill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solidFill>
                  <a:schemeClr val="tx1"/>
                </a:solidFill>
              </a:rPr>
              <a:t>OSCAR/</a:t>
            </a:r>
          </a:p>
          <a:p>
            <a:pPr algn="ctr"/>
            <a:r>
              <a:rPr lang="fr-CH" sz="2000" b="1" dirty="0" err="1" smtClean="0">
                <a:solidFill>
                  <a:schemeClr val="tx1"/>
                </a:solidFill>
              </a:rPr>
              <a:t>Requirements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ight Arrow Callout 8"/>
          <p:cNvSpPr/>
          <p:nvPr/>
        </p:nvSpPr>
        <p:spPr>
          <a:xfrm>
            <a:off x="5232400" y="990944"/>
            <a:ext cx="2286000" cy="634311"/>
          </a:xfrm>
          <a:prstGeom prst="rightArrowCallout">
            <a:avLst>
              <a:gd name="adj1" fmla="val 25000"/>
              <a:gd name="adj2" fmla="val 25000"/>
              <a:gd name="adj3" fmla="val 25000"/>
              <a:gd name="adj4" fmla="val 81015"/>
            </a:avLst>
          </a:prstGeom>
          <a:solidFill>
            <a:schemeClr val="bg1"/>
          </a:solidFill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solidFill>
                  <a:schemeClr val="tx1"/>
                </a:solidFill>
              </a:rPr>
              <a:t>OSCAR/</a:t>
            </a:r>
            <a:r>
              <a:rPr lang="fr-CH" sz="2000" b="1" dirty="0" err="1" smtClean="0">
                <a:solidFill>
                  <a:schemeClr val="tx1"/>
                </a:solidFill>
              </a:rPr>
              <a:t>Space</a:t>
            </a:r>
            <a:endParaRPr lang="fr-CH" sz="2000" b="1" dirty="0" smtClean="0">
              <a:solidFill>
                <a:schemeClr val="tx1"/>
              </a:solidFill>
            </a:endParaRPr>
          </a:p>
          <a:p>
            <a:pPr algn="ctr"/>
            <a:r>
              <a:rPr lang="fr-CH" sz="2000" b="1" dirty="0" smtClean="0">
                <a:solidFill>
                  <a:schemeClr val="tx1"/>
                </a:solidFill>
              </a:rPr>
              <a:t>OSCAR/Surface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684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8" y="15559"/>
            <a:ext cx="9127372" cy="904874"/>
          </a:xfrm>
        </p:spPr>
        <p:txBody>
          <a:bodyPr>
            <a:normAutofit/>
          </a:bodyPr>
          <a:lstStyle/>
          <a:p>
            <a:r>
              <a:rPr lang="en-US" sz="3400" b="1" dirty="0" smtClean="0">
                <a:solidFill>
                  <a:srgbClr val="000090"/>
                </a:solidFill>
              </a:rPr>
              <a:t>Observing Components of WIGOS</a:t>
            </a:r>
            <a:endParaRPr lang="en-US" sz="3400" dirty="0"/>
          </a:p>
        </p:txBody>
      </p:sp>
      <p:sp>
        <p:nvSpPr>
          <p:cNvPr id="5" name="Shape 241"/>
          <p:cNvSpPr txBox="1">
            <a:spLocks/>
          </p:cNvSpPr>
          <p:nvPr/>
        </p:nvSpPr>
        <p:spPr>
          <a:xfrm>
            <a:off x="458786" y="1179512"/>
            <a:ext cx="5064128" cy="525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Global Observing System (WWW/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GOS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)</a:t>
            </a:r>
            <a:endParaRPr lang="en-US" sz="1800" dirty="0" smtClean="0">
              <a:latin typeface="Arial"/>
              <a:ea typeface="Arial"/>
              <a:cs typeface="Arial"/>
              <a:sym typeface="Arial"/>
            </a:endParaRP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Observing component of Global Atmospheric Watch (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GAW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)</a:t>
            </a:r>
            <a:endParaRPr lang="en-US" sz="1800" dirty="0" smtClean="0">
              <a:latin typeface="Arial"/>
              <a:ea typeface="Arial"/>
              <a:cs typeface="Arial"/>
              <a:sym typeface="Arial"/>
            </a:endParaRP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WMO Hydrological Observations (including 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WHYCOS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) </a:t>
            </a:r>
            <a:endParaRPr lang="en-US" sz="1800" dirty="0" smtClean="0">
              <a:latin typeface="Arial"/>
              <a:ea typeface="Arial"/>
              <a:cs typeface="Arial"/>
              <a:sym typeface="Arial"/>
            </a:endParaRP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Observing component of Global Cryosphere Watch (</a:t>
            </a:r>
            <a:r>
              <a:rPr lang="en-US" sz="2400" b="1" dirty="0" smtClean="0">
                <a:latin typeface="Arial"/>
                <a:ea typeface="Arial"/>
                <a:cs typeface="Arial"/>
                <a:sym typeface="Arial"/>
              </a:rPr>
              <a:t>GCW</a:t>
            </a:r>
            <a:r>
              <a:rPr lang="en-US" sz="2400" dirty="0" smtClean="0"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Global </a:t>
            </a:r>
            <a:r>
              <a:rPr lang="de-CH" sz="2400" dirty="0" err="1" smtClean="0">
                <a:latin typeface="Arial"/>
                <a:ea typeface="Arial"/>
                <a:cs typeface="Arial"/>
                <a:sym typeface="Arial"/>
              </a:rPr>
              <a:t>Climate</a:t>
            </a: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CH" sz="2400" dirty="0" err="1" smtClean="0">
                <a:latin typeface="Arial"/>
                <a:ea typeface="Arial"/>
                <a:cs typeface="Arial"/>
                <a:sym typeface="Arial"/>
              </a:rPr>
              <a:t>Observing</a:t>
            </a: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 System (</a:t>
            </a:r>
            <a:r>
              <a:rPr lang="de-CH" sz="2400" b="1" dirty="0" smtClean="0">
                <a:latin typeface="Arial"/>
                <a:ea typeface="Arial"/>
                <a:cs typeface="Arial"/>
                <a:sym typeface="Arial"/>
              </a:rPr>
              <a:t>GCOS</a:t>
            </a: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481658" indent="-481658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de-CH" sz="2400" dirty="0" smtClean="0">
                <a:latin typeface="Arial"/>
                <a:ea typeface="Arial"/>
                <a:cs typeface="Arial"/>
                <a:sym typeface="Arial"/>
              </a:rPr>
              <a:t>…</a:t>
            </a: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image4.jpeg" descr="atmos_observatorie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183" y="4234901"/>
            <a:ext cx="2517864" cy="173917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5.jpeg" descr="WaterSensor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914" y="3213100"/>
            <a:ext cx="1924059" cy="1282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6.jpeg" descr="15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7791" y="2161904"/>
            <a:ext cx="1960256" cy="130265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7.jpeg" descr="GOS-fullsiz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323" y="1067159"/>
            <a:ext cx="1979788" cy="125367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0737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9"/>
            <a:ext cx="8229600" cy="778136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An example from Senegal …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39" y="1241624"/>
            <a:ext cx="6084800" cy="4563600"/>
          </a:xfrm>
          <a:prstGeom prst="rect">
            <a:avLst/>
          </a:prstGeom>
          <a:ln w="38100"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438" y="1484831"/>
            <a:ext cx="3061649" cy="40821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0501" y="1241623"/>
            <a:ext cx="2403876" cy="32051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868" y="3835400"/>
            <a:ext cx="3969125" cy="29768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642" y="2338865"/>
            <a:ext cx="2857089" cy="38094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195" y="2923624"/>
            <a:ext cx="2794781" cy="37263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18558" y="4243591"/>
            <a:ext cx="6882527" cy="132343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de-CH" sz="2000" dirty="0" err="1" smtClean="0"/>
              <a:t>There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more</a:t>
            </a:r>
            <a:r>
              <a:rPr lang="de-CH" sz="2000" dirty="0" smtClean="0"/>
              <a:t> </a:t>
            </a:r>
            <a:r>
              <a:rPr lang="de-CH" sz="2000" dirty="0" err="1" smtClean="0"/>
              <a:t>capabilities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than</a:t>
            </a:r>
            <a:r>
              <a:rPr lang="de-CH" sz="2000" dirty="0" smtClean="0"/>
              <a:t> </a:t>
            </a:r>
            <a:r>
              <a:rPr lang="de-CH" sz="2000" dirty="0" err="1" smtClean="0"/>
              <a:t>the</a:t>
            </a:r>
            <a:r>
              <a:rPr lang="de-CH" sz="2000" dirty="0" smtClean="0"/>
              <a:t> NMHS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provide</a:t>
            </a:r>
            <a:r>
              <a:rPr lang="de-CH" sz="2000" dirty="0" smtClean="0"/>
              <a:t>, in </a:t>
            </a:r>
            <a:r>
              <a:rPr lang="de-CH" sz="2000" dirty="0" err="1" smtClean="0"/>
              <a:t>fact</a:t>
            </a:r>
            <a:r>
              <a:rPr lang="de-CH" sz="2000" dirty="0" smtClean="0"/>
              <a:t> </a:t>
            </a:r>
            <a:r>
              <a:rPr lang="de-CH" sz="2000" dirty="0" err="1" smtClean="0"/>
              <a:t>several</a:t>
            </a:r>
            <a:r>
              <a:rPr lang="de-CH" sz="2000" dirty="0" smtClean="0"/>
              <a:t> </a:t>
            </a:r>
            <a:r>
              <a:rPr lang="de-CH" sz="2000" dirty="0" err="1" smtClean="0"/>
              <a:t>institutions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</a:t>
            </a:r>
            <a:r>
              <a:rPr lang="de-CH" sz="2000" dirty="0" err="1" smtClean="0"/>
              <a:t>active</a:t>
            </a:r>
            <a:r>
              <a:rPr lang="de-CH" sz="2000" dirty="0" smtClean="0"/>
              <a:t>, but </a:t>
            </a:r>
            <a:r>
              <a:rPr lang="de-CH" sz="2000" dirty="0" err="1" smtClean="0"/>
              <a:t>they</a:t>
            </a:r>
            <a:r>
              <a:rPr lang="de-CH" sz="2000" dirty="0" smtClean="0"/>
              <a:t> </a:t>
            </a:r>
            <a:r>
              <a:rPr lang="de-CH" sz="2000" dirty="0" err="1" smtClean="0"/>
              <a:t>don’t</a:t>
            </a:r>
            <a:r>
              <a:rPr lang="de-CH" sz="2000" dirty="0" smtClean="0"/>
              <a:t> </a:t>
            </a:r>
            <a:r>
              <a:rPr lang="de-CH" sz="2000" dirty="0" err="1" smtClean="0"/>
              <a:t>necessarily</a:t>
            </a:r>
            <a:r>
              <a:rPr lang="de-CH" sz="2000" dirty="0" smtClean="0"/>
              <a:t> </a:t>
            </a:r>
            <a:r>
              <a:rPr lang="de-CH" sz="2000" dirty="0" err="1" smtClean="0"/>
              <a:t>collaborate</a:t>
            </a:r>
            <a:r>
              <a:rPr lang="de-CH" sz="2000" dirty="0" smtClean="0"/>
              <a:t>. As a </a:t>
            </a:r>
            <a:r>
              <a:rPr lang="de-CH" sz="2000" dirty="0" err="1" smtClean="0"/>
              <a:t>result</a:t>
            </a:r>
            <a:r>
              <a:rPr lang="de-CH" sz="2000" dirty="0" smtClean="0"/>
              <a:t>, </a:t>
            </a:r>
            <a:r>
              <a:rPr lang="de-CH" sz="2000" dirty="0" err="1" smtClean="0"/>
              <a:t>scarce</a:t>
            </a:r>
            <a:r>
              <a:rPr lang="de-CH" sz="2000" dirty="0" smtClean="0"/>
              <a:t> </a:t>
            </a:r>
            <a:r>
              <a:rPr lang="de-CH" sz="2000" dirty="0" err="1" smtClean="0"/>
              <a:t>ressources</a:t>
            </a:r>
            <a:r>
              <a:rPr lang="de-CH" sz="2000" dirty="0" smtClean="0"/>
              <a:t> </a:t>
            </a:r>
            <a:r>
              <a:rPr lang="de-CH" sz="2000" dirty="0" err="1" smtClean="0"/>
              <a:t>may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wasted</a:t>
            </a:r>
            <a:r>
              <a:rPr lang="de-CH" sz="2000" dirty="0" smtClean="0"/>
              <a:t>, 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synergies</a:t>
            </a:r>
            <a:r>
              <a:rPr lang="de-CH" sz="2000" dirty="0" smtClean="0"/>
              <a:t> </a:t>
            </a:r>
            <a:r>
              <a:rPr lang="de-CH" sz="2000" dirty="0" err="1" smtClean="0"/>
              <a:t>are</a:t>
            </a:r>
            <a:r>
              <a:rPr lang="de-CH" sz="2000" dirty="0" smtClean="0"/>
              <a:t> not </a:t>
            </a:r>
            <a:r>
              <a:rPr lang="de-CH" sz="2000" dirty="0" err="1" smtClean="0"/>
              <a:t>exploited</a:t>
            </a:r>
            <a:r>
              <a:rPr lang="de-CH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404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0</TotalTime>
  <Words>1241</Words>
  <Application>Microsoft Office PowerPoint</Application>
  <PresentationFormat>On-screen Show (4:3)</PresentationFormat>
  <Paragraphs>188</Paragraphs>
  <Slides>25</Slides>
  <Notes>0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WMO_WHITE_Powerpoint_en_fr</vt:lpstr>
      <vt:lpstr>PowerPoint Presentation</vt:lpstr>
      <vt:lpstr>Outline</vt:lpstr>
      <vt:lpstr>introduction</vt:lpstr>
      <vt:lpstr>What is WIGOS?</vt:lpstr>
      <vt:lpstr>How to achieve WIGOS objectives?</vt:lpstr>
      <vt:lpstr>WMO Rolling Review of Requirements (RRR)</vt:lpstr>
      <vt:lpstr>OSCAR and the RRR</vt:lpstr>
      <vt:lpstr>Observing Components of WIGOS</vt:lpstr>
      <vt:lpstr>An example from Senegal …</vt:lpstr>
      <vt:lpstr>A possible future …</vt:lpstr>
      <vt:lpstr>MeteoSwiss approach to WIGOS</vt:lpstr>
      <vt:lpstr>How to implement WIGOS?</vt:lpstr>
      <vt:lpstr>WIGOS responds to … (1)</vt:lpstr>
      <vt:lpstr>WIGOS responds to … (2)</vt:lpstr>
      <vt:lpstr>Wigos pre-operational phase (2016-2019)</vt:lpstr>
      <vt:lpstr>5 Priority Areas</vt:lpstr>
      <vt:lpstr>National WIGOS Implementation</vt:lpstr>
      <vt:lpstr>WIGOS Regulatory and Guidance Material</vt:lpstr>
      <vt:lpstr>WIGOS Information Resource</vt:lpstr>
      <vt:lpstr>WIGOS Data Quality Monitoring System (WDQMS)</vt:lpstr>
      <vt:lpstr>WDQMS Pilot Project with NWP Centres</vt:lpstr>
      <vt:lpstr>Regional WIGOS Centres (RWC)</vt:lpstr>
      <vt:lpstr>Conclusions</vt:lpstr>
      <vt:lpstr>Conclusions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Miroslav Ondras</dc:creator>
  <cp:lastModifiedBy>Jörg Klausen</cp:lastModifiedBy>
  <cp:revision>363</cp:revision>
  <cp:lastPrinted>2017-05-09T06:47:47Z</cp:lastPrinted>
  <dcterms:created xsi:type="dcterms:W3CDTF">2016-05-27T11:05:50Z</dcterms:created>
  <dcterms:modified xsi:type="dcterms:W3CDTF">2017-09-04T11:50:57Z</dcterms:modified>
</cp:coreProperties>
</file>