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77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5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4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OSCAR/Surface</a:t>
            </a:r>
            <a:r>
              <a:rPr lang="en-US" sz="4800" dirty="0">
                <a:solidFill>
                  <a:srgbClr val="000090"/>
                </a:solidFill>
              </a:rPr>
              <a:t/>
            </a:r>
            <a:br>
              <a:rPr lang="en-US" sz="4800" dirty="0">
                <a:solidFill>
                  <a:srgbClr val="000090"/>
                </a:solidFill>
              </a:rPr>
            </a:br>
            <a:r>
              <a:rPr lang="en-US" sz="4800" dirty="0" smtClean="0">
                <a:solidFill>
                  <a:srgbClr val="000090"/>
                </a:solidFill>
              </a:rPr>
              <a:t>How </a:t>
            </a:r>
            <a:r>
              <a:rPr lang="en-US" sz="4800" smtClean="0">
                <a:solidFill>
                  <a:srgbClr val="000090"/>
                </a:solidFill>
              </a:rPr>
              <a:t>to register 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406" y="404664"/>
            <a:ext cx="7238034" cy="6105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302518" y="2989238"/>
            <a:ext cx="1116124" cy="51177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val 5"/>
          <p:cNvSpPr/>
          <p:nvPr/>
        </p:nvSpPr>
        <p:spPr>
          <a:xfrm>
            <a:off x="3454646" y="4101982"/>
            <a:ext cx="720080" cy="36004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Oval 6"/>
          <p:cNvSpPr/>
          <p:nvPr/>
        </p:nvSpPr>
        <p:spPr>
          <a:xfrm>
            <a:off x="2331990" y="4437112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ounded Rectangle 7"/>
          <p:cNvSpPr/>
          <p:nvPr/>
        </p:nvSpPr>
        <p:spPr>
          <a:xfrm>
            <a:off x="54474" y="4797152"/>
            <a:ext cx="2069254" cy="1008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 smtClean="0">
                <a:solidFill>
                  <a:schemeClr val="tx1"/>
                </a:solidFill>
              </a:rPr>
              <a:t>Then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click</a:t>
            </a:r>
            <a:r>
              <a:rPr lang="de-CH" b="1" dirty="0" smtClean="0">
                <a:solidFill>
                  <a:schemeClr val="tx1"/>
                </a:solidFill>
              </a:rPr>
              <a:t> on «</a:t>
            </a:r>
            <a:r>
              <a:rPr lang="de-CH" b="1" dirty="0" err="1" smtClean="0">
                <a:solidFill>
                  <a:schemeClr val="tx1"/>
                </a:solidFill>
              </a:rPr>
              <a:t>next</a:t>
            </a:r>
            <a:r>
              <a:rPr lang="de-CH" b="1" dirty="0" smtClean="0">
                <a:solidFill>
                  <a:schemeClr val="tx1"/>
                </a:solidFill>
              </a:rPr>
              <a:t>»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endCxn id="7" idx="3"/>
          </p:cNvCxnSpPr>
          <p:nvPr/>
        </p:nvCxnSpPr>
        <p:spPr>
          <a:xfrm flipV="1">
            <a:off x="2125445" y="4752635"/>
            <a:ext cx="334226" cy="270159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80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157375" cy="6464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286929" y="2492896"/>
            <a:ext cx="1116124" cy="79208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Oval 4"/>
          <p:cNvSpPr/>
          <p:nvPr/>
        </p:nvSpPr>
        <p:spPr>
          <a:xfrm>
            <a:off x="2168996" y="4652276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ounded Rectangle 5"/>
          <p:cNvSpPr/>
          <p:nvPr/>
        </p:nvSpPr>
        <p:spPr>
          <a:xfrm>
            <a:off x="-108520" y="5012316"/>
            <a:ext cx="2069254" cy="1008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 smtClean="0">
                <a:solidFill>
                  <a:schemeClr val="tx1"/>
                </a:solidFill>
              </a:rPr>
              <a:t>Then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click</a:t>
            </a:r>
            <a:r>
              <a:rPr lang="de-CH" b="1" dirty="0" smtClean="0">
                <a:solidFill>
                  <a:schemeClr val="tx1"/>
                </a:solidFill>
              </a:rPr>
              <a:t> on «</a:t>
            </a:r>
            <a:r>
              <a:rPr lang="de-CH" b="1" dirty="0" err="1" smtClean="0">
                <a:solidFill>
                  <a:schemeClr val="tx1"/>
                </a:solidFill>
              </a:rPr>
              <a:t>next</a:t>
            </a:r>
            <a:r>
              <a:rPr lang="de-CH" b="1" dirty="0" smtClean="0">
                <a:solidFill>
                  <a:schemeClr val="tx1"/>
                </a:solidFill>
              </a:rPr>
              <a:t>»</a:t>
            </a:r>
            <a:endParaRPr lang="de-CH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7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7017990" cy="5061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076056" y="2888940"/>
            <a:ext cx="1116124" cy="79208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Oval 3"/>
          <p:cNvSpPr/>
          <p:nvPr/>
        </p:nvSpPr>
        <p:spPr>
          <a:xfrm>
            <a:off x="2177931" y="3573016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2888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272808" cy="590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555776" y="4365104"/>
            <a:ext cx="1224136" cy="36004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972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550" y="332656"/>
            <a:ext cx="6883698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671900" y="4077072"/>
            <a:ext cx="324036" cy="28803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Oval 5"/>
          <p:cNvSpPr/>
          <p:nvPr/>
        </p:nvSpPr>
        <p:spPr>
          <a:xfrm>
            <a:off x="2411760" y="4653136"/>
            <a:ext cx="792088" cy="28803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726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67" y="260648"/>
            <a:ext cx="8545014" cy="6304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2144681" y="4077072"/>
            <a:ext cx="1466900" cy="72883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123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732" y="548680"/>
            <a:ext cx="6884268" cy="52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177108" y="2924944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ounded Rectangle 5"/>
          <p:cNvSpPr/>
          <p:nvPr/>
        </p:nvSpPr>
        <p:spPr>
          <a:xfrm>
            <a:off x="899592" y="3284984"/>
            <a:ext cx="2277516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</a:rPr>
              <a:t>Logon to OSCAR/Surface using the newly created credentials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>
            <a:endCxn id="5" idx="3"/>
          </p:cNvCxnSpPr>
          <p:nvPr/>
        </p:nvCxnSpPr>
        <p:spPr>
          <a:xfrm flipV="1">
            <a:off x="2970563" y="3240467"/>
            <a:ext cx="334226" cy="270159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355976" y="2810078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8897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rgbClr val="000090"/>
                </a:solidFill>
              </a:rPr>
              <a:t>Merci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Learning topics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How to </a:t>
            </a:r>
            <a:r>
              <a:rPr lang="fr-CH" sz="2800" dirty="0" err="1" smtClean="0"/>
              <a:t>get</a:t>
            </a:r>
            <a:r>
              <a:rPr lang="fr-CH" sz="2800" dirty="0" smtClean="0"/>
              <a:t> an </a:t>
            </a:r>
            <a:r>
              <a:rPr lang="fr-CH" sz="2800" dirty="0" err="1" smtClean="0"/>
              <a:t>account</a:t>
            </a:r>
            <a:r>
              <a:rPr lang="fr-CH" sz="2800" dirty="0" smtClean="0"/>
              <a:t> 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How to </a:t>
            </a:r>
            <a:r>
              <a:rPr lang="fr-CH" sz="2800" dirty="0" err="1" smtClean="0"/>
              <a:t>sign</a:t>
            </a:r>
            <a:r>
              <a:rPr lang="fr-CH" sz="2800" dirty="0" smtClean="0"/>
              <a:t>-up for an </a:t>
            </a:r>
            <a:r>
              <a:rPr lang="fr-CH" sz="2800" dirty="0" err="1" smtClean="0"/>
              <a:t>account</a:t>
            </a:r>
            <a:r>
              <a:rPr lang="fr-CH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endParaRPr lang="fr-CH" sz="2800" dirty="0" smtClean="0"/>
          </a:p>
        </p:txBody>
      </p:sp>
    </p:spTree>
    <p:extLst>
      <p:ext uri="{BB962C8B-B14F-4D97-AF65-F5344CB8AC3E}">
        <p14:creationId xmlns:p14="http://schemas.microsoft.com/office/powerpoint/2010/main" val="2149957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How to </a:t>
            </a:r>
            <a:r>
              <a:rPr lang="fr-CH" dirty="0" err="1" smtClean="0"/>
              <a:t>get</a:t>
            </a:r>
            <a:r>
              <a:rPr lang="fr-CH" dirty="0" smtClean="0"/>
              <a:t> an </a:t>
            </a:r>
            <a:r>
              <a:rPr lang="fr-CH" dirty="0" err="1" smtClean="0"/>
              <a:t>account</a:t>
            </a:r>
            <a:r>
              <a:rPr lang="fr-CH" dirty="0" smtClean="0"/>
              <a:t>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7945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There are </a:t>
            </a:r>
            <a:r>
              <a:rPr lang="fr-CH" sz="2800" dirty="0" err="1" smtClean="0"/>
              <a:t>two</a:t>
            </a:r>
            <a:r>
              <a:rPr lang="fr-CH" sz="2800" dirty="0" smtClean="0"/>
              <a:t> </a:t>
            </a:r>
            <a:r>
              <a:rPr lang="fr-CH" sz="2800" dirty="0" err="1" smtClean="0"/>
              <a:t>ways</a:t>
            </a:r>
            <a:r>
              <a:rPr lang="fr-CH" sz="2800" dirty="0" smtClean="0"/>
              <a:t> to </a:t>
            </a:r>
            <a:r>
              <a:rPr lang="fr-CH" sz="2800" dirty="0" err="1" smtClean="0"/>
              <a:t>get</a:t>
            </a:r>
            <a:r>
              <a:rPr lang="fr-CH" sz="2800" dirty="0" smtClean="0"/>
              <a:t> an </a:t>
            </a:r>
            <a:r>
              <a:rPr lang="fr-CH" sz="2800" dirty="0" err="1" smtClean="0"/>
              <a:t>account</a:t>
            </a:r>
            <a:r>
              <a:rPr lang="fr-CH" sz="2800" dirty="0" smtClean="0"/>
              <a:t> </a:t>
            </a:r>
          </a:p>
          <a:p>
            <a:endParaRPr lang="fr-CH" sz="2800" dirty="0"/>
          </a:p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Designation</a:t>
            </a:r>
            <a:r>
              <a:rPr lang="fr-CH" sz="2800" dirty="0" smtClean="0"/>
              <a:t> as National Focal Point (NFP) for OSCAR/Surface by Permanent </a:t>
            </a:r>
            <a:r>
              <a:rPr lang="fr-CH" sz="2800" dirty="0" err="1" smtClean="0"/>
              <a:t>Representative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NFP, or </a:t>
            </a:r>
            <a:r>
              <a:rPr lang="fr-CH" sz="2800" dirty="0" err="1" smtClean="0"/>
              <a:t>other</a:t>
            </a:r>
            <a:r>
              <a:rPr lang="fr-CH" sz="2800" dirty="0" smtClean="0"/>
              <a:t> </a:t>
            </a:r>
            <a:r>
              <a:rPr lang="fr-CH" sz="2800" dirty="0" err="1" smtClean="0"/>
              <a:t>delegee</a:t>
            </a:r>
            <a:r>
              <a:rPr lang="fr-CH" sz="2800" dirty="0" smtClean="0"/>
              <a:t>, </a:t>
            </a:r>
            <a:r>
              <a:rPr lang="fr-CH" sz="2800" dirty="0" err="1" smtClean="0"/>
              <a:t>creates</a:t>
            </a:r>
            <a:r>
              <a:rPr lang="fr-CH" sz="2800" dirty="0" smtClean="0"/>
              <a:t> a user in OSCAR/Surface</a:t>
            </a:r>
          </a:p>
          <a:p>
            <a:r>
              <a:rPr lang="fr-CH" sz="2800" dirty="0" smtClean="0"/>
              <a:t> </a:t>
            </a:r>
            <a:endParaRPr lang="fr-CH" sz="2800" dirty="0"/>
          </a:p>
          <a:p>
            <a:pPr marL="514350" indent="-514350">
              <a:buFont typeface="+mj-lt"/>
              <a:buAutoNum type="arabicPeriod"/>
            </a:pPr>
            <a:endParaRPr lang="fr-CH" sz="2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001" y="4207597"/>
            <a:ext cx="4794777" cy="239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622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Registration in OSCAR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sz="2000" dirty="0" err="1" smtClean="0"/>
              <a:t>Once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</a:t>
            </a:r>
            <a:r>
              <a:rPr lang="de-CH" sz="2000" dirty="0" err="1" smtClean="0"/>
              <a:t>account</a:t>
            </a:r>
            <a:r>
              <a:rPr lang="de-CH" sz="2000" dirty="0" smtClean="0"/>
              <a:t> </a:t>
            </a:r>
            <a:r>
              <a:rPr lang="de-CH" sz="2000" dirty="0" err="1" smtClean="0"/>
              <a:t>is</a:t>
            </a:r>
            <a:r>
              <a:rPr lang="de-CH" sz="2000" dirty="0" smtClean="0"/>
              <a:t> </a:t>
            </a:r>
            <a:r>
              <a:rPr lang="de-CH" sz="2000" dirty="0" err="1" smtClean="0"/>
              <a:t>created</a:t>
            </a:r>
            <a:r>
              <a:rPr lang="de-CH" sz="2000" dirty="0" smtClean="0"/>
              <a:t> in OSCAR/Surface, </a:t>
            </a:r>
            <a:r>
              <a:rPr lang="de-CH" sz="2000" dirty="0" err="1" smtClean="0"/>
              <a:t>the</a:t>
            </a:r>
            <a:r>
              <a:rPr lang="de-CH" sz="2000" dirty="0" smtClean="0"/>
              <a:t> </a:t>
            </a:r>
            <a:r>
              <a:rPr lang="de-CH" sz="2000" dirty="0" err="1" smtClean="0"/>
              <a:t>user</a:t>
            </a:r>
            <a:r>
              <a:rPr lang="de-CH" sz="2000" dirty="0" smtClean="0"/>
              <a:t> </a:t>
            </a:r>
            <a:r>
              <a:rPr lang="de-CH" sz="2000" dirty="0" err="1" smtClean="0"/>
              <a:t>receives</a:t>
            </a:r>
            <a:r>
              <a:rPr lang="de-CH" sz="2000" dirty="0" smtClean="0"/>
              <a:t> an email, </a:t>
            </a:r>
            <a:r>
              <a:rPr lang="de-CH" sz="2000" dirty="0" err="1" smtClean="0"/>
              <a:t>requesting</a:t>
            </a:r>
            <a:r>
              <a:rPr lang="de-CH" sz="2000" dirty="0" smtClean="0"/>
              <a:t> </a:t>
            </a:r>
            <a:r>
              <a:rPr lang="de-CH" sz="2000" dirty="0" err="1" smtClean="0"/>
              <a:t>registration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OSCAR/Surface Electronic Identity </a:t>
            </a:r>
            <a:r>
              <a:rPr lang="de-CH" sz="2000" dirty="0" err="1" smtClean="0"/>
              <a:t>and</a:t>
            </a:r>
            <a:r>
              <a:rPr lang="de-CH" sz="2000" dirty="0" smtClean="0"/>
              <a:t> Access Management System (EIAM).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dirty="0" err="1" smtClean="0"/>
              <a:t>While</a:t>
            </a:r>
            <a:r>
              <a:rPr lang="de-CH" sz="2000" dirty="0" smtClean="0"/>
              <a:t> </a:t>
            </a:r>
            <a:r>
              <a:rPr lang="de-CH" sz="2000" dirty="0" smtClean="0"/>
              <a:t>your user account has been created in OSCAR/Surface already, you need to register with EIAM </a:t>
            </a:r>
            <a:r>
              <a:rPr lang="de-CH" sz="2000" b="1" i="1" dirty="0" err="1" smtClean="0"/>
              <a:t>once</a:t>
            </a:r>
            <a:r>
              <a:rPr lang="de-CH" sz="2000" dirty="0" smtClean="0"/>
              <a:t> </a:t>
            </a:r>
            <a:r>
              <a:rPr lang="de-CH" sz="2000" dirty="0" smtClean="0"/>
              <a:t>and link the EIAM account with the OSCAR/Surface account.</a:t>
            </a:r>
            <a:r>
              <a:rPr lang="de-CH" sz="2000" dirty="0"/>
              <a:t> </a:t>
            </a:r>
            <a:endParaRPr lang="de-CH" sz="2000" dirty="0" smtClean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 smtClean="0"/>
              <a:t>Once this is done, you can then logon to OSCAR by entering the EIAM username and password.</a:t>
            </a:r>
          </a:p>
        </p:txBody>
      </p:sp>
    </p:spTree>
    <p:extLst>
      <p:ext uri="{BB962C8B-B14F-4D97-AF65-F5344CB8AC3E}">
        <p14:creationId xmlns:p14="http://schemas.microsoft.com/office/powerpoint/2010/main" val="93952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756" y="1788150"/>
            <a:ext cx="5555660" cy="466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7297260" y="2144906"/>
            <a:ext cx="1163172" cy="57606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ounded Rectangle 5"/>
          <p:cNvSpPr/>
          <p:nvPr/>
        </p:nvSpPr>
        <p:spPr>
          <a:xfrm>
            <a:off x="4641452" y="1628800"/>
            <a:ext cx="1913734" cy="1187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 smtClean="0">
                <a:solidFill>
                  <a:schemeClr val="tx1"/>
                </a:solidFill>
              </a:rPr>
              <a:t>Choose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the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language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559524" y="2450450"/>
            <a:ext cx="831846" cy="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29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620" y="353358"/>
            <a:ext cx="7092280" cy="5762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641398" y="3503907"/>
            <a:ext cx="1163172" cy="576064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ounded Rectangle 5"/>
          <p:cNvSpPr/>
          <p:nvPr/>
        </p:nvSpPr>
        <p:spPr>
          <a:xfrm>
            <a:off x="-108520" y="3360381"/>
            <a:ext cx="1913734" cy="1187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</a:rPr>
              <a:t>Click on «</a:t>
            </a:r>
            <a:r>
              <a:rPr lang="de-CH" b="1" dirty="0" err="1" smtClean="0">
                <a:solidFill>
                  <a:schemeClr val="tx1"/>
                </a:solidFill>
              </a:rPr>
              <a:t>register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user</a:t>
            </a:r>
            <a:r>
              <a:rPr lang="de-CH" b="1" dirty="0" smtClean="0">
                <a:solidFill>
                  <a:schemeClr val="tx1"/>
                </a:solidFill>
              </a:rPr>
              <a:t>»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809552" y="3827943"/>
            <a:ext cx="831846" cy="12601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8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702" y="577537"/>
            <a:ext cx="7187779" cy="5877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679075" y="4185084"/>
            <a:ext cx="1168895" cy="38642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ounded Rectangle 5"/>
          <p:cNvSpPr/>
          <p:nvPr/>
        </p:nvSpPr>
        <p:spPr>
          <a:xfrm>
            <a:off x="264584" y="2420889"/>
            <a:ext cx="3155288" cy="16561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</a:rPr>
              <a:t>use the same email that you received the invitation for the Beta-Testing on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41228" y="4077072"/>
            <a:ext cx="258564" cy="216024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692030" y="4571510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ounded Rectangle 8"/>
          <p:cNvSpPr/>
          <p:nvPr/>
        </p:nvSpPr>
        <p:spPr>
          <a:xfrm>
            <a:off x="416231" y="4870956"/>
            <a:ext cx="2069254" cy="1008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 smtClean="0">
                <a:solidFill>
                  <a:schemeClr val="tx1"/>
                </a:solidFill>
              </a:rPr>
              <a:t>Then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click</a:t>
            </a:r>
            <a:r>
              <a:rPr lang="de-CH" b="1" dirty="0" smtClean="0">
                <a:solidFill>
                  <a:schemeClr val="tx1"/>
                </a:solidFill>
              </a:rPr>
              <a:t> on «</a:t>
            </a:r>
            <a:r>
              <a:rPr lang="de-CH" b="1" dirty="0" err="1" smtClean="0">
                <a:solidFill>
                  <a:schemeClr val="tx1"/>
                </a:solidFill>
              </a:rPr>
              <a:t>next</a:t>
            </a:r>
            <a:r>
              <a:rPr lang="de-CH" b="1" dirty="0" smtClean="0">
                <a:solidFill>
                  <a:schemeClr val="tx1"/>
                </a:solidFill>
              </a:rPr>
              <a:t>»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endCxn id="8" idx="3"/>
          </p:cNvCxnSpPr>
          <p:nvPr/>
        </p:nvCxnSpPr>
        <p:spPr>
          <a:xfrm flipV="1">
            <a:off x="2485485" y="4887033"/>
            <a:ext cx="334226" cy="270159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36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7786142" cy="605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2267744" y="3284984"/>
            <a:ext cx="1368152" cy="46805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Rounded Rectangle 3"/>
          <p:cNvSpPr/>
          <p:nvPr/>
        </p:nvSpPr>
        <p:spPr>
          <a:xfrm>
            <a:off x="-36512" y="1844824"/>
            <a:ext cx="2448272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>
                <a:solidFill>
                  <a:schemeClr val="tx1"/>
                </a:solidFill>
              </a:rPr>
              <a:t>Check </a:t>
            </a:r>
            <a:r>
              <a:rPr lang="de-CH" b="1" dirty="0" err="1" smtClean="0">
                <a:solidFill>
                  <a:schemeClr val="tx1"/>
                </a:solidFill>
              </a:rPr>
              <a:t>your</a:t>
            </a:r>
            <a:r>
              <a:rPr lang="de-CH" b="1" dirty="0" smtClean="0">
                <a:solidFill>
                  <a:schemeClr val="tx1"/>
                </a:solidFill>
              </a:rPr>
              <a:t> email </a:t>
            </a:r>
            <a:r>
              <a:rPr lang="de-CH" b="1" dirty="0" err="1" smtClean="0">
                <a:solidFill>
                  <a:schemeClr val="tx1"/>
                </a:solidFill>
              </a:rPr>
              <a:t>for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the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validation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code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and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insert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it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here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79712" y="3068960"/>
            <a:ext cx="330572" cy="36004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311295" y="3776766"/>
            <a:ext cx="871858" cy="36965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ounded Rectangle 7"/>
          <p:cNvSpPr/>
          <p:nvPr/>
        </p:nvSpPr>
        <p:spPr>
          <a:xfrm>
            <a:off x="35496" y="4076212"/>
            <a:ext cx="2069254" cy="10089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 smtClean="0">
                <a:solidFill>
                  <a:schemeClr val="tx1"/>
                </a:solidFill>
              </a:rPr>
              <a:t>Then</a:t>
            </a:r>
            <a:r>
              <a:rPr lang="de-CH" b="1" dirty="0" smtClean="0">
                <a:solidFill>
                  <a:schemeClr val="tx1"/>
                </a:solidFill>
              </a:rPr>
              <a:t> </a:t>
            </a:r>
            <a:r>
              <a:rPr lang="de-CH" b="1" dirty="0" err="1" smtClean="0">
                <a:solidFill>
                  <a:schemeClr val="tx1"/>
                </a:solidFill>
              </a:rPr>
              <a:t>click</a:t>
            </a:r>
            <a:r>
              <a:rPr lang="de-CH" b="1" dirty="0" smtClean="0">
                <a:solidFill>
                  <a:schemeClr val="tx1"/>
                </a:solidFill>
              </a:rPr>
              <a:t> on «</a:t>
            </a:r>
            <a:r>
              <a:rPr lang="de-CH" b="1" dirty="0" err="1" smtClean="0">
                <a:solidFill>
                  <a:schemeClr val="tx1"/>
                </a:solidFill>
              </a:rPr>
              <a:t>next</a:t>
            </a:r>
            <a:r>
              <a:rPr lang="de-CH" b="1" dirty="0" smtClean="0">
                <a:solidFill>
                  <a:schemeClr val="tx1"/>
                </a:solidFill>
              </a:rPr>
              <a:t>»</a:t>
            </a:r>
            <a:endParaRPr lang="de-CH" b="1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endCxn id="7" idx="3"/>
          </p:cNvCxnSpPr>
          <p:nvPr/>
        </p:nvCxnSpPr>
        <p:spPr>
          <a:xfrm flipV="1">
            <a:off x="2104750" y="4092289"/>
            <a:ext cx="334226" cy="270159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37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6913"/>
            <a:ext cx="7868515" cy="6088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033648" y="3524189"/>
            <a:ext cx="1898391" cy="468052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034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2799</TotalTime>
  <Words>199</Words>
  <Application>Microsoft Office PowerPoint</Application>
  <PresentationFormat>On-screen Show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WMO_WHITE_Powerpoint_en_fr</vt:lpstr>
      <vt:lpstr>PowerPoint Presentation</vt:lpstr>
      <vt:lpstr>Learning topics</vt:lpstr>
      <vt:lpstr>How to get an account?</vt:lpstr>
      <vt:lpstr>Registration in OSCAR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Timo Proescholdt</cp:lastModifiedBy>
  <cp:revision>6</cp:revision>
  <dcterms:created xsi:type="dcterms:W3CDTF">2017-03-28T14:47:21Z</dcterms:created>
  <dcterms:modified xsi:type="dcterms:W3CDTF">2017-03-30T13:27:08Z</dcterms:modified>
</cp:coreProperties>
</file>