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59" r:id="rId9"/>
    <p:sldId id="267" r:id="rId10"/>
    <p:sldId id="268" r:id="rId11"/>
    <p:sldId id="270" r:id="rId12"/>
    <p:sldId id="269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109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1529526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How to find information in OSCAR/Surface?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31" y="1094616"/>
            <a:ext cx="4509465" cy="34629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94346"/>
            <a:ext cx="2870082" cy="157205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CH" sz="4400" dirty="0" smtClean="0"/>
              <a:t>OSCAR </a:t>
            </a:r>
            <a:r>
              <a:rPr lang="de-CH" sz="4400" dirty="0" err="1" smtClean="0"/>
              <a:t>search</a:t>
            </a:r>
            <a:r>
              <a:rPr lang="de-CH" sz="4400" dirty="0" smtClean="0"/>
              <a:t> </a:t>
            </a:r>
            <a:r>
              <a:rPr lang="de-CH" sz="4400" dirty="0" err="1" smtClean="0"/>
              <a:t>results</a:t>
            </a:r>
            <a:endParaRPr lang="en-US" sz="4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40969"/>
            <a:ext cx="4373941" cy="28481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Callout 6"/>
          <p:cNvSpPr/>
          <p:nvPr/>
        </p:nvSpPr>
        <p:spPr bwMode="auto">
          <a:xfrm>
            <a:off x="971600" y="5171892"/>
            <a:ext cx="2231977" cy="832957"/>
          </a:xfrm>
          <a:prstGeom prst="wedgeEllipseCallout">
            <a:avLst>
              <a:gd name="adj1" fmla="val 148737"/>
              <a:gd name="adj2" fmla="val -107901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Integration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with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GoogleEarth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5660459" y="888235"/>
            <a:ext cx="2231977" cy="832957"/>
          </a:xfrm>
          <a:prstGeom prst="wedgeEllipseCallout">
            <a:avLst>
              <a:gd name="adj1" fmla="val 22431"/>
              <a:gd name="adj2" fmla="val 92458"/>
            </a:avLst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Download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for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lang="de-CH" sz="1400" b="1" dirty="0" err="1">
                <a:solidFill>
                  <a:srgbClr val="FF0000"/>
                </a:solidFill>
              </a:rPr>
              <a:t>f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urther</a:t>
            </a: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analysis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73" y="1354138"/>
            <a:ext cx="1381125" cy="135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11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The station report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03250" y="1686757"/>
            <a:ext cx="4041775" cy="3284738"/>
          </a:xfrm>
        </p:spPr>
        <p:txBody>
          <a:bodyPr>
            <a:normAutofit fontScale="92500" lnSpcReduction="20000"/>
          </a:bodyPr>
          <a:lstStyle/>
          <a:p>
            <a:r>
              <a:rPr lang="fr-CH" dirty="0" smtClean="0"/>
              <a:t>The station report </a:t>
            </a:r>
            <a:r>
              <a:rPr lang="fr-CH" dirty="0" err="1" smtClean="0"/>
              <a:t>contains</a:t>
            </a:r>
            <a:r>
              <a:rPr lang="fr-CH" dirty="0" smtClean="0"/>
              <a:t> all relevant information about the </a:t>
            </a:r>
            <a:r>
              <a:rPr lang="fr-CH" dirty="0" err="1" smtClean="0"/>
              <a:t>staton</a:t>
            </a:r>
            <a:endParaRPr lang="fr-CH" dirty="0" smtClean="0"/>
          </a:p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categorized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five main </a:t>
            </a:r>
            <a:r>
              <a:rPr lang="fr-CH" dirty="0" err="1" smtClean="0"/>
              <a:t>categories</a:t>
            </a:r>
            <a:endParaRPr lang="fr-CH" dirty="0"/>
          </a:p>
          <a:p>
            <a:r>
              <a:rPr lang="fr-CH" dirty="0" err="1" smtClean="0"/>
              <a:t>Each</a:t>
            </a:r>
            <a:r>
              <a:rPr lang="fr-CH" dirty="0" smtClean="0"/>
              <a:t> of the </a:t>
            </a:r>
            <a:r>
              <a:rPr lang="fr-CH" dirty="0" err="1" smtClean="0"/>
              <a:t>categories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expanded</a:t>
            </a:r>
            <a:endParaRPr lang="fr-CH" dirty="0" smtClean="0"/>
          </a:p>
          <a:p>
            <a:r>
              <a:rPr lang="fr-CH" dirty="0" smtClean="0"/>
              <a:t>The observations / </a:t>
            </a:r>
            <a:r>
              <a:rPr lang="fr-CH" dirty="0" err="1" smtClean="0"/>
              <a:t>measurements</a:t>
            </a:r>
            <a:r>
              <a:rPr lang="fr-CH" dirty="0" smtClean="0"/>
              <a:t> </a:t>
            </a:r>
            <a:r>
              <a:rPr lang="fr-CH" dirty="0" err="1" smtClean="0"/>
              <a:t>category</a:t>
            </a:r>
            <a:r>
              <a:rPr lang="fr-CH" dirty="0" smtClean="0"/>
              <a:t> </a:t>
            </a:r>
            <a:r>
              <a:rPr lang="fr-CH" dirty="0" smtClean="0"/>
              <a:t>has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expandable</a:t>
            </a:r>
            <a:r>
              <a:rPr lang="fr-CH" dirty="0" smtClean="0"/>
              <a:t> </a:t>
            </a:r>
            <a:r>
              <a:rPr lang="fr-CH" dirty="0" err="1" smtClean="0"/>
              <a:t>sub</a:t>
            </a:r>
            <a:r>
              <a:rPr lang="fr-CH" dirty="0" smtClean="0"/>
              <a:t>-menues </a:t>
            </a:r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109" y="1283888"/>
            <a:ext cx="4327525" cy="194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410" y="3000651"/>
            <a:ext cx="3216318" cy="3297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3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214" y="260647"/>
            <a:ext cx="7461250" cy="1177535"/>
          </a:xfrm>
        </p:spPr>
        <p:txBody>
          <a:bodyPr>
            <a:noAutofit/>
          </a:bodyPr>
          <a:lstStyle/>
          <a:p>
            <a:r>
              <a:rPr lang="de-CH" sz="3600" dirty="0" err="1" smtClean="0"/>
              <a:t>Which</a:t>
            </a:r>
            <a:r>
              <a:rPr lang="de-CH" sz="3600" dirty="0" smtClean="0"/>
              <a:t> </a:t>
            </a:r>
            <a:r>
              <a:rPr lang="de-CH" sz="3600" dirty="0" err="1" smtClean="0"/>
              <a:t>information</a:t>
            </a:r>
            <a:r>
              <a:rPr lang="de-CH" sz="3600" dirty="0" smtClean="0"/>
              <a:t> </a:t>
            </a:r>
            <a:r>
              <a:rPr lang="de-CH" sz="3600" dirty="0" err="1" smtClean="0"/>
              <a:t>is</a:t>
            </a:r>
            <a:r>
              <a:rPr lang="de-CH" sz="3600" dirty="0" smtClean="0"/>
              <a:t> </a:t>
            </a:r>
            <a:r>
              <a:rPr lang="de-CH" sz="3600" dirty="0" err="1" smtClean="0"/>
              <a:t>available</a:t>
            </a:r>
            <a:r>
              <a:rPr lang="de-CH" sz="3600" dirty="0" smtClean="0"/>
              <a:t> in OSCAR/Surface?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76" y="1772816"/>
            <a:ext cx="5905038" cy="3873382"/>
          </a:xfrm>
        </p:spPr>
        <p:txBody>
          <a:bodyPr>
            <a:normAutofit lnSpcReduction="10000"/>
          </a:bodyPr>
          <a:lstStyle/>
          <a:p>
            <a:r>
              <a:rPr lang="de-CH" dirty="0" smtClean="0"/>
              <a:t>GAWSIS</a:t>
            </a:r>
            <a:endParaRPr lang="en-US" dirty="0"/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Metadata </a:t>
            </a:r>
            <a:r>
              <a:rPr lang="de-CH" dirty="0" err="1" smtClean="0">
                <a:sym typeface="Wingdings" panose="05000000000000000000" pitchFamily="2" charset="2"/>
              </a:rPr>
              <a:t>for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the</a:t>
            </a:r>
            <a:r>
              <a:rPr lang="de-CH" dirty="0" smtClean="0">
                <a:sym typeface="Wingdings" panose="05000000000000000000" pitchFamily="2" charset="2"/>
              </a:rPr>
              <a:t> Global Atmosphere Watch</a:t>
            </a:r>
          </a:p>
          <a:p>
            <a:r>
              <a:rPr lang="de-CH" dirty="0" smtClean="0">
                <a:sym typeface="Wingdings" panose="05000000000000000000" pitchFamily="2" charset="2"/>
              </a:rPr>
              <a:t>WMO Pub 9 </a:t>
            </a:r>
            <a:r>
              <a:rPr lang="de-CH" dirty="0" err="1" smtClean="0">
                <a:sym typeface="Wingdings" panose="05000000000000000000" pitchFamily="2" charset="2"/>
              </a:rPr>
              <a:t>Vol</a:t>
            </a:r>
            <a:r>
              <a:rPr lang="de-CH" dirty="0" smtClean="0">
                <a:sym typeface="Wingdings" panose="05000000000000000000" pitchFamily="2" charset="2"/>
              </a:rPr>
              <a:t> A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Catalogue of </a:t>
            </a:r>
            <a:r>
              <a:rPr lang="de-CH" dirty="0" err="1" smtClean="0">
                <a:sym typeface="Wingdings" panose="05000000000000000000" pitchFamily="2" charset="2"/>
              </a:rPr>
              <a:t>synoptic</a:t>
            </a:r>
            <a:r>
              <a:rPr lang="de-CH" dirty="0" smtClean="0">
                <a:sym typeface="Wingdings" panose="05000000000000000000" pitchFamily="2" charset="2"/>
              </a:rPr>
              <a:t> and </a:t>
            </a:r>
            <a:r>
              <a:rPr lang="de-CH" dirty="0" err="1" smtClean="0">
                <a:sym typeface="Wingdings" panose="05000000000000000000" pitchFamily="2" charset="2"/>
              </a:rPr>
              <a:t>upper-air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stations</a:t>
            </a:r>
            <a:r>
              <a:rPr lang="de-CH" dirty="0" smtClean="0">
                <a:sym typeface="Wingdings" panose="05000000000000000000" pitchFamily="2" charset="2"/>
              </a:rPr>
              <a:t> of GOS</a:t>
            </a:r>
          </a:p>
          <a:p>
            <a:r>
              <a:rPr lang="de-CH" dirty="0" smtClean="0">
                <a:sym typeface="Wingdings" panose="05000000000000000000" pitchFamily="2" charset="2"/>
              </a:rPr>
              <a:t>JCOMMOPS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Marine </a:t>
            </a:r>
            <a:r>
              <a:rPr lang="de-CH" dirty="0" err="1" smtClean="0">
                <a:sym typeface="Wingdings" panose="05000000000000000000" pitchFamily="2" charset="2"/>
              </a:rPr>
              <a:t>element</a:t>
            </a:r>
            <a:r>
              <a:rPr lang="de-CH" dirty="0" smtClean="0">
                <a:sym typeface="Wingdings" panose="05000000000000000000" pitchFamily="2" charset="2"/>
              </a:rPr>
              <a:t> of GOS / GOOS</a:t>
            </a:r>
          </a:p>
          <a:p>
            <a:r>
              <a:rPr lang="de-CH" dirty="0" smtClean="0">
                <a:sym typeface="Wingdings" panose="05000000000000000000" pitchFamily="2" charset="2"/>
              </a:rPr>
              <a:t>WMO Radar DB</a:t>
            </a:r>
          </a:p>
          <a:p>
            <a:pPr lvl="1"/>
            <a:r>
              <a:rPr lang="de-CH" dirty="0" smtClean="0">
                <a:sym typeface="Wingdings" panose="05000000000000000000" pitchFamily="2" charset="2"/>
              </a:rPr>
              <a:t>WMO </a:t>
            </a:r>
            <a:r>
              <a:rPr lang="de-CH" dirty="0" err="1" smtClean="0">
                <a:sym typeface="Wingdings" panose="05000000000000000000" pitchFamily="2" charset="2"/>
              </a:rPr>
              <a:t>Weather</a:t>
            </a:r>
            <a:r>
              <a:rPr lang="de-CH" dirty="0" smtClean="0">
                <a:sym typeface="Wingdings" panose="05000000000000000000" pitchFamily="2" charset="2"/>
              </a:rPr>
              <a:t> Radars </a:t>
            </a:r>
          </a:p>
          <a:p>
            <a:pPr marL="457200" lvl="1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de-CH" dirty="0" smtClean="0">
                <a:sym typeface="Wingdings" panose="05000000000000000000" pitchFamily="2" charset="2"/>
              </a:rPr>
              <a:t>Other </a:t>
            </a:r>
            <a:r>
              <a:rPr lang="de-CH" dirty="0" err="1" smtClean="0">
                <a:sym typeface="Wingdings" panose="05000000000000000000" pitchFamily="2" charset="2"/>
              </a:rPr>
              <a:t>components</a:t>
            </a:r>
            <a:r>
              <a:rPr lang="de-CH" dirty="0" smtClean="0">
                <a:sym typeface="Wingdings" panose="05000000000000000000" pitchFamily="2" charset="2"/>
              </a:rPr>
              <a:t>, such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br>
              <a:rPr lang="de-CH" dirty="0" smtClean="0">
                <a:sym typeface="Wingdings" panose="05000000000000000000" pitchFamily="2" charset="2"/>
              </a:rPr>
            </a:br>
            <a:r>
              <a:rPr lang="de-CH" dirty="0" err="1" smtClean="0">
                <a:sym typeface="Wingdings" panose="05000000000000000000" pitchFamily="2" charset="2"/>
              </a:rPr>
              <a:t>Aircraft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Based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Observations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to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br>
              <a:rPr lang="de-CH" dirty="0" smtClean="0">
                <a:sym typeface="Wingdings" panose="05000000000000000000" pitchFamily="2" charset="2"/>
              </a:rPr>
            </a:br>
            <a:r>
              <a:rPr lang="de-CH" dirty="0" err="1" smtClean="0">
                <a:sym typeface="Wingdings" panose="05000000000000000000" pitchFamily="2" charset="2"/>
              </a:rPr>
              <a:t>added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soon</a:t>
            </a:r>
            <a:endParaRPr lang="de-CH" dirty="0" smtClean="0">
              <a:sym typeface="Wingdings" panose="05000000000000000000" pitchFamily="2" charset="2"/>
            </a:endParaRPr>
          </a:p>
          <a:p>
            <a:pPr lvl="1"/>
            <a:endParaRPr lang="de-CH" dirty="0">
              <a:sym typeface="Wingdings" panose="05000000000000000000" pitchFamily="2" charset="2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524330" y="1340768"/>
            <a:ext cx="1269901" cy="4608512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•"/>
              <a:defRPr sz="1800" i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# </a:t>
            </a:r>
            <a:r>
              <a:rPr lang="de-CH" kern="0" dirty="0" err="1" smtClean="0">
                <a:solidFill>
                  <a:srgbClr val="00B0F0"/>
                </a:solidFill>
              </a:rPr>
              <a:t>stations</a:t>
            </a:r>
            <a:endParaRPr lang="de-CH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endParaRPr lang="de-CH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sz="1800" kern="0" dirty="0" smtClean="0">
                <a:solidFill>
                  <a:srgbClr val="00B0F0"/>
                </a:solidFill>
              </a:rPr>
              <a:t>1’053</a:t>
            </a:r>
          </a:p>
          <a:p>
            <a:pPr marL="0" indent="0" algn="r">
              <a:buNone/>
            </a:pPr>
            <a:endParaRPr lang="de-CH" sz="1800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sz="1800" kern="0" dirty="0" smtClean="0">
                <a:solidFill>
                  <a:srgbClr val="00B0F0"/>
                </a:solidFill>
              </a:rPr>
              <a:t> 13’026</a:t>
            </a:r>
          </a:p>
          <a:p>
            <a:pPr marL="0" indent="0" algn="r">
              <a:buNone/>
            </a:pPr>
            <a:endParaRPr lang="de-CH" sz="18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sz="1800" kern="0" dirty="0" smtClean="0">
                <a:solidFill>
                  <a:srgbClr val="00B0F0"/>
                </a:solidFill>
              </a:rPr>
              <a:t>11’387</a:t>
            </a:r>
          </a:p>
          <a:p>
            <a:pPr marL="0" indent="0" algn="r">
              <a:buNone/>
            </a:pPr>
            <a:endParaRPr lang="de-CH" sz="1800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sz="1800" kern="0" dirty="0" smtClean="0">
                <a:solidFill>
                  <a:srgbClr val="00B0F0"/>
                </a:solidFill>
              </a:rPr>
              <a:t> 762</a:t>
            </a:r>
          </a:p>
        </p:txBody>
      </p:sp>
      <p:sp>
        <p:nvSpPr>
          <p:cNvPr id="5" name="Rectangle 4"/>
          <p:cNvSpPr/>
          <p:nvPr/>
        </p:nvSpPr>
        <p:spPr>
          <a:xfrm>
            <a:off x="5557845" y="4429958"/>
            <a:ext cx="2973595" cy="2319438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1600" dirty="0" err="1" smtClean="0">
                <a:solidFill>
                  <a:srgbClr val="FF0000"/>
                </a:solidFill>
              </a:rPr>
              <a:t>Sometimes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there</a:t>
            </a:r>
            <a:r>
              <a:rPr lang="fr-CH" sz="1600" dirty="0" smtClean="0">
                <a:solidFill>
                  <a:srgbClr val="FF0000"/>
                </a:solidFill>
              </a:rPr>
              <a:t> are multiple stations </a:t>
            </a:r>
            <a:r>
              <a:rPr lang="fr-CH" sz="1600" dirty="0" err="1" smtClean="0">
                <a:solidFill>
                  <a:srgbClr val="FF0000"/>
                </a:solidFill>
              </a:rPr>
              <a:t>with</a:t>
            </a:r>
            <a:r>
              <a:rPr lang="fr-CH" sz="1600" dirty="0" smtClean="0">
                <a:solidFill>
                  <a:srgbClr val="FF0000"/>
                </a:solidFill>
              </a:rPr>
              <a:t> the </a:t>
            </a:r>
            <a:r>
              <a:rPr lang="fr-CH" sz="1600" dirty="0" err="1" smtClean="0">
                <a:solidFill>
                  <a:srgbClr val="FF0000"/>
                </a:solidFill>
              </a:rPr>
              <a:t>same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name</a:t>
            </a:r>
            <a:r>
              <a:rPr lang="fr-CH" sz="1600" dirty="0" smtClean="0">
                <a:solidFill>
                  <a:srgbClr val="FF0000"/>
                </a:solidFill>
              </a:rPr>
              <a:t> in OSCAR (</a:t>
            </a:r>
            <a:r>
              <a:rPr lang="fr-CH" sz="1600" dirty="0" err="1" smtClean="0">
                <a:solidFill>
                  <a:srgbClr val="FF0000"/>
                </a:solidFill>
              </a:rPr>
              <a:t>e.g</a:t>
            </a:r>
            <a:r>
              <a:rPr lang="fr-CH" sz="1600" dirty="0" smtClean="0">
                <a:solidFill>
                  <a:srgbClr val="FF0000"/>
                </a:solidFill>
              </a:rPr>
              <a:t> Tamanrasset). The </a:t>
            </a:r>
            <a:r>
              <a:rPr lang="fr-CH" sz="1600" dirty="0" err="1" smtClean="0">
                <a:solidFill>
                  <a:srgbClr val="FF0000"/>
                </a:solidFill>
              </a:rPr>
              <a:t>reason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is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that</a:t>
            </a:r>
            <a:r>
              <a:rPr lang="fr-CH" sz="1600" dirty="0" smtClean="0">
                <a:solidFill>
                  <a:srgbClr val="FF0000"/>
                </a:solidFill>
              </a:rPr>
              <a:t> a station </a:t>
            </a:r>
            <a:r>
              <a:rPr lang="fr-CH" sz="1600" dirty="0" err="1" smtClean="0">
                <a:solidFill>
                  <a:srgbClr val="FF0000"/>
                </a:solidFill>
              </a:rPr>
              <a:t>with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this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name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existed</a:t>
            </a:r>
            <a:r>
              <a:rPr lang="fr-CH" sz="1600" dirty="0" smtClean="0">
                <a:solidFill>
                  <a:srgbClr val="FF0000"/>
                </a:solidFill>
              </a:rPr>
              <a:t> in </a:t>
            </a:r>
            <a:r>
              <a:rPr lang="fr-CH" sz="1600" dirty="0" err="1" smtClean="0">
                <a:solidFill>
                  <a:srgbClr val="FF0000"/>
                </a:solidFill>
              </a:rPr>
              <a:t>two</a:t>
            </a:r>
            <a:r>
              <a:rPr lang="fr-CH" sz="1600" dirty="0" smtClean="0">
                <a:solidFill>
                  <a:srgbClr val="FF0000"/>
                </a:solidFill>
              </a:rPr>
              <a:t> or more of the data-sources (</a:t>
            </a:r>
            <a:r>
              <a:rPr lang="fr-CH" sz="1600" dirty="0" err="1" smtClean="0">
                <a:solidFill>
                  <a:srgbClr val="FF0000"/>
                </a:solidFill>
              </a:rPr>
              <a:t>e.g</a:t>
            </a:r>
            <a:r>
              <a:rPr lang="fr-CH" sz="1600" dirty="0" smtClean="0">
                <a:solidFill>
                  <a:srgbClr val="FF0000"/>
                </a:solidFill>
              </a:rPr>
              <a:t> Vol A and GAWSIS), or </a:t>
            </a:r>
            <a:r>
              <a:rPr lang="fr-CH" sz="1600" dirty="0" err="1" smtClean="0">
                <a:solidFill>
                  <a:srgbClr val="FF0000"/>
                </a:solidFill>
              </a:rPr>
              <a:t>was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listed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twice</a:t>
            </a:r>
            <a:r>
              <a:rPr lang="fr-CH" sz="1600" dirty="0" smtClean="0">
                <a:solidFill>
                  <a:srgbClr val="FF0000"/>
                </a:solidFill>
              </a:rPr>
              <a:t> in Vol A as surface and </a:t>
            </a:r>
            <a:r>
              <a:rPr lang="fr-CH" sz="1600" dirty="0" err="1" smtClean="0">
                <a:solidFill>
                  <a:srgbClr val="FF0000"/>
                </a:solidFill>
              </a:rPr>
              <a:t>upper</a:t>
            </a:r>
            <a:r>
              <a:rPr lang="fr-CH" sz="1600" dirty="0" smtClean="0">
                <a:solidFill>
                  <a:srgbClr val="FF0000"/>
                </a:solidFill>
              </a:rPr>
              <a:t>-air stations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09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rgbClr val="000090"/>
                </a:solidFill>
              </a:rPr>
              <a:t>Merci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Learning topics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Where</a:t>
            </a:r>
            <a:r>
              <a:rPr lang="fr-CH" sz="2800" dirty="0" smtClean="0"/>
              <a:t> </a:t>
            </a:r>
            <a:r>
              <a:rPr lang="fr-CH" sz="2800" dirty="0" err="1" smtClean="0"/>
              <a:t>can</a:t>
            </a:r>
            <a:r>
              <a:rPr lang="fr-CH" sz="2800" dirty="0" smtClean="0"/>
              <a:t> </a:t>
            </a:r>
            <a:r>
              <a:rPr lang="fr-CH" sz="2800" dirty="0" err="1" smtClean="0"/>
              <a:t>you</a:t>
            </a:r>
            <a:r>
              <a:rPr lang="fr-CH" sz="2800" dirty="0" smtClean="0"/>
              <a:t> </a:t>
            </a:r>
            <a:r>
              <a:rPr lang="fr-CH" sz="2800" dirty="0" err="1" smtClean="0"/>
              <a:t>find</a:t>
            </a:r>
            <a:r>
              <a:rPr lang="fr-CH" sz="2800" dirty="0" smtClean="0"/>
              <a:t> information?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How </a:t>
            </a:r>
            <a:r>
              <a:rPr lang="fr-CH" sz="2800" dirty="0" err="1" smtClean="0"/>
              <a:t>can</a:t>
            </a:r>
            <a:r>
              <a:rPr lang="fr-CH" sz="2800" dirty="0" smtClean="0"/>
              <a:t> </a:t>
            </a:r>
            <a:r>
              <a:rPr lang="fr-CH" sz="2800" dirty="0" err="1" smtClean="0"/>
              <a:t>you</a:t>
            </a:r>
            <a:r>
              <a:rPr lang="fr-CH" sz="2800" dirty="0" smtClean="0"/>
              <a:t> </a:t>
            </a:r>
            <a:r>
              <a:rPr lang="fr-CH" sz="2800" dirty="0" err="1" smtClean="0"/>
              <a:t>find</a:t>
            </a:r>
            <a:r>
              <a:rPr lang="fr-CH" sz="2800" dirty="0" smtClean="0"/>
              <a:t> information?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How </a:t>
            </a:r>
            <a:r>
              <a:rPr lang="fr-CH" sz="2800" dirty="0" err="1" smtClean="0"/>
              <a:t>you</a:t>
            </a:r>
            <a:r>
              <a:rPr lang="fr-CH" sz="2800" dirty="0" smtClean="0"/>
              <a:t> </a:t>
            </a:r>
            <a:r>
              <a:rPr lang="fr-CH" sz="2800" dirty="0" err="1" smtClean="0"/>
              <a:t>can</a:t>
            </a:r>
            <a:r>
              <a:rPr lang="fr-CH" sz="2800" dirty="0" smtClean="0"/>
              <a:t> export </a:t>
            </a:r>
            <a:r>
              <a:rPr lang="fr-CH" sz="2800" dirty="0" err="1" smtClean="0"/>
              <a:t>results</a:t>
            </a:r>
            <a:r>
              <a:rPr lang="fr-CH" sz="28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The station report 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err="1"/>
              <a:t>Which</a:t>
            </a:r>
            <a:r>
              <a:rPr lang="fr-CH" sz="2800" dirty="0"/>
              <a:t> information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/>
              <a:t>available</a:t>
            </a:r>
            <a:r>
              <a:rPr lang="fr-CH" sz="2800" dirty="0" smtClean="0"/>
              <a:t>?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252683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Where</a:t>
            </a:r>
            <a:r>
              <a:rPr lang="fr-CH" dirty="0" smtClean="0"/>
              <a:t> to </a:t>
            </a:r>
            <a:r>
              <a:rPr lang="fr-CH" dirty="0" err="1" smtClean="0"/>
              <a:t>find</a:t>
            </a:r>
            <a:r>
              <a:rPr lang="fr-CH" dirty="0" smtClean="0"/>
              <a:t> information?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243" y="1264023"/>
            <a:ext cx="6783504" cy="513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7368465" y="1868749"/>
            <a:ext cx="1318335" cy="5903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37678" y="1868749"/>
            <a:ext cx="1206899" cy="5104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54601" y="2459116"/>
            <a:ext cx="3293615" cy="1731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322773" y="4253884"/>
            <a:ext cx="1531398" cy="22445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Callout 8"/>
          <p:cNvSpPr/>
          <p:nvPr/>
        </p:nvSpPr>
        <p:spPr bwMode="auto">
          <a:xfrm>
            <a:off x="7205406" y="2649483"/>
            <a:ext cx="1725530" cy="675205"/>
          </a:xfrm>
          <a:prstGeom prst="wedgeEllipseCallout">
            <a:avLst>
              <a:gd name="adj1" fmla="val -11666"/>
              <a:gd name="adj2" fmla="val -11146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Quick-</a:t>
            </a:r>
            <a:r>
              <a:rPr kumimoji="0" lang="de-CH" sz="1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</a:rPr>
              <a:t>search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0" name="Oval Callout 9"/>
          <p:cNvSpPr/>
          <p:nvPr/>
        </p:nvSpPr>
        <p:spPr bwMode="auto">
          <a:xfrm>
            <a:off x="3487142" y="1328190"/>
            <a:ext cx="1954870" cy="675205"/>
          </a:xfrm>
          <a:prstGeom prst="wedgeEllipseCallout">
            <a:avLst>
              <a:gd name="adj1" fmla="val -91412"/>
              <a:gd name="adj2" fmla="val 69975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400" b="1" dirty="0" smtClean="0">
                <a:solidFill>
                  <a:srgbClr val="FF0000"/>
                </a:solidFill>
              </a:rPr>
              <a:t>Access </a:t>
            </a:r>
            <a:r>
              <a:rPr lang="de-CH" sz="1400" b="1" dirty="0" err="1" smtClean="0">
                <a:solidFill>
                  <a:srgbClr val="FF0000"/>
                </a:solidFill>
              </a:rPr>
              <a:t>detailed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 smtClean="0">
                <a:solidFill>
                  <a:srgbClr val="FF0000"/>
                </a:solidFill>
              </a:rPr>
              <a:t>search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1" name="Oval Callout 10"/>
          <p:cNvSpPr/>
          <p:nvPr/>
        </p:nvSpPr>
        <p:spPr bwMode="auto">
          <a:xfrm>
            <a:off x="-57792" y="1192892"/>
            <a:ext cx="1954870" cy="675205"/>
          </a:xfrm>
          <a:prstGeom prst="wedgeEllipseCallout">
            <a:avLst>
              <a:gd name="adj1" fmla="val 36991"/>
              <a:gd name="adj2" fmla="val 246559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400" b="1" dirty="0" smtClean="0">
                <a:solidFill>
                  <a:srgbClr val="FF0000"/>
                </a:solidFill>
              </a:rPr>
              <a:t>Quick </a:t>
            </a:r>
            <a:r>
              <a:rPr lang="de-CH" sz="1400" b="1" dirty="0" err="1" smtClean="0">
                <a:solidFill>
                  <a:srgbClr val="FF0000"/>
                </a:solidFill>
              </a:rPr>
              <a:t>station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 smtClean="0">
                <a:solidFill>
                  <a:srgbClr val="FF0000"/>
                </a:solidFill>
              </a:rPr>
              <a:t>access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2" name="Oval Callout 11"/>
          <p:cNvSpPr/>
          <p:nvPr/>
        </p:nvSpPr>
        <p:spPr bwMode="auto">
          <a:xfrm>
            <a:off x="3154160" y="4456045"/>
            <a:ext cx="1954870" cy="675205"/>
          </a:xfrm>
          <a:prstGeom prst="wedgeEllipseCallout">
            <a:avLst>
              <a:gd name="adj1" fmla="val -82699"/>
              <a:gd name="adj2" fmla="val 51387"/>
            </a:avLst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400" b="1" dirty="0" err="1" smtClean="0">
                <a:solidFill>
                  <a:srgbClr val="FF0000"/>
                </a:solidFill>
              </a:rPr>
              <a:t>Map</a:t>
            </a:r>
            <a:r>
              <a:rPr lang="de-CH" sz="1400" b="1" dirty="0" smtClean="0">
                <a:solidFill>
                  <a:srgbClr val="FF0000"/>
                </a:solidFill>
              </a:rPr>
              <a:t> </a:t>
            </a:r>
            <a:r>
              <a:rPr lang="de-CH" sz="1400" b="1" dirty="0" err="1" smtClean="0">
                <a:solidFill>
                  <a:srgbClr val="FF0000"/>
                </a:solidFill>
              </a:rPr>
              <a:t>filter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0227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Quick </a:t>
            </a:r>
            <a:r>
              <a:rPr lang="fr-CH" dirty="0" err="1" smtClean="0"/>
              <a:t>search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491" y="1305018"/>
            <a:ext cx="4171128" cy="487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6"/>
          <p:cNvSpPr txBox="1">
            <a:spLocks/>
          </p:cNvSpPr>
          <p:nvPr/>
        </p:nvSpPr>
        <p:spPr>
          <a:xfrm>
            <a:off x="457200" y="1765346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Quickly</a:t>
            </a:r>
            <a:r>
              <a:rPr lang="fr-CH" dirty="0" smtClean="0"/>
              <a:t> and </a:t>
            </a:r>
            <a:r>
              <a:rPr lang="fr-CH" dirty="0" err="1" smtClean="0"/>
              <a:t>directly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stations and contacts by </a:t>
            </a:r>
            <a:r>
              <a:rPr lang="fr-CH" dirty="0" err="1" smtClean="0"/>
              <a:t>name</a:t>
            </a:r>
            <a:endParaRPr lang="fr-CH" dirty="0" smtClean="0"/>
          </a:p>
          <a:p>
            <a:r>
              <a:rPr lang="fr-CH" dirty="0" err="1" smtClean="0"/>
              <a:t>Results</a:t>
            </a:r>
            <a:r>
              <a:rPr lang="fr-CH" dirty="0" smtClean="0"/>
              <a:t> show as </a:t>
            </a:r>
            <a:r>
              <a:rPr lang="fr-CH" dirty="0" err="1" smtClean="0"/>
              <a:t>you</a:t>
            </a:r>
            <a:r>
              <a:rPr lang="fr-CH" dirty="0" smtClean="0"/>
              <a:t> type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32246" y="4587860"/>
            <a:ext cx="2965142" cy="1589103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rgbClr val="FF0000"/>
                </a:solidFill>
              </a:rPr>
              <a:t>Try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finding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yourself</a:t>
            </a:r>
            <a:r>
              <a:rPr lang="fr-CH" dirty="0" smtClean="0">
                <a:solidFill>
                  <a:srgbClr val="FF0000"/>
                </a:solidFill>
              </a:rPr>
              <a:t> and </a:t>
            </a:r>
            <a:r>
              <a:rPr lang="fr-CH" dirty="0" err="1" smtClean="0">
                <a:solidFill>
                  <a:srgbClr val="FF0000"/>
                </a:solidFill>
              </a:rPr>
              <a:t>then</a:t>
            </a:r>
            <a:r>
              <a:rPr lang="fr-CH" dirty="0" smtClean="0">
                <a:solidFill>
                  <a:srgbClr val="FF0000"/>
                </a:solidFill>
              </a:rPr>
              <a:t> a station in </a:t>
            </a:r>
            <a:r>
              <a:rPr lang="fr-CH" dirty="0" err="1" smtClean="0">
                <a:solidFill>
                  <a:srgbClr val="FF0000"/>
                </a:solidFill>
              </a:rPr>
              <a:t>your</a:t>
            </a:r>
            <a:r>
              <a:rPr lang="fr-CH" dirty="0" smtClean="0">
                <a:solidFill>
                  <a:srgbClr val="FF0000"/>
                </a:solidFill>
              </a:rPr>
              <a:t> country </a:t>
            </a:r>
            <a:r>
              <a:rPr lang="fr-CH" dirty="0" err="1" smtClean="0">
                <a:solidFill>
                  <a:srgbClr val="FF0000"/>
                </a:solidFill>
              </a:rPr>
              <a:t>using</a:t>
            </a:r>
            <a:r>
              <a:rPr lang="fr-CH" dirty="0" smtClean="0">
                <a:solidFill>
                  <a:srgbClr val="FF0000"/>
                </a:solidFill>
              </a:rPr>
              <a:t> the quick-</a:t>
            </a:r>
            <a:r>
              <a:rPr lang="fr-CH" dirty="0" err="1" smtClean="0">
                <a:solidFill>
                  <a:srgbClr val="FF0000"/>
                </a:solidFill>
              </a:rPr>
              <a:t>search</a:t>
            </a:r>
            <a:r>
              <a:rPr lang="fr-CH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89578" y="2303755"/>
            <a:ext cx="2490186" cy="5903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879976" y="4258062"/>
            <a:ext cx="1099788" cy="44634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0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1417638"/>
            <a:ext cx="3038475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Quick station </a:t>
            </a:r>
            <a:r>
              <a:rPr lang="fr-CH" dirty="0" err="1" smtClean="0"/>
              <a:t>access</a:t>
            </a:r>
            <a:endParaRPr lang="en-US" dirty="0"/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457200" y="1765346"/>
            <a:ext cx="4478784" cy="3951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>
                <a:solidFill>
                  <a:srgbClr val="FF0000"/>
                </a:solidFill>
              </a:rPr>
              <a:t>Directly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station by </a:t>
            </a:r>
            <a:r>
              <a:rPr lang="fr-CH" dirty="0" err="1" smtClean="0"/>
              <a:t>name</a:t>
            </a:r>
            <a:r>
              <a:rPr lang="fr-CH" dirty="0" smtClean="0"/>
              <a:t> or WMO ID</a:t>
            </a:r>
          </a:p>
          <a:p>
            <a:r>
              <a:rPr lang="fr-CH" dirty="0" err="1" smtClean="0">
                <a:solidFill>
                  <a:srgbClr val="FF0000"/>
                </a:solidFill>
              </a:rPr>
              <a:t>Directly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contact by </a:t>
            </a:r>
            <a:r>
              <a:rPr lang="fr-CH" dirty="0" err="1" smtClean="0"/>
              <a:t>name</a:t>
            </a:r>
            <a:endParaRPr lang="fr-CH" dirty="0" smtClean="0"/>
          </a:p>
          <a:p>
            <a:r>
              <a:rPr lang="fr-CH" dirty="0" err="1" smtClean="0">
                <a:solidFill>
                  <a:srgbClr val="00B0F0"/>
                </a:solidFill>
              </a:rPr>
              <a:t>Generate</a:t>
            </a:r>
            <a:r>
              <a:rPr lang="fr-CH" dirty="0" smtClean="0">
                <a:solidFill>
                  <a:srgbClr val="00B0F0"/>
                </a:solidFill>
              </a:rPr>
              <a:t> </a:t>
            </a:r>
            <a:r>
              <a:rPr lang="fr-CH" dirty="0" err="1" smtClean="0">
                <a:solidFill>
                  <a:srgbClr val="00B0F0"/>
                </a:solidFill>
              </a:rPr>
              <a:t>list</a:t>
            </a:r>
            <a:r>
              <a:rPr lang="fr-CH" dirty="0" smtClean="0">
                <a:solidFill>
                  <a:srgbClr val="00B0F0"/>
                </a:solidFill>
              </a:rPr>
              <a:t> </a:t>
            </a:r>
            <a:r>
              <a:rPr lang="fr-CH" dirty="0" smtClean="0"/>
              <a:t>of stations by </a:t>
            </a:r>
            <a:r>
              <a:rPr lang="fr-CH" dirty="0" err="1" smtClean="0"/>
              <a:t>countr</a:t>
            </a:r>
            <a:r>
              <a:rPr lang="fr-CH" dirty="0" smtClean="0"/>
              <a:t> or Type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086676" y="5204691"/>
            <a:ext cx="2973595" cy="126761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Use the Quick </a:t>
            </a:r>
            <a:r>
              <a:rPr lang="fr-CH" dirty="0" err="1" smtClean="0">
                <a:solidFill>
                  <a:srgbClr val="FF0000"/>
                </a:solidFill>
              </a:rPr>
              <a:t>access</a:t>
            </a:r>
            <a:r>
              <a:rPr lang="fr-CH" dirty="0" smtClean="0">
                <a:solidFill>
                  <a:srgbClr val="FF0000"/>
                </a:solidFill>
              </a:rPr>
              <a:t> to </a:t>
            </a:r>
            <a:r>
              <a:rPr lang="fr-CH" dirty="0" err="1" smtClean="0">
                <a:solidFill>
                  <a:srgbClr val="FF0000"/>
                </a:solidFill>
              </a:rPr>
              <a:t>list</a:t>
            </a:r>
            <a:r>
              <a:rPr lang="fr-CH" dirty="0" smtClean="0">
                <a:solidFill>
                  <a:srgbClr val="FF0000"/>
                </a:solidFill>
              </a:rPr>
              <a:t> all stations in </a:t>
            </a:r>
            <a:r>
              <a:rPr lang="fr-CH" dirty="0" err="1" smtClean="0">
                <a:solidFill>
                  <a:srgbClr val="FF0000"/>
                </a:solidFill>
              </a:rPr>
              <a:t>your</a:t>
            </a:r>
            <a:r>
              <a:rPr lang="fr-CH" dirty="0" smtClean="0">
                <a:solidFill>
                  <a:srgbClr val="FF0000"/>
                </a:solidFill>
              </a:rPr>
              <a:t> country!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450889" y="3657600"/>
            <a:ext cx="3169328" cy="11274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48325" y="5838497"/>
            <a:ext cx="3169328" cy="5252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50889" y="4864963"/>
            <a:ext cx="3366764" cy="85167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5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Map</a:t>
            </a:r>
            <a:r>
              <a:rPr lang="fr-CH" dirty="0" smtClean="0"/>
              <a:t> </a:t>
            </a:r>
            <a:r>
              <a:rPr lang="fr-CH" dirty="0" err="1" smtClean="0"/>
              <a:t>filter</a:t>
            </a:r>
            <a:r>
              <a:rPr lang="fr-CH" dirty="0" smtClean="0"/>
              <a:t> </a:t>
            </a:r>
            <a:endParaRPr lang="en-US" dirty="0"/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254771" y="1613694"/>
            <a:ext cx="4478784" cy="3951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 smtClean="0"/>
              <a:t>Only</a:t>
            </a:r>
            <a:r>
              <a:rPr lang="fr-CH" dirty="0" smtClean="0"/>
              <a:t> show </a:t>
            </a:r>
            <a:r>
              <a:rPr lang="fr-CH" dirty="0" err="1" smtClean="0"/>
              <a:t>selected</a:t>
            </a:r>
            <a:r>
              <a:rPr lang="fr-CH" dirty="0" smtClean="0"/>
              <a:t> programs/networks on the </a:t>
            </a:r>
            <a:r>
              <a:rPr lang="fr-CH" dirty="0" err="1" smtClean="0"/>
              <a:t>map</a:t>
            </a:r>
            <a:endParaRPr lang="fr-CH" dirty="0" smtClean="0"/>
          </a:p>
          <a:p>
            <a:r>
              <a:rPr lang="fr-CH" dirty="0" err="1" smtClean="0"/>
              <a:t>Tree</a:t>
            </a:r>
            <a:r>
              <a:rPr lang="fr-CH" dirty="0" smtClean="0"/>
              <a:t> structure </a:t>
            </a:r>
            <a:r>
              <a:rPr lang="fr-CH" dirty="0" err="1" smtClean="0"/>
              <a:t>allows</a:t>
            </a:r>
            <a:r>
              <a:rPr lang="fr-CH" dirty="0" smtClean="0"/>
              <a:t> to select all </a:t>
            </a:r>
            <a:r>
              <a:rPr lang="fr-CH" dirty="0" err="1" smtClean="0"/>
              <a:t>child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47988" y="5009382"/>
            <a:ext cx="2973595" cy="1267612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rgbClr val="FF0000"/>
                </a:solidFill>
              </a:rPr>
              <a:t>Try</a:t>
            </a:r>
            <a:r>
              <a:rPr lang="fr-CH" dirty="0" smtClean="0">
                <a:solidFill>
                  <a:srgbClr val="FF0000"/>
                </a:solidFill>
              </a:rPr>
              <a:t> to display </a:t>
            </a:r>
            <a:r>
              <a:rPr lang="fr-CH" dirty="0" err="1" smtClean="0">
                <a:solidFill>
                  <a:srgbClr val="FF0000"/>
                </a:solidFill>
              </a:rPr>
              <a:t>only</a:t>
            </a:r>
            <a:r>
              <a:rPr lang="fr-CH" dirty="0" smtClean="0">
                <a:solidFill>
                  <a:srgbClr val="FF0000"/>
                </a:solidFill>
              </a:rPr>
              <a:t> GAW stations on the </a:t>
            </a:r>
            <a:r>
              <a:rPr lang="fr-CH" dirty="0" err="1" smtClean="0">
                <a:solidFill>
                  <a:srgbClr val="FF0000"/>
                </a:solidFill>
              </a:rPr>
              <a:t>map</a:t>
            </a:r>
            <a:r>
              <a:rPr lang="fr-CH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502" y="274638"/>
            <a:ext cx="288607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555" y="3830567"/>
            <a:ext cx="4267802" cy="268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 flipV="1">
            <a:off x="6161102" y="1273284"/>
            <a:ext cx="907811" cy="6808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6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Search</a:t>
            </a:r>
            <a:r>
              <a:rPr lang="fr-CH" dirty="0" smtClean="0"/>
              <a:t> for stations</a:t>
            </a:r>
            <a:endParaRPr lang="en-US" dirty="0"/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254771" y="3546926"/>
            <a:ext cx="4478784" cy="254697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In the </a:t>
            </a:r>
            <a:r>
              <a:rPr lang="fr-CH" dirty="0" err="1" smtClean="0"/>
              <a:t>search</a:t>
            </a:r>
            <a:r>
              <a:rPr lang="fr-CH" dirty="0" smtClean="0"/>
              <a:t> </a:t>
            </a:r>
            <a:r>
              <a:rPr lang="fr-CH" dirty="0" err="1" smtClean="0"/>
              <a:t>form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search</a:t>
            </a:r>
            <a:r>
              <a:rPr lang="fr-CH" dirty="0" smtClean="0"/>
              <a:t> stations by </a:t>
            </a:r>
            <a:r>
              <a:rPr lang="fr-CH" dirty="0" err="1" smtClean="0"/>
              <a:t>name</a:t>
            </a:r>
            <a:r>
              <a:rPr lang="fr-CH" dirty="0" smtClean="0"/>
              <a:t> or  by </a:t>
            </a:r>
            <a:r>
              <a:rPr lang="fr-CH" dirty="0" err="1" smtClean="0"/>
              <a:t>advanced</a:t>
            </a:r>
            <a:r>
              <a:rPr lang="fr-CH" dirty="0" smtClean="0"/>
              <a:t> </a:t>
            </a:r>
            <a:r>
              <a:rPr lang="fr-CH" dirty="0" err="1" smtClean="0"/>
              <a:t>criteria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561" y="1297417"/>
            <a:ext cx="6719796" cy="217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 flipV="1">
            <a:off x="2534785" y="1796497"/>
            <a:ext cx="907811" cy="6808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flipV="1">
            <a:off x="3861752" y="2677599"/>
            <a:ext cx="1543966" cy="6808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0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Searching</a:t>
            </a:r>
            <a:r>
              <a:rPr lang="fr-CH" dirty="0" smtClean="0"/>
              <a:t> stations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err="1" smtClean="0"/>
              <a:t>advanced</a:t>
            </a:r>
            <a:r>
              <a:rPr lang="fr-CH" dirty="0" smtClean="0"/>
              <a:t> </a:t>
            </a:r>
            <a:r>
              <a:rPr lang="fr-CH" dirty="0" err="1" smtClean="0"/>
              <a:t>criteria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03250" y="1686757"/>
            <a:ext cx="4041775" cy="4439406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There are multiple </a:t>
            </a:r>
            <a:r>
              <a:rPr lang="fr-CH" dirty="0" err="1" smtClean="0"/>
              <a:t>categories</a:t>
            </a:r>
            <a:r>
              <a:rPr lang="fr-CH" dirty="0" smtClean="0"/>
              <a:t> of </a:t>
            </a:r>
            <a:r>
              <a:rPr lang="fr-CH" dirty="0" err="1" smtClean="0"/>
              <a:t>criteria</a:t>
            </a:r>
            <a:r>
              <a:rPr lang="fr-CH" dirty="0" smtClean="0"/>
              <a:t> </a:t>
            </a:r>
          </a:p>
          <a:p>
            <a:r>
              <a:rPr lang="fr-CH" dirty="0" smtClean="0"/>
              <a:t>Location</a:t>
            </a:r>
          </a:p>
          <a:p>
            <a:r>
              <a:rPr lang="fr-CH" dirty="0" smtClean="0"/>
              <a:t>Affiliation</a:t>
            </a:r>
          </a:p>
          <a:p>
            <a:r>
              <a:rPr lang="fr-CH" dirty="0" err="1" smtClean="0"/>
              <a:t>Measured</a:t>
            </a:r>
            <a:r>
              <a:rPr lang="fr-CH" dirty="0" smtClean="0"/>
              <a:t> variables </a:t>
            </a:r>
          </a:p>
          <a:p>
            <a:r>
              <a:rPr lang="fr-CH" dirty="0" smtClean="0"/>
              <a:t>Country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749" y="1349404"/>
            <a:ext cx="3749191" cy="524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5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search</a:t>
            </a:r>
            <a:r>
              <a:rPr lang="fr-CH" dirty="0" smtClean="0"/>
              <a:t> </a:t>
            </a:r>
            <a:r>
              <a:rPr lang="fr-CH" dirty="0" err="1" smtClean="0"/>
              <a:t>result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03250" y="1686756"/>
            <a:ext cx="4041775" cy="40659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H" dirty="0" smtClean="0"/>
              <a:t>The </a:t>
            </a:r>
            <a:r>
              <a:rPr lang="fr-CH" dirty="0" err="1" smtClean="0"/>
              <a:t>result</a:t>
            </a:r>
            <a:r>
              <a:rPr lang="fr-CH" dirty="0" smtClean="0"/>
              <a:t> of the </a:t>
            </a:r>
            <a:r>
              <a:rPr lang="fr-CH" dirty="0" err="1" smtClean="0"/>
              <a:t>search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shown</a:t>
            </a:r>
            <a:r>
              <a:rPr lang="fr-CH" dirty="0" smtClean="0"/>
              <a:t> on the </a:t>
            </a:r>
            <a:r>
              <a:rPr lang="fr-CH" dirty="0" err="1" smtClean="0"/>
              <a:t>map</a:t>
            </a:r>
            <a:r>
              <a:rPr lang="fr-CH" dirty="0" smtClean="0"/>
              <a:t> and in </a:t>
            </a:r>
            <a:r>
              <a:rPr lang="fr-CH" dirty="0" err="1" smtClean="0"/>
              <a:t>tabular</a:t>
            </a:r>
            <a:r>
              <a:rPr lang="fr-CH" dirty="0" smtClean="0"/>
              <a:t> </a:t>
            </a:r>
            <a:r>
              <a:rPr lang="fr-CH" dirty="0" err="1" smtClean="0"/>
              <a:t>form</a:t>
            </a: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possible to </a:t>
            </a:r>
            <a:r>
              <a:rPr lang="fr-CH" dirty="0" err="1" smtClean="0"/>
              <a:t>download</a:t>
            </a:r>
            <a:r>
              <a:rPr lang="fr-CH" dirty="0" smtClean="0"/>
              <a:t> the </a:t>
            </a:r>
            <a:r>
              <a:rPr lang="fr-CH" dirty="0" err="1" smtClean="0"/>
              <a:t>result</a:t>
            </a:r>
            <a:r>
              <a:rPr lang="fr-CH" dirty="0" smtClean="0"/>
              <a:t> as </a:t>
            </a:r>
            <a:r>
              <a:rPr lang="fr-CH" dirty="0" err="1" smtClean="0"/>
              <a:t>list</a:t>
            </a:r>
            <a:r>
              <a:rPr lang="fr-CH" dirty="0" smtClean="0"/>
              <a:t> or image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err="1" smtClean="0"/>
              <a:t>Clicking</a:t>
            </a:r>
            <a:r>
              <a:rPr lang="fr-CH" dirty="0" smtClean="0"/>
              <a:t> on the </a:t>
            </a:r>
            <a:r>
              <a:rPr lang="fr-CH" dirty="0" err="1" smtClean="0"/>
              <a:t>name</a:t>
            </a:r>
            <a:r>
              <a:rPr lang="fr-CH" dirty="0" smtClean="0"/>
              <a:t> opens the station </a:t>
            </a:r>
            <a:r>
              <a:rPr lang="fr-CH" dirty="0" err="1" smtClean="0"/>
              <a:t>details</a:t>
            </a: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The station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located</a:t>
            </a:r>
            <a:r>
              <a:rPr lang="fr-CH" dirty="0" smtClean="0"/>
              <a:t> on the </a:t>
            </a:r>
            <a:r>
              <a:rPr lang="fr-CH" dirty="0" err="1" smtClean="0"/>
              <a:t>map</a:t>
            </a:r>
            <a:r>
              <a:rPr lang="fr-CH" dirty="0" smtClean="0"/>
              <a:t> by </a:t>
            </a:r>
            <a:r>
              <a:rPr lang="fr-CH" dirty="0" err="1" smtClean="0"/>
              <a:t>clicking</a:t>
            </a:r>
            <a:r>
              <a:rPr lang="fr-CH" dirty="0" smtClean="0"/>
              <a:t> on the </a:t>
            </a:r>
            <a:r>
              <a:rPr lang="fr-CH" dirty="0" err="1" smtClean="0"/>
              <a:t>binoculars</a:t>
            </a:r>
            <a:r>
              <a:rPr lang="fr-CH" dirty="0" smtClean="0"/>
              <a:t> to the right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 smtClean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969" y="1240084"/>
            <a:ext cx="3570812" cy="2559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639" y="3977042"/>
            <a:ext cx="3903817" cy="2660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 flipV="1">
            <a:off x="8269342" y="3799487"/>
            <a:ext cx="668114" cy="4174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flipV="1">
            <a:off x="8439162" y="6062210"/>
            <a:ext cx="498294" cy="3093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flipV="1">
            <a:off x="6417261" y="4502302"/>
            <a:ext cx="668114" cy="4174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8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1373</TotalTime>
  <Words>379</Words>
  <Application>Microsoft Office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WMO_WHITE_Powerpoint_en_fr</vt:lpstr>
      <vt:lpstr>PowerPoint Presentation</vt:lpstr>
      <vt:lpstr>Learning topics</vt:lpstr>
      <vt:lpstr>Where to find information?</vt:lpstr>
      <vt:lpstr>Quick search</vt:lpstr>
      <vt:lpstr>Quick station access</vt:lpstr>
      <vt:lpstr>Map filter </vt:lpstr>
      <vt:lpstr>Search for stations</vt:lpstr>
      <vt:lpstr>Searching stations using  advanced criteria</vt:lpstr>
      <vt:lpstr>The search result</vt:lpstr>
      <vt:lpstr>OSCAR search results</vt:lpstr>
      <vt:lpstr>The station report</vt:lpstr>
      <vt:lpstr>Which information is available in OSCAR/Surface?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Timo Proescholdt</cp:lastModifiedBy>
  <cp:revision>15</cp:revision>
  <dcterms:created xsi:type="dcterms:W3CDTF">2017-03-07T10:41:37Z</dcterms:created>
  <dcterms:modified xsi:type="dcterms:W3CDTF">2017-04-04T14:26:57Z</dcterms:modified>
</cp:coreProperties>
</file>