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0"/>
  </p:notesMasterIdLst>
  <p:handoutMasterIdLst>
    <p:handoutMasterId r:id="rId31"/>
  </p:handoutMasterIdLst>
  <p:sldIdLst>
    <p:sldId id="256" r:id="rId2"/>
    <p:sldId id="356" r:id="rId3"/>
    <p:sldId id="317" r:id="rId4"/>
    <p:sldId id="366" r:id="rId5"/>
    <p:sldId id="321" r:id="rId6"/>
    <p:sldId id="348" r:id="rId7"/>
    <p:sldId id="325" r:id="rId8"/>
    <p:sldId id="367" r:id="rId9"/>
    <p:sldId id="357" r:id="rId10"/>
    <p:sldId id="349" r:id="rId11"/>
    <p:sldId id="368" r:id="rId12"/>
    <p:sldId id="350" r:id="rId13"/>
    <p:sldId id="359" r:id="rId14"/>
    <p:sldId id="360" r:id="rId15"/>
    <p:sldId id="361" r:id="rId16"/>
    <p:sldId id="362" r:id="rId17"/>
    <p:sldId id="363" r:id="rId18"/>
    <p:sldId id="351" r:id="rId19"/>
    <p:sldId id="352" r:id="rId20"/>
    <p:sldId id="353" r:id="rId21"/>
    <p:sldId id="354" r:id="rId22"/>
    <p:sldId id="369" r:id="rId23"/>
    <p:sldId id="371" r:id="rId24"/>
    <p:sldId id="372" r:id="rId25"/>
    <p:sldId id="370" r:id="rId26"/>
    <p:sldId id="365" r:id="rId27"/>
    <p:sldId id="373" r:id="rId28"/>
    <p:sldId id="258" r:id="rId29"/>
  </p:sldIdLst>
  <p:sldSz cx="9144000" cy="6858000" type="screen4x3"/>
  <p:notesSz cx="6794500" cy="9906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9" autoAdjust="0"/>
    <p:restoredTop sz="94620" autoAdjust="0"/>
  </p:normalViewPr>
  <p:slideViewPr>
    <p:cSldViewPr snapToGrid="0" snapToObjects="1">
      <p:cViewPr>
        <p:scale>
          <a:sx n="50" d="100"/>
          <a:sy n="50" d="100"/>
        </p:scale>
        <p:origin x="-1866" y="-4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676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13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8645" y="0"/>
            <a:ext cx="294428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FB4487-FB8C-446F-B6A9-75C95DC08C75}" type="datetimeFigureOut">
              <a:rPr lang="en-US" smtClean="0"/>
              <a:t>9/5/2017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08981"/>
            <a:ext cx="294428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8645" y="9408981"/>
            <a:ext cx="294428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EBCBC2-0B95-41B3-AAA1-330651BD2A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48976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7DE5CF-6814-4909-B708-F343D93A7061}" type="datetimeFigureOut">
              <a:rPr lang="en-US" smtClean="0"/>
              <a:t>9/5/2017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2950"/>
            <a:ext cx="4953000" cy="3714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05350"/>
            <a:ext cx="5435600" cy="44577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08981"/>
            <a:ext cx="294428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8645" y="9408981"/>
            <a:ext cx="294428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E743E5-4380-40C3-9838-204ECE7E0F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06430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46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raktanden Variant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026"/>
          <p:cNvSpPr>
            <a:spLocks noGrp="1" noChangeArrowheads="1"/>
          </p:cNvSpPr>
          <p:nvPr>
            <p:ph type="title" hasCustomPrompt="1"/>
          </p:nvPr>
        </p:nvSpPr>
        <p:spPr>
          <a:xfrm>
            <a:off x="1287214" y="260648"/>
            <a:ext cx="7461250" cy="576064"/>
          </a:xfrm>
          <a:prstGeom prst="rect">
            <a:avLst/>
          </a:prstGeom>
          <a:noFill/>
        </p:spPr>
        <p:txBody>
          <a:bodyPr/>
          <a:lstStyle>
            <a:lvl1pPr>
              <a:defRPr sz="3200"/>
            </a:lvl1pPr>
          </a:lstStyle>
          <a:p>
            <a:r>
              <a:rPr lang="de-CH" dirty="0" smtClean="0"/>
              <a:t>Traktanden</a:t>
            </a:r>
            <a:endParaRPr lang="de-CH" dirty="0"/>
          </a:p>
        </p:txBody>
      </p:sp>
      <p:sp>
        <p:nvSpPr>
          <p:cNvPr id="13" name="Rectangle 1029"/>
          <p:cNvSpPr>
            <a:spLocks noGrp="1" noChangeArrowheads="1"/>
          </p:cNvSpPr>
          <p:nvPr>
            <p:ph type="body" idx="1" hasCustomPrompt="1"/>
          </p:nvPr>
        </p:nvSpPr>
        <p:spPr>
          <a:xfrm>
            <a:off x="1285876" y="1412777"/>
            <a:ext cx="7472363" cy="4608512"/>
          </a:xfrm>
          <a:prstGeom prst="rect">
            <a:avLst/>
          </a:prstGeom>
          <a:noFill/>
          <a:ln/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800" i="1"/>
            </a:lvl3pPr>
          </a:lstStyle>
          <a:p>
            <a:r>
              <a:rPr lang="de-CH" dirty="0"/>
              <a:t>Beispieltraktandum</a:t>
            </a:r>
          </a:p>
          <a:p>
            <a:r>
              <a:rPr lang="de-CH" dirty="0"/>
              <a:t>Ein weiteres Thema</a:t>
            </a:r>
          </a:p>
          <a:p>
            <a:r>
              <a:rPr lang="de-CH" dirty="0"/>
              <a:t>Zu behandelnde Anträge</a:t>
            </a:r>
          </a:p>
          <a:p>
            <a:pPr lvl="1"/>
            <a:r>
              <a:rPr lang="de-CH" dirty="0"/>
              <a:t>Eingabe 1</a:t>
            </a:r>
          </a:p>
          <a:p>
            <a:pPr lvl="1"/>
            <a:r>
              <a:rPr lang="de-CH" dirty="0"/>
              <a:t>Eingabe </a:t>
            </a:r>
            <a:r>
              <a:rPr lang="de-CH" dirty="0" smtClean="0"/>
              <a:t>2</a:t>
            </a:r>
          </a:p>
          <a:p>
            <a:pPr lvl="2"/>
            <a:r>
              <a:rPr lang="de-CH" dirty="0" smtClean="0"/>
              <a:t>Lore </a:t>
            </a:r>
            <a:r>
              <a:rPr lang="de-CH" dirty="0" err="1" smtClean="0"/>
              <a:t>ipsum</a:t>
            </a:r>
            <a:endParaRPr lang="de-CH" dirty="0"/>
          </a:p>
          <a:p>
            <a:r>
              <a:rPr lang="de-CH" dirty="0"/>
              <a:t>Zu verabschiedende Anträge</a:t>
            </a:r>
          </a:p>
          <a:p>
            <a:r>
              <a:rPr lang="de-CH" dirty="0"/>
              <a:t>Pause</a:t>
            </a:r>
          </a:p>
          <a:p>
            <a:r>
              <a:rPr lang="de-CH" dirty="0"/>
              <a:t>Varia (nur wenn noch genügend Zeit)</a:t>
            </a:r>
          </a:p>
        </p:txBody>
      </p:sp>
    </p:spTree>
    <p:extLst>
      <p:ext uri="{BB962C8B-B14F-4D97-AF65-F5344CB8AC3E}">
        <p14:creationId xmlns:p14="http://schemas.microsoft.com/office/powerpoint/2010/main" val="37291838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wmo2016_powerpoint_standard_v2-2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151694"/>
            <a:ext cx="1988820" cy="171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09313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9018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6633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64548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37271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3129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55096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4843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59AF2F-52C6-9B46-B8B2-0579234AE62E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wmo2016_powerpoint_standard_v2-2.jpg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151694"/>
            <a:ext cx="1988820" cy="171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36171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3" r:id="rId10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mo.projecthut.com/svn/wmdr/" TargetMode="External"/><Relationship Id="rId2" Type="http://schemas.openxmlformats.org/officeDocument/2006/relationships/hyperlink" Target="https://library.wmo.int/opac/doc_num.php?explnum_id=3653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oscar.wmo.int/surface" TargetMode="External"/><Relationship Id="rId4" Type="http://schemas.openxmlformats.org/officeDocument/2006/relationships/hyperlink" Target="http://www.wmo.int/pages/prog/www/wigos/WGM.html" TargetMode="Externa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xmlvalidation.com/" TargetMode="External"/><Relationship Id="rId2" Type="http://schemas.openxmlformats.org/officeDocument/2006/relationships/hyperlink" Target="https://www.freeformatter.com/xml-validator-xsd.html" TargetMode="Externa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s://wmo.projecthut.com/svn/wmdr/branches/development/xsd/schematron/" TargetMode="External"/><Relationship Id="rId2" Type="http://schemas.openxmlformats.org/officeDocument/2006/relationships/hyperlink" Target="https://wmo.projecthut.com/svn/wmdr/branches/development/xsd/wmdr.xsd" TargetMode="Externa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h/url?sa=i&amp;rct=j&amp;q=&amp;esrc=s&amp;source=images&amp;cd=&amp;cad=rja&amp;uact=8&amp;ved=0ahUKEwizlOD0rvzTAhXNZVAKHeGoAUAQjRwIBw&amp;url=http://www.wauchopeshowsociety.com.au/page-under-construction.html&amp;psig=AFQjCNF-3vB_CdBr1-CG6BiQ4Y0M5lrffA&amp;ust=1495297357353902" TargetMode="External"/><Relationship Id="rId2" Type="http://schemas.openxmlformats.org/officeDocument/2006/relationships/hyperlink" Target="https://wmo.projecthut.com/svn/wmdr/branches/development/examples/WIGOSMetadataRecordExample.xml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h/url?sa=i&amp;rct=j&amp;q=&amp;esrc=s&amp;source=images&amp;cd=&amp;cad=rja&amp;uact=8&amp;ved=0ahUKEwi8vKLdnc3NAhVBXRoKHZ5qDEEQjRwIBw&amp;url=http://www.teamworkandleadership.com/category/teamwork-stories&amp;bvm=bv.125801520,d.d24&amp;psig=AFQjCNFPVcEw_DQoWvKsNUTxfPRUK0ZvmA&amp;ust=1467289549380710" TargetMode="External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wmo2016_powerpoint_standard_v2_dark-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80000" cy="6887123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664524" y="1674559"/>
            <a:ext cx="8212776" cy="2486503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defRPr sz="1800" b="0"/>
            </a:pPr>
            <a:r>
              <a:rPr lang="en-US" sz="4000" dirty="0" smtClean="0">
                <a:solidFill>
                  <a:schemeClr val="bg1"/>
                </a:solidFill>
              </a:rPr>
              <a:t>WIGOS Metadata Representation</a:t>
            </a:r>
            <a:br>
              <a:rPr lang="en-US" sz="4000" dirty="0" smtClean="0">
                <a:solidFill>
                  <a:schemeClr val="bg1"/>
                </a:solidFill>
              </a:rPr>
            </a:br>
            <a:r>
              <a:rPr lang="en-US" sz="4000" dirty="0" smtClean="0">
                <a:solidFill>
                  <a:schemeClr val="bg1"/>
                </a:solidFill>
              </a:rPr>
              <a:t>&amp; </a:t>
            </a:r>
            <a:br>
              <a:rPr lang="en-US" sz="4000" dirty="0" smtClean="0">
                <a:solidFill>
                  <a:schemeClr val="bg1"/>
                </a:solidFill>
              </a:rPr>
            </a:br>
            <a:r>
              <a:rPr lang="en-US" sz="4000" dirty="0" smtClean="0">
                <a:solidFill>
                  <a:schemeClr val="bg1"/>
                </a:solidFill>
              </a:rPr>
              <a:t>XML Schema</a:t>
            </a:r>
            <a:r>
              <a:rPr lang="en-US" sz="1400" dirty="0">
                <a:solidFill>
                  <a:schemeClr val="bg1"/>
                </a:solidFill>
              </a:rPr>
              <a:t> 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br>
              <a:rPr lang="en-US" sz="1600" dirty="0">
                <a:solidFill>
                  <a:schemeClr val="bg1"/>
                </a:solidFill>
              </a:rPr>
            </a:br>
            <a:endParaRPr lang="en-US" sz="1600" i="1" dirty="0">
              <a:solidFill>
                <a:schemeClr val="bg1"/>
              </a:solidFill>
            </a:endParaRPr>
          </a:p>
          <a:p>
            <a:pPr lvl="0">
              <a:defRPr sz="1800" b="0"/>
            </a:pPr>
            <a:r>
              <a:rPr lang="de-CH" sz="2400" dirty="0" smtClean="0">
                <a:solidFill>
                  <a:schemeClr val="bg1"/>
                </a:solidFill>
              </a:rPr>
              <a:t>Jörg Klausen, </a:t>
            </a:r>
            <a:r>
              <a:rPr lang="de-CH" sz="2400" dirty="0" err="1" smtClean="0">
                <a:solidFill>
                  <a:schemeClr val="bg1"/>
                </a:solidFill>
              </a:rPr>
              <a:t>MeteoSwiss</a:t>
            </a:r>
            <a:endParaRPr lang="de-CH" sz="2400" dirty="0" smtClean="0">
              <a:solidFill>
                <a:schemeClr val="bg1"/>
              </a:solidFill>
            </a:endParaRPr>
          </a:p>
          <a:p>
            <a:pPr lvl="0">
              <a:defRPr sz="1800" b="0"/>
            </a:pPr>
            <a:r>
              <a:rPr lang="de-CH" sz="2400" dirty="0" smtClean="0">
                <a:solidFill>
                  <a:schemeClr val="bg1"/>
                </a:solidFill>
              </a:rPr>
              <a:t>Dominic Lowe</a:t>
            </a:r>
          </a:p>
          <a:p>
            <a:pPr lvl="0">
              <a:defRPr sz="1800" b="0"/>
            </a:pPr>
            <a:r>
              <a:rPr lang="de-CH" sz="2400" dirty="0" smtClean="0">
                <a:solidFill>
                  <a:schemeClr val="bg1"/>
                </a:solidFill>
              </a:rPr>
              <a:t>Tom </a:t>
            </a:r>
            <a:r>
              <a:rPr lang="de-CH" sz="2400" dirty="0" err="1" smtClean="0">
                <a:solidFill>
                  <a:schemeClr val="bg1"/>
                </a:solidFill>
              </a:rPr>
              <a:t>Kralidis</a:t>
            </a:r>
            <a:r>
              <a:rPr lang="de-CH" sz="2400" dirty="0" smtClean="0">
                <a:solidFill>
                  <a:schemeClr val="bg1"/>
                </a:solidFill>
              </a:rPr>
              <a:t>, Environment Canada</a:t>
            </a:r>
          </a:p>
        </p:txBody>
      </p:sp>
    </p:spTree>
    <p:extLst>
      <p:ext uri="{BB962C8B-B14F-4D97-AF65-F5344CB8AC3E}">
        <p14:creationId xmlns:p14="http://schemas.microsoft.com/office/powerpoint/2010/main" val="2389260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 smtClean="0"/>
              <a:t>What</a:t>
            </a:r>
            <a:r>
              <a:rPr lang="de-CH" dirty="0" smtClean="0"/>
              <a:t> </a:t>
            </a:r>
            <a:r>
              <a:rPr lang="de-CH" dirty="0" err="1" smtClean="0"/>
              <a:t>is</a:t>
            </a:r>
            <a:r>
              <a:rPr lang="de-CH" dirty="0" smtClean="0"/>
              <a:t> a formal </a:t>
            </a:r>
            <a:r>
              <a:rPr lang="de-CH" dirty="0" err="1" smtClean="0"/>
              <a:t>specification</a:t>
            </a:r>
            <a:r>
              <a:rPr lang="de-CH" dirty="0" smtClean="0"/>
              <a:t>?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de-CH" dirty="0" smtClean="0"/>
              <a:t>List </a:t>
            </a:r>
            <a:r>
              <a:rPr lang="de-CH" dirty="0" err="1" smtClean="0"/>
              <a:t>allowed</a:t>
            </a:r>
            <a:r>
              <a:rPr lang="de-CH" dirty="0" smtClean="0"/>
              <a:t> </a:t>
            </a:r>
            <a:r>
              <a:rPr lang="de-CH" dirty="0" err="1" smtClean="0"/>
              <a:t>elements</a:t>
            </a:r>
            <a:endParaRPr lang="de-CH" dirty="0" smtClean="0"/>
          </a:p>
          <a:p>
            <a:r>
              <a:rPr lang="de-CH" dirty="0" err="1" smtClean="0"/>
              <a:t>Specify</a:t>
            </a:r>
            <a:r>
              <a:rPr lang="de-CH" dirty="0" smtClean="0"/>
              <a:t> </a:t>
            </a:r>
            <a:r>
              <a:rPr lang="de-CH" dirty="0" err="1" smtClean="0"/>
              <a:t>cardinalities</a:t>
            </a:r>
            <a:endParaRPr lang="de-CH" dirty="0" smtClean="0"/>
          </a:p>
          <a:p>
            <a:pPr lvl="1"/>
            <a:r>
              <a:rPr lang="de-CH" dirty="0" smtClean="0"/>
              <a:t>0..1 (optional, at </a:t>
            </a:r>
            <a:r>
              <a:rPr lang="de-CH" dirty="0" err="1" smtClean="0"/>
              <a:t>most</a:t>
            </a:r>
            <a:r>
              <a:rPr lang="de-CH" dirty="0" smtClean="0"/>
              <a:t> </a:t>
            </a:r>
            <a:r>
              <a:rPr lang="de-CH" dirty="0" err="1" smtClean="0"/>
              <a:t>one</a:t>
            </a:r>
            <a:r>
              <a:rPr lang="de-CH" dirty="0" smtClean="0"/>
              <a:t>)</a:t>
            </a:r>
          </a:p>
          <a:p>
            <a:pPr lvl="1"/>
            <a:r>
              <a:rPr lang="de-CH" dirty="0" smtClean="0"/>
              <a:t>0..* (optional, </a:t>
            </a:r>
            <a:r>
              <a:rPr lang="de-CH" dirty="0" err="1" smtClean="0"/>
              <a:t>many</a:t>
            </a:r>
            <a:r>
              <a:rPr lang="de-CH" dirty="0" smtClean="0"/>
              <a:t> </a:t>
            </a:r>
            <a:r>
              <a:rPr lang="de-CH" dirty="0" err="1" smtClean="0"/>
              <a:t>allowed</a:t>
            </a:r>
            <a:r>
              <a:rPr lang="de-CH" dirty="0" smtClean="0"/>
              <a:t>)</a:t>
            </a:r>
          </a:p>
          <a:p>
            <a:pPr lvl="1"/>
            <a:r>
              <a:rPr lang="de-CH" dirty="0" smtClean="0"/>
              <a:t>1 (</a:t>
            </a:r>
            <a:r>
              <a:rPr lang="de-CH" dirty="0" err="1" smtClean="0"/>
              <a:t>mandatory</a:t>
            </a:r>
            <a:r>
              <a:rPr lang="de-CH" dirty="0" smtClean="0"/>
              <a:t>, </a:t>
            </a:r>
            <a:r>
              <a:rPr lang="de-CH" dirty="0" err="1" smtClean="0"/>
              <a:t>exactly</a:t>
            </a:r>
            <a:r>
              <a:rPr lang="de-CH" dirty="0" smtClean="0"/>
              <a:t> </a:t>
            </a:r>
            <a:r>
              <a:rPr lang="de-CH" dirty="0" err="1" smtClean="0"/>
              <a:t>one</a:t>
            </a:r>
            <a:r>
              <a:rPr lang="de-CH" dirty="0" smtClean="0"/>
              <a:t>)</a:t>
            </a:r>
          </a:p>
          <a:p>
            <a:pPr lvl="1"/>
            <a:r>
              <a:rPr lang="de-CH" dirty="0" smtClean="0"/>
              <a:t>1..* (</a:t>
            </a:r>
            <a:r>
              <a:rPr lang="de-CH" dirty="0" err="1" smtClean="0"/>
              <a:t>mandatory</a:t>
            </a:r>
            <a:r>
              <a:rPr lang="de-CH" dirty="0" smtClean="0"/>
              <a:t>, at least </a:t>
            </a:r>
            <a:r>
              <a:rPr lang="de-CH" dirty="0" err="1" smtClean="0"/>
              <a:t>one</a:t>
            </a:r>
            <a:r>
              <a:rPr lang="de-CH" dirty="0" smtClean="0"/>
              <a:t>)</a:t>
            </a:r>
          </a:p>
          <a:p>
            <a:r>
              <a:rPr lang="de-CH" dirty="0" err="1" smtClean="0"/>
              <a:t>Specify</a:t>
            </a:r>
            <a:r>
              <a:rPr lang="de-CH" dirty="0" smtClean="0"/>
              <a:t> </a:t>
            </a:r>
            <a:r>
              <a:rPr lang="de-CH" dirty="0" err="1" smtClean="0"/>
              <a:t>hierarchy</a:t>
            </a:r>
            <a:r>
              <a:rPr lang="de-CH" dirty="0" smtClean="0"/>
              <a:t> </a:t>
            </a:r>
            <a:r>
              <a:rPr lang="de-CH" dirty="0" err="1" smtClean="0"/>
              <a:t>between</a:t>
            </a:r>
            <a:r>
              <a:rPr lang="de-CH" dirty="0" smtClean="0"/>
              <a:t> </a:t>
            </a:r>
            <a:r>
              <a:rPr lang="de-CH" dirty="0" err="1" smtClean="0"/>
              <a:t>elements</a:t>
            </a:r>
            <a:endParaRPr lang="de-CH" dirty="0" smtClean="0"/>
          </a:p>
          <a:p>
            <a:pPr lvl="1"/>
            <a:r>
              <a:rPr lang="de-CH" dirty="0" smtClean="0"/>
              <a:t>«A» </a:t>
            </a:r>
            <a:r>
              <a:rPr lang="de-CH" dirty="0" err="1" smtClean="0"/>
              <a:t>depends</a:t>
            </a:r>
            <a:r>
              <a:rPr lang="de-CH" dirty="0" smtClean="0"/>
              <a:t> on «B»</a:t>
            </a:r>
          </a:p>
          <a:p>
            <a:r>
              <a:rPr lang="de-CH" dirty="0" smtClean="0"/>
              <a:t>More </a:t>
            </a:r>
            <a:r>
              <a:rPr lang="de-CH" dirty="0" err="1" smtClean="0"/>
              <a:t>documentation</a:t>
            </a:r>
            <a:endParaRPr lang="de-CH" dirty="0" smtClean="0"/>
          </a:p>
        </p:txBody>
      </p:sp>
    </p:spTree>
    <p:extLst>
      <p:ext uri="{BB962C8B-B14F-4D97-AF65-F5344CB8AC3E}">
        <p14:creationId xmlns:p14="http://schemas.microsoft.com/office/powerpoint/2010/main" val="4218861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CH" dirty="0"/>
              <a:t>Understanding </a:t>
            </a:r>
            <a:r>
              <a:rPr lang="de-CH" dirty="0" err="1"/>
              <a:t>the</a:t>
            </a:r>
            <a:r>
              <a:rPr lang="de-CH" dirty="0"/>
              <a:t> WIGOS </a:t>
            </a:r>
            <a:r>
              <a:rPr lang="de-CH" dirty="0" err="1"/>
              <a:t>metadata</a:t>
            </a:r>
            <a:r>
              <a:rPr lang="de-CH" dirty="0"/>
              <a:t> </a:t>
            </a:r>
            <a:r>
              <a:rPr lang="de-CH" dirty="0" err="1" smtClean="0"/>
              <a:t>model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2838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svn\wmdr\branches\development\html\EARoot\EA1\EA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7725" y="1226329"/>
            <a:ext cx="5148263" cy="55185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Formal WIGOS </a:t>
            </a:r>
            <a:r>
              <a:rPr lang="de-CH" dirty="0" err="1" smtClean="0"/>
              <a:t>Metadata</a:t>
            </a:r>
            <a:r>
              <a:rPr lang="de-CH" dirty="0" smtClean="0"/>
              <a:t> Model</a:t>
            </a:r>
            <a:endParaRPr lang="en-US" dirty="0"/>
          </a:p>
        </p:txBody>
      </p:sp>
      <p:sp>
        <p:nvSpPr>
          <p:cNvPr id="3" name="Line Callout 2 2"/>
          <p:cNvSpPr/>
          <p:nvPr/>
        </p:nvSpPr>
        <p:spPr>
          <a:xfrm flipH="1">
            <a:off x="622300" y="1417638"/>
            <a:ext cx="1104900" cy="703262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52906"/>
              <a:gd name="adj6" fmla="val -69968"/>
            </a:avLst>
          </a:prstGeom>
          <a:ln>
            <a:tailEnd type="oval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smtClean="0"/>
              <a:t>WMD </a:t>
            </a:r>
            <a:r>
              <a:rPr lang="de-CH" dirty="0" err="1" smtClean="0"/>
              <a:t>Record</a:t>
            </a:r>
            <a:endParaRPr lang="en-US" dirty="0"/>
          </a:p>
        </p:txBody>
      </p:sp>
      <p:sp>
        <p:nvSpPr>
          <p:cNvPr id="8" name="Line Callout 2 7"/>
          <p:cNvSpPr/>
          <p:nvPr/>
        </p:nvSpPr>
        <p:spPr>
          <a:xfrm flipH="1">
            <a:off x="330200" y="4097338"/>
            <a:ext cx="1397000" cy="703262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61935"/>
              <a:gd name="adj6" fmla="val -84346"/>
            </a:avLst>
          </a:prstGeom>
          <a:ln>
            <a:tailEnd type="oval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smtClean="0"/>
              <a:t>Observation</a:t>
            </a:r>
            <a:endParaRPr lang="en-US" dirty="0"/>
          </a:p>
        </p:txBody>
      </p:sp>
      <p:sp>
        <p:nvSpPr>
          <p:cNvPr id="9" name="Line Callout 2 8"/>
          <p:cNvSpPr/>
          <p:nvPr/>
        </p:nvSpPr>
        <p:spPr>
          <a:xfrm flipH="1">
            <a:off x="330200" y="3081338"/>
            <a:ext cx="1397000" cy="703262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154034"/>
              <a:gd name="adj6" fmla="val -155255"/>
            </a:avLst>
          </a:prstGeom>
          <a:ln>
            <a:tailEnd type="oval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smtClean="0"/>
              <a:t>«WIS»-type</a:t>
            </a:r>
          </a:p>
          <a:p>
            <a:pPr algn="ctr"/>
            <a:r>
              <a:rPr lang="de-CH" dirty="0" err="1" smtClean="0"/>
              <a:t>metadata</a:t>
            </a:r>
            <a:endParaRPr lang="en-US" dirty="0"/>
          </a:p>
        </p:txBody>
      </p:sp>
      <p:sp>
        <p:nvSpPr>
          <p:cNvPr id="10" name="Line Callout 2 9"/>
          <p:cNvSpPr/>
          <p:nvPr/>
        </p:nvSpPr>
        <p:spPr>
          <a:xfrm>
            <a:off x="7715250" y="2090738"/>
            <a:ext cx="1295400" cy="703262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81800"/>
              <a:gd name="adj6" fmla="val -216047"/>
            </a:avLst>
          </a:prstGeom>
          <a:ln>
            <a:tailEnd type="oval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err="1" smtClean="0"/>
              <a:t>Observing</a:t>
            </a:r>
            <a:r>
              <a:rPr lang="de-CH" dirty="0" smtClean="0"/>
              <a:t> </a:t>
            </a:r>
            <a:r>
              <a:rPr lang="de-CH" dirty="0" err="1" smtClean="0"/>
              <a:t>facility</a:t>
            </a:r>
            <a:endParaRPr lang="en-US" dirty="0"/>
          </a:p>
        </p:txBody>
      </p:sp>
      <p:sp>
        <p:nvSpPr>
          <p:cNvPr id="11" name="Line Callout 2 10"/>
          <p:cNvSpPr/>
          <p:nvPr/>
        </p:nvSpPr>
        <p:spPr>
          <a:xfrm>
            <a:off x="7715250" y="3013076"/>
            <a:ext cx="1295400" cy="703262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-30164"/>
              <a:gd name="adj6" fmla="val -98400"/>
            </a:avLst>
          </a:prstGeom>
          <a:ln>
            <a:tailEnd type="oval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smtClean="0"/>
              <a:t>Equipment</a:t>
            </a:r>
            <a:endParaRPr lang="en-US" dirty="0"/>
          </a:p>
        </p:txBody>
      </p:sp>
      <p:sp>
        <p:nvSpPr>
          <p:cNvPr id="12" name="Line Callout 2 11"/>
          <p:cNvSpPr/>
          <p:nvPr/>
        </p:nvSpPr>
        <p:spPr>
          <a:xfrm>
            <a:off x="7613650" y="3975100"/>
            <a:ext cx="1397000" cy="703262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58323"/>
              <a:gd name="adj6" fmla="val -101341"/>
            </a:avLst>
          </a:prstGeom>
          <a:ln>
            <a:tailEnd type="oval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err="1" smtClean="0"/>
              <a:t>Deployment</a:t>
            </a:r>
            <a:endParaRPr lang="en-US" dirty="0"/>
          </a:p>
        </p:txBody>
      </p:sp>
      <p:sp>
        <p:nvSpPr>
          <p:cNvPr id="13" name="Line Callout 2 12"/>
          <p:cNvSpPr/>
          <p:nvPr/>
        </p:nvSpPr>
        <p:spPr>
          <a:xfrm>
            <a:off x="7480300" y="4838700"/>
            <a:ext cx="1530350" cy="1577976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20468"/>
              <a:gd name="adj6" fmla="val -77271"/>
            </a:avLst>
          </a:prstGeom>
          <a:ln>
            <a:tailEnd type="oval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1600" dirty="0" err="1" smtClean="0"/>
              <a:t>DataGeneration</a:t>
            </a:r>
            <a:endParaRPr lang="de-CH" sz="1600" dirty="0" smtClean="0"/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de-CH" sz="1600" dirty="0" smtClean="0"/>
              <a:t>Schedule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de-CH" sz="1600" dirty="0" smtClean="0"/>
              <a:t>Sampling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de-CH" sz="1600" dirty="0" smtClean="0"/>
              <a:t>Processing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de-CH" sz="1600" dirty="0" smtClean="0"/>
              <a:t>Reporting</a:t>
            </a:r>
            <a:endParaRPr lang="en-US" sz="1600" dirty="0"/>
          </a:p>
        </p:txBody>
      </p:sp>
      <p:sp>
        <p:nvSpPr>
          <p:cNvPr id="14" name="Line Callout 2 13"/>
          <p:cNvSpPr/>
          <p:nvPr/>
        </p:nvSpPr>
        <p:spPr>
          <a:xfrm>
            <a:off x="7715250" y="1206500"/>
            <a:ext cx="1295400" cy="703262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72094"/>
              <a:gd name="adj6" fmla="val -133633"/>
            </a:avLst>
          </a:prstGeom>
          <a:ln>
            <a:tailEnd type="oval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err="1" smtClean="0"/>
              <a:t>Extensions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05254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en-US" sz="1600" dirty="0">
                <a:solidFill>
                  <a:srgbClr val="000000"/>
                </a:solidFill>
                <a:cs typeface="Arial" pitchFamily="34" charset="0"/>
              </a:rPr>
              <a:t>«</a:t>
            </a:r>
            <a:r>
              <a:rPr lang="en-US" altLang="en-US" sz="1600" dirty="0" err="1">
                <a:solidFill>
                  <a:srgbClr val="000000"/>
                </a:solidFill>
                <a:cs typeface="Arial" pitchFamily="34" charset="0"/>
              </a:rPr>
              <a:t>FeatureType</a:t>
            </a:r>
            <a:r>
              <a:rPr lang="en-US" altLang="en-US" sz="1600" dirty="0" smtClean="0">
                <a:solidFill>
                  <a:srgbClr val="000000"/>
                </a:solidFill>
                <a:cs typeface="Arial" pitchFamily="34" charset="0"/>
              </a:rPr>
              <a:t>»</a:t>
            </a:r>
            <a:r>
              <a:rPr lang="en-US" altLang="en-US" b="1" dirty="0">
                <a:solidFill>
                  <a:srgbClr val="000000"/>
                </a:solidFill>
                <a:cs typeface="Arial" pitchFamily="34" charset="0"/>
              </a:rPr>
              <a:t> </a:t>
            </a:r>
            <a:r>
              <a:rPr lang="en-US" altLang="en-US" b="1" dirty="0" err="1" smtClean="0">
                <a:solidFill>
                  <a:srgbClr val="000000"/>
                </a:solidFill>
                <a:cs typeface="Arial" pitchFamily="34" charset="0"/>
              </a:rPr>
              <a:t>WIGOSMetadataRecord</a:t>
            </a:r>
            <a:r>
              <a:rPr lang="en-US" altLang="en-US" dirty="0">
                <a:cs typeface="Arial" pitchFamily="34" charset="0"/>
              </a:rPr>
              <a:t/>
            </a:r>
            <a:br>
              <a:rPr lang="en-US" altLang="en-US" dirty="0">
                <a:cs typeface="Arial" pitchFamily="34" charset="0"/>
              </a:rPr>
            </a:br>
            <a:endParaRPr lang="en-US" sz="1600" dirty="0"/>
          </a:p>
        </p:txBody>
      </p:sp>
      <p:sp>
        <p:nvSpPr>
          <p:cNvPr id="52" name="Content Placeholder 51"/>
          <p:cNvSpPr>
            <a:spLocks noGrp="1"/>
          </p:cNvSpPr>
          <p:nvPr>
            <p:ph idx="1"/>
          </p:nvPr>
        </p:nvSpPr>
        <p:spPr>
          <a:xfrm>
            <a:off x="4056349" y="1600200"/>
            <a:ext cx="4630451" cy="4525963"/>
          </a:xfrm>
        </p:spPr>
        <p:txBody>
          <a:bodyPr>
            <a:normAutofit/>
          </a:bodyPr>
          <a:lstStyle/>
          <a:p>
            <a:r>
              <a:rPr lang="de-CH" sz="2400" dirty="0" smtClean="0"/>
              <a:t>A </a:t>
            </a:r>
            <a:r>
              <a:rPr lang="de-CH" sz="2400" dirty="0" err="1" smtClean="0"/>
              <a:t>container</a:t>
            </a:r>
            <a:r>
              <a:rPr lang="de-CH" sz="2400" dirty="0" smtClean="0"/>
              <a:t> </a:t>
            </a:r>
            <a:r>
              <a:rPr lang="de-CH" sz="2400" dirty="0" err="1" smtClean="0"/>
              <a:t>for</a:t>
            </a:r>
            <a:r>
              <a:rPr lang="de-CH" sz="2400" dirty="0" smtClean="0"/>
              <a:t> </a:t>
            </a:r>
            <a:r>
              <a:rPr lang="de-CH" sz="2400" dirty="0" err="1" smtClean="0"/>
              <a:t>various</a:t>
            </a:r>
            <a:r>
              <a:rPr lang="de-CH" sz="2400" dirty="0" smtClean="0"/>
              <a:t> </a:t>
            </a:r>
            <a:r>
              <a:rPr lang="de-CH" sz="2400" dirty="0" err="1" smtClean="0"/>
              <a:t>sections</a:t>
            </a:r>
            <a:endParaRPr lang="de-CH" sz="2400" dirty="0" smtClean="0"/>
          </a:p>
          <a:p>
            <a:r>
              <a:rPr lang="de-CH" sz="2400" dirty="0" smtClean="0"/>
              <a:t>All </a:t>
            </a:r>
            <a:r>
              <a:rPr lang="de-CH" sz="2400" dirty="0" err="1" smtClean="0"/>
              <a:t>sections</a:t>
            </a:r>
            <a:r>
              <a:rPr lang="de-CH" sz="2400" dirty="0" smtClean="0"/>
              <a:t> </a:t>
            </a:r>
            <a:r>
              <a:rPr lang="de-CH" sz="2400" dirty="0" err="1" smtClean="0"/>
              <a:t>are</a:t>
            </a:r>
            <a:r>
              <a:rPr lang="de-CH" sz="2400" dirty="0" smtClean="0"/>
              <a:t> optional</a:t>
            </a:r>
          </a:p>
          <a:p>
            <a:r>
              <a:rPr lang="de-CH" sz="2400" dirty="0" err="1" smtClean="0"/>
              <a:t>Enables</a:t>
            </a:r>
            <a:r>
              <a:rPr lang="de-CH" sz="2400" dirty="0" smtClean="0"/>
              <a:t> </a:t>
            </a:r>
            <a:r>
              <a:rPr lang="de-CH" sz="2400" dirty="0" err="1" smtClean="0"/>
              <a:t>documentation</a:t>
            </a:r>
            <a:r>
              <a:rPr lang="de-CH" sz="2400" dirty="0" smtClean="0"/>
              <a:t> </a:t>
            </a:r>
            <a:r>
              <a:rPr lang="de-CH" sz="2400" dirty="0" err="1" smtClean="0"/>
              <a:t>of</a:t>
            </a:r>
            <a:r>
              <a:rPr lang="de-CH" sz="2400" dirty="0" smtClean="0"/>
              <a:t> partial WMD </a:t>
            </a:r>
            <a:r>
              <a:rPr lang="de-CH" sz="2400" dirty="0" err="1" smtClean="0"/>
              <a:t>records</a:t>
            </a:r>
            <a:r>
              <a:rPr lang="de-CH" sz="2400" dirty="0" smtClean="0"/>
              <a:t>, e.g.</a:t>
            </a:r>
          </a:p>
          <a:p>
            <a:pPr lvl="1"/>
            <a:r>
              <a:rPr lang="de-CH" sz="2000" dirty="0" smtClean="0"/>
              <a:t>a </a:t>
            </a:r>
            <a:r>
              <a:rPr lang="de-CH" sz="2000" dirty="0" err="1" smtClean="0"/>
              <a:t>list</a:t>
            </a:r>
            <a:r>
              <a:rPr lang="de-CH" sz="2000" dirty="0" smtClean="0"/>
              <a:t> </a:t>
            </a:r>
            <a:r>
              <a:rPr lang="de-CH" sz="2000" dirty="0" err="1" smtClean="0"/>
              <a:t>of</a:t>
            </a:r>
            <a:r>
              <a:rPr lang="de-CH" sz="2000" dirty="0" smtClean="0"/>
              <a:t> </a:t>
            </a:r>
            <a:r>
              <a:rPr lang="de-CH" sz="2000" dirty="0" err="1" smtClean="0"/>
              <a:t>observing</a:t>
            </a:r>
            <a:r>
              <a:rPr lang="de-CH" sz="2000" dirty="0" smtClean="0"/>
              <a:t> </a:t>
            </a:r>
            <a:r>
              <a:rPr lang="de-CH" sz="2000" dirty="0" err="1" smtClean="0"/>
              <a:t>facilities</a:t>
            </a:r>
            <a:r>
              <a:rPr lang="de-CH" sz="2000" dirty="0" smtClean="0"/>
              <a:t> </a:t>
            </a:r>
            <a:r>
              <a:rPr lang="de-CH" sz="2000" dirty="0" err="1" smtClean="0"/>
              <a:t>only</a:t>
            </a:r>
            <a:endParaRPr lang="de-CH" sz="2000" dirty="0" smtClean="0"/>
          </a:p>
          <a:p>
            <a:pPr lvl="1"/>
            <a:r>
              <a:rPr lang="de-CH" sz="2000" dirty="0" smtClean="0"/>
              <a:t>a </a:t>
            </a:r>
            <a:r>
              <a:rPr lang="de-CH" sz="2000" dirty="0" err="1" smtClean="0"/>
              <a:t>subset</a:t>
            </a:r>
            <a:r>
              <a:rPr lang="de-CH" sz="2000" dirty="0" smtClean="0"/>
              <a:t> </a:t>
            </a:r>
            <a:r>
              <a:rPr lang="de-CH" sz="2000" dirty="0" err="1" smtClean="0"/>
              <a:t>of</a:t>
            </a:r>
            <a:r>
              <a:rPr lang="de-CH" sz="2000" dirty="0" smtClean="0"/>
              <a:t> </a:t>
            </a:r>
            <a:r>
              <a:rPr lang="de-CH" sz="2000" dirty="0" err="1" smtClean="0"/>
              <a:t>observations</a:t>
            </a:r>
            <a:r>
              <a:rPr lang="de-CH" sz="2000" dirty="0" smtClean="0"/>
              <a:t> at a </a:t>
            </a:r>
            <a:r>
              <a:rPr lang="de-CH" sz="2000" dirty="0" err="1" smtClean="0"/>
              <a:t>facility</a:t>
            </a:r>
            <a:endParaRPr lang="de-CH" sz="2000" dirty="0" smtClean="0"/>
          </a:p>
          <a:p>
            <a:pPr lvl="1"/>
            <a:endParaRPr lang="en-US" sz="2000" dirty="0"/>
          </a:p>
        </p:txBody>
      </p:sp>
      <p:grpSp>
        <p:nvGrpSpPr>
          <p:cNvPr id="4" name="Group 3"/>
          <p:cNvGrpSpPr/>
          <p:nvPr/>
        </p:nvGrpSpPr>
        <p:grpSpPr>
          <a:xfrm>
            <a:off x="461636" y="1617133"/>
            <a:ext cx="3594713" cy="2183540"/>
            <a:chOff x="2400301" y="2419351"/>
            <a:chExt cx="982663" cy="596900"/>
          </a:xfrm>
        </p:grpSpPr>
        <p:sp>
          <p:nvSpPr>
            <p:cNvPr id="5" name="Rectangle 441"/>
            <p:cNvSpPr>
              <a:spLocks noChangeArrowheads="1"/>
            </p:cNvSpPr>
            <p:nvPr/>
          </p:nvSpPr>
          <p:spPr bwMode="auto">
            <a:xfrm>
              <a:off x="2409826" y="2430463"/>
              <a:ext cx="973138" cy="585788"/>
            </a:xfrm>
            <a:prstGeom prst="rect">
              <a:avLst/>
            </a:prstGeom>
            <a:solidFill>
              <a:srgbClr val="C0BF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6000"/>
            </a:p>
          </p:txBody>
        </p:sp>
        <p:sp>
          <p:nvSpPr>
            <p:cNvPr id="6" name="Rectangle 442"/>
            <p:cNvSpPr>
              <a:spLocks noChangeArrowheads="1"/>
            </p:cNvSpPr>
            <p:nvPr/>
          </p:nvSpPr>
          <p:spPr bwMode="auto">
            <a:xfrm>
              <a:off x="2409826" y="2430463"/>
              <a:ext cx="973138" cy="585788"/>
            </a:xfrm>
            <a:prstGeom prst="rect">
              <a:avLst/>
            </a:prstGeom>
            <a:noFill/>
            <a:ln w="3175" cap="sq">
              <a:solidFill>
                <a:srgbClr val="C0BFC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6000"/>
            </a:p>
          </p:txBody>
        </p:sp>
        <p:sp>
          <p:nvSpPr>
            <p:cNvPr id="7" name="Rectangle 443"/>
            <p:cNvSpPr>
              <a:spLocks noChangeArrowheads="1"/>
            </p:cNvSpPr>
            <p:nvPr/>
          </p:nvSpPr>
          <p:spPr bwMode="auto">
            <a:xfrm>
              <a:off x="2400301" y="2419351"/>
              <a:ext cx="506413" cy="587375"/>
            </a:xfrm>
            <a:prstGeom prst="rect">
              <a:avLst/>
            </a:prstGeom>
            <a:solidFill>
              <a:srgbClr val="FFFF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6000"/>
            </a:p>
          </p:txBody>
        </p:sp>
        <p:sp>
          <p:nvSpPr>
            <p:cNvPr id="8" name="Rectangle 444"/>
            <p:cNvSpPr>
              <a:spLocks noChangeArrowheads="1"/>
            </p:cNvSpPr>
            <p:nvPr/>
          </p:nvSpPr>
          <p:spPr bwMode="auto">
            <a:xfrm>
              <a:off x="2906714" y="2419351"/>
              <a:ext cx="25400" cy="587375"/>
            </a:xfrm>
            <a:prstGeom prst="rect">
              <a:avLst/>
            </a:prstGeom>
            <a:solidFill>
              <a:srgbClr val="FEFE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6000"/>
            </a:p>
          </p:txBody>
        </p:sp>
        <p:sp>
          <p:nvSpPr>
            <p:cNvPr id="9" name="Rectangle 445"/>
            <p:cNvSpPr>
              <a:spLocks noChangeArrowheads="1"/>
            </p:cNvSpPr>
            <p:nvPr/>
          </p:nvSpPr>
          <p:spPr bwMode="auto">
            <a:xfrm>
              <a:off x="2932114" y="2419351"/>
              <a:ext cx="20638" cy="587375"/>
            </a:xfrm>
            <a:prstGeom prst="rect">
              <a:avLst/>
            </a:prstGeom>
            <a:solidFill>
              <a:srgbClr val="FEFE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6000"/>
            </a:p>
          </p:txBody>
        </p:sp>
        <p:sp>
          <p:nvSpPr>
            <p:cNvPr id="10" name="Rectangle 446"/>
            <p:cNvSpPr>
              <a:spLocks noChangeArrowheads="1"/>
            </p:cNvSpPr>
            <p:nvPr/>
          </p:nvSpPr>
          <p:spPr bwMode="auto">
            <a:xfrm>
              <a:off x="2952751" y="2419351"/>
              <a:ext cx="20638" cy="587375"/>
            </a:xfrm>
            <a:prstGeom prst="rect">
              <a:avLst/>
            </a:prstGeom>
            <a:solidFill>
              <a:srgbClr val="FDF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6000"/>
            </a:p>
          </p:txBody>
        </p:sp>
        <p:sp>
          <p:nvSpPr>
            <p:cNvPr id="11" name="Rectangle 447"/>
            <p:cNvSpPr>
              <a:spLocks noChangeArrowheads="1"/>
            </p:cNvSpPr>
            <p:nvPr/>
          </p:nvSpPr>
          <p:spPr bwMode="auto">
            <a:xfrm>
              <a:off x="2973389" y="2419351"/>
              <a:ext cx="22225" cy="587375"/>
            </a:xfrm>
            <a:prstGeom prst="rect">
              <a:avLst/>
            </a:prstGeom>
            <a:solidFill>
              <a:srgbClr val="FDFD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6000"/>
            </a:p>
          </p:txBody>
        </p:sp>
        <p:sp>
          <p:nvSpPr>
            <p:cNvPr id="12" name="Rectangle 448"/>
            <p:cNvSpPr>
              <a:spLocks noChangeArrowheads="1"/>
            </p:cNvSpPr>
            <p:nvPr/>
          </p:nvSpPr>
          <p:spPr bwMode="auto">
            <a:xfrm>
              <a:off x="2995614" y="2419351"/>
              <a:ext cx="20638" cy="587375"/>
            </a:xfrm>
            <a:prstGeom prst="rect">
              <a:avLst/>
            </a:prstGeom>
            <a:solidFill>
              <a:srgbClr val="FCFC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6000"/>
            </a:p>
          </p:txBody>
        </p:sp>
        <p:sp>
          <p:nvSpPr>
            <p:cNvPr id="13" name="Rectangle 449"/>
            <p:cNvSpPr>
              <a:spLocks noChangeArrowheads="1"/>
            </p:cNvSpPr>
            <p:nvPr/>
          </p:nvSpPr>
          <p:spPr bwMode="auto">
            <a:xfrm>
              <a:off x="3016251" y="2419351"/>
              <a:ext cx="23813" cy="587375"/>
            </a:xfrm>
            <a:prstGeom prst="rect">
              <a:avLst/>
            </a:prstGeom>
            <a:solidFill>
              <a:srgbClr val="FCF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6000"/>
            </a:p>
          </p:txBody>
        </p:sp>
        <p:sp>
          <p:nvSpPr>
            <p:cNvPr id="14" name="Rectangle 450"/>
            <p:cNvSpPr>
              <a:spLocks noChangeArrowheads="1"/>
            </p:cNvSpPr>
            <p:nvPr/>
          </p:nvSpPr>
          <p:spPr bwMode="auto">
            <a:xfrm>
              <a:off x="3040064" y="2419351"/>
              <a:ext cx="25400" cy="587375"/>
            </a:xfrm>
            <a:prstGeom prst="rect">
              <a:avLst/>
            </a:prstGeom>
            <a:solidFill>
              <a:srgbClr val="FBFB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6000"/>
            </a:p>
          </p:txBody>
        </p:sp>
        <p:sp>
          <p:nvSpPr>
            <p:cNvPr id="15" name="Rectangle 451"/>
            <p:cNvSpPr>
              <a:spLocks noChangeArrowheads="1"/>
            </p:cNvSpPr>
            <p:nvPr/>
          </p:nvSpPr>
          <p:spPr bwMode="auto">
            <a:xfrm>
              <a:off x="3065464" y="2419351"/>
              <a:ext cx="20638" cy="587375"/>
            </a:xfrm>
            <a:prstGeom prst="rect">
              <a:avLst/>
            </a:prstGeom>
            <a:solidFill>
              <a:srgbClr val="FAFA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6000"/>
            </a:p>
          </p:txBody>
        </p:sp>
        <p:sp>
          <p:nvSpPr>
            <p:cNvPr id="16" name="Rectangle 452"/>
            <p:cNvSpPr>
              <a:spLocks noChangeArrowheads="1"/>
            </p:cNvSpPr>
            <p:nvPr/>
          </p:nvSpPr>
          <p:spPr bwMode="auto">
            <a:xfrm>
              <a:off x="3086101" y="2419351"/>
              <a:ext cx="17463" cy="587375"/>
            </a:xfrm>
            <a:prstGeom prst="rect">
              <a:avLst/>
            </a:prstGeom>
            <a:solidFill>
              <a:srgbClr val="FAFA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6000"/>
            </a:p>
          </p:txBody>
        </p:sp>
        <p:sp>
          <p:nvSpPr>
            <p:cNvPr id="17" name="Rectangle 453"/>
            <p:cNvSpPr>
              <a:spLocks noChangeArrowheads="1"/>
            </p:cNvSpPr>
            <p:nvPr/>
          </p:nvSpPr>
          <p:spPr bwMode="auto">
            <a:xfrm>
              <a:off x="3103564" y="2419351"/>
              <a:ext cx="22225" cy="587375"/>
            </a:xfrm>
            <a:prstGeom prst="rect">
              <a:avLst/>
            </a:prstGeom>
            <a:solidFill>
              <a:srgbClr val="F9F9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6000"/>
            </a:p>
          </p:txBody>
        </p:sp>
        <p:sp>
          <p:nvSpPr>
            <p:cNvPr id="18" name="Rectangle 454"/>
            <p:cNvSpPr>
              <a:spLocks noChangeArrowheads="1"/>
            </p:cNvSpPr>
            <p:nvPr/>
          </p:nvSpPr>
          <p:spPr bwMode="auto">
            <a:xfrm>
              <a:off x="3125789" y="2419351"/>
              <a:ext cx="23813" cy="587375"/>
            </a:xfrm>
            <a:prstGeom prst="rect">
              <a:avLst/>
            </a:prstGeom>
            <a:solidFill>
              <a:srgbClr val="F9F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6000"/>
            </a:p>
          </p:txBody>
        </p:sp>
        <p:sp>
          <p:nvSpPr>
            <p:cNvPr id="19" name="Rectangle 455"/>
            <p:cNvSpPr>
              <a:spLocks noChangeArrowheads="1"/>
            </p:cNvSpPr>
            <p:nvPr/>
          </p:nvSpPr>
          <p:spPr bwMode="auto">
            <a:xfrm>
              <a:off x="3149601" y="2419351"/>
              <a:ext cx="25400" cy="587375"/>
            </a:xfrm>
            <a:prstGeom prst="rect">
              <a:avLst/>
            </a:prstGeom>
            <a:solidFill>
              <a:srgbClr val="F8F8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6000"/>
            </a:p>
          </p:txBody>
        </p:sp>
        <p:sp>
          <p:nvSpPr>
            <p:cNvPr id="20" name="Rectangle 456"/>
            <p:cNvSpPr>
              <a:spLocks noChangeArrowheads="1"/>
            </p:cNvSpPr>
            <p:nvPr/>
          </p:nvSpPr>
          <p:spPr bwMode="auto">
            <a:xfrm>
              <a:off x="3175001" y="2419351"/>
              <a:ext cx="20638" cy="587375"/>
            </a:xfrm>
            <a:prstGeom prst="rect">
              <a:avLst/>
            </a:prstGeom>
            <a:solidFill>
              <a:srgbClr val="F8F8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6000"/>
            </a:p>
          </p:txBody>
        </p:sp>
        <p:sp>
          <p:nvSpPr>
            <p:cNvPr id="21" name="Rectangle 457"/>
            <p:cNvSpPr>
              <a:spLocks noChangeArrowheads="1"/>
            </p:cNvSpPr>
            <p:nvPr/>
          </p:nvSpPr>
          <p:spPr bwMode="auto">
            <a:xfrm>
              <a:off x="3195639" y="2419351"/>
              <a:ext cx="20638" cy="587375"/>
            </a:xfrm>
            <a:prstGeom prst="rect">
              <a:avLst/>
            </a:prstGeom>
            <a:solidFill>
              <a:srgbClr val="F7F7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6000"/>
            </a:p>
          </p:txBody>
        </p:sp>
        <p:sp>
          <p:nvSpPr>
            <p:cNvPr id="22" name="Rectangle 458"/>
            <p:cNvSpPr>
              <a:spLocks noChangeArrowheads="1"/>
            </p:cNvSpPr>
            <p:nvPr/>
          </p:nvSpPr>
          <p:spPr bwMode="auto">
            <a:xfrm>
              <a:off x="3216276" y="2419351"/>
              <a:ext cx="22225" cy="587375"/>
            </a:xfrm>
            <a:prstGeom prst="rect">
              <a:avLst/>
            </a:prstGeom>
            <a:solidFill>
              <a:srgbClr val="F6F6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6000"/>
            </a:p>
          </p:txBody>
        </p:sp>
        <p:sp>
          <p:nvSpPr>
            <p:cNvPr id="23" name="Rectangle 459"/>
            <p:cNvSpPr>
              <a:spLocks noChangeArrowheads="1"/>
            </p:cNvSpPr>
            <p:nvPr/>
          </p:nvSpPr>
          <p:spPr bwMode="auto">
            <a:xfrm>
              <a:off x="3238501" y="2419351"/>
              <a:ext cx="20638" cy="587375"/>
            </a:xfrm>
            <a:prstGeom prst="rect">
              <a:avLst/>
            </a:prstGeom>
            <a:solidFill>
              <a:srgbClr val="F5F5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6000"/>
            </a:p>
          </p:txBody>
        </p:sp>
        <p:sp>
          <p:nvSpPr>
            <p:cNvPr id="24" name="Rectangle 460"/>
            <p:cNvSpPr>
              <a:spLocks noChangeArrowheads="1"/>
            </p:cNvSpPr>
            <p:nvPr/>
          </p:nvSpPr>
          <p:spPr bwMode="auto">
            <a:xfrm>
              <a:off x="3259139" y="2419351"/>
              <a:ext cx="23813" cy="587375"/>
            </a:xfrm>
            <a:prstGeom prst="rect">
              <a:avLst/>
            </a:prstGeom>
            <a:solidFill>
              <a:srgbClr val="F5F5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6000"/>
            </a:p>
          </p:txBody>
        </p:sp>
        <p:sp>
          <p:nvSpPr>
            <p:cNvPr id="25" name="Rectangle 461"/>
            <p:cNvSpPr>
              <a:spLocks noChangeArrowheads="1"/>
            </p:cNvSpPr>
            <p:nvPr/>
          </p:nvSpPr>
          <p:spPr bwMode="auto">
            <a:xfrm>
              <a:off x="3282951" y="2419351"/>
              <a:ext cx="25400" cy="587375"/>
            </a:xfrm>
            <a:prstGeom prst="rect">
              <a:avLst/>
            </a:prstGeom>
            <a:solidFill>
              <a:srgbClr val="F4F4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6000"/>
            </a:p>
          </p:txBody>
        </p:sp>
        <p:sp>
          <p:nvSpPr>
            <p:cNvPr id="26" name="Rectangle 462"/>
            <p:cNvSpPr>
              <a:spLocks noChangeArrowheads="1"/>
            </p:cNvSpPr>
            <p:nvPr/>
          </p:nvSpPr>
          <p:spPr bwMode="auto">
            <a:xfrm>
              <a:off x="3308351" y="2419351"/>
              <a:ext cx="20638" cy="587375"/>
            </a:xfrm>
            <a:prstGeom prst="rect">
              <a:avLst/>
            </a:prstGeom>
            <a:solidFill>
              <a:srgbClr val="F4F4C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6000"/>
            </a:p>
          </p:txBody>
        </p:sp>
        <p:sp>
          <p:nvSpPr>
            <p:cNvPr id="27" name="Rectangle 463"/>
            <p:cNvSpPr>
              <a:spLocks noChangeArrowheads="1"/>
            </p:cNvSpPr>
            <p:nvPr/>
          </p:nvSpPr>
          <p:spPr bwMode="auto">
            <a:xfrm>
              <a:off x="3328989" y="2419351"/>
              <a:ext cx="17463" cy="587375"/>
            </a:xfrm>
            <a:prstGeom prst="rect">
              <a:avLst/>
            </a:prstGeom>
            <a:solidFill>
              <a:srgbClr val="F3F3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6000"/>
            </a:p>
          </p:txBody>
        </p:sp>
        <p:sp>
          <p:nvSpPr>
            <p:cNvPr id="28" name="Rectangle 464"/>
            <p:cNvSpPr>
              <a:spLocks noChangeArrowheads="1"/>
            </p:cNvSpPr>
            <p:nvPr/>
          </p:nvSpPr>
          <p:spPr bwMode="auto">
            <a:xfrm>
              <a:off x="3346451" y="2419351"/>
              <a:ext cx="22225" cy="587375"/>
            </a:xfrm>
            <a:prstGeom prst="rect">
              <a:avLst/>
            </a:prstGeom>
            <a:solidFill>
              <a:srgbClr val="F3F3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6000"/>
            </a:p>
          </p:txBody>
        </p:sp>
        <p:sp>
          <p:nvSpPr>
            <p:cNvPr id="29" name="Rectangle 465"/>
            <p:cNvSpPr>
              <a:spLocks noChangeArrowheads="1"/>
            </p:cNvSpPr>
            <p:nvPr/>
          </p:nvSpPr>
          <p:spPr bwMode="auto">
            <a:xfrm>
              <a:off x="3368676" y="2419351"/>
              <a:ext cx="3175" cy="587375"/>
            </a:xfrm>
            <a:prstGeom prst="rect">
              <a:avLst/>
            </a:prstGeom>
            <a:solidFill>
              <a:srgbClr val="F2F2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6000"/>
            </a:p>
          </p:txBody>
        </p:sp>
        <p:sp>
          <p:nvSpPr>
            <p:cNvPr id="30" name="Rectangle 466"/>
            <p:cNvSpPr>
              <a:spLocks noChangeArrowheads="1"/>
            </p:cNvSpPr>
            <p:nvPr/>
          </p:nvSpPr>
          <p:spPr bwMode="auto">
            <a:xfrm>
              <a:off x="2400301" y="2419351"/>
              <a:ext cx="971550" cy="587375"/>
            </a:xfrm>
            <a:prstGeom prst="rect">
              <a:avLst/>
            </a:prstGeom>
            <a:noFill/>
            <a:ln w="31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6000"/>
            </a:p>
          </p:txBody>
        </p:sp>
        <p:sp>
          <p:nvSpPr>
            <p:cNvPr id="31" name="Rectangle 467"/>
            <p:cNvSpPr>
              <a:spLocks noChangeArrowheads="1"/>
            </p:cNvSpPr>
            <p:nvPr/>
          </p:nvSpPr>
          <p:spPr bwMode="auto">
            <a:xfrm>
              <a:off x="2759076" y="2439988"/>
              <a:ext cx="262332" cy="469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«</a:t>
              </a:r>
              <a:r>
                <a:rPr kumimoji="0" lang="en-US" altLang="en-US" sz="12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FeatureType</a:t>
              </a:r>
              <a:r>
                <a:rPr kumimoji="0" lang="en-US" altLang="en-US" sz="12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»</a:t>
              </a:r>
              <a:endParaRPr kumimoji="0" lang="en-US" altLang="en-US" sz="6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" name="Rectangle 468"/>
            <p:cNvSpPr>
              <a:spLocks noChangeArrowheads="1"/>
            </p:cNvSpPr>
            <p:nvPr/>
          </p:nvSpPr>
          <p:spPr bwMode="auto">
            <a:xfrm>
              <a:off x="2684464" y="2486026"/>
              <a:ext cx="438904" cy="469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1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WIGOSMetadataRecord</a:t>
              </a:r>
              <a:endParaRPr kumimoji="0" lang="en-US" altLang="en-US" sz="6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3" name="Line 469"/>
            <p:cNvSpPr>
              <a:spLocks noChangeShapeType="1"/>
            </p:cNvSpPr>
            <p:nvPr/>
          </p:nvSpPr>
          <p:spPr bwMode="auto">
            <a:xfrm>
              <a:off x="2400301" y="2549526"/>
              <a:ext cx="971550" cy="0"/>
            </a:xfrm>
            <a:prstGeom prst="line">
              <a:avLst/>
            </a:prstGeom>
            <a:noFill/>
            <a:ln w="31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6000"/>
            </a:p>
          </p:txBody>
        </p:sp>
        <p:sp>
          <p:nvSpPr>
            <p:cNvPr id="34" name="Rectangle 470"/>
            <p:cNvSpPr>
              <a:spLocks noChangeArrowheads="1"/>
            </p:cNvSpPr>
            <p:nvPr/>
          </p:nvSpPr>
          <p:spPr bwMode="auto">
            <a:xfrm>
              <a:off x="2417764" y="2563813"/>
              <a:ext cx="33825" cy="469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smtClean="0">
                  <a:ln>
                    <a:noFill/>
                  </a:ln>
                  <a:solidFill>
                    <a:srgbClr val="8B0000"/>
                  </a:solidFill>
                  <a:effectLst/>
                  <a:latin typeface="Arial" pitchFamily="34" charset="0"/>
                  <a:cs typeface="Arial" pitchFamily="34" charset="0"/>
                </a:rPr>
                <a:t>+ </a:t>
              </a:r>
              <a:endParaRPr kumimoji="0" lang="en-US" altLang="en-US" sz="6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" name="Rectangle 471"/>
            <p:cNvSpPr>
              <a:spLocks noChangeArrowheads="1"/>
            </p:cNvSpPr>
            <p:nvPr/>
          </p:nvSpPr>
          <p:spPr bwMode="auto">
            <a:xfrm>
              <a:off x="2476501" y="2563813"/>
              <a:ext cx="533857" cy="469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smtClean="0">
                  <a:ln>
                    <a:noFill/>
                  </a:ln>
                  <a:solidFill>
                    <a:srgbClr val="8B0000"/>
                  </a:solidFill>
                  <a:effectLst/>
                  <a:latin typeface="Arial" pitchFamily="34" charset="0"/>
                  <a:cs typeface="Arial" pitchFamily="34" charset="0"/>
                </a:rPr>
                <a:t>deployment  :Deployment [0..*]</a:t>
              </a:r>
              <a:endParaRPr kumimoji="0" lang="en-US" altLang="en-US" sz="6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6" name="Rectangle 472"/>
            <p:cNvSpPr>
              <a:spLocks noChangeArrowheads="1"/>
            </p:cNvSpPr>
            <p:nvPr/>
          </p:nvSpPr>
          <p:spPr bwMode="auto">
            <a:xfrm>
              <a:off x="2417764" y="2609851"/>
              <a:ext cx="33825" cy="469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smtClean="0">
                  <a:ln>
                    <a:noFill/>
                  </a:ln>
                  <a:solidFill>
                    <a:srgbClr val="8B0000"/>
                  </a:solidFill>
                  <a:effectLst/>
                  <a:latin typeface="Arial" pitchFamily="34" charset="0"/>
                  <a:cs typeface="Arial" pitchFamily="34" charset="0"/>
                </a:rPr>
                <a:t>+ </a:t>
              </a:r>
              <a:endParaRPr kumimoji="0" lang="en-US" altLang="en-US" sz="6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7" name="Rectangle 473"/>
            <p:cNvSpPr>
              <a:spLocks noChangeArrowheads="1"/>
            </p:cNvSpPr>
            <p:nvPr/>
          </p:nvSpPr>
          <p:spPr bwMode="auto">
            <a:xfrm>
              <a:off x="2476501" y="2609851"/>
              <a:ext cx="492697" cy="469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smtClean="0">
                  <a:ln>
                    <a:noFill/>
                  </a:ln>
                  <a:solidFill>
                    <a:srgbClr val="8B0000"/>
                  </a:solidFill>
                  <a:effectLst/>
                  <a:latin typeface="Arial" pitchFamily="34" charset="0"/>
                  <a:cs typeface="Arial" pitchFamily="34" charset="0"/>
                </a:rPr>
                <a:t>equipment  :Equipment [0..*]</a:t>
              </a:r>
              <a:endParaRPr kumimoji="0" lang="en-US" altLang="en-US" sz="6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8" name="Rectangle 474"/>
            <p:cNvSpPr>
              <a:spLocks noChangeArrowheads="1"/>
            </p:cNvSpPr>
            <p:nvPr/>
          </p:nvSpPr>
          <p:spPr bwMode="auto">
            <a:xfrm>
              <a:off x="2417764" y="2654301"/>
              <a:ext cx="33825" cy="469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smtClean="0">
                  <a:ln>
                    <a:noFill/>
                  </a:ln>
                  <a:solidFill>
                    <a:srgbClr val="8B0000"/>
                  </a:solidFill>
                  <a:effectLst/>
                  <a:latin typeface="Arial" pitchFamily="34" charset="0"/>
                  <a:cs typeface="Arial" pitchFamily="34" charset="0"/>
                </a:rPr>
                <a:t>+ </a:t>
              </a:r>
              <a:endParaRPr kumimoji="0" lang="en-US" altLang="en-US" sz="6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9" name="Rectangle 475"/>
            <p:cNvSpPr>
              <a:spLocks noChangeArrowheads="1"/>
            </p:cNvSpPr>
            <p:nvPr/>
          </p:nvSpPr>
          <p:spPr bwMode="auto">
            <a:xfrm>
              <a:off x="2476501" y="2654301"/>
              <a:ext cx="622290" cy="469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smtClean="0">
                  <a:ln>
                    <a:noFill/>
                  </a:ln>
                  <a:solidFill>
                    <a:srgbClr val="8B0000"/>
                  </a:solidFill>
                  <a:effectLst/>
                  <a:latin typeface="Arial" pitchFamily="34" charset="0"/>
                  <a:cs typeface="Arial" pitchFamily="34" charset="0"/>
                </a:rPr>
                <a:t>equipmentLog  :EquipmentLog [0..*]</a:t>
              </a:r>
              <a:endParaRPr kumimoji="0" lang="en-US" altLang="en-US" sz="6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0" name="Rectangle 476"/>
            <p:cNvSpPr>
              <a:spLocks noChangeArrowheads="1"/>
            </p:cNvSpPr>
            <p:nvPr/>
          </p:nvSpPr>
          <p:spPr bwMode="auto">
            <a:xfrm>
              <a:off x="2417764" y="2700338"/>
              <a:ext cx="33825" cy="469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smtClean="0">
                  <a:ln>
                    <a:noFill/>
                  </a:ln>
                  <a:solidFill>
                    <a:srgbClr val="8B0000"/>
                  </a:solidFill>
                  <a:effectLst/>
                  <a:latin typeface="Arial" pitchFamily="34" charset="0"/>
                  <a:cs typeface="Arial" pitchFamily="34" charset="0"/>
                </a:rPr>
                <a:t>+ </a:t>
              </a:r>
              <a:endParaRPr kumimoji="0" lang="en-US" altLang="en-US" sz="6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" name="Rectangle 477"/>
            <p:cNvSpPr>
              <a:spLocks noChangeArrowheads="1"/>
            </p:cNvSpPr>
            <p:nvPr/>
          </p:nvSpPr>
          <p:spPr bwMode="auto">
            <a:xfrm>
              <a:off x="2476501" y="2700338"/>
              <a:ext cx="358622" cy="469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smtClean="0">
                  <a:ln>
                    <a:noFill/>
                  </a:ln>
                  <a:solidFill>
                    <a:srgbClr val="8B0000"/>
                  </a:solidFill>
                  <a:effectLst/>
                  <a:latin typeface="Arial" pitchFamily="34" charset="0"/>
                  <a:cs typeface="Arial" pitchFamily="34" charset="0"/>
                </a:rPr>
                <a:t>extension  :Any [0..*]</a:t>
              </a:r>
              <a:endParaRPr kumimoji="0" lang="en-US" altLang="en-US" sz="6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2" name="Rectangle 478"/>
            <p:cNvSpPr>
              <a:spLocks noChangeArrowheads="1"/>
            </p:cNvSpPr>
            <p:nvPr/>
          </p:nvSpPr>
          <p:spPr bwMode="auto">
            <a:xfrm>
              <a:off x="2417764" y="2746376"/>
              <a:ext cx="33825" cy="469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smtClean="0">
                  <a:ln>
                    <a:noFill/>
                  </a:ln>
                  <a:solidFill>
                    <a:srgbClr val="8B0000"/>
                  </a:solidFill>
                  <a:effectLst/>
                  <a:latin typeface="Arial" pitchFamily="34" charset="0"/>
                  <a:cs typeface="Arial" pitchFamily="34" charset="0"/>
                </a:rPr>
                <a:t>+ </a:t>
              </a:r>
              <a:endParaRPr kumimoji="0" lang="en-US" altLang="en-US" sz="6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3" name="Rectangle 479"/>
            <p:cNvSpPr>
              <a:spLocks noChangeArrowheads="1"/>
            </p:cNvSpPr>
            <p:nvPr/>
          </p:nvSpPr>
          <p:spPr bwMode="auto">
            <a:xfrm>
              <a:off x="2476501" y="2746376"/>
              <a:ext cx="532227" cy="469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smtClean="0">
                  <a:ln>
                    <a:noFill/>
                  </a:ln>
                  <a:solidFill>
                    <a:srgbClr val="8B0000"/>
                  </a:solidFill>
                  <a:effectLst/>
                  <a:latin typeface="Arial" pitchFamily="34" charset="0"/>
                  <a:cs typeface="Arial" pitchFamily="34" charset="0"/>
                </a:rPr>
                <a:t>facility  :ObservingFacility [0..*]</a:t>
              </a:r>
              <a:endParaRPr kumimoji="0" lang="en-US" altLang="en-US" sz="6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4" name="Rectangle 480"/>
            <p:cNvSpPr>
              <a:spLocks noChangeArrowheads="1"/>
            </p:cNvSpPr>
            <p:nvPr/>
          </p:nvSpPr>
          <p:spPr bwMode="auto">
            <a:xfrm>
              <a:off x="2417764" y="2792413"/>
              <a:ext cx="33825" cy="469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smtClean="0">
                  <a:ln>
                    <a:noFill/>
                  </a:ln>
                  <a:solidFill>
                    <a:srgbClr val="8B0000"/>
                  </a:solidFill>
                  <a:effectLst/>
                  <a:latin typeface="Arial" pitchFamily="34" charset="0"/>
                  <a:cs typeface="Arial" pitchFamily="34" charset="0"/>
                </a:rPr>
                <a:t>+ </a:t>
              </a:r>
              <a:endParaRPr kumimoji="0" lang="en-US" altLang="en-US" sz="6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5" name="Rectangle 481"/>
            <p:cNvSpPr>
              <a:spLocks noChangeArrowheads="1"/>
            </p:cNvSpPr>
            <p:nvPr/>
          </p:nvSpPr>
          <p:spPr bwMode="auto">
            <a:xfrm>
              <a:off x="2476501" y="2792413"/>
              <a:ext cx="484139" cy="469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dirty="0" err="1" smtClean="0">
                  <a:ln>
                    <a:noFill/>
                  </a:ln>
                  <a:solidFill>
                    <a:srgbClr val="8B0000"/>
                  </a:solidFill>
                  <a:effectLst/>
                  <a:latin typeface="Arial" pitchFamily="34" charset="0"/>
                  <a:cs typeface="Arial" pitchFamily="34" charset="0"/>
                </a:rPr>
                <a:t>facilityLog</a:t>
              </a:r>
              <a:r>
                <a:rPr kumimoji="0" lang="en-US" altLang="en-US" sz="1200" b="0" i="0" u="none" strike="noStrike" cap="none" normalizeH="0" baseline="0" dirty="0" smtClean="0">
                  <a:ln>
                    <a:noFill/>
                  </a:ln>
                  <a:solidFill>
                    <a:srgbClr val="8B0000"/>
                  </a:solidFill>
                  <a:effectLst/>
                  <a:latin typeface="Arial" pitchFamily="34" charset="0"/>
                  <a:cs typeface="Arial" pitchFamily="34" charset="0"/>
                </a:rPr>
                <a:t>  :</a:t>
              </a:r>
              <a:r>
                <a:rPr kumimoji="0" lang="en-US" altLang="en-US" sz="1200" b="0" i="0" u="none" strike="noStrike" cap="none" normalizeH="0" baseline="0" dirty="0" err="1" smtClean="0">
                  <a:ln>
                    <a:noFill/>
                  </a:ln>
                  <a:solidFill>
                    <a:srgbClr val="8B0000"/>
                  </a:solidFill>
                  <a:effectLst/>
                  <a:latin typeface="Arial" pitchFamily="34" charset="0"/>
                  <a:cs typeface="Arial" pitchFamily="34" charset="0"/>
                </a:rPr>
                <a:t>FacilityLog</a:t>
              </a:r>
              <a:r>
                <a:rPr kumimoji="0" lang="en-US" altLang="en-US" sz="1200" b="0" i="0" u="none" strike="noStrike" cap="none" normalizeH="0" baseline="0" dirty="0" smtClean="0">
                  <a:ln>
                    <a:noFill/>
                  </a:ln>
                  <a:solidFill>
                    <a:srgbClr val="8B0000"/>
                  </a:solidFill>
                  <a:effectLst/>
                  <a:latin typeface="Arial" pitchFamily="34" charset="0"/>
                  <a:cs typeface="Arial" pitchFamily="34" charset="0"/>
                </a:rPr>
                <a:t> [0..*]</a:t>
              </a:r>
              <a:endParaRPr kumimoji="0" lang="en-US" altLang="en-US" sz="6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6" name="Rectangle 482"/>
            <p:cNvSpPr>
              <a:spLocks noChangeArrowheads="1"/>
            </p:cNvSpPr>
            <p:nvPr/>
          </p:nvSpPr>
          <p:spPr bwMode="auto">
            <a:xfrm>
              <a:off x="2417764" y="2836863"/>
              <a:ext cx="33825" cy="469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smtClean="0">
                  <a:ln>
                    <a:noFill/>
                  </a:ln>
                  <a:solidFill>
                    <a:srgbClr val="8B0000"/>
                  </a:solidFill>
                  <a:effectLst/>
                  <a:latin typeface="Arial" pitchFamily="34" charset="0"/>
                  <a:cs typeface="Arial" pitchFamily="34" charset="0"/>
                </a:rPr>
                <a:t>+ </a:t>
              </a:r>
              <a:endParaRPr kumimoji="0" lang="en-US" altLang="en-US" sz="6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7" name="Rectangle 483"/>
            <p:cNvSpPr>
              <a:spLocks noChangeArrowheads="1"/>
            </p:cNvSpPr>
            <p:nvPr/>
          </p:nvSpPr>
          <p:spPr bwMode="auto">
            <a:xfrm>
              <a:off x="2476501" y="2836863"/>
              <a:ext cx="471913" cy="469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smtClean="0">
                  <a:ln>
                    <a:noFill/>
                  </a:ln>
                  <a:solidFill>
                    <a:srgbClr val="8B0000"/>
                  </a:solidFill>
                  <a:effectLst/>
                  <a:latin typeface="Arial" pitchFamily="34" charset="0"/>
                  <a:cs typeface="Arial" pitchFamily="34" charset="0"/>
                </a:rPr>
                <a:t>facilitySet  :FacilitySet [0..*]</a:t>
              </a:r>
              <a:endParaRPr kumimoji="0" lang="en-US" altLang="en-US" sz="6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8" name="Rectangle 484"/>
            <p:cNvSpPr>
              <a:spLocks noChangeArrowheads="1"/>
            </p:cNvSpPr>
            <p:nvPr/>
          </p:nvSpPr>
          <p:spPr bwMode="auto">
            <a:xfrm>
              <a:off x="2417764" y="2882901"/>
              <a:ext cx="33825" cy="469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smtClean="0">
                  <a:ln>
                    <a:noFill/>
                  </a:ln>
                  <a:solidFill>
                    <a:srgbClr val="8B0000"/>
                  </a:solidFill>
                  <a:effectLst/>
                  <a:latin typeface="Arial" pitchFamily="34" charset="0"/>
                  <a:cs typeface="Arial" pitchFamily="34" charset="0"/>
                </a:rPr>
                <a:t>+ </a:t>
              </a:r>
              <a:endParaRPr kumimoji="0" lang="en-US" altLang="en-US" sz="6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9" name="Rectangle 485"/>
            <p:cNvSpPr>
              <a:spLocks noChangeArrowheads="1"/>
            </p:cNvSpPr>
            <p:nvPr/>
          </p:nvSpPr>
          <p:spPr bwMode="auto">
            <a:xfrm>
              <a:off x="2476501" y="2882901"/>
              <a:ext cx="476804" cy="469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smtClean="0">
                  <a:ln>
                    <a:noFill/>
                  </a:ln>
                  <a:solidFill>
                    <a:srgbClr val="8B0000"/>
                  </a:solidFill>
                  <a:effectLst/>
                  <a:latin typeface="Arial" pitchFamily="34" charset="0"/>
                  <a:cs typeface="Arial" pitchFamily="34" charset="0"/>
                </a:rPr>
                <a:t>headerInformation  :Header</a:t>
              </a:r>
              <a:endParaRPr kumimoji="0" lang="en-US" altLang="en-US" sz="6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0" name="Rectangle 486"/>
            <p:cNvSpPr>
              <a:spLocks noChangeArrowheads="1"/>
            </p:cNvSpPr>
            <p:nvPr/>
          </p:nvSpPr>
          <p:spPr bwMode="auto">
            <a:xfrm>
              <a:off x="2417764" y="2928938"/>
              <a:ext cx="33825" cy="469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smtClean="0">
                  <a:ln>
                    <a:noFill/>
                  </a:ln>
                  <a:solidFill>
                    <a:srgbClr val="8B0000"/>
                  </a:solidFill>
                  <a:effectLst/>
                  <a:latin typeface="Arial" pitchFamily="34" charset="0"/>
                  <a:cs typeface="Arial" pitchFamily="34" charset="0"/>
                </a:rPr>
                <a:t>+ </a:t>
              </a:r>
              <a:endParaRPr kumimoji="0" lang="en-US" altLang="en-US" sz="6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1" name="Rectangle 487"/>
            <p:cNvSpPr>
              <a:spLocks noChangeArrowheads="1"/>
            </p:cNvSpPr>
            <p:nvPr/>
          </p:nvSpPr>
          <p:spPr bwMode="auto">
            <a:xfrm>
              <a:off x="2476501" y="2928938"/>
              <a:ext cx="555864" cy="469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smtClean="0">
                  <a:ln>
                    <a:noFill/>
                  </a:ln>
                  <a:solidFill>
                    <a:srgbClr val="8B0000"/>
                  </a:solidFill>
                  <a:effectLst/>
                  <a:latin typeface="Arial" pitchFamily="34" charset="0"/>
                  <a:cs typeface="Arial" pitchFamily="34" charset="0"/>
                </a:rPr>
                <a:t>observations  :Observation [0..*]</a:t>
              </a:r>
              <a:endParaRPr kumimoji="0" lang="en-US" altLang="en-US" sz="6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0715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en-US" sz="1600" dirty="0">
                <a:solidFill>
                  <a:srgbClr val="000000"/>
                </a:solidFill>
                <a:cs typeface="Arial" pitchFamily="34" charset="0"/>
              </a:rPr>
              <a:t>«</a:t>
            </a:r>
            <a:r>
              <a:rPr lang="en-US" altLang="en-US" sz="1600" dirty="0" err="1" smtClean="0">
                <a:solidFill>
                  <a:srgbClr val="000000"/>
                </a:solidFill>
                <a:cs typeface="Arial" pitchFamily="34" charset="0"/>
              </a:rPr>
              <a:t>FeatureType</a:t>
            </a:r>
            <a:r>
              <a:rPr lang="en-US" altLang="en-US" sz="1600" dirty="0" smtClean="0">
                <a:solidFill>
                  <a:srgbClr val="000000"/>
                </a:solidFill>
                <a:cs typeface="Arial" pitchFamily="34" charset="0"/>
              </a:rPr>
              <a:t>» </a:t>
            </a:r>
            <a:r>
              <a:rPr lang="en-US" altLang="en-US" b="1" dirty="0" err="1" smtClean="0">
                <a:solidFill>
                  <a:srgbClr val="000000"/>
                </a:solidFill>
                <a:cs typeface="Arial" pitchFamily="34" charset="0"/>
              </a:rPr>
              <a:t>ObservingFacility</a:t>
            </a:r>
            <a:r>
              <a:rPr lang="en-US" altLang="en-US" dirty="0">
                <a:cs typeface="Arial" pitchFamily="34" charset="0"/>
              </a:rPr>
              <a:t/>
            </a:r>
            <a:br>
              <a:rPr lang="en-US" altLang="en-US" dirty="0">
                <a:cs typeface="Arial" pitchFamily="34" charset="0"/>
              </a:rPr>
            </a:br>
            <a:endParaRPr lang="en-US" sz="1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41544" y="3114386"/>
            <a:ext cx="4083381" cy="3438813"/>
          </a:xfrm>
        </p:spPr>
        <p:txBody>
          <a:bodyPr>
            <a:noAutofit/>
          </a:bodyPr>
          <a:lstStyle/>
          <a:p>
            <a:r>
              <a:rPr lang="de-CH" sz="2000" dirty="0" err="1" smtClean="0"/>
              <a:t>ObservingFacility</a:t>
            </a:r>
            <a:r>
              <a:rPr lang="de-CH" sz="2000" dirty="0" smtClean="0"/>
              <a:t> </a:t>
            </a:r>
            <a:r>
              <a:rPr lang="de-CH" sz="2000" dirty="0" err="1" smtClean="0"/>
              <a:t>describes</a:t>
            </a:r>
            <a:r>
              <a:rPr lang="de-CH" sz="2000" dirty="0" smtClean="0"/>
              <a:t> a </a:t>
            </a:r>
            <a:r>
              <a:rPr lang="de-CH" sz="2000" dirty="0" err="1" smtClean="0"/>
              <a:t>measurement</a:t>
            </a:r>
            <a:r>
              <a:rPr lang="de-CH" sz="2000" dirty="0" smtClean="0"/>
              <a:t> </a:t>
            </a:r>
            <a:r>
              <a:rPr lang="de-CH" sz="2000" dirty="0" err="1" smtClean="0"/>
              <a:t>station</a:t>
            </a:r>
            <a:r>
              <a:rPr lang="de-CH" sz="2000" dirty="0" smtClean="0"/>
              <a:t> / </a:t>
            </a:r>
            <a:r>
              <a:rPr lang="de-CH" sz="2000" dirty="0" err="1" smtClean="0"/>
              <a:t>site</a:t>
            </a:r>
            <a:r>
              <a:rPr lang="de-CH" sz="2000" dirty="0" smtClean="0"/>
              <a:t> / </a:t>
            </a:r>
            <a:r>
              <a:rPr lang="de-CH" sz="2000" dirty="0" err="1" smtClean="0"/>
              <a:t>platform</a:t>
            </a:r>
            <a:r>
              <a:rPr lang="de-CH" sz="2000" dirty="0" smtClean="0"/>
              <a:t> /</a:t>
            </a:r>
            <a:r>
              <a:rPr lang="de-CH" sz="2000" dirty="0" err="1" smtClean="0"/>
              <a:t>observatory</a:t>
            </a:r>
            <a:r>
              <a:rPr lang="de-CH" sz="2000" dirty="0" smtClean="0"/>
              <a:t> / …</a:t>
            </a:r>
          </a:p>
          <a:p>
            <a:r>
              <a:rPr lang="de-CH" sz="2000" dirty="0" err="1" smtClean="0"/>
              <a:t>Facilities</a:t>
            </a:r>
            <a:r>
              <a:rPr lang="de-CH" sz="2000" dirty="0" smtClean="0"/>
              <a:t> </a:t>
            </a:r>
            <a:r>
              <a:rPr lang="de-CH" sz="2000" dirty="0" err="1" smtClean="0"/>
              <a:t>can</a:t>
            </a:r>
            <a:r>
              <a:rPr lang="de-CH" sz="2000" dirty="0" smtClean="0"/>
              <a:t> </a:t>
            </a:r>
            <a:r>
              <a:rPr lang="de-CH" sz="2000" dirty="0" err="1" smtClean="0"/>
              <a:t>be</a:t>
            </a:r>
            <a:r>
              <a:rPr lang="de-CH" sz="2000" dirty="0" smtClean="0"/>
              <a:t> </a:t>
            </a:r>
            <a:r>
              <a:rPr lang="de-CH" sz="2000" dirty="0" err="1" smtClean="0"/>
              <a:t>grouped</a:t>
            </a:r>
            <a:r>
              <a:rPr lang="de-CH" sz="2000" dirty="0" smtClean="0"/>
              <a:t> </a:t>
            </a:r>
            <a:r>
              <a:rPr lang="de-CH" sz="2000" dirty="0" err="1" smtClean="0"/>
              <a:t>into</a:t>
            </a:r>
            <a:r>
              <a:rPr lang="de-CH" sz="2000" dirty="0" smtClean="0"/>
              <a:t> </a:t>
            </a:r>
            <a:r>
              <a:rPr lang="de-CH" sz="2000" dirty="0" err="1" smtClean="0"/>
              <a:t>sets</a:t>
            </a:r>
            <a:endParaRPr lang="de-CH" sz="2000" dirty="0" smtClean="0"/>
          </a:p>
          <a:p>
            <a:pPr lvl="1"/>
            <a:r>
              <a:rPr lang="de-CH" sz="1800" dirty="0" smtClean="0"/>
              <a:t>Different WIGOS IDs</a:t>
            </a:r>
          </a:p>
          <a:p>
            <a:pPr lvl="1"/>
            <a:r>
              <a:rPr lang="de-CH" sz="1800" dirty="0" smtClean="0"/>
              <a:t>Different </a:t>
            </a:r>
            <a:r>
              <a:rPr lang="de-CH" sz="1800" dirty="0" err="1" smtClean="0"/>
              <a:t>sites</a:t>
            </a:r>
            <a:endParaRPr lang="de-CH" sz="1800" dirty="0" smtClean="0"/>
          </a:p>
          <a:p>
            <a:r>
              <a:rPr lang="de-CH" sz="2000" dirty="0" err="1" smtClean="0"/>
              <a:t>Documentation</a:t>
            </a:r>
            <a:r>
              <a:rPr lang="de-CH" sz="2000" dirty="0" smtClean="0"/>
              <a:t> </a:t>
            </a:r>
            <a:r>
              <a:rPr lang="de-CH" sz="2000" dirty="0" err="1" smtClean="0"/>
              <a:t>can</a:t>
            </a:r>
            <a:r>
              <a:rPr lang="de-CH" sz="2000" dirty="0" smtClean="0"/>
              <a:t> </a:t>
            </a:r>
            <a:r>
              <a:rPr lang="de-CH" sz="2000" dirty="0" err="1" smtClean="0"/>
              <a:t>be</a:t>
            </a:r>
            <a:r>
              <a:rPr lang="de-CH" sz="2000" dirty="0" smtClean="0"/>
              <a:t> </a:t>
            </a:r>
            <a:r>
              <a:rPr lang="de-CH" sz="2000" dirty="0" err="1" smtClean="0"/>
              <a:t>extended</a:t>
            </a:r>
            <a:r>
              <a:rPr lang="de-CH" sz="2000" dirty="0" smtClean="0"/>
              <a:t> </a:t>
            </a:r>
            <a:r>
              <a:rPr lang="de-CH" sz="2000" dirty="0" err="1" smtClean="0"/>
              <a:t>to</a:t>
            </a:r>
            <a:r>
              <a:rPr lang="de-CH" sz="2000" dirty="0" smtClean="0"/>
              <a:t> </a:t>
            </a:r>
            <a:r>
              <a:rPr lang="de-CH" sz="2000" dirty="0" err="1" smtClean="0"/>
              <a:t>serve</a:t>
            </a:r>
            <a:r>
              <a:rPr lang="de-CH" sz="2000" dirty="0" smtClean="0"/>
              <a:t> </a:t>
            </a:r>
            <a:r>
              <a:rPr lang="de-CH" sz="2000" dirty="0" err="1" smtClean="0"/>
              <a:t>specific</a:t>
            </a:r>
            <a:r>
              <a:rPr lang="de-CH" sz="2000" dirty="0" smtClean="0"/>
              <a:t> </a:t>
            </a:r>
            <a:r>
              <a:rPr lang="de-CH" sz="2000" dirty="0" err="1" smtClean="0"/>
              <a:t>community</a:t>
            </a:r>
            <a:r>
              <a:rPr lang="de-CH" sz="2000" dirty="0" smtClean="0"/>
              <a:t> </a:t>
            </a:r>
            <a:r>
              <a:rPr lang="de-CH" sz="2000" dirty="0" err="1" smtClean="0"/>
              <a:t>needs</a:t>
            </a:r>
            <a:endParaRPr lang="de-CH" sz="2000" dirty="0" smtClean="0"/>
          </a:p>
          <a:p>
            <a:pPr lvl="1"/>
            <a:r>
              <a:rPr lang="de-CH" sz="1800" dirty="0" smtClean="0"/>
              <a:t>Interpreters will </a:t>
            </a:r>
            <a:r>
              <a:rPr lang="de-CH" sz="1800" dirty="0" err="1" smtClean="0"/>
              <a:t>likely</a:t>
            </a:r>
            <a:r>
              <a:rPr lang="de-CH" sz="1800" dirty="0" smtClean="0"/>
              <a:t> </a:t>
            </a:r>
            <a:r>
              <a:rPr lang="de-CH" sz="1800" dirty="0" err="1" smtClean="0"/>
              <a:t>ignore</a:t>
            </a:r>
            <a:r>
              <a:rPr lang="de-CH" sz="1800" dirty="0" smtClean="0"/>
              <a:t> </a:t>
            </a:r>
            <a:r>
              <a:rPr lang="de-CH" sz="1800" dirty="0" err="1" smtClean="0"/>
              <a:t>extensions</a:t>
            </a:r>
            <a:endParaRPr lang="de-CH" sz="1800" dirty="0" smtClean="0"/>
          </a:p>
          <a:p>
            <a:pPr lvl="1"/>
            <a:endParaRPr lang="en-US" sz="1800" dirty="0"/>
          </a:p>
        </p:txBody>
      </p:sp>
      <p:grpSp>
        <p:nvGrpSpPr>
          <p:cNvPr id="1024" name="Group 1023"/>
          <p:cNvGrpSpPr/>
          <p:nvPr/>
        </p:nvGrpSpPr>
        <p:grpSpPr>
          <a:xfrm>
            <a:off x="593578" y="1820941"/>
            <a:ext cx="5607624" cy="4151234"/>
            <a:chOff x="3970339" y="2376488"/>
            <a:chExt cx="2391096" cy="1727201"/>
          </a:xfrm>
        </p:grpSpPr>
        <p:grpSp>
          <p:nvGrpSpPr>
            <p:cNvPr id="4" name="Group 3"/>
            <p:cNvGrpSpPr/>
            <p:nvPr/>
          </p:nvGrpSpPr>
          <p:grpSpPr>
            <a:xfrm>
              <a:off x="3973514" y="3105151"/>
              <a:ext cx="1678596" cy="998538"/>
              <a:chOff x="3973514" y="3105151"/>
              <a:chExt cx="1678596" cy="998538"/>
            </a:xfrm>
          </p:grpSpPr>
          <p:sp>
            <p:nvSpPr>
              <p:cNvPr id="5" name="Rectangle 375"/>
              <p:cNvSpPr>
                <a:spLocks noChangeArrowheads="1"/>
              </p:cNvSpPr>
              <p:nvPr/>
            </p:nvSpPr>
            <p:spPr bwMode="auto">
              <a:xfrm>
                <a:off x="3984627" y="3114676"/>
                <a:ext cx="1366838" cy="989013"/>
              </a:xfrm>
              <a:prstGeom prst="rect">
                <a:avLst/>
              </a:prstGeom>
              <a:solidFill>
                <a:srgbClr val="C0BF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6" name="Rectangle 376"/>
              <p:cNvSpPr>
                <a:spLocks noChangeArrowheads="1"/>
              </p:cNvSpPr>
              <p:nvPr/>
            </p:nvSpPr>
            <p:spPr bwMode="auto">
              <a:xfrm>
                <a:off x="3984627" y="3114676"/>
                <a:ext cx="1366838" cy="989013"/>
              </a:xfrm>
              <a:prstGeom prst="rect">
                <a:avLst/>
              </a:prstGeom>
              <a:noFill/>
              <a:ln w="3175" cap="sq">
                <a:solidFill>
                  <a:srgbClr val="C0BFC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7" name="Rectangle 377"/>
              <p:cNvSpPr>
                <a:spLocks noChangeArrowheads="1"/>
              </p:cNvSpPr>
              <p:nvPr/>
            </p:nvSpPr>
            <p:spPr bwMode="auto">
              <a:xfrm>
                <a:off x="3973514" y="3105151"/>
                <a:ext cx="711200" cy="987425"/>
              </a:xfrm>
              <a:prstGeom prst="rect">
                <a:avLst/>
              </a:prstGeom>
              <a:solidFill>
                <a:srgbClr val="FFFF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8" name="Rectangle 378"/>
              <p:cNvSpPr>
                <a:spLocks noChangeArrowheads="1"/>
              </p:cNvSpPr>
              <p:nvPr/>
            </p:nvSpPr>
            <p:spPr bwMode="auto">
              <a:xfrm>
                <a:off x="4684714" y="3105151"/>
                <a:ext cx="36513" cy="987425"/>
              </a:xfrm>
              <a:prstGeom prst="rect">
                <a:avLst/>
              </a:prstGeom>
              <a:solidFill>
                <a:srgbClr val="FEF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9" name="Rectangle 379"/>
              <p:cNvSpPr>
                <a:spLocks noChangeArrowheads="1"/>
              </p:cNvSpPr>
              <p:nvPr/>
            </p:nvSpPr>
            <p:spPr bwMode="auto">
              <a:xfrm>
                <a:off x="4721227" y="3105151"/>
                <a:ext cx="30163" cy="987425"/>
              </a:xfrm>
              <a:prstGeom prst="rect">
                <a:avLst/>
              </a:prstGeom>
              <a:solidFill>
                <a:srgbClr val="FEFE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10" name="Rectangle 380"/>
              <p:cNvSpPr>
                <a:spLocks noChangeArrowheads="1"/>
              </p:cNvSpPr>
              <p:nvPr/>
            </p:nvSpPr>
            <p:spPr bwMode="auto">
              <a:xfrm>
                <a:off x="4751389" y="3105151"/>
                <a:ext cx="36513" cy="987425"/>
              </a:xfrm>
              <a:prstGeom prst="rect">
                <a:avLst/>
              </a:prstGeom>
              <a:solidFill>
                <a:srgbClr val="FDFD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11" name="Rectangle 381"/>
              <p:cNvSpPr>
                <a:spLocks noChangeArrowheads="1"/>
              </p:cNvSpPr>
              <p:nvPr/>
            </p:nvSpPr>
            <p:spPr bwMode="auto">
              <a:xfrm>
                <a:off x="4787902" y="3105151"/>
                <a:ext cx="34925" cy="987425"/>
              </a:xfrm>
              <a:prstGeom prst="rect">
                <a:avLst/>
              </a:prstGeom>
              <a:solidFill>
                <a:srgbClr val="FCFC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12" name="Rectangle 382"/>
              <p:cNvSpPr>
                <a:spLocks noChangeArrowheads="1"/>
              </p:cNvSpPr>
              <p:nvPr/>
            </p:nvSpPr>
            <p:spPr bwMode="auto">
              <a:xfrm>
                <a:off x="4822827" y="3105151"/>
                <a:ext cx="28575" cy="987425"/>
              </a:xfrm>
              <a:prstGeom prst="rect">
                <a:avLst/>
              </a:prstGeom>
              <a:solidFill>
                <a:srgbClr val="FBFBD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13" name="Rectangle 383"/>
              <p:cNvSpPr>
                <a:spLocks noChangeArrowheads="1"/>
              </p:cNvSpPr>
              <p:nvPr/>
            </p:nvSpPr>
            <p:spPr bwMode="auto">
              <a:xfrm>
                <a:off x="4851402" y="3105151"/>
                <a:ext cx="26988" cy="987425"/>
              </a:xfrm>
              <a:prstGeom prst="rect">
                <a:avLst/>
              </a:prstGeom>
              <a:solidFill>
                <a:srgbClr val="FAFA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14" name="Rectangle 384"/>
              <p:cNvSpPr>
                <a:spLocks noChangeArrowheads="1"/>
              </p:cNvSpPr>
              <p:nvPr/>
            </p:nvSpPr>
            <p:spPr bwMode="auto">
              <a:xfrm>
                <a:off x="4878389" y="3105151"/>
                <a:ext cx="28575" cy="987425"/>
              </a:xfrm>
              <a:prstGeom prst="rect">
                <a:avLst/>
              </a:prstGeom>
              <a:solidFill>
                <a:srgbClr val="FAFAD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15" name="Rectangle 385"/>
              <p:cNvSpPr>
                <a:spLocks noChangeArrowheads="1"/>
              </p:cNvSpPr>
              <p:nvPr/>
            </p:nvSpPr>
            <p:spPr bwMode="auto">
              <a:xfrm>
                <a:off x="4906964" y="3105151"/>
                <a:ext cx="31750" cy="987425"/>
              </a:xfrm>
              <a:prstGeom prst="rect">
                <a:avLst/>
              </a:prstGeom>
              <a:solidFill>
                <a:srgbClr val="F9F9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16" name="Rectangle 386"/>
              <p:cNvSpPr>
                <a:spLocks noChangeArrowheads="1"/>
              </p:cNvSpPr>
              <p:nvPr/>
            </p:nvSpPr>
            <p:spPr bwMode="auto">
              <a:xfrm>
                <a:off x="4938714" y="3105151"/>
                <a:ext cx="34925" cy="987425"/>
              </a:xfrm>
              <a:prstGeom prst="rect">
                <a:avLst/>
              </a:prstGeom>
              <a:solidFill>
                <a:srgbClr val="F9F9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17" name="Rectangle 387"/>
              <p:cNvSpPr>
                <a:spLocks noChangeArrowheads="1"/>
              </p:cNvSpPr>
              <p:nvPr/>
            </p:nvSpPr>
            <p:spPr bwMode="auto">
              <a:xfrm>
                <a:off x="4973639" y="3105151"/>
                <a:ext cx="34925" cy="987425"/>
              </a:xfrm>
              <a:prstGeom prst="rect">
                <a:avLst/>
              </a:prstGeom>
              <a:solidFill>
                <a:srgbClr val="F8F8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18" name="Rectangle 388"/>
              <p:cNvSpPr>
                <a:spLocks noChangeArrowheads="1"/>
              </p:cNvSpPr>
              <p:nvPr/>
            </p:nvSpPr>
            <p:spPr bwMode="auto">
              <a:xfrm>
                <a:off x="5008564" y="3105151"/>
                <a:ext cx="36513" cy="987425"/>
              </a:xfrm>
              <a:prstGeom prst="rect">
                <a:avLst/>
              </a:prstGeom>
              <a:solidFill>
                <a:srgbClr val="F8F8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19" name="Rectangle 389"/>
              <p:cNvSpPr>
                <a:spLocks noChangeArrowheads="1"/>
              </p:cNvSpPr>
              <p:nvPr/>
            </p:nvSpPr>
            <p:spPr bwMode="auto">
              <a:xfrm>
                <a:off x="5045077" y="3105151"/>
                <a:ext cx="31750" cy="987425"/>
              </a:xfrm>
              <a:prstGeom prst="rect">
                <a:avLst/>
              </a:prstGeom>
              <a:solidFill>
                <a:srgbClr val="F7F7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20" name="Rectangle 390"/>
              <p:cNvSpPr>
                <a:spLocks noChangeArrowheads="1"/>
              </p:cNvSpPr>
              <p:nvPr/>
            </p:nvSpPr>
            <p:spPr bwMode="auto">
              <a:xfrm>
                <a:off x="5076827" y="3105151"/>
                <a:ext cx="34925" cy="987425"/>
              </a:xfrm>
              <a:prstGeom prst="rect">
                <a:avLst/>
              </a:prstGeom>
              <a:solidFill>
                <a:srgbClr val="F6F6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21" name="Rectangle 391"/>
              <p:cNvSpPr>
                <a:spLocks noChangeArrowheads="1"/>
              </p:cNvSpPr>
              <p:nvPr/>
            </p:nvSpPr>
            <p:spPr bwMode="auto">
              <a:xfrm>
                <a:off x="5111752" y="3105151"/>
                <a:ext cx="34925" cy="987425"/>
              </a:xfrm>
              <a:prstGeom prst="rect">
                <a:avLst/>
              </a:prstGeom>
              <a:solidFill>
                <a:srgbClr val="F5F5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22" name="Rectangle 392"/>
              <p:cNvSpPr>
                <a:spLocks noChangeArrowheads="1"/>
              </p:cNvSpPr>
              <p:nvPr/>
            </p:nvSpPr>
            <p:spPr bwMode="auto">
              <a:xfrm>
                <a:off x="5146677" y="3105151"/>
                <a:ext cx="31750" cy="987425"/>
              </a:xfrm>
              <a:prstGeom prst="rect">
                <a:avLst/>
              </a:prstGeom>
              <a:solidFill>
                <a:srgbClr val="F5F5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23" name="Rectangle 393"/>
              <p:cNvSpPr>
                <a:spLocks noChangeArrowheads="1"/>
              </p:cNvSpPr>
              <p:nvPr/>
            </p:nvSpPr>
            <p:spPr bwMode="auto">
              <a:xfrm>
                <a:off x="5178427" y="3105151"/>
                <a:ext cx="28575" cy="987425"/>
              </a:xfrm>
              <a:prstGeom prst="rect">
                <a:avLst/>
              </a:prstGeom>
              <a:solidFill>
                <a:srgbClr val="F4F4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24" name="Rectangle 394"/>
              <p:cNvSpPr>
                <a:spLocks noChangeArrowheads="1"/>
              </p:cNvSpPr>
              <p:nvPr/>
            </p:nvSpPr>
            <p:spPr bwMode="auto">
              <a:xfrm>
                <a:off x="5207002" y="3105151"/>
                <a:ext cx="26988" cy="987425"/>
              </a:xfrm>
              <a:prstGeom prst="rect">
                <a:avLst/>
              </a:prstGeom>
              <a:solidFill>
                <a:srgbClr val="F3F3B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25" name="Rectangle 395"/>
              <p:cNvSpPr>
                <a:spLocks noChangeArrowheads="1"/>
              </p:cNvSpPr>
              <p:nvPr/>
            </p:nvSpPr>
            <p:spPr bwMode="auto">
              <a:xfrm>
                <a:off x="5233989" y="3105151"/>
                <a:ext cx="31750" cy="987425"/>
              </a:xfrm>
              <a:prstGeom prst="rect">
                <a:avLst/>
              </a:prstGeom>
              <a:solidFill>
                <a:srgbClr val="F2F2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26" name="Rectangle 396"/>
              <p:cNvSpPr>
                <a:spLocks noChangeArrowheads="1"/>
              </p:cNvSpPr>
              <p:nvPr/>
            </p:nvSpPr>
            <p:spPr bwMode="auto">
              <a:xfrm>
                <a:off x="5265739" y="3105151"/>
                <a:ext cx="31750" cy="987425"/>
              </a:xfrm>
              <a:prstGeom prst="rect">
                <a:avLst/>
              </a:prstGeom>
              <a:solidFill>
                <a:srgbClr val="F2F2B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27" name="Rectangle 397"/>
              <p:cNvSpPr>
                <a:spLocks noChangeArrowheads="1"/>
              </p:cNvSpPr>
              <p:nvPr/>
            </p:nvSpPr>
            <p:spPr bwMode="auto">
              <a:xfrm>
                <a:off x="5297489" y="3105151"/>
                <a:ext cx="34925" cy="987425"/>
              </a:xfrm>
              <a:prstGeom prst="rect">
                <a:avLst/>
              </a:prstGeom>
              <a:solidFill>
                <a:srgbClr val="F1F1B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28" name="Rectangle 398"/>
              <p:cNvSpPr>
                <a:spLocks noChangeArrowheads="1"/>
              </p:cNvSpPr>
              <p:nvPr/>
            </p:nvSpPr>
            <p:spPr bwMode="auto">
              <a:xfrm>
                <a:off x="5332414" y="3105151"/>
                <a:ext cx="7938" cy="987425"/>
              </a:xfrm>
              <a:prstGeom prst="rect">
                <a:avLst/>
              </a:prstGeom>
              <a:solidFill>
                <a:srgbClr val="F0F0B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29" name="Rectangle 399"/>
              <p:cNvSpPr>
                <a:spLocks noChangeArrowheads="1"/>
              </p:cNvSpPr>
              <p:nvPr/>
            </p:nvSpPr>
            <p:spPr bwMode="auto">
              <a:xfrm>
                <a:off x="3973514" y="3105151"/>
                <a:ext cx="1366838" cy="987425"/>
              </a:xfrm>
              <a:prstGeom prst="rect">
                <a:avLst/>
              </a:pr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0" name="Rectangle 400"/>
              <p:cNvSpPr>
                <a:spLocks noChangeArrowheads="1"/>
              </p:cNvSpPr>
              <p:nvPr/>
            </p:nvSpPr>
            <p:spPr bwMode="auto">
              <a:xfrm>
                <a:off x="4530727" y="3125789"/>
                <a:ext cx="368419" cy="640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«</a:t>
                </a:r>
                <a:r>
                  <a:rPr kumimoji="0" lang="en-US" altLang="en-US" sz="1000" b="0" i="0" u="none" strike="noStrike" cap="none" normalizeH="0" baseline="0" dirty="0" err="1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FeatureType</a:t>
                </a:r>
                <a:r>
                  <a:rPr kumimoji="0" lang="en-US" altLang="en-US" sz="10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»</a:t>
                </a:r>
                <a:endParaRPr kumimoji="0" lang="en-US" altLang="en-US" sz="4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1" name="Rectangle 401"/>
              <p:cNvSpPr>
                <a:spLocks noChangeArrowheads="1"/>
              </p:cNvSpPr>
              <p:nvPr/>
            </p:nvSpPr>
            <p:spPr bwMode="auto">
              <a:xfrm>
                <a:off x="4505327" y="3171826"/>
                <a:ext cx="456593" cy="640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1" i="0" u="none" strike="noStrike" cap="none" normalizeH="0" baseline="0" dirty="0" err="1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ObservingFacility</a:t>
                </a:r>
                <a:endParaRPr kumimoji="0" lang="en-US" altLang="en-US" sz="4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2" name="Line 402"/>
              <p:cNvSpPr>
                <a:spLocks noChangeShapeType="1"/>
              </p:cNvSpPr>
              <p:nvPr/>
            </p:nvSpPr>
            <p:spPr bwMode="auto">
              <a:xfrm>
                <a:off x="3973514" y="3235326"/>
                <a:ext cx="1366838" cy="0"/>
              </a:xfrm>
              <a:prstGeom prst="line">
                <a:avLst/>
              </a:pr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3" name="Rectangle 403"/>
              <p:cNvSpPr>
                <a:spLocks noChangeArrowheads="1"/>
              </p:cNvSpPr>
              <p:nvPr/>
            </p:nvSpPr>
            <p:spPr bwMode="auto">
              <a:xfrm>
                <a:off x="3990977" y="3249614"/>
                <a:ext cx="47163" cy="640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4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4" name="Rectangle 404"/>
              <p:cNvSpPr>
                <a:spLocks noChangeArrowheads="1"/>
              </p:cNvSpPr>
              <p:nvPr/>
            </p:nvSpPr>
            <p:spPr bwMode="auto">
              <a:xfrm>
                <a:off x="4051302" y="3249614"/>
                <a:ext cx="761443" cy="640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belongsToSet  :CharacterString</a:t>
                </a:r>
                <a:endParaRPr kumimoji="0" lang="en-US" altLang="en-US" sz="4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5" name="Rectangle 405"/>
              <p:cNvSpPr>
                <a:spLocks noChangeArrowheads="1"/>
              </p:cNvSpPr>
              <p:nvPr/>
            </p:nvSpPr>
            <p:spPr bwMode="auto">
              <a:xfrm>
                <a:off x="3990977" y="3294064"/>
                <a:ext cx="47163" cy="640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4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6" name="Rectangle 407"/>
              <p:cNvSpPr>
                <a:spLocks noChangeArrowheads="1"/>
              </p:cNvSpPr>
              <p:nvPr/>
            </p:nvSpPr>
            <p:spPr bwMode="auto">
              <a:xfrm>
                <a:off x="4051301" y="3294063"/>
                <a:ext cx="667801" cy="640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dirty="0" err="1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dateEstablished</a:t>
                </a:r>
                <a:r>
                  <a:rPr kumimoji="0" lang="en-US" altLang="en-US" sz="1000" b="0" i="0" u="none" strike="noStrike" cap="none" normalizeH="0" baseline="0" dirty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 :</a:t>
                </a:r>
                <a:r>
                  <a:rPr kumimoji="0" lang="en-US" altLang="en-US" sz="1000" b="0" i="0" u="none" strike="noStrike" cap="none" normalizeH="0" baseline="0" dirty="0" err="1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DateTime</a:t>
                </a:r>
                <a:endParaRPr kumimoji="0" lang="en-US" altLang="en-US" sz="4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7" name="Rectangle 408"/>
              <p:cNvSpPr>
                <a:spLocks noChangeArrowheads="1"/>
              </p:cNvSpPr>
              <p:nvPr/>
            </p:nvSpPr>
            <p:spPr bwMode="auto">
              <a:xfrm>
                <a:off x="3990976" y="3340101"/>
                <a:ext cx="47163" cy="640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4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8" name="Rectangle 409"/>
              <p:cNvSpPr>
                <a:spLocks noChangeArrowheads="1"/>
              </p:cNvSpPr>
              <p:nvPr/>
            </p:nvSpPr>
            <p:spPr bwMode="auto">
              <a:xfrm>
                <a:off x="4051301" y="3340101"/>
                <a:ext cx="773064" cy="640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dirty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observations  :Observation [1..*]</a:t>
                </a:r>
                <a:endParaRPr kumimoji="0" lang="en-US" altLang="en-US" sz="4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9" name="Rectangle 410"/>
              <p:cNvSpPr>
                <a:spLocks noChangeArrowheads="1"/>
              </p:cNvSpPr>
              <p:nvPr/>
            </p:nvSpPr>
            <p:spPr bwMode="auto">
              <a:xfrm>
                <a:off x="3984626" y="3397251"/>
                <a:ext cx="1344613" cy="44450"/>
              </a:xfrm>
              <a:prstGeom prst="rect">
                <a:avLst/>
              </a:prstGeom>
              <a:solidFill>
                <a:srgbClr val="FFFFC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40" name="Rectangle 411"/>
              <p:cNvSpPr>
                <a:spLocks noChangeArrowheads="1"/>
              </p:cNvSpPr>
              <p:nvPr/>
            </p:nvSpPr>
            <p:spPr bwMode="auto">
              <a:xfrm>
                <a:off x="3987801" y="3400426"/>
                <a:ext cx="1338263" cy="38100"/>
              </a:xfrm>
              <a:prstGeom prst="rect">
                <a:avLst/>
              </a:prstGeom>
              <a:solidFill>
                <a:srgbClr val="FFFF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41" name="Rectangle 412"/>
              <p:cNvSpPr>
                <a:spLocks noChangeArrowheads="1"/>
              </p:cNvSpPr>
              <p:nvPr/>
            </p:nvSpPr>
            <p:spPr bwMode="auto">
              <a:xfrm>
                <a:off x="3995739" y="3400426"/>
                <a:ext cx="259055" cy="640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«Phase 3»</a:t>
                </a:r>
                <a:endParaRPr kumimoji="0" lang="en-US" altLang="en-US" sz="4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2" name="Rectangle 413"/>
              <p:cNvSpPr>
                <a:spLocks noChangeArrowheads="1"/>
              </p:cNvSpPr>
              <p:nvPr/>
            </p:nvSpPr>
            <p:spPr bwMode="auto">
              <a:xfrm>
                <a:off x="3990976" y="3446463"/>
                <a:ext cx="47163" cy="640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4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3" name="Rectangle 414"/>
              <p:cNvSpPr>
                <a:spLocks noChangeArrowheads="1"/>
              </p:cNvSpPr>
              <p:nvPr/>
            </p:nvSpPr>
            <p:spPr bwMode="auto">
              <a:xfrm>
                <a:off x="4051301" y="3446463"/>
                <a:ext cx="1069029" cy="640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altitudeOrDepth  :AltitudeOrDepthType [0..1]</a:t>
                </a:r>
                <a:endParaRPr kumimoji="0" lang="en-US" altLang="en-US" sz="4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4" name="Rectangle 415"/>
              <p:cNvSpPr>
                <a:spLocks noChangeArrowheads="1"/>
              </p:cNvSpPr>
              <p:nvPr/>
            </p:nvSpPr>
            <p:spPr bwMode="auto">
              <a:xfrm>
                <a:off x="3990976" y="3490913"/>
                <a:ext cx="47163" cy="640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4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5" name="Rectangle 416"/>
              <p:cNvSpPr>
                <a:spLocks noChangeArrowheads="1"/>
              </p:cNvSpPr>
              <p:nvPr/>
            </p:nvSpPr>
            <p:spPr bwMode="auto">
              <a:xfrm>
                <a:off x="4051301" y="3490913"/>
                <a:ext cx="907034" cy="640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climateZone  :ClimateZoneType [0..1]</a:t>
                </a:r>
                <a:endParaRPr kumimoji="0" lang="en-US" altLang="en-US" sz="4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6" name="Rectangle 417"/>
              <p:cNvSpPr>
                <a:spLocks noChangeArrowheads="1"/>
              </p:cNvSpPr>
              <p:nvPr/>
            </p:nvSpPr>
            <p:spPr bwMode="auto">
              <a:xfrm>
                <a:off x="3990976" y="3536951"/>
                <a:ext cx="47163" cy="640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4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7" name="Rectangle 418"/>
              <p:cNvSpPr>
                <a:spLocks noChangeArrowheads="1"/>
              </p:cNvSpPr>
              <p:nvPr/>
            </p:nvSpPr>
            <p:spPr bwMode="auto">
              <a:xfrm>
                <a:off x="4051301" y="3536951"/>
                <a:ext cx="1123027" cy="640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localTopography  :LocalTopographyType [0..1]</a:t>
                </a:r>
                <a:endParaRPr kumimoji="0" lang="en-US" altLang="en-US" sz="4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8" name="Rectangle 419"/>
              <p:cNvSpPr>
                <a:spLocks noChangeArrowheads="1"/>
              </p:cNvSpPr>
              <p:nvPr/>
            </p:nvSpPr>
            <p:spPr bwMode="auto">
              <a:xfrm>
                <a:off x="3990976" y="3582988"/>
                <a:ext cx="47163" cy="640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4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9" name="Rectangle 420"/>
              <p:cNvSpPr>
                <a:spLocks noChangeArrowheads="1"/>
              </p:cNvSpPr>
              <p:nvPr/>
            </p:nvSpPr>
            <p:spPr bwMode="auto">
              <a:xfrm>
                <a:off x="4051301" y="3582988"/>
                <a:ext cx="1120976" cy="640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relativeElevation  :RelativeElevationType [0..1]</a:t>
                </a:r>
                <a:endParaRPr kumimoji="0" lang="en-US" altLang="en-US" sz="4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0" name="Rectangle 421"/>
              <p:cNvSpPr>
                <a:spLocks noChangeArrowheads="1"/>
              </p:cNvSpPr>
              <p:nvPr/>
            </p:nvSpPr>
            <p:spPr bwMode="auto">
              <a:xfrm>
                <a:off x="3990976" y="3629026"/>
                <a:ext cx="47163" cy="640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4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1" name="Rectangle 422"/>
              <p:cNvSpPr>
                <a:spLocks noChangeArrowheads="1"/>
              </p:cNvSpPr>
              <p:nvPr/>
            </p:nvSpPr>
            <p:spPr bwMode="auto">
              <a:xfrm>
                <a:off x="4051301" y="3629026"/>
                <a:ext cx="958298" cy="640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surfaceCover  :SurfaceCoverType [0..1]</a:t>
                </a:r>
                <a:endParaRPr kumimoji="0" lang="en-US" altLang="en-US" sz="4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2" name="Rectangle 423"/>
              <p:cNvSpPr>
                <a:spLocks noChangeArrowheads="1"/>
              </p:cNvSpPr>
              <p:nvPr/>
            </p:nvSpPr>
            <p:spPr bwMode="auto">
              <a:xfrm>
                <a:off x="3990976" y="3675063"/>
                <a:ext cx="47163" cy="640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4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3" name="Rectangle 424"/>
              <p:cNvSpPr>
                <a:spLocks noChangeArrowheads="1"/>
              </p:cNvSpPr>
              <p:nvPr/>
            </p:nvSpPr>
            <p:spPr bwMode="auto">
              <a:xfrm>
                <a:off x="4051301" y="3675063"/>
                <a:ext cx="1600809" cy="640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surfaceCoverClassification  :SurfaceCoverClassificationType [0..1]</a:t>
                </a:r>
                <a:endParaRPr kumimoji="0" lang="en-US" altLang="en-US" sz="4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4" name="Rectangle 425"/>
              <p:cNvSpPr>
                <a:spLocks noChangeArrowheads="1"/>
              </p:cNvSpPr>
              <p:nvPr/>
            </p:nvSpPr>
            <p:spPr bwMode="auto">
              <a:xfrm>
                <a:off x="3990976" y="3719513"/>
                <a:ext cx="47163" cy="640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4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5" name="Rectangle 426"/>
              <p:cNvSpPr>
                <a:spLocks noChangeArrowheads="1"/>
              </p:cNvSpPr>
              <p:nvPr/>
            </p:nvSpPr>
            <p:spPr bwMode="auto">
              <a:xfrm>
                <a:off x="4051301" y="3719513"/>
                <a:ext cx="1216669" cy="640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surfaceRoughness  :SurfaceRoughnessType [0..1]</a:t>
                </a:r>
                <a:endParaRPr kumimoji="0" lang="en-US" altLang="en-US" sz="4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6" name="Rectangle 427"/>
              <p:cNvSpPr>
                <a:spLocks noChangeArrowheads="1"/>
              </p:cNvSpPr>
              <p:nvPr/>
            </p:nvSpPr>
            <p:spPr bwMode="auto">
              <a:xfrm>
                <a:off x="3990976" y="3765551"/>
                <a:ext cx="47163" cy="640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4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7" name="Rectangle 428"/>
              <p:cNvSpPr>
                <a:spLocks noChangeArrowheads="1"/>
              </p:cNvSpPr>
              <p:nvPr/>
            </p:nvSpPr>
            <p:spPr bwMode="auto">
              <a:xfrm>
                <a:off x="4051301" y="3765551"/>
                <a:ext cx="1261781" cy="640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topographicContext  :TopographicContextType [0..1]</a:t>
                </a:r>
                <a:endParaRPr kumimoji="0" lang="en-US" altLang="en-US" sz="4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8" name="Rectangle 429"/>
              <p:cNvSpPr>
                <a:spLocks noChangeArrowheads="1"/>
              </p:cNvSpPr>
              <p:nvPr/>
            </p:nvSpPr>
            <p:spPr bwMode="auto">
              <a:xfrm>
                <a:off x="3984626" y="3822701"/>
                <a:ext cx="1344613" cy="44450"/>
              </a:xfrm>
              <a:prstGeom prst="rect">
                <a:avLst/>
              </a:prstGeom>
              <a:solidFill>
                <a:srgbClr val="FFFFC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59" name="Rectangle 430"/>
              <p:cNvSpPr>
                <a:spLocks noChangeArrowheads="1"/>
              </p:cNvSpPr>
              <p:nvPr/>
            </p:nvSpPr>
            <p:spPr bwMode="auto">
              <a:xfrm>
                <a:off x="3987801" y="3825876"/>
                <a:ext cx="1338263" cy="38100"/>
              </a:xfrm>
              <a:prstGeom prst="rect">
                <a:avLst/>
              </a:prstGeom>
              <a:solidFill>
                <a:srgbClr val="FFFF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60" name="Rectangle 431"/>
              <p:cNvSpPr>
                <a:spLocks noChangeArrowheads="1"/>
              </p:cNvSpPr>
              <p:nvPr/>
            </p:nvSpPr>
            <p:spPr bwMode="auto">
              <a:xfrm>
                <a:off x="3995739" y="3825876"/>
                <a:ext cx="259055" cy="640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«Phase 2»</a:t>
                </a:r>
                <a:endParaRPr kumimoji="0" lang="en-US" altLang="en-US" sz="4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1" name="Rectangle 432"/>
              <p:cNvSpPr>
                <a:spLocks noChangeArrowheads="1"/>
              </p:cNvSpPr>
              <p:nvPr/>
            </p:nvSpPr>
            <p:spPr bwMode="auto">
              <a:xfrm>
                <a:off x="3990976" y="3871913"/>
                <a:ext cx="47163" cy="640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4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2" name="Rectangle 433"/>
              <p:cNvSpPr>
                <a:spLocks noChangeArrowheads="1"/>
              </p:cNvSpPr>
              <p:nvPr/>
            </p:nvSpPr>
            <p:spPr bwMode="auto">
              <a:xfrm>
                <a:off x="4051301" y="3871913"/>
                <a:ext cx="992474" cy="640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facilityType  :ObservingFacilityType [0..1]</a:t>
                </a:r>
                <a:endParaRPr kumimoji="0" lang="en-US" altLang="en-US" sz="4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3" name="Rectangle 434"/>
              <p:cNvSpPr>
                <a:spLocks noChangeArrowheads="1"/>
              </p:cNvSpPr>
              <p:nvPr/>
            </p:nvSpPr>
            <p:spPr bwMode="auto">
              <a:xfrm>
                <a:off x="3984626" y="3927476"/>
                <a:ext cx="1344613" cy="46038"/>
              </a:xfrm>
              <a:prstGeom prst="rect">
                <a:avLst/>
              </a:prstGeom>
              <a:solidFill>
                <a:srgbClr val="FFFFC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64" name="Rectangle 435"/>
              <p:cNvSpPr>
                <a:spLocks noChangeArrowheads="1"/>
              </p:cNvSpPr>
              <p:nvPr/>
            </p:nvSpPr>
            <p:spPr bwMode="auto">
              <a:xfrm>
                <a:off x="3987801" y="3930651"/>
                <a:ext cx="1338263" cy="39688"/>
              </a:xfrm>
              <a:prstGeom prst="rect">
                <a:avLst/>
              </a:prstGeom>
              <a:solidFill>
                <a:srgbClr val="FFFF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65" name="Rectangle 436"/>
              <p:cNvSpPr>
                <a:spLocks noChangeArrowheads="1"/>
              </p:cNvSpPr>
              <p:nvPr/>
            </p:nvSpPr>
            <p:spPr bwMode="auto">
              <a:xfrm>
                <a:off x="3995739" y="3930651"/>
                <a:ext cx="262472" cy="640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«voidable»</a:t>
                </a:r>
                <a:endParaRPr kumimoji="0" lang="en-US" altLang="en-US" sz="4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6" name="Rectangle 437"/>
              <p:cNvSpPr>
                <a:spLocks noChangeArrowheads="1"/>
              </p:cNvSpPr>
              <p:nvPr/>
            </p:nvSpPr>
            <p:spPr bwMode="auto">
              <a:xfrm>
                <a:off x="3990976" y="3976688"/>
                <a:ext cx="47163" cy="640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4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7" name="Rectangle 438"/>
              <p:cNvSpPr>
                <a:spLocks noChangeArrowheads="1"/>
              </p:cNvSpPr>
              <p:nvPr/>
            </p:nvSpPr>
            <p:spPr bwMode="auto">
              <a:xfrm>
                <a:off x="4051301" y="3976688"/>
                <a:ext cx="700610" cy="640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territoryName  :TerritoryType</a:t>
                </a:r>
                <a:endParaRPr kumimoji="0" lang="en-US" altLang="en-US" sz="4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8" name="Rectangle 439"/>
              <p:cNvSpPr>
                <a:spLocks noChangeArrowheads="1"/>
              </p:cNvSpPr>
              <p:nvPr/>
            </p:nvSpPr>
            <p:spPr bwMode="auto">
              <a:xfrm>
                <a:off x="3990976" y="4022726"/>
                <a:ext cx="47163" cy="640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4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9" name="Rectangle 440"/>
              <p:cNvSpPr>
                <a:spLocks noChangeArrowheads="1"/>
              </p:cNvSpPr>
              <p:nvPr/>
            </p:nvSpPr>
            <p:spPr bwMode="auto">
              <a:xfrm>
                <a:off x="4051301" y="4022726"/>
                <a:ext cx="766228" cy="640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dirty="0" err="1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wmoRegion</a:t>
                </a:r>
                <a:r>
                  <a:rPr kumimoji="0" lang="en-US" altLang="en-US" sz="1000" b="0" i="0" u="none" strike="noStrike" cap="none" normalizeH="0" baseline="0" dirty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 :</a:t>
                </a:r>
                <a:r>
                  <a:rPr kumimoji="0" lang="en-US" altLang="en-US" sz="1000" b="0" i="0" u="none" strike="noStrike" cap="none" normalizeH="0" baseline="0" dirty="0" err="1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WMORegionType</a:t>
                </a:r>
                <a:endParaRPr kumimoji="0" lang="en-US" altLang="en-US" sz="4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70" name="Group 69"/>
            <p:cNvGrpSpPr/>
            <p:nvPr/>
          </p:nvGrpSpPr>
          <p:grpSpPr>
            <a:xfrm>
              <a:off x="4589464" y="2376488"/>
              <a:ext cx="1481058" cy="485776"/>
              <a:chOff x="4589464" y="2376488"/>
              <a:chExt cx="1481058" cy="485776"/>
            </a:xfrm>
          </p:grpSpPr>
          <p:sp>
            <p:nvSpPr>
              <p:cNvPr id="71" name="Rectangle 488"/>
              <p:cNvSpPr>
                <a:spLocks noChangeArrowheads="1"/>
              </p:cNvSpPr>
              <p:nvPr/>
            </p:nvSpPr>
            <p:spPr bwMode="auto">
              <a:xfrm>
                <a:off x="4600576" y="2387601"/>
                <a:ext cx="1060450" cy="474663"/>
              </a:xfrm>
              <a:prstGeom prst="rect">
                <a:avLst/>
              </a:prstGeom>
              <a:solidFill>
                <a:srgbClr val="C0BF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72" name="Rectangle 489"/>
              <p:cNvSpPr>
                <a:spLocks noChangeArrowheads="1"/>
              </p:cNvSpPr>
              <p:nvPr/>
            </p:nvSpPr>
            <p:spPr bwMode="auto">
              <a:xfrm>
                <a:off x="4600576" y="2387601"/>
                <a:ext cx="1060450" cy="474663"/>
              </a:xfrm>
              <a:prstGeom prst="rect">
                <a:avLst/>
              </a:prstGeom>
              <a:noFill/>
              <a:ln w="3175" cap="sq">
                <a:solidFill>
                  <a:srgbClr val="C0BFC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73" name="Rectangle 490"/>
              <p:cNvSpPr>
                <a:spLocks noChangeArrowheads="1"/>
              </p:cNvSpPr>
              <p:nvPr/>
            </p:nvSpPr>
            <p:spPr bwMode="auto">
              <a:xfrm>
                <a:off x="4589464" y="2376488"/>
                <a:ext cx="554038" cy="474663"/>
              </a:xfrm>
              <a:prstGeom prst="rect">
                <a:avLst/>
              </a:prstGeom>
              <a:solidFill>
                <a:srgbClr val="FFFF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74" name="Rectangle 491"/>
              <p:cNvSpPr>
                <a:spLocks noChangeArrowheads="1"/>
              </p:cNvSpPr>
              <p:nvPr/>
            </p:nvSpPr>
            <p:spPr bwMode="auto">
              <a:xfrm>
                <a:off x="5143501" y="2376488"/>
                <a:ext cx="23813" cy="474663"/>
              </a:xfrm>
              <a:prstGeom prst="rect">
                <a:avLst/>
              </a:prstGeom>
              <a:solidFill>
                <a:srgbClr val="FEF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75" name="Rectangle 492"/>
              <p:cNvSpPr>
                <a:spLocks noChangeArrowheads="1"/>
              </p:cNvSpPr>
              <p:nvPr/>
            </p:nvSpPr>
            <p:spPr bwMode="auto">
              <a:xfrm>
                <a:off x="5167314" y="2376488"/>
                <a:ext cx="28575" cy="474663"/>
              </a:xfrm>
              <a:prstGeom prst="rect">
                <a:avLst/>
              </a:prstGeom>
              <a:solidFill>
                <a:srgbClr val="FEFE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76" name="Rectangle 493"/>
              <p:cNvSpPr>
                <a:spLocks noChangeArrowheads="1"/>
              </p:cNvSpPr>
              <p:nvPr/>
            </p:nvSpPr>
            <p:spPr bwMode="auto">
              <a:xfrm>
                <a:off x="5195889" y="2376488"/>
                <a:ext cx="23813" cy="474663"/>
              </a:xfrm>
              <a:prstGeom prst="rect">
                <a:avLst/>
              </a:prstGeom>
              <a:solidFill>
                <a:srgbClr val="FDFD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77" name="Rectangle 494"/>
              <p:cNvSpPr>
                <a:spLocks noChangeArrowheads="1"/>
              </p:cNvSpPr>
              <p:nvPr/>
            </p:nvSpPr>
            <p:spPr bwMode="auto">
              <a:xfrm>
                <a:off x="5219701" y="2376488"/>
                <a:ext cx="28575" cy="474663"/>
              </a:xfrm>
              <a:prstGeom prst="rect">
                <a:avLst/>
              </a:prstGeom>
              <a:solidFill>
                <a:srgbClr val="FCFC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78" name="Rectangle 495"/>
              <p:cNvSpPr>
                <a:spLocks noChangeArrowheads="1"/>
              </p:cNvSpPr>
              <p:nvPr/>
            </p:nvSpPr>
            <p:spPr bwMode="auto">
              <a:xfrm>
                <a:off x="5248276" y="2376488"/>
                <a:ext cx="22225" cy="474663"/>
              </a:xfrm>
              <a:prstGeom prst="rect">
                <a:avLst/>
              </a:prstGeom>
              <a:solidFill>
                <a:srgbClr val="FBFBD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79" name="Rectangle 496"/>
              <p:cNvSpPr>
                <a:spLocks noChangeArrowheads="1"/>
              </p:cNvSpPr>
              <p:nvPr/>
            </p:nvSpPr>
            <p:spPr bwMode="auto">
              <a:xfrm>
                <a:off x="5270501" y="2376488"/>
                <a:ext cx="23813" cy="474663"/>
              </a:xfrm>
              <a:prstGeom prst="rect">
                <a:avLst/>
              </a:prstGeom>
              <a:solidFill>
                <a:srgbClr val="FAFA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80" name="Rectangle 497"/>
              <p:cNvSpPr>
                <a:spLocks noChangeArrowheads="1"/>
              </p:cNvSpPr>
              <p:nvPr/>
            </p:nvSpPr>
            <p:spPr bwMode="auto">
              <a:xfrm>
                <a:off x="5294314" y="2376488"/>
                <a:ext cx="20638" cy="474663"/>
              </a:xfrm>
              <a:prstGeom prst="rect">
                <a:avLst/>
              </a:prstGeom>
              <a:solidFill>
                <a:srgbClr val="FAFAD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81" name="Rectangle 498"/>
              <p:cNvSpPr>
                <a:spLocks noChangeArrowheads="1"/>
              </p:cNvSpPr>
              <p:nvPr/>
            </p:nvSpPr>
            <p:spPr bwMode="auto">
              <a:xfrm>
                <a:off x="5314951" y="2376488"/>
                <a:ext cx="25400" cy="474663"/>
              </a:xfrm>
              <a:prstGeom prst="rect">
                <a:avLst/>
              </a:prstGeom>
              <a:solidFill>
                <a:srgbClr val="F9F9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82" name="Rectangle 499"/>
              <p:cNvSpPr>
                <a:spLocks noChangeArrowheads="1"/>
              </p:cNvSpPr>
              <p:nvPr/>
            </p:nvSpPr>
            <p:spPr bwMode="auto">
              <a:xfrm>
                <a:off x="5340351" y="2376488"/>
                <a:ext cx="28575" cy="474663"/>
              </a:xfrm>
              <a:prstGeom prst="rect">
                <a:avLst/>
              </a:prstGeom>
              <a:solidFill>
                <a:srgbClr val="F9F9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83" name="Rectangle 500"/>
              <p:cNvSpPr>
                <a:spLocks noChangeArrowheads="1"/>
              </p:cNvSpPr>
              <p:nvPr/>
            </p:nvSpPr>
            <p:spPr bwMode="auto">
              <a:xfrm>
                <a:off x="5368926" y="2376488"/>
                <a:ext cx="23813" cy="474663"/>
              </a:xfrm>
              <a:prstGeom prst="rect">
                <a:avLst/>
              </a:prstGeom>
              <a:solidFill>
                <a:srgbClr val="F8F8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84" name="Rectangle 501"/>
              <p:cNvSpPr>
                <a:spLocks noChangeArrowheads="1"/>
              </p:cNvSpPr>
              <p:nvPr/>
            </p:nvSpPr>
            <p:spPr bwMode="auto">
              <a:xfrm>
                <a:off x="5392739" y="2376488"/>
                <a:ext cx="28575" cy="474663"/>
              </a:xfrm>
              <a:prstGeom prst="rect">
                <a:avLst/>
              </a:prstGeom>
              <a:solidFill>
                <a:srgbClr val="F8F8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85" name="Rectangle 502"/>
              <p:cNvSpPr>
                <a:spLocks noChangeArrowheads="1"/>
              </p:cNvSpPr>
              <p:nvPr/>
            </p:nvSpPr>
            <p:spPr bwMode="auto">
              <a:xfrm>
                <a:off x="5421314" y="2376488"/>
                <a:ext cx="23813" cy="474663"/>
              </a:xfrm>
              <a:prstGeom prst="rect">
                <a:avLst/>
              </a:prstGeom>
              <a:solidFill>
                <a:srgbClr val="F7F7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86" name="Rectangle 503"/>
              <p:cNvSpPr>
                <a:spLocks noChangeArrowheads="1"/>
              </p:cNvSpPr>
              <p:nvPr/>
            </p:nvSpPr>
            <p:spPr bwMode="auto">
              <a:xfrm>
                <a:off x="5445126" y="2376488"/>
                <a:ext cx="28575" cy="474663"/>
              </a:xfrm>
              <a:prstGeom prst="rect">
                <a:avLst/>
              </a:prstGeom>
              <a:solidFill>
                <a:srgbClr val="F6F6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87" name="Rectangle 504"/>
              <p:cNvSpPr>
                <a:spLocks noChangeArrowheads="1"/>
              </p:cNvSpPr>
              <p:nvPr/>
            </p:nvSpPr>
            <p:spPr bwMode="auto">
              <a:xfrm>
                <a:off x="5473701" y="2376488"/>
                <a:ext cx="25400" cy="474663"/>
              </a:xfrm>
              <a:prstGeom prst="rect">
                <a:avLst/>
              </a:prstGeom>
              <a:solidFill>
                <a:srgbClr val="F5F5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88" name="Rectangle 505"/>
              <p:cNvSpPr>
                <a:spLocks noChangeArrowheads="1"/>
              </p:cNvSpPr>
              <p:nvPr/>
            </p:nvSpPr>
            <p:spPr bwMode="auto">
              <a:xfrm>
                <a:off x="5499101" y="2376488"/>
                <a:ext cx="23813" cy="474663"/>
              </a:xfrm>
              <a:prstGeom prst="rect">
                <a:avLst/>
              </a:prstGeom>
              <a:solidFill>
                <a:srgbClr val="F5F5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89" name="Rectangle 506"/>
              <p:cNvSpPr>
                <a:spLocks noChangeArrowheads="1"/>
              </p:cNvSpPr>
              <p:nvPr/>
            </p:nvSpPr>
            <p:spPr bwMode="auto">
              <a:xfrm>
                <a:off x="5522914" y="2376488"/>
                <a:ext cx="25400" cy="474663"/>
              </a:xfrm>
              <a:prstGeom prst="rect">
                <a:avLst/>
              </a:prstGeom>
              <a:solidFill>
                <a:srgbClr val="F4F4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90" name="Rectangle 507"/>
              <p:cNvSpPr>
                <a:spLocks noChangeArrowheads="1"/>
              </p:cNvSpPr>
              <p:nvPr/>
            </p:nvSpPr>
            <p:spPr bwMode="auto">
              <a:xfrm>
                <a:off x="5548314" y="2376488"/>
                <a:ext cx="20638" cy="474663"/>
              </a:xfrm>
              <a:prstGeom prst="rect">
                <a:avLst/>
              </a:prstGeom>
              <a:solidFill>
                <a:srgbClr val="F3F3B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91" name="Rectangle 508"/>
              <p:cNvSpPr>
                <a:spLocks noChangeArrowheads="1"/>
              </p:cNvSpPr>
              <p:nvPr/>
            </p:nvSpPr>
            <p:spPr bwMode="auto">
              <a:xfrm>
                <a:off x="5568951" y="2376488"/>
                <a:ext cx="25400" cy="474663"/>
              </a:xfrm>
              <a:prstGeom prst="rect">
                <a:avLst/>
              </a:prstGeom>
              <a:solidFill>
                <a:srgbClr val="F2F2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92" name="Rectangle 509"/>
              <p:cNvSpPr>
                <a:spLocks noChangeArrowheads="1"/>
              </p:cNvSpPr>
              <p:nvPr/>
            </p:nvSpPr>
            <p:spPr bwMode="auto">
              <a:xfrm>
                <a:off x="5594351" y="2376488"/>
                <a:ext cx="23813" cy="474663"/>
              </a:xfrm>
              <a:prstGeom prst="rect">
                <a:avLst/>
              </a:prstGeom>
              <a:solidFill>
                <a:srgbClr val="F2F2B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93" name="Rectangle 510"/>
              <p:cNvSpPr>
                <a:spLocks noChangeArrowheads="1"/>
              </p:cNvSpPr>
              <p:nvPr/>
            </p:nvSpPr>
            <p:spPr bwMode="auto">
              <a:xfrm>
                <a:off x="5618164" y="2376488"/>
                <a:ext cx="28575" cy="474663"/>
              </a:xfrm>
              <a:prstGeom prst="rect">
                <a:avLst/>
              </a:prstGeom>
              <a:solidFill>
                <a:srgbClr val="F1F1B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94" name="Rectangle 511"/>
              <p:cNvSpPr>
                <a:spLocks noChangeArrowheads="1"/>
              </p:cNvSpPr>
              <p:nvPr/>
            </p:nvSpPr>
            <p:spPr bwMode="auto">
              <a:xfrm>
                <a:off x="5646739" y="2376488"/>
                <a:ext cx="3175" cy="474663"/>
              </a:xfrm>
              <a:prstGeom prst="rect">
                <a:avLst/>
              </a:prstGeom>
              <a:solidFill>
                <a:srgbClr val="F0F0B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95" name="Rectangle 512"/>
              <p:cNvSpPr>
                <a:spLocks noChangeArrowheads="1"/>
              </p:cNvSpPr>
              <p:nvPr/>
            </p:nvSpPr>
            <p:spPr bwMode="auto">
              <a:xfrm>
                <a:off x="4589464" y="2376488"/>
                <a:ext cx="1060450" cy="474663"/>
              </a:xfrm>
              <a:prstGeom prst="rect">
                <a:avLst/>
              </a:pr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96" name="Rectangle 513"/>
              <p:cNvSpPr>
                <a:spLocks noChangeArrowheads="1"/>
              </p:cNvSpPr>
              <p:nvPr/>
            </p:nvSpPr>
            <p:spPr bwMode="auto">
              <a:xfrm>
                <a:off x="4995864" y="2398713"/>
                <a:ext cx="368419" cy="640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«FeatureType»</a:t>
                </a:r>
                <a:endParaRPr kumimoji="0" lang="en-US" altLang="en-US" sz="4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7" name="Rectangle 514"/>
              <p:cNvSpPr>
                <a:spLocks noChangeArrowheads="1"/>
              </p:cNvSpPr>
              <p:nvPr/>
            </p:nvSpPr>
            <p:spPr bwMode="auto">
              <a:xfrm>
                <a:off x="4770439" y="2443163"/>
                <a:ext cx="1070396" cy="640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1" i="1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AbstractEnvironmentalMonitoringFacility</a:t>
                </a:r>
                <a:endParaRPr kumimoji="0" lang="en-US" altLang="en-US" sz="4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8" name="Line 515"/>
              <p:cNvSpPr>
                <a:spLocks noChangeShapeType="1"/>
              </p:cNvSpPr>
              <p:nvPr/>
            </p:nvSpPr>
            <p:spPr bwMode="auto">
              <a:xfrm>
                <a:off x="4589464" y="2506663"/>
                <a:ext cx="1060450" cy="0"/>
              </a:xfrm>
              <a:prstGeom prst="line">
                <a:avLst/>
              </a:pr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99" name="Rectangle 516"/>
              <p:cNvSpPr>
                <a:spLocks noChangeArrowheads="1"/>
              </p:cNvSpPr>
              <p:nvPr/>
            </p:nvSpPr>
            <p:spPr bwMode="auto">
              <a:xfrm>
                <a:off x="4608514" y="2520951"/>
                <a:ext cx="47163" cy="640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4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0" name="Rectangle 517"/>
              <p:cNvSpPr>
                <a:spLocks noChangeArrowheads="1"/>
              </p:cNvSpPr>
              <p:nvPr/>
            </p:nvSpPr>
            <p:spPr bwMode="auto">
              <a:xfrm>
                <a:off x="4667251" y="2520951"/>
                <a:ext cx="1066978" cy="640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additionalDescription  :CharacterString [0..1]</a:t>
                </a:r>
                <a:endParaRPr kumimoji="0" lang="en-US" altLang="en-US" sz="4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1" name="Rectangle 518"/>
              <p:cNvSpPr>
                <a:spLocks noChangeArrowheads="1"/>
              </p:cNvSpPr>
              <p:nvPr/>
            </p:nvSpPr>
            <p:spPr bwMode="auto">
              <a:xfrm>
                <a:off x="4608514" y="2566988"/>
                <a:ext cx="47163" cy="640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4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2" name="Rectangle 519"/>
              <p:cNvSpPr>
                <a:spLocks noChangeArrowheads="1"/>
              </p:cNvSpPr>
              <p:nvPr/>
            </p:nvSpPr>
            <p:spPr bwMode="auto">
              <a:xfrm>
                <a:off x="4667251" y="2566988"/>
                <a:ext cx="497604" cy="640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extension  :Any [0..*]</a:t>
                </a:r>
                <a:endParaRPr kumimoji="0" lang="en-US" altLang="en-US" sz="4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3" name="Rectangle 520"/>
              <p:cNvSpPr>
                <a:spLocks noChangeArrowheads="1"/>
              </p:cNvSpPr>
              <p:nvPr/>
            </p:nvSpPr>
            <p:spPr bwMode="auto">
              <a:xfrm>
                <a:off x="4608514" y="2613026"/>
                <a:ext cx="47163" cy="640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4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4" name="Rectangle 521"/>
              <p:cNvSpPr>
                <a:spLocks noChangeArrowheads="1"/>
              </p:cNvSpPr>
              <p:nvPr/>
            </p:nvSpPr>
            <p:spPr bwMode="auto">
              <a:xfrm>
                <a:off x="4667251" y="2613026"/>
                <a:ext cx="1403271" cy="640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geopositioningMethod  :GeoposistioningMethodType [0..1]</a:t>
                </a:r>
                <a:endParaRPr kumimoji="0" lang="en-US" altLang="en-US" sz="4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5" name="Rectangle 522"/>
              <p:cNvSpPr>
                <a:spLocks noChangeArrowheads="1"/>
              </p:cNvSpPr>
              <p:nvPr/>
            </p:nvSpPr>
            <p:spPr bwMode="auto">
              <a:xfrm>
                <a:off x="4608514" y="2659063"/>
                <a:ext cx="47163" cy="640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4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6" name="Rectangle 523"/>
              <p:cNvSpPr>
                <a:spLocks noChangeArrowheads="1"/>
              </p:cNvSpPr>
              <p:nvPr/>
            </p:nvSpPr>
            <p:spPr bwMode="auto">
              <a:xfrm>
                <a:off x="4667251" y="2659063"/>
                <a:ext cx="1159253" cy="640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geospatialLocation  :TimestampedLocation [0..*]</a:t>
                </a:r>
                <a:endParaRPr kumimoji="0" lang="en-US" altLang="en-US" sz="4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7" name="Rectangle 524"/>
              <p:cNvSpPr>
                <a:spLocks noChangeArrowheads="1"/>
              </p:cNvSpPr>
              <p:nvPr/>
            </p:nvSpPr>
            <p:spPr bwMode="auto">
              <a:xfrm>
                <a:off x="4608514" y="2703513"/>
                <a:ext cx="47163" cy="640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4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8" name="Rectangle 525"/>
              <p:cNvSpPr>
                <a:spLocks noChangeArrowheads="1"/>
              </p:cNvSpPr>
              <p:nvPr/>
            </p:nvSpPr>
            <p:spPr bwMode="auto">
              <a:xfrm>
                <a:off x="4667251" y="2703513"/>
                <a:ext cx="1024600" cy="640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onlineResource  :CI_OnlineResource [0..*]</a:t>
                </a:r>
                <a:endParaRPr kumimoji="0" lang="en-US" altLang="en-US" sz="4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9" name="Rectangle 526"/>
              <p:cNvSpPr>
                <a:spLocks noChangeArrowheads="1"/>
              </p:cNvSpPr>
              <p:nvPr/>
            </p:nvSpPr>
            <p:spPr bwMode="auto">
              <a:xfrm>
                <a:off x="4608514" y="2749551"/>
                <a:ext cx="47163" cy="640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4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0" name="Rectangle 527"/>
              <p:cNvSpPr>
                <a:spLocks noChangeArrowheads="1"/>
              </p:cNvSpPr>
              <p:nvPr/>
            </p:nvSpPr>
            <p:spPr bwMode="auto">
              <a:xfrm>
                <a:off x="4667251" y="2749551"/>
                <a:ext cx="961716" cy="640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responsibleParty  :CI_ResponsibleParty</a:t>
                </a:r>
                <a:endParaRPr kumimoji="0" lang="en-US" altLang="en-US" sz="4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111" name="Group 110"/>
            <p:cNvGrpSpPr/>
            <p:nvPr/>
          </p:nvGrpSpPr>
          <p:grpSpPr>
            <a:xfrm>
              <a:off x="5781676" y="2376488"/>
              <a:ext cx="579759" cy="338138"/>
              <a:chOff x="5781676" y="2376488"/>
              <a:chExt cx="579759" cy="338138"/>
            </a:xfrm>
          </p:grpSpPr>
          <p:sp>
            <p:nvSpPr>
              <p:cNvPr id="112" name="Rectangle 554"/>
              <p:cNvSpPr>
                <a:spLocks noChangeArrowheads="1"/>
              </p:cNvSpPr>
              <p:nvPr/>
            </p:nvSpPr>
            <p:spPr bwMode="auto">
              <a:xfrm>
                <a:off x="5794376" y="2430463"/>
                <a:ext cx="401638" cy="284163"/>
              </a:xfrm>
              <a:prstGeom prst="rect">
                <a:avLst/>
              </a:prstGeom>
              <a:solidFill>
                <a:srgbClr val="C0BF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113" name="Rectangle 555"/>
              <p:cNvSpPr>
                <a:spLocks noChangeArrowheads="1"/>
              </p:cNvSpPr>
              <p:nvPr/>
            </p:nvSpPr>
            <p:spPr bwMode="auto">
              <a:xfrm>
                <a:off x="5794376" y="2430463"/>
                <a:ext cx="401638" cy="284163"/>
              </a:xfrm>
              <a:prstGeom prst="rect">
                <a:avLst/>
              </a:prstGeom>
              <a:noFill/>
              <a:ln w="3175" cap="sq">
                <a:solidFill>
                  <a:srgbClr val="C0BFC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114" name="Freeform 556"/>
              <p:cNvSpPr>
                <a:spLocks/>
              </p:cNvSpPr>
              <p:nvPr/>
            </p:nvSpPr>
            <p:spPr bwMode="auto">
              <a:xfrm>
                <a:off x="5781676" y="2376488"/>
                <a:ext cx="406400" cy="331788"/>
              </a:xfrm>
              <a:custGeom>
                <a:avLst/>
                <a:gdLst>
                  <a:gd name="T0" fmla="*/ 0 w 256"/>
                  <a:gd name="T1" fmla="*/ 0 h 209"/>
                  <a:gd name="T2" fmla="*/ 0 w 256"/>
                  <a:gd name="T3" fmla="*/ 209 h 209"/>
                  <a:gd name="T4" fmla="*/ 256 w 256"/>
                  <a:gd name="T5" fmla="*/ 209 h 209"/>
                  <a:gd name="T6" fmla="*/ 256 w 256"/>
                  <a:gd name="T7" fmla="*/ 27 h 209"/>
                  <a:gd name="T8" fmla="*/ 229 w 256"/>
                  <a:gd name="T9" fmla="*/ 0 h 209"/>
                  <a:gd name="T10" fmla="*/ 0 w 256"/>
                  <a:gd name="T11" fmla="*/ 0 h 2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56" h="209">
                    <a:moveTo>
                      <a:pt x="0" y="0"/>
                    </a:moveTo>
                    <a:lnTo>
                      <a:pt x="0" y="209"/>
                    </a:lnTo>
                    <a:lnTo>
                      <a:pt x="256" y="209"/>
                    </a:lnTo>
                    <a:lnTo>
                      <a:pt x="256" y="27"/>
                    </a:lnTo>
                    <a:lnTo>
                      <a:pt x="229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7F3F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115" name="Freeform 557"/>
              <p:cNvSpPr>
                <a:spLocks/>
              </p:cNvSpPr>
              <p:nvPr/>
            </p:nvSpPr>
            <p:spPr bwMode="auto">
              <a:xfrm>
                <a:off x="5783264" y="2376488"/>
                <a:ext cx="406400" cy="331788"/>
              </a:xfrm>
              <a:custGeom>
                <a:avLst/>
                <a:gdLst>
                  <a:gd name="T0" fmla="*/ 0 w 256"/>
                  <a:gd name="T1" fmla="*/ 0 h 209"/>
                  <a:gd name="T2" fmla="*/ 0 w 256"/>
                  <a:gd name="T3" fmla="*/ 209 h 209"/>
                  <a:gd name="T4" fmla="*/ 256 w 256"/>
                  <a:gd name="T5" fmla="*/ 209 h 209"/>
                  <a:gd name="T6" fmla="*/ 256 w 256"/>
                  <a:gd name="T7" fmla="*/ 27 h 209"/>
                  <a:gd name="T8" fmla="*/ 229 w 256"/>
                  <a:gd name="T9" fmla="*/ 0 h 209"/>
                  <a:gd name="T10" fmla="*/ 0 w 256"/>
                  <a:gd name="T11" fmla="*/ 0 h 2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56" h="209">
                    <a:moveTo>
                      <a:pt x="0" y="0"/>
                    </a:moveTo>
                    <a:lnTo>
                      <a:pt x="0" y="209"/>
                    </a:lnTo>
                    <a:lnTo>
                      <a:pt x="256" y="209"/>
                    </a:lnTo>
                    <a:lnTo>
                      <a:pt x="256" y="27"/>
                    </a:lnTo>
                    <a:lnTo>
                      <a:pt x="229" y="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116" name="Freeform 558"/>
              <p:cNvSpPr>
                <a:spLocks/>
              </p:cNvSpPr>
              <p:nvPr/>
            </p:nvSpPr>
            <p:spPr bwMode="auto">
              <a:xfrm>
                <a:off x="6145214" y="2376488"/>
                <a:ext cx="42863" cy="42863"/>
              </a:xfrm>
              <a:custGeom>
                <a:avLst/>
                <a:gdLst>
                  <a:gd name="T0" fmla="*/ 0 w 27"/>
                  <a:gd name="T1" fmla="*/ 0 h 27"/>
                  <a:gd name="T2" fmla="*/ 0 w 27"/>
                  <a:gd name="T3" fmla="*/ 27 h 27"/>
                  <a:gd name="T4" fmla="*/ 27 w 27"/>
                  <a:gd name="T5" fmla="*/ 27 h 27"/>
                  <a:gd name="T6" fmla="*/ 0 w 27"/>
                  <a:gd name="T7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7" h="27">
                    <a:moveTo>
                      <a:pt x="0" y="0"/>
                    </a:moveTo>
                    <a:lnTo>
                      <a:pt x="0" y="27"/>
                    </a:lnTo>
                    <a:lnTo>
                      <a:pt x="27" y="2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4D0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117" name="Freeform 559"/>
              <p:cNvSpPr>
                <a:spLocks/>
              </p:cNvSpPr>
              <p:nvPr/>
            </p:nvSpPr>
            <p:spPr bwMode="auto">
              <a:xfrm>
                <a:off x="6146801" y="2376488"/>
                <a:ext cx="42863" cy="42863"/>
              </a:xfrm>
              <a:custGeom>
                <a:avLst/>
                <a:gdLst>
                  <a:gd name="T0" fmla="*/ 0 w 27"/>
                  <a:gd name="T1" fmla="*/ 0 h 27"/>
                  <a:gd name="T2" fmla="*/ 0 w 27"/>
                  <a:gd name="T3" fmla="*/ 27 h 27"/>
                  <a:gd name="T4" fmla="*/ 27 w 27"/>
                  <a:gd name="T5" fmla="*/ 27 h 27"/>
                  <a:gd name="T6" fmla="*/ 0 w 27"/>
                  <a:gd name="T7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7" h="27">
                    <a:moveTo>
                      <a:pt x="0" y="0"/>
                    </a:moveTo>
                    <a:lnTo>
                      <a:pt x="0" y="27"/>
                    </a:lnTo>
                    <a:lnTo>
                      <a:pt x="27" y="27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118" name="Rectangle 560"/>
              <p:cNvSpPr>
                <a:spLocks noChangeArrowheads="1"/>
              </p:cNvSpPr>
              <p:nvPr/>
            </p:nvSpPr>
            <p:spPr bwMode="auto">
              <a:xfrm>
                <a:off x="5802314" y="2425701"/>
                <a:ext cx="415582" cy="640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egoe UI" pitchFamily="34" charset="0"/>
                    <a:cs typeface="Arial" pitchFamily="34" charset="0"/>
                  </a:rPr>
                  <a:t>INSPIRE or other </a:t>
                </a:r>
                <a:endParaRPr kumimoji="0" lang="en-US" altLang="en-US" sz="4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9" name="Rectangle 561"/>
              <p:cNvSpPr>
                <a:spLocks noChangeArrowheads="1"/>
              </p:cNvSpPr>
              <p:nvPr/>
            </p:nvSpPr>
            <p:spPr bwMode="auto">
              <a:xfrm>
                <a:off x="5802314" y="2468563"/>
                <a:ext cx="436771" cy="640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egoe UI" pitchFamily="34" charset="0"/>
                    <a:cs typeface="Arial" pitchFamily="34" charset="0"/>
                  </a:rPr>
                  <a:t>properties can be </a:t>
                </a:r>
                <a:endParaRPr kumimoji="0" lang="en-US" altLang="en-US" sz="4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0" name="Rectangle 562"/>
              <p:cNvSpPr>
                <a:spLocks noChangeArrowheads="1"/>
              </p:cNvSpPr>
              <p:nvPr/>
            </p:nvSpPr>
            <p:spPr bwMode="auto">
              <a:xfrm>
                <a:off x="5802314" y="2511426"/>
                <a:ext cx="550236" cy="640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egoe UI" pitchFamily="34" charset="0"/>
                    <a:cs typeface="Arial" pitchFamily="34" charset="0"/>
                  </a:rPr>
                  <a:t>included in WIGOS via </a:t>
                </a:r>
                <a:endParaRPr kumimoji="0" lang="en-US" altLang="en-US" sz="4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1" name="Rectangle 563"/>
              <p:cNvSpPr>
                <a:spLocks noChangeArrowheads="1"/>
              </p:cNvSpPr>
              <p:nvPr/>
            </p:nvSpPr>
            <p:spPr bwMode="auto">
              <a:xfrm>
                <a:off x="5802314" y="2552701"/>
                <a:ext cx="559121" cy="640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egoe UI" pitchFamily="34" charset="0"/>
                    <a:cs typeface="Arial" pitchFamily="34" charset="0"/>
                  </a:rPr>
                  <a:t>the extension property.</a:t>
                </a:r>
                <a:endParaRPr kumimoji="0" lang="en-US" altLang="en-US" sz="4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122" name="Group 121"/>
            <p:cNvGrpSpPr/>
            <p:nvPr/>
          </p:nvGrpSpPr>
          <p:grpSpPr>
            <a:xfrm>
              <a:off x="3970339" y="2676526"/>
              <a:ext cx="369343" cy="252413"/>
              <a:chOff x="3970339" y="2676526"/>
              <a:chExt cx="369343" cy="252413"/>
            </a:xfrm>
          </p:grpSpPr>
          <p:sp>
            <p:nvSpPr>
              <p:cNvPr id="123" name="Rectangle 606"/>
              <p:cNvSpPr>
                <a:spLocks noChangeArrowheads="1"/>
              </p:cNvSpPr>
              <p:nvPr/>
            </p:nvSpPr>
            <p:spPr bwMode="auto">
              <a:xfrm>
                <a:off x="3981451" y="2686051"/>
                <a:ext cx="312738" cy="242888"/>
              </a:xfrm>
              <a:prstGeom prst="rect">
                <a:avLst/>
              </a:prstGeom>
              <a:solidFill>
                <a:srgbClr val="C0BF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124" name="Rectangle 608"/>
              <p:cNvSpPr>
                <a:spLocks noChangeArrowheads="1"/>
              </p:cNvSpPr>
              <p:nvPr/>
            </p:nvSpPr>
            <p:spPr bwMode="auto">
              <a:xfrm>
                <a:off x="3981451" y="2686051"/>
                <a:ext cx="312738" cy="242888"/>
              </a:xfrm>
              <a:prstGeom prst="rect">
                <a:avLst/>
              </a:prstGeom>
              <a:noFill/>
              <a:ln w="3175" cap="sq">
                <a:solidFill>
                  <a:srgbClr val="C0BFC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125" name="Rectangle 609"/>
              <p:cNvSpPr>
                <a:spLocks noChangeArrowheads="1"/>
              </p:cNvSpPr>
              <p:nvPr/>
            </p:nvSpPr>
            <p:spPr bwMode="auto">
              <a:xfrm>
                <a:off x="3970339" y="2676526"/>
                <a:ext cx="161925" cy="241300"/>
              </a:xfrm>
              <a:prstGeom prst="rect">
                <a:avLst/>
              </a:prstGeom>
              <a:solidFill>
                <a:srgbClr val="FFFF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126" name="Rectangle 610"/>
              <p:cNvSpPr>
                <a:spLocks noChangeArrowheads="1"/>
              </p:cNvSpPr>
              <p:nvPr/>
            </p:nvSpPr>
            <p:spPr bwMode="auto">
              <a:xfrm>
                <a:off x="4132264" y="2676526"/>
                <a:ext cx="3175" cy="241300"/>
              </a:xfrm>
              <a:prstGeom prst="rect">
                <a:avLst/>
              </a:prstGeom>
              <a:solidFill>
                <a:srgbClr val="FEFE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127" name="Rectangle 611"/>
              <p:cNvSpPr>
                <a:spLocks noChangeArrowheads="1"/>
              </p:cNvSpPr>
              <p:nvPr/>
            </p:nvSpPr>
            <p:spPr bwMode="auto">
              <a:xfrm>
                <a:off x="4135439" y="2676526"/>
                <a:ext cx="4763" cy="241300"/>
              </a:xfrm>
              <a:prstGeom prst="rect">
                <a:avLst/>
              </a:prstGeom>
              <a:solidFill>
                <a:srgbClr val="FEF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128" name="Rectangle 612"/>
              <p:cNvSpPr>
                <a:spLocks noChangeArrowheads="1"/>
              </p:cNvSpPr>
              <p:nvPr/>
            </p:nvSpPr>
            <p:spPr bwMode="auto">
              <a:xfrm>
                <a:off x="4140201" y="2676526"/>
                <a:ext cx="3175" cy="241300"/>
              </a:xfrm>
              <a:prstGeom prst="rect">
                <a:avLst/>
              </a:prstGeom>
              <a:solidFill>
                <a:srgbClr val="FEFE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129" name="Rectangle 613"/>
              <p:cNvSpPr>
                <a:spLocks noChangeArrowheads="1"/>
              </p:cNvSpPr>
              <p:nvPr/>
            </p:nvSpPr>
            <p:spPr bwMode="auto">
              <a:xfrm>
                <a:off x="4143376" y="2676526"/>
                <a:ext cx="3175" cy="241300"/>
              </a:xfrm>
              <a:prstGeom prst="rect">
                <a:avLst/>
              </a:prstGeom>
              <a:solidFill>
                <a:srgbClr val="FDFD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130" name="Rectangle 614"/>
              <p:cNvSpPr>
                <a:spLocks noChangeArrowheads="1"/>
              </p:cNvSpPr>
              <p:nvPr/>
            </p:nvSpPr>
            <p:spPr bwMode="auto">
              <a:xfrm>
                <a:off x="4146551" y="2676526"/>
                <a:ext cx="3175" cy="241300"/>
              </a:xfrm>
              <a:prstGeom prst="rect">
                <a:avLst/>
              </a:prstGeom>
              <a:solidFill>
                <a:srgbClr val="FDFD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131" name="Rectangle 615"/>
              <p:cNvSpPr>
                <a:spLocks noChangeArrowheads="1"/>
              </p:cNvSpPr>
              <p:nvPr/>
            </p:nvSpPr>
            <p:spPr bwMode="auto">
              <a:xfrm>
                <a:off x="4149726" y="2676526"/>
                <a:ext cx="3175" cy="241300"/>
              </a:xfrm>
              <a:prstGeom prst="rect">
                <a:avLst/>
              </a:prstGeom>
              <a:solidFill>
                <a:srgbClr val="FDFD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132" name="Rectangle 616"/>
              <p:cNvSpPr>
                <a:spLocks noChangeArrowheads="1"/>
              </p:cNvSpPr>
              <p:nvPr/>
            </p:nvSpPr>
            <p:spPr bwMode="auto">
              <a:xfrm>
                <a:off x="4152901" y="2676526"/>
                <a:ext cx="4763" cy="241300"/>
              </a:xfrm>
              <a:prstGeom prst="rect">
                <a:avLst/>
              </a:prstGeom>
              <a:solidFill>
                <a:srgbClr val="FCFC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133" name="Rectangle 617"/>
              <p:cNvSpPr>
                <a:spLocks noChangeArrowheads="1"/>
              </p:cNvSpPr>
              <p:nvPr/>
            </p:nvSpPr>
            <p:spPr bwMode="auto">
              <a:xfrm>
                <a:off x="4157664" y="2676526"/>
                <a:ext cx="3175" cy="241300"/>
              </a:xfrm>
              <a:prstGeom prst="rect">
                <a:avLst/>
              </a:prstGeom>
              <a:solidFill>
                <a:srgbClr val="FCFC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134" name="Rectangle 618"/>
              <p:cNvSpPr>
                <a:spLocks noChangeArrowheads="1"/>
              </p:cNvSpPr>
              <p:nvPr/>
            </p:nvSpPr>
            <p:spPr bwMode="auto">
              <a:xfrm>
                <a:off x="4160839" y="2676526"/>
                <a:ext cx="3175" cy="241300"/>
              </a:xfrm>
              <a:prstGeom prst="rect">
                <a:avLst/>
              </a:prstGeom>
              <a:solidFill>
                <a:srgbClr val="FCFCD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135" name="Rectangle 619"/>
              <p:cNvSpPr>
                <a:spLocks noChangeArrowheads="1"/>
              </p:cNvSpPr>
              <p:nvPr/>
            </p:nvSpPr>
            <p:spPr bwMode="auto">
              <a:xfrm>
                <a:off x="4164014" y="2676526"/>
                <a:ext cx="3175" cy="241300"/>
              </a:xfrm>
              <a:prstGeom prst="rect">
                <a:avLst/>
              </a:prstGeom>
              <a:solidFill>
                <a:srgbClr val="FBFBD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136" name="Rectangle 620"/>
              <p:cNvSpPr>
                <a:spLocks noChangeArrowheads="1"/>
              </p:cNvSpPr>
              <p:nvPr/>
            </p:nvSpPr>
            <p:spPr bwMode="auto">
              <a:xfrm>
                <a:off x="4167189" y="2676526"/>
                <a:ext cx="3175" cy="241300"/>
              </a:xfrm>
              <a:prstGeom prst="rect">
                <a:avLst/>
              </a:prstGeom>
              <a:solidFill>
                <a:srgbClr val="FBFBD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137" name="Rectangle 621"/>
              <p:cNvSpPr>
                <a:spLocks noChangeArrowheads="1"/>
              </p:cNvSpPr>
              <p:nvPr/>
            </p:nvSpPr>
            <p:spPr bwMode="auto">
              <a:xfrm>
                <a:off x="4170364" y="2676526"/>
                <a:ext cx="4763" cy="241300"/>
              </a:xfrm>
              <a:prstGeom prst="rect">
                <a:avLst/>
              </a:prstGeom>
              <a:solidFill>
                <a:srgbClr val="FBFB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138" name="Rectangle 622"/>
              <p:cNvSpPr>
                <a:spLocks noChangeArrowheads="1"/>
              </p:cNvSpPr>
              <p:nvPr/>
            </p:nvSpPr>
            <p:spPr bwMode="auto">
              <a:xfrm>
                <a:off x="4175126" y="2676526"/>
                <a:ext cx="3175" cy="241300"/>
              </a:xfrm>
              <a:prstGeom prst="rect">
                <a:avLst/>
              </a:prstGeom>
              <a:solidFill>
                <a:srgbClr val="FAFAD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139" name="Rectangle 623"/>
              <p:cNvSpPr>
                <a:spLocks noChangeArrowheads="1"/>
              </p:cNvSpPr>
              <p:nvPr/>
            </p:nvSpPr>
            <p:spPr bwMode="auto">
              <a:xfrm>
                <a:off x="4178301" y="2676526"/>
                <a:ext cx="3175" cy="241300"/>
              </a:xfrm>
              <a:prstGeom prst="rect">
                <a:avLst/>
              </a:prstGeom>
              <a:solidFill>
                <a:srgbClr val="FAFAD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140" name="Rectangle 624"/>
              <p:cNvSpPr>
                <a:spLocks noChangeArrowheads="1"/>
              </p:cNvSpPr>
              <p:nvPr/>
            </p:nvSpPr>
            <p:spPr bwMode="auto">
              <a:xfrm>
                <a:off x="4181476" y="2676526"/>
                <a:ext cx="3175" cy="241300"/>
              </a:xfrm>
              <a:prstGeom prst="rect">
                <a:avLst/>
              </a:prstGeom>
              <a:solidFill>
                <a:srgbClr val="F9F9D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141" name="Rectangle 625"/>
              <p:cNvSpPr>
                <a:spLocks noChangeArrowheads="1"/>
              </p:cNvSpPr>
              <p:nvPr/>
            </p:nvSpPr>
            <p:spPr bwMode="auto">
              <a:xfrm>
                <a:off x="4184651" y="2676526"/>
                <a:ext cx="4763" cy="241300"/>
              </a:xfrm>
              <a:prstGeom prst="rect">
                <a:avLst/>
              </a:prstGeom>
              <a:solidFill>
                <a:srgbClr val="F9F9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142" name="Rectangle 626"/>
              <p:cNvSpPr>
                <a:spLocks noChangeArrowheads="1"/>
              </p:cNvSpPr>
              <p:nvPr/>
            </p:nvSpPr>
            <p:spPr bwMode="auto">
              <a:xfrm>
                <a:off x="4189414" y="2676526"/>
                <a:ext cx="3175" cy="241300"/>
              </a:xfrm>
              <a:prstGeom prst="rect">
                <a:avLst/>
              </a:prstGeom>
              <a:solidFill>
                <a:srgbClr val="F9F9C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143" name="Rectangle 627"/>
              <p:cNvSpPr>
                <a:spLocks noChangeArrowheads="1"/>
              </p:cNvSpPr>
              <p:nvPr/>
            </p:nvSpPr>
            <p:spPr bwMode="auto">
              <a:xfrm>
                <a:off x="4192589" y="2676526"/>
                <a:ext cx="3175" cy="241300"/>
              </a:xfrm>
              <a:prstGeom prst="rect">
                <a:avLst/>
              </a:prstGeom>
              <a:solidFill>
                <a:srgbClr val="F9F9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144" name="Rectangle 628"/>
              <p:cNvSpPr>
                <a:spLocks noChangeArrowheads="1"/>
              </p:cNvSpPr>
              <p:nvPr/>
            </p:nvSpPr>
            <p:spPr bwMode="auto">
              <a:xfrm>
                <a:off x="4195764" y="2676526"/>
                <a:ext cx="6350" cy="241300"/>
              </a:xfrm>
              <a:prstGeom prst="rect">
                <a:avLst/>
              </a:prstGeom>
              <a:solidFill>
                <a:srgbClr val="F8F8C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145" name="Rectangle 629"/>
              <p:cNvSpPr>
                <a:spLocks noChangeArrowheads="1"/>
              </p:cNvSpPr>
              <p:nvPr/>
            </p:nvSpPr>
            <p:spPr bwMode="auto">
              <a:xfrm>
                <a:off x="4202114" y="2676526"/>
                <a:ext cx="4763" cy="241300"/>
              </a:xfrm>
              <a:prstGeom prst="rect">
                <a:avLst/>
              </a:prstGeom>
              <a:solidFill>
                <a:srgbClr val="F8F8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146" name="Rectangle 630"/>
              <p:cNvSpPr>
                <a:spLocks noChangeArrowheads="1"/>
              </p:cNvSpPr>
              <p:nvPr/>
            </p:nvSpPr>
            <p:spPr bwMode="auto">
              <a:xfrm>
                <a:off x="4206876" y="2676526"/>
                <a:ext cx="3175" cy="241300"/>
              </a:xfrm>
              <a:prstGeom prst="rect">
                <a:avLst/>
              </a:prstGeom>
              <a:solidFill>
                <a:srgbClr val="F8F8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147" name="Rectangle 631"/>
              <p:cNvSpPr>
                <a:spLocks noChangeArrowheads="1"/>
              </p:cNvSpPr>
              <p:nvPr/>
            </p:nvSpPr>
            <p:spPr bwMode="auto">
              <a:xfrm>
                <a:off x="4210051" y="2676526"/>
                <a:ext cx="3175" cy="241300"/>
              </a:xfrm>
              <a:prstGeom prst="rect">
                <a:avLst/>
              </a:prstGeom>
              <a:solidFill>
                <a:srgbClr val="F8F8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148" name="Rectangle 632"/>
              <p:cNvSpPr>
                <a:spLocks noChangeArrowheads="1"/>
              </p:cNvSpPr>
              <p:nvPr/>
            </p:nvSpPr>
            <p:spPr bwMode="auto">
              <a:xfrm>
                <a:off x="4213226" y="2676526"/>
                <a:ext cx="3175" cy="241300"/>
              </a:xfrm>
              <a:prstGeom prst="rect">
                <a:avLst/>
              </a:prstGeom>
              <a:solidFill>
                <a:srgbClr val="F7F7C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149" name="Rectangle 633"/>
              <p:cNvSpPr>
                <a:spLocks noChangeArrowheads="1"/>
              </p:cNvSpPr>
              <p:nvPr/>
            </p:nvSpPr>
            <p:spPr bwMode="auto">
              <a:xfrm>
                <a:off x="4216401" y="2676526"/>
                <a:ext cx="4763" cy="241300"/>
              </a:xfrm>
              <a:prstGeom prst="rect">
                <a:avLst/>
              </a:prstGeom>
              <a:solidFill>
                <a:srgbClr val="F7F7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150" name="Rectangle 634"/>
              <p:cNvSpPr>
                <a:spLocks noChangeArrowheads="1"/>
              </p:cNvSpPr>
              <p:nvPr/>
            </p:nvSpPr>
            <p:spPr bwMode="auto">
              <a:xfrm>
                <a:off x="4221164" y="2676526"/>
                <a:ext cx="3175" cy="241300"/>
              </a:xfrm>
              <a:prstGeom prst="rect">
                <a:avLst/>
              </a:prstGeom>
              <a:solidFill>
                <a:srgbClr val="F6F6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151" name="Rectangle 635"/>
              <p:cNvSpPr>
                <a:spLocks noChangeArrowheads="1"/>
              </p:cNvSpPr>
              <p:nvPr/>
            </p:nvSpPr>
            <p:spPr bwMode="auto">
              <a:xfrm>
                <a:off x="4224339" y="2676526"/>
                <a:ext cx="3175" cy="241300"/>
              </a:xfrm>
              <a:prstGeom prst="rect">
                <a:avLst/>
              </a:prstGeom>
              <a:solidFill>
                <a:srgbClr val="F6F6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152" name="Rectangle 636"/>
              <p:cNvSpPr>
                <a:spLocks noChangeArrowheads="1"/>
              </p:cNvSpPr>
              <p:nvPr/>
            </p:nvSpPr>
            <p:spPr bwMode="auto">
              <a:xfrm>
                <a:off x="4227514" y="2676526"/>
                <a:ext cx="3175" cy="241300"/>
              </a:xfrm>
              <a:prstGeom prst="rect">
                <a:avLst/>
              </a:prstGeom>
              <a:solidFill>
                <a:srgbClr val="F6F6C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153" name="Rectangle 637"/>
              <p:cNvSpPr>
                <a:spLocks noChangeArrowheads="1"/>
              </p:cNvSpPr>
              <p:nvPr/>
            </p:nvSpPr>
            <p:spPr bwMode="auto">
              <a:xfrm>
                <a:off x="4230689" y="2676526"/>
                <a:ext cx="7938" cy="241300"/>
              </a:xfrm>
              <a:prstGeom prst="rect">
                <a:avLst/>
              </a:prstGeom>
              <a:solidFill>
                <a:srgbClr val="F5F5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154" name="Rectangle 638"/>
              <p:cNvSpPr>
                <a:spLocks noChangeArrowheads="1"/>
              </p:cNvSpPr>
              <p:nvPr/>
            </p:nvSpPr>
            <p:spPr bwMode="auto">
              <a:xfrm>
                <a:off x="4238626" y="2676526"/>
                <a:ext cx="3175" cy="241300"/>
              </a:xfrm>
              <a:prstGeom prst="rect">
                <a:avLst/>
              </a:prstGeom>
              <a:solidFill>
                <a:srgbClr val="F5F5C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155" name="Rectangle 639"/>
              <p:cNvSpPr>
                <a:spLocks noChangeArrowheads="1"/>
              </p:cNvSpPr>
              <p:nvPr/>
            </p:nvSpPr>
            <p:spPr bwMode="auto">
              <a:xfrm>
                <a:off x="4241801" y="2676526"/>
                <a:ext cx="3175" cy="241300"/>
              </a:xfrm>
              <a:prstGeom prst="rect">
                <a:avLst/>
              </a:prstGeom>
              <a:solidFill>
                <a:srgbClr val="F4F4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156" name="Rectangle 640"/>
              <p:cNvSpPr>
                <a:spLocks noChangeArrowheads="1"/>
              </p:cNvSpPr>
              <p:nvPr/>
            </p:nvSpPr>
            <p:spPr bwMode="auto">
              <a:xfrm>
                <a:off x="4244976" y="2676526"/>
                <a:ext cx="3175" cy="241300"/>
              </a:xfrm>
              <a:prstGeom prst="rect">
                <a:avLst/>
              </a:prstGeom>
              <a:solidFill>
                <a:srgbClr val="F4F4C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157" name="Rectangle 641"/>
              <p:cNvSpPr>
                <a:spLocks noChangeArrowheads="1"/>
              </p:cNvSpPr>
              <p:nvPr/>
            </p:nvSpPr>
            <p:spPr bwMode="auto">
              <a:xfrm>
                <a:off x="4248151" y="2676526"/>
                <a:ext cx="3175" cy="241300"/>
              </a:xfrm>
              <a:prstGeom prst="rect">
                <a:avLst/>
              </a:prstGeom>
              <a:solidFill>
                <a:srgbClr val="F4F4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158" name="Rectangle 642"/>
              <p:cNvSpPr>
                <a:spLocks noChangeArrowheads="1"/>
              </p:cNvSpPr>
              <p:nvPr/>
            </p:nvSpPr>
            <p:spPr bwMode="auto">
              <a:xfrm>
                <a:off x="4251326" y="2676526"/>
                <a:ext cx="4763" cy="241300"/>
              </a:xfrm>
              <a:prstGeom prst="rect">
                <a:avLst/>
              </a:prstGeom>
              <a:solidFill>
                <a:srgbClr val="F3F3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159" name="Rectangle 643"/>
              <p:cNvSpPr>
                <a:spLocks noChangeArrowheads="1"/>
              </p:cNvSpPr>
              <p:nvPr/>
            </p:nvSpPr>
            <p:spPr bwMode="auto">
              <a:xfrm>
                <a:off x="4256089" y="2676526"/>
                <a:ext cx="3175" cy="241300"/>
              </a:xfrm>
              <a:prstGeom prst="rect">
                <a:avLst/>
              </a:prstGeom>
              <a:solidFill>
                <a:srgbClr val="F3F3B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160" name="Rectangle 644"/>
              <p:cNvSpPr>
                <a:spLocks noChangeArrowheads="1"/>
              </p:cNvSpPr>
              <p:nvPr/>
            </p:nvSpPr>
            <p:spPr bwMode="auto">
              <a:xfrm>
                <a:off x="4259264" y="2676526"/>
                <a:ext cx="3175" cy="241300"/>
              </a:xfrm>
              <a:prstGeom prst="rect">
                <a:avLst/>
              </a:prstGeom>
              <a:solidFill>
                <a:srgbClr val="F3F3B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161" name="Rectangle 645"/>
              <p:cNvSpPr>
                <a:spLocks noChangeArrowheads="1"/>
              </p:cNvSpPr>
              <p:nvPr/>
            </p:nvSpPr>
            <p:spPr bwMode="auto">
              <a:xfrm>
                <a:off x="4262439" y="2676526"/>
                <a:ext cx="7938" cy="241300"/>
              </a:xfrm>
              <a:prstGeom prst="rect">
                <a:avLst/>
              </a:prstGeom>
              <a:solidFill>
                <a:srgbClr val="F2F2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162" name="Rectangle 646"/>
              <p:cNvSpPr>
                <a:spLocks noChangeArrowheads="1"/>
              </p:cNvSpPr>
              <p:nvPr/>
            </p:nvSpPr>
            <p:spPr bwMode="auto">
              <a:xfrm>
                <a:off x="4270376" y="2676526"/>
                <a:ext cx="3175" cy="241300"/>
              </a:xfrm>
              <a:prstGeom prst="rect">
                <a:avLst/>
              </a:prstGeom>
              <a:solidFill>
                <a:srgbClr val="F1F1B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163" name="Rectangle 647"/>
              <p:cNvSpPr>
                <a:spLocks noChangeArrowheads="1"/>
              </p:cNvSpPr>
              <p:nvPr/>
            </p:nvSpPr>
            <p:spPr bwMode="auto">
              <a:xfrm>
                <a:off x="4273551" y="2676526"/>
                <a:ext cx="3175" cy="241300"/>
              </a:xfrm>
              <a:prstGeom prst="rect">
                <a:avLst/>
              </a:prstGeom>
              <a:solidFill>
                <a:srgbClr val="F1F1B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164" name="Rectangle 648"/>
              <p:cNvSpPr>
                <a:spLocks noChangeArrowheads="1"/>
              </p:cNvSpPr>
              <p:nvPr/>
            </p:nvSpPr>
            <p:spPr bwMode="auto">
              <a:xfrm>
                <a:off x="4276726" y="2676526"/>
                <a:ext cx="3175" cy="241300"/>
              </a:xfrm>
              <a:prstGeom prst="rect">
                <a:avLst/>
              </a:prstGeom>
              <a:solidFill>
                <a:srgbClr val="F1F1B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165" name="Rectangle 649"/>
              <p:cNvSpPr>
                <a:spLocks noChangeArrowheads="1"/>
              </p:cNvSpPr>
              <p:nvPr/>
            </p:nvSpPr>
            <p:spPr bwMode="auto">
              <a:xfrm>
                <a:off x="4279901" y="2676526"/>
                <a:ext cx="3175" cy="241300"/>
              </a:xfrm>
              <a:prstGeom prst="rect">
                <a:avLst/>
              </a:prstGeom>
              <a:solidFill>
                <a:srgbClr val="F0F0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166" name="Rectangle 650"/>
              <p:cNvSpPr>
                <a:spLocks noChangeArrowheads="1"/>
              </p:cNvSpPr>
              <p:nvPr/>
            </p:nvSpPr>
            <p:spPr bwMode="auto">
              <a:xfrm>
                <a:off x="3970339" y="2676526"/>
                <a:ext cx="312738" cy="241300"/>
              </a:xfrm>
              <a:prstGeom prst="rect">
                <a:avLst/>
              </a:pr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167" name="Rectangle 651"/>
              <p:cNvSpPr>
                <a:spLocks noChangeArrowheads="1"/>
              </p:cNvSpPr>
              <p:nvPr/>
            </p:nvSpPr>
            <p:spPr bwMode="auto">
              <a:xfrm>
                <a:off x="4016376" y="2697164"/>
                <a:ext cx="323306" cy="640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«FeatureTy...</a:t>
                </a:r>
                <a:endParaRPr kumimoji="0" lang="en-US" altLang="en-US" sz="4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8" name="Rectangle 652"/>
              <p:cNvSpPr>
                <a:spLocks noChangeArrowheads="1"/>
              </p:cNvSpPr>
              <p:nvPr/>
            </p:nvSpPr>
            <p:spPr bwMode="auto">
              <a:xfrm>
                <a:off x="4037014" y="2743201"/>
                <a:ext cx="272042" cy="640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FacilitySet</a:t>
                </a:r>
                <a:endParaRPr kumimoji="0" lang="en-US" altLang="en-US" sz="4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169" name="Group 168"/>
            <p:cNvGrpSpPr/>
            <p:nvPr/>
          </p:nvGrpSpPr>
          <p:grpSpPr>
            <a:xfrm>
              <a:off x="4206876" y="2922588"/>
              <a:ext cx="253718" cy="183091"/>
              <a:chOff x="4206876" y="2922588"/>
              <a:chExt cx="253718" cy="183091"/>
            </a:xfrm>
          </p:grpSpPr>
          <p:sp>
            <p:nvSpPr>
              <p:cNvPr id="170" name="Line 1268"/>
              <p:cNvSpPr>
                <a:spLocks noChangeShapeType="1"/>
              </p:cNvSpPr>
              <p:nvPr/>
            </p:nvSpPr>
            <p:spPr bwMode="auto">
              <a:xfrm>
                <a:off x="4206876" y="2922588"/>
                <a:ext cx="119063" cy="182563"/>
              </a:xfrm>
              <a:prstGeom prst="line">
                <a:avLst/>
              </a:prstGeom>
              <a:noFill/>
              <a:ln w="3175" cap="rnd">
                <a:solidFill>
                  <a:srgbClr val="000000"/>
                </a:solidFill>
                <a:prstDash val="solid"/>
                <a:bevel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171" name="Freeform 1269"/>
              <p:cNvSpPr>
                <a:spLocks noEditPoints="1"/>
              </p:cNvSpPr>
              <p:nvPr/>
            </p:nvSpPr>
            <p:spPr bwMode="auto">
              <a:xfrm>
                <a:off x="4279901" y="3048001"/>
                <a:ext cx="46038" cy="57150"/>
              </a:xfrm>
              <a:custGeom>
                <a:avLst/>
                <a:gdLst>
                  <a:gd name="T0" fmla="*/ 29 w 29"/>
                  <a:gd name="T1" fmla="*/ 36 h 36"/>
                  <a:gd name="T2" fmla="*/ 0 w 29"/>
                  <a:gd name="T3" fmla="*/ 16 h 36"/>
                  <a:gd name="T4" fmla="*/ 29 w 29"/>
                  <a:gd name="T5" fmla="*/ 36 h 36"/>
                  <a:gd name="T6" fmla="*/ 22 w 29"/>
                  <a:gd name="T7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9" h="36">
                    <a:moveTo>
                      <a:pt x="29" y="36"/>
                    </a:moveTo>
                    <a:lnTo>
                      <a:pt x="0" y="16"/>
                    </a:lnTo>
                    <a:moveTo>
                      <a:pt x="29" y="36"/>
                    </a:moveTo>
                    <a:lnTo>
                      <a:pt x="22" y="0"/>
                    </a:lnTo>
                  </a:path>
                </a:pathLst>
              </a:custGeom>
              <a:noFill/>
              <a:ln w="3175" cap="rnd">
                <a:solidFill>
                  <a:srgbClr val="000000"/>
                </a:solidFill>
                <a:prstDash val="solid"/>
                <a:bevel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172" name="Rectangle 1270"/>
              <p:cNvSpPr>
                <a:spLocks noChangeArrowheads="1"/>
              </p:cNvSpPr>
              <p:nvPr/>
            </p:nvSpPr>
            <p:spPr bwMode="auto">
              <a:xfrm>
                <a:off x="4233864" y="2940051"/>
                <a:ext cx="81339" cy="640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0..*</a:t>
                </a:r>
                <a:endParaRPr kumimoji="0" lang="en-US" altLang="en-US" sz="4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3" name="Rectangle 1271"/>
              <p:cNvSpPr>
                <a:spLocks noChangeArrowheads="1"/>
              </p:cNvSpPr>
              <p:nvPr/>
            </p:nvSpPr>
            <p:spPr bwMode="auto">
              <a:xfrm>
                <a:off x="4276726" y="2976564"/>
                <a:ext cx="183868" cy="640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+facility</a:t>
                </a:r>
                <a:endParaRPr kumimoji="0" lang="en-US" altLang="en-US" sz="4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4" name="Rectangle 1272"/>
              <p:cNvSpPr>
                <a:spLocks noChangeArrowheads="1"/>
              </p:cNvSpPr>
              <p:nvPr/>
            </p:nvSpPr>
            <p:spPr bwMode="auto">
              <a:xfrm>
                <a:off x="4354514" y="3041651"/>
                <a:ext cx="81339" cy="640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1..*</a:t>
                </a:r>
                <a:endParaRPr kumimoji="0" lang="en-US" altLang="en-US" sz="4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175" name="Freeform 1273"/>
            <p:cNvSpPr>
              <a:spLocks noEditPoints="1"/>
            </p:cNvSpPr>
            <p:nvPr/>
          </p:nvSpPr>
          <p:spPr bwMode="auto">
            <a:xfrm>
              <a:off x="5648326" y="2541588"/>
              <a:ext cx="133350" cy="0"/>
            </a:xfrm>
            <a:custGeom>
              <a:avLst/>
              <a:gdLst>
                <a:gd name="T0" fmla="*/ 0 w 84"/>
                <a:gd name="T1" fmla="*/ 7 w 84"/>
                <a:gd name="T2" fmla="*/ 16 w 84"/>
                <a:gd name="T3" fmla="*/ 22 w 84"/>
                <a:gd name="T4" fmla="*/ 31 w 84"/>
                <a:gd name="T5" fmla="*/ 38 w 84"/>
                <a:gd name="T6" fmla="*/ 47 w 84"/>
                <a:gd name="T7" fmla="*/ 53 w 84"/>
                <a:gd name="T8" fmla="*/ 62 w 84"/>
                <a:gd name="T9" fmla="*/ 69 w 84"/>
                <a:gd name="T10" fmla="*/ 78 w 84"/>
                <a:gd name="T11" fmla="*/ 84 w 8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  <a:cxn ang="0">
                  <a:pos x="T9" y="0"/>
                </a:cxn>
                <a:cxn ang="0">
                  <a:pos x="T10" y="0"/>
                </a:cxn>
                <a:cxn ang="0">
                  <a:pos x="T11" y="0"/>
                </a:cxn>
              </a:cxnLst>
              <a:rect l="0" t="0" r="r" b="b"/>
              <a:pathLst>
                <a:path w="84">
                  <a:moveTo>
                    <a:pt x="0" y="0"/>
                  </a:moveTo>
                  <a:lnTo>
                    <a:pt x="7" y="0"/>
                  </a:lnTo>
                  <a:moveTo>
                    <a:pt x="16" y="0"/>
                  </a:moveTo>
                  <a:lnTo>
                    <a:pt x="22" y="0"/>
                  </a:lnTo>
                  <a:moveTo>
                    <a:pt x="31" y="0"/>
                  </a:moveTo>
                  <a:lnTo>
                    <a:pt x="38" y="0"/>
                  </a:lnTo>
                  <a:moveTo>
                    <a:pt x="47" y="0"/>
                  </a:moveTo>
                  <a:lnTo>
                    <a:pt x="53" y="0"/>
                  </a:lnTo>
                  <a:moveTo>
                    <a:pt x="62" y="0"/>
                  </a:moveTo>
                  <a:lnTo>
                    <a:pt x="69" y="0"/>
                  </a:lnTo>
                  <a:moveTo>
                    <a:pt x="78" y="0"/>
                  </a:moveTo>
                  <a:lnTo>
                    <a:pt x="84" y="0"/>
                  </a:lnTo>
                </a:path>
              </a:pathLst>
            </a:custGeom>
            <a:noFill/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4400"/>
            </a:p>
          </p:txBody>
        </p:sp>
        <p:grpSp>
          <p:nvGrpSpPr>
            <p:cNvPr id="176" name="Group 175"/>
            <p:cNvGrpSpPr/>
            <p:nvPr/>
          </p:nvGrpSpPr>
          <p:grpSpPr>
            <a:xfrm>
              <a:off x="4889501" y="2855913"/>
              <a:ext cx="115888" cy="249238"/>
              <a:chOff x="4889501" y="2855913"/>
              <a:chExt cx="115888" cy="249238"/>
            </a:xfrm>
          </p:grpSpPr>
          <p:sp>
            <p:nvSpPr>
              <p:cNvPr id="177" name="Line 1274"/>
              <p:cNvSpPr>
                <a:spLocks noChangeShapeType="1"/>
              </p:cNvSpPr>
              <p:nvPr/>
            </p:nvSpPr>
            <p:spPr bwMode="auto">
              <a:xfrm flipV="1">
                <a:off x="4889501" y="2855913"/>
                <a:ext cx="115888" cy="249238"/>
              </a:xfrm>
              <a:prstGeom prst="line">
                <a:avLst/>
              </a:prstGeom>
              <a:noFill/>
              <a:ln w="3175" cap="rnd">
                <a:solidFill>
                  <a:srgbClr val="000000"/>
                </a:solidFill>
                <a:prstDash val="solid"/>
                <a:bevel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178" name="Freeform 1275"/>
              <p:cNvSpPr>
                <a:spLocks/>
              </p:cNvSpPr>
              <p:nvPr/>
            </p:nvSpPr>
            <p:spPr bwMode="auto">
              <a:xfrm>
                <a:off x="4964114" y="2855913"/>
                <a:ext cx="41275" cy="58738"/>
              </a:xfrm>
              <a:custGeom>
                <a:avLst/>
                <a:gdLst>
                  <a:gd name="T0" fmla="*/ 24 w 26"/>
                  <a:gd name="T1" fmla="*/ 37 h 37"/>
                  <a:gd name="T2" fmla="*/ 0 w 26"/>
                  <a:gd name="T3" fmla="*/ 26 h 37"/>
                  <a:gd name="T4" fmla="*/ 26 w 26"/>
                  <a:gd name="T5" fmla="*/ 0 h 37"/>
                  <a:gd name="T6" fmla="*/ 24 w 26"/>
                  <a:gd name="T7" fmla="*/ 37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6" h="37">
                    <a:moveTo>
                      <a:pt x="24" y="37"/>
                    </a:moveTo>
                    <a:lnTo>
                      <a:pt x="0" y="26"/>
                    </a:lnTo>
                    <a:lnTo>
                      <a:pt x="26" y="0"/>
                    </a:lnTo>
                    <a:lnTo>
                      <a:pt x="24" y="37"/>
                    </a:lnTo>
                    <a:close/>
                  </a:path>
                </a:pathLst>
              </a:custGeom>
              <a:solidFill>
                <a:srgbClr val="FCF2E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179" name="Freeform 1276"/>
              <p:cNvSpPr>
                <a:spLocks/>
              </p:cNvSpPr>
              <p:nvPr/>
            </p:nvSpPr>
            <p:spPr bwMode="auto">
              <a:xfrm>
                <a:off x="4964114" y="2855913"/>
                <a:ext cx="41275" cy="58738"/>
              </a:xfrm>
              <a:custGeom>
                <a:avLst/>
                <a:gdLst>
                  <a:gd name="T0" fmla="*/ 24 w 26"/>
                  <a:gd name="T1" fmla="*/ 37 h 37"/>
                  <a:gd name="T2" fmla="*/ 0 w 26"/>
                  <a:gd name="T3" fmla="*/ 26 h 37"/>
                  <a:gd name="T4" fmla="*/ 26 w 26"/>
                  <a:gd name="T5" fmla="*/ 0 h 37"/>
                  <a:gd name="T6" fmla="*/ 24 w 26"/>
                  <a:gd name="T7" fmla="*/ 37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6" h="37">
                    <a:moveTo>
                      <a:pt x="24" y="37"/>
                    </a:moveTo>
                    <a:lnTo>
                      <a:pt x="0" y="26"/>
                    </a:lnTo>
                    <a:lnTo>
                      <a:pt x="26" y="0"/>
                    </a:lnTo>
                    <a:lnTo>
                      <a:pt x="24" y="37"/>
                    </a:lnTo>
                    <a:close/>
                  </a:path>
                </a:pathLst>
              </a:custGeom>
              <a:noFill/>
              <a:ln w="3175" cap="rnd">
                <a:solidFill>
                  <a:srgbClr val="000000"/>
                </a:solidFill>
                <a:prstDash val="solid"/>
                <a:bevel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642975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en-US" sz="1600" dirty="0">
                <a:solidFill>
                  <a:srgbClr val="000000"/>
                </a:solidFill>
                <a:cs typeface="Arial" pitchFamily="34" charset="0"/>
              </a:rPr>
              <a:t>«</a:t>
            </a:r>
            <a:r>
              <a:rPr lang="en-US" altLang="en-US" sz="1600" dirty="0" err="1" smtClean="0">
                <a:solidFill>
                  <a:srgbClr val="000000"/>
                </a:solidFill>
                <a:cs typeface="Arial" pitchFamily="34" charset="0"/>
              </a:rPr>
              <a:t>FeatureType»</a:t>
            </a:r>
            <a:r>
              <a:rPr lang="en-US" altLang="en-US" b="1" dirty="0" err="1" smtClean="0">
                <a:solidFill>
                  <a:srgbClr val="000000"/>
                </a:solidFill>
                <a:cs typeface="Arial" pitchFamily="34" charset="0"/>
              </a:rPr>
              <a:t>OM_Observation</a:t>
            </a:r>
            <a:r>
              <a:rPr lang="en-US" altLang="en-US" dirty="0">
                <a:cs typeface="Arial" pitchFamily="34" charset="0"/>
              </a:rPr>
              <a:t/>
            </a:r>
            <a:br>
              <a:rPr lang="en-US" altLang="en-US" dirty="0">
                <a:cs typeface="Arial" pitchFamily="34" charset="0"/>
              </a:rPr>
            </a:br>
            <a:endParaRPr lang="en-US" sz="1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21314" y="1600201"/>
            <a:ext cx="4865485" cy="3144894"/>
          </a:xfrm>
        </p:spPr>
        <p:txBody>
          <a:bodyPr>
            <a:normAutofit/>
          </a:bodyPr>
          <a:lstStyle/>
          <a:p>
            <a:r>
              <a:rPr lang="de-CH" sz="2400" u="sng" dirty="0" err="1" smtClean="0"/>
              <a:t>OM_Observation</a:t>
            </a:r>
            <a:r>
              <a:rPr lang="de-CH" sz="2400" dirty="0" smtClean="0"/>
              <a:t> </a:t>
            </a:r>
            <a:r>
              <a:rPr lang="de-CH" sz="2400" dirty="0" err="1" smtClean="0"/>
              <a:t>used</a:t>
            </a:r>
            <a:r>
              <a:rPr lang="de-CH" sz="2400" dirty="0" smtClean="0"/>
              <a:t> </a:t>
            </a:r>
            <a:r>
              <a:rPr lang="de-CH" sz="2400" dirty="0" err="1" smtClean="0"/>
              <a:t>to</a:t>
            </a:r>
            <a:r>
              <a:rPr lang="de-CH" sz="2400" dirty="0" smtClean="0"/>
              <a:t> </a:t>
            </a:r>
            <a:r>
              <a:rPr lang="de-CH" sz="2400" dirty="0" err="1" smtClean="0"/>
              <a:t>describe</a:t>
            </a:r>
            <a:r>
              <a:rPr lang="de-CH" sz="2400" dirty="0" smtClean="0"/>
              <a:t> (a time </a:t>
            </a:r>
            <a:r>
              <a:rPr lang="de-CH" sz="2400" dirty="0" err="1" smtClean="0"/>
              <a:t>series</a:t>
            </a:r>
            <a:r>
              <a:rPr lang="de-CH" sz="2400" dirty="0" smtClean="0"/>
              <a:t> </a:t>
            </a:r>
            <a:r>
              <a:rPr lang="de-CH" sz="2400" dirty="0" err="1" smtClean="0"/>
              <a:t>of</a:t>
            </a:r>
            <a:r>
              <a:rPr lang="de-CH" sz="2400" dirty="0" smtClean="0"/>
              <a:t>) </a:t>
            </a:r>
            <a:r>
              <a:rPr lang="de-CH" sz="2400" dirty="0" err="1" smtClean="0"/>
              <a:t>observations</a:t>
            </a:r>
            <a:r>
              <a:rPr lang="de-CH" sz="2400" dirty="0" smtClean="0"/>
              <a:t> </a:t>
            </a:r>
            <a:r>
              <a:rPr lang="de-CH" sz="2400" dirty="0" err="1" smtClean="0"/>
              <a:t>of</a:t>
            </a:r>
            <a:r>
              <a:rPr lang="de-CH" sz="2400" dirty="0" smtClean="0"/>
              <a:t> an </a:t>
            </a:r>
            <a:r>
              <a:rPr lang="de-CH" sz="2400" u="sng" dirty="0" err="1" smtClean="0"/>
              <a:t>observedProperty</a:t>
            </a:r>
            <a:r>
              <a:rPr lang="de-CH" sz="2400" dirty="0" smtClean="0"/>
              <a:t> </a:t>
            </a:r>
            <a:r>
              <a:rPr lang="de-CH" sz="2400" dirty="0" err="1" smtClean="0"/>
              <a:t>obtained</a:t>
            </a:r>
            <a:r>
              <a:rPr lang="de-CH" sz="2400" dirty="0" smtClean="0"/>
              <a:t> </a:t>
            </a:r>
            <a:r>
              <a:rPr lang="de-CH" sz="2400" dirty="0" err="1" smtClean="0"/>
              <a:t>using</a:t>
            </a:r>
            <a:r>
              <a:rPr lang="de-CH" sz="2400" dirty="0" smtClean="0"/>
              <a:t> an </a:t>
            </a:r>
            <a:r>
              <a:rPr lang="de-CH" sz="2400" u="sng" dirty="0" err="1" smtClean="0"/>
              <a:t>OM_Process</a:t>
            </a:r>
            <a:endParaRPr lang="de-CH" sz="2400" dirty="0" smtClean="0"/>
          </a:p>
          <a:p>
            <a:r>
              <a:rPr lang="de-CH" sz="2400" u="sng" dirty="0" err="1" smtClean="0"/>
              <a:t>OM_Observation</a:t>
            </a:r>
            <a:r>
              <a:rPr lang="de-CH" sz="2400" dirty="0" err="1" smtClean="0"/>
              <a:t>s</a:t>
            </a:r>
            <a:r>
              <a:rPr lang="de-CH" sz="2400" dirty="0" smtClean="0"/>
              <a:t> </a:t>
            </a:r>
            <a:r>
              <a:rPr lang="de-CH" sz="2400" dirty="0" err="1" smtClean="0"/>
              <a:t>can</a:t>
            </a:r>
            <a:r>
              <a:rPr lang="de-CH" sz="2400" dirty="0" smtClean="0"/>
              <a:t> </a:t>
            </a:r>
            <a:r>
              <a:rPr lang="de-CH" sz="2400" dirty="0" err="1" smtClean="0"/>
              <a:t>be</a:t>
            </a:r>
            <a:r>
              <a:rPr lang="de-CH" sz="2400" dirty="0" smtClean="0"/>
              <a:t> </a:t>
            </a:r>
            <a:r>
              <a:rPr lang="de-CH" sz="2400" dirty="0" err="1" smtClean="0"/>
              <a:t>related</a:t>
            </a:r>
            <a:r>
              <a:rPr lang="de-CH" sz="2400" dirty="0" smtClean="0"/>
              <a:t>, e.g.</a:t>
            </a:r>
          </a:p>
          <a:p>
            <a:pPr lvl="1"/>
            <a:r>
              <a:rPr lang="de-CH" sz="2000" dirty="0" err="1" smtClean="0"/>
              <a:t>Several</a:t>
            </a:r>
            <a:r>
              <a:rPr lang="de-CH" sz="2000" dirty="0" smtClean="0"/>
              <a:t> variables </a:t>
            </a:r>
            <a:r>
              <a:rPr lang="de-CH" sz="2000" dirty="0" err="1" smtClean="0"/>
              <a:t>observed</a:t>
            </a:r>
            <a:r>
              <a:rPr lang="de-CH" sz="2000" dirty="0" smtClean="0"/>
              <a:t> </a:t>
            </a:r>
            <a:r>
              <a:rPr lang="de-CH" sz="2000" dirty="0" err="1" smtClean="0"/>
              <a:t>by</a:t>
            </a:r>
            <a:r>
              <a:rPr lang="de-CH" sz="2000" dirty="0" smtClean="0"/>
              <a:t> same </a:t>
            </a:r>
            <a:r>
              <a:rPr lang="de-CH" sz="2000" dirty="0" err="1" smtClean="0"/>
              <a:t>instrument</a:t>
            </a:r>
            <a:endParaRPr lang="de-CH" sz="2000" dirty="0" smtClean="0"/>
          </a:p>
          <a:p>
            <a:endParaRPr lang="en-US" sz="2400" dirty="0"/>
          </a:p>
        </p:txBody>
      </p:sp>
      <p:grpSp>
        <p:nvGrpSpPr>
          <p:cNvPr id="450" name="Group 449"/>
          <p:cNvGrpSpPr/>
          <p:nvPr/>
        </p:nvGrpSpPr>
        <p:grpSpPr>
          <a:xfrm>
            <a:off x="179360" y="3054171"/>
            <a:ext cx="5335997" cy="3526634"/>
            <a:chOff x="2400301" y="4856163"/>
            <a:chExt cx="1563688" cy="1033463"/>
          </a:xfrm>
        </p:grpSpPr>
        <p:grpSp>
          <p:nvGrpSpPr>
            <p:cNvPr id="300" name="Group 299"/>
            <p:cNvGrpSpPr/>
            <p:nvPr/>
          </p:nvGrpSpPr>
          <p:grpSpPr>
            <a:xfrm>
              <a:off x="3640139" y="5635626"/>
              <a:ext cx="323850" cy="254000"/>
              <a:chOff x="3640139" y="5635626"/>
              <a:chExt cx="323850" cy="254000"/>
            </a:xfrm>
          </p:grpSpPr>
          <p:sp>
            <p:nvSpPr>
              <p:cNvPr id="301" name="Rectangle 975"/>
              <p:cNvSpPr>
                <a:spLocks noChangeArrowheads="1"/>
              </p:cNvSpPr>
              <p:nvPr/>
            </p:nvSpPr>
            <p:spPr bwMode="auto">
              <a:xfrm>
                <a:off x="3649664" y="5646738"/>
                <a:ext cx="314325" cy="242888"/>
              </a:xfrm>
              <a:prstGeom prst="rect">
                <a:avLst/>
              </a:prstGeom>
              <a:solidFill>
                <a:srgbClr val="C0BF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02" name="Rectangle 976"/>
              <p:cNvSpPr>
                <a:spLocks noChangeArrowheads="1"/>
              </p:cNvSpPr>
              <p:nvPr/>
            </p:nvSpPr>
            <p:spPr bwMode="auto">
              <a:xfrm>
                <a:off x="3649664" y="5646738"/>
                <a:ext cx="314325" cy="242888"/>
              </a:xfrm>
              <a:prstGeom prst="rect">
                <a:avLst/>
              </a:prstGeom>
              <a:noFill/>
              <a:ln w="3175" cap="sq">
                <a:solidFill>
                  <a:srgbClr val="C0BFC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03" name="Rectangle 977"/>
              <p:cNvSpPr>
                <a:spLocks noChangeArrowheads="1"/>
              </p:cNvSpPr>
              <p:nvPr/>
            </p:nvSpPr>
            <p:spPr bwMode="auto">
              <a:xfrm>
                <a:off x="3640139" y="5635626"/>
                <a:ext cx="161925" cy="242888"/>
              </a:xfrm>
              <a:prstGeom prst="rect">
                <a:avLst/>
              </a:prstGeom>
              <a:solidFill>
                <a:srgbClr val="FCF2E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04" name="Rectangle 978"/>
              <p:cNvSpPr>
                <a:spLocks noChangeArrowheads="1"/>
              </p:cNvSpPr>
              <p:nvPr/>
            </p:nvSpPr>
            <p:spPr bwMode="auto">
              <a:xfrm>
                <a:off x="3802064" y="5635626"/>
                <a:ext cx="3175" cy="242888"/>
              </a:xfrm>
              <a:prstGeom prst="rect">
                <a:avLst/>
              </a:prstGeom>
              <a:solidFill>
                <a:srgbClr val="FBF1E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05" name="Rectangle 979"/>
              <p:cNvSpPr>
                <a:spLocks noChangeArrowheads="1"/>
              </p:cNvSpPr>
              <p:nvPr/>
            </p:nvSpPr>
            <p:spPr bwMode="auto">
              <a:xfrm>
                <a:off x="3805239" y="5635626"/>
                <a:ext cx="3175" cy="242888"/>
              </a:xfrm>
              <a:prstGeom prst="rect">
                <a:avLst/>
              </a:prstGeom>
              <a:solidFill>
                <a:srgbClr val="FBF1E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06" name="Rectangle 980"/>
              <p:cNvSpPr>
                <a:spLocks noChangeArrowheads="1"/>
              </p:cNvSpPr>
              <p:nvPr/>
            </p:nvSpPr>
            <p:spPr bwMode="auto">
              <a:xfrm>
                <a:off x="3808414" y="5635626"/>
                <a:ext cx="3175" cy="242888"/>
              </a:xfrm>
              <a:prstGeom prst="rect">
                <a:avLst/>
              </a:prstGeom>
              <a:solidFill>
                <a:srgbClr val="FBF0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07" name="Rectangle 981"/>
              <p:cNvSpPr>
                <a:spLocks noChangeArrowheads="1"/>
              </p:cNvSpPr>
              <p:nvPr/>
            </p:nvSpPr>
            <p:spPr bwMode="auto">
              <a:xfrm>
                <a:off x="3811589" y="5635626"/>
                <a:ext cx="3175" cy="242888"/>
              </a:xfrm>
              <a:prstGeom prst="rect">
                <a:avLst/>
              </a:prstGeom>
              <a:solidFill>
                <a:srgbClr val="FAF0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08" name="Rectangle 982"/>
              <p:cNvSpPr>
                <a:spLocks noChangeArrowheads="1"/>
              </p:cNvSpPr>
              <p:nvPr/>
            </p:nvSpPr>
            <p:spPr bwMode="auto">
              <a:xfrm>
                <a:off x="3814764" y="5635626"/>
                <a:ext cx="4763" cy="242888"/>
              </a:xfrm>
              <a:prstGeom prst="rect">
                <a:avLst/>
              </a:prstGeom>
              <a:solidFill>
                <a:srgbClr val="FAEF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09" name="Rectangle 983"/>
              <p:cNvSpPr>
                <a:spLocks noChangeArrowheads="1"/>
              </p:cNvSpPr>
              <p:nvPr/>
            </p:nvSpPr>
            <p:spPr bwMode="auto">
              <a:xfrm>
                <a:off x="3819526" y="5635626"/>
                <a:ext cx="6350" cy="242888"/>
              </a:xfrm>
              <a:prstGeom prst="rect">
                <a:avLst/>
              </a:prstGeom>
              <a:solidFill>
                <a:srgbClr val="F9EE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10" name="Rectangle 984"/>
              <p:cNvSpPr>
                <a:spLocks noChangeArrowheads="1"/>
              </p:cNvSpPr>
              <p:nvPr/>
            </p:nvSpPr>
            <p:spPr bwMode="auto">
              <a:xfrm>
                <a:off x="3825876" y="5635626"/>
                <a:ext cx="3175" cy="242888"/>
              </a:xfrm>
              <a:prstGeom prst="rect">
                <a:avLst/>
              </a:prstGeom>
              <a:solidFill>
                <a:srgbClr val="F8ED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11" name="Rectangle 985"/>
              <p:cNvSpPr>
                <a:spLocks noChangeArrowheads="1"/>
              </p:cNvSpPr>
              <p:nvPr/>
            </p:nvSpPr>
            <p:spPr bwMode="auto">
              <a:xfrm>
                <a:off x="3829051" y="5635626"/>
                <a:ext cx="4763" cy="242888"/>
              </a:xfrm>
              <a:prstGeom prst="rect">
                <a:avLst/>
              </a:prstGeom>
              <a:solidFill>
                <a:srgbClr val="F8EC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12" name="Rectangle 986"/>
              <p:cNvSpPr>
                <a:spLocks noChangeArrowheads="1"/>
              </p:cNvSpPr>
              <p:nvPr/>
            </p:nvSpPr>
            <p:spPr bwMode="auto">
              <a:xfrm>
                <a:off x="3833814" y="5635626"/>
                <a:ext cx="6350" cy="242888"/>
              </a:xfrm>
              <a:prstGeom prst="rect">
                <a:avLst/>
              </a:prstGeom>
              <a:solidFill>
                <a:srgbClr val="F7EB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13" name="Rectangle 987"/>
              <p:cNvSpPr>
                <a:spLocks noChangeArrowheads="1"/>
              </p:cNvSpPr>
              <p:nvPr/>
            </p:nvSpPr>
            <p:spPr bwMode="auto">
              <a:xfrm>
                <a:off x="3840164" y="5635626"/>
                <a:ext cx="3175" cy="242888"/>
              </a:xfrm>
              <a:prstGeom prst="rect">
                <a:avLst/>
              </a:prstGeom>
              <a:solidFill>
                <a:srgbClr val="F7EA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14" name="Rectangle 988"/>
              <p:cNvSpPr>
                <a:spLocks noChangeArrowheads="1"/>
              </p:cNvSpPr>
              <p:nvPr/>
            </p:nvSpPr>
            <p:spPr bwMode="auto">
              <a:xfrm>
                <a:off x="3843339" y="5635626"/>
                <a:ext cx="3175" cy="242888"/>
              </a:xfrm>
              <a:prstGeom prst="rect">
                <a:avLst/>
              </a:prstGeom>
              <a:solidFill>
                <a:srgbClr val="F6EA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15" name="Rectangle 989"/>
              <p:cNvSpPr>
                <a:spLocks noChangeArrowheads="1"/>
              </p:cNvSpPr>
              <p:nvPr/>
            </p:nvSpPr>
            <p:spPr bwMode="auto">
              <a:xfrm>
                <a:off x="3846514" y="5635626"/>
                <a:ext cx="4763" cy="242888"/>
              </a:xfrm>
              <a:prstGeom prst="rect">
                <a:avLst/>
              </a:prstGeom>
              <a:solidFill>
                <a:srgbClr val="F6E9D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16" name="Rectangle 990"/>
              <p:cNvSpPr>
                <a:spLocks noChangeArrowheads="1"/>
              </p:cNvSpPr>
              <p:nvPr/>
            </p:nvSpPr>
            <p:spPr bwMode="auto">
              <a:xfrm>
                <a:off x="3851276" y="5635626"/>
                <a:ext cx="3175" cy="242888"/>
              </a:xfrm>
              <a:prstGeom prst="rect">
                <a:avLst/>
              </a:prstGeom>
              <a:solidFill>
                <a:srgbClr val="F5E9D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17" name="Rectangle 991"/>
              <p:cNvSpPr>
                <a:spLocks noChangeArrowheads="1"/>
              </p:cNvSpPr>
              <p:nvPr/>
            </p:nvSpPr>
            <p:spPr bwMode="auto">
              <a:xfrm>
                <a:off x="3854451" y="5635626"/>
                <a:ext cx="3175" cy="242888"/>
              </a:xfrm>
              <a:prstGeom prst="rect">
                <a:avLst/>
              </a:prstGeom>
              <a:solidFill>
                <a:srgbClr val="F5E8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18" name="Rectangle 992"/>
              <p:cNvSpPr>
                <a:spLocks noChangeArrowheads="1"/>
              </p:cNvSpPr>
              <p:nvPr/>
            </p:nvSpPr>
            <p:spPr bwMode="auto">
              <a:xfrm>
                <a:off x="3857626" y="5635626"/>
                <a:ext cx="3175" cy="242888"/>
              </a:xfrm>
              <a:prstGeom prst="rect">
                <a:avLst/>
              </a:prstGeom>
              <a:solidFill>
                <a:srgbClr val="F5E8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19" name="Rectangle 993"/>
              <p:cNvSpPr>
                <a:spLocks noChangeArrowheads="1"/>
              </p:cNvSpPr>
              <p:nvPr/>
            </p:nvSpPr>
            <p:spPr bwMode="auto">
              <a:xfrm>
                <a:off x="3860801" y="5635626"/>
                <a:ext cx="3175" cy="242888"/>
              </a:xfrm>
              <a:prstGeom prst="rect">
                <a:avLst/>
              </a:prstGeom>
              <a:solidFill>
                <a:srgbClr val="F4E7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20" name="Rectangle 994"/>
              <p:cNvSpPr>
                <a:spLocks noChangeArrowheads="1"/>
              </p:cNvSpPr>
              <p:nvPr/>
            </p:nvSpPr>
            <p:spPr bwMode="auto">
              <a:xfrm>
                <a:off x="3863976" y="5635626"/>
                <a:ext cx="4763" cy="242888"/>
              </a:xfrm>
              <a:prstGeom prst="rect">
                <a:avLst/>
              </a:prstGeom>
              <a:solidFill>
                <a:srgbClr val="F3E6D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21" name="Rectangle 995"/>
              <p:cNvSpPr>
                <a:spLocks noChangeArrowheads="1"/>
              </p:cNvSpPr>
              <p:nvPr/>
            </p:nvSpPr>
            <p:spPr bwMode="auto">
              <a:xfrm>
                <a:off x="3868739" y="5635626"/>
                <a:ext cx="3175" cy="242888"/>
              </a:xfrm>
              <a:prstGeom prst="rect">
                <a:avLst/>
              </a:prstGeom>
              <a:solidFill>
                <a:srgbClr val="F3E6D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22" name="Rectangle 996"/>
              <p:cNvSpPr>
                <a:spLocks noChangeArrowheads="1"/>
              </p:cNvSpPr>
              <p:nvPr/>
            </p:nvSpPr>
            <p:spPr bwMode="auto">
              <a:xfrm>
                <a:off x="3871914" y="5635626"/>
                <a:ext cx="3175" cy="242888"/>
              </a:xfrm>
              <a:prstGeom prst="rect">
                <a:avLst/>
              </a:prstGeom>
              <a:solidFill>
                <a:srgbClr val="F2E5D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23" name="Rectangle 997"/>
              <p:cNvSpPr>
                <a:spLocks noChangeArrowheads="1"/>
              </p:cNvSpPr>
              <p:nvPr/>
            </p:nvSpPr>
            <p:spPr bwMode="auto">
              <a:xfrm>
                <a:off x="3875089" y="5635626"/>
                <a:ext cx="3175" cy="242888"/>
              </a:xfrm>
              <a:prstGeom prst="rect">
                <a:avLst/>
              </a:prstGeom>
              <a:solidFill>
                <a:srgbClr val="F2E5D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24" name="Rectangle 998"/>
              <p:cNvSpPr>
                <a:spLocks noChangeArrowheads="1"/>
              </p:cNvSpPr>
              <p:nvPr/>
            </p:nvSpPr>
            <p:spPr bwMode="auto">
              <a:xfrm>
                <a:off x="3878264" y="5635626"/>
                <a:ext cx="4763" cy="242888"/>
              </a:xfrm>
              <a:prstGeom prst="rect">
                <a:avLst/>
              </a:prstGeom>
              <a:solidFill>
                <a:srgbClr val="F2E4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25" name="Rectangle 999"/>
              <p:cNvSpPr>
                <a:spLocks noChangeArrowheads="1"/>
              </p:cNvSpPr>
              <p:nvPr/>
            </p:nvSpPr>
            <p:spPr bwMode="auto">
              <a:xfrm>
                <a:off x="3883026" y="5635626"/>
                <a:ext cx="3175" cy="242888"/>
              </a:xfrm>
              <a:prstGeom prst="rect">
                <a:avLst/>
              </a:prstGeom>
              <a:solidFill>
                <a:srgbClr val="F1E3C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26" name="Rectangle 1000"/>
              <p:cNvSpPr>
                <a:spLocks noChangeArrowheads="1"/>
              </p:cNvSpPr>
              <p:nvPr/>
            </p:nvSpPr>
            <p:spPr bwMode="auto">
              <a:xfrm>
                <a:off x="3886201" y="5635626"/>
                <a:ext cx="3175" cy="242888"/>
              </a:xfrm>
              <a:prstGeom prst="rect">
                <a:avLst/>
              </a:prstGeom>
              <a:solidFill>
                <a:srgbClr val="F1E3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27" name="Rectangle 1001"/>
              <p:cNvSpPr>
                <a:spLocks noChangeArrowheads="1"/>
              </p:cNvSpPr>
              <p:nvPr/>
            </p:nvSpPr>
            <p:spPr bwMode="auto">
              <a:xfrm>
                <a:off x="3889376" y="5635626"/>
                <a:ext cx="3175" cy="242888"/>
              </a:xfrm>
              <a:prstGeom prst="rect">
                <a:avLst/>
              </a:prstGeom>
              <a:solidFill>
                <a:srgbClr val="F0E2C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28" name="Rectangle 1002"/>
              <p:cNvSpPr>
                <a:spLocks noChangeArrowheads="1"/>
              </p:cNvSpPr>
              <p:nvPr/>
            </p:nvSpPr>
            <p:spPr bwMode="auto">
              <a:xfrm>
                <a:off x="3892551" y="5635626"/>
                <a:ext cx="3175" cy="242888"/>
              </a:xfrm>
              <a:prstGeom prst="rect">
                <a:avLst/>
              </a:prstGeom>
              <a:solidFill>
                <a:srgbClr val="F0E1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29" name="Rectangle 1003"/>
              <p:cNvSpPr>
                <a:spLocks noChangeArrowheads="1"/>
              </p:cNvSpPr>
              <p:nvPr/>
            </p:nvSpPr>
            <p:spPr bwMode="auto">
              <a:xfrm>
                <a:off x="3895726" y="5635626"/>
                <a:ext cx="4763" cy="242888"/>
              </a:xfrm>
              <a:prstGeom prst="rect">
                <a:avLst/>
              </a:prstGeom>
              <a:solidFill>
                <a:srgbClr val="F0E1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30" name="Rectangle 1004"/>
              <p:cNvSpPr>
                <a:spLocks noChangeArrowheads="1"/>
              </p:cNvSpPr>
              <p:nvPr/>
            </p:nvSpPr>
            <p:spPr bwMode="auto">
              <a:xfrm>
                <a:off x="3900489" y="5635626"/>
                <a:ext cx="6350" cy="242888"/>
              </a:xfrm>
              <a:prstGeom prst="rect">
                <a:avLst/>
              </a:prstGeom>
              <a:solidFill>
                <a:srgbClr val="EFE0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31" name="Rectangle 1005"/>
              <p:cNvSpPr>
                <a:spLocks noChangeArrowheads="1"/>
              </p:cNvSpPr>
              <p:nvPr/>
            </p:nvSpPr>
            <p:spPr bwMode="auto">
              <a:xfrm>
                <a:off x="3906839" y="5635626"/>
                <a:ext cx="3175" cy="242888"/>
              </a:xfrm>
              <a:prstGeom prst="rect">
                <a:avLst/>
              </a:prstGeom>
              <a:solidFill>
                <a:srgbClr val="EEDFC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32" name="Rectangle 1006"/>
              <p:cNvSpPr>
                <a:spLocks noChangeArrowheads="1"/>
              </p:cNvSpPr>
              <p:nvPr/>
            </p:nvSpPr>
            <p:spPr bwMode="auto">
              <a:xfrm>
                <a:off x="3910014" y="5635626"/>
                <a:ext cx="4763" cy="242888"/>
              </a:xfrm>
              <a:prstGeom prst="rect">
                <a:avLst/>
              </a:prstGeom>
              <a:solidFill>
                <a:srgbClr val="EDDE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33" name="Rectangle 1007"/>
              <p:cNvSpPr>
                <a:spLocks noChangeArrowheads="1"/>
              </p:cNvSpPr>
              <p:nvPr/>
            </p:nvSpPr>
            <p:spPr bwMode="auto">
              <a:xfrm>
                <a:off x="3914776" y="5635626"/>
                <a:ext cx="3175" cy="242888"/>
              </a:xfrm>
              <a:prstGeom prst="rect">
                <a:avLst/>
              </a:prstGeom>
              <a:solidFill>
                <a:srgbClr val="EDDE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34" name="Rectangle 1008"/>
              <p:cNvSpPr>
                <a:spLocks noChangeArrowheads="1"/>
              </p:cNvSpPr>
              <p:nvPr/>
            </p:nvSpPr>
            <p:spPr bwMode="auto">
              <a:xfrm>
                <a:off x="3917951" y="5635626"/>
                <a:ext cx="3175" cy="242888"/>
              </a:xfrm>
              <a:prstGeom prst="rect">
                <a:avLst/>
              </a:prstGeom>
              <a:solidFill>
                <a:srgbClr val="EDDD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35" name="Rectangle 1010"/>
              <p:cNvSpPr>
                <a:spLocks noChangeArrowheads="1"/>
              </p:cNvSpPr>
              <p:nvPr/>
            </p:nvSpPr>
            <p:spPr bwMode="auto">
              <a:xfrm>
                <a:off x="3921126" y="5635626"/>
                <a:ext cx="6350" cy="242888"/>
              </a:xfrm>
              <a:prstGeom prst="rect">
                <a:avLst/>
              </a:prstGeom>
              <a:solidFill>
                <a:srgbClr val="ECDCC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36" name="Rectangle 1011"/>
              <p:cNvSpPr>
                <a:spLocks noChangeArrowheads="1"/>
              </p:cNvSpPr>
              <p:nvPr/>
            </p:nvSpPr>
            <p:spPr bwMode="auto">
              <a:xfrm>
                <a:off x="3927476" y="5635626"/>
                <a:ext cx="4763" cy="242888"/>
              </a:xfrm>
              <a:prstGeom prst="rect">
                <a:avLst/>
              </a:prstGeom>
              <a:solidFill>
                <a:srgbClr val="ECDB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37" name="Rectangle 1012"/>
              <p:cNvSpPr>
                <a:spLocks noChangeArrowheads="1"/>
              </p:cNvSpPr>
              <p:nvPr/>
            </p:nvSpPr>
            <p:spPr bwMode="auto">
              <a:xfrm>
                <a:off x="3932239" y="5635626"/>
                <a:ext cx="6350" cy="242888"/>
              </a:xfrm>
              <a:prstGeom prst="rect">
                <a:avLst/>
              </a:prstGeom>
              <a:solidFill>
                <a:srgbClr val="EBDAC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38" name="Rectangle 1013"/>
              <p:cNvSpPr>
                <a:spLocks noChangeArrowheads="1"/>
              </p:cNvSpPr>
              <p:nvPr/>
            </p:nvSpPr>
            <p:spPr bwMode="auto">
              <a:xfrm>
                <a:off x="3938589" y="5635626"/>
                <a:ext cx="3175" cy="242888"/>
              </a:xfrm>
              <a:prstGeom prst="rect">
                <a:avLst/>
              </a:prstGeom>
              <a:solidFill>
                <a:srgbClr val="EAD9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39" name="Rectangle 1014"/>
              <p:cNvSpPr>
                <a:spLocks noChangeArrowheads="1"/>
              </p:cNvSpPr>
              <p:nvPr/>
            </p:nvSpPr>
            <p:spPr bwMode="auto">
              <a:xfrm>
                <a:off x="3941764" y="5635626"/>
                <a:ext cx="4763" cy="242888"/>
              </a:xfrm>
              <a:prstGeom prst="rect">
                <a:avLst/>
              </a:prstGeom>
              <a:solidFill>
                <a:srgbClr val="EAD9C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40" name="Rectangle 1015"/>
              <p:cNvSpPr>
                <a:spLocks noChangeArrowheads="1"/>
              </p:cNvSpPr>
              <p:nvPr/>
            </p:nvSpPr>
            <p:spPr bwMode="auto">
              <a:xfrm>
                <a:off x="3946526" y="5635626"/>
                <a:ext cx="3175" cy="242888"/>
              </a:xfrm>
              <a:prstGeom prst="rect">
                <a:avLst/>
              </a:prstGeom>
              <a:solidFill>
                <a:srgbClr val="E9D8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41" name="Rectangle 1016"/>
              <p:cNvSpPr>
                <a:spLocks noChangeArrowheads="1"/>
              </p:cNvSpPr>
              <p:nvPr/>
            </p:nvSpPr>
            <p:spPr bwMode="auto">
              <a:xfrm>
                <a:off x="3949701" y="5635626"/>
                <a:ext cx="3175" cy="242888"/>
              </a:xfrm>
              <a:prstGeom prst="rect">
                <a:avLst/>
              </a:prstGeom>
              <a:solidFill>
                <a:srgbClr val="E9D8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42" name="Rectangle 1017"/>
              <p:cNvSpPr>
                <a:spLocks noChangeArrowheads="1"/>
              </p:cNvSpPr>
              <p:nvPr/>
            </p:nvSpPr>
            <p:spPr bwMode="auto">
              <a:xfrm>
                <a:off x="3640139" y="5635626"/>
                <a:ext cx="312738" cy="242888"/>
              </a:xfrm>
              <a:prstGeom prst="rect">
                <a:avLst/>
              </a:pr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43" name="Rectangle 1018"/>
              <p:cNvSpPr>
                <a:spLocks noChangeArrowheads="1"/>
              </p:cNvSpPr>
              <p:nvPr/>
            </p:nvSpPr>
            <p:spPr bwMode="auto">
              <a:xfrm>
                <a:off x="3684589" y="5657851"/>
                <a:ext cx="271384" cy="550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«FeatureTy...</a:t>
                </a:r>
                <a:endParaRPr kumimoji="0" lang="en-US" altLang="en-US" sz="4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44" name="Rectangle 1019"/>
              <p:cNvSpPr>
                <a:spLocks noChangeArrowheads="1"/>
              </p:cNvSpPr>
              <p:nvPr/>
            </p:nvSpPr>
            <p:spPr bwMode="auto">
              <a:xfrm>
                <a:off x="3684589" y="5702301"/>
                <a:ext cx="276547" cy="550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1" i="1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OM_Process</a:t>
                </a:r>
                <a:endParaRPr kumimoji="0" lang="en-US" altLang="en-US" sz="4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345" name="Group 344"/>
            <p:cNvGrpSpPr/>
            <p:nvPr/>
          </p:nvGrpSpPr>
          <p:grpSpPr>
            <a:xfrm>
              <a:off x="2473326" y="4856163"/>
              <a:ext cx="352976" cy="252413"/>
              <a:chOff x="2473326" y="4856163"/>
              <a:chExt cx="352976" cy="252413"/>
            </a:xfrm>
          </p:grpSpPr>
          <p:sp>
            <p:nvSpPr>
              <p:cNvPr id="346" name="Rectangle 1206"/>
              <p:cNvSpPr>
                <a:spLocks noChangeArrowheads="1"/>
              </p:cNvSpPr>
              <p:nvPr/>
            </p:nvSpPr>
            <p:spPr bwMode="auto">
              <a:xfrm>
                <a:off x="2484439" y="4865688"/>
                <a:ext cx="312738" cy="242888"/>
              </a:xfrm>
              <a:prstGeom prst="rect">
                <a:avLst/>
              </a:prstGeom>
              <a:solidFill>
                <a:srgbClr val="C0BF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47" name="Rectangle 1207"/>
              <p:cNvSpPr>
                <a:spLocks noChangeArrowheads="1"/>
              </p:cNvSpPr>
              <p:nvPr/>
            </p:nvSpPr>
            <p:spPr bwMode="auto">
              <a:xfrm>
                <a:off x="2484439" y="4865688"/>
                <a:ext cx="312738" cy="242888"/>
              </a:xfrm>
              <a:prstGeom prst="rect">
                <a:avLst/>
              </a:prstGeom>
              <a:noFill/>
              <a:ln w="3175" cap="sq">
                <a:solidFill>
                  <a:srgbClr val="C0BFC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48" name="Rectangle 1208"/>
              <p:cNvSpPr>
                <a:spLocks noChangeArrowheads="1"/>
              </p:cNvSpPr>
              <p:nvPr/>
            </p:nvSpPr>
            <p:spPr bwMode="auto">
              <a:xfrm>
                <a:off x="2473326" y="4856163"/>
                <a:ext cx="161925" cy="241300"/>
              </a:xfrm>
              <a:prstGeom prst="rect">
                <a:avLst/>
              </a:prstGeom>
              <a:solidFill>
                <a:srgbClr val="FCF2E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49" name="Rectangle 1209"/>
              <p:cNvSpPr>
                <a:spLocks noChangeArrowheads="1"/>
              </p:cNvSpPr>
              <p:nvPr/>
            </p:nvSpPr>
            <p:spPr bwMode="auto">
              <a:xfrm>
                <a:off x="2635251" y="4856163"/>
                <a:ext cx="4763" cy="241300"/>
              </a:xfrm>
              <a:prstGeom prst="rect">
                <a:avLst/>
              </a:prstGeom>
              <a:solidFill>
                <a:srgbClr val="FBF1E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50" name="Rectangle 1211"/>
              <p:cNvSpPr>
                <a:spLocks noChangeArrowheads="1"/>
              </p:cNvSpPr>
              <p:nvPr/>
            </p:nvSpPr>
            <p:spPr bwMode="auto">
              <a:xfrm>
                <a:off x="2640014" y="4856163"/>
                <a:ext cx="3175" cy="241300"/>
              </a:xfrm>
              <a:prstGeom prst="rect">
                <a:avLst/>
              </a:prstGeom>
              <a:solidFill>
                <a:srgbClr val="FBF1E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51" name="Rectangle 1212"/>
              <p:cNvSpPr>
                <a:spLocks noChangeArrowheads="1"/>
              </p:cNvSpPr>
              <p:nvPr/>
            </p:nvSpPr>
            <p:spPr bwMode="auto">
              <a:xfrm>
                <a:off x="2643189" y="4856163"/>
                <a:ext cx="3175" cy="241300"/>
              </a:xfrm>
              <a:prstGeom prst="rect">
                <a:avLst/>
              </a:prstGeom>
              <a:solidFill>
                <a:srgbClr val="FBF0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52" name="Rectangle 1213"/>
              <p:cNvSpPr>
                <a:spLocks noChangeArrowheads="1"/>
              </p:cNvSpPr>
              <p:nvPr/>
            </p:nvSpPr>
            <p:spPr bwMode="auto">
              <a:xfrm>
                <a:off x="2646364" y="4856163"/>
                <a:ext cx="3175" cy="241300"/>
              </a:xfrm>
              <a:prstGeom prst="rect">
                <a:avLst/>
              </a:prstGeom>
              <a:solidFill>
                <a:srgbClr val="FAF0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53" name="Rectangle 1214"/>
              <p:cNvSpPr>
                <a:spLocks noChangeArrowheads="1"/>
              </p:cNvSpPr>
              <p:nvPr/>
            </p:nvSpPr>
            <p:spPr bwMode="auto">
              <a:xfrm>
                <a:off x="2649539" y="4856163"/>
                <a:ext cx="3175" cy="241300"/>
              </a:xfrm>
              <a:prstGeom prst="rect">
                <a:avLst/>
              </a:prstGeom>
              <a:solidFill>
                <a:srgbClr val="FAEF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54" name="Rectangle 1215"/>
              <p:cNvSpPr>
                <a:spLocks noChangeArrowheads="1"/>
              </p:cNvSpPr>
              <p:nvPr/>
            </p:nvSpPr>
            <p:spPr bwMode="auto">
              <a:xfrm>
                <a:off x="2652714" y="4856163"/>
                <a:ext cx="7938" cy="241300"/>
              </a:xfrm>
              <a:prstGeom prst="rect">
                <a:avLst/>
              </a:prstGeom>
              <a:solidFill>
                <a:srgbClr val="F9EE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55" name="Rectangle 1216"/>
              <p:cNvSpPr>
                <a:spLocks noChangeArrowheads="1"/>
              </p:cNvSpPr>
              <p:nvPr/>
            </p:nvSpPr>
            <p:spPr bwMode="auto">
              <a:xfrm>
                <a:off x="2660651" y="4856163"/>
                <a:ext cx="3175" cy="241300"/>
              </a:xfrm>
              <a:prstGeom prst="rect">
                <a:avLst/>
              </a:prstGeom>
              <a:solidFill>
                <a:srgbClr val="F8ED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56" name="Rectangle 1217"/>
              <p:cNvSpPr>
                <a:spLocks noChangeArrowheads="1"/>
              </p:cNvSpPr>
              <p:nvPr/>
            </p:nvSpPr>
            <p:spPr bwMode="auto">
              <a:xfrm>
                <a:off x="2663826" y="4856163"/>
                <a:ext cx="3175" cy="241300"/>
              </a:xfrm>
              <a:prstGeom prst="rect">
                <a:avLst/>
              </a:prstGeom>
              <a:solidFill>
                <a:srgbClr val="F8EC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57" name="Rectangle 1218"/>
              <p:cNvSpPr>
                <a:spLocks noChangeArrowheads="1"/>
              </p:cNvSpPr>
              <p:nvPr/>
            </p:nvSpPr>
            <p:spPr bwMode="auto">
              <a:xfrm>
                <a:off x="2667001" y="4856163"/>
                <a:ext cx="7938" cy="241300"/>
              </a:xfrm>
              <a:prstGeom prst="rect">
                <a:avLst/>
              </a:prstGeom>
              <a:solidFill>
                <a:srgbClr val="F7EB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58" name="Rectangle 1219"/>
              <p:cNvSpPr>
                <a:spLocks noChangeArrowheads="1"/>
              </p:cNvSpPr>
              <p:nvPr/>
            </p:nvSpPr>
            <p:spPr bwMode="auto">
              <a:xfrm>
                <a:off x="2674939" y="4856163"/>
                <a:ext cx="3175" cy="241300"/>
              </a:xfrm>
              <a:prstGeom prst="rect">
                <a:avLst/>
              </a:prstGeom>
              <a:solidFill>
                <a:srgbClr val="F7EA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59" name="Rectangle 1220"/>
              <p:cNvSpPr>
                <a:spLocks noChangeArrowheads="1"/>
              </p:cNvSpPr>
              <p:nvPr/>
            </p:nvSpPr>
            <p:spPr bwMode="auto">
              <a:xfrm>
                <a:off x="2678114" y="4856163"/>
                <a:ext cx="3175" cy="241300"/>
              </a:xfrm>
              <a:prstGeom prst="rect">
                <a:avLst/>
              </a:prstGeom>
              <a:solidFill>
                <a:srgbClr val="F6EA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60" name="Rectangle 1221"/>
              <p:cNvSpPr>
                <a:spLocks noChangeArrowheads="1"/>
              </p:cNvSpPr>
              <p:nvPr/>
            </p:nvSpPr>
            <p:spPr bwMode="auto">
              <a:xfrm>
                <a:off x="2681289" y="4856163"/>
                <a:ext cx="3175" cy="241300"/>
              </a:xfrm>
              <a:prstGeom prst="rect">
                <a:avLst/>
              </a:prstGeom>
              <a:solidFill>
                <a:srgbClr val="F6E9D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61" name="Rectangle 1222"/>
              <p:cNvSpPr>
                <a:spLocks noChangeArrowheads="1"/>
              </p:cNvSpPr>
              <p:nvPr/>
            </p:nvSpPr>
            <p:spPr bwMode="auto">
              <a:xfrm>
                <a:off x="2684464" y="4856163"/>
                <a:ext cx="4763" cy="241300"/>
              </a:xfrm>
              <a:prstGeom prst="rect">
                <a:avLst/>
              </a:prstGeom>
              <a:solidFill>
                <a:srgbClr val="F5E9D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62" name="Rectangle 1223"/>
              <p:cNvSpPr>
                <a:spLocks noChangeArrowheads="1"/>
              </p:cNvSpPr>
              <p:nvPr/>
            </p:nvSpPr>
            <p:spPr bwMode="auto">
              <a:xfrm>
                <a:off x="2689226" y="4856163"/>
                <a:ext cx="3175" cy="241300"/>
              </a:xfrm>
              <a:prstGeom prst="rect">
                <a:avLst/>
              </a:prstGeom>
              <a:solidFill>
                <a:srgbClr val="F5E8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63" name="Rectangle 1224"/>
              <p:cNvSpPr>
                <a:spLocks noChangeArrowheads="1"/>
              </p:cNvSpPr>
              <p:nvPr/>
            </p:nvSpPr>
            <p:spPr bwMode="auto">
              <a:xfrm>
                <a:off x="2692401" y="4856163"/>
                <a:ext cx="3175" cy="241300"/>
              </a:xfrm>
              <a:prstGeom prst="rect">
                <a:avLst/>
              </a:prstGeom>
              <a:solidFill>
                <a:srgbClr val="F5E8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64" name="Rectangle 1225"/>
              <p:cNvSpPr>
                <a:spLocks noChangeArrowheads="1"/>
              </p:cNvSpPr>
              <p:nvPr/>
            </p:nvSpPr>
            <p:spPr bwMode="auto">
              <a:xfrm>
                <a:off x="2695576" y="4856163"/>
                <a:ext cx="3175" cy="241300"/>
              </a:xfrm>
              <a:prstGeom prst="rect">
                <a:avLst/>
              </a:prstGeom>
              <a:solidFill>
                <a:srgbClr val="F4E7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65" name="Rectangle 1226"/>
              <p:cNvSpPr>
                <a:spLocks noChangeArrowheads="1"/>
              </p:cNvSpPr>
              <p:nvPr/>
            </p:nvSpPr>
            <p:spPr bwMode="auto">
              <a:xfrm>
                <a:off x="2698751" y="4856163"/>
                <a:ext cx="3175" cy="241300"/>
              </a:xfrm>
              <a:prstGeom prst="rect">
                <a:avLst/>
              </a:prstGeom>
              <a:solidFill>
                <a:srgbClr val="F3E6D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66" name="Rectangle 1227"/>
              <p:cNvSpPr>
                <a:spLocks noChangeArrowheads="1"/>
              </p:cNvSpPr>
              <p:nvPr/>
            </p:nvSpPr>
            <p:spPr bwMode="auto">
              <a:xfrm>
                <a:off x="2701926" y="4856163"/>
                <a:ext cx="4763" cy="241300"/>
              </a:xfrm>
              <a:prstGeom prst="rect">
                <a:avLst/>
              </a:prstGeom>
              <a:solidFill>
                <a:srgbClr val="F3E6D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67" name="Rectangle 1228"/>
              <p:cNvSpPr>
                <a:spLocks noChangeArrowheads="1"/>
              </p:cNvSpPr>
              <p:nvPr/>
            </p:nvSpPr>
            <p:spPr bwMode="auto">
              <a:xfrm>
                <a:off x="2706689" y="4856163"/>
                <a:ext cx="3175" cy="241300"/>
              </a:xfrm>
              <a:prstGeom prst="rect">
                <a:avLst/>
              </a:prstGeom>
              <a:solidFill>
                <a:srgbClr val="F2E5D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68" name="Rectangle 1229"/>
              <p:cNvSpPr>
                <a:spLocks noChangeArrowheads="1"/>
              </p:cNvSpPr>
              <p:nvPr/>
            </p:nvSpPr>
            <p:spPr bwMode="auto">
              <a:xfrm>
                <a:off x="2709864" y="4856163"/>
                <a:ext cx="3175" cy="241300"/>
              </a:xfrm>
              <a:prstGeom prst="rect">
                <a:avLst/>
              </a:prstGeom>
              <a:solidFill>
                <a:srgbClr val="F2E5D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69" name="Rectangle 1230"/>
              <p:cNvSpPr>
                <a:spLocks noChangeArrowheads="1"/>
              </p:cNvSpPr>
              <p:nvPr/>
            </p:nvSpPr>
            <p:spPr bwMode="auto">
              <a:xfrm>
                <a:off x="2713039" y="4856163"/>
                <a:ext cx="3175" cy="241300"/>
              </a:xfrm>
              <a:prstGeom prst="rect">
                <a:avLst/>
              </a:prstGeom>
              <a:solidFill>
                <a:srgbClr val="F2E4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70" name="Rectangle 1231"/>
              <p:cNvSpPr>
                <a:spLocks noChangeArrowheads="1"/>
              </p:cNvSpPr>
              <p:nvPr/>
            </p:nvSpPr>
            <p:spPr bwMode="auto">
              <a:xfrm>
                <a:off x="2716214" y="4856163"/>
                <a:ext cx="4763" cy="241300"/>
              </a:xfrm>
              <a:prstGeom prst="rect">
                <a:avLst/>
              </a:prstGeom>
              <a:solidFill>
                <a:srgbClr val="F1E3C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71" name="Rectangle 1232"/>
              <p:cNvSpPr>
                <a:spLocks noChangeArrowheads="1"/>
              </p:cNvSpPr>
              <p:nvPr/>
            </p:nvSpPr>
            <p:spPr bwMode="auto">
              <a:xfrm>
                <a:off x="2720976" y="4856163"/>
                <a:ext cx="3175" cy="241300"/>
              </a:xfrm>
              <a:prstGeom prst="rect">
                <a:avLst/>
              </a:prstGeom>
              <a:solidFill>
                <a:srgbClr val="F1E3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72" name="Rectangle 1233"/>
              <p:cNvSpPr>
                <a:spLocks noChangeArrowheads="1"/>
              </p:cNvSpPr>
              <p:nvPr/>
            </p:nvSpPr>
            <p:spPr bwMode="auto">
              <a:xfrm>
                <a:off x="2724151" y="4856163"/>
                <a:ext cx="3175" cy="241300"/>
              </a:xfrm>
              <a:prstGeom prst="rect">
                <a:avLst/>
              </a:prstGeom>
              <a:solidFill>
                <a:srgbClr val="F0E2C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73" name="Rectangle 1234"/>
              <p:cNvSpPr>
                <a:spLocks noChangeArrowheads="1"/>
              </p:cNvSpPr>
              <p:nvPr/>
            </p:nvSpPr>
            <p:spPr bwMode="auto">
              <a:xfrm>
                <a:off x="2727326" y="4856163"/>
                <a:ext cx="3175" cy="241300"/>
              </a:xfrm>
              <a:prstGeom prst="rect">
                <a:avLst/>
              </a:prstGeom>
              <a:solidFill>
                <a:srgbClr val="F0E1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74" name="Rectangle 1235"/>
              <p:cNvSpPr>
                <a:spLocks noChangeArrowheads="1"/>
              </p:cNvSpPr>
              <p:nvPr/>
            </p:nvSpPr>
            <p:spPr bwMode="auto">
              <a:xfrm>
                <a:off x="2730501" y="4856163"/>
                <a:ext cx="3175" cy="241300"/>
              </a:xfrm>
              <a:prstGeom prst="rect">
                <a:avLst/>
              </a:prstGeom>
              <a:solidFill>
                <a:srgbClr val="F0E1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75" name="Rectangle 1236"/>
              <p:cNvSpPr>
                <a:spLocks noChangeArrowheads="1"/>
              </p:cNvSpPr>
              <p:nvPr/>
            </p:nvSpPr>
            <p:spPr bwMode="auto">
              <a:xfrm>
                <a:off x="2733676" y="4856163"/>
                <a:ext cx="7938" cy="241300"/>
              </a:xfrm>
              <a:prstGeom prst="rect">
                <a:avLst/>
              </a:prstGeom>
              <a:solidFill>
                <a:srgbClr val="EFE0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76" name="Rectangle 1237"/>
              <p:cNvSpPr>
                <a:spLocks noChangeArrowheads="1"/>
              </p:cNvSpPr>
              <p:nvPr/>
            </p:nvSpPr>
            <p:spPr bwMode="auto">
              <a:xfrm>
                <a:off x="2741614" y="4856163"/>
                <a:ext cx="3175" cy="241300"/>
              </a:xfrm>
              <a:prstGeom prst="rect">
                <a:avLst/>
              </a:prstGeom>
              <a:solidFill>
                <a:srgbClr val="EEDFC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77" name="Rectangle 1238"/>
              <p:cNvSpPr>
                <a:spLocks noChangeArrowheads="1"/>
              </p:cNvSpPr>
              <p:nvPr/>
            </p:nvSpPr>
            <p:spPr bwMode="auto">
              <a:xfrm>
                <a:off x="2744789" y="4856163"/>
                <a:ext cx="3175" cy="241300"/>
              </a:xfrm>
              <a:prstGeom prst="rect">
                <a:avLst/>
              </a:prstGeom>
              <a:solidFill>
                <a:srgbClr val="EDDE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78" name="Rectangle 1239"/>
              <p:cNvSpPr>
                <a:spLocks noChangeArrowheads="1"/>
              </p:cNvSpPr>
              <p:nvPr/>
            </p:nvSpPr>
            <p:spPr bwMode="auto">
              <a:xfrm>
                <a:off x="2747964" y="4856163"/>
                <a:ext cx="4763" cy="241300"/>
              </a:xfrm>
              <a:prstGeom prst="rect">
                <a:avLst/>
              </a:prstGeom>
              <a:solidFill>
                <a:srgbClr val="EDDE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79" name="Rectangle 1240"/>
              <p:cNvSpPr>
                <a:spLocks noChangeArrowheads="1"/>
              </p:cNvSpPr>
              <p:nvPr/>
            </p:nvSpPr>
            <p:spPr bwMode="auto">
              <a:xfrm>
                <a:off x="2752726" y="4856163"/>
                <a:ext cx="3175" cy="241300"/>
              </a:xfrm>
              <a:prstGeom prst="rect">
                <a:avLst/>
              </a:prstGeom>
              <a:solidFill>
                <a:srgbClr val="EDDD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80" name="Rectangle 1241"/>
              <p:cNvSpPr>
                <a:spLocks noChangeArrowheads="1"/>
              </p:cNvSpPr>
              <p:nvPr/>
            </p:nvSpPr>
            <p:spPr bwMode="auto">
              <a:xfrm>
                <a:off x="2755901" y="4856163"/>
                <a:ext cx="6350" cy="241300"/>
              </a:xfrm>
              <a:prstGeom prst="rect">
                <a:avLst/>
              </a:prstGeom>
              <a:solidFill>
                <a:srgbClr val="ECDCC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81" name="Rectangle 1242"/>
              <p:cNvSpPr>
                <a:spLocks noChangeArrowheads="1"/>
              </p:cNvSpPr>
              <p:nvPr/>
            </p:nvSpPr>
            <p:spPr bwMode="auto">
              <a:xfrm>
                <a:off x="2762251" y="4856163"/>
                <a:ext cx="3175" cy="241300"/>
              </a:xfrm>
              <a:prstGeom prst="rect">
                <a:avLst/>
              </a:prstGeom>
              <a:solidFill>
                <a:srgbClr val="ECDB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82" name="Rectangle 1243"/>
              <p:cNvSpPr>
                <a:spLocks noChangeArrowheads="1"/>
              </p:cNvSpPr>
              <p:nvPr/>
            </p:nvSpPr>
            <p:spPr bwMode="auto">
              <a:xfrm>
                <a:off x="2765426" y="4856163"/>
                <a:ext cx="7938" cy="241300"/>
              </a:xfrm>
              <a:prstGeom prst="rect">
                <a:avLst/>
              </a:prstGeom>
              <a:solidFill>
                <a:srgbClr val="EBDAC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83" name="Rectangle 1244"/>
              <p:cNvSpPr>
                <a:spLocks noChangeArrowheads="1"/>
              </p:cNvSpPr>
              <p:nvPr/>
            </p:nvSpPr>
            <p:spPr bwMode="auto">
              <a:xfrm>
                <a:off x="2773364" y="4856163"/>
                <a:ext cx="3175" cy="241300"/>
              </a:xfrm>
              <a:prstGeom prst="rect">
                <a:avLst/>
              </a:prstGeom>
              <a:solidFill>
                <a:srgbClr val="EAD9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84" name="Rectangle 1245"/>
              <p:cNvSpPr>
                <a:spLocks noChangeArrowheads="1"/>
              </p:cNvSpPr>
              <p:nvPr/>
            </p:nvSpPr>
            <p:spPr bwMode="auto">
              <a:xfrm>
                <a:off x="2776539" y="4856163"/>
                <a:ext cx="3175" cy="241300"/>
              </a:xfrm>
              <a:prstGeom prst="rect">
                <a:avLst/>
              </a:prstGeom>
              <a:solidFill>
                <a:srgbClr val="EAD9C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85" name="Rectangle 1246"/>
              <p:cNvSpPr>
                <a:spLocks noChangeArrowheads="1"/>
              </p:cNvSpPr>
              <p:nvPr/>
            </p:nvSpPr>
            <p:spPr bwMode="auto">
              <a:xfrm>
                <a:off x="2779714" y="4856163"/>
                <a:ext cx="3175" cy="241300"/>
              </a:xfrm>
              <a:prstGeom prst="rect">
                <a:avLst/>
              </a:prstGeom>
              <a:solidFill>
                <a:srgbClr val="E9D8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86" name="Rectangle 1247"/>
              <p:cNvSpPr>
                <a:spLocks noChangeArrowheads="1"/>
              </p:cNvSpPr>
              <p:nvPr/>
            </p:nvSpPr>
            <p:spPr bwMode="auto">
              <a:xfrm>
                <a:off x="2782889" y="4856163"/>
                <a:ext cx="4763" cy="241300"/>
              </a:xfrm>
              <a:prstGeom prst="rect">
                <a:avLst/>
              </a:prstGeom>
              <a:solidFill>
                <a:srgbClr val="E9D8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87" name="Rectangle 1248"/>
              <p:cNvSpPr>
                <a:spLocks noChangeArrowheads="1"/>
              </p:cNvSpPr>
              <p:nvPr/>
            </p:nvSpPr>
            <p:spPr bwMode="auto">
              <a:xfrm>
                <a:off x="2473326" y="4856163"/>
                <a:ext cx="314325" cy="241300"/>
              </a:xfrm>
              <a:prstGeom prst="rect">
                <a:avLst/>
              </a:pr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88" name="Rectangle 1249"/>
              <p:cNvSpPr>
                <a:spLocks noChangeArrowheads="1"/>
              </p:cNvSpPr>
              <p:nvPr/>
            </p:nvSpPr>
            <p:spPr bwMode="auto">
              <a:xfrm>
                <a:off x="2540001" y="4865688"/>
                <a:ext cx="286301" cy="550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1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IdentifiedType</a:t>
                </a:r>
                <a:endParaRPr kumimoji="0" lang="en-US" altLang="en-US" sz="4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89" name="Rectangle 1250"/>
              <p:cNvSpPr>
                <a:spLocks noChangeArrowheads="1"/>
              </p:cNvSpPr>
              <p:nvPr/>
            </p:nvSpPr>
            <p:spPr bwMode="auto">
              <a:xfrm>
                <a:off x="2530476" y="4932363"/>
                <a:ext cx="256466" cy="550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«Metaclass»</a:t>
                </a:r>
                <a:endParaRPr kumimoji="0" lang="en-US" altLang="en-US" sz="4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90" name="Rectangle 1251"/>
              <p:cNvSpPr>
                <a:spLocks noChangeArrowheads="1"/>
              </p:cNvSpPr>
              <p:nvPr/>
            </p:nvSpPr>
            <p:spPr bwMode="auto">
              <a:xfrm>
                <a:off x="2516189" y="4978401"/>
                <a:ext cx="294907" cy="550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1" i="1" u="none" strike="noStrike" cap="none" normalizeH="0" baseline="0" dirty="0" err="1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PropertyType</a:t>
                </a:r>
                <a:endParaRPr kumimoji="0" lang="en-US" altLang="en-US" sz="4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391" name="Group 390"/>
            <p:cNvGrpSpPr/>
            <p:nvPr/>
          </p:nvGrpSpPr>
          <p:grpSpPr>
            <a:xfrm>
              <a:off x="2568576" y="5218674"/>
              <a:ext cx="746463" cy="497915"/>
              <a:chOff x="2568576" y="5218674"/>
              <a:chExt cx="746463" cy="497915"/>
            </a:xfrm>
          </p:grpSpPr>
          <p:sp>
            <p:nvSpPr>
              <p:cNvPr id="392" name="Line 1330"/>
              <p:cNvSpPr>
                <a:spLocks noChangeShapeType="1"/>
              </p:cNvSpPr>
              <p:nvPr/>
            </p:nvSpPr>
            <p:spPr bwMode="auto">
              <a:xfrm>
                <a:off x="3206751" y="5351463"/>
                <a:ext cx="80963" cy="0"/>
              </a:xfrm>
              <a:prstGeom prst="line">
                <a:avLst/>
              </a:prstGeom>
              <a:noFill/>
              <a:ln w="3175" cap="rnd">
                <a:solidFill>
                  <a:srgbClr val="000000"/>
                </a:solidFill>
                <a:prstDash val="solid"/>
                <a:bevel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93" name="Line 1331"/>
              <p:cNvSpPr>
                <a:spLocks noChangeShapeType="1"/>
              </p:cNvSpPr>
              <p:nvPr/>
            </p:nvSpPr>
            <p:spPr bwMode="auto">
              <a:xfrm flipV="1">
                <a:off x="3287714" y="5299076"/>
                <a:ext cx="0" cy="52388"/>
              </a:xfrm>
              <a:prstGeom prst="line">
                <a:avLst/>
              </a:prstGeom>
              <a:noFill/>
              <a:ln w="3175" cap="rnd">
                <a:solidFill>
                  <a:srgbClr val="000000"/>
                </a:solidFill>
                <a:prstDash val="solid"/>
                <a:bevel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94" name="Line 1332"/>
              <p:cNvSpPr>
                <a:spLocks noChangeShapeType="1"/>
              </p:cNvSpPr>
              <p:nvPr/>
            </p:nvSpPr>
            <p:spPr bwMode="auto">
              <a:xfrm flipH="1">
                <a:off x="3206751" y="5299076"/>
                <a:ext cx="80963" cy="0"/>
              </a:xfrm>
              <a:prstGeom prst="line">
                <a:avLst/>
              </a:prstGeom>
              <a:noFill/>
              <a:ln w="3175" cap="rnd">
                <a:solidFill>
                  <a:srgbClr val="000000"/>
                </a:solidFill>
                <a:prstDash val="solid"/>
                <a:bevel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95" name="Rectangle 1139"/>
              <p:cNvSpPr>
                <a:spLocks noChangeArrowheads="1"/>
              </p:cNvSpPr>
              <p:nvPr/>
            </p:nvSpPr>
            <p:spPr bwMode="auto">
              <a:xfrm>
                <a:off x="2579689" y="5273676"/>
                <a:ext cx="633413" cy="442913"/>
              </a:xfrm>
              <a:prstGeom prst="rect">
                <a:avLst/>
              </a:prstGeom>
              <a:solidFill>
                <a:srgbClr val="C0BF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96" name="Rectangle 1140"/>
              <p:cNvSpPr>
                <a:spLocks noChangeArrowheads="1"/>
              </p:cNvSpPr>
              <p:nvPr/>
            </p:nvSpPr>
            <p:spPr bwMode="auto">
              <a:xfrm>
                <a:off x="2579689" y="5273676"/>
                <a:ext cx="633413" cy="442913"/>
              </a:xfrm>
              <a:prstGeom prst="rect">
                <a:avLst/>
              </a:prstGeom>
              <a:noFill/>
              <a:ln w="3175" cap="sq">
                <a:solidFill>
                  <a:srgbClr val="C0BFC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97" name="Rectangle 1141"/>
              <p:cNvSpPr>
                <a:spLocks noChangeArrowheads="1"/>
              </p:cNvSpPr>
              <p:nvPr/>
            </p:nvSpPr>
            <p:spPr bwMode="auto">
              <a:xfrm>
                <a:off x="2568576" y="5264151"/>
                <a:ext cx="331788" cy="442913"/>
              </a:xfrm>
              <a:prstGeom prst="rect">
                <a:avLst/>
              </a:prstGeom>
              <a:solidFill>
                <a:srgbClr val="D5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98" name="Rectangle 1142"/>
              <p:cNvSpPr>
                <a:spLocks noChangeArrowheads="1"/>
              </p:cNvSpPr>
              <p:nvPr/>
            </p:nvSpPr>
            <p:spPr bwMode="auto">
              <a:xfrm>
                <a:off x="2900364" y="5264151"/>
                <a:ext cx="14288" cy="442913"/>
              </a:xfrm>
              <a:prstGeom prst="rect">
                <a:avLst/>
              </a:prstGeom>
              <a:solidFill>
                <a:srgbClr val="D3FEF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99" name="Rectangle 1143"/>
              <p:cNvSpPr>
                <a:spLocks noChangeArrowheads="1"/>
              </p:cNvSpPr>
              <p:nvPr/>
            </p:nvSpPr>
            <p:spPr bwMode="auto">
              <a:xfrm>
                <a:off x="2914651" y="5264151"/>
                <a:ext cx="17463" cy="442913"/>
              </a:xfrm>
              <a:prstGeom prst="rect">
                <a:avLst/>
              </a:prstGeom>
              <a:solidFill>
                <a:srgbClr val="D1FEF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400" name="Rectangle 1144"/>
              <p:cNvSpPr>
                <a:spLocks noChangeArrowheads="1"/>
              </p:cNvSpPr>
              <p:nvPr/>
            </p:nvSpPr>
            <p:spPr bwMode="auto">
              <a:xfrm>
                <a:off x="2932114" y="5264151"/>
                <a:ext cx="14288" cy="442913"/>
              </a:xfrm>
              <a:prstGeom prst="rect">
                <a:avLst/>
              </a:prstGeom>
              <a:solidFill>
                <a:srgbClr val="CFFDF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401" name="Rectangle 1145"/>
              <p:cNvSpPr>
                <a:spLocks noChangeArrowheads="1"/>
              </p:cNvSpPr>
              <p:nvPr/>
            </p:nvSpPr>
            <p:spPr bwMode="auto">
              <a:xfrm>
                <a:off x="2946401" y="5264151"/>
                <a:ext cx="17463" cy="442913"/>
              </a:xfrm>
              <a:prstGeom prst="rect">
                <a:avLst/>
              </a:prstGeom>
              <a:solidFill>
                <a:srgbClr val="CDFCF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402" name="Rectangle 1146"/>
              <p:cNvSpPr>
                <a:spLocks noChangeArrowheads="1"/>
              </p:cNvSpPr>
              <p:nvPr/>
            </p:nvSpPr>
            <p:spPr bwMode="auto">
              <a:xfrm>
                <a:off x="2963864" y="5264151"/>
                <a:ext cx="12700" cy="442913"/>
              </a:xfrm>
              <a:prstGeom prst="rect">
                <a:avLst/>
              </a:prstGeom>
              <a:solidFill>
                <a:srgbClr val="CBFBF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403" name="Rectangle 1147"/>
              <p:cNvSpPr>
                <a:spLocks noChangeArrowheads="1"/>
              </p:cNvSpPr>
              <p:nvPr/>
            </p:nvSpPr>
            <p:spPr bwMode="auto">
              <a:xfrm>
                <a:off x="2976564" y="5264151"/>
                <a:ext cx="19050" cy="442913"/>
              </a:xfrm>
              <a:prstGeom prst="rect">
                <a:avLst/>
              </a:prstGeom>
              <a:solidFill>
                <a:srgbClr val="C9FAF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404" name="Rectangle 1148"/>
              <p:cNvSpPr>
                <a:spLocks noChangeArrowheads="1"/>
              </p:cNvSpPr>
              <p:nvPr/>
            </p:nvSpPr>
            <p:spPr bwMode="auto">
              <a:xfrm>
                <a:off x="2995614" y="5264151"/>
                <a:ext cx="12700" cy="442913"/>
              </a:xfrm>
              <a:prstGeom prst="rect">
                <a:avLst/>
              </a:prstGeom>
              <a:solidFill>
                <a:srgbClr val="C7F9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405" name="Rectangle 1149"/>
              <p:cNvSpPr>
                <a:spLocks noChangeArrowheads="1"/>
              </p:cNvSpPr>
              <p:nvPr/>
            </p:nvSpPr>
            <p:spPr bwMode="auto">
              <a:xfrm>
                <a:off x="3008314" y="5264151"/>
                <a:ext cx="19050" cy="442913"/>
              </a:xfrm>
              <a:prstGeom prst="rect">
                <a:avLst/>
              </a:prstGeom>
              <a:solidFill>
                <a:srgbClr val="C5F9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406" name="Rectangle 1150"/>
              <p:cNvSpPr>
                <a:spLocks noChangeArrowheads="1"/>
              </p:cNvSpPr>
              <p:nvPr/>
            </p:nvSpPr>
            <p:spPr bwMode="auto">
              <a:xfrm>
                <a:off x="3027364" y="5264151"/>
                <a:ext cx="12700" cy="442913"/>
              </a:xfrm>
              <a:prstGeom prst="rect">
                <a:avLst/>
              </a:prstGeom>
              <a:solidFill>
                <a:srgbClr val="C3F8F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407" name="Rectangle 1151"/>
              <p:cNvSpPr>
                <a:spLocks noChangeArrowheads="1"/>
              </p:cNvSpPr>
              <p:nvPr/>
            </p:nvSpPr>
            <p:spPr bwMode="auto">
              <a:xfrm>
                <a:off x="3040064" y="5264151"/>
                <a:ext cx="19050" cy="442913"/>
              </a:xfrm>
              <a:prstGeom prst="rect">
                <a:avLst/>
              </a:prstGeom>
              <a:solidFill>
                <a:srgbClr val="C1F7F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408" name="Rectangle 1152"/>
              <p:cNvSpPr>
                <a:spLocks noChangeArrowheads="1"/>
              </p:cNvSpPr>
              <p:nvPr/>
            </p:nvSpPr>
            <p:spPr bwMode="auto">
              <a:xfrm>
                <a:off x="3059114" y="5264151"/>
                <a:ext cx="12700" cy="442913"/>
              </a:xfrm>
              <a:prstGeom prst="rect">
                <a:avLst/>
              </a:prstGeom>
              <a:solidFill>
                <a:srgbClr val="BFF6F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409" name="Rectangle 1153"/>
              <p:cNvSpPr>
                <a:spLocks noChangeArrowheads="1"/>
              </p:cNvSpPr>
              <p:nvPr/>
            </p:nvSpPr>
            <p:spPr bwMode="auto">
              <a:xfrm>
                <a:off x="3071814" y="5264151"/>
                <a:ext cx="17463" cy="442913"/>
              </a:xfrm>
              <a:prstGeom prst="rect">
                <a:avLst/>
              </a:prstGeom>
              <a:solidFill>
                <a:srgbClr val="BDF5F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410" name="Rectangle 1154"/>
              <p:cNvSpPr>
                <a:spLocks noChangeArrowheads="1"/>
              </p:cNvSpPr>
              <p:nvPr/>
            </p:nvSpPr>
            <p:spPr bwMode="auto">
              <a:xfrm>
                <a:off x="3089276" y="5264151"/>
                <a:ext cx="14288" cy="442913"/>
              </a:xfrm>
              <a:prstGeom prst="rect">
                <a:avLst/>
              </a:prstGeom>
              <a:solidFill>
                <a:srgbClr val="BBF4F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411" name="Rectangle 1155"/>
              <p:cNvSpPr>
                <a:spLocks noChangeArrowheads="1"/>
              </p:cNvSpPr>
              <p:nvPr/>
            </p:nvSpPr>
            <p:spPr bwMode="auto">
              <a:xfrm>
                <a:off x="3103564" y="5264151"/>
                <a:ext cx="17463" cy="442913"/>
              </a:xfrm>
              <a:prstGeom prst="rect">
                <a:avLst/>
              </a:prstGeom>
              <a:solidFill>
                <a:srgbClr val="B9F3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412" name="Rectangle 1156"/>
              <p:cNvSpPr>
                <a:spLocks noChangeArrowheads="1"/>
              </p:cNvSpPr>
              <p:nvPr/>
            </p:nvSpPr>
            <p:spPr bwMode="auto">
              <a:xfrm>
                <a:off x="3121026" y="5264151"/>
                <a:ext cx="14288" cy="442913"/>
              </a:xfrm>
              <a:prstGeom prst="rect">
                <a:avLst/>
              </a:prstGeom>
              <a:solidFill>
                <a:srgbClr val="B7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413" name="Rectangle 1157"/>
              <p:cNvSpPr>
                <a:spLocks noChangeArrowheads="1"/>
              </p:cNvSpPr>
              <p:nvPr/>
            </p:nvSpPr>
            <p:spPr bwMode="auto">
              <a:xfrm>
                <a:off x="3135314" y="5264151"/>
                <a:ext cx="17463" cy="442913"/>
              </a:xfrm>
              <a:prstGeom prst="rect">
                <a:avLst/>
              </a:prstGeom>
              <a:solidFill>
                <a:srgbClr val="B5F1F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414" name="Rectangle 1158"/>
              <p:cNvSpPr>
                <a:spLocks noChangeArrowheads="1"/>
              </p:cNvSpPr>
              <p:nvPr/>
            </p:nvSpPr>
            <p:spPr bwMode="auto">
              <a:xfrm>
                <a:off x="3152776" y="5264151"/>
                <a:ext cx="14288" cy="442913"/>
              </a:xfrm>
              <a:prstGeom prst="rect">
                <a:avLst/>
              </a:prstGeom>
              <a:solidFill>
                <a:srgbClr val="B3F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415" name="Rectangle 1159"/>
              <p:cNvSpPr>
                <a:spLocks noChangeArrowheads="1"/>
              </p:cNvSpPr>
              <p:nvPr/>
            </p:nvSpPr>
            <p:spPr bwMode="auto">
              <a:xfrm>
                <a:off x="3167064" y="5264151"/>
                <a:ext cx="17463" cy="442913"/>
              </a:xfrm>
              <a:prstGeom prst="rect">
                <a:avLst/>
              </a:prstGeom>
              <a:solidFill>
                <a:srgbClr val="B1F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416" name="Rectangle 1160"/>
              <p:cNvSpPr>
                <a:spLocks noChangeArrowheads="1"/>
              </p:cNvSpPr>
              <p:nvPr/>
            </p:nvSpPr>
            <p:spPr bwMode="auto">
              <a:xfrm>
                <a:off x="3184526" y="5264151"/>
                <a:ext cx="14288" cy="442913"/>
              </a:xfrm>
              <a:prstGeom prst="rect">
                <a:avLst/>
              </a:prstGeom>
              <a:solidFill>
                <a:srgbClr val="AFEF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417" name="Rectangle 1161"/>
              <p:cNvSpPr>
                <a:spLocks noChangeArrowheads="1"/>
              </p:cNvSpPr>
              <p:nvPr/>
            </p:nvSpPr>
            <p:spPr bwMode="auto">
              <a:xfrm>
                <a:off x="3198814" y="5264151"/>
                <a:ext cx="3175" cy="442913"/>
              </a:xfrm>
              <a:prstGeom prst="rect">
                <a:avLst/>
              </a:prstGeom>
              <a:solidFill>
                <a:srgbClr val="ADEE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418" name="Rectangle 1162"/>
              <p:cNvSpPr>
                <a:spLocks noChangeArrowheads="1"/>
              </p:cNvSpPr>
              <p:nvPr/>
            </p:nvSpPr>
            <p:spPr bwMode="auto">
              <a:xfrm>
                <a:off x="2568576" y="5264151"/>
                <a:ext cx="633413" cy="442913"/>
              </a:xfrm>
              <a:prstGeom prst="rect">
                <a:avLst/>
              </a:pr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419" name="Rectangle 1163"/>
              <p:cNvSpPr>
                <a:spLocks noChangeArrowheads="1"/>
              </p:cNvSpPr>
              <p:nvPr/>
            </p:nvSpPr>
            <p:spPr bwMode="auto">
              <a:xfrm>
                <a:off x="3001964" y="5273676"/>
                <a:ext cx="235811" cy="550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1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AnyFeature</a:t>
                </a:r>
                <a:endParaRPr kumimoji="0" lang="en-US" altLang="en-US" sz="4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20" name="Rectangle 1164"/>
              <p:cNvSpPr>
                <a:spLocks noChangeArrowheads="1"/>
              </p:cNvSpPr>
              <p:nvPr/>
            </p:nvSpPr>
            <p:spPr bwMode="auto">
              <a:xfrm>
                <a:off x="2759076" y="5340351"/>
                <a:ext cx="309251" cy="550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«</a:t>
                </a:r>
                <a:r>
                  <a:rPr kumimoji="0" lang="en-US" altLang="en-US" sz="1000" b="0" i="0" u="none" strike="noStrike" cap="none" normalizeH="0" baseline="0" dirty="0" err="1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FeatureType</a:t>
                </a:r>
                <a:r>
                  <a:rPr kumimoji="0" lang="en-US" altLang="en-US" sz="10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»</a:t>
                </a:r>
                <a:endParaRPr kumimoji="0" lang="en-US" altLang="en-US" sz="4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21" name="Rectangle 1165"/>
              <p:cNvSpPr>
                <a:spLocks noChangeArrowheads="1"/>
              </p:cNvSpPr>
              <p:nvPr/>
            </p:nvSpPr>
            <p:spPr bwMode="auto">
              <a:xfrm>
                <a:off x="2738439" y="5386388"/>
                <a:ext cx="366052" cy="550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1" i="0" u="none" strike="noStrike" cap="none" normalizeH="0" baseline="0" dirty="0" err="1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OM_Observation</a:t>
                </a:r>
                <a:endParaRPr kumimoji="0" lang="en-US" altLang="en-US" sz="4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22" name="Line 1166"/>
              <p:cNvSpPr>
                <a:spLocks noChangeShapeType="1"/>
              </p:cNvSpPr>
              <p:nvPr/>
            </p:nvSpPr>
            <p:spPr bwMode="auto">
              <a:xfrm>
                <a:off x="2568576" y="5449888"/>
                <a:ext cx="633413" cy="0"/>
              </a:xfrm>
              <a:prstGeom prst="line">
                <a:avLst/>
              </a:pr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423" name="Rectangle 1167"/>
              <p:cNvSpPr>
                <a:spLocks noChangeArrowheads="1"/>
              </p:cNvSpPr>
              <p:nvPr/>
            </p:nvSpPr>
            <p:spPr bwMode="auto">
              <a:xfrm>
                <a:off x="2586039" y="5464176"/>
                <a:ext cx="39589" cy="550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4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24" name="Rectangle 1168"/>
              <p:cNvSpPr>
                <a:spLocks noChangeArrowheads="1"/>
              </p:cNvSpPr>
              <p:nvPr/>
            </p:nvSpPr>
            <p:spPr bwMode="auto">
              <a:xfrm>
                <a:off x="2646364" y="5464176"/>
                <a:ext cx="616207" cy="550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dirty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parameter  :</a:t>
                </a:r>
                <a:r>
                  <a:rPr kumimoji="0" lang="en-US" altLang="en-US" sz="1000" b="0" i="0" u="none" strike="noStrike" cap="none" normalizeH="0" baseline="0" dirty="0" err="1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NamedValue</a:t>
                </a:r>
                <a:r>
                  <a:rPr kumimoji="0" lang="en-US" altLang="en-US" sz="1000" b="0" i="0" u="none" strike="noStrike" cap="none" normalizeH="0" baseline="0" dirty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[0..*]</a:t>
                </a:r>
                <a:endParaRPr kumimoji="0" lang="en-US" altLang="en-US" sz="4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25" name="Rectangle 1169"/>
              <p:cNvSpPr>
                <a:spLocks noChangeArrowheads="1"/>
              </p:cNvSpPr>
              <p:nvPr/>
            </p:nvSpPr>
            <p:spPr bwMode="auto">
              <a:xfrm>
                <a:off x="2586039" y="5510213"/>
                <a:ext cx="39589" cy="550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4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26" name="Rectangle 1170"/>
              <p:cNvSpPr>
                <a:spLocks noChangeArrowheads="1"/>
              </p:cNvSpPr>
              <p:nvPr/>
            </p:nvSpPr>
            <p:spPr bwMode="auto">
              <a:xfrm>
                <a:off x="2646364" y="5510213"/>
                <a:ext cx="629403" cy="550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dirty="0" err="1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phenomenonTime</a:t>
                </a:r>
                <a:r>
                  <a:rPr kumimoji="0" lang="en-US" altLang="en-US" sz="1000" b="0" i="0" u="none" strike="noStrike" cap="none" normalizeH="0" baseline="0" dirty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 :</a:t>
                </a:r>
                <a:r>
                  <a:rPr kumimoji="0" lang="en-US" altLang="en-US" sz="1000" b="0" i="0" u="none" strike="noStrike" cap="none" normalizeH="0" baseline="0" dirty="0" err="1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TM_Object</a:t>
                </a:r>
                <a:endParaRPr kumimoji="0" lang="en-US" altLang="en-US" sz="4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27" name="Rectangle 1171"/>
              <p:cNvSpPr>
                <a:spLocks noChangeArrowheads="1"/>
              </p:cNvSpPr>
              <p:nvPr/>
            </p:nvSpPr>
            <p:spPr bwMode="auto">
              <a:xfrm>
                <a:off x="2586039" y="5554663"/>
                <a:ext cx="39589" cy="550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4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28" name="Rectangle 1172"/>
              <p:cNvSpPr>
                <a:spLocks noChangeArrowheads="1"/>
              </p:cNvSpPr>
              <p:nvPr/>
            </p:nvSpPr>
            <p:spPr bwMode="auto">
              <a:xfrm>
                <a:off x="2646364" y="5554663"/>
                <a:ext cx="659812" cy="550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resultQuality  :DQ_Element [0..*]</a:t>
                </a:r>
                <a:endParaRPr kumimoji="0" lang="en-US" altLang="en-US" sz="4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29" name="Rectangle 1173"/>
              <p:cNvSpPr>
                <a:spLocks noChangeArrowheads="1"/>
              </p:cNvSpPr>
              <p:nvPr/>
            </p:nvSpPr>
            <p:spPr bwMode="auto">
              <a:xfrm>
                <a:off x="2586039" y="5600701"/>
                <a:ext cx="39589" cy="550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4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30" name="Rectangle 1174"/>
              <p:cNvSpPr>
                <a:spLocks noChangeArrowheads="1"/>
              </p:cNvSpPr>
              <p:nvPr/>
            </p:nvSpPr>
            <p:spPr bwMode="auto">
              <a:xfrm>
                <a:off x="2646364" y="5600701"/>
                <a:ext cx="480229" cy="550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resultTime  :TM_Instant</a:t>
                </a:r>
                <a:endParaRPr kumimoji="0" lang="en-US" altLang="en-US" sz="4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31" name="Rectangle 1175"/>
              <p:cNvSpPr>
                <a:spLocks noChangeArrowheads="1"/>
              </p:cNvSpPr>
              <p:nvPr/>
            </p:nvSpPr>
            <p:spPr bwMode="auto">
              <a:xfrm>
                <a:off x="2586039" y="5646738"/>
                <a:ext cx="39589" cy="550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4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32" name="Rectangle 1176"/>
              <p:cNvSpPr>
                <a:spLocks noChangeArrowheads="1"/>
              </p:cNvSpPr>
              <p:nvPr/>
            </p:nvSpPr>
            <p:spPr bwMode="auto">
              <a:xfrm>
                <a:off x="2646364" y="5646738"/>
                <a:ext cx="571455" cy="550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validTime  :TM_Period [0..1]</a:t>
                </a:r>
                <a:endParaRPr kumimoji="0" lang="en-US" altLang="en-US" sz="4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33" name="Freeform 1333"/>
              <p:cNvSpPr>
                <a:spLocks noEditPoints="1"/>
              </p:cNvSpPr>
              <p:nvPr/>
            </p:nvSpPr>
            <p:spPr bwMode="auto">
              <a:xfrm>
                <a:off x="3206751" y="5276851"/>
                <a:ext cx="52388" cy="42863"/>
              </a:xfrm>
              <a:custGeom>
                <a:avLst/>
                <a:gdLst>
                  <a:gd name="T0" fmla="*/ 0 w 33"/>
                  <a:gd name="T1" fmla="*/ 14 h 27"/>
                  <a:gd name="T2" fmla="*/ 33 w 33"/>
                  <a:gd name="T3" fmla="*/ 0 h 27"/>
                  <a:gd name="T4" fmla="*/ 0 w 33"/>
                  <a:gd name="T5" fmla="*/ 14 h 27"/>
                  <a:gd name="T6" fmla="*/ 33 w 33"/>
                  <a:gd name="T7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3" h="27">
                    <a:moveTo>
                      <a:pt x="0" y="14"/>
                    </a:moveTo>
                    <a:lnTo>
                      <a:pt x="33" y="0"/>
                    </a:lnTo>
                    <a:moveTo>
                      <a:pt x="0" y="14"/>
                    </a:moveTo>
                    <a:lnTo>
                      <a:pt x="33" y="27"/>
                    </a:lnTo>
                  </a:path>
                </a:pathLst>
              </a:custGeom>
              <a:noFill/>
              <a:ln w="3175" cap="rnd">
                <a:solidFill>
                  <a:srgbClr val="000000"/>
                </a:solidFill>
                <a:prstDash val="solid"/>
                <a:bevel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434" name="Rectangle 1334"/>
              <p:cNvSpPr>
                <a:spLocks noChangeArrowheads="1"/>
              </p:cNvSpPr>
              <p:nvPr/>
            </p:nvSpPr>
            <p:spPr bwMode="auto">
              <a:xfrm>
                <a:off x="3128964" y="5302251"/>
                <a:ext cx="68276" cy="550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0..*</a:t>
                </a:r>
                <a:endParaRPr kumimoji="0" lang="en-US" altLang="en-US" sz="4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35" name="Rectangle 1335"/>
              <p:cNvSpPr>
                <a:spLocks noChangeArrowheads="1"/>
              </p:cNvSpPr>
              <p:nvPr/>
            </p:nvSpPr>
            <p:spPr bwMode="auto">
              <a:xfrm>
                <a:off x="2821614" y="5218674"/>
                <a:ext cx="493425" cy="550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</a:t>
                </a:r>
                <a:r>
                  <a:rPr kumimoji="0" lang="en-US" altLang="en-US" sz="1000" b="0" i="0" u="none" strike="noStrike" cap="none" normalizeH="0" baseline="0" dirty="0" err="1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relatedObservation</a:t>
                </a:r>
                <a:r>
                  <a:rPr kumimoji="0" lang="en-US" altLang="en-US" sz="10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0..*</a:t>
                </a:r>
                <a:endParaRPr kumimoji="0" lang="en-US" altLang="en-US" sz="4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436" name="Group 435"/>
            <p:cNvGrpSpPr/>
            <p:nvPr/>
          </p:nvGrpSpPr>
          <p:grpSpPr>
            <a:xfrm>
              <a:off x="3206751" y="5548313"/>
              <a:ext cx="487458" cy="280505"/>
              <a:chOff x="3206751" y="5548313"/>
              <a:chExt cx="487458" cy="280505"/>
            </a:xfrm>
          </p:grpSpPr>
          <p:sp>
            <p:nvSpPr>
              <p:cNvPr id="437" name="Line 1342"/>
              <p:cNvSpPr>
                <a:spLocks noChangeShapeType="1"/>
              </p:cNvSpPr>
              <p:nvPr/>
            </p:nvSpPr>
            <p:spPr bwMode="auto">
              <a:xfrm>
                <a:off x="3206751" y="5611813"/>
                <a:ext cx="433388" cy="144463"/>
              </a:xfrm>
              <a:prstGeom prst="line">
                <a:avLst/>
              </a:prstGeom>
              <a:noFill/>
              <a:ln w="3175" cap="rnd">
                <a:solidFill>
                  <a:srgbClr val="000000"/>
                </a:solidFill>
                <a:prstDash val="solid"/>
                <a:bevel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438" name="Freeform 1343"/>
              <p:cNvSpPr>
                <a:spLocks noEditPoints="1"/>
              </p:cNvSpPr>
              <p:nvPr/>
            </p:nvSpPr>
            <p:spPr bwMode="auto">
              <a:xfrm>
                <a:off x="3582989" y="5719763"/>
                <a:ext cx="57150" cy="39688"/>
              </a:xfrm>
              <a:custGeom>
                <a:avLst/>
                <a:gdLst>
                  <a:gd name="T0" fmla="*/ 36 w 36"/>
                  <a:gd name="T1" fmla="*/ 23 h 25"/>
                  <a:gd name="T2" fmla="*/ 0 w 36"/>
                  <a:gd name="T3" fmla="*/ 25 h 25"/>
                  <a:gd name="T4" fmla="*/ 36 w 36"/>
                  <a:gd name="T5" fmla="*/ 23 h 25"/>
                  <a:gd name="T6" fmla="*/ 9 w 36"/>
                  <a:gd name="T7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6" h="25">
                    <a:moveTo>
                      <a:pt x="36" y="23"/>
                    </a:moveTo>
                    <a:lnTo>
                      <a:pt x="0" y="25"/>
                    </a:lnTo>
                    <a:moveTo>
                      <a:pt x="36" y="23"/>
                    </a:moveTo>
                    <a:lnTo>
                      <a:pt x="9" y="0"/>
                    </a:lnTo>
                  </a:path>
                </a:pathLst>
              </a:custGeom>
              <a:noFill/>
              <a:ln w="3175" cap="rnd">
                <a:solidFill>
                  <a:srgbClr val="000000"/>
                </a:solidFill>
                <a:prstDash val="solid"/>
                <a:bevel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439" name="Rectangle 1344"/>
              <p:cNvSpPr>
                <a:spLocks noChangeArrowheads="1"/>
              </p:cNvSpPr>
              <p:nvPr/>
            </p:nvSpPr>
            <p:spPr bwMode="auto">
              <a:xfrm>
                <a:off x="3216276" y="5548313"/>
                <a:ext cx="477933" cy="550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+generatedObservation</a:t>
                </a:r>
                <a:endParaRPr kumimoji="0" lang="en-US" altLang="en-US" sz="4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40" name="Rectangle 1345"/>
              <p:cNvSpPr>
                <a:spLocks noChangeArrowheads="1"/>
              </p:cNvSpPr>
              <p:nvPr/>
            </p:nvSpPr>
            <p:spPr bwMode="auto">
              <a:xfrm>
                <a:off x="3216276" y="5629276"/>
                <a:ext cx="68276" cy="550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0..*</a:t>
                </a:r>
                <a:endParaRPr kumimoji="0" lang="en-US" altLang="en-US" sz="4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41" name="Rectangle 1346"/>
              <p:cNvSpPr>
                <a:spLocks noChangeArrowheads="1"/>
              </p:cNvSpPr>
              <p:nvPr/>
            </p:nvSpPr>
            <p:spPr bwMode="auto">
              <a:xfrm>
                <a:off x="3386139" y="5618163"/>
                <a:ext cx="271957" cy="550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ProcessUsed</a:t>
                </a:r>
                <a:endParaRPr kumimoji="0" lang="en-US" altLang="en-US" sz="4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42" name="Rectangle 1347"/>
              <p:cNvSpPr>
                <a:spLocks noChangeArrowheads="1"/>
              </p:cNvSpPr>
              <p:nvPr/>
            </p:nvSpPr>
            <p:spPr bwMode="auto">
              <a:xfrm>
                <a:off x="3371851" y="5730876"/>
                <a:ext cx="232369" cy="550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+procedure</a:t>
                </a:r>
                <a:endParaRPr kumimoji="0" lang="en-US" altLang="en-US" sz="4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43" name="Rectangle 1348"/>
              <p:cNvSpPr>
                <a:spLocks noChangeArrowheads="1"/>
              </p:cNvSpPr>
              <p:nvPr/>
            </p:nvSpPr>
            <p:spPr bwMode="auto">
              <a:xfrm>
                <a:off x="3608389" y="5773738"/>
                <a:ext cx="25245" cy="550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</a:t>
                </a:r>
                <a:endParaRPr kumimoji="0" lang="en-US" altLang="en-US" sz="4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444" name="Group 443"/>
            <p:cNvGrpSpPr/>
            <p:nvPr/>
          </p:nvGrpSpPr>
          <p:grpSpPr>
            <a:xfrm>
              <a:off x="2400301" y="5102226"/>
              <a:ext cx="642503" cy="161925"/>
              <a:chOff x="2400301" y="5102226"/>
              <a:chExt cx="642503" cy="161925"/>
            </a:xfrm>
          </p:grpSpPr>
          <p:sp>
            <p:nvSpPr>
              <p:cNvPr id="445" name="Line 1361"/>
              <p:cNvSpPr>
                <a:spLocks noChangeShapeType="1"/>
              </p:cNvSpPr>
              <p:nvPr/>
            </p:nvSpPr>
            <p:spPr bwMode="auto">
              <a:xfrm flipH="1" flipV="1">
                <a:off x="2692401" y="5102226"/>
                <a:ext cx="80963" cy="161925"/>
              </a:xfrm>
              <a:prstGeom prst="line">
                <a:avLst/>
              </a:prstGeom>
              <a:noFill/>
              <a:ln w="3175" cap="rnd">
                <a:solidFill>
                  <a:srgbClr val="000000"/>
                </a:solidFill>
                <a:prstDash val="solid"/>
                <a:bevel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446" name="Freeform 1362"/>
              <p:cNvSpPr>
                <a:spLocks noEditPoints="1"/>
              </p:cNvSpPr>
              <p:nvPr/>
            </p:nvSpPr>
            <p:spPr bwMode="auto">
              <a:xfrm>
                <a:off x="2692401" y="5102226"/>
                <a:ext cx="41275" cy="55563"/>
              </a:xfrm>
              <a:custGeom>
                <a:avLst/>
                <a:gdLst>
                  <a:gd name="T0" fmla="*/ 0 w 26"/>
                  <a:gd name="T1" fmla="*/ 0 h 35"/>
                  <a:gd name="T2" fmla="*/ 26 w 26"/>
                  <a:gd name="T3" fmla="*/ 24 h 35"/>
                  <a:gd name="T4" fmla="*/ 0 w 26"/>
                  <a:gd name="T5" fmla="*/ 0 h 35"/>
                  <a:gd name="T6" fmla="*/ 2 w 26"/>
                  <a:gd name="T7" fmla="*/ 35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6" h="35">
                    <a:moveTo>
                      <a:pt x="0" y="0"/>
                    </a:moveTo>
                    <a:lnTo>
                      <a:pt x="26" y="24"/>
                    </a:lnTo>
                    <a:moveTo>
                      <a:pt x="0" y="0"/>
                    </a:moveTo>
                    <a:lnTo>
                      <a:pt x="2" y="35"/>
                    </a:lnTo>
                  </a:path>
                </a:pathLst>
              </a:custGeom>
              <a:noFill/>
              <a:ln w="3175" cap="rnd">
                <a:solidFill>
                  <a:srgbClr val="000000"/>
                </a:solidFill>
                <a:prstDash val="solid"/>
                <a:bevel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447" name="Rectangle 1363"/>
              <p:cNvSpPr>
                <a:spLocks noChangeArrowheads="1"/>
              </p:cNvSpPr>
              <p:nvPr/>
            </p:nvSpPr>
            <p:spPr bwMode="auto">
              <a:xfrm>
                <a:off x="2771994" y="5145952"/>
                <a:ext cx="270810" cy="550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Phenomenon</a:t>
                </a:r>
                <a:endParaRPr kumimoji="0" lang="en-US" altLang="en-US" sz="4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48" name="Rectangle 1364"/>
              <p:cNvSpPr>
                <a:spLocks noChangeArrowheads="1"/>
              </p:cNvSpPr>
              <p:nvPr/>
            </p:nvSpPr>
            <p:spPr bwMode="auto">
              <a:xfrm>
                <a:off x="2400301" y="5163594"/>
                <a:ext cx="387281" cy="550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</a:t>
                </a:r>
                <a:r>
                  <a:rPr kumimoji="0" lang="en-US" altLang="en-US" sz="1000" b="0" i="0" u="none" strike="noStrike" cap="none" normalizeH="0" baseline="0" dirty="0" err="1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observedProperty</a:t>
                </a:r>
                <a:endParaRPr kumimoji="0" lang="en-US" altLang="en-US" sz="4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49" name="Rectangle 1365"/>
              <p:cNvSpPr>
                <a:spLocks noChangeArrowheads="1"/>
              </p:cNvSpPr>
              <p:nvPr/>
            </p:nvSpPr>
            <p:spPr bwMode="auto">
              <a:xfrm>
                <a:off x="2733676" y="5119688"/>
                <a:ext cx="25245" cy="550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</a:t>
                </a:r>
                <a:endParaRPr kumimoji="0" lang="en-US" altLang="en-US" sz="4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058053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/>
            <a:r>
              <a:rPr lang="en-US" sz="1600" dirty="0">
                <a:cs typeface="Arial" panose="020B0604020202020204" pitchFamily="34" charset="0"/>
              </a:rPr>
              <a:t>«</a:t>
            </a:r>
            <a:r>
              <a:rPr lang="en-US" sz="1600" dirty="0" err="1">
                <a:cs typeface="Arial" panose="020B0604020202020204" pitchFamily="34" charset="0"/>
              </a:rPr>
              <a:t>FeatureType</a:t>
            </a:r>
            <a:r>
              <a:rPr lang="en-US" sz="1600" dirty="0">
                <a:cs typeface="Arial" panose="020B0604020202020204" pitchFamily="34" charset="0"/>
              </a:rPr>
              <a:t>» </a:t>
            </a:r>
            <a:r>
              <a:rPr lang="en-US" b="1" dirty="0">
                <a:cs typeface="Arial" panose="020B0604020202020204" pitchFamily="34" charset="0"/>
              </a:rPr>
              <a:t>Equipment, Deployment </a:t>
            </a:r>
          </a:p>
        </p:txBody>
      </p:sp>
      <p:sp>
        <p:nvSpPr>
          <p:cNvPr id="338" name="Content Placeholder 337"/>
          <p:cNvSpPr>
            <a:spLocks noGrp="1"/>
          </p:cNvSpPr>
          <p:nvPr>
            <p:ph idx="1"/>
          </p:nvPr>
        </p:nvSpPr>
        <p:spPr>
          <a:xfrm>
            <a:off x="3952874" y="1600200"/>
            <a:ext cx="4733925" cy="4525963"/>
          </a:xfrm>
        </p:spPr>
        <p:txBody>
          <a:bodyPr>
            <a:normAutofit fontScale="85000" lnSpcReduction="20000"/>
          </a:bodyPr>
          <a:lstStyle/>
          <a:p>
            <a:r>
              <a:rPr lang="de-CH" u="sng" dirty="0" err="1" smtClean="0"/>
              <a:t>Deployment</a:t>
            </a:r>
            <a:r>
              <a:rPr lang="de-CH" dirty="0" err="1" smtClean="0"/>
              <a:t>s</a:t>
            </a:r>
            <a:r>
              <a:rPr lang="de-CH" dirty="0" smtClean="0"/>
              <a:t> </a:t>
            </a:r>
            <a:r>
              <a:rPr lang="de-CH" dirty="0" err="1" smtClean="0"/>
              <a:t>describe</a:t>
            </a:r>
            <a:endParaRPr lang="de-CH" dirty="0"/>
          </a:p>
          <a:p>
            <a:pPr lvl="1"/>
            <a:r>
              <a:rPr lang="de-CH" dirty="0" err="1" smtClean="0"/>
              <a:t>when</a:t>
            </a:r>
            <a:r>
              <a:rPr lang="de-CH" dirty="0" smtClean="0"/>
              <a:t>, </a:t>
            </a:r>
            <a:r>
              <a:rPr lang="de-CH" dirty="0" err="1" smtClean="0"/>
              <a:t>where</a:t>
            </a:r>
            <a:r>
              <a:rPr lang="de-CH" dirty="0" smtClean="0"/>
              <a:t>, </a:t>
            </a:r>
            <a:r>
              <a:rPr lang="de-CH" dirty="0" err="1" smtClean="0"/>
              <a:t>why</a:t>
            </a:r>
            <a:r>
              <a:rPr lang="de-CH" dirty="0" smtClean="0"/>
              <a:t> (</a:t>
            </a:r>
            <a:r>
              <a:rPr lang="de-CH" dirty="0" err="1" smtClean="0"/>
              <a:t>applicationArea</a:t>
            </a:r>
            <a:r>
              <a:rPr lang="de-CH" dirty="0" smtClean="0"/>
              <a:t>), </a:t>
            </a:r>
            <a:r>
              <a:rPr lang="de-CH" dirty="0" err="1" smtClean="0"/>
              <a:t>what</a:t>
            </a:r>
            <a:r>
              <a:rPr lang="de-CH" dirty="0" smtClean="0"/>
              <a:t> </a:t>
            </a:r>
            <a:r>
              <a:rPr lang="de-CH" u="sng" dirty="0" smtClean="0"/>
              <a:t>Equipment</a:t>
            </a:r>
            <a:r>
              <a:rPr lang="de-CH" dirty="0" smtClean="0"/>
              <a:t> </a:t>
            </a:r>
            <a:r>
              <a:rPr lang="de-CH" dirty="0" err="1" smtClean="0"/>
              <a:t>has</a:t>
            </a:r>
            <a:r>
              <a:rPr lang="de-CH" dirty="0" smtClean="0"/>
              <a:t> </a:t>
            </a:r>
            <a:r>
              <a:rPr lang="de-CH" dirty="0" err="1" smtClean="0"/>
              <a:t>been</a:t>
            </a:r>
            <a:r>
              <a:rPr lang="de-CH" dirty="0" smtClean="0"/>
              <a:t> </a:t>
            </a:r>
            <a:r>
              <a:rPr lang="de-CH" dirty="0" err="1" smtClean="0"/>
              <a:t>used</a:t>
            </a:r>
            <a:endParaRPr lang="de-CH" dirty="0" smtClean="0"/>
          </a:p>
          <a:p>
            <a:pPr lvl="1"/>
            <a:r>
              <a:rPr lang="de-CH" dirty="0" err="1" smtClean="0"/>
              <a:t>configurations</a:t>
            </a:r>
            <a:r>
              <a:rPr lang="de-CH" dirty="0" smtClean="0"/>
              <a:t>, </a:t>
            </a:r>
            <a:r>
              <a:rPr lang="de-CH" dirty="0" err="1" smtClean="0"/>
              <a:t>maintenance</a:t>
            </a:r>
            <a:r>
              <a:rPr lang="de-CH" dirty="0" smtClean="0"/>
              <a:t> </a:t>
            </a:r>
            <a:r>
              <a:rPr lang="de-CH" dirty="0" err="1" smtClean="0"/>
              <a:t>and</a:t>
            </a:r>
            <a:r>
              <a:rPr lang="de-CH" dirty="0" smtClean="0"/>
              <a:t> </a:t>
            </a:r>
            <a:r>
              <a:rPr lang="de-CH" dirty="0" err="1" smtClean="0"/>
              <a:t>calibration</a:t>
            </a:r>
            <a:r>
              <a:rPr lang="de-CH" dirty="0" smtClean="0"/>
              <a:t> </a:t>
            </a:r>
            <a:r>
              <a:rPr lang="de-CH" dirty="0" err="1" smtClean="0"/>
              <a:t>routines</a:t>
            </a:r>
            <a:endParaRPr lang="de-CH" dirty="0" smtClean="0"/>
          </a:p>
          <a:p>
            <a:pPr lvl="1"/>
            <a:r>
              <a:rPr lang="de-CH" dirty="0" err="1"/>
              <a:t>i</a:t>
            </a:r>
            <a:r>
              <a:rPr lang="de-CH" dirty="0" err="1" smtClean="0"/>
              <a:t>nstrument</a:t>
            </a:r>
            <a:r>
              <a:rPr lang="de-CH" dirty="0" smtClean="0"/>
              <a:t> </a:t>
            </a:r>
            <a:r>
              <a:rPr lang="de-CH" dirty="0" err="1" smtClean="0"/>
              <a:t>operating</a:t>
            </a:r>
            <a:r>
              <a:rPr lang="de-CH" dirty="0" smtClean="0"/>
              <a:t> </a:t>
            </a:r>
            <a:r>
              <a:rPr lang="de-CH" dirty="0" err="1" smtClean="0"/>
              <a:t>status</a:t>
            </a:r>
            <a:r>
              <a:rPr lang="de-CH" dirty="0" smtClean="0"/>
              <a:t> </a:t>
            </a:r>
            <a:r>
              <a:rPr lang="de-CH" dirty="0" err="1" smtClean="0"/>
              <a:t>as</a:t>
            </a:r>
            <a:r>
              <a:rPr lang="de-CH" dirty="0" smtClean="0"/>
              <a:t> a </a:t>
            </a:r>
            <a:r>
              <a:rPr lang="de-CH" dirty="0" err="1" smtClean="0"/>
              <a:t>fxn</a:t>
            </a:r>
            <a:r>
              <a:rPr lang="de-CH" dirty="0" smtClean="0"/>
              <a:t> </a:t>
            </a:r>
            <a:r>
              <a:rPr lang="de-CH" dirty="0" err="1" smtClean="0"/>
              <a:t>of</a:t>
            </a:r>
            <a:r>
              <a:rPr lang="de-CH" dirty="0" smtClean="0"/>
              <a:t> time</a:t>
            </a:r>
          </a:p>
          <a:p>
            <a:r>
              <a:rPr lang="de-CH" dirty="0" err="1" smtClean="0"/>
              <a:t>Deployments</a:t>
            </a:r>
            <a:r>
              <a:rPr lang="de-CH" dirty="0" smtClean="0"/>
              <a:t> </a:t>
            </a:r>
            <a:r>
              <a:rPr lang="de-CH" dirty="0" err="1" smtClean="0"/>
              <a:t>can</a:t>
            </a:r>
            <a:r>
              <a:rPr lang="de-CH" dirty="0" smtClean="0"/>
              <a:t> </a:t>
            </a:r>
            <a:r>
              <a:rPr lang="de-CH" dirty="0" err="1" smtClean="0"/>
              <a:t>be</a:t>
            </a:r>
            <a:r>
              <a:rPr lang="de-CH" dirty="0" smtClean="0"/>
              <a:t> parallel </a:t>
            </a:r>
            <a:r>
              <a:rPr lang="de-CH" dirty="0" err="1" smtClean="0"/>
              <a:t>or</a:t>
            </a:r>
            <a:r>
              <a:rPr lang="de-CH" dirty="0" smtClean="0"/>
              <a:t> </a:t>
            </a:r>
            <a:r>
              <a:rPr lang="de-CH" dirty="0" err="1" smtClean="0"/>
              <a:t>consecutive</a:t>
            </a:r>
            <a:endParaRPr lang="de-CH" dirty="0" smtClean="0"/>
          </a:p>
          <a:p>
            <a:r>
              <a:rPr lang="de-CH" dirty="0" err="1" smtClean="0"/>
              <a:t>Deployments</a:t>
            </a:r>
            <a:r>
              <a:rPr lang="de-CH" dirty="0" smtClean="0"/>
              <a:t> also </a:t>
            </a:r>
            <a:r>
              <a:rPr lang="de-CH" dirty="0" err="1" smtClean="0"/>
              <a:t>describe</a:t>
            </a:r>
            <a:r>
              <a:rPr lang="de-CH" dirty="0" smtClean="0"/>
              <a:t> </a:t>
            </a:r>
            <a:r>
              <a:rPr lang="de-CH" dirty="0" err="1" smtClean="0"/>
              <a:t>the</a:t>
            </a:r>
            <a:r>
              <a:rPr lang="de-CH" dirty="0" smtClean="0"/>
              <a:t> </a:t>
            </a:r>
            <a:r>
              <a:rPr lang="de-CH" u="sng" dirty="0" err="1" smtClean="0"/>
              <a:t>DataGeneration</a:t>
            </a:r>
            <a:r>
              <a:rPr lang="de-CH" dirty="0" smtClean="0"/>
              <a:t> </a:t>
            </a:r>
            <a:r>
              <a:rPr lang="de-CH" dirty="0" err="1" smtClean="0"/>
              <a:t>processes</a:t>
            </a:r>
            <a:endParaRPr lang="en-US" u="sng" dirty="0"/>
          </a:p>
        </p:txBody>
      </p:sp>
      <p:grpSp>
        <p:nvGrpSpPr>
          <p:cNvPr id="337" name="Group 336"/>
          <p:cNvGrpSpPr/>
          <p:nvPr/>
        </p:nvGrpSpPr>
        <p:grpSpPr>
          <a:xfrm>
            <a:off x="266640" y="1333500"/>
            <a:ext cx="3543224" cy="4870217"/>
            <a:chOff x="4589464" y="2376488"/>
            <a:chExt cx="1889503" cy="2597151"/>
          </a:xfrm>
        </p:grpSpPr>
        <p:grpSp>
          <p:nvGrpSpPr>
            <p:cNvPr id="170" name="Group 169"/>
            <p:cNvGrpSpPr/>
            <p:nvPr/>
          </p:nvGrpSpPr>
          <p:grpSpPr>
            <a:xfrm>
              <a:off x="4948239" y="4044951"/>
              <a:ext cx="1366838" cy="928688"/>
              <a:chOff x="5653089" y="4883151"/>
              <a:chExt cx="1366838" cy="928688"/>
            </a:xfrm>
          </p:grpSpPr>
          <p:sp>
            <p:nvSpPr>
              <p:cNvPr id="171" name="Rectangle 317"/>
              <p:cNvSpPr>
                <a:spLocks noChangeArrowheads="1"/>
              </p:cNvSpPr>
              <p:nvPr/>
            </p:nvSpPr>
            <p:spPr bwMode="auto">
              <a:xfrm>
                <a:off x="5664202" y="4894264"/>
                <a:ext cx="1355725" cy="917575"/>
              </a:xfrm>
              <a:prstGeom prst="rect">
                <a:avLst/>
              </a:prstGeom>
              <a:solidFill>
                <a:srgbClr val="C0BF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172" name="Rectangle 318"/>
              <p:cNvSpPr>
                <a:spLocks noChangeArrowheads="1"/>
              </p:cNvSpPr>
              <p:nvPr/>
            </p:nvSpPr>
            <p:spPr bwMode="auto">
              <a:xfrm>
                <a:off x="5664202" y="4894264"/>
                <a:ext cx="1355725" cy="917575"/>
              </a:xfrm>
              <a:prstGeom prst="rect">
                <a:avLst/>
              </a:prstGeom>
              <a:noFill/>
              <a:ln w="3175" cap="sq">
                <a:solidFill>
                  <a:srgbClr val="C0BFC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173" name="Rectangle 319"/>
              <p:cNvSpPr>
                <a:spLocks noChangeArrowheads="1"/>
              </p:cNvSpPr>
              <p:nvPr/>
            </p:nvSpPr>
            <p:spPr bwMode="auto">
              <a:xfrm>
                <a:off x="5653089" y="4883151"/>
                <a:ext cx="704850" cy="917575"/>
              </a:xfrm>
              <a:prstGeom prst="rect">
                <a:avLst/>
              </a:prstGeom>
              <a:solidFill>
                <a:srgbClr val="FFFF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174" name="Rectangle 320"/>
              <p:cNvSpPr>
                <a:spLocks noChangeArrowheads="1"/>
              </p:cNvSpPr>
              <p:nvPr/>
            </p:nvSpPr>
            <p:spPr bwMode="auto">
              <a:xfrm>
                <a:off x="6357939" y="4883151"/>
                <a:ext cx="34925" cy="917575"/>
              </a:xfrm>
              <a:prstGeom prst="rect">
                <a:avLst/>
              </a:prstGeom>
              <a:solidFill>
                <a:srgbClr val="FEF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175" name="Rectangle 321"/>
              <p:cNvSpPr>
                <a:spLocks noChangeArrowheads="1"/>
              </p:cNvSpPr>
              <p:nvPr/>
            </p:nvSpPr>
            <p:spPr bwMode="auto">
              <a:xfrm>
                <a:off x="6392864" y="4883151"/>
                <a:ext cx="31750" cy="917575"/>
              </a:xfrm>
              <a:prstGeom prst="rect">
                <a:avLst/>
              </a:prstGeom>
              <a:solidFill>
                <a:srgbClr val="FEFE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176" name="Rectangle 322"/>
              <p:cNvSpPr>
                <a:spLocks noChangeArrowheads="1"/>
              </p:cNvSpPr>
              <p:nvPr/>
            </p:nvSpPr>
            <p:spPr bwMode="auto">
              <a:xfrm>
                <a:off x="6424614" y="4883151"/>
                <a:ext cx="34925" cy="917575"/>
              </a:xfrm>
              <a:prstGeom prst="rect">
                <a:avLst/>
              </a:prstGeom>
              <a:solidFill>
                <a:srgbClr val="FDFD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177" name="Rectangle 323"/>
              <p:cNvSpPr>
                <a:spLocks noChangeArrowheads="1"/>
              </p:cNvSpPr>
              <p:nvPr/>
            </p:nvSpPr>
            <p:spPr bwMode="auto">
              <a:xfrm>
                <a:off x="6459539" y="4883151"/>
                <a:ext cx="34925" cy="917575"/>
              </a:xfrm>
              <a:prstGeom prst="rect">
                <a:avLst/>
              </a:prstGeom>
              <a:solidFill>
                <a:srgbClr val="FCFC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178" name="Rectangle 324"/>
              <p:cNvSpPr>
                <a:spLocks noChangeArrowheads="1"/>
              </p:cNvSpPr>
              <p:nvPr/>
            </p:nvSpPr>
            <p:spPr bwMode="auto">
              <a:xfrm>
                <a:off x="6494464" y="4883151"/>
                <a:ext cx="28575" cy="917575"/>
              </a:xfrm>
              <a:prstGeom prst="rect">
                <a:avLst/>
              </a:prstGeom>
              <a:solidFill>
                <a:srgbClr val="FBFBD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179" name="Rectangle 325"/>
              <p:cNvSpPr>
                <a:spLocks noChangeArrowheads="1"/>
              </p:cNvSpPr>
              <p:nvPr/>
            </p:nvSpPr>
            <p:spPr bwMode="auto">
              <a:xfrm>
                <a:off x="6523039" y="4883151"/>
                <a:ext cx="28575" cy="917575"/>
              </a:xfrm>
              <a:prstGeom prst="rect">
                <a:avLst/>
              </a:prstGeom>
              <a:solidFill>
                <a:srgbClr val="FAFA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180" name="Rectangle 326"/>
              <p:cNvSpPr>
                <a:spLocks noChangeArrowheads="1"/>
              </p:cNvSpPr>
              <p:nvPr/>
            </p:nvSpPr>
            <p:spPr bwMode="auto">
              <a:xfrm>
                <a:off x="6551614" y="4883151"/>
                <a:ext cx="28575" cy="917575"/>
              </a:xfrm>
              <a:prstGeom prst="rect">
                <a:avLst/>
              </a:prstGeom>
              <a:solidFill>
                <a:srgbClr val="FAFAD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181" name="Rectangle 327"/>
              <p:cNvSpPr>
                <a:spLocks noChangeArrowheads="1"/>
              </p:cNvSpPr>
              <p:nvPr/>
            </p:nvSpPr>
            <p:spPr bwMode="auto">
              <a:xfrm>
                <a:off x="6580189" y="4883151"/>
                <a:ext cx="31750" cy="917575"/>
              </a:xfrm>
              <a:prstGeom prst="rect">
                <a:avLst/>
              </a:prstGeom>
              <a:solidFill>
                <a:srgbClr val="F9F9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182" name="Rectangle 328"/>
              <p:cNvSpPr>
                <a:spLocks noChangeArrowheads="1"/>
              </p:cNvSpPr>
              <p:nvPr/>
            </p:nvSpPr>
            <p:spPr bwMode="auto">
              <a:xfrm>
                <a:off x="6611939" y="4883151"/>
                <a:ext cx="34925" cy="917575"/>
              </a:xfrm>
              <a:prstGeom prst="rect">
                <a:avLst/>
              </a:prstGeom>
              <a:solidFill>
                <a:srgbClr val="F9F9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183" name="Rectangle 329"/>
              <p:cNvSpPr>
                <a:spLocks noChangeArrowheads="1"/>
              </p:cNvSpPr>
              <p:nvPr/>
            </p:nvSpPr>
            <p:spPr bwMode="auto">
              <a:xfrm>
                <a:off x="6646864" y="4883151"/>
                <a:ext cx="34925" cy="917575"/>
              </a:xfrm>
              <a:prstGeom prst="rect">
                <a:avLst/>
              </a:prstGeom>
              <a:solidFill>
                <a:srgbClr val="F8F8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184" name="Rectangle 330"/>
              <p:cNvSpPr>
                <a:spLocks noChangeArrowheads="1"/>
              </p:cNvSpPr>
              <p:nvPr/>
            </p:nvSpPr>
            <p:spPr bwMode="auto">
              <a:xfrm>
                <a:off x="6681789" y="4883151"/>
                <a:ext cx="31750" cy="917575"/>
              </a:xfrm>
              <a:prstGeom prst="rect">
                <a:avLst/>
              </a:prstGeom>
              <a:solidFill>
                <a:srgbClr val="F8F8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185" name="Rectangle 331"/>
              <p:cNvSpPr>
                <a:spLocks noChangeArrowheads="1"/>
              </p:cNvSpPr>
              <p:nvPr/>
            </p:nvSpPr>
            <p:spPr bwMode="auto">
              <a:xfrm>
                <a:off x="6713539" y="4883151"/>
                <a:ext cx="34925" cy="917575"/>
              </a:xfrm>
              <a:prstGeom prst="rect">
                <a:avLst/>
              </a:prstGeom>
              <a:solidFill>
                <a:srgbClr val="F7F7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186" name="Rectangle 332"/>
              <p:cNvSpPr>
                <a:spLocks noChangeArrowheads="1"/>
              </p:cNvSpPr>
              <p:nvPr/>
            </p:nvSpPr>
            <p:spPr bwMode="auto">
              <a:xfrm>
                <a:off x="6748464" y="4883151"/>
                <a:ext cx="31750" cy="917575"/>
              </a:xfrm>
              <a:prstGeom prst="rect">
                <a:avLst/>
              </a:prstGeom>
              <a:solidFill>
                <a:srgbClr val="F6F6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187" name="Rectangle 333"/>
              <p:cNvSpPr>
                <a:spLocks noChangeArrowheads="1"/>
              </p:cNvSpPr>
              <p:nvPr/>
            </p:nvSpPr>
            <p:spPr bwMode="auto">
              <a:xfrm>
                <a:off x="6780214" y="4883151"/>
                <a:ext cx="34925" cy="917575"/>
              </a:xfrm>
              <a:prstGeom prst="rect">
                <a:avLst/>
              </a:prstGeom>
              <a:solidFill>
                <a:srgbClr val="F5F5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188" name="Rectangle 334"/>
              <p:cNvSpPr>
                <a:spLocks noChangeArrowheads="1"/>
              </p:cNvSpPr>
              <p:nvPr/>
            </p:nvSpPr>
            <p:spPr bwMode="auto">
              <a:xfrm>
                <a:off x="6815139" y="4883151"/>
                <a:ext cx="31750" cy="917575"/>
              </a:xfrm>
              <a:prstGeom prst="rect">
                <a:avLst/>
              </a:prstGeom>
              <a:solidFill>
                <a:srgbClr val="F5F5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189" name="Rectangle 335"/>
              <p:cNvSpPr>
                <a:spLocks noChangeArrowheads="1"/>
              </p:cNvSpPr>
              <p:nvPr/>
            </p:nvSpPr>
            <p:spPr bwMode="auto">
              <a:xfrm>
                <a:off x="6846889" y="4883151"/>
                <a:ext cx="28575" cy="917575"/>
              </a:xfrm>
              <a:prstGeom prst="rect">
                <a:avLst/>
              </a:prstGeom>
              <a:solidFill>
                <a:srgbClr val="F4F4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190" name="Rectangle 336"/>
              <p:cNvSpPr>
                <a:spLocks noChangeArrowheads="1"/>
              </p:cNvSpPr>
              <p:nvPr/>
            </p:nvSpPr>
            <p:spPr bwMode="auto">
              <a:xfrm>
                <a:off x="6875464" y="4883151"/>
                <a:ext cx="28575" cy="917575"/>
              </a:xfrm>
              <a:prstGeom prst="rect">
                <a:avLst/>
              </a:prstGeom>
              <a:solidFill>
                <a:srgbClr val="F3F3B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191" name="Rectangle 337"/>
              <p:cNvSpPr>
                <a:spLocks noChangeArrowheads="1"/>
              </p:cNvSpPr>
              <p:nvPr/>
            </p:nvSpPr>
            <p:spPr bwMode="auto">
              <a:xfrm>
                <a:off x="6904039" y="4883151"/>
                <a:ext cx="31750" cy="917575"/>
              </a:xfrm>
              <a:prstGeom prst="rect">
                <a:avLst/>
              </a:prstGeom>
              <a:solidFill>
                <a:srgbClr val="F2F2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192" name="Rectangle 338"/>
              <p:cNvSpPr>
                <a:spLocks noChangeArrowheads="1"/>
              </p:cNvSpPr>
              <p:nvPr/>
            </p:nvSpPr>
            <p:spPr bwMode="auto">
              <a:xfrm>
                <a:off x="6935789" y="4883151"/>
                <a:ext cx="34925" cy="917575"/>
              </a:xfrm>
              <a:prstGeom prst="rect">
                <a:avLst/>
              </a:prstGeom>
              <a:solidFill>
                <a:srgbClr val="F2F2B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193" name="Rectangle 339"/>
              <p:cNvSpPr>
                <a:spLocks noChangeArrowheads="1"/>
              </p:cNvSpPr>
              <p:nvPr/>
            </p:nvSpPr>
            <p:spPr bwMode="auto">
              <a:xfrm>
                <a:off x="6970714" y="4883151"/>
                <a:ext cx="31750" cy="917575"/>
              </a:xfrm>
              <a:prstGeom prst="rect">
                <a:avLst/>
              </a:prstGeom>
              <a:solidFill>
                <a:srgbClr val="F1F1B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194" name="Rectangle 340"/>
              <p:cNvSpPr>
                <a:spLocks noChangeArrowheads="1"/>
              </p:cNvSpPr>
              <p:nvPr/>
            </p:nvSpPr>
            <p:spPr bwMode="auto">
              <a:xfrm>
                <a:off x="7002464" y="4883151"/>
                <a:ext cx="6350" cy="917575"/>
              </a:xfrm>
              <a:prstGeom prst="rect">
                <a:avLst/>
              </a:prstGeom>
              <a:solidFill>
                <a:srgbClr val="F0F0B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195" name="Rectangle 341"/>
              <p:cNvSpPr>
                <a:spLocks noChangeArrowheads="1"/>
              </p:cNvSpPr>
              <p:nvPr/>
            </p:nvSpPr>
            <p:spPr bwMode="auto">
              <a:xfrm>
                <a:off x="5653089" y="4883151"/>
                <a:ext cx="1355725" cy="917575"/>
              </a:xfrm>
              <a:prstGeom prst="rect">
                <a:avLst/>
              </a:pr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196" name="Rectangle 342"/>
              <p:cNvSpPr>
                <a:spLocks noChangeArrowheads="1"/>
              </p:cNvSpPr>
              <p:nvPr/>
            </p:nvSpPr>
            <p:spPr bwMode="auto">
              <a:xfrm>
                <a:off x="6207127" y="4905376"/>
                <a:ext cx="279532" cy="49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«FeatureType»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7" name="Rectangle 343"/>
              <p:cNvSpPr>
                <a:spLocks noChangeArrowheads="1"/>
              </p:cNvSpPr>
              <p:nvPr/>
            </p:nvSpPr>
            <p:spPr bwMode="auto">
              <a:xfrm>
                <a:off x="6230939" y="4949826"/>
                <a:ext cx="235080" cy="49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Deployment</a:t>
                </a:r>
                <a:endParaRPr kumimoji="0" lang="en-US" altLang="en-US" sz="2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8" name="Line 344"/>
              <p:cNvSpPr>
                <a:spLocks noChangeShapeType="1"/>
              </p:cNvSpPr>
              <p:nvPr/>
            </p:nvSpPr>
            <p:spPr bwMode="auto">
              <a:xfrm>
                <a:off x="5653089" y="5013326"/>
                <a:ext cx="1355725" cy="0"/>
              </a:xfrm>
              <a:prstGeom prst="line">
                <a:avLst/>
              </a:pr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199" name="Rectangle 345"/>
              <p:cNvSpPr>
                <a:spLocks noChangeArrowheads="1"/>
              </p:cNvSpPr>
              <p:nvPr/>
            </p:nvSpPr>
            <p:spPr bwMode="auto">
              <a:xfrm>
                <a:off x="5670552" y="5027614"/>
                <a:ext cx="35049" cy="49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0" name="Rectangle 346"/>
              <p:cNvSpPr>
                <a:spLocks noChangeArrowheads="1"/>
              </p:cNvSpPr>
              <p:nvPr/>
            </p:nvSpPr>
            <p:spPr bwMode="auto">
              <a:xfrm>
                <a:off x="5730877" y="5027614"/>
                <a:ext cx="794998" cy="49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applicationArea  :ApplicationAreaType [1..*]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1" name="Rectangle 347"/>
              <p:cNvSpPr>
                <a:spLocks noChangeArrowheads="1"/>
              </p:cNvSpPr>
              <p:nvPr/>
            </p:nvSpPr>
            <p:spPr bwMode="auto">
              <a:xfrm>
                <a:off x="5670552" y="5073651"/>
                <a:ext cx="35049" cy="49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2" name="Rectangle 348"/>
              <p:cNvSpPr>
                <a:spLocks noChangeArrowheads="1"/>
              </p:cNvSpPr>
              <p:nvPr/>
            </p:nvSpPr>
            <p:spPr bwMode="auto">
              <a:xfrm>
                <a:off x="5730877" y="5073651"/>
                <a:ext cx="957417" cy="49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heightAboveLocalReferenceSurface  :Measure [0..1]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3" name="Rectangle 349"/>
              <p:cNvSpPr>
                <a:spLocks noChangeArrowheads="1"/>
              </p:cNvSpPr>
              <p:nvPr/>
            </p:nvSpPr>
            <p:spPr bwMode="auto">
              <a:xfrm>
                <a:off x="5670552" y="5119689"/>
                <a:ext cx="35049" cy="49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4" name="Rectangle 350"/>
              <p:cNvSpPr>
                <a:spLocks noChangeArrowheads="1"/>
              </p:cNvSpPr>
              <p:nvPr/>
            </p:nvSpPr>
            <p:spPr bwMode="auto">
              <a:xfrm>
                <a:off x="5730877" y="5119689"/>
                <a:ext cx="1076240" cy="49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localReferenceSurface  :LocalReferenceSurfaceType [0..1]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5" name="Rectangle 351"/>
              <p:cNvSpPr>
                <a:spLocks noChangeArrowheads="1"/>
              </p:cNvSpPr>
              <p:nvPr/>
            </p:nvSpPr>
            <p:spPr bwMode="auto">
              <a:xfrm>
                <a:off x="5670552" y="5165726"/>
                <a:ext cx="35049" cy="49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6" name="Rectangle 352"/>
              <p:cNvSpPr>
                <a:spLocks noChangeArrowheads="1"/>
              </p:cNvSpPr>
              <p:nvPr/>
            </p:nvSpPr>
            <p:spPr bwMode="auto">
              <a:xfrm>
                <a:off x="5730877" y="5165726"/>
                <a:ext cx="909546" cy="49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sourceOfObservation  :SourceOfObservationType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7" name="Rectangle 353"/>
              <p:cNvSpPr>
                <a:spLocks noChangeArrowheads="1"/>
              </p:cNvSpPr>
              <p:nvPr/>
            </p:nvSpPr>
            <p:spPr bwMode="auto">
              <a:xfrm>
                <a:off x="5670552" y="5210176"/>
                <a:ext cx="35049" cy="49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8" name="Rectangle 354"/>
              <p:cNvSpPr>
                <a:spLocks noChangeArrowheads="1"/>
              </p:cNvSpPr>
              <p:nvPr/>
            </p:nvSpPr>
            <p:spPr bwMode="auto">
              <a:xfrm>
                <a:off x="5730877" y="5210176"/>
                <a:ext cx="440241" cy="49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validPeriod  :TM_Period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9" name="Rectangle 355"/>
              <p:cNvSpPr>
                <a:spLocks noChangeArrowheads="1"/>
              </p:cNvSpPr>
              <p:nvPr/>
            </p:nvSpPr>
            <p:spPr bwMode="auto">
              <a:xfrm>
                <a:off x="5664202" y="5267326"/>
                <a:ext cx="1335088" cy="46038"/>
              </a:xfrm>
              <a:prstGeom prst="rect">
                <a:avLst/>
              </a:prstGeom>
              <a:solidFill>
                <a:srgbClr val="FFFFC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210" name="Rectangle 356"/>
              <p:cNvSpPr>
                <a:spLocks noChangeArrowheads="1"/>
              </p:cNvSpPr>
              <p:nvPr/>
            </p:nvSpPr>
            <p:spPr bwMode="auto">
              <a:xfrm>
                <a:off x="5667377" y="5270501"/>
                <a:ext cx="1327150" cy="38100"/>
              </a:xfrm>
              <a:prstGeom prst="rect">
                <a:avLst/>
              </a:prstGeom>
              <a:solidFill>
                <a:srgbClr val="FFFF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211" name="Rectangle 357"/>
              <p:cNvSpPr>
                <a:spLocks noChangeArrowheads="1"/>
              </p:cNvSpPr>
              <p:nvPr/>
            </p:nvSpPr>
            <p:spPr bwMode="auto">
              <a:xfrm>
                <a:off x="5675314" y="5270501"/>
                <a:ext cx="197467" cy="49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«Phase 2»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2" name="Rectangle 358"/>
              <p:cNvSpPr>
                <a:spLocks noChangeArrowheads="1"/>
              </p:cNvSpPr>
              <p:nvPr/>
            </p:nvSpPr>
            <p:spPr bwMode="auto">
              <a:xfrm>
                <a:off x="5670552" y="5316539"/>
                <a:ext cx="35049" cy="49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3" name="Rectangle 359"/>
              <p:cNvSpPr>
                <a:spLocks noChangeArrowheads="1"/>
              </p:cNvSpPr>
              <p:nvPr/>
            </p:nvSpPr>
            <p:spPr bwMode="auto">
              <a:xfrm>
                <a:off x="5730877" y="5316539"/>
                <a:ext cx="1154030" cy="49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communicationMethod  :DataCommunicationMethodType [0..1]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4" name="Rectangle 360"/>
              <p:cNvSpPr>
                <a:spLocks noChangeArrowheads="1"/>
              </p:cNvSpPr>
              <p:nvPr/>
            </p:nvSpPr>
            <p:spPr bwMode="auto">
              <a:xfrm>
                <a:off x="5670552" y="5362576"/>
                <a:ext cx="35049" cy="49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5" name="Rectangle 361"/>
              <p:cNvSpPr>
                <a:spLocks noChangeArrowheads="1"/>
              </p:cNvSpPr>
              <p:nvPr/>
            </p:nvSpPr>
            <p:spPr bwMode="auto">
              <a:xfrm>
                <a:off x="5730877" y="5362576"/>
                <a:ext cx="571031" cy="49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exposure  :ExposureType [0..1]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6" name="Rectangle 362"/>
              <p:cNvSpPr>
                <a:spLocks noChangeArrowheads="1"/>
              </p:cNvSpPr>
              <p:nvPr/>
            </p:nvSpPr>
            <p:spPr bwMode="auto">
              <a:xfrm>
                <a:off x="5670552" y="5407026"/>
                <a:ext cx="35049" cy="49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7" name="Rectangle 363"/>
              <p:cNvSpPr>
                <a:spLocks noChangeArrowheads="1"/>
              </p:cNvSpPr>
              <p:nvPr/>
            </p:nvSpPr>
            <p:spPr bwMode="auto">
              <a:xfrm>
                <a:off x="5730877" y="5407026"/>
                <a:ext cx="940320" cy="49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representativeness  :RepresentativenessType [0..1]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8" name="Rectangle 364"/>
              <p:cNvSpPr>
                <a:spLocks noChangeArrowheads="1"/>
              </p:cNvSpPr>
              <p:nvPr/>
            </p:nvSpPr>
            <p:spPr bwMode="auto">
              <a:xfrm>
                <a:off x="5664202" y="5464176"/>
                <a:ext cx="1335088" cy="46038"/>
              </a:xfrm>
              <a:prstGeom prst="rect">
                <a:avLst/>
              </a:prstGeom>
              <a:solidFill>
                <a:srgbClr val="FFFFC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219" name="Rectangle 365"/>
              <p:cNvSpPr>
                <a:spLocks noChangeArrowheads="1"/>
              </p:cNvSpPr>
              <p:nvPr/>
            </p:nvSpPr>
            <p:spPr bwMode="auto">
              <a:xfrm>
                <a:off x="5667377" y="5467351"/>
                <a:ext cx="1327150" cy="38100"/>
              </a:xfrm>
              <a:prstGeom prst="rect">
                <a:avLst/>
              </a:prstGeom>
              <a:solidFill>
                <a:srgbClr val="FFFF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220" name="Rectangle 366"/>
              <p:cNvSpPr>
                <a:spLocks noChangeArrowheads="1"/>
              </p:cNvSpPr>
              <p:nvPr/>
            </p:nvSpPr>
            <p:spPr bwMode="auto">
              <a:xfrm>
                <a:off x="5675314" y="5467351"/>
                <a:ext cx="197467" cy="49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«Phase 3»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1" name="Rectangle 367"/>
              <p:cNvSpPr>
                <a:spLocks noChangeArrowheads="1"/>
              </p:cNvSpPr>
              <p:nvPr/>
            </p:nvSpPr>
            <p:spPr bwMode="auto">
              <a:xfrm>
                <a:off x="5670552" y="5513389"/>
                <a:ext cx="35049" cy="49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2" name="Rectangle 368"/>
              <p:cNvSpPr>
                <a:spLocks noChangeArrowheads="1"/>
              </p:cNvSpPr>
              <p:nvPr/>
            </p:nvSpPr>
            <p:spPr bwMode="auto">
              <a:xfrm>
                <a:off x="5730877" y="5513389"/>
                <a:ext cx="660789" cy="49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configuration  :CharacterString [0..1]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3" name="Rectangle 369"/>
              <p:cNvSpPr>
                <a:spLocks noChangeArrowheads="1"/>
              </p:cNvSpPr>
              <p:nvPr/>
            </p:nvSpPr>
            <p:spPr bwMode="auto">
              <a:xfrm>
                <a:off x="5670552" y="5559426"/>
                <a:ext cx="35049" cy="49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4" name="Rectangle 370"/>
              <p:cNvSpPr>
                <a:spLocks noChangeArrowheads="1"/>
              </p:cNvSpPr>
              <p:nvPr/>
            </p:nvSpPr>
            <p:spPr bwMode="auto">
              <a:xfrm>
                <a:off x="5730877" y="5559426"/>
                <a:ext cx="720628" cy="49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controlSchedule  :CharacterString [0..1]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5" name="Rectangle 371"/>
              <p:cNvSpPr>
                <a:spLocks noChangeArrowheads="1"/>
              </p:cNvSpPr>
              <p:nvPr/>
            </p:nvSpPr>
            <p:spPr bwMode="auto">
              <a:xfrm>
                <a:off x="5670552" y="5603876"/>
                <a:ext cx="35049" cy="49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6" name="Rectangle 372"/>
              <p:cNvSpPr>
                <a:spLocks noChangeArrowheads="1"/>
              </p:cNvSpPr>
              <p:nvPr/>
            </p:nvSpPr>
            <p:spPr bwMode="auto">
              <a:xfrm>
                <a:off x="5730877" y="5603876"/>
                <a:ext cx="1109578" cy="49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instrumentOperatingStatus  :InstrumentOperatingStatus [0..*]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7" name="Rectangle 373"/>
              <p:cNvSpPr>
                <a:spLocks noChangeArrowheads="1"/>
              </p:cNvSpPr>
              <p:nvPr/>
            </p:nvSpPr>
            <p:spPr bwMode="auto">
              <a:xfrm>
                <a:off x="5670552" y="5649914"/>
                <a:ext cx="35049" cy="49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8" name="Rectangle 374"/>
              <p:cNvSpPr>
                <a:spLocks noChangeArrowheads="1"/>
              </p:cNvSpPr>
              <p:nvPr/>
            </p:nvSpPr>
            <p:spPr bwMode="auto">
              <a:xfrm>
                <a:off x="5730877" y="5649914"/>
                <a:ext cx="833466" cy="49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maintenanceSchedule  :CharacterString [0..1]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229" name="Group 228"/>
            <p:cNvGrpSpPr/>
            <p:nvPr/>
          </p:nvGrpSpPr>
          <p:grpSpPr>
            <a:xfrm>
              <a:off x="4589464" y="2376488"/>
              <a:ext cx="1143769" cy="485776"/>
              <a:chOff x="4589464" y="2376488"/>
              <a:chExt cx="1143769" cy="485776"/>
            </a:xfrm>
          </p:grpSpPr>
          <p:sp>
            <p:nvSpPr>
              <p:cNvPr id="230" name="Rectangle 488"/>
              <p:cNvSpPr>
                <a:spLocks noChangeArrowheads="1"/>
              </p:cNvSpPr>
              <p:nvPr/>
            </p:nvSpPr>
            <p:spPr bwMode="auto">
              <a:xfrm>
                <a:off x="4600576" y="2387601"/>
                <a:ext cx="1060450" cy="474663"/>
              </a:xfrm>
              <a:prstGeom prst="rect">
                <a:avLst/>
              </a:prstGeom>
              <a:solidFill>
                <a:srgbClr val="C0BF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231" name="Rectangle 489"/>
              <p:cNvSpPr>
                <a:spLocks noChangeArrowheads="1"/>
              </p:cNvSpPr>
              <p:nvPr/>
            </p:nvSpPr>
            <p:spPr bwMode="auto">
              <a:xfrm>
                <a:off x="4600576" y="2387601"/>
                <a:ext cx="1060450" cy="474663"/>
              </a:xfrm>
              <a:prstGeom prst="rect">
                <a:avLst/>
              </a:prstGeom>
              <a:noFill/>
              <a:ln w="3175" cap="sq">
                <a:solidFill>
                  <a:srgbClr val="C0BFC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232" name="Rectangle 490"/>
              <p:cNvSpPr>
                <a:spLocks noChangeArrowheads="1"/>
              </p:cNvSpPr>
              <p:nvPr/>
            </p:nvSpPr>
            <p:spPr bwMode="auto">
              <a:xfrm>
                <a:off x="4589464" y="2376488"/>
                <a:ext cx="554038" cy="474663"/>
              </a:xfrm>
              <a:prstGeom prst="rect">
                <a:avLst/>
              </a:prstGeom>
              <a:solidFill>
                <a:srgbClr val="FFFF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233" name="Rectangle 491"/>
              <p:cNvSpPr>
                <a:spLocks noChangeArrowheads="1"/>
              </p:cNvSpPr>
              <p:nvPr/>
            </p:nvSpPr>
            <p:spPr bwMode="auto">
              <a:xfrm>
                <a:off x="5143501" y="2376488"/>
                <a:ext cx="23813" cy="474663"/>
              </a:xfrm>
              <a:prstGeom prst="rect">
                <a:avLst/>
              </a:prstGeom>
              <a:solidFill>
                <a:srgbClr val="FEF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234" name="Rectangle 492"/>
              <p:cNvSpPr>
                <a:spLocks noChangeArrowheads="1"/>
              </p:cNvSpPr>
              <p:nvPr/>
            </p:nvSpPr>
            <p:spPr bwMode="auto">
              <a:xfrm>
                <a:off x="5167314" y="2376488"/>
                <a:ext cx="28575" cy="474663"/>
              </a:xfrm>
              <a:prstGeom prst="rect">
                <a:avLst/>
              </a:prstGeom>
              <a:solidFill>
                <a:srgbClr val="FEFE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235" name="Rectangle 493"/>
              <p:cNvSpPr>
                <a:spLocks noChangeArrowheads="1"/>
              </p:cNvSpPr>
              <p:nvPr/>
            </p:nvSpPr>
            <p:spPr bwMode="auto">
              <a:xfrm>
                <a:off x="5195889" y="2376488"/>
                <a:ext cx="23813" cy="474663"/>
              </a:xfrm>
              <a:prstGeom prst="rect">
                <a:avLst/>
              </a:prstGeom>
              <a:solidFill>
                <a:srgbClr val="FDFD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236" name="Rectangle 494"/>
              <p:cNvSpPr>
                <a:spLocks noChangeArrowheads="1"/>
              </p:cNvSpPr>
              <p:nvPr/>
            </p:nvSpPr>
            <p:spPr bwMode="auto">
              <a:xfrm>
                <a:off x="5219701" y="2376488"/>
                <a:ext cx="28575" cy="474663"/>
              </a:xfrm>
              <a:prstGeom prst="rect">
                <a:avLst/>
              </a:prstGeom>
              <a:solidFill>
                <a:srgbClr val="FCFC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237" name="Rectangle 495"/>
              <p:cNvSpPr>
                <a:spLocks noChangeArrowheads="1"/>
              </p:cNvSpPr>
              <p:nvPr/>
            </p:nvSpPr>
            <p:spPr bwMode="auto">
              <a:xfrm>
                <a:off x="5248276" y="2376488"/>
                <a:ext cx="22225" cy="474663"/>
              </a:xfrm>
              <a:prstGeom prst="rect">
                <a:avLst/>
              </a:prstGeom>
              <a:solidFill>
                <a:srgbClr val="FBFBD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238" name="Rectangle 496"/>
              <p:cNvSpPr>
                <a:spLocks noChangeArrowheads="1"/>
              </p:cNvSpPr>
              <p:nvPr/>
            </p:nvSpPr>
            <p:spPr bwMode="auto">
              <a:xfrm>
                <a:off x="5270501" y="2376488"/>
                <a:ext cx="23813" cy="474663"/>
              </a:xfrm>
              <a:prstGeom prst="rect">
                <a:avLst/>
              </a:prstGeom>
              <a:solidFill>
                <a:srgbClr val="FAFA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239" name="Rectangle 497"/>
              <p:cNvSpPr>
                <a:spLocks noChangeArrowheads="1"/>
              </p:cNvSpPr>
              <p:nvPr/>
            </p:nvSpPr>
            <p:spPr bwMode="auto">
              <a:xfrm>
                <a:off x="5294314" y="2376488"/>
                <a:ext cx="20638" cy="474663"/>
              </a:xfrm>
              <a:prstGeom prst="rect">
                <a:avLst/>
              </a:prstGeom>
              <a:solidFill>
                <a:srgbClr val="FAFAD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240" name="Rectangle 498"/>
              <p:cNvSpPr>
                <a:spLocks noChangeArrowheads="1"/>
              </p:cNvSpPr>
              <p:nvPr/>
            </p:nvSpPr>
            <p:spPr bwMode="auto">
              <a:xfrm>
                <a:off x="5314951" y="2376488"/>
                <a:ext cx="25400" cy="474663"/>
              </a:xfrm>
              <a:prstGeom prst="rect">
                <a:avLst/>
              </a:prstGeom>
              <a:solidFill>
                <a:srgbClr val="F9F9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241" name="Rectangle 499"/>
              <p:cNvSpPr>
                <a:spLocks noChangeArrowheads="1"/>
              </p:cNvSpPr>
              <p:nvPr/>
            </p:nvSpPr>
            <p:spPr bwMode="auto">
              <a:xfrm>
                <a:off x="5340351" y="2376488"/>
                <a:ext cx="28575" cy="474663"/>
              </a:xfrm>
              <a:prstGeom prst="rect">
                <a:avLst/>
              </a:prstGeom>
              <a:solidFill>
                <a:srgbClr val="F9F9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242" name="Rectangle 500"/>
              <p:cNvSpPr>
                <a:spLocks noChangeArrowheads="1"/>
              </p:cNvSpPr>
              <p:nvPr/>
            </p:nvSpPr>
            <p:spPr bwMode="auto">
              <a:xfrm>
                <a:off x="5368926" y="2376488"/>
                <a:ext cx="23813" cy="474663"/>
              </a:xfrm>
              <a:prstGeom prst="rect">
                <a:avLst/>
              </a:prstGeom>
              <a:solidFill>
                <a:srgbClr val="F8F8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243" name="Rectangle 501"/>
              <p:cNvSpPr>
                <a:spLocks noChangeArrowheads="1"/>
              </p:cNvSpPr>
              <p:nvPr/>
            </p:nvSpPr>
            <p:spPr bwMode="auto">
              <a:xfrm>
                <a:off x="5392739" y="2376488"/>
                <a:ext cx="28575" cy="474663"/>
              </a:xfrm>
              <a:prstGeom prst="rect">
                <a:avLst/>
              </a:prstGeom>
              <a:solidFill>
                <a:srgbClr val="F8F8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244" name="Rectangle 502"/>
              <p:cNvSpPr>
                <a:spLocks noChangeArrowheads="1"/>
              </p:cNvSpPr>
              <p:nvPr/>
            </p:nvSpPr>
            <p:spPr bwMode="auto">
              <a:xfrm>
                <a:off x="5421314" y="2376488"/>
                <a:ext cx="23813" cy="474663"/>
              </a:xfrm>
              <a:prstGeom prst="rect">
                <a:avLst/>
              </a:prstGeom>
              <a:solidFill>
                <a:srgbClr val="F7F7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245" name="Rectangle 503"/>
              <p:cNvSpPr>
                <a:spLocks noChangeArrowheads="1"/>
              </p:cNvSpPr>
              <p:nvPr/>
            </p:nvSpPr>
            <p:spPr bwMode="auto">
              <a:xfrm>
                <a:off x="5445126" y="2376488"/>
                <a:ext cx="28575" cy="474663"/>
              </a:xfrm>
              <a:prstGeom prst="rect">
                <a:avLst/>
              </a:prstGeom>
              <a:solidFill>
                <a:srgbClr val="F6F6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246" name="Rectangle 504"/>
              <p:cNvSpPr>
                <a:spLocks noChangeArrowheads="1"/>
              </p:cNvSpPr>
              <p:nvPr/>
            </p:nvSpPr>
            <p:spPr bwMode="auto">
              <a:xfrm>
                <a:off x="5473701" y="2376488"/>
                <a:ext cx="25400" cy="474663"/>
              </a:xfrm>
              <a:prstGeom prst="rect">
                <a:avLst/>
              </a:prstGeom>
              <a:solidFill>
                <a:srgbClr val="F5F5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247" name="Rectangle 505"/>
              <p:cNvSpPr>
                <a:spLocks noChangeArrowheads="1"/>
              </p:cNvSpPr>
              <p:nvPr/>
            </p:nvSpPr>
            <p:spPr bwMode="auto">
              <a:xfrm>
                <a:off x="5499101" y="2376488"/>
                <a:ext cx="23813" cy="474663"/>
              </a:xfrm>
              <a:prstGeom prst="rect">
                <a:avLst/>
              </a:prstGeom>
              <a:solidFill>
                <a:srgbClr val="F5F5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248" name="Rectangle 506"/>
              <p:cNvSpPr>
                <a:spLocks noChangeArrowheads="1"/>
              </p:cNvSpPr>
              <p:nvPr/>
            </p:nvSpPr>
            <p:spPr bwMode="auto">
              <a:xfrm>
                <a:off x="5522914" y="2376488"/>
                <a:ext cx="25400" cy="474663"/>
              </a:xfrm>
              <a:prstGeom prst="rect">
                <a:avLst/>
              </a:prstGeom>
              <a:solidFill>
                <a:srgbClr val="F4F4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249" name="Rectangle 507"/>
              <p:cNvSpPr>
                <a:spLocks noChangeArrowheads="1"/>
              </p:cNvSpPr>
              <p:nvPr/>
            </p:nvSpPr>
            <p:spPr bwMode="auto">
              <a:xfrm>
                <a:off x="5548314" y="2376488"/>
                <a:ext cx="20638" cy="474663"/>
              </a:xfrm>
              <a:prstGeom prst="rect">
                <a:avLst/>
              </a:prstGeom>
              <a:solidFill>
                <a:srgbClr val="F3F3B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250" name="Rectangle 508"/>
              <p:cNvSpPr>
                <a:spLocks noChangeArrowheads="1"/>
              </p:cNvSpPr>
              <p:nvPr/>
            </p:nvSpPr>
            <p:spPr bwMode="auto">
              <a:xfrm>
                <a:off x="5568951" y="2376488"/>
                <a:ext cx="25400" cy="474663"/>
              </a:xfrm>
              <a:prstGeom prst="rect">
                <a:avLst/>
              </a:prstGeom>
              <a:solidFill>
                <a:srgbClr val="F2F2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251" name="Rectangle 509"/>
              <p:cNvSpPr>
                <a:spLocks noChangeArrowheads="1"/>
              </p:cNvSpPr>
              <p:nvPr/>
            </p:nvSpPr>
            <p:spPr bwMode="auto">
              <a:xfrm>
                <a:off x="5594351" y="2376488"/>
                <a:ext cx="23813" cy="474663"/>
              </a:xfrm>
              <a:prstGeom prst="rect">
                <a:avLst/>
              </a:prstGeom>
              <a:solidFill>
                <a:srgbClr val="F2F2B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252" name="Rectangle 510"/>
              <p:cNvSpPr>
                <a:spLocks noChangeArrowheads="1"/>
              </p:cNvSpPr>
              <p:nvPr/>
            </p:nvSpPr>
            <p:spPr bwMode="auto">
              <a:xfrm>
                <a:off x="5618164" y="2376488"/>
                <a:ext cx="28575" cy="474663"/>
              </a:xfrm>
              <a:prstGeom prst="rect">
                <a:avLst/>
              </a:prstGeom>
              <a:solidFill>
                <a:srgbClr val="F1F1B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253" name="Rectangle 511"/>
              <p:cNvSpPr>
                <a:spLocks noChangeArrowheads="1"/>
              </p:cNvSpPr>
              <p:nvPr/>
            </p:nvSpPr>
            <p:spPr bwMode="auto">
              <a:xfrm>
                <a:off x="5646739" y="2376488"/>
                <a:ext cx="3175" cy="474663"/>
              </a:xfrm>
              <a:prstGeom prst="rect">
                <a:avLst/>
              </a:prstGeom>
              <a:solidFill>
                <a:srgbClr val="F0F0B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254" name="Rectangle 512"/>
              <p:cNvSpPr>
                <a:spLocks noChangeArrowheads="1"/>
              </p:cNvSpPr>
              <p:nvPr/>
            </p:nvSpPr>
            <p:spPr bwMode="auto">
              <a:xfrm>
                <a:off x="4589464" y="2376488"/>
                <a:ext cx="1060450" cy="474663"/>
              </a:xfrm>
              <a:prstGeom prst="rect">
                <a:avLst/>
              </a:pr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255" name="Rectangle 513"/>
              <p:cNvSpPr>
                <a:spLocks noChangeArrowheads="1"/>
              </p:cNvSpPr>
              <p:nvPr/>
            </p:nvSpPr>
            <p:spPr bwMode="auto">
              <a:xfrm>
                <a:off x="4995864" y="2398713"/>
                <a:ext cx="279532" cy="49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«FeatureType»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56" name="Rectangle 514"/>
              <p:cNvSpPr>
                <a:spLocks noChangeArrowheads="1"/>
              </p:cNvSpPr>
              <p:nvPr/>
            </p:nvSpPr>
            <p:spPr bwMode="auto">
              <a:xfrm>
                <a:off x="4770439" y="2443163"/>
                <a:ext cx="803547" cy="49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1" i="1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AbstractEnvironmentalMonitoringFacility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57" name="Line 515"/>
              <p:cNvSpPr>
                <a:spLocks noChangeShapeType="1"/>
              </p:cNvSpPr>
              <p:nvPr/>
            </p:nvSpPr>
            <p:spPr bwMode="auto">
              <a:xfrm>
                <a:off x="4589464" y="2506663"/>
                <a:ext cx="1060450" cy="0"/>
              </a:xfrm>
              <a:prstGeom prst="line">
                <a:avLst/>
              </a:pr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258" name="Rectangle 516"/>
              <p:cNvSpPr>
                <a:spLocks noChangeArrowheads="1"/>
              </p:cNvSpPr>
              <p:nvPr/>
            </p:nvSpPr>
            <p:spPr bwMode="auto">
              <a:xfrm>
                <a:off x="4608514" y="2520951"/>
                <a:ext cx="35049" cy="49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59" name="Rectangle 517"/>
              <p:cNvSpPr>
                <a:spLocks noChangeArrowheads="1"/>
              </p:cNvSpPr>
              <p:nvPr/>
            </p:nvSpPr>
            <p:spPr bwMode="auto">
              <a:xfrm>
                <a:off x="4667251" y="2520951"/>
                <a:ext cx="808676" cy="49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additionalDescription  :CharacterString [0..1]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60" name="Rectangle 518"/>
              <p:cNvSpPr>
                <a:spLocks noChangeArrowheads="1"/>
              </p:cNvSpPr>
              <p:nvPr/>
            </p:nvSpPr>
            <p:spPr bwMode="auto">
              <a:xfrm>
                <a:off x="4608514" y="2566988"/>
                <a:ext cx="35049" cy="49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61" name="Rectangle 519"/>
              <p:cNvSpPr>
                <a:spLocks noChangeArrowheads="1"/>
              </p:cNvSpPr>
              <p:nvPr/>
            </p:nvSpPr>
            <p:spPr bwMode="auto">
              <a:xfrm>
                <a:off x="4667251" y="2566988"/>
                <a:ext cx="376128" cy="49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extension  :Any [0..*]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62" name="Rectangle 520"/>
              <p:cNvSpPr>
                <a:spLocks noChangeArrowheads="1"/>
              </p:cNvSpPr>
              <p:nvPr/>
            </p:nvSpPr>
            <p:spPr bwMode="auto">
              <a:xfrm>
                <a:off x="4608514" y="2613026"/>
                <a:ext cx="35049" cy="49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63" name="Rectangle 521"/>
              <p:cNvSpPr>
                <a:spLocks noChangeArrowheads="1"/>
              </p:cNvSpPr>
              <p:nvPr/>
            </p:nvSpPr>
            <p:spPr bwMode="auto">
              <a:xfrm>
                <a:off x="4667251" y="2613026"/>
                <a:ext cx="1065982" cy="49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geopositioningMethod  :GeoposistioningMethodType [0..1]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64" name="Rectangle 522"/>
              <p:cNvSpPr>
                <a:spLocks noChangeArrowheads="1"/>
              </p:cNvSpPr>
              <p:nvPr/>
            </p:nvSpPr>
            <p:spPr bwMode="auto">
              <a:xfrm>
                <a:off x="4608514" y="2659063"/>
                <a:ext cx="35049" cy="49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65" name="Rectangle 523"/>
              <p:cNvSpPr>
                <a:spLocks noChangeArrowheads="1"/>
              </p:cNvSpPr>
              <p:nvPr/>
            </p:nvSpPr>
            <p:spPr bwMode="auto">
              <a:xfrm>
                <a:off x="4667251" y="2659063"/>
                <a:ext cx="879628" cy="49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geospatialLocation  :TimestampedLocation [0..*]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66" name="Rectangle 524"/>
              <p:cNvSpPr>
                <a:spLocks noChangeArrowheads="1"/>
              </p:cNvSpPr>
              <p:nvPr/>
            </p:nvSpPr>
            <p:spPr bwMode="auto">
              <a:xfrm>
                <a:off x="4608514" y="2703513"/>
                <a:ext cx="35049" cy="49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67" name="Rectangle 525"/>
              <p:cNvSpPr>
                <a:spLocks noChangeArrowheads="1"/>
              </p:cNvSpPr>
              <p:nvPr/>
            </p:nvSpPr>
            <p:spPr bwMode="auto">
              <a:xfrm>
                <a:off x="4667251" y="2703513"/>
                <a:ext cx="777047" cy="49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onlineResource  :CI_OnlineResource [0..*]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68" name="Rectangle 526"/>
              <p:cNvSpPr>
                <a:spLocks noChangeArrowheads="1"/>
              </p:cNvSpPr>
              <p:nvPr/>
            </p:nvSpPr>
            <p:spPr bwMode="auto">
              <a:xfrm>
                <a:off x="4608514" y="2749551"/>
                <a:ext cx="35049" cy="49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69" name="Rectangle 527"/>
              <p:cNvSpPr>
                <a:spLocks noChangeArrowheads="1"/>
              </p:cNvSpPr>
              <p:nvPr/>
            </p:nvSpPr>
            <p:spPr bwMode="auto">
              <a:xfrm>
                <a:off x="4667251" y="2749551"/>
                <a:ext cx="729176" cy="49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responsibleParty  :CI_ResponsibleParty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270" name="Group 269"/>
            <p:cNvGrpSpPr/>
            <p:nvPr/>
          </p:nvGrpSpPr>
          <p:grpSpPr>
            <a:xfrm>
              <a:off x="5253039" y="2855913"/>
              <a:ext cx="123032" cy="169863"/>
              <a:chOff x="5253039" y="2855913"/>
              <a:chExt cx="123032" cy="169863"/>
            </a:xfrm>
          </p:grpSpPr>
          <p:sp>
            <p:nvSpPr>
              <p:cNvPr id="271" name="Line 1252"/>
              <p:cNvSpPr>
                <a:spLocks noChangeShapeType="1"/>
              </p:cNvSpPr>
              <p:nvPr/>
            </p:nvSpPr>
            <p:spPr bwMode="auto">
              <a:xfrm flipH="1" flipV="1">
                <a:off x="5253039" y="2855913"/>
                <a:ext cx="123032" cy="169863"/>
              </a:xfrm>
              <a:prstGeom prst="line">
                <a:avLst/>
              </a:prstGeom>
              <a:noFill/>
              <a:ln w="3175" cap="rnd">
                <a:solidFill>
                  <a:srgbClr val="000000"/>
                </a:solidFill>
                <a:prstDash val="solid"/>
                <a:bevel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272" name="Freeform 1254"/>
              <p:cNvSpPr>
                <a:spLocks/>
              </p:cNvSpPr>
              <p:nvPr/>
            </p:nvSpPr>
            <p:spPr bwMode="auto">
              <a:xfrm>
                <a:off x="5253039" y="2855913"/>
                <a:ext cx="57150" cy="52388"/>
              </a:xfrm>
              <a:custGeom>
                <a:avLst/>
                <a:gdLst>
                  <a:gd name="T0" fmla="*/ 36 w 36"/>
                  <a:gd name="T1" fmla="*/ 13 h 33"/>
                  <a:gd name="T2" fmla="*/ 18 w 36"/>
                  <a:gd name="T3" fmla="*/ 33 h 33"/>
                  <a:gd name="T4" fmla="*/ 0 w 36"/>
                  <a:gd name="T5" fmla="*/ 0 h 33"/>
                  <a:gd name="T6" fmla="*/ 36 w 36"/>
                  <a:gd name="T7" fmla="*/ 1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6" h="33">
                    <a:moveTo>
                      <a:pt x="36" y="13"/>
                    </a:moveTo>
                    <a:lnTo>
                      <a:pt x="18" y="33"/>
                    </a:lnTo>
                    <a:lnTo>
                      <a:pt x="0" y="0"/>
                    </a:lnTo>
                    <a:lnTo>
                      <a:pt x="36" y="13"/>
                    </a:lnTo>
                    <a:close/>
                  </a:path>
                </a:pathLst>
              </a:custGeom>
              <a:noFill/>
              <a:ln w="3175" cap="rnd">
                <a:solidFill>
                  <a:srgbClr val="000000"/>
                </a:solidFill>
                <a:prstDash val="solid"/>
                <a:bevel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</p:grpSp>
        <p:grpSp>
          <p:nvGrpSpPr>
            <p:cNvPr id="273" name="Group 272"/>
            <p:cNvGrpSpPr/>
            <p:nvPr/>
          </p:nvGrpSpPr>
          <p:grpSpPr>
            <a:xfrm>
              <a:off x="5124451" y="3749676"/>
              <a:ext cx="435831" cy="306388"/>
              <a:chOff x="5829301" y="4025901"/>
              <a:chExt cx="435831" cy="306388"/>
            </a:xfrm>
          </p:grpSpPr>
          <p:sp>
            <p:nvSpPr>
              <p:cNvPr id="274" name="Line 1293"/>
              <p:cNvSpPr>
                <a:spLocks noChangeShapeType="1"/>
              </p:cNvSpPr>
              <p:nvPr/>
            </p:nvSpPr>
            <p:spPr bwMode="auto">
              <a:xfrm flipV="1">
                <a:off x="6199189" y="4025901"/>
                <a:ext cx="0" cy="306388"/>
              </a:xfrm>
              <a:prstGeom prst="line">
                <a:avLst/>
              </a:prstGeom>
              <a:noFill/>
              <a:ln w="3175" cap="rnd">
                <a:solidFill>
                  <a:srgbClr val="000000"/>
                </a:solidFill>
                <a:prstDash val="solid"/>
                <a:bevel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275" name="Freeform 1294"/>
              <p:cNvSpPr>
                <a:spLocks noEditPoints="1"/>
              </p:cNvSpPr>
              <p:nvPr/>
            </p:nvSpPr>
            <p:spPr bwMode="auto">
              <a:xfrm>
                <a:off x="6178551" y="4025901"/>
                <a:ext cx="41275" cy="52388"/>
              </a:xfrm>
              <a:custGeom>
                <a:avLst/>
                <a:gdLst>
                  <a:gd name="T0" fmla="*/ 13 w 26"/>
                  <a:gd name="T1" fmla="*/ 0 h 33"/>
                  <a:gd name="T2" fmla="*/ 26 w 26"/>
                  <a:gd name="T3" fmla="*/ 33 h 33"/>
                  <a:gd name="T4" fmla="*/ 13 w 26"/>
                  <a:gd name="T5" fmla="*/ 0 h 33"/>
                  <a:gd name="T6" fmla="*/ 0 w 26"/>
                  <a:gd name="T7" fmla="*/ 3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6" h="33">
                    <a:moveTo>
                      <a:pt x="13" y="0"/>
                    </a:moveTo>
                    <a:lnTo>
                      <a:pt x="26" y="33"/>
                    </a:lnTo>
                    <a:moveTo>
                      <a:pt x="13" y="0"/>
                    </a:moveTo>
                    <a:lnTo>
                      <a:pt x="0" y="33"/>
                    </a:lnTo>
                  </a:path>
                </a:pathLst>
              </a:custGeom>
              <a:noFill/>
              <a:ln w="3175" cap="rnd">
                <a:solidFill>
                  <a:srgbClr val="000000"/>
                </a:solidFill>
                <a:prstDash val="solid"/>
                <a:bevel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276" name="Rectangle 1295"/>
              <p:cNvSpPr>
                <a:spLocks noChangeArrowheads="1"/>
              </p:cNvSpPr>
              <p:nvPr/>
            </p:nvSpPr>
            <p:spPr bwMode="auto">
              <a:xfrm>
                <a:off x="5829301" y="4103688"/>
                <a:ext cx="389806" cy="49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+deployedEquipment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77" name="Rectangle 1296"/>
              <p:cNvSpPr>
                <a:spLocks noChangeArrowheads="1"/>
              </p:cNvSpPr>
              <p:nvPr/>
            </p:nvSpPr>
            <p:spPr bwMode="auto">
              <a:xfrm>
                <a:off x="6242051" y="4043363"/>
                <a:ext cx="23081" cy="49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278" name="Group 277"/>
            <p:cNvGrpSpPr/>
            <p:nvPr/>
          </p:nvGrpSpPr>
          <p:grpSpPr>
            <a:xfrm>
              <a:off x="5057777" y="3025776"/>
              <a:ext cx="1421190" cy="730250"/>
              <a:chOff x="5762627" y="3302001"/>
              <a:chExt cx="1421190" cy="730250"/>
            </a:xfrm>
          </p:grpSpPr>
          <p:sp>
            <p:nvSpPr>
              <p:cNvPr id="279" name="Rectangle 19"/>
              <p:cNvSpPr>
                <a:spLocks noChangeArrowheads="1"/>
              </p:cNvSpPr>
              <p:nvPr/>
            </p:nvSpPr>
            <p:spPr bwMode="auto">
              <a:xfrm>
                <a:off x="5773739" y="3311526"/>
                <a:ext cx="954088" cy="720725"/>
              </a:xfrm>
              <a:prstGeom prst="rect">
                <a:avLst/>
              </a:prstGeom>
              <a:solidFill>
                <a:srgbClr val="C0BF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280" name="Rectangle 20"/>
              <p:cNvSpPr>
                <a:spLocks noChangeArrowheads="1"/>
              </p:cNvSpPr>
              <p:nvPr/>
            </p:nvSpPr>
            <p:spPr bwMode="auto">
              <a:xfrm>
                <a:off x="5773739" y="3311526"/>
                <a:ext cx="954088" cy="720725"/>
              </a:xfrm>
              <a:prstGeom prst="rect">
                <a:avLst/>
              </a:prstGeom>
              <a:noFill/>
              <a:ln w="3175" cap="sq">
                <a:solidFill>
                  <a:srgbClr val="C0BFC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281" name="Rectangle 21"/>
              <p:cNvSpPr>
                <a:spLocks noChangeArrowheads="1"/>
              </p:cNvSpPr>
              <p:nvPr/>
            </p:nvSpPr>
            <p:spPr bwMode="auto">
              <a:xfrm>
                <a:off x="5762627" y="3302001"/>
                <a:ext cx="496888" cy="720725"/>
              </a:xfrm>
              <a:prstGeom prst="rect">
                <a:avLst/>
              </a:prstGeom>
              <a:solidFill>
                <a:srgbClr val="FFFF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282" name="Rectangle 22"/>
              <p:cNvSpPr>
                <a:spLocks noChangeArrowheads="1"/>
              </p:cNvSpPr>
              <p:nvPr/>
            </p:nvSpPr>
            <p:spPr bwMode="auto">
              <a:xfrm>
                <a:off x="6259514" y="3302001"/>
                <a:ext cx="23813" cy="720725"/>
              </a:xfrm>
              <a:prstGeom prst="rect">
                <a:avLst/>
              </a:prstGeom>
              <a:solidFill>
                <a:srgbClr val="FEF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283" name="Rectangle 23"/>
              <p:cNvSpPr>
                <a:spLocks noChangeArrowheads="1"/>
              </p:cNvSpPr>
              <p:nvPr/>
            </p:nvSpPr>
            <p:spPr bwMode="auto">
              <a:xfrm>
                <a:off x="6283327" y="3302001"/>
                <a:ext cx="25400" cy="720725"/>
              </a:xfrm>
              <a:prstGeom prst="rect">
                <a:avLst/>
              </a:prstGeom>
              <a:solidFill>
                <a:srgbClr val="FEFE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284" name="Rectangle 24"/>
              <p:cNvSpPr>
                <a:spLocks noChangeArrowheads="1"/>
              </p:cNvSpPr>
              <p:nvPr/>
            </p:nvSpPr>
            <p:spPr bwMode="auto">
              <a:xfrm>
                <a:off x="6308727" y="3302001"/>
                <a:ext cx="20638" cy="720725"/>
              </a:xfrm>
              <a:prstGeom prst="rect">
                <a:avLst/>
              </a:prstGeom>
              <a:solidFill>
                <a:srgbClr val="FDFD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285" name="Rectangle 25"/>
              <p:cNvSpPr>
                <a:spLocks noChangeArrowheads="1"/>
              </p:cNvSpPr>
              <p:nvPr/>
            </p:nvSpPr>
            <p:spPr bwMode="auto">
              <a:xfrm>
                <a:off x="6329364" y="3302001"/>
                <a:ext cx="25400" cy="720725"/>
              </a:xfrm>
              <a:prstGeom prst="rect">
                <a:avLst/>
              </a:prstGeom>
              <a:solidFill>
                <a:srgbClr val="FCFC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286" name="Rectangle 26"/>
              <p:cNvSpPr>
                <a:spLocks noChangeArrowheads="1"/>
              </p:cNvSpPr>
              <p:nvPr/>
            </p:nvSpPr>
            <p:spPr bwMode="auto">
              <a:xfrm>
                <a:off x="6354764" y="3302001"/>
                <a:ext cx="20638" cy="720725"/>
              </a:xfrm>
              <a:prstGeom prst="rect">
                <a:avLst/>
              </a:prstGeom>
              <a:solidFill>
                <a:srgbClr val="FBFBD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287" name="Rectangle 27"/>
              <p:cNvSpPr>
                <a:spLocks noChangeArrowheads="1"/>
              </p:cNvSpPr>
              <p:nvPr/>
            </p:nvSpPr>
            <p:spPr bwMode="auto">
              <a:xfrm>
                <a:off x="6375402" y="3302001"/>
                <a:ext cx="20638" cy="720725"/>
              </a:xfrm>
              <a:prstGeom prst="rect">
                <a:avLst/>
              </a:prstGeom>
              <a:solidFill>
                <a:srgbClr val="FAFA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288" name="Rectangle 28"/>
              <p:cNvSpPr>
                <a:spLocks noChangeArrowheads="1"/>
              </p:cNvSpPr>
              <p:nvPr/>
            </p:nvSpPr>
            <p:spPr bwMode="auto">
              <a:xfrm>
                <a:off x="6396039" y="3302001"/>
                <a:ext cx="17463" cy="720725"/>
              </a:xfrm>
              <a:prstGeom prst="rect">
                <a:avLst/>
              </a:prstGeom>
              <a:solidFill>
                <a:srgbClr val="FAFAD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289" name="Rectangle 29"/>
              <p:cNvSpPr>
                <a:spLocks noChangeArrowheads="1"/>
              </p:cNvSpPr>
              <p:nvPr/>
            </p:nvSpPr>
            <p:spPr bwMode="auto">
              <a:xfrm>
                <a:off x="6413502" y="3302001"/>
                <a:ext cx="25400" cy="720725"/>
              </a:xfrm>
              <a:prstGeom prst="rect">
                <a:avLst/>
              </a:prstGeom>
              <a:solidFill>
                <a:srgbClr val="F9F9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290" name="Rectangle 30"/>
              <p:cNvSpPr>
                <a:spLocks noChangeArrowheads="1"/>
              </p:cNvSpPr>
              <p:nvPr/>
            </p:nvSpPr>
            <p:spPr bwMode="auto">
              <a:xfrm>
                <a:off x="6438902" y="3302001"/>
                <a:ext cx="25400" cy="720725"/>
              </a:xfrm>
              <a:prstGeom prst="rect">
                <a:avLst/>
              </a:prstGeom>
              <a:solidFill>
                <a:srgbClr val="F9F9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291" name="Rectangle 31"/>
              <p:cNvSpPr>
                <a:spLocks noChangeArrowheads="1"/>
              </p:cNvSpPr>
              <p:nvPr/>
            </p:nvSpPr>
            <p:spPr bwMode="auto">
              <a:xfrm>
                <a:off x="6464302" y="3302001"/>
                <a:ext cx="20638" cy="720725"/>
              </a:xfrm>
              <a:prstGeom prst="rect">
                <a:avLst/>
              </a:prstGeom>
              <a:solidFill>
                <a:srgbClr val="F8F8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292" name="Rectangle 32"/>
              <p:cNvSpPr>
                <a:spLocks noChangeArrowheads="1"/>
              </p:cNvSpPr>
              <p:nvPr/>
            </p:nvSpPr>
            <p:spPr bwMode="auto">
              <a:xfrm>
                <a:off x="6484939" y="3302001"/>
                <a:ext cx="23813" cy="720725"/>
              </a:xfrm>
              <a:prstGeom prst="rect">
                <a:avLst/>
              </a:prstGeom>
              <a:solidFill>
                <a:srgbClr val="F8F8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293" name="Rectangle 33"/>
              <p:cNvSpPr>
                <a:spLocks noChangeArrowheads="1"/>
              </p:cNvSpPr>
              <p:nvPr/>
            </p:nvSpPr>
            <p:spPr bwMode="auto">
              <a:xfrm>
                <a:off x="6508752" y="3302001"/>
                <a:ext cx="25400" cy="720725"/>
              </a:xfrm>
              <a:prstGeom prst="rect">
                <a:avLst/>
              </a:prstGeom>
              <a:solidFill>
                <a:srgbClr val="F7F7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294" name="Rectangle 34"/>
              <p:cNvSpPr>
                <a:spLocks noChangeArrowheads="1"/>
              </p:cNvSpPr>
              <p:nvPr/>
            </p:nvSpPr>
            <p:spPr bwMode="auto">
              <a:xfrm>
                <a:off x="6534152" y="3302001"/>
                <a:ext cx="23813" cy="720725"/>
              </a:xfrm>
              <a:prstGeom prst="rect">
                <a:avLst/>
              </a:prstGeom>
              <a:solidFill>
                <a:srgbClr val="F6F6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295" name="Rectangle 35"/>
              <p:cNvSpPr>
                <a:spLocks noChangeArrowheads="1"/>
              </p:cNvSpPr>
              <p:nvPr/>
            </p:nvSpPr>
            <p:spPr bwMode="auto">
              <a:xfrm>
                <a:off x="6557964" y="3302001"/>
                <a:ext cx="25400" cy="720725"/>
              </a:xfrm>
              <a:prstGeom prst="rect">
                <a:avLst/>
              </a:prstGeom>
              <a:solidFill>
                <a:srgbClr val="F5F5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296" name="Rectangle 36"/>
              <p:cNvSpPr>
                <a:spLocks noChangeArrowheads="1"/>
              </p:cNvSpPr>
              <p:nvPr/>
            </p:nvSpPr>
            <p:spPr bwMode="auto">
              <a:xfrm>
                <a:off x="6583364" y="3302001"/>
                <a:ext cx="20638" cy="720725"/>
              </a:xfrm>
              <a:prstGeom prst="rect">
                <a:avLst/>
              </a:prstGeom>
              <a:solidFill>
                <a:srgbClr val="F4F4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297" name="Rectangle 37"/>
              <p:cNvSpPr>
                <a:spLocks noChangeArrowheads="1"/>
              </p:cNvSpPr>
              <p:nvPr/>
            </p:nvSpPr>
            <p:spPr bwMode="auto">
              <a:xfrm>
                <a:off x="6604002" y="3302001"/>
                <a:ext cx="22225" cy="720725"/>
              </a:xfrm>
              <a:prstGeom prst="rect">
                <a:avLst/>
              </a:prstGeom>
              <a:solidFill>
                <a:srgbClr val="F4F4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298" name="Rectangle 38"/>
              <p:cNvSpPr>
                <a:spLocks noChangeArrowheads="1"/>
              </p:cNvSpPr>
              <p:nvPr/>
            </p:nvSpPr>
            <p:spPr bwMode="auto">
              <a:xfrm>
                <a:off x="6626227" y="3302001"/>
                <a:ext cx="17463" cy="720725"/>
              </a:xfrm>
              <a:prstGeom prst="rect">
                <a:avLst/>
              </a:prstGeom>
              <a:solidFill>
                <a:srgbClr val="F3F3B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299" name="Rectangle 39"/>
              <p:cNvSpPr>
                <a:spLocks noChangeArrowheads="1"/>
              </p:cNvSpPr>
              <p:nvPr/>
            </p:nvSpPr>
            <p:spPr bwMode="auto">
              <a:xfrm>
                <a:off x="6643689" y="3302001"/>
                <a:ext cx="20638" cy="720725"/>
              </a:xfrm>
              <a:prstGeom prst="rect">
                <a:avLst/>
              </a:prstGeom>
              <a:solidFill>
                <a:srgbClr val="F2F2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300" name="Rectangle 40"/>
              <p:cNvSpPr>
                <a:spLocks noChangeArrowheads="1"/>
              </p:cNvSpPr>
              <p:nvPr/>
            </p:nvSpPr>
            <p:spPr bwMode="auto">
              <a:xfrm>
                <a:off x="6664327" y="3302001"/>
                <a:ext cx="23813" cy="720725"/>
              </a:xfrm>
              <a:prstGeom prst="rect">
                <a:avLst/>
              </a:prstGeom>
              <a:solidFill>
                <a:srgbClr val="F2F2B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301" name="Rectangle 41"/>
              <p:cNvSpPr>
                <a:spLocks noChangeArrowheads="1"/>
              </p:cNvSpPr>
              <p:nvPr/>
            </p:nvSpPr>
            <p:spPr bwMode="auto">
              <a:xfrm>
                <a:off x="6688139" y="3302001"/>
                <a:ext cx="25400" cy="720725"/>
              </a:xfrm>
              <a:prstGeom prst="rect">
                <a:avLst/>
              </a:prstGeom>
              <a:solidFill>
                <a:srgbClr val="F1F1B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302" name="Rectangle 42"/>
              <p:cNvSpPr>
                <a:spLocks noChangeArrowheads="1"/>
              </p:cNvSpPr>
              <p:nvPr/>
            </p:nvSpPr>
            <p:spPr bwMode="auto">
              <a:xfrm>
                <a:off x="6713539" y="3302001"/>
                <a:ext cx="3175" cy="720725"/>
              </a:xfrm>
              <a:prstGeom prst="rect">
                <a:avLst/>
              </a:prstGeom>
              <a:solidFill>
                <a:srgbClr val="F0F0B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303" name="Rectangle 43"/>
              <p:cNvSpPr>
                <a:spLocks noChangeArrowheads="1"/>
              </p:cNvSpPr>
              <p:nvPr/>
            </p:nvSpPr>
            <p:spPr bwMode="auto">
              <a:xfrm>
                <a:off x="5762627" y="3302001"/>
                <a:ext cx="954088" cy="720725"/>
              </a:xfrm>
              <a:prstGeom prst="rect">
                <a:avLst/>
              </a:pr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304" name="Rectangle 44"/>
              <p:cNvSpPr>
                <a:spLocks noChangeArrowheads="1"/>
              </p:cNvSpPr>
              <p:nvPr/>
            </p:nvSpPr>
            <p:spPr bwMode="auto">
              <a:xfrm>
                <a:off x="6115052" y="3322639"/>
                <a:ext cx="279532" cy="49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«</a:t>
                </a:r>
                <a:r>
                  <a:rPr kumimoji="0" lang="en-US" altLang="en-US" sz="600" b="0" i="0" u="none" strike="noStrike" cap="none" normalizeH="0" baseline="0" dirty="0" err="1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FeatureType</a:t>
                </a:r>
                <a:r>
                  <a:rPr kumimoji="0" lang="en-US" altLang="en-US" sz="6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»</a:t>
                </a:r>
                <a:endParaRPr kumimoji="0" lang="en-US" altLang="en-US" sz="2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05" name="Rectangle 45"/>
              <p:cNvSpPr>
                <a:spLocks noChangeArrowheads="1"/>
              </p:cNvSpPr>
              <p:nvPr/>
            </p:nvSpPr>
            <p:spPr bwMode="auto">
              <a:xfrm>
                <a:off x="6149977" y="3368676"/>
                <a:ext cx="211145" cy="49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Equipment</a:t>
                </a:r>
                <a:endParaRPr kumimoji="0" lang="en-US" altLang="en-US" sz="2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06" name="Line 46"/>
              <p:cNvSpPr>
                <a:spLocks noChangeShapeType="1"/>
              </p:cNvSpPr>
              <p:nvPr/>
            </p:nvSpPr>
            <p:spPr bwMode="auto">
              <a:xfrm>
                <a:off x="5762627" y="3432176"/>
                <a:ext cx="954088" cy="0"/>
              </a:xfrm>
              <a:prstGeom prst="line">
                <a:avLst/>
              </a:pr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307" name="Rectangle 47"/>
              <p:cNvSpPr>
                <a:spLocks noChangeArrowheads="1"/>
              </p:cNvSpPr>
              <p:nvPr/>
            </p:nvSpPr>
            <p:spPr bwMode="auto">
              <a:xfrm>
                <a:off x="5780089" y="3446464"/>
                <a:ext cx="35049" cy="49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08" name="Rectangle 48"/>
              <p:cNvSpPr>
                <a:spLocks noChangeArrowheads="1"/>
              </p:cNvSpPr>
              <p:nvPr/>
            </p:nvSpPr>
            <p:spPr bwMode="auto">
              <a:xfrm>
                <a:off x="5840414" y="3446464"/>
                <a:ext cx="721482" cy="49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driftPerUnitTime  :CharacterString [0..1]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09" name="Rectangle 49"/>
              <p:cNvSpPr>
                <a:spLocks noChangeArrowheads="1"/>
              </p:cNvSpPr>
              <p:nvPr/>
            </p:nvSpPr>
            <p:spPr bwMode="auto">
              <a:xfrm>
                <a:off x="5780089" y="3490914"/>
                <a:ext cx="35049" cy="49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10" name="Rectangle 50"/>
              <p:cNvSpPr>
                <a:spLocks noChangeArrowheads="1"/>
              </p:cNvSpPr>
              <p:nvPr/>
            </p:nvSpPr>
            <p:spPr bwMode="auto">
              <a:xfrm>
                <a:off x="5840414" y="3490914"/>
                <a:ext cx="748838" cy="49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observableRange  :CharacterString [0..1]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11" name="Rectangle 51"/>
              <p:cNvSpPr>
                <a:spLocks noChangeArrowheads="1"/>
              </p:cNvSpPr>
              <p:nvPr/>
            </p:nvSpPr>
            <p:spPr bwMode="auto">
              <a:xfrm>
                <a:off x="5780089" y="3536951"/>
                <a:ext cx="35049" cy="49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12" name="Rectangle 52"/>
              <p:cNvSpPr>
                <a:spLocks noChangeArrowheads="1"/>
              </p:cNvSpPr>
              <p:nvPr/>
            </p:nvSpPr>
            <p:spPr bwMode="auto">
              <a:xfrm>
                <a:off x="5840414" y="3536951"/>
                <a:ext cx="767644" cy="49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observingMethod  :ObservingMethodType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13" name="Rectangle 53"/>
              <p:cNvSpPr>
                <a:spLocks noChangeArrowheads="1"/>
              </p:cNvSpPr>
              <p:nvPr/>
            </p:nvSpPr>
            <p:spPr bwMode="auto">
              <a:xfrm>
                <a:off x="5780089" y="3582989"/>
                <a:ext cx="35049" cy="49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14" name="Rectangle 54"/>
              <p:cNvSpPr>
                <a:spLocks noChangeArrowheads="1"/>
              </p:cNvSpPr>
              <p:nvPr/>
            </p:nvSpPr>
            <p:spPr bwMode="auto">
              <a:xfrm>
                <a:off x="5840414" y="3582989"/>
                <a:ext cx="867660" cy="49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observingMethodDetails  :CharacterString [0..1]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15" name="Rectangle 55"/>
              <p:cNvSpPr>
                <a:spLocks noChangeArrowheads="1"/>
              </p:cNvSpPr>
              <p:nvPr/>
            </p:nvSpPr>
            <p:spPr bwMode="auto">
              <a:xfrm>
                <a:off x="5780089" y="3629026"/>
                <a:ext cx="35049" cy="49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16" name="Rectangle 56"/>
              <p:cNvSpPr>
                <a:spLocks noChangeArrowheads="1"/>
              </p:cNvSpPr>
              <p:nvPr/>
            </p:nvSpPr>
            <p:spPr bwMode="auto">
              <a:xfrm>
                <a:off x="5840414" y="3629026"/>
                <a:ext cx="509483" cy="49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specificationLink  :URI [0..1]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17" name="Rectangle 57"/>
              <p:cNvSpPr>
                <a:spLocks noChangeArrowheads="1"/>
              </p:cNvSpPr>
              <p:nvPr/>
            </p:nvSpPr>
            <p:spPr bwMode="auto">
              <a:xfrm>
                <a:off x="5780089" y="3675064"/>
                <a:ext cx="35049" cy="49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18" name="Rectangle 58"/>
              <p:cNvSpPr>
                <a:spLocks noChangeArrowheads="1"/>
              </p:cNvSpPr>
              <p:nvPr/>
            </p:nvSpPr>
            <p:spPr bwMode="auto">
              <a:xfrm>
                <a:off x="5840414" y="3675064"/>
                <a:ext cx="956563" cy="49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specifiedAbsoluteUncertainty  :CharacterString [0..1]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19" name="Rectangle 59"/>
              <p:cNvSpPr>
                <a:spLocks noChangeArrowheads="1"/>
              </p:cNvSpPr>
              <p:nvPr/>
            </p:nvSpPr>
            <p:spPr bwMode="auto">
              <a:xfrm>
                <a:off x="5780089" y="3719514"/>
                <a:ext cx="35049" cy="49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20" name="Rectangle 60"/>
              <p:cNvSpPr>
                <a:spLocks noChangeArrowheads="1"/>
              </p:cNvSpPr>
              <p:nvPr/>
            </p:nvSpPr>
            <p:spPr bwMode="auto">
              <a:xfrm>
                <a:off x="5840414" y="3719514"/>
                <a:ext cx="945450" cy="49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specifiedRelativeUncertainty  :CharacterString [0..1]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21" name="Rectangle 61"/>
              <p:cNvSpPr>
                <a:spLocks noChangeArrowheads="1"/>
              </p:cNvSpPr>
              <p:nvPr/>
            </p:nvSpPr>
            <p:spPr bwMode="auto">
              <a:xfrm>
                <a:off x="5773739" y="3776664"/>
                <a:ext cx="933450" cy="46038"/>
              </a:xfrm>
              <a:prstGeom prst="rect">
                <a:avLst/>
              </a:prstGeom>
              <a:solidFill>
                <a:srgbClr val="FFFFC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322" name="Rectangle 62"/>
              <p:cNvSpPr>
                <a:spLocks noChangeArrowheads="1"/>
              </p:cNvSpPr>
              <p:nvPr/>
            </p:nvSpPr>
            <p:spPr bwMode="auto">
              <a:xfrm>
                <a:off x="5776914" y="3779839"/>
                <a:ext cx="925513" cy="38100"/>
              </a:xfrm>
              <a:prstGeom prst="rect">
                <a:avLst/>
              </a:prstGeom>
              <a:solidFill>
                <a:srgbClr val="FFFF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323" name="Rectangle 63"/>
              <p:cNvSpPr>
                <a:spLocks noChangeArrowheads="1"/>
              </p:cNvSpPr>
              <p:nvPr/>
            </p:nvSpPr>
            <p:spPr bwMode="auto">
              <a:xfrm>
                <a:off x="5783264" y="3779839"/>
                <a:ext cx="197468" cy="49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«Phase 3»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24" name="Rectangle 64"/>
              <p:cNvSpPr>
                <a:spLocks noChangeArrowheads="1"/>
              </p:cNvSpPr>
              <p:nvPr/>
            </p:nvSpPr>
            <p:spPr bwMode="auto">
              <a:xfrm>
                <a:off x="5780089" y="3825876"/>
                <a:ext cx="35049" cy="49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25" name="Rectangle 65"/>
              <p:cNvSpPr>
                <a:spLocks noChangeArrowheads="1"/>
              </p:cNvSpPr>
              <p:nvPr/>
            </p:nvSpPr>
            <p:spPr bwMode="auto">
              <a:xfrm>
                <a:off x="5840414" y="3825876"/>
                <a:ext cx="722338" cy="49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firmwareVersion  :CharacterString [0..1]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26" name="Rectangle 66"/>
              <p:cNvSpPr>
                <a:spLocks noChangeArrowheads="1"/>
              </p:cNvSpPr>
              <p:nvPr/>
            </p:nvSpPr>
            <p:spPr bwMode="auto">
              <a:xfrm>
                <a:off x="5780089" y="3871914"/>
                <a:ext cx="35049" cy="49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27" name="Rectangle 67"/>
              <p:cNvSpPr>
                <a:spLocks noChangeArrowheads="1"/>
              </p:cNvSpPr>
              <p:nvPr/>
            </p:nvSpPr>
            <p:spPr bwMode="auto">
              <a:xfrm>
                <a:off x="5840414" y="3871914"/>
                <a:ext cx="666773" cy="49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manufacturer  :CharacterString [0..1]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28" name="Rectangle 68"/>
              <p:cNvSpPr>
                <a:spLocks noChangeArrowheads="1"/>
              </p:cNvSpPr>
              <p:nvPr/>
            </p:nvSpPr>
            <p:spPr bwMode="auto">
              <a:xfrm>
                <a:off x="5780089" y="3916364"/>
                <a:ext cx="35049" cy="49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29" name="Rectangle 69"/>
              <p:cNvSpPr>
                <a:spLocks noChangeArrowheads="1"/>
              </p:cNvSpPr>
              <p:nvPr/>
            </p:nvSpPr>
            <p:spPr bwMode="auto">
              <a:xfrm>
                <a:off x="5840414" y="3916364"/>
                <a:ext cx="683869" cy="49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modelNumber  :CharacterString [0..1]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30" name="Rectangle 70"/>
              <p:cNvSpPr>
                <a:spLocks noChangeArrowheads="1"/>
              </p:cNvSpPr>
              <p:nvPr/>
            </p:nvSpPr>
            <p:spPr bwMode="auto">
              <a:xfrm>
                <a:off x="5780089" y="3962401"/>
                <a:ext cx="35049" cy="49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31" name="Rectangle 71"/>
              <p:cNvSpPr>
                <a:spLocks noChangeArrowheads="1"/>
              </p:cNvSpPr>
              <p:nvPr/>
            </p:nvSpPr>
            <p:spPr bwMode="auto">
              <a:xfrm>
                <a:off x="5840414" y="3962401"/>
                <a:ext cx="670192" cy="49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dirty="0" err="1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serialNumber</a:t>
                </a:r>
                <a:r>
                  <a:rPr kumimoji="0" lang="en-US" altLang="en-US" sz="600" b="0" i="0" u="none" strike="noStrike" cap="none" normalizeH="0" baseline="0" dirty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 :</a:t>
                </a:r>
                <a:r>
                  <a:rPr kumimoji="0" lang="en-US" altLang="en-US" sz="600" b="0" i="0" u="none" strike="noStrike" cap="none" normalizeH="0" baseline="0" dirty="0" err="1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CharacterString</a:t>
                </a:r>
                <a:r>
                  <a:rPr kumimoji="0" lang="en-US" altLang="en-US" sz="600" b="0" i="0" u="none" strike="noStrike" cap="none" normalizeH="0" baseline="0" dirty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[0..1]</a:t>
                </a:r>
                <a:endParaRPr kumimoji="0" lang="en-US" altLang="en-US" sz="2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32" name="Line 1308"/>
              <p:cNvSpPr>
                <a:spLocks noChangeShapeType="1"/>
              </p:cNvSpPr>
              <p:nvPr/>
            </p:nvSpPr>
            <p:spPr bwMode="auto">
              <a:xfrm>
                <a:off x="6719889" y="3643313"/>
                <a:ext cx="250825" cy="0"/>
              </a:xfrm>
              <a:prstGeom prst="line">
                <a:avLst/>
              </a:prstGeom>
              <a:noFill/>
              <a:ln w="3175" cap="rnd">
                <a:solidFill>
                  <a:srgbClr val="000000"/>
                </a:solidFill>
                <a:prstDash val="solid"/>
                <a:bevel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333" name="Line 1309"/>
              <p:cNvSpPr>
                <a:spLocks noChangeShapeType="1"/>
              </p:cNvSpPr>
              <p:nvPr/>
            </p:nvSpPr>
            <p:spPr bwMode="auto">
              <a:xfrm flipV="1">
                <a:off x="6970714" y="3435351"/>
                <a:ext cx="0" cy="207963"/>
              </a:xfrm>
              <a:prstGeom prst="line">
                <a:avLst/>
              </a:prstGeom>
              <a:noFill/>
              <a:ln w="3175" cap="rnd">
                <a:solidFill>
                  <a:srgbClr val="000000"/>
                </a:solidFill>
                <a:prstDash val="solid"/>
                <a:bevel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334" name="Line 1310"/>
              <p:cNvSpPr>
                <a:spLocks noChangeShapeType="1"/>
              </p:cNvSpPr>
              <p:nvPr/>
            </p:nvSpPr>
            <p:spPr bwMode="auto">
              <a:xfrm flipH="1">
                <a:off x="6719889" y="3435351"/>
                <a:ext cx="250825" cy="0"/>
              </a:xfrm>
              <a:prstGeom prst="line">
                <a:avLst/>
              </a:prstGeom>
              <a:noFill/>
              <a:ln w="3175" cap="rnd">
                <a:solidFill>
                  <a:srgbClr val="000000"/>
                </a:solidFill>
                <a:prstDash val="solid"/>
                <a:bevel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335" name="Freeform 1311"/>
              <p:cNvSpPr>
                <a:spLocks noEditPoints="1"/>
              </p:cNvSpPr>
              <p:nvPr/>
            </p:nvSpPr>
            <p:spPr bwMode="auto">
              <a:xfrm>
                <a:off x="6719889" y="3414713"/>
                <a:ext cx="53975" cy="41275"/>
              </a:xfrm>
              <a:custGeom>
                <a:avLst/>
                <a:gdLst>
                  <a:gd name="T0" fmla="*/ 0 w 34"/>
                  <a:gd name="T1" fmla="*/ 13 h 26"/>
                  <a:gd name="T2" fmla="*/ 34 w 34"/>
                  <a:gd name="T3" fmla="*/ 0 h 26"/>
                  <a:gd name="T4" fmla="*/ 0 w 34"/>
                  <a:gd name="T5" fmla="*/ 13 h 26"/>
                  <a:gd name="T6" fmla="*/ 34 w 34"/>
                  <a:gd name="T7" fmla="*/ 26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26">
                    <a:moveTo>
                      <a:pt x="0" y="13"/>
                    </a:moveTo>
                    <a:lnTo>
                      <a:pt x="34" y="0"/>
                    </a:lnTo>
                    <a:moveTo>
                      <a:pt x="0" y="13"/>
                    </a:moveTo>
                    <a:lnTo>
                      <a:pt x="34" y="26"/>
                    </a:lnTo>
                  </a:path>
                </a:pathLst>
              </a:custGeom>
              <a:noFill/>
              <a:ln w="3175" cap="rnd">
                <a:solidFill>
                  <a:srgbClr val="000000"/>
                </a:solidFill>
                <a:prstDash val="solid"/>
                <a:bevel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336" name="Rectangle 1312"/>
              <p:cNvSpPr>
                <a:spLocks noChangeArrowheads="1"/>
              </p:cNvSpPr>
              <p:nvPr/>
            </p:nvSpPr>
            <p:spPr bwMode="auto">
              <a:xfrm>
                <a:off x="6823076" y="3357563"/>
                <a:ext cx="360741" cy="49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+subEquipment 0..*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276806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en-US" sz="1600" dirty="0">
                <a:solidFill>
                  <a:srgbClr val="000000"/>
                </a:solidFill>
                <a:cs typeface="Arial" pitchFamily="34" charset="0"/>
              </a:rPr>
              <a:t>«</a:t>
            </a:r>
            <a:r>
              <a:rPr lang="en-US" altLang="en-US" sz="1600" dirty="0" err="1">
                <a:solidFill>
                  <a:srgbClr val="000000"/>
                </a:solidFill>
                <a:cs typeface="Arial" pitchFamily="34" charset="0"/>
              </a:rPr>
              <a:t>DataType</a:t>
            </a:r>
            <a:r>
              <a:rPr lang="en-US" altLang="en-US" sz="1600" dirty="0" smtClean="0">
                <a:solidFill>
                  <a:srgbClr val="000000"/>
                </a:solidFill>
                <a:cs typeface="Arial" pitchFamily="34" charset="0"/>
              </a:rPr>
              <a:t>»</a:t>
            </a:r>
            <a:r>
              <a:rPr lang="en-US" altLang="en-US" sz="1600" b="1" dirty="0">
                <a:solidFill>
                  <a:srgbClr val="000000"/>
                </a:solidFill>
                <a:cs typeface="Arial" pitchFamily="34" charset="0"/>
              </a:rPr>
              <a:t> </a:t>
            </a:r>
            <a:r>
              <a:rPr lang="en-US" altLang="en-US" b="1" dirty="0" err="1" smtClean="0">
                <a:solidFill>
                  <a:srgbClr val="000000"/>
                </a:solidFill>
                <a:cs typeface="Arial" pitchFamily="34" charset="0"/>
              </a:rPr>
              <a:t>DataGeneration</a:t>
            </a:r>
            <a:endParaRPr lang="en-US" sz="3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85991" y="1600200"/>
            <a:ext cx="2915109" cy="4525963"/>
          </a:xfrm>
        </p:spPr>
        <p:txBody>
          <a:bodyPr>
            <a:normAutofit lnSpcReduction="10000"/>
          </a:bodyPr>
          <a:lstStyle/>
          <a:p>
            <a:r>
              <a:rPr lang="de-CH" sz="2400" u="sng" dirty="0" err="1" smtClean="0"/>
              <a:t>DataGeneration</a:t>
            </a:r>
            <a:r>
              <a:rPr lang="de-CH" sz="2400" dirty="0" smtClean="0"/>
              <a:t> </a:t>
            </a:r>
            <a:r>
              <a:rPr lang="de-CH" sz="2400" dirty="0" err="1" smtClean="0"/>
              <a:t>involves</a:t>
            </a:r>
            <a:endParaRPr lang="de-CH" sz="2400" dirty="0" smtClean="0"/>
          </a:p>
          <a:p>
            <a:pPr lvl="1"/>
            <a:r>
              <a:rPr lang="de-CH" sz="2000" u="sng" dirty="0" smtClean="0"/>
              <a:t>Sampling</a:t>
            </a:r>
          </a:p>
          <a:p>
            <a:pPr lvl="1"/>
            <a:r>
              <a:rPr lang="de-CH" sz="2000" u="sng" dirty="0" smtClean="0"/>
              <a:t>Processing</a:t>
            </a:r>
          </a:p>
          <a:p>
            <a:pPr lvl="1"/>
            <a:r>
              <a:rPr lang="de-CH" sz="2000" u="sng" dirty="0" smtClean="0"/>
              <a:t>Reporting</a:t>
            </a:r>
          </a:p>
          <a:p>
            <a:pPr marL="457200" lvl="1" indent="0">
              <a:buNone/>
            </a:pPr>
            <a:r>
              <a:rPr lang="de-CH" sz="2000" dirty="0" err="1"/>
              <a:t>a</a:t>
            </a:r>
            <a:r>
              <a:rPr lang="de-CH" sz="2000" dirty="0" err="1" smtClean="0"/>
              <a:t>ccording</a:t>
            </a:r>
            <a:r>
              <a:rPr lang="de-CH" sz="2000" dirty="0" smtClean="0"/>
              <a:t> </a:t>
            </a:r>
            <a:r>
              <a:rPr lang="de-CH" sz="2000" dirty="0" err="1" smtClean="0"/>
              <a:t>to</a:t>
            </a:r>
            <a:r>
              <a:rPr lang="de-CH" sz="2000" dirty="0" smtClean="0"/>
              <a:t> a</a:t>
            </a:r>
          </a:p>
          <a:p>
            <a:pPr lvl="1"/>
            <a:r>
              <a:rPr lang="de-CH" sz="2000" u="sng" dirty="0" smtClean="0"/>
              <a:t>Schedule</a:t>
            </a:r>
          </a:p>
          <a:p>
            <a:r>
              <a:rPr lang="de-CH" sz="2400" dirty="0" smtClean="0"/>
              <a:t>Multiple </a:t>
            </a:r>
            <a:r>
              <a:rPr lang="de-CH" sz="2400" dirty="0" err="1" smtClean="0"/>
              <a:t>schedules</a:t>
            </a:r>
            <a:r>
              <a:rPr lang="de-CH" sz="2400" dirty="0" smtClean="0"/>
              <a:t> </a:t>
            </a:r>
            <a:r>
              <a:rPr lang="de-CH" sz="2400" dirty="0" err="1" smtClean="0"/>
              <a:t>can</a:t>
            </a:r>
            <a:r>
              <a:rPr lang="de-CH" sz="2400" dirty="0" smtClean="0"/>
              <a:t> </a:t>
            </a:r>
            <a:r>
              <a:rPr lang="de-CH" sz="2400" dirty="0" err="1" smtClean="0"/>
              <a:t>be</a:t>
            </a:r>
            <a:r>
              <a:rPr lang="de-CH" sz="2400" dirty="0" smtClean="0"/>
              <a:t> </a:t>
            </a:r>
            <a:r>
              <a:rPr lang="de-CH" sz="2400" dirty="0" err="1" smtClean="0"/>
              <a:t>defined</a:t>
            </a:r>
            <a:r>
              <a:rPr lang="de-CH" sz="2400" dirty="0" smtClean="0"/>
              <a:t>, e.g.</a:t>
            </a:r>
          </a:p>
          <a:p>
            <a:pPr lvl="1"/>
            <a:r>
              <a:rPr lang="de-CH" sz="2000" dirty="0" smtClean="0"/>
              <a:t>Working </a:t>
            </a:r>
            <a:r>
              <a:rPr lang="de-CH" sz="2000" dirty="0" err="1" smtClean="0"/>
              <a:t>days</a:t>
            </a:r>
            <a:r>
              <a:rPr lang="de-CH" sz="2000" dirty="0" smtClean="0"/>
              <a:t> </a:t>
            </a:r>
            <a:r>
              <a:rPr lang="de-CH" sz="2000" dirty="0" err="1" smtClean="0"/>
              <a:t>vs</a:t>
            </a:r>
            <a:r>
              <a:rPr lang="de-CH" sz="2000" dirty="0" smtClean="0"/>
              <a:t> </a:t>
            </a:r>
            <a:r>
              <a:rPr lang="de-CH" sz="2000" dirty="0" err="1" smtClean="0"/>
              <a:t>weekend</a:t>
            </a:r>
            <a:endParaRPr lang="de-CH" sz="2000" dirty="0" smtClean="0"/>
          </a:p>
          <a:p>
            <a:pPr lvl="1"/>
            <a:r>
              <a:rPr lang="de-CH" sz="2000" dirty="0" smtClean="0"/>
              <a:t>Winter </a:t>
            </a:r>
            <a:r>
              <a:rPr lang="de-CH" sz="2000" dirty="0" err="1" smtClean="0"/>
              <a:t>vs</a:t>
            </a:r>
            <a:r>
              <a:rPr lang="de-CH" sz="2000" dirty="0" smtClean="0"/>
              <a:t> </a:t>
            </a:r>
            <a:r>
              <a:rPr lang="de-CH" sz="2000" dirty="0" err="1" smtClean="0"/>
              <a:t>summer</a:t>
            </a:r>
            <a:endParaRPr lang="en-US" sz="2000" dirty="0" smtClean="0"/>
          </a:p>
        </p:txBody>
      </p:sp>
      <p:pic>
        <p:nvPicPr>
          <p:cNvPr id="2050" name="Picture 2" descr="C:\svn\wmdr\branches\development\html\EARoot\EA1\EA9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199" y="1600200"/>
            <a:ext cx="5428792" cy="3795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49712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13" y="614363"/>
            <a:ext cx="9020175" cy="562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76023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388" y="-19050"/>
            <a:ext cx="8277225" cy="6896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278143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Reference </a:t>
            </a:r>
            <a:r>
              <a:rPr lang="de-CH" dirty="0" err="1" smtClean="0"/>
              <a:t>documents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de-CH" dirty="0" smtClean="0"/>
              <a:t>WIGOS </a:t>
            </a:r>
            <a:r>
              <a:rPr lang="de-CH" dirty="0" err="1" smtClean="0"/>
              <a:t>Metadata</a:t>
            </a:r>
            <a:r>
              <a:rPr lang="de-CH" dirty="0" smtClean="0"/>
              <a:t> Standard</a:t>
            </a:r>
          </a:p>
          <a:p>
            <a:pPr lvl="1"/>
            <a:r>
              <a:rPr lang="en-US" u="sng" dirty="0">
                <a:hlinkClick r:id="rId2"/>
              </a:rPr>
              <a:t>https://</a:t>
            </a:r>
            <a:r>
              <a:rPr lang="en-US" u="sng" dirty="0" smtClean="0">
                <a:hlinkClick r:id="rId2"/>
              </a:rPr>
              <a:t>library.wmo.int/opac/doc_num.php?explnum_id=3653</a:t>
            </a:r>
            <a:endParaRPr lang="de-CH" dirty="0" smtClean="0"/>
          </a:p>
          <a:p>
            <a:r>
              <a:rPr lang="de-CH" dirty="0" smtClean="0"/>
              <a:t>WIGOS </a:t>
            </a:r>
            <a:r>
              <a:rPr lang="de-CH" dirty="0" err="1" smtClean="0"/>
              <a:t>Metadata</a:t>
            </a:r>
            <a:r>
              <a:rPr lang="de-CH" dirty="0" smtClean="0"/>
              <a:t> Schema</a:t>
            </a:r>
          </a:p>
          <a:p>
            <a:pPr lvl="1" fontAlgn="ctr"/>
            <a:r>
              <a:rPr lang="en-US" dirty="0">
                <a:hlinkClick r:id="rId3"/>
              </a:rPr>
              <a:t>https://wmo.projecthut.com/svn/wmdr/</a:t>
            </a:r>
            <a:endParaRPr lang="en-US" dirty="0"/>
          </a:p>
          <a:p>
            <a:pPr lvl="1" fontAlgn="ctr"/>
            <a:r>
              <a:rPr lang="en-US" dirty="0" smtClean="0"/>
              <a:t>User: reviewer </a:t>
            </a:r>
            <a:r>
              <a:rPr lang="en-US" dirty="0"/>
              <a:t>/ </a:t>
            </a:r>
            <a:r>
              <a:rPr lang="en-US" dirty="0" smtClean="0"/>
              <a:t>password: IcanReview2</a:t>
            </a:r>
            <a:endParaRPr lang="de-CH" dirty="0" smtClean="0"/>
          </a:p>
          <a:p>
            <a:r>
              <a:rPr lang="de-CH" dirty="0" smtClean="0"/>
              <a:t>WIGOS Guide</a:t>
            </a:r>
          </a:p>
          <a:p>
            <a:pPr lvl="1"/>
            <a:r>
              <a:rPr lang="en-US" dirty="0">
                <a:hlinkClick r:id="rId4"/>
              </a:rPr>
              <a:t>http://</a:t>
            </a:r>
            <a:r>
              <a:rPr lang="en-US" dirty="0" smtClean="0">
                <a:hlinkClick r:id="rId4"/>
              </a:rPr>
              <a:t>www.wmo.int/pages/prog/www/wigos/WGM.html</a:t>
            </a:r>
            <a:endParaRPr lang="en-US" dirty="0" smtClean="0"/>
          </a:p>
          <a:p>
            <a:r>
              <a:rPr lang="de-CH" dirty="0" smtClean="0"/>
              <a:t>OSCAR/Surface</a:t>
            </a:r>
          </a:p>
          <a:p>
            <a:pPr lvl="1"/>
            <a:r>
              <a:rPr lang="en-US" dirty="0">
                <a:hlinkClick r:id="rId5"/>
              </a:rPr>
              <a:t>http://</a:t>
            </a:r>
            <a:r>
              <a:rPr lang="en-US" dirty="0" smtClean="0">
                <a:hlinkClick r:id="rId5"/>
              </a:rPr>
              <a:t>oscar.wmo.int/surface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6927850" y="2857500"/>
            <a:ext cx="2216150" cy="1009650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1600" dirty="0" smtClean="0"/>
              <a:t>Server </a:t>
            </a:r>
            <a:r>
              <a:rPr lang="de-CH" sz="1600" dirty="0" err="1" smtClean="0"/>
              <a:t>died</a:t>
            </a:r>
            <a:r>
              <a:rPr lang="de-CH" sz="1600" dirty="0" smtClean="0"/>
              <a:t> last </a:t>
            </a:r>
            <a:r>
              <a:rPr lang="de-CH" sz="1600" dirty="0" err="1" smtClean="0"/>
              <a:t>week</a:t>
            </a:r>
            <a:r>
              <a:rPr lang="de-CH" sz="1600" dirty="0" smtClean="0"/>
              <a:t>, WMO </a:t>
            </a:r>
            <a:r>
              <a:rPr lang="de-CH" sz="1600" dirty="0" err="1" smtClean="0"/>
              <a:t>looking</a:t>
            </a:r>
            <a:r>
              <a:rPr lang="de-CH" sz="1600" dirty="0" smtClean="0"/>
              <a:t> </a:t>
            </a:r>
            <a:r>
              <a:rPr lang="de-CH" sz="1600" dirty="0" err="1" smtClean="0"/>
              <a:t>for</a:t>
            </a:r>
            <a:r>
              <a:rPr lang="de-CH" sz="1600" dirty="0" smtClean="0"/>
              <a:t> a </a:t>
            </a:r>
            <a:r>
              <a:rPr lang="de-CH" sz="1600" dirty="0" err="1" smtClean="0"/>
              <a:t>new</a:t>
            </a:r>
            <a:r>
              <a:rPr lang="de-CH" sz="1600" dirty="0" smtClean="0"/>
              <a:t> </a:t>
            </a:r>
            <a:r>
              <a:rPr lang="de-CH" sz="1600" dirty="0" err="1" smtClean="0"/>
              <a:t>home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601166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975" y="-1"/>
            <a:ext cx="8969025" cy="64198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10932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5350" y="0"/>
            <a:ext cx="7010400" cy="68804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839148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XML </a:t>
            </a:r>
            <a:r>
              <a:rPr lang="de-CH" dirty="0" err="1"/>
              <a:t>schema</a:t>
            </a:r>
            <a:r>
              <a:rPr lang="de-CH" dirty="0"/>
              <a:t> </a:t>
            </a:r>
            <a:r>
              <a:rPr lang="de-CH" dirty="0" err="1"/>
              <a:t>definition</a:t>
            </a:r>
            <a:r>
              <a:rPr lang="de-CH" dirty="0"/>
              <a:t> (XSD</a:t>
            </a:r>
            <a:r>
              <a:rPr lang="de-CH" dirty="0" smtClean="0"/>
              <a:t>) </a:t>
            </a:r>
            <a:br>
              <a:rPr lang="de-CH" dirty="0" smtClean="0"/>
            </a:br>
            <a:r>
              <a:rPr lang="de-CH" dirty="0" smtClean="0"/>
              <a:t>&amp; </a:t>
            </a:r>
            <a:r>
              <a:rPr lang="de-CH" dirty="0" err="1" smtClean="0"/>
              <a:t>Schematron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8737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 smtClean="0"/>
              <a:t>What</a:t>
            </a:r>
            <a:r>
              <a:rPr lang="de-CH" dirty="0" smtClean="0"/>
              <a:t> </a:t>
            </a:r>
            <a:r>
              <a:rPr lang="de-CH" dirty="0" err="1" smtClean="0"/>
              <a:t>is</a:t>
            </a:r>
            <a:r>
              <a:rPr lang="de-CH" dirty="0" smtClean="0"/>
              <a:t> </a:t>
            </a:r>
            <a:r>
              <a:rPr lang="de-CH" dirty="0" err="1" smtClean="0"/>
              <a:t>what</a:t>
            </a:r>
            <a:r>
              <a:rPr lang="de-CH" dirty="0" smtClean="0"/>
              <a:t>?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de-CH" dirty="0" smtClean="0"/>
              <a:t>XSD</a:t>
            </a:r>
          </a:p>
          <a:p>
            <a:pPr lvl="1"/>
            <a:r>
              <a:rPr lang="de-CH" dirty="0" smtClean="0"/>
              <a:t>Formal </a:t>
            </a:r>
            <a:r>
              <a:rPr lang="de-CH" dirty="0" err="1" smtClean="0"/>
              <a:t>validation</a:t>
            </a:r>
            <a:r>
              <a:rPr lang="de-CH" dirty="0" smtClean="0"/>
              <a:t> </a:t>
            </a:r>
            <a:r>
              <a:rPr lang="de-CH" dirty="0" err="1" smtClean="0"/>
              <a:t>rules</a:t>
            </a:r>
            <a:endParaRPr lang="de-CH" dirty="0" smtClean="0"/>
          </a:p>
          <a:p>
            <a:r>
              <a:rPr lang="de-CH" dirty="0" err="1" smtClean="0"/>
              <a:t>Schematron</a:t>
            </a:r>
            <a:endParaRPr lang="de-CH" dirty="0" smtClean="0"/>
          </a:p>
          <a:p>
            <a:pPr lvl="1"/>
            <a:r>
              <a:rPr lang="de-CH" dirty="0" smtClean="0"/>
              <a:t>Additional formal </a:t>
            </a:r>
            <a:r>
              <a:rPr lang="de-CH" dirty="0" err="1" smtClean="0"/>
              <a:t>constraints</a:t>
            </a:r>
            <a:r>
              <a:rPr lang="de-CH" dirty="0" smtClean="0"/>
              <a:t> </a:t>
            </a:r>
            <a:r>
              <a:rPr lang="de-CH" dirty="0" err="1" smtClean="0"/>
              <a:t>that</a:t>
            </a:r>
            <a:r>
              <a:rPr lang="de-CH" dirty="0" smtClean="0"/>
              <a:t> </a:t>
            </a:r>
            <a:r>
              <a:rPr lang="de-CH" dirty="0" err="1" smtClean="0"/>
              <a:t>cannot</a:t>
            </a:r>
            <a:r>
              <a:rPr lang="de-CH" dirty="0" smtClean="0"/>
              <a:t> </a:t>
            </a:r>
            <a:r>
              <a:rPr lang="de-CH" dirty="0" err="1" smtClean="0"/>
              <a:t>be</a:t>
            </a:r>
            <a:r>
              <a:rPr lang="de-CH" dirty="0" smtClean="0"/>
              <a:t> </a:t>
            </a:r>
            <a:r>
              <a:rPr lang="de-CH" dirty="0" err="1" smtClean="0"/>
              <a:t>expressed</a:t>
            </a:r>
            <a:r>
              <a:rPr lang="de-CH" dirty="0" smtClean="0"/>
              <a:t> in XSD</a:t>
            </a:r>
          </a:p>
          <a:p>
            <a:r>
              <a:rPr lang="de-CH" dirty="0" smtClean="0"/>
              <a:t>On-line </a:t>
            </a:r>
            <a:r>
              <a:rPr lang="de-CH" dirty="0" err="1" smtClean="0"/>
              <a:t>validators</a:t>
            </a:r>
            <a:r>
              <a:rPr lang="de-CH" dirty="0" smtClean="0"/>
              <a:t> </a:t>
            </a:r>
            <a:r>
              <a:rPr lang="de-CH" dirty="0" err="1" smtClean="0"/>
              <a:t>exist</a:t>
            </a:r>
            <a:r>
              <a:rPr lang="de-CH" dirty="0" smtClean="0"/>
              <a:t> </a:t>
            </a:r>
            <a:r>
              <a:rPr lang="de-CH" dirty="0" err="1" smtClean="0"/>
              <a:t>for</a:t>
            </a:r>
            <a:r>
              <a:rPr lang="de-CH" dirty="0" smtClean="0"/>
              <a:t> XSD</a:t>
            </a:r>
          </a:p>
          <a:p>
            <a:pPr lvl="1"/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www.freeformatter.com/xml-validator-xsd.html</a:t>
            </a:r>
            <a:endParaRPr lang="en-US" dirty="0" smtClean="0"/>
          </a:p>
          <a:p>
            <a:pPr lvl="1"/>
            <a:r>
              <a:rPr lang="en-US" dirty="0">
                <a:hlinkClick r:id="rId3"/>
              </a:rPr>
              <a:t>http://www.xmlvalidation.com</a:t>
            </a:r>
            <a:r>
              <a:rPr lang="en-US" dirty="0" smtClean="0">
                <a:hlinkClick r:id="rId3"/>
              </a:rPr>
              <a:t>/</a:t>
            </a:r>
            <a:endParaRPr lang="en-US" dirty="0" smtClean="0"/>
          </a:p>
          <a:p>
            <a:r>
              <a:rPr lang="de-CH" dirty="0" smtClean="0"/>
              <a:t>Stand-</a:t>
            </a:r>
            <a:r>
              <a:rPr lang="de-CH" dirty="0" err="1" smtClean="0"/>
              <a:t>alone</a:t>
            </a:r>
            <a:r>
              <a:rPr lang="de-CH" dirty="0" smtClean="0"/>
              <a:t> </a:t>
            </a:r>
            <a:r>
              <a:rPr lang="de-CH" dirty="0" err="1" smtClean="0"/>
              <a:t>tools</a:t>
            </a:r>
            <a:endParaRPr lang="de-CH" dirty="0" smtClean="0"/>
          </a:p>
          <a:p>
            <a:pPr lvl="1"/>
            <a:r>
              <a:rPr lang="de-CH" dirty="0" err="1" smtClean="0"/>
              <a:t>XMLSpy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2688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WMDR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de-CH" dirty="0" smtClean="0"/>
              <a:t>Development </a:t>
            </a:r>
            <a:r>
              <a:rPr lang="de-CH" dirty="0" err="1" smtClean="0"/>
              <a:t>version</a:t>
            </a:r>
            <a:r>
              <a:rPr lang="de-CH" dirty="0" smtClean="0"/>
              <a:t> </a:t>
            </a:r>
            <a:r>
              <a:rPr lang="de-CH" dirty="0" err="1" smtClean="0"/>
              <a:t>of</a:t>
            </a:r>
            <a:r>
              <a:rPr lang="de-CH" dirty="0" smtClean="0"/>
              <a:t> </a:t>
            </a:r>
            <a:r>
              <a:rPr lang="de-CH" dirty="0" err="1" smtClean="0"/>
              <a:t>schema</a:t>
            </a:r>
            <a:endParaRPr lang="de-CH" dirty="0" smtClean="0"/>
          </a:p>
          <a:p>
            <a:pPr lvl="1"/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wmo.projecthut.com/svn/wmdr/branches/development/xsd/wmdr.xsd</a:t>
            </a:r>
            <a:endParaRPr lang="en-US" dirty="0" smtClean="0"/>
          </a:p>
          <a:p>
            <a:r>
              <a:rPr lang="de-CH" dirty="0" smtClean="0"/>
              <a:t>Development </a:t>
            </a:r>
            <a:r>
              <a:rPr lang="de-CH" dirty="0" err="1" smtClean="0"/>
              <a:t>version</a:t>
            </a:r>
            <a:r>
              <a:rPr lang="de-CH" dirty="0" smtClean="0"/>
              <a:t> </a:t>
            </a:r>
            <a:r>
              <a:rPr lang="de-CH" dirty="0" err="1" smtClean="0"/>
              <a:t>of</a:t>
            </a:r>
            <a:r>
              <a:rPr lang="de-CH" dirty="0" smtClean="0"/>
              <a:t> </a:t>
            </a:r>
            <a:r>
              <a:rPr lang="de-CH" dirty="0" err="1" smtClean="0"/>
              <a:t>schematron</a:t>
            </a:r>
            <a:endParaRPr lang="de-CH" dirty="0" smtClean="0"/>
          </a:p>
          <a:p>
            <a:pPr lvl="1"/>
            <a:r>
              <a:rPr lang="en-US" dirty="0">
                <a:hlinkClick r:id="rId3"/>
              </a:rPr>
              <a:t>https://wmo.projecthut.com/svn/wmdr/branches/development/xsd/schematron</a:t>
            </a:r>
            <a:r>
              <a:rPr lang="en-US" dirty="0" smtClean="0">
                <a:hlinkClick r:id="rId3"/>
              </a:rPr>
              <a:t>/</a:t>
            </a:r>
            <a:endParaRPr lang="en-US" dirty="0" smtClean="0"/>
          </a:p>
          <a:p>
            <a:r>
              <a:rPr lang="de-CH" dirty="0" err="1" smtClean="0"/>
              <a:t>Credentials</a:t>
            </a:r>
            <a:endParaRPr lang="de-CH" dirty="0" smtClean="0"/>
          </a:p>
          <a:p>
            <a:pPr lvl="1"/>
            <a:r>
              <a:rPr lang="de-CH" dirty="0" smtClean="0"/>
              <a:t>User: </a:t>
            </a:r>
            <a:r>
              <a:rPr lang="de-CH" dirty="0" err="1" smtClean="0"/>
              <a:t>reviewer</a:t>
            </a:r>
            <a:endParaRPr lang="de-CH" dirty="0" smtClean="0"/>
          </a:p>
          <a:p>
            <a:pPr lvl="1"/>
            <a:r>
              <a:rPr lang="de-CH" dirty="0" smtClean="0"/>
              <a:t>Password: IcanReview2</a:t>
            </a:r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3744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 smtClean="0"/>
              <a:t>examples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2094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 smtClean="0"/>
              <a:t>Example</a:t>
            </a:r>
            <a:r>
              <a:rPr lang="de-CH" dirty="0" smtClean="0"/>
              <a:t>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wmo.projecthut.com/svn/wmdr/branches/development/examples/WIGOSMetadataRecordExample.xml</a:t>
            </a:r>
            <a:r>
              <a:rPr lang="en-US" dirty="0" smtClean="0"/>
              <a:t> (not quite up to date)</a:t>
            </a:r>
          </a:p>
          <a:p>
            <a:r>
              <a:rPr lang="en-US" dirty="0" smtClean="0"/>
              <a:t>Example </a:t>
            </a:r>
            <a:r>
              <a:rPr lang="en-US" dirty="0" err="1" smtClean="0"/>
              <a:t>Jungfraujoch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1026" name="Picture 2" descr="Image result for under construction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8250" y="3418455"/>
            <a:ext cx="3282950" cy="27077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36928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 smtClean="0"/>
              <a:t>How</a:t>
            </a:r>
            <a:r>
              <a:rPr lang="de-CH" dirty="0" smtClean="0"/>
              <a:t> </a:t>
            </a:r>
            <a:r>
              <a:rPr lang="de-CH" dirty="0" err="1" smtClean="0"/>
              <a:t>can</a:t>
            </a:r>
            <a:r>
              <a:rPr lang="de-CH" dirty="0" smtClean="0"/>
              <a:t> </a:t>
            </a:r>
            <a:r>
              <a:rPr lang="de-CH" dirty="0" err="1" smtClean="0"/>
              <a:t>you</a:t>
            </a:r>
            <a:r>
              <a:rPr lang="de-CH" dirty="0" smtClean="0"/>
              <a:t> </a:t>
            </a:r>
            <a:r>
              <a:rPr lang="de-CH" dirty="0" err="1" smtClean="0"/>
              <a:t>help</a:t>
            </a:r>
            <a:r>
              <a:rPr lang="de-CH" dirty="0" smtClean="0"/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de-CH" dirty="0" smtClean="0"/>
              <a:t>Think </a:t>
            </a:r>
            <a:r>
              <a:rPr lang="de-CH" dirty="0" err="1" smtClean="0"/>
              <a:t>about</a:t>
            </a:r>
            <a:r>
              <a:rPr lang="de-CH" dirty="0" smtClean="0"/>
              <a:t> </a:t>
            </a:r>
            <a:r>
              <a:rPr lang="de-CH" dirty="0" err="1" smtClean="0"/>
              <a:t>what</a:t>
            </a:r>
            <a:r>
              <a:rPr lang="de-CH" dirty="0" smtClean="0"/>
              <a:t> </a:t>
            </a:r>
            <a:r>
              <a:rPr lang="de-CH" dirty="0" err="1" smtClean="0"/>
              <a:t>information</a:t>
            </a:r>
            <a:r>
              <a:rPr lang="de-CH" dirty="0" smtClean="0"/>
              <a:t> </a:t>
            </a:r>
            <a:r>
              <a:rPr lang="de-CH" dirty="0" err="1" smtClean="0"/>
              <a:t>you</a:t>
            </a:r>
            <a:r>
              <a:rPr lang="de-CH" dirty="0" smtClean="0"/>
              <a:t> </a:t>
            </a:r>
            <a:r>
              <a:rPr lang="de-CH" dirty="0" err="1" smtClean="0"/>
              <a:t>would</a:t>
            </a:r>
            <a:r>
              <a:rPr lang="de-CH" dirty="0" smtClean="0"/>
              <a:t> like </a:t>
            </a:r>
            <a:r>
              <a:rPr lang="de-CH" dirty="0" err="1" smtClean="0"/>
              <a:t>to</a:t>
            </a:r>
            <a:r>
              <a:rPr lang="de-CH" dirty="0" smtClean="0"/>
              <a:t> send </a:t>
            </a:r>
            <a:r>
              <a:rPr lang="de-CH" dirty="0" err="1" smtClean="0"/>
              <a:t>to</a:t>
            </a:r>
            <a:r>
              <a:rPr lang="de-CH" dirty="0" smtClean="0"/>
              <a:t> OSCAR/Surface</a:t>
            </a:r>
          </a:p>
          <a:p>
            <a:pPr lvl="1"/>
            <a:r>
              <a:rPr lang="de-CH" dirty="0" err="1" smtClean="0"/>
              <a:t>Full</a:t>
            </a:r>
            <a:r>
              <a:rPr lang="de-CH" dirty="0" smtClean="0"/>
              <a:t> </a:t>
            </a:r>
            <a:r>
              <a:rPr lang="de-CH" dirty="0" err="1" smtClean="0"/>
              <a:t>records</a:t>
            </a:r>
            <a:r>
              <a:rPr lang="de-CH" dirty="0" smtClean="0"/>
              <a:t> </a:t>
            </a:r>
            <a:r>
              <a:rPr lang="de-CH" dirty="0" err="1" smtClean="0"/>
              <a:t>of</a:t>
            </a:r>
            <a:r>
              <a:rPr lang="de-CH" dirty="0" smtClean="0"/>
              <a:t> a </a:t>
            </a:r>
            <a:r>
              <a:rPr lang="de-CH" dirty="0" err="1" smtClean="0"/>
              <a:t>single</a:t>
            </a:r>
            <a:r>
              <a:rPr lang="de-CH" dirty="0" smtClean="0"/>
              <a:t> </a:t>
            </a:r>
            <a:r>
              <a:rPr lang="de-CH" dirty="0" err="1" smtClean="0"/>
              <a:t>station</a:t>
            </a:r>
            <a:r>
              <a:rPr lang="de-CH" dirty="0" smtClean="0"/>
              <a:t>?</a:t>
            </a:r>
          </a:p>
          <a:p>
            <a:pPr lvl="1"/>
            <a:r>
              <a:rPr lang="de-CH" dirty="0" err="1" smtClean="0"/>
              <a:t>Incremental</a:t>
            </a:r>
            <a:r>
              <a:rPr lang="de-CH" dirty="0" smtClean="0"/>
              <a:t> </a:t>
            </a:r>
            <a:r>
              <a:rPr lang="de-CH" dirty="0" err="1" smtClean="0"/>
              <a:t>changes</a:t>
            </a:r>
            <a:r>
              <a:rPr lang="de-CH" dirty="0" smtClean="0"/>
              <a:t> </a:t>
            </a:r>
            <a:r>
              <a:rPr lang="de-CH" dirty="0" err="1" smtClean="0"/>
              <a:t>of</a:t>
            </a:r>
            <a:r>
              <a:rPr lang="de-CH" dirty="0" smtClean="0"/>
              <a:t> </a:t>
            </a:r>
            <a:r>
              <a:rPr lang="de-CH" dirty="0" err="1" smtClean="0"/>
              <a:t>your</a:t>
            </a:r>
            <a:r>
              <a:rPr lang="de-CH" dirty="0" smtClean="0"/>
              <a:t> </a:t>
            </a:r>
            <a:r>
              <a:rPr lang="de-CH" dirty="0" err="1" smtClean="0"/>
              <a:t>entire</a:t>
            </a:r>
            <a:r>
              <a:rPr lang="de-CH" dirty="0" smtClean="0"/>
              <a:t> </a:t>
            </a:r>
            <a:r>
              <a:rPr lang="de-CH" dirty="0" err="1" smtClean="0"/>
              <a:t>network</a:t>
            </a:r>
            <a:r>
              <a:rPr lang="de-CH" dirty="0" smtClean="0"/>
              <a:t>?</a:t>
            </a:r>
          </a:p>
          <a:p>
            <a:pPr lvl="1"/>
            <a:r>
              <a:rPr lang="de-CH" dirty="0" smtClean="0"/>
              <a:t>…?</a:t>
            </a:r>
          </a:p>
          <a:p>
            <a:r>
              <a:rPr lang="de-CH" dirty="0" err="1" smtClean="0"/>
              <a:t>Prepare</a:t>
            </a:r>
            <a:r>
              <a:rPr lang="de-CH" dirty="0" smtClean="0"/>
              <a:t> «real-</a:t>
            </a:r>
            <a:r>
              <a:rPr lang="de-CH" dirty="0" err="1" smtClean="0"/>
              <a:t>world</a:t>
            </a:r>
            <a:r>
              <a:rPr lang="de-CH" dirty="0" smtClean="0"/>
              <a:t>» XML </a:t>
            </a:r>
            <a:r>
              <a:rPr lang="de-CH" dirty="0" err="1" smtClean="0"/>
              <a:t>example</a:t>
            </a:r>
            <a:r>
              <a:rPr lang="de-CH" dirty="0" smtClean="0"/>
              <a:t> </a:t>
            </a:r>
            <a:r>
              <a:rPr lang="de-CH" dirty="0" err="1" smtClean="0"/>
              <a:t>files</a:t>
            </a:r>
            <a:endParaRPr lang="de-CH" dirty="0" smtClean="0"/>
          </a:p>
          <a:p>
            <a:r>
              <a:rPr lang="de-CH" dirty="0" err="1" smtClean="0"/>
              <a:t>Validate</a:t>
            </a:r>
            <a:r>
              <a:rPr lang="de-CH" dirty="0" smtClean="0"/>
              <a:t>, </a:t>
            </a:r>
            <a:r>
              <a:rPr lang="de-CH" dirty="0" err="1" smtClean="0"/>
              <a:t>share</a:t>
            </a:r>
            <a:r>
              <a:rPr lang="de-CH" dirty="0" smtClean="0"/>
              <a:t> </a:t>
            </a:r>
            <a:r>
              <a:rPr lang="de-CH" dirty="0" err="1" smtClean="0"/>
              <a:t>and</a:t>
            </a:r>
            <a:r>
              <a:rPr lang="de-CH" dirty="0" smtClean="0"/>
              <a:t> </a:t>
            </a:r>
            <a:r>
              <a:rPr lang="de-CH" dirty="0" err="1" smtClean="0"/>
              <a:t>discuss</a:t>
            </a:r>
            <a:r>
              <a:rPr lang="de-CH" dirty="0" smtClean="0"/>
              <a:t> </a:t>
            </a:r>
            <a:r>
              <a:rPr lang="de-CH" dirty="0" err="1" smtClean="0"/>
              <a:t>with</a:t>
            </a:r>
            <a:r>
              <a:rPr lang="de-CH" dirty="0" smtClean="0"/>
              <a:t> </a:t>
            </a:r>
            <a:r>
              <a:rPr lang="de-CH" dirty="0" err="1" smtClean="0"/>
              <a:t>the</a:t>
            </a:r>
            <a:r>
              <a:rPr lang="de-CH" dirty="0" smtClean="0"/>
              <a:t> OSCAR/Surface </a:t>
            </a:r>
            <a:r>
              <a:rPr lang="de-CH" dirty="0" err="1" smtClean="0"/>
              <a:t>team</a:t>
            </a:r>
            <a:r>
              <a:rPr lang="en-US" dirty="0" smtClean="0"/>
              <a:t> what works for you and </a:t>
            </a:r>
            <a:r>
              <a:rPr lang="en-US" smtClean="0"/>
              <a:t>what doesn’t</a:t>
            </a:r>
            <a:endParaRPr lang="de-CH" dirty="0" smtClean="0"/>
          </a:p>
        </p:txBody>
      </p:sp>
    </p:spTree>
    <p:extLst>
      <p:ext uri="{BB962C8B-B14F-4D97-AF65-F5344CB8AC3E}">
        <p14:creationId xmlns:p14="http://schemas.microsoft.com/office/powerpoint/2010/main" val="3275323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mo2016_powerpoint_standard_v2_dark-3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80000" cy="6885000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6489700" y="0"/>
            <a:ext cx="2654300" cy="18408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800" dirty="0" smtClean="0">
                <a:solidFill>
                  <a:schemeClr val="bg1"/>
                </a:solidFill>
              </a:rPr>
              <a:t>Thank you</a:t>
            </a:r>
          </a:p>
          <a:p>
            <a:r>
              <a:rPr lang="en-US" sz="4800" dirty="0" smtClean="0">
                <a:solidFill>
                  <a:schemeClr val="bg1"/>
                </a:solidFill>
              </a:rPr>
              <a:t>Merci</a:t>
            </a:r>
          </a:p>
          <a:p>
            <a:r>
              <a:rPr lang="ar-SA" sz="5700" dirty="0" smtClean="0">
                <a:solidFill>
                  <a:schemeClr val="bg1"/>
                </a:solidFill>
              </a:rPr>
              <a:t>شكرا</a:t>
            </a:r>
            <a:endParaRPr lang="en-US" sz="4800" dirty="0">
              <a:solidFill>
                <a:schemeClr val="bg1"/>
              </a:solidFill>
            </a:endParaRPr>
          </a:p>
        </p:txBody>
      </p:sp>
      <p:sp>
        <p:nvSpPr>
          <p:cNvPr id="4" name="Text Placeholder 2"/>
          <p:cNvSpPr>
            <a:spLocks noGrp="1"/>
          </p:cNvSpPr>
          <p:nvPr>
            <p:ph idx="1"/>
          </p:nvPr>
        </p:nvSpPr>
        <p:spPr>
          <a:xfrm>
            <a:off x="4864100" y="1840813"/>
            <a:ext cx="4127500" cy="3824724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de-CH" sz="1400" b="1" dirty="0">
                <a:solidFill>
                  <a:schemeClr val="bg1"/>
                </a:solidFill>
              </a:rPr>
              <a:t>Financial </a:t>
            </a:r>
            <a:r>
              <a:rPr lang="de-CH" sz="1400" b="1" dirty="0" err="1" smtClean="0">
                <a:solidFill>
                  <a:schemeClr val="bg1"/>
                </a:solidFill>
              </a:rPr>
              <a:t>support</a:t>
            </a:r>
            <a:r>
              <a:rPr lang="de-CH" sz="1400" b="1" dirty="0" smtClean="0">
                <a:solidFill>
                  <a:schemeClr val="bg1"/>
                </a:solidFill>
              </a:rPr>
              <a:t>. Swiss </a:t>
            </a:r>
            <a:r>
              <a:rPr lang="de-CH" sz="1400" b="1" dirty="0">
                <a:solidFill>
                  <a:schemeClr val="bg1"/>
                </a:solidFill>
              </a:rPr>
              <a:t>Federal Office </a:t>
            </a:r>
            <a:r>
              <a:rPr lang="de-CH" sz="1400" b="1" dirty="0" err="1">
                <a:solidFill>
                  <a:schemeClr val="bg1"/>
                </a:solidFill>
              </a:rPr>
              <a:t>of</a:t>
            </a:r>
            <a:r>
              <a:rPr lang="de-CH" sz="1400" b="1" dirty="0">
                <a:solidFill>
                  <a:schemeClr val="bg1"/>
                </a:solidFill>
              </a:rPr>
              <a:t> </a:t>
            </a:r>
            <a:r>
              <a:rPr lang="de-CH" sz="1400" b="1" dirty="0" err="1">
                <a:solidFill>
                  <a:schemeClr val="bg1"/>
                </a:solidFill>
              </a:rPr>
              <a:t>Foreign</a:t>
            </a:r>
            <a:r>
              <a:rPr lang="de-CH" sz="1400" b="1" dirty="0">
                <a:solidFill>
                  <a:schemeClr val="bg1"/>
                </a:solidFill>
              </a:rPr>
              <a:t> </a:t>
            </a:r>
            <a:r>
              <a:rPr lang="de-CH" sz="1400" b="1" dirty="0" err="1">
                <a:solidFill>
                  <a:schemeClr val="bg1"/>
                </a:solidFill>
              </a:rPr>
              <a:t>Affairs</a:t>
            </a:r>
            <a:r>
              <a:rPr lang="de-CH" sz="1400" b="1" dirty="0">
                <a:solidFill>
                  <a:schemeClr val="bg1"/>
                </a:solidFill>
              </a:rPr>
              <a:t>, </a:t>
            </a:r>
            <a:r>
              <a:rPr lang="de-CH" sz="1400" b="1" dirty="0" err="1" smtClean="0">
                <a:solidFill>
                  <a:schemeClr val="bg1"/>
                </a:solidFill>
              </a:rPr>
              <a:t>MeteoSwiss</a:t>
            </a:r>
            <a:r>
              <a:rPr lang="de-CH" sz="1400" b="1" dirty="0">
                <a:solidFill>
                  <a:schemeClr val="bg1"/>
                </a:solidFill>
              </a:rPr>
              <a:t>, WMO, Met </a:t>
            </a:r>
            <a:r>
              <a:rPr lang="de-CH" sz="1400" b="1" dirty="0" err="1">
                <a:solidFill>
                  <a:schemeClr val="bg1"/>
                </a:solidFill>
              </a:rPr>
              <a:t>Norway</a:t>
            </a:r>
            <a:endParaRPr lang="en-US" sz="1400" b="1" dirty="0">
              <a:solidFill>
                <a:schemeClr val="bg1"/>
              </a:solidFill>
            </a:endParaRPr>
          </a:p>
          <a:p>
            <a:pPr>
              <a:spcBef>
                <a:spcPts val="1200"/>
              </a:spcBef>
            </a:pPr>
            <a:r>
              <a:rPr lang="de-CH" sz="1400" dirty="0">
                <a:solidFill>
                  <a:schemeClr val="bg1"/>
                </a:solidFill>
              </a:rPr>
              <a:t>Project Team at </a:t>
            </a:r>
            <a:r>
              <a:rPr lang="de-CH" sz="1400" b="1" dirty="0" err="1" smtClean="0">
                <a:solidFill>
                  <a:schemeClr val="bg1"/>
                </a:solidFill>
              </a:rPr>
              <a:t>MeteoSwiss</a:t>
            </a:r>
            <a:r>
              <a:rPr lang="de-CH" sz="1400" dirty="0" smtClean="0">
                <a:solidFill>
                  <a:schemeClr val="bg1"/>
                </a:solidFill>
              </a:rPr>
              <a:t>. (</a:t>
            </a:r>
            <a:r>
              <a:rPr lang="de-CH" sz="1400" dirty="0" err="1">
                <a:solidFill>
                  <a:schemeClr val="bg1"/>
                </a:solidFill>
              </a:rPr>
              <a:t>current</a:t>
            </a:r>
            <a:r>
              <a:rPr lang="de-CH" sz="1400" dirty="0">
                <a:solidFill>
                  <a:schemeClr val="bg1"/>
                </a:solidFill>
              </a:rPr>
              <a:t>) J Klausen, L </a:t>
            </a:r>
            <a:r>
              <a:rPr lang="de-CH" sz="1400" dirty="0" err="1">
                <a:solidFill>
                  <a:schemeClr val="bg1"/>
                </a:solidFill>
              </a:rPr>
              <a:t>Cappelletti</a:t>
            </a:r>
            <a:r>
              <a:rPr lang="de-CH" sz="1400" dirty="0">
                <a:solidFill>
                  <a:schemeClr val="bg1"/>
                </a:solidFill>
              </a:rPr>
              <a:t>, B </a:t>
            </a:r>
            <a:r>
              <a:rPr lang="de-CH" sz="1400" dirty="0" err="1">
                <a:solidFill>
                  <a:schemeClr val="bg1"/>
                </a:solidFill>
              </a:rPr>
              <a:t>Calpini</a:t>
            </a:r>
            <a:r>
              <a:rPr lang="de-CH" sz="1400" dirty="0">
                <a:solidFill>
                  <a:schemeClr val="bg1"/>
                </a:solidFill>
              </a:rPr>
              <a:t>, M Musa, M </a:t>
            </a:r>
            <a:r>
              <a:rPr lang="de-CH" sz="1400" dirty="0" err="1">
                <a:solidFill>
                  <a:schemeClr val="bg1"/>
                </a:solidFill>
              </a:rPr>
              <a:t>Brändli</a:t>
            </a:r>
            <a:r>
              <a:rPr lang="de-CH" sz="1400" dirty="0">
                <a:solidFill>
                  <a:schemeClr val="bg1"/>
                </a:solidFill>
              </a:rPr>
              <a:t>, L </a:t>
            </a:r>
            <a:r>
              <a:rPr lang="de-CH" sz="1400" dirty="0" err="1">
                <a:solidFill>
                  <a:schemeClr val="bg1"/>
                </a:solidFill>
              </a:rPr>
              <a:t>Koppa</a:t>
            </a:r>
            <a:r>
              <a:rPr lang="de-CH" sz="1400" dirty="0">
                <a:solidFill>
                  <a:schemeClr val="bg1"/>
                </a:solidFill>
              </a:rPr>
              <a:t>, C Walder, E Grüter, S Sandmeier, M Schäfer, A </a:t>
            </a:r>
            <a:r>
              <a:rPr lang="de-CH" sz="1400" dirty="0" err="1">
                <a:solidFill>
                  <a:schemeClr val="bg1"/>
                </a:solidFill>
              </a:rPr>
              <a:t>Rubli</a:t>
            </a:r>
            <a:r>
              <a:rPr lang="de-CH" sz="1400" dirty="0">
                <a:solidFill>
                  <a:schemeClr val="bg1"/>
                </a:solidFill>
              </a:rPr>
              <a:t>, Tom Hager, Attila Loos; (</a:t>
            </a:r>
            <a:r>
              <a:rPr lang="de-CH" sz="1400" dirty="0" err="1">
                <a:solidFill>
                  <a:schemeClr val="bg1"/>
                </a:solidFill>
              </a:rPr>
              <a:t>past</a:t>
            </a:r>
            <a:r>
              <a:rPr lang="de-CH" sz="1400" dirty="0">
                <a:solidFill>
                  <a:schemeClr val="bg1"/>
                </a:solidFill>
              </a:rPr>
              <a:t>) J Mannes, S </a:t>
            </a:r>
            <a:r>
              <a:rPr lang="de-CH" sz="1400" dirty="0" err="1">
                <a:solidFill>
                  <a:schemeClr val="bg1"/>
                </a:solidFill>
              </a:rPr>
              <a:t>Spreitzer</a:t>
            </a:r>
            <a:r>
              <a:rPr lang="de-CH" sz="1400" dirty="0">
                <a:solidFill>
                  <a:schemeClr val="bg1"/>
                </a:solidFill>
              </a:rPr>
              <a:t>, M </a:t>
            </a:r>
            <a:r>
              <a:rPr lang="de-CH" sz="1400" dirty="0" err="1">
                <a:solidFill>
                  <a:schemeClr val="bg1"/>
                </a:solidFill>
              </a:rPr>
              <a:t>Leutenegger</a:t>
            </a:r>
            <a:r>
              <a:rPr lang="de-CH" sz="1400" dirty="0">
                <a:solidFill>
                  <a:schemeClr val="bg1"/>
                </a:solidFill>
              </a:rPr>
              <a:t>, C Sigg, M </a:t>
            </a:r>
            <a:r>
              <a:rPr lang="de-CH" sz="1400" dirty="0" err="1">
                <a:solidFill>
                  <a:schemeClr val="bg1"/>
                </a:solidFill>
              </a:rPr>
              <a:t>Abbt</a:t>
            </a:r>
            <a:r>
              <a:rPr lang="de-CH" sz="1400" dirty="0">
                <a:solidFill>
                  <a:schemeClr val="bg1"/>
                </a:solidFill>
              </a:rPr>
              <a:t>, W </a:t>
            </a:r>
            <a:r>
              <a:rPr lang="de-CH" sz="1400" dirty="0" err="1">
                <a:solidFill>
                  <a:schemeClr val="bg1"/>
                </a:solidFill>
              </a:rPr>
              <a:t>Brunelli</a:t>
            </a:r>
            <a:r>
              <a:rPr lang="de-CH" sz="1400" dirty="0">
                <a:solidFill>
                  <a:schemeClr val="bg1"/>
                </a:solidFill>
              </a:rPr>
              <a:t>, J Mettler </a:t>
            </a:r>
          </a:p>
          <a:p>
            <a:pPr>
              <a:spcBef>
                <a:spcPts val="600"/>
              </a:spcBef>
            </a:pPr>
            <a:r>
              <a:rPr lang="de-CH" sz="1400" dirty="0">
                <a:solidFill>
                  <a:schemeClr val="bg1"/>
                </a:solidFill>
              </a:rPr>
              <a:t>Project Team at </a:t>
            </a:r>
            <a:r>
              <a:rPr lang="de-CH" sz="1400" b="1" dirty="0" smtClean="0">
                <a:solidFill>
                  <a:schemeClr val="bg1"/>
                </a:solidFill>
              </a:rPr>
              <a:t>WMO</a:t>
            </a:r>
            <a:r>
              <a:rPr lang="de-CH" sz="1400" dirty="0" smtClean="0">
                <a:solidFill>
                  <a:schemeClr val="bg1"/>
                </a:solidFill>
              </a:rPr>
              <a:t> (</a:t>
            </a:r>
            <a:r>
              <a:rPr lang="de-CH" sz="1400" dirty="0" err="1" smtClean="0">
                <a:solidFill>
                  <a:schemeClr val="bg1"/>
                </a:solidFill>
              </a:rPr>
              <a:t>current</a:t>
            </a:r>
            <a:r>
              <a:rPr lang="de-CH" sz="1400" dirty="0" smtClean="0">
                <a:solidFill>
                  <a:schemeClr val="bg1"/>
                </a:solidFill>
              </a:rPr>
              <a:t>). F </a:t>
            </a:r>
            <a:r>
              <a:rPr lang="de-CH" sz="1400" dirty="0" err="1" smtClean="0">
                <a:solidFill>
                  <a:schemeClr val="bg1"/>
                </a:solidFill>
              </a:rPr>
              <a:t>Belda</a:t>
            </a:r>
            <a:r>
              <a:rPr lang="de-CH" sz="1400" dirty="0" smtClean="0">
                <a:solidFill>
                  <a:schemeClr val="bg1"/>
                </a:solidFill>
              </a:rPr>
              <a:t>, </a:t>
            </a:r>
            <a:r>
              <a:rPr lang="de-CH" sz="1400" dirty="0">
                <a:solidFill>
                  <a:schemeClr val="bg1"/>
                </a:solidFill>
              </a:rPr>
              <a:t>LP </a:t>
            </a:r>
            <a:r>
              <a:rPr lang="de-CH" sz="1400" dirty="0" err="1">
                <a:solidFill>
                  <a:schemeClr val="bg1"/>
                </a:solidFill>
              </a:rPr>
              <a:t>Riishojgaard</a:t>
            </a:r>
            <a:r>
              <a:rPr lang="de-CH" sz="1400" dirty="0" smtClean="0">
                <a:solidFill>
                  <a:schemeClr val="bg1"/>
                </a:solidFill>
              </a:rPr>
              <a:t>, </a:t>
            </a:r>
            <a:r>
              <a:rPr lang="de-CH" sz="1400" dirty="0">
                <a:solidFill>
                  <a:schemeClr val="bg1"/>
                </a:solidFill>
              </a:rPr>
              <a:t>T </a:t>
            </a:r>
            <a:r>
              <a:rPr lang="de-CH" sz="1400" dirty="0" err="1">
                <a:solidFill>
                  <a:schemeClr val="bg1"/>
                </a:solidFill>
              </a:rPr>
              <a:t>Pröscholdt</a:t>
            </a:r>
            <a:endParaRPr lang="de-CH" sz="1400" dirty="0">
              <a:solidFill>
                <a:schemeClr val="bg1"/>
              </a:solidFill>
            </a:endParaRPr>
          </a:p>
          <a:p>
            <a:pPr>
              <a:spcBef>
                <a:spcPts val="600"/>
              </a:spcBef>
            </a:pPr>
            <a:r>
              <a:rPr lang="de-CH" sz="1400" dirty="0">
                <a:solidFill>
                  <a:schemeClr val="bg1"/>
                </a:solidFill>
              </a:rPr>
              <a:t>Project Team at </a:t>
            </a:r>
            <a:r>
              <a:rPr lang="de-CH" sz="1400" b="1" dirty="0">
                <a:solidFill>
                  <a:schemeClr val="bg1"/>
                </a:solidFill>
              </a:rPr>
              <a:t>European </a:t>
            </a:r>
            <a:r>
              <a:rPr lang="de-CH" sz="1400" b="1" dirty="0" smtClean="0">
                <a:solidFill>
                  <a:schemeClr val="bg1"/>
                </a:solidFill>
              </a:rPr>
              <a:t>Dynamics</a:t>
            </a:r>
            <a:r>
              <a:rPr lang="de-CH" sz="1400" dirty="0" smtClean="0">
                <a:solidFill>
                  <a:schemeClr val="bg1"/>
                </a:solidFill>
              </a:rPr>
              <a:t> (</a:t>
            </a:r>
            <a:r>
              <a:rPr lang="de-CH" sz="1400" dirty="0" err="1" smtClean="0">
                <a:solidFill>
                  <a:schemeClr val="bg1"/>
                </a:solidFill>
              </a:rPr>
              <a:t>current</a:t>
            </a:r>
            <a:r>
              <a:rPr lang="de-CH" sz="1400" dirty="0" smtClean="0">
                <a:solidFill>
                  <a:schemeClr val="bg1"/>
                </a:solidFill>
              </a:rPr>
              <a:t>). T </a:t>
            </a:r>
            <a:r>
              <a:rPr lang="de-CH" sz="1400" dirty="0" err="1">
                <a:solidFill>
                  <a:schemeClr val="bg1"/>
                </a:solidFill>
              </a:rPr>
              <a:t>Galousis</a:t>
            </a:r>
            <a:r>
              <a:rPr lang="de-CH" sz="1400" dirty="0" smtClean="0">
                <a:solidFill>
                  <a:schemeClr val="bg1"/>
                </a:solidFill>
              </a:rPr>
              <a:t>, </a:t>
            </a:r>
            <a:r>
              <a:rPr lang="de-CH" sz="1400" dirty="0">
                <a:solidFill>
                  <a:schemeClr val="bg1"/>
                </a:solidFill>
              </a:rPr>
              <a:t>M </a:t>
            </a:r>
            <a:r>
              <a:rPr lang="de-CH" sz="1400" dirty="0" err="1">
                <a:solidFill>
                  <a:schemeClr val="bg1"/>
                </a:solidFill>
              </a:rPr>
              <a:t>Ulmann</a:t>
            </a:r>
            <a:r>
              <a:rPr lang="de-CH" sz="1400" dirty="0">
                <a:solidFill>
                  <a:schemeClr val="bg1"/>
                </a:solidFill>
              </a:rPr>
              <a:t>, L Christou, N </a:t>
            </a:r>
            <a:r>
              <a:rPr lang="de-CH" sz="1400" dirty="0" err="1">
                <a:solidFill>
                  <a:schemeClr val="bg1"/>
                </a:solidFill>
              </a:rPr>
              <a:t>Pappa</a:t>
            </a:r>
            <a:r>
              <a:rPr lang="de-CH" sz="1400" dirty="0">
                <a:solidFill>
                  <a:schemeClr val="bg1"/>
                </a:solidFill>
              </a:rPr>
              <a:t>, S </a:t>
            </a:r>
            <a:r>
              <a:rPr lang="de-CH" sz="1400" dirty="0" err="1">
                <a:solidFill>
                  <a:schemeClr val="bg1"/>
                </a:solidFill>
              </a:rPr>
              <a:t>Sklavos</a:t>
            </a:r>
            <a:r>
              <a:rPr lang="de-CH" sz="1400" dirty="0">
                <a:solidFill>
                  <a:schemeClr val="bg1"/>
                </a:solidFill>
              </a:rPr>
              <a:t>, …</a:t>
            </a:r>
          </a:p>
          <a:p>
            <a:pPr>
              <a:spcBef>
                <a:spcPts val="600"/>
              </a:spcBef>
            </a:pPr>
            <a:r>
              <a:rPr lang="de-CH" sz="1400" b="1" dirty="0" smtClean="0">
                <a:solidFill>
                  <a:schemeClr val="bg1"/>
                </a:solidFill>
              </a:rPr>
              <a:t>ICG-WIGOS</a:t>
            </a:r>
            <a:r>
              <a:rPr lang="de-CH" sz="1400" dirty="0" smtClean="0">
                <a:solidFill>
                  <a:schemeClr val="bg1"/>
                </a:solidFill>
              </a:rPr>
              <a:t>. S </a:t>
            </a:r>
            <a:r>
              <a:rPr lang="de-CH" sz="1400" dirty="0" err="1">
                <a:solidFill>
                  <a:schemeClr val="bg1"/>
                </a:solidFill>
              </a:rPr>
              <a:t>Barrell</a:t>
            </a:r>
            <a:r>
              <a:rPr lang="de-CH" sz="1400" dirty="0">
                <a:solidFill>
                  <a:schemeClr val="bg1"/>
                </a:solidFill>
              </a:rPr>
              <a:t>, B </a:t>
            </a:r>
            <a:r>
              <a:rPr lang="de-CH" sz="1400" dirty="0" err="1">
                <a:solidFill>
                  <a:schemeClr val="bg1"/>
                </a:solidFill>
              </a:rPr>
              <a:t>Calpini</a:t>
            </a:r>
            <a:r>
              <a:rPr lang="de-CH" sz="1400" dirty="0">
                <a:solidFill>
                  <a:schemeClr val="bg1"/>
                </a:solidFill>
              </a:rPr>
              <a:t>, …</a:t>
            </a:r>
          </a:p>
          <a:p>
            <a:r>
              <a:rPr lang="de-CH" sz="1400" b="1" dirty="0" smtClean="0">
                <a:solidFill>
                  <a:schemeClr val="bg1"/>
                </a:solidFill>
              </a:rPr>
              <a:t>TT-WMD</a:t>
            </a:r>
            <a:r>
              <a:rPr lang="de-CH" sz="1400" dirty="0" smtClean="0">
                <a:solidFill>
                  <a:schemeClr val="bg1"/>
                </a:solidFill>
              </a:rPr>
              <a:t>. (</a:t>
            </a:r>
            <a:r>
              <a:rPr lang="de-CH" sz="1400" dirty="0" err="1">
                <a:solidFill>
                  <a:schemeClr val="bg1"/>
                </a:solidFill>
              </a:rPr>
              <a:t>current</a:t>
            </a:r>
            <a:r>
              <a:rPr lang="de-CH" sz="1400" dirty="0">
                <a:solidFill>
                  <a:schemeClr val="bg1"/>
                </a:solidFill>
              </a:rPr>
              <a:t>) K </a:t>
            </a:r>
            <a:r>
              <a:rPr lang="de-CH" sz="1400" dirty="0" err="1">
                <a:solidFill>
                  <a:schemeClr val="bg1"/>
                </a:solidFill>
              </a:rPr>
              <a:t>Monnik</a:t>
            </a:r>
            <a:r>
              <a:rPr lang="de-CH" sz="1400" dirty="0">
                <a:solidFill>
                  <a:schemeClr val="bg1"/>
                </a:solidFill>
              </a:rPr>
              <a:t>, J Klausen, J </a:t>
            </a:r>
            <a:r>
              <a:rPr lang="de-CH" sz="1400" dirty="0" err="1">
                <a:solidFill>
                  <a:schemeClr val="bg1"/>
                </a:solidFill>
              </a:rPr>
              <a:t>Swaykos</a:t>
            </a:r>
            <a:r>
              <a:rPr lang="de-CH" sz="1400" dirty="0">
                <a:solidFill>
                  <a:schemeClr val="bg1"/>
                </a:solidFill>
              </a:rPr>
              <a:t>, T Boston, U </a:t>
            </a:r>
            <a:r>
              <a:rPr lang="de-CH" sz="1400" dirty="0" err="1">
                <a:solidFill>
                  <a:schemeClr val="bg1"/>
                </a:solidFill>
              </a:rPr>
              <a:t>Looser</a:t>
            </a:r>
            <a:r>
              <a:rPr lang="de-CH" sz="1400" dirty="0">
                <a:solidFill>
                  <a:schemeClr val="bg1"/>
                </a:solidFill>
              </a:rPr>
              <a:t>, E </a:t>
            </a:r>
            <a:r>
              <a:rPr lang="de-CH" sz="1400" dirty="0" err="1">
                <a:solidFill>
                  <a:schemeClr val="bg1"/>
                </a:solidFill>
              </a:rPr>
              <a:t>Büyükbas</a:t>
            </a:r>
            <a:r>
              <a:rPr lang="de-CH" sz="1400" dirty="0">
                <a:solidFill>
                  <a:schemeClr val="bg1"/>
                </a:solidFill>
              </a:rPr>
              <a:t>, Zhao </a:t>
            </a:r>
            <a:r>
              <a:rPr lang="de-CH" sz="1400" dirty="0" err="1">
                <a:solidFill>
                  <a:schemeClr val="bg1"/>
                </a:solidFill>
              </a:rPr>
              <a:t>Licheng</a:t>
            </a:r>
            <a:r>
              <a:rPr lang="de-CH" sz="1400" dirty="0">
                <a:solidFill>
                  <a:schemeClr val="bg1"/>
                </a:solidFill>
              </a:rPr>
              <a:t>, </a:t>
            </a:r>
            <a:r>
              <a:rPr lang="de-CH" sz="1400" dirty="0" smtClean="0">
                <a:solidFill>
                  <a:schemeClr val="bg1"/>
                </a:solidFill>
              </a:rPr>
              <a:t>T </a:t>
            </a:r>
            <a:r>
              <a:rPr lang="de-CH" sz="1400" dirty="0">
                <a:solidFill>
                  <a:schemeClr val="bg1"/>
                </a:solidFill>
              </a:rPr>
              <a:t>Oakley, S Foreman, D </a:t>
            </a:r>
            <a:r>
              <a:rPr lang="de-CH" sz="1400" dirty="0" err="1">
                <a:solidFill>
                  <a:schemeClr val="bg1"/>
                </a:solidFill>
              </a:rPr>
              <a:t>Lockett</a:t>
            </a:r>
            <a:r>
              <a:rPr lang="de-CH" sz="1400" dirty="0">
                <a:solidFill>
                  <a:schemeClr val="bg1"/>
                </a:solidFill>
              </a:rPr>
              <a:t>, L </a:t>
            </a:r>
            <a:r>
              <a:rPr lang="de-CH" sz="1400" dirty="0" err="1" smtClean="0">
                <a:solidFill>
                  <a:schemeClr val="bg1"/>
                </a:solidFill>
              </a:rPr>
              <a:t>Nunes</a:t>
            </a:r>
            <a:endParaRPr lang="de-CH" sz="1400" dirty="0">
              <a:solidFill>
                <a:schemeClr val="bg1"/>
              </a:solidFill>
            </a:endParaRPr>
          </a:p>
          <a:p>
            <a:r>
              <a:rPr lang="de-CH" sz="1400" b="1" dirty="0" smtClean="0">
                <a:solidFill>
                  <a:schemeClr val="bg1"/>
                </a:solidFill>
              </a:rPr>
              <a:t>IPET-MDRD</a:t>
            </a:r>
            <a:r>
              <a:rPr lang="de-CH" sz="1400" dirty="0" smtClean="0">
                <a:solidFill>
                  <a:schemeClr val="bg1"/>
                </a:solidFill>
              </a:rPr>
              <a:t>. D </a:t>
            </a:r>
            <a:r>
              <a:rPr lang="de-CH" sz="1400" dirty="0">
                <a:solidFill>
                  <a:schemeClr val="bg1"/>
                </a:solidFill>
              </a:rPr>
              <a:t>Lowe, J Tandy, …</a:t>
            </a:r>
          </a:p>
          <a:p>
            <a:pPr>
              <a:spcBef>
                <a:spcPts val="600"/>
              </a:spcBef>
            </a:pPr>
            <a:r>
              <a:rPr lang="de-CH" sz="1400" b="1" dirty="0">
                <a:solidFill>
                  <a:schemeClr val="bg1"/>
                </a:solidFill>
              </a:rPr>
              <a:t>JCOMMOPS</a:t>
            </a:r>
            <a:r>
              <a:rPr lang="de-CH" sz="1400" dirty="0">
                <a:solidFill>
                  <a:schemeClr val="bg1"/>
                </a:solidFill>
              </a:rPr>
              <a:t>, </a:t>
            </a:r>
            <a:r>
              <a:rPr lang="de-CH" sz="1400" b="1" dirty="0">
                <a:solidFill>
                  <a:schemeClr val="bg1"/>
                </a:solidFill>
              </a:rPr>
              <a:t>GAW WDCs</a:t>
            </a:r>
            <a:r>
              <a:rPr lang="de-CH" sz="1400" dirty="0" smtClean="0">
                <a:solidFill>
                  <a:schemeClr val="bg1"/>
                </a:solidFill>
              </a:rPr>
              <a:t>, </a:t>
            </a:r>
            <a:r>
              <a:rPr lang="de-CH" sz="1400" b="1" dirty="0">
                <a:solidFill>
                  <a:schemeClr val="bg1"/>
                </a:solidFill>
              </a:rPr>
              <a:t>ET-WDC</a:t>
            </a:r>
            <a:r>
              <a:rPr lang="de-CH" sz="1400" dirty="0">
                <a:solidFill>
                  <a:schemeClr val="bg1"/>
                </a:solidFill>
              </a:rPr>
              <a:t>, </a:t>
            </a:r>
            <a:r>
              <a:rPr lang="de-CH" sz="1400" dirty="0" smtClean="0">
                <a:solidFill>
                  <a:schemeClr val="bg1"/>
                </a:solidFill>
              </a:rPr>
              <a:t>…</a:t>
            </a:r>
            <a:endParaRPr lang="de-CH" sz="1400" dirty="0">
              <a:solidFill>
                <a:schemeClr val="bg1"/>
              </a:solidFill>
            </a:endParaRPr>
          </a:p>
        </p:txBody>
      </p:sp>
      <p:pic>
        <p:nvPicPr>
          <p:cNvPr id="5" name="Picture 2" descr="http://www.teamworkandleadership.com/wp-content/uploads/2015/02/teamwork-story-teamwork-makes-the-dreamwork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9721750">
            <a:off x="1590398" y="890746"/>
            <a:ext cx="1166364" cy="1005665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 rot="19768426">
            <a:off x="1354165" y="1848758"/>
            <a:ext cx="25483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b="1" dirty="0" err="1" smtClean="0">
                <a:solidFill>
                  <a:schemeClr val="bg1"/>
                </a:solidFill>
              </a:rPr>
              <a:t>You</a:t>
            </a:r>
            <a:r>
              <a:rPr lang="de-CH" b="1" dirty="0" smtClean="0">
                <a:solidFill>
                  <a:schemeClr val="bg1"/>
                </a:solidFill>
              </a:rPr>
              <a:t> &amp; </a:t>
            </a:r>
            <a:r>
              <a:rPr lang="de-CH" b="1" dirty="0" err="1" smtClean="0">
                <a:solidFill>
                  <a:schemeClr val="bg1"/>
                </a:solidFill>
              </a:rPr>
              <a:t>your</a:t>
            </a:r>
            <a:r>
              <a:rPr lang="de-CH" b="1" dirty="0" smtClean="0">
                <a:solidFill>
                  <a:schemeClr val="bg1"/>
                </a:solidFill>
              </a:rPr>
              <a:t> </a:t>
            </a:r>
            <a:r>
              <a:rPr lang="de-CH" b="1" dirty="0" err="1" smtClean="0">
                <a:solidFill>
                  <a:schemeClr val="bg1"/>
                </a:solidFill>
              </a:rPr>
              <a:t>organization</a:t>
            </a:r>
            <a:r>
              <a:rPr lang="de-CH" b="1" dirty="0" smtClean="0">
                <a:solidFill>
                  <a:schemeClr val="bg1"/>
                </a:solidFill>
              </a:rPr>
              <a:t>!</a:t>
            </a:r>
            <a:endParaRPr lang="en-US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228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Outline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de-CH" dirty="0" err="1" smtClean="0"/>
              <a:t>Introduction</a:t>
            </a:r>
            <a:endParaRPr lang="de-CH" dirty="0" smtClean="0"/>
          </a:p>
          <a:p>
            <a:r>
              <a:rPr lang="de-CH" dirty="0" err="1" smtClean="0"/>
              <a:t>Formalizing</a:t>
            </a:r>
            <a:r>
              <a:rPr lang="de-CH" dirty="0" smtClean="0"/>
              <a:t> WIGOS </a:t>
            </a:r>
            <a:r>
              <a:rPr lang="de-CH" dirty="0" err="1" smtClean="0"/>
              <a:t>metadata</a:t>
            </a:r>
            <a:endParaRPr lang="de-CH" dirty="0" smtClean="0"/>
          </a:p>
          <a:p>
            <a:r>
              <a:rPr lang="de-CH" dirty="0" smtClean="0"/>
              <a:t>Understanding </a:t>
            </a:r>
            <a:r>
              <a:rPr lang="de-CH" dirty="0" err="1" smtClean="0"/>
              <a:t>the</a:t>
            </a:r>
            <a:r>
              <a:rPr lang="de-CH" dirty="0" smtClean="0"/>
              <a:t> WIGOS </a:t>
            </a:r>
            <a:r>
              <a:rPr lang="de-CH" dirty="0" err="1" smtClean="0"/>
              <a:t>metadata</a:t>
            </a:r>
            <a:r>
              <a:rPr lang="de-CH" dirty="0" smtClean="0"/>
              <a:t> </a:t>
            </a:r>
            <a:r>
              <a:rPr lang="de-CH" dirty="0" err="1" smtClean="0"/>
              <a:t>model</a:t>
            </a:r>
            <a:endParaRPr lang="de-CH" dirty="0" smtClean="0"/>
          </a:p>
          <a:p>
            <a:r>
              <a:rPr lang="de-CH" dirty="0" smtClean="0"/>
              <a:t>XML </a:t>
            </a:r>
            <a:r>
              <a:rPr lang="de-CH" dirty="0" err="1" smtClean="0"/>
              <a:t>schema</a:t>
            </a:r>
            <a:r>
              <a:rPr lang="de-CH" dirty="0" smtClean="0"/>
              <a:t> </a:t>
            </a:r>
            <a:r>
              <a:rPr lang="de-CH" dirty="0" err="1" smtClean="0"/>
              <a:t>definition</a:t>
            </a:r>
            <a:r>
              <a:rPr lang="de-CH" dirty="0" smtClean="0"/>
              <a:t> (XSD) &amp; </a:t>
            </a:r>
            <a:r>
              <a:rPr lang="de-CH" dirty="0" err="1" smtClean="0"/>
              <a:t>Schematron</a:t>
            </a:r>
            <a:endParaRPr lang="de-CH" dirty="0" smtClean="0"/>
          </a:p>
          <a:p>
            <a:r>
              <a:rPr lang="de-CH" dirty="0" err="1" smtClean="0"/>
              <a:t>Examples</a:t>
            </a:r>
            <a:r>
              <a:rPr lang="de-CH" dirty="0" smtClean="0"/>
              <a:t>?</a:t>
            </a:r>
          </a:p>
          <a:p>
            <a:endParaRPr lang="de-CH" dirty="0" smtClean="0"/>
          </a:p>
          <a:p>
            <a:endParaRPr lang="de-CH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5301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 smtClean="0"/>
              <a:t>introduction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1533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CH" dirty="0"/>
              <a:t>WIGOS </a:t>
            </a:r>
            <a:r>
              <a:rPr lang="de-CH" dirty="0" err="1"/>
              <a:t>Metadata</a:t>
            </a:r>
            <a:r>
              <a:rPr lang="de-CH" dirty="0"/>
              <a:t> </a:t>
            </a:r>
            <a:r>
              <a:rPr lang="de-CH" dirty="0" smtClean="0"/>
              <a:t>Standard</a:t>
            </a:r>
            <a:endParaRPr lang="en-US" dirty="0"/>
          </a:p>
        </p:txBody>
      </p:sp>
      <p:graphicFrame>
        <p:nvGraphicFramePr>
          <p:cNvPr id="21" name="Table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3733208"/>
              </p:ext>
            </p:extLst>
          </p:nvPr>
        </p:nvGraphicFramePr>
        <p:xfrm>
          <a:off x="981941" y="1392239"/>
          <a:ext cx="3293919" cy="4876405"/>
        </p:xfrm>
        <a:graphic>
          <a:graphicData uri="http://schemas.openxmlformats.org/drawingml/2006/table">
            <a:tbl>
              <a:tblPr firstRow="1" firstCol="1" bandRow="1">
                <a:tableStyleId>{3B4B98B0-60AC-42C2-AFA5-B58CD77FA1E5}</a:tableStyleId>
              </a:tblPr>
              <a:tblGrid>
                <a:gridCol w="3293919"/>
              </a:tblGrid>
              <a:tr h="467696"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r>
                        <a:rPr lang="en-GB" sz="1900" dirty="0">
                          <a:effectLst/>
                        </a:rPr>
                        <a:t>1. Observed variable</a:t>
                      </a:r>
                      <a:endParaRPr lang="en-US" sz="19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467696"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r>
                        <a:rPr lang="en-GB" sz="1900" dirty="0">
                          <a:effectLst/>
                        </a:rPr>
                        <a:t>2. Purpose of observation</a:t>
                      </a:r>
                      <a:endParaRPr lang="en-US" sz="19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467696"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r>
                        <a:rPr lang="en-GB" sz="1900" dirty="0">
                          <a:effectLst/>
                        </a:rPr>
                        <a:t>3. Station/ platform</a:t>
                      </a:r>
                      <a:endParaRPr lang="en-US" sz="19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467696"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r>
                        <a:rPr lang="en-GB" sz="1900" dirty="0">
                          <a:effectLst/>
                        </a:rPr>
                        <a:t>4. Environment</a:t>
                      </a:r>
                      <a:endParaRPr lang="en-US" sz="19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467696">
                <a:tc>
                  <a:txBody>
                    <a:bodyPr/>
                    <a:lstStyle/>
                    <a:p>
                      <a:pPr marL="266700" indent="-266700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en-GB" sz="1900" dirty="0">
                          <a:effectLst/>
                        </a:rPr>
                        <a:t>5. Instruments </a:t>
                      </a:r>
                      <a:r>
                        <a:rPr lang="en-GB" sz="1900" dirty="0" smtClean="0">
                          <a:effectLst/>
                        </a:rPr>
                        <a:t>&amp; methods </a:t>
                      </a:r>
                      <a:r>
                        <a:rPr lang="en-GB" sz="1900" dirty="0">
                          <a:effectLst/>
                        </a:rPr>
                        <a:t>of observation</a:t>
                      </a:r>
                      <a:endParaRPr lang="en-US" sz="19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444293"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r>
                        <a:rPr lang="en-GB" sz="1900" dirty="0">
                          <a:effectLst/>
                        </a:rPr>
                        <a:t>6. Sampling</a:t>
                      </a:r>
                      <a:endParaRPr lang="en-US" sz="19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467696">
                <a:tc>
                  <a:txBody>
                    <a:bodyPr/>
                    <a:lstStyle/>
                    <a:p>
                      <a:pPr marL="266700" indent="-266700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en-GB" sz="1900" dirty="0">
                          <a:effectLst/>
                        </a:rPr>
                        <a:t>7. Data processing and reporting</a:t>
                      </a:r>
                      <a:endParaRPr lang="en-US" sz="19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467696"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r>
                        <a:rPr lang="en-GB" sz="1900" dirty="0">
                          <a:effectLst/>
                        </a:rPr>
                        <a:t>8. Data Quality</a:t>
                      </a:r>
                      <a:endParaRPr lang="en-US" sz="19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467696"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r>
                        <a:rPr lang="en-GB" sz="1900" dirty="0">
                          <a:effectLst/>
                        </a:rPr>
                        <a:t>9. Ownership and Data Policy</a:t>
                      </a:r>
                      <a:endParaRPr lang="en-US" sz="19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467696"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r>
                        <a:rPr lang="en-GB" sz="1900" dirty="0">
                          <a:effectLst/>
                        </a:rPr>
                        <a:t>10. Contact</a:t>
                      </a:r>
                      <a:endParaRPr lang="en-US" sz="19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1" y="1392239"/>
            <a:ext cx="3813174" cy="20359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35478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CH" dirty="0"/>
              <a:t>WMDS </a:t>
            </a:r>
            <a:r>
              <a:rPr lang="de-CH" dirty="0" err="1"/>
              <a:t>is</a:t>
            </a:r>
            <a:r>
              <a:rPr lang="de-CH" dirty="0"/>
              <a:t> a </a:t>
            </a:r>
            <a:r>
              <a:rPr lang="de-CH" dirty="0" err="1"/>
              <a:t>descriptive</a:t>
            </a:r>
            <a:r>
              <a:rPr lang="de-CH" dirty="0"/>
              <a:t> </a:t>
            </a:r>
            <a:r>
              <a:rPr lang="de-CH" dirty="0" err="1" smtClean="0"/>
              <a:t>standard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CH" dirty="0" smtClean="0"/>
              <a:t>WMDS </a:t>
            </a:r>
            <a:r>
              <a:rPr lang="de-CH" dirty="0" err="1" smtClean="0"/>
              <a:t>describes</a:t>
            </a:r>
            <a:r>
              <a:rPr lang="de-CH" dirty="0" smtClean="0"/>
              <a:t> </a:t>
            </a:r>
            <a:r>
              <a:rPr lang="de-CH" dirty="0" err="1" smtClean="0"/>
              <a:t>concepts</a:t>
            </a:r>
            <a:r>
              <a:rPr lang="de-CH" dirty="0" smtClean="0"/>
              <a:t> </a:t>
            </a:r>
            <a:r>
              <a:rPr lang="de-CH" dirty="0" err="1" smtClean="0"/>
              <a:t>and</a:t>
            </a:r>
            <a:r>
              <a:rPr lang="de-CH" dirty="0" smtClean="0"/>
              <a:t> </a:t>
            </a:r>
            <a:r>
              <a:rPr lang="de-CH" dirty="0" err="1" smtClean="0"/>
              <a:t>principles</a:t>
            </a:r>
            <a:endParaRPr lang="de-CH" dirty="0" smtClean="0"/>
          </a:p>
          <a:p>
            <a:r>
              <a:rPr lang="de-CH" dirty="0" smtClean="0"/>
              <a:t>10 </a:t>
            </a:r>
            <a:r>
              <a:rPr lang="de-CH" dirty="0" err="1" smtClean="0"/>
              <a:t>categories</a:t>
            </a:r>
            <a:endParaRPr lang="de-CH" dirty="0"/>
          </a:p>
          <a:p>
            <a:r>
              <a:rPr lang="de-CH" dirty="0" smtClean="0"/>
              <a:t>Mix </a:t>
            </a:r>
            <a:r>
              <a:rPr lang="de-CH" dirty="0" err="1" smtClean="0"/>
              <a:t>of</a:t>
            </a:r>
            <a:r>
              <a:rPr lang="de-CH" dirty="0" smtClean="0"/>
              <a:t> </a:t>
            </a:r>
            <a:r>
              <a:rPr lang="de-CH" dirty="0" err="1" smtClean="0"/>
              <a:t>general</a:t>
            </a:r>
            <a:r>
              <a:rPr lang="de-CH" dirty="0" smtClean="0"/>
              <a:t> </a:t>
            </a:r>
            <a:r>
              <a:rPr lang="de-CH" dirty="0" err="1" smtClean="0"/>
              <a:t>and</a:t>
            </a:r>
            <a:r>
              <a:rPr lang="de-CH" dirty="0" smtClean="0"/>
              <a:t> </a:t>
            </a:r>
            <a:r>
              <a:rPr lang="de-CH" dirty="0" err="1" smtClean="0"/>
              <a:t>specific</a:t>
            </a:r>
            <a:r>
              <a:rPr lang="de-CH" dirty="0" smtClean="0"/>
              <a:t> </a:t>
            </a:r>
            <a:r>
              <a:rPr lang="de-CH" dirty="0" err="1" smtClean="0"/>
              <a:t>metadata</a:t>
            </a:r>
            <a:r>
              <a:rPr lang="de-CH" dirty="0" smtClean="0"/>
              <a:t> </a:t>
            </a:r>
            <a:r>
              <a:rPr lang="de-CH" dirty="0" err="1" smtClean="0"/>
              <a:t>items</a:t>
            </a:r>
            <a:endParaRPr lang="de-CH" dirty="0" smtClean="0"/>
          </a:p>
          <a:p>
            <a:r>
              <a:rPr lang="de-CH" dirty="0" err="1" smtClean="0"/>
              <a:t>Ambiguous</a:t>
            </a:r>
            <a:r>
              <a:rPr lang="de-CH" dirty="0" smtClean="0"/>
              <a:t> </a:t>
            </a:r>
            <a:r>
              <a:rPr lang="de-CH" dirty="0" err="1" smtClean="0"/>
              <a:t>without</a:t>
            </a:r>
            <a:r>
              <a:rPr lang="de-CH" dirty="0" smtClean="0"/>
              <a:t> </a:t>
            </a:r>
            <a:r>
              <a:rPr lang="de-CH" dirty="0" err="1" smtClean="0"/>
              <a:t>further</a:t>
            </a:r>
            <a:r>
              <a:rPr lang="de-CH" dirty="0" smtClean="0"/>
              <a:t> </a:t>
            </a:r>
            <a:r>
              <a:rPr lang="de-CH" dirty="0" err="1" smtClean="0"/>
              <a:t>specification</a:t>
            </a:r>
            <a:endParaRPr lang="de-CH" dirty="0" smtClean="0"/>
          </a:p>
          <a:p>
            <a:r>
              <a:rPr lang="de-CH" dirty="0" smtClean="0"/>
              <a:t>Need formal </a:t>
            </a:r>
            <a:r>
              <a:rPr lang="de-CH" dirty="0" err="1" smtClean="0"/>
              <a:t>specification</a:t>
            </a:r>
            <a:r>
              <a:rPr lang="de-CH" dirty="0" smtClean="0"/>
              <a:t> </a:t>
            </a:r>
            <a:r>
              <a:rPr lang="de-CH" dirty="0" err="1" smtClean="0"/>
              <a:t>of</a:t>
            </a:r>
            <a:r>
              <a:rPr lang="de-CH" dirty="0" smtClean="0"/>
              <a:t> </a:t>
            </a:r>
            <a:r>
              <a:rPr lang="de-CH" dirty="0" err="1" smtClean="0"/>
              <a:t>metadata</a:t>
            </a:r>
            <a:r>
              <a:rPr lang="de-CH" dirty="0" smtClean="0"/>
              <a:t> </a:t>
            </a:r>
            <a:r>
              <a:rPr lang="de-CH" dirty="0" err="1" smtClean="0"/>
              <a:t>items</a:t>
            </a:r>
            <a:endParaRPr lang="de-CH" dirty="0" smtClean="0"/>
          </a:p>
          <a:p>
            <a:r>
              <a:rPr lang="de-CH" dirty="0" smtClean="0"/>
              <a:t>Need </a:t>
            </a:r>
            <a:r>
              <a:rPr lang="de-CH" dirty="0" err="1" smtClean="0"/>
              <a:t>cardinalities</a:t>
            </a:r>
            <a:endParaRPr lang="de-CH" dirty="0" smtClean="0"/>
          </a:p>
          <a:p>
            <a:r>
              <a:rPr lang="de-CH" dirty="0" smtClean="0"/>
              <a:t>Need «</a:t>
            </a:r>
            <a:r>
              <a:rPr lang="de-CH" dirty="0" err="1" smtClean="0"/>
              <a:t>best</a:t>
            </a:r>
            <a:r>
              <a:rPr lang="de-CH" dirty="0" smtClean="0"/>
              <a:t> </a:t>
            </a:r>
            <a:r>
              <a:rPr lang="de-CH" dirty="0" err="1" smtClean="0"/>
              <a:t>practice</a:t>
            </a:r>
            <a:r>
              <a:rPr lang="de-CH" dirty="0" smtClean="0"/>
              <a:t>» </a:t>
            </a:r>
            <a:r>
              <a:rPr lang="de-CH" dirty="0" err="1" smtClean="0"/>
              <a:t>guidance</a:t>
            </a:r>
            <a:r>
              <a:rPr lang="de-CH" dirty="0" smtClean="0"/>
              <a:t> material</a:t>
            </a:r>
          </a:p>
          <a:p>
            <a:pPr lvl="1"/>
            <a:endParaRPr lang="de-CH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69501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OSCAR/Surface </a:t>
            </a:r>
            <a:r>
              <a:rPr lang="de-CH" dirty="0" err="1"/>
              <a:t>m</a:t>
            </a:r>
            <a:r>
              <a:rPr lang="de-CH" dirty="0" err="1" smtClean="0"/>
              <a:t>etadata</a:t>
            </a:r>
            <a:r>
              <a:rPr lang="de-CH" dirty="0" smtClean="0"/>
              <a:t> </a:t>
            </a:r>
            <a:r>
              <a:rPr lang="de-CH" dirty="0" err="1" smtClean="0"/>
              <a:t>sources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019300"/>
          </a:xfrm>
        </p:spPr>
        <p:txBody>
          <a:bodyPr>
            <a:normAutofit/>
          </a:bodyPr>
          <a:lstStyle/>
          <a:p>
            <a:r>
              <a:rPr lang="de-CH" dirty="0" smtClean="0"/>
              <a:t>NMHSs </a:t>
            </a:r>
            <a:r>
              <a:rPr lang="de-CH" dirty="0" err="1" smtClean="0"/>
              <a:t>are</a:t>
            </a:r>
            <a:r>
              <a:rPr lang="de-CH" dirty="0" smtClean="0"/>
              <a:t> </a:t>
            </a:r>
            <a:r>
              <a:rPr lang="de-CH" dirty="0" err="1" smtClean="0"/>
              <a:t>primary</a:t>
            </a:r>
            <a:r>
              <a:rPr lang="de-CH" dirty="0" smtClean="0"/>
              <a:t> </a:t>
            </a:r>
            <a:r>
              <a:rPr lang="de-CH" dirty="0" err="1" smtClean="0"/>
              <a:t>source</a:t>
            </a:r>
            <a:r>
              <a:rPr lang="de-CH" dirty="0" smtClean="0"/>
              <a:t> </a:t>
            </a:r>
            <a:r>
              <a:rPr lang="de-CH" dirty="0" err="1" smtClean="0"/>
              <a:t>of</a:t>
            </a:r>
            <a:r>
              <a:rPr lang="de-CH" dirty="0" smtClean="0"/>
              <a:t> </a:t>
            </a:r>
            <a:r>
              <a:rPr lang="de-CH" dirty="0" err="1" smtClean="0"/>
              <a:t>information</a:t>
            </a:r>
            <a:endParaRPr lang="de-CH" dirty="0" smtClean="0"/>
          </a:p>
          <a:p>
            <a:r>
              <a:rPr lang="de-CH" dirty="0" err="1" smtClean="0"/>
              <a:t>Integrate</a:t>
            </a:r>
            <a:r>
              <a:rPr lang="de-CH" dirty="0" smtClean="0"/>
              <a:t> </a:t>
            </a:r>
            <a:r>
              <a:rPr lang="de-CH" dirty="0" err="1" smtClean="0"/>
              <a:t>existing</a:t>
            </a:r>
            <a:r>
              <a:rPr lang="de-CH" dirty="0" smtClean="0"/>
              <a:t> </a:t>
            </a:r>
            <a:r>
              <a:rPr lang="de-CH" dirty="0" err="1" smtClean="0"/>
              <a:t>metadata</a:t>
            </a:r>
            <a:r>
              <a:rPr lang="de-CH" dirty="0" smtClean="0"/>
              <a:t> </a:t>
            </a:r>
            <a:r>
              <a:rPr lang="de-CH" dirty="0" err="1" smtClean="0"/>
              <a:t>automatically</a:t>
            </a:r>
            <a:r>
              <a:rPr lang="de-CH" dirty="0" smtClean="0"/>
              <a:t> </a:t>
            </a:r>
            <a:r>
              <a:rPr lang="de-CH" dirty="0" err="1" smtClean="0"/>
              <a:t>to</a:t>
            </a:r>
            <a:r>
              <a:rPr lang="de-CH" dirty="0" smtClean="0"/>
              <a:t> </a:t>
            </a:r>
            <a:r>
              <a:rPr lang="de-CH" dirty="0" err="1" smtClean="0"/>
              <a:t>reduce</a:t>
            </a:r>
            <a:r>
              <a:rPr lang="de-CH" dirty="0" smtClean="0"/>
              <a:t> </a:t>
            </a:r>
            <a:r>
              <a:rPr lang="de-CH" dirty="0" err="1" smtClean="0"/>
              <a:t>burden</a:t>
            </a:r>
            <a:endParaRPr lang="en-US" dirty="0"/>
          </a:p>
        </p:txBody>
      </p:sp>
      <p:pic>
        <p:nvPicPr>
          <p:cNvPr id="4" name="Picture 3" descr="H:\My Documents\Dienstreisen\CIMO2016\gawsis-oscar_sources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8349" y="3467101"/>
            <a:ext cx="5148001" cy="3059245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7771400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/>
              <a:t>Formalizing</a:t>
            </a:r>
            <a:r>
              <a:rPr lang="de-CH" dirty="0"/>
              <a:t> WIGOS </a:t>
            </a:r>
            <a:r>
              <a:rPr lang="de-CH" dirty="0" err="1"/>
              <a:t>metadata</a:t>
            </a:r>
            <a:endParaRPr lang="de-CH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2697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entagon 20"/>
          <p:cNvSpPr/>
          <p:nvPr/>
        </p:nvSpPr>
        <p:spPr>
          <a:xfrm flipH="1">
            <a:off x="7721987" y="2936158"/>
            <a:ext cx="1296000" cy="1295400"/>
          </a:xfrm>
          <a:prstGeom prst="homePlate">
            <a:avLst>
              <a:gd name="adj" fmla="val 28431"/>
            </a:avLst>
          </a:prstGeom>
          <a:gradFill>
            <a:lin ang="10800000" scaled="0"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de-CH" dirty="0" smtClean="0">
                <a:solidFill>
                  <a:schemeClr val="tx1"/>
                </a:solidFill>
              </a:rPr>
              <a:t>WIGOS </a:t>
            </a:r>
            <a:r>
              <a:rPr lang="de-CH" dirty="0" err="1" smtClean="0">
                <a:solidFill>
                  <a:schemeClr val="tx1"/>
                </a:solidFill>
              </a:rPr>
              <a:t>Metadata</a:t>
            </a:r>
            <a:r>
              <a:rPr lang="de-CH" dirty="0" smtClean="0">
                <a:solidFill>
                  <a:schemeClr val="tx1"/>
                </a:solidFill>
              </a:rPr>
              <a:t> </a:t>
            </a:r>
            <a:r>
              <a:rPr lang="de-CH" dirty="0" err="1" smtClean="0">
                <a:solidFill>
                  <a:schemeClr val="bg1"/>
                </a:solidFill>
              </a:rPr>
              <a:t>Use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CH" dirty="0" err="1" smtClean="0"/>
              <a:t>Formalizing</a:t>
            </a:r>
            <a:r>
              <a:rPr lang="de-CH" dirty="0" smtClean="0"/>
              <a:t> WIGOS </a:t>
            </a:r>
            <a:r>
              <a:rPr lang="de-CH" dirty="0" err="1" smtClean="0"/>
              <a:t>Metdata</a:t>
            </a:r>
            <a:r>
              <a:rPr lang="de-CH" dirty="0" smtClean="0"/>
              <a:t/>
            </a:r>
            <a:br>
              <a:rPr lang="de-CH" dirty="0" smtClean="0"/>
            </a:br>
            <a:r>
              <a:rPr lang="de-CH" sz="4000" dirty="0" err="1" smtClean="0"/>
              <a:t>From</a:t>
            </a:r>
            <a:r>
              <a:rPr lang="de-CH" sz="4000" dirty="0" smtClean="0"/>
              <a:t> Standard </a:t>
            </a:r>
            <a:r>
              <a:rPr lang="de-CH" sz="4000" dirty="0" err="1" smtClean="0"/>
              <a:t>to</a:t>
            </a:r>
            <a:r>
              <a:rPr lang="de-CH" sz="4000" dirty="0" smtClean="0"/>
              <a:t> </a:t>
            </a:r>
            <a:r>
              <a:rPr lang="de-CH" sz="4000" dirty="0" err="1" smtClean="0"/>
              <a:t>Use</a:t>
            </a:r>
            <a:endParaRPr lang="en-US" dirty="0"/>
          </a:p>
        </p:txBody>
      </p:sp>
      <p:sp>
        <p:nvSpPr>
          <p:cNvPr id="5" name="Chevron 4"/>
          <p:cNvSpPr/>
          <p:nvPr/>
        </p:nvSpPr>
        <p:spPr>
          <a:xfrm>
            <a:off x="1407990" y="2936158"/>
            <a:ext cx="1656000" cy="1295400"/>
          </a:xfrm>
          <a:prstGeom prst="chevron">
            <a:avLst>
              <a:gd name="adj" fmla="val 26471"/>
            </a:avLst>
          </a:prstGeom>
          <a:gradFill>
            <a:lin ang="10800000" scaled="0"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rIns="0" rtlCol="0" anchor="ctr"/>
          <a:lstStyle/>
          <a:p>
            <a:pPr algn="ctr"/>
            <a:r>
              <a:rPr lang="de-CH" dirty="0" smtClean="0">
                <a:solidFill>
                  <a:schemeClr val="tx1"/>
                </a:solidFill>
              </a:rPr>
              <a:t>WIGOS </a:t>
            </a:r>
            <a:r>
              <a:rPr lang="de-CH" dirty="0" err="1" smtClean="0">
                <a:solidFill>
                  <a:schemeClr val="tx1"/>
                </a:solidFill>
              </a:rPr>
              <a:t>Metadata</a:t>
            </a:r>
            <a:r>
              <a:rPr lang="de-CH" dirty="0" smtClean="0">
                <a:solidFill>
                  <a:schemeClr val="tx1"/>
                </a:solidFill>
              </a:rPr>
              <a:t> </a:t>
            </a:r>
            <a:r>
              <a:rPr lang="de-CH" dirty="0" smtClean="0">
                <a:solidFill>
                  <a:schemeClr val="bg1"/>
                </a:solidFill>
              </a:rPr>
              <a:t>Model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Pentagon 5"/>
          <p:cNvSpPr/>
          <p:nvPr/>
        </p:nvSpPr>
        <p:spPr>
          <a:xfrm>
            <a:off x="304800" y="2936158"/>
            <a:ext cx="1296000" cy="1295400"/>
          </a:xfrm>
          <a:prstGeom prst="homePlate">
            <a:avLst>
              <a:gd name="adj" fmla="val 28431"/>
            </a:avLst>
          </a:prstGeom>
          <a:gradFill>
            <a:lin ang="10800000" scaled="0"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de-CH" dirty="0" smtClean="0">
                <a:solidFill>
                  <a:schemeClr val="tx1"/>
                </a:solidFill>
              </a:rPr>
              <a:t>WIGOS </a:t>
            </a:r>
            <a:r>
              <a:rPr lang="de-CH" dirty="0" err="1" smtClean="0">
                <a:solidFill>
                  <a:schemeClr val="tx1"/>
                </a:solidFill>
              </a:rPr>
              <a:t>Metadata</a:t>
            </a:r>
            <a:r>
              <a:rPr lang="de-CH" dirty="0" smtClean="0">
                <a:solidFill>
                  <a:schemeClr val="tx1"/>
                </a:solidFill>
              </a:rPr>
              <a:t> </a:t>
            </a:r>
            <a:r>
              <a:rPr lang="de-CH" dirty="0" smtClean="0">
                <a:solidFill>
                  <a:schemeClr val="bg1"/>
                </a:solidFill>
              </a:rPr>
              <a:t>Standard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Chevron 6"/>
          <p:cNvSpPr/>
          <p:nvPr/>
        </p:nvSpPr>
        <p:spPr>
          <a:xfrm>
            <a:off x="2902880" y="2936158"/>
            <a:ext cx="1656000" cy="1295400"/>
          </a:xfrm>
          <a:prstGeom prst="chevron">
            <a:avLst>
              <a:gd name="adj" fmla="val 25490"/>
            </a:avLst>
          </a:prstGeom>
          <a:gradFill>
            <a:lin ang="10800000" scaled="0"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rIns="0" rtlCol="0" anchor="ctr"/>
          <a:lstStyle/>
          <a:p>
            <a:pPr algn="ctr"/>
            <a:r>
              <a:rPr lang="de-CH" dirty="0" smtClean="0">
                <a:solidFill>
                  <a:schemeClr val="tx1"/>
                </a:solidFill>
              </a:rPr>
              <a:t>WIGOS </a:t>
            </a:r>
            <a:r>
              <a:rPr lang="de-CH" dirty="0" err="1" smtClean="0">
                <a:solidFill>
                  <a:schemeClr val="tx1"/>
                </a:solidFill>
              </a:rPr>
              <a:t>Metadata</a:t>
            </a:r>
            <a:r>
              <a:rPr lang="de-CH" dirty="0" smtClean="0">
                <a:solidFill>
                  <a:schemeClr val="tx1"/>
                </a:solidFill>
              </a:rPr>
              <a:t> </a:t>
            </a:r>
            <a:r>
              <a:rPr lang="de-CH" dirty="0" smtClean="0">
                <a:solidFill>
                  <a:schemeClr val="bg1"/>
                </a:solidFill>
              </a:rPr>
              <a:t>Schema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8" name="Chevron 7"/>
          <p:cNvSpPr/>
          <p:nvPr/>
        </p:nvSpPr>
        <p:spPr>
          <a:xfrm>
            <a:off x="4397771" y="2936158"/>
            <a:ext cx="1656000" cy="1295400"/>
          </a:xfrm>
          <a:prstGeom prst="chevron">
            <a:avLst>
              <a:gd name="adj" fmla="val 24510"/>
            </a:avLst>
          </a:prstGeom>
          <a:gradFill>
            <a:lin ang="10800000" scaled="0"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rIns="0" rtlCol="0" anchor="ctr"/>
          <a:lstStyle/>
          <a:p>
            <a:pPr algn="ctr"/>
            <a:r>
              <a:rPr lang="de-CH" dirty="0" smtClean="0">
                <a:solidFill>
                  <a:schemeClr val="tx1"/>
                </a:solidFill>
              </a:rPr>
              <a:t>WIGOS </a:t>
            </a:r>
            <a:r>
              <a:rPr lang="de-CH" dirty="0" err="1" smtClean="0">
                <a:solidFill>
                  <a:schemeClr val="tx1"/>
                </a:solidFill>
              </a:rPr>
              <a:t>Metadata</a:t>
            </a:r>
            <a:r>
              <a:rPr lang="de-CH" dirty="0" smtClean="0">
                <a:solidFill>
                  <a:schemeClr val="tx1"/>
                </a:solidFill>
              </a:rPr>
              <a:t> </a:t>
            </a:r>
            <a:br>
              <a:rPr lang="de-CH" dirty="0" smtClean="0">
                <a:solidFill>
                  <a:schemeClr val="tx1"/>
                </a:solidFill>
              </a:rPr>
            </a:br>
            <a:r>
              <a:rPr lang="de-CH" dirty="0" smtClean="0">
                <a:solidFill>
                  <a:schemeClr val="bg1"/>
                </a:solidFill>
              </a:rPr>
              <a:t>XML</a:t>
            </a:r>
            <a:r>
              <a:rPr lang="de-CH" dirty="0" smtClean="0">
                <a:solidFill>
                  <a:schemeClr val="tx1"/>
                </a:solidFill>
              </a:rPr>
              <a:t> </a:t>
            </a:r>
            <a:r>
              <a:rPr lang="de-CH" dirty="0" smtClean="0">
                <a:solidFill>
                  <a:schemeClr val="bg1"/>
                </a:solidFill>
              </a:rPr>
              <a:t>Files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9" name="Chevron 8"/>
          <p:cNvSpPr/>
          <p:nvPr/>
        </p:nvSpPr>
        <p:spPr>
          <a:xfrm>
            <a:off x="5913828" y="2936158"/>
            <a:ext cx="1656000" cy="1295400"/>
          </a:xfrm>
          <a:prstGeom prst="chevron">
            <a:avLst>
              <a:gd name="adj" fmla="val 26471"/>
            </a:avLst>
          </a:prstGeom>
          <a:gradFill>
            <a:lin ang="10800000" scaled="0"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rIns="0" rtlCol="0" anchor="ctr"/>
          <a:lstStyle/>
          <a:p>
            <a:pPr algn="ctr"/>
            <a:r>
              <a:rPr lang="de-CH" dirty="0" smtClean="0">
                <a:solidFill>
                  <a:schemeClr val="tx1"/>
                </a:solidFill>
              </a:rPr>
              <a:t>WIGOS </a:t>
            </a:r>
            <a:r>
              <a:rPr lang="de-CH" dirty="0" err="1" smtClean="0">
                <a:solidFill>
                  <a:schemeClr val="tx1"/>
                </a:solidFill>
              </a:rPr>
              <a:t>Metadata</a:t>
            </a:r>
            <a:r>
              <a:rPr lang="de-CH" dirty="0" smtClean="0">
                <a:solidFill>
                  <a:schemeClr val="tx1"/>
                </a:solidFill>
              </a:rPr>
              <a:t> </a:t>
            </a:r>
            <a:br>
              <a:rPr lang="de-CH" dirty="0" smtClean="0">
                <a:solidFill>
                  <a:schemeClr val="tx1"/>
                </a:solidFill>
              </a:rPr>
            </a:br>
            <a:r>
              <a:rPr lang="de-CH" dirty="0" smtClean="0">
                <a:solidFill>
                  <a:schemeClr val="bg1"/>
                </a:solidFill>
              </a:rPr>
              <a:t>Archive</a:t>
            </a:r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23" name="Group 22"/>
          <p:cNvGrpSpPr/>
          <p:nvPr/>
        </p:nvGrpSpPr>
        <p:grpSpPr>
          <a:xfrm>
            <a:off x="5773699" y="3352316"/>
            <a:ext cx="508473" cy="1347716"/>
            <a:chOff x="6535699" y="3034816"/>
            <a:chExt cx="508473" cy="1347716"/>
          </a:xfrm>
        </p:grpSpPr>
        <p:grpSp>
          <p:nvGrpSpPr>
            <p:cNvPr id="12" name="Group 11"/>
            <p:cNvGrpSpPr/>
            <p:nvPr/>
          </p:nvGrpSpPr>
          <p:grpSpPr>
            <a:xfrm>
              <a:off x="6555935" y="3034816"/>
              <a:ext cx="468000" cy="468000"/>
              <a:chOff x="6400800" y="4508500"/>
              <a:chExt cx="546100" cy="546100"/>
            </a:xfrm>
          </p:grpSpPr>
          <p:sp>
            <p:nvSpPr>
              <p:cNvPr id="10" name="Oval 9"/>
              <p:cNvSpPr/>
              <p:nvPr/>
            </p:nvSpPr>
            <p:spPr>
              <a:xfrm>
                <a:off x="6508750" y="4616450"/>
                <a:ext cx="330200" cy="330200"/>
              </a:xfrm>
              <a:prstGeom prst="ellipse">
                <a:avLst/>
              </a:prstGeom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Arc 10"/>
              <p:cNvSpPr/>
              <p:nvPr/>
            </p:nvSpPr>
            <p:spPr>
              <a:xfrm>
                <a:off x="6400800" y="4508500"/>
                <a:ext cx="546100" cy="546100"/>
              </a:xfrm>
              <a:prstGeom prst="arc">
                <a:avLst>
                  <a:gd name="adj1" fmla="val 16200000"/>
                  <a:gd name="adj2" fmla="val 5495468"/>
                </a:avLst>
              </a:prstGeom>
              <a:ln/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8" name="TextBox 17"/>
            <p:cNvSpPr txBox="1"/>
            <p:nvPr/>
          </p:nvSpPr>
          <p:spPr>
            <a:xfrm>
              <a:off x="6535699" y="4013200"/>
              <a:ext cx="50847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CH" b="1" dirty="0" smtClean="0">
                  <a:solidFill>
                    <a:schemeClr val="accent2"/>
                  </a:solidFill>
                </a:rPr>
                <a:t>API</a:t>
              </a:r>
              <a:endParaRPr lang="en-US" b="1" dirty="0">
                <a:solidFill>
                  <a:schemeClr val="accent2"/>
                </a:solidFill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7493151" y="3339616"/>
            <a:ext cx="508473" cy="1347716"/>
            <a:chOff x="8255151" y="3034816"/>
            <a:chExt cx="508473" cy="1347716"/>
          </a:xfrm>
        </p:grpSpPr>
        <p:grpSp>
          <p:nvGrpSpPr>
            <p:cNvPr id="15" name="Group 14"/>
            <p:cNvGrpSpPr/>
            <p:nvPr/>
          </p:nvGrpSpPr>
          <p:grpSpPr>
            <a:xfrm flipH="1">
              <a:off x="8275387" y="3034816"/>
              <a:ext cx="468000" cy="468000"/>
              <a:chOff x="6400800" y="4508500"/>
              <a:chExt cx="546100" cy="546100"/>
            </a:xfrm>
          </p:grpSpPr>
          <p:sp>
            <p:nvSpPr>
              <p:cNvPr id="16" name="Oval 15"/>
              <p:cNvSpPr/>
              <p:nvPr/>
            </p:nvSpPr>
            <p:spPr>
              <a:xfrm>
                <a:off x="6508750" y="4616450"/>
                <a:ext cx="330200" cy="330200"/>
              </a:xfrm>
              <a:prstGeom prst="ellipse">
                <a:avLst/>
              </a:prstGeom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Arc 16"/>
              <p:cNvSpPr/>
              <p:nvPr/>
            </p:nvSpPr>
            <p:spPr>
              <a:xfrm>
                <a:off x="6400800" y="4508500"/>
                <a:ext cx="546100" cy="546100"/>
              </a:xfrm>
              <a:prstGeom prst="arc">
                <a:avLst>
                  <a:gd name="adj1" fmla="val 16200000"/>
                  <a:gd name="adj2" fmla="val 5495468"/>
                </a:avLst>
              </a:prstGeom>
              <a:ln/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9" name="TextBox 18"/>
            <p:cNvSpPr txBox="1"/>
            <p:nvPr/>
          </p:nvSpPr>
          <p:spPr>
            <a:xfrm>
              <a:off x="8255151" y="4013200"/>
              <a:ext cx="50847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CH" b="1" dirty="0" smtClean="0">
                  <a:solidFill>
                    <a:schemeClr val="accent2"/>
                  </a:solidFill>
                </a:rPr>
                <a:t>API</a:t>
              </a:r>
              <a:endParaRPr lang="en-US" b="1" dirty="0">
                <a:solidFill>
                  <a:schemeClr val="accent2"/>
                </a:solidFill>
              </a:endParaRPr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189327" y="2273300"/>
            <a:ext cx="12480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CH" dirty="0" err="1" smtClean="0"/>
              <a:t>Conceptual</a:t>
            </a:r>
            <a:endParaRPr lang="de-CH" dirty="0" smtClean="0"/>
          </a:p>
          <a:p>
            <a:pPr algn="ctr"/>
            <a:r>
              <a:rPr lang="de-CH" dirty="0" err="1" smtClean="0"/>
              <a:t>Principles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1496890" y="2273300"/>
            <a:ext cx="13796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CH" dirty="0" smtClean="0"/>
              <a:t>Formal </a:t>
            </a:r>
            <a:br>
              <a:rPr lang="de-CH" dirty="0" smtClean="0"/>
            </a:br>
            <a:r>
              <a:rPr lang="de-CH" dirty="0" err="1" smtClean="0"/>
              <a:t>Specification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3008190" y="2273300"/>
            <a:ext cx="124502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CH" dirty="0" err="1" smtClean="0"/>
              <a:t>Application</a:t>
            </a:r>
            <a:r>
              <a:rPr lang="de-CH" dirty="0" smtClean="0"/>
              <a:t/>
            </a:r>
            <a:br>
              <a:rPr lang="de-CH" dirty="0" smtClean="0"/>
            </a:br>
            <a:r>
              <a:rPr lang="de-CH" dirty="0" smtClean="0"/>
              <a:t>Rules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4492196" y="2273300"/>
            <a:ext cx="111479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CH" dirty="0" err="1" smtClean="0"/>
              <a:t>Packaged</a:t>
            </a:r>
            <a:r>
              <a:rPr lang="de-CH" dirty="0" smtClean="0"/>
              <a:t> </a:t>
            </a:r>
            <a:br>
              <a:rPr lang="de-CH" dirty="0" smtClean="0"/>
            </a:br>
            <a:r>
              <a:rPr lang="de-CH" dirty="0" smtClean="0"/>
              <a:t>Content</a:t>
            </a:r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5805339" y="2411799"/>
            <a:ext cx="1611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CH" dirty="0" smtClean="0"/>
              <a:t>OSCAR/Surface</a:t>
            </a:r>
            <a:endParaRPr lang="en-US" dirty="0"/>
          </a:p>
        </p:txBody>
      </p:sp>
      <p:sp>
        <p:nvSpPr>
          <p:cNvPr id="29" name="Arc 28"/>
          <p:cNvSpPr/>
          <p:nvPr/>
        </p:nvSpPr>
        <p:spPr>
          <a:xfrm>
            <a:off x="3822287" y="1885950"/>
            <a:ext cx="1150967" cy="774700"/>
          </a:xfrm>
          <a:prstGeom prst="arc">
            <a:avLst>
              <a:gd name="adj1" fmla="val 10621100"/>
              <a:gd name="adj2" fmla="val 0"/>
            </a:avLst>
          </a:prstGeom>
          <a:ln>
            <a:headEnd type="arrow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de-CH" dirty="0" err="1">
                <a:solidFill>
                  <a:schemeClr val="tx2"/>
                </a:solidFill>
              </a:rPr>
              <a:t>v</a:t>
            </a:r>
            <a:r>
              <a:rPr lang="de-CH" dirty="0" err="1" smtClean="0">
                <a:solidFill>
                  <a:schemeClr val="tx2"/>
                </a:solidFill>
              </a:rPr>
              <a:t>alidate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813980" y="4693166"/>
            <a:ext cx="186050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7800" indent="-177800">
              <a:buFont typeface="Arial" panose="020B0604020202020204" pitchFamily="34" charset="0"/>
              <a:buChar char="•"/>
            </a:pPr>
            <a:r>
              <a:rPr lang="de-CH" dirty="0" smtClean="0"/>
              <a:t>Templates</a:t>
            </a:r>
          </a:p>
          <a:p>
            <a:pPr marL="177800" indent="-177800">
              <a:buFont typeface="Arial" panose="020B0604020202020204" pitchFamily="34" charset="0"/>
              <a:buChar char="•"/>
            </a:pPr>
            <a:r>
              <a:rPr lang="de-CH" dirty="0" smtClean="0"/>
              <a:t>«Best </a:t>
            </a:r>
            <a:r>
              <a:rPr lang="de-CH" dirty="0" err="1" smtClean="0"/>
              <a:t>practice</a:t>
            </a:r>
            <a:r>
              <a:rPr lang="de-CH" dirty="0" smtClean="0"/>
              <a:t>» </a:t>
            </a:r>
          </a:p>
          <a:p>
            <a:pPr marL="177800" indent="-177800">
              <a:buFont typeface="Arial" panose="020B0604020202020204" pitchFamily="34" charset="0"/>
              <a:buChar char="•"/>
            </a:pPr>
            <a:r>
              <a:rPr lang="de-CH" dirty="0" smtClean="0"/>
              <a:t>Custom </a:t>
            </a:r>
            <a:r>
              <a:rPr lang="de-CH" dirty="0" err="1" smtClean="0"/>
              <a:t>tools</a:t>
            </a:r>
            <a:endParaRPr lang="en-US" dirty="0"/>
          </a:p>
        </p:txBody>
      </p:sp>
      <p:sp>
        <p:nvSpPr>
          <p:cNvPr id="31" name="Arc 30"/>
          <p:cNvSpPr/>
          <p:nvPr/>
        </p:nvSpPr>
        <p:spPr>
          <a:xfrm>
            <a:off x="4074803" y="3860622"/>
            <a:ext cx="1150968" cy="1309487"/>
          </a:xfrm>
          <a:prstGeom prst="arc">
            <a:avLst>
              <a:gd name="adj1" fmla="val 21437543"/>
              <a:gd name="adj2" fmla="val 5614433"/>
            </a:avLst>
          </a:prstGeom>
          <a:ln>
            <a:headEnd type="arrow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wrap="none" rtlCol="0" anchor="ctr"/>
          <a:lstStyle/>
          <a:p>
            <a:pPr algn="ctr"/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4876268" y="5057873"/>
            <a:ext cx="10181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de-CH" dirty="0" err="1" smtClean="0">
                <a:solidFill>
                  <a:schemeClr val="tx2"/>
                </a:solidFill>
              </a:rPr>
              <a:t>generate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5739149" y="4592598"/>
            <a:ext cx="8322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de-CH" dirty="0" err="1" smtClean="0">
                <a:solidFill>
                  <a:schemeClr val="tx2"/>
                </a:solidFill>
              </a:rPr>
              <a:t>submit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7479871" y="4588828"/>
            <a:ext cx="8343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de-CH" dirty="0" err="1" smtClean="0">
                <a:solidFill>
                  <a:schemeClr val="tx2"/>
                </a:solidFill>
              </a:rPr>
              <a:t>extract</a:t>
            </a:r>
            <a:endParaRPr lang="en-US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3090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5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6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6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  <p:bldP spid="26" grpId="0"/>
      <p:bldP spid="27" grpId="0"/>
      <p:bldP spid="28" grpId="0"/>
      <p:bldP spid="29" grpId="0" animBg="1"/>
      <p:bldP spid="30" grpId="0"/>
      <p:bldP spid="31" grpId="0" animBg="1"/>
      <p:bldP spid="32" grpId="0"/>
      <p:bldP spid="33" grpId="0"/>
      <p:bldP spid="34" grpId="0"/>
    </p:bldLst>
  </p:timing>
</p:sld>
</file>

<file path=ppt/theme/theme1.xml><?xml version="1.0" encoding="utf-8"?>
<a:theme xmlns:a="http://schemas.openxmlformats.org/drawingml/2006/main" name="WMO_BLUE_Powerpoint_en_f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WMO_BLUE_Powerpoint_en_fr</Template>
  <TotalTime>0</TotalTime>
  <Words>1388</Words>
  <Application>Microsoft Office PowerPoint</Application>
  <PresentationFormat>On-screen Show (4:3)</PresentationFormat>
  <Paragraphs>343</Paragraphs>
  <Slides>28</Slides>
  <Notes>0</Notes>
  <HiddenSlides>3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WMO_BLUE_Powerpoint_en_fr</vt:lpstr>
      <vt:lpstr>PowerPoint Presentation</vt:lpstr>
      <vt:lpstr>Reference documents</vt:lpstr>
      <vt:lpstr>Outline</vt:lpstr>
      <vt:lpstr>introduction</vt:lpstr>
      <vt:lpstr>WIGOS Metadata Standard</vt:lpstr>
      <vt:lpstr>WMDS is a descriptive standard</vt:lpstr>
      <vt:lpstr>OSCAR/Surface metadata sources</vt:lpstr>
      <vt:lpstr>Formalizing WIGOS metadata</vt:lpstr>
      <vt:lpstr>Formalizing WIGOS Metdata From Standard to Use</vt:lpstr>
      <vt:lpstr>What is a formal specification?</vt:lpstr>
      <vt:lpstr>Understanding the WIGOS metadata model</vt:lpstr>
      <vt:lpstr>Formal WIGOS Metadata Model</vt:lpstr>
      <vt:lpstr>«FeatureType» WIGOSMetadataRecord </vt:lpstr>
      <vt:lpstr>«FeatureType» ObservingFacility </vt:lpstr>
      <vt:lpstr>«FeatureType»OM_Observation </vt:lpstr>
      <vt:lpstr>«FeatureType» Equipment, Deployment </vt:lpstr>
      <vt:lpstr>«DataType» DataGeneration</vt:lpstr>
      <vt:lpstr>PowerPoint Presentation</vt:lpstr>
      <vt:lpstr>PowerPoint Presentation</vt:lpstr>
      <vt:lpstr>PowerPoint Presentation</vt:lpstr>
      <vt:lpstr>PowerPoint Presentation</vt:lpstr>
      <vt:lpstr>XML schema definition (XSD)  &amp; Schematron</vt:lpstr>
      <vt:lpstr>What is what?</vt:lpstr>
      <vt:lpstr>WMDR</vt:lpstr>
      <vt:lpstr>examples</vt:lpstr>
      <vt:lpstr>Example 1</vt:lpstr>
      <vt:lpstr>How can you help?</vt:lpstr>
      <vt:lpstr>PowerPoint Presentation</vt:lpstr>
    </vt:vector>
  </TitlesOfParts>
  <Company>WMO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Timo Proescholdt</dc:creator>
  <cp:lastModifiedBy>Jörg Klausen</cp:lastModifiedBy>
  <cp:revision>117</cp:revision>
  <cp:lastPrinted>2017-05-09T06:04:30Z</cp:lastPrinted>
  <dcterms:created xsi:type="dcterms:W3CDTF">2016-05-31T14:56:00Z</dcterms:created>
  <dcterms:modified xsi:type="dcterms:W3CDTF">2017-09-05T21:56:26Z</dcterms:modified>
</cp:coreProperties>
</file>