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79" r:id="rId3"/>
    <p:sldId id="380" r:id="rId4"/>
    <p:sldId id="381" r:id="rId5"/>
    <p:sldId id="382" r:id="rId6"/>
    <p:sldId id="383" r:id="rId7"/>
    <p:sldId id="387" r:id="rId8"/>
    <p:sldId id="388" r:id="rId9"/>
    <p:sldId id="384" r:id="rId10"/>
    <p:sldId id="385" r:id="rId11"/>
    <p:sldId id="386" r:id="rId12"/>
    <p:sldId id="258" r:id="rId13"/>
  </p:sldIdLst>
  <p:sldSz cx="9144000" cy="6858000" type="screen4x3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20" autoAdjust="0"/>
  </p:normalViewPr>
  <p:slideViewPr>
    <p:cSldViewPr snapToGrid="0" snapToObjects="1">
      <p:cViewPr>
        <p:scale>
          <a:sx n="100" d="100"/>
          <a:sy n="100" d="100"/>
        </p:scale>
        <p:origin x="-5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B4487-FB8C-446F-B6A9-75C95DC08C75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BCBC2-0B95-41B3-AAA1-330651BD2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97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DE5CF-6814-4909-B708-F343D93A7061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743E5-4380-40C3-9838-204ECE7E0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43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raktanden Varian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26"/>
          <p:cNvSpPr>
            <a:spLocks noGrp="1" noChangeArrowheads="1"/>
          </p:cNvSpPr>
          <p:nvPr>
            <p:ph type="title" hasCustomPrompt="1"/>
          </p:nvPr>
        </p:nvSpPr>
        <p:spPr>
          <a:xfrm>
            <a:off x="1287214" y="260648"/>
            <a:ext cx="7461250" cy="576064"/>
          </a:xfrm>
          <a:prstGeom prst="rect">
            <a:avLst/>
          </a:prstGeom>
          <a:noFill/>
        </p:spPr>
        <p:txBody>
          <a:bodyPr/>
          <a:lstStyle>
            <a:lvl1pPr>
              <a:defRPr sz="3200"/>
            </a:lvl1pPr>
          </a:lstStyle>
          <a:p>
            <a:r>
              <a:rPr lang="de-CH" dirty="0" smtClean="0"/>
              <a:t>Traktanden</a:t>
            </a:r>
            <a:endParaRPr lang="de-CH" dirty="0"/>
          </a:p>
        </p:txBody>
      </p:sp>
      <p:sp>
        <p:nvSpPr>
          <p:cNvPr id="13" name="Rectangle 1029"/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1285876" y="1412777"/>
            <a:ext cx="7472363" cy="4608512"/>
          </a:xfrm>
          <a:prstGeom prst="rect">
            <a:avLst/>
          </a:prstGeom>
          <a:noFill/>
          <a:ln/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 i="1"/>
            </a:lvl3pPr>
          </a:lstStyle>
          <a:p>
            <a:r>
              <a:rPr lang="de-CH" dirty="0"/>
              <a:t>Beispieltraktandum</a:t>
            </a:r>
          </a:p>
          <a:p>
            <a:r>
              <a:rPr lang="de-CH" dirty="0"/>
              <a:t>Ein weiteres Thema</a:t>
            </a:r>
          </a:p>
          <a:p>
            <a:r>
              <a:rPr lang="de-CH" dirty="0"/>
              <a:t>Zu behandelnde Anträge</a:t>
            </a:r>
          </a:p>
          <a:p>
            <a:pPr lvl="1"/>
            <a:r>
              <a:rPr lang="de-CH" dirty="0"/>
              <a:t>Eingabe 1</a:t>
            </a:r>
          </a:p>
          <a:p>
            <a:pPr lvl="1"/>
            <a:r>
              <a:rPr lang="de-CH" dirty="0"/>
              <a:t>Eingabe </a:t>
            </a:r>
            <a:r>
              <a:rPr lang="de-CH" dirty="0" smtClean="0"/>
              <a:t>2</a:t>
            </a:r>
          </a:p>
          <a:p>
            <a:pPr lvl="2"/>
            <a:r>
              <a:rPr lang="de-CH" dirty="0" smtClean="0"/>
              <a:t>Lore </a:t>
            </a:r>
            <a:r>
              <a:rPr lang="de-CH" dirty="0" err="1" smtClean="0"/>
              <a:t>ipsum</a:t>
            </a:r>
            <a:endParaRPr lang="de-CH" dirty="0"/>
          </a:p>
          <a:p>
            <a:r>
              <a:rPr lang="de-CH" dirty="0"/>
              <a:t>Zu verabschiedende Anträge</a:t>
            </a:r>
          </a:p>
          <a:p>
            <a:r>
              <a:rPr lang="de-CH" dirty="0"/>
              <a:t>Pause</a:t>
            </a:r>
          </a:p>
          <a:p>
            <a:r>
              <a:rPr lang="de-CH" dirty="0"/>
              <a:t>Varia (nur wenn noch genügend Zeit)</a:t>
            </a:r>
          </a:p>
        </p:txBody>
      </p:sp>
    </p:spTree>
    <p:extLst>
      <p:ext uri="{BB962C8B-B14F-4D97-AF65-F5344CB8AC3E}">
        <p14:creationId xmlns:p14="http://schemas.microsoft.com/office/powerpoint/2010/main" val="3729183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3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oscardepl.wmo.int/surfac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trp.wmo.int/course/view.php?id=14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h/url?sa=i&amp;rct=j&amp;q=&amp;esrc=s&amp;source=images&amp;cd=&amp;cad=rja&amp;uact=8&amp;ved=0ahUKEwi8vKLdnc3NAhVBXRoKHZ5qDEEQjRwIBw&amp;url=http://www.teamworkandleadership.com/category/teamwork-stories&amp;bvm=bv.125801520,d.d24&amp;psig=AFQjCNFPVcEw_DQoWvKsNUTxfPRUK0ZvmA&amp;ust=1467289549380710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mo2016_powerpoint_standard_v2_dark-1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80000" cy="688712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64524" y="1674559"/>
            <a:ext cx="8212776" cy="24865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 sz="1800" b="0"/>
            </a:pPr>
            <a:r>
              <a:rPr lang="en-US" sz="4000" smtClean="0">
                <a:solidFill>
                  <a:schemeClr val="bg1"/>
                </a:solidFill>
              </a:rPr>
              <a:t>OSCAR/Surface API</a:t>
            </a:r>
            <a:r>
              <a:rPr lang="en-US" sz="1600" dirty="0">
                <a:solidFill>
                  <a:schemeClr val="bg1"/>
                </a:solidFill>
              </a:rPr>
              <a:t/>
            </a:r>
            <a:br>
              <a:rPr lang="en-US" sz="1600" dirty="0">
                <a:solidFill>
                  <a:schemeClr val="bg1"/>
                </a:solidFill>
              </a:rPr>
            </a:br>
            <a:endParaRPr lang="en-US" sz="1600" i="1" dirty="0">
              <a:solidFill>
                <a:schemeClr val="bg1"/>
              </a:solidFill>
            </a:endParaRPr>
          </a:p>
          <a:p>
            <a:pPr lvl="0">
              <a:defRPr sz="1800" b="0"/>
            </a:pPr>
            <a:r>
              <a:rPr lang="de-CH" sz="2400" smtClean="0">
                <a:solidFill>
                  <a:schemeClr val="bg1"/>
                </a:solidFill>
              </a:rPr>
              <a:t>Timo </a:t>
            </a:r>
            <a:r>
              <a:rPr lang="de-CH" sz="2400" dirty="0" err="1" smtClean="0">
                <a:solidFill>
                  <a:schemeClr val="bg1"/>
                </a:solidFill>
              </a:rPr>
              <a:t>Pröscholdt</a:t>
            </a:r>
            <a:r>
              <a:rPr lang="de-CH" sz="2400" dirty="0" smtClean="0">
                <a:solidFill>
                  <a:schemeClr val="bg1"/>
                </a:solidFill>
              </a:rPr>
              <a:t>, WMO</a:t>
            </a: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«testbed»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mtClean="0"/>
              <a:t>To the the XML interface without risking to intefer with the operational system</a:t>
            </a:r>
            <a:endParaRPr lang="fr-CH" smtClean="0"/>
          </a:p>
          <a:p>
            <a:r>
              <a:rPr lang="fr-CH" smtClean="0"/>
              <a:t>URL: </a:t>
            </a:r>
            <a:r>
              <a:rPr lang="en-US">
                <a:hlinkClick r:id="rId2"/>
              </a:rPr>
              <a:t>https://</a:t>
            </a:r>
            <a:r>
              <a:rPr lang="en-US" smtClean="0">
                <a:hlinkClick r:id="rId2"/>
              </a:rPr>
              <a:t>oscardepl.wmo.int/surface</a:t>
            </a:r>
            <a:endParaRPr lang="en-US" smtClean="0"/>
          </a:p>
          <a:p>
            <a:r>
              <a:rPr lang="fr-CH" smtClean="0"/>
              <a:t>The testbed is reset every Monday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More information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mtClean="0"/>
              <a:t>In the OSCAR/Surface manual</a:t>
            </a:r>
            <a:endParaRPr lang="fr-CH" smtClean="0"/>
          </a:p>
          <a:p>
            <a:r>
              <a:rPr lang="fr-CH" smtClean="0"/>
              <a:t>In the moodle </a:t>
            </a:r>
            <a:r>
              <a:rPr lang="fr-CH" smtClean="0"/>
              <a:t>OSCAR/Surface</a:t>
            </a:r>
            <a:r>
              <a:rPr lang="en-US" smtClean="0"/>
              <a:t> </a:t>
            </a:r>
          </a:p>
          <a:p>
            <a:pPr marL="0" indent="0">
              <a:buNone/>
            </a:pPr>
            <a:r>
              <a:rPr lang="en-US">
                <a:hlinkClick r:id="rId2"/>
              </a:rPr>
              <a:t>https://</a:t>
            </a:r>
            <a:r>
              <a:rPr lang="en-US" smtClean="0">
                <a:hlinkClick r:id="rId2"/>
              </a:rPr>
              <a:t>etrp.wmo.int/course/view.php?id=146</a:t>
            </a:r>
            <a:endParaRPr lang="en-US" smtClean="0"/>
          </a:p>
          <a:p>
            <a:pPr>
              <a:buFontTx/>
              <a:buChar char="-"/>
            </a:pPr>
            <a:r>
              <a:rPr lang="fr-CH" smtClean="0"/>
              <a:t>Blog</a:t>
            </a:r>
          </a:p>
          <a:p>
            <a:pPr>
              <a:buFontTx/>
              <a:buChar char="-"/>
            </a:pPr>
            <a:r>
              <a:rPr lang="fr-CH" smtClean="0"/>
              <a:t>Webinar</a:t>
            </a:r>
          </a:p>
          <a:p>
            <a:pPr>
              <a:buFontTx/>
              <a:buChar char="-"/>
            </a:pPr>
            <a:r>
              <a:rPr lang="fr-CH" smtClean="0"/>
              <a:t>Presentations</a:t>
            </a:r>
            <a:endParaRPr lang="fr-CH"/>
          </a:p>
          <a:p>
            <a:pPr marL="0" indent="0">
              <a:buNone/>
            </a:pPr>
            <a:endParaRPr lang="fr-CH" smtClean="0"/>
          </a:p>
        </p:txBody>
      </p:sp>
    </p:spTree>
    <p:extLst>
      <p:ext uri="{BB962C8B-B14F-4D97-AF65-F5344CB8AC3E}">
        <p14:creationId xmlns:p14="http://schemas.microsoft.com/office/powerpoint/2010/main" val="45993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_dark-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80000" cy="6885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489700" y="0"/>
            <a:ext cx="26543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chemeClr val="bg1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chemeClr val="bg1"/>
                </a:solidFill>
              </a:rPr>
              <a:t>Merci</a:t>
            </a:r>
          </a:p>
          <a:p>
            <a:r>
              <a:rPr lang="ar-SA" sz="5700" dirty="0" smtClean="0">
                <a:solidFill>
                  <a:schemeClr val="bg1"/>
                </a:solidFill>
              </a:rPr>
              <a:t>شكرا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4864100" y="1840813"/>
            <a:ext cx="4127500" cy="382472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de-CH" sz="1400" b="1" dirty="0">
                <a:solidFill>
                  <a:schemeClr val="bg1"/>
                </a:solidFill>
              </a:rPr>
              <a:t>Financial </a:t>
            </a:r>
            <a:r>
              <a:rPr lang="de-CH" sz="1400" b="1" dirty="0" err="1" smtClean="0">
                <a:solidFill>
                  <a:schemeClr val="bg1"/>
                </a:solidFill>
              </a:rPr>
              <a:t>support</a:t>
            </a:r>
            <a:r>
              <a:rPr lang="de-CH" sz="1400" b="1" dirty="0" smtClean="0">
                <a:solidFill>
                  <a:schemeClr val="bg1"/>
                </a:solidFill>
              </a:rPr>
              <a:t>. Swiss </a:t>
            </a:r>
            <a:r>
              <a:rPr lang="de-CH" sz="1400" b="1" dirty="0">
                <a:solidFill>
                  <a:schemeClr val="bg1"/>
                </a:solidFill>
              </a:rPr>
              <a:t>Federal Office </a:t>
            </a:r>
            <a:r>
              <a:rPr lang="de-CH" sz="1400" b="1" dirty="0" err="1">
                <a:solidFill>
                  <a:schemeClr val="bg1"/>
                </a:solidFill>
              </a:rPr>
              <a:t>of</a:t>
            </a:r>
            <a:r>
              <a:rPr lang="de-CH" sz="1400" b="1" dirty="0">
                <a:solidFill>
                  <a:schemeClr val="bg1"/>
                </a:solidFill>
              </a:rPr>
              <a:t> </a:t>
            </a:r>
            <a:r>
              <a:rPr lang="de-CH" sz="1400" b="1" dirty="0" err="1">
                <a:solidFill>
                  <a:schemeClr val="bg1"/>
                </a:solidFill>
              </a:rPr>
              <a:t>Foreign</a:t>
            </a:r>
            <a:r>
              <a:rPr lang="de-CH" sz="1400" b="1" dirty="0">
                <a:solidFill>
                  <a:schemeClr val="bg1"/>
                </a:solidFill>
              </a:rPr>
              <a:t> </a:t>
            </a:r>
            <a:r>
              <a:rPr lang="de-CH" sz="1400" b="1" dirty="0" err="1">
                <a:solidFill>
                  <a:schemeClr val="bg1"/>
                </a:solidFill>
              </a:rPr>
              <a:t>Affairs</a:t>
            </a:r>
            <a:r>
              <a:rPr lang="de-CH" sz="1400" b="1" dirty="0">
                <a:solidFill>
                  <a:schemeClr val="bg1"/>
                </a:solidFill>
              </a:rPr>
              <a:t>, </a:t>
            </a:r>
            <a:r>
              <a:rPr lang="de-CH" sz="1400" b="1" dirty="0" err="1" smtClean="0">
                <a:solidFill>
                  <a:schemeClr val="bg1"/>
                </a:solidFill>
              </a:rPr>
              <a:t>MeteoSwiss</a:t>
            </a:r>
            <a:r>
              <a:rPr lang="de-CH" sz="1400" b="1" dirty="0">
                <a:solidFill>
                  <a:schemeClr val="bg1"/>
                </a:solidFill>
              </a:rPr>
              <a:t>, WMO, Met </a:t>
            </a:r>
            <a:r>
              <a:rPr lang="de-CH" sz="1400" b="1" dirty="0" err="1">
                <a:solidFill>
                  <a:schemeClr val="bg1"/>
                </a:solidFill>
              </a:rPr>
              <a:t>Norway</a:t>
            </a:r>
            <a:endParaRPr lang="en-US" sz="1400" b="1" dirty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</a:pPr>
            <a:r>
              <a:rPr lang="de-CH" sz="1400" dirty="0">
                <a:solidFill>
                  <a:schemeClr val="bg1"/>
                </a:solidFill>
              </a:rPr>
              <a:t>Project Team at </a:t>
            </a:r>
            <a:r>
              <a:rPr lang="de-CH" sz="1400" b="1" dirty="0" err="1" smtClean="0">
                <a:solidFill>
                  <a:schemeClr val="bg1"/>
                </a:solidFill>
              </a:rPr>
              <a:t>MeteoSwiss</a:t>
            </a:r>
            <a:r>
              <a:rPr lang="de-CH" sz="1400" dirty="0" smtClean="0">
                <a:solidFill>
                  <a:schemeClr val="bg1"/>
                </a:solidFill>
              </a:rPr>
              <a:t>. (</a:t>
            </a:r>
            <a:r>
              <a:rPr lang="de-CH" sz="1400" dirty="0" err="1">
                <a:solidFill>
                  <a:schemeClr val="bg1"/>
                </a:solidFill>
              </a:rPr>
              <a:t>current</a:t>
            </a:r>
            <a:r>
              <a:rPr lang="de-CH" sz="1400" dirty="0">
                <a:solidFill>
                  <a:schemeClr val="bg1"/>
                </a:solidFill>
              </a:rPr>
              <a:t>) J Klausen, L </a:t>
            </a:r>
            <a:r>
              <a:rPr lang="de-CH" sz="1400" dirty="0" err="1">
                <a:solidFill>
                  <a:schemeClr val="bg1"/>
                </a:solidFill>
              </a:rPr>
              <a:t>Cappelletti</a:t>
            </a:r>
            <a:r>
              <a:rPr lang="de-CH" sz="1400" dirty="0">
                <a:solidFill>
                  <a:schemeClr val="bg1"/>
                </a:solidFill>
              </a:rPr>
              <a:t>, B </a:t>
            </a:r>
            <a:r>
              <a:rPr lang="de-CH" sz="1400" dirty="0" err="1">
                <a:solidFill>
                  <a:schemeClr val="bg1"/>
                </a:solidFill>
              </a:rPr>
              <a:t>Calpini</a:t>
            </a:r>
            <a:r>
              <a:rPr lang="de-CH" sz="1400" dirty="0">
                <a:solidFill>
                  <a:schemeClr val="bg1"/>
                </a:solidFill>
              </a:rPr>
              <a:t>, M Musa, M </a:t>
            </a:r>
            <a:r>
              <a:rPr lang="de-CH" sz="1400" dirty="0" err="1">
                <a:solidFill>
                  <a:schemeClr val="bg1"/>
                </a:solidFill>
              </a:rPr>
              <a:t>Brändli</a:t>
            </a:r>
            <a:r>
              <a:rPr lang="de-CH" sz="1400" dirty="0">
                <a:solidFill>
                  <a:schemeClr val="bg1"/>
                </a:solidFill>
              </a:rPr>
              <a:t>, L </a:t>
            </a:r>
            <a:r>
              <a:rPr lang="de-CH" sz="1400" dirty="0" err="1">
                <a:solidFill>
                  <a:schemeClr val="bg1"/>
                </a:solidFill>
              </a:rPr>
              <a:t>Koppa</a:t>
            </a:r>
            <a:r>
              <a:rPr lang="de-CH" sz="1400" dirty="0">
                <a:solidFill>
                  <a:schemeClr val="bg1"/>
                </a:solidFill>
              </a:rPr>
              <a:t>, C Walder, E Grüter, S Sandmeier, M Schäfer, A </a:t>
            </a:r>
            <a:r>
              <a:rPr lang="de-CH" sz="1400" dirty="0" err="1">
                <a:solidFill>
                  <a:schemeClr val="bg1"/>
                </a:solidFill>
              </a:rPr>
              <a:t>Rubli</a:t>
            </a:r>
            <a:r>
              <a:rPr lang="de-CH" sz="1400" dirty="0">
                <a:solidFill>
                  <a:schemeClr val="bg1"/>
                </a:solidFill>
              </a:rPr>
              <a:t>, Tom Hager, Attila Loos; (</a:t>
            </a:r>
            <a:r>
              <a:rPr lang="de-CH" sz="1400" dirty="0" err="1">
                <a:solidFill>
                  <a:schemeClr val="bg1"/>
                </a:solidFill>
              </a:rPr>
              <a:t>past</a:t>
            </a:r>
            <a:r>
              <a:rPr lang="de-CH" sz="1400" dirty="0">
                <a:solidFill>
                  <a:schemeClr val="bg1"/>
                </a:solidFill>
              </a:rPr>
              <a:t>) J Mannes, S </a:t>
            </a:r>
            <a:r>
              <a:rPr lang="de-CH" sz="1400" dirty="0" err="1">
                <a:solidFill>
                  <a:schemeClr val="bg1"/>
                </a:solidFill>
              </a:rPr>
              <a:t>Spreitzer</a:t>
            </a:r>
            <a:r>
              <a:rPr lang="de-CH" sz="1400" dirty="0">
                <a:solidFill>
                  <a:schemeClr val="bg1"/>
                </a:solidFill>
              </a:rPr>
              <a:t>, M </a:t>
            </a:r>
            <a:r>
              <a:rPr lang="de-CH" sz="1400" dirty="0" err="1">
                <a:solidFill>
                  <a:schemeClr val="bg1"/>
                </a:solidFill>
              </a:rPr>
              <a:t>Leutenegger</a:t>
            </a:r>
            <a:r>
              <a:rPr lang="de-CH" sz="1400" dirty="0">
                <a:solidFill>
                  <a:schemeClr val="bg1"/>
                </a:solidFill>
              </a:rPr>
              <a:t>, C Sigg, M </a:t>
            </a:r>
            <a:r>
              <a:rPr lang="de-CH" sz="1400" dirty="0" err="1">
                <a:solidFill>
                  <a:schemeClr val="bg1"/>
                </a:solidFill>
              </a:rPr>
              <a:t>Abbt</a:t>
            </a:r>
            <a:r>
              <a:rPr lang="de-CH" sz="1400" dirty="0">
                <a:solidFill>
                  <a:schemeClr val="bg1"/>
                </a:solidFill>
              </a:rPr>
              <a:t>, W </a:t>
            </a:r>
            <a:r>
              <a:rPr lang="de-CH" sz="1400" dirty="0" err="1">
                <a:solidFill>
                  <a:schemeClr val="bg1"/>
                </a:solidFill>
              </a:rPr>
              <a:t>Brunelli</a:t>
            </a:r>
            <a:r>
              <a:rPr lang="de-CH" sz="1400" dirty="0">
                <a:solidFill>
                  <a:schemeClr val="bg1"/>
                </a:solidFill>
              </a:rPr>
              <a:t>, J Mettler </a:t>
            </a:r>
          </a:p>
          <a:p>
            <a:pPr>
              <a:spcBef>
                <a:spcPts val="600"/>
              </a:spcBef>
            </a:pPr>
            <a:r>
              <a:rPr lang="de-CH" sz="1400" dirty="0">
                <a:solidFill>
                  <a:schemeClr val="bg1"/>
                </a:solidFill>
              </a:rPr>
              <a:t>Project Team at </a:t>
            </a:r>
            <a:r>
              <a:rPr lang="de-CH" sz="1400" b="1" dirty="0" smtClean="0">
                <a:solidFill>
                  <a:schemeClr val="bg1"/>
                </a:solidFill>
              </a:rPr>
              <a:t>WMO</a:t>
            </a:r>
            <a:r>
              <a:rPr lang="de-CH" sz="1400" dirty="0" smtClean="0">
                <a:solidFill>
                  <a:schemeClr val="bg1"/>
                </a:solidFill>
              </a:rPr>
              <a:t> (</a:t>
            </a:r>
            <a:r>
              <a:rPr lang="de-CH" sz="1400" dirty="0" err="1" smtClean="0">
                <a:solidFill>
                  <a:schemeClr val="bg1"/>
                </a:solidFill>
              </a:rPr>
              <a:t>current</a:t>
            </a:r>
            <a:r>
              <a:rPr lang="de-CH" sz="1400" dirty="0" smtClean="0">
                <a:solidFill>
                  <a:schemeClr val="bg1"/>
                </a:solidFill>
              </a:rPr>
              <a:t>). F </a:t>
            </a:r>
            <a:r>
              <a:rPr lang="de-CH" sz="1400" dirty="0" err="1" smtClean="0">
                <a:solidFill>
                  <a:schemeClr val="bg1"/>
                </a:solidFill>
              </a:rPr>
              <a:t>Belda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dirty="0">
                <a:solidFill>
                  <a:schemeClr val="bg1"/>
                </a:solidFill>
              </a:rPr>
              <a:t>LP </a:t>
            </a:r>
            <a:r>
              <a:rPr lang="de-CH" sz="1400" dirty="0" err="1">
                <a:solidFill>
                  <a:schemeClr val="bg1"/>
                </a:solidFill>
              </a:rPr>
              <a:t>Riishojgaard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dirty="0">
                <a:solidFill>
                  <a:schemeClr val="bg1"/>
                </a:solidFill>
              </a:rPr>
              <a:t>T </a:t>
            </a:r>
            <a:r>
              <a:rPr lang="de-CH" sz="1400" dirty="0" err="1">
                <a:solidFill>
                  <a:schemeClr val="bg1"/>
                </a:solidFill>
              </a:rPr>
              <a:t>Pröscholdt</a:t>
            </a:r>
            <a:endParaRPr lang="de-CH" sz="14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r>
              <a:rPr lang="de-CH" sz="1400" dirty="0">
                <a:solidFill>
                  <a:schemeClr val="bg1"/>
                </a:solidFill>
              </a:rPr>
              <a:t>Project Team at </a:t>
            </a:r>
            <a:r>
              <a:rPr lang="de-CH" sz="1400" b="1" dirty="0">
                <a:solidFill>
                  <a:schemeClr val="bg1"/>
                </a:solidFill>
              </a:rPr>
              <a:t>European </a:t>
            </a:r>
            <a:r>
              <a:rPr lang="de-CH" sz="1400" b="1" dirty="0" smtClean="0">
                <a:solidFill>
                  <a:schemeClr val="bg1"/>
                </a:solidFill>
              </a:rPr>
              <a:t>Dynamics</a:t>
            </a:r>
            <a:r>
              <a:rPr lang="de-CH" sz="1400" dirty="0" smtClean="0">
                <a:solidFill>
                  <a:schemeClr val="bg1"/>
                </a:solidFill>
              </a:rPr>
              <a:t> (</a:t>
            </a:r>
            <a:r>
              <a:rPr lang="de-CH" sz="1400" dirty="0" err="1" smtClean="0">
                <a:solidFill>
                  <a:schemeClr val="bg1"/>
                </a:solidFill>
              </a:rPr>
              <a:t>current</a:t>
            </a:r>
            <a:r>
              <a:rPr lang="de-CH" sz="1400" dirty="0" smtClean="0">
                <a:solidFill>
                  <a:schemeClr val="bg1"/>
                </a:solidFill>
              </a:rPr>
              <a:t>). T </a:t>
            </a:r>
            <a:r>
              <a:rPr lang="de-CH" sz="1400" dirty="0" err="1">
                <a:solidFill>
                  <a:schemeClr val="bg1"/>
                </a:solidFill>
              </a:rPr>
              <a:t>Galousis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dirty="0">
                <a:solidFill>
                  <a:schemeClr val="bg1"/>
                </a:solidFill>
              </a:rPr>
              <a:t>M </a:t>
            </a:r>
            <a:r>
              <a:rPr lang="de-CH" sz="1400" dirty="0" err="1">
                <a:solidFill>
                  <a:schemeClr val="bg1"/>
                </a:solidFill>
              </a:rPr>
              <a:t>Ulmann</a:t>
            </a:r>
            <a:r>
              <a:rPr lang="de-CH" sz="1400" dirty="0">
                <a:solidFill>
                  <a:schemeClr val="bg1"/>
                </a:solidFill>
              </a:rPr>
              <a:t>, L Christou, N </a:t>
            </a:r>
            <a:r>
              <a:rPr lang="de-CH" sz="1400" dirty="0" err="1">
                <a:solidFill>
                  <a:schemeClr val="bg1"/>
                </a:solidFill>
              </a:rPr>
              <a:t>Pappa</a:t>
            </a:r>
            <a:r>
              <a:rPr lang="de-CH" sz="1400" dirty="0">
                <a:solidFill>
                  <a:schemeClr val="bg1"/>
                </a:solidFill>
              </a:rPr>
              <a:t>, S </a:t>
            </a:r>
            <a:r>
              <a:rPr lang="de-CH" sz="1400" dirty="0" err="1">
                <a:solidFill>
                  <a:schemeClr val="bg1"/>
                </a:solidFill>
              </a:rPr>
              <a:t>Sklavos</a:t>
            </a:r>
            <a:r>
              <a:rPr lang="de-CH" sz="1400" dirty="0">
                <a:solidFill>
                  <a:schemeClr val="bg1"/>
                </a:solidFill>
              </a:rPr>
              <a:t>, …</a:t>
            </a:r>
          </a:p>
          <a:p>
            <a:pPr>
              <a:spcBef>
                <a:spcPts val="600"/>
              </a:spcBef>
            </a:pPr>
            <a:r>
              <a:rPr lang="de-CH" sz="1400" b="1" dirty="0" smtClean="0">
                <a:solidFill>
                  <a:schemeClr val="bg1"/>
                </a:solidFill>
              </a:rPr>
              <a:t>ICG-WIGOS</a:t>
            </a:r>
            <a:r>
              <a:rPr lang="de-CH" sz="1400" dirty="0" smtClean="0">
                <a:solidFill>
                  <a:schemeClr val="bg1"/>
                </a:solidFill>
              </a:rPr>
              <a:t>. S </a:t>
            </a:r>
            <a:r>
              <a:rPr lang="de-CH" sz="1400" dirty="0" err="1">
                <a:solidFill>
                  <a:schemeClr val="bg1"/>
                </a:solidFill>
              </a:rPr>
              <a:t>Barrell</a:t>
            </a:r>
            <a:r>
              <a:rPr lang="de-CH" sz="1400" dirty="0">
                <a:solidFill>
                  <a:schemeClr val="bg1"/>
                </a:solidFill>
              </a:rPr>
              <a:t>, B </a:t>
            </a:r>
            <a:r>
              <a:rPr lang="de-CH" sz="1400" dirty="0" err="1">
                <a:solidFill>
                  <a:schemeClr val="bg1"/>
                </a:solidFill>
              </a:rPr>
              <a:t>Calpini</a:t>
            </a:r>
            <a:r>
              <a:rPr lang="de-CH" sz="1400" dirty="0">
                <a:solidFill>
                  <a:schemeClr val="bg1"/>
                </a:solidFill>
              </a:rPr>
              <a:t>, …</a:t>
            </a:r>
          </a:p>
          <a:p>
            <a:r>
              <a:rPr lang="de-CH" sz="1400" b="1" dirty="0" smtClean="0">
                <a:solidFill>
                  <a:schemeClr val="bg1"/>
                </a:solidFill>
              </a:rPr>
              <a:t>TT-WMD</a:t>
            </a:r>
            <a:r>
              <a:rPr lang="de-CH" sz="1400" dirty="0" smtClean="0">
                <a:solidFill>
                  <a:schemeClr val="bg1"/>
                </a:solidFill>
              </a:rPr>
              <a:t>. (</a:t>
            </a:r>
            <a:r>
              <a:rPr lang="de-CH" sz="1400" dirty="0" err="1">
                <a:solidFill>
                  <a:schemeClr val="bg1"/>
                </a:solidFill>
              </a:rPr>
              <a:t>current</a:t>
            </a:r>
            <a:r>
              <a:rPr lang="de-CH" sz="1400" dirty="0">
                <a:solidFill>
                  <a:schemeClr val="bg1"/>
                </a:solidFill>
              </a:rPr>
              <a:t>) K </a:t>
            </a:r>
            <a:r>
              <a:rPr lang="de-CH" sz="1400" dirty="0" err="1">
                <a:solidFill>
                  <a:schemeClr val="bg1"/>
                </a:solidFill>
              </a:rPr>
              <a:t>Monnik</a:t>
            </a:r>
            <a:r>
              <a:rPr lang="de-CH" sz="1400" dirty="0">
                <a:solidFill>
                  <a:schemeClr val="bg1"/>
                </a:solidFill>
              </a:rPr>
              <a:t>, J Klausen, J </a:t>
            </a:r>
            <a:r>
              <a:rPr lang="de-CH" sz="1400" dirty="0" err="1">
                <a:solidFill>
                  <a:schemeClr val="bg1"/>
                </a:solidFill>
              </a:rPr>
              <a:t>Swaykos</a:t>
            </a:r>
            <a:r>
              <a:rPr lang="de-CH" sz="1400" dirty="0">
                <a:solidFill>
                  <a:schemeClr val="bg1"/>
                </a:solidFill>
              </a:rPr>
              <a:t>, T Boston, U </a:t>
            </a:r>
            <a:r>
              <a:rPr lang="de-CH" sz="1400" dirty="0" err="1">
                <a:solidFill>
                  <a:schemeClr val="bg1"/>
                </a:solidFill>
              </a:rPr>
              <a:t>Looser</a:t>
            </a:r>
            <a:r>
              <a:rPr lang="de-CH" sz="1400" dirty="0">
                <a:solidFill>
                  <a:schemeClr val="bg1"/>
                </a:solidFill>
              </a:rPr>
              <a:t>, E </a:t>
            </a:r>
            <a:r>
              <a:rPr lang="de-CH" sz="1400" dirty="0" err="1">
                <a:solidFill>
                  <a:schemeClr val="bg1"/>
                </a:solidFill>
              </a:rPr>
              <a:t>Büyükbas</a:t>
            </a:r>
            <a:r>
              <a:rPr lang="de-CH" sz="1400" dirty="0">
                <a:solidFill>
                  <a:schemeClr val="bg1"/>
                </a:solidFill>
              </a:rPr>
              <a:t>, Zhao </a:t>
            </a:r>
            <a:r>
              <a:rPr lang="de-CH" sz="1400" dirty="0" err="1">
                <a:solidFill>
                  <a:schemeClr val="bg1"/>
                </a:solidFill>
              </a:rPr>
              <a:t>Licheng</a:t>
            </a:r>
            <a:r>
              <a:rPr lang="de-CH" sz="1400" dirty="0">
                <a:solidFill>
                  <a:schemeClr val="bg1"/>
                </a:solidFill>
              </a:rPr>
              <a:t>, </a:t>
            </a:r>
            <a:r>
              <a:rPr lang="de-CH" sz="1400" dirty="0" smtClean="0">
                <a:solidFill>
                  <a:schemeClr val="bg1"/>
                </a:solidFill>
              </a:rPr>
              <a:t>T </a:t>
            </a:r>
            <a:r>
              <a:rPr lang="de-CH" sz="1400" dirty="0">
                <a:solidFill>
                  <a:schemeClr val="bg1"/>
                </a:solidFill>
              </a:rPr>
              <a:t>Oakley, S Foreman, D </a:t>
            </a:r>
            <a:r>
              <a:rPr lang="de-CH" sz="1400" dirty="0" err="1">
                <a:solidFill>
                  <a:schemeClr val="bg1"/>
                </a:solidFill>
              </a:rPr>
              <a:t>Lockett</a:t>
            </a:r>
            <a:r>
              <a:rPr lang="de-CH" sz="1400" dirty="0">
                <a:solidFill>
                  <a:schemeClr val="bg1"/>
                </a:solidFill>
              </a:rPr>
              <a:t>, L </a:t>
            </a:r>
            <a:r>
              <a:rPr lang="de-CH" sz="1400" dirty="0" err="1" smtClean="0">
                <a:solidFill>
                  <a:schemeClr val="bg1"/>
                </a:solidFill>
              </a:rPr>
              <a:t>Nunes</a:t>
            </a:r>
            <a:endParaRPr lang="de-CH" sz="1400" dirty="0">
              <a:solidFill>
                <a:schemeClr val="bg1"/>
              </a:solidFill>
            </a:endParaRPr>
          </a:p>
          <a:p>
            <a:r>
              <a:rPr lang="de-CH" sz="1400" b="1" dirty="0" smtClean="0">
                <a:solidFill>
                  <a:schemeClr val="bg1"/>
                </a:solidFill>
              </a:rPr>
              <a:t>IPET-MDRD</a:t>
            </a:r>
            <a:r>
              <a:rPr lang="de-CH" sz="1400" dirty="0" smtClean="0">
                <a:solidFill>
                  <a:schemeClr val="bg1"/>
                </a:solidFill>
              </a:rPr>
              <a:t>. D </a:t>
            </a:r>
            <a:r>
              <a:rPr lang="de-CH" sz="1400" dirty="0">
                <a:solidFill>
                  <a:schemeClr val="bg1"/>
                </a:solidFill>
              </a:rPr>
              <a:t>Lowe, J Tandy, …</a:t>
            </a:r>
          </a:p>
          <a:p>
            <a:pPr>
              <a:spcBef>
                <a:spcPts val="600"/>
              </a:spcBef>
            </a:pPr>
            <a:r>
              <a:rPr lang="de-CH" sz="1400" b="1" dirty="0">
                <a:solidFill>
                  <a:schemeClr val="bg1"/>
                </a:solidFill>
              </a:rPr>
              <a:t>JCOMMOPS</a:t>
            </a:r>
            <a:r>
              <a:rPr lang="de-CH" sz="1400" dirty="0">
                <a:solidFill>
                  <a:schemeClr val="bg1"/>
                </a:solidFill>
              </a:rPr>
              <a:t>, </a:t>
            </a:r>
            <a:r>
              <a:rPr lang="de-CH" sz="1400" b="1" dirty="0">
                <a:solidFill>
                  <a:schemeClr val="bg1"/>
                </a:solidFill>
              </a:rPr>
              <a:t>GAW WDCs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b="1" dirty="0">
                <a:solidFill>
                  <a:schemeClr val="bg1"/>
                </a:solidFill>
              </a:rPr>
              <a:t>ET-WDC</a:t>
            </a:r>
            <a:r>
              <a:rPr lang="de-CH" sz="1400" dirty="0">
                <a:solidFill>
                  <a:schemeClr val="bg1"/>
                </a:solidFill>
              </a:rPr>
              <a:t>, </a:t>
            </a:r>
            <a:r>
              <a:rPr lang="de-CH" sz="1400" dirty="0" smtClean="0">
                <a:solidFill>
                  <a:schemeClr val="bg1"/>
                </a:solidFill>
              </a:rPr>
              <a:t>…</a:t>
            </a:r>
            <a:endParaRPr lang="de-CH" sz="1400" dirty="0">
              <a:solidFill>
                <a:schemeClr val="bg1"/>
              </a:solidFill>
            </a:endParaRPr>
          </a:p>
        </p:txBody>
      </p:sp>
      <p:pic>
        <p:nvPicPr>
          <p:cNvPr id="5" name="Picture 2" descr="http://www.teamworkandleadership.com/wp-content/uploads/2015/02/teamwork-story-teamwork-makes-the-dreamwork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9721750">
            <a:off x="1590398" y="890746"/>
            <a:ext cx="1166364" cy="1005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 rot="19768426">
            <a:off x="1354165" y="1848758"/>
            <a:ext cx="2548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 err="1" smtClean="0">
                <a:solidFill>
                  <a:schemeClr val="bg1"/>
                </a:solidFill>
              </a:rPr>
              <a:t>You</a:t>
            </a:r>
            <a:r>
              <a:rPr lang="de-CH" b="1" dirty="0" smtClean="0">
                <a:solidFill>
                  <a:schemeClr val="bg1"/>
                </a:solidFill>
              </a:rPr>
              <a:t> &amp; </a:t>
            </a:r>
            <a:r>
              <a:rPr lang="de-CH" b="1" dirty="0" err="1" smtClean="0">
                <a:solidFill>
                  <a:schemeClr val="bg1"/>
                </a:solidFill>
              </a:rPr>
              <a:t>your</a:t>
            </a:r>
            <a:r>
              <a:rPr lang="de-CH" b="1" dirty="0" smtClean="0">
                <a:solidFill>
                  <a:schemeClr val="bg1"/>
                </a:solidFill>
              </a:rPr>
              <a:t> </a:t>
            </a:r>
            <a:r>
              <a:rPr lang="de-CH" b="1" dirty="0" err="1" smtClean="0">
                <a:solidFill>
                  <a:schemeClr val="bg1"/>
                </a:solidFill>
              </a:rPr>
              <a:t>organization</a:t>
            </a:r>
            <a:r>
              <a:rPr lang="de-CH" b="1" dirty="0" smtClean="0">
                <a:solidFill>
                  <a:schemeClr val="bg1"/>
                </a:solidFill>
              </a:rPr>
              <a:t>!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smtClean="0"/>
              <a:t>What is an API</a:t>
            </a:r>
            <a:endParaRPr lang="fr-CH" smtClean="0"/>
          </a:p>
          <a:p>
            <a:r>
              <a:rPr lang="fr-CH" smtClean="0"/>
              <a:t>How to access the OSCAR/Surface API</a:t>
            </a:r>
            <a:endParaRPr lang="fr-CH" smtClean="0"/>
          </a:p>
          <a:p>
            <a:r>
              <a:rPr lang="fr-CH" smtClean="0"/>
              <a:t>How to upload information to OSCAR/Surface</a:t>
            </a:r>
            <a:endParaRPr lang="fr-CH" smtClean="0"/>
          </a:p>
          <a:p>
            <a:r>
              <a:rPr lang="fr-CH" smtClean="0"/>
              <a:t>Who has the right to access the </a:t>
            </a:r>
            <a:r>
              <a:rPr lang="fr-CH" smtClean="0"/>
              <a:t>API</a:t>
            </a:r>
            <a:endParaRPr lang="fr-CH" smtClean="0"/>
          </a:p>
          <a:p>
            <a:r>
              <a:rPr lang="fr-CH" smtClean="0"/>
              <a:t>«testbed» for OSCAR/Surface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9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API OSCAR/Surface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mtClean="0"/>
              <a:t>API = application programming interface</a:t>
            </a:r>
          </a:p>
          <a:p>
            <a:r>
              <a:rPr lang="fr-CH" smtClean="0"/>
              <a:t>Access information in machine readable format</a:t>
            </a:r>
            <a:endParaRPr lang="fr-CH" smtClean="0"/>
          </a:p>
          <a:p>
            <a:r>
              <a:rPr lang="fr-CH" smtClean="0"/>
              <a:t>Submit information programatically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2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OSCAR/Surface API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smtClean="0"/>
              <a:t>Get a machine readable list</a:t>
            </a:r>
            <a:endParaRPr lang="fr-CH" smtClean="0"/>
          </a:p>
          <a:p>
            <a:r>
              <a:rPr lang="fr-CH" smtClean="0"/>
              <a:t>Accesible </a:t>
            </a:r>
            <a:r>
              <a:rPr lang="fr-CH" smtClean="0"/>
              <a:t>via URL</a:t>
            </a:r>
            <a:r>
              <a:rPr lang="fr-CH" smtClean="0"/>
              <a:t>:</a:t>
            </a:r>
          </a:p>
          <a:p>
            <a:r>
              <a:rPr lang="fr-CH" smtClean="0"/>
              <a:t>Parametres </a:t>
            </a:r>
            <a:r>
              <a:rPr lang="fr-CH" smtClean="0"/>
              <a:t>similat to the UI</a:t>
            </a:r>
            <a:endParaRPr lang="fr-CH" smtClean="0"/>
          </a:p>
          <a:p>
            <a:r>
              <a:rPr lang="en-US"/>
              <a:t>https://</a:t>
            </a:r>
            <a:r>
              <a:rPr lang="en-US" smtClean="0"/>
              <a:t>oscar.wmo.int/surface/rest/api/search/station</a:t>
            </a:r>
            <a:r>
              <a:rPr lang="en-US" smtClean="0"/>
              <a:t>?</a:t>
            </a:r>
            <a:br>
              <a:rPr lang="en-US" smtClean="0"/>
            </a:br>
            <a:r>
              <a:rPr lang="en-US" b="1" smtClean="0"/>
              <a:t>programAffiliation=GOS</a:t>
            </a:r>
            <a:r>
              <a:rPr lang="en-US" smtClean="0"/>
              <a:t>&amp;</a:t>
            </a:r>
            <a:r>
              <a:rPr lang="en-US" b="1" smtClean="0"/>
              <a:t>territoryName=SEN</a:t>
            </a:r>
            <a:endParaRPr lang="en-US" b="1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457" y="1065213"/>
            <a:ext cx="3505516" cy="3448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151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Try it out!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8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Different 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H" smtClean="0"/>
              <a:t>Download a statin in XML format (machine readable)</a:t>
            </a:r>
            <a:endParaRPr lang="fr-CH" smtClean="0"/>
          </a:p>
          <a:p>
            <a:endParaRPr lang="fr-CH"/>
          </a:p>
          <a:p>
            <a:endParaRPr lang="fr-CH" smtClean="0"/>
          </a:p>
          <a:p>
            <a:endParaRPr lang="fr-CH"/>
          </a:p>
          <a:p>
            <a:endParaRPr lang="fr-CH" smtClean="0"/>
          </a:p>
          <a:p>
            <a:endParaRPr lang="fr-CH"/>
          </a:p>
          <a:p>
            <a:r>
              <a:rPr lang="fr-CH" smtClean="0"/>
              <a:t>XML </a:t>
            </a:r>
            <a:r>
              <a:rPr lang="fr-CH" smtClean="0"/>
              <a:t>allows to integrate the information into an IT process</a:t>
            </a:r>
            <a:endParaRPr lang="fr-CH" smtClean="0"/>
          </a:p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278983"/>
            <a:ext cx="5267325" cy="2593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46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mtClean="0"/>
              <a:t>Upload a station to OSCAR/Surface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smtClean="0"/>
              <a:t>Upload a station in XML format to</a:t>
            </a:r>
            <a:r>
              <a:rPr lang="fr-CH" smtClean="0"/>
              <a:t/>
            </a:r>
            <a:br>
              <a:rPr lang="fr-CH" smtClean="0"/>
            </a:br>
            <a:r>
              <a:rPr lang="fr-CH" smtClean="0"/>
              <a:t>OSCAR/Surface</a:t>
            </a:r>
            <a:endParaRPr lang="fr-CH" smtClean="0"/>
          </a:p>
          <a:p>
            <a:r>
              <a:rPr lang="fr-CH" smtClean="0"/>
              <a:t>Upload several stations at the same time quickly</a:t>
            </a:r>
            <a:endParaRPr lang="fr-CH" smtClean="0"/>
          </a:p>
          <a:p>
            <a:r>
              <a:rPr lang="fr-CH" smtClean="0"/>
              <a:t>Link to existing databases</a:t>
            </a:r>
            <a:r>
              <a:rPr lang="fr-CH" smtClean="0"/>
              <a:t/>
            </a:r>
            <a:br>
              <a:rPr lang="fr-CH" smtClean="0"/>
            </a:br>
            <a:r>
              <a:rPr lang="fr-CH" smtClean="0"/>
              <a:t>des bases de doneés existantes</a:t>
            </a:r>
          </a:p>
          <a:p>
            <a:r>
              <a:rPr lang="fr-CH" smtClean="0"/>
              <a:t>More details on XML in next presentation</a:t>
            </a: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692" y="1495425"/>
            <a:ext cx="1667561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345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Let’s try it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17638"/>
            <a:ext cx="7915275" cy="243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606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Access rights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mtClean="0"/>
              <a:t>OSCAR/Surface National Focal Point</a:t>
            </a:r>
            <a:endParaRPr lang="fr-CH" smtClean="0"/>
          </a:p>
          <a:p>
            <a:r>
              <a:rPr lang="fr-CH" smtClean="0"/>
              <a:t>The Focal Point can genrate a «token</a:t>
            </a:r>
            <a:r>
              <a:rPr lang="fr-CH" smtClean="0"/>
              <a:t>» </a:t>
            </a:r>
            <a:r>
              <a:rPr lang="fr-CH" smtClean="0"/>
              <a:t>to use the API in a programme </a:t>
            </a:r>
          </a:p>
          <a:p>
            <a:r>
              <a:rPr lang="fr-CH" smtClean="0"/>
              <a:t>Example </a:t>
            </a:r>
            <a:r>
              <a:rPr lang="fr-CH"/>
              <a:t>token: «7d0efe16-6473-4754-ad3c-e01f0434a81e»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MO_BLU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WMO_BLUE_Powerpoint_en_fr</Template>
  <TotalTime>124</TotalTime>
  <Words>377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WMO_BLUE_Powerpoint_en_fr</vt:lpstr>
      <vt:lpstr>PowerPoint Presentation</vt:lpstr>
      <vt:lpstr>Objectives</vt:lpstr>
      <vt:lpstr>API OSCAR/Surface</vt:lpstr>
      <vt:lpstr>OSCAR/Surface API</vt:lpstr>
      <vt:lpstr>Try it out!</vt:lpstr>
      <vt:lpstr>Different example</vt:lpstr>
      <vt:lpstr>Upload a station to OSCAR/Surface</vt:lpstr>
      <vt:lpstr>Let’s try it </vt:lpstr>
      <vt:lpstr>Access rights</vt:lpstr>
      <vt:lpstr>«testbed»</vt:lpstr>
      <vt:lpstr>More information</vt:lpstr>
      <vt:lpstr>PowerPoint Presentation</vt:lpstr>
    </vt:vector>
  </TitlesOfParts>
  <Company>WMO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 Proescholdt</dc:creator>
  <cp:lastModifiedBy>Timo Proescholdt</cp:lastModifiedBy>
  <cp:revision>150</cp:revision>
  <cp:lastPrinted>2017-05-09T06:04:30Z</cp:lastPrinted>
  <dcterms:created xsi:type="dcterms:W3CDTF">2016-05-31T14:56:00Z</dcterms:created>
  <dcterms:modified xsi:type="dcterms:W3CDTF">2019-04-18T05:47:30Z</dcterms:modified>
</cp:coreProperties>
</file>