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notesMasterIdLst>
    <p:notesMasterId r:id="rId19"/>
  </p:notesMasterIdLst>
  <p:sldIdLst>
    <p:sldId id="256" r:id="rId5"/>
    <p:sldId id="315" r:id="rId6"/>
    <p:sldId id="316" r:id="rId7"/>
    <p:sldId id="322" r:id="rId8"/>
    <p:sldId id="324" r:id="rId9"/>
    <p:sldId id="325" r:id="rId10"/>
    <p:sldId id="326" r:id="rId11"/>
    <p:sldId id="327" r:id="rId12"/>
    <p:sldId id="328" r:id="rId13"/>
    <p:sldId id="329" r:id="rId14"/>
    <p:sldId id="330" r:id="rId15"/>
    <p:sldId id="331" r:id="rId16"/>
    <p:sldId id="332" r:id="rId17"/>
    <p:sldId id="258" r:id="rId1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882" autoAdjust="0"/>
    <p:restoredTop sz="94660"/>
  </p:normalViewPr>
  <p:slideViewPr>
    <p:cSldViewPr snapToGrid="0" snapToObjects="1">
      <p:cViewPr varScale="1">
        <p:scale>
          <a:sx n="112" d="100"/>
          <a:sy n="112" d="100"/>
        </p:scale>
        <p:origin x="-924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1836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3" Type="http://schemas.openxmlformats.org/officeDocument/2006/relationships/customXml" Target="../customXml/item3.xml"/><Relationship Id="rId21" Type="http://schemas.openxmlformats.org/officeDocument/2006/relationships/viewProps" Target="view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theme" Target="theme/theme1.xml"/></Relationships>
</file>

<file path=ppt/media/image1.jpg>
</file>

<file path=ppt/media/image2.jpg>
</file>

<file path=ppt/media/image3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27DE5CF-6814-4909-B708-F343D93A7061}" type="datetimeFigureOut">
              <a:rPr lang="en-US" smtClean="0"/>
              <a:t>15/06/2018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5E743E5-4380-40C3-9838-204ECE7E0F7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06430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ES_tradnl" dirty="0" smtClean="0"/>
              <a:t>De acuerdo con…</a:t>
            </a:r>
            <a:endParaRPr lang="es-ES_trad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5E743E5-4380-40C3-9838-204ECE7E0F7B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240559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46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  <p:pic>
        <p:nvPicPr>
          <p:cNvPr id="7" name="Picture 6" descr="wmo2016_powerpoint_standard_v2-2.jp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151694"/>
            <a:ext cx="1988820" cy="1714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009313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018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663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64548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37271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3129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55096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4843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jp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  <p:pic>
        <p:nvPicPr>
          <p:cNvPr id="7" name="Picture 6" descr="wmo2016_powerpoint_standard_v2-2.jpg"/>
          <p:cNvPicPr>
            <a:picLocks noChangeAspect="1"/>
          </p:cNvPicPr>
          <p:nvPr/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151694"/>
            <a:ext cx="1988820" cy="1714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536171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wmo2016_powerpoint_standard_v2_dark-1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59377" y="-29123"/>
            <a:ext cx="9180000" cy="6887123"/>
          </a:xfrm>
          <a:prstGeom prst="rect">
            <a:avLst/>
          </a:prstGeom>
        </p:spPr>
      </p:pic>
      <p:sp>
        <p:nvSpPr>
          <p:cNvPr id="6" name="Title 1"/>
          <p:cNvSpPr txBox="1">
            <a:spLocks/>
          </p:cNvSpPr>
          <p:nvPr/>
        </p:nvSpPr>
        <p:spPr>
          <a:xfrm>
            <a:off x="743808" y="627431"/>
            <a:ext cx="8229600" cy="4545069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2500"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lvl="0">
              <a:defRPr sz="1800" b="0"/>
            </a:pPr>
            <a:r>
              <a:rPr lang="es-ES_tradnl" sz="42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Resultados de la Sesión  17  de la AR IV,</a:t>
            </a:r>
          </a:p>
          <a:p>
            <a:pPr lvl="0">
              <a:defRPr sz="1800" b="0"/>
            </a:pPr>
            <a:r>
              <a:rPr lang="es-ES_tradnl" sz="42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relevante para el WIGOS: el R-WIP</a:t>
            </a:r>
          </a:p>
          <a:p>
            <a:pPr lvl="0">
              <a:defRPr sz="1800" b="0"/>
            </a:pPr>
            <a:endParaRPr lang="es-ES_tradnl" sz="4000" dirty="0"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0">
              <a:defRPr sz="1800" b="0"/>
            </a:pPr>
            <a:r>
              <a:rPr lang="es-ES_tradnl" sz="3000" b="1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Luís </a:t>
            </a:r>
            <a:r>
              <a:rPr lang="es-ES_tradnl" sz="3000" b="1" dirty="0" err="1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Nunes</a:t>
            </a:r>
            <a:endParaRPr lang="es-ES_tradnl" sz="3000" b="1" dirty="0"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0">
              <a:defRPr sz="1800" b="0"/>
            </a:pPr>
            <a:r>
              <a:rPr lang="es-ES_tradnl" sz="300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Oficina de WIGOS</a:t>
            </a:r>
          </a:p>
          <a:p>
            <a:pPr lvl="0">
              <a:defRPr sz="1800" b="0"/>
            </a:pPr>
            <a:endParaRPr lang="es-ES_tradnl" sz="3000" dirty="0"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0">
              <a:defRPr sz="1800" b="0"/>
            </a:pPr>
            <a:r>
              <a:rPr lang="es-ES_tradnl" sz="300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Créditos:</a:t>
            </a:r>
          </a:p>
          <a:p>
            <a:pPr lvl="0">
              <a:defRPr sz="1800" b="0"/>
            </a:pPr>
            <a:r>
              <a:rPr lang="es-ES_tradnl" sz="30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Albert </a:t>
            </a:r>
            <a:r>
              <a:rPr lang="es-ES_tradnl" sz="3000" dirty="0" err="1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Martis</a:t>
            </a:r>
            <a:r>
              <a:rPr lang="es-ES_tradnl" sz="30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(</a:t>
            </a:r>
            <a:r>
              <a:rPr lang="es-ES_tradnl" sz="3000" dirty="0" err="1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Curaçao</a:t>
            </a:r>
            <a:r>
              <a:rPr lang="es-ES_tradnl" sz="30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&amp; Sint </a:t>
            </a:r>
            <a:r>
              <a:rPr lang="es-ES_tradnl" sz="3000" dirty="0" err="1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Marteen</a:t>
            </a:r>
            <a:r>
              <a:rPr lang="es-ES_tradnl" sz="30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</a:p>
          <a:p>
            <a:pPr lvl="0">
              <a:defRPr sz="1800" b="0"/>
            </a:pPr>
            <a:r>
              <a:rPr lang="es-ES_tradnl" sz="30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Vicepresidente de la AR IV</a:t>
            </a:r>
            <a:endParaRPr lang="es-ES_tradnl" sz="3000" dirty="0"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3892606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s-ES_tradnl" sz="3600" dirty="0" smtClean="0">
                <a:solidFill>
                  <a:schemeClr val="accent1"/>
                </a:solidFill>
              </a:rPr>
              <a:t>Plan regional de Ejecución 2017-2020</a:t>
            </a:r>
            <a:br>
              <a:rPr lang="es-ES_tradnl" sz="3600" dirty="0" smtClean="0">
                <a:solidFill>
                  <a:schemeClr val="accent1"/>
                </a:solidFill>
              </a:rPr>
            </a:br>
            <a:r>
              <a:rPr lang="es-ES_tradnl" sz="3600" dirty="0" smtClean="0">
                <a:solidFill>
                  <a:schemeClr val="accent1"/>
                </a:solidFill>
              </a:rPr>
              <a:t> </a:t>
            </a:r>
            <a:r>
              <a:rPr lang="es-ES_tradnl" sz="3600" b="1" dirty="0" smtClean="0">
                <a:solidFill>
                  <a:schemeClr val="accent1"/>
                </a:solidFill>
              </a:rPr>
              <a:t>Desarrollo de la capacidad </a:t>
            </a:r>
            <a:endParaRPr lang="es-ES_tradnl" sz="36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lvl="0"/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prestar asistencia a los Miembros de la Región para establecer o mejorar </a:t>
            </a:r>
            <a:r>
              <a:rPr lang="es-ES" sz="2400" b="1" dirty="0">
                <a:latin typeface="Arial" panose="020B0604020202020204" pitchFamily="34" charset="0"/>
                <a:cs typeface="Arial" panose="020B0604020202020204" pitchFamily="34" charset="0"/>
              </a:rPr>
              <a:t>mandatos y políticas institucionales 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que permitan la ejecución, explotación y gestión eficaces de los sistemas de observación;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/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subsanar las deficiencias existentes en el diseño, la </a:t>
            </a:r>
            <a:r>
              <a:rPr lang="es-ES" sz="2400" b="1" dirty="0">
                <a:latin typeface="Arial" panose="020B0604020202020204" pitchFamily="34" charset="0"/>
                <a:cs typeface="Arial" panose="020B0604020202020204" pitchFamily="34" charset="0"/>
              </a:rPr>
              <a:t>explotación y el mantenimiento de los sistemas de observación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 del </a:t>
            </a:r>
            <a:r>
              <a:rPr lang="es-ES" sz="2400" dirty="0" err="1">
                <a:latin typeface="Arial" panose="020B0604020202020204" pitchFamily="34" charset="0"/>
                <a:cs typeface="Arial" panose="020B0604020202020204" pitchFamily="34" charset="0"/>
              </a:rPr>
              <a:t>WIGOS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, en particular tanto el desarrollo de infraestructuras como de capacidad humana; y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/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la innovación tecnológica, la transferencia de tecnología, la asistencia técnica y las herramientas de apoyo a la toma de decisiones.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847030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s-ES_tradnl" sz="3600" dirty="0" smtClean="0">
                <a:solidFill>
                  <a:schemeClr val="accent1"/>
                </a:solidFill>
              </a:rPr>
              <a:t>Plan regional de Ejecución 2017-2020</a:t>
            </a:r>
            <a:br>
              <a:rPr lang="es-ES_tradnl" sz="3600" dirty="0" smtClean="0">
                <a:solidFill>
                  <a:schemeClr val="accent1"/>
                </a:solidFill>
              </a:rPr>
            </a:br>
            <a:r>
              <a:rPr lang="es-ES_tradnl" sz="3600" dirty="0" smtClean="0">
                <a:solidFill>
                  <a:schemeClr val="accent1"/>
                </a:solidFill>
              </a:rPr>
              <a:t> </a:t>
            </a:r>
            <a:r>
              <a:rPr lang="es-ES_tradnl" sz="3600" b="1" dirty="0" smtClean="0">
                <a:solidFill>
                  <a:schemeClr val="accent1"/>
                </a:solidFill>
              </a:rPr>
              <a:t>Evaluación y Gestión de Riesgos  </a:t>
            </a:r>
            <a:endParaRPr lang="es-ES_tradnl" sz="36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441140" cy="4525963"/>
          </a:xfrm>
        </p:spPr>
        <p:txBody>
          <a:bodyPr>
            <a:normAutofit/>
          </a:bodyPr>
          <a:lstStyle/>
          <a:p>
            <a:r>
              <a:rPr lang="es-ES" sz="2800" dirty="0">
                <a:latin typeface="Arial" panose="020B0604020202020204" pitchFamily="34" charset="0"/>
                <a:cs typeface="Arial" panose="020B0604020202020204" pitchFamily="34" charset="0"/>
              </a:rPr>
              <a:t>capacidad </a:t>
            </a:r>
            <a:r>
              <a:rPr lang="es-ES" sz="2800" b="1" dirty="0">
                <a:latin typeface="Arial" panose="020B0604020202020204" pitchFamily="34" charset="0"/>
                <a:cs typeface="Arial" panose="020B0604020202020204" pitchFamily="34" charset="0"/>
              </a:rPr>
              <a:t>humana</a:t>
            </a:r>
            <a:r>
              <a:rPr lang="es-ES" sz="2800" dirty="0">
                <a:latin typeface="Arial" panose="020B0604020202020204" pitchFamily="34" charset="0"/>
                <a:cs typeface="Arial" panose="020B0604020202020204" pitchFamily="34" charset="0"/>
              </a:rPr>
              <a:t> en los </a:t>
            </a:r>
            <a:r>
              <a:rPr lang="es-ES" sz="2800" dirty="0" err="1">
                <a:latin typeface="Arial" panose="020B0604020202020204" pitchFamily="34" charset="0"/>
                <a:cs typeface="Arial" panose="020B0604020202020204" pitchFamily="34" charset="0"/>
              </a:rPr>
              <a:t>SMHN</a:t>
            </a:r>
            <a:r>
              <a:rPr lang="es-ES" sz="2800" dirty="0">
                <a:latin typeface="Arial" panose="020B0604020202020204" pitchFamily="34" charset="0"/>
                <a:cs typeface="Arial" panose="020B0604020202020204" pitchFamily="34" charset="0"/>
              </a:rPr>
              <a:t> y la Secretaría</a:t>
            </a:r>
            <a:r>
              <a:rPr lang="es-E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;</a:t>
            </a:r>
            <a:r>
              <a:rPr lang="es-ES" sz="28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es-ES_trad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s-E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recursos </a:t>
            </a:r>
            <a:r>
              <a:rPr lang="es-ES" sz="2800" b="1" dirty="0">
                <a:latin typeface="Arial" panose="020B0604020202020204" pitchFamily="34" charset="0"/>
                <a:cs typeface="Arial" panose="020B0604020202020204" pitchFamily="34" charset="0"/>
              </a:rPr>
              <a:t>económicos</a:t>
            </a:r>
            <a:r>
              <a:rPr lang="es-ES" sz="2800" dirty="0">
                <a:latin typeface="Arial" panose="020B0604020202020204" pitchFamily="34" charset="0"/>
                <a:cs typeface="Arial" panose="020B0604020202020204" pitchFamily="34" charset="0"/>
              </a:rPr>
              <a:t>;</a:t>
            </a:r>
            <a:endParaRPr lang="es-ES_trad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s-E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capacidad </a:t>
            </a:r>
            <a:r>
              <a:rPr lang="es-ES" sz="2800" dirty="0">
                <a:latin typeface="Arial" panose="020B0604020202020204" pitchFamily="34" charset="0"/>
                <a:cs typeface="Arial" panose="020B0604020202020204" pitchFamily="34" charset="0"/>
              </a:rPr>
              <a:t>de participación de las </a:t>
            </a:r>
            <a:r>
              <a:rPr lang="es-ES" sz="2800" b="1" dirty="0">
                <a:latin typeface="Arial" panose="020B0604020202020204" pitchFamily="34" charset="0"/>
                <a:cs typeface="Arial" panose="020B0604020202020204" pitchFamily="34" charset="0"/>
              </a:rPr>
              <a:t>organizaciones asociadas</a:t>
            </a:r>
            <a:r>
              <a:rPr lang="es-ES" sz="2800" dirty="0">
                <a:latin typeface="Arial" panose="020B0604020202020204" pitchFamily="34" charset="0"/>
                <a:cs typeface="Arial" panose="020B0604020202020204" pitchFamily="34" charset="0"/>
              </a:rPr>
              <a:t>;</a:t>
            </a:r>
            <a:endParaRPr lang="es-ES_trad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s-E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incapacidad </a:t>
            </a:r>
            <a:r>
              <a:rPr lang="es-ES" sz="2800" dirty="0">
                <a:latin typeface="Arial" panose="020B0604020202020204" pitchFamily="34" charset="0"/>
                <a:cs typeface="Arial" panose="020B0604020202020204" pitchFamily="34" charset="0"/>
              </a:rPr>
              <a:t>de los </a:t>
            </a:r>
            <a:r>
              <a:rPr lang="es-ES" sz="2800" b="1" dirty="0">
                <a:latin typeface="Arial" panose="020B0604020202020204" pitchFamily="34" charset="0"/>
                <a:cs typeface="Arial" panose="020B0604020202020204" pitchFamily="34" charset="0"/>
              </a:rPr>
              <a:t>Miembros</a:t>
            </a:r>
            <a:r>
              <a:rPr lang="es-ES" sz="2800" dirty="0">
                <a:latin typeface="Arial" panose="020B0604020202020204" pitchFamily="34" charset="0"/>
                <a:cs typeface="Arial" panose="020B0604020202020204" pitchFamily="34" charset="0"/>
              </a:rPr>
              <a:t> de una participación plena, y</a:t>
            </a:r>
            <a:endParaRPr lang="es-ES_tradnl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s-E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puntualidad </a:t>
            </a:r>
            <a:r>
              <a:rPr lang="es-ES" sz="2800" dirty="0">
                <a:latin typeface="Arial" panose="020B0604020202020204" pitchFamily="34" charset="0"/>
                <a:cs typeface="Arial" panose="020B0604020202020204" pitchFamily="34" charset="0"/>
              </a:rPr>
              <a:t>del </a:t>
            </a:r>
            <a:r>
              <a:rPr lang="es-ES" sz="2800" b="1" dirty="0">
                <a:latin typeface="Arial" panose="020B0604020202020204" pitchFamily="34" charset="0"/>
                <a:cs typeface="Arial" panose="020B0604020202020204" pitchFamily="34" charset="0"/>
              </a:rPr>
              <a:t>material orientativo</a:t>
            </a:r>
            <a:r>
              <a:rPr lang="es-ES" sz="2800" dirty="0">
                <a:latin typeface="Arial" panose="020B0604020202020204" pitchFamily="34" charset="0"/>
                <a:cs typeface="Arial" panose="020B0604020202020204" pitchFamily="34" charset="0"/>
              </a:rPr>
              <a:t> del Plan de ejecución del </a:t>
            </a:r>
            <a:r>
              <a:rPr lang="es-ES" sz="2800" dirty="0" err="1">
                <a:latin typeface="Arial" panose="020B0604020202020204" pitchFamily="34" charset="0"/>
                <a:cs typeface="Arial" panose="020B0604020202020204" pitchFamily="34" charset="0"/>
              </a:rPr>
              <a:t>WIGOS</a:t>
            </a:r>
            <a:r>
              <a:rPr lang="es-ES" sz="28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s-ES_tradnl" sz="2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314351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s-ES_tradnl" sz="3600" b="1" dirty="0">
                <a:solidFill>
                  <a:schemeClr val="accent1"/>
                </a:solidFill>
              </a:rPr>
              <a:t>E</a:t>
            </a:r>
            <a:r>
              <a:rPr lang="es-ES_tradnl" sz="3600" b="1" dirty="0" smtClean="0">
                <a:solidFill>
                  <a:schemeClr val="accent1"/>
                </a:solidFill>
              </a:rPr>
              <a:t>stablecimiento de centros regionales de WIGOS  (RWC)</a:t>
            </a:r>
            <a:endParaRPr lang="es-ES_tradnl" sz="36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s-ES" dirty="0"/>
              <a:t>De conformidad con la </a:t>
            </a:r>
            <a:r>
              <a:rPr lang="es-ES" b="1" dirty="0"/>
              <a:t>decisión del Decimoséptimo Congreso Meteorológico Mundial</a:t>
            </a:r>
            <a:r>
              <a:rPr lang="es-ES" dirty="0"/>
              <a:t> (2015), la elaboración del marco conceptual y la implantación de los </a:t>
            </a:r>
            <a:r>
              <a:rPr lang="es-ES" b="1" dirty="0"/>
              <a:t>centros regionales del WIGOS son una de las cinco esferas prioritarias de la fase </a:t>
            </a:r>
            <a:r>
              <a:rPr lang="es-ES" b="1" dirty="0" err="1"/>
              <a:t>preoperativa</a:t>
            </a:r>
            <a:r>
              <a:rPr lang="es-ES" b="1" dirty="0"/>
              <a:t> del WIGOS </a:t>
            </a:r>
            <a:r>
              <a:rPr lang="es-ES" dirty="0"/>
              <a:t>en el período 2016-2019</a:t>
            </a:r>
            <a:r>
              <a:rPr lang="es-ES" dirty="0" smtClean="0"/>
              <a:t>.</a:t>
            </a:r>
          </a:p>
          <a:p>
            <a:r>
              <a:rPr lang="es-ES" dirty="0" smtClean="0"/>
              <a:t>Dichos </a:t>
            </a:r>
            <a:r>
              <a:rPr lang="es-ES" dirty="0"/>
              <a:t>centros cumplirán una función fundamental para </a:t>
            </a:r>
            <a:r>
              <a:rPr lang="es-ES" b="1" dirty="0"/>
              <a:t>promover la ejecución del WIGOS dentro de cada Región</a:t>
            </a:r>
            <a:r>
              <a:rPr lang="es-ES" dirty="0"/>
              <a:t> (o subregión) y facilitarán la coordinación regional y el apoyo técnico a los Miembros.</a:t>
            </a: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39262857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s-ES_tradnl" dirty="0" smtClean="0">
                <a:solidFill>
                  <a:schemeClr val="accent1"/>
                </a:solidFill>
              </a:rPr>
              <a:t>  </a:t>
            </a:r>
            <a:endParaRPr lang="es-ES_tradnl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74638"/>
            <a:ext cx="8577618" cy="6180753"/>
          </a:xfrm>
        </p:spPr>
        <p:txBody>
          <a:bodyPr>
            <a:noAutofit/>
          </a:bodyPr>
          <a:lstStyle/>
          <a:p>
            <a:pPr marL="342900" lvl="1" indent="-342900">
              <a:buFont typeface="Arial"/>
              <a:buChar char="•"/>
            </a:pPr>
            <a:r>
              <a:rPr lang="nl-NL" sz="3200" dirty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Proyecto piloto de Red regional de observaciones </a:t>
            </a:r>
            <a:r>
              <a:rPr lang="nl-NL" sz="3200" dirty="0" smtClean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basicas</a:t>
            </a:r>
          </a:p>
          <a:p>
            <a:pPr marL="742950" lvl="2" indent="-342900"/>
            <a:r>
              <a:rPr lang="es-ES" dirty="0">
                <a:latin typeface="Arial" panose="020B0604020202020204" pitchFamily="34" charset="0"/>
                <a:cs typeface="Arial" panose="020B0604020202020204" pitchFamily="34" charset="0"/>
              </a:rPr>
              <a:t>Decide establecer una Red regional de observaciones básicas </a:t>
            </a:r>
            <a:r>
              <a:rPr lang="es-ES" dirty="0" smtClean="0">
                <a:latin typeface="Arial" panose="020B0604020202020204" pitchFamily="34" charset="0"/>
                <a:cs typeface="Arial" panose="020B0604020202020204" pitchFamily="34" charset="0"/>
              </a:rPr>
              <a:t>(RBON) piloto </a:t>
            </a:r>
            <a:r>
              <a:rPr lang="es-ES" dirty="0">
                <a:latin typeface="Arial" panose="020B0604020202020204" pitchFamily="34" charset="0"/>
                <a:cs typeface="Arial" panose="020B0604020202020204" pitchFamily="34" charset="0"/>
              </a:rPr>
              <a:t>para la Asociación Regional IV, compuesta inicialmente por la fusión de todas las estaciones de la RSBR y la RCBR de la </a:t>
            </a:r>
            <a:r>
              <a:rPr lang="es-ES" dirty="0" smtClean="0">
                <a:latin typeface="Arial" panose="020B0604020202020204" pitchFamily="34" charset="0"/>
                <a:cs typeface="Arial" panose="020B0604020202020204" pitchFamily="34" charset="0"/>
              </a:rPr>
              <a:t>AR </a:t>
            </a:r>
            <a:r>
              <a:rPr lang="es-ES" dirty="0">
                <a:latin typeface="Arial" panose="020B0604020202020204" pitchFamily="34" charset="0"/>
                <a:cs typeface="Arial" panose="020B0604020202020204" pitchFamily="34" charset="0"/>
              </a:rPr>
              <a:t>IV;</a:t>
            </a:r>
          </a:p>
          <a:p>
            <a:pPr marL="742950" lvl="2" indent="-342900"/>
            <a:r>
              <a:rPr lang="es-ES" dirty="0">
                <a:latin typeface="Arial" panose="020B0604020202020204" pitchFamily="34" charset="0"/>
                <a:cs typeface="Arial" panose="020B0604020202020204" pitchFamily="34" charset="0"/>
              </a:rPr>
              <a:t>Pide al órgano de trabajo de la </a:t>
            </a:r>
            <a:r>
              <a:rPr lang="es-ES" dirty="0" smtClean="0">
                <a:latin typeface="Arial" panose="020B0604020202020204" pitchFamily="34" charset="0"/>
                <a:cs typeface="Arial" panose="020B0604020202020204" pitchFamily="34" charset="0"/>
              </a:rPr>
              <a:t>AR </a:t>
            </a:r>
            <a:r>
              <a:rPr lang="es-ES" dirty="0">
                <a:latin typeface="Arial" panose="020B0604020202020204" pitchFamily="34" charset="0"/>
                <a:cs typeface="Arial" panose="020B0604020202020204" pitchFamily="34" charset="0"/>
              </a:rPr>
              <a:t>IV sobre el </a:t>
            </a:r>
            <a:r>
              <a:rPr lang="es-ES" dirty="0" smtClean="0">
                <a:latin typeface="Arial" panose="020B0604020202020204" pitchFamily="34" charset="0"/>
                <a:cs typeface="Arial" panose="020B0604020202020204" pitchFamily="34" charset="0"/>
              </a:rPr>
              <a:t>SIO (WIS) </a:t>
            </a:r>
            <a:r>
              <a:rPr lang="es-ES" dirty="0">
                <a:latin typeface="Arial" panose="020B0604020202020204" pitchFamily="34" charset="0"/>
                <a:cs typeface="Arial" panose="020B0604020202020204" pitchFamily="34" charset="0"/>
              </a:rPr>
              <a:t>y el </a:t>
            </a:r>
            <a:r>
              <a:rPr lang="es-ES" dirty="0" smtClean="0">
                <a:latin typeface="Arial" panose="020B0604020202020204" pitchFamily="34" charset="0"/>
                <a:cs typeface="Arial" panose="020B0604020202020204" pitchFamily="34" charset="0"/>
              </a:rPr>
              <a:t>WIGOS </a:t>
            </a:r>
            <a:r>
              <a:rPr lang="es-ES" dirty="0">
                <a:latin typeface="Arial" panose="020B0604020202020204" pitchFamily="34" charset="0"/>
                <a:cs typeface="Arial" panose="020B0604020202020204" pitchFamily="34" charset="0"/>
              </a:rPr>
              <a:t>que examine las candidaturas de las estaciones propuestas por los Miembros para integrar la </a:t>
            </a:r>
            <a:r>
              <a:rPr lang="es-ES" dirty="0" smtClean="0">
                <a:latin typeface="Arial" panose="020B0604020202020204" pitchFamily="34" charset="0"/>
                <a:cs typeface="Arial" panose="020B0604020202020204" pitchFamily="34" charset="0"/>
              </a:rPr>
              <a:t>RBON, </a:t>
            </a:r>
            <a:r>
              <a:rPr lang="es-ES" dirty="0">
                <a:latin typeface="Arial" panose="020B0604020202020204" pitchFamily="34" charset="0"/>
                <a:cs typeface="Arial" panose="020B0604020202020204" pitchFamily="34" charset="0"/>
              </a:rPr>
              <a:t>y que formule recomendaciones al presidente de la Asociación Regional para que las incluya en la </a:t>
            </a:r>
            <a:r>
              <a:rPr lang="es-ES" b="1" dirty="0" smtClean="0">
                <a:latin typeface="Arial" panose="020B0604020202020204" pitchFamily="34" charset="0"/>
                <a:cs typeface="Arial" panose="020B0604020202020204" pitchFamily="34" charset="0"/>
              </a:rPr>
              <a:t>RBON piloto </a:t>
            </a:r>
            <a:r>
              <a:rPr lang="es-ES" b="1" dirty="0">
                <a:latin typeface="Arial" panose="020B0604020202020204" pitchFamily="34" charset="0"/>
                <a:cs typeface="Arial" panose="020B0604020202020204" pitchFamily="34" charset="0"/>
              </a:rPr>
              <a:t>para la Asociación Regional </a:t>
            </a:r>
            <a:r>
              <a:rPr lang="es-ES" b="1" dirty="0" smtClean="0">
                <a:latin typeface="Arial" panose="020B0604020202020204" pitchFamily="34" charset="0"/>
                <a:cs typeface="Arial" panose="020B0604020202020204" pitchFamily="34" charset="0"/>
              </a:rPr>
              <a:t>IV</a:t>
            </a:r>
            <a:endParaRPr lang="nl-NL" dirty="0" smtClean="0">
              <a:solidFill>
                <a:schemeClr val="accent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883933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bldLvl="3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wmo2016_powerpoint_standard_v2_dark-3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80000" cy="6885000"/>
          </a:xfrm>
          <a:prstGeom prst="rect">
            <a:avLst/>
          </a:prstGeom>
        </p:spPr>
      </p:pic>
      <p:sp>
        <p:nvSpPr>
          <p:cNvPr id="6" name="Title 1"/>
          <p:cNvSpPr txBox="1">
            <a:spLocks/>
          </p:cNvSpPr>
          <p:nvPr/>
        </p:nvSpPr>
        <p:spPr>
          <a:xfrm>
            <a:off x="457200" y="2002370"/>
            <a:ext cx="8229600" cy="184081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4800" dirty="0" smtClean="0">
                <a:solidFill>
                  <a:schemeClr val="bg1"/>
                </a:solidFill>
              </a:rPr>
              <a:t>Thank you</a:t>
            </a:r>
          </a:p>
          <a:p>
            <a:r>
              <a:rPr lang="fr-CH" sz="5700" dirty="0" smtClean="0">
                <a:solidFill>
                  <a:schemeClr val="bg1"/>
                </a:solidFill>
              </a:rPr>
              <a:t>Gracias	</a:t>
            </a:r>
            <a:endParaRPr lang="en-US" sz="48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228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Contenido</a:t>
            </a:r>
            <a:r>
              <a:rPr lang="en-US" dirty="0" smtClean="0"/>
              <a:t> 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_tradnl" b="1" dirty="0" smtClean="0"/>
              <a:t>Plan Regional de Ejecución del </a:t>
            </a:r>
            <a:r>
              <a:rPr lang="es-ES_tradnl" b="1" dirty="0" err="1" smtClean="0"/>
              <a:t>WIGOS</a:t>
            </a:r>
            <a:r>
              <a:rPr lang="es-ES_tradnl" b="1" dirty="0" smtClean="0"/>
              <a:t> 2017-2020</a:t>
            </a:r>
          </a:p>
          <a:p>
            <a:r>
              <a:rPr lang="es-ES_tradnl" dirty="0" smtClean="0"/>
              <a:t>Establecimiento de centros regionales del </a:t>
            </a:r>
            <a:r>
              <a:rPr lang="es-ES_tradnl" dirty="0" err="1" smtClean="0"/>
              <a:t>WIGOS</a:t>
            </a:r>
            <a:r>
              <a:rPr lang="es-ES_tradnl" dirty="0" smtClean="0"/>
              <a:t> </a:t>
            </a:r>
          </a:p>
          <a:p>
            <a:r>
              <a:rPr lang="nl-NL" dirty="0" smtClean="0"/>
              <a:t>Red sinoptica basica regional y red climatologica basica regional </a:t>
            </a:r>
          </a:p>
          <a:p>
            <a:r>
              <a:rPr lang="nl-NL" dirty="0" smtClean="0"/>
              <a:t>Proyecto piloto de red regional de observacion basica </a:t>
            </a:r>
          </a:p>
        </p:txBody>
      </p:sp>
    </p:spTree>
    <p:extLst>
      <p:ext uri="{BB962C8B-B14F-4D97-AF65-F5344CB8AC3E}">
        <p14:creationId xmlns:p14="http://schemas.microsoft.com/office/powerpoint/2010/main" val="29634161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26365"/>
          </a:xfrm>
        </p:spPr>
        <p:txBody>
          <a:bodyPr>
            <a:normAutofit fontScale="90000"/>
          </a:bodyPr>
          <a:lstStyle/>
          <a:p>
            <a:pPr algn="l"/>
            <a:r>
              <a:rPr lang="es-ES_tradnl" b="1" dirty="0" smtClean="0">
                <a:solidFill>
                  <a:schemeClr val="accent1"/>
                </a:solidFill>
              </a:rPr>
              <a:t>Plan regional de Ejecución 2017-2020</a:t>
            </a:r>
            <a:endParaRPr lang="es-ES_tradnl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01004"/>
            <a:ext cx="8229600" cy="4925160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s-ES" sz="3600" dirty="0" err="1" smtClean="0"/>
              <a:t>Tien</a:t>
            </a:r>
            <a:r>
              <a:rPr lang="es-ES" sz="3600" dirty="0" smtClean="0"/>
              <a:t> en cuenta:</a:t>
            </a:r>
          </a:p>
          <a:p>
            <a:r>
              <a:rPr lang="es-ES" dirty="0" smtClean="0"/>
              <a:t>el </a:t>
            </a:r>
            <a:r>
              <a:rPr lang="es-ES" dirty="0"/>
              <a:t>Sistema Mundial Integrado de Sistemas de Observación de la OMM (WIGOS), como elemento fundamental de apoyo para satisfacer todas</a:t>
            </a:r>
            <a:r>
              <a:rPr lang="es-ES" dirty="0">
                <a:solidFill>
                  <a:schemeClr val="accent1"/>
                </a:solidFill>
              </a:rPr>
              <a:t> las prioridades </a:t>
            </a:r>
            <a:r>
              <a:rPr lang="es-ES" dirty="0"/>
              <a:t>de la OMM, puede ayudar a mejorar las operaciones integradas de los Miembros y a establecer asociaciones fructíferas que promoverán la mejora de </a:t>
            </a:r>
            <a:r>
              <a:rPr lang="es-ES" dirty="0">
                <a:solidFill>
                  <a:schemeClr val="accent1"/>
                </a:solidFill>
              </a:rPr>
              <a:t>los servicios meteorológicos, climáticos, hidrológicos y medioambientales conexos</a:t>
            </a:r>
            <a:r>
              <a:rPr lang="es-ES" dirty="0"/>
              <a:t>, </a:t>
            </a:r>
            <a:endParaRPr lang="es-ES_tradnl" dirty="0"/>
          </a:p>
          <a:p>
            <a:r>
              <a:rPr lang="es-ES" dirty="0" smtClean="0"/>
              <a:t>la </a:t>
            </a:r>
            <a:r>
              <a:rPr lang="es-ES" dirty="0"/>
              <a:t>función fundamental del </a:t>
            </a:r>
            <a:r>
              <a:rPr lang="es-ES" dirty="0" err="1"/>
              <a:t>WIGOS</a:t>
            </a:r>
            <a:r>
              <a:rPr lang="es-ES" dirty="0"/>
              <a:t> en la ejecución del </a:t>
            </a:r>
            <a:r>
              <a:rPr lang="es-ES" dirty="0">
                <a:solidFill>
                  <a:schemeClr val="accent1"/>
                </a:solidFill>
              </a:rPr>
              <a:t>Marco Mundial para los Servicios Climáticos, los servicios meteorológicos y de reducción de riesgos de desastre, los servicios meteorológicos aeronáuticos, las regiones polares y de alta montaña</a:t>
            </a:r>
            <a:r>
              <a:rPr lang="es-ES" dirty="0"/>
              <a:t>, y el desarrollo de la capacidad,</a:t>
            </a:r>
            <a:endParaRPr lang="es-ES_tradnl" dirty="0"/>
          </a:p>
          <a:p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19558721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79102"/>
            <a:ext cx="8229600" cy="940013"/>
          </a:xfrm>
        </p:spPr>
        <p:txBody>
          <a:bodyPr>
            <a:noAutofit/>
          </a:bodyPr>
          <a:lstStyle/>
          <a:p>
            <a:r>
              <a:rPr lang="es-ES_tradnl" sz="3400" dirty="0" smtClean="0">
                <a:solidFill>
                  <a:schemeClr val="accent1"/>
                </a:solidFill>
              </a:rPr>
              <a:t>Plan regional de Ejecución 2017-2020</a:t>
            </a:r>
            <a:br>
              <a:rPr lang="es-ES_tradnl" sz="3400" dirty="0" smtClean="0">
                <a:solidFill>
                  <a:schemeClr val="accent1"/>
                </a:solidFill>
              </a:rPr>
            </a:br>
            <a:r>
              <a:rPr lang="es-ES_tradnl" sz="3400" dirty="0" smtClean="0">
                <a:solidFill>
                  <a:schemeClr val="accent1"/>
                </a:solidFill>
              </a:rPr>
              <a:t> </a:t>
            </a:r>
            <a:r>
              <a:rPr lang="es-ES_tradnl" sz="3400" b="1" dirty="0" smtClean="0">
                <a:solidFill>
                  <a:schemeClr val="accent1"/>
                </a:solidFill>
              </a:rPr>
              <a:t>Gestión de la ejecución</a:t>
            </a:r>
            <a:endParaRPr lang="es-ES_tradnl" sz="34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3773" y="1091816"/>
            <a:ext cx="8884692" cy="5336279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</a:pPr>
            <a:r>
              <a:rPr lang="es-ES" sz="2800" dirty="0" smtClean="0"/>
              <a:t>Consejo Ejecutivo: </a:t>
            </a:r>
          </a:p>
          <a:p>
            <a:pPr lvl="1">
              <a:spcBef>
                <a:spcPts val="0"/>
              </a:spcBef>
            </a:pPr>
            <a:r>
              <a:rPr lang="es-ES" sz="2200" dirty="0" smtClean="0"/>
              <a:t>seguirá </a:t>
            </a:r>
            <a:r>
              <a:rPr lang="es-ES" sz="2200" dirty="0">
                <a:solidFill>
                  <a:srgbClr val="00B0F0"/>
                </a:solidFill>
              </a:rPr>
              <a:t>supervisando, orientando, evaluando </a:t>
            </a:r>
            <a:r>
              <a:rPr lang="es-ES" sz="2200" dirty="0"/>
              <a:t>y apoyando la ejecución general del </a:t>
            </a:r>
            <a:r>
              <a:rPr lang="es-ES" sz="2200" dirty="0" err="1" smtClean="0"/>
              <a:t>WIGOS</a:t>
            </a:r>
            <a:r>
              <a:rPr lang="es-ES" sz="2200" dirty="0" smtClean="0"/>
              <a:t> (</a:t>
            </a:r>
            <a:r>
              <a:rPr lang="es-ES" sz="2200" dirty="0" err="1" smtClean="0"/>
              <a:t>ICG</a:t>
            </a:r>
            <a:r>
              <a:rPr lang="es-ES" sz="2200" dirty="0" smtClean="0"/>
              <a:t> </a:t>
            </a:r>
            <a:r>
              <a:rPr lang="es-ES" sz="2200" dirty="0" err="1" smtClean="0"/>
              <a:t>WIGOS</a:t>
            </a:r>
            <a:r>
              <a:rPr lang="es-ES" sz="2200" dirty="0" smtClean="0"/>
              <a:t>)</a:t>
            </a:r>
          </a:p>
          <a:p>
            <a:pPr marL="342900" lvl="1" indent="-342900">
              <a:spcBef>
                <a:spcPts val="0"/>
              </a:spcBef>
              <a:buFont typeface="Arial"/>
              <a:buChar char="•"/>
            </a:pPr>
            <a:r>
              <a:rPr lang="es-ES" dirty="0" smtClean="0"/>
              <a:t>Asociación Regional (Grupo de Gestión)</a:t>
            </a:r>
          </a:p>
          <a:p>
            <a:pPr marL="742950" lvl="2" indent="-342900">
              <a:spcBef>
                <a:spcPts val="0"/>
              </a:spcBef>
            </a:pPr>
            <a:r>
              <a:rPr lang="es-ES" sz="2200" dirty="0">
                <a:solidFill>
                  <a:srgbClr val="00B0F0"/>
                </a:solidFill>
              </a:rPr>
              <a:t>coordinará la planificación y ejecución </a:t>
            </a:r>
            <a:r>
              <a:rPr lang="es-ES" sz="2200" dirty="0"/>
              <a:t>del WIGOS </a:t>
            </a:r>
            <a:r>
              <a:rPr lang="es-ES" sz="2200" dirty="0" smtClean="0"/>
              <a:t>regional (TT WIGOS)</a:t>
            </a:r>
            <a:endParaRPr lang="es-ES" sz="2200" dirty="0"/>
          </a:p>
          <a:p>
            <a:pPr marL="342900" lvl="1" indent="-342900">
              <a:spcBef>
                <a:spcPts val="0"/>
              </a:spcBef>
              <a:buFont typeface="Arial"/>
              <a:buChar char="•"/>
            </a:pPr>
            <a:r>
              <a:rPr lang="es-ES" sz="2400" dirty="0" smtClean="0"/>
              <a:t>Miembros de la Región (Representante Permanente) </a:t>
            </a:r>
          </a:p>
          <a:p>
            <a:pPr marL="742950" lvl="2" indent="-342900">
              <a:spcBef>
                <a:spcPts val="0"/>
              </a:spcBef>
            </a:pPr>
            <a:r>
              <a:rPr lang="es-ES" sz="2000" dirty="0" smtClean="0"/>
              <a:t>llevarán </a:t>
            </a:r>
            <a:r>
              <a:rPr lang="es-ES" sz="2000" dirty="0"/>
              <a:t>a cabo la planificación, </a:t>
            </a:r>
            <a:r>
              <a:rPr lang="es-ES" sz="2000" dirty="0">
                <a:solidFill>
                  <a:srgbClr val="00B0F0"/>
                </a:solidFill>
              </a:rPr>
              <a:t>la aplicación, la explotación </a:t>
            </a:r>
            <a:r>
              <a:rPr lang="es-ES" sz="2000" dirty="0"/>
              <a:t>y el mantenimiento de las redes y los programas nacionales de observación, sobre la base de las prácticas y procedimientos normalizados y recomendados establecidos en el Reglamento Técnico de la </a:t>
            </a:r>
            <a:r>
              <a:rPr lang="es-ES" sz="2000" dirty="0" err="1"/>
              <a:t>OMM</a:t>
            </a:r>
            <a:r>
              <a:rPr lang="es-ES" sz="2000" dirty="0"/>
              <a:t> y los correspondientes manuales de los sistemas de observación componentes del </a:t>
            </a:r>
            <a:r>
              <a:rPr lang="es-ES" sz="2000" dirty="0" err="1"/>
              <a:t>WIGOS</a:t>
            </a:r>
            <a:r>
              <a:rPr lang="es-ES" sz="2000" dirty="0"/>
              <a:t> (por ejemplo, el </a:t>
            </a:r>
            <a:r>
              <a:rPr lang="es-ES" sz="2000" dirty="0" err="1"/>
              <a:t>SMO</a:t>
            </a:r>
            <a:r>
              <a:rPr lang="es-ES" sz="2000" dirty="0"/>
              <a:t>, la </a:t>
            </a:r>
            <a:r>
              <a:rPr lang="es-ES" sz="2000" dirty="0" err="1"/>
              <a:t>VAG</a:t>
            </a:r>
            <a:r>
              <a:rPr lang="es-ES" sz="2000" dirty="0"/>
              <a:t>, el </a:t>
            </a:r>
            <a:r>
              <a:rPr lang="es-ES" sz="2000" dirty="0" err="1"/>
              <a:t>SOHO</a:t>
            </a:r>
            <a:r>
              <a:rPr lang="es-ES" sz="2000" dirty="0"/>
              <a:t> y la </a:t>
            </a:r>
            <a:r>
              <a:rPr lang="es-ES" sz="2000" dirty="0" err="1"/>
              <a:t>VCG</a:t>
            </a:r>
            <a:r>
              <a:rPr lang="es-ES" sz="2000" dirty="0"/>
              <a:t>). </a:t>
            </a:r>
            <a:endParaRPr lang="es-ES" sz="2000" dirty="0" smtClean="0"/>
          </a:p>
          <a:p>
            <a:pPr marL="742950" lvl="2" indent="-342900">
              <a:spcBef>
                <a:spcPts val="0"/>
              </a:spcBef>
            </a:pPr>
            <a:r>
              <a:rPr lang="es-ES" sz="2000" dirty="0" smtClean="0"/>
              <a:t>Se </a:t>
            </a:r>
            <a:r>
              <a:rPr lang="es-ES" sz="2000" dirty="0"/>
              <a:t>les alentará a que adopten un enfoque de </a:t>
            </a:r>
            <a:r>
              <a:rPr lang="es-ES" sz="2000" dirty="0">
                <a:solidFill>
                  <a:srgbClr val="00B0F0"/>
                </a:solidFill>
              </a:rPr>
              <a:t>red mixta </a:t>
            </a:r>
            <a:r>
              <a:rPr lang="es-ES" sz="2000" dirty="0"/>
              <a:t>y a que incluyan la adquisición y transmisión futura de datos de fuentes externas, incluidos los Servicios Meteorológicos e Hidrológicos Nacionales (</a:t>
            </a:r>
            <a:r>
              <a:rPr lang="es-ES" sz="2000" dirty="0" err="1"/>
              <a:t>SMHN</a:t>
            </a:r>
            <a:r>
              <a:rPr lang="es-ES" sz="2000" dirty="0"/>
              <a:t>) y otros organismos gubernamentales, el sector comercial y miembros del público. </a:t>
            </a:r>
          </a:p>
        </p:txBody>
      </p:sp>
    </p:spTree>
    <p:extLst>
      <p:ext uri="{BB962C8B-B14F-4D97-AF65-F5344CB8AC3E}">
        <p14:creationId xmlns:p14="http://schemas.microsoft.com/office/powerpoint/2010/main" val="2103950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bldLvl="2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21899"/>
          </a:xfrm>
        </p:spPr>
        <p:txBody>
          <a:bodyPr>
            <a:noAutofit/>
          </a:bodyPr>
          <a:lstStyle/>
          <a:p>
            <a:r>
              <a:rPr lang="es-ES_tradnl" sz="3600" dirty="0" smtClean="0">
                <a:solidFill>
                  <a:schemeClr val="accent1"/>
                </a:solidFill>
              </a:rPr>
              <a:t>Plan regional de Ejecución 2017-2020</a:t>
            </a:r>
            <a:r>
              <a:rPr lang="es-ES_tradnl" sz="3600" b="1" dirty="0" smtClean="0">
                <a:solidFill>
                  <a:schemeClr val="accent1"/>
                </a:solidFill>
              </a:rPr>
              <a:t/>
            </a:r>
            <a:br>
              <a:rPr lang="es-ES_tradnl" sz="3600" b="1" dirty="0" smtClean="0">
                <a:solidFill>
                  <a:schemeClr val="accent1"/>
                </a:solidFill>
              </a:rPr>
            </a:br>
            <a:r>
              <a:rPr lang="es-ES_tradnl" sz="3600" b="1" dirty="0" smtClean="0">
                <a:solidFill>
                  <a:schemeClr val="accent1"/>
                </a:solidFill>
              </a:rPr>
              <a:t> Necesidades </a:t>
            </a:r>
            <a:endParaRPr lang="es-ES_tradnl" sz="36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1433018"/>
            <a:ext cx="8536675" cy="4829626"/>
          </a:xfrm>
        </p:spPr>
        <p:txBody>
          <a:bodyPr>
            <a:noAutofit/>
          </a:bodyPr>
          <a:lstStyle/>
          <a:p>
            <a:pPr lvl="0"/>
            <a:r>
              <a:rPr lang="es-E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el 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Plan técnico del </a:t>
            </a:r>
            <a:r>
              <a:rPr lang="es-ES" sz="2400" b="1" dirty="0">
                <a:latin typeface="Arial" panose="020B0604020202020204" pitchFamily="34" charset="0"/>
                <a:cs typeface="Arial" panose="020B0604020202020204" pitchFamily="34" charset="0"/>
              </a:rPr>
              <a:t>Comité de Huracanes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;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/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los </a:t>
            </a:r>
            <a:r>
              <a:rPr lang="es-ES" sz="2400" b="1" dirty="0">
                <a:latin typeface="Arial" panose="020B0604020202020204" pitchFamily="34" charset="0"/>
                <a:cs typeface="Arial" panose="020B0604020202020204" pitchFamily="34" charset="0"/>
              </a:rPr>
              <a:t>programas marinos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, que incluyan boyas y plataformas en alta mar;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/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las </a:t>
            </a:r>
            <a:r>
              <a:rPr lang="es-ES" sz="2400" b="1" dirty="0">
                <a:latin typeface="Arial" panose="020B0604020202020204" pitchFamily="34" charset="0"/>
                <a:cs typeface="Arial" panose="020B0604020202020204" pitchFamily="34" charset="0"/>
              </a:rPr>
              <a:t>observaciones ampliadas desde el espacio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, incluidas las actividades del Servicio Nacional </a:t>
            </a:r>
            <a:r>
              <a:rPr lang="es-E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de 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Satélites, Datos e Información sobre el Medio Ambiente (</a:t>
            </a:r>
            <a:r>
              <a:rPr lang="es-ES" sz="2400" dirty="0" err="1">
                <a:latin typeface="Arial" panose="020B0604020202020204" pitchFamily="34" charset="0"/>
                <a:cs typeface="Arial" panose="020B0604020202020204" pitchFamily="34" charset="0"/>
              </a:rPr>
              <a:t>NESDIS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) de la </a:t>
            </a:r>
            <a:r>
              <a:rPr lang="es-ES" sz="2400" dirty="0" err="1">
                <a:latin typeface="Arial" panose="020B0604020202020204" pitchFamily="34" charset="0"/>
                <a:cs typeface="Arial" panose="020B0604020202020204" pitchFamily="34" charset="0"/>
              </a:rPr>
              <a:t>NOAA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;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/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las </a:t>
            </a:r>
            <a:r>
              <a:rPr lang="es-ES" sz="2400" b="1" dirty="0">
                <a:latin typeface="Arial" panose="020B0604020202020204" pitchFamily="34" charset="0"/>
                <a:cs typeface="Arial" panose="020B0604020202020204" pitchFamily="34" charset="0"/>
              </a:rPr>
              <a:t>observaciones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s-ES" sz="2400" b="1" dirty="0" err="1">
                <a:latin typeface="Arial" panose="020B0604020202020204" pitchFamily="34" charset="0"/>
                <a:cs typeface="Arial" panose="020B0604020202020204" pitchFamily="34" charset="0"/>
              </a:rPr>
              <a:t>agrometeorológicas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 ampliadas, incluidas las actividades del Departamento de Agricultura de los Estados Unidos (</a:t>
            </a:r>
            <a:r>
              <a:rPr lang="es-ES" sz="2400" dirty="0" err="1">
                <a:latin typeface="Arial" panose="020B0604020202020204" pitchFamily="34" charset="0"/>
                <a:cs typeface="Arial" panose="020B0604020202020204" pitchFamily="34" charset="0"/>
              </a:rPr>
              <a:t>USDA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), y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/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la estrategia de la arquitectura para la vigilancia del clima desde el espacio</a:t>
            </a:r>
            <a:r>
              <a:rPr lang="es-E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153746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79102"/>
            <a:ext cx="8229600" cy="953662"/>
          </a:xfrm>
        </p:spPr>
        <p:txBody>
          <a:bodyPr>
            <a:noAutofit/>
          </a:bodyPr>
          <a:lstStyle/>
          <a:p>
            <a:r>
              <a:rPr lang="es-ES_tradnl" sz="3600" dirty="0" smtClean="0">
                <a:solidFill>
                  <a:schemeClr val="accent1"/>
                </a:solidFill>
              </a:rPr>
              <a:t>Plan regional de Ejecución 2017-2020</a:t>
            </a:r>
            <a:br>
              <a:rPr lang="es-ES_tradnl" sz="3600" dirty="0" smtClean="0">
                <a:solidFill>
                  <a:schemeClr val="accent1"/>
                </a:solidFill>
              </a:rPr>
            </a:br>
            <a:r>
              <a:rPr lang="es-ES_tradnl" sz="3600" dirty="0" smtClean="0">
                <a:solidFill>
                  <a:schemeClr val="accent1"/>
                </a:solidFill>
              </a:rPr>
              <a:t> </a:t>
            </a:r>
            <a:r>
              <a:rPr lang="es-ES_tradnl" sz="3600" b="1" dirty="0" smtClean="0">
                <a:solidFill>
                  <a:schemeClr val="accent1"/>
                </a:solidFill>
              </a:rPr>
              <a:t>Diseñar y planificar </a:t>
            </a:r>
            <a:endParaRPr lang="es-ES_tradnl" sz="36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2262" y="1201004"/>
            <a:ext cx="8516201" cy="5145205"/>
          </a:xfrm>
        </p:spPr>
        <p:txBody>
          <a:bodyPr>
            <a:noAutofit/>
          </a:bodyPr>
          <a:lstStyle/>
          <a:p>
            <a:pPr lvl="0">
              <a:spcBef>
                <a:spcPts val="0"/>
              </a:spcBef>
            </a:pPr>
            <a:r>
              <a:rPr lang="es-E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la </a:t>
            </a:r>
            <a:r>
              <a:rPr lang="es-ES" sz="2400" b="1" dirty="0">
                <a:latin typeface="Arial" panose="020B0604020202020204" pitchFamily="34" charset="0"/>
                <a:cs typeface="Arial" panose="020B0604020202020204" pitchFamily="34" charset="0"/>
              </a:rPr>
              <a:t>orientación técnica de las comisiones técnicas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, conforme se describe en el Plan de ejecución para la evolución de los sistemas mundiales de observación y otros planes de ejecución de sistemas de observación;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>
              <a:spcBef>
                <a:spcPts val="0"/>
              </a:spcBef>
            </a:pP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las </a:t>
            </a:r>
            <a:r>
              <a:rPr lang="es-ES" sz="2400" b="1" dirty="0">
                <a:latin typeface="Arial" panose="020B0604020202020204" pitchFamily="34" charset="0"/>
                <a:cs typeface="Arial" panose="020B0604020202020204" pitchFamily="34" charset="0"/>
              </a:rPr>
              <a:t>prioridades regionales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 adoptadas por el Grupo de </a:t>
            </a:r>
            <a:r>
              <a:rPr lang="es-E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gestión;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>
              <a:spcBef>
                <a:spcPts val="0"/>
              </a:spcBef>
            </a:pP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las medidas pertinentes establecidas en el Plan técnico del Comité de Huracanes;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>
              <a:spcBef>
                <a:spcPts val="0"/>
              </a:spcBef>
            </a:pP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la </a:t>
            </a:r>
            <a:r>
              <a:rPr lang="es-ES" sz="2400" b="1" dirty="0">
                <a:latin typeface="Arial" panose="020B0604020202020204" pitchFamily="34" charset="0"/>
                <a:cs typeface="Arial" panose="020B0604020202020204" pitchFamily="34" charset="0"/>
              </a:rPr>
              <a:t>información sobre estaciones que no envían informes y la necesidad de “subsanar las lagunas”, 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incluida la </a:t>
            </a:r>
            <a:r>
              <a:rPr lang="es-ES" sz="2400" b="1" dirty="0">
                <a:latin typeface="Arial" panose="020B0604020202020204" pitchFamily="34" charset="0"/>
                <a:cs typeface="Arial" panose="020B0604020202020204" pitchFamily="34" charset="0"/>
              </a:rPr>
              <a:t>restauración de las correspondientes estaciones que no informan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, de acuerdo con el examen continuo de las necesidades, y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>
              <a:spcBef>
                <a:spcPts val="0"/>
              </a:spcBef>
            </a:pP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las oportunidades de coordinación interregional</a:t>
            </a:r>
            <a:r>
              <a:rPr lang="es-E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167634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s-ES_tradnl" sz="3600" dirty="0" smtClean="0">
                <a:solidFill>
                  <a:schemeClr val="accent1"/>
                </a:solidFill>
              </a:rPr>
              <a:t>Plan regional de Ejecución 2017-2020</a:t>
            </a:r>
            <a:r>
              <a:rPr lang="es-ES_tradnl" sz="3600" b="1" dirty="0" smtClean="0">
                <a:solidFill>
                  <a:schemeClr val="accent1"/>
                </a:solidFill>
              </a:rPr>
              <a:t/>
            </a:r>
            <a:br>
              <a:rPr lang="es-ES_tradnl" sz="3600" b="1" dirty="0" smtClean="0">
                <a:solidFill>
                  <a:schemeClr val="accent1"/>
                </a:solidFill>
              </a:rPr>
            </a:br>
            <a:r>
              <a:rPr lang="es-ES_tradnl" sz="3600" b="1" dirty="0" smtClean="0">
                <a:solidFill>
                  <a:schemeClr val="accent1"/>
                </a:solidFill>
              </a:rPr>
              <a:t> </a:t>
            </a:r>
            <a:r>
              <a:rPr lang="es-ES" sz="3600" b="1" dirty="0" smtClean="0">
                <a:solidFill>
                  <a:schemeClr val="accent1"/>
                </a:solidFill>
              </a:rPr>
              <a:t>Explotación y mantenimiento</a:t>
            </a:r>
            <a:endParaRPr lang="es-ES_tradnl" sz="36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lvl="0">
              <a:spcBef>
                <a:spcPts val="300"/>
              </a:spcBef>
            </a:pP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un proyecto de predicción de las inundaciones a escala regional;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>
              <a:spcBef>
                <a:spcPts val="300"/>
              </a:spcBef>
            </a:pP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la </a:t>
            </a:r>
            <a:r>
              <a:rPr lang="es-ES" sz="2400" b="1" dirty="0">
                <a:latin typeface="Arial" panose="020B0604020202020204" pitchFamily="34" charset="0"/>
                <a:cs typeface="Arial" panose="020B0604020202020204" pitchFamily="34" charset="0"/>
              </a:rPr>
              <a:t>mejora de la disponibilidad y utilización de datos de estaciones meteorológicas automáticas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 (EMA) que aún no se intercambian comúnmente, tanto existentes como de estaciones que no informan;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>
              <a:spcBef>
                <a:spcPts val="300"/>
              </a:spcBef>
            </a:pP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un proyecto de ejecución regional de imágenes de </a:t>
            </a:r>
            <a:r>
              <a:rPr lang="es-ES" sz="2400" b="1" dirty="0">
                <a:latin typeface="Arial" panose="020B0604020202020204" pitchFamily="34" charset="0"/>
                <a:cs typeface="Arial" panose="020B0604020202020204" pitchFamily="34" charset="0"/>
              </a:rPr>
              <a:t>mosaico de radar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, y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>
              <a:spcBef>
                <a:spcPts val="300"/>
              </a:spcBef>
            </a:pP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el desarrollo de la capacidad, principalmente centrado en las prácticas de </a:t>
            </a:r>
            <a:r>
              <a:rPr lang="es-ES" sz="2400" b="1" dirty="0">
                <a:latin typeface="Arial" panose="020B0604020202020204" pitchFamily="34" charset="0"/>
                <a:cs typeface="Arial" panose="020B0604020202020204" pitchFamily="34" charset="0"/>
              </a:rPr>
              <a:t>gestión de la calidad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684462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s-ES_tradnl" sz="3600" dirty="0" smtClean="0">
                <a:solidFill>
                  <a:schemeClr val="accent1"/>
                </a:solidFill>
              </a:rPr>
              <a:t>Plan regional de Ejecución 2017-2020</a:t>
            </a:r>
            <a:br>
              <a:rPr lang="es-ES_tradnl" sz="3600" dirty="0" smtClean="0">
                <a:solidFill>
                  <a:schemeClr val="accent1"/>
                </a:solidFill>
              </a:rPr>
            </a:br>
            <a:r>
              <a:rPr lang="es-ES_tradnl" sz="3600" dirty="0" smtClean="0">
                <a:solidFill>
                  <a:schemeClr val="accent1"/>
                </a:solidFill>
              </a:rPr>
              <a:t> </a:t>
            </a:r>
            <a:r>
              <a:rPr lang="es-ES_tradnl" sz="3600" b="1" dirty="0" smtClean="0">
                <a:solidFill>
                  <a:schemeClr val="accent1"/>
                </a:solidFill>
              </a:rPr>
              <a:t>Gestión integrada de la calidad </a:t>
            </a:r>
            <a:endParaRPr lang="es-ES_tradnl" sz="36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examinar las prácticas actuales de gestión de la calidad empleadas en la Región;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s-ES" sz="2400" b="1" dirty="0" smtClean="0">
                <a:latin typeface="Arial" panose="020B0604020202020204" pitchFamily="34" charset="0"/>
                <a:cs typeface="Arial" panose="020B0604020202020204" pitchFamily="34" charset="0"/>
              </a:rPr>
              <a:t>documentar </a:t>
            </a:r>
            <a:r>
              <a:rPr lang="es-ES" sz="2400" b="1" dirty="0">
                <a:latin typeface="Arial" panose="020B0604020202020204" pitchFamily="34" charset="0"/>
                <a:cs typeface="Arial" panose="020B0604020202020204" pitchFamily="34" charset="0"/>
              </a:rPr>
              <a:t>la calidad de las observaciones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 en todas las etapas del proceso de datos de las redes regionales del </a:t>
            </a:r>
            <a:r>
              <a:rPr lang="es-ES" sz="2400" dirty="0" err="1">
                <a:latin typeface="Arial" panose="020B0604020202020204" pitchFamily="34" charset="0"/>
                <a:cs typeface="Arial" panose="020B0604020202020204" pitchFamily="34" charset="0"/>
              </a:rPr>
              <a:t>WIGOS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, y 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s-E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garantizar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, siempre que sea posible, la </a:t>
            </a:r>
            <a:r>
              <a:rPr lang="es-ES" sz="2400" b="1" dirty="0">
                <a:latin typeface="Arial" panose="020B0604020202020204" pitchFamily="34" charset="0"/>
                <a:cs typeface="Arial" panose="020B0604020202020204" pitchFamily="34" charset="0"/>
              </a:rPr>
              <a:t>trazabilidad de las observaciones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 con respecto al Sistema Internacional de Unidades (SI). 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760443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s-ES_tradnl" sz="3600" dirty="0" smtClean="0">
                <a:solidFill>
                  <a:schemeClr val="accent1"/>
                </a:solidFill>
              </a:rPr>
              <a:t>Plan regional de Ejecución 2017-2020</a:t>
            </a:r>
            <a:br>
              <a:rPr lang="es-ES_tradnl" sz="3600" dirty="0" smtClean="0">
                <a:solidFill>
                  <a:schemeClr val="accent1"/>
                </a:solidFill>
              </a:rPr>
            </a:br>
            <a:r>
              <a:rPr lang="es-ES_tradnl" sz="3600" dirty="0" smtClean="0">
                <a:solidFill>
                  <a:schemeClr val="accent1"/>
                </a:solidFill>
              </a:rPr>
              <a:t> </a:t>
            </a:r>
            <a:r>
              <a:rPr lang="es-ES_tradnl" sz="3600" b="1" dirty="0">
                <a:solidFill>
                  <a:schemeClr val="accent1"/>
                </a:solidFill>
              </a:rPr>
              <a:t>P</a:t>
            </a:r>
            <a:r>
              <a:rPr lang="es-ES_tradnl" sz="3600" b="1" dirty="0" smtClean="0">
                <a:solidFill>
                  <a:schemeClr val="accent1"/>
                </a:solidFill>
              </a:rPr>
              <a:t>lataforma de información  </a:t>
            </a:r>
            <a:endParaRPr lang="es-ES_tradnl" sz="36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un 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portal web central (portal del </a:t>
            </a:r>
            <a:r>
              <a:rPr lang="es-ES" sz="2400" dirty="0" err="1">
                <a:latin typeface="Arial" panose="020B0604020202020204" pitchFamily="34" charset="0"/>
                <a:cs typeface="Arial" panose="020B0604020202020204" pitchFamily="34" charset="0"/>
              </a:rPr>
              <a:t>WIGOS</a:t>
            </a:r>
            <a:r>
              <a:rPr lang="es-E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),</a:t>
            </a:r>
          </a:p>
          <a:p>
            <a:r>
              <a:rPr lang="es-E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una 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herramienta de referencia para la normalización de las observaciones (</a:t>
            </a:r>
            <a:r>
              <a:rPr lang="es-ES" sz="2400" dirty="0" err="1">
                <a:latin typeface="Arial" panose="020B0604020202020204" pitchFamily="34" charset="0"/>
                <a:cs typeface="Arial" panose="020B0604020202020204" pitchFamily="34" charset="0"/>
              </a:rPr>
              <a:t>SORT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) del </a:t>
            </a:r>
            <a:r>
              <a:rPr lang="es-ES" sz="2400" dirty="0" err="1">
                <a:latin typeface="Arial" panose="020B0604020202020204" pitchFamily="34" charset="0"/>
                <a:cs typeface="Arial" panose="020B0604020202020204" pitchFamily="34" charset="0"/>
              </a:rPr>
              <a:t>WIGOS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, y </a:t>
            </a:r>
          </a:p>
          <a:p>
            <a:r>
              <a:rPr lang="es-E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el </a:t>
            </a:r>
            <a:r>
              <a:rPr lang="es-ES" sz="2400" b="1" dirty="0">
                <a:latin typeface="Arial" panose="020B0604020202020204" pitchFamily="34" charset="0"/>
                <a:cs typeface="Arial" panose="020B0604020202020204" pitchFamily="34" charset="0"/>
              </a:rPr>
              <a:t>mecanismo de análisis y examen de la capacidad de los sistemas de observación (OSCAR)</a:t>
            </a:r>
            <a:r>
              <a:rPr lang="es-ES" sz="2400" dirty="0">
                <a:latin typeface="Arial" panose="020B0604020202020204" pitchFamily="34" charset="0"/>
                <a:cs typeface="Arial" panose="020B0604020202020204" pitchFamily="34" charset="0"/>
              </a:rPr>
              <a:t>, que contiene información sobre las necesidades de los usuarios en materia de observaciones y la capacidad de los sistemas de observación, y permite efectuar un análisis crítico y comparativo de ambos aspectos. </a:t>
            </a:r>
            <a:endParaRPr lang="es-ES_tradnl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779963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WMO_BLUE_Powerpoint_en_fr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D833ADF93F2F5F4E8E7BDF41F760E31A" ma:contentTypeVersion="" ma:contentTypeDescription="Create a new document." ma:contentTypeScope="" ma:versionID="af6c9d7f2c222012d3bef0938f693017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b2384c6cc0088fcedbaf6edaf557defa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B02DB29C-74C9-4C41-86A0-DE994F8809E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05B90BB4-A520-43EF-B107-DCEF447F9103}">
  <ds:schemaRefs>
    <ds:schemaRef ds:uri="http://schemas.openxmlformats.org/package/2006/metadata/core-properties"/>
    <ds:schemaRef ds:uri="http://purl.org/dc/terms/"/>
    <ds:schemaRef ds:uri="http://www.w3.org/XML/1998/namespace"/>
    <ds:schemaRef ds:uri="http://purl.org/dc/elements/1.1/"/>
    <ds:schemaRef ds:uri="http://schemas.microsoft.com/office/2006/documentManagement/types"/>
    <ds:schemaRef ds:uri="http://purl.org/dc/dcmitype/"/>
    <ds:schemaRef ds:uri="http://schemas.microsoft.com/office/infopath/2007/PartnerControls"/>
    <ds:schemaRef ds:uri="http://schemas.microsoft.com/office/2006/metadata/properties"/>
  </ds:schemaRefs>
</ds:datastoreItem>
</file>

<file path=customXml/itemProps3.xml><?xml version="1.0" encoding="utf-8"?>
<ds:datastoreItem xmlns:ds="http://schemas.openxmlformats.org/officeDocument/2006/customXml" ds:itemID="{8F378B4B-CD9A-44E8-A720-8A19A1EA6147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WMO_BLUE_Powerpoint_en_fr</Template>
  <TotalTime>11681</TotalTime>
  <Words>1083</Words>
  <Application>Microsoft Office PowerPoint</Application>
  <PresentationFormat>On-screen Show (4:3)</PresentationFormat>
  <Paragraphs>72</Paragraphs>
  <Slides>14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WMO_BLUE_Powerpoint_en_fr</vt:lpstr>
      <vt:lpstr>PowerPoint Presentation</vt:lpstr>
      <vt:lpstr>Contenido </vt:lpstr>
      <vt:lpstr>Plan regional de Ejecución 2017-2020</vt:lpstr>
      <vt:lpstr>Plan regional de Ejecución 2017-2020  Gestión de la ejecución</vt:lpstr>
      <vt:lpstr>Plan regional de Ejecución 2017-2020  Necesidades </vt:lpstr>
      <vt:lpstr>Plan regional de Ejecución 2017-2020  Diseñar y planificar </vt:lpstr>
      <vt:lpstr>Plan regional de Ejecución 2017-2020  Explotación y mantenimiento</vt:lpstr>
      <vt:lpstr>Plan regional de Ejecución 2017-2020  Gestión integrada de la calidad </vt:lpstr>
      <vt:lpstr>Plan regional de Ejecución 2017-2020  Plataforma de información  </vt:lpstr>
      <vt:lpstr>Plan regional de Ejecución 2017-2020  Desarrollo de la capacidad </vt:lpstr>
      <vt:lpstr>Plan regional de Ejecución 2017-2020  Evaluación y Gestión de Riesgos  </vt:lpstr>
      <vt:lpstr>Establecimiento de centros regionales de WIGOS  (RWC)</vt:lpstr>
      <vt:lpstr>  </vt:lpstr>
      <vt:lpstr>PowerPoint Presentation</vt:lpstr>
    </vt:vector>
  </TitlesOfParts>
  <Company>WMO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Timo Proescholdt</dc:creator>
  <cp:lastModifiedBy>Luis Filipe NUNES</cp:lastModifiedBy>
  <cp:revision>80</cp:revision>
  <dcterms:created xsi:type="dcterms:W3CDTF">2016-05-31T14:56:00Z</dcterms:created>
  <dcterms:modified xsi:type="dcterms:W3CDTF">2018-06-15T15:51:14Z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0x010100D833ADF93F2F5F4E8E7BDF41F760E31A</vt:lpwstr>
  </property>
</Properties>
</file>

<file path=docProps/thumbnail.jpeg>
</file>