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9" r:id="rId3"/>
    <p:sldId id="338" r:id="rId4"/>
    <p:sldId id="357" r:id="rId5"/>
    <p:sldId id="358" r:id="rId6"/>
    <p:sldId id="364" r:id="rId7"/>
    <p:sldId id="359" r:id="rId8"/>
    <p:sldId id="343" r:id="rId9"/>
    <p:sldId id="339" r:id="rId10"/>
    <p:sldId id="344" r:id="rId11"/>
    <p:sldId id="345" r:id="rId12"/>
    <p:sldId id="349" r:id="rId13"/>
    <p:sldId id="355" r:id="rId14"/>
    <p:sldId id="365" r:id="rId15"/>
    <p:sldId id="360" r:id="rId16"/>
    <p:sldId id="368" r:id="rId17"/>
    <p:sldId id="361" r:id="rId18"/>
    <p:sldId id="366" r:id="rId19"/>
    <p:sldId id="367" r:id="rId20"/>
    <p:sldId id="346" r:id="rId21"/>
    <p:sldId id="347" r:id="rId22"/>
    <p:sldId id="302" r:id="rId23"/>
    <p:sldId id="258" r:id="rId2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99"/>
    <a:srgbClr val="FFCC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50" autoAdjust="0"/>
    <p:restoredTop sz="98335" autoAdjust="0"/>
  </p:normalViewPr>
  <p:slideViewPr>
    <p:cSldViewPr snapToGrid="0" snapToObjects="1">
      <p:cViewPr varScale="1">
        <p:scale>
          <a:sx n="118" d="100"/>
          <a:sy n="118" d="100"/>
        </p:scale>
        <p:origin x="-70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B52C619D-49A1-43D3-A02C-742DF4F73657}" type="datetimeFigureOut">
              <a:rPr lang="en-US" smtClean="0"/>
              <a:t>15/06/2018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3"/>
            <a:ext cx="2945659" cy="496332"/>
          </a:xfrm>
          <a:prstGeom prst="rect">
            <a:avLst/>
          </a:prstGeom>
        </p:spPr>
        <p:txBody>
          <a:bodyPr vert="horz" lIns="91440" tIns="45720" rIns="91440" bIns="45720" rtlCol="0" anchor="b"/>
          <a:lstStyle>
            <a:lvl1pPr algn="r">
              <a:defRPr sz="1200"/>
            </a:lvl1pPr>
          </a:lstStyle>
          <a:p>
            <a:fld id="{4CC6C61D-21BD-45CA-B920-B80C9B6DF6D2}" type="slidenum">
              <a:rPr lang="en-US" smtClean="0"/>
              <a:t>‹#›</a:t>
            </a:fld>
            <a:endParaRPr lang="en-US"/>
          </a:p>
        </p:txBody>
      </p:sp>
    </p:spTree>
    <p:extLst>
      <p:ext uri="{BB962C8B-B14F-4D97-AF65-F5344CB8AC3E}">
        <p14:creationId xmlns:p14="http://schemas.microsoft.com/office/powerpoint/2010/main" val="1875310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iso.org/obp/ui/#search/code" TargetMode="External"/><Relationship Id="rId2" Type="http://schemas.openxmlformats.org/officeDocument/2006/relationships/hyperlink" Target="http://oscar.wmo.int/surface" TargetMode="Externa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slide" Target="slide11.xml"/><Relationship Id="rId4" Type="http://schemas.openxmlformats.org/officeDocument/2006/relationships/hyperlink" Target="http://www.wmo.int/pages/prog/www/WIS/wiswiki/tiki-index.php?page=WIGOS-Id-Country"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iso.org/obp/ui/#search"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etrp.wmo.int/moodle/course/view.php?id=121"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lfnunes@wmo.int"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hyperlink" Target="http://www.wmo.int/wigos"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www.wmo.int/pages/prog/www/wigos/WRM.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16000" cy="6912000"/>
          </a:xfrm>
          <a:prstGeom prst="rect">
            <a:avLst/>
          </a:prstGeom>
        </p:spPr>
      </p:pic>
      <p:sp>
        <p:nvSpPr>
          <p:cNvPr id="6" name="TextBox 5"/>
          <p:cNvSpPr txBox="1"/>
          <p:nvPr/>
        </p:nvSpPr>
        <p:spPr>
          <a:xfrm>
            <a:off x="4995952" y="5837102"/>
            <a:ext cx="4172989" cy="677108"/>
          </a:xfrm>
          <a:prstGeom prst="rect">
            <a:avLst/>
          </a:prstGeom>
          <a:noFill/>
        </p:spPr>
        <p:txBody>
          <a:bodyPr wrap="square" rtlCol="0">
            <a:spAutoFit/>
          </a:bodyPr>
          <a:lstStyle/>
          <a:p>
            <a:pPr algn="ctr"/>
            <a:r>
              <a:rPr lang="fr-CH" sz="2000" b="1" dirty="0" err="1" smtClean="0">
                <a:solidFill>
                  <a:srgbClr val="000090"/>
                </a:solidFill>
              </a:rPr>
              <a:t>Luís</a:t>
            </a:r>
            <a:r>
              <a:rPr lang="fr-CH" sz="2000" b="1" dirty="0" smtClean="0">
                <a:solidFill>
                  <a:srgbClr val="000090"/>
                </a:solidFill>
              </a:rPr>
              <a:t> Nunes</a:t>
            </a:r>
          </a:p>
          <a:p>
            <a:pPr algn="ctr"/>
            <a:r>
              <a:rPr lang="fr-CH" dirty="0" err="1" smtClean="0">
                <a:solidFill>
                  <a:srgbClr val="000090"/>
                </a:solidFill>
              </a:rPr>
              <a:t>Oficina</a:t>
            </a:r>
            <a:r>
              <a:rPr lang="fr-CH" dirty="0" smtClean="0">
                <a:solidFill>
                  <a:srgbClr val="000090"/>
                </a:solidFill>
              </a:rPr>
              <a:t> de WIGOS</a:t>
            </a:r>
            <a:endParaRPr lang="fr-CH" dirty="0">
              <a:solidFill>
                <a:srgbClr val="000090"/>
              </a:solidFill>
            </a:endParaRPr>
          </a:p>
        </p:txBody>
      </p:sp>
      <p:sp>
        <p:nvSpPr>
          <p:cNvPr id="7" name="Shape 231"/>
          <p:cNvSpPr txBox="1">
            <a:spLocks/>
          </p:cNvSpPr>
          <p:nvPr/>
        </p:nvSpPr>
        <p:spPr>
          <a:xfrm>
            <a:off x="120649" y="1002683"/>
            <a:ext cx="8865446" cy="110874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3200" b="1" dirty="0">
                <a:solidFill>
                  <a:srgbClr val="000090"/>
                </a:solidFill>
              </a:rPr>
              <a:t>Los </a:t>
            </a:r>
            <a:r>
              <a:rPr lang="en-US" sz="3200" b="1" dirty="0" err="1" smtClean="0">
                <a:solidFill>
                  <a:srgbClr val="000090"/>
                </a:solidFill>
              </a:rPr>
              <a:t>Identificadores</a:t>
            </a:r>
            <a:r>
              <a:rPr lang="en-US" sz="3200" b="1" dirty="0" smtClean="0">
                <a:solidFill>
                  <a:srgbClr val="000090"/>
                </a:solidFill>
              </a:rPr>
              <a:t> WIGOS de </a:t>
            </a:r>
            <a:r>
              <a:rPr lang="en-US" sz="3200" b="1" dirty="0" err="1" smtClean="0">
                <a:solidFill>
                  <a:srgbClr val="000090"/>
                </a:solidFill>
              </a:rPr>
              <a:t>Estaciones</a:t>
            </a:r>
            <a:endParaRPr lang="en-US" sz="3200" b="1" dirty="0">
              <a:solidFill>
                <a:srgbClr val="000090"/>
              </a:solidFill>
            </a:endParaRPr>
          </a:p>
          <a:p>
            <a:pPr>
              <a:lnSpc>
                <a:spcPct val="120000"/>
              </a:lnSpc>
            </a:pPr>
            <a:r>
              <a:rPr lang="en-US" sz="3200" dirty="0" smtClean="0">
                <a:solidFill>
                  <a:srgbClr val="000090"/>
                </a:solidFill>
              </a:rPr>
              <a:t>The WIGOS Station Identifiers</a:t>
            </a:r>
            <a:endParaRPr lang="en-US" sz="3200" dirty="0">
              <a:solidFill>
                <a:srgbClr val="000090"/>
              </a:solidFill>
            </a:endParaRPr>
          </a:p>
        </p:txBody>
      </p:sp>
      <p:sp>
        <p:nvSpPr>
          <p:cNvPr id="3" name="TextBox 2"/>
          <p:cNvSpPr txBox="1"/>
          <p:nvPr/>
        </p:nvSpPr>
        <p:spPr>
          <a:xfrm>
            <a:off x="3995693" y="2101743"/>
            <a:ext cx="1251881" cy="584775"/>
          </a:xfrm>
          <a:prstGeom prst="rect">
            <a:avLst/>
          </a:prstGeom>
          <a:noFill/>
        </p:spPr>
        <p:txBody>
          <a:bodyPr wrap="none" rtlCol="0">
            <a:spAutoFit/>
          </a:bodyPr>
          <a:lstStyle/>
          <a:p>
            <a:pPr algn="ctr"/>
            <a:r>
              <a:rPr lang="en-US" sz="3200" dirty="0" smtClean="0">
                <a:solidFill>
                  <a:srgbClr val="011993"/>
                </a:solidFill>
                <a:latin typeface="+mj-lt"/>
                <a:ea typeface="Arial"/>
                <a:cs typeface="Arial"/>
                <a:sym typeface="Arial"/>
              </a:rPr>
              <a:t>(WSIs)</a:t>
            </a:r>
            <a:endParaRPr lang="en-US" sz="3200" dirty="0">
              <a:latin typeface="+mj-l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127"/>
            <a:ext cx="8229600" cy="556954"/>
          </a:xfrm>
        </p:spPr>
        <p:txBody>
          <a:bodyPr>
            <a:normAutofit fontScale="90000"/>
          </a:bodyPr>
          <a:lstStyle/>
          <a:p>
            <a:r>
              <a:rPr lang="en-US" sz="3600" b="1" dirty="0" smtClean="0">
                <a:solidFill>
                  <a:srgbClr val="000090"/>
                </a:solidFill>
              </a:rPr>
              <a:t>“</a:t>
            </a:r>
            <a:r>
              <a:rPr lang="en-US" sz="3600" b="1" i="1" dirty="0" smtClean="0">
                <a:solidFill>
                  <a:srgbClr val="000090"/>
                </a:solidFill>
              </a:rPr>
              <a:t>Issuer </a:t>
            </a:r>
            <a:r>
              <a:rPr lang="en-US" sz="3600" b="1" i="1" dirty="0">
                <a:solidFill>
                  <a:srgbClr val="000090"/>
                </a:solidFill>
              </a:rPr>
              <a:t>of </a:t>
            </a:r>
            <a:r>
              <a:rPr lang="en-US" sz="3600" b="1" i="1" dirty="0" smtClean="0">
                <a:solidFill>
                  <a:srgbClr val="000090"/>
                </a:solidFill>
              </a:rPr>
              <a:t>Identifier</a:t>
            </a:r>
            <a:r>
              <a:rPr lang="en-US" sz="3600" b="1" dirty="0" smtClean="0">
                <a:solidFill>
                  <a:srgbClr val="000090"/>
                </a:solidFill>
              </a:rPr>
              <a:t>”</a:t>
            </a:r>
            <a:r>
              <a:rPr lang="en-US" sz="2400" dirty="0" smtClean="0">
                <a:solidFill>
                  <a:srgbClr val="000090"/>
                </a:solidFill>
              </a:rPr>
              <a:t> </a:t>
            </a:r>
            <a:r>
              <a:rPr lang="es-ES" sz="2400" dirty="0" smtClean="0">
                <a:solidFill>
                  <a:srgbClr val="000090"/>
                </a:solidFill>
              </a:rPr>
              <a:t>(segunda componente de WSI)</a:t>
            </a:r>
            <a:endParaRPr lang="es-ES" sz="3000" dirty="0"/>
          </a:p>
        </p:txBody>
      </p:sp>
      <p:graphicFrame>
        <p:nvGraphicFramePr>
          <p:cNvPr id="3" name="Table 2"/>
          <p:cNvGraphicFramePr>
            <a:graphicFrameLocks noGrp="1"/>
          </p:cNvGraphicFramePr>
          <p:nvPr>
            <p:extLst>
              <p:ext uri="{D42A27DB-BD31-4B8C-83A1-F6EECF244321}">
                <p14:modId xmlns:p14="http://schemas.microsoft.com/office/powerpoint/2010/main" val="3743359018"/>
              </p:ext>
            </p:extLst>
          </p:nvPr>
        </p:nvGraphicFramePr>
        <p:xfrm>
          <a:off x="706589" y="839586"/>
          <a:ext cx="8321043" cy="5286251"/>
        </p:xfrm>
        <a:graphic>
          <a:graphicData uri="http://schemas.openxmlformats.org/drawingml/2006/table">
            <a:tbl>
              <a:tblPr firstRow="1" firstCol="1" bandRow="1"/>
              <a:tblGrid>
                <a:gridCol w="1138845"/>
                <a:gridCol w="1476841"/>
                <a:gridCol w="2378694"/>
                <a:gridCol w="3326663"/>
              </a:tblGrid>
              <a:tr h="399015">
                <a:tc>
                  <a:txBody>
                    <a:bodyPr/>
                    <a:lstStyle/>
                    <a:p>
                      <a:pPr algn="ctr">
                        <a:lnSpc>
                          <a:spcPct val="115000"/>
                        </a:lnSpc>
                        <a:spcBef>
                          <a:spcPts val="100"/>
                        </a:spcBef>
                        <a:spcAft>
                          <a:spcPts val="100"/>
                        </a:spcAft>
                      </a:pPr>
                      <a:r>
                        <a:rPr lang="en-GB" sz="900" b="1" dirty="0">
                          <a:solidFill>
                            <a:srgbClr val="000000"/>
                          </a:solidFill>
                          <a:effectLst/>
                          <a:latin typeface="Verdana"/>
                          <a:ea typeface="Arial"/>
                        </a:rPr>
                        <a:t>Range of </a:t>
                      </a:r>
                      <a:r>
                        <a:rPr lang="en-GB" sz="900" b="1" i="1" dirty="0">
                          <a:solidFill>
                            <a:srgbClr val="000000"/>
                          </a:solidFill>
                          <a:effectLst/>
                          <a:latin typeface="Verdana"/>
                          <a:ea typeface="Arial"/>
                        </a:rPr>
                        <a:t>Issuer of Identifier</a:t>
                      </a:r>
                      <a:r>
                        <a:rPr lang="en-GB" sz="900" b="1"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900" b="1">
                          <a:solidFill>
                            <a:srgbClr val="000000"/>
                          </a:solidFill>
                          <a:effectLst/>
                          <a:latin typeface="Verdana"/>
                          <a:ea typeface="Arial"/>
                        </a:rPr>
                        <a:t>Category of issuer</a:t>
                      </a:r>
                      <a:r>
                        <a:rPr lang="en-GB" sz="900">
                          <a:solidFill>
                            <a:srgbClr val="000000"/>
                          </a:solidFill>
                          <a:effectLst/>
                          <a:latin typeface="Verdana"/>
                          <a:ea typeface="Arial"/>
                        </a:rPr>
                        <a:t>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900" b="1" dirty="0">
                          <a:solidFill>
                            <a:srgbClr val="000000"/>
                          </a:solidFill>
                          <a:effectLst/>
                          <a:latin typeface="Verdana"/>
                          <a:ea typeface="Arial"/>
                        </a:rPr>
                        <a:t>Method of allocating</a:t>
                      </a:r>
                      <a:r>
                        <a:rPr lang="en-GB" sz="900"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Procedures for issuing </a:t>
                      </a:r>
                      <a:r>
                        <a:rPr lang="en-GB" sz="900" b="1" i="1" dirty="0">
                          <a:solidFill>
                            <a:srgbClr val="000000"/>
                          </a:solidFill>
                          <a:effectLst/>
                          <a:latin typeface="Verdana"/>
                          <a:ea typeface="Arial"/>
                        </a:rPr>
                        <a:t>Issue Number</a:t>
                      </a:r>
                      <a:r>
                        <a:rPr lang="en-GB" sz="900" b="1" dirty="0">
                          <a:solidFill>
                            <a:srgbClr val="000000"/>
                          </a:solidFill>
                          <a:effectLst/>
                          <a:latin typeface="Verdana"/>
                          <a:ea typeface="Arial"/>
                        </a:rPr>
                        <a:t> and </a:t>
                      </a:r>
                      <a:r>
                        <a:rPr lang="en-GB" sz="900" b="1" i="1" dirty="0">
                          <a:solidFill>
                            <a:srgbClr val="000000"/>
                          </a:solidFill>
                          <a:effectLst/>
                          <a:latin typeface="Verdana"/>
                          <a:ea typeface="Arial"/>
                        </a:rPr>
                        <a:t>Local Identifier</a:t>
                      </a:r>
                      <a:r>
                        <a:rPr lang="en-GB" sz="900" b="1"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316699">
                <a:tc>
                  <a:txBody>
                    <a:bodyPr/>
                    <a:lstStyle/>
                    <a:p>
                      <a:pPr algn="just">
                        <a:lnSpc>
                          <a:spcPct val="115000"/>
                        </a:lnSpc>
                        <a:spcBef>
                          <a:spcPts val="100"/>
                        </a:spcBef>
                        <a:spcAft>
                          <a:spcPts val="100"/>
                        </a:spcAft>
                      </a:pPr>
                      <a:r>
                        <a:rPr lang="en-GB" sz="900">
                          <a:solidFill>
                            <a:srgbClr val="000000"/>
                          </a:solidFill>
                          <a:effectLst/>
                          <a:latin typeface="Verdana"/>
                          <a:ea typeface="Arial"/>
                        </a:rPr>
                        <a:t>0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Reserved for internal use by </a:t>
                      </a:r>
                      <a:r>
                        <a:rPr lang="en-GB" sz="900" u="none" strike="noStrike">
                          <a:solidFill>
                            <a:srgbClr val="0000FF"/>
                          </a:solidFill>
                          <a:effectLst/>
                          <a:latin typeface="Verdana"/>
                          <a:ea typeface="Arial"/>
                          <a:hlinkClick r:id="rId2"/>
                        </a:rPr>
                        <a:t>OSCAR</a:t>
                      </a:r>
                      <a:r>
                        <a:rPr lang="en-GB" sz="900">
                          <a:solidFill>
                            <a:srgbClr val="000000"/>
                          </a:solidFill>
                          <a:effectLst/>
                          <a:latin typeface="Verdana"/>
                          <a:ea typeface="Arial"/>
                        </a:rPr>
                        <a:t>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OSCAR allocates the value.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Determined by OSCAR.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9534">
                <a:tc>
                  <a:txBody>
                    <a:bodyPr/>
                    <a:lstStyle/>
                    <a:p>
                      <a:pPr algn="just">
                        <a:lnSpc>
                          <a:spcPct val="115000"/>
                        </a:lnSpc>
                        <a:spcBef>
                          <a:spcPts val="100"/>
                        </a:spcBef>
                        <a:spcAft>
                          <a:spcPts val="100"/>
                        </a:spcAft>
                      </a:pPr>
                      <a:r>
                        <a:rPr lang="en-GB" sz="900" b="1" dirty="0">
                          <a:solidFill>
                            <a:srgbClr val="000000"/>
                          </a:solidFill>
                          <a:effectLst/>
                          <a:latin typeface="Verdana"/>
                          <a:ea typeface="Arial"/>
                        </a:rPr>
                        <a:t>1-9999 </a:t>
                      </a:r>
                      <a:endParaRPr lang="en-US" sz="900" b="1"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Member State or territory for which there is an ISO 3166-1 numeric country code </a:t>
                      </a:r>
                      <a:endParaRPr lang="en-US" sz="90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ISO 3166-1 three digit numeric country code (by convention leading zeroes are not shown in WIGOS Identifiers). See </a:t>
                      </a:r>
                      <a:r>
                        <a:rPr lang="en-GB" sz="900" u="none" strike="noStrike" dirty="0">
                          <a:solidFill>
                            <a:srgbClr val="0000FF"/>
                          </a:solidFill>
                          <a:effectLst/>
                          <a:latin typeface="Verdana"/>
                          <a:ea typeface="Arial"/>
                          <a:hlinkClick r:id="rId3"/>
                        </a:rPr>
                        <a:t>ISO web site</a:t>
                      </a:r>
                      <a:r>
                        <a:rPr lang="en-GB" sz="900" dirty="0">
                          <a:solidFill>
                            <a:srgbClr val="000000"/>
                          </a:solidFill>
                          <a:effectLst/>
                          <a:latin typeface="Verdana"/>
                          <a:ea typeface="Arial"/>
                        </a:rPr>
                        <a:t> and click on "Officially assigned codes" (on the left of the screen</a:t>
                      </a:r>
                      <a:r>
                        <a:rPr lang="en-GB" sz="900" dirty="0" smtClean="0">
                          <a:solidFill>
                            <a:srgbClr val="000000"/>
                          </a:solidFill>
                          <a:effectLst/>
                          <a:latin typeface="Verdana"/>
                          <a:ea typeface="Arial"/>
                        </a:rPr>
                        <a:t>)</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Issuer identifies its own procedures. Further guidance is available in the section </a:t>
                      </a:r>
                      <a:r>
                        <a:rPr lang="en-GB" sz="900" u="none" strike="noStrike">
                          <a:solidFill>
                            <a:srgbClr val="0000FF"/>
                          </a:solidFill>
                          <a:effectLst/>
                          <a:latin typeface="Verdana"/>
                          <a:ea typeface="Arial"/>
                          <a:hlinkClick r:id="rId4" tooltip="WIGOS-Id-Country"/>
                        </a:rPr>
                        <a:t>"Guidance on recommended practices for the allocation of 'issue number' and 'local identifier' for Member states and territories that have an 'issuer of identifier' allocated to them"</a:t>
                      </a:r>
                      <a:r>
                        <a:rPr lang="en-GB" sz="900">
                          <a:solidFill>
                            <a:srgbClr val="000000"/>
                          </a:solidFill>
                          <a:effectLst/>
                          <a:latin typeface="Verdana"/>
                          <a:ea typeface="Arial"/>
                        </a:rPr>
                        <a:t>. </a:t>
                      </a:r>
                      <a:endParaRPr lang="en-US" sz="90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9586">
                <a:tc>
                  <a:txBody>
                    <a:bodyPr/>
                    <a:lstStyle/>
                    <a:p>
                      <a:pPr algn="just">
                        <a:lnSpc>
                          <a:spcPct val="115000"/>
                        </a:lnSpc>
                        <a:spcBef>
                          <a:spcPts val="100"/>
                        </a:spcBef>
                        <a:spcAft>
                          <a:spcPts val="100"/>
                        </a:spcAft>
                      </a:pPr>
                      <a:r>
                        <a:rPr lang="en-GB" sz="900" b="1" dirty="0">
                          <a:solidFill>
                            <a:srgbClr val="000000"/>
                          </a:solidFill>
                          <a:effectLst/>
                          <a:latin typeface="Verdana"/>
                          <a:ea typeface="Arial"/>
                        </a:rPr>
                        <a:t>10000-11999 </a:t>
                      </a:r>
                      <a:endParaRPr lang="en-US" sz="900" b="1"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Member State or territory for which there is no ISO 3166-1 numeric country code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WMO Secretariat allocates an available number on request.</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Issuer identifies its own procedures. Further guidance is available in the section </a:t>
                      </a:r>
                      <a:r>
                        <a:rPr lang="en-GB" sz="900" u="none" strike="noStrike" dirty="0">
                          <a:solidFill>
                            <a:srgbClr val="0000FF"/>
                          </a:solidFill>
                          <a:effectLst/>
                          <a:latin typeface="Verdana"/>
                          <a:ea typeface="Arial"/>
                          <a:hlinkClick r:id="rId4" tooltip="WIGOS-Id-Country"/>
                        </a:rPr>
                        <a:t>"Guidance on recommended practices for the allocation of 'issue number' and 'local identifier' for Member states and territories that have an 'issuer of identifier' allocated to them"</a:t>
                      </a:r>
                      <a:r>
                        <a:rPr lang="en-GB" sz="900"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9394">
                <a:tc>
                  <a:txBody>
                    <a:bodyPr/>
                    <a:lstStyle/>
                    <a:p>
                      <a:pPr algn="just">
                        <a:lnSpc>
                          <a:spcPct val="115000"/>
                        </a:lnSpc>
                        <a:spcBef>
                          <a:spcPts val="100"/>
                        </a:spcBef>
                        <a:spcAft>
                          <a:spcPts val="100"/>
                        </a:spcAft>
                      </a:pPr>
                      <a:r>
                        <a:rPr lang="en-GB" sz="900" dirty="0">
                          <a:solidFill>
                            <a:srgbClr val="000000"/>
                          </a:solidFill>
                          <a:effectLst/>
                          <a:latin typeface="Verdana"/>
                          <a:ea typeface="Arial"/>
                        </a:rPr>
                        <a:t>12000-19999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Reserved for future use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374187">
                <a:tc>
                  <a:txBody>
                    <a:bodyPr/>
                    <a:lstStyle/>
                    <a:p>
                      <a:pPr>
                        <a:lnSpc>
                          <a:spcPct val="115000"/>
                        </a:lnSpc>
                      </a:pPr>
                      <a:endParaRPr lang="en-US" sz="900" dirty="0">
                        <a:solidFill>
                          <a:srgbClr val="000000"/>
                        </a:solidFill>
                        <a:effectLst/>
                        <a:latin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nSpc>
                          <a:spcPct val="115000"/>
                        </a:lnSpc>
                        <a:spcBef>
                          <a:spcPts val="100"/>
                        </a:spcBef>
                        <a:spcAft>
                          <a:spcPts val="100"/>
                        </a:spcAft>
                      </a:pPr>
                      <a:r>
                        <a:rPr lang="en-GB" sz="900" i="1" dirty="0">
                          <a:solidFill>
                            <a:srgbClr val="000000"/>
                          </a:solidFill>
                          <a:effectLst/>
                          <a:latin typeface="Verdana"/>
                          <a:ea typeface="Arial"/>
                        </a:rPr>
                        <a:t>Identifiers in the ranges 20000-21999 and 22000-39999 are intended only to be used to allocate WIGOS identifiers for observing facilities that had one or more pre-existing identifiers.</a:t>
                      </a:r>
                      <a:r>
                        <a:rPr lang="en-GB" sz="900"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58613">
                <a:tc>
                  <a:txBody>
                    <a:bodyPr/>
                    <a:lstStyle/>
                    <a:p>
                      <a:pPr algn="just">
                        <a:lnSpc>
                          <a:spcPct val="115000"/>
                        </a:lnSpc>
                        <a:spcBef>
                          <a:spcPts val="100"/>
                        </a:spcBef>
                        <a:spcAft>
                          <a:spcPts val="100"/>
                        </a:spcAft>
                      </a:pPr>
                      <a:r>
                        <a:rPr lang="en-GB" sz="900" b="1" dirty="0">
                          <a:solidFill>
                            <a:schemeClr val="tx1"/>
                          </a:solidFill>
                          <a:effectLst/>
                          <a:latin typeface="Verdana"/>
                          <a:ea typeface="Arial"/>
                        </a:rPr>
                        <a:t>20000-21999</a:t>
                      </a:r>
                      <a:r>
                        <a:rPr lang="en-GB" sz="900" dirty="0">
                          <a:solidFill>
                            <a:schemeClr val="tx1"/>
                          </a:solidFill>
                          <a:effectLst/>
                          <a:latin typeface="Verdana"/>
                          <a:ea typeface="Arial"/>
                        </a:rPr>
                        <a:t> </a:t>
                      </a:r>
                      <a:endParaRPr lang="en-US" sz="900" dirty="0">
                        <a:solidFill>
                          <a:schemeClr val="tx1"/>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WMO Secretariat for identifiers associated with WMO Programmes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5" action="ppaction://hlinksldjump"/>
                        </a:rPr>
                        <a:t>Details are provided in the section </a:t>
                      </a:r>
                      <a:r>
                        <a:rPr lang="en-GB" sz="900" u="none" strike="noStrike" dirty="0">
                          <a:solidFill>
                            <a:srgbClr val="0000FF"/>
                          </a:solidFill>
                          <a:effectLst/>
                          <a:latin typeface="Verdana"/>
                          <a:ea typeface="Arial"/>
                          <a:hlinkClick r:id="rId5" action="ppaction://hlinksldjump"/>
                        </a:rPr>
                        <a:t>"Allocation of 'issuer of identifier' for station identifiers associated with WMO Programmes"</a:t>
                      </a:r>
                      <a:r>
                        <a:rPr lang="en-GB" sz="900" dirty="0">
                          <a:solidFill>
                            <a:srgbClr val="0000FF"/>
                          </a:solidFill>
                          <a:effectLst/>
                          <a:latin typeface="Verdana"/>
                          <a:ea typeface="Arial"/>
                          <a:hlinkClick r:id="rId5" action="ppaction://hlinksldjump"/>
                        </a:rPr>
                        <a:t>.</a:t>
                      </a:r>
                      <a:r>
                        <a:rPr lang="en-GB" sz="900" dirty="0">
                          <a:solidFill>
                            <a:srgbClr val="000000"/>
                          </a:solidFill>
                          <a:effectLst/>
                          <a:latin typeface="Verdana"/>
                          <a:ea typeface="Arial"/>
                          <a:hlinkClick r:id="rId5" action="ppaction://hlinksldjump"/>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5" action="ppaction://hlinksldjump"/>
                        </a:rPr>
                        <a:t>Details are provided in the section </a:t>
                      </a:r>
                      <a:r>
                        <a:rPr lang="en-GB" sz="900" u="none" strike="noStrike" dirty="0">
                          <a:solidFill>
                            <a:srgbClr val="0000FF"/>
                          </a:solidFill>
                          <a:effectLst/>
                          <a:latin typeface="Verdana"/>
                          <a:ea typeface="Arial"/>
                          <a:hlinkClick r:id="rId5" action="ppaction://hlinksldjump"/>
                        </a:rPr>
                        <a:t>"Allocation of 'issuer of identifier' for station identifiers associated with WMO Programmes"</a:t>
                      </a:r>
                      <a:r>
                        <a:rPr lang="en-GB" sz="900" dirty="0">
                          <a:solidFill>
                            <a:srgbClr val="0000FF"/>
                          </a:solidFill>
                          <a:effectLst/>
                          <a:latin typeface="Verdana"/>
                          <a:ea typeface="Arial"/>
                          <a:hlinkClick r:id="rId5" action="ppaction://hlinksldjump"/>
                        </a:rPr>
                        <a:t>.</a:t>
                      </a:r>
                      <a:r>
                        <a:rPr lang="en-GB" sz="900" dirty="0">
                          <a:solidFill>
                            <a:srgbClr val="000000"/>
                          </a:solidFill>
                          <a:effectLst/>
                          <a:latin typeface="Verdana"/>
                          <a:ea typeface="Arial"/>
                          <a:hlinkClick r:id="rId5" action="ppaction://hlinksldjump"/>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7802">
                <a:tc>
                  <a:txBody>
                    <a:bodyPr/>
                    <a:lstStyle/>
                    <a:p>
                      <a:pPr algn="just">
                        <a:lnSpc>
                          <a:spcPct val="115000"/>
                        </a:lnSpc>
                        <a:spcBef>
                          <a:spcPts val="100"/>
                        </a:spcBef>
                        <a:spcAft>
                          <a:spcPts val="100"/>
                        </a:spcAft>
                      </a:pPr>
                      <a:r>
                        <a:rPr lang="en-GB" sz="900" b="1" dirty="0">
                          <a:solidFill>
                            <a:srgbClr val="000000"/>
                          </a:solidFill>
                          <a:effectLst/>
                          <a:latin typeface="Verdana"/>
                          <a:ea typeface="Arial"/>
                        </a:rPr>
                        <a:t>22000</a:t>
                      </a:r>
                      <a:r>
                        <a:rPr lang="en-GB" sz="900" dirty="0">
                          <a:solidFill>
                            <a:srgbClr val="000000"/>
                          </a:solidFill>
                          <a:effectLst/>
                          <a:latin typeface="Verdana"/>
                          <a:ea typeface="Arial"/>
                        </a:rPr>
                        <a:t>-39999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WMO Secretariat for identifiers associated with programmes of Partner organizations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6" action="ppaction://hlinksldjump"/>
                        </a:rPr>
                        <a:t>Details are provided in the section </a:t>
                      </a:r>
                      <a:r>
                        <a:rPr lang="en-GB" sz="900" u="none" strike="noStrike" dirty="0">
                          <a:solidFill>
                            <a:srgbClr val="0000FF"/>
                          </a:solidFill>
                          <a:effectLst/>
                          <a:latin typeface="Verdana"/>
                          <a:ea typeface="Arial"/>
                          <a:hlinkClick r:id="rId6" action="ppaction://hlinksldjump"/>
                        </a:rPr>
                        <a:t>"Allocation of 'issuer of identifier' for station identifiers associated with WMO co-sponsored programmes".</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6" action="ppaction://hlinksldjump"/>
                        </a:rPr>
                        <a:t>Details are provided in the section </a:t>
                      </a:r>
                      <a:r>
                        <a:rPr lang="en-GB" sz="900" u="none" strike="noStrike" dirty="0">
                          <a:solidFill>
                            <a:srgbClr val="0000FF"/>
                          </a:solidFill>
                          <a:effectLst/>
                          <a:latin typeface="Verdana"/>
                          <a:ea typeface="Arial"/>
                          <a:hlinkClick r:id="rId6" action="ppaction://hlinksldjump"/>
                        </a:rPr>
                        <a:t>"Allocation of 'issuer of identifier' for station identifiers associated with WMO co-sponsored programmes".</a:t>
                      </a:r>
                      <a:r>
                        <a:rPr lang="en-GB" sz="900" dirty="0">
                          <a:solidFill>
                            <a:srgbClr val="000000"/>
                          </a:solidFill>
                          <a:effectLst/>
                          <a:latin typeface="Verdana"/>
                          <a:ea typeface="Arial"/>
                          <a:hlinkClick r:id="rId6" action="ppaction://hlinksldjump"/>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9394">
                <a:tc>
                  <a:txBody>
                    <a:bodyPr/>
                    <a:lstStyle/>
                    <a:p>
                      <a:pPr algn="just">
                        <a:lnSpc>
                          <a:spcPct val="115000"/>
                        </a:lnSpc>
                        <a:spcBef>
                          <a:spcPts val="100"/>
                        </a:spcBef>
                        <a:spcAft>
                          <a:spcPts val="100"/>
                        </a:spcAft>
                      </a:pPr>
                      <a:r>
                        <a:rPr lang="en-GB" sz="900">
                          <a:solidFill>
                            <a:srgbClr val="000000"/>
                          </a:solidFill>
                          <a:effectLst/>
                          <a:latin typeface="Verdana"/>
                          <a:ea typeface="Arial"/>
                        </a:rPr>
                        <a:t>40000-65534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Reserved for future use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316699">
                <a:tc>
                  <a:txBody>
                    <a:bodyPr/>
                    <a:lstStyle/>
                    <a:p>
                      <a:pPr algn="just">
                        <a:lnSpc>
                          <a:spcPct val="115000"/>
                        </a:lnSpc>
                        <a:spcBef>
                          <a:spcPts val="100"/>
                        </a:spcBef>
                        <a:spcAft>
                          <a:spcPts val="100"/>
                        </a:spcAft>
                      </a:pPr>
                      <a:r>
                        <a:rPr lang="en-GB" sz="900">
                          <a:solidFill>
                            <a:srgbClr val="000000"/>
                          </a:solidFill>
                          <a:effectLst/>
                          <a:latin typeface="Verdana"/>
                          <a:ea typeface="Arial"/>
                        </a:rPr>
                        <a:t>65535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Missing value (reserved value in Table Driven Code Forms)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endParaRPr lang="en-US" sz="2000"/>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endParaRPr lang="en-US" sz="2000" dirty="0"/>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05234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818" y="74814"/>
            <a:ext cx="8844743" cy="332510"/>
          </a:xfrm>
        </p:spPr>
        <p:txBody>
          <a:bodyPr>
            <a:noAutofit/>
          </a:bodyPr>
          <a:lstStyle/>
          <a:p>
            <a:r>
              <a:rPr lang="en-US" sz="2400" dirty="0" smtClean="0">
                <a:solidFill>
                  <a:srgbClr val="000090"/>
                </a:solidFill>
              </a:rPr>
              <a:t>“</a:t>
            </a:r>
            <a:r>
              <a:rPr lang="en-US" sz="2400" i="1" dirty="0" smtClean="0">
                <a:solidFill>
                  <a:srgbClr val="000090"/>
                </a:solidFill>
              </a:rPr>
              <a:t>Observing </a:t>
            </a:r>
            <a:r>
              <a:rPr lang="en-US" sz="2400" i="1" dirty="0" err="1" smtClean="0">
                <a:solidFill>
                  <a:srgbClr val="000090"/>
                </a:solidFill>
              </a:rPr>
              <a:t>Programmes</a:t>
            </a:r>
            <a:r>
              <a:rPr lang="en-US" sz="2400" i="1" dirty="0" smtClean="0">
                <a:solidFill>
                  <a:srgbClr val="000090"/>
                </a:solidFill>
              </a:rPr>
              <a:t> with an Int. System for Assigning Station ID</a:t>
            </a:r>
            <a:r>
              <a:rPr lang="en-US" sz="2400" dirty="0" smtClean="0">
                <a:solidFill>
                  <a:srgbClr val="000090"/>
                </a:solidFill>
              </a:rPr>
              <a:t>”</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3108306391"/>
              </p:ext>
            </p:extLst>
          </p:nvPr>
        </p:nvGraphicFramePr>
        <p:xfrm>
          <a:off x="207818" y="473826"/>
          <a:ext cx="8844743" cy="6202737"/>
        </p:xfrm>
        <a:graphic>
          <a:graphicData uri="http://schemas.openxmlformats.org/drawingml/2006/table">
            <a:tbl>
              <a:tblPr firstRow="1" firstCol="1" bandRow="1"/>
              <a:tblGrid>
                <a:gridCol w="654545"/>
                <a:gridCol w="864335"/>
                <a:gridCol w="2886709"/>
                <a:gridCol w="4439154"/>
              </a:tblGrid>
              <a:tr h="122869">
                <a:tc>
                  <a:txBody>
                    <a:bodyPr/>
                    <a:lstStyle/>
                    <a:p>
                      <a:pPr algn="ctr">
                        <a:lnSpc>
                          <a:spcPct val="115000"/>
                        </a:lnSpc>
                        <a:spcBef>
                          <a:spcPts val="100"/>
                        </a:spcBef>
                        <a:spcAft>
                          <a:spcPts val="100"/>
                        </a:spcAft>
                      </a:pPr>
                      <a:r>
                        <a:rPr lang="en-GB" sz="700" b="1" dirty="0">
                          <a:solidFill>
                            <a:srgbClr val="000000"/>
                          </a:solidFill>
                          <a:effectLst/>
                          <a:latin typeface="Verdana"/>
                          <a:ea typeface="Arial"/>
                        </a:rPr>
                        <a:t>Issuer of Identifier</a:t>
                      </a:r>
                      <a:r>
                        <a:rPr lang="en-GB" sz="700" dirty="0">
                          <a:solidFill>
                            <a:srgbClr val="000000"/>
                          </a:solidFill>
                          <a:effectLst/>
                          <a:latin typeface="Verdana"/>
                          <a:ea typeface="Arial"/>
                        </a:rPr>
                        <a:t>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gn="ctr">
                        <a:lnSpc>
                          <a:spcPct val="115000"/>
                        </a:lnSpc>
                        <a:spcBef>
                          <a:spcPts val="100"/>
                        </a:spcBef>
                        <a:spcAft>
                          <a:spcPts val="100"/>
                        </a:spcAft>
                      </a:pPr>
                      <a:r>
                        <a:rPr lang="en-GB" sz="700" b="1">
                          <a:solidFill>
                            <a:srgbClr val="000000"/>
                          </a:solidFill>
                          <a:effectLst/>
                          <a:latin typeface="Verdana"/>
                          <a:ea typeface="Arial"/>
                        </a:rPr>
                        <a:t>Category of station identifier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gn="ctr">
                        <a:lnSpc>
                          <a:spcPct val="115000"/>
                        </a:lnSpc>
                        <a:spcBef>
                          <a:spcPts val="100"/>
                        </a:spcBef>
                        <a:spcAft>
                          <a:spcPts val="100"/>
                        </a:spcAft>
                      </a:pPr>
                      <a:r>
                        <a:rPr lang="en-GB" sz="700" b="1">
                          <a:solidFill>
                            <a:srgbClr val="000000"/>
                          </a:solidFill>
                          <a:effectLst/>
                          <a:latin typeface="Verdana"/>
                          <a:ea typeface="Arial"/>
                        </a:rPr>
                        <a:t>Method of allocating </a:t>
                      </a:r>
                      <a:r>
                        <a:rPr lang="en-GB" sz="700" b="1" i="1">
                          <a:solidFill>
                            <a:srgbClr val="000000"/>
                          </a:solidFill>
                          <a:effectLst/>
                          <a:latin typeface="Verdana"/>
                          <a:ea typeface="Arial"/>
                        </a:rPr>
                        <a:t>Issue Number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gn="ctr">
                        <a:lnSpc>
                          <a:spcPct val="115000"/>
                        </a:lnSpc>
                        <a:spcBef>
                          <a:spcPts val="100"/>
                        </a:spcBef>
                        <a:spcAft>
                          <a:spcPts val="100"/>
                        </a:spcAft>
                      </a:pPr>
                      <a:r>
                        <a:rPr lang="en-GB" sz="700" b="1">
                          <a:solidFill>
                            <a:srgbClr val="000000"/>
                          </a:solidFill>
                          <a:effectLst/>
                          <a:latin typeface="Verdana"/>
                          <a:ea typeface="Arial"/>
                        </a:rPr>
                        <a:t>Method of allocating </a:t>
                      </a:r>
                      <a:r>
                        <a:rPr lang="en-GB" sz="700" b="1" i="1">
                          <a:solidFill>
                            <a:srgbClr val="000000"/>
                          </a:solidFill>
                          <a:effectLst/>
                          <a:latin typeface="Verdana"/>
                          <a:ea typeface="Arial"/>
                        </a:rPr>
                        <a:t>Local Identifier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World Weather Watch land station with sub-index number (SI) = 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station defined in WMO-No. 9 Volume A on 1 July 2016.</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positive number: to distinguish between different observing facilities that used the station identifier in the past.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Use the block number (II) and the station number (iii) as a single five digit number </a:t>
                      </a:r>
                      <a:r>
                        <a:rPr lang="en-GB" sz="700" dirty="0" err="1">
                          <a:solidFill>
                            <a:srgbClr val="000000"/>
                          </a:solidFill>
                          <a:effectLst/>
                          <a:latin typeface="Verdana"/>
                          <a:ea typeface="Arial"/>
                        </a:rPr>
                        <a:t>IIiii</a:t>
                      </a:r>
                      <a:r>
                        <a:rPr lang="en-GB" sz="700" dirty="0">
                          <a:solidFill>
                            <a:srgbClr val="000000"/>
                          </a:solidFill>
                          <a:effectLst/>
                          <a:latin typeface="Verdana"/>
                          <a:ea typeface="Arial"/>
                        </a:rPr>
                        <a:t> (with leading zeroes).</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station 60351 would be represented by</a:t>
                      </a:r>
                      <a:br>
                        <a:rPr lang="en-GB" sz="700" dirty="0">
                          <a:solidFill>
                            <a:srgbClr val="000000"/>
                          </a:solidFill>
                          <a:effectLst/>
                          <a:latin typeface="Verdana"/>
                          <a:ea typeface="Arial"/>
                        </a:rPr>
                      </a:br>
                      <a:r>
                        <a:rPr lang="en-GB" sz="700" dirty="0">
                          <a:solidFill>
                            <a:srgbClr val="000000"/>
                          </a:solidFill>
                          <a:effectLst/>
                          <a:latin typeface="Verdana"/>
                          <a:ea typeface="Arial"/>
                        </a:rPr>
                        <a:t>0-20000-0-60351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20001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World Weather Watch land station with sub-index number (SI) = 1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station defined in WMO-No. 9 Volume A on 1 July 2016.</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positive number: to distinguish between different observing facilities that used the station identifier in the past.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Use the block number (II) and the station number (iii) as a single five digit number </a:t>
                      </a:r>
                      <a:r>
                        <a:rPr lang="en-GB" sz="700" dirty="0" err="1">
                          <a:solidFill>
                            <a:srgbClr val="000000"/>
                          </a:solidFill>
                          <a:effectLst/>
                          <a:latin typeface="Verdana"/>
                          <a:ea typeface="Arial"/>
                        </a:rPr>
                        <a:t>IIiii</a:t>
                      </a:r>
                      <a:r>
                        <a:rPr lang="en-GB" sz="700" dirty="0">
                          <a:solidFill>
                            <a:srgbClr val="000000"/>
                          </a:solidFill>
                          <a:effectLst/>
                          <a:latin typeface="Verdana"/>
                          <a:ea typeface="Arial"/>
                        </a:rPr>
                        <a:t> (with leading zeroes).</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upper air station 57816 would be represented by</a:t>
                      </a:r>
                      <a:br>
                        <a:rPr lang="en-GB" sz="700" dirty="0">
                          <a:solidFill>
                            <a:srgbClr val="000000"/>
                          </a:solidFill>
                          <a:effectLst/>
                          <a:latin typeface="Verdana"/>
                          <a:ea typeface="Arial"/>
                        </a:rPr>
                      </a:br>
                      <a:r>
                        <a:rPr lang="en-GB" sz="700" dirty="0">
                          <a:solidFill>
                            <a:srgbClr val="000000"/>
                          </a:solidFill>
                          <a:effectLst/>
                          <a:latin typeface="Verdana"/>
                          <a:ea typeface="Arial"/>
                        </a:rPr>
                        <a:t>0-20001-0-57816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894325">
                <a:tc>
                  <a:txBody>
                    <a:bodyPr/>
                    <a:lstStyle/>
                    <a:p>
                      <a:pPr algn="just">
                        <a:lnSpc>
                          <a:spcPct val="115000"/>
                        </a:lnSpc>
                        <a:spcBef>
                          <a:spcPts val="100"/>
                        </a:spcBef>
                        <a:spcAft>
                          <a:spcPts val="100"/>
                        </a:spcAft>
                      </a:pPr>
                      <a:r>
                        <a:rPr lang="en-GB" sz="700">
                          <a:solidFill>
                            <a:srgbClr val="000000"/>
                          </a:solidFill>
                          <a:effectLst/>
                          <a:latin typeface="Verdana"/>
                          <a:ea typeface="Arial"/>
                        </a:rPr>
                        <a:t>20002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World Weather Watch Marine Platform (moored or drifting buoy, platform, etc.)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platform for which the identifier was in use on 1 July 2016.</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 to distinguish between different platforms that used the same identifier at different times.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Use the region/platform number combination A</a:t>
                      </a:r>
                      <a:r>
                        <a:rPr lang="en-GB" sz="700" baseline="-25000" dirty="0">
                          <a:solidFill>
                            <a:srgbClr val="000000"/>
                          </a:solidFill>
                          <a:effectLst/>
                          <a:latin typeface="Verdana"/>
                          <a:ea typeface="Arial"/>
                        </a:rPr>
                        <a:t>1</a:t>
                      </a:r>
                      <a:r>
                        <a:rPr lang="en-GB" sz="700" dirty="0">
                          <a:solidFill>
                            <a:srgbClr val="000000"/>
                          </a:solidFill>
                          <a:effectLst/>
                          <a:latin typeface="Verdana"/>
                          <a:ea typeface="Arial"/>
                        </a:rPr>
                        <a:t>b</a:t>
                      </a:r>
                      <a:r>
                        <a:rPr lang="en-GB" sz="700" baseline="-25000" dirty="0">
                          <a:solidFill>
                            <a:srgbClr val="000000"/>
                          </a:solidFill>
                          <a:effectLst/>
                          <a:latin typeface="Verdana"/>
                          <a:ea typeface="Arial"/>
                        </a:rPr>
                        <a:t>w</a:t>
                      </a:r>
                      <a:r>
                        <a:rPr lang="en-GB" sz="700" dirty="0">
                          <a:solidFill>
                            <a:srgbClr val="000000"/>
                          </a:solidFill>
                          <a:effectLst/>
                          <a:latin typeface="Verdana"/>
                          <a:ea typeface="Arial"/>
                        </a:rPr>
                        <a:t>n</a:t>
                      </a:r>
                      <a:r>
                        <a:rPr lang="en-GB" sz="700" baseline="-25000" dirty="0">
                          <a:solidFill>
                            <a:srgbClr val="000000"/>
                          </a:solidFill>
                          <a:effectLst/>
                          <a:latin typeface="Verdana"/>
                          <a:ea typeface="Arial"/>
                        </a:rPr>
                        <a:t>b</a:t>
                      </a:r>
                      <a:r>
                        <a:rPr lang="en-GB" sz="700" dirty="0">
                          <a:solidFill>
                            <a:srgbClr val="000000"/>
                          </a:solidFill>
                          <a:effectLst/>
                          <a:latin typeface="Verdana"/>
                          <a:ea typeface="Arial"/>
                        </a:rPr>
                        <a:t>n</a:t>
                      </a:r>
                      <a:r>
                        <a:rPr lang="en-GB" sz="700" baseline="-25000" dirty="0">
                          <a:solidFill>
                            <a:srgbClr val="000000"/>
                          </a:solidFill>
                          <a:effectLst/>
                          <a:latin typeface="Verdana"/>
                          <a:ea typeface="Arial"/>
                        </a:rPr>
                        <a:t>b</a:t>
                      </a:r>
                      <a:r>
                        <a:rPr lang="en-GB" sz="700" dirty="0">
                          <a:solidFill>
                            <a:srgbClr val="000000"/>
                          </a:solidFill>
                          <a:effectLst/>
                          <a:latin typeface="Verdana"/>
                          <a:ea typeface="Arial"/>
                        </a:rPr>
                        <a:t>n</a:t>
                      </a:r>
                      <a:r>
                        <a:rPr lang="en-GB" sz="700" baseline="-25000" dirty="0">
                          <a:solidFill>
                            <a:srgbClr val="000000"/>
                          </a:solidFill>
                          <a:effectLst/>
                          <a:latin typeface="Verdana"/>
                          <a:ea typeface="Arial"/>
                        </a:rPr>
                        <a:t>b</a:t>
                      </a: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Examples</a:t>
                      </a:r>
                      <a:r>
                        <a:rPr lang="en-GB" sz="700" b="1" dirty="0">
                          <a:solidFill>
                            <a:srgbClr val="000000"/>
                          </a:solidFill>
                          <a:effectLst/>
                          <a:latin typeface="Verdana"/>
                          <a:ea typeface="Arial"/>
                        </a:rPr>
                        <a:t>:</a:t>
                      </a:r>
                      <a:r>
                        <a:rPr lang="en-GB" sz="700" dirty="0">
                          <a:solidFill>
                            <a:srgbClr val="000000"/>
                          </a:solidFill>
                          <a:effectLst/>
                          <a:latin typeface="Verdana"/>
                          <a:ea typeface="Arial"/>
                        </a:rPr>
                        <a:t> the data buoy 59091 would be represented by </a:t>
                      </a:r>
                      <a:br>
                        <a:rPr lang="en-GB" sz="700" dirty="0">
                          <a:solidFill>
                            <a:srgbClr val="000000"/>
                          </a:solidFill>
                          <a:effectLst/>
                          <a:latin typeface="Verdana"/>
                          <a:ea typeface="Arial"/>
                        </a:rPr>
                      </a:br>
                      <a:r>
                        <a:rPr lang="en-GB" sz="700" dirty="0">
                          <a:solidFill>
                            <a:srgbClr val="000000"/>
                          </a:solidFill>
                          <a:effectLst/>
                          <a:latin typeface="Verdana"/>
                          <a:ea typeface="Arial"/>
                        </a:rPr>
                        <a:t>0-20002-0-59091.</a:t>
                      </a:r>
                      <a:br>
                        <a:rPr lang="en-GB" sz="700" dirty="0">
                          <a:solidFill>
                            <a:srgbClr val="000000"/>
                          </a:solidFill>
                          <a:effectLst/>
                          <a:latin typeface="Verdana"/>
                          <a:ea typeface="Arial"/>
                        </a:rPr>
                      </a:br>
                      <a:r>
                        <a:rPr lang="en-GB" sz="700" dirty="0" smtClean="0">
                          <a:solidFill>
                            <a:srgbClr val="000000"/>
                          </a:solidFill>
                          <a:effectLst/>
                          <a:latin typeface="Verdana"/>
                          <a:ea typeface="Arial"/>
                        </a:rPr>
                        <a:t>The </a:t>
                      </a:r>
                      <a:r>
                        <a:rPr lang="en-GB" sz="700" dirty="0">
                          <a:solidFill>
                            <a:srgbClr val="000000"/>
                          </a:solidFill>
                          <a:effectLst/>
                          <a:latin typeface="Verdana"/>
                          <a:ea typeface="Arial"/>
                        </a:rPr>
                        <a:t>World Weather Watch list of data buoys lists two buoys with identifier 13001. The buoy most recently used at the time WIGOS station identifiers were introduced is allocated 0-20002-0-13001 and the second is issued identifier 0-20002-1-13001 (note - the </a:t>
                      </a:r>
                      <a:r>
                        <a:rPr lang="en-GB" sz="700" i="1" dirty="0">
                          <a:solidFill>
                            <a:srgbClr val="000000"/>
                          </a:solidFill>
                          <a:effectLst/>
                          <a:latin typeface="Verdana"/>
                          <a:ea typeface="Arial"/>
                        </a:rPr>
                        <a:t>Issue Number</a:t>
                      </a:r>
                      <a:r>
                        <a:rPr lang="en-GB" sz="700" dirty="0">
                          <a:solidFill>
                            <a:srgbClr val="000000"/>
                          </a:solidFill>
                          <a:effectLst/>
                          <a:latin typeface="Verdana"/>
                          <a:ea typeface="Arial"/>
                        </a:rPr>
                        <a:t> is different from that for the first buoy).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dirty="0">
                          <a:solidFill>
                            <a:srgbClr val="000000"/>
                          </a:solidFill>
                          <a:effectLst/>
                          <a:latin typeface="Verdana"/>
                          <a:ea typeface="Arial"/>
                        </a:rPr>
                        <a:t>20003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identifier based on ITU call sign.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ship allocated the identifier more recently on 1 July 2016. </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 to distinguish between different ships that used the same ship identifier at different times.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Ship call sign.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the (now obsolete) weather ship C7R would be represented by 0-20003-0-C7R.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18388">
                <a:tc>
                  <a:txBody>
                    <a:bodyPr/>
                    <a:lstStyle/>
                    <a:p>
                      <a:pPr algn="just">
                        <a:lnSpc>
                          <a:spcPct val="115000"/>
                        </a:lnSpc>
                        <a:spcBef>
                          <a:spcPts val="100"/>
                        </a:spcBef>
                        <a:spcAft>
                          <a:spcPts val="100"/>
                        </a:spcAft>
                      </a:pPr>
                      <a:r>
                        <a:rPr lang="en-GB" sz="700">
                          <a:solidFill>
                            <a:srgbClr val="000000"/>
                          </a:solidFill>
                          <a:effectLst/>
                          <a:latin typeface="Verdana"/>
                          <a:ea typeface="Arial"/>
                        </a:rPr>
                        <a:t>20004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Identifier - issued nationally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 ship allocated most recently on 1 July 2016. </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positive number: to distinguish between different ships that used the same ship identifier at different times.</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identifier. </a:t>
                      </a:r>
                      <a:br>
                        <a:rPr lang="en-GB" sz="700">
                          <a:solidFill>
                            <a:srgbClr val="000000"/>
                          </a:solidFill>
                          <a:effectLst/>
                          <a:latin typeface="Verdana"/>
                          <a:ea typeface="Arial"/>
                        </a:rPr>
                      </a:br>
                      <a:r>
                        <a:rPr lang="en-GB" sz="700" b="1">
                          <a:solidFill>
                            <a:srgbClr val="000000"/>
                          </a:solidFill>
                          <a:effectLst/>
                          <a:latin typeface="Verdana"/>
                          <a:ea typeface="Arial"/>
                        </a:rPr>
                        <a:t>Example:</a:t>
                      </a:r>
                      <a:r>
                        <a:rPr lang="en-GB" sz="700">
                          <a:solidFill>
                            <a:srgbClr val="000000"/>
                          </a:solidFill>
                          <a:effectLst/>
                          <a:latin typeface="Verdana"/>
                          <a:ea typeface="Arial"/>
                        </a:rPr>
                        <a:t> the fictitious shop </a:t>
                      </a:r>
                      <a:r>
                        <a:rPr lang="en-GB" sz="700" i="1">
                          <a:solidFill>
                            <a:srgbClr val="000000"/>
                          </a:solidFill>
                          <a:effectLst/>
                          <a:latin typeface="Verdana"/>
                          <a:ea typeface="Arial"/>
                        </a:rPr>
                        <a:t>XY123AB</a:t>
                      </a:r>
                      <a:r>
                        <a:rPr lang="en-GB" sz="700">
                          <a:solidFill>
                            <a:srgbClr val="000000"/>
                          </a:solidFill>
                          <a:effectLst/>
                          <a:latin typeface="Verdana"/>
                          <a:ea typeface="Arial"/>
                        </a:rPr>
                        <a:t> would be represented by 0-20004-0-XY123AB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20005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AMDAR aircraft identifier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 aircraft most recently issued the identifier on 1 July 2016. </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number: to distinguish between different aircraft that used the same aircraft identifier at different times.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Aircraft identifier.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 </a:t>
                      </a:r>
                      <a:r>
                        <a:rPr lang="en-GB" sz="700" dirty="0">
                          <a:solidFill>
                            <a:srgbClr val="000000"/>
                          </a:solidFill>
                          <a:effectLst/>
                          <a:latin typeface="Verdana"/>
                          <a:ea typeface="Arial"/>
                        </a:rPr>
                        <a:t>aircraft EU0246 would be represented by 0-20005-0-EU0246.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20006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ICAO airfield identifiers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airfield most recently allocated the identifier on 1 July 2016. </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to distinguish between airfields that used the same airfield identifier at different times.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ICAO airfield identifier. </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b="1">
                          <a:solidFill>
                            <a:srgbClr val="000000"/>
                          </a:solidFill>
                          <a:effectLst/>
                          <a:latin typeface="Verdana"/>
                          <a:ea typeface="Arial"/>
                        </a:rPr>
                        <a:t>Example:</a:t>
                      </a:r>
                      <a:r>
                        <a:rPr lang="en-GB" sz="700">
                          <a:solidFill>
                            <a:srgbClr val="000000"/>
                          </a:solidFill>
                          <a:effectLst/>
                          <a:latin typeface="Verdana"/>
                          <a:ea typeface="Arial"/>
                        </a:rPr>
                        <a:t> Geneva airport (LSSG) would be represented by 0-20006-0-LSGG.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20007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IMO number (</a:t>
                      </a:r>
                      <a:r>
                        <a:rPr lang="en-GB" sz="700" i="1">
                          <a:solidFill>
                            <a:srgbClr val="000000"/>
                          </a:solidFill>
                          <a:effectLst/>
                          <a:latin typeface="Verdana"/>
                          <a:ea typeface="Arial"/>
                        </a:rPr>
                        <a:t>hull number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ship to which the IMO number was most recently allocated on 1 July 2016. </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to distinguish between ships that used the same IMO identifier at different times.</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Ship identifier.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ship 9631369 would be represented by 0-20007-0-9631369.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337192">
                <a:tc>
                  <a:txBody>
                    <a:bodyPr/>
                    <a:lstStyle/>
                    <a:p>
                      <a:pPr algn="just">
                        <a:lnSpc>
                          <a:spcPct val="115000"/>
                        </a:lnSpc>
                        <a:spcBef>
                          <a:spcPts val="100"/>
                        </a:spcBef>
                        <a:spcAft>
                          <a:spcPts val="100"/>
                        </a:spcAft>
                      </a:pPr>
                      <a:r>
                        <a:rPr lang="en-GB" sz="700">
                          <a:solidFill>
                            <a:srgbClr val="000000"/>
                          </a:solidFill>
                          <a:effectLst/>
                          <a:latin typeface="Verdana"/>
                          <a:ea typeface="Arial"/>
                        </a:rPr>
                        <a:t>20008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Global Atmosphere Watch Identifier</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 station to which the GAW identifier was most recently allocated on 1 July 2016.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Three character GAW identifier.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a:t>
                      </a:r>
                      <a:r>
                        <a:rPr lang="en-GB" sz="700" dirty="0" err="1">
                          <a:solidFill>
                            <a:srgbClr val="000000"/>
                          </a:solidFill>
                          <a:effectLst/>
                          <a:latin typeface="Verdana"/>
                          <a:ea typeface="Arial"/>
                        </a:rPr>
                        <a:t>Jungfraujoch</a:t>
                      </a:r>
                      <a:r>
                        <a:rPr lang="en-GB" sz="700" dirty="0">
                          <a:solidFill>
                            <a:srgbClr val="000000"/>
                          </a:solidFill>
                          <a:effectLst/>
                          <a:latin typeface="Verdana"/>
                          <a:ea typeface="Arial"/>
                        </a:rPr>
                        <a:t> JFJ would be represented by 0-20008-0-JFJ.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03211">
                <a:tc>
                  <a:txBody>
                    <a:bodyPr/>
                    <a:lstStyle/>
                    <a:p>
                      <a:pPr algn="just">
                        <a:lnSpc>
                          <a:spcPct val="115000"/>
                        </a:lnSpc>
                        <a:spcBef>
                          <a:spcPts val="100"/>
                        </a:spcBef>
                        <a:spcAft>
                          <a:spcPts val="100"/>
                        </a:spcAft>
                      </a:pPr>
                      <a:r>
                        <a:rPr lang="en-GB" sz="700" dirty="0">
                          <a:solidFill>
                            <a:srgbClr val="000000"/>
                          </a:solidFill>
                          <a:effectLst/>
                          <a:latin typeface="Verdana"/>
                          <a:ea typeface="Arial"/>
                        </a:rPr>
                        <a:t>20009</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WMO Satellite Programme</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Three digit satellite identifier with leading zeroes (recorded in Common Code Table C-7 of WMO-No. 306, Manual on Codes Volume I.1)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METEOSAT 10 (with identifier 057) would be represented by 0-20009-0-057.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399011">
                <a:tc>
                  <a:txBody>
                    <a:bodyPr/>
                    <a:lstStyle/>
                    <a:p>
                      <a:pPr algn="just">
                        <a:lnSpc>
                          <a:spcPct val="115000"/>
                        </a:lnSpc>
                        <a:spcBef>
                          <a:spcPts val="100"/>
                        </a:spcBef>
                        <a:spcAft>
                          <a:spcPts val="100"/>
                        </a:spcAft>
                      </a:pPr>
                      <a:r>
                        <a:rPr lang="en-GB" sz="700">
                          <a:solidFill>
                            <a:srgbClr val="000000"/>
                          </a:solidFill>
                          <a:effectLst/>
                          <a:latin typeface="Verdana"/>
                          <a:ea typeface="Arial"/>
                        </a:rPr>
                        <a:t>20010</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WMO Weather Radar</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Unique key used to cross-reference information about a single radar within the WMO radar database (note: this key was not previously published)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Station with record number 121 would be represented by 0-20010-0-121.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93602">
                <a:tc>
                  <a:txBody>
                    <a:bodyPr/>
                    <a:lstStyle/>
                    <a:p>
                      <a:pPr algn="just">
                        <a:lnSpc>
                          <a:spcPct val="115000"/>
                        </a:lnSpc>
                        <a:spcBef>
                          <a:spcPts val="100"/>
                        </a:spcBef>
                        <a:spcAft>
                          <a:spcPts val="100"/>
                        </a:spcAft>
                      </a:pPr>
                      <a:r>
                        <a:rPr lang="en-GB" sz="700">
                          <a:solidFill>
                            <a:srgbClr val="000000"/>
                          </a:solidFill>
                          <a:effectLst/>
                          <a:latin typeface="Verdana"/>
                          <a:ea typeface="Arial"/>
                        </a:rPr>
                        <a:t>20011-21999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Reserved for future use.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To be determined.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To be determined.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569434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318"/>
            <a:ext cx="8229600" cy="773082"/>
          </a:xfrm>
        </p:spPr>
        <p:txBody>
          <a:bodyPr>
            <a:normAutofit fontScale="90000"/>
          </a:bodyPr>
          <a:lstStyle/>
          <a:p>
            <a:r>
              <a:rPr lang="en-US" sz="3000" b="1" dirty="0" smtClean="0">
                <a:solidFill>
                  <a:srgbClr val="000090"/>
                </a:solidFill>
              </a:rPr>
              <a:t>“</a:t>
            </a:r>
            <a:r>
              <a:rPr lang="en-US" sz="3000" b="1" i="1" dirty="0">
                <a:solidFill>
                  <a:srgbClr val="000090"/>
                </a:solidFill>
              </a:rPr>
              <a:t>ISO 3166-1 numeric code</a:t>
            </a:r>
            <a:r>
              <a:rPr lang="en-US" sz="3000" b="1" dirty="0">
                <a:solidFill>
                  <a:srgbClr val="000090"/>
                </a:solidFill>
              </a:rPr>
              <a:t>” </a:t>
            </a:r>
            <a:r>
              <a:rPr lang="en-US" sz="2700" dirty="0" smtClean="0">
                <a:solidFill>
                  <a:srgbClr val="000090"/>
                </a:solidFill>
              </a:rPr>
              <a:t>(</a:t>
            </a:r>
            <a:r>
              <a:rPr lang="en-US" sz="2700" dirty="0" smtClean="0">
                <a:solidFill>
                  <a:srgbClr val="000090"/>
                </a:solidFill>
                <a:hlinkClick r:id="rId2"/>
              </a:rPr>
              <a:t>https</a:t>
            </a:r>
            <a:r>
              <a:rPr lang="en-US" sz="2700" dirty="0">
                <a:solidFill>
                  <a:srgbClr val="000090"/>
                </a:solidFill>
                <a:hlinkClick r:id="rId2"/>
              </a:rPr>
              <a:t>://www.iso.org/obp/ui/#</a:t>
            </a:r>
            <a:r>
              <a:rPr lang="en-US" sz="2700" dirty="0" smtClean="0">
                <a:solidFill>
                  <a:srgbClr val="000090"/>
                </a:solidFill>
                <a:hlinkClick r:id="rId2"/>
              </a:rPr>
              <a:t>search</a:t>
            </a:r>
            <a:r>
              <a:rPr lang="en-US" sz="2700" dirty="0" smtClean="0">
                <a:solidFill>
                  <a:srgbClr val="000090"/>
                </a:solidFill>
              </a:rPr>
              <a:t>)</a:t>
            </a:r>
            <a:endParaRPr lang="en-US" sz="3000" dirty="0"/>
          </a:p>
        </p:txBody>
      </p:sp>
      <p:pic>
        <p:nvPicPr>
          <p:cNvPr id="614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420" y="1105990"/>
            <a:ext cx="8528306" cy="5573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5784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318"/>
            <a:ext cx="8229600" cy="556954"/>
          </a:xfrm>
        </p:spPr>
        <p:txBody>
          <a:bodyPr>
            <a:normAutofit/>
          </a:bodyPr>
          <a:lstStyle/>
          <a:p>
            <a:r>
              <a:rPr lang="en-US" sz="3000" b="1" dirty="0" smtClean="0">
                <a:solidFill>
                  <a:srgbClr val="000090"/>
                </a:solidFill>
              </a:rPr>
              <a:t>Table “</a:t>
            </a:r>
            <a:r>
              <a:rPr lang="en-US" sz="3000" b="1" i="1" dirty="0">
                <a:solidFill>
                  <a:srgbClr val="000090"/>
                </a:solidFill>
              </a:rPr>
              <a:t>Partner IDs</a:t>
            </a:r>
            <a:r>
              <a:rPr lang="en-US" sz="3000" b="1" dirty="0" smtClean="0">
                <a:solidFill>
                  <a:srgbClr val="000090"/>
                </a:solidFill>
              </a:rPr>
              <a:t>”</a:t>
            </a:r>
            <a:endParaRPr lang="en-US" sz="3000" dirty="0"/>
          </a:p>
        </p:txBody>
      </p:sp>
      <p:graphicFrame>
        <p:nvGraphicFramePr>
          <p:cNvPr id="4" name="Table 3"/>
          <p:cNvGraphicFramePr>
            <a:graphicFrameLocks noGrp="1"/>
          </p:cNvGraphicFramePr>
          <p:nvPr>
            <p:extLst>
              <p:ext uri="{D42A27DB-BD31-4B8C-83A1-F6EECF244321}">
                <p14:modId xmlns:p14="http://schemas.microsoft.com/office/powerpoint/2010/main" val="3728118719"/>
              </p:ext>
            </p:extLst>
          </p:nvPr>
        </p:nvGraphicFramePr>
        <p:xfrm>
          <a:off x="457200" y="1139550"/>
          <a:ext cx="8229600" cy="1275588"/>
        </p:xfrm>
        <a:graphic>
          <a:graphicData uri="http://schemas.openxmlformats.org/drawingml/2006/table">
            <a:tbl>
              <a:tblPr firstRow="1" firstCol="1" bandRow="1"/>
              <a:tblGrid>
                <a:gridCol w="1645920"/>
                <a:gridCol w="3100647"/>
                <a:gridCol w="1778924"/>
                <a:gridCol w="1704109"/>
              </a:tblGrid>
              <a:tr h="0">
                <a:tc>
                  <a:txBody>
                    <a:bodyPr/>
                    <a:lstStyle/>
                    <a:p>
                      <a:pPr algn="ctr">
                        <a:lnSpc>
                          <a:spcPct val="115000"/>
                        </a:lnSpc>
                        <a:spcBef>
                          <a:spcPts val="100"/>
                        </a:spcBef>
                        <a:spcAft>
                          <a:spcPts val="100"/>
                        </a:spcAft>
                      </a:pPr>
                      <a:r>
                        <a:rPr lang="en-GB" sz="1050" b="1">
                          <a:solidFill>
                            <a:srgbClr val="000000"/>
                          </a:solidFill>
                          <a:effectLst/>
                          <a:latin typeface="Verdana"/>
                          <a:ea typeface="Arial"/>
                        </a:rPr>
                        <a:t>Issuer of Identifier</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1050" b="1">
                          <a:solidFill>
                            <a:srgbClr val="000000"/>
                          </a:solidFill>
                          <a:effectLst/>
                          <a:latin typeface="Verdana"/>
                          <a:ea typeface="Arial"/>
                        </a:rPr>
                        <a:t>Category</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1050" b="1">
                          <a:solidFill>
                            <a:srgbClr val="000000"/>
                          </a:solidFill>
                          <a:effectLst/>
                          <a:latin typeface="Verdana"/>
                          <a:ea typeface="Arial"/>
                        </a:rPr>
                        <a:t>Issue Number</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1050" b="1">
                          <a:solidFill>
                            <a:srgbClr val="000000"/>
                          </a:solidFill>
                          <a:effectLst/>
                          <a:latin typeface="Verdana"/>
                          <a:ea typeface="Arial"/>
                        </a:rPr>
                        <a:t>Local Identifier</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0">
                <a:tc>
                  <a:txBody>
                    <a:bodyPr/>
                    <a:lstStyle/>
                    <a:p>
                      <a:pPr algn="just">
                        <a:lnSpc>
                          <a:spcPct val="115000"/>
                        </a:lnSpc>
                        <a:spcBef>
                          <a:spcPts val="100"/>
                        </a:spcBef>
                        <a:spcAft>
                          <a:spcPts val="100"/>
                        </a:spcAft>
                      </a:pPr>
                      <a:r>
                        <a:rPr lang="en-GB" sz="1050">
                          <a:solidFill>
                            <a:srgbClr val="000000"/>
                          </a:solidFill>
                          <a:effectLst/>
                          <a:latin typeface="Verdana"/>
                          <a:ea typeface="Arial"/>
                        </a:rPr>
                        <a:t>22000-39999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Identifiers for marine systems administered through JCOMMOPS. </a:t>
                      </a:r>
                      <a:r>
                        <a:rPr lang="en-GB" sz="1050" i="1">
                          <a:solidFill>
                            <a:srgbClr val="000000"/>
                          </a:solidFill>
                          <a:effectLst/>
                          <a:latin typeface="Verdana"/>
                          <a:ea typeface="Arial"/>
                        </a:rPr>
                        <a:t>Note: JCOMMOPS coordinates some marine observing systems to avoid technical incompatibilities.</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Determined by JCOMMOPS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Determined by JCOMMOPS.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0">
                <a:tc>
                  <a:txBody>
                    <a:bodyPr/>
                    <a:lstStyle/>
                    <a:p>
                      <a:pPr algn="just">
                        <a:lnSpc>
                          <a:spcPct val="115000"/>
                        </a:lnSpc>
                        <a:spcBef>
                          <a:spcPts val="100"/>
                        </a:spcBef>
                        <a:spcAft>
                          <a:spcPts val="100"/>
                        </a:spcAft>
                      </a:pPr>
                      <a:r>
                        <a:rPr lang="en-GB" sz="1050">
                          <a:solidFill>
                            <a:srgbClr val="000000"/>
                          </a:solidFill>
                          <a:effectLst/>
                          <a:latin typeface="Verdana"/>
                          <a:ea typeface="Arial"/>
                        </a:rPr>
                        <a:t>22001-39999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Reserved for future use.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To be determined.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dirty="0">
                          <a:solidFill>
                            <a:srgbClr val="000000"/>
                          </a:solidFill>
                          <a:effectLst/>
                          <a:latin typeface="Verdana"/>
                          <a:ea typeface="Arial"/>
                        </a:rPr>
                        <a:t>To be determined. </a:t>
                      </a:r>
                      <a:endParaRPr lang="en-US" sz="1200" dirty="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87763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a:solidFill>
                  <a:srgbClr val="000090"/>
                </a:solidFill>
              </a:rPr>
              <a:t>Índice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s-ES" sz="2800" dirty="0"/>
              <a:t>Conceptos básicos de </a:t>
            </a:r>
            <a:r>
              <a:rPr lang="es-ES" sz="2800" dirty="0" err="1" smtClean="0"/>
              <a:t>WSIs</a:t>
            </a:r>
            <a:endParaRPr lang="es-ES" sz="2800" dirty="0"/>
          </a:p>
          <a:p>
            <a:pPr marL="682625" indent="-682625">
              <a:buFont typeface="+mj-lt"/>
              <a:buAutoNum type="romanUcPeriod"/>
            </a:pPr>
            <a:r>
              <a:rPr lang="es-ES" sz="2800" dirty="0"/>
              <a:t>Asignación de </a:t>
            </a:r>
            <a:r>
              <a:rPr lang="es-ES" sz="2800" dirty="0" err="1" smtClean="0"/>
              <a:t>WSIs</a:t>
            </a:r>
            <a:endParaRPr lang="es-ES" sz="2800" dirty="0"/>
          </a:p>
          <a:p>
            <a:pPr marL="682625" indent="-682625">
              <a:buFont typeface="+mj-lt"/>
              <a:buAutoNum type="romanUcPeriod"/>
            </a:pPr>
            <a:r>
              <a:rPr lang="es-ES" sz="2800" dirty="0"/>
              <a:t>Ejemplos prácticos y </a:t>
            </a:r>
            <a:r>
              <a:rPr lang="es-ES" sz="2800" dirty="0" smtClean="0"/>
              <a:t>dificultades</a:t>
            </a:r>
            <a:endParaRPr lang="es-ES" sz="2800" dirty="0"/>
          </a:p>
          <a:p>
            <a:pPr marL="682625" indent="-682625">
              <a:buFont typeface="+mj-lt"/>
              <a:buAutoNum type="romanUcPeriod"/>
            </a:pPr>
            <a:r>
              <a:rPr lang="es-ES" sz="2800" dirty="0"/>
              <a:t>Observaciones finales</a:t>
            </a:r>
            <a:endParaRPr lang="en-US" sz="2800" dirty="0"/>
          </a:p>
        </p:txBody>
      </p:sp>
    </p:spTree>
    <p:extLst>
      <p:ext uri="{BB962C8B-B14F-4D97-AF65-F5344CB8AC3E}">
        <p14:creationId xmlns:p14="http://schemas.microsoft.com/office/powerpoint/2010/main" val="9605236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a:bodyPr>
          <a:lstStyle/>
          <a:p>
            <a:r>
              <a:rPr lang="en-US" sz="3600" b="1" dirty="0" err="1">
                <a:solidFill>
                  <a:srgbClr val="000090"/>
                </a:solidFill>
              </a:rPr>
              <a:t>Ejemplos</a:t>
            </a:r>
            <a:r>
              <a:rPr lang="en-US" sz="3600" b="1" dirty="0">
                <a:solidFill>
                  <a:srgbClr val="000090"/>
                </a:solidFill>
              </a:rPr>
              <a:t> </a:t>
            </a:r>
            <a:r>
              <a:rPr lang="en-US" sz="3600" b="1" dirty="0" err="1">
                <a:solidFill>
                  <a:srgbClr val="000090"/>
                </a:solidFill>
              </a:rPr>
              <a:t>prácticos</a:t>
            </a:r>
            <a:r>
              <a:rPr lang="en-US" sz="3600" b="1" dirty="0">
                <a:solidFill>
                  <a:srgbClr val="000090"/>
                </a:solidFill>
              </a:rPr>
              <a:t> y </a:t>
            </a:r>
            <a:r>
              <a:rPr lang="en-US" sz="3600" b="1" dirty="0" err="1" smtClean="0">
                <a:solidFill>
                  <a:srgbClr val="000090"/>
                </a:solidFill>
              </a:rPr>
              <a:t>dificultades</a:t>
            </a:r>
            <a:r>
              <a:rPr lang="en-US" sz="3600" b="1" dirty="0" smtClean="0">
                <a:solidFill>
                  <a:srgbClr val="000090"/>
                </a:solidFill>
              </a:rPr>
              <a:t> </a:t>
            </a:r>
            <a:r>
              <a:rPr lang="en-US" sz="3600" dirty="0" smtClean="0">
                <a:solidFill>
                  <a:srgbClr val="000090"/>
                </a:solidFill>
              </a:rPr>
              <a:t>(1)</a:t>
            </a:r>
            <a:endParaRPr lang="en-US" sz="3600" dirty="0"/>
          </a:p>
        </p:txBody>
      </p:sp>
      <p:sp>
        <p:nvSpPr>
          <p:cNvPr id="6" name="Shape 239"/>
          <p:cNvSpPr txBox="1">
            <a:spLocks/>
          </p:cNvSpPr>
          <p:nvPr/>
        </p:nvSpPr>
        <p:spPr>
          <a:xfrm>
            <a:off x="270916" y="1147716"/>
            <a:ext cx="8713790" cy="495636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r>
              <a:rPr lang="en-US" sz="2400" b="1" dirty="0" err="1" smtClean="0">
                <a:latin typeface="Arial"/>
                <a:ea typeface="Arial"/>
                <a:cs typeface="Arial"/>
                <a:sym typeface="Arial"/>
              </a:rPr>
              <a:t>Ejemplos</a:t>
            </a:r>
            <a:r>
              <a:rPr lang="en-US" sz="2400" b="1" dirty="0" smtClean="0">
                <a:latin typeface="Arial"/>
                <a:ea typeface="Arial"/>
                <a:cs typeface="Arial"/>
                <a:sym typeface="Arial"/>
              </a:rPr>
              <a:t>:</a:t>
            </a:r>
            <a:endParaRPr lang="en-US" sz="2400" dirty="0">
              <a:latin typeface="Arial"/>
              <a:ea typeface="Arial"/>
              <a:cs typeface="Arial"/>
              <a:sym typeface="Arial"/>
            </a:endParaRPr>
          </a:p>
          <a:p>
            <a:pPr marL="176213" lvl="1" indent="0" defTabSz="914400">
              <a:spcBef>
                <a:spcPts val="200"/>
              </a:spcBef>
              <a:buSzPct val="100000"/>
              <a:buFont typeface="+mj-lt"/>
              <a:buAutoNum type="alphaLcParenR"/>
              <a:defRPr sz="2400">
                <a:latin typeface="Arial"/>
                <a:ea typeface="Arial"/>
                <a:cs typeface="Arial"/>
                <a:sym typeface="Arial"/>
              </a:defRPr>
            </a:pPr>
            <a:r>
              <a:rPr lang="es-ES" sz="2400" dirty="0" smtClean="0">
                <a:latin typeface="Arial"/>
                <a:ea typeface="Arial"/>
                <a:cs typeface="Arial"/>
                <a:sym typeface="Arial"/>
              </a:rPr>
              <a:t> Una </a:t>
            </a:r>
            <a:r>
              <a:rPr lang="es-ES" sz="2400" dirty="0">
                <a:latin typeface="Arial"/>
                <a:ea typeface="Arial"/>
                <a:cs typeface="Arial"/>
                <a:sym typeface="Arial"/>
              </a:rPr>
              <a:t>estación sinóptica con ID de OMM, </a:t>
            </a:r>
            <a:r>
              <a:rPr lang="es-ES" sz="2400" dirty="0" err="1" smtClean="0">
                <a:latin typeface="Arial"/>
                <a:ea typeface="Arial"/>
                <a:cs typeface="Arial"/>
                <a:sym typeface="Arial"/>
              </a:rPr>
              <a:t>p.e</a:t>
            </a:r>
            <a:r>
              <a:rPr lang="es-ES" sz="2400" dirty="0" smtClean="0">
                <a:latin typeface="Arial"/>
                <a:ea typeface="Arial"/>
                <a:cs typeface="Arial"/>
                <a:sym typeface="Arial"/>
              </a:rPr>
              <a:t>. </a:t>
            </a:r>
            <a:r>
              <a:rPr lang="es-ES" sz="2400" dirty="0">
                <a:latin typeface="Arial"/>
                <a:ea typeface="Arial"/>
                <a:cs typeface="Arial"/>
                <a:sym typeface="Arial"/>
              </a:rPr>
              <a:t>indicador WWW </a:t>
            </a:r>
            <a:r>
              <a:rPr lang="es-ES" sz="2400" dirty="0" smtClean="0">
                <a:latin typeface="Arial"/>
                <a:ea typeface="Arial"/>
                <a:cs typeface="Arial"/>
                <a:sym typeface="Arial"/>
              </a:rPr>
              <a:t> "</a:t>
            </a:r>
            <a:r>
              <a:rPr lang="es-ES" sz="2400" dirty="0">
                <a:latin typeface="Arial"/>
                <a:ea typeface="Arial"/>
                <a:cs typeface="Arial"/>
                <a:sym typeface="Arial"/>
              </a:rPr>
              <a:t>12345", empieza a hacer observaciones hidrológicas adicionales:</a:t>
            </a:r>
          </a:p>
          <a:p>
            <a:pPr marL="176213"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No </a:t>
            </a:r>
            <a:r>
              <a:rPr lang="es-ES" sz="1800" dirty="0">
                <a:latin typeface="Arial"/>
                <a:ea typeface="Arial"/>
                <a:cs typeface="Arial"/>
                <a:sym typeface="Arial"/>
              </a:rPr>
              <a:t>es necesario emitir un nuevo </a:t>
            </a:r>
            <a:r>
              <a:rPr lang="es-ES" sz="1800" dirty="0" smtClean="0">
                <a:latin typeface="Arial"/>
                <a:ea typeface="Arial"/>
                <a:cs typeface="Arial"/>
                <a:sym typeface="Arial"/>
              </a:rPr>
              <a:t>WSI, utilicé </a:t>
            </a:r>
            <a:r>
              <a:rPr lang="es-ES" sz="1800" dirty="0">
                <a:latin typeface="Arial"/>
                <a:ea typeface="Arial"/>
                <a:cs typeface="Arial"/>
                <a:sym typeface="Arial"/>
              </a:rPr>
              <a:t>el emisor de ID asignado por la OMM a las estaciones existentes y el indicador WWW existente: </a:t>
            </a:r>
            <a:r>
              <a:rPr lang="es-ES" sz="1800" dirty="0" smtClean="0">
                <a:latin typeface="Arial"/>
                <a:ea typeface="Arial"/>
                <a:cs typeface="Arial"/>
                <a:sym typeface="Arial"/>
              </a:rPr>
              <a:t>0-20000-0-12345</a:t>
            </a:r>
            <a:endParaRPr lang="es-ES" sz="2000" dirty="0">
              <a:latin typeface="Arial"/>
              <a:ea typeface="Arial"/>
              <a:cs typeface="Arial"/>
              <a:sym typeface="Arial"/>
            </a:endParaRPr>
          </a:p>
          <a:p>
            <a:pPr marL="482600" lvl="1" indent="-342900" defTabSz="914400">
              <a:spcBef>
                <a:spcPts val="200"/>
              </a:spcBef>
              <a:buSzPct val="100000"/>
              <a:buFont typeface="+mj-lt"/>
              <a:buAutoNum type="alphaLcParenR"/>
              <a:defRPr sz="2400">
                <a:latin typeface="Arial"/>
                <a:ea typeface="Arial"/>
                <a:cs typeface="Arial"/>
                <a:sym typeface="Arial"/>
              </a:defRPr>
            </a:pPr>
            <a:r>
              <a:rPr lang="es-ES" sz="2400" dirty="0">
                <a:latin typeface="Arial"/>
                <a:ea typeface="Arial"/>
                <a:cs typeface="Arial"/>
                <a:sym typeface="Arial"/>
              </a:rPr>
              <a:t>Una estación de la </a:t>
            </a:r>
            <a:r>
              <a:rPr lang="es-ES" sz="2400" dirty="0" smtClean="0">
                <a:latin typeface="Arial"/>
                <a:ea typeface="Arial"/>
                <a:cs typeface="Arial"/>
                <a:sym typeface="Arial"/>
              </a:rPr>
              <a:t>VAG con ID “ABC", </a:t>
            </a:r>
            <a:r>
              <a:rPr lang="es-ES" sz="2400" dirty="0">
                <a:latin typeface="Arial"/>
                <a:ea typeface="Arial"/>
                <a:cs typeface="Arial"/>
                <a:sym typeface="Arial"/>
              </a:rPr>
              <a:t>deja de hacer observaciones para el Programa de la VAG pero comienza a hacer y compartir datos internacionalmente para otro Programa:</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No </a:t>
            </a:r>
            <a:r>
              <a:rPr lang="es-ES" sz="1800" dirty="0">
                <a:latin typeface="Arial"/>
                <a:ea typeface="Arial"/>
                <a:cs typeface="Arial"/>
                <a:sym typeface="Arial"/>
              </a:rPr>
              <a:t>es necesario emitir un nuevo </a:t>
            </a:r>
            <a:r>
              <a:rPr lang="es-ES" sz="1800" dirty="0" smtClean="0">
                <a:latin typeface="Arial"/>
                <a:ea typeface="Arial"/>
                <a:cs typeface="Arial"/>
                <a:sym typeface="Arial"/>
              </a:rPr>
              <a:t>WSI, debe utilizar </a:t>
            </a:r>
            <a:r>
              <a:rPr lang="es-ES" sz="1800" dirty="0">
                <a:latin typeface="Arial"/>
                <a:ea typeface="Arial"/>
                <a:cs typeface="Arial"/>
                <a:sym typeface="Arial"/>
              </a:rPr>
              <a:t>el emisor de ID asignado por la OMM a las estaciones existentes y el indicador de la VAG existente: </a:t>
            </a:r>
            <a:r>
              <a:rPr lang="es-ES" sz="1800" dirty="0" smtClean="0">
                <a:latin typeface="Arial"/>
                <a:ea typeface="Arial"/>
                <a:cs typeface="Arial"/>
                <a:sym typeface="Arial"/>
              </a:rPr>
              <a:t>0-20008-0-ABC</a:t>
            </a:r>
            <a:endParaRPr lang="es-ES" sz="2000" dirty="0">
              <a:latin typeface="Arial"/>
              <a:ea typeface="Arial"/>
              <a:cs typeface="Arial"/>
              <a:sym typeface="Arial"/>
            </a:endParaRPr>
          </a:p>
        </p:txBody>
      </p:sp>
    </p:spTree>
    <p:extLst>
      <p:ext uri="{BB962C8B-B14F-4D97-AF65-F5344CB8AC3E}">
        <p14:creationId xmlns:p14="http://schemas.microsoft.com/office/powerpoint/2010/main" val="128918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4"/>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a:bodyPr>
          <a:lstStyle/>
          <a:p>
            <a:r>
              <a:rPr lang="en-US" sz="3600" b="1" dirty="0" err="1">
                <a:solidFill>
                  <a:srgbClr val="000090"/>
                </a:solidFill>
              </a:rPr>
              <a:t>Ejemplos</a:t>
            </a:r>
            <a:r>
              <a:rPr lang="en-US" sz="3600" b="1" dirty="0">
                <a:solidFill>
                  <a:srgbClr val="000090"/>
                </a:solidFill>
              </a:rPr>
              <a:t> </a:t>
            </a:r>
            <a:r>
              <a:rPr lang="en-US" sz="3600" b="1" dirty="0" err="1">
                <a:solidFill>
                  <a:srgbClr val="000090"/>
                </a:solidFill>
              </a:rPr>
              <a:t>prácticos</a:t>
            </a:r>
            <a:r>
              <a:rPr lang="en-US" sz="3600" b="1" dirty="0">
                <a:solidFill>
                  <a:srgbClr val="000090"/>
                </a:solidFill>
              </a:rPr>
              <a:t> y </a:t>
            </a:r>
            <a:r>
              <a:rPr lang="en-US" sz="3600" b="1" dirty="0" err="1" smtClean="0">
                <a:solidFill>
                  <a:srgbClr val="000090"/>
                </a:solidFill>
              </a:rPr>
              <a:t>dificultades</a:t>
            </a:r>
            <a:r>
              <a:rPr lang="en-US" sz="3600" b="1" dirty="0" smtClean="0">
                <a:solidFill>
                  <a:srgbClr val="000090"/>
                </a:solidFill>
              </a:rPr>
              <a:t> </a:t>
            </a:r>
            <a:r>
              <a:rPr lang="en-US" sz="3600" dirty="0" smtClean="0">
                <a:solidFill>
                  <a:srgbClr val="000090"/>
                </a:solidFill>
              </a:rPr>
              <a:t>(2)</a:t>
            </a:r>
            <a:endParaRPr lang="en-US" sz="3600" dirty="0"/>
          </a:p>
        </p:txBody>
      </p:sp>
      <p:sp>
        <p:nvSpPr>
          <p:cNvPr id="6" name="Shape 239"/>
          <p:cNvSpPr txBox="1">
            <a:spLocks/>
          </p:cNvSpPr>
          <p:nvPr/>
        </p:nvSpPr>
        <p:spPr>
          <a:xfrm>
            <a:off x="161365" y="1147716"/>
            <a:ext cx="8823341" cy="495636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r>
              <a:rPr lang="en-US" sz="2400" b="1" dirty="0" err="1" smtClean="0">
                <a:latin typeface="Arial"/>
                <a:ea typeface="Arial"/>
                <a:cs typeface="Arial"/>
                <a:sym typeface="Arial"/>
              </a:rPr>
              <a:t>Ejemplos</a:t>
            </a:r>
            <a:r>
              <a:rPr lang="en-US" sz="2400" b="1" dirty="0" smtClean="0">
                <a:latin typeface="Arial"/>
                <a:ea typeface="Arial"/>
                <a:cs typeface="Arial"/>
                <a:sym typeface="Arial"/>
              </a:rPr>
              <a:t>:</a:t>
            </a:r>
            <a:endParaRPr lang="en-US" sz="2400" dirty="0">
              <a:latin typeface="Arial"/>
              <a:ea typeface="Arial"/>
              <a:cs typeface="Arial"/>
              <a:sym typeface="Arial"/>
            </a:endParaRPr>
          </a:p>
          <a:p>
            <a:pPr marL="596900" lvl="1" indent="-457200" defTabSz="914400">
              <a:spcBef>
                <a:spcPts val="200"/>
              </a:spcBef>
              <a:buSzPct val="100000"/>
              <a:buFont typeface="+mj-lt"/>
              <a:buAutoNum type="alphaLcParenR" startAt="3"/>
              <a:defRPr sz="2400">
                <a:latin typeface="Arial"/>
                <a:ea typeface="Arial"/>
                <a:cs typeface="Arial"/>
                <a:sym typeface="Arial"/>
              </a:defRPr>
            </a:pPr>
            <a:r>
              <a:rPr lang="es-ES" sz="2400" dirty="0" smtClean="0">
                <a:latin typeface="Arial"/>
                <a:ea typeface="Arial"/>
                <a:cs typeface="Arial"/>
                <a:sym typeface="Arial"/>
              </a:rPr>
              <a:t>Una </a:t>
            </a:r>
            <a:r>
              <a:rPr lang="es-ES" sz="2400" dirty="0">
                <a:latin typeface="Arial"/>
                <a:ea typeface="Arial"/>
                <a:cs typeface="Arial"/>
                <a:sym typeface="Arial"/>
              </a:rPr>
              <a:t>nueva estación instalada en un lugar donde anteriormente no había ninguna observación asociada con un Programa de la OMM:</a:t>
            </a:r>
          </a:p>
          <a:p>
            <a:pPr marL="539750" lvl="2" indent="0" defTabSz="914400">
              <a:spcBef>
                <a:spcPts val="200"/>
              </a:spcBef>
              <a:buSzPct val="100000"/>
              <a:buNone/>
              <a:defRPr sz="2400">
                <a:latin typeface="Arial"/>
                <a:ea typeface="Arial"/>
                <a:cs typeface="Arial"/>
                <a:sym typeface="Arial"/>
              </a:defRPr>
            </a:pPr>
            <a:r>
              <a:rPr lang="es-ES" sz="1800" dirty="0">
                <a:latin typeface="Arial"/>
                <a:ea typeface="Arial"/>
                <a:cs typeface="Arial"/>
                <a:sym typeface="Arial"/>
              </a:rPr>
              <a:t>País = "</a:t>
            </a:r>
            <a:r>
              <a:rPr lang="es-ES" sz="1800" dirty="0" err="1">
                <a:latin typeface="Arial"/>
                <a:ea typeface="Arial"/>
                <a:cs typeface="Arial"/>
                <a:sym typeface="Arial"/>
              </a:rPr>
              <a:t>BlueSky</a:t>
            </a:r>
            <a:r>
              <a:rPr lang="es-ES" sz="1800" dirty="0">
                <a:latin typeface="Arial"/>
                <a:ea typeface="Arial"/>
                <a:cs typeface="Arial"/>
                <a:sym typeface="Arial"/>
              </a:rPr>
              <a:t>", </a:t>
            </a:r>
            <a:r>
              <a:rPr lang="es-ES" sz="1800" dirty="0" smtClean="0">
                <a:latin typeface="Arial"/>
                <a:ea typeface="Arial"/>
                <a:cs typeface="Arial"/>
                <a:sym typeface="Arial"/>
              </a:rPr>
              <a:t>Código ISO del </a:t>
            </a:r>
            <a:r>
              <a:rPr lang="es-ES" sz="1800" dirty="0">
                <a:latin typeface="Arial"/>
                <a:ea typeface="Arial"/>
                <a:cs typeface="Arial"/>
                <a:sym typeface="Arial"/>
              </a:rPr>
              <a:t>país = "999", Ubicación = "</a:t>
            </a:r>
            <a:r>
              <a:rPr lang="es-ES" sz="1800" dirty="0" err="1">
                <a:latin typeface="Arial"/>
                <a:ea typeface="Arial"/>
                <a:cs typeface="Arial"/>
                <a:sym typeface="Arial"/>
              </a:rPr>
              <a:t>GreenGarden</a:t>
            </a:r>
            <a:r>
              <a:rPr lang="es-ES" sz="1800" dirty="0">
                <a:latin typeface="Arial"/>
                <a:ea typeface="Arial"/>
                <a:cs typeface="Arial"/>
                <a:sym typeface="Arial"/>
              </a:rPr>
              <a:t>",</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El país </a:t>
            </a:r>
            <a:r>
              <a:rPr lang="es-ES" sz="1800" dirty="0" err="1" smtClean="0">
                <a:latin typeface="Arial"/>
                <a:ea typeface="Arial"/>
                <a:cs typeface="Arial"/>
                <a:sym typeface="Arial"/>
              </a:rPr>
              <a:t>BlueSky</a:t>
            </a:r>
            <a:r>
              <a:rPr lang="es-ES" sz="1800" dirty="0" smtClean="0">
                <a:latin typeface="Arial"/>
                <a:ea typeface="Arial"/>
                <a:cs typeface="Arial"/>
                <a:sym typeface="Arial"/>
              </a:rPr>
              <a:t> </a:t>
            </a:r>
            <a:r>
              <a:rPr lang="es-ES" sz="1800" dirty="0">
                <a:latin typeface="Arial"/>
                <a:ea typeface="Arial"/>
                <a:cs typeface="Arial"/>
                <a:sym typeface="Arial"/>
              </a:rPr>
              <a:t>aún no ha desarrollado un esquema nacional para asignar </a:t>
            </a:r>
            <a:r>
              <a:rPr lang="es-ES" sz="1800" dirty="0" smtClean="0">
                <a:latin typeface="Arial"/>
                <a:ea typeface="Arial"/>
                <a:cs typeface="Arial"/>
                <a:sym typeface="Arial"/>
              </a:rPr>
              <a:t>WSI</a:t>
            </a:r>
            <a:endParaRPr lang="es-ES" sz="1800" dirty="0">
              <a:latin typeface="Arial"/>
              <a:ea typeface="Arial"/>
              <a:cs typeface="Arial"/>
              <a:sym typeface="Arial"/>
            </a:endParaRPr>
          </a:p>
          <a:p>
            <a:pPr marL="539750" lvl="2" indent="0" defTabSz="914400">
              <a:spcBef>
                <a:spcPts val="200"/>
              </a:spcBef>
              <a:buSzPct val="100000"/>
              <a:buNone/>
              <a:defRPr sz="2400">
                <a:latin typeface="Arial"/>
                <a:ea typeface="Arial"/>
                <a:cs typeface="Arial"/>
                <a:sym typeface="Arial"/>
              </a:defRPr>
            </a:pPr>
            <a:r>
              <a:rPr lang="es-ES" sz="1800" dirty="0">
                <a:latin typeface="Arial"/>
                <a:ea typeface="Arial"/>
                <a:cs typeface="Arial"/>
                <a:sym typeface="Arial"/>
              </a:rPr>
              <a:t>Si "</a:t>
            </a:r>
            <a:r>
              <a:rPr lang="es-ES" sz="1800" dirty="0" err="1">
                <a:latin typeface="Arial"/>
                <a:ea typeface="Arial"/>
                <a:cs typeface="Arial"/>
                <a:sym typeface="Arial"/>
              </a:rPr>
              <a:t>BlueSky</a:t>
            </a:r>
            <a:r>
              <a:rPr lang="es-ES" sz="1800" dirty="0">
                <a:latin typeface="Arial"/>
                <a:ea typeface="Arial"/>
                <a:cs typeface="Arial"/>
                <a:sym typeface="Arial"/>
              </a:rPr>
              <a:t>" todavía tiene números WWW no utilizados, por ejemplo en el rango "12340-12349</a:t>
            </a:r>
            <a:r>
              <a:rPr lang="es-ES" sz="1800" dirty="0" smtClean="0">
                <a:latin typeface="Arial"/>
                <a:ea typeface="Arial"/>
                <a:cs typeface="Arial"/>
                <a:sym typeface="Arial"/>
              </a:rPr>
              <a:t>": Entonces soluciones </a:t>
            </a:r>
            <a:r>
              <a:rPr lang="es-ES" sz="1800" dirty="0">
                <a:latin typeface="Arial"/>
                <a:ea typeface="Arial"/>
                <a:cs typeface="Arial"/>
                <a:sym typeface="Arial"/>
              </a:rPr>
              <a:t>posibles para el </a:t>
            </a:r>
            <a:r>
              <a:rPr lang="es-ES" sz="1800" dirty="0" smtClean="0">
                <a:latin typeface="Arial"/>
                <a:ea typeface="Arial"/>
                <a:cs typeface="Arial"/>
                <a:sym typeface="Arial"/>
              </a:rPr>
              <a:t>WSI </a:t>
            </a:r>
            <a:r>
              <a:rPr lang="es-ES" sz="1800" dirty="0">
                <a:latin typeface="Arial"/>
                <a:ea typeface="Arial"/>
                <a:cs typeface="Arial"/>
                <a:sym typeface="Arial"/>
              </a:rPr>
              <a:t>podrían ser</a:t>
            </a:r>
            <a:r>
              <a:rPr lang="es-ES" sz="1800" dirty="0" smtClean="0">
                <a:latin typeface="Arial"/>
                <a:ea typeface="Arial"/>
                <a:cs typeface="Arial"/>
                <a:sym typeface="Arial"/>
              </a:rPr>
              <a:t>:</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a:t>
            </a:r>
            <a:r>
              <a:rPr lang="es-ES" sz="1800" dirty="0">
                <a:latin typeface="Arial"/>
                <a:ea typeface="Arial"/>
                <a:cs typeface="Arial"/>
                <a:sym typeface="Arial"/>
              </a:rPr>
              <a:t>&lt;0-999-0-12345</a:t>
            </a:r>
            <a:r>
              <a:rPr lang="es-ES" sz="1800" dirty="0" smtClean="0">
                <a:latin typeface="Arial"/>
                <a:ea typeface="Arial"/>
                <a:cs typeface="Arial"/>
                <a:sym typeface="Arial"/>
              </a:rPr>
              <a:t>&gt;,</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a:t>
            </a:r>
            <a:r>
              <a:rPr lang="es-ES" sz="1800" dirty="0">
                <a:latin typeface="Arial"/>
                <a:ea typeface="Arial"/>
                <a:cs typeface="Arial"/>
                <a:sym typeface="Arial"/>
              </a:rPr>
              <a:t>&lt;0-999-1-12345&gt;</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Si </a:t>
            </a:r>
            <a:r>
              <a:rPr lang="es-ES" sz="1800" dirty="0">
                <a:latin typeface="Arial"/>
                <a:ea typeface="Arial"/>
                <a:cs typeface="Arial"/>
                <a:sym typeface="Arial"/>
              </a:rPr>
              <a:t>no, otras soluciones</a:t>
            </a:r>
            <a:r>
              <a:rPr lang="es-ES" sz="1800" dirty="0" smtClean="0">
                <a:latin typeface="Arial"/>
                <a:ea typeface="Arial"/>
                <a:cs typeface="Arial"/>
                <a:sym typeface="Arial"/>
              </a:rPr>
              <a:t>:</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&lt;</a:t>
            </a:r>
            <a:r>
              <a:rPr lang="es-ES" sz="1800" dirty="0">
                <a:latin typeface="Arial"/>
                <a:ea typeface="Arial"/>
                <a:cs typeface="Arial"/>
                <a:sym typeface="Arial"/>
              </a:rPr>
              <a:t>0-999-0-GreenGarden</a:t>
            </a:r>
            <a:r>
              <a:rPr lang="es-ES" sz="1800" dirty="0" smtClean="0">
                <a:latin typeface="Arial"/>
                <a:ea typeface="Arial"/>
                <a:cs typeface="Arial"/>
                <a:sym typeface="Arial"/>
              </a:rPr>
              <a:t>&gt;,</a:t>
            </a:r>
          </a:p>
          <a:p>
            <a:pPr marL="539750" lvl="2" indent="0" defTabSz="914400">
              <a:spcBef>
                <a:spcPts val="200"/>
              </a:spcBef>
              <a:buSzPct val="100000"/>
              <a:buNone/>
              <a:defRPr sz="2400">
                <a:latin typeface="Arial"/>
                <a:ea typeface="Arial"/>
                <a:cs typeface="Arial"/>
                <a:sym typeface="Arial"/>
              </a:defRPr>
            </a:pPr>
            <a:r>
              <a:rPr lang="es-ES" sz="1800" dirty="0">
                <a:latin typeface="Arial"/>
                <a:ea typeface="Arial"/>
                <a:cs typeface="Arial"/>
                <a:sym typeface="Arial"/>
              </a:rPr>
              <a:t> </a:t>
            </a:r>
            <a:r>
              <a:rPr lang="es-ES" sz="1800" dirty="0" smtClean="0">
                <a:latin typeface="Arial"/>
                <a:ea typeface="Arial"/>
                <a:cs typeface="Arial"/>
                <a:sym typeface="Arial"/>
              </a:rPr>
              <a:t>                  &lt;</a:t>
            </a:r>
            <a:r>
              <a:rPr lang="es-ES" sz="1800" dirty="0">
                <a:latin typeface="Arial"/>
                <a:ea typeface="Arial"/>
                <a:cs typeface="Arial"/>
                <a:sym typeface="Arial"/>
              </a:rPr>
              <a:t>0-999-1-GreenGarden</a:t>
            </a:r>
            <a:r>
              <a:rPr lang="es-ES" sz="1800" dirty="0" smtClean="0">
                <a:latin typeface="Arial"/>
                <a:ea typeface="Arial"/>
                <a:cs typeface="Arial"/>
                <a:sym typeface="Arial"/>
              </a:rPr>
              <a:t>&gt;,</a:t>
            </a:r>
          </a:p>
          <a:p>
            <a:pPr marL="539750" lvl="2" indent="0" defTabSz="914400">
              <a:spcBef>
                <a:spcPts val="200"/>
              </a:spcBef>
              <a:buSzPct val="100000"/>
              <a:buNone/>
              <a:defRPr sz="2400">
                <a:latin typeface="Arial"/>
                <a:ea typeface="Arial"/>
                <a:cs typeface="Arial"/>
                <a:sym typeface="Arial"/>
              </a:defRPr>
            </a:pPr>
            <a:r>
              <a:rPr lang="es-ES" sz="1800" dirty="0" smtClean="0">
                <a:latin typeface="Arial"/>
                <a:ea typeface="Arial"/>
                <a:cs typeface="Arial"/>
                <a:sym typeface="Arial"/>
              </a:rPr>
              <a:t>   </a:t>
            </a:r>
            <a:r>
              <a:rPr lang="es-ES" sz="1800" dirty="0">
                <a:latin typeface="Arial"/>
                <a:ea typeface="Arial"/>
                <a:cs typeface="Arial"/>
                <a:sym typeface="Arial"/>
              </a:rPr>
              <a:t>... </a:t>
            </a:r>
            <a:r>
              <a:rPr lang="es-ES" sz="1800" dirty="0" smtClean="0">
                <a:latin typeface="Arial"/>
                <a:ea typeface="Arial"/>
                <a:cs typeface="Arial"/>
                <a:sym typeface="Arial"/>
              </a:rPr>
              <a:t>y mas </a:t>
            </a:r>
            <a:r>
              <a:rPr lang="es-ES" sz="1800" dirty="0">
                <a:latin typeface="Arial"/>
                <a:ea typeface="Arial"/>
                <a:cs typeface="Arial"/>
                <a:sym typeface="Arial"/>
              </a:rPr>
              <a:t>...</a:t>
            </a:r>
          </a:p>
        </p:txBody>
      </p:sp>
    </p:spTree>
    <p:extLst>
      <p:ext uri="{BB962C8B-B14F-4D97-AF65-F5344CB8AC3E}">
        <p14:creationId xmlns:p14="http://schemas.microsoft.com/office/powerpoint/2010/main" val="161101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4"/>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a:bodyPr>
          <a:lstStyle/>
          <a:p>
            <a:r>
              <a:rPr lang="en-US" sz="3600" b="1" dirty="0" err="1">
                <a:solidFill>
                  <a:srgbClr val="000090"/>
                </a:solidFill>
              </a:rPr>
              <a:t>Ejemplos</a:t>
            </a:r>
            <a:r>
              <a:rPr lang="en-US" sz="3600" b="1" dirty="0">
                <a:solidFill>
                  <a:srgbClr val="000090"/>
                </a:solidFill>
              </a:rPr>
              <a:t> </a:t>
            </a:r>
            <a:r>
              <a:rPr lang="en-US" sz="3600" b="1" dirty="0" err="1">
                <a:solidFill>
                  <a:srgbClr val="000090"/>
                </a:solidFill>
              </a:rPr>
              <a:t>prácticos</a:t>
            </a:r>
            <a:r>
              <a:rPr lang="en-US" sz="3600" b="1" dirty="0">
                <a:solidFill>
                  <a:srgbClr val="000090"/>
                </a:solidFill>
              </a:rPr>
              <a:t> y </a:t>
            </a:r>
            <a:r>
              <a:rPr lang="en-US" sz="3600" b="1" dirty="0" err="1">
                <a:solidFill>
                  <a:srgbClr val="000090"/>
                </a:solidFill>
              </a:rPr>
              <a:t>dificultades</a:t>
            </a:r>
            <a:r>
              <a:rPr lang="en-US" sz="3600" b="1" dirty="0">
                <a:solidFill>
                  <a:srgbClr val="000090"/>
                </a:solidFill>
              </a:rPr>
              <a:t> </a:t>
            </a:r>
            <a:r>
              <a:rPr lang="en-US" sz="3600" dirty="0" smtClean="0">
                <a:solidFill>
                  <a:srgbClr val="000090"/>
                </a:solidFill>
              </a:rPr>
              <a:t>(3)</a:t>
            </a:r>
            <a:endParaRPr lang="en-US" sz="3600" dirty="0"/>
          </a:p>
        </p:txBody>
      </p:sp>
      <p:sp>
        <p:nvSpPr>
          <p:cNvPr id="6" name="Shape 239"/>
          <p:cNvSpPr txBox="1">
            <a:spLocks/>
          </p:cNvSpPr>
          <p:nvPr/>
        </p:nvSpPr>
        <p:spPr>
          <a:xfrm>
            <a:off x="239619" y="1208792"/>
            <a:ext cx="8713790" cy="492306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r>
              <a:rPr lang="es-ES" sz="2400" b="1" dirty="0">
                <a:latin typeface="Arial"/>
                <a:ea typeface="Arial"/>
                <a:cs typeface="Arial"/>
                <a:sym typeface="Arial"/>
              </a:rPr>
              <a:t>Fase de </a:t>
            </a:r>
            <a:r>
              <a:rPr lang="es-ES" sz="2400" b="1" dirty="0" smtClean="0">
                <a:latin typeface="Arial"/>
                <a:ea typeface="Arial"/>
                <a:cs typeface="Arial"/>
                <a:sym typeface="Arial"/>
              </a:rPr>
              <a:t>transición:</a:t>
            </a:r>
            <a:endParaRPr lang="es-ES" sz="2400" b="1"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r>
              <a:rPr lang="es-ES" sz="2000" dirty="0">
                <a:latin typeface="Arial"/>
                <a:ea typeface="Arial"/>
                <a:cs typeface="Arial"/>
                <a:sym typeface="Arial"/>
              </a:rPr>
              <a:t>EC-69 Resolución 2:</a:t>
            </a:r>
          </a:p>
          <a:p>
            <a:pPr marL="0" indent="0" defTabSz="914400">
              <a:spcBef>
                <a:spcPts val="200"/>
              </a:spcBef>
              <a:buSzPct val="100000"/>
              <a:buNone/>
              <a:defRPr sz="2400">
                <a:latin typeface="Arial"/>
                <a:ea typeface="Arial"/>
                <a:cs typeface="Arial"/>
                <a:sym typeface="Arial"/>
              </a:defRPr>
            </a:pPr>
            <a:r>
              <a:rPr lang="es-ES" sz="2000" dirty="0">
                <a:latin typeface="Arial"/>
                <a:ea typeface="Arial"/>
                <a:cs typeface="Arial"/>
                <a:sym typeface="Arial"/>
              </a:rPr>
              <a:t>(Nº 2) Mantener </a:t>
            </a:r>
            <a:r>
              <a:rPr lang="es-ES" sz="2000" dirty="0" smtClean="0">
                <a:latin typeface="Arial"/>
                <a:ea typeface="Arial"/>
                <a:cs typeface="Arial"/>
                <a:sym typeface="Arial"/>
              </a:rPr>
              <a:t>la publicación OMM-Nº 9 </a:t>
            </a:r>
            <a:r>
              <a:rPr lang="es-ES" sz="2000" dirty="0">
                <a:latin typeface="Arial"/>
                <a:ea typeface="Arial"/>
                <a:cs typeface="Arial"/>
                <a:sym typeface="Arial"/>
              </a:rPr>
              <a:t>y los identificadores asociados de 5 dígitos de </a:t>
            </a:r>
            <a:r>
              <a:rPr lang="es-ES" sz="2000" dirty="0" smtClean="0">
                <a:latin typeface="Arial"/>
                <a:ea typeface="Arial"/>
                <a:cs typeface="Arial"/>
                <a:sym typeface="Arial"/>
              </a:rPr>
              <a:t>estaciones </a:t>
            </a:r>
            <a:r>
              <a:rPr lang="es-ES" sz="2000" dirty="0">
                <a:latin typeface="Arial"/>
                <a:ea typeface="Arial"/>
                <a:cs typeface="Arial"/>
                <a:sym typeface="Arial"/>
              </a:rPr>
              <a:t>de </a:t>
            </a:r>
            <a:r>
              <a:rPr lang="es-ES" sz="2000" dirty="0" smtClean="0">
                <a:latin typeface="Arial"/>
                <a:ea typeface="Arial"/>
                <a:cs typeface="Arial"/>
                <a:sym typeface="Arial"/>
              </a:rPr>
              <a:t>OMM </a:t>
            </a:r>
            <a:r>
              <a:rPr lang="es-ES" sz="2000" dirty="0">
                <a:latin typeface="Arial"/>
                <a:ea typeface="Arial"/>
                <a:cs typeface="Arial"/>
                <a:sym typeface="Arial"/>
              </a:rPr>
              <a:t>hasta el Congreso-18 (2019), cuando los Miembros hayan recibido capacitación y hayan tenido tiempo suficiente para pasar a </a:t>
            </a:r>
            <a:r>
              <a:rPr lang="es-ES" sz="2000" dirty="0" smtClean="0">
                <a:latin typeface="Arial"/>
                <a:ea typeface="Arial"/>
                <a:cs typeface="Arial"/>
                <a:sym typeface="Arial"/>
              </a:rPr>
              <a:t>los </a:t>
            </a:r>
            <a:r>
              <a:rPr lang="es-ES" sz="2000" dirty="0" err="1" smtClean="0">
                <a:latin typeface="Arial"/>
                <a:ea typeface="Arial"/>
                <a:cs typeface="Arial"/>
                <a:sym typeface="Arial"/>
              </a:rPr>
              <a:t>WSIs</a:t>
            </a:r>
            <a:r>
              <a:rPr lang="es-ES" sz="20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s-ES" sz="2000" dirty="0" smtClean="0">
                <a:latin typeface="Arial"/>
                <a:ea typeface="Arial"/>
                <a:cs typeface="Arial"/>
                <a:sym typeface="Arial"/>
              </a:rPr>
              <a:t>ICG-WIGOS estableció un equipo de tarea para desarrollar e implementar un plan de transición de los </a:t>
            </a:r>
            <a:r>
              <a:rPr lang="es-ES" sz="2000" dirty="0" err="1" smtClean="0">
                <a:latin typeface="Arial"/>
                <a:ea typeface="Arial"/>
                <a:cs typeface="Arial"/>
                <a:sym typeface="Arial"/>
              </a:rPr>
              <a:t>WSIs</a:t>
            </a:r>
            <a:endParaRPr lang="es-ES" sz="2000"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endParaRPr lang="es-ES" sz="2000"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r>
              <a:rPr lang="es-ES" sz="2400" b="1" dirty="0">
                <a:latin typeface="Arial"/>
                <a:ea typeface="Arial"/>
                <a:cs typeface="Arial"/>
                <a:sym typeface="Arial"/>
              </a:rPr>
              <a:t>OACI:</a:t>
            </a:r>
          </a:p>
          <a:p>
            <a:pPr marL="0" indent="0" defTabSz="914400">
              <a:spcBef>
                <a:spcPts val="200"/>
              </a:spcBef>
              <a:buSzPct val="100000"/>
              <a:buNone/>
              <a:defRPr sz="2400">
                <a:latin typeface="Arial"/>
                <a:ea typeface="Arial"/>
                <a:cs typeface="Arial"/>
                <a:sym typeface="Arial"/>
              </a:defRPr>
            </a:pPr>
            <a:r>
              <a:rPr lang="es-ES" sz="2000" dirty="0">
                <a:latin typeface="Arial"/>
                <a:ea typeface="Arial"/>
                <a:cs typeface="Arial"/>
                <a:sym typeface="Arial"/>
              </a:rPr>
              <a:t>Las estaciones de observación en los aeropuertos deben usar el indicador de OACI de 4 caracteres como su </a:t>
            </a:r>
            <a:r>
              <a:rPr lang="es-ES" sz="2000" dirty="0" smtClean="0">
                <a:latin typeface="Arial"/>
                <a:ea typeface="Arial"/>
                <a:cs typeface="Arial"/>
                <a:sym typeface="Arial"/>
              </a:rPr>
              <a:t>WSI principal </a:t>
            </a:r>
            <a:r>
              <a:rPr lang="es-ES" sz="2000" dirty="0">
                <a:latin typeface="Arial"/>
                <a:ea typeface="Arial"/>
                <a:cs typeface="Arial"/>
                <a:sym typeface="Arial"/>
              </a:rPr>
              <a:t>para reportar mensajes </a:t>
            </a:r>
            <a:r>
              <a:rPr lang="es-ES" sz="2000" dirty="0" smtClean="0">
                <a:latin typeface="Arial"/>
                <a:ea typeface="Arial"/>
                <a:cs typeface="Arial"/>
                <a:sym typeface="Arial"/>
              </a:rPr>
              <a:t>meteorológicas, </a:t>
            </a:r>
            <a:r>
              <a:rPr lang="es-ES" sz="2000" dirty="0" err="1" smtClean="0">
                <a:latin typeface="Arial"/>
                <a:ea typeface="Arial"/>
                <a:cs typeface="Arial"/>
                <a:sym typeface="Arial"/>
              </a:rPr>
              <a:t>p.e</a:t>
            </a:r>
            <a:r>
              <a:rPr lang="es-ES" sz="2000" dirty="0" smtClean="0">
                <a:latin typeface="Arial"/>
                <a:ea typeface="Arial"/>
                <a:cs typeface="Arial"/>
                <a:sym typeface="Arial"/>
              </a:rPr>
              <a:t>.: 0-20006-0-HOLA</a:t>
            </a:r>
            <a:endParaRPr lang="es-ES" sz="2000"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r>
              <a:rPr lang="es-ES" sz="2000" dirty="0">
                <a:latin typeface="Arial"/>
                <a:ea typeface="Arial"/>
                <a:cs typeface="Arial"/>
                <a:sym typeface="Arial"/>
              </a:rPr>
              <a:t>Porque es necesario vincular </a:t>
            </a:r>
            <a:r>
              <a:rPr lang="es-ES" sz="2000" dirty="0" smtClean="0">
                <a:latin typeface="Arial"/>
                <a:ea typeface="Arial"/>
                <a:cs typeface="Arial"/>
                <a:sym typeface="Arial"/>
              </a:rPr>
              <a:t>las mensajes de </a:t>
            </a:r>
            <a:r>
              <a:rPr lang="es-ES" sz="2000" dirty="0">
                <a:latin typeface="Arial"/>
                <a:ea typeface="Arial"/>
                <a:cs typeface="Arial"/>
                <a:sym typeface="Arial"/>
              </a:rPr>
              <a:t>la OACI con los metadatos de la OMM</a:t>
            </a:r>
            <a:r>
              <a:rPr lang="es-ES" sz="2000" dirty="0" smtClean="0">
                <a:latin typeface="Arial"/>
                <a:ea typeface="Arial"/>
                <a:cs typeface="Arial"/>
                <a:sym typeface="Arial"/>
              </a:rPr>
              <a:t>.</a:t>
            </a:r>
            <a:endParaRPr lang="es-ES" sz="2000" dirty="0">
              <a:latin typeface="Arial"/>
              <a:ea typeface="Arial"/>
              <a:cs typeface="Arial"/>
              <a:sym typeface="Arial"/>
            </a:endParaRPr>
          </a:p>
        </p:txBody>
      </p:sp>
    </p:spTree>
    <p:extLst>
      <p:ext uri="{BB962C8B-B14F-4D97-AF65-F5344CB8AC3E}">
        <p14:creationId xmlns:p14="http://schemas.microsoft.com/office/powerpoint/2010/main" val="113828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Effect transition="in" filter="fade">
                                      <p:cBhvr>
                                        <p:cTn id="37"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a:bodyPr>
          <a:lstStyle/>
          <a:p>
            <a:r>
              <a:rPr lang="en-US" sz="3600" b="1" dirty="0" err="1">
                <a:solidFill>
                  <a:srgbClr val="000090"/>
                </a:solidFill>
              </a:rPr>
              <a:t>Ejemplos</a:t>
            </a:r>
            <a:r>
              <a:rPr lang="en-US" sz="3600" b="1" dirty="0">
                <a:solidFill>
                  <a:srgbClr val="000090"/>
                </a:solidFill>
              </a:rPr>
              <a:t> </a:t>
            </a:r>
            <a:r>
              <a:rPr lang="en-US" sz="3600" b="1" dirty="0" err="1">
                <a:solidFill>
                  <a:srgbClr val="000090"/>
                </a:solidFill>
              </a:rPr>
              <a:t>prácticos</a:t>
            </a:r>
            <a:r>
              <a:rPr lang="en-US" sz="3600" b="1" dirty="0">
                <a:solidFill>
                  <a:srgbClr val="000090"/>
                </a:solidFill>
              </a:rPr>
              <a:t> y </a:t>
            </a:r>
            <a:r>
              <a:rPr lang="en-US" sz="3600" b="1" dirty="0" err="1">
                <a:solidFill>
                  <a:srgbClr val="000090"/>
                </a:solidFill>
              </a:rPr>
              <a:t>dificultades</a:t>
            </a:r>
            <a:r>
              <a:rPr lang="en-US" sz="3600" b="1" dirty="0">
                <a:solidFill>
                  <a:srgbClr val="000090"/>
                </a:solidFill>
              </a:rPr>
              <a:t> </a:t>
            </a:r>
            <a:r>
              <a:rPr lang="en-US" sz="3600" dirty="0" smtClean="0">
                <a:solidFill>
                  <a:srgbClr val="000090"/>
                </a:solidFill>
              </a:rPr>
              <a:t>(4)</a:t>
            </a:r>
            <a:endParaRPr lang="en-US" sz="3600" dirty="0"/>
          </a:p>
        </p:txBody>
      </p:sp>
      <p:sp>
        <p:nvSpPr>
          <p:cNvPr id="6" name="Shape 239"/>
          <p:cNvSpPr txBox="1">
            <a:spLocks/>
          </p:cNvSpPr>
          <p:nvPr/>
        </p:nvSpPr>
        <p:spPr>
          <a:xfrm>
            <a:off x="212725" y="1276027"/>
            <a:ext cx="8713790" cy="475901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endParaRPr lang="es-ES" sz="2400"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r>
              <a:rPr lang="es-ES" sz="2400" b="1" dirty="0" err="1" smtClean="0">
                <a:latin typeface="Arial"/>
                <a:ea typeface="Arial"/>
                <a:cs typeface="Arial"/>
                <a:sym typeface="Arial"/>
              </a:rPr>
              <a:t>WSIs</a:t>
            </a:r>
            <a:r>
              <a:rPr lang="es-ES" sz="2400" b="1" dirty="0" smtClean="0">
                <a:latin typeface="Arial"/>
                <a:ea typeface="Arial"/>
                <a:cs typeface="Arial"/>
                <a:sym typeface="Arial"/>
              </a:rPr>
              <a:t> </a:t>
            </a:r>
            <a:r>
              <a:rPr lang="es-ES" sz="2400" b="1" dirty="0">
                <a:latin typeface="Arial"/>
                <a:ea typeface="Arial"/>
                <a:cs typeface="Arial"/>
                <a:sym typeface="Arial"/>
              </a:rPr>
              <a:t>en OSCAR / </a:t>
            </a:r>
            <a:r>
              <a:rPr lang="es-ES" sz="2400" b="1" dirty="0" smtClean="0">
                <a:latin typeface="Arial"/>
                <a:ea typeface="Arial"/>
                <a:cs typeface="Arial"/>
                <a:sym typeface="Arial"/>
              </a:rPr>
              <a:t>Surface</a:t>
            </a:r>
            <a:r>
              <a:rPr lang="es-ES" sz="2400" b="1" dirty="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s-ES" sz="2000" dirty="0" smtClean="0">
                <a:latin typeface="Arial"/>
                <a:ea typeface="Arial"/>
                <a:cs typeface="Arial"/>
                <a:sym typeface="Arial"/>
              </a:rPr>
              <a:t> - Será </a:t>
            </a:r>
            <a:r>
              <a:rPr lang="es-ES" sz="2000" dirty="0">
                <a:latin typeface="Arial"/>
                <a:ea typeface="Arial"/>
                <a:cs typeface="Arial"/>
                <a:sym typeface="Arial"/>
              </a:rPr>
              <a:t>posible asociar múltiples </a:t>
            </a:r>
            <a:r>
              <a:rPr lang="es-ES" sz="2000" dirty="0" err="1" smtClean="0">
                <a:latin typeface="Arial"/>
                <a:ea typeface="Arial"/>
                <a:cs typeface="Arial"/>
                <a:sym typeface="Arial"/>
              </a:rPr>
              <a:t>WSIs</a:t>
            </a:r>
            <a:r>
              <a:rPr lang="es-ES" sz="2000" dirty="0" smtClean="0">
                <a:latin typeface="Arial"/>
                <a:ea typeface="Arial"/>
                <a:cs typeface="Arial"/>
                <a:sym typeface="Arial"/>
              </a:rPr>
              <a:t> </a:t>
            </a:r>
            <a:r>
              <a:rPr lang="es-ES" sz="2000" dirty="0">
                <a:latin typeface="Arial"/>
                <a:ea typeface="Arial"/>
                <a:cs typeface="Arial"/>
                <a:sym typeface="Arial"/>
              </a:rPr>
              <a:t>con una </a:t>
            </a:r>
            <a:r>
              <a:rPr lang="es-ES" sz="2000" dirty="0" smtClean="0">
                <a:latin typeface="Arial"/>
                <a:ea typeface="Arial"/>
                <a:cs typeface="Arial"/>
                <a:sym typeface="Arial"/>
              </a:rPr>
              <a:t>estación;</a:t>
            </a:r>
          </a:p>
          <a:p>
            <a:pPr marL="0" indent="0" defTabSz="914400">
              <a:spcBef>
                <a:spcPts val="200"/>
              </a:spcBef>
              <a:buSzPct val="100000"/>
              <a:buNone/>
              <a:defRPr sz="2400">
                <a:latin typeface="Arial"/>
                <a:ea typeface="Arial"/>
                <a:cs typeface="Arial"/>
                <a:sym typeface="Arial"/>
              </a:defRPr>
            </a:pPr>
            <a:r>
              <a:rPr lang="es-ES" sz="2000" dirty="0">
                <a:latin typeface="Arial"/>
                <a:ea typeface="Arial"/>
                <a:cs typeface="Arial"/>
                <a:sym typeface="Arial"/>
              </a:rPr>
              <a:t> </a:t>
            </a:r>
            <a:r>
              <a:rPr lang="es-ES" sz="2000" dirty="0" smtClean="0">
                <a:latin typeface="Arial"/>
                <a:ea typeface="Arial"/>
                <a:cs typeface="Arial"/>
                <a:sym typeface="Arial"/>
              </a:rPr>
              <a:t>- </a:t>
            </a:r>
            <a:r>
              <a:rPr lang="es-ES" sz="2000" dirty="0">
                <a:latin typeface="Arial"/>
                <a:ea typeface="Arial"/>
                <a:cs typeface="Arial"/>
                <a:sym typeface="Arial"/>
              </a:rPr>
              <a:t>Los miembros podrán "agregar" un ID de WIGOS, pero no </a:t>
            </a:r>
            <a:r>
              <a:rPr lang="es-ES" sz="2000" dirty="0" smtClean="0">
                <a:latin typeface="Arial"/>
                <a:ea typeface="Arial"/>
                <a:cs typeface="Arial"/>
                <a:sym typeface="Arial"/>
              </a:rPr>
              <a:t>cambiarlo/borrarlo</a:t>
            </a:r>
            <a:r>
              <a:rPr lang="es-ES" sz="2000" dirty="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s-ES" sz="2000" dirty="0" smtClean="0">
                <a:latin typeface="Arial"/>
                <a:ea typeface="Arial"/>
                <a:cs typeface="Arial"/>
                <a:sym typeface="Arial"/>
              </a:rPr>
              <a:t> - Todas </a:t>
            </a:r>
            <a:r>
              <a:rPr lang="es-ES" sz="2000" dirty="0">
                <a:latin typeface="Arial"/>
                <a:ea typeface="Arial"/>
                <a:cs typeface="Arial"/>
                <a:sym typeface="Arial"/>
              </a:rPr>
              <a:t>las </a:t>
            </a:r>
            <a:r>
              <a:rPr lang="es-ES" sz="2000" dirty="0" err="1" smtClean="0">
                <a:latin typeface="Arial"/>
                <a:ea typeface="Arial"/>
                <a:cs typeface="Arial"/>
                <a:sym typeface="Arial"/>
              </a:rPr>
              <a:t>WSIs</a:t>
            </a:r>
            <a:r>
              <a:rPr lang="es-ES" sz="2000" dirty="0" smtClean="0">
                <a:latin typeface="Arial"/>
                <a:ea typeface="Arial"/>
                <a:cs typeface="Arial"/>
                <a:sym typeface="Arial"/>
              </a:rPr>
              <a:t>, </a:t>
            </a:r>
            <a:r>
              <a:rPr lang="es-ES" sz="2000" dirty="0">
                <a:latin typeface="Arial"/>
                <a:ea typeface="Arial"/>
                <a:cs typeface="Arial"/>
                <a:sym typeface="Arial"/>
              </a:rPr>
              <a:t>incluidas las provenientes de afiliaciones de redes, se mostrarán en el informe de la estación bajo "Índice de la OMM" (es decir, el </a:t>
            </a:r>
            <a:r>
              <a:rPr lang="es-ES" sz="2000" dirty="0" smtClean="0">
                <a:latin typeface="Arial"/>
                <a:ea typeface="Arial"/>
                <a:cs typeface="Arial"/>
                <a:sym typeface="Arial"/>
              </a:rPr>
              <a:t>WSI).</a:t>
            </a:r>
          </a:p>
          <a:p>
            <a:pPr marL="0" indent="0" defTabSz="914400">
              <a:spcBef>
                <a:spcPts val="200"/>
              </a:spcBef>
              <a:buSzPct val="100000"/>
              <a:buNone/>
              <a:defRPr sz="2400">
                <a:latin typeface="Arial"/>
                <a:ea typeface="Arial"/>
                <a:cs typeface="Arial"/>
                <a:sym typeface="Arial"/>
              </a:defRPr>
            </a:pPr>
            <a:endParaRPr lang="en-US" sz="1400" dirty="0">
              <a:latin typeface="Arial"/>
              <a:ea typeface="Arial"/>
              <a:cs typeface="Arial"/>
              <a:sym typeface="Arial"/>
            </a:endParaRPr>
          </a:p>
        </p:txBody>
      </p:sp>
    </p:spTree>
    <p:extLst>
      <p:ext uri="{BB962C8B-B14F-4D97-AF65-F5344CB8AC3E}">
        <p14:creationId xmlns:p14="http://schemas.microsoft.com/office/powerpoint/2010/main" val="4046973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a:solidFill>
                  <a:srgbClr val="000090"/>
                </a:solidFill>
              </a:rPr>
              <a:t>Índice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s-ES" sz="2800" dirty="0"/>
              <a:t>Conceptos básicos de </a:t>
            </a:r>
            <a:r>
              <a:rPr lang="es-ES" sz="2800" dirty="0" err="1" smtClean="0"/>
              <a:t>WSIs</a:t>
            </a:r>
            <a:endParaRPr lang="es-ES" sz="2800" dirty="0"/>
          </a:p>
          <a:p>
            <a:pPr marL="682625" indent="-682625">
              <a:buFont typeface="+mj-lt"/>
              <a:buAutoNum type="romanUcPeriod"/>
            </a:pPr>
            <a:r>
              <a:rPr lang="es-ES" sz="2800" dirty="0"/>
              <a:t>Asignación de </a:t>
            </a:r>
            <a:r>
              <a:rPr lang="es-ES" sz="2800" dirty="0" err="1" smtClean="0"/>
              <a:t>WSIs</a:t>
            </a:r>
            <a:endParaRPr lang="es-ES" sz="2800" dirty="0"/>
          </a:p>
          <a:p>
            <a:pPr marL="682625" indent="-682625">
              <a:buFont typeface="+mj-lt"/>
              <a:buAutoNum type="romanUcPeriod"/>
            </a:pPr>
            <a:r>
              <a:rPr lang="es-ES" sz="2800" dirty="0"/>
              <a:t>Ejemplos prácticos y </a:t>
            </a:r>
            <a:r>
              <a:rPr lang="es-ES" sz="2800" dirty="0" smtClean="0"/>
              <a:t>dificultades</a:t>
            </a:r>
            <a:endParaRPr lang="es-ES" sz="2800" dirty="0"/>
          </a:p>
          <a:p>
            <a:pPr marL="682625" indent="-682625">
              <a:buFont typeface="+mj-lt"/>
              <a:buAutoNum type="romanUcPeriod"/>
            </a:pPr>
            <a:r>
              <a:rPr lang="es-ES" sz="2800" dirty="0"/>
              <a:t>Observaciones finales</a:t>
            </a:r>
            <a:endParaRPr lang="en-US" sz="2800" dirty="0"/>
          </a:p>
        </p:txBody>
      </p:sp>
    </p:spTree>
    <p:extLst>
      <p:ext uri="{BB962C8B-B14F-4D97-AF65-F5344CB8AC3E}">
        <p14:creationId xmlns:p14="http://schemas.microsoft.com/office/powerpoint/2010/main" val="760104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a:solidFill>
                  <a:srgbClr val="000090"/>
                </a:solidFill>
              </a:rPr>
              <a:t>Índice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s-ES" sz="2800" dirty="0"/>
              <a:t>Conceptos básicos de </a:t>
            </a:r>
            <a:r>
              <a:rPr lang="es-ES" sz="2800" dirty="0" smtClean="0"/>
              <a:t>los </a:t>
            </a:r>
            <a:r>
              <a:rPr lang="es-ES" sz="2800" dirty="0" err="1" smtClean="0"/>
              <a:t>WSIs</a:t>
            </a:r>
            <a:endParaRPr lang="es-ES" sz="2800" dirty="0"/>
          </a:p>
          <a:p>
            <a:pPr marL="682625" indent="-682625">
              <a:buFont typeface="+mj-lt"/>
              <a:buAutoNum type="romanUcPeriod"/>
            </a:pPr>
            <a:r>
              <a:rPr lang="es-ES" sz="2800" dirty="0"/>
              <a:t>Asignación de </a:t>
            </a:r>
            <a:r>
              <a:rPr lang="es-ES" sz="2800" dirty="0" err="1" smtClean="0"/>
              <a:t>WSIs</a:t>
            </a:r>
            <a:endParaRPr lang="es-ES" sz="2800" dirty="0"/>
          </a:p>
          <a:p>
            <a:pPr marL="682625" indent="-682625">
              <a:buFont typeface="+mj-lt"/>
              <a:buAutoNum type="romanUcPeriod"/>
            </a:pPr>
            <a:r>
              <a:rPr lang="es-ES" sz="2800" dirty="0"/>
              <a:t>Ejemplos prácticos y dificultades</a:t>
            </a:r>
          </a:p>
          <a:p>
            <a:pPr marL="682625" indent="-682625">
              <a:buFont typeface="+mj-lt"/>
              <a:buAutoNum type="romanUcPeriod"/>
            </a:pPr>
            <a:r>
              <a:rPr lang="es-ES" sz="2800" dirty="0"/>
              <a:t>Observaciones finales</a:t>
            </a:r>
            <a:endParaRPr lang="en-US" sz="2800" dirty="0"/>
          </a:p>
        </p:txBody>
      </p:sp>
    </p:spTree>
    <p:extLst>
      <p:ext uri="{BB962C8B-B14F-4D97-AF65-F5344CB8AC3E}">
        <p14:creationId xmlns:p14="http://schemas.microsoft.com/office/powerpoint/2010/main" val="162439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Autofit/>
          </a:bodyPr>
          <a:lstStyle/>
          <a:p>
            <a:r>
              <a:rPr lang="en-US" sz="2800" dirty="0" smtClean="0">
                <a:solidFill>
                  <a:srgbClr val="000090"/>
                </a:solidFill>
              </a:rPr>
              <a:t>Example </a:t>
            </a:r>
            <a:r>
              <a:rPr lang="en-US" sz="2800" dirty="0">
                <a:solidFill>
                  <a:srgbClr val="000090"/>
                </a:solidFill>
              </a:rPr>
              <a:t>of </a:t>
            </a:r>
            <a:r>
              <a:rPr lang="en-US" sz="2800" dirty="0" smtClean="0">
                <a:solidFill>
                  <a:srgbClr val="000090"/>
                </a:solidFill>
              </a:rPr>
              <a:t>allocation </a:t>
            </a:r>
            <a:r>
              <a:rPr lang="en-US" sz="2800" dirty="0">
                <a:solidFill>
                  <a:srgbClr val="000090"/>
                </a:solidFill>
              </a:rPr>
              <a:t>of </a:t>
            </a:r>
            <a:r>
              <a:rPr lang="en-US" sz="2800" dirty="0" smtClean="0">
                <a:solidFill>
                  <a:srgbClr val="000090"/>
                </a:solidFill>
              </a:rPr>
              <a:t>“issue number” </a:t>
            </a:r>
            <a:r>
              <a:rPr lang="en-US" sz="2800" dirty="0">
                <a:solidFill>
                  <a:srgbClr val="000090"/>
                </a:solidFill>
              </a:rPr>
              <a:t>and </a:t>
            </a:r>
            <a:r>
              <a:rPr lang="en-US" sz="2800" dirty="0" smtClean="0">
                <a:solidFill>
                  <a:srgbClr val="000090"/>
                </a:solidFill>
              </a:rPr>
              <a:t>“local identifier” </a:t>
            </a:r>
            <a:r>
              <a:rPr lang="en-US" sz="2800" dirty="0">
                <a:solidFill>
                  <a:srgbClr val="000090"/>
                </a:solidFill>
              </a:rPr>
              <a:t>for </a:t>
            </a:r>
            <a:r>
              <a:rPr lang="en-US" sz="2800" dirty="0" smtClean="0">
                <a:solidFill>
                  <a:srgbClr val="000090"/>
                </a:solidFill>
              </a:rPr>
              <a:t>a Member that has </a:t>
            </a:r>
            <a:r>
              <a:rPr lang="en-US" sz="2800" dirty="0">
                <a:solidFill>
                  <a:srgbClr val="000090"/>
                </a:solidFill>
              </a:rPr>
              <a:t>an </a:t>
            </a:r>
            <a:r>
              <a:rPr lang="en-US" sz="2800" dirty="0" smtClean="0">
                <a:solidFill>
                  <a:srgbClr val="000090"/>
                </a:solidFill>
              </a:rPr>
              <a:t>“ISO code”</a:t>
            </a:r>
            <a:endParaRPr lang="en-US" sz="2800" dirty="0"/>
          </a:p>
        </p:txBody>
      </p:sp>
      <p:sp>
        <p:nvSpPr>
          <p:cNvPr id="6" name="Shape 239"/>
          <p:cNvSpPr txBox="1">
            <a:spLocks/>
          </p:cNvSpPr>
          <p:nvPr/>
        </p:nvSpPr>
        <p:spPr>
          <a:xfrm>
            <a:off x="212725" y="1276027"/>
            <a:ext cx="8713790" cy="469251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A Member country/territory has </a:t>
            </a:r>
            <a:r>
              <a:rPr lang="en-US" sz="1900" dirty="0">
                <a:latin typeface="Arial"/>
                <a:ea typeface="Arial"/>
                <a:cs typeface="Arial"/>
                <a:sym typeface="Arial"/>
              </a:rPr>
              <a:t>observing systems managed by many different organizations, </a:t>
            </a:r>
            <a:r>
              <a:rPr lang="en-US" sz="1900" dirty="0" smtClean="0">
                <a:latin typeface="Arial"/>
                <a:ea typeface="Arial"/>
                <a:cs typeface="Arial"/>
                <a:sym typeface="Arial"/>
              </a:rPr>
              <a:t>including</a:t>
            </a:r>
          </a:p>
          <a:p>
            <a:pPr marL="0" indent="0" defTabSz="914400">
              <a:spcBef>
                <a:spcPts val="200"/>
              </a:spcBef>
              <a:buSzPct val="100000"/>
              <a:buNone/>
              <a:defRPr sz="2400">
                <a:latin typeface="Arial"/>
                <a:ea typeface="Arial"/>
                <a:cs typeface="Arial"/>
                <a:sym typeface="Arial"/>
              </a:defRPr>
            </a:pPr>
            <a:r>
              <a:rPr lang="en-US" sz="1700" dirty="0" smtClean="0">
                <a:latin typeface="Arial"/>
                <a:ea typeface="Arial"/>
                <a:cs typeface="Arial"/>
                <a:sym typeface="Arial"/>
              </a:rPr>
              <a:t> - </a:t>
            </a:r>
            <a:r>
              <a:rPr lang="en-US" sz="1700" dirty="0">
                <a:latin typeface="Arial"/>
                <a:ea typeface="Arial"/>
                <a:cs typeface="Arial"/>
                <a:sym typeface="Arial"/>
              </a:rPr>
              <a:t>the National Meteorological Service (NMS</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 the National Hydrological Service (NHS</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the </a:t>
            </a:r>
            <a:r>
              <a:rPr lang="en-US" sz="1700" dirty="0">
                <a:latin typeface="Arial"/>
                <a:ea typeface="Arial"/>
                <a:cs typeface="Arial"/>
                <a:sym typeface="Arial"/>
              </a:rPr>
              <a:t>National Transport Department (TD</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Each </a:t>
            </a:r>
            <a:r>
              <a:rPr lang="en-US" sz="1900" dirty="0">
                <a:latin typeface="Arial"/>
                <a:ea typeface="Arial"/>
                <a:cs typeface="Arial"/>
                <a:sym typeface="Arial"/>
              </a:rPr>
              <a:t>of these organizations is independent, and each has its existing conventions for labelling observing </a:t>
            </a:r>
            <a:r>
              <a:rPr lang="en-US" sz="1900" dirty="0" smtClean="0">
                <a:latin typeface="Arial"/>
                <a:ea typeface="Arial"/>
                <a:cs typeface="Arial"/>
                <a:sym typeface="Arial"/>
              </a:rPr>
              <a:t>facilities, where the NMS uses:</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WMO </a:t>
            </a:r>
            <a:r>
              <a:rPr lang="en-US" sz="1700" dirty="0">
                <a:latin typeface="Arial"/>
                <a:ea typeface="Arial"/>
                <a:cs typeface="Arial"/>
                <a:sym typeface="Arial"/>
              </a:rPr>
              <a:t>World Weather Watch station identifiers for its synoptic </a:t>
            </a:r>
            <a:r>
              <a:rPr lang="en-US" sz="1700" dirty="0" smtClean="0">
                <a:latin typeface="Arial"/>
                <a:ea typeface="Arial"/>
                <a:cs typeface="Arial"/>
                <a:sym typeface="Arial"/>
              </a:rPr>
              <a:t>network,</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its </a:t>
            </a:r>
            <a:r>
              <a:rPr lang="en-US" sz="1700" dirty="0">
                <a:latin typeface="Arial"/>
                <a:ea typeface="Arial"/>
                <a:cs typeface="Arial"/>
                <a:sym typeface="Arial"/>
              </a:rPr>
              <a:t>own numbering system for other weather observing facilities</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another </a:t>
            </a:r>
            <a:r>
              <a:rPr lang="en-US" sz="1700" dirty="0">
                <a:latin typeface="Arial"/>
                <a:ea typeface="Arial"/>
                <a:cs typeface="Arial"/>
                <a:sym typeface="Arial"/>
              </a:rPr>
              <a:t>numbering system for its climate observing </a:t>
            </a:r>
            <a:r>
              <a:rPr lang="en-US" sz="1700" dirty="0" smtClean="0">
                <a:latin typeface="Arial"/>
                <a:ea typeface="Arial"/>
                <a:cs typeface="Arial"/>
                <a:sym typeface="Arial"/>
              </a:rPr>
              <a:t>facilities</a:t>
            </a:r>
          </a:p>
          <a:p>
            <a:pPr marL="0" indent="0" defTabSz="914400">
              <a:spcBef>
                <a:spcPts val="200"/>
              </a:spcBef>
              <a:buSzPct val="100000"/>
              <a:buNone/>
              <a:defRPr sz="2400">
                <a:latin typeface="Arial"/>
                <a:ea typeface="Arial"/>
                <a:cs typeface="Arial"/>
                <a:sym typeface="Arial"/>
              </a:defRPr>
            </a:pPr>
            <a:endParaRPr lang="en-US" sz="1900"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In </a:t>
            </a:r>
            <a:r>
              <a:rPr lang="en-US" sz="1900" dirty="0">
                <a:latin typeface="Arial"/>
                <a:ea typeface="Arial"/>
                <a:cs typeface="Arial"/>
                <a:sym typeface="Arial"/>
              </a:rPr>
              <a:t>this situation, the Member (as issuer of identifiers) might choose to use the following convention for assigning WIGOS station identifiers</a:t>
            </a:r>
            <a:r>
              <a:rPr lang="en-US" sz="19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In </a:t>
            </a:r>
            <a:r>
              <a:rPr lang="en-US" sz="1900" dirty="0">
                <a:latin typeface="Arial"/>
                <a:ea typeface="Arial"/>
                <a:cs typeface="Arial"/>
                <a:sym typeface="Arial"/>
              </a:rPr>
              <a:t>all cases, the Local Identifier must not be re-issued (with the same Issue Number) if an observing facility is closed</a:t>
            </a:r>
            <a:r>
              <a:rPr lang="en-US" sz="1900" dirty="0" smtClean="0">
                <a:latin typeface="Arial"/>
                <a:ea typeface="Arial"/>
                <a:cs typeface="Arial"/>
                <a:sym typeface="Arial"/>
              </a:rPr>
              <a:t>.</a:t>
            </a:r>
            <a:endParaRPr lang="en-US" sz="1900" dirty="0">
              <a:latin typeface="Arial"/>
              <a:ea typeface="Arial"/>
              <a:cs typeface="Arial"/>
              <a:sym typeface="Arial"/>
            </a:endParaRPr>
          </a:p>
        </p:txBody>
      </p:sp>
    </p:spTree>
    <p:extLst>
      <p:ext uri="{BB962C8B-B14F-4D97-AF65-F5344CB8AC3E}">
        <p14:creationId xmlns:p14="http://schemas.microsoft.com/office/powerpoint/2010/main" val="986468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Autofit/>
          </a:bodyPr>
          <a:lstStyle/>
          <a:p>
            <a:r>
              <a:rPr lang="en-US" sz="2800" dirty="0" smtClean="0">
                <a:solidFill>
                  <a:srgbClr val="000090"/>
                </a:solidFill>
              </a:rPr>
              <a:t>Example </a:t>
            </a:r>
            <a:r>
              <a:rPr lang="en-US" sz="2800" dirty="0">
                <a:solidFill>
                  <a:srgbClr val="000090"/>
                </a:solidFill>
              </a:rPr>
              <a:t>of allocation of “issue number” and “local identifier” for a Member that has an “ISO code”</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406785721"/>
              </p:ext>
            </p:extLst>
          </p:nvPr>
        </p:nvGraphicFramePr>
        <p:xfrm>
          <a:off x="748146" y="1384062"/>
          <a:ext cx="8096596" cy="4952818"/>
        </p:xfrm>
        <a:graphic>
          <a:graphicData uri="http://schemas.openxmlformats.org/drawingml/2006/table">
            <a:tbl>
              <a:tblPr firstRow="1" firstCol="1" bandRow="1"/>
              <a:tblGrid>
                <a:gridCol w="1130530"/>
                <a:gridCol w="3923608"/>
                <a:gridCol w="3042458"/>
              </a:tblGrid>
              <a:tr h="189061">
                <a:tc>
                  <a:txBody>
                    <a:bodyPr/>
                    <a:lstStyle/>
                    <a:p>
                      <a:pPr algn="ctr">
                        <a:lnSpc>
                          <a:spcPct val="115000"/>
                        </a:lnSpc>
                        <a:spcBef>
                          <a:spcPts val="100"/>
                        </a:spcBef>
                        <a:spcAft>
                          <a:spcPts val="100"/>
                        </a:spcAft>
                      </a:pPr>
                      <a:r>
                        <a:rPr lang="en-GB" sz="900" b="1" i="1" dirty="0">
                          <a:solidFill>
                            <a:srgbClr val="000000"/>
                          </a:solidFill>
                          <a:effectLst/>
                          <a:latin typeface="Verdana"/>
                          <a:ea typeface="Arial"/>
                        </a:rPr>
                        <a:t>Issue Number</a:t>
                      </a:r>
                      <a:r>
                        <a:rPr lang="en-GB" sz="900" dirty="0">
                          <a:solidFill>
                            <a:srgbClr val="000000"/>
                          </a:solidFill>
                          <a:effectLst/>
                          <a:latin typeface="Verdana"/>
                          <a:ea typeface="Arial"/>
                        </a:rPr>
                        <a:t>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0" dirty="0">
                          <a:solidFill>
                            <a:srgbClr val="000000"/>
                          </a:solidFill>
                          <a:effectLst/>
                          <a:latin typeface="Verdana"/>
                          <a:ea typeface="Arial"/>
                        </a:rPr>
                        <a:t>Interpretation of </a:t>
                      </a:r>
                      <a:r>
                        <a:rPr lang="en-GB" sz="900" b="0" i="1" dirty="0">
                          <a:solidFill>
                            <a:srgbClr val="000000"/>
                          </a:solidFill>
                          <a:effectLst/>
                          <a:latin typeface="Verdana"/>
                          <a:ea typeface="Arial"/>
                        </a:rPr>
                        <a:t>Issue Number</a:t>
                      </a:r>
                      <a:r>
                        <a:rPr lang="en-GB" sz="900" b="0" dirty="0">
                          <a:solidFill>
                            <a:srgbClr val="000000"/>
                          </a:solidFill>
                          <a:effectLst/>
                          <a:latin typeface="Verdana"/>
                          <a:ea typeface="Arial"/>
                        </a:rPr>
                        <a:t> </a:t>
                      </a:r>
                      <a:endParaRPr lang="en-US" sz="1000" b="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i="1">
                          <a:solidFill>
                            <a:srgbClr val="000000"/>
                          </a:solidFill>
                          <a:effectLst/>
                          <a:latin typeface="Verdana"/>
                          <a:ea typeface="Arial"/>
                        </a:rPr>
                        <a:t>Local Identifier</a:t>
                      </a:r>
                      <a:r>
                        <a:rPr lang="en-GB" sz="900">
                          <a:solidFill>
                            <a:srgbClr val="000000"/>
                          </a:solidFill>
                          <a:effectLst/>
                          <a:latin typeface="Verdana"/>
                          <a:ea typeface="Arial"/>
                        </a:rPr>
                        <a:t>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1425753">
                <a:tc>
                  <a:txBody>
                    <a:bodyPr/>
                    <a:lstStyle/>
                    <a:p>
                      <a:pPr algn="just">
                        <a:lnSpc>
                          <a:spcPct val="115000"/>
                        </a:lnSpc>
                        <a:spcBef>
                          <a:spcPts val="100"/>
                        </a:spcBef>
                        <a:spcAft>
                          <a:spcPts val="100"/>
                        </a:spcAft>
                      </a:pPr>
                      <a:r>
                        <a:rPr lang="en-GB" sz="900" dirty="0">
                          <a:solidFill>
                            <a:srgbClr val="000000"/>
                          </a:solidFill>
                          <a:effectLst/>
                          <a:latin typeface="Verdana"/>
                          <a:ea typeface="Arial"/>
                        </a:rPr>
                        <a:t>1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NMS</a:t>
                      </a:r>
                      <a:r>
                        <a:rPr lang="en-GB" sz="900" dirty="0">
                          <a:solidFill>
                            <a:srgbClr val="000000"/>
                          </a:solidFill>
                          <a:effectLst/>
                          <a:latin typeface="Verdana"/>
                          <a:ea typeface="Arial"/>
                        </a:rPr>
                        <a:t> synoptic observing facility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WMO World Weather Watch station identifier (as characters with leading zero if necessary to make it 5 digits long). Initially, to ensure that plotting software can display the local identifier, the Member chooses to limit the length of Local Identifiers to 5 digits, and to assign new WIGOS stations identifiers that lie outside the block of identifiers allocated to the Member by the World Weather Watch.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668795">
                <a:tc>
                  <a:txBody>
                    <a:bodyPr/>
                    <a:lstStyle/>
                    <a:p>
                      <a:pPr algn="just">
                        <a:lnSpc>
                          <a:spcPct val="115000"/>
                        </a:lnSpc>
                        <a:spcBef>
                          <a:spcPts val="100"/>
                        </a:spcBef>
                        <a:spcAft>
                          <a:spcPts val="100"/>
                        </a:spcAft>
                      </a:pPr>
                      <a:r>
                        <a:rPr lang="en-GB" sz="900">
                          <a:solidFill>
                            <a:srgbClr val="000000"/>
                          </a:solidFill>
                          <a:effectLst/>
                          <a:latin typeface="Verdana"/>
                          <a:ea typeface="Arial"/>
                        </a:rPr>
                        <a:t>2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NMS</a:t>
                      </a:r>
                      <a:r>
                        <a:rPr lang="en-GB" sz="900" dirty="0">
                          <a:solidFill>
                            <a:srgbClr val="000000"/>
                          </a:solidFill>
                          <a:effectLst/>
                          <a:latin typeface="Verdana"/>
                          <a:ea typeface="Arial"/>
                        </a:rPr>
                        <a:t> other weather observing facility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Existing national station identifier (as characters with leading zero if necessary). The local identifier for a new observing facility is created using the existing procedures for national station identifiers.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961993">
                <a:tc>
                  <a:txBody>
                    <a:bodyPr/>
                    <a:lstStyle/>
                    <a:p>
                      <a:pPr algn="just">
                        <a:lnSpc>
                          <a:spcPct val="115000"/>
                        </a:lnSpc>
                        <a:spcBef>
                          <a:spcPts val="100"/>
                        </a:spcBef>
                        <a:spcAft>
                          <a:spcPts val="100"/>
                        </a:spcAft>
                      </a:pPr>
                      <a:r>
                        <a:rPr lang="en-GB" sz="900">
                          <a:solidFill>
                            <a:srgbClr val="000000"/>
                          </a:solidFill>
                          <a:effectLst/>
                          <a:latin typeface="Verdana"/>
                          <a:ea typeface="Arial"/>
                        </a:rPr>
                        <a:t>3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NMS</a:t>
                      </a:r>
                      <a:r>
                        <a:rPr lang="en-GB" sz="900" dirty="0">
                          <a:solidFill>
                            <a:srgbClr val="000000"/>
                          </a:solidFill>
                          <a:effectLst/>
                          <a:latin typeface="Verdana"/>
                          <a:ea typeface="Arial"/>
                        </a:rPr>
                        <a:t> climate observing facility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Existing climate station identifier (as characters, without leading zeroes because that was the convention for writing down climate observing facility identifiers in the past). New observing facilities are allocated identifiers using the existing practices.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880235">
                <a:tc>
                  <a:txBody>
                    <a:bodyPr/>
                    <a:lstStyle/>
                    <a:p>
                      <a:pPr algn="just">
                        <a:lnSpc>
                          <a:spcPct val="115000"/>
                        </a:lnSpc>
                        <a:spcBef>
                          <a:spcPts val="100"/>
                        </a:spcBef>
                        <a:spcAft>
                          <a:spcPts val="100"/>
                        </a:spcAft>
                      </a:pPr>
                      <a:r>
                        <a:rPr lang="en-GB" sz="900">
                          <a:solidFill>
                            <a:srgbClr val="000000"/>
                          </a:solidFill>
                          <a:effectLst/>
                          <a:latin typeface="Verdana"/>
                          <a:ea typeface="Arial"/>
                        </a:rPr>
                        <a:t>100-200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Used by NHS for allocating identifiers for their observing facilities. The NHS allocates one number for each of their regions. The NHS is organized according to river basins, and it uses its range of </a:t>
                      </a:r>
                      <a:r>
                        <a:rPr lang="en-GB" sz="900" i="1" dirty="0">
                          <a:solidFill>
                            <a:srgbClr val="000000"/>
                          </a:solidFill>
                          <a:effectLst/>
                          <a:latin typeface="Verdana"/>
                          <a:ea typeface="Arial"/>
                        </a:rPr>
                        <a:t>Issue Numbers</a:t>
                      </a:r>
                      <a:r>
                        <a:rPr lang="en-GB" sz="900" dirty="0">
                          <a:solidFill>
                            <a:srgbClr val="000000"/>
                          </a:solidFill>
                          <a:effectLst/>
                          <a:latin typeface="Verdana"/>
                          <a:ea typeface="Arial"/>
                        </a:rPr>
                        <a:t> to sub-delegate allocation of </a:t>
                      </a:r>
                      <a:r>
                        <a:rPr lang="en-GB" sz="900" i="1" dirty="0">
                          <a:solidFill>
                            <a:srgbClr val="000000"/>
                          </a:solidFill>
                          <a:effectLst/>
                          <a:latin typeface="Verdana"/>
                          <a:ea typeface="Arial"/>
                        </a:rPr>
                        <a:t>Local Identifiers</a:t>
                      </a:r>
                      <a:r>
                        <a:rPr lang="en-GB" sz="900" dirty="0">
                          <a:solidFill>
                            <a:srgbClr val="000000"/>
                          </a:solidFill>
                          <a:effectLst/>
                          <a:latin typeface="Verdana"/>
                          <a:ea typeface="Arial"/>
                        </a:rPr>
                        <a:t> to each river basin authority.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The NHS uses their existing river basin observing facility numbering system.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774516">
                <a:tc>
                  <a:txBody>
                    <a:bodyPr/>
                    <a:lstStyle/>
                    <a:p>
                      <a:pPr algn="just">
                        <a:lnSpc>
                          <a:spcPct val="115000"/>
                        </a:lnSpc>
                        <a:spcBef>
                          <a:spcPts val="100"/>
                        </a:spcBef>
                        <a:spcAft>
                          <a:spcPts val="100"/>
                        </a:spcAft>
                      </a:pPr>
                      <a:r>
                        <a:rPr lang="en-GB" sz="900">
                          <a:solidFill>
                            <a:srgbClr val="000000"/>
                          </a:solidFill>
                          <a:effectLst/>
                          <a:latin typeface="Verdana"/>
                          <a:ea typeface="Arial"/>
                        </a:rPr>
                        <a:t>1000-10000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Used by the TD for allocating their observing facility identifiers. Their management procedures number the observing facilities by their distance in metres from the end of the road that is closest to the national capital. Each </a:t>
                      </a:r>
                      <a:r>
                        <a:rPr lang="en-GB" sz="900" i="1">
                          <a:solidFill>
                            <a:srgbClr val="000000"/>
                          </a:solidFill>
                          <a:effectLst/>
                          <a:latin typeface="Verdana"/>
                          <a:ea typeface="Arial"/>
                        </a:rPr>
                        <a:t>Issue Number</a:t>
                      </a:r>
                      <a:r>
                        <a:rPr lang="en-GB" sz="900">
                          <a:solidFill>
                            <a:srgbClr val="000000"/>
                          </a:solidFill>
                          <a:effectLst/>
                          <a:latin typeface="Verdana"/>
                          <a:ea typeface="Arial"/>
                        </a:rPr>
                        <a:t> corresponds to one road.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Distance of observing facility from the end of the road that is closest to the national capital.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27898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534" y="274638"/>
            <a:ext cx="8466667" cy="1143000"/>
          </a:xfrm>
        </p:spPr>
        <p:txBody>
          <a:bodyPr>
            <a:normAutofit/>
          </a:bodyPr>
          <a:lstStyle/>
          <a:p>
            <a:r>
              <a:rPr lang="fr-CH" sz="3600" b="1" dirty="0" err="1">
                <a:solidFill>
                  <a:srgbClr val="000090"/>
                </a:solidFill>
              </a:rPr>
              <a:t>Observaciones</a:t>
            </a:r>
            <a:r>
              <a:rPr lang="fr-CH" sz="3600" b="1" dirty="0">
                <a:solidFill>
                  <a:srgbClr val="000090"/>
                </a:solidFill>
              </a:rPr>
              <a:t> finales</a:t>
            </a:r>
            <a:r>
              <a:rPr lang="fr-CH" sz="3600" b="1" dirty="0" smtClean="0">
                <a:solidFill>
                  <a:srgbClr val="000090"/>
                </a:solidFill>
              </a:rPr>
              <a:t/>
            </a:r>
            <a:br>
              <a:rPr lang="fr-CH" sz="3600" b="1" dirty="0" smtClean="0">
                <a:solidFill>
                  <a:srgbClr val="000090"/>
                </a:solidFill>
              </a:rPr>
            </a:br>
            <a:r>
              <a:rPr lang="fr-CH" sz="3000" dirty="0" smtClean="0">
                <a:solidFill>
                  <a:srgbClr val="000090"/>
                </a:solidFill>
              </a:rPr>
              <a:t>(</a:t>
            </a:r>
            <a:r>
              <a:rPr lang="fr-CH" sz="3000" i="1" dirty="0" err="1" smtClean="0">
                <a:solidFill>
                  <a:srgbClr val="000090"/>
                </a:solidFill>
              </a:rPr>
              <a:t>solicitud</a:t>
            </a:r>
            <a:r>
              <a:rPr lang="fr-CH" sz="3000" i="1" dirty="0" smtClean="0">
                <a:solidFill>
                  <a:srgbClr val="000090"/>
                </a:solidFill>
              </a:rPr>
              <a:t> </a:t>
            </a:r>
            <a:r>
              <a:rPr lang="fr-CH" sz="3000" i="1" dirty="0">
                <a:solidFill>
                  <a:srgbClr val="000090"/>
                </a:solidFill>
              </a:rPr>
              <a:t>/ </a:t>
            </a:r>
            <a:r>
              <a:rPr lang="fr-CH" sz="3000" i="1" dirty="0" err="1" smtClean="0">
                <a:solidFill>
                  <a:srgbClr val="000090"/>
                </a:solidFill>
              </a:rPr>
              <a:t>tarea</a:t>
            </a:r>
            <a:r>
              <a:rPr lang="fr-CH" sz="3000" i="1" dirty="0" smtClean="0">
                <a:solidFill>
                  <a:srgbClr val="000090"/>
                </a:solidFill>
              </a:rPr>
              <a:t> de casa!</a:t>
            </a:r>
            <a:r>
              <a:rPr lang="fr-CH" sz="3000" dirty="0" smtClean="0">
                <a:solidFill>
                  <a:srgbClr val="000090"/>
                </a:solidFill>
              </a:rPr>
              <a:t>)</a:t>
            </a:r>
            <a:endParaRPr lang="en-US" sz="3000" dirty="0"/>
          </a:p>
        </p:txBody>
      </p:sp>
      <p:sp>
        <p:nvSpPr>
          <p:cNvPr id="3" name="Content Placeholder 2"/>
          <p:cNvSpPr>
            <a:spLocks noGrp="1"/>
          </p:cNvSpPr>
          <p:nvPr>
            <p:ph idx="1"/>
          </p:nvPr>
        </p:nvSpPr>
        <p:spPr>
          <a:xfrm>
            <a:off x="405451" y="1417638"/>
            <a:ext cx="8497249" cy="4708525"/>
          </a:xfrm>
        </p:spPr>
        <p:txBody>
          <a:bodyPr>
            <a:noAutofit/>
          </a:bodyPr>
          <a:lstStyle/>
          <a:p>
            <a:pPr marL="341313" lvl="2" indent="-336550">
              <a:spcBef>
                <a:spcPts val="600"/>
              </a:spcBef>
              <a:buFont typeface="Arial" panose="020B0604020202020204" pitchFamily="34" charset="0"/>
              <a:buChar char="•"/>
            </a:pPr>
            <a:r>
              <a:rPr lang="es-ES" dirty="0"/>
              <a:t>Los Puntos Focales Nacionales del WIGOS y los PFN de OSCAR / </a:t>
            </a:r>
            <a:r>
              <a:rPr lang="es-ES" dirty="0" smtClean="0"/>
              <a:t>Surface </a:t>
            </a:r>
            <a:r>
              <a:rPr lang="es-ES" dirty="0"/>
              <a:t>tienen un papel crucial en la promoción del desarrollo de procedimientos / esquemas nacionales para la asignación de los ID de WIGOS</a:t>
            </a:r>
            <a:r>
              <a:rPr lang="es-ES" dirty="0" smtClean="0"/>
              <a:t>.</a:t>
            </a:r>
            <a:endParaRPr lang="es-ES" sz="1200" dirty="0"/>
          </a:p>
          <a:p>
            <a:pPr marL="341313" lvl="2" indent="-336550">
              <a:spcBef>
                <a:spcPts val="600"/>
              </a:spcBef>
              <a:buFont typeface="Arial" panose="020B0604020202020204" pitchFamily="34" charset="0"/>
              <a:buChar char="•"/>
            </a:pPr>
            <a:r>
              <a:rPr lang="es-ES" dirty="0"/>
              <a:t>Se anima a todos los participantes a:</a:t>
            </a:r>
          </a:p>
          <a:p>
            <a:pPr marL="798513" lvl="3" indent="-336550">
              <a:spcBef>
                <a:spcPts val="600"/>
              </a:spcBef>
              <a:buFont typeface="Arial" panose="020B0604020202020204" pitchFamily="34" charset="0"/>
              <a:buChar char="•"/>
            </a:pPr>
            <a:r>
              <a:rPr lang="es-ES" dirty="0"/>
              <a:t>Trabaje con su </a:t>
            </a:r>
            <a:r>
              <a:rPr lang="es-ES" dirty="0" smtClean="0"/>
              <a:t>PFN </a:t>
            </a:r>
            <a:r>
              <a:rPr lang="es-ES" dirty="0"/>
              <a:t>de WIGOS para desarrollar un esquema nacional para asignar </a:t>
            </a:r>
            <a:r>
              <a:rPr lang="es-ES" dirty="0" err="1" smtClean="0"/>
              <a:t>WSIs</a:t>
            </a:r>
            <a:endParaRPr lang="es-ES" dirty="0"/>
          </a:p>
          <a:p>
            <a:pPr marL="798513" lvl="3" indent="-336550">
              <a:spcBef>
                <a:spcPts val="600"/>
              </a:spcBef>
              <a:buFont typeface="Arial" panose="020B0604020202020204" pitchFamily="34" charset="0"/>
              <a:buChar char="•"/>
            </a:pPr>
            <a:r>
              <a:rPr lang="es-ES" dirty="0"/>
              <a:t>Si su país ya lo ha hecho, comuníquelo a la Secretaría para que podamos incluir ejemplos reales para mejorar nuestro material de capacitación y el material de orientación en beneficio de todos los Miembros</a:t>
            </a:r>
          </a:p>
          <a:p>
            <a:pPr marL="798513" lvl="3" indent="-336550">
              <a:spcBef>
                <a:spcPts val="600"/>
              </a:spcBef>
              <a:buFont typeface="Arial" panose="020B0604020202020204" pitchFamily="34" charset="0"/>
              <a:buChar char="•"/>
            </a:pPr>
            <a:r>
              <a:rPr lang="es-ES" dirty="0" smtClean="0"/>
              <a:t>Comparta </a:t>
            </a:r>
            <a:r>
              <a:rPr lang="es-ES" dirty="0"/>
              <a:t>cualquier otra experiencia, problemas o preguntas relacionadas con los </a:t>
            </a:r>
            <a:r>
              <a:rPr lang="es-ES" dirty="0" err="1" smtClean="0"/>
              <a:t>WSIs</a:t>
            </a:r>
            <a:endParaRPr lang="es-ES" dirty="0"/>
          </a:p>
          <a:p>
            <a:pPr marL="798513" lvl="3" indent="-336550">
              <a:spcBef>
                <a:spcPts val="600"/>
              </a:spcBef>
              <a:buFont typeface="Arial" panose="020B0604020202020204" pitchFamily="34" charset="0"/>
              <a:buChar char="•"/>
            </a:pPr>
            <a:r>
              <a:rPr lang="es-ES" dirty="0" smtClean="0"/>
              <a:t>Visiten: </a:t>
            </a:r>
            <a:r>
              <a:rPr lang="es-ES" dirty="0">
                <a:hlinkClick r:id="rId2"/>
              </a:rPr>
              <a:t>http://</a:t>
            </a:r>
            <a:r>
              <a:rPr lang="es-ES" dirty="0" smtClean="0">
                <a:hlinkClick r:id="rId2"/>
              </a:rPr>
              <a:t>etrp.wmo.int/moodle/course/view.php?id=121</a:t>
            </a:r>
            <a:r>
              <a:rPr lang="es-ES" dirty="0" smtClean="0"/>
              <a:t> </a:t>
            </a:r>
            <a:endParaRPr lang="en-US" dirty="0" smtClean="0"/>
          </a:p>
        </p:txBody>
      </p:sp>
    </p:spTree>
    <p:extLst>
      <p:ext uri="{BB962C8B-B14F-4D97-AF65-F5344CB8AC3E}">
        <p14:creationId xmlns:p14="http://schemas.microsoft.com/office/powerpoint/2010/main" val="47500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57200" y="2002370"/>
            <a:ext cx="8229600" cy="2098575"/>
          </a:xfrm>
          <a:prstGeom prst="rect">
            <a:avLst/>
          </a:prstGeom>
        </p:spPr>
        <p:txBody>
          <a:bodyPr vert="horz" lIns="91440" tIns="45720" rIns="91440" bIns="45720" rtlCol="0" anchor="ctr">
            <a:normAutofit fontScale="5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400" dirty="0" smtClean="0">
                <a:solidFill>
                  <a:srgbClr val="000090"/>
                </a:solidFill>
              </a:rPr>
              <a:t>Gracias</a:t>
            </a:r>
          </a:p>
          <a:p>
            <a:r>
              <a:rPr lang="en-US" sz="6400" dirty="0" smtClean="0">
                <a:solidFill>
                  <a:srgbClr val="000090"/>
                </a:solidFill>
              </a:rPr>
              <a:t>Thank you</a:t>
            </a:r>
          </a:p>
          <a:p>
            <a:endParaRPr lang="en-US" sz="4800" dirty="0" smtClean="0">
              <a:solidFill>
                <a:srgbClr val="000090"/>
              </a:solidFill>
            </a:endParaRPr>
          </a:p>
          <a:p>
            <a:r>
              <a:rPr lang="en-US" sz="3100" dirty="0" smtClean="0">
                <a:solidFill>
                  <a:srgbClr val="000090"/>
                </a:solidFill>
                <a:hlinkClick r:id="rId3"/>
              </a:rPr>
              <a:t>lfnunes@wmo.int</a:t>
            </a:r>
            <a:r>
              <a:rPr lang="en-US" sz="3100" dirty="0" smtClean="0">
                <a:solidFill>
                  <a:srgbClr val="000090"/>
                </a:solidFill>
              </a:rPr>
              <a:t> </a:t>
            </a:r>
          </a:p>
          <a:p>
            <a:endParaRPr lang="en-US" sz="3100" dirty="0">
              <a:solidFill>
                <a:srgbClr val="000090"/>
              </a:solidFill>
            </a:endParaRPr>
          </a:p>
          <a:p>
            <a:r>
              <a:rPr lang="en-US" sz="3100" dirty="0" smtClean="0">
                <a:solidFill>
                  <a:srgbClr val="000090"/>
                </a:solidFill>
                <a:hlinkClick r:id="rId4"/>
              </a:rPr>
              <a:t>www.wmo.int/wigos</a:t>
            </a:r>
            <a:r>
              <a:rPr lang="en-US" sz="3100" dirty="0" smtClean="0">
                <a:solidFill>
                  <a:srgbClr val="000090"/>
                </a:solidFill>
              </a:rPr>
              <a:t> </a:t>
            </a: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74639"/>
            <a:ext cx="8590452" cy="760786"/>
          </a:xfrm>
        </p:spPr>
        <p:txBody>
          <a:bodyPr>
            <a:normAutofit/>
          </a:bodyPr>
          <a:lstStyle/>
          <a:p>
            <a:r>
              <a:rPr lang="en-US" sz="3600" b="1" dirty="0" err="1">
                <a:solidFill>
                  <a:srgbClr val="000090"/>
                </a:solidFill>
              </a:rPr>
              <a:t>Conceptos</a:t>
            </a:r>
            <a:r>
              <a:rPr lang="en-US" sz="3600" b="1" dirty="0">
                <a:solidFill>
                  <a:srgbClr val="000090"/>
                </a:solidFill>
              </a:rPr>
              <a:t> </a:t>
            </a:r>
            <a:r>
              <a:rPr lang="en-US" sz="3600" b="1" dirty="0" err="1">
                <a:solidFill>
                  <a:srgbClr val="000090"/>
                </a:solidFill>
              </a:rPr>
              <a:t>básicos</a:t>
            </a:r>
            <a:r>
              <a:rPr lang="en-US" sz="3600" b="1" dirty="0">
                <a:solidFill>
                  <a:srgbClr val="000090"/>
                </a:solidFill>
              </a:rPr>
              <a:t> de WSIs</a:t>
            </a:r>
            <a:r>
              <a:rPr lang="en-US" sz="3600" dirty="0" smtClean="0">
                <a:solidFill>
                  <a:srgbClr val="000090"/>
                </a:solidFill>
              </a:rPr>
              <a:t> (1)</a:t>
            </a:r>
            <a:endParaRPr lang="en-US" sz="3000" dirty="0"/>
          </a:p>
        </p:txBody>
      </p:sp>
      <p:sp>
        <p:nvSpPr>
          <p:cNvPr id="6" name="Shape 239"/>
          <p:cNvSpPr txBox="1">
            <a:spLocks/>
          </p:cNvSpPr>
          <p:nvPr/>
        </p:nvSpPr>
        <p:spPr>
          <a:xfrm>
            <a:off x="564776" y="1142488"/>
            <a:ext cx="8471648" cy="484668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57188" indent="-357188" defTabSz="914400">
              <a:spcBef>
                <a:spcPts val="0"/>
              </a:spcBef>
              <a:buSzPct val="100000"/>
              <a:defRPr sz="2400">
                <a:latin typeface="Arial"/>
                <a:ea typeface="Arial"/>
                <a:cs typeface="Arial"/>
                <a:sym typeface="Arial"/>
              </a:defRPr>
            </a:pPr>
            <a:r>
              <a:rPr lang="es-ES" sz="2400" dirty="0" smtClean="0">
                <a:latin typeface="Arial"/>
                <a:ea typeface="Arial"/>
                <a:cs typeface="Arial"/>
                <a:sym typeface="Arial"/>
              </a:rPr>
              <a:t>El WSI </a:t>
            </a:r>
            <a:r>
              <a:rPr lang="es-ES" sz="2400" dirty="0">
                <a:latin typeface="Arial"/>
                <a:ea typeface="Arial"/>
                <a:cs typeface="Arial"/>
                <a:sym typeface="Arial"/>
              </a:rPr>
              <a:t>es uno de los elementos del </a:t>
            </a:r>
            <a:r>
              <a:rPr lang="es-ES" sz="2400" dirty="0" smtClean="0">
                <a:latin typeface="Arial"/>
                <a:ea typeface="Arial"/>
                <a:cs typeface="Arial"/>
                <a:sym typeface="Arial"/>
              </a:rPr>
              <a:t>WIGOS </a:t>
            </a:r>
            <a:r>
              <a:rPr lang="es-ES" sz="2400" dirty="0" err="1" smtClean="0">
                <a:latin typeface="Arial"/>
                <a:ea typeface="Arial"/>
                <a:cs typeface="Arial"/>
                <a:sym typeface="Arial"/>
              </a:rPr>
              <a:t>Metadata</a:t>
            </a:r>
            <a:r>
              <a:rPr lang="es-ES" sz="2400" dirty="0" smtClean="0">
                <a:latin typeface="Arial"/>
                <a:ea typeface="Arial"/>
                <a:cs typeface="Arial"/>
                <a:sym typeface="Arial"/>
              </a:rPr>
              <a:t> Standard: “</a:t>
            </a:r>
            <a:r>
              <a:rPr lang="es-ES" sz="2400" dirty="0" err="1" smtClean="0">
                <a:latin typeface="Arial"/>
                <a:ea typeface="Arial"/>
                <a:cs typeface="Arial"/>
                <a:sym typeface="Arial"/>
              </a:rPr>
              <a:t>Station</a:t>
            </a:r>
            <a:r>
              <a:rPr lang="es-ES" sz="2400" dirty="0" smtClean="0">
                <a:latin typeface="Arial"/>
                <a:ea typeface="Arial"/>
                <a:cs typeface="Arial"/>
                <a:sym typeface="Arial"/>
              </a:rPr>
              <a:t>/</a:t>
            </a:r>
            <a:r>
              <a:rPr lang="es-ES" sz="2400" dirty="0" err="1" smtClean="0">
                <a:latin typeface="Arial"/>
                <a:ea typeface="Arial"/>
                <a:cs typeface="Arial"/>
                <a:sym typeface="Arial"/>
              </a:rPr>
              <a:t>platform</a:t>
            </a:r>
            <a:r>
              <a:rPr lang="es-ES" sz="2400" dirty="0" smtClean="0">
                <a:latin typeface="Arial"/>
                <a:ea typeface="Arial"/>
                <a:cs typeface="Arial"/>
                <a:sym typeface="Arial"/>
              </a:rPr>
              <a:t> </a:t>
            </a:r>
            <a:r>
              <a:rPr lang="es-ES" sz="2400" dirty="0" err="1">
                <a:latin typeface="Arial"/>
                <a:ea typeface="Arial"/>
                <a:cs typeface="Arial"/>
                <a:sym typeface="Arial"/>
              </a:rPr>
              <a:t>Unique</a:t>
            </a:r>
            <a:r>
              <a:rPr lang="es-ES" sz="2400" dirty="0">
                <a:latin typeface="Arial"/>
                <a:ea typeface="Arial"/>
                <a:cs typeface="Arial"/>
                <a:sym typeface="Arial"/>
              </a:rPr>
              <a:t> </a:t>
            </a:r>
            <a:r>
              <a:rPr lang="es-ES" sz="2400" dirty="0" err="1">
                <a:latin typeface="Arial"/>
                <a:ea typeface="Arial"/>
                <a:cs typeface="Arial"/>
                <a:sym typeface="Arial"/>
              </a:rPr>
              <a:t>Identifier</a:t>
            </a:r>
            <a:r>
              <a:rPr lang="es-ES" sz="2400" dirty="0" smtClean="0">
                <a:latin typeface="Arial"/>
                <a:ea typeface="Arial"/>
                <a:cs typeface="Arial"/>
                <a:sym typeface="Arial"/>
              </a:rPr>
              <a:t>, </a:t>
            </a:r>
            <a:r>
              <a:rPr lang="es-ES" sz="2400" dirty="0">
                <a:latin typeface="Arial"/>
                <a:ea typeface="Arial"/>
                <a:cs typeface="Arial"/>
                <a:sym typeface="Arial"/>
              </a:rPr>
              <a:t>3-06", descrito en el documento WMO-No.1192</a:t>
            </a:r>
          </a:p>
          <a:p>
            <a:pPr marL="357188" indent="-357188" defTabSz="914400">
              <a:spcBef>
                <a:spcPts val="0"/>
              </a:spcBef>
              <a:buSzPct val="100000"/>
              <a:defRPr sz="2400">
                <a:latin typeface="Arial"/>
                <a:ea typeface="Arial"/>
                <a:cs typeface="Arial"/>
                <a:sym typeface="Arial"/>
              </a:defRPr>
            </a:pPr>
            <a:r>
              <a:rPr lang="es-ES" sz="2400" dirty="0">
                <a:latin typeface="Arial"/>
                <a:ea typeface="Arial"/>
                <a:cs typeface="Arial"/>
                <a:sym typeface="Arial"/>
              </a:rPr>
              <a:t>La implementación de los </a:t>
            </a:r>
            <a:r>
              <a:rPr lang="es-ES" sz="2400" dirty="0" err="1" smtClean="0">
                <a:latin typeface="Arial"/>
                <a:ea typeface="Arial"/>
                <a:cs typeface="Arial"/>
                <a:sym typeface="Arial"/>
              </a:rPr>
              <a:t>WSIs</a:t>
            </a:r>
            <a:r>
              <a:rPr lang="es-ES" sz="2400" dirty="0" smtClean="0">
                <a:latin typeface="Arial"/>
                <a:ea typeface="Arial"/>
                <a:cs typeface="Arial"/>
                <a:sym typeface="Arial"/>
              </a:rPr>
              <a:t> </a:t>
            </a:r>
            <a:r>
              <a:rPr lang="es-ES" sz="2400" dirty="0">
                <a:latin typeface="Arial"/>
                <a:ea typeface="Arial"/>
                <a:cs typeface="Arial"/>
                <a:sym typeface="Arial"/>
              </a:rPr>
              <a:t>por parte de los miembros está regulada por:</a:t>
            </a:r>
          </a:p>
          <a:p>
            <a:pPr marL="757238" lvl="1" indent="-357188" defTabSz="914400">
              <a:spcBef>
                <a:spcPts val="0"/>
              </a:spcBef>
              <a:buSzPct val="100000"/>
              <a:defRPr sz="2400">
                <a:latin typeface="Arial"/>
                <a:ea typeface="Arial"/>
                <a:cs typeface="Arial"/>
                <a:sym typeface="Arial"/>
              </a:defRPr>
            </a:pPr>
            <a:r>
              <a:rPr lang="es-ES" sz="2000" dirty="0">
                <a:latin typeface="Arial"/>
                <a:ea typeface="Arial"/>
                <a:cs typeface="Arial"/>
                <a:sym typeface="Arial"/>
              </a:rPr>
              <a:t>Reglamento Técnico de la OMM (OMM-No.49) y</a:t>
            </a:r>
          </a:p>
          <a:p>
            <a:pPr marL="757238" lvl="1" indent="-357188" defTabSz="914400">
              <a:spcBef>
                <a:spcPts val="0"/>
              </a:spcBef>
              <a:buSzPct val="100000"/>
              <a:defRPr sz="2400">
                <a:latin typeface="Arial"/>
                <a:ea typeface="Arial"/>
                <a:cs typeface="Arial"/>
                <a:sym typeface="Arial"/>
              </a:defRPr>
            </a:pPr>
            <a:r>
              <a:rPr lang="es-ES" sz="2000" dirty="0">
                <a:latin typeface="Arial"/>
                <a:ea typeface="Arial"/>
                <a:cs typeface="Arial"/>
                <a:sym typeface="Arial"/>
              </a:rPr>
              <a:t>Manual sobre el WIGOS (OMM-No.1160)</a:t>
            </a:r>
          </a:p>
          <a:p>
            <a:pPr marL="357188" indent="-357188" defTabSz="914400">
              <a:spcBef>
                <a:spcPts val="0"/>
              </a:spcBef>
              <a:buSzPct val="100000"/>
              <a:defRPr sz="2400">
                <a:latin typeface="Arial"/>
                <a:ea typeface="Arial"/>
                <a:cs typeface="Arial"/>
                <a:sym typeface="Arial"/>
              </a:defRPr>
            </a:pPr>
            <a:r>
              <a:rPr lang="es-ES" sz="2200" dirty="0">
                <a:latin typeface="Arial"/>
                <a:ea typeface="Arial"/>
                <a:cs typeface="Arial"/>
                <a:sym typeface="Arial"/>
              </a:rPr>
              <a:t>Los identificadores WIGOS </a:t>
            </a:r>
            <a:r>
              <a:rPr lang="es-ES" sz="2200" dirty="0" smtClean="0">
                <a:latin typeface="Arial"/>
                <a:ea typeface="Arial"/>
                <a:cs typeface="Arial"/>
                <a:sym typeface="Arial"/>
              </a:rPr>
              <a:t>de estaciones han </a:t>
            </a:r>
            <a:r>
              <a:rPr lang="es-ES" sz="2200" dirty="0">
                <a:latin typeface="Arial"/>
                <a:ea typeface="Arial"/>
                <a:cs typeface="Arial"/>
                <a:sym typeface="Arial"/>
              </a:rPr>
              <a:t>sido aprobados por el Congreso Meteorológico Mundial (mayo </a:t>
            </a:r>
            <a:r>
              <a:rPr lang="es-ES" sz="2200" dirty="0" smtClean="0">
                <a:latin typeface="Arial"/>
                <a:ea typeface="Arial"/>
                <a:cs typeface="Arial"/>
                <a:sym typeface="Arial"/>
              </a:rPr>
              <a:t>2015</a:t>
            </a:r>
            <a:r>
              <a:rPr lang="es-ES" sz="2200" dirty="0">
                <a:latin typeface="Arial"/>
                <a:ea typeface="Arial"/>
                <a:cs typeface="Arial"/>
                <a:sym typeface="Arial"/>
              </a:rPr>
              <a:t>) para </a:t>
            </a:r>
            <a:r>
              <a:rPr lang="es-ES" sz="2200" dirty="0" smtClean="0">
                <a:latin typeface="Arial"/>
                <a:ea typeface="Arial"/>
                <a:cs typeface="Arial"/>
                <a:sym typeface="Arial"/>
              </a:rPr>
              <a:t>utilización </a:t>
            </a:r>
            <a:r>
              <a:rPr lang="es-ES" sz="2200" dirty="0">
                <a:latin typeface="Arial"/>
                <a:ea typeface="Arial"/>
                <a:cs typeface="Arial"/>
                <a:sym typeface="Arial"/>
              </a:rPr>
              <a:t>desde </a:t>
            </a:r>
            <a:r>
              <a:rPr lang="es-ES" sz="2200" dirty="0" smtClean="0">
                <a:latin typeface="Arial"/>
                <a:ea typeface="Arial"/>
                <a:cs typeface="Arial"/>
                <a:sym typeface="Arial"/>
              </a:rPr>
              <a:t>1 julio 2016</a:t>
            </a:r>
            <a:endParaRPr lang="es-ES" sz="2200" dirty="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endParaRPr lang="es-ES" sz="1600" dirty="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r>
              <a:rPr lang="es-ES" sz="2400" dirty="0" smtClean="0">
                <a:latin typeface="Arial"/>
                <a:ea typeface="Arial"/>
                <a:cs typeface="Arial"/>
                <a:sym typeface="Arial"/>
              </a:rPr>
              <a:t>Los </a:t>
            </a:r>
            <a:r>
              <a:rPr lang="es-ES" sz="2400" dirty="0">
                <a:latin typeface="Arial"/>
                <a:ea typeface="Arial"/>
                <a:cs typeface="Arial"/>
                <a:sym typeface="Arial"/>
              </a:rPr>
              <a:t>documentos relevantes están disponibles en la </a:t>
            </a:r>
            <a:r>
              <a:rPr lang="es-ES" sz="2400" dirty="0" smtClean="0">
                <a:latin typeface="Arial"/>
                <a:ea typeface="Arial"/>
                <a:cs typeface="Arial"/>
                <a:sym typeface="Arial"/>
              </a:rPr>
              <a:t>web:  </a:t>
            </a:r>
            <a:r>
              <a:rPr lang="es-ES" sz="2400" dirty="0">
                <a:latin typeface="Arial"/>
                <a:ea typeface="Arial"/>
                <a:cs typeface="Arial"/>
                <a:sym typeface="Arial"/>
                <a:hlinkClick r:id="rId2"/>
              </a:rPr>
              <a:t>http://</a:t>
            </a:r>
            <a:r>
              <a:rPr lang="es-ES" sz="2400" dirty="0" smtClean="0">
                <a:latin typeface="Arial"/>
                <a:ea typeface="Arial"/>
                <a:cs typeface="Arial"/>
                <a:sym typeface="Arial"/>
                <a:hlinkClick r:id="rId2"/>
              </a:rPr>
              <a:t>www.wmo.int/pages/prog/www/wigos/WRM.html</a:t>
            </a:r>
            <a:r>
              <a:rPr lang="es-ES" sz="2400" dirty="0" smtClean="0">
                <a:latin typeface="Arial"/>
                <a:ea typeface="Arial"/>
                <a:cs typeface="Arial"/>
                <a:sym typeface="Arial"/>
              </a:rPr>
              <a:t> </a:t>
            </a:r>
            <a:endParaRPr lang="es-ES" sz="2400" dirty="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r>
              <a:rPr lang="es-ES" sz="2400" dirty="0" smtClean="0">
                <a:latin typeface="Arial"/>
                <a:ea typeface="Arial"/>
                <a:cs typeface="Arial"/>
                <a:sym typeface="Arial"/>
              </a:rPr>
              <a:t>Brevemente eses y otros documentos también estarán disponibles en la plataforma Moodle de la OMM</a:t>
            </a:r>
            <a:endParaRPr lang="en-US" sz="2400" dirty="0" smtClean="0">
              <a:latin typeface="Arial"/>
              <a:ea typeface="Arial"/>
              <a:cs typeface="Arial"/>
              <a:sym typeface="Arial"/>
            </a:endParaRPr>
          </a:p>
        </p:txBody>
      </p:sp>
    </p:spTree>
    <p:extLst>
      <p:ext uri="{BB962C8B-B14F-4D97-AF65-F5344CB8AC3E}">
        <p14:creationId xmlns:p14="http://schemas.microsoft.com/office/powerpoint/2010/main" val="156767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74638"/>
            <a:ext cx="8590452" cy="961979"/>
          </a:xfrm>
        </p:spPr>
        <p:txBody>
          <a:bodyPr>
            <a:normAutofit/>
          </a:bodyPr>
          <a:lstStyle/>
          <a:p>
            <a:r>
              <a:rPr lang="es-ES" sz="3600" b="1" dirty="0" smtClean="0">
                <a:solidFill>
                  <a:srgbClr val="000090"/>
                </a:solidFill>
              </a:rPr>
              <a:t>Conceptos básicos de </a:t>
            </a:r>
            <a:r>
              <a:rPr lang="es-ES" sz="3600" b="1" dirty="0" err="1" smtClean="0">
                <a:solidFill>
                  <a:srgbClr val="000090"/>
                </a:solidFill>
              </a:rPr>
              <a:t>WSIs</a:t>
            </a:r>
            <a:r>
              <a:rPr lang="es-ES" sz="3600" dirty="0" smtClean="0">
                <a:solidFill>
                  <a:srgbClr val="000090"/>
                </a:solidFill>
              </a:rPr>
              <a:t> (2)</a:t>
            </a:r>
            <a:endParaRPr lang="es-ES" sz="3000" dirty="0"/>
          </a:p>
        </p:txBody>
      </p:sp>
      <p:graphicFrame>
        <p:nvGraphicFramePr>
          <p:cNvPr id="4" name="Group 3"/>
          <p:cNvGraphicFramePr>
            <a:graphicFrameLocks noGrp="1"/>
          </p:cNvGraphicFramePr>
          <p:nvPr>
            <p:ph idx="1"/>
            <p:extLst>
              <p:ext uri="{D42A27DB-BD31-4B8C-83A1-F6EECF244321}">
                <p14:modId xmlns:p14="http://schemas.microsoft.com/office/powerpoint/2010/main" val="1958652895"/>
              </p:ext>
            </p:extLst>
          </p:nvPr>
        </p:nvGraphicFramePr>
        <p:xfrm>
          <a:off x="431802" y="1803856"/>
          <a:ext cx="8434875" cy="4033545"/>
        </p:xfrm>
        <a:graphic>
          <a:graphicData uri="http://schemas.openxmlformats.org/drawingml/2006/table">
            <a:tbl>
              <a:tblPr/>
              <a:tblGrid>
                <a:gridCol w="2469905"/>
                <a:gridCol w="4089361"/>
                <a:gridCol w="1875609"/>
              </a:tblGrid>
              <a:tr h="523702">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COMPONENTE</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FUNCIÓN</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RANGO INICIAL</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WSI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Series</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s-ES" altLang="en-US" sz="1900" b="0" i="0" u="none" strike="noStrike" cap="none" normalizeH="0" baseline="0" dirty="0" smtClean="0">
                          <a:ln>
                            <a:noFill/>
                          </a:ln>
                          <a:solidFill>
                            <a:schemeClr val="tx1"/>
                          </a:solidFill>
                          <a:effectLst/>
                          <a:latin typeface="Arial" charset="0"/>
                        </a:rPr>
                        <a:t>Permite expansión futura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0</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Issuer</a:t>
                      </a:r>
                      <a:r>
                        <a:rPr kumimoji="0" lang="en-GB" altLang="en-US" sz="1900" b="0" i="0" u="none" strike="noStrike" cap="none" normalizeH="0" baseline="0" dirty="0" smtClean="0">
                          <a:ln>
                            <a:noFill/>
                          </a:ln>
                          <a:solidFill>
                            <a:schemeClr val="tx1"/>
                          </a:solidFill>
                          <a:effectLst/>
                          <a:latin typeface="Arial" charset="0"/>
                        </a:rPr>
                        <a:t> of ID</a:t>
                      </a:r>
                      <a:endParaRPr kumimoji="0" lang="en-US" altLang="en-US" sz="19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s-ES" altLang="en-US" sz="1900" b="0" i="0" u="none" strike="noStrike" cap="none" normalizeH="0" baseline="0" dirty="0" smtClean="0">
                          <a:ln>
                            <a:noFill/>
                          </a:ln>
                          <a:solidFill>
                            <a:schemeClr val="tx1"/>
                          </a:solidFill>
                          <a:effectLst/>
                          <a:latin typeface="Arial" charset="0"/>
                        </a:rPr>
                        <a:t>Permite la delegación de identificadores para emisión por diferentes organizaciones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0…65534</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Issue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number</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s-ES" altLang="en-US" sz="1900" b="0" i="0" u="none" strike="noStrike" cap="none" normalizeH="0" baseline="0" dirty="0" smtClean="0">
                          <a:ln>
                            <a:noFill/>
                          </a:ln>
                          <a:solidFill>
                            <a:schemeClr val="tx1"/>
                          </a:solidFill>
                          <a:effectLst/>
                          <a:latin typeface="Arial" charset="0"/>
                        </a:rPr>
                        <a:t>Sub-delegación, o  para absorber los </a:t>
                      </a:r>
                      <a:r>
                        <a:rPr kumimoji="0" lang="es-ES" altLang="en-US" sz="1900" b="0" i="0" u="none" strike="noStrike" cap="none" normalizeH="0" baseline="0" dirty="0" err="1" smtClean="0">
                          <a:ln>
                            <a:noFill/>
                          </a:ln>
                          <a:solidFill>
                            <a:schemeClr val="tx1"/>
                          </a:solidFill>
                          <a:effectLst/>
                          <a:latin typeface="Arial" charset="0"/>
                        </a:rPr>
                        <a:t>IDs</a:t>
                      </a:r>
                      <a:r>
                        <a:rPr kumimoji="0" lang="es-ES" altLang="en-US" sz="1900" b="0" i="0" u="none" strike="noStrike" cap="none" normalizeH="0" baseline="0" dirty="0" smtClean="0">
                          <a:ln>
                            <a:noFill/>
                          </a:ln>
                          <a:solidFill>
                            <a:schemeClr val="tx1"/>
                          </a:solidFill>
                          <a:effectLst/>
                          <a:latin typeface="Arial" charset="0"/>
                        </a:rPr>
                        <a:t> históricos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0…65534</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Local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ID</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s-ES" altLang="en-US" sz="1900" b="0" i="0" u="none" strike="noStrike" cap="none" normalizeH="0" baseline="0" dirty="0" smtClean="0">
                          <a:ln>
                            <a:noFill/>
                          </a:ln>
                          <a:solidFill>
                            <a:schemeClr val="tx1"/>
                          </a:solidFill>
                          <a:effectLst/>
                          <a:latin typeface="Arial" charset="0"/>
                        </a:rPr>
                        <a:t>Asignado a la estación</a:t>
                      </a:r>
                      <a:endParaRPr kumimoji="0" lang="en-GB" alt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16 </a:t>
                      </a:r>
                      <a:r>
                        <a:rPr kumimoji="0" lang="es-ES" altLang="en-US" sz="1900" b="0" i="0" u="none" strike="noStrike" cap="none" normalizeH="0" baseline="0" noProof="0" dirty="0" smtClean="0">
                          <a:ln>
                            <a:noFill/>
                          </a:ln>
                          <a:solidFill>
                            <a:schemeClr val="tx1"/>
                          </a:solidFill>
                          <a:effectLst/>
                          <a:latin typeface="Arial" charset="0"/>
                        </a:rPr>
                        <a:t>caracteres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0210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74638"/>
            <a:ext cx="8590452" cy="961979"/>
          </a:xfrm>
        </p:spPr>
        <p:txBody>
          <a:bodyPr>
            <a:normAutofit/>
          </a:bodyPr>
          <a:lstStyle/>
          <a:p>
            <a:r>
              <a:rPr lang="en-US" sz="3600" b="1" dirty="0" err="1">
                <a:solidFill>
                  <a:srgbClr val="000090"/>
                </a:solidFill>
              </a:rPr>
              <a:t>Conceptos</a:t>
            </a:r>
            <a:r>
              <a:rPr lang="en-US" sz="3600" b="1" dirty="0">
                <a:solidFill>
                  <a:srgbClr val="000090"/>
                </a:solidFill>
              </a:rPr>
              <a:t> </a:t>
            </a:r>
            <a:r>
              <a:rPr lang="en-US" sz="3600" b="1" dirty="0" err="1">
                <a:solidFill>
                  <a:srgbClr val="000090"/>
                </a:solidFill>
              </a:rPr>
              <a:t>básicos</a:t>
            </a:r>
            <a:r>
              <a:rPr lang="en-US" sz="3600" b="1" dirty="0">
                <a:solidFill>
                  <a:srgbClr val="000090"/>
                </a:solidFill>
              </a:rPr>
              <a:t> de </a:t>
            </a:r>
            <a:r>
              <a:rPr lang="en-US" sz="3600" b="1" dirty="0" smtClean="0">
                <a:solidFill>
                  <a:srgbClr val="000090"/>
                </a:solidFill>
              </a:rPr>
              <a:t>WSIs</a:t>
            </a:r>
            <a:r>
              <a:rPr lang="en-US" sz="3600" dirty="0" smtClean="0">
                <a:solidFill>
                  <a:srgbClr val="000090"/>
                </a:solidFill>
              </a:rPr>
              <a:t> (3)</a:t>
            </a:r>
            <a:endParaRPr lang="en-US" sz="3000" dirty="0"/>
          </a:p>
        </p:txBody>
      </p:sp>
      <p:sp>
        <p:nvSpPr>
          <p:cNvPr id="5" name="Content Placeholder 14"/>
          <p:cNvSpPr txBox="1">
            <a:spLocks/>
          </p:cNvSpPr>
          <p:nvPr/>
        </p:nvSpPr>
        <p:spPr>
          <a:xfrm>
            <a:off x="299251" y="2592306"/>
            <a:ext cx="8567425" cy="46017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800" dirty="0" err="1" smtClean="0"/>
              <a:t>Ejemplo</a:t>
            </a:r>
            <a:r>
              <a:rPr lang="fr-CH" sz="1800" dirty="0" smtClean="0"/>
              <a:t> de la </a:t>
            </a:r>
            <a:r>
              <a:rPr lang="fr-CH" sz="1800" dirty="0" err="1" smtClean="0"/>
              <a:t>estación</a:t>
            </a:r>
            <a:r>
              <a:rPr lang="fr-CH" sz="1800" dirty="0"/>
              <a:t> </a:t>
            </a:r>
            <a:r>
              <a:rPr lang="es-ES" sz="1800" dirty="0"/>
              <a:t>AEROPUERTO JOSE MARTI, RANCHO-BOYEROS, HABANA</a:t>
            </a:r>
            <a:r>
              <a:rPr lang="fr-CH" sz="1800" dirty="0" smtClean="0"/>
              <a:t> (Cuba)</a:t>
            </a:r>
            <a:endParaRPr lang="en-US" sz="1800" dirty="0"/>
          </a:p>
        </p:txBody>
      </p:sp>
      <p:graphicFrame>
        <p:nvGraphicFramePr>
          <p:cNvPr id="6" name="Table 5"/>
          <p:cNvGraphicFramePr>
            <a:graphicFrameLocks noGrp="1"/>
          </p:cNvGraphicFramePr>
          <p:nvPr>
            <p:extLst>
              <p:ext uri="{D42A27DB-BD31-4B8C-83A1-F6EECF244321}">
                <p14:modId xmlns:p14="http://schemas.microsoft.com/office/powerpoint/2010/main" val="3864948522"/>
              </p:ext>
            </p:extLst>
          </p:nvPr>
        </p:nvGraphicFramePr>
        <p:xfrm>
          <a:off x="457200" y="1539605"/>
          <a:ext cx="8229600" cy="544830"/>
        </p:xfrm>
        <a:graphic>
          <a:graphicData uri="http://schemas.openxmlformats.org/drawingml/2006/table">
            <a:tbl>
              <a:tblPr firstRow="1" firstCol="1" bandRow="1"/>
              <a:tblGrid>
                <a:gridCol w="2057400"/>
                <a:gridCol w="2057400"/>
                <a:gridCol w="2057400"/>
                <a:gridCol w="2057400"/>
              </a:tblGrid>
              <a:tr h="0">
                <a:tc>
                  <a:txBody>
                    <a:bodyPr/>
                    <a:lstStyle/>
                    <a:p>
                      <a:pPr algn="l">
                        <a:spcBef>
                          <a:spcPts val="300"/>
                        </a:spcBef>
                        <a:spcAft>
                          <a:spcPts val="300"/>
                        </a:spcAft>
                      </a:pPr>
                      <a:r>
                        <a:rPr lang="en-GB" sz="1600" b="0" dirty="0">
                          <a:effectLst/>
                          <a:latin typeface="Calibri" panose="020F0502020204030204" pitchFamily="34" charset="0"/>
                          <a:ea typeface="Arial"/>
                          <a:cs typeface="Arial"/>
                        </a:rPr>
                        <a:t>WIGOS Identifier </a:t>
                      </a:r>
                      <a:r>
                        <a:rPr lang="en-GB" sz="1600" b="1" dirty="0">
                          <a:effectLst/>
                          <a:latin typeface="Calibri" panose="020F0502020204030204" pitchFamily="34" charset="0"/>
                          <a:ea typeface="Arial"/>
                          <a:cs typeface="Arial"/>
                        </a:rPr>
                        <a:t>Series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(number) </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1" dirty="0">
                          <a:effectLst/>
                          <a:latin typeface="Calibri" panose="020F0502020204030204" pitchFamily="34" charset="0"/>
                          <a:ea typeface="Arial"/>
                          <a:cs typeface="Arial"/>
                        </a:rPr>
                        <a:t>Issuer</a:t>
                      </a:r>
                      <a:r>
                        <a:rPr lang="en-GB" sz="1600" b="0" dirty="0">
                          <a:effectLst/>
                          <a:latin typeface="Calibri" panose="020F0502020204030204" pitchFamily="34" charset="0"/>
                          <a:ea typeface="Arial"/>
                          <a:cs typeface="Arial"/>
                        </a:rPr>
                        <a:t> of Identifier </a:t>
                      </a:r>
                      <a:r>
                        <a:rPr lang="en-GB" sz="1600" b="1" dirty="0">
                          <a:effectLst/>
                          <a:latin typeface="Calibri" panose="020F0502020204030204" pitchFamily="34" charset="0"/>
                          <a:ea typeface="Arial"/>
                          <a:cs typeface="Arial"/>
                        </a:rPr>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(number) </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a:effectLst/>
                          <a:latin typeface="Calibri" panose="020F0502020204030204" pitchFamily="34" charset="0"/>
                          <a:ea typeface="Arial"/>
                          <a:cs typeface="Arial"/>
                        </a:rPr>
                        <a:t>Issue </a:t>
                      </a:r>
                      <a:r>
                        <a:rPr lang="en-GB" sz="1600" b="1" dirty="0">
                          <a:effectLst/>
                          <a:latin typeface="Calibri" panose="020F0502020204030204" pitchFamily="34" charset="0"/>
                          <a:ea typeface="Arial"/>
                          <a:cs typeface="Arial"/>
                        </a:rPr>
                        <a:t>Number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(number)</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a:effectLst/>
                          <a:latin typeface="Calibri" panose="020F0502020204030204" pitchFamily="34" charset="0"/>
                          <a:ea typeface="Arial"/>
                          <a:cs typeface="Arial"/>
                        </a:rPr>
                        <a:t>Local </a:t>
                      </a:r>
                      <a:r>
                        <a:rPr lang="en-GB" sz="1600" b="1" dirty="0">
                          <a:effectLst/>
                          <a:latin typeface="Calibri" panose="020F0502020204030204" pitchFamily="34" charset="0"/>
                          <a:ea typeface="Arial"/>
                          <a:cs typeface="Arial"/>
                        </a:rPr>
                        <a:t>Identifier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(characters)</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583570481"/>
              </p:ext>
            </p:extLst>
          </p:nvPr>
        </p:nvGraphicFramePr>
        <p:xfrm>
          <a:off x="457200" y="2208767"/>
          <a:ext cx="8229600" cy="300990"/>
        </p:xfrm>
        <a:graphic>
          <a:graphicData uri="http://schemas.openxmlformats.org/drawingml/2006/table">
            <a:tbl>
              <a:tblPr firstRow="1" firstCol="1" bandRow="1"/>
              <a:tblGrid>
                <a:gridCol w="2057400"/>
                <a:gridCol w="2057400"/>
                <a:gridCol w="2057400"/>
                <a:gridCol w="2057400"/>
              </a:tblGrid>
              <a:tr h="0">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0</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20000</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0</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78224</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9" name="Shape 239"/>
          <p:cNvSpPr txBox="1">
            <a:spLocks/>
          </p:cNvSpPr>
          <p:nvPr/>
        </p:nvSpPr>
        <p:spPr>
          <a:xfrm>
            <a:off x="299251" y="3566163"/>
            <a:ext cx="8567425" cy="195349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r>
              <a:rPr lang="es-ES" sz="2200" dirty="0">
                <a:latin typeface="Arial"/>
                <a:ea typeface="Arial"/>
                <a:cs typeface="Arial"/>
                <a:sym typeface="Arial"/>
              </a:rPr>
              <a:t>Tenga en cuenta que:</a:t>
            </a:r>
          </a:p>
          <a:p>
            <a:pPr defTabSz="914400">
              <a:spcBef>
                <a:spcPts val="200"/>
              </a:spcBef>
              <a:buSzPct val="100000"/>
              <a:defRPr sz="2400">
                <a:latin typeface="Arial"/>
                <a:ea typeface="Arial"/>
                <a:cs typeface="Arial"/>
                <a:sym typeface="Arial"/>
              </a:defRPr>
            </a:pPr>
            <a:r>
              <a:rPr lang="es-ES" sz="2200" dirty="0" smtClean="0">
                <a:latin typeface="Arial"/>
                <a:ea typeface="Arial"/>
                <a:cs typeface="Arial"/>
                <a:sym typeface="Arial"/>
              </a:rPr>
              <a:t>Los </a:t>
            </a:r>
            <a:r>
              <a:rPr lang="es-ES" sz="2200" dirty="0" err="1" smtClean="0">
                <a:latin typeface="Arial"/>
                <a:ea typeface="Arial"/>
                <a:cs typeface="Arial"/>
                <a:sym typeface="Arial"/>
              </a:rPr>
              <a:t>WSIs</a:t>
            </a:r>
            <a:r>
              <a:rPr lang="es-ES" sz="2200" dirty="0" smtClean="0">
                <a:latin typeface="Arial"/>
                <a:ea typeface="Arial"/>
                <a:cs typeface="Arial"/>
                <a:sym typeface="Arial"/>
              </a:rPr>
              <a:t> no </a:t>
            </a:r>
            <a:r>
              <a:rPr lang="es-ES" sz="2200" dirty="0">
                <a:latin typeface="Arial"/>
                <a:ea typeface="Arial"/>
                <a:cs typeface="Arial"/>
                <a:sym typeface="Arial"/>
              </a:rPr>
              <a:t>tienen significado en sí mismos</a:t>
            </a:r>
          </a:p>
          <a:p>
            <a:pPr defTabSz="914400">
              <a:spcBef>
                <a:spcPts val="200"/>
              </a:spcBef>
              <a:buSzPct val="100000"/>
              <a:defRPr sz="2400">
                <a:latin typeface="Arial"/>
                <a:ea typeface="Arial"/>
                <a:cs typeface="Arial"/>
                <a:sym typeface="Arial"/>
              </a:defRPr>
            </a:pPr>
            <a:r>
              <a:rPr lang="es-ES" sz="2200" dirty="0">
                <a:latin typeface="Arial"/>
                <a:ea typeface="Arial"/>
                <a:cs typeface="Arial"/>
                <a:sym typeface="Arial"/>
              </a:rPr>
              <a:t>Los usuarios no deben interpretar </a:t>
            </a:r>
            <a:r>
              <a:rPr lang="es-ES" sz="2200" dirty="0" smtClean="0">
                <a:latin typeface="Arial"/>
                <a:ea typeface="Arial"/>
                <a:cs typeface="Arial"/>
                <a:sym typeface="Arial"/>
              </a:rPr>
              <a:t>que patrones hay en </a:t>
            </a:r>
            <a:r>
              <a:rPr lang="es-ES" sz="2200" dirty="0">
                <a:latin typeface="Arial"/>
                <a:ea typeface="Arial"/>
                <a:cs typeface="Arial"/>
                <a:sym typeface="Arial"/>
              </a:rPr>
              <a:t>los </a:t>
            </a:r>
            <a:r>
              <a:rPr lang="es-ES" sz="2200" dirty="0" err="1" smtClean="0">
                <a:latin typeface="Arial"/>
                <a:ea typeface="Arial"/>
                <a:cs typeface="Arial"/>
                <a:sym typeface="Arial"/>
              </a:rPr>
              <a:t>WSIs</a:t>
            </a:r>
            <a:endParaRPr lang="es-ES" sz="2200" dirty="0">
              <a:latin typeface="Arial"/>
              <a:ea typeface="Arial"/>
              <a:cs typeface="Arial"/>
              <a:sym typeface="Arial"/>
            </a:endParaRPr>
          </a:p>
          <a:p>
            <a:pPr defTabSz="914400">
              <a:spcBef>
                <a:spcPts val="200"/>
              </a:spcBef>
              <a:buSzPct val="100000"/>
              <a:defRPr sz="2400">
                <a:latin typeface="Arial"/>
                <a:ea typeface="Arial"/>
                <a:cs typeface="Arial"/>
                <a:sym typeface="Arial"/>
              </a:defRPr>
            </a:pPr>
            <a:r>
              <a:rPr lang="es-ES" sz="2200" dirty="0">
                <a:latin typeface="Arial"/>
                <a:ea typeface="Arial"/>
                <a:cs typeface="Arial"/>
                <a:sym typeface="Arial"/>
              </a:rPr>
              <a:t>Los usuarios deben utilizar OSCAR / </a:t>
            </a:r>
            <a:r>
              <a:rPr lang="es-ES" sz="2200" dirty="0" smtClean="0">
                <a:latin typeface="Arial"/>
                <a:ea typeface="Arial"/>
                <a:cs typeface="Arial"/>
                <a:sym typeface="Arial"/>
              </a:rPr>
              <a:t>Surface </a:t>
            </a:r>
            <a:r>
              <a:rPr lang="es-ES" sz="2200" dirty="0">
                <a:latin typeface="Arial"/>
                <a:ea typeface="Arial"/>
                <a:cs typeface="Arial"/>
                <a:sym typeface="Arial"/>
              </a:rPr>
              <a:t>para buscar los metadatos de la estación asociada con el </a:t>
            </a:r>
            <a:r>
              <a:rPr lang="es-ES" sz="2200" dirty="0" err="1" smtClean="0">
                <a:latin typeface="Arial"/>
                <a:ea typeface="Arial"/>
                <a:cs typeface="Arial"/>
                <a:sym typeface="Arial"/>
              </a:rPr>
              <a:t>WSIs</a:t>
            </a:r>
            <a:r>
              <a:rPr lang="es-ES" sz="2200" dirty="0" smtClean="0">
                <a:latin typeface="Arial"/>
                <a:ea typeface="Arial"/>
                <a:cs typeface="Arial"/>
                <a:sym typeface="Arial"/>
              </a:rPr>
              <a:t>.</a:t>
            </a:r>
            <a:endParaRPr lang="es-ES" sz="2200" dirty="0">
              <a:latin typeface="Arial"/>
              <a:ea typeface="Arial"/>
              <a:cs typeface="Arial"/>
              <a:sym typeface="Arial"/>
            </a:endParaRPr>
          </a:p>
        </p:txBody>
      </p:sp>
    </p:spTree>
    <p:extLst>
      <p:ext uri="{BB962C8B-B14F-4D97-AF65-F5344CB8AC3E}">
        <p14:creationId xmlns:p14="http://schemas.microsoft.com/office/powerpoint/2010/main" val="297106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a:solidFill>
                  <a:srgbClr val="000090"/>
                </a:solidFill>
              </a:rPr>
              <a:t>Índice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s-ES" sz="2800" dirty="0"/>
              <a:t>Conceptos básicos de </a:t>
            </a:r>
            <a:r>
              <a:rPr lang="es-ES" sz="2800" dirty="0" err="1" smtClean="0"/>
              <a:t>WSIs</a:t>
            </a:r>
            <a:endParaRPr lang="es-ES" sz="2800" dirty="0"/>
          </a:p>
          <a:p>
            <a:pPr marL="682625" indent="-682625">
              <a:buFont typeface="+mj-lt"/>
              <a:buAutoNum type="romanUcPeriod"/>
            </a:pPr>
            <a:r>
              <a:rPr lang="es-ES" sz="2800" dirty="0"/>
              <a:t>Asignación de </a:t>
            </a:r>
            <a:r>
              <a:rPr lang="es-ES" sz="2800" dirty="0" err="1"/>
              <a:t>WSIs</a:t>
            </a:r>
            <a:endParaRPr lang="es-ES" sz="2800" dirty="0"/>
          </a:p>
          <a:p>
            <a:pPr marL="682625" indent="-682625">
              <a:buFont typeface="+mj-lt"/>
              <a:buAutoNum type="romanUcPeriod"/>
            </a:pPr>
            <a:r>
              <a:rPr lang="es-ES" sz="2800" dirty="0"/>
              <a:t>Ejemplos prácticos y dificultades</a:t>
            </a:r>
          </a:p>
          <a:p>
            <a:pPr marL="682625" indent="-682625">
              <a:buFont typeface="+mj-lt"/>
              <a:buAutoNum type="romanUcPeriod"/>
            </a:pPr>
            <a:r>
              <a:rPr lang="es-ES" sz="2800" dirty="0"/>
              <a:t>Observaciones finales</a:t>
            </a:r>
            <a:endParaRPr lang="en-US" sz="2800" dirty="0"/>
          </a:p>
        </p:txBody>
      </p:sp>
    </p:spTree>
    <p:extLst>
      <p:ext uri="{BB962C8B-B14F-4D97-AF65-F5344CB8AC3E}">
        <p14:creationId xmlns:p14="http://schemas.microsoft.com/office/powerpoint/2010/main" val="681216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74638"/>
            <a:ext cx="8590452" cy="961979"/>
          </a:xfrm>
        </p:spPr>
        <p:txBody>
          <a:bodyPr>
            <a:normAutofit/>
          </a:bodyPr>
          <a:lstStyle/>
          <a:p>
            <a:r>
              <a:rPr lang="es-ES" sz="3600" b="1" dirty="0" smtClean="0">
                <a:solidFill>
                  <a:srgbClr val="000090"/>
                </a:solidFill>
              </a:rPr>
              <a:t>Asignación de </a:t>
            </a:r>
            <a:r>
              <a:rPr lang="es-ES" sz="3600" b="1" dirty="0" err="1" smtClean="0">
                <a:solidFill>
                  <a:srgbClr val="000090"/>
                </a:solidFill>
              </a:rPr>
              <a:t>WSIs</a:t>
            </a:r>
            <a:r>
              <a:rPr lang="es-ES" sz="3600" dirty="0" smtClean="0">
                <a:solidFill>
                  <a:srgbClr val="000090"/>
                </a:solidFill>
              </a:rPr>
              <a:t> (1)</a:t>
            </a:r>
            <a:endParaRPr lang="es-ES" sz="3000" dirty="0"/>
          </a:p>
        </p:txBody>
      </p:sp>
      <p:sp>
        <p:nvSpPr>
          <p:cNvPr id="9" name="Shape 239"/>
          <p:cNvSpPr txBox="1">
            <a:spLocks/>
          </p:cNvSpPr>
          <p:nvPr/>
        </p:nvSpPr>
        <p:spPr>
          <a:xfrm>
            <a:off x="276224" y="1345972"/>
            <a:ext cx="8499475" cy="42420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57188" indent="-357188" defTabSz="914400">
              <a:spcBef>
                <a:spcPts val="0"/>
              </a:spcBef>
              <a:buSzPct val="100000"/>
              <a:defRPr sz="2400">
                <a:latin typeface="Arial"/>
                <a:ea typeface="Arial"/>
                <a:cs typeface="Arial"/>
                <a:sym typeface="Arial"/>
              </a:defRPr>
            </a:pPr>
            <a:r>
              <a:rPr lang="es-ES" sz="2400" dirty="0">
                <a:latin typeface="Arial"/>
                <a:ea typeface="Arial"/>
                <a:cs typeface="Arial"/>
                <a:sym typeface="Arial"/>
              </a:rPr>
              <a:t>Los Miembros </a:t>
            </a:r>
            <a:r>
              <a:rPr lang="es-ES" sz="2400" b="1" dirty="0" smtClean="0">
                <a:latin typeface="Arial"/>
                <a:ea typeface="Arial"/>
                <a:cs typeface="Arial"/>
                <a:sym typeface="Arial"/>
              </a:rPr>
              <a:t>deberán (</a:t>
            </a:r>
            <a:r>
              <a:rPr lang="es-ES" sz="2400" b="1" i="1" dirty="0" err="1" smtClean="0">
                <a:latin typeface="Arial"/>
                <a:ea typeface="Arial"/>
                <a:cs typeface="Arial"/>
                <a:sym typeface="Arial"/>
              </a:rPr>
              <a:t>shall</a:t>
            </a:r>
            <a:r>
              <a:rPr lang="es-ES" sz="2400" b="1" dirty="0" smtClean="0">
                <a:latin typeface="Arial"/>
                <a:ea typeface="Arial"/>
                <a:cs typeface="Arial"/>
                <a:sym typeface="Arial"/>
              </a:rPr>
              <a:t>)</a:t>
            </a:r>
            <a:r>
              <a:rPr lang="es-ES" sz="2400" dirty="0" smtClean="0">
                <a:latin typeface="Arial"/>
                <a:ea typeface="Arial"/>
                <a:cs typeface="Arial"/>
                <a:sym typeface="Arial"/>
              </a:rPr>
              <a:t>:</a:t>
            </a:r>
            <a:endParaRPr lang="es-ES" sz="2400" dirty="0">
              <a:latin typeface="Arial"/>
              <a:ea typeface="Arial"/>
              <a:cs typeface="Arial"/>
              <a:sym typeface="Arial"/>
            </a:endParaRPr>
          </a:p>
          <a:p>
            <a:pPr marL="757238" lvl="1" indent="-357188" defTabSz="914400">
              <a:spcBef>
                <a:spcPts val="0"/>
              </a:spcBef>
              <a:buSzPct val="100000"/>
              <a:defRPr sz="2400">
                <a:latin typeface="Arial"/>
                <a:ea typeface="Arial"/>
                <a:cs typeface="Arial"/>
                <a:sym typeface="Arial"/>
              </a:defRPr>
            </a:pPr>
            <a:r>
              <a:rPr lang="es-ES" sz="2000" dirty="0">
                <a:latin typeface="Arial"/>
                <a:ea typeface="Arial"/>
                <a:cs typeface="Arial"/>
                <a:sym typeface="Arial"/>
              </a:rPr>
              <a:t>emitir identificaciones WIGOS para estaciones / </a:t>
            </a:r>
            <a:r>
              <a:rPr lang="es-ES" sz="2000" dirty="0" smtClean="0">
                <a:latin typeface="Arial"/>
                <a:ea typeface="Arial"/>
                <a:cs typeface="Arial"/>
                <a:sym typeface="Arial"/>
              </a:rPr>
              <a:t>plataformas, </a:t>
            </a:r>
            <a:r>
              <a:rPr lang="es-ES" sz="2000" dirty="0">
                <a:latin typeface="Arial"/>
                <a:ea typeface="Arial"/>
                <a:cs typeface="Arial"/>
                <a:sym typeface="Arial"/>
              </a:rPr>
              <a:t>dentro de su área geográfica de </a:t>
            </a:r>
            <a:r>
              <a:rPr lang="es-ES" sz="2000" dirty="0" smtClean="0">
                <a:latin typeface="Arial"/>
                <a:ea typeface="Arial"/>
                <a:cs typeface="Arial"/>
                <a:sym typeface="Arial"/>
              </a:rPr>
              <a:t>responsabilidad, </a:t>
            </a:r>
            <a:r>
              <a:rPr lang="es-ES" sz="2000" dirty="0">
                <a:latin typeface="Arial"/>
                <a:ea typeface="Arial"/>
                <a:cs typeface="Arial"/>
                <a:sym typeface="Arial"/>
              </a:rPr>
              <a:t>que contribuyan a un programa OMM o copatrocinado</a:t>
            </a:r>
          </a:p>
          <a:p>
            <a:pPr marL="757238" lvl="1" indent="-357188" defTabSz="914400">
              <a:spcBef>
                <a:spcPts val="0"/>
              </a:spcBef>
              <a:buSzPct val="100000"/>
              <a:defRPr sz="2400">
                <a:latin typeface="Arial"/>
                <a:ea typeface="Arial"/>
                <a:cs typeface="Arial"/>
                <a:sym typeface="Arial"/>
              </a:defRPr>
            </a:pPr>
            <a:r>
              <a:rPr lang="es-ES" sz="2000" dirty="0" smtClean="0">
                <a:latin typeface="Arial"/>
                <a:ea typeface="Arial"/>
                <a:cs typeface="Arial"/>
                <a:sym typeface="Arial"/>
              </a:rPr>
              <a:t>asegurarse </a:t>
            </a:r>
            <a:r>
              <a:rPr lang="es-ES" sz="2000" dirty="0">
                <a:latin typeface="Arial"/>
                <a:ea typeface="Arial"/>
                <a:cs typeface="Arial"/>
                <a:sym typeface="Arial"/>
              </a:rPr>
              <a:t>de que no se emita </a:t>
            </a:r>
            <a:r>
              <a:rPr lang="es-ES" sz="2000" dirty="0" smtClean="0">
                <a:latin typeface="Arial"/>
                <a:ea typeface="Arial"/>
                <a:cs typeface="Arial"/>
                <a:sym typeface="Arial"/>
              </a:rPr>
              <a:t>un WSI a </a:t>
            </a:r>
            <a:r>
              <a:rPr lang="es-ES" sz="2000" dirty="0">
                <a:latin typeface="Arial"/>
                <a:ea typeface="Arial"/>
                <a:cs typeface="Arial"/>
                <a:sym typeface="Arial"/>
              </a:rPr>
              <a:t>más de una estación</a:t>
            </a:r>
          </a:p>
          <a:p>
            <a:pPr marL="757238" lvl="1" indent="-357188" defTabSz="914400">
              <a:spcBef>
                <a:spcPts val="0"/>
              </a:spcBef>
              <a:buSzPct val="100000"/>
              <a:defRPr sz="2400">
                <a:latin typeface="Arial"/>
                <a:ea typeface="Arial"/>
                <a:cs typeface="Arial"/>
                <a:sym typeface="Arial"/>
              </a:defRPr>
            </a:pPr>
            <a:r>
              <a:rPr lang="es-ES" sz="2000" dirty="0">
                <a:latin typeface="Arial"/>
                <a:ea typeface="Arial"/>
                <a:cs typeface="Arial"/>
                <a:sym typeface="Arial"/>
              </a:rPr>
              <a:t>poner a disposición de la OMM los metadatos actualizados cada vez que se emita un nuevo </a:t>
            </a:r>
            <a:r>
              <a:rPr lang="es-ES" sz="2000" dirty="0" smtClean="0">
                <a:latin typeface="Arial"/>
                <a:ea typeface="Arial"/>
                <a:cs typeface="Arial"/>
                <a:sym typeface="Arial"/>
              </a:rPr>
              <a:t>WSI</a:t>
            </a:r>
            <a:endParaRPr lang="es-ES" sz="2000" dirty="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endParaRPr lang="es-ES" sz="2400" dirty="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r>
              <a:rPr lang="es-ES" sz="2400" dirty="0">
                <a:latin typeface="Arial"/>
                <a:ea typeface="Arial"/>
                <a:cs typeface="Arial"/>
                <a:sym typeface="Arial"/>
              </a:rPr>
              <a:t>Los miembros </a:t>
            </a:r>
            <a:r>
              <a:rPr lang="es-ES" sz="2400" b="1" dirty="0" smtClean="0">
                <a:latin typeface="Arial"/>
                <a:ea typeface="Arial"/>
                <a:cs typeface="Arial"/>
                <a:sym typeface="Arial"/>
              </a:rPr>
              <a:t>deben (</a:t>
            </a:r>
            <a:r>
              <a:rPr lang="es-ES" sz="2400" b="1" i="1" dirty="0" err="1" smtClean="0">
                <a:latin typeface="Arial"/>
                <a:ea typeface="Arial"/>
                <a:cs typeface="Arial"/>
                <a:sym typeface="Arial"/>
              </a:rPr>
              <a:t>should</a:t>
            </a:r>
            <a:r>
              <a:rPr lang="es-ES" sz="2400" b="1" dirty="0" smtClean="0">
                <a:latin typeface="Arial"/>
                <a:ea typeface="Arial"/>
                <a:cs typeface="Arial"/>
                <a:sym typeface="Arial"/>
              </a:rPr>
              <a:t>)</a:t>
            </a:r>
            <a:r>
              <a:rPr lang="es-ES" sz="2400" dirty="0" smtClean="0">
                <a:latin typeface="Arial"/>
                <a:ea typeface="Arial"/>
                <a:cs typeface="Arial"/>
                <a:sym typeface="Arial"/>
              </a:rPr>
              <a:t> </a:t>
            </a:r>
            <a:r>
              <a:rPr lang="es-ES" sz="2400" dirty="0">
                <a:latin typeface="Arial"/>
                <a:ea typeface="Arial"/>
                <a:cs typeface="Arial"/>
                <a:sym typeface="Arial"/>
              </a:rPr>
              <a:t>(antes de emitir un </a:t>
            </a:r>
            <a:r>
              <a:rPr lang="es-ES" sz="2400" dirty="0" smtClean="0">
                <a:latin typeface="Arial"/>
                <a:ea typeface="Arial"/>
                <a:cs typeface="Arial"/>
                <a:sym typeface="Arial"/>
              </a:rPr>
              <a:t>WSI):</a:t>
            </a:r>
            <a:endParaRPr lang="es-ES" sz="2400" dirty="0">
              <a:latin typeface="Arial"/>
              <a:ea typeface="Arial"/>
              <a:cs typeface="Arial"/>
              <a:sym typeface="Arial"/>
            </a:endParaRPr>
          </a:p>
          <a:p>
            <a:pPr marL="757238" lvl="1" indent="-357188" defTabSz="914400">
              <a:spcBef>
                <a:spcPts val="0"/>
              </a:spcBef>
              <a:buSzPct val="100000"/>
              <a:defRPr sz="2400">
                <a:latin typeface="Arial"/>
                <a:ea typeface="Arial"/>
                <a:cs typeface="Arial"/>
                <a:sym typeface="Arial"/>
              </a:defRPr>
            </a:pPr>
            <a:r>
              <a:rPr lang="es-ES" sz="2000" dirty="0">
                <a:latin typeface="Arial"/>
                <a:ea typeface="Arial"/>
                <a:cs typeface="Arial"/>
                <a:sym typeface="Arial"/>
              </a:rPr>
              <a:t>asegurar que el operador de una estación / plataforma se ha comprometido a proporcionar y mantener metadatos WIGOS para esa estación / plataforma</a:t>
            </a:r>
            <a:endParaRPr lang="en-US" sz="1600" dirty="0">
              <a:latin typeface="Arial"/>
              <a:ea typeface="Arial"/>
              <a:cs typeface="Arial"/>
              <a:sym typeface="Arial"/>
            </a:endParaRPr>
          </a:p>
        </p:txBody>
      </p:sp>
    </p:spTree>
    <p:extLst>
      <p:ext uri="{BB962C8B-B14F-4D97-AF65-F5344CB8AC3E}">
        <p14:creationId xmlns:p14="http://schemas.microsoft.com/office/powerpoint/2010/main" val="375865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132"/>
          <p:cNvSpPr/>
          <p:nvPr/>
        </p:nvSpPr>
        <p:spPr>
          <a:xfrm>
            <a:off x="185654" y="5919052"/>
            <a:ext cx="8776783" cy="724321"/>
          </a:xfrm>
          <a:custGeom>
            <a:avLst/>
            <a:gdLst>
              <a:gd name="connsiteX0" fmla="*/ 0 w 2227064"/>
              <a:gd name="connsiteY0" fmla="*/ 222706 h 4267200"/>
              <a:gd name="connsiteX1" fmla="*/ 222706 w 2227064"/>
              <a:gd name="connsiteY1" fmla="*/ 0 h 4267200"/>
              <a:gd name="connsiteX2" fmla="*/ 2004358 w 2227064"/>
              <a:gd name="connsiteY2" fmla="*/ 0 h 4267200"/>
              <a:gd name="connsiteX3" fmla="*/ 2227064 w 2227064"/>
              <a:gd name="connsiteY3" fmla="*/ 222706 h 4267200"/>
              <a:gd name="connsiteX4" fmla="*/ 2227064 w 2227064"/>
              <a:gd name="connsiteY4" fmla="*/ 4044494 h 4267200"/>
              <a:gd name="connsiteX5" fmla="*/ 2004358 w 2227064"/>
              <a:gd name="connsiteY5" fmla="*/ 4267200 h 4267200"/>
              <a:gd name="connsiteX6" fmla="*/ 222706 w 2227064"/>
              <a:gd name="connsiteY6" fmla="*/ 4267200 h 4267200"/>
              <a:gd name="connsiteX7" fmla="*/ 0 w 2227064"/>
              <a:gd name="connsiteY7" fmla="*/ 4044494 h 4267200"/>
              <a:gd name="connsiteX8" fmla="*/ 0 w 2227064"/>
              <a:gd name="connsiteY8" fmla="*/ 222706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64" h="4267200">
                <a:moveTo>
                  <a:pt x="0" y="222706"/>
                </a:moveTo>
                <a:cubicBezTo>
                  <a:pt x="0" y="99709"/>
                  <a:pt x="99709" y="0"/>
                  <a:pt x="222706" y="0"/>
                </a:cubicBezTo>
                <a:lnTo>
                  <a:pt x="2004358" y="0"/>
                </a:lnTo>
                <a:cubicBezTo>
                  <a:pt x="2127355" y="0"/>
                  <a:pt x="2227064" y="99709"/>
                  <a:pt x="2227064" y="222706"/>
                </a:cubicBezTo>
                <a:lnTo>
                  <a:pt x="2227064" y="4044494"/>
                </a:lnTo>
                <a:cubicBezTo>
                  <a:pt x="2227064" y="4167491"/>
                  <a:pt x="2127355" y="4267200"/>
                  <a:pt x="2004358" y="4267200"/>
                </a:cubicBezTo>
                <a:lnTo>
                  <a:pt x="222706" y="4267200"/>
                </a:lnTo>
                <a:cubicBezTo>
                  <a:pt x="99709" y="4267200"/>
                  <a:pt x="0" y="4167491"/>
                  <a:pt x="0" y="4044494"/>
                </a:cubicBezTo>
                <a:lnTo>
                  <a:pt x="0" y="222706"/>
                </a:lnTo>
                <a:close/>
              </a:path>
            </a:pathLst>
          </a:custGeom>
          <a:solidFill>
            <a:schemeClr val="bg1"/>
          </a:solidFill>
          <a:ln w="12700">
            <a:solidFill>
              <a:schemeClr val="accent1">
                <a:shade val="95000"/>
                <a:satMod val="105000"/>
              </a:schemeClr>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3340" tIns="53340" rIns="53340" bIns="3040380" numCol="1" spcCol="1270" anchor="ctr" anchorCtr="0">
            <a:noAutofit/>
          </a:bodyPr>
          <a:lstStyle/>
          <a:p>
            <a:pPr lvl="0" algn="ctr" defTabSz="622300">
              <a:lnSpc>
                <a:spcPct val="90000"/>
              </a:lnSpc>
              <a:spcBef>
                <a:spcPct val="0"/>
              </a:spcBef>
              <a:spcAft>
                <a:spcPct val="35000"/>
              </a:spcAft>
            </a:pPr>
            <a:endParaRPr lang="en-US" sz="1300" kern="1200" dirty="0">
              <a:solidFill>
                <a:schemeClr val="tx1"/>
              </a:solidFill>
            </a:endParaRPr>
          </a:p>
        </p:txBody>
      </p:sp>
      <p:sp>
        <p:nvSpPr>
          <p:cNvPr id="2" name="Title 1"/>
          <p:cNvSpPr>
            <a:spLocks noGrp="1"/>
          </p:cNvSpPr>
          <p:nvPr>
            <p:ph type="title"/>
          </p:nvPr>
        </p:nvSpPr>
        <p:spPr>
          <a:xfrm>
            <a:off x="1825569" y="83127"/>
            <a:ext cx="7149568" cy="556954"/>
          </a:xfrm>
        </p:spPr>
        <p:txBody>
          <a:bodyPr>
            <a:normAutofit/>
          </a:bodyPr>
          <a:lstStyle/>
          <a:p>
            <a:r>
              <a:rPr lang="es-ES" sz="3000" b="1" dirty="0" smtClean="0">
                <a:solidFill>
                  <a:srgbClr val="000090"/>
                </a:solidFill>
              </a:rPr>
              <a:t>Diagrama de flujo para asignar un WSI</a:t>
            </a:r>
            <a:endParaRPr lang="es-ES" sz="3000" dirty="0"/>
          </a:p>
        </p:txBody>
      </p:sp>
      <p:sp>
        <p:nvSpPr>
          <p:cNvPr id="34" name="Freeform 33"/>
          <p:cNvSpPr/>
          <p:nvPr/>
        </p:nvSpPr>
        <p:spPr>
          <a:xfrm>
            <a:off x="185654" y="1218361"/>
            <a:ext cx="8776783" cy="3129196"/>
          </a:xfrm>
          <a:custGeom>
            <a:avLst/>
            <a:gdLst>
              <a:gd name="connsiteX0" fmla="*/ 0 w 2227064"/>
              <a:gd name="connsiteY0" fmla="*/ 222706 h 4267200"/>
              <a:gd name="connsiteX1" fmla="*/ 222706 w 2227064"/>
              <a:gd name="connsiteY1" fmla="*/ 0 h 4267200"/>
              <a:gd name="connsiteX2" fmla="*/ 2004358 w 2227064"/>
              <a:gd name="connsiteY2" fmla="*/ 0 h 4267200"/>
              <a:gd name="connsiteX3" fmla="*/ 2227064 w 2227064"/>
              <a:gd name="connsiteY3" fmla="*/ 222706 h 4267200"/>
              <a:gd name="connsiteX4" fmla="*/ 2227064 w 2227064"/>
              <a:gd name="connsiteY4" fmla="*/ 4044494 h 4267200"/>
              <a:gd name="connsiteX5" fmla="*/ 2004358 w 2227064"/>
              <a:gd name="connsiteY5" fmla="*/ 4267200 h 4267200"/>
              <a:gd name="connsiteX6" fmla="*/ 222706 w 2227064"/>
              <a:gd name="connsiteY6" fmla="*/ 4267200 h 4267200"/>
              <a:gd name="connsiteX7" fmla="*/ 0 w 2227064"/>
              <a:gd name="connsiteY7" fmla="*/ 4044494 h 4267200"/>
              <a:gd name="connsiteX8" fmla="*/ 0 w 2227064"/>
              <a:gd name="connsiteY8" fmla="*/ 222706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64" h="4267200">
                <a:moveTo>
                  <a:pt x="0" y="222706"/>
                </a:moveTo>
                <a:cubicBezTo>
                  <a:pt x="0" y="99709"/>
                  <a:pt x="99709" y="0"/>
                  <a:pt x="222706" y="0"/>
                </a:cubicBezTo>
                <a:lnTo>
                  <a:pt x="2004358" y="0"/>
                </a:lnTo>
                <a:cubicBezTo>
                  <a:pt x="2127355" y="0"/>
                  <a:pt x="2227064" y="99709"/>
                  <a:pt x="2227064" y="222706"/>
                </a:cubicBezTo>
                <a:lnTo>
                  <a:pt x="2227064" y="4044494"/>
                </a:lnTo>
                <a:cubicBezTo>
                  <a:pt x="2227064" y="4167491"/>
                  <a:pt x="2127355" y="4267200"/>
                  <a:pt x="2004358" y="4267200"/>
                </a:cubicBezTo>
                <a:lnTo>
                  <a:pt x="222706" y="4267200"/>
                </a:lnTo>
                <a:cubicBezTo>
                  <a:pt x="99709" y="4267200"/>
                  <a:pt x="0" y="4167491"/>
                  <a:pt x="0" y="4044494"/>
                </a:cubicBezTo>
                <a:lnTo>
                  <a:pt x="0" y="222706"/>
                </a:lnTo>
                <a:close/>
              </a:path>
            </a:pathLst>
          </a:custGeom>
          <a:noFill/>
          <a:ln w="12700">
            <a:solidFill>
              <a:schemeClr val="accent1">
                <a:shade val="95000"/>
                <a:satMod val="105000"/>
              </a:schemeClr>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3340" tIns="53340" rIns="53340" bIns="3040380" numCol="1" spcCol="1270" anchor="ctr" anchorCtr="0">
            <a:noAutofit/>
          </a:bodyPr>
          <a:lstStyle/>
          <a:p>
            <a:pPr lvl="0" algn="ctr" defTabSz="622300">
              <a:lnSpc>
                <a:spcPct val="90000"/>
              </a:lnSpc>
              <a:spcBef>
                <a:spcPct val="0"/>
              </a:spcBef>
              <a:spcAft>
                <a:spcPct val="35000"/>
              </a:spcAft>
            </a:pPr>
            <a:endParaRPr lang="en-US" sz="1300" kern="1200" dirty="0">
              <a:solidFill>
                <a:schemeClr val="tx1"/>
              </a:solidFill>
            </a:endParaRPr>
          </a:p>
        </p:txBody>
      </p:sp>
      <p:sp>
        <p:nvSpPr>
          <p:cNvPr id="35" name="Freeform 34"/>
          <p:cNvSpPr/>
          <p:nvPr/>
        </p:nvSpPr>
        <p:spPr>
          <a:xfrm>
            <a:off x="2851259" y="2348008"/>
            <a:ext cx="1230285" cy="303752"/>
          </a:xfrm>
          <a:custGeom>
            <a:avLst/>
            <a:gdLst>
              <a:gd name="connsiteX0" fmla="*/ 0 w 966706"/>
              <a:gd name="connsiteY0" fmla="*/ 65162 h 651616"/>
              <a:gd name="connsiteX1" fmla="*/ 65162 w 966706"/>
              <a:gd name="connsiteY1" fmla="*/ 0 h 651616"/>
              <a:gd name="connsiteX2" fmla="*/ 901544 w 966706"/>
              <a:gd name="connsiteY2" fmla="*/ 0 h 651616"/>
              <a:gd name="connsiteX3" fmla="*/ 966706 w 966706"/>
              <a:gd name="connsiteY3" fmla="*/ 65162 h 651616"/>
              <a:gd name="connsiteX4" fmla="*/ 966706 w 966706"/>
              <a:gd name="connsiteY4" fmla="*/ 586454 h 651616"/>
              <a:gd name="connsiteX5" fmla="*/ 901544 w 966706"/>
              <a:gd name="connsiteY5" fmla="*/ 651616 h 651616"/>
              <a:gd name="connsiteX6" fmla="*/ 65162 w 966706"/>
              <a:gd name="connsiteY6" fmla="*/ 651616 h 651616"/>
              <a:gd name="connsiteX7" fmla="*/ 0 w 966706"/>
              <a:gd name="connsiteY7" fmla="*/ 586454 h 651616"/>
              <a:gd name="connsiteX8" fmla="*/ 0 w 966706"/>
              <a:gd name="connsiteY8" fmla="*/ 65162 h 65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6706" h="651616">
                <a:moveTo>
                  <a:pt x="0" y="65162"/>
                </a:moveTo>
                <a:cubicBezTo>
                  <a:pt x="0" y="29174"/>
                  <a:pt x="29174" y="0"/>
                  <a:pt x="65162" y="0"/>
                </a:cubicBezTo>
                <a:lnTo>
                  <a:pt x="901544" y="0"/>
                </a:lnTo>
                <a:cubicBezTo>
                  <a:pt x="937532" y="0"/>
                  <a:pt x="966706" y="29174"/>
                  <a:pt x="966706" y="65162"/>
                </a:cubicBezTo>
                <a:lnTo>
                  <a:pt x="966706" y="586454"/>
                </a:lnTo>
                <a:cubicBezTo>
                  <a:pt x="966706" y="622442"/>
                  <a:pt x="937532" y="651616"/>
                  <a:pt x="901544" y="651616"/>
                </a:cubicBezTo>
                <a:lnTo>
                  <a:pt x="65162" y="651616"/>
                </a:lnTo>
                <a:cubicBezTo>
                  <a:pt x="29174" y="651616"/>
                  <a:pt x="0" y="622442"/>
                  <a:pt x="0" y="586454"/>
                </a:cubicBezTo>
                <a:lnTo>
                  <a:pt x="0" y="65162"/>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805" tIns="53375" rIns="64805" bIns="53375" numCol="1" spcCol="1270" anchor="ctr" anchorCtr="0">
            <a:noAutofit/>
          </a:bodyPr>
          <a:lstStyle/>
          <a:p>
            <a:pPr lvl="0" algn="ctr" defTabSz="800100">
              <a:lnSpc>
                <a:spcPct val="90000"/>
              </a:lnSpc>
              <a:spcBef>
                <a:spcPct val="0"/>
              </a:spcBef>
              <a:spcAft>
                <a:spcPct val="35000"/>
              </a:spcAft>
            </a:pPr>
            <a:r>
              <a:rPr lang="fr-CH" sz="1300" kern="1200" dirty="0" smtClean="0">
                <a:solidFill>
                  <a:schemeClr val="tx1"/>
                </a:solidFill>
              </a:rPr>
              <a:t>NO </a:t>
            </a:r>
            <a:r>
              <a:rPr lang="fr-CH" sz="1200" kern="1200" dirty="0" smtClean="0">
                <a:solidFill>
                  <a:schemeClr val="tx1"/>
                </a:solidFill>
              </a:rPr>
              <a:t>(new station)</a:t>
            </a:r>
            <a:endParaRPr lang="en-US" sz="1200" kern="1200" dirty="0">
              <a:solidFill>
                <a:schemeClr val="tx1"/>
              </a:solidFill>
            </a:endParaRPr>
          </a:p>
        </p:txBody>
      </p:sp>
      <p:sp>
        <p:nvSpPr>
          <p:cNvPr id="37" name="Freeform 36"/>
          <p:cNvSpPr/>
          <p:nvPr/>
        </p:nvSpPr>
        <p:spPr>
          <a:xfrm flipH="1">
            <a:off x="5805047" y="1521253"/>
            <a:ext cx="3068714" cy="825031"/>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defTabSz="266700">
              <a:lnSpc>
                <a:spcPct val="90000"/>
              </a:lnSpc>
              <a:spcBef>
                <a:spcPct val="0"/>
              </a:spcBef>
              <a:spcAft>
                <a:spcPct val="35000"/>
              </a:spcAft>
            </a:pPr>
            <a:r>
              <a:rPr lang="fr-CH" sz="1300" kern="1200" dirty="0" smtClean="0">
                <a:solidFill>
                  <a:schemeClr val="tx1"/>
                </a:solidFill>
              </a:rPr>
              <a:t>Use a </a:t>
            </a:r>
            <a:r>
              <a:rPr lang="fr-CH" sz="1300" kern="1200" dirty="0" err="1" smtClean="0">
                <a:solidFill>
                  <a:schemeClr val="tx1"/>
                </a:solidFill>
              </a:rPr>
              <a:t>number</a:t>
            </a:r>
            <a:r>
              <a:rPr lang="fr-CH" sz="1300" kern="1200" dirty="0" smtClean="0">
                <a:solidFill>
                  <a:schemeClr val="tx1"/>
                </a:solidFill>
              </a:rPr>
              <a:t> </a:t>
            </a:r>
            <a:r>
              <a:rPr lang="fr-CH" sz="1300" kern="1200" dirty="0" err="1" smtClean="0">
                <a:solidFill>
                  <a:schemeClr val="tx1"/>
                </a:solidFill>
              </a:rPr>
              <a:t>from</a:t>
            </a:r>
            <a:r>
              <a:rPr lang="fr-CH" sz="1300" kern="1200" dirty="0" smtClean="0">
                <a:solidFill>
                  <a:schemeClr val="tx1"/>
                </a:solidFill>
              </a:rPr>
              <a:t> a WMO Programme</a:t>
            </a:r>
          </a:p>
          <a:p>
            <a:pPr lvl="0" algn="ctr" defTabSz="266700">
              <a:lnSpc>
                <a:spcPct val="90000"/>
              </a:lnSpc>
              <a:spcBef>
                <a:spcPct val="0"/>
              </a:spcBef>
              <a:spcAft>
                <a:spcPct val="35000"/>
              </a:spcAft>
            </a:pPr>
            <a:r>
              <a:rPr lang="fr-CH" sz="1200" kern="1200" dirty="0" smtClean="0">
                <a:solidFill>
                  <a:schemeClr val="tx1"/>
                </a:solidFill>
              </a:rPr>
              <a:t>Check table "</a:t>
            </a:r>
            <a:r>
              <a:rPr lang="en-US" sz="1200" dirty="0" smtClean="0">
                <a:ln w="1270">
                  <a:noFill/>
                </a:ln>
                <a:solidFill>
                  <a:schemeClr val="tx1"/>
                </a:solidFill>
                <a:hlinkClick r:id="rId2" action="ppaction://hlinksldjump"/>
              </a:rPr>
              <a:t>Observing </a:t>
            </a:r>
            <a:r>
              <a:rPr lang="en-US" sz="1200" dirty="0" err="1">
                <a:ln w="1270">
                  <a:noFill/>
                </a:ln>
                <a:solidFill>
                  <a:schemeClr val="tx1"/>
                </a:solidFill>
                <a:hlinkClick r:id="rId2" action="ppaction://hlinksldjump"/>
              </a:rPr>
              <a:t>Programmes</a:t>
            </a:r>
            <a:r>
              <a:rPr lang="en-US" sz="1200" dirty="0">
                <a:ln w="1270">
                  <a:noFill/>
                </a:ln>
                <a:solidFill>
                  <a:schemeClr val="tx1"/>
                </a:solidFill>
                <a:hlinkClick r:id="rId2" action="ppaction://hlinksldjump"/>
              </a:rPr>
              <a:t> with </a:t>
            </a:r>
            <a:r>
              <a:rPr lang="en-US" sz="1200" dirty="0" smtClean="0">
                <a:ln w="1270">
                  <a:noFill/>
                </a:ln>
                <a:solidFill>
                  <a:schemeClr val="tx1"/>
                </a:solidFill>
                <a:hlinkClick r:id="rId2" action="ppaction://hlinksldjump"/>
              </a:rPr>
              <a:t>international </a:t>
            </a:r>
            <a:r>
              <a:rPr lang="en-US" sz="1200" dirty="0">
                <a:ln w="1270">
                  <a:noFill/>
                </a:ln>
                <a:solidFill>
                  <a:schemeClr val="tx1"/>
                </a:solidFill>
                <a:hlinkClick r:id="rId2" action="ppaction://hlinksldjump"/>
              </a:rPr>
              <a:t>system for assigning station identifiers</a:t>
            </a:r>
            <a:r>
              <a:rPr lang="en-US" sz="1200" kern="1200" dirty="0" smtClean="0">
                <a:solidFill>
                  <a:schemeClr val="tx1"/>
                </a:solidFill>
              </a:rPr>
              <a:t>"</a:t>
            </a:r>
            <a:r>
              <a:rPr lang="fr-CH" sz="1200" kern="1200" dirty="0" smtClean="0">
                <a:solidFill>
                  <a:schemeClr val="tx1"/>
                </a:solidFill>
              </a:rPr>
              <a:t> to </a:t>
            </a:r>
            <a:r>
              <a:rPr lang="fr-CH" sz="1200" kern="1200" dirty="0" err="1" smtClean="0">
                <a:solidFill>
                  <a:schemeClr val="tx1"/>
                </a:solidFill>
              </a:rPr>
              <a:t>find</a:t>
            </a:r>
            <a:r>
              <a:rPr lang="fr-CH" sz="1200" kern="1200" dirty="0" smtClean="0">
                <a:solidFill>
                  <a:schemeClr val="tx1"/>
                </a:solidFill>
              </a:rPr>
              <a:t> a value in range </a:t>
            </a:r>
            <a:r>
              <a:rPr lang="fr-CH" sz="1200" dirty="0">
                <a:solidFill>
                  <a:schemeClr val="tx1"/>
                </a:solidFill>
              </a:rPr>
              <a:t>20000-39999</a:t>
            </a:r>
            <a:endParaRPr lang="en-US" sz="1200" kern="1200" dirty="0">
              <a:solidFill>
                <a:schemeClr val="tx1"/>
              </a:solidFill>
            </a:endParaRPr>
          </a:p>
        </p:txBody>
      </p:sp>
      <p:sp>
        <p:nvSpPr>
          <p:cNvPr id="40" name="Freeform 39"/>
          <p:cNvSpPr/>
          <p:nvPr/>
        </p:nvSpPr>
        <p:spPr>
          <a:xfrm>
            <a:off x="4938658" y="1606773"/>
            <a:ext cx="481240" cy="363354"/>
          </a:xfrm>
          <a:custGeom>
            <a:avLst/>
            <a:gdLst>
              <a:gd name="connsiteX0" fmla="*/ 0 w 709685"/>
              <a:gd name="connsiteY0" fmla="*/ 42126 h 421260"/>
              <a:gd name="connsiteX1" fmla="*/ 42126 w 709685"/>
              <a:gd name="connsiteY1" fmla="*/ 0 h 421260"/>
              <a:gd name="connsiteX2" fmla="*/ 667559 w 709685"/>
              <a:gd name="connsiteY2" fmla="*/ 0 h 421260"/>
              <a:gd name="connsiteX3" fmla="*/ 709685 w 709685"/>
              <a:gd name="connsiteY3" fmla="*/ 42126 h 421260"/>
              <a:gd name="connsiteX4" fmla="*/ 709685 w 709685"/>
              <a:gd name="connsiteY4" fmla="*/ 379134 h 421260"/>
              <a:gd name="connsiteX5" fmla="*/ 667559 w 709685"/>
              <a:gd name="connsiteY5" fmla="*/ 421260 h 421260"/>
              <a:gd name="connsiteX6" fmla="*/ 42126 w 709685"/>
              <a:gd name="connsiteY6" fmla="*/ 421260 h 421260"/>
              <a:gd name="connsiteX7" fmla="*/ 0 w 709685"/>
              <a:gd name="connsiteY7" fmla="*/ 379134 h 421260"/>
              <a:gd name="connsiteX8" fmla="*/ 0 w 709685"/>
              <a:gd name="connsiteY8" fmla="*/ 42126 h 42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685" h="421260">
                <a:moveTo>
                  <a:pt x="0" y="42126"/>
                </a:moveTo>
                <a:cubicBezTo>
                  <a:pt x="0" y="18860"/>
                  <a:pt x="18860" y="0"/>
                  <a:pt x="42126" y="0"/>
                </a:cubicBezTo>
                <a:lnTo>
                  <a:pt x="667559" y="0"/>
                </a:lnTo>
                <a:cubicBezTo>
                  <a:pt x="690825" y="0"/>
                  <a:pt x="709685" y="18860"/>
                  <a:pt x="709685" y="42126"/>
                </a:cubicBezTo>
                <a:lnTo>
                  <a:pt x="709685" y="379134"/>
                </a:lnTo>
                <a:cubicBezTo>
                  <a:pt x="709685" y="402400"/>
                  <a:pt x="690825" y="421260"/>
                  <a:pt x="667559" y="421260"/>
                </a:cubicBezTo>
                <a:lnTo>
                  <a:pt x="42126" y="421260"/>
                </a:lnTo>
                <a:cubicBezTo>
                  <a:pt x="18860" y="421260"/>
                  <a:pt x="0" y="402400"/>
                  <a:pt x="0" y="379134"/>
                </a:cubicBezTo>
                <a:lnTo>
                  <a:pt x="0" y="42126"/>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138" tIns="50438" rIns="63138" bIns="50438" numCol="1" spcCol="1270" anchor="ctr" anchorCtr="0">
            <a:noAutofit/>
          </a:bodyPr>
          <a:lstStyle/>
          <a:p>
            <a:pPr lvl="0" algn="ctr" defTabSz="889000">
              <a:lnSpc>
                <a:spcPct val="90000"/>
              </a:lnSpc>
              <a:spcBef>
                <a:spcPct val="0"/>
              </a:spcBef>
              <a:spcAft>
                <a:spcPct val="35000"/>
              </a:spcAft>
            </a:pPr>
            <a:r>
              <a:rPr lang="fr-CH" sz="1300" kern="1200" dirty="0" smtClean="0">
                <a:solidFill>
                  <a:schemeClr val="tx1"/>
                </a:solidFill>
              </a:rPr>
              <a:t>YES</a:t>
            </a:r>
            <a:endParaRPr lang="en-US" sz="1300" kern="1200" dirty="0">
              <a:solidFill>
                <a:schemeClr val="tx1"/>
              </a:solidFill>
            </a:endParaRPr>
          </a:p>
        </p:txBody>
      </p:sp>
      <p:sp>
        <p:nvSpPr>
          <p:cNvPr id="43" name="Rounded Rectangle 42"/>
          <p:cNvSpPr/>
          <p:nvPr/>
        </p:nvSpPr>
        <p:spPr>
          <a:xfrm>
            <a:off x="185654" y="666407"/>
            <a:ext cx="8776783" cy="549651"/>
          </a:xfrm>
          <a:prstGeom prst="roundRect">
            <a:avLst/>
          </a:prstGeom>
          <a:noFill/>
          <a:ln w="12700">
            <a:solidFill>
              <a:schemeClr val="accent1">
                <a:shade val="95000"/>
                <a:satMod val="10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300" dirty="0">
              <a:solidFill>
                <a:schemeClr val="tx1"/>
              </a:solidFill>
            </a:endParaRPr>
          </a:p>
        </p:txBody>
      </p:sp>
      <p:sp>
        <p:nvSpPr>
          <p:cNvPr id="52" name="Freeform 51"/>
          <p:cNvSpPr/>
          <p:nvPr/>
        </p:nvSpPr>
        <p:spPr>
          <a:xfrm flipH="1">
            <a:off x="5821890" y="2909455"/>
            <a:ext cx="2457586" cy="723385"/>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algn="ctr"/>
            <a:r>
              <a:rPr lang="fr-CH" sz="1300" dirty="0" smtClean="0">
                <a:solidFill>
                  <a:schemeClr val="tx1"/>
                </a:solidFill>
              </a:rPr>
              <a:t>Use </a:t>
            </a:r>
            <a:r>
              <a:rPr lang="fr-CH" sz="1300" dirty="0" err="1" smtClean="0">
                <a:solidFill>
                  <a:schemeClr val="tx1"/>
                </a:solidFill>
              </a:rPr>
              <a:t>your</a:t>
            </a:r>
            <a:r>
              <a:rPr lang="fr-CH" sz="1300" dirty="0" smtClean="0">
                <a:solidFill>
                  <a:schemeClr val="tx1"/>
                </a:solidFill>
              </a:rPr>
              <a:t> </a:t>
            </a:r>
            <a:r>
              <a:rPr lang="fr-CH" sz="1300" dirty="0" err="1" smtClean="0">
                <a:solidFill>
                  <a:schemeClr val="tx1"/>
                </a:solidFill>
              </a:rPr>
              <a:t>territory’s</a:t>
            </a:r>
            <a:r>
              <a:rPr lang="fr-CH" sz="1300" dirty="0" smtClean="0">
                <a:solidFill>
                  <a:schemeClr val="tx1"/>
                </a:solidFill>
              </a:rPr>
              <a:t> 3 digit ID code </a:t>
            </a:r>
            <a:r>
              <a:rPr lang="fr-CH" sz="1200" dirty="0" smtClean="0">
                <a:solidFill>
                  <a:schemeClr val="tx1"/>
                </a:solidFill>
              </a:rPr>
              <a:t>Check </a:t>
            </a:r>
            <a:r>
              <a:rPr lang="fr-CH" sz="1200" dirty="0">
                <a:solidFill>
                  <a:schemeClr val="tx1"/>
                </a:solidFill>
              </a:rPr>
              <a:t>table </a:t>
            </a:r>
            <a:r>
              <a:rPr lang="en-US" sz="1200" dirty="0">
                <a:solidFill>
                  <a:schemeClr val="tx1"/>
                </a:solidFill>
                <a:hlinkClick r:id="rId3" action="ppaction://hlinksldjump"/>
              </a:rPr>
              <a:t>ISO 3166-1</a:t>
            </a:r>
            <a:r>
              <a:rPr lang="fr-CH" sz="1200" dirty="0">
                <a:solidFill>
                  <a:schemeClr val="tx1"/>
                </a:solidFill>
              </a:rPr>
              <a:t> to </a:t>
            </a:r>
            <a:r>
              <a:rPr lang="fr-CH" sz="1200" dirty="0" err="1">
                <a:solidFill>
                  <a:schemeClr val="tx1"/>
                </a:solidFill>
              </a:rPr>
              <a:t>find</a:t>
            </a:r>
            <a:r>
              <a:rPr lang="fr-CH" sz="1200" dirty="0">
                <a:solidFill>
                  <a:schemeClr val="tx1"/>
                </a:solidFill>
              </a:rPr>
              <a:t> the </a:t>
            </a:r>
            <a:r>
              <a:rPr lang="fr-CH" sz="1200" dirty="0" smtClean="0">
                <a:solidFill>
                  <a:schemeClr val="tx1"/>
                </a:solidFill>
              </a:rPr>
              <a:t>value in the range 1-9999</a:t>
            </a:r>
            <a:endParaRPr lang="en-US" sz="1200" dirty="0">
              <a:solidFill>
                <a:schemeClr val="tx1"/>
              </a:solidFill>
            </a:endParaRPr>
          </a:p>
        </p:txBody>
      </p:sp>
      <p:sp>
        <p:nvSpPr>
          <p:cNvPr id="55" name="Freeform 54"/>
          <p:cNvSpPr/>
          <p:nvPr/>
        </p:nvSpPr>
        <p:spPr>
          <a:xfrm flipH="1">
            <a:off x="328123" y="3805040"/>
            <a:ext cx="3159064" cy="479185"/>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300" dirty="0" smtClean="0">
                <a:solidFill>
                  <a:schemeClr val="tx1"/>
                </a:solidFill>
              </a:rPr>
              <a:t>Contact WMO </a:t>
            </a:r>
            <a:r>
              <a:rPr lang="fr-CH" sz="1300" dirty="0" err="1">
                <a:solidFill>
                  <a:schemeClr val="tx1"/>
                </a:solidFill>
              </a:rPr>
              <a:t>Secretariat</a:t>
            </a:r>
            <a:r>
              <a:rPr lang="fr-CH" sz="1300" dirty="0">
                <a:solidFill>
                  <a:schemeClr val="tx1"/>
                </a:solidFill>
              </a:rPr>
              <a:t> </a:t>
            </a:r>
            <a:r>
              <a:rPr lang="fr-CH" sz="1300" dirty="0" smtClean="0">
                <a:solidFill>
                  <a:schemeClr val="tx1"/>
                </a:solidFill>
              </a:rPr>
              <a:t>to </a:t>
            </a:r>
            <a:r>
              <a:rPr lang="fr-CH" sz="1300" dirty="0" err="1" smtClean="0">
                <a:solidFill>
                  <a:schemeClr val="tx1"/>
                </a:solidFill>
              </a:rPr>
              <a:t>allocate</a:t>
            </a:r>
            <a:r>
              <a:rPr lang="fr-CH" sz="1300" dirty="0" smtClean="0">
                <a:solidFill>
                  <a:schemeClr val="tx1"/>
                </a:solidFill>
              </a:rPr>
              <a:t> a </a:t>
            </a:r>
            <a:r>
              <a:rPr lang="fr-CH" sz="1300" dirty="0">
                <a:solidFill>
                  <a:schemeClr val="tx1"/>
                </a:solidFill>
              </a:rPr>
              <a:t>value </a:t>
            </a:r>
            <a:r>
              <a:rPr lang="fr-CH" sz="1300" dirty="0" smtClean="0">
                <a:solidFill>
                  <a:schemeClr val="tx1"/>
                </a:solidFill>
              </a:rPr>
              <a:t>for </a:t>
            </a:r>
            <a:r>
              <a:rPr lang="fr-CH" sz="1300" dirty="0">
                <a:solidFill>
                  <a:schemeClr val="tx1"/>
                </a:solidFill>
              </a:rPr>
              <a:t>the </a:t>
            </a:r>
            <a:r>
              <a:rPr lang="fr-CH" sz="1300" dirty="0" err="1">
                <a:solidFill>
                  <a:schemeClr val="tx1"/>
                </a:solidFill>
              </a:rPr>
              <a:t>territory</a:t>
            </a:r>
            <a:r>
              <a:rPr lang="fr-CH" sz="1300" dirty="0">
                <a:solidFill>
                  <a:schemeClr val="tx1"/>
                </a:solidFill>
              </a:rPr>
              <a:t>: range </a:t>
            </a:r>
            <a:r>
              <a:rPr lang="fr-CH" sz="1300" dirty="0" smtClean="0">
                <a:solidFill>
                  <a:schemeClr val="tx1"/>
                </a:solidFill>
              </a:rPr>
              <a:t>10000-11999</a:t>
            </a:r>
            <a:endParaRPr lang="en-US" sz="1300" dirty="0">
              <a:solidFill>
                <a:schemeClr val="tx1"/>
              </a:solidFill>
            </a:endParaRPr>
          </a:p>
        </p:txBody>
      </p:sp>
      <p:cxnSp>
        <p:nvCxnSpPr>
          <p:cNvPr id="56" name="Straight Arrow Connector 55"/>
          <p:cNvCxnSpPr/>
          <p:nvPr/>
        </p:nvCxnSpPr>
        <p:spPr>
          <a:xfrm>
            <a:off x="5419898" y="1787246"/>
            <a:ext cx="385149"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812868" y="3474377"/>
            <a:ext cx="0" cy="32235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endCxn id="67" idx="0"/>
          </p:cNvCxnSpPr>
          <p:nvPr/>
        </p:nvCxnSpPr>
        <p:spPr>
          <a:xfrm flipH="1">
            <a:off x="3449084" y="2628216"/>
            <a:ext cx="9846" cy="22206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graphicFrame>
        <p:nvGraphicFramePr>
          <p:cNvPr id="3" name="Table 2"/>
          <p:cNvGraphicFramePr>
            <a:graphicFrameLocks noGrp="1"/>
          </p:cNvGraphicFramePr>
          <p:nvPr>
            <p:extLst>
              <p:ext uri="{D42A27DB-BD31-4B8C-83A1-F6EECF244321}">
                <p14:modId xmlns:p14="http://schemas.microsoft.com/office/powerpoint/2010/main" val="3022208627"/>
              </p:ext>
            </p:extLst>
          </p:nvPr>
        </p:nvGraphicFramePr>
        <p:xfrm>
          <a:off x="248516" y="673652"/>
          <a:ext cx="1600550" cy="525780"/>
        </p:xfrm>
        <a:graphic>
          <a:graphicData uri="http://schemas.openxmlformats.org/drawingml/2006/table">
            <a:tbl>
              <a:tblPr firstRow="1" firstCol="1" bandRow="1">
                <a:tableStyleId>{5C22544A-7EE6-4342-B048-85BDC9FD1C3A}</a:tableStyleId>
              </a:tblPr>
              <a:tblGrid>
                <a:gridCol w="1600550"/>
              </a:tblGrid>
              <a:tr h="0">
                <a:tc>
                  <a:txBody>
                    <a:bodyPr/>
                    <a:lstStyle/>
                    <a:p>
                      <a:pPr algn="ctr">
                        <a:spcAft>
                          <a:spcPts val="0"/>
                        </a:spcAft>
                      </a:pPr>
                      <a:r>
                        <a:rPr lang="en-GB" sz="1600" dirty="0" smtClean="0">
                          <a:effectLst/>
                        </a:rPr>
                        <a:t>WSI </a:t>
                      </a:r>
                      <a:r>
                        <a:rPr lang="en-GB" sz="1600" dirty="0">
                          <a:effectLst/>
                        </a:rPr>
                        <a:t>Series</a:t>
                      </a:r>
                      <a:endParaRPr lang="en-US" sz="1100" dirty="0">
                        <a:effectLst/>
                        <a:latin typeface="Arial"/>
                        <a:ea typeface="PMingLiU"/>
                        <a:cs typeface="Times New Roman"/>
                      </a:endParaRPr>
                    </a:p>
                  </a:txBody>
                  <a:tcPr marL="9525" marR="9525" marT="9525" marB="9525" anchor="ctr"/>
                </a:tc>
              </a:tr>
              <a:tr h="0">
                <a:tc>
                  <a:txBody>
                    <a:bodyPr/>
                    <a:lstStyle/>
                    <a:p>
                      <a:pPr algn="ctr">
                        <a:spcAft>
                          <a:spcPts val="0"/>
                        </a:spcAft>
                      </a:pPr>
                      <a:r>
                        <a:rPr lang="en-GB" sz="1600" dirty="0">
                          <a:effectLst/>
                        </a:rPr>
                        <a:t>(number)</a:t>
                      </a:r>
                      <a:endParaRPr lang="en-US" sz="1100" dirty="0">
                        <a:effectLst/>
                        <a:latin typeface="Arial"/>
                        <a:ea typeface="PMingLiU"/>
                        <a:cs typeface="Times New Roman"/>
                      </a:endParaRPr>
                    </a:p>
                  </a:txBody>
                  <a:tcPr marL="9525" marR="9525" marT="9525" marB="9525"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542377426"/>
              </p:ext>
            </p:extLst>
          </p:nvPr>
        </p:nvGraphicFramePr>
        <p:xfrm>
          <a:off x="275476" y="4652365"/>
          <a:ext cx="1456913" cy="525780"/>
        </p:xfrm>
        <a:graphic>
          <a:graphicData uri="http://schemas.openxmlformats.org/drawingml/2006/table">
            <a:tbl>
              <a:tblPr firstRow="1" firstCol="1" bandRow="1">
                <a:tableStyleId>{5C22544A-7EE6-4342-B048-85BDC9FD1C3A}</a:tableStyleId>
              </a:tblPr>
              <a:tblGrid>
                <a:gridCol w="1456913"/>
              </a:tblGrid>
              <a:tr h="0">
                <a:tc>
                  <a:txBody>
                    <a:bodyPr/>
                    <a:lstStyle/>
                    <a:p>
                      <a:pPr algn="ctr">
                        <a:spcAft>
                          <a:spcPts val="0"/>
                        </a:spcAft>
                      </a:pPr>
                      <a:r>
                        <a:rPr lang="en-GB" sz="1600" dirty="0" smtClean="0">
                          <a:effectLst/>
                        </a:rPr>
                        <a:t>Issue Number</a:t>
                      </a:r>
                      <a:endParaRPr lang="en-US" sz="1100" dirty="0">
                        <a:effectLst/>
                        <a:latin typeface="Arial"/>
                        <a:ea typeface="PMingLiU"/>
                        <a:cs typeface="Times New Roman"/>
                      </a:endParaRPr>
                    </a:p>
                  </a:txBody>
                  <a:tcPr marL="9525" marR="9525" marT="9525" marB="9525" anchor="ctr"/>
                </a:tc>
              </a:tr>
              <a:tr h="0">
                <a:tc>
                  <a:txBody>
                    <a:bodyPr/>
                    <a:lstStyle/>
                    <a:p>
                      <a:pPr algn="ctr">
                        <a:spcAft>
                          <a:spcPts val="0"/>
                        </a:spcAft>
                      </a:pPr>
                      <a:r>
                        <a:rPr lang="en-GB" sz="1600" dirty="0">
                          <a:effectLst/>
                        </a:rPr>
                        <a:t>(number)</a:t>
                      </a:r>
                      <a:endParaRPr lang="en-US" sz="1100" dirty="0">
                        <a:effectLst/>
                        <a:latin typeface="Arial"/>
                        <a:ea typeface="PMingLiU"/>
                        <a:cs typeface="Times New Roman"/>
                      </a:endParaRPr>
                    </a:p>
                  </a:txBody>
                  <a:tcPr marL="9525" marR="9525" marT="9525" marB="9525"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58233082"/>
              </p:ext>
            </p:extLst>
          </p:nvPr>
        </p:nvGraphicFramePr>
        <p:xfrm>
          <a:off x="275476" y="1521253"/>
          <a:ext cx="1590215" cy="525780"/>
        </p:xfrm>
        <a:graphic>
          <a:graphicData uri="http://schemas.openxmlformats.org/drawingml/2006/table">
            <a:tbl>
              <a:tblPr firstRow="1" firstCol="1" bandRow="1">
                <a:tableStyleId>{5C22544A-7EE6-4342-B048-85BDC9FD1C3A}</a:tableStyleId>
              </a:tblPr>
              <a:tblGrid>
                <a:gridCol w="1590215"/>
              </a:tblGrid>
              <a:tr h="0">
                <a:tc>
                  <a:txBody>
                    <a:bodyPr/>
                    <a:lstStyle/>
                    <a:p>
                      <a:pPr algn="ctr">
                        <a:spcAft>
                          <a:spcPts val="0"/>
                        </a:spcAft>
                      </a:pPr>
                      <a:r>
                        <a:rPr lang="en-GB" sz="1600" dirty="0" smtClean="0">
                          <a:effectLst/>
                        </a:rPr>
                        <a:t>Issuer of ID</a:t>
                      </a:r>
                      <a:endParaRPr lang="en-US" sz="1100" dirty="0">
                        <a:effectLst/>
                        <a:latin typeface="Arial"/>
                        <a:ea typeface="PMingLiU"/>
                        <a:cs typeface="Times New Roman"/>
                      </a:endParaRPr>
                    </a:p>
                  </a:txBody>
                  <a:tcPr marL="9525" marR="9525" marT="9525" marB="9525" anchor="ctr"/>
                </a:tc>
              </a:tr>
              <a:tr h="0">
                <a:tc>
                  <a:txBody>
                    <a:bodyPr/>
                    <a:lstStyle/>
                    <a:p>
                      <a:pPr algn="ctr">
                        <a:spcAft>
                          <a:spcPts val="0"/>
                        </a:spcAft>
                      </a:pPr>
                      <a:r>
                        <a:rPr lang="en-GB" sz="1600" dirty="0">
                          <a:effectLst/>
                        </a:rPr>
                        <a:t>(number)</a:t>
                      </a:r>
                      <a:endParaRPr lang="en-US" sz="1100" dirty="0">
                        <a:effectLst/>
                        <a:latin typeface="Arial"/>
                        <a:ea typeface="PMingLiU"/>
                        <a:cs typeface="Times New Roman"/>
                      </a:endParaRPr>
                    </a:p>
                  </a:txBody>
                  <a:tcPr marL="9525" marR="9525" marT="9525" marB="9525"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626558731"/>
              </p:ext>
            </p:extLst>
          </p:nvPr>
        </p:nvGraphicFramePr>
        <p:xfrm>
          <a:off x="243845" y="6002182"/>
          <a:ext cx="1475560" cy="525780"/>
        </p:xfrm>
        <a:graphic>
          <a:graphicData uri="http://schemas.openxmlformats.org/drawingml/2006/table">
            <a:tbl>
              <a:tblPr firstRow="1" firstCol="1" bandRow="1">
                <a:tableStyleId>{5C22544A-7EE6-4342-B048-85BDC9FD1C3A}</a:tableStyleId>
              </a:tblPr>
              <a:tblGrid>
                <a:gridCol w="1475560"/>
              </a:tblGrid>
              <a:tr h="0">
                <a:tc>
                  <a:txBody>
                    <a:bodyPr/>
                    <a:lstStyle/>
                    <a:p>
                      <a:pPr algn="ctr">
                        <a:spcAft>
                          <a:spcPts val="0"/>
                        </a:spcAft>
                      </a:pPr>
                      <a:r>
                        <a:rPr lang="en-GB" sz="1600" dirty="0">
                          <a:effectLst/>
                        </a:rPr>
                        <a:t>Local </a:t>
                      </a:r>
                      <a:r>
                        <a:rPr lang="en-GB" sz="1600" dirty="0" smtClean="0">
                          <a:effectLst/>
                        </a:rPr>
                        <a:t>ID</a:t>
                      </a:r>
                      <a:endParaRPr lang="en-US" sz="1100" dirty="0">
                        <a:effectLst/>
                        <a:latin typeface="Arial"/>
                        <a:ea typeface="PMingLiU"/>
                        <a:cs typeface="Times New Roman"/>
                      </a:endParaRPr>
                    </a:p>
                  </a:txBody>
                  <a:tcPr marL="9525" marR="9525" marT="9525" marB="9525" anchor="ctr"/>
                </a:tc>
              </a:tr>
              <a:tr h="0">
                <a:tc>
                  <a:txBody>
                    <a:bodyPr/>
                    <a:lstStyle/>
                    <a:p>
                      <a:pPr algn="ctr">
                        <a:spcAft>
                          <a:spcPts val="0"/>
                        </a:spcAft>
                      </a:pPr>
                      <a:r>
                        <a:rPr lang="en-GB" sz="1600" dirty="0">
                          <a:effectLst/>
                        </a:rPr>
                        <a:t>(characters)</a:t>
                      </a:r>
                      <a:endParaRPr lang="en-US" sz="1100" dirty="0">
                        <a:effectLst/>
                        <a:latin typeface="Arial"/>
                        <a:ea typeface="PMingLiU"/>
                        <a:cs typeface="Times New Roman"/>
                      </a:endParaRPr>
                    </a:p>
                  </a:txBody>
                  <a:tcPr marL="9525" marR="9525" marT="9525" marB="9525" anchor="ctr"/>
                </a:tc>
              </a:tr>
            </a:tbl>
          </a:graphicData>
        </a:graphic>
      </p:graphicFrame>
      <p:sp>
        <p:nvSpPr>
          <p:cNvPr id="7" name="Diamond 6"/>
          <p:cNvSpPr/>
          <p:nvPr/>
        </p:nvSpPr>
        <p:spPr>
          <a:xfrm>
            <a:off x="2013504" y="1234797"/>
            <a:ext cx="2903476" cy="1104898"/>
          </a:xfrm>
          <a:prstGeom prst="diamond">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300" dirty="0" smtClean="0">
                <a:solidFill>
                  <a:schemeClr val="tx1"/>
                </a:solidFill>
              </a:rPr>
              <a:t>Station </a:t>
            </a:r>
            <a:r>
              <a:rPr lang="en-US" sz="1300" dirty="0">
                <a:solidFill>
                  <a:schemeClr val="tx1"/>
                </a:solidFill>
              </a:rPr>
              <a:t>already has </a:t>
            </a:r>
            <a:r>
              <a:rPr lang="en-US" sz="1300" dirty="0" smtClean="0">
                <a:solidFill>
                  <a:schemeClr val="tx1"/>
                </a:solidFill>
              </a:rPr>
              <a:t>a WMO </a:t>
            </a:r>
            <a:r>
              <a:rPr lang="en-US" sz="1300" dirty="0" err="1" smtClean="0">
                <a:solidFill>
                  <a:schemeClr val="tx1"/>
                </a:solidFill>
              </a:rPr>
              <a:t>Programme</a:t>
            </a:r>
            <a:r>
              <a:rPr lang="en-US" sz="1300" dirty="0" smtClean="0">
                <a:solidFill>
                  <a:schemeClr val="tx1"/>
                </a:solidFill>
              </a:rPr>
              <a:t> </a:t>
            </a:r>
            <a:r>
              <a:rPr lang="en-US" sz="1300" dirty="0">
                <a:solidFill>
                  <a:schemeClr val="tx1"/>
                </a:solidFill>
              </a:rPr>
              <a:t>ID</a:t>
            </a:r>
            <a:r>
              <a:rPr lang="en-US" sz="1300" dirty="0" smtClean="0">
                <a:solidFill>
                  <a:schemeClr val="tx1"/>
                </a:solidFill>
              </a:rPr>
              <a:t>?</a:t>
            </a:r>
            <a:endParaRPr lang="en-US" sz="1300" dirty="0">
              <a:solidFill>
                <a:schemeClr val="tx1"/>
              </a:solidFill>
            </a:endParaRPr>
          </a:p>
        </p:txBody>
      </p:sp>
      <p:sp>
        <p:nvSpPr>
          <p:cNvPr id="64" name="Freeform 63"/>
          <p:cNvSpPr/>
          <p:nvPr/>
        </p:nvSpPr>
        <p:spPr>
          <a:xfrm>
            <a:off x="1548797" y="3123566"/>
            <a:ext cx="528143" cy="350811"/>
          </a:xfrm>
          <a:custGeom>
            <a:avLst/>
            <a:gdLst>
              <a:gd name="connsiteX0" fmla="*/ 0 w 966706"/>
              <a:gd name="connsiteY0" fmla="*/ 65162 h 651616"/>
              <a:gd name="connsiteX1" fmla="*/ 65162 w 966706"/>
              <a:gd name="connsiteY1" fmla="*/ 0 h 651616"/>
              <a:gd name="connsiteX2" fmla="*/ 901544 w 966706"/>
              <a:gd name="connsiteY2" fmla="*/ 0 h 651616"/>
              <a:gd name="connsiteX3" fmla="*/ 966706 w 966706"/>
              <a:gd name="connsiteY3" fmla="*/ 65162 h 651616"/>
              <a:gd name="connsiteX4" fmla="*/ 966706 w 966706"/>
              <a:gd name="connsiteY4" fmla="*/ 586454 h 651616"/>
              <a:gd name="connsiteX5" fmla="*/ 901544 w 966706"/>
              <a:gd name="connsiteY5" fmla="*/ 651616 h 651616"/>
              <a:gd name="connsiteX6" fmla="*/ 65162 w 966706"/>
              <a:gd name="connsiteY6" fmla="*/ 651616 h 651616"/>
              <a:gd name="connsiteX7" fmla="*/ 0 w 966706"/>
              <a:gd name="connsiteY7" fmla="*/ 586454 h 651616"/>
              <a:gd name="connsiteX8" fmla="*/ 0 w 966706"/>
              <a:gd name="connsiteY8" fmla="*/ 65162 h 65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6706" h="651616">
                <a:moveTo>
                  <a:pt x="0" y="65162"/>
                </a:moveTo>
                <a:cubicBezTo>
                  <a:pt x="0" y="29174"/>
                  <a:pt x="29174" y="0"/>
                  <a:pt x="65162" y="0"/>
                </a:cubicBezTo>
                <a:lnTo>
                  <a:pt x="901544" y="0"/>
                </a:lnTo>
                <a:cubicBezTo>
                  <a:pt x="937532" y="0"/>
                  <a:pt x="966706" y="29174"/>
                  <a:pt x="966706" y="65162"/>
                </a:cubicBezTo>
                <a:lnTo>
                  <a:pt x="966706" y="586454"/>
                </a:lnTo>
                <a:cubicBezTo>
                  <a:pt x="966706" y="622442"/>
                  <a:pt x="937532" y="651616"/>
                  <a:pt x="901544" y="651616"/>
                </a:cubicBezTo>
                <a:lnTo>
                  <a:pt x="65162" y="651616"/>
                </a:lnTo>
                <a:cubicBezTo>
                  <a:pt x="29174" y="651616"/>
                  <a:pt x="0" y="622442"/>
                  <a:pt x="0" y="586454"/>
                </a:cubicBezTo>
                <a:lnTo>
                  <a:pt x="0" y="65162"/>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805" tIns="53375" rIns="64805" bIns="53375" numCol="1" spcCol="1270" anchor="ctr" anchorCtr="0">
            <a:noAutofit/>
          </a:bodyPr>
          <a:lstStyle/>
          <a:p>
            <a:pPr lvl="0" algn="ctr" defTabSz="800100">
              <a:lnSpc>
                <a:spcPct val="90000"/>
              </a:lnSpc>
              <a:spcBef>
                <a:spcPct val="0"/>
              </a:spcBef>
              <a:spcAft>
                <a:spcPct val="35000"/>
              </a:spcAft>
            </a:pPr>
            <a:r>
              <a:rPr lang="fr-CH" sz="1300" kern="1200" dirty="0" smtClean="0">
                <a:solidFill>
                  <a:schemeClr val="tx1"/>
                </a:solidFill>
              </a:rPr>
              <a:t>NO</a:t>
            </a:r>
            <a:endParaRPr lang="en-US" sz="1300" kern="1200" dirty="0">
              <a:solidFill>
                <a:schemeClr val="tx1"/>
              </a:solidFill>
            </a:endParaRPr>
          </a:p>
        </p:txBody>
      </p:sp>
      <p:sp>
        <p:nvSpPr>
          <p:cNvPr id="65" name="Freeform 64"/>
          <p:cNvSpPr/>
          <p:nvPr/>
        </p:nvSpPr>
        <p:spPr>
          <a:xfrm>
            <a:off x="4849981" y="3139131"/>
            <a:ext cx="481240" cy="338380"/>
          </a:xfrm>
          <a:custGeom>
            <a:avLst/>
            <a:gdLst>
              <a:gd name="connsiteX0" fmla="*/ 0 w 709685"/>
              <a:gd name="connsiteY0" fmla="*/ 42126 h 421260"/>
              <a:gd name="connsiteX1" fmla="*/ 42126 w 709685"/>
              <a:gd name="connsiteY1" fmla="*/ 0 h 421260"/>
              <a:gd name="connsiteX2" fmla="*/ 667559 w 709685"/>
              <a:gd name="connsiteY2" fmla="*/ 0 h 421260"/>
              <a:gd name="connsiteX3" fmla="*/ 709685 w 709685"/>
              <a:gd name="connsiteY3" fmla="*/ 42126 h 421260"/>
              <a:gd name="connsiteX4" fmla="*/ 709685 w 709685"/>
              <a:gd name="connsiteY4" fmla="*/ 379134 h 421260"/>
              <a:gd name="connsiteX5" fmla="*/ 667559 w 709685"/>
              <a:gd name="connsiteY5" fmla="*/ 421260 h 421260"/>
              <a:gd name="connsiteX6" fmla="*/ 42126 w 709685"/>
              <a:gd name="connsiteY6" fmla="*/ 421260 h 421260"/>
              <a:gd name="connsiteX7" fmla="*/ 0 w 709685"/>
              <a:gd name="connsiteY7" fmla="*/ 379134 h 421260"/>
              <a:gd name="connsiteX8" fmla="*/ 0 w 709685"/>
              <a:gd name="connsiteY8" fmla="*/ 42126 h 42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685" h="421260">
                <a:moveTo>
                  <a:pt x="0" y="42126"/>
                </a:moveTo>
                <a:cubicBezTo>
                  <a:pt x="0" y="18860"/>
                  <a:pt x="18860" y="0"/>
                  <a:pt x="42126" y="0"/>
                </a:cubicBezTo>
                <a:lnTo>
                  <a:pt x="667559" y="0"/>
                </a:lnTo>
                <a:cubicBezTo>
                  <a:pt x="690825" y="0"/>
                  <a:pt x="709685" y="18860"/>
                  <a:pt x="709685" y="42126"/>
                </a:cubicBezTo>
                <a:lnTo>
                  <a:pt x="709685" y="379134"/>
                </a:lnTo>
                <a:cubicBezTo>
                  <a:pt x="709685" y="402400"/>
                  <a:pt x="690825" y="421260"/>
                  <a:pt x="667559" y="421260"/>
                </a:cubicBezTo>
                <a:lnTo>
                  <a:pt x="42126" y="421260"/>
                </a:lnTo>
                <a:cubicBezTo>
                  <a:pt x="18860" y="421260"/>
                  <a:pt x="0" y="402400"/>
                  <a:pt x="0" y="379134"/>
                </a:cubicBezTo>
                <a:lnTo>
                  <a:pt x="0" y="42126"/>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138" tIns="50438" rIns="63138" bIns="50438" numCol="1" spcCol="1270" anchor="ctr" anchorCtr="0">
            <a:noAutofit/>
          </a:bodyPr>
          <a:lstStyle/>
          <a:p>
            <a:pPr lvl="0" algn="ctr" defTabSz="889000">
              <a:lnSpc>
                <a:spcPct val="90000"/>
              </a:lnSpc>
              <a:spcBef>
                <a:spcPct val="0"/>
              </a:spcBef>
              <a:spcAft>
                <a:spcPct val="35000"/>
              </a:spcAft>
            </a:pPr>
            <a:r>
              <a:rPr lang="fr-CH" sz="1300" kern="1200" dirty="0" smtClean="0">
                <a:solidFill>
                  <a:schemeClr val="tx1"/>
                </a:solidFill>
              </a:rPr>
              <a:t>YES</a:t>
            </a:r>
            <a:endParaRPr lang="en-US" sz="1300" kern="1200" dirty="0">
              <a:solidFill>
                <a:schemeClr val="tx1"/>
              </a:solidFill>
            </a:endParaRPr>
          </a:p>
        </p:txBody>
      </p:sp>
      <p:cxnSp>
        <p:nvCxnSpPr>
          <p:cNvPr id="66" name="Straight Arrow Connector 65"/>
          <p:cNvCxnSpPr/>
          <p:nvPr/>
        </p:nvCxnSpPr>
        <p:spPr>
          <a:xfrm>
            <a:off x="5331221" y="3342617"/>
            <a:ext cx="490669"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67" name="Diamond 66"/>
          <p:cNvSpPr/>
          <p:nvPr/>
        </p:nvSpPr>
        <p:spPr>
          <a:xfrm>
            <a:off x="2078178" y="2850285"/>
            <a:ext cx="2741812" cy="897375"/>
          </a:xfrm>
          <a:prstGeom prst="diamond">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CH" sz="1300" dirty="0" err="1">
                <a:solidFill>
                  <a:schemeClr val="tx1"/>
                </a:solidFill>
              </a:rPr>
              <a:t>Territory</a:t>
            </a:r>
            <a:r>
              <a:rPr lang="fr-CH" sz="1300" dirty="0">
                <a:solidFill>
                  <a:schemeClr val="tx1"/>
                </a:solidFill>
              </a:rPr>
              <a:t> has </a:t>
            </a:r>
            <a:r>
              <a:rPr lang="fr-CH" sz="1300" dirty="0" smtClean="0">
                <a:solidFill>
                  <a:schemeClr val="tx1"/>
                </a:solidFill>
              </a:rPr>
              <a:t>an </a:t>
            </a:r>
            <a:r>
              <a:rPr lang="fr-CH" sz="1300" dirty="0">
                <a:solidFill>
                  <a:schemeClr val="tx1"/>
                </a:solidFill>
              </a:rPr>
              <a:t>ISO 3166-1 </a:t>
            </a:r>
            <a:r>
              <a:rPr lang="fr-CH" sz="1300" dirty="0" smtClean="0">
                <a:solidFill>
                  <a:schemeClr val="tx1"/>
                </a:solidFill>
              </a:rPr>
              <a:t>code?</a:t>
            </a:r>
            <a:endParaRPr lang="en-US" sz="1300" dirty="0">
              <a:solidFill>
                <a:schemeClr val="tx1"/>
              </a:solidFill>
            </a:endParaRPr>
          </a:p>
        </p:txBody>
      </p:sp>
      <p:sp>
        <p:nvSpPr>
          <p:cNvPr id="78" name="Freeform 77"/>
          <p:cNvSpPr/>
          <p:nvPr/>
        </p:nvSpPr>
        <p:spPr>
          <a:xfrm flipH="1">
            <a:off x="2346305" y="5392122"/>
            <a:ext cx="649877" cy="322853"/>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300" dirty="0" smtClean="0">
                <a:solidFill>
                  <a:schemeClr val="tx1"/>
                </a:solidFill>
              </a:rPr>
              <a:t>Use "0"</a:t>
            </a:r>
            <a:endParaRPr lang="en-US" sz="1300" dirty="0">
              <a:solidFill>
                <a:schemeClr val="tx1"/>
              </a:solidFill>
            </a:endParaRPr>
          </a:p>
        </p:txBody>
      </p:sp>
      <p:cxnSp>
        <p:nvCxnSpPr>
          <p:cNvPr id="79" name="Straight Arrow Connector 78"/>
          <p:cNvCxnSpPr/>
          <p:nvPr/>
        </p:nvCxnSpPr>
        <p:spPr>
          <a:xfrm>
            <a:off x="2624853" y="5134993"/>
            <a:ext cx="0" cy="26907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80" name="Freeform 79"/>
          <p:cNvSpPr/>
          <p:nvPr/>
        </p:nvSpPr>
        <p:spPr>
          <a:xfrm>
            <a:off x="2360782" y="4782493"/>
            <a:ext cx="528143" cy="350811"/>
          </a:xfrm>
          <a:custGeom>
            <a:avLst/>
            <a:gdLst>
              <a:gd name="connsiteX0" fmla="*/ 0 w 966706"/>
              <a:gd name="connsiteY0" fmla="*/ 65162 h 651616"/>
              <a:gd name="connsiteX1" fmla="*/ 65162 w 966706"/>
              <a:gd name="connsiteY1" fmla="*/ 0 h 651616"/>
              <a:gd name="connsiteX2" fmla="*/ 901544 w 966706"/>
              <a:gd name="connsiteY2" fmla="*/ 0 h 651616"/>
              <a:gd name="connsiteX3" fmla="*/ 966706 w 966706"/>
              <a:gd name="connsiteY3" fmla="*/ 65162 h 651616"/>
              <a:gd name="connsiteX4" fmla="*/ 966706 w 966706"/>
              <a:gd name="connsiteY4" fmla="*/ 586454 h 651616"/>
              <a:gd name="connsiteX5" fmla="*/ 901544 w 966706"/>
              <a:gd name="connsiteY5" fmla="*/ 651616 h 651616"/>
              <a:gd name="connsiteX6" fmla="*/ 65162 w 966706"/>
              <a:gd name="connsiteY6" fmla="*/ 651616 h 651616"/>
              <a:gd name="connsiteX7" fmla="*/ 0 w 966706"/>
              <a:gd name="connsiteY7" fmla="*/ 586454 h 651616"/>
              <a:gd name="connsiteX8" fmla="*/ 0 w 966706"/>
              <a:gd name="connsiteY8" fmla="*/ 65162 h 65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6706" h="651616">
                <a:moveTo>
                  <a:pt x="0" y="65162"/>
                </a:moveTo>
                <a:cubicBezTo>
                  <a:pt x="0" y="29174"/>
                  <a:pt x="29174" y="0"/>
                  <a:pt x="65162" y="0"/>
                </a:cubicBezTo>
                <a:lnTo>
                  <a:pt x="901544" y="0"/>
                </a:lnTo>
                <a:cubicBezTo>
                  <a:pt x="937532" y="0"/>
                  <a:pt x="966706" y="29174"/>
                  <a:pt x="966706" y="65162"/>
                </a:cubicBezTo>
                <a:lnTo>
                  <a:pt x="966706" y="586454"/>
                </a:lnTo>
                <a:cubicBezTo>
                  <a:pt x="966706" y="622442"/>
                  <a:pt x="937532" y="651616"/>
                  <a:pt x="901544" y="651616"/>
                </a:cubicBezTo>
                <a:lnTo>
                  <a:pt x="65162" y="651616"/>
                </a:lnTo>
                <a:cubicBezTo>
                  <a:pt x="29174" y="651616"/>
                  <a:pt x="0" y="622442"/>
                  <a:pt x="0" y="586454"/>
                </a:cubicBezTo>
                <a:lnTo>
                  <a:pt x="0" y="65162"/>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805" tIns="53375" rIns="64805" bIns="53375" numCol="1" spcCol="1270" anchor="ctr" anchorCtr="0">
            <a:noAutofit/>
          </a:bodyPr>
          <a:lstStyle/>
          <a:p>
            <a:pPr lvl="0" algn="ctr" defTabSz="800100">
              <a:lnSpc>
                <a:spcPct val="90000"/>
              </a:lnSpc>
              <a:spcBef>
                <a:spcPct val="0"/>
              </a:spcBef>
              <a:spcAft>
                <a:spcPct val="35000"/>
              </a:spcAft>
            </a:pPr>
            <a:r>
              <a:rPr lang="fr-CH" sz="1300" kern="1200" dirty="0" smtClean="0">
                <a:solidFill>
                  <a:schemeClr val="tx1"/>
                </a:solidFill>
              </a:rPr>
              <a:t>NO</a:t>
            </a:r>
            <a:endParaRPr lang="en-US" sz="1300" kern="1200" dirty="0">
              <a:solidFill>
                <a:schemeClr val="tx1"/>
              </a:solidFill>
            </a:endParaRPr>
          </a:p>
        </p:txBody>
      </p:sp>
      <p:sp>
        <p:nvSpPr>
          <p:cNvPr id="81" name="Freeform 80"/>
          <p:cNvSpPr/>
          <p:nvPr/>
        </p:nvSpPr>
        <p:spPr>
          <a:xfrm>
            <a:off x="6438603" y="4796613"/>
            <a:ext cx="481240" cy="338380"/>
          </a:xfrm>
          <a:custGeom>
            <a:avLst/>
            <a:gdLst>
              <a:gd name="connsiteX0" fmla="*/ 0 w 709685"/>
              <a:gd name="connsiteY0" fmla="*/ 42126 h 421260"/>
              <a:gd name="connsiteX1" fmla="*/ 42126 w 709685"/>
              <a:gd name="connsiteY1" fmla="*/ 0 h 421260"/>
              <a:gd name="connsiteX2" fmla="*/ 667559 w 709685"/>
              <a:gd name="connsiteY2" fmla="*/ 0 h 421260"/>
              <a:gd name="connsiteX3" fmla="*/ 709685 w 709685"/>
              <a:gd name="connsiteY3" fmla="*/ 42126 h 421260"/>
              <a:gd name="connsiteX4" fmla="*/ 709685 w 709685"/>
              <a:gd name="connsiteY4" fmla="*/ 379134 h 421260"/>
              <a:gd name="connsiteX5" fmla="*/ 667559 w 709685"/>
              <a:gd name="connsiteY5" fmla="*/ 421260 h 421260"/>
              <a:gd name="connsiteX6" fmla="*/ 42126 w 709685"/>
              <a:gd name="connsiteY6" fmla="*/ 421260 h 421260"/>
              <a:gd name="connsiteX7" fmla="*/ 0 w 709685"/>
              <a:gd name="connsiteY7" fmla="*/ 379134 h 421260"/>
              <a:gd name="connsiteX8" fmla="*/ 0 w 709685"/>
              <a:gd name="connsiteY8" fmla="*/ 42126 h 42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685" h="421260">
                <a:moveTo>
                  <a:pt x="0" y="42126"/>
                </a:moveTo>
                <a:cubicBezTo>
                  <a:pt x="0" y="18860"/>
                  <a:pt x="18860" y="0"/>
                  <a:pt x="42126" y="0"/>
                </a:cubicBezTo>
                <a:lnTo>
                  <a:pt x="667559" y="0"/>
                </a:lnTo>
                <a:cubicBezTo>
                  <a:pt x="690825" y="0"/>
                  <a:pt x="709685" y="18860"/>
                  <a:pt x="709685" y="42126"/>
                </a:cubicBezTo>
                <a:lnTo>
                  <a:pt x="709685" y="379134"/>
                </a:lnTo>
                <a:cubicBezTo>
                  <a:pt x="709685" y="402400"/>
                  <a:pt x="690825" y="421260"/>
                  <a:pt x="667559" y="421260"/>
                </a:cubicBezTo>
                <a:lnTo>
                  <a:pt x="42126" y="421260"/>
                </a:lnTo>
                <a:cubicBezTo>
                  <a:pt x="18860" y="421260"/>
                  <a:pt x="0" y="402400"/>
                  <a:pt x="0" y="379134"/>
                </a:cubicBezTo>
                <a:lnTo>
                  <a:pt x="0" y="42126"/>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138" tIns="50438" rIns="63138" bIns="50438" numCol="1" spcCol="1270" anchor="ctr" anchorCtr="0">
            <a:noAutofit/>
          </a:bodyPr>
          <a:lstStyle/>
          <a:p>
            <a:pPr lvl="0" algn="ctr" defTabSz="889000">
              <a:lnSpc>
                <a:spcPct val="90000"/>
              </a:lnSpc>
              <a:spcBef>
                <a:spcPct val="0"/>
              </a:spcBef>
              <a:spcAft>
                <a:spcPct val="35000"/>
              </a:spcAft>
            </a:pPr>
            <a:r>
              <a:rPr lang="fr-CH" sz="1300" kern="1200" dirty="0" smtClean="0">
                <a:solidFill>
                  <a:schemeClr val="tx1"/>
                </a:solidFill>
              </a:rPr>
              <a:t>YES</a:t>
            </a:r>
            <a:endParaRPr lang="en-US" sz="1300" kern="1200" dirty="0">
              <a:solidFill>
                <a:schemeClr val="tx1"/>
              </a:solidFill>
            </a:endParaRPr>
          </a:p>
        </p:txBody>
      </p:sp>
      <p:cxnSp>
        <p:nvCxnSpPr>
          <p:cNvPr id="82" name="Straight Arrow Connector 81"/>
          <p:cNvCxnSpPr/>
          <p:nvPr/>
        </p:nvCxnSpPr>
        <p:spPr>
          <a:xfrm>
            <a:off x="6662597" y="5134993"/>
            <a:ext cx="0" cy="25712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83" name="Diamond 82"/>
          <p:cNvSpPr/>
          <p:nvPr/>
        </p:nvSpPr>
        <p:spPr>
          <a:xfrm>
            <a:off x="2892880" y="4425546"/>
            <a:ext cx="3553585" cy="1063888"/>
          </a:xfrm>
          <a:prstGeom prst="diamond">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CH" sz="1300" dirty="0" err="1" smtClean="0">
                <a:solidFill>
                  <a:schemeClr val="tx1"/>
                </a:solidFill>
              </a:rPr>
              <a:t>Territory</a:t>
            </a:r>
            <a:r>
              <a:rPr lang="fr-CH" sz="1300" dirty="0" smtClean="0">
                <a:solidFill>
                  <a:schemeClr val="tx1"/>
                </a:solidFill>
              </a:rPr>
              <a:t> has </a:t>
            </a:r>
            <a:r>
              <a:rPr lang="fr-CH" sz="1300" dirty="0" err="1" smtClean="0">
                <a:solidFill>
                  <a:schemeClr val="tx1"/>
                </a:solidFill>
              </a:rPr>
              <a:t>defined</a:t>
            </a:r>
            <a:r>
              <a:rPr lang="fr-CH" sz="1300" dirty="0" smtClean="0">
                <a:solidFill>
                  <a:schemeClr val="tx1"/>
                </a:solidFill>
              </a:rPr>
              <a:t> </a:t>
            </a:r>
            <a:r>
              <a:rPr lang="fr-CH" sz="1300" dirty="0" err="1" smtClean="0">
                <a:solidFill>
                  <a:schemeClr val="tx1"/>
                </a:solidFill>
              </a:rPr>
              <a:t>its</a:t>
            </a:r>
            <a:r>
              <a:rPr lang="fr-CH" sz="1300" dirty="0" smtClean="0">
                <a:solidFill>
                  <a:schemeClr val="tx1"/>
                </a:solidFill>
              </a:rPr>
              <a:t> </a:t>
            </a:r>
            <a:r>
              <a:rPr lang="fr-CH" sz="1300" dirty="0" err="1" smtClean="0">
                <a:solidFill>
                  <a:schemeClr val="tx1"/>
                </a:solidFill>
              </a:rPr>
              <a:t>procedures</a:t>
            </a:r>
            <a:r>
              <a:rPr lang="fr-CH" sz="1300" dirty="0" smtClean="0">
                <a:solidFill>
                  <a:schemeClr val="tx1"/>
                </a:solidFill>
              </a:rPr>
              <a:t> </a:t>
            </a:r>
            <a:r>
              <a:rPr lang="fr-CH" sz="1300" dirty="0">
                <a:solidFill>
                  <a:schemeClr val="tx1"/>
                </a:solidFill>
              </a:rPr>
              <a:t>for </a:t>
            </a:r>
            <a:r>
              <a:rPr lang="fr-CH" sz="1300" dirty="0" smtClean="0">
                <a:solidFill>
                  <a:schemeClr val="tx1"/>
                </a:solidFill>
              </a:rPr>
              <a:t>Issue </a:t>
            </a:r>
            <a:r>
              <a:rPr lang="fr-CH" sz="1300" dirty="0" err="1" smtClean="0">
                <a:solidFill>
                  <a:schemeClr val="tx1"/>
                </a:solidFill>
              </a:rPr>
              <a:t>Number</a:t>
            </a:r>
            <a:r>
              <a:rPr lang="fr-CH" sz="1300" dirty="0" smtClean="0">
                <a:solidFill>
                  <a:schemeClr val="tx1"/>
                </a:solidFill>
              </a:rPr>
              <a:t> </a:t>
            </a:r>
            <a:r>
              <a:rPr lang="fr-CH" sz="1300" dirty="0">
                <a:solidFill>
                  <a:schemeClr val="tx1"/>
                </a:solidFill>
              </a:rPr>
              <a:t>and </a:t>
            </a:r>
            <a:r>
              <a:rPr lang="fr-CH" sz="1300" dirty="0" smtClean="0">
                <a:solidFill>
                  <a:schemeClr val="tx1"/>
                </a:solidFill>
              </a:rPr>
              <a:t>Local ID?</a:t>
            </a:r>
            <a:endParaRPr lang="en-US" sz="1300" dirty="0">
              <a:solidFill>
                <a:schemeClr val="tx1"/>
              </a:solidFill>
            </a:endParaRPr>
          </a:p>
        </p:txBody>
      </p:sp>
      <p:cxnSp>
        <p:nvCxnSpPr>
          <p:cNvPr id="84" name="Straight Arrow Connector 83"/>
          <p:cNvCxnSpPr>
            <a:endCxn id="83" idx="0"/>
          </p:cNvCxnSpPr>
          <p:nvPr/>
        </p:nvCxnSpPr>
        <p:spPr>
          <a:xfrm flipH="1">
            <a:off x="4669673" y="3635552"/>
            <a:ext cx="1648000" cy="789994"/>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sp>
        <p:nvSpPr>
          <p:cNvPr id="99" name="Freeform 98"/>
          <p:cNvSpPr/>
          <p:nvPr/>
        </p:nvSpPr>
        <p:spPr>
          <a:xfrm>
            <a:off x="6126420" y="5383809"/>
            <a:ext cx="893544" cy="331166"/>
          </a:xfrm>
          <a:custGeom>
            <a:avLst/>
            <a:gdLst>
              <a:gd name="connsiteX0" fmla="*/ 0 w 709685"/>
              <a:gd name="connsiteY0" fmla="*/ 42126 h 421260"/>
              <a:gd name="connsiteX1" fmla="*/ 42126 w 709685"/>
              <a:gd name="connsiteY1" fmla="*/ 0 h 421260"/>
              <a:gd name="connsiteX2" fmla="*/ 667559 w 709685"/>
              <a:gd name="connsiteY2" fmla="*/ 0 h 421260"/>
              <a:gd name="connsiteX3" fmla="*/ 709685 w 709685"/>
              <a:gd name="connsiteY3" fmla="*/ 42126 h 421260"/>
              <a:gd name="connsiteX4" fmla="*/ 709685 w 709685"/>
              <a:gd name="connsiteY4" fmla="*/ 379134 h 421260"/>
              <a:gd name="connsiteX5" fmla="*/ 667559 w 709685"/>
              <a:gd name="connsiteY5" fmla="*/ 421260 h 421260"/>
              <a:gd name="connsiteX6" fmla="*/ 42126 w 709685"/>
              <a:gd name="connsiteY6" fmla="*/ 421260 h 421260"/>
              <a:gd name="connsiteX7" fmla="*/ 0 w 709685"/>
              <a:gd name="connsiteY7" fmla="*/ 379134 h 421260"/>
              <a:gd name="connsiteX8" fmla="*/ 0 w 709685"/>
              <a:gd name="connsiteY8" fmla="*/ 42126 h 42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685" h="421260">
                <a:moveTo>
                  <a:pt x="0" y="42126"/>
                </a:moveTo>
                <a:cubicBezTo>
                  <a:pt x="0" y="18860"/>
                  <a:pt x="18860" y="0"/>
                  <a:pt x="42126" y="0"/>
                </a:cubicBezTo>
                <a:lnTo>
                  <a:pt x="667559" y="0"/>
                </a:lnTo>
                <a:cubicBezTo>
                  <a:pt x="690825" y="0"/>
                  <a:pt x="709685" y="18860"/>
                  <a:pt x="709685" y="42126"/>
                </a:cubicBezTo>
                <a:lnTo>
                  <a:pt x="709685" y="379134"/>
                </a:lnTo>
                <a:cubicBezTo>
                  <a:pt x="709685" y="402400"/>
                  <a:pt x="690825" y="421260"/>
                  <a:pt x="667559" y="421260"/>
                </a:cubicBezTo>
                <a:lnTo>
                  <a:pt x="42126" y="421260"/>
                </a:lnTo>
                <a:cubicBezTo>
                  <a:pt x="18860" y="421260"/>
                  <a:pt x="0" y="402400"/>
                  <a:pt x="0" y="379134"/>
                </a:cubicBezTo>
                <a:lnTo>
                  <a:pt x="0" y="42126"/>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138" tIns="50438" rIns="63138" bIns="50438" numCol="1" spcCol="1270" anchor="ctr" anchorCtr="0">
            <a:noAutofit/>
          </a:bodyPr>
          <a:lstStyle/>
          <a:p>
            <a:pPr lvl="0" algn="ctr" defTabSz="889000">
              <a:lnSpc>
                <a:spcPct val="90000"/>
              </a:lnSpc>
              <a:spcBef>
                <a:spcPct val="0"/>
              </a:spcBef>
              <a:spcAft>
                <a:spcPct val="35000"/>
              </a:spcAft>
            </a:pPr>
            <a:r>
              <a:rPr lang="fr-CH" sz="1300" dirty="0" smtClean="0">
                <a:solidFill>
                  <a:schemeClr val="tx1"/>
                </a:solidFill>
              </a:rPr>
              <a:t>Use </a:t>
            </a:r>
            <a:r>
              <a:rPr lang="fr-CH" sz="1300" dirty="0" err="1" smtClean="0">
                <a:solidFill>
                  <a:schemeClr val="tx1"/>
                </a:solidFill>
              </a:rPr>
              <a:t>them</a:t>
            </a:r>
            <a:r>
              <a:rPr lang="fr-CH" sz="1300" dirty="0" smtClean="0">
                <a:solidFill>
                  <a:schemeClr val="tx1"/>
                </a:solidFill>
              </a:rPr>
              <a:t>!</a:t>
            </a:r>
            <a:endParaRPr lang="en-US" sz="1300" kern="1200" dirty="0">
              <a:solidFill>
                <a:schemeClr val="tx1"/>
              </a:solidFill>
            </a:endParaRPr>
          </a:p>
        </p:txBody>
      </p:sp>
      <p:cxnSp>
        <p:nvCxnSpPr>
          <p:cNvPr id="104" name="Straight Arrow Connector 103"/>
          <p:cNvCxnSpPr>
            <a:endCxn id="83" idx="0"/>
          </p:cNvCxnSpPr>
          <p:nvPr/>
        </p:nvCxnSpPr>
        <p:spPr>
          <a:xfrm>
            <a:off x="3487188" y="4094510"/>
            <a:ext cx="1182485" cy="331036"/>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sp>
        <p:nvSpPr>
          <p:cNvPr id="120" name="Freeform 119"/>
          <p:cNvSpPr/>
          <p:nvPr/>
        </p:nvSpPr>
        <p:spPr>
          <a:xfrm>
            <a:off x="185654" y="4347557"/>
            <a:ext cx="8776783" cy="1571495"/>
          </a:xfrm>
          <a:custGeom>
            <a:avLst/>
            <a:gdLst>
              <a:gd name="connsiteX0" fmla="*/ 0 w 2227064"/>
              <a:gd name="connsiteY0" fmla="*/ 222706 h 4267200"/>
              <a:gd name="connsiteX1" fmla="*/ 222706 w 2227064"/>
              <a:gd name="connsiteY1" fmla="*/ 0 h 4267200"/>
              <a:gd name="connsiteX2" fmla="*/ 2004358 w 2227064"/>
              <a:gd name="connsiteY2" fmla="*/ 0 h 4267200"/>
              <a:gd name="connsiteX3" fmla="*/ 2227064 w 2227064"/>
              <a:gd name="connsiteY3" fmla="*/ 222706 h 4267200"/>
              <a:gd name="connsiteX4" fmla="*/ 2227064 w 2227064"/>
              <a:gd name="connsiteY4" fmla="*/ 4044494 h 4267200"/>
              <a:gd name="connsiteX5" fmla="*/ 2004358 w 2227064"/>
              <a:gd name="connsiteY5" fmla="*/ 4267200 h 4267200"/>
              <a:gd name="connsiteX6" fmla="*/ 222706 w 2227064"/>
              <a:gd name="connsiteY6" fmla="*/ 4267200 h 4267200"/>
              <a:gd name="connsiteX7" fmla="*/ 0 w 2227064"/>
              <a:gd name="connsiteY7" fmla="*/ 4044494 h 4267200"/>
              <a:gd name="connsiteX8" fmla="*/ 0 w 2227064"/>
              <a:gd name="connsiteY8" fmla="*/ 222706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64" h="4267200">
                <a:moveTo>
                  <a:pt x="0" y="222706"/>
                </a:moveTo>
                <a:cubicBezTo>
                  <a:pt x="0" y="99709"/>
                  <a:pt x="99709" y="0"/>
                  <a:pt x="222706" y="0"/>
                </a:cubicBezTo>
                <a:lnTo>
                  <a:pt x="2004358" y="0"/>
                </a:lnTo>
                <a:cubicBezTo>
                  <a:pt x="2127355" y="0"/>
                  <a:pt x="2227064" y="99709"/>
                  <a:pt x="2227064" y="222706"/>
                </a:cubicBezTo>
                <a:lnTo>
                  <a:pt x="2227064" y="4044494"/>
                </a:lnTo>
                <a:cubicBezTo>
                  <a:pt x="2227064" y="4167491"/>
                  <a:pt x="2127355" y="4267200"/>
                  <a:pt x="2004358" y="4267200"/>
                </a:cubicBezTo>
                <a:lnTo>
                  <a:pt x="222706" y="4267200"/>
                </a:lnTo>
                <a:cubicBezTo>
                  <a:pt x="99709" y="4267200"/>
                  <a:pt x="0" y="4167491"/>
                  <a:pt x="0" y="4044494"/>
                </a:cubicBezTo>
                <a:lnTo>
                  <a:pt x="0" y="222706"/>
                </a:lnTo>
                <a:close/>
              </a:path>
            </a:pathLst>
          </a:custGeom>
          <a:noFill/>
          <a:ln w="12700">
            <a:solidFill>
              <a:schemeClr val="accent1">
                <a:shade val="95000"/>
                <a:satMod val="105000"/>
              </a:schemeClr>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3340" tIns="53340" rIns="53340" bIns="3040380" numCol="1" spcCol="1270" anchor="ctr" anchorCtr="0">
            <a:noAutofit/>
          </a:bodyPr>
          <a:lstStyle/>
          <a:p>
            <a:pPr lvl="0" algn="ctr" defTabSz="622300">
              <a:lnSpc>
                <a:spcPct val="90000"/>
              </a:lnSpc>
              <a:spcBef>
                <a:spcPct val="0"/>
              </a:spcBef>
              <a:spcAft>
                <a:spcPct val="35000"/>
              </a:spcAft>
            </a:pPr>
            <a:endParaRPr lang="en-US" sz="1300" kern="1200" dirty="0">
              <a:solidFill>
                <a:schemeClr val="tx1"/>
              </a:solidFill>
            </a:endParaRPr>
          </a:p>
        </p:txBody>
      </p:sp>
      <p:cxnSp>
        <p:nvCxnSpPr>
          <p:cNvPr id="129" name="Straight Arrow Connector 128"/>
          <p:cNvCxnSpPr/>
          <p:nvPr/>
        </p:nvCxnSpPr>
        <p:spPr>
          <a:xfrm>
            <a:off x="6660517" y="5714975"/>
            <a:ext cx="2080" cy="369939"/>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sp>
        <p:nvSpPr>
          <p:cNvPr id="132" name="Freeform 131"/>
          <p:cNvSpPr/>
          <p:nvPr/>
        </p:nvSpPr>
        <p:spPr>
          <a:xfrm flipH="1">
            <a:off x="1907655" y="6084914"/>
            <a:ext cx="5490672" cy="443048"/>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algn="ctr"/>
            <a:r>
              <a:rPr lang="fr-CH" sz="1300" dirty="0" smtClean="0">
                <a:solidFill>
                  <a:schemeClr val="tx1"/>
                </a:solidFill>
              </a:rPr>
              <a:t>… and </a:t>
            </a:r>
            <a:r>
              <a:rPr lang="fr-CH" sz="1300" dirty="0" err="1" smtClean="0">
                <a:solidFill>
                  <a:schemeClr val="tx1"/>
                </a:solidFill>
              </a:rPr>
              <a:t>choose</a:t>
            </a:r>
            <a:r>
              <a:rPr lang="fr-CH" sz="1300" dirty="0" smtClean="0">
                <a:solidFill>
                  <a:schemeClr val="tx1"/>
                </a:solidFill>
              </a:rPr>
              <a:t> a local ID </a:t>
            </a:r>
            <a:r>
              <a:rPr lang="fr-CH" sz="1300" dirty="0" err="1" smtClean="0">
                <a:solidFill>
                  <a:schemeClr val="tx1"/>
                </a:solidFill>
              </a:rPr>
              <a:t>that</a:t>
            </a:r>
            <a:r>
              <a:rPr lang="fr-CH" sz="1300" dirty="0" smtClean="0">
                <a:solidFill>
                  <a:schemeClr val="tx1"/>
                </a:solidFill>
              </a:rPr>
              <a:t> </a:t>
            </a:r>
            <a:r>
              <a:rPr lang="fr-CH" sz="1300" dirty="0" err="1" smtClean="0">
                <a:solidFill>
                  <a:schemeClr val="tx1"/>
                </a:solidFill>
              </a:rPr>
              <a:t>gives</a:t>
            </a:r>
            <a:r>
              <a:rPr lang="fr-CH" sz="1300" dirty="0" smtClean="0">
                <a:solidFill>
                  <a:schemeClr val="tx1"/>
                </a:solidFill>
              </a:rPr>
              <a:t> a unique </a:t>
            </a:r>
            <a:r>
              <a:rPr lang="fr-CH" sz="1300" dirty="0" err="1" smtClean="0">
                <a:solidFill>
                  <a:schemeClr val="tx1"/>
                </a:solidFill>
              </a:rPr>
              <a:t>combination</a:t>
            </a:r>
            <a:r>
              <a:rPr lang="fr-CH" sz="1300" dirty="0" smtClean="0">
                <a:solidFill>
                  <a:schemeClr val="tx1"/>
                </a:solidFill>
              </a:rPr>
              <a:t>: </a:t>
            </a:r>
            <a:r>
              <a:rPr lang="fr-CH" sz="1300" dirty="0" err="1" smtClean="0">
                <a:solidFill>
                  <a:schemeClr val="tx1"/>
                </a:solidFill>
              </a:rPr>
              <a:t>Issuer</a:t>
            </a:r>
            <a:r>
              <a:rPr lang="fr-CH" sz="1300" dirty="0" smtClean="0">
                <a:solidFill>
                  <a:schemeClr val="tx1"/>
                </a:solidFill>
              </a:rPr>
              <a:t>/Issue#/Local-ID</a:t>
            </a:r>
            <a:endParaRPr lang="en-US" sz="1200" dirty="0">
              <a:solidFill>
                <a:schemeClr val="tx1"/>
              </a:solidFill>
            </a:endParaRPr>
          </a:p>
        </p:txBody>
      </p:sp>
      <p:sp>
        <p:nvSpPr>
          <p:cNvPr id="136" name="Freeform 135"/>
          <p:cNvSpPr/>
          <p:nvPr/>
        </p:nvSpPr>
        <p:spPr>
          <a:xfrm flipH="1">
            <a:off x="7810536" y="4782493"/>
            <a:ext cx="1063223" cy="395652"/>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300" dirty="0" err="1" smtClean="0">
                <a:solidFill>
                  <a:schemeClr val="tx1"/>
                </a:solidFill>
              </a:rPr>
              <a:t>Normally</a:t>
            </a:r>
            <a:r>
              <a:rPr lang="fr-CH" sz="1300" dirty="0" smtClean="0">
                <a:solidFill>
                  <a:schemeClr val="tx1"/>
                </a:solidFill>
              </a:rPr>
              <a:t>, use "0" for Issue #</a:t>
            </a:r>
            <a:endParaRPr lang="en-US" sz="1300" dirty="0">
              <a:solidFill>
                <a:schemeClr val="tx1"/>
              </a:solidFill>
            </a:endParaRPr>
          </a:p>
        </p:txBody>
      </p:sp>
      <p:cxnSp>
        <p:nvCxnSpPr>
          <p:cNvPr id="137" name="Straight Arrow Connector 136"/>
          <p:cNvCxnSpPr/>
          <p:nvPr/>
        </p:nvCxnSpPr>
        <p:spPr>
          <a:xfrm>
            <a:off x="8481021" y="2348008"/>
            <a:ext cx="0" cy="2434485"/>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a:off x="8481021" y="5178145"/>
            <a:ext cx="0" cy="906769"/>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p:nvPr/>
        </p:nvCxnSpPr>
        <p:spPr>
          <a:xfrm>
            <a:off x="2631726" y="5714974"/>
            <a:ext cx="0" cy="369939"/>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sp>
        <p:nvSpPr>
          <p:cNvPr id="150" name="Freeform 149"/>
          <p:cNvSpPr/>
          <p:nvPr/>
        </p:nvSpPr>
        <p:spPr>
          <a:xfrm flipH="1">
            <a:off x="2360782" y="779805"/>
            <a:ext cx="649877" cy="322853"/>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300" dirty="0" smtClean="0">
                <a:solidFill>
                  <a:schemeClr val="tx1"/>
                </a:solidFill>
              </a:rPr>
              <a:t>Use "0"</a:t>
            </a:r>
            <a:endParaRPr lang="en-US" sz="1300" dirty="0">
              <a:solidFill>
                <a:schemeClr val="tx1"/>
              </a:solidFill>
            </a:endParaRPr>
          </a:p>
        </p:txBody>
      </p:sp>
      <p:cxnSp>
        <p:nvCxnSpPr>
          <p:cNvPr id="151" name="Straight Arrow Connector 150"/>
          <p:cNvCxnSpPr/>
          <p:nvPr/>
        </p:nvCxnSpPr>
        <p:spPr>
          <a:xfrm flipV="1">
            <a:off x="2996182" y="941231"/>
            <a:ext cx="470219" cy="1"/>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endCxn id="7" idx="0"/>
          </p:cNvCxnSpPr>
          <p:nvPr/>
        </p:nvCxnSpPr>
        <p:spPr>
          <a:xfrm flipH="1">
            <a:off x="3465242" y="917688"/>
            <a:ext cx="1159" cy="317109"/>
          </a:xfrm>
          <a:prstGeom prst="straightConnector1">
            <a:avLst/>
          </a:prstGeom>
          <a:ln w="31750">
            <a:prstDash val="lgDash"/>
            <a:tailEnd type="arrow"/>
          </a:ln>
        </p:spPr>
        <p:style>
          <a:lnRef idx="1">
            <a:schemeClr val="accent1"/>
          </a:lnRef>
          <a:fillRef idx="0">
            <a:schemeClr val="accent1"/>
          </a:fillRef>
          <a:effectRef idx="0">
            <a:schemeClr val="accent1"/>
          </a:effectRef>
          <a:fontRef idx="minor">
            <a:schemeClr val="tx1"/>
          </a:fontRef>
        </p:style>
      </p:cxnSp>
      <p:sp>
        <p:nvSpPr>
          <p:cNvPr id="42" name="Freeform 41"/>
          <p:cNvSpPr/>
          <p:nvPr/>
        </p:nvSpPr>
        <p:spPr>
          <a:xfrm flipH="1">
            <a:off x="7810537" y="6087682"/>
            <a:ext cx="937877" cy="500268"/>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algn="ctr"/>
            <a:r>
              <a:rPr lang="fr-CH" sz="1300" dirty="0" smtClean="0">
                <a:solidFill>
                  <a:schemeClr val="tx1"/>
                </a:solidFill>
              </a:rPr>
              <a:t>Use </a:t>
            </a:r>
            <a:r>
              <a:rPr lang="fr-CH" sz="1300" dirty="0" err="1" smtClean="0">
                <a:solidFill>
                  <a:schemeClr val="tx1"/>
                </a:solidFill>
              </a:rPr>
              <a:t>existing</a:t>
            </a:r>
            <a:r>
              <a:rPr lang="fr-CH" sz="1300" dirty="0" smtClean="0">
                <a:solidFill>
                  <a:schemeClr val="tx1"/>
                </a:solidFill>
              </a:rPr>
              <a:t> WMO ID</a:t>
            </a:r>
            <a:endParaRPr lang="en-US" sz="1200" dirty="0">
              <a:solidFill>
                <a:schemeClr val="tx1"/>
              </a:solidFill>
            </a:endParaRPr>
          </a:p>
        </p:txBody>
      </p:sp>
    </p:spTree>
    <p:extLst>
      <p:ext uri="{BB962C8B-B14F-4D97-AF65-F5344CB8AC3E}">
        <p14:creationId xmlns:p14="http://schemas.microsoft.com/office/powerpoint/2010/main" val="2350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8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8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80"/>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7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3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33"/>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4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148"/>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2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34" grpId="0" animBg="1"/>
      <p:bldP spid="35" grpId="0" animBg="1"/>
      <p:bldP spid="37" grpId="0" animBg="1"/>
      <p:bldP spid="40" grpId="0" animBg="1"/>
      <p:bldP spid="43" grpId="0" animBg="1"/>
      <p:bldP spid="52" grpId="0" animBg="1"/>
      <p:bldP spid="55" grpId="0" animBg="1"/>
      <p:bldP spid="7" grpId="0" animBg="1"/>
      <p:bldP spid="64" grpId="0" animBg="1"/>
      <p:bldP spid="65" grpId="0" animBg="1"/>
      <p:bldP spid="67" grpId="0" animBg="1"/>
      <p:bldP spid="78" grpId="0" animBg="1"/>
      <p:bldP spid="80" grpId="0" animBg="1"/>
      <p:bldP spid="81" grpId="0" animBg="1"/>
      <p:bldP spid="83" grpId="0" animBg="1"/>
      <p:bldP spid="99" grpId="0" animBg="1"/>
      <p:bldP spid="120" grpId="0" animBg="1"/>
      <p:bldP spid="132" grpId="0" animBg="1"/>
      <p:bldP spid="136" grpId="0" animBg="1"/>
      <p:bldP spid="150" grpId="0" animBg="1"/>
      <p:bldP spid="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a:bodyPr>
          <a:lstStyle/>
          <a:p>
            <a:r>
              <a:rPr lang="es-ES" sz="3600" b="1" dirty="0" smtClean="0">
                <a:solidFill>
                  <a:srgbClr val="000090"/>
                </a:solidFill>
              </a:rPr>
              <a:t>Asignación de </a:t>
            </a:r>
            <a:r>
              <a:rPr lang="es-ES" sz="3600" b="1" dirty="0" err="1" smtClean="0">
                <a:solidFill>
                  <a:srgbClr val="000090"/>
                </a:solidFill>
              </a:rPr>
              <a:t>WSIs</a:t>
            </a:r>
            <a:r>
              <a:rPr lang="es-ES" sz="3600" dirty="0" smtClean="0">
                <a:solidFill>
                  <a:srgbClr val="000090"/>
                </a:solidFill>
              </a:rPr>
              <a:t> (2)</a:t>
            </a:r>
            <a:endParaRPr lang="es-ES" sz="3600" dirty="0"/>
          </a:p>
        </p:txBody>
      </p:sp>
      <p:sp>
        <p:nvSpPr>
          <p:cNvPr id="6" name="Shape 239"/>
          <p:cNvSpPr txBox="1">
            <a:spLocks/>
          </p:cNvSpPr>
          <p:nvPr/>
        </p:nvSpPr>
        <p:spPr>
          <a:xfrm>
            <a:off x="139700" y="1276028"/>
            <a:ext cx="8902699" cy="487222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66700" indent="-266700" defTabSz="914400">
              <a:spcBef>
                <a:spcPts val="200"/>
              </a:spcBef>
              <a:buSzPct val="100000"/>
              <a:defRPr sz="2400">
                <a:latin typeface="Arial"/>
                <a:ea typeface="Arial"/>
                <a:cs typeface="Arial"/>
                <a:sym typeface="Arial"/>
              </a:defRPr>
            </a:pPr>
            <a:r>
              <a:rPr lang="es-ES" sz="2000" dirty="0">
                <a:latin typeface="Arial"/>
                <a:ea typeface="Arial"/>
                <a:cs typeface="Arial"/>
                <a:sym typeface="Arial"/>
              </a:rPr>
              <a:t>Cada estación </a:t>
            </a:r>
            <a:r>
              <a:rPr lang="es-ES" sz="2000" dirty="0" smtClean="0">
                <a:latin typeface="Arial"/>
                <a:ea typeface="Arial"/>
                <a:cs typeface="Arial"/>
                <a:sym typeface="Arial"/>
              </a:rPr>
              <a:t>debe </a:t>
            </a:r>
            <a:r>
              <a:rPr lang="es-ES" sz="2000" dirty="0">
                <a:latin typeface="Arial"/>
                <a:ea typeface="Arial"/>
                <a:cs typeface="Arial"/>
                <a:sym typeface="Arial"/>
              </a:rPr>
              <a:t>tener </a:t>
            </a:r>
            <a:r>
              <a:rPr lang="es-ES" sz="2000" b="1" dirty="0">
                <a:latin typeface="Arial"/>
                <a:ea typeface="Arial"/>
                <a:cs typeface="Arial"/>
                <a:sym typeface="Arial"/>
              </a:rPr>
              <a:t>al menos </a:t>
            </a:r>
            <a:r>
              <a:rPr lang="es-ES" sz="2000" b="1" dirty="0" smtClean="0">
                <a:latin typeface="Arial"/>
                <a:ea typeface="Arial"/>
                <a:cs typeface="Arial"/>
                <a:sym typeface="Arial"/>
              </a:rPr>
              <a:t>un WSI </a:t>
            </a:r>
            <a:r>
              <a:rPr lang="es-ES" sz="2000" dirty="0">
                <a:latin typeface="Arial"/>
                <a:ea typeface="Arial"/>
                <a:cs typeface="Arial"/>
                <a:sym typeface="Arial"/>
              </a:rPr>
              <a:t>asociado con </a:t>
            </a:r>
            <a:r>
              <a:rPr lang="es-ES" sz="2000" dirty="0" smtClean="0">
                <a:latin typeface="Arial"/>
                <a:ea typeface="Arial"/>
                <a:cs typeface="Arial"/>
                <a:sym typeface="Arial"/>
              </a:rPr>
              <a:t>él</a:t>
            </a:r>
            <a:endParaRPr lang="es-ES" sz="2000" dirty="0">
              <a:latin typeface="Arial"/>
              <a:ea typeface="Arial"/>
              <a:cs typeface="Arial"/>
              <a:sym typeface="Arial"/>
            </a:endParaRPr>
          </a:p>
          <a:p>
            <a:pPr marL="266700" indent="-266700" defTabSz="914400">
              <a:spcBef>
                <a:spcPts val="200"/>
              </a:spcBef>
              <a:buSzPct val="100000"/>
              <a:defRPr sz="2400">
                <a:latin typeface="Arial"/>
                <a:ea typeface="Arial"/>
                <a:cs typeface="Arial"/>
                <a:sym typeface="Arial"/>
              </a:defRPr>
            </a:pPr>
            <a:r>
              <a:rPr lang="es-ES" sz="2000" dirty="0">
                <a:latin typeface="Arial"/>
                <a:ea typeface="Arial"/>
                <a:cs typeface="Arial"/>
                <a:sym typeface="Arial"/>
              </a:rPr>
              <a:t>Estaciones </a:t>
            </a:r>
            <a:r>
              <a:rPr lang="es-ES" sz="2000" dirty="0" smtClean="0">
                <a:latin typeface="Arial"/>
                <a:ea typeface="Arial"/>
                <a:cs typeface="Arial"/>
                <a:sym typeface="Arial"/>
              </a:rPr>
              <a:t>que </a:t>
            </a:r>
            <a:r>
              <a:rPr lang="es-ES" sz="2000" dirty="0">
                <a:latin typeface="Arial"/>
                <a:ea typeface="Arial"/>
                <a:cs typeface="Arial"/>
                <a:sym typeface="Arial"/>
              </a:rPr>
              <a:t>tienen identificadores de un Programa </a:t>
            </a:r>
            <a:r>
              <a:rPr lang="es-ES" sz="2000" dirty="0" smtClean="0">
                <a:latin typeface="Arial"/>
                <a:ea typeface="Arial"/>
                <a:cs typeface="Arial"/>
                <a:sym typeface="Arial"/>
              </a:rPr>
              <a:t>OMM</a:t>
            </a:r>
            <a:r>
              <a:rPr lang="es-ES" sz="2000" dirty="0">
                <a:latin typeface="Arial"/>
                <a:ea typeface="Arial"/>
                <a:cs typeface="Arial"/>
                <a:sym typeface="Arial"/>
              </a:rPr>
              <a:t>:</a:t>
            </a:r>
          </a:p>
          <a:p>
            <a:pPr marL="533400" lvl="1" indent="-266700" defTabSz="914400">
              <a:spcBef>
                <a:spcPts val="200"/>
              </a:spcBef>
              <a:buSzPct val="100000"/>
              <a:defRPr sz="2400">
                <a:latin typeface="Arial"/>
                <a:ea typeface="Arial"/>
                <a:cs typeface="Arial"/>
                <a:sym typeface="Arial"/>
              </a:defRPr>
            </a:pPr>
            <a:r>
              <a:rPr lang="es-ES" sz="1800" dirty="0">
                <a:latin typeface="Arial"/>
                <a:ea typeface="Arial"/>
                <a:cs typeface="Arial"/>
                <a:sym typeface="Arial"/>
              </a:rPr>
              <a:t>pueden seguir usándolos, </a:t>
            </a:r>
            <a:r>
              <a:rPr lang="es-ES" sz="1800" b="1" dirty="0">
                <a:latin typeface="Arial"/>
                <a:ea typeface="Arial"/>
                <a:cs typeface="Arial"/>
                <a:sym typeface="Arial"/>
              </a:rPr>
              <a:t>no se les requiere que tengan </a:t>
            </a:r>
            <a:r>
              <a:rPr lang="es-ES" sz="1800" b="1" dirty="0" err="1" smtClean="0">
                <a:latin typeface="Arial"/>
                <a:ea typeface="Arial"/>
                <a:cs typeface="Arial"/>
                <a:sym typeface="Arial"/>
              </a:rPr>
              <a:t>WSIs</a:t>
            </a:r>
            <a:r>
              <a:rPr lang="es-ES" sz="1800" b="1" dirty="0" smtClean="0">
                <a:latin typeface="Arial"/>
                <a:ea typeface="Arial"/>
                <a:cs typeface="Arial"/>
                <a:sym typeface="Arial"/>
              </a:rPr>
              <a:t> </a:t>
            </a:r>
            <a:r>
              <a:rPr lang="es-ES" sz="1800" b="1" dirty="0">
                <a:latin typeface="Arial"/>
                <a:ea typeface="Arial"/>
                <a:cs typeface="Arial"/>
                <a:sym typeface="Arial"/>
              </a:rPr>
              <a:t>adicionales creados</a:t>
            </a:r>
          </a:p>
          <a:p>
            <a:pPr marL="533400" lvl="1" indent="-266700" defTabSz="914400">
              <a:spcBef>
                <a:spcPts val="200"/>
              </a:spcBef>
              <a:buSzPct val="100000"/>
              <a:defRPr sz="2400">
                <a:latin typeface="Arial"/>
                <a:ea typeface="Arial"/>
                <a:cs typeface="Arial"/>
                <a:sym typeface="Arial"/>
              </a:defRPr>
            </a:pPr>
            <a:r>
              <a:rPr lang="es-ES" sz="1800" dirty="0">
                <a:latin typeface="Arial"/>
                <a:ea typeface="Arial"/>
                <a:cs typeface="Arial"/>
                <a:sym typeface="Arial"/>
              </a:rPr>
              <a:t>si una estación asume nueva responsabilidad, el </a:t>
            </a:r>
            <a:r>
              <a:rPr lang="es-ES" sz="1800" dirty="0" smtClean="0">
                <a:latin typeface="Arial"/>
                <a:ea typeface="Arial"/>
                <a:cs typeface="Arial"/>
                <a:sym typeface="Arial"/>
              </a:rPr>
              <a:t>WSI </a:t>
            </a:r>
            <a:r>
              <a:rPr lang="es-ES" sz="1800" dirty="0">
                <a:latin typeface="Arial"/>
                <a:ea typeface="Arial"/>
                <a:cs typeface="Arial"/>
                <a:sym typeface="Arial"/>
              </a:rPr>
              <a:t>también puede ser utilizado en el nuevo </a:t>
            </a:r>
            <a:r>
              <a:rPr lang="es-ES" sz="1800" dirty="0" smtClean="0">
                <a:latin typeface="Arial"/>
                <a:ea typeface="Arial"/>
                <a:cs typeface="Arial"/>
                <a:sym typeface="Arial"/>
              </a:rPr>
              <a:t>contexto</a:t>
            </a:r>
            <a:endParaRPr lang="es-ES" sz="2400" dirty="0">
              <a:latin typeface="Arial"/>
              <a:ea typeface="Arial"/>
              <a:cs typeface="Arial"/>
              <a:sym typeface="Arial"/>
            </a:endParaRPr>
          </a:p>
          <a:p>
            <a:pPr marL="266700" indent="-266700" defTabSz="914400">
              <a:spcBef>
                <a:spcPts val="200"/>
              </a:spcBef>
              <a:buSzPct val="100000"/>
              <a:defRPr sz="2400">
                <a:latin typeface="Arial"/>
                <a:ea typeface="Arial"/>
                <a:cs typeface="Arial"/>
                <a:sym typeface="Arial"/>
              </a:defRPr>
            </a:pPr>
            <a:r>
              <a:rPr lang="es-ES" sz="2000" dirty="0">
                <a:latin typeface="Arial"/>
                <a:ea typeface="Arial"/>
                <a:cs typeface="Arial"/>
                <a:sym typeface="Arial"/>
              </a:rPr>
              <a:t>Es posible que una estación esté asociada con más de un </a:t>
            </a:r>
            <a:r>
              <a:rPr lang="es-ES" sz="2000" dirty="0" smtClean="0">
                <a:latin typeface="Arial"/>
                <a:ea typeface="Arial"/>
                <a:cs typeface="Arial"/>
                <a:sym typeface="Arial"/>
              </a:rPr>
              <a:t>WSI, </a:t>
            </a:r>
            <a:r>
              <a:rPr lang="es-ES" sz="2000" dirty="0">
                <a:latin typeface="Arial"/>
                <a:ea typeface="Arial"/>
                <a:cs typeface="Arial"/>
                <a:sym typeface="Arial"/>
              </a:rPr>
              <a:t>pero es </a:t>
            </a:r>
            <a:r>
              <a:rPr lang="es-ES" sz="2000" b="1" dirty="0">
                <a:latin typeface="Arial"/>
                <a:ea typeface="Arial"/>
                <a:cs typeface="Arial"/>
                <a:sym typeface="Arial"/>
              </a:rPr>
              <a:t>deseable asociar </a:t>
            </a:r>
            <a:r>
              <a:rPr lang="es-ES" sz="2000" b="1" dirty="0" smtClean="0">
                <a:latin typeface="Arial"/>
                <a:ea typeface="Arial"/>
                <a:cs typeface="Arial"/>
                <a:sym typeface="Arial"/>
              </a:rPr>
              <a:t>tan </a:t>
            </a:r>
            <a:r>
              <a:rPr lang="es-ES" sz="2000" b="1" dirty="0">
                <a:latin typeface="Arial"/>
                <a:ea typeface="Arial"/>
                <a:cs typeface="Arial"/>
                <a:sym typeface="Arial"/>
              </a:rPr>
              <a:t>pocos identificadores como sea </a:t>
            </a:r>
            <a:r>
              <a:rPr lang="es-ES" sz="2000" b="1" dirty="0" smtClean="0">
                <a:latin typeface="Arial"/>
                <a:ea typeface="Arial"/>
                <a:cs typeface="Arial"/>
                <a:sym typeface="Arial"/>
              </a:rPr>
              <a:t>posible</a:t>
            </a:r>
            <a:endParaRPr lang="es-ES" sz="2000" b="1" dirty="0">
              <a:latin typeface="Arial"/>
              <a:ea typeface="Arial"/>
              <a:cs typeface="Arial"/>
              <a:sym typeface="Arial"/>
            </a:endParaRPr>
          </a:p>
          <a:p>
            <a:pPr marL="533400" lvl="1" indent="-266700" defTabSz="914400">
              <a:spcBef>
                <a:spcPts val="200"/>
              </a:spcBef>
              <a:buSzPct val="100000"/>
              <a:defRPr sz="2400">
                <a:latin typeface="Arial"/>
                <a:ea typeface="Arial"/>
                <a:cs typeface="Arial"/>
                <a:sym typeface="Arial"/>
              </a:defRPr>
            </a:pPr>
            <a:r>
              <a:rPr lang="es-ES" sz="1800" dirty="0">
                <a:latin typeface="Arial"/>
                <a:ea typeface="Arial"/>
                <a:cs typeface="Arial"/>
                <a:sym typeface="Arial"/>
              </a:rPr>
              <a:t>si una estación ya está asociada a un </a:t>
            </a:r>
            <a:r>
              <a:rPr lang="es-ES" sz="1800" dirty="0" smtClean="0">
                <a:latin typeface="Arial"/>
                <a:ea typeface="Arial"/>
                <a:cs typeface="Arial"/>
                <a:sym typeface="Arial"/>
              </a:rPr>
              <a:t>WSI </a:t>
            </a:r>
            <a:r>
              <a:rPr lang="es-ES" sz="1800" dirty="0">
                <a:latin typeface="Arial"/>
                <a:ea typeface="Arial"/>
                <a:cs typeface="Arial"/>
                <a:sym typeface="Arial"/>
              </a:rPr>
              <a:t>o está asociada a un ID emitido por un programa de la OMM o de un socio, no se debe emitir un </a:t>
            </a:r>
            <a:r>
              <a:rPr lang="es-ES" sz="1800" dirty="0" smtClean="0">
                <a:latin typeface="Arial"/>
                <a:ea typeface="Arial"/>
                <a:cs typeface="Arial"/>
                <a:sym typeface="Arial"/>
              </a:rPr>
              <a:t>WSI </a:t>
            </a:r>
            <a:r>
              <a:rPr lang="es-ES" sz="1800" dirty="0">
                <a:latin typeface="Arial"/>
                <a:ea typeface="Arial"/>
                <a:cs typeface="Arial"/>
                <a:sym typeface="Arial"/>
              </a:rPr>
              <a:t>adicional</a:t>
            </a:r>
          </a:p>
          <a:p>
            <a:pPr marL="266700" indent="-266700" defTabSz="914400">
              <a:spcBef>
                <a:spcPts val="200"/>
              </a:spcBef>
              <a:buSzPct val="100000"/>
              <a:defRPr sz="2400">
                <a:latin typeface="Arial"/>
                <a:ea typeface="Arial"/>
                <a:cs typeface="Arial"/>
                <a:sym typeface="Arial"/>
              </a:defRPr>
            </a:pPr>
            <a:endParaRPr lang="es-ES" sz="2000" dirty="0">
              <a:latin typeface="Arial"/>
              <a:ea typeface="Arial"/>
              <a:cs typeface="Arial"/>
              <a:sym typeface="Arial"/>
            </a:endParaRPr>
          </a:p>
          <a:p>
            <a:pPr marL="266700" indent="-266700" defTabSz="914400">
              <a:spcBef>
                <a:spcPts val="200"/>
              </a:spcBef>
              <a:buSzPct val="100000"/>
              <a:defRPr sz="2400">
                <a:latin typeface="Arial"/>
                <a:ea typeface="Arial"/>
                <a:cs typeface="Arial"/>
                <a:sym typeface="Arial"/>
              </a:defRPr>
            </a:pPr>
            <a:r>
              <a:rPr lang="es-ES" sz="2000" dirty="0">
                <a:latin typeface="Arial"/>
                <a:ea typeface="Arial"/>
                <a:cs typeface="Arial"/>
                <a:sym typeface="Arial"/>
              </a:rPr>
              <a:t>¿Necesita tener en cuenta el tipo de estación, o el Programa a ser afiliado, para asignar </a:t>
            </a:r>
            <a:r>
              <a:rPr lang="es-ES" sz="2000" dirty="0" err="1" smtClean="0">
                <a:latin typeface="Arial"/>
                <a:ea typeface="Arial"/>
                <a:cs typeface="Arial"/>
                <a:sym typeface="Arial"/>
              </a:rPr>
              <a:t>WSIs</a:t>
            </a:r>
            <a:r>
              <a:rPr lang="es-ES" sz="2000" dirty="0" smtClean="0">
                <a:latin typeface="Arial"/>
                <a:ea typeface="Arial"/>
                <a:cs typeface="Arial"/>
                <a:sym typeface="Arial"/>
              </a:rPr>
              <a:t>? </a:t>
            </a:r>
            <a:r>
              <a:rPr lang="es-ES" sz="2000" dirty="0">
                <a:latin typeface="Arial"/>
                <a:ea typeface="Arial"/>
                <a:cs typeface="Arial"/>
                <a:sym typeface="Arial"/>
              </a:rPr>
              <a:t>¡NO</a:t>
            </a:r>
            <a:r>
              <a:rPr lang="es-ES" sz="2000" dirty="0" smtClean="0">
                <a:latin typeface="Arial"/>
                <a:ea typeface="Arial"/>
                <a:cs typeface="Arial"/>
                <a:sym typeface="Arial"/>
              </a:rPr>
              <a:t>!</a:t>
            </a:r>
            <a:endParaRPr lang="es-ES" sz="2000" dirty="0">
              <a:latin typeface="Arial"/>
              <a:ea typeface="Arial"/>
              <a:cs typeface="Arial"/>
              <a:sym typeface="Arial"/>
            </a:endParaRPr>
          </a:p>
          <a:p>
            <a:pPr marL="266700" indent="-266700" defTabSz="914400">
              <a:spcBef>
                <a:spcPts val="200"/>
              </a:spcBef>
              <a:buSzPct val="100000"/>
              <a:defRPr sz="2400">
                <a:latin typeface="Arial"/>
                <a:ea typeface="Arial"/>
                <a:cs typeface="Arial"/>
                <a:sym typeface="Arial"/>
              </a:defRPr>
            </a:pPr>
            <a:r>
              <a:rPr lang="es-ES" sz="2000" dirty="0">
                <a:latin typeface="Arial"/>
                <a:ea typeface="Arial"/>
                <a:cs typeface="Arial"/>
                <a:sym typeface="Arial"/>
              </a:rPr>
              <a:t>¿Cómo se describe el tipo de estación, la afiliación al Programa, las variables observadas, los instrumentos utilizados, </a:t>
            </a:r>
            <a:r>
              <a:rPr lang="es-ES" sz="2000" dirty="0" err="1">
                <a:latin typeface="Arial"/>
                <a:ea typeface="Arial"/>
                <a:cs typeface="Arial"/>
                <a:sym typeface="Arial"/>
              </a:rPr>
              <a:t>etc</a:t>
            </a:r>
            <a:r>
              <a:rPr lang="es-ES" sz="2000" dirty="0">
                <a:latin typeface="Arial"/>
                <a:ea typeface="Arial"/>
                <a:cs typeface="Arial"/>
                <a:sym typeface="Arial"/>
              </a:rPr>
              <a:t> =&gt; </a:t>
            </a:r>
            <a:r>
              <a:rPr lang="es-ES" sz="2000" dirty="0" smtClean="0">
                <a:latin typeface="Arial"/>
                <a:ea typeface="Arial"/>
                <a:cs typeface="Arial"/>
                <a:sym typeface="Arial"/>
              </a:rPr>
              <a:t>OSCAR/Surface</a:t>
            </a:r>
            <a:r>
              <a:rPr lang="es-ES" sz="2000" dirty="0">
                <a:latin typeface="Arial"/>
                <a:ea typeface="Arial"/>
                <a:cs typeface="Arial"/>
                <a:sym typeface="Arial"/>
              </a:rPr>
              <a:t>!</a:t>
            </a:r>
            <a:endParaRPr lang="en-US" sz="2400" dirty="0" smtClean="0">
              <a:latin typeface="Arial"/>
              <a:ea typeface="Arial"/>
              <a:cs typeface="Arial"/>
              <a:sym typeface="Arial"/>
            </a:endParaRPr>
          </a:p>
        </p:txBody>
      </p:sp>
    </p:spTree>
    <p:extLst>
      <p:ext uri="{BB962C8B-B14F-4D97-AF65-F5344CB8AC3E}">
        <p14:creationId xmlns:p14="http://schemas.microsoft.com/office/powerpoint/2010/main" val="17210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theme/theme1.xml><?xml version="1.0" encoding="utf-8"?>
<a:theme xmlns:a="http://schemas.openxmlformats.org/drawingml/2006/main" name="WMO_WHIT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WMO_WHITE_Powerpoint_en_fr</Template>
  <TotalTime>4464</TotalTime>
  <Words>2634</Words>
  <Application>Microsoft Office PowerPoint</Application>
  <PresentationFormat>On-screen Show (4:3)</PresentationFormat>
  <Paragraphs>290</Paragraphs>
  <Slides>23</Slides>
  <Notes>0</Notes>
  <HiddenSlides>3</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WMO_WHITE_Powerpoint_en_fr</vt:lpstr>
      <vt:lpstr>PowerPoint Presentation</vt:lpstr>
      <vt:lpstr>Índice</vt:lpstr>
      <vt:lpstr>Conceptos básicos de WSIs (1)</vt:lpstr>
      <vt:lpstr>Conceptos básicos de WSIs (2)</vt:lpstr>
      <vt:lpstr>Conceptos básicos de WSIs (3)</vt:lpstr>
      <vt:lpstr>Índice</vt:lpstr>
      <vt:lpstr>Asignación de WSIs (1)</vt:lpstr>
      <vt:lpstr>Diagrama de flujo para asignar un WSI</vt:lpstr>
      <vt:lpstr>Asignación de WSIs (2)</vt:lpstr>
      <vt:lpstr>“Issuer of Identifier” (segunda componente de WSI)</vt:lpstr>
      <vt:lpstr>“Observing Programmes with an Int. System for Assigning Station ID”</vt:lpstr>
      <vt:lpstr>“ISO 3166-1 numeric code” (https://www.iso.org/obp/ui/#search)</vt:lpstr>
      <vt:lpstr>Table “Partner IDs”</vt:lpstr>
      <vt:lpstr>Índice</vt:lpstr>
      <vt:lpstr>Ejemplos prácticos y dificultades (1)</vt:lpstr>
      <vt:lpstr>Ejemplos prácticos y dificultades (2)</vt:lpstr>
      <vt:lpstr>Ejemplos prácticos y dificultades (3)</vt:lpstr>
      <vt:lpstr>Ejemplos prácticos y dificultades (4)</vt:lpstr>
      <vt:lpstr>Índice</vt:lpstr>
      <vt:lpstr>Example of allocation of “issue number” and “local identifier” for a Member that has an “ISO code”</vt:lpstr>
      <vt:lpstr>Example of allocation of “issue number” and “local identifier” for a Member that has an “ISO code”</vt:lpstr>
      <vt:lpstr>Observaciones finales (solicitud / tarea de casa!)</vt:lpstr>
      <vt:lpstr>PowerPoint Presentation</vt:lpstr>
    </vt:vector>
  </TitlesOfParts>
  <Company>World Meteorological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Luis Filipe NUNES</cp:lastModifiedBy>
  <cp:revision>583</cp:revision>
  <cp:lastPrinted>2017-09-29T07:54:09Z</cp:lastPrinted>
  <dcterms:created xsi:type="dcterms:W3CDTF">2016-05-27T11:05:50Z</dcterms:created>
  <dcterms:modified xsi:type="dcterms:W3CDTF">2018-06-15T16:11:25Z</dcterms:modified>
</cp:coreProperties>
</file>