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78" r:id="rId2"/>
    <p:sldId id="279" r:id="rId3"/>
    <p:sldId id="280" r:id="rId4"/>
    <p:sldId id="281" r:id="rId5"/>
    <p:sldId id="282" r:id="rId6"/>
    <p:sldId id="285" r:id="rId7"/>
    <p:sldId id="284" r:id="rId8"/>
    <p:sldId id="283" r:id="rId9"/>
    <p:sldId id="286" r:id="rId10"/>
    <p:sldId id="291" r:id="rId11"/>
    <p:sldId id="292" r:id="rId12"/>
    <p:sldId id="287" r:id="rId13"/>
    <p:sldId id="294" r:id="rId14"/>
    <p:sldId id="288" r:id="rId15"/>
    <p:sldId id="293" r:id="rId16"/>
    <p:sldId id="295" r:id="rId17"/>
    <p:sldId id="296" r:id="rId18"/>
    <p:sldId id="25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5" d="100"/>
          <a:sy n="115" d="100"/>
        </p:scale>
        <p:origin x="-144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742F7-A625-4E1E-84BD-7E8EAE4AE522}" type="datetimeFigureOut">
              <a:rPr lang="en-US" smtClean="0"/>
              <a:t>5/26/2018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7FD94-91E5-4169-9C3B-3B68B2785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169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0" indent="-171430">
              <a:buFontTx/>
              <a:buChar char="-"/>
            </a:pPr>
            <a:r>
              <a:rPr lang="de-CH" dirty="0" smtClean="0"/>
              <a:t>The WIR </a:t>
            </a:r>
            <a:r>
              <a:rPr lang="de-CH" dirty="0" err="1" smtClean="0"/>
              <a:t>provides</a:t>
            </a:r>
            <a:r>
              <a:rPr lang="de-CH" dirty="0" smtClean="0"/>
              <a:t> …</a:t>
            </a:r>
          </a:p>
          <a:p>
            <a:pPr marL="171430" indent="-171430">
              <a:buFontTx/>
              <a:buChar char="-"/>
            </a:pPr>
            <a:r>
              <a:rPr lang="de-CH" dirty="0" smtClean="0"/>
              <a:t>The WIR </a:t>
            </a:r>
            <a:r>
              <a:rPr lang="de-CH" dirty="0" err="1" smtClean="0"/>
              <a:t>has</a:t>
            </a:r>
            <a:r>
              <a:rPr lang="de-CH" dirty="0" smtClean="0"/>
              <a:t> 2 </a:t>
            </a:r>
            <a:r>
              <a:rPr lang="de-CH" dirty="0" err="1" smtClean="0"/>
              <a:t>main</a:t>
            </a:r>
            <a:r>
              <a:rPr lang="de-CH" dirty="0" smtClean="0"/>
              <a:t> </a:t>
            </a:r>
            <a:r>
              <a:rPr lang="de-CH" dirty="0" err="1" smtClean="0"/>
              <a:t>components</a:t>
            </a:r>
            <a:endParaRPr lang="de-CH" dirty="0" smtClean="0"/>
          </a:p>
          <a:p>
            <a:pPr marL="628576" lvl="1" indent="-171430">
              <a:buFontTx/>
              <a:buChar char="-"/>
            </a:pPr>
            <a:r>
              <a:rPr lang="de-CH" dirty="0" smtClean="0"/>
              <a:t>SORT</a:t>
            </a:r>
          </a:p>
          <a:p>
            <a:pPr marL="1085722" lvl="2" indent="-171430">
              <a:buFontTx/>
              <a:buChar char="-"/>
            </a:pPr>
            <a:r>
              <a:rPr lang="de-CH" dirty="0" err="1" smtClean="0"/>
              <a:t>Regulatory</a:t>
            </a:r>
            <a:r>
              <a:rPr lang="de-CH" baseline="0" dirty="0" smtClean="0"/>
              <a:t> material &gt;&gt;&gt; REPOSITARY OF REFERENCE DOCUMENT AND INFORMATION, MORE TO SAY ??’</a:t>
            </a:r>
          </a:p>
          <a:p>
            <a:pPr marL="1085722" lvl="2" indent="-171430">
              <a:buFontTx/>
              <a:buChar char="-"/>
            </a:pPr>
            <a:r>
              <a:rPr lang="de-CH" baseline="0" dirty="0" smtClean="0"/>
              <a:t>…</a:t>
            </a:r>
            <a:endParaRPr lang="de-CH" dirty="0" smtClean="0"/>
          </a:p>
          <a:p>
            <a:pPr marL="628576" lvl="1" indent="-171430">
              <a:buFontTx/>
              <a:buChar char="-"/>
            </a:pPr>
            <a:r>
              <a:rPr lang="de-CH" dirty="0" smtClean="0"/>
              <a:t>OSCAR</a:t>
            </a:r>
          </a:p>
          <a:p>
            <a:pPr marL="171430" indent="-171430">
              <a:buFontTx/>
              <a:buChar char="-"/>
            </a:pPr>
            <a:r>
              <a:rPr lang="de-CH" dirty="0" smtClean="0"/>
              <a:t>OSCAR </a:t>
            </a:r>
            <a:r>
              <a:rPr lang="de-CH" baseline="0" dirty="0" err="1" smtClean="0"/>
              <a:t>is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being</a:t>
            </a:r>
            <a:r>
              <a:rPr lang="de-CH" baseline="0" dirty="0" smtClean="0"/>
              <a:t> </a:t>
            </a:r>
            <a:r>
              <a:rPr lang="de-CH" baseline="0" dirty="0" err="1" smtClean="0"/>
              <a:t>developed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dirty="0" err="1" smtClean="0"/>
              <a:t>document</a:t>
            </a:r>
            <a:r>
              <a:rPr lang="de-CH" dirty="0" smtClean="0"/>
              <a:t> </a:t>
            </a:r>
            <a:r>
              <a:rPr lang="de-CH" dirty="0" err="1" smtClean="0"/>
              <a:t>the</a:t>
            </a:r>
            <a:r>
              <a:rPr lang="de-CH" dirty="0" smtClean="0"/>
              <a:t> </a:t>
            </a:r>
            <a:r>
              <a:rPr lang="de-CH" dirty="0" err="1" smtClean="0"/>
              <a:t>observational</a:t>
            </a:r>
            <a:r>
              <a:rPr lang="de-CH" dirty="0" smtClean="0"/>
              <a:t> </a:t>
            </a:r>
            <a:r>
              <a:rPr lang="de-CH" dirty="0" err="1" smtClean="0"/>
              <a:t>assets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NMHSs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their</a:t>
            </a:r>
            <a:r>
              <a:rPr lang="de-CH" dirty="0" smtClean="0"/>
              <a:t> </a:t>
            </a:r>
            <a:r>
              <a:rPr lang="de-CH" dirty="0" err="1" smtClean="0"/>
              <a:t>partners</a:t>
            </a:r>
            <a:r>
              <a:rPr lang="de-CH" dirty="0" smtClean="0"/>
              <a:t>.</a:t>
            </a:r>
          </a:p>
          <a:p>
            <a:pPr marL="171430" indent="-171430">
              <a:buFontTx/>
              <a:buChar char="-"/>
            </a:pPr>
            <a:r>
              <a:rPr lang="de-CH" baseline="0" dirty="0" err="1" smtClean="0"/>
              <a:t>It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consists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</a:t>
            </a:r>
            <a:r>
              <a:rPr lang="de-CH" dirty="0" err="1" smtClean="0"/>
              <a:t>consists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4 </a:t>
            </a:r>
            <a:r>
              <a:rPr lang="de-CH" dirty="0" err="1" smtClean="0"/>
              <a:t>components</a:t>
            </a:r>
            <a:endParaRPr lang="en-US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err="1" smtClean="0"/>
              <a:t>Requirements</a:t>
            </a:r>
            <a:endParaRPr lang="de-CH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smtClean="0"/>
              <a:t>Surface </a:t>
            </a:r>
            <a:r>
              <a:rPr lang="de-CH" baseline="0" dirty="0" err="1" smtClean="0"/>
              <a:t>capabilities</a:t>
            </a:r>
            <a:endParaRPr lang="de-CH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smtClean="0"/>
              <a:t>Space </a:t>
            </a:r>
            <a:r>
              <a:rPr lang="de-CH" baseline="0" dirty="0" err="1" smtClean="0"/>
              <a:t>capabilities</a:t>
            </a:r>
            <a:endParaRPr lang="de-CH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smtClean="0"/>
              <a:t>Analysis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78D7A-3B21-42CB-99E5-08B8DDD04F5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810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67486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oscar.wmo.int/OSCAR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scar.wmo.int/surface/index.html#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oscar.wmo.int/OSCAR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scar.wmo.int/surface/index.html#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scar.wmo.int/OSCAR/index.html" TargetMode="External"/><Relationship Id="rId2" Type="http://schemas.openxmlformats.org/officeDocument/2006/relationships/hyperlink" Target="https://oscar.wmo.int/surface/index.html#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oscar.wmo.int/OSCAR/index.html" TargetMode="Externa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h/url?sa=i&amp;rct=j&amp;q=&amp;esrc=s&amp;frm=1&amp;source=images&amp;cd=&amp;cad=rja&amp;uact=8&amp;ved=0CAcQjRw&amp;url=http://www.mydestination.com/blog/review-the-best-exotic-marigold-hotel/&amp;ei=_RtCVeLdJo-raaCkgfAG&amp;bvm=bv.92189499,d.d24&amp;psig=AFQjCNF_0gtMS0R0TZi-YFPdXZdz98N42w&amp;ust=143048220758819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scar.wmo.int/OSCAR/index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mo2016_powerpoint_standard_v2_dark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712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55024" y="1674559"/>
            <a:ext cx="7831776" cy="248650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 sz="1800" b="0"/>
            </a:pPr>
            <a:r>
              <a:rPr lang="en-US" sz="4000" dirty="0" smtClean="0">
                <a:solidFill>
                  <a:schemeClr val="bg1"/>
                </a:solidFill>
              </a:rPr>
              <a:t>Introduction to </a:t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OSCAR Databases</a:t>
            </a:r>
            <a:r>
              <a:rPr lang="en-US" sz="2400" i="1" dirty="0" smtClean="0">
                <a:solidFill>
                  <a:schemeClr val="bg1"/>
                </a:solidFill>
              </a:rPr>
              <a:t> </a:t>
            </a:r>
          </a:p>
          <a:p>
            <a:pPr lvl="0">
              <a:defRPr sz="1800" b="0"/>
            </a:pPr>
            <a:r>
              <a:rPr lang="en-US" sz="2400" i="1" dirty="0" smtClean="0">
                <a:solidFill>
                  <a:schemeClr val="bg1"/>
                </a:solidFill>
              </a:rPr>
              <a:t>Supporting </a:t>
            </a:r>
            <a:r>
              <a:rPr lang="en-US" sz="2400" i="1" dirty="0">
                <a:solidFill>
                  <a:schemeClr val="bg1"/>
                </a:solidFill>
              </a:rPr>
              <a:t>adequate use of observations </a:t>
            </a:r>
            <a:r>
              <a:rPr lang="en-US" sz="2400" i="1" dirty="0" smtClean="0">
                <a:solidFill>
                  <a:schemeClr val="bg1"/>
                </a:solidFill>
              </a:rPr>
              <a:t/>
            </a:r>
            <a:br>
              <a:rPr lang="en-US" sz="2400" i="1" dirty="0" smtClean="0">
                <a:solidFill>
                  <a:schemeClr val="bg1"/>
                </a:solidFill>
              </a:rPr>
            </a:br>
            <a:r>
              <a:rPr lang="en-US" sz="2400" i="1" dirty="0" smtClean="0">
                <a:solidFill>
                  <a:schemeClr val="bg1"/>
                </a:solidFill>
              </a:rPr>
              <a:t>&amp; </a:t>
            </a:r>
            <a:r>
              <a:rPr lang="en-US" sz="2400" i="1" dirty="0">
                <a:solidFill>
                  <a:schemeClr val="bg1"/>
                </a:solidFill>
              </a:rPr>
              <a:t>rational network evolution</a:t>
            </a:r>
          </a:p>
          <a:p>
            <a:pPr lvl="0">
              <a:defRPr sz="1800" b="0"/>
            </a:pPr>
            <a:r>
              <a:rPr lang="en-US" sz="1400" dirty="0">
                <a:solidFill>
                  <a:schemeClr val="bg1"/>
                </a:solidFill>
              </a:rPr>
              <a:t> 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br>
              <a:rPr lang="en-US" sz="1600" dirty="0">
                <a:solidFill>
                  <a:schemeClr val="bg1"/>
                </a:solidFill>
              </a:rPr>
            </a:br>
            <a:endParaRPr lang="en-US" sz="1600" i="1" dirty="0">
              <a:solidFill>
                <a:schemeClr val="bg1"/>
              </a:solidFill>
            </a:endParaRPr>
          </a:p>
          <a:p>
            <a:pPr lvl="0">
              <a:defRPr sz="1800" b="0"/>
            </a:pPr>
            <a:r>
              <a:rPr lang="de-CH" sz="2400" dirty="0" smtClean="0">
                <a:solidFill>
                  <a:schemeClr val="bg1"/>
                </a:solidFill>
              </a:rPr>
              <a:t>Jörg Klausen, MeteoSwiss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21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OSCAR/</a:t>
            </a:r>
            <a:r>
              <a:rPr lang="de-CH" dirty="0" err="1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smtClean="0"/>
              <a:t>Catalogue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technology-free</a:t>
            </a:r>
            <a:r>
              <a:rPr lang="de-CH" dirty="0" smtClean="0"/>
              <a:t> </a:t>
            </a:r>
            <a:r>
              <a:rPr lang="de-CH" dirty="0" err="1" smtClean="0"/>
              <a:t>requirements</a:t>
            </a:r>
            <a:r>
              <a:rPr lang="de-CH" dirty="0" smtClean="0"/>
              <a:t> </a:t>
            </a:r>
            <a:r>
              <a:rPr lang="de-CH" dirty="0" err="1" smtClean="0"/>
              <a:t>for</a:t>
            </a:r>
            <a:r>
              <a:rPr lang="de-CH" dirty="0" smtClean="0"/>
              <a:t> </a:t>
            </a:r>
            <a:r>
              <a:rPr lang="de-CH" dirty="0" err="1" smtClean="0"/>
              <a:t>information</a:t>
            </a:r>
            <a:endParaRPr lang="de-CH" dirty="0" smtClean="0"/>
          </a:p>
          <a:p>
            <a:pPr lvl="1"/>
            <a:r>
              <a:rPr lang="de-CH" dirty="0"/>
              <a:t>S</a:t>
            </a:r>
            <a:r>
              <a:rPr lang="de-CH" dirty="0" smtClean="0"/>
              <a:t>cience-</a:t>
            </a:r>
            <a:r>
              <a:rPr lang="de-CH" dirty="0" err="1" smtClean="0"/>
              <a:t>based</a:t>
            </a:r>
            <a:r>
              <a:rPr lang="de-CH" dirty="0" smtClean="0"/>
              <a:t>, </a:t>
            </a:r>
            <a:r>
              <a:rPr lang="de-CH" dirty="0" err="1" smtClean="0"/>
              <a:t>or</a:t>
            </a:r>
            <a:r>
              <a:rPr lang="de-CH" dirty="0" smtClean="0"/>
              <a:t> </a:t>
            </a:r>
            <a:r>
              <a:rPr lang="de-CH" dirty="0" err="1" smtClean="0"/>
              <a:t>driven</a:t>
            </a:r>
            <a:r>
              <a:rPr lang="de-CH" dirty="0" smtClean="0"/>
              <a:t> </a:t>
            </a:r>
            <a:r>
              <a:rPr lang="de-CH" dirty="0" err="1" smtClean="0"/>
              <a:t>by</a:t>
            </a:r>
            <a:r>
              <a:rPr lang="de-CH" dirty="0" smtClean="0"/>
              <a:t> legislative </a:t>
            </a:r>
            <a:r>
              <a:rPr lang="de-CH" dirty="0" err="1" smtClean="0"/>
              <a:t>needs</a:t>
            </a:r>
            <a:endParaRPr lang="de-CH" dirty="0" smtClean="0"/>
          </a:p>
          <a:p>
            <a:pPr lvl="1"/>
            <a:r>
              <a:rPr lang="de-CH" dirty="0" err="1" smtClean="0"/>
              <a:t>Organized</a:t>
            </a:r>
            <a:r>
              <a:rPr lang="de-CH" dirty="0" smtClean="0"/>
              <a:t> </a:t>
            </a:r>
            <a:r>
              <a:rPr lang="de-CH" dirty="0" err="1" smtClean="0"/>
              <a:t>by</a:t>
            </a:r>
            <a:r>
              <a:rPr lang="de-CH" dirty="0" smtClean="0"/>
              <a:t> </a:t>
            </a:r>
          </a:p>
          <a:p>
            <a:pPr lvl="2"/>
            <a:r>
              <a:rPr lang="de-CH" dirty="0" err="1" smtClean="0"/>
              <a:t>Observed</a:t>
            </a:r>
            <a:r>
              <a:rPr lang="de-CH" dirty="0" smtClean="0"/>
              <a:t> variable</a:t>
            </a:r>
          </a:p>
          <a:p>
            <a:pPr lvl="2"/>
            <a:r>
              <a:rPr lang="de-CH" dirty="0" smtClean="0"/>
              <a:t>Horizontal </a:t>
            </a:r>
            <a:r>
              <a:rPr lang="de-CH" dirty="0" err="1" smtClean="0"/>
              <a:t>resolution</a:t>
            </a:r>
            <a:endParaRPr lang="de-CH" dirty="0" smtClean="0"/>
          </a:p>
          <a:p>
            <a:pPr lvl="2"/>
            <a:r>
              <a:rPr lang="de-CH" dirty="0" err="1" smtClean="0"/>
              <a:t>Vertical</a:t>
            </a:r>
            <a:r>
              <a:rPr lang="de-CH" dirty="0" smtClean="0"/>
              <a:t> </a:t>
            </a:r>
            <a:r>
              <a:rPr lang="de-CH" dirty="0" err="1" smtClean="0"/>
              <a:t>layer</a:t>
            </a:r>
            <a:r>
              <a:rPr lang="de-CH" dirty="0" smtClean="0"/>
              <a:t> </a:t>
            </a:r>
            <a:r>
              <a:rPr lang="de-CH" dirty="0" err="1" smtClean="0"/>
              <a:t>concerned</a:t>
            </a:r>
            <a:endParaRPr lang="de-CH" dirty="0" smtClean="0"/>
          </a:p>
          <a:p>
            <a:pPr lvl="2"/>
            <a:r>
              <a:rPr lang="de-CH" dirty="0" err="1" smtClean="0"/>
              <a:t>Uncertainty</a:t>
            </a:r>
            <a:endParaRPr lang="de-CH" dirty="0" smtClean="0"/>
          </a:p>
          <a:p>
            <a:pPr lvl="2"/>
            <a:r>
              <a:rPr lang="de-CH" dirty="0" err="1" smtClean="0"/>
              <a:t>Timeliness</a:t>
            </a:r>
            <a:endParaRPr lang="de-CH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7145109" y="47106"/>
            <a:ext cx="1935825" cy="789727"/>
            <a:chOff x="3581400" y="4053841"/>
            <a:chExt cx="4705350" cy="1919564"/>
          </a:xfrm>
        </p:grpSpPr>
        <p:grpSp>
          <p:nvGrpSpPr>
            <p:cNvPr id="4" name="Group 3"/>
            <p:cNvGrpSpPr/>
            <p:nvPr/>
          </p:nvGrpSpPr>
          <p:grpSpPr>
            <a:xfrm>
              <a:off x="3581400" y="4053841"/>
              <a:ext cx="4705350" cy="1919564"/>
              <a:chOff x="3581400" y="4210050"/>
              <a:chExt cx="4705350" cy="1439673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581400" y="4210050"/>
                <a:ext cx="4705350" cy="1439673"/>
              </a:xfrm>
              <a:prstGeom prst="rect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6" name="Picture 2" descr="https://oscar.wmo.int/OSCAR/images/logo_oscar.png">
                <a:hlinkClick r:id="rId2"/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4837" y="4322445"/>
                <a:ext cx="3333750" cy="6191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Rectangle 6"/>
            <p:cNvSpPr/>
            <p:nvPr/>
          </p:nvSpPr>
          <p:spPr>
            <a:xfrm>
              <a:off x="3790950" y="5107940"/>
              <a:ext cx="1028700" cy="71120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Requirements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045075" y="5107940"/>
              <a:ext cx="93345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Surface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203950" y="5107940"/>
              <a:ext cx="93345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Space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362826" y="5107940"/>
              <a:ext cx="771525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Analysis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7" name="Rectangle 36"/>
          <p:cNvSpPr/>
          <p:nvPr/>
        </p:nvSpPr>
        <p:spPr>
          <a:xfrm>
            <a:off x="5616647" y="6218104"/>
            <a:ext cx="3229346" cy="400110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rgbClr val="FF0000"/>
                </a:solidFill>
                <a:latin typeface="Calibri"/>
                <a:hlinkClick r:id="rId4"/>
              </a:rPr>
              <a:t>oscar.wmo.int/requirements</a:t>
            </a:r>
            <a:endParaRPr lang="de-CH" sz="2000" b="1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333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OSCAR/Space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smtClean="0"/>
              <a:t>Catalogue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satellites</a:t>
            </a:r>
            <a:endParaRPr lang="de-CH" dirty="0" smtClean="0"/>
          </a:p>
          <a:p>
            <a:pPr lvl="1"/>
            <a:r>
              <a:rPr lang="de-CH" dirty="0" err="1" smtClean="0"/>
              <a:t>Current</a:t>
            </a:r>
            <a:r>
              <a:rPr lang="de-CH" dirty="0" smtClean="0"/>
              <a:t> </a:t>
            </a:r>
            <a:r>
              <a:rPr lang="de-CH" dirty="0" err="1" smtClean="0"/>
              <a:t>missions</a:t>
            </a:r>
            <a:endParaRPr lang="de-CH" dirty="0" smtClean="0"/>
          </a:p>
          <a:p>
            <a:pPr lvl="1"/>
            <a:r>
              <a:rPr lang="de-CH" dirty="0" err="1" smtClean="0"/>
              <a:t>Planned</a:t>
            </a:r>
            <a:r>
              <a:rPr lang="de-CH" dirty="0" smtClean="0"/>
              <a:t> </a:t>
            </a:r>
            <a:r>
              <a:rPr lang="de-CH" dirty="0" err="1" smtClean="0"/>
              <a:t>missions</a:t>
            </a:r>
            <a:endParaRPr lang="de-CH" dirty="0" smtClean="0"/>
          </a:p>
          <a:p>
            <a:r>
              <a:rPr lang="de-CH" dirty="0" smtClean="0"/>
              <a:t>Expert </a:t>
            </a:r>
            <a:r>
              <a:rPr lang="de-CH" dirty="0" err="1" smtClean="0"/>
              <a:t>assessment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adequacy</a:t>
            </a:r>
            <a:r>
              <a:rPr lang="de-CH" dirty="0" smtClean="0"/>
              <a:t> </a:t>
            </a:r>
            <a:r>
              <a:rPr lang="de-CH" dirty="0" err="1" smtClean="0"/>
              <a:t>for</a:t>
            </a:r>
            <a:r>
              <a:rPr lang="de-CH" dirty="0" smtClean="0"/>
              <a:t> </a:t>
            </a:r>
            <a:r>
              <a:rPr lang="de-CH" dirty="0" err="1" smtClean="0"/>
              <a:t>specific</a:t>
            </a:r>
            <a:r>
              <a:rPr lang="de-CH" dirty="0" smtClean="0"/>
              <a:t> </a:t>
            </a:r>
            <a:r>
              <a:rPr lang="de-CH" dirty="0" err="1" smtClean="0"/>
              <a:t>applications</a:t>
            </a:r>
            <a:endParaRPr lang="de-CH" dirty="0" smtClean="0"/>
          </a:p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7137498" y="77585"/>
            <a:ext cx="1935825" cy="789727"/>
            <a:chOff x="3581400" y="4053841"/>
            <a:chExt cx="4705350" cy="1919564"/>
          </a:xfrm>
        </p:grpSpPr>
        <p:grpSp>
          <p:nvGrpSpPr>
            <p:cNvPr id="13" name="Group 12"/>
            <p:cNvGrpSpPr/>
            <p:nvPr/>
          </p:nvGrpSpPr>
          <p:grpSpPr>
            <a:xfrm>
              <a:off x="3581400" y="4053841"/>
              <a:ext cx="4705350" cy="1919564"/>
              <a:chOff x="3581400" y="4210050"/>
              <a:chExt cx="4705350" cy="1439673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3581400" y="4210050"/>
                <a:ext cx="4705350" cy="1439673"/>
              </a:xfrm>
              <a:prstGeom prst="rect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19" name="Picture 2" descr="https://oscar.wmo.int/OSCAR/images/logo_oscar.png">
                <a:hlinkClick r:id="rId2"/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4837" y="4322445"/>
                <a:ext cx="3333750" cy="6191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Rectangle 13"/>
            <p:cNvSpPr/>
            <p:nvPr/>
          </p:nvSpPr>
          <p:spPr>
            <a:xfrm>
              <a:off x="3790950" y="5107940"/>
              <a:ext cx="102870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Requirements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045075" y="5107940"/>
              <a:ext cx="93345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Surface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203950" y="5107940"/>
              <a:ext cx="933450" cy="71120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Space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62826" y="5107940"/>
              <a:ext cx="771525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Analysis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6130331" y="6218104"/>
            <a:ext cx="2387448" cy="400110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rgbClr val="FF0000"/>
                </a:solidFill>
                <a:latin typeface="Calibri"/>
                <a:hlinkClick r:id="rId4"/>
              </a:rPr>
              <a:t>oscar.wmo.int/space</a:t>
            </a:r>
            <a:endParaRPr lang="de-CH" sz="2000" b="1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134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OSCAR/Surface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952500" y="1600200"/>
            <a:ext cx="7734300" cy="4525963"/>
          </a:xfrm>
        </p:spPr>
        <p:txBody>
          <a:bodyPr>
            <a:normAutofit/>
          </a:bodyPr>
          <a:lstStyle/>
          <a:p>
            <a:r>
              <a:rPr lang="de-CH" sz="2800" dirty="0" smtClean="0"/>
              <a:t>Catalogue </a:t>
            </a:r>
            <a:r>
              <a:rPr lang="de-CH" sz="2800" dirty="0" err="1" smtClean="0"/>
              <a:t>of</a:t>
            </a:r>
            <a:r>
              <a:rPr lang="de-CH" sz="2800" dirty="0" smtClean="0"/>
              <a:t> </a:t>
            </a:r>
            <a:r>
              <a:rPr lang="de-CH" sz="2800" dirty="0" err="1" smtClean="0"/>
              <a:t>surface-based</a:t>
            </a:r>
            <a:r>
              <a:rPr lang="de-CH" sz="2800" dirty="0" smtClean="0"/>
              <a:t> </a:t>
            </a:r>
            <a:r>
              <a:rPr lang="de-CH" sz="2800" dirty="0" err="1" smtClean="0"/>
              <a:t>observing</a:t>
            </a:r>
            <a:r>
              <a:rPr lang="de-CH" sz="2800" dirty="0" smtClean="0"/>
              <a:t> </a:t>
            </a:r>
            <a:r>
              <a:rPr lang="de-CH" sz="2800" dirty="0" err="1" smtClean="0"/>
              <a:t>facilities</a:t>
            </a:r>
            <a:endParaRPr lang="de-CH" sz="2800" dirty="0" smtClean="0"/>
          </a:p>
          <a:p>
            <a:pPr lvl="1"/>
            <a:r>
              <a:rPr lang="de-CH" sz="2000" dirty="0" smtClean="0"/>
              <a:t>Land-</a:t>
            </a:r>
            <a:r>
              <a:rPr lang="de-CH" sz="2000" dirty="0" err="1" smtClean="0"/>
              <a:t>based</a:t>
            </a:r>
            <a:r>
              <a:rPr lang="de-CH" sz="2000" dirty="0" smtClean="0"/>
              <a:t> </a:t>
            </a:r>
            <a:r>
              <a:rPr lang="de-CH" sz="2000" dirty="0" err="1" smtClean="0"/>
              <a:t>stations</a:t>
            </a:r>
            <a:r>
              <a:rPr lang="de-CH" sz="2000" dirty="0" smtClean="0"/>
              <a:t>, </a:t>
            </a:r>
            <a:r>
              <a:rPr lang="de-CH" sz="2000" dirty="0" err="1" smtClean="0"/>
              <a:t>covering</a:t>
            </a:r>
            <a:r>
              <a:rPr lang="de-CH" sz="2000" dirty="0" smtClean="0"/>
              <a:t> </a:t>
            </a:r>
            <a:r>
              <a:rPr lang="de-CH" sz="2000" dirty="0" err="1" smtClean="0"/>
              <a:t>surface</a:t>
            </a:r>
            <a:r>
              <a:rPr lang="de-CH" sz="2000" dirty="0" smtClean="0"/>
              <a:t> </a:t>
            </a:r>
            <a:r>
              <a:rPr lang="de-CH" sz="2000" dirty="0" err="1" smtClean="0"/>
              <a:t>and</a:t>
            </a:r>
            <a:r>
              <a:rPr lang="de-CH" sz="2000" dirty="0" smtClean="0"/>
              <a:t> </a:t>
            </a:r>
            <a:r>
              <a:rPr lang="de-CH" sz="2000" dirty="0" err="1" smtClean="0"/>
              <a:t>upper</a:t>
            </a:r>
            <a:r>
              <a:rPr lang="de-CH" sz="2000" dirty="0" smtClean="0"/>
              <a:t> </a:t>
            </a:r>
            <a:r>
              <a:rPr lang="de-CH" sz="2000" dirty="0" err="1" smtClean="0"/>
              <a:t>atmosphere</a:t>
            </a:r>
            <a:endParaRPr lang="de-CH" sz="2000" dirty="0" smtClean="0"/>
          </a:p>
          <a:p>
            <a:pPr lvl="1"/>
            <a:r>
              <a:rPr lang="de-CH" sz="2000" dirty="0" err="1" smtClean="0"/>
              <a:t>Ocean</a:t>
            </a:r>
            <a:r>
              <a:rPr lang="de-CH" sz="2000" dirty="0" smtClean="0"/>
              <a:t> </a:t>
            </a:r>
            <a:r>
              <a:rPr lang="de-CH" sz="2000" dirty="0" err="1" smtClean="0"/>
              <a:t>platforms</a:t>
            </a:r>
            <a:endParaRPr lang="de-CH" sz="2000" dirty="0" smtClean="0"/>
          </a:p>
          <a:p>
            <a:pPr lvl="1"/>
            <a:r>
              <a:rPr lang="de-CH" sz="2000" dirty="0" err="1" smtClean="0"/>
              <a:t>Aircraft</a:t>
            </a:r>
            <a:r>
              <a:rPr lang="de-CH" sz="2000" dirty="0" smtClean="0"/>
              <a:t> (</a:t>
            </a:r>
            <a:r>
              <a:rPr lang="de-CH" sz="2000" dirty="0" err="1" smtClean="0"/>
              <a:t>future</a:t>
            </a:r>
            <a:r>
              <a:rPr lang="de-CH" sz="2000" dirty="0" smtClean="0"/>
              <a:t> </a:t>
            </a:r>
            <a:r>
              <a:rPr lang="de-CH" sz="2000" dirty="0" err="1" smtClean="0"/>
              <a:t>module</a:t>
            </a:r>
            <a:r>
              <a:rPr lang="de-CH" sz="2000" dirty="0" smtClean="0"/>
              <a:t>)</a:t>
            </a:r>
          </a:p>
          <a:p>
            <a:r>
              <a:rPr lang="de-CH" sz="2800" dirty="0" smtClean="0"/>
              <a:t>Safe and </a:t>
            </a:r>
            <a:r>
              <a:rPr lang="de-CH" sz="2800" dirty="0" err="1" smtClean="0"/>
              <a:t>secure</a:t>
            </a:r>
            <a:r>
              <a:rPr lang="de-CH" sz="2800" dirty="0" smtClean="0"/>
              <a:t>, </a:t>
            </a:r>
            <a:r>
              <a:rPr lang="de-CH" sz="2800" dirty="0" err="1" smtClean="0"/>
              <a:t>traceable</a:t>
            </a:r>
            <a:endParaRPr lang="de-CH" sz="2800" dirty="0" smtClean="0"/>
          </a:p>
          <a:p>
            <a:r>
              <a:rPr lang="de-CH" sz="2800" dirty="0" smtClean="0"/>
              <a:t>View </a:t>
            </a:r>
            <a:r>
              <a:rPr lang="de-CH" sz="2800" dirty="0" err="1" smtClean="0"/>
              <a:t>and</a:t>
            </a:r>
            <a:r>
              <a:rPr lang="de-CH" sz="2800" dirty="0" smtClean="0"/>
              <a:t> </a:t>
            </a:r>
            <a:r>
              <a:rPr lang="de-CH" sz="2800" dirty="0" smtClean="0"/>
              <a:t>manage </a:t>
            </a:r>
            <a:r>
              <a:rPr lang="de-CH" sz="2800" dirty="0" err="1" smtClean="0"/>
              <a:t>information</a:t>
            </a:r>
            <a:endParaRPr lang="en-US" sz="2800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1344340" y="4800725"/>
            <a:ext cx="7200800" cy="1244991"/>
          </a:xfrm>
          <a:prstGeom prst="roundRect">
            <a:avLst>
              <a:gd name="adj" fmla="val 7486"/>
            </a:avLst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30331" y="6218104"/>
            <a:ext cx="2556469" cy="400110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  <a:latin typeface="Calibri"/>
                <a:hlinkClick r:id="rId2"/>
              </a:rPr>
              <a:t>oscar.wmo.int/surface</a:t>
            </a:r>
            <a:endParaRPr lang="de-CH" sz="2000" b="1" dirty="0">
              <a:solidFill>
                <a:srgbClr val="FF0000"/>
              </a:solidFill>
              <a:latin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105494" y="116379"/>
            <a:ext cx="1935825" cy="789727"/>
            <a:chOff x="3581400" y="4053841"/>
            <a:chExt cx="4705350" cy="1919564"/>
          </a:xfrm>
        </p:grpSpPr>
        <p:grpSp>
          <p:nvGrpSpPr>
            <p:cNvPr id="11" name="Group 10"/>
            <p:cNvGrpSpPr/>
            <p:nvPr/>
          </p:nvGrpSpPr>
          <p:grpSpPr>
            <a:xfrm>
              <a:off x="3581400" y="4053841"/>
              <a:ext cx="4705350" cy="1919564"/>
              <a:chOff x="3581400" y="4210050"/>
              <a:chExt cx="4705350" cy="1439673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581400" y="4210050"/>
                <a:ext cx="4705350" cy="1439673"/>
              </a:xfrm>
              <a:prstGeom prst="rect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17" name="Picture 2" descr="https://oscar.wmo.int/OSCAR/images/logo_oscar.png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4837" y="4322445"/>
                <a:ext cx="3333750" cy="6191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Rectangle 11"/>
            <p:cNvSpPr/>
            <p:nvPr/>
          </p:nvSpPr>
          <p:spPr>
            <a:xfrm>
              <a:off x="3790950" y="5107940"/>
              <a:ext cx="102870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Requirements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045075" y="5107940"/>
              <a:ext cx="933450" cy="71120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Surface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203950" y="5107940"/>
              <a:ext cx="93345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Space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362826" y="5107940"/>
              <a:ext cx="771525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Analysis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21405" y="4347824"/>
            <a:ext cx="8819914" cy="1350497"/>
            <a:chOff x="0" y="2657475"/>
            <a:chExt cx="10077450" cy="1543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57475"/>
              <a:ext cx="10077450" cy="1543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523" y="3743325"/>
              <a:ext cx="9334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58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OSCAR/Surface </a:t>
            </a:r>
            <a:r>
              <a:rPr lang="de-CH" dirty="0" err="1"/>
              <a:t>m</a:t>
            </a:r>
            <a:r>
              <a:rPr lang="de-CH" dirty="0" err="1" smtClean="0"/>
              <a:t>etadata</a:t>
            </a:r>
            <a:r>
              <a:rPr lang="de-CH" dirty="0" smtClean="0"/>
              <a:t> </a:t>
            </a:r>
            <a:r>
              <a:rPr lang="de-CH" dirty="0" err="1" smtClean="0"/>
              <a:t>sources</a:t>
            </a:r>
            <a:endParaRPr lang="en-US" dirty="0"/>
          </a:p>
        </p:txBody>
      </p:sp>
      <p:pic>
        <p:nvPicPr>
          <p:cNvPr id="4" name="Picture 3" descr="H:\My Documents\Dienstreisen\CIMO2016\gawsis-oscar_source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349" y="1635762"/>
            <a:ext cx="7397634" cy="43961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326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OSCAR/Surface «View»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2861196"/>
            <a:ext cx="3228657" cy="26489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146494" cy="39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91531"/>
            <a:ext cx="1789648" cy="105060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532" y="2861197"/>
            <a:ext cx="1975624" cy="303904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Callout 4"/>
          <p:cNvSpPr/>
          <p:nvPr/>
        </p:nvSpPr>
        <p:spPr bwMode="auto">
          <a:xfrm>
            <a:off x="1403921" y="1124744"/>
            <a:ext cx="1943945" cy="968864"/>
          </a:xfrm>
          <a:prstGeom prst="wedgeEllipseCallout">
            <a:avLst>
              <a:gd name="adj1" fmla="val -35870"/>
              <a:gd name="adj2" fmla="val 15517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Quick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access</a:t>
            </a:r>
            <a:endParaRPr kumimoji="0" lang="de-CH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smtClean="0">
                <a:solidFill>
                  <a:srgbClr val="FF0000"/>
                </a:solidFill>
              </a:rPr>
              <a:t>&amp;</a:t>
            </a:r>
            <a:endParaRPr lang="de-CH" sz="1400" b="1" dirty="0">
              <a:solidFill>
                <a:srgbClr val="FF0000"/>
              </a:solidFill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err="1" smtClean="0">
                <a:solidFill>
                  <a:srgbClr val="FF0000"/>
                </a:solidFill>
              </a:rPr>
              <a:t>Map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 smtClean="0">
                <a:solidFill>
                  <a:srgbClr val="FF0000"/>
                </a:solidFill>
              </a:rPr>
              <a:t>filter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0" name="Oval Callout 9"/>
          <p:cNvSpPr/>
          <p:nvPr/>
        </p:nvSpPr>
        <p:spPr bwMode="auto">
          <a:xfrm>
            <a:off x="4828589" y="5157192"/>
            <a:ext cx="1943945" cy="832957"/>
          </a:xfrm>
          <a:prstGeom prst="wedgeEllipseCallout">
            <a:avLst>
              <a:gd name="adj1" fmla="val 77806"/>
              <a:gd name="adj2" fmla="val -132296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Detailed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station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report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574" y="1709085"/>
            <a:ext cx="17634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          + </a:t>
            </a:r>
            <a:r>
              <a:rPr lang="de-CH" dirty="0" err="1" smtClean="0"/>
              <a:t>click</a:t>
            </a:r>
            <a:endParaRPr lang="de-CH" dirty="0" smtClean="0"/>
          </a:p>
          <a:p>
            <a:endParaRPr lang="de-CH" dirty="0"/>
          </a:p>
          <a:p>
            <a:r>
              <a:rPr lang="de-CH" dirty="0" smtClean="0"/>
              <a:t>          =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20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37 0.06921 L -0.00712 -0.035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66 0.38843 L 3.88889E-6 -1.48148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OSCAR/Surface «Manage»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5494713" cy="452596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de-CH" sz="2400" dirty="0" err="1" smtClean="0"/>
              <a:t>Intended</a:t>
            </a:r>
            <a:r>
              <a:rPr lang="de-CH" sz="2400" dirty="0" smtClean="0"/>
              <a:t> </a:t>
            </a:r>
            <a:r>
              <a:rPr lang="de-CH" sz="2400" dirty="0" err="1" smtClean="0"/>
              <a:t>for</a:t>
            </a:r>
            <a:r>
              <a:rPr lang="de-CH" sz="2400" dirty="0" smtClean="0"/>
              <a:t> </a:t>
            </a:r>
            <a:r>
              <a:rPr lang="de-CH" sz="2400" dirty="0" err="1" smtClean="0"/>
              <a:t>management</a:t>
            </a:r>
            <a:r>
              <a:rPr lang="de-CH" sz="2400" dirty="0" smtClean="0"/>
              <a:t> </a:t>
            </a:r>
            <a:r>
              <a:rPr lang="de-CH" sz="2400" dirty="0" err="1" smtClean="0"/>
              <a:t>of</a:t>
            </a:r>
            <a:r>
              <a:rPr lang="de-CH" sz="2400" dirty="0" smtClean="0"/>
              <a:t> individual </a:t>
            </a:r>
            <a:r>
              <a:rPr lang="de-CH" sz="2400" dirty="0" err="1" smtClean="0"/>
              <a:t>observing</a:t>
            </a:r>
            <a:r>
              <a:rPr lang="de-CH" sz="2400" dirty="0" smtClean="0"/>
              <a:t> </a:t>
            </a:r>
            <a:r>
              <a:rPr lang="de-CH" sz="2400" dirty="0" err="1" smtClean="0"/>
              <a:t>platforms</a:t>
            </a:r>
            <a:endParaRPr lang="de-CH" sz="2400" dirty="0" smtClean="0"/>
          </a:p>
          <a:p>
            <a:pPr>
              <a:spcBef>
                <a:spcPts val="1200"/>
              </a:spcBef>
            </a:pPr>
            <a:r>
              <a:rPr lang="de-CH" sz="2400" dirty="0" smtClean="0"/>
              <a:t>Secure </a:t>
            </a:r>
            <a:r>
              <a:rPr lang="de-CH" sz="2400" dirty="0" err="1" smtClean="0"/>
              <a:t>authentication</a:t>
            </a:r>
            <a:r>
              <a:rPr lang="de-CH" sz="2400" dirty="0" smtClean="0"/>
              <a:t> </a:t>
            </a:r>
            <a:r>
              <a:rPr lang="de-CH" sz="2400" dirty="0" err="1" smtClean="0"/>
              <a:t>supported</a:t>
            </a:r>
            <a:r>
              <a:rPr lang="de-CH" sz="2400" dirty="0" smtClean="0"/>
              <a:t> </a:t>
            </a:r>
            <a:r>
              <a:rPr lang="de-CH" sz="2400" dirty="0" err="1" smtClean="0"/>
              <a:t>by</a:t>
            </a:r>
            <a:r>
              <a:rPr lang="de-CH" sz="2400" dirty="0" smtClean="0"/>
              <a:t> Swiss Federal </a:t>
            </a:r>
            <a:r>
              <a:rPr lang="de-CH" sz="2400" dirty="0" err="1" smtClean="0"/>
              <a:t>identity</a:t>
            </a:r>
            <a:r>
              <a:rPr lang="de-CH" sz="2400" dirty="0" smtClean="0"/>
              <a:t> </a:t>
            </a:r>
            <a:r>
              <a:rPr lang="de-CH" sz="2400" dirty="0" err="1" smtClean="0"/>
              <a:t>provider</a:t>
            </a:r>
            <a:r>
              <a:rPr lang="de-CH" sz="2400" dirty="0" smtClean="0"/>
              <a:t> (</a:t>
            </a:r>
            <a:r>
              <a:rPr lang="de-CH" sz="2400" dirty="0" err="1" smtClean="0"/>
              <a:t>and</a:t>
            </a:r>
            <a:r>
              <a:rPr lang="de-CH" sz="2400" dirty="0" smtClean="0"/>
              <a:t> WMO SSO in </a:t>
            </a:r>
            <a:r>
              <a:rPr lang="de-CH" sz="2400" dirty="0" err="1" smtClean="0"/>
              <a:t>future</a:t>
            </a:r>
            <a:r>
              <a:rPr lang="de-CH" sz="2400" dirty="0" smtClean="0"/>
              <a:t>)</a:t>
            </a:r>
          </a:p>
          <a:p>
            <a:pPr>
              <a:spcBef>
                <a:spcPts val="1200"/>
              </a:spcBef>
            </a:pPr>
            <a:r>
              <a:rPr lang="de-CH" sz="2400" dirty="0" err="1" smtClean="0"/>
              <a:t>Role-based</a:t>
            </a:r>
            <a:r>
              <a:rPr lang="de-CH" sz="2400" dirty="0" smtClean="0"/>
              <a:t> </a:t>
            </a:r>
            <a:r>
              <a:rPr lang="de-CH" sz="2400" dirty="0" err="1" smtClean="0"/>
              <a:t>authorization</a:t>
            </a:r>
            <a:r>
              <a:rPr lang="de-CH" sz="2400" dirty="0" smtClean="0"/>
              <a:t> </a:t>
            </a:r>
          </a:p>
          <a:p>
            <a:pPr lvl="1">
              <a:spcBef>
                <a:spcPts val="1200"/>
              </a:spcBef>
            </a:pPr>
            <a:r>
              <a:rPr lang="de-CH" sz="2000" dirty="0" err="1" smtClean="0"/>
              <a:t>to</a:t>
            </a:r>
            <a:r>
              <a:rPr lang="de-CH" sz="2000" dirty="0" smtClean="0"/>
              <a:t> </a:t>
            </a:r>
            <a:r>
              <a:rPr lang="de-CH" sz="2000" dirty="0" err="1" smtClean="0"/>
              <a:t>allow</a:t>
            </a:r>
            <a:r>
              <a:rPr lang="de-CH" sz="2000" dirty="0" smtClean="0"/>
              <a:t> </a:t>
            </a:r>
            <a:r>
              <a:rPr lang="de-CH" sz="2000" dirty="0" err="1" smtClean="0"/>
              <a:t>users</a:t>
            </a:r>
            <a:r>
              <a:rPr lang="de-CH" sz="2000" dirty="0" smtClean="0"/>
              <a:t> </a:t>
            </a:r>
            <a:r>
              <a:rPr lang="de-CH" sz="2000" dirty="0" err="1" smtClean="0"/>
              <a:t>to</a:t>
            </a:r>
            <a:r>
              <a:rPr lang="de-CH" sz="2000" dirty="0" smtClean="0"/>
              <a:t> </a:t>
            </a:r>
            <a:r>
              <a:rPr lang="de-CH" sz="2000" dirty="0" err="1" smtClean="0"/>
              <a:t>change</a:t>
            </a:r>
            <a:r>
              <a:rPr lang="de-CH" sz="2000" dirty="0" smtClean="0"/>
              <a:t> </a:t>
            </a:r>
            <a:r>
              <a:rPr lang="de-CH" sz="2000" dirty="0" err="1" smtClean="0"/>
              <a:t>what</a:t>
            </a:r>
            <a:r>
              <a:rPr lang="de-CH" sz="2000" dirty="0" smtClean="0"/>
              <a:t> </a:t>
            </a:r>
            <a:r>
              <a:rPr lang="de-CH" sz="2000" dirty="0" err="1" smtClean="0"/>
              <a:t>they</a:t>
            </a:r>
            <a:r>
              <a:rPr lang="de-CH" sz="2000" dirty="0" smtClean="0"/>
              <a:t> </a:t>
            </a:r>
            <a:r>
              <a:rPr lang="de-CH" sz="2000" dirty="0" err="1" smtClean="0"/>
              <a:t>need</a:t>
            </a:r>
            <a:r>
              <a:rPr lang="de-CH" sz="2000" dirty="0" smtClean="0"/>
              <a:t> </a:t>
            </a:r>
            <a:r>
              <a:rPr lang="de-CH" sz="2000" dirty="0" err="1" smtClean="0"/>
              <a:t>to</a:t>
            </a:r>
            <a:r>
              <a:rPr lang="de-CH" sz="2000" dirty="0" smtClean="0"/>
              <a:t> </a:t>
            </a:r>
            <a:r>
              <a:rPr lang="de-CH" sz="2000" dirty="0" err="1" smtClean="0"/>
              <a:t>change</a:t>
            </a:r>
            <a:endParaRPr lang="de-CH" sz="2000" dirty="0" smtClean="0"/>
          </a:p>
          <a:p>
            <a:pPr lvl="1">
              <a:spcBef>
                <a:spcPts val="1200"/>
              </a:spcBef>
            </a:pPr>
            <a:r>
              <a:rPr lang="de-CH" sz="2000" dirty="0" err="1"/>
              <a:t>t</a:t>
            </a:r>
            <a:r>
              <a:rPr lang="de-CH" sz="2000" dirty="0" err="1" smtClean="0"/>
              <a:t>o</a:t>
            </a:r>
            <a:r>
              <a:rPr lang="de-CH" sz="2000" dirty="0" smtClean="0"/>
              <a:t> </a:t>
            </a:r>
            <a:r>
              <a:rPr lang="de-CH" sz="2000" dirty="0" err="1" smtClean="0"/>
              <a:t>protect</a:t>
            </a:r>
            <a:r>
              <a:rPr lang="de-CH" sz="2000" dirty="0" smtClean="0"/>
              <a:t> </a:t>
            </a:r>
            <a:r>
              <a:rPr lang="de-CH" sz="2000" dirty="0" err="1" smtClean="0"/>
              <a:t>information</a:t>
            </a:r>
            <a:r>
              <a:rPr lang="de-CH" sz="2000" dirty="0" smtClean="0"/>
              <a:t> </a:t>
            </a:r>
            <a:r>
              <a:rPr lang="de-CH" sz="2000" dirty="0" err="1" smtClean="0"/>
              <a:t>from</a:t>
            </a:r>
            <a:r>
              <a:rPr lang="de-CH" sz="2000" dirty="0" smtClean="0"/>
              <a:t> </a:t>
            </a:r>
            <a:r>
              <a:rPr lang="de-CH" sz="2000" dirty="0" err="1" smtClean="0"/>
              <a:t>unintended</a:t>
            </a:r>
            <a:r>
              <a:rPr lang="de-CH" sz="2000" dirty="0" smtClean="0"/>
              <a:t> </a:t>
            </a:r>
            <a:r>
              <a:rPr lang="de-CH" sz="2000" dirty="0" err="1" smtClean="0"/>
              <a:t>or</a:t>
            </a:r>
            <a:r>
              <a:rPr lang="de-CH" sz="2000" dirty="0" smtClean="0"/>
              <a:t> </a:t>
            </a:r>
            <a:r>
              <a:rPr lang="de-CH" sz="2000" dirty="0" err="1" smtClean="0"/>
              <a:t>deliberate</a:t>
            </a:r>
            <a:r>
              <a:rPr lang="de-CH" sz="2000" dirty="0" smtClean="0"/>
              <a:t> </a:t>
            </a:r>
            <a:r>
              <a:rPr lang="de-CH" sz="2000" dirty="0" err="1" smtClean="0"/>
              <a:t>misuse</a:t>
            </a:r>
            <a:endParaRPr lang="de-CH" sz="2000" dirty="0" smtClean="0"/>
          </a:p>
          <a:p>
            <a:pPr>
              <a:spcBef>
                <a:spcPts val="1200"/>
              </a:spcBef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/>
        </p:blipFill>
        <p:spPr bwMode="auto">
          <a:xfrm>
            <a:off x="5951913" y="1667020"/>
            <a:ext cx="2936452" cy="430737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38776" y="6130269"/>
            <a:ext cx="3649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err="1" smtClean="0">
                <a:solidFill>
                  <a:srgbClr val="FF0000"/>
                </a:solidFill>
              </a:rPr>
              <a:t>Related</a:t>
            </a:r>
            <a:r>
              <a:rPr lang="de-CH" dirty="0" smtClean="0">
                <a:solidFill>
                  <a:srgbClr val="FF0000"/>
                </a:solidFill>
              </a:rPr>
              <a:t> </a:t>
            </a:r>
            <a:r>
              <a:rPr lang="de-CH" dirty="0" err="1" smtClean="0">
                <a:solidFill>
                  <a:srgbClr val="FF0000"/>
                </a:solidFill>
              </a:rPr>
              <a:t>topic</a:t>
            </a:r>
            <a:r>
              <a:rPr lang="de-CH" dirty="0" smtClean="0">
                <a:solidFill>
                  <a:srgbClr val="FF0000"/>
                </a:solidFill>
              </a:rPr>
              <a:t> </a:t>
            </a:r>
            <a:r>
              <a:rPr lang="de-CH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M2M </a:t>
            </a:r>
            <a:r>
              <a:rPr lang="de-CH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interface</a:t>
            </a:r>
            <a:r>
              <a:rPr lang="de-CH" dirty="0" smtClean="0">
                <a:solidFill>
                  <a:srgbClr val="FF0000"/>
                </a:solidFill>
                <a:sym typeface="Wingdings" panose="05000000000000000000" pitchFamily="2" charset="2"/>
              </a:rPr>
              <a:t> / API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3684296" y="1970114"/>
            <a:ext cx="1710664" cy="719051"/>
          </a:xfrm>
          <a:prstGeom prst="wedgeEllipseCallout">
            <a:avLst>
              <a:gd name="adj1" fmla="val -58831"/>
              <a:gd name="adj2" fmla="val 4219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dirty="0" err="1" smtClean="0"/>
              <a:t>Make</a:t>
            </a:r>
            <a:r>
              <a:rPr lang="de-CH" sz="1200" dirty="0" smtClean="0"/>
              <a:t> </a:t>
            </a:r>
            <a:r>
              <a:rPr lang="de-CH" sz="1200" dirty="0" err="1" smtClean="0"/>
              <a:t>sure</a:t>
            </a:r>
            <a:r>
              <a:rPr lang="de-CH" sz="1200" dirty="0" smtClean="0"/>
              <a:t> </a:t>
            </a:r>
            <a:r>
              <a:rPr lang="de-CH" sz="1200" dirty="0" err="1" smtClean="0"/>
              <a:t>you</a:t>
            </a:r>
            <a:r>
              <a:rPr lang="de-CH" sz="1200" dirty="0" smtClean="0"/>
              <a:t> </a:t>
            </a:r>
            <a:r>
              <a:rPr lang="de-CH" sz="1200" dirty="0" err="1" smtClean="0"/>
              <a:t>are</a:t>
            </a:r>
            <a:r>
              <a:rPr lang="de-CH" sz="1200" dirty="0" smtClean="0"/>
              <a:t> </a:t>
            </a:r>
            <a:r>
              <a:rPr lang="de-CH" sz="1200" dirty="0" err="1" smtClean="0"/>
              <a:t>who</a:t>
            </a:r>
            <a:r>
              <a:rPr lang="de-CH" sz="1200" dirty="0" smtClean="0"/>
              <a:t> </a:t>
            </a:r>
            <a:r>
              <a:rPr lang="de-CH" sz="1200" dirty="0" err="1" smtClean="0"/>
              <a:t>you</a:t>
            </a:r>
            <a:r>
              <a:rPr lang="de-CH" sz="1200" dirty="0" smtClean="0"/>
              <a:t> </a:t>
            </a:r>
            <a:r>
              <a:rPr lang="de-CH" sz="1200" dirty="0" err="1" smtClean="0"/>
              <a:t>pretend</a:t>
            </a:r>
            <a:r>
              <a:rPr lang="de-CH" sz="1200" dirty="0" smtClean="0"/>
              <a:t> </a:t>
            </a:r>
            <a:r>
              <a:rPr lang="de-CH" sz="1200" dirty="0" err="1" smtClean="0"/>
              <a:t>to</a:t>
            </a:r>
            <a:r>
              <a:rPr lang="de-CH" sz="1200" dirty="0" smtClean="0"/>
              <a:t> </a:t>
            </a:r>
            <a:r>
              <a:rPr lang="de-CH" sz="1200" dirty="0" err="1" smtClean="0"/>
              <a:t>be</a:t>
            </a:r>
            <a:endParaRPr lang="en-US" sz="1200" dirty="0"/>
          </a:p>
        </p:txBody>
      </p:sp>
      <p:sp>
        <p:nvSpPr>
          <p:cNvPr id="8" name="Oval Callout 7"/>
          <p:cNvSpPr/>
          <p:nvPr/>
        </p:nvSpPr>
        <p:spPr>
          <a:xfrm>
            <a:off x="4164674" y="3300152"/>
            <a:ext cx="1596045" cy="831271"/>
          </a:xfrm>
          <a:prstGeom prst="wedgeEllipseCallout">
            <a:avLst>
              <a:gd name="adj1" fmla="val -56991"/>
              <a:gd name="adj2" fmla="val 2453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200" dirty="0" err="1" smtClean="0"/>
              <a:t>Make</a:t>
            </a:r>
            <a:r>
              <a:rPr lang="de-CH" sz="1200" dirty="0" smtClean="0"/>
              <a:t> </a:t>
            </a:r>
            <a:r>
              <a:rPr lang="de-CH" sz="1200" dirty="0" err="1" smtClean="0"/>
              <a:t>sure</a:t>
            </a:r>
            <a:r>
              <a:rPr lang="de-CH" sz="1200" dirty="0" smtClean="0"/>
              <a:t> </a:t>
            </a:r>
            <a:r>
              <a:rPr lang="de-CH" sz="1200" dirty="0" err="1" smtClean="0"/>
              <a:t>you</a:t>
            </a:r>
            <a:r>
              <a:rPr lang="de-CH" sz="1200" dirty="0" smtClean="0"/>
              <a:t> </a:t>
            </a:r>
            <a:r>
              <a:rPr lang="de-CH" sz="1200" dirty="0" err="1" smtClean="0"/>
              <a:t>can</a:t>
            </a:r>
            <a:r>
              <a:rPr lang="de-CH" sz="1200" dirty="0" smtClean="0"/>
              <a:t> do </a:t>
            </a:r>
            <a:r>
              <a:rPr lang="de-CH" sz="1200" dirty="0" err="1" smtClean="0"/>
              <a:t>what</a:t>
            </a:r>
            <a:r>
              <a:rPr lang="de-CH" sz="1200" dirty="0" smtClean="0"/>
              <a:t> </a:t>
            </a:r>
            <a:r>
              <a:rPr lang="de-CH" sz="1200" dirty="0" err="1" smtClean="0"/>
              <a:t>you</a:t>
            </a:r>
            <a:r>
              <a:rPr lang="de-CH" sz="1200" dirty="0" smtClean="0"/>
              <a:t> </a:t>
            </a:r>
            <a:r>
              <a:rPr lang="de-CH" sz="1200" dirty="0" err="1" smtClean="0"/>
              <a:t>need</a:t>
            </a:r>
            <a:r>
              <a:rPr lang="de-CH" sz="1200" dirty="0" smtClean="0"/>
              <a:t> </a:t>
            </a:r>
            <a:r>
              <a:rPr lang="de-CH" sz="1200" dirty="0" err="1" smtClean="0"/>
              <a:t>to</a:t>
            </a:r>
            <a:r>
              <a:rPr lang="de-CH" sz="1200" dirty="0" smtClean="0"/>
              <a:t> do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4883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/>
          </p:cNvSpPr>
          <p:nvPr>
            <p:ph type="title" idx="4294967295"/>
          </p:nvPr>
        </p:nvSpPr>
        <p:spPr>
          <a:xfrm>
            <a:off x="250824" y="188909"/>
            <a:ext cx="8713790" cy="1410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dirty="0" smtClean="0">
                <a:sym typeface="Arial Bold"/>
              </a:rPr>
              <a:t>OSCAR</a:t>
            </a:r>
            <a:r>
              <a:rPr lang="de-CH" dirty="0" smtClean="0">
                <a:sym typeface="Arial Bold"/>
              </a:rPr>
              <a:t>/Analysis</a:t>
            </a:r>
            <a:endParaRPr dirty="0">
              <a:sym typeface="Arial Bold"/>
            </a:endParaRPr>
          </a:p>
        </p:txBody>
      </p:sp>
      <p:sp>
        <p:nvSpPr>
          <p:cNvPr id="211" name="Shape 211"/>
          <p:cNvSpPr>
            <a:spLocks noGrp="1"/>
          </p:cNvSpPr>
          <p:nvPr>
            <p:ph type="body" idx="4294967295"/>
          </p:nvPr>
        </p:nvSpPr>
        <p:spPr>
          <a:xfrm>
            <a:off x="568322" y="1870364"/>
            <a:ext cx="8179797" cy="420127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81987" lvl="0" indent="-281987" defTabSz="740662">
              <a:spcBef>
                <a:spcPts val="400"/>
              </a:spcBef>
              <a:buClrTx/>
              <a:buFontTx/>
              <a:buChar char="•"/>
              <a:defRPr sz="1800"/>
            </a:pPr>
            <a:r>
              <a:rPr lang="de-CH" sz="2500" dirty="0" smtClean="0"/>
              <a:t>Qualitative </a:t>
            </a:r>
            <a:r>
              <a:rPr lang="de-CH" sz="2500" dirty="0" err="1" smtClean="0"/>
              <a:t>and</a:t>
            </a:r>
            <a:r>
              <a:rPr lang="de-CH" sz="2500" dirty="0" smtClean="0"/>
              <a:t> </a:t>
            </a:r>
            <a:r>
              <a:rPr sz="2500" dirty="0" smtClean="0"/>
              <a:t>Quantitative </a:t>
            </a:r>
            <a:r>
              <a:rPr sz="2500" dirty="0"/>
              <a:t>tool that matches observational data requirements against observational capabilities</a:t>
            </a:r>
          </a:p>
          <a:p>
            <a:pPr marL="281987" indent="-281987" defTabSz="740662">
              <a:spcBef>
                <a:spcPts val="400"/>
              </a:spcBef>
              <a:buFontTx/>
              <a:buChar char="•"/>
              <a:defRPr sz="1800"/>
            </a:pPr>
            <a:r>
              <a:rPr sz="2500" dirty="0"/>
              <a:t>Based on selection of requirement and pertinent observational capabilities, </a:t>
            </a:r>
            <a:r>
              <a:rPr sz="2500" dirty="0" smtClean="0"/>
              <a:t>illustrate </a:t>
            </a:r>
            <a:r>
              <a:rPr sz="2500" dirty="0"/>
              <a:t>whether or not different levels of </a:t>
            </a:r>
            <a:r>
              <a:rPr sz="2500" dirty="0" smtClean="0"/>
              <a:t>requirement</a:t>
            </a:r>
            <a:r>
              <a:rPr lang="de-CH" sz="2500" dirty="0" smtClean="0"/>
              <a:t>s </a:t>
            </a:r>
            <a:r>
              <a:rPr lang="de-CH" sz="2500" dirty="0" err="1" smtClean="0"/>
              <a:t>are</a:t>
            </a:r>
            <a:r>
              <a:rPr lang="de-CH" sz="2500" dirty="0" smtClean="0"/>
              <a:t> </a:t>
            </a:r>
            <a:r>
              <a:rPr sz="2500" dirty="0" smtClean="0"/>
              <a:t>met </a:t>
            </a:r>
            <a:endParaRPr lang="de-CH" sz="2500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7105494" y="116379"/>
            <a:ext cx="1935825" cy="789727"/>
            <a:chOff x="3581400" y="4053841"/>
            <a:chExt cx="4705350" cy="1919564"/>
          </a:xfrm>
        </p:grpSpPr>
        <p:grpSp>
          <p:nvGrpSpPr>
            <p:cNvPr id="5" name="Group 4"/>
            <p:cNvGrpSpPr/>
            <p:nvPr/>
          </p:nvGrpSpPr>
          <p:grpSpPr>
            <a:xfrm>
              <a:off x="3581400" y="4053841"/>
              <a:ext cx="4705350" cy="1919564"/>
              <a:chOff x="3581400" y="4210050"/>
              <a:chExt cx="4705350" cy="1439673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3581400" y="4210050"/>
                <a:ext cx="4705350" cy="1439673"/>
              </a:xfrm>
              <a:prstGeom prst="rect">
                <a:avLst/>
              </a:prstGeom>
              <a:gradFill rotWithShape="1">
                <a:gsLst>
                  <a:gs pos="0">
                    <a:srgbClr val="4F81BD">
                      <a:tint val="100000"/>
                      <a:shade val="100000"/>
                      <a:satMod val="130000"/>
                    </a:srgbClr>
                  </a:gs>
                  <a:gs pos="100000">
                    <a:srgbClr val="4F81BD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11" name="Picture 2" descr="https://oscar.wmo.int/OSCAR/images/logo_oscar.png">
                <a:hlinkClick r:id="rId2"/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4837" y="4322445"/>
                <a:ext cx="3333750" cy="6191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3790950" y="5107940"/>
              <a:ext cx="102870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Requirements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045075" y="5107940"/>
              <a:ext cx="933450" cy="7112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Surface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203950" y="5107940"/>
              <a:ext cx="933450" cy="711200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Space </a:t>
              </a:r>
              <a:r>
                <a:rPr kumimoji="0" lang="de-CH" sz="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capabilities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362826" y="5107940"/>
              <a:ext cx="771525" cy="71120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Analysis</a:t>
              </a:r>
              <a:endParaRPr kumimoji="0" lang="en-US" sz="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616036" y="1230176"/>
            <a:ext cx="2152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(still in design phase)</a:t>
            </a:r>
          </a:p>
        </p:txBody>
      </p:sp>
    </p:spTree>
    <p:extLst>
      <p:ext uri="{BB962C8B-B14F-4D97-AF65-F5344CB8AC3E}">
        <p14:creationId xmlns:p14="http://schemas.microsoft.com/office/powerpoint/2010/main" val="38804019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355857" y="4006736"/>
            <a:ext cx="2568645" cy="38238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827206" y="4422373"/>
            <a:ext cx="2385753" cy="38238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599382" y="4829695"/>
            <a:ext cx="1803892" cy="38238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are</a:t>
            </a:r>
            <a:r>
              <a:rPr lang="de-CH" dirty="0" smtClean="0"/>
              <a:t> </a:t>
            </a:r>
            <a:r>
              <a:rPr lang="de-CH" dirty="0" err="1" smtClean="0"/>
              <a:t>critical</a:t>
            </a:r>
            <a:endParaRPr lang="de-CH" dirty="0" smtClean="0"/>
          </a:p>
          <a:p>
            <a:pPr lvl="1"/>
            <a:r>
              <a:rPr lang="de-CH" dirty="0" err="1" smtClean="0"/>
              <a:t>For</a:t>
            </a:r>
            <a:r>
              <a:rPr lang="de-CH" dirty="0" smtClean="0"/>
              <a:t> </a:t>
            </a:r>
            <a:r>
              <a:rPr lang="de-CH" dirty="0" err="1" smtClean="0"/>
              <a:t>adequate</a:t>
            </a:r>
            <a:r>
              <a:rPr lang="de-CH" dirty="0" smtClean="0"/>
              <a:t> </a:t>
            </a:r>
            <a:r>
              <a:rPr lang="de-CH" dirty="0" err="1" smtClean="0"/>
              <a:t>use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observations</a:t>
            </a:r>
            <a:r>
              <a:rPr lang="de-CH" dirty="0" smtClean="0"/>
              <a:t>, </a:t>
            </a:r>
            <a:r>
              <a:rPr lang="de-CH" dirty="0" err="1" smtClean="0"/>
              <a:t>where</a:t>
            </a:r>
            <a:r>
              <a:rPr lang="de-CH" dirty="0" smtClean="0"/>
              <a:t> </a:t>
            </a:r>
            <a:r>
              <a:rPr lang="de-CH" dirty="0" err="1" smtClean="0"/>
              <a:t>adequacy</a:t>
            </a:r>
            <a:r>
              <a:rPr lang="de-CH" dirty="0" smtClean="0"/>
              <a:t> </a:t>
            </a:r>
            <a:r>
              <a:rPr lang="de-CH" dirty="0" err="1" smtClean="0"/>
              <a:t>depends</a:t>
            </a:r>
            <a:r>
              <a:rPr lang="de-CH" dirty="0" smtClean="0"/>
              <a:t> on </a:t>
            </a:r>
            <a:r>
              <a:rPr lang="de-CH" dirty="0" err="1" smtClean="0"/>
              <a:t>application</a:t>
            </a:r>
            <a:r>
              <a:rPr lang="de-CH" dirty="0" smtClean="0"/>
              <a:t> </a:t>
            </a:r>
            <a:r>
              <a:rPr lang="de-CH" dirty="0" err="1" smtClean="0"/>
              <a:t>area</a:t>
            </a:r>
            <a:endParaRPr lang="de-CH" dirty="0" smtClean="0"/>
          </a:p>
          <a:p>
            <a:pPr lvl="1"/>
            <a:r>
              <a:rPr lang="de-CH" dirty="0" err="1" smtClean="0"/>
              <a:t>For</a:t>
            </a:r>
            <a:r>
              <a:rPr lang="de-CH" dirty="0" smtClean="0"/>
              <a:t> rational </a:t>
            </a:r>
            <a:r>
              <a:rPr lang="de-CH" dirty="0" err="1" smtClean="0"/>
              <a:t>network</a:t>
            </a:r>
            <a:r>
              <a:rPr lang="de-CH" dirty="0" smtClean="0"/>
              <a:t> design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evolution</a:t>
            </a:r>
            <a:endParaRPr lang="de-CH" dirty="0" smtClean="0"/>
          </a:p>
          <a:p>
            <a:r>
              <a:rPr lang="de-CH" dirty="0" smtClean="0"/>
              <a:t>OSCAR </a:t>
            </a:r>
            <a:r>
              <a:rPr lang="de-CH" dirty="0" err="1" smtClean="0"/>
              <a:t>tools</a:t>
            </a:r>
            <a:r>
              <a:rPr lang="de-CH" dirty="0" smtClean="0"/>
              <a:t> </a:t>
            </a:r>
            <a:r>
              <a:rPr lang="de-CH" dirty="0" err="1" smtClean="0"/>
              <a:t>provide</a:t>
            </a:r>
            <a:r>
              <a:rPr lang="de-CH" dirty="0" smtClean="0"/>
              <a:t> global </a:t>
            </a:r>
            <a:r>
              <a:rPr lang="de-CH" dirty="0" err="1" smtClean="0"/>
              <a:t>access</a:t>
            </a:r>
            <a:r>
              <a:rPr lang="de-CH" dirty="0" smtClean="0"/>
              <a:t> </a:t>
            </a:r>
            <a:r>
              <a:rPr lang="de-CH" dirty="0" err="1" smtClean="0"/>
              <a:t>to</a:t>
            </a:r>
            <a:r>
              <a:rPr lang="de-CH" dirty="0" smtClean="0"/>
              <a:t> </a:t>
            </a:r>
            <a:r>
              <a:rPr lang="de-CH" dirty="0" err="1" smtClean="0"/>
              <a:t>current</a:t>
            </a:r>
            <a:r>
              <a:rPr lang="de-CH" dirty="0" smtClean="0"/>
              <a:t>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historical</a:t>
            </a:r>
            <a:r>
              <a:rPr lang="de-CH" dirty="0" smtClean="0"/>
              <a:t> </a:t>
            </a:r>
            <a:r>
              <a:rPr lang="de-CH" dirty="0" err="1" smtClean="0"/>
              <a:t>information</a:t>
            </a:r>
            <a:r>
              <a:rPr lang="de-CH" dirty="0" smtClean="0"/>
              <a:t> on </a:t>
            </a:r>
            <a:r>
              <a:rPr lang="de-CH" dirty="0" err="1" smtClean="0"/>
              <a:t>observations</a:t>
            </a:r>
            <a:endParaRPr lang="de-CH" dirty="0" smtClean="0"/>
          </a:p>
          <a:p>
            <a:pPr lvl="1"/>
            <a:r>
              <a:rPr lang="de-CH" dirty="0" smtClean="0"/>
              <a:t>OSCAR/</a:t>
            </a:r>
            <a:r>
              <a:rPr lang="de-CH" dirty="0" err="1" smtClean="0"/>
              <a:t>Requirements</a:t>
            </a:r>
            <a:r>
              <a:rPr lang="de-CH" dirty="0" smtClean="0"/>
              <a:t> </a:t>
            </a:r>
            <a:r>
              <a:rPr lang="de-CH" dirty="0" err="1" smtClean="0"/>
              <a:t>to</a:t>
            </a:r>
            <a:r>
              <a:rPr lang="de-CH" dirty="0" smtClean="0"/>
              <a:t> 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known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what’s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needed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</a:p>
          <a:p>
            <a:pPr lvl="1"/>
            <a:r>
              <a:rPr lang="de-CH" dirty="0" smtClean="0"/>
              <a:t>OSCAR/Space </a:t>
            </a:r>
            <a:r>
              <a:rPr lang="de-CH" dirty="0" err="1" smtClean="0"/>
              <a:t>and</a:t>
            </a:r>
            <a:r>
              <a:rPr lang="de-CH" dirty="0" smtClean="0"/>
              <a:t> OSCAR/Surface </a:t>
            </a:r>
            <a:r>
              <a:rPr lang="de-CH" dirty="0" err="1" smtClean="0"/>
              <a:t>to</a:t>
            </a:r>
            <a:r>
              <a:rPr lang="de-CH" dirty="0" smtClean="0"/>
              <a:t> 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know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what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we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have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de-CH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r>
              <a:rPr lang="de-CH" dirty="0" smtClean="0"/>
              <a:t>OSCAR/Analysis </a:t>
            </a:r>
            <a:r>
              <a:rPr lang="de-CH" dirty="0" err="1" smtClean="0"/>
              <a:t>to</a:t>
            </a:r>
            <a:r>
              <a:rPr lang="de-CH" dirty="0" smtClean="0"/>
              <a:t> 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know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de-CH" sz="2400" dirty="0" err="1" smtClean="0">
                <a:solidFill>
                  <a:schemeClr val="accent3">
                    <a:lumMod val="50000"/>
                  </a:schemeClr>
                </a:solidFill>
              </a:rPr>
              <a:t>gaps</a:t>
            </a:r>
            <a:r>
              <a:rPr lang="de-CH" sz="2400" dirty="0" smtClean="0">
                <a:solidFill>
                  <a:schemeClr val="accent3">
                    <a:lumMod val="50000"/>
                  </a:schemeClr>
                </a:solidFill>
              </a:rPr>
              <a:t>» </a:t>
            </a:r>
            <a:r>
              <a:rPr lang="de-CH" dirty="0" smtClean="0"/>
              <a:t>(</a:t>
            </a:r>
            <a:r>
              <a:rPr lang="de-CH" dirty="0" err="1" smtClean="0"/>
              <a:t>future</a:t>
            </a:r>
            <a:r>
              <a:rPr lang="de-CH" dirty="0" smtClean="0"/>
              <a:t>)</a:t>
            </a:r>
          </a:p>
          <a:p>
            <a:r>
              <a:rPr lang="de-CH" dirty="0" smtClean="0"/>
              <a:t>OSCAR/Surface </a:t>
            </a:r>
            <a:r>
              <a:rPr lang="de-CH" dirty="0" err="1" smtClean="0"/>
              <a:t>supports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ALL </a:t>
            </a:r>
            <a:r>
              <a:rPr lang="de-CH" dirty="0" err="1" smtClean="0"/>
              <a:t>surface-based</a:t>
            </a:r>
            <a:r>
              <a:rPr lang="de-CH" dirty="0" smtClean="0"/>
              <a:t> </a:t>
            </a:r>
            <a:r>
              <a:rPr lang="de-CH" dirty="0" err="1" smtClean="0"/>
              <a:t>observing</a:t>
            </a:r>
            <a:r>
              <a:rPr lang="de-CH" dirty="0" smtClean="0"/>
              <a:t> </a:t>
            </a:r>
            <a:r>
              <a:rPr lang="de-CH" dirty="0" err="1" smtClean="0"/>
              <a:t>systems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8211634" y="3715702"/>
            <a:ext cx="835275" cy="583230"/>
            <a:chOff x="8211634" y="3715702"/>
            <a:chExt cx="835275" cy="583230"/>
          </a:xfrm>
        </p:grpSpPr>
        <p:sp>
          <p:nvSpPr>
            <p:cNvPr id="7" name="Rectangle 6"/>
            <p:cNvSpPr/>
            <p:nvPr/>
          </p:nvSpPr>
          <p:spPr>
            <a:xfrm>
              <a:off x="8212959" y="3839280"/>
              <a:ext cx="8339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CH" b="1" dirty="0" smtClean="0">
                  <a:solidFill>
                    <a:srgbClr val="0070C0"/>
                  </a:solidFill>
                  <a:latin typeface="Arial" charset="0"/>
                </a:rPr>
                <a:t>RRR</a:t>
              </a:r>
              <a:endParaRPr lang="en-US" b="1" dirty="0">
                <a:solidFill>
                  <a:srgbClr val="0070C0"/>
                </a:solidFill>
                <a:latin typeface="Arial" charset="0"/>
              </a:endParaRPr>
            </a:p>
          </p:txBody>
        </p:sp>
        <p:sp>
          <p:nvSpPr>
            <p:cNvPr id="8" name="Arc 7"/>
            <p:cNvSpPr/>
            <p:nvPr/>
          </p:nvSpPr>
          <p:spPr>
            <a:xfrm>
              <a:off x="8211634" y="3715702"/>
              <a:ext cx="674670" cy="583230"/>
            </a:xfrm>
            <a:prstGeom prst="arc">
              <a:avLst>
                <a:gd name="adj1" fmla="val 16200000"/>
                <a:gd name="adj2" fmla="val 13738643"/>
              </a:avLst>
            </a:prstGeom>
            <a:ln>
              <a:headEnd type="none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684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</a:p>
          <a:p>
            <a:endParaRPr lang="de-CH" sz="4800" dirty="0">
              <a:solidFill>
                <a:srgbClr val="000090"/>
              </a:solidFill>
            </a:endParaRPr>
          </a:p>
          <a:p>
            <a:endParaRPr lang="de-CH" sz="4800" dirty="0" smtClean="0">
              <a:solidFill>
                <a:srgbClr val="000090"/>
              </a:solidFill>
            </a:endParaRPr>
          </a:p>
          <a:p>
            <a:r>
              <a:rPr lang="de-CH" sz="4800" dirty="0" err="1" smtClean="0">
                <a:solidFill>
                  <a:srgbClr val="000090"/>
                </a:solidFill>
              </a:rPr>
              <a:t>Questions</a:t>
            </a:r>
            <a:r>
              <a:rPr lang="de-CH" sz="4800" dirty="0" smtClean="0">
                <a:solidFill>
                  <a:srgbClr val="000090"/>
                </a:solidFill>
              </a:rPr>
              <a:t>?</a:t>
            </a:r>
          </a:p>
          <a:p>
            <a:r>
              <a:rPr lang="de-CH" sz="4800" dirty="0" smtClean="0">
                <a:solidFill>
                  <a:srgbClr val="000090"/>
                </a:solidFill>
              </a:rPr>
              <a:t>¿</a:t>
            </a:r>
            <a:r>
              <a:rPr lang="de-CH" sz="4800" dirty="0" err="1" smtClean="0">
                <a:solidFill>
                  <a:srgbClr val="000090"/>
                </a:solidFill>
              </a:rPr>
              <a:t>Preguntas</a:t>
            </a:r>
            <a:r>
              <a:rPr lang="de-CH" sz="4800" dirty="0" smtClean="0">
                <a:solidFill>
                  <a:srgbClr val="000090"/>
                </a:solidFill>
              </a:rPr>
              <a:t>?</a:t>
            </a:r>
            <a:endParaRPr lang="en-US" sz="48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Outline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CH" dirty="0" err="1" smtClean="0"/>
              <a:t>Why</a:t>
            </a:r>
            <a:r>
              <a:rPr lang="de-CH" dirty="0" smtClean="0"/>
              <a:t> do </a:t>
            </a:r>
            <a:r>
              <a:rPr lang="de-CH" dirty="0" err="1" smtClean="0"/>
              <a:t>we</a:t>
            </a:r>
            <a:r>
              <a:rPr lang="de-CH" dirty="0" smtClean="0"/>
              <a:t> </a:t>
            </a:r>
            <a:r>
              <a:rPr lang="de-CH" dirty="0" err="1" smtClean="0"/>
              <a:t>need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?</a:t>
            </a:r>
          </a:p>
          <a:p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the</a:t>
            </a:r>
            <a:r>
              <a:rPr lang="de-CH" dirty="0" smtClean="0"/>
              <a:t> OSCAR Family</a:t>
            </a:r>
          </a:p>
          <a:p>
            <a:r>
              <a:rPr lang="de-CH" dirty="0" err="1" smtClean="0"/>
              <a:t>Introduction</a:t>
            </a:r>
            <a:r>
              <a:rPr lang="de-CH" dirty="0" smtClean="0"/>
              <a:t> </a:t>
            </a:r>
            <a:r>
              <a:rPr lang="de-CH" dirty="0" err="1" smtClean="0"/>
              <a:t>to</a:t>
            </a:r>
            <a:r>
              <a:rPr lang="de-CH" dirty="0" smtClean="0"/>
              <a:t> OSCAR/Surface</a:t>
            </a:r>
          </a:p>
          <a:p>
            <a:r>
              <a:rPr lang="de-CH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15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Why</a:t>
            </a:r>
            <a:r>
              <a:rPr lang="de-CH" dirty="0"/>
              <a:t> do </a:t>
            </a:r>
            <a:r>
              <a:rPr lang="de-CH" dirty="0" err="1"/>
              <a:t>we</a:t>
            </a:r>
            <a:r>
              <a:rPr lang="de-CH" dirty="0"/>
              <a:t> </a:t>
            </a:r>
            <a:r>
              <a:rPr lang="de-CH" dirty="0" err="1"/>
              <a:t>need</a:t>
            </a:r>
            <a:r>
              <a:rPr lang="de-CH" dirty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45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76100" tIns="-46023" rIns="26979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CH" sz="3200" dirty="0" err="1" smtClean="0"/>
              <a:t>What</a:t>
            </a:r>
            <a:r>
              <a:rPr lang="de-CH" sz="3200" dirty="0" smtClean="0"/>
              <a:t> </a:t>
            </a:r>
            <a:r>
              <a:rPr lang="de-CH" sz="3200" dirty="0" err="1" smtClean="0"/>
              <a:t>are</a:t>
            </a:r>
            <a:r>
              <a:rPr lang="de-CH" sz="3200" dirty="0" smtClean="0"/>
              <a:t> </a:t>
            </a:r>
            <a:r>
              <a:rPr lang="de-CH" sz="3200" dirty="0" err="1" smtClean="0"/>
              <a:t>metadata</a:t>
            </a:r>
            <a:r>
              <a:rPr lang="de-CH" sz="3200" dirty="0" smtClean="0"/>
              <a:t>? </a:t>
            </a:r>
            <a:r>
              <a:rPr lang="de-CH" sz="3200" dirty="0" err="1" smtClean="0"/>
              <a:t>Why</a:t>
            </a:r>
            <a:r>
              <a:rPr lang="de-CH" sz="3200" dirty="0" smtClean="0"/>
              <a:t> </a:t>
            </a:r>
            <a:r>
              <a:rPr lang="de-CH" sz="3200" dirty="0" err="1" smtClean="0"/>
              <a:t>are</a:t>
            </a:r>
            <a:r>
              <a:rPr lang="de-CH" sz="3200" dirty="0" smtClean="0"/>
              <a:t> </a:t>
            </a:r>
            <a:r>
              <a:rPr lang="de-CH" sz="3200" dirty="0" err="1" smtClean="0"/>
              <a:t>they</a:t>
            </a:r>
            <a:r>
              <a:rPr lang="de-CH" sz="3200" dirty="0" smtClean="0"/>
              <a:t> essential?</a:t>
            </a:r>
            <a:endParaRPr lang="en-US" sz="3200" dirty="0"/>
          </a:p>
        </p:txBody>
      </p:sp>
      <p:sp>
        <p:nvSpPr>
          <p:cNvPr id="30" name="Tex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5639636" cy="4525963"/>
          </a:xfrm>
        </p:spPr>
        <p:txBody>
          <a:bodyPr>
            <a:noAutofit/>
          </a:bodyPr>
          <a:lstStyle/>
          <a:p>
            <a:pPr marL="1079500" indent="-1079500">
              <a:buNone/>
            </a:pPr>
            <a:r>
              <a:rPr lang="de-CH" sz="1600" dirty="0" smtClean="0"/>
              <a:t>Metadata = 	</a:t>
            </a:r>
            <a:r>
              <a:rPr lang="de-CH" sz="1600" dirty="0" err="1" smtClean="0"/>
              <a:t>documentation</a:t>
            </a:r>
            <a:r>
              <a:rPr lang="de-CH" sz="1600" dirty="0" smtClean="0"/>
              <a:t> </a:t>
            </a:r>
            <a:r>
              <a:rPr lang="de-CH" sz="1600" dirty="0" err="1" smtClean="0"/>
              <a:t>describing</a:t>
            </a:r>
            <a:r>
              <a:rPr lang="de-CH" sz="1600" dirty="0" smtClean="0"/>
              <a:t> </a:t>
            </a:r>
            <a:r>
              <a:rPr lang="de-CH" sz="1600" dirty="0" err="1" smtClean="0"/>
              <a:t>data</a:t>
            </a:r>
            <a:r>
              <a:rPr lang="de-CH" sz="1600" dirty="0" smtClean="0"/>
              <a:t>, </a:t>
            </a:r>
            <a:r>
              <a:rPr lang="de-CH" sz="1600" dirty="0" err="1" smtClean="0"/>
              <a:t>context</a:t>
            </a:r>
            <a:r>
              <a:rPr lang="de-CH" sz="1600" dirty="0" smtClean="0"/>
              <a:t> </a:t>
            </a:r>
            <a:r>
              <a:rPr lang="de-CH" sz="1600" dirty="0" err="1" smtClean="0"/>
              <a:t>of</a:t>
            </a:r>
            <a:r>
              <a:rPr lang="de-CH" sz="1600" dirty="0"/>
              <a:t> </a:t>
            </a:r>
            <a:r>
              <a:rPr lang="de-CH" sz="1600" dirty="0" err="1" smtClean="0"/>
              <a:t>observations</a:t>
            </a:r>
            <a:endParaRPr lang="de-CH" sz="1600" dirty="0" smtClean="0"/>
          </a:p>
          <a:p>
            <a:pPr marL="1438275" indent="-1438275">
              <a:buNone/>
            </a:pPr>
            <a:endParaRPr lang="de-CH" sz="1800" dirty="0" smtClean="0"/>
          </a:p>
          <a:p>
            <a:pPr marL="1438275" indent="-1438275">
              <a:buNone/>
            </a:pPr>
            <a:endParaRPr lang="de-CH" sz="1800" dirty="0" smtClean="0"/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Observed</a:t>
            </a:r>
            <a:r>
              <a:rPr lang="de-CH" sz="1600" dirty="0" smtClean="0">
                <a:sym typeface="Wingdings" panose="05000000000000000000" pitchFamily="2" charset="2"/>
              </a:rPr>
              <a:t> variable</a:t>
            </a:r>
          </a:p>
          <a:p>
            <a:pPr>
              <a:buFont typeface="Wingdings"/>
              <a:buChar char="à"/>
            </a:pPr>
            <a:r>
              <a:rPr lang="de-CH" sz="1600" dirty="0" smtClean="0">
                <a:sym typeface="Wingdings" panose="05000000000000000000" pitchFamily="2" charset="2"/>
              </a:rPr>
              <a:t>Location</a:t>
            </a:r>
          </a:p>
          <a:p>
            <a:pPr>
              <a:buFont typeface="Wingdings"/>
              <a:buChar char="à"/>
            </a:pPr>
            <a:r>
              <a:rPr lang="de-CH" sz="1600" dirty="0" smtClean="0">
                <a:sym typeface="Wingdings" panose="05000000000000000000" pitchFamily="2" charset="2"/>
              </a:rPr>
              <a:t>Environment</a:t>
            </a:r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Intended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use</a:t>
            </a:r>
            <a:endParaRPr lang="de-CH" sz="1600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à"/>
            </a:pPr>
            <a:r>
              <a:rPr lang="de-CH" sz="1600" dirty="0" smtClean="0">
                <a:sym typeface="Wingdings" panose="05000000000000000000" pitchFamily="2" charset="2"/>
              </a:rPr>
              <a:t>…</a:t>
            </a:r>
          </a:p>
          <a:p>
            <a:pPr marL="0" indent="0">
              <a:buNone/>
            </a:pPr>
            <a:endParaRPr lang="de-CH" sz="16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CH" sz="1600" dirty="0" smtClean="0">
                <a:sym typeface="Wingdings" panose="05000000000000000000" pitchFamily="2" charset="2"/>
              </a:rPr>
              <a:t>Essential </a:t>
            </a:r>
            <a:r>
              <a:rPr lang="de-CH" sz="1600" dirty="0" err="1" smtClean="0">
                <a:sym typeface="Wingdings" panose="05000000000000000000" pitchFamily="2" charset="2"/>
              </a:rPr>
              <a:t>data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exchanged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globally</a:t>
            </a:r>
            <a:r>
              <a:rPr lang="de-CH" sz="1600" dirty="0" smtClean="0">
                <a:sym typeface="Wingdings" panose="05000000000000000000" pitchFamily="2" charset="2"/>
              </a:rPr>
              <a:t>, but </a:t>
            </a:r>
            <a:r>
              <a:rPr lang="de-CH" sz="1600" dirty="0" err="1" smtClean="0">
                <a:sym typeface="Wingdings" panose="05000000000000000000" pitchFamily="2" charset="2"/>
              </a:rPr>
              <a:t>metadata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not.</a:t>
            </a:r>
            <a:endParaRPr lang="de-CH" sz="16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CH" sz="1600" dirty="0" smtClean="0">
                <a:sym typeface="Wingdings" panose="05000000000000000000" pitchFamily="2" charset="2"/>
              </a:rPr>
              <a:t> </a:t>
            </a:r>
            <a:r>
              <a:rPr lang="de-CH" sz="1600" dirty="0" err="1" smtClean="0">
                <a:sym typeface="Wingdings" panose="05000000000000000000" pitchFamily="2" charset="2"/>
              </a:rPr>
              <a:t>Metadata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b="1" dirty="0" err="1" smtClean="0">
                <a:sym typeface="Wingdings" panose="05000000000000000000" pitchFamily="2" charset="2"/>
              </a:rPr>
              <a:t>needed</a:t>
            </a:r>
            <a:r>
              <a:rPr lang="de-CH" sz="1600" b="1" dirty="0" smtClean="0">
                <a:sym typeface="Wingdings" panose="05000000000000000000" pitchFamily="2" charset="2"/>
              </a:rPr>
              <a:t> </a:t>
            </a:r>
            <a:r>
              <a:rPr lang="de-CH" sz="1600" b="1" dirty="0" err="1" smtClean="0">
                <a:sym typeface="Wingdings" panose="05000000000000000000" pitchFamily="2" charset="2"/>
              </a:rPr>
              <a:t>to</a:t>
            </a:r>
            <a:r>
              <a:rPr lang="de-CH" sz="1600" b="1" dirty="0" smtClean="0">
                <a:sym typeface="Wingdings" panose="05000000000000000000" pitchFamily="2" charset="2"/>
              </a:rPr>
              <a:t> </a:t>
            </a:r>
            <a:r>
              <a:rPr lang="de-CH" sz="1600" b="1" dirty="0" err="1" smtClean="0">
                <a:sym typeface="Wingdings" panose="05000000000000000000" pitchFamily="2" charset="2"/>
              </a:rPr>
              <a:t>make</a:t>
            </a:r>
            <a:r>
              <a:rPr lang="de-CH" sz="1600" b="1" dirty="0" smtClean="0">
                <a:sym typeface="Wingdings" panose="05000000000000000000" pitchFamily="2" charset="2"/>
              </a:rPr>
              <a:t> </a:t>
            </a:r>
            <a:r>
              <a:rPr lang="de-CH" sz="1600" b="1" i="1" dirty="0" err="1" smtClean="0">
                <a:sym typeface="Wingdings" panose="05000000000000000000" pitchFamily="2" charset="2"/>
              </a:rPr>
              <a:t>adequate</a:t>
            </a:r>
            <a:r>
              <a:rPr lang="de-CH" sz="1600" b="1" dirty="0" smtClean="0">
                <a:sym typeface="Wingdings" panose="05000000000000000000" pitchFamily="2" charset="2"/>
              </a:rPr>
              <a:t> </a:t>
            </a:r>
            <a:r>
              <a:rPr lang="de-CH" sz="1600" b="1" dirty="0" err="1" smtClean="0">
                <a:sym typeface="Wingdings" panose="05000000000000000000" pitchFamily="2" charset="2"/>
              </a:rPr>
              <a:t>use</a:t>
            </a:r>
            <a:r>
              <a:rPr lang="de-CH" sz="1600" b="1" dirty="0" smtClean="0">
                <a:sym typeface="Wingdings" panose="05000000000000000000" pitchFamily="2" charset="2"/>
              </a:rPr>
              <a:t> </a:t>
            </a:r>
            <a:r>
              <a:rPr lang="de-CH" sz="1600" b="1" dirty="0" err="1" smtClean="0">
                <a:sym typeface="Wingdings" panose="05000000000000000000" pitchFamily="2" charset="2"/>
              </a:rPr>
              <a:t>of</a:t>
            </a:r>
            <a:r>
              <a:rPr lang="de-CH" sz="1600" b="1" dirty="0" smtClean="0">
                <a:sym typeface="Wingdings" panose="05000000000000000000" pitchFamily="2" charset="2"/>
              </a:rPr>
              <a:t> </a:t>
            </a:r>
            <a:r>
              <a:rPr lang="de-CH" sz="1600" b="1" dirty="0" err="1" smtClean="0">
                <a:sym typeface="Wingdings" panose="05000000000000000000" pitchFamily="2" charset="2"/>
              </a:rPr>
              <a:t>observations</a:t>
            </a:r>
            <a:r>
              <a:rPr lang="de-CH" sz="1600" dirty="0" smtClean="0">
                <a:sym typeface="Wingdings" panose="05000000000000000000" pitchFamily="2" charset="2"/>
              </a:rPr>
              <a:t>, but </a:t>
            </a:r>
            <a:r>
              <a:rPr lang="de-CH" sz="1600" dirty="0" err="1" smtClean="0">
                <a:sym typeface="Wingdings" panose="05000000000000000000" pitchFamily="2" charset="2"/>
              </a:rPr>
              <a:t>they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not </a:t>
            </a:r>
            <a:r>
              <a:rPr lang="de-CH" sz="1600" dirty="0" err="1" smtClean="0">
                <a:sym typeface="Wingdings" panose="05000000000000000000" pitchFamily="2" charset="2"/>
              </a:rPr>
              <a:t>always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easily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obtained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by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users</a:t>
            </a:r>
            <a:r>
              <a:rPr lang="de-CH" sz="1600" dirty="0" smtClean="0">
                <a:sym typeface="Wingdings" panose="05000000000000000000" pitchFamily="2" charset="2"/>
              </a:rPr>
              <a:t>.</a:t>
            </a:r>
          </a:p>
          <a:p>
            <a:pPr marL="0" indent="0">
              <a:buNone/>
            </a:pPr>
            <a:r>
              <a:rPr lang="de-CH" sz="1600" dirty="0" smtClean="0">
                <a:sym typeface="Wingdings" panose="05000000000000000000" pitchFamily="2" charset="2"/>
              </a:rPr>
              <a:t> </a:t>
            </a:r>
            <a:r>
              <a:rPr lang="de-CH" sz="1600" dirty="0" err="1" smtClean="0">
                <a:sym typeface="Wingdings" panose="05000000000000000000" pitchFamily="2" charset="2"/>
              </a:rPr>
              <a:t>Metadata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b="1" dirty="0" err="1">
                <a:sym typeface="Wingdings" panose="05000000000000000000" pitchFamily="2" charset="2"/>
              </a:rPr>
              <a:t>allows</a:t>
            </a:r>
            <a:r>
              <a:rPr lang="de-CH" sz="1600" b="1" dirty="0">
                <a:sym typeface="Wingdings" panose="05000000000000000000" pitchFamily="2" charset="2"/>
              </a:rPr>
              <a:t> </a:t>
            </a:r>
            <a:r>
              <a:rPr lang="de-CH" sz="1600" b="1" dirty="0" err="1">
                <a:sym typeface="Wingdings" panose="05000000000000000000" pitchFamily="2" charset="2"/>
              </a:rPr>
              <a:t>for</a:t>
            </a:r>
            <a:r>
              <a:rPr lang="de-CH" sz="1600" b="1" dirty="0">
                <a:sym typeface="Wingdings" panose="05000000000000000000" pitchFamily="2" charset="2"/>
              </a:rPr>
              <a:t> </a:t>
            </a:r>
            <a:r>
              <a:rPr lang="de-CH" sz="1600" b="1" dirty="0" err="1">
                <a:sym typeface="Wingdings" panose="05000000000000000000" pitchFamily="2" charset="2"/>
              </a:rPr>
              <a:t>more</a:t>
            </a:r>
            <a:r>
              <a:rPr lang="de-CH" sz="1600" b="1" dirty="0">
                <a:sym typeface="Wingdings" panose="05000000000000000000" pitchFamily="2" charset="2"/>
              </a:rPr>
              <a:t> </a:t>
            </a:r>
            <a:r>
              <a:rPr lang="de-CH" sz="1600" b="1" dirty="0" err="1">
                <a:sym typeface="Wingdings" panose="05000000000000000000" pitchFamily="2" charset="2"/>
              </a:rPr>
              <a:t>efficient</a:t>
            </a:r>
            <a:r>
              <a:rPr lang="de-CH" sz="1600" b="1" dirty="0">
                <a:sym typeface="Wingdings" panose="05000000000000000000" pitchFamily="2" charset="2"/>
              </a:rPr>
              <a:t> </a:t>
            </a:r>
            <a:r>
              <a:rPr lang="de-CH" sz="1600" b="1" dirty="0" err="1">
                <a:sym typeface="Wingdings" panose="05000000000000000000" pitchFamily="2" charset="2"/>
              </a:rPr>
              <a:t>network</a:t>
            </a:r>
            <a:r>
              <a:rPr lang="de-CH" sz="1600" b="1" dirty="0">
                <a:sym typeface="Wingdings" panose="05000000000000000000" pitchFamily="2" charset="2"/>
              </a:rPr>
              <a:t> </a:t>
            </a:r>
            <a:r>
              <a:rPr lang="de-CH" sz="1600" b="1" dirty="0" err="1">
                <a:sym typeface="Wingdings" panose="05000000000000000000" pitchFamily="2" charset="2"/>
              </a:rPr>
              <a:t>planning</a:t>
            </a:r>
            <a:r>
              <a:rPr lang="de-CH" sz="1600" dirty="0">
                <a:sym typeface="Wingdings" panose="05000000000000000000" pitchFamily="2" charset="2"/>
              </a:rPr>
              <a:t>. </a:t>
            </a:r>
            <a:r>
              <a:rPr lang="de-CH" sz="1600" dirty="0" smtClean="0">
                <a:sym typeface="Wingdings" panose="05000000000000000000" pitchFamily="2" charset="2"/>
              </a:rPr>
              <a:t>New </a:t>
            </a:r>
            <a:r>
              <a:rPr lang="de-CH" sz="1600" dirty="0" err="1" smtClean="0">
                <a:sym typeface="Wingdings" panose="05000000000000000000" pitchFamily="2" charset="2"/>
              </a:rPr>
              <a:t>investments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can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take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into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account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existing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stations</a:t>
            </a:r>
            <a:r>
              <a:rPr lang="de-CH" sz="1600" dirty="0">
                <a:sym typeface="Wingdings" panose="05000000000000000000" pitchFamily="2" charset="2"/>
              </a:rPr>
              <a:t>, </a:t>
            </a:r>
            <a:r>
              <a:rPr lang="de-CH" sz="1600" dirty="0" err="1">
                <a:sym typeface="Wingdings" panose="05000000000000000000" pitchFamily="2" charset="2"/>
              </a:rPr>
              <a:t>including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those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of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partners</a:t>
            </a:r>
            <a:r>
              <a:rPr lang="de-CH" sz="1600" dirty="0" smtClean="0">
                <a:sym typeface="Wingdings" panose="05000000000000000000" pitchFamily="2" charset="2"/>
              </a:rPr>
              <a:t>.</a:t>
            </a:r>
            <a:endParaRPr lang="de-CH" sz="16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31" name="Grafik 2" descr="image00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12"/>
          <a:stretch/>
        </p:blipFill>
        <p:spPr bwMode="auto">
          <a:xfrm>
            <a:off x="7694790" y="1333501"/>
            <a:ext cx="1260117" cy="17335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Grafik 2" descr="image00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8" t="10473"/>
          <a:stretch/>
        </p:blipFill>
        <p:spPr bwMode="auto">
          <a:xfrm>
            <a:off x="6096836" y="1902540"/>
            <a:ext cx="1453305" cy="1740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Grafik 1" descr="image00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 t="11068" r="5548" b="9708"/>
          <a:stretch/>
        </p:blipFill>
        <p:spPr bwMode="auto">
          <a:xfrm>
            <a:off x="3940452" y="2305050"/>
            <a:ext cx="1994459" cy="17240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 descr="http://www.meteoschweiz.admin.ch/content/meteoswiss/de/home/mess-und-prognosesysteme/bodenstationen/automatisches-messnetz/_jcr_content/content/image_0.mchimg.jpg/14186822818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993355"/>
            <a:ext cx="2582682" cy="19294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756706" y="2376478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72225" y="1992527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71651" y="2565177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43748" y="5422677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7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-115263"/>
            <a:ext cx="508057" cy="230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76100" tIns="-46023" rIns="26979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Example: Excessive redundancy</a:t>
            </a:r>
            <a:endParaRPr lang="en-US" sz="3200" dirty="0"/>
          </a:p>
        </p:txBody>
      </p:sp>
      <p:pic>
        <p:nvPicPr>
          <p:cNvPr id="1026" name="Picture 2" descr="C:\Users\Timo\Downloads\IMAG27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84" b="9511"/>
          <a:stretch/>
        </p:blipFill>
        <p:spPr bwMode="auto">
          <a:xfrm>
            <a:off x="6545605" y="1438101"/>
            <a:ext cx="1825312" cy="243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imo\Downloads\IMAG27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55" y="1417638"/>
            <a:ext cx="3749985" cy="210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1964240" y="1951038"/>
            <a:ext cx="825500" cy="1320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70490" y="1581706"/>
            <a:ext cx="111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WS #1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2664484" y="1951038"/>
            <a:ext cx="595156" cy="1143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937561" y="1966446"/>
            <a:ext cx="111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WS #3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38990" y="1574384"/>
            <a:ext cx="111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WS #2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093136" y="2555445"/>
            <a:ext cx="595156" cy="1143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199" y="3873731"/>
            <a:ext cx="8104909" cy="2252432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sym typeface="Wingdings" panose="05000000000000000000" pitchFamily="2" charset="2"/>
              </a:rPr>
              <a:t>Three weather stations of different organizations at the same site, with the same exposure, each having separate instruments measuring identical variables.</a:t>
            </a:r>
          </a:p>
          <a:p>
            <a:r>
              <a:rPr lang="en-US" sz="2000" dirty="0" smtClean="0">
                <a:sym typeface="Wingdings" panose="05000000000000000000" pitchFamily="2" charset="2"/>
              </a:rPr>
              <a:t>Redundancy may be valuable, if data are accessible and can be compared, otherwise, it may be a waste of resources.</a:t>
            </a:r>
          </a:p>
          <a:p>
            <a:endParaRPr lang="en-US" sz="20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Analysis is needed if this redundancy adds value or only cost of operation!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2703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8" grpId="0" animBg="1"/>
      <p:bldP spid="19" grpId="0"/>
      <p:bldP spid="20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the</a:t>
            </a:r>
            <a:r>
              <a:rPr lang="de-CH" dirty="0" smtClean="0"/>
              <a:t> OSCAR </a:t>
            </a:r>
            <a:r>
              <a:rPr lang="de-CH" dirty="0" err="1" smtClean="0"/>
              <a:t>family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RRR = Rolling Review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Requirements</a:t>
            </a:r>
            <a:r>
              <a:rPr lang="de-CH" dirty="0" smtClean="0"/>
              <a:t> </a:t>
            </a:r>
            <a:r>
              <a:rPr lang="de-CH" dirty="0" err="1" smtClean="0"/>
              <a:t>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95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1325880" y="1300482"/>
            <a:ext cx="7174490" cy="5110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3600" dirty="0" err="1" smtClean="0"/>
              <a:t>Use</a:t>
            </a:r>
            <a:r>
              <a:rPr lang="de-CH" sz="3600" dirty="0" smtClean="0"/>
              <a:t> </a:t>
            </a:r>
            <a:r>
              <a:rPr lang="de-CH" sz="3600" dirty="0" err="1" smtClean="0"/>
              <a:t>of</a:t>
            </a:r>
            <a:r>
              <a:rPr lang="de-CH" sz="3600" dirty="0" smtClean="0"/>
              <a:t> </a:t>
            </a:r>
            <a:r>
              <a:rPr lang="de-CH" sz="3600" dirty="0" err="1" smtClean="0"/>
              <a:t>Metadata</a:t>
            </a:r>
            <a:endParaRPr lang="en-US" sz="3600" dirty="0"/>
          </a:p>
        </p:txBody>
      </p:sp>
      <p:sp>
        <p:nvSpPr>
          <p:cNvPr id="44" name="Rectangle 43"/>
          <p:cNvSpPr/>
          <p:nvPr/>
        </p:nvSpPr>
        <p:spPr bwMode="auto">
          <a:xfrm>
            <a:off x="1394123" y="1394460"/>
            <a:ext cx="6981825" cy="336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Evolve observing systems </a:t>
            </a:r>
            <a:r>
              <a:rPr lang="en-US" sz="1050" b="1" kern="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rationally </a:t>
            </a: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WIGOS “Rolling Review of Requirements” Process</a:t>
            </a:r>
            <a:endParaRPr kumimoji="0" 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394123" y="5966929"/>
            <a:ext cx="6981824" cy="336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Enable adequate use of observational data </a:t>
            </a: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Operational Meteorology, Climatology, Public Health, … </a:t>
            </a:r>
            <a:endParaRPr kumimoji="0" 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94124" y="2140320"/>
            <a:ext cx="5176559" cy="3427361"/>
          </a:xfrm>
          <a:prstGeom prst="rect">
            <a:avLst/>
          </a:prstGeom>
          <a:solidFill>
            <a:srgbClr val="000000">
              <a:lumMod val="20000"/>
              <a:lumOff val="80000"/>
            </a:srgbClr>
          </a:solidFill>
          <a:ln w="38100">
            <a:solidFill>
              <a:srgbClr val="FFFFFF"/>
            </a:solidFill>
          </a:ln>
        </p:spPr>
        <p:txBody>
          <a:bodyPr wrap="none">
            <a:no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"/>
                <a:cs typeface="Helvetica"/>
                <a:sym typeface="Helvetica"/>
              </a:rPr>
              <a:t>Metadata &amp; Analysis of Observing Systems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508613" y="2140319"/>
            <a:ext cx="2867337" cy="1738801"/>
          </a:xfrm>
          <a:prstGeom prst="rect">
            <a:avLst/>
          </a:prstGeom>
          <a:solidFill>
            <a:srgbClr val="000000">
              <a:lumMod val="20000"/>
              <a:lumOff val="80000"/>
            </a:srgbClr>
          </a:solidFill>
          <a:ln w="38100">
            <a:solidFill>
              <a:srgbClr val="FFFFFF"/>
            </a:solidFill>
          </a:ln>
        </p:spPr>
        <p:txBody>
          <a:bodyPr wrap="none">
            <a:no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"/>
                <a:cs typeface="Helvetica"/>
                <a:sym typeface="Helvetica"/>
              </a:rPr>
              <a:t>Societal Impact</a:t>
            </a:r>
          </a:p>
        </p:txBody>
      </p:sp>
      <p:sp>
        <p:nvSpPr>
          <p:cNvPr id="48" name="Freeform 47"/>
          <p:cNvSpPr/>
          <p:nvPr/>
        </p:nvSpPr>
        <p:spPr>
          <a:xfrm rot="3153693">
            <a:off x="4832765" y="4004179"/>
            <a:ext cx="586687" cy="415661"/>
          </a:xfrm>
          <a:custGeom>
            <a:avLst/>
            <a:gdLst>
              <a:gd name="connsiteX0" fmla="*/ 0 w 529437"/>
              <a:gd name="connsiteY0" fmla="*/ 100027 h 500135"/>
              <a:gd name="connsiteX1" fmla="*/ 279370 w 529437"/>
              <a:gd name="connsiteY1" fmla="*/ 100027 h 500135"/>
              <a:gd name="connsiteX2" fmla="*/ 279370 w 529437"/>
              <a:gd name="connsiteY2" fmla="*/ 0 h 500135"/>
              <a:gd name="connsiteX3" fmla="*/ 529437 w 529437"/>
              <a:gd name="connsiteY3" fmla="*/ 250068 h 500135"/>
              <a:gd name="connsiteX4" fmla="*/ 279370 w 529437"/>
              <a:gd name="connsiteY4" fmla="*/ 500135 h 500135"/>
              <a:gd name="connsiteX5" fmla="*/ 279370 w 529437"/>
              <a:gd name="connsiteY5" fmla="*/ 400108 h 500135"/>
              <a:gd name="connsiteX6" fmla="*/ 0 w 529437"/>
              <a:gd name="connsiteY6" fmla="*/ 400108 h 500135"/>
              <a:gd name="connsiteX7" fmla="*/ 0 w 529437"/>
              <a:gd name="connsiteY7" fmla="*/ 100027 h 500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9437" h="500135">
                <a:moveTo>
                  <a:pt x="0" y="100027"/>
                </a:moveTo>
                <a:lnTo>
                  <a:pt x="279370" y="100027"/>
                </a:lnTo>
                <a:lnTo>
                  <a:pt x="279370" y="0"/>
                </a:lnTo>
                <a:lnTo>
                  <a:pt x="529437" y="250068"/>
                </a:lnTo>
                <a:lnTo>
                  <a:pt x="279370" y="500135"/>
                </a:lnTo>
                <a:lnTo>
                  <a:pt x="279370" y="400108"/>
                </a:lnTo>
                <a:lnTo>
                  <a:pt x="0" y="400108"/>
                </a:lnTo>
                <a:lnTo>
                  <a:pt x="0" y="100027"/>
                </a:lnTo>
                <a:close/>
              </a:path>
            </a:pathLst>
          </a:custGeom>
          <a:gradFill rotWithShape="1">
            <a:gsLst>
              <a:gs pos="0">
                <a:srgbClr val="4F81BD">
                  <a:tint val="60000"/>
                  <a:hueOff val="0"/>
                  <a:satOff val="0"/>
                  <a:lumOff val="0"/>
                  <a:alphaOff val="0"/>
                  <a:tint val="50000"/>
                  <a:satMod val="300000"/>
                </a:srgbClr>
              </a:gs>
              <a:gs pos="35000">
                <a:srgbClr val="4F81BD">
                  <a:tint val="60000"/>
                  <a:hueOff val="0"/>
                  <a:satOff val="0"/>
                  <a:lumOff val="0"/>
                  <a:alphaOff val="0"/>
                  <a:tint val="37000"/>
                  <a:satMod val="300000"/>
                </a:srgbClr>
              </a:gs>
              <a:gs pos="100000">
                <a:srgbClr val="4F81BD">
                  <a:tint val="60000"/>
                  <a:hueOff val="0"/>
                  <a:satOff val="0"/>
                  <a:lumOff val="0"/>
                  <a:alphaOff val="0"/>
                  <a:tint val="15000"/>
                  <a:satMod val="350000"/>
                </a:srgbClr>
              </a:gs>
            </a:gsLst>
            <a:lin ang="16200000" scaled="1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0" tIns="100026" rIns="150039" bIns="100027" numCol="1" spcCol="1270" anchor="ctr" anchorCtr="0">
            <a:noAutofit/>
          </a:bodyPr>
          <a:lstStyle/>
          <a:p>
            <a:pPr marL="0" marR="0" lvl="0" indent="0" algn="ctr" defTabSz="4445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de-CH" sz="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936420" y="4653506"/>
            <a:ext cx="1363078" cy="601148"/>
          </a:xfrm>
          <a:custGeom>
            <a:avLst/>
            <a:gdLst>
              <a:gd name="connsiteX0" fmla="*/ 0 w 1481884"/>
              <a:gd name="connsiteY0" fmla="*/ 271244 h 542488"/>
              <a:gd name="connsiteX1" fmla="*/ 740942 w 1481884"/>
              <a:gd name="connsiteY1" fmla="*/ 0 h 542488"/>
              <a:gd name="connsiteX2" fmla="*/ 1481884 w 1481884"/>
              <a:gd name="connsiteY2" fmla="*/ 271244 h 542488"/>
              <a:gd name="connsiteX3" fmla="*/ 740942 w 1481884"/>
              <a:gd name="connsiteY3" fmla="*/ 542488 h 542488"/>
              <a:gd name="connsiteX4" fmla="*/ 0 w 1481884"/>
              <a:gd name="connsiteY4" fmla="*/ 271244 h 54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884" h="542488">
                <a:moveTo>
                  <a:pt x="0" y="271244"/>
                </a:moveTo>
                <a:cubicBezTo>
                  <a:pt x="0" y="121440"/>
                  <a:pt x="331731" y="0"/>
                  <a:pt x="740942" y="0"/>
                </a:cubicBezTo>
                <a:cubicBezTo>
                  <a:pt x="1150153" y="0"/>
                  <a:pt x="1481884" y="121440"/>
                  <a:pt x="1481884" y="271244"/>
                </a:cubicBezTo>
                <a:cubicBezTo>
                  <a:pt x="1481884" y="421048"/>
                  <a:pt x="1150153" y="542488"/>
                  <a:pt x="740942" y="542488"/>
                </a:cubicBezTo>
                <a:cubicBezTo>
                  <a:pt x="331731" y="542488"/>
                  <a:pt x="0" y="421048"/>
                  <a:pt x="0" y="271244"/>
                </a:cubicBezTo>
                <a:close/>
              </a:path>
            </a:pathLst>
          </a:custGeom>
          <a:solidFill>
            <a:srgbClr val="1F497D">
              <a:lumMod val="40000"/>
              <a:lumOff val="60000"/>
            </a:srgb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232257" tIns="94686" rIns="232257" bIns="94686" numCol="1" spcCol="1270" anchor="ctr" anchorCtr="0">
            <a:noAutofit/>
          </a:bodyPr>
          <a:lstStyle/>
          <a:p>
            <a:pPr marL="0" marR="0" lvl="0" indent="0" algn="ctr" defTabSz="5334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Requirements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3906069" y="2858804"/>
            <a:ext cx="1279240" cy="1672917"/>
            <a:chOff x="4195493" y="2265841"/>
            <a:chExt cx="1539218" cy="1509673"/>
          </a:xfrm>
        </p:grpSpPr>
        <p:sp>
          <p:nvSpPr>
            <p:cNvPr id="51" name="Freeform 50"/>
            <p:cNvSpPr/>
            <p:nvPr/>
          </p:nvSpPr>
          <p:spPr>
            <a:xfrm>
              <a:off x="4252827" y="2265841"/>
              <a:ext cx="1481884" cy="875362"/>
            </a:xfrm>
            <a:custGeom>
              <a:avLst/>
              <a:gdLst>
                <a:gd name="connsiteX0" fmla="*/ 0 w 1481884"/>
                <a:gd name="connsiteY0" fmla="*/ 437682 h 875363"/>
                <a:gd name="connsiteX1" fmla="*/ 740942 w 1481884"/>
                <a:gd name="connsiteY1" fmla="*/ 0 h 875363"/>
                <a:gd name="connsiteX2" fmla="*/ 1481884 w 1481884"/>
                <a:gd name="connsiteY2" fmla="*/ 437682 h 875363"/>
                <a:gd name="connsiteX3" fmla="*/ 740942 w 1481884"/>
                <a:gd name="connsiteY3" fmla="*/ 875364 h 875363"/>
                <a:gd name="connsiteX4" fmla="*/ 0 w 1481884"/>
                <a:gd name="connsiteY4" fmla="*/ 437682 h 87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884" h="875363">
                  <a:moveTo>
                    <a:pt x="0" y="437682"/>
                  </a:moveTo>
                  <a:cubicBezTo>
                    <a:pt x="0" y="195957"/>
                    <a:pt x="331731" y="0"/>
                    <a:pt x="740942" y="0"/>
                  </a:cubicBezTo>
                  <a:cubicBezTo>
                    <a:pt x="1150153" y="0"/>
                    <a:pt x="1481884" y="195957"/>
                    <a:pt x="1481884" y="437682"/>
                  </a:cubicBezTo>
                  <a:cubicBezTo>
                    <a:pt x="1481884" y="679407"/>
                    <a:pt x="1150153" y="875364"/>
                    <a:pt x="740942" y="875364"/>
                  </a:cubicBezTo>
                  <a:cubicBezTo>
                    <a:pt x="331731" y="875364"/>
                    <a:pt x="0" y="679407"/>
                    <a:pt x="0" y="437682"/>
                  </a:cubicBezTo>
                  <a:close/>
                </a:path>
              </a:pathLst>
            </a:custGeom>
            <a:solidFill>
              <a:srgbClr val="4F81BD">
                <a:lumMod val="7500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txBody>
            <a:bodyPr spcFirstLastPara="0" vert="horz" wrap="square" lIns="232257" tIns="143434" rIns="232257" bIns="143434" numCol="1" spcCol="1270" anchor="ctr" anchorCtr="0">
              <a:noAutofit/>
            </a:bodyPr>
            <a:lstStyle/>
            <a:p>
              <a:pPr marL="0" marR="0" lvl="0" indent="0" algn="ctr" defTabSz="533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Analysis</a:t>
              </a:r>
            </a:p>
            <a:p>
              <a:pPr marL="0" marR="0" lvl="0" indent="0" algn="ctr" defTabSz="533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«Critical Review»</a:t>
              </a:r>
            </a:p>
          </p:txBody>
        </p:sp>
        <p:sp>
          <p:nvSpPr>
            <p:cNvPr id="52" name="Freeform 51"/>
            <p:cNvSpPr/>
            <p:nvPr/>
          </p:nvSpPr>
          <p:spPr>
            <a:xfrm rot="18446307">
              <a:off x="4180842" y="3260728"/>
              <a:ext cx="529437" cy="500135"/>
            </a:xfrm>
            <a:custGeom>
              <a:avLst/>
              <a:gdLst>
                <a:gd name="connsiteX0" fmla="*/ 0 w 529437"/>
                <a:gd name="connsiteY0" fmla="*/ 100027 h 500135"/>
                <a:gd name="connsiteX1" fmla="*/ 279370 w 529437"/>
                <a:gd name="connsiteY1" fmla="*/ 100027 h 500135"/>
                <a:gd name="connsiteX2" fmla="*/ 279370 w 529437"/>
                <a:gd name="connsiteY2" fmla="*/ 0 h 500135"/>
                <a:gd name="connsiteX3" fmla="*/ 529437 w 529437"/>
                <a:gd name="connsiteY3" fmla="*/ 250068 h 500135"/>
                <a:gd name="connsiteX4" fmla="*/ 279370 w 529437"/>
                <a:gd name="connsiteY4" fmla="*/ 500135 h 500135"/>
                <a:gd name="connsiteX5" fmla="*/ 279370 w 529437"/>
                <a:gd name="connsiteY5" fmla="*/ 400108 h 500135"/>
                <a:gd name="connsiteX6" fmla="*/ 0 w 529437"/>
                <a:gd name="connsiteY6" fmla="*/ 400108 h 500135"/>
                <a:gd name="connsiteX7" fmla="*/ 0 w 529437"/>
                <a:gd name="connsiteY7" fmla="*/ 100027 h 50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9437" h="500135">
                  <a:moveTo>
                    <a:pt x="0" y="100027"/>
                  </a:moveTo>
                  <a:lnTo>
                    <a:pt x="279370" y="100027"/>
                  </a:lnTo>
                  <a:lnTo>
                    <a:pt x="279370" y="0"/>
                  </a:lnTo>
                  <a:lnTo>
                    <a:pt x="529437" y="250068"/>
                  </a:lnTo>
                  <a:lnTo>
                    <a:pt x="279370" y="500135"/>
                  </a:lnTo>
                  <a:lnTo>
                    <a:pt x="279370" y="400108"/>
                  </a:lnTo>
                  <a:lnTo>
                    <a:pt x="0" y="400108"/>
                  </a:lnTo>
                  <a:lnTo>
                    <a:pt x="0" y="100027"/>
                  </a:lnTo>
                  <a:close/>
                </a:path>
              </a:pathLst>
            </a:custGeom>
            <a:gradFill rotWithShape="1">
              <a:gsLst>
                <a:gs pos="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-1" tIns="100027" rIns="150040" bIns="100026" numCol="1" spcCol="1270" anchor="ctr" anchorCtr="0">
              <a:noAutofit/>
            </a:bodyPr>
            <a:lstStyle/>
            <a:p>
              <a:pPr marL="0" marR="0" lvl="0" indent="0" algn="ctr" defTabSz="4445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7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608785" y="2126626"/>
            <a:ext cx="1759283" cy="1395865"/>
            <a:chOff x="7447476" y="1605113"/>
            <a:chExt cx="2116819" cy="1259657"/>
          </a:xfrm>
        </p:grpSpPr>
        <p:pic>
          <p:nvPicPr>
            <p:cNvPr id="54" name="Picture 4" descr="http://cdnstatic-2.mydestination.com/blog/wp-content/uploads/2012/03/smiling-faces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7837" y="1605113"/>
              <a:ext cx="1776458" cy="1224481"/>
            </a:xfrm>
            <a:prstGeom prst="rect">
              <a:avLst/>
            </a:prstGeom>
            <a:noFill/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Rounded Rectangle 54"/>
            <p:cNvSpPr/>
            <p:nvPr/>
          </p:nvSpPr>
          <p:spPr bwMode="auto">
            <a:xfrm>
              <a:off x="7787837" y="2311646"/>
              <a:ext cx="1197264" cy="553124"/>
            </a:xfrm>
            <a:prstGeom prst="roundRect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6350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1172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</a:rPr>
                <a:t>Improved services for society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 bwMode="auto">
            <a:xfrm>
              <a:off x="7447476" y="2741852"/>
              <a:ext cx="292539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7" name="Group 56"/>
          <p:cNvGrpSpPr/>
          <p:nvPr/>
        </p:nvGrpSpPr>
        <p:grpSpPr>
          <a:xfrm>
            <a:off x="5358745" y="3045764"/>
            <a:ext cx="1211938" cy="442674"/>
            <a:chOff x="5943394" y="2434561"/>
            <a:chExt cx="1458238" cy="399477"/>
          </a:xfrm>
        </p:grpSpPr>
        <p:sp>
          <p:nvSpPr>
            <p:cNvPr id="58" name="Rounded Rectangle 57"/>
            <p:cNvSpPr/>
            <p:nvPr/>
          </p:nvSpPr>
          <p:spPr bwMode="auto">
            <a:xfrm>
              <a:off x="6372809" y="2434561"/>
              <a:ext cx="1028823" cy="399477"/>
            </a:xfrm>
            <a:prstGeom prst="roundRect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rgbClr val="EEECE1"/>
              </a:outerShdw>
              <a:softEdge rad="6350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1172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</a:rPr>
                <a:t>Guidance for Action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</a:endParaRPr>
            </a:p>
          </p:txBody>
        </p:sp>
        <p:cxnSp>
          <p:nvCxnSpPr>
            <p:cNvPr id="59" name="Straight Arrow Connector 58"/>
            <p:cNvCxnSpPr/>
            <p:nvPr/>
          </p:nvCxnSpPr>
          <p:spPr bwMode="auto">
            <a:xfrm>
              <a:off x="5943394" y="2741851"/>
              <a:ext cx="36065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0" name="Group 59"/>
          <p:cNvGrpSpPr/>
          <p:nvPr/>
        </p:nvGrpSpPr>
        <p:grpSpPr>
          <a:xfrm>
            <a:off x="1603673" y="3988148"/>
            <a:ext cx="3196854" cy="1366171"/>
            <a:chOff x="1425185" y="3284984"/>
            <a:chExt cx="3846544" cy="1232859"/>
          </a:xfrm>
        </p:grpSpPr>
        <p:sp>
          <p:nvSpPr>
            <p:cNvPr id="61" name="Freeform 60"/>
            <p:cNvSpPr/>
            <p:nvPr/>
          </p:nvSpPr>
          <p:spPr>
            <a:xfrm>
              <a:off x="4877821" y="3906591"/>
              <a:ext cx="393908" cy="500135"/>
            </a:xfrm>
            <a:custGeom>
              <a:avLst/>
              <a:gdLst>
                <a:gd name="connsiteX0" fmla="*/ 0 w 393908"/>
                <a:gd name="connsiteY0" fmla="*/ 100027 h 500135"/>
                <a:gd name="connsiteX1" fmla="*/ 196954 w 393908"/>
                <a:gd name="connsiteY1" fmla="*/ 100027 h 500135"/>
                <a:gd name="connsiteX2" fmla="*/ 196954 w 393908"/>
                <a:gd name="connsiteY2" fmla="*/ 0 h 500135"/>
                <a:gd name="connsiteX3" fmla="*/ 393908 w 393908"/>
                <a:gd name="connsiteY3" fmla="*/ 250068 h 500135"/>
                <a:gd name="connsiteX4" fmla="*/ 196954 w 393908"/>
                <a:gd name="connsiteY4" fmla="*/ 500135 h 500135"/>
                <a:gd name="connsiteX5" fmla="*/ 196954 w 393908"/>
                <a:gd name="connsiteY5" fmla="*/ 400108 h 500135"/>
                <a:gd name="connsiteX6" fmla="*/ 0 w 393908"/>
                <a:gd name="connsiteY6" fmla="*/ 400108 h 500135"/>
                <a:gd name="connsiteX7" fmla="*/ 0 w 393908"/>
                <a:gd name="connsiteY7" fmla="*/ 100027 h 50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908" h="500135">
                  <a:moveTo>
                    <a:pt x="393908" y="400108"/>
                  </a:moveTo>
                  <a:lnTo>
                    <a:pt x="196954" y="400108"/>
                  </a:lnTo>
                  <a:lnTo>
                    <a:pt x="196954" y="500135"/>
                  </a:lnTo>
                  <a:lnTo>
                    <a:pt x="0" y="250067"/>
                  </a:lnTo>
                  <a:lnTo>
                    <a:pt x="196954" y="0"/>
                  </a:lnTo>
                  <a:lnTo>
                    <a:pt x="196954" y="100027"/>
                  </a:lnTo>
                  <a:lnTo>
                    <a:pt x="393908" y="100027"/>
                  </a:lnTo>
                  <a:lnTo>
                    <a:pt x="393908" y="400108"/>
                  </a:lnTo>
                  <a:close/>
                </a:path>
              </a:pathLst>
            </a:custGeom>
            <a:gradFill rotWithShape="1">
              <a:gsLst>
                <a:gs pos="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18171" tIns="100028" rIns="0" bIns="100027" numCol="1" spcCol="1270" anchor="ctr" anchorCtr="0">
              <a:noAutofit/>
            </a:bodyPr>
            <a:lstStyle/>
            <a:p>
              <a:pPr marL="0" marR="0" lvl="0" indent="0" algn="ctr" defTabSz="4445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7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10133" y="3885417"/>
              <a:ext cx="1481884" cy="542488"/>
            </a:xfrm>
            <a:custGeom>
              <a:avLst/>
              <a:gdLst>
                <a:gd name="connsiteX0" fmla="*/ 0 w 1481884"/>
                <a:gd name="connsiteY0" fmla="*/ 271244 h 542488"/>
                <a:gd name="connsiteX1" fmla="*/ 740942 w 1481884"/>
                <a:gd name="connsiteY1" fmla="*/ 0 h 542488"/>
                <a:gd name="connsiteX2" fmla="*/ 1481884 w 1481884"/>
                <a:gd name="connsiteY2" fmla="*/ 271244 h 542488"/>
                <a:gd name="connsiteX3" fmla="*/ 740942 w 1481884"/>
                <a:gd name="connsiteY3" fmla="*/ 542488 h 542488"/>
                <a:gd name="connsiteX4" fmla="*/ 0 w 1481884"/>
                <a:gd name="connsiteY4" fmla="*/ 271244 h 54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884" h="542488">
                  <a:moveTo>
                    <a:pt x="0" y="271244"/>
                  </a:moveTo>
                  <a:cubicBezTo>
                    <a:pt x="0" y="121440"/>
                    <a:pt x="331731" y="0"/>
                    <a:pt x="740942" y="0"/>
                  </a:cubicBezTo>
                  <a:cubicBezTo>
                    <a:pt x="1150153" y="0"/>
                    <a:pt x="1481884" y="121440"/>
                    <a:pt x="1481884" y="271244"/>
                  </a:cubicBezTo>
                  <a:cubicBezTo>
                    <a:pt x="1481884" y="421048"/>
                    <a:pt x="1150153" y="542488"/>
                    <a:pt x="740942" y="542488"/>
                  </a:cubicBezTo>
                  <a:cubicBezTo>
                    <a:pt x="331731" y="542488"/>
                    <a:pt x="0" y="421048"/>
                    <a:pt x="0" y="271244"/>
                  </a:cubicBezTo>
                  <a:close/>
                </a:path>
              </a:pathLst>
            </a:custGeom>
            <a:solidFill>
              <a:srgbClr val="1F497D">
                <a:lumMod val="60000"/>
                <a:lumOff val="4000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txBody>
            <a:bodyPr spcFirstLastPara="0" vert="horz" wrap="square" lIns="232257" tIns="94686" rIns="232257" bIns="94686" numCol="1" spcCol="1270" anchor="ctr" anchorCtr="0">
              <a:noAutofit/>
            </a:bodyPr>
            <a:lstStyle/>
            <a:p>
              <a:pPr marL="0" marR="0" lvl="0" indent="0" algn="ctr" defTabSz="533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Capabilities</a:t>
              </a: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1425185" y="3284984"/>
              <a:ext cx="1840470" cy="553124"/>
              <a:chOff x="4682669" y="4216322"/>
              <a:chExt cx="1840470" cy="553124"/>
            </a:xfrm>
          </p:grpSpPr>
          <p:sp>
            <p:nvSpPr>
              <p:cNvPr id="67" name="Rounded Rectangle 66"/>
              <p:cNvSpPr/>
              <p:nvPr/>
            </p:nvSpPr>
            <p:spPr bwMode="auto">
              <a:xfrm>
                <a:off x="4682669" y="4216322"/>
                <a:ext cx="1388041" cy="553124"/>
              </a:xfrm>
              <a:prstGeom prst="roundRect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softEdge rad="63500"/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1172677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Surface-based</a:t>
                </a: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observing systems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8" name="Straight Arrow Connector 67"/>
              <p:cNvCxnSpPr>
                <a:stCxn id="67" idx="3"/>
              </p:cNvCxnSpPr>
              <p:nvPr/>
            </p:nvCxnSpPr>
            <p:spPr bwMode="auto">
              <a:xfrm>
                <a:off x="6070710" y="4492884"/>
                <a:ext cx="452429" cy="275573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64" name="Group 63"/>
            <p:cNvGrpSpPr/>
            <p:nvPr/>
          </p:nvGrpSpPr>
          <p:grpSpPr>
            <a:xfrm>
              <a:off x="1425185" y="4149094"/>
              <a:ext cx="1840470" cy="368749"/>
              <a:chOff x="3524439" y="3901550"/>
              <a:chExt cx="1840470" cy="368749"/>
            </a:xfrm>
          </p:grpSpPr>
          <p:sp>
            <p:nvSpPr>
              <p:cNvPr id="65" name="Rounded Rectangle 64"/>
              <p:cNvSpPr/>
              <p:nvPr/>
            </p:nvSpPr>
            <p:spPr bwMode="auto">
              <a:xfrm>
                <a:off x="3524439" y="3901550"/>
                <a:ext cx="1388041" cy="368749"/>
              </a:xfrm>
              <a:prstGeom prst="roundRect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softEdge rad="63500"/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1172677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</a:rPr>
                  <a:t>Space-based 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</a:rPr>
                  <a:t>observing systems</a:t>
                </a:r>
                <a:endPara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6" name="Straight Arrow Connector 65"/>
              <p:cNvCxnSpPr>
                <a:stCxn id="65" idx="3"/>
              </p:cNvCxnSpPr>
              <p:nvPr/>
            </p:nvCxnSpPr>
            <p:spPr bwMode="auto">
              <a:xfrm>
                <a:off x="4912480" y="4043378"/>
                <a:ext cx="452429" cy="78261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69" name="TextBox 68"/>
          <p:cNvSpPr txBox="1"/>
          <p:nvPr/>
        </p:nvSpPr>
        <p:spPr>
          <a:xfrm>
            <a:off x="4401961" y="4204534"/>
            <a:ext cx="5469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100" b="1" dirty="0" smtClean="0">
                <a:solidFill>
                  <a:srgbClr val="0070C0"/>
                </a:solidFill>
                <a:latin typeface="Arial" charset="0"/>
              </a:rPr>
              <a:t>RRR*</a:t>
            </a:r>
            <a:endParaRPr lang="en-US" sz="11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70" name="Isosceles Triangle 69"/>
          <p:cNvSpPr/>
          <p:nvPr/>
        </p:nvSpPr>
        <p:spPr bwMode="auto">
          <a:xfrm flipV="1">
            <a:off x="3840935" y="1825536"/>
            <a:ext cx="2088198" cy="225703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" name="Isosceles Triangle 70"/>
          <p:cNvSpPr/>
          <p:nvPr/>
        </p:nvSpPr>
        <p:spPr bwMode="auto">
          <a:xfrm>
            <a:off x="3840935" y="5630026"/>
            <a:ext cx="2088198" cy="225703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2" name="Rounded Rectangular Callout 71"/>
          <p:cNvSpPr/>
          <p:nvPr/>
        </p:nvSpPr>
        <p:spPr bwMode="auto">
          <a:xfrm>
            <a:off x="6299499" y="5047979"/>
            <a:ext cx="1282402" cy="494847"/>
          </a:xfrm>
          <a:prstGeom prst="wedgeRoundRectCallout">
            <a:avLst>
              <a:gd name="adj1" fmla="val -75786"/>
              <a:gd name="adj2" fmla="val -41297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Know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what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need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3" name="Rounded Rectangular Callout 72"/>
          <p:cNvSpPr/>
          <p:nvPr/>
        </p:nvSpPr>
        <p:spPr bwMode="auto">
          <a:xfrm>
            <a:off x="2641600" y="3488437"/>
            <a:ext cx="1033603" cy="499709"/>
          </a:xfrm>
          <a:prstGeom prst="wedgeRoundRectCallout">
            <a:avLst>
              <a:gd name="adj1" fmla="val 37676"/>
              <a:gd name="adj2" fmla="val 180185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Know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what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have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4" name="Rounded Rectangular Callout 73"/>
          <p:cNvSpPr/>
          <p:nvPr/>
        </p:nvSpPr>
        <p:spPr bwMode="auto">
          <a:xfrm>
            <a:off x="2757270" y="2632942"/>
            <a:ext cx="966991" cy="516922"/>
          </a:xfrm>
          <a:prstGeom prst="wedgeRoundRectCallout">
            <a:avLst>
              <a:gd name="adj1" fmla="val 89621"/>
              <a:gd name="adj2" fmla="val 61236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Know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the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gap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5" name="Rounded Rectangular Callout 74"/>
          <p:cNvSpPr/>
          <p:nvPr/>
        </p:nvSpPr>
        <p:spPr bwMode="auto">
          <a:xfrm>
            <a:off x="7479237" y="3953667"/>
            <a:ext cx="1021134" cy="284711"/>
          </a:xfrm>
          <a:prstGeom prst="wedgeRoundRectCallout">
            <a:avLst>
              <a:gd name="adj1" fmla="val -42559"/>
              <a:gd name="adj2" fmla="val -172745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Fill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the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gap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6374" y="3726267"/>
            <a:ext cx="1252903" cy="276995"/>
          </a:xfrm>
          <a:prstGeom prst="rect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OSCAR/Surface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27352" y="5404329"/>
            <a:ext cx="1142296" cy="276995"/>
          </a:xfrm>
          <a:prstGeom prst="rect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OSCAR/Space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99723" y="4374286"/>
            <a:ext cx="1714568" cy="276995"/>
          </a:xfrm>
          <a:prstGeom prst="rect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OSCAR/Requirements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979102" y="2494445"/>
            <a:ext cx="1321833" cy="276995"/>
          </a:xfrm>
          <a:prstGeom prst="rect">
            <a:avLst/>
          </a:prstGeom>
          <a:solidFill>
            <a:srgbClr val="FF9999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 smtClean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OSCAR/Analysis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8437" y="6454729"/>
            <a:ext cx="3641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/>
              <a:t>*RRR = Rolling Review </a:t>
            </a:r>
            <a:r>
              <a:rPr lang="de-CH" sz="1400" dirty="0" err="1" smtClean="0"/>
              <a:t>of</a:t>
            </a:r>
            <a:r>
              <a:rPr lang="de-CH" sz="1400" dirty="0" smtClean="0"/>
              <a:t> </a:t>
            </a:r>
            <a:r>
              <a:rPr lang="de-CH" sz="1400" dirty="0" err="1" smtClean="0"/>
              <a:t>Requirements</a:t>
            </a:r>
            <a:r>
              <a:rPr lang="de-CH" sz="1400" dirty="0" smtClean="0"/>
              <a:t> </a:t>
            </a:r>
            <a:r>
              <a:rPr lang="de-CH" sz="1400" dirty="0" err="1" smtClean="0"/>
              <a:t>process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2246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47" grpId="0" animBg="1"/>
      <p:bldP spid="48" grpId="0" animBg="1"/>
      <p:bldP spid="49" grpId="0" animBg="1"/>
      <p:bldP spid="69" grpId="0"/>
      <p:bldP spid="70" grpId="0" animBg="1"/>
      <p:bldP spid="72" grpId="0" animBg="1"/>
      <p:bldP spid="73" grpId="0" animBg="1"/>
      <p:bldP spid="74" grpId="0" animBg="1"/>
      <p:bldP spid="75" grpId="0" animBg="1"/>
      <p:bldP spid="43" grpId="0" animBg="1"/>
      <p:bldP spid="77" grpId="0" animBg="1"/>
      <p:bldP spid="78" grpId="0" animBg="1"/>
      <p:bldP spid="79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CH" dirty="0" smtClean="0"/>
              <a:t>Members </a:t>
            </a:r>
            <a:r>
              <a:rPr lang="de-CH" dirty="0" err="1" smtClean="0"/>
              <a:t>shall</a:t>
            </a:r>
            <a:r>
              <a:rPr lang="de-CH" dirty="0" smtClean="0"/>
              <a:t> </a:t>
            </a:r>
            <a:r>
              <a:rPr lang="de-CH" dirty="0" err="1" smtClean="0"/>
              <a:t>share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…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smtClean="0"/>
              <a:t>WIGOS Manual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97" y="2316273"/>
            <a:ext cx="8248342" cy="303619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509898" y="2814782"/>
            <a:ext cx="7990473" cy="9005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2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de-CH" sz="2400" b="1" dirty="0" smtClean="0"/>
              <a:t>WIGOS </a:t>
            </a:r>
            <a:r>
              <a:rPr lang="de-CH" sz="2400" b="1" dirty="0" err="1" smtClean="0"/>
              <a:t>Priority</a:t>
            </a:r>
            <a:r>
              <a:rPr lang="de-CH" sz="2400" b="1" dirty="0" smtClean="0"/>
              <a:t> 3: </a:t>
            </a:r>
            <a:br>
              <a:rPr lang="de-CH" sz="2400" b="1" dirty="0" smtClean="0"/>
            </a:br>
            <a:r>
              <a:rPr lang="de-CH" sz="3600" dirty="0" smtClean="0"/>
              <a:t>WIGOS Information </a:t>
            </a:r>
            <a:r>
              <a:rPr lang="de-CH" sz="3600" dirty="0" err="1" smtClean="0"/>
              <a:t>Resource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400" dirty="0"/>
              <a:t>P</a:t>
            </a:r>
            <a:r>
              <a:rPr lang="de-CH" sz="2400" dirty="0" smtClean="0"/>
              <a:t>ortal </a:t>
            </a:r>
            <a:r>
              <a:rPr lang="de-CH" sz="2400" dirty="0" err="1" smtClean="0"/>
              <a:t>providing</a:t>
            </a:r>
            <a:r>
              <a:rPr lang="de-CH" sz="2400" dirty="0" smtClean="0"/>
              <a:t> all relevant </a:t>
            </a:r>
            <a:r>
              <a:rPr lang="de-CH" sz="2400" dirty="0" err="1" smtClean="0"/>
              <a:t>information</a:t>
            </a:r>
            <a:r>
              <a:rPr lang="de-CH" sz="2400" dirty="0" smtClean="0"/>
              <a:t> on WIGOS</a:t>
            </a:r>
          </a:p>
          <a:p>
            <a:pPr lvl="1">
              <a:spcBef>
                <a:spcPts val="0"/>
              </a:spcBef>
            </a:pPr>
            <a:r>
              <a:rPr lang="de-CH" sz="2000" dirty="0" smtClean="0"/>
              <a:t>Background material (SORT)</a:t>
            </a:r>
          </a:p>
          <a:p>
            <a:pPr lvl="1">
              <a:spcBef>
                <a:spcPts val="0"/>
              </a:spcBef>
            </a:pPr>
            <a:r>
              <a:rPr lang="de-CH" sz="2000" dirty="0" err="1" smtClean="0"/>
              <a:t>Metadata</a:t>
            </a:r>
            <a:r>
              <a:rPr lang="de-CH" sz="2000" dirty="0" smtClean="0"/>
              <a:t> </a:t>
            </a:r>
            <a:r>
              <a:rPr lang="de-CH" sz="2000" dirty="0" err="1" smtClean="0"/>
              <a:t>management</a:t>
            </a:r>
            <a:r>
              <a:rPr lang="de-CH" sz="2000" dirty="0" smtClean="0"/>
              <a:t> </a:t>
            </a:r>
            <a:r>
              <a:rPr lang="de-CH" sz="2000" dirty="0" err="1" smtClean="0"/>
              <a:t>and</a:t>
            </a:r>
            <a:r>
              <a:rPr lang="de-CH" sz="2000" dirty="0" smtClean="0"/>
              <a:t> </a:t>
            </a:r>
            <a:r>
              <a:rPr lang="de-CH" sz="2000" dirty="0" err="1" smtClean="0"/>
              <a:t>archiving</a:t>
            </a:r>
            <a:r>
              <a:rPr lang="de-CH" sz="2000" dirty="0" smtClean="0"/>
              <a:t> </a:t>
            </a:r>
            <a:r>
              <a:rPr lang="de-CH" sz="2000" dirty="0" err="1" smtClean="0"/>
              <a:t>tools</a:t>
            </a:r>
            <a:r>
              <a:rPr lang="de-CH" sz="2000" dirty="0" smtClean="0"/>
              <a:t> (OSCAR)</a:t>
            </a:r>
          </a:p>
          <a:p>
            <a:pPr lvl="1">
              <a:spcBef>
                <a:spcPts val="0"/>
              </a:spcBef>
            </a:pPr>
            <a:r>
              <a:rPr lang="de-CH" sz="2000" dirty="0" smtClean="0"/>
              <a:t>Operational </a:t>
            </a:r>
            <a:r>
              <a:rPr lang="de-CH" sz="2000" dirty="0" err="1" smtClean="0"/>
              <a:t>status</a:t>
            </a:r>
            <a:r>
              <a:rPr lang="de-CH" sz="2000" dirty="0" smtClean="0"/>
              <a:t> </a:t>
            </a:r>
            <a:r>
              <a:rPr lang="de-CH" sz="2000" dirty="0" err="1" smtClean="0"/>
              <a:t>of</a:t>
            </a:r>
            <a:r>
              <a:rPr lang="de-CH" sz="2000" dirty="0" smtClean="0"/>
              <a:t> WIGOS </a:t>
            </a:r>
            <a:r>
              <a:rPr lang="de-CH" sz="2000" dirty="0" err="1" smtClean="0"/>
              <a:t>component</a:t>
            </a:r>
            <a:r>
              <a:rPr lang="de-CH" sz="2000" dirty="0" smtClean="0"/>
              <a:t> </a:t>
            </a:r>
            <a:r>
              <a:rPr lang="de-CH" sz="2000" dirty="0" err="1" smtClean="0"/>
              <a:t>systems</a:t>
            </a:r>
            <a:endParaRPr lang="de-CH" sz="2000" dirty="0" smtClean="0"/>
          </a:p>
          <a:p>
            <a:pPr lvl="1">
              <a:spcBef>
                <a:spcPts val="0"/>
              </a:spcBef>
            </a:pPr>
            <a:r>
              <a:rPr lang="de-CH" sz="2000" dirty="0" smtClean="0"/>
              <a:t>Evolution </a:t>
            </a:r>
            <a:r>
              <a:rPr lang="de-CH" sz="2000" dirty="0" err="1" smtClean="0"/>
              <a:t>of</a:t>
            </a:r>
            <a:r>
              <a:rPr lang="de-CH" sz="2000" dirty="0" smtClean="0"/>
              <a:t> WIGOS </a:t>
            </a:r>
            <a:r>
              <a:rPr lang="de-CH" sz="2000" dirty="0" err="1" smtClean="0"/>
              <a:t>implementation</a:t>
            </a:r>
            <a:endParaRPr lang="de-CH" sz="2000" dirty="0" smtClean="0"/>
          </a:p>
        </p:txBody>
      </p:sp>
      <p:sp>
        <p:nvSpPr>
          <p:cNvPr id="21" name="AutoShape 4" descr="Image result for Standard"/>
          <p:cNvSpPr>
            <a:spLocks noChangeAspect="1" noChangeArrowheads="1"/>
          </p:cNvSpPr>
          <p:nvPr/>
        </p:nvSpPr>
        <p:spPr bwMode="auto">
          <a:xfrm>
            <a:off x="0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286000" y="4953001"/>
            <a:ext cx="876300" cy="111760"/>
            <a:chOff x="2286000" y="4884421"/>
            <a:chExt cx="876300" cy="83820"/>
          </a:xfrm>
        </p:grpSpPr>
        <p:sp>
          <p:nvSpPr>
            <p:cNvPr id="28" name="Oval 27"/>
            <p:cNvSpPr/>
            <p:nvPr/>
          </p:nvSpPr>
          <p:spPr>
            <a:xfrm rot="10800000">
              <a:off x="228600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9" name="Oval 28"/>
            <p:cNvSpPr/>
            <p:nvPr/>
          </p:nvSpPr>
          <p:spPr>
            <a:xfrm rot="10800000">
              <a:off x="2682240" y="4884421"/>
              <a:ext cx="83820" cy="838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0" name="Oval 29"/>
            <p:cNvSpPr/>
            <p:nvPr/>
          </p:nvSpPr>
          <p:spPr>
            <a:xfrm rot="10800000">
              <a:off x="307848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1" name="Oval 30"/>
            <p:cNvSpPr/>
            <p:nvPr/>
          </p:nvSpPr>
          <p:spPr>
            <a:xfrm rot="10800000">
              <a:off x="288036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2" name="Oval 31"/>
            <p:cNvSpPr/>
            <p:nvPr/>
          </p:nvSpPr>
          <p:spPr>
            <a:xfrm rot="10800000">
              <a:off x="248412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971550" y="3530600"/>
            <a:ext cx="7581900" cy="26924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t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WIR</a:t>
            </a:r>
            <a:endParaRPr kumimoji="0" lang="en-US" sz="2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581400" y="4053841"/>
            <a:ext cx="4705350" cy="1919564"/>
            <a:chOff x="3581400" y="4210050"/>
            <a:chExt cx="4705350" cy="1439673"/>
          </a:xfrm>
        </p:grpSpPr>
        <p:sp>
          <p:nvSpPr>
            <p:cNvPr id="35" name="Rectangle 34"/>
            <p:cNvSpPr/>
            <p:nvPr/>
          </p:nvSpPr>
          <p:spPr>
            <a:xfrm>
              <a:off x="3581400" y="4210050"/>
              <a:ext cx="4705350" cy="1439673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6" name="Picture 2" descr="https://oscar.wmo.int/OSCAR/images/logo_oscar.pn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4837" y="4322445"/>
              <a:ext cx="3333750" cy="619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Rectangle 36"/>
          <p:cNvSpPr/>
          <p:nvPr/>
        </p:nvSpPr>
        <p:spPr>
          <a:xfrm>
            <a:off x="3790950" y="5107940"/>
            <a:ext cx="1028700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Requirements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045075" y="5107940"/>
            <a:ext cx="933450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Surface </a:t>
            </a:r>
            <a:r>
              <a:rPr kumimoji="0" lang="de-CH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capabilities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03950" y="5107940"/>
            <a:ext cx="933450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Space </a:t>
            </a:r>
            <a:r>
              <a:rPr kumimoji="0" lang="de-CH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capabilities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362826" y="5107940"/>
            <a:ext cx="771525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Analysis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238251" y="4053841"/>
            <a:ext cx="2047874" cy="1919564"/>
            <a:chOff x="1238251" y="4210050"/>
            <a:chExt cx="2047874" cy="1439673"/>
          </a:xfrm>
        </p:grpSpPr>
        <p:sp>
          <p:nvSpPr>
            <p:cNvPr id="42" name="Rectangle 41"/>
            <p:cNvSpPr/>
            <p:nvPr/>
          </p:nvSpPr>
          <p:spPr>
            <a:xfrm>
              <a:off x="1238251" y="4210050"/>
              <a:ext cx="2047874" cy="1439673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t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SORT</a:t>
              </a:r>
              <a:endPara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3" name="Picture 6"/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588" y="4652962"/>
              <a:ext cx="1227772" cy="882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668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WMO_WHIT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WMO_WHITE_Powerpoint_en_fr</Template>
  <TotalTime>0</TotalTime>
  <Words>636</Words>
  <Application>Microsoft Office PowerPoint</Application>
  <PresentationFormat>On-screen Show (4:3)</PresentationFormat>
  <Paragraphs>165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WMO_WHITE_Powerpoint_en_fr</vt:lpstr>
      <vt:lpstr>PowerPoint Presentation</vt:lpstr>
      <vt:lpstr>Outline</vt:lpstr>
      <vt:lpstr>Why do we need Metadata?</vt:lpstr>
      <vt:lpstr>What are metadata? Why are they essential?</vt:lpstr>
      <vt:lpstr>Example: Excessive redundancy</vt:lpstr>
      <vt:lpstr>Metadata and the OSCAR family</vt:lpstr>
      <vt:lpstr>Use of Metadata</vt:lpstr>
      <vt:lpstr>Members shall share metadata …</vt:lpstr>
      <vt:lpstr>WIGOS Priority 3:  WIGOS Information Resource</vt:lpstr>
      <vt:lpstr>OSCAR/Requirements</vt:lpstr>
      <vt:lpstr>OSCAR/Space</vt:lpstr>
      <vt:lpstr>OSCAR/Surface</vt:lpstr>
      <vt:lpstr>OSCAR/Surface metadata sources</vt:lpstr>
      <vt:lpstr>OSCAR/Surface «View»</vt:lpstr>
      <vt:lpstr>OSCAR/Surface «Manage»</vt:lpstr>
      <vt:lpstr>OSCAR/Analysis</vt:lpstr>
      <vt:lpstr>Summary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 Proescholdt</dc:creator>
  <cp:lastModifiedBy>Jörg Klausen</cp:lastModifiedBy>
  <cp:revision>19</cp:revision>
  <dcterms:created xsi:type="dcterms:W3CDTF">2017-03-28T14:47:21Z</dcterms:created>
  <dcterms:modified xsi:type="dcterms:W3CDTF">2018-05-28T02:25:59Z</dcterms:modified>
</cp:coreProperties>
</file>