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256" r:id="rId2"/>
    <p:sldId id="317" r:id="rId3"/>
    <p:sldId id="351" r:id="rId4"/>
    <p:sldId id="348" r:id="rId5"/>
    <p:sldId id="355" r:id="rId6"/>
    <p:sldId id="357" r:id="rId7"/>
    <p:sldId id="358" r:id="rId8"/>
    <p:sldId id="366" r:id="rId9"/>
    <p:sldId id="365" r:id="rId10"/>
    <p:sldId id="349" r:id="rId11"/>
    <p:sldId id="354" r:id="rId12"/>
    <p:sldId id="359" r:id="rId13"/>
    <p:sldId id="361" r:id="rId14"/>
    <p:sldId id="360" r:id="rId15"/>
    <p:sldId id="362" r:id="rId16"/>
    <p:sldId id="353" r:id="rId17"/>
    <p:sldId id="352" r:id="rId18"/>
    <p:sldId id="363" r:id="rId19"/>
    <p:sldId id="356" r:id="rId20"/>
    <p:sldId id="364" r:id="rId21"/>
    <p:sldId id="258" r:id="rId22"/>
  </p:sldIdLst>
  <p:sldSz cx="9144000" cy="6858000" type="screen4x3"/>
  <p:notesSz cx="6794500" cy="9906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9" autoAdjust="0"/>
    <p:restoredTop sz="94620" autoAdjust="0"/>
  </p:normalViewPr>
  <p:slideViewPr>
    <p:cSldViewPr snapToGrid="0" snapToObjects="1">
      <p:cViewPr>
        <p:scale>
          <a:sx n="100" d="100"/>
          <a:sy n="100" d="100"/>
        </p:scale>
        <p:origin x="-1860" y="-26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676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13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8645" y="0"/>
            <a:ext cx="294428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FB4487-FB8C-446F-B6A9-75C95DC08C75}" type="datetimeFigureOut">
              <a:rPr lang="en-US" smtClean="0"/>
              <a:t>5/26/2018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08981"/>
            <a:ext cx="294428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8645" y="9408981"/>
            <a:ext cx="294428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EBCBC2-0B95-41B3-AAA1-330651BD2A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48976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7DE5CF-6814-4909-B708-F343D93A7061}" type="datetimeFigureOut">
              <a:rPr lang="en-US" smtClean="0"/>
              <a:t>5/26/2018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2950"/>
            <a:ext cx="4953000" cy="3714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05350"/>
            <a:ext cx="5435600" cy="44577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08981"/>
            <a:ext cx="294428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8645" y="9408981"/>
            <a:ext cx="294428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E743E5-4380-40C3-9838-204ECE7E0F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06430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46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raktanden Variant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026"/>
          <p:cNvSpPr>
            <a:spLocks noGrp="1" noChangeArrowheads="1"/>
          </p:cNvSpPr>
          <p:nvPr>
            <p:ph type="title" hasCustomPrompt="1"/>
          </p:nvPr>
        </p:nvSpPr>
        <p:spPr>
          <a:xfrm>
            <a:off x="1287214" y="260648"/>
            <a:ext cx="7461250" cy="576064"/>
          </a:xfrm>
          <a:prstGeom prst="rect">
            <a:avLst/>
          </a:prstGeom>
          <a:noFill/>
        </p:spPr>
        <p:txBody>
          <a:bodyPr/>
          <a:lstStyle>
            <a:lvl1pPr>
              <a:defRPr sz="3200"/>
            </a:lvl1pPr>
          </a:lstStyle>
          <a:p>
            <a:r>
              <a:rPr lang="de-CH" dirty="0" smtClean="0"/>
              <a:t>Traktanden</a:t>
            </a:r>
            <a:endParaRPr lang="de-CH" dirty="0"/>
          </a:p>
        </p:txBody>
      </p:sp>
      <p:sp>
        <p:nvSpPr>
          <p:cNvPr id="13" name="Rectangle 1029"/>
          <p:cNvSpPr>
            <a:spLocks noGrp="1" noChangeArrowheads="1"/>
          </p:cNvSpPr>
          <p:nvPr>
            <p:ph type="body" idx="1" hasCustomPrompt="1"/>
          </p:nvPr>
        </p:nvSpPr>
        <p:spPr>
          <a:xfrm>
            <a:off x="1285876" y="1412777"/>
            <a:ext cx="7472363" cy="4608512"/>
          </a:xfrm>
          <a:prstGeom prst="rect">
            <a:avLst/>
          </a:prstGeom>
          <a:noFill/>
          <a:ln/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800" i="1"/>
            </a:lvl3pPr>
          </a:lstStyle>
          <a:p>
            <a:r>
              <a:rPr lang="de-CH" dirty="0"/>
              <a:t>Beispieltraktandum</a:t>
            </a:r>
          </a:p>
          <a:p>
            <a:r>
              <a:rPr lang="de-CH" dirty="0"/>
              <a:t>Ein weiteres Thema</a:t>
            </a:r>
          </a:p>
          <a:p>
            <a:r>
              <a:rPr lang="de-CH" dirty="0"/>
              <a:t>Zu behandelnde Anträge</a:t>
            </a:r>
          </a:p>
          <a:p>
            <a:pPr lvl="1"/>
            <a:r>
              <a:rPr lang="de-CH" dirty="0"/>
              <a:t>Eingabe 1</a:t>
            </a:r>
          </a:p>
          <a:p>
            <a:pPr lvl="1"/>
            <a:r>
              <a:rPr lang="de-CH" dirty="0"/>
              <a:t>Eingabe </a:t>
            </a:r>
            <a:r>
              <a:rPr lang="de-CH" dirty="0" smtClean="0"/>
              <a:t>2</a:t>
            </a:r>
          </a:p>
          <a:p>
            <a:pPr lvl="2"/>
            <a:r>
              <a:rPr lang="de-CH" dirty="0" smtClean="0"/>
              <a:t>Lore </a:t>
            </a:r>
            <a:r>
              <a:rPr lang="de-CH" dirty="0" err="1" smtClean="0"/>
              <a:t>ipsum</a:t>
            </a:r>
            <a:endParaRPr lang="de-CH" dirty="0"/>
          </a:p>
          <a:p>
            <a:r>
              <a:rPr lang="de-CH" dirty="0"/>
              <a:t>Zu verabschiedende Anträge</a:t>
            </a:r>
          </a:p>
          <a:p>
            <a:r>
              <a:rPr lang="de-CH" dirty="0"/>
              <a:t>Pause</a:t>
            </a:r>
          </a:p>
          <a:p>
            <a:r>
              <a:rPr lang="de-CH" dirty="0"/>
              <a:t>Varia (nur wenn noch genügend Zeit)</a:t>
            </a:r>
          </a:p>
        </p:txBody>
      </p:sp>
    </p:spTree>
    <p:extLst>
      <p:ext uri="{BB962C8B-B14F-4D97-AF65-F5344CB8AC3E}">
        <p14:creationId xmlns:p14="http://schemas.microsoft.com/office/powerpoint/2010/main" val="37291838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raktanden Variant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026"/>
          <p:cNvSpPr>
            <a:spLocks noGrp="1" noChangeArrowheads="1"/>
          </p:cNvSpPr>
          <p:nvPr>
            <p:ph type="title" hasCustomPrompt="1"/>
          </p:nvPr>
        </p:nvSpPr>
        <p:spPr>
          <a:xfrm>
            <a:off x="1287214" y="260648"/>
            <a:ext cx="7461250" cy="576064"/>
          </a:xfrm>
          <a:prstGeom prst="rect">
            <a:avLst/>
          </a:prstGeom>
          <a:noFill/>
        </p:spPr>
        <p:txBody>
          <a:bodyPr/>
          <a:lstStyle>
            <a:lvl1pPr>
              <a:defRPr sz="3200"/>
            </a:lvl1pPr>
          </a:lstStyle>
          <a:p>
            <a:r>
              <a:rPr lang="de-CH" dirty="0" smtClean="0"/>
              <a:t>Traktanden</a:t>
            </a:r>
            <a:endParaRPr lang="de-CH" dirty="0"/>
          </a:p>
        </p:txBody>
      </p:sp>
      <p:sp>
        <p:nvSpPr>
          <p:cNvPr id="13" name="Rectangle 1029"/>
          <p:cNvSpPr>
            <a:spLocks noGrp="1" noChangeArrowheads="1"/>
          </p:cNvSpPr>
          <p:nvPr>
            <p:ph type="body" idx="1" hasCustomPrompt="1"/>
          </p:nvPr>
        </p:nvSpPr>
        <p:spPr>
          <a:xfrm>
            <a:off x="1285876" y="1412777"/>
            <a:ext cx="7472363" cy="4608512"/>
          </a:xfrm>
          <a:prstGeom prst="rect">
            <a:avLst/>
          </a:prstGeom>
          <a:noFill/>
          <a:ln/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800" i="1"/>
            </a:lvl3pPr>
          </a:lstStyle>
          <a:p>
            <a:r>
              <a:rPr lang="de-CH" dirty="0"/>
              <a:t>Beispieltraktandum</a:t>
            </a:r>
          </a:p>
          <a:p>
            <a:r>
              <a:rPr lang="de-CH" dirty="0"/>
              <a:t>Ein weiteres Thema</a:t>
            </a:r>
          </a:p>
          <a:p>
            <a:r>
              <a:rPr lang="de-CH" dirty="0"/>
              <a:t>Zu behandelnde Anträge</a:t>
            </a:r>
          </a:p>
          <a:p>
            <a:pPr lvl="1"/>
            <a:r>
              <a:rPr lang="de-CH" dirty="0"/>
              <a:t>Eingabe 1</a:t>
            </a:r>
          </a:p>
          <a:p>
            <a:pPr lvl="1"/>
            <a:r>
              <a:rPr lang="de-CH" dirty="0"/>
              <a:t>Eingabe </a:t>
            </a:r>
            <a:r>
              <a:rPr lang="de-CH" dirty="0" smtClean="0"/>
              <a:t>2</a:t>
            </a:r>
          </a:p>
          <a:p>
            <a:pPr lvl="2"/>
            <a:r>
              <a:rPr lang="de-CH" dirty="0" smtClean="0"/>
              <a:t>Lore </a:t>
            </a:r>
            <a:r>
              <a:rPr lang="de-CH" dirty="0" err="1" smtClean="0"/>
              <a:t>ipsum</a:t>
            </a:r>
            <a:endParaRPr lang="de-CH" dirty="0"/>
          </a:p>
          <a:p>
            <a:r>
              <a:rPr lang="de-CH" dirty="0"/>
              <a:t>Zu verabschiedende Anträge</a:t>
            </a:r>
          </a:p>
          <a:p>
            <a:r>
              <a:rPr lang="de-CH" dirty="0"/>
              <a:t>Pause</a:t>
            </a:r>
          </a:p>
          <a:p>
            <a:r>
              <a:rPr lang="de-CH" dirty="0"/>
              <a:t>Varia (nur wenn noch genügend Zeit)</a:t>
            </a:r>
          </a:p>
        </p:txBody>
      </p:sp>
    </p:spTree>
    <p:extLst>
      <p:ext uri="{BB962C8B-B14F-4D97-AF65-F5344CB8AC3E}">
        <p14:creationId xmlns:p14="http://schemas.microsoft.com/office/powerpoint/2010/main" val="37725384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wmo2016_powerpoint_standard_v2-2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151694"/>
            <a:ext cx="1988820" cy="171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09313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9018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6633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64548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37271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3129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55096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4843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59AF2F-52C6-9B46-B8B2-0579234AE62E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wmo2016_powerpoint_standard_v2-2.jp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151694"/>
            <a:ext cx="1988820" cy="171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36171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3" r:id="rId10"/>
    <p:sldLayoutId id="2147483664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hyperlink" Target="http://www.google.ch/url?sa=i&amp;rct=j&amp;q=&amp;esrc=s&amp;frm=1&amp;source=images&amp;cd=&amp;cad=rja&amp;uact=8&amp;ved=0CAcQjRw&amp;url=http://www.spreadshirt.de/strichm%C3%A4nnchen%2Bt-shirts&amp;ei=l-FiVfupHIOv7AaxxYLIBQ&amp;bvm=bv.93990622,d.bGg&amp;psig=AFQjCNG_s4g1BBr6X2dAMxrvNdCut2n9NA&amp;ust=1432629909451279" TargetMode="Externa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ratisography.com/" TargetMode="External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h/url?sa=i&amp;rct=j&amp;q=&amp;esrc=s&amp;source=images&amp;cd=&amp;cad=rja&amp;uact=8&amp;ved=0ahUKEwi8vKLdnc3NAhVBXRoKHZ5qDEEQjRwIBw&amp;url=http://www.teamworkandleadership.com/category/teamwork-stories&amp;bvm=bv.125801520,d.d24&amp;psig=AFQjCNFPVcEw_DQoWvKsNUTxfPRUK0ZvmA&amp;ust=1467289549380710" TargetMode="External"/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wmo2016_powerpoint_standard_v2_dark-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80000" cy="6887123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664524" y="1674559"/>
            <a:ext cx="8212776" cy="2486503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defRPr sz="1800" b="0"/>
            </a:pPr>
            <a:r>
              <a:rPr lang="en-US" sz="4000" dirty="0" smtClean="0">
                <a:solidFill>
                  <a:schemeClr val="bg1"/>
                </a:solidFill>
              </a:rPr>
              <a:t>How to manage Information in OSCAR/Surface</a:t>
            </a:r>
            <a:r>
              <a:rPr lang="en-US" sz="1600" dirty="0">
                <a:solidFill>
                  <a:schemeClr val="bg1"/>
                </a:solidFill>
              </a:rPr>
              <a:t/>
            </a:r>
            <a:br>
              <a:rPr lang="en-US" sz="1600" dirty="0">
                <a:solidFill>
                  <a:schemeClr val="bg1"/>
                </a:solidFill>
              </a:rPr>
            </a:br>
            <a:endParaRPr lang="en-US" sz="1600" i="1" dirty="0">
              <a:solidFill>
                <a:schemeClr val="bg1"/>
              </a:solidFill>
            </a:endParaRPr>
          </a:p>
          <a:p>
            <a:pPr lvl="0">
              <a:defRPr sz="1800" b="0"/>
            </a:pPr>
            <a:r>
              <a:rPr lang="de-CH" sz="2400" dirty="0" smtClean="0">
                <a:solidFill>
                  <a:schemeClr val="bg1"/>
                </a:solidFill>
              </a:rPr>
              <a:t>Jörg Klausen, </a:t>
            </a:r>
            <a:r>
              <a:rPr lang="de-CH" sz="2400" dirty="0" err="1" smtClean="0">
                <a:solidFill>
                  <a:schemeClr val="bg1"/>
                </a:solidFill>
              </a:rPr>
              <a:t>MeteoSwiss</a:t>
            </a:r>
            <a:endParaRPr lang="de-CH" sz="2400" dirty="0" smtClean="0">
              <a:solidFill>
                <a:schemeClr val="bg1"/>
              </a:solidFill>
            </a:endParaRPr>
          </a:p>
          <a:p>
            <a:pPr lvl="0">
              <a:defRPr sz="1800" b="0"/>
            </a:pPr>
            <a:r>
              <a:rPr lang="de-CH" sz="2400" dirty="0" smtClean="0">
                <a:solidFill>
                  <a:schemeClr val="bg1"/>
                </a:solidFill>
              </a:rPr>
              <a:t>Lucia </a:t>
            </a:r>
            <a:r>
              <a:rPr lang="de-CH" sz="2400" dirty="0" err="1" smtClean="0">
                <a:solidFill>
                  <a:schemeClr val="bg1"/>
                </a:solidFill>
              </a:rPr>
              <a:t>Cappelletti</a:t>
            </a:r>
            <a:r>
              <a:rPr lang="de-CH" sz="2400" dirty="0" smtClean="0">
                <a:solidFill>
                  <a:schemeClr val="bg1"/>
                </a:solidFill>
              </a:rPr>
              <a:t>, </a:t>
            </a:r>
            <a:r>
              <a:rPr lang="de-CH" sz="2400" dirty="0" err="1" smtClean="0">
                <a:solidFill>
                  <a:schemeClr val="bg1"/>
                </a:solidFill>
              </a:rPr>
              <a:t>MeteoSwiss</a:t>
            </a:r>
            <a:endParaRPr lang="en-US" sz="240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9260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More </a:t>
            </a:r>
            <a:r>
              <a:rPr lang="de-CH" dirty="0" err="1" smtClean="0"/>
              <a:t>examples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423" y="1417638"/>
            <a:ext cx="7781925" cy="2828925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00" y="4603702"/>
            <a:ext cx="4648200" cy="207645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29533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 smtClean="0"/>
              <a:t>She</a:t>
            </a:r>
            <a:r>
              <a:rPr lang="de-CH" dirty="0" smtClean="0"/>
              <a:t> </a:t>
            </a:r>
            <a:r>
              <a:rPr lang="de-CH" dirty="0" err="1" smtClean="0"/>
              <a:t>can</a:t>
            </a:r>
            <a:r>
              <a:rPr lang="de-CH" dirty="0" smtClean="0"/>
              <a:t>, I </a:t>
            </a:r>
            <a:r>
              <a:rPr lang="de-CH" dirty="0" err="1" smtClean="0"/>
              <a:t>can’t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3779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CH" dirty="0"/>
              <a:t>U</a:t>
            </a:r>
            <a:r>
              <a:rPr lang="de-CH" dirty="0" smtClean="0"/>
              <a:t>ser </a:t>
            </a:r>
            <a:r>
              <a:rPr lang="de-CH" dirty="0" err="1" smtClean="0"/>
              <a:t>roles</a:t>
            </a:r>
            <a:r>
              <a:rPr lang="de-CH" dirty="0" smtClean="0"/>
              <a:t> in OSCAR/Surface: </a:t>
            </a:r>
            <a:r>
              <a:rPr lang="de-CH" dirty="0" err="1" smtClean="0"/>
              <a:t>O</a:t>
            </a:r>
            <a:r>
              <a:rPr lang="de-CH" dirty="0" err="1" smtClean="0"/>
              <a:t>verview</a:t>
            </a:r>
            <a:endParaRPr lang="de-CH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4294967295"/>
          </p:nvPr>
        </p:nvSpPr>
        <p:spPr>
          <a:xfrm>
            <a:off x="1946275" y="2770737"/>
            <a:ext cx="6946969" cy="3470275"/>
          </a:xfrm>
          <a:ln w="19050">
            <a:solidFill>
              <a:srgbClr val="00B0F0"/>
            </a:solidFill>
          </a:ln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de-CH" sz="1600" b="1" dirty="0" smtClean="0"/>
              <a:t>User </a:t>
            </a:r>
            <a:r>
              <a:rPr lang="de-CH" sz="1600" b="1" dirty="0" err="1" smtClean="0"/>
              <a:t>roles</a:t>
            </a:r>
            <a:r>
              <a:rPr lang="de-CH" sz="1600" b="1" dirty="0" smtClean="0"/>
              <a:t> (</a:t>
            </a:r>
            <a:r>
              <a:rPr lang="de-CH" sz="1600" b="1" dirty="0" err="1" smtClean="0"/>
              <a:t>imply</a:t>
            </a:r>
            <a:r>
              <a:rPr lang="de-CH" sz="1600" b="1" dirty="0" smtClean="0"/>
              <a:t> </a:t>
            </a:r>
            <a:r>
              <a:rPr lang="de-CH" sz="1600" b="1" dirty="0" err="1" smtClean="0"/>
              <a:t>user</a:t>
            </a:r>
            <a:r>
              <a:rPr lang="de-CH" sz="1600" b="1" dirty="0" smtClean="0"/>
              <a:t> </a:t>
            </a:r>
            <a:r>
              <a:rPr lang="de-CH" sz="1600" b="1" dirty="0" err="1" smtClean="0"/>
              <a:t>rights</a:t>
            </a:r>
            <a:r>
              <a:rPr lang="de-CH" sz="1600" b="1" dirty="0"/>
              <a:t>)</a:t>
            </a:r>
            <a:r>
              <a:rPr lang="de-CH" sz="1600" b="1" dirty="0" smtClean="0"/>
              <a:t>:</a:t>
            </a:r>
          </a:p>
          <a:p>
            <a:r>
              <a:rPr lang="de-CH" sz="1400" dirty="0" smtClean="0"/>
              <a:t>Administrator</a:t>
            </a:r>
          </a:p>
          <a:p>
            <a:r>
              <a:rPr lang="de-CH" sz="1400" dirty="0" smtClean="0"/>
              <a:t>National </a:t>
            </a:r>
            <a:r>
              <a:rPr lang="de-CH" sz="1400" dirty="0" err="1" smtClean="0"/>
              <a:t>Focal</a:t>
            </a:r>
            <a:r>
              <a:rPr lang="de-CH" sz="1400" dirty="0" smtClean="0"/>
              <a:t> Point </a:t>
            </a:r>
            <a:r>
              <a:rPr lang="de-CH" sz="1400" dirty="0" smtClean="0">
                <a:solidFill>
                  <a:srgbClr val="FF0000"/>
                </a:solidFill>
              </a:rPr>
              <a:t>(</a:t>
            </a:r>
            <a:r>
              <a:rPr lang="de-CH" sz="1400" dirty="0" err="1" smtClean="0">
                <a:solidFill>
                  <a:srgbClr val="FF0000"/>
                </a:solidFill>
              </a:rPr>
              <a:t>for</a:t>
            </a:r>
            <a:r>
              <a:rPr lang="de-CH" sz="1400" dirty="0" smtClean="0">
                <a:solidFill>
                  <a:srgbClr val="FF0000"/>
                </a:solidFill>
              </a:rPr>
              <a:t> a </a:t>
            </a:r>
            <a:r>
              <a:rPr lang="de-CH" sz="1400" dirty="0" err="1" smtClean="0">
                <a:solidFill>
                  <a:srgbClr val="FF0000"/>
                </a:solidFill>
              </a:rPr>
              <a:t>specific</a:t>
            </a:r>
            <a:r>
              <a:rPr lang="de-CH" sz="1400" dirty="0" smtClean="0">
                <a:solidFill>
                  <a:srgbClr val="FF0000"/>
                </a:solidFill>
              </a:rPr>
              <a:t> </a:t>
            </a:r>
            <a:r>
              <a:rPr lang="de-CH" sz="1400" dirty="0" err="1" smtClean="0">
                <a:solidFill>
                  <a:srgbClr val="FF0000"/>
                </a:solidFill>
              </a:rPr>
              <a:t>program</a:t>
            </a:r>
            <a:r>
              <a:rPr lang="de-CH" sz="1400" dirty="0" smtClean="0">
                <a:solidFill>
                  <a:srgbClr val="FF0000"/>
                </a:solidFill>
              </a:rPr>
              <a:t>)</a:t>
            </a:r>
            <a:endParaRPr lang="de-CH" sz="1400" dirty="0" smtClean="0"/>
          </a:p>
          <a:p>
            <a:r>
              <a:rPr lang="de-CH" sz="1400" dirty="0" err="1" smtClean="0"/>
              <a:t>Program</a:t>
            </a:r>
            <a:r>
              <a:rPr lang="de-CH" sz="1400" dirty="0" smtClean="0"/>
              <a:t> </a:t>
            </a:r>
            <a:r>
              <a:rPr lang="de-CH" sz="1400" dirty="0" err="1" smtClean="0"/>
              <a:t>Focal</a:t>
            </a:r>
            <a:r>
              <a:rPr lang="de-CH" sz="1400" dirty="0" smtClean="0"/>
              <a:t> Point</a:t>
            </a:r>
          </a:p>
          <a:p>
            <a:r>
              <a:rPr lang="de-CH" sz="1400" dirty="0"/>
              <a:t>Station </a:t>
            </a:r>
            <a:r>
              <a:rPr lang="de-CH" sz="1400" dirty="0" err="1"/>
              <a:t>contact</a:t>
            </a:r>
            <a:endParaRPr lang="de-CH" sz="1400" dirty="0" smtClean="0"/>
          </a:p>
          <a:p>
            <a:r>
              <a:rPr lang="de-CH" sz="1400" dirty="0" smtClean="0"/>
              <a:t>Instrument expert</a:t>
            </a:r>
          </a:p>
          <a:p>
            <a:r>
              <a:rPr lang="de-CH" sz="1400" dirty="0" err="1" smtClean="0"/>
              <a:t>Program</a:t>
            </a:r>
            <a:r>
              <a:rPr lang="de-CH" sz="1400" dirty="0" smtClean="0"/>
              <a:t> </a:t>
            </a:r>
            <a:r>
              <a:rPr lang="de-CH" sz="1400" dirty="0" err="1" smtClean="0"/>
              <a:t>approver</a:t>
            </a:r>
            <a:endParaRPr lang="de-CH" sz="1400" dirty="0" smtClean="0"/>
          </a:p>
          <a:p>
            <a:pPr marL="0" indent="0">
              <a:buNone/>
            </a:pPr>
            <a:r>
              <a:rPr lang="de-CH" sz="1600" b="1" dirty="0" smtClean="0"/>
              <a:t>User </a:t>
            </a:r>
            <a:r>
              <a:rPr lang="de-CH" sz="1600" b="1" dirty="0" err="1" smtClean="0"/>
              <a:t>functions</a:t>
            </a:r>
            <a:r>
              <a:rPr lang="de-CH" sz="1600" b="1" dirty="0" smtClean="0"/>
              <a:t> (</a:t>
            </a:r>
            <a:r>
              <a:rPr lang="de-CH" sz="1600" b="1" dirty="0" err="1" smtClean="0"/>
              <a:t>no</a:t>
            </a:r>
            <a:r>
              <a:rPr lang="de-CH" sz="1600" b="1" dirty="0" smtClean="0"/>
              <a:t> </a:t>
            </a:r>
            <a:r>
              <a:rPr lang="de-CH" sz="1600" b="1" dirty="0" err="1" smtClean="0"/>
              <a:t>rights</a:t>
            </a:r>
            <a:r>
              <a:rPr lang="de-CH" sz="1600" b="1" dirty="0" smtClean="0"/>
              <a:t>):</a:t>
            </a:r>
            <a:endParaRPr lang="de-CH" sz="1800" dirty="0"/>
          </a:p>
          <a:p>
            <a:pPr>
              <a:buFontTx/>
              <a:buChar char="-"/>
            </a:pPr>
            <a:r>
              <a:rPr lang="de-CH" sz="1400" dirty="0" smtClean="0"/>
              <a:t>GAW World Data </a:t>
            </a:r>
            <a:r>
              <a:rPr lang="de-CH" sz="1400" dirty="0" err="1" smtClean="0"/>
              <a:t>Centre</a:t>
            </a:r>
            <a:endParaRPr lang="de-CH" sz="1400" dirty="0" smtClean="0"/>
          </a:p>
          <a:p>
            <a:pPr>
              <a:buFontTx/>
              <a:buChar char="-"/>
            </a:pPr>
            <a:r>
              <a:rPr lang="de-CH" sz="1400" dirty="0" smtClean="0"/>
              <a:t>JCOMMOPS Chairperson</a:t>
            </a:r>
          </a:p>
          <a:p>
            <a:pPr>
              <a:buFontTx/>
              <a:buChar char="-"/>
            </a:pPr>
            <a:r>
              <a:rPr lang="de-CH" sz="1600" dirty="0" smtClean="0"/>
              <a:t>….. </a:t>
            </a:r>
          </a:p>
          <a:p>
            <a:pPr marL="0" indent="0">
              <a:buNone/>
            </a:pPr>
            <a:endParaRPr lang="de-CH" dirty="0" smtClean="0"/>
          </a:p>
          <a:p>
            <a:endParaRPr lang="de-CH" dirty="0"/>
          </a:p>
          <a:p>
            <a:endParaRPr lang="de-CH" dirty="0" smtClean="0"/>
          </a:p>
          <a:p>
            <a:endParaRPr lang="de-CH" dirty="0"/>
          </a:p>
          <a:p>
            <a:endParaRPr lang="de-CH" dirty="0"/>
          </a:p>
          <a:p>
            <a:endParaRPr lang="de-CH" dirty="0" smtClean="0"/>
          </a:p>
          <a:p>
            <a:endParaRPr lang="de-CH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954" y="1432570"/>
            <a:ext cx="7087166" cy="984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730954" y="2004292"/>
            <a:ext cx="2246562" cy="405323"/>
          </a:xfrm>
          <a:prstGeom prst="rect">
            <a:avLst/>
          </a:prstGeom>
          <a:noFill/>
          <a:ln w="31750">
            <a:solidFill>
              <a:srgbClr val="00B0F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7" name="Rectangle 6"/>
          <p:cNvSpPr/>
          <p:nvPr/>
        </p:nvSpPr>
        <p:spPr>
          <a:xfrm>
            <a:off x="807720" y="2095731"/>
            <a:ext cx="807720" cy="259081"/>
          </a:xfrm>
          <a:prstGeom prst="rect">
            <a:avLst/>
          </a:prstGeom>
          <a:noFill/>
          <a:ln w="31750">
            <a:solidFill>
              <a:srgbClr val="00B05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cxnSp>
        <p:nvCxnSpPr>
          <p:cNvPr id="8" name="Straight Connector 7"/>
          <p:cNvCxnSpPr>
            <a:endCxn id="18" idx="0"/>
          </p:cNvCxnSpPr>
          <p:nvPr/>
        </p:nvCxnSpPr>
        <p:spPr>
          <a:xfrm>
            <a:off x="1465088" y="2409615"/>
            <a:ext cx="0" cy="346199"/>
          </a:xfrm>
          <a:prstGeom prst="line">
            <a:avLst/>
          </a:prstGeom>
          <a:ln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 Placeholder 2"/>
          <p:cNvSpPr txBox="1">
            <a:spLocks/>
          </p:cNvSpPr>
          <p:nvPr/>
        </p:nvSpPr>
        <p:spPr>
          <a:xfrm>
            <a:off x="730954" y="2608176"/>
            <a:ext cx="575026" cy="1981200"/>
          </a:xfrm>
          <a:prstGeom prst="rect">
            <a:avLst/>
          </a:prstGeom>
          <a:noFill/>
          <a:ln>
            <a:noFill/>
          </a:ln>
        </p:spPr>
        <p:txBody>
          <a:bodyPr vert="vert270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de-CH" b="1" dirty="0" smtClean="0">
                <a:solidFill>
                  <a:srgbClr val="00B050"/>
                </a:solidFill>
              </a:rPr>
              <a:t>Anonymous </a:t>
            </a:r>
            <a:r>
              <a:rPr lang="de-CH" b="1" dirty="0" err="1" smtClean="0">
                <a:solidFill>
                  <a:srgbClr val="00B050"/>
                </a:solidFill>
              </a:rPr>
              <a:t>user</a:t>
            </a:r>
            <a:endParaRPr lang="de-CH" dirty="0" smtClean="0"/>
          </a:p>
          <a:p>
            <a:pPr marL="0" indent="0">
              <a:buNone/>
            </a:pPr>
            <a:endParaRPr lang="de-CH" dirty="0" smtClean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998220" y="2354812"/>
            <a:ext cx="0" cy="268163"/>
          </a:xfrm>
          <a:prstGeom prst="line">
            <a:avLst/>
          </a:prstGeom>
          <a:ln>
            <a:solidFill>
              <a:srgbClr val="00B05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7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2" r="4356" b="7181"/>
          <a:stretch/>
        </p:blipFill>
        <p:spPr bwMode="auto">
          <a:xfrm>
            <a:off x="4534604" y="3842617"/>
            <a:ext cx="4358640" cy="2314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8" name="Text Placeholder 2"/>
          <p:cNvSpPr txBox="1">
            <a:spLocks/>
          </p:cNvSpPr>
          <p:nvPr/>
        </p:nvSpPr>
        <p:spPr>
          <a:xfrm>
            <a:off x="1177575" y="2755814"/>
            <a:ext cx="575026" cy="1859280"/>
          </a:xfrm>
          <a:prstGeom prst="rect">
            <a:avLst/>
          </a:prstGeom>
          <a:noFill/>
          <a:ln>
            <a:noFill/>
          </a:ln>
        </p:spPr>
        <p:txBody>
          <a:bodyPr vert="vert270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de-CH" b="1" dirty="0" smtClean="0">
                <a:solidFill>
                  <a:srgbClr val="00B0F0"/>
                </a:solidFill>
              </a:rPr>
              <a:t>Registered </a:t>
            </a:r>
            <a:r>
              <a:rPr lang="de-CH" b="1" dirty="0" err="1" smtClean="0">
                <a:solidFill>
                  <a:srgbClr val="00B0F0"/>
                </a:solidFill>
              </a:rPr>
              <a:t>user</a:t>
            </a:r>
            <a:endParaRPr lang="de-CH" dirty="0" smtClean="0">
              <a:solidFill>
                <a:srgbClr val="00B0F0"/>
              </a:solidFill>
            </a:endParaRPr>
          </a:p>
          <a:p>
            <a:pPr marL="0" indent="0">
              <a:buNone/>
            </a:pPr>
            <a:endParaRPr lang="de-CH" dirty="0" smtClean="0"/>
          </a:p>
        </p:txBody>
      </p:sp>
      <p:cxnSp>
        <p:nvCxnSpPr>
          <p:cNvPr id="23" name="Straight Arrow Connector 22"/>
          <p:cNvCxnSpPr/>
          <p:nvPr/>
        </p:nvCxnSpPr>
        <p:spPr>
          <a:xfrm>
            <a:off x="4206240" y="5463772"/>
            <a:ext cx="252164" cy="0"/>
          </a:xfrm>
          <a:prstGeom prst="straightConnector1">
            <a:avLst/>
          </a:prstGeom>
          <a:ln>
            <a:solidFill>
              <a:srgbClr val="00B0F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>
            <a:off x="4198337" y="5707612"/>
            <a:ext cx="252164" cy="0"/>
          </a:xfrm>
          <a:prstGeom prst="straightConnector1">
            <a:avLst/>
          </a:prstGeom>
          <a:ln>
            <a:solidFill>
              <a:srgbClr val="00B0F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27021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85876" y="1740329"/>
            <a:ext cx="7472363" cy="4608512"/>
          </a:xfrm>
        </p:spPr>
        <p:txBody>
          <a:bodyPr/>
          <a:lstStyle/>
          <a:p>
            <a:r>
              <a:rPr lang="de-CH" b="1" dirty="0" err="1" smtClean="0"/>
              <a:t>Authentification</a:t>
            </a:r>
            <a:r>
              <a:rPr lang="de-CH" dirty="0" smtClean="0"/>
              <a:t> </a:t>
            </a:r>
            <a:r>
              <a:rPr lang="de-CH" dirty="0" err="1" smtClean="0"/>
              <a:t>by</a:t>
            </a:r>
            <a:r>
              <a:rPr lang="de-CH" dirty="0" smtClean="0"/>
              <a:t> </a:t>
            </a:r>
            <a:r>
              <a:rPr lang="de-CH" dirty="0" err="1" smtClean="0"/>
              <a:t>identity</a:t>
            </a:r>
            <a:r>
              <a:rPr lang="de-CH" dirty="0" smtClean="0"/>
              <a:t> </a:t>
            </a:r>
            <a:r>
              <a:rPr lang="de-CH" dirty="0" err="1" smtClean="0"/>
              <a:t>provider</a:t>
            </a:r>
            <a:r>
              <a:rPr lang="de-CH" dirty="0" smtClean="0"/>
              <a:t> (Swiss </a:t>
            </a:r>
            <a:r>
              <a:rPr lang="de-CH" dirty="0" err="1" smtClean="0"/>
              <a:t>Government</a:t>
            </a:r>
            <a:r>
              <a:rPr lang="de-CH" dirty="0" smtClean="0"/>
              <a:t>)</a:t>
            </a:r>
            <a:endParaRPr lang="en-US" dirty="0" smtClean="0"/>
          </a:p>
          <a:p>
            <a:r>
              <a:rPr lang="de-CH" b="1" dirty="0" err="1" smtClean="0"/>
              <a:t>Authorization</a:t>
            </a:r>
            <a:r>
              <a:rPr lang="de-CH" dirty="0" smtClean="0"/>
              <a:t> </a:t>
            </a:r>
            <a:r>
              <a:rPr lang="de-CH" dirty="0" err="1" smtClean="0"/>
              <a:t>within</a:t>
            </a:r>
            <a:r>
              <a:rPr lang="de-CH" dirty="0" smtClean="0"/>
              <a:t> </a:t>
            </a:r>
            <a:r>
              <a:rPr lang="de-CH" dirty="0" err="1" smtClean="0"/>
              <a:t>application</a:t>
            </a:r>
            <a:r>
              <a:rPr lang="de-CH" dirty="0" smtClean="0"/>
              <a:t> </a:t>
            </a:r>
            <a:r>
              <a:rPr lang="de-CH" dirty="0" err="1" smtClean="0"/>
              <a:t>based</a:t>
            </a:r>
            <a:r>
              <a:rPr lang="de-CH" dirty="0" smtClean="0"/>
              <a:t> on </a:t>
            </a:r>
            <a:br>
              <a:rPr lang="de-CH" dirty="0" smtClean="0"/>
            </a:br>
            <a:r>
              <a:rPr lang="de-CH" dirty="0" smtClean="0"/>
              <a:t>«trust-</a:t>
            </a:r>
            <a:r>
              <a:rPr lang="de-CH" dirty="0" err="1" smtClean="0"/>
              <a:t>relationships</a:t>
            </a:r>
            <a:r>
              <a:rPr lang="de-CH" dirty="0" smtClean="0"/>
              <a:t>» and </a:t>
            </a:r>
            <a:r>
              <a:rPr lang="de-CH" dirty="0" err="1" smtClean="0"/>
              <a:t>various</a:t>
            </a:r>
            <a:r>
              <a:rPr lang="de-CH" dirty="0" smtClean="0"/>
              <a:t> «</a:t>
            </a:r>
            <a:r>
              <a:rPr lang="de-CH" dirty="0" err="1" smtClean="0"/>
              <a:t>user</a:t>
            </a:r>
            <a:r>
              <a:rPr lang="de-CH" dirty="0" smtClean="0"/>
              <a:t> </a:t>
            </a:r>
            <a:r>
              <a:rPr lang="de-CH" dirty="0" err="1" smtClean="0"/>
              <a:t>roles</a:t>
            </a:r>
            <a:r>
              <a:rPr lang="de-CH" dirty="0" smtClean="0"/>
              <a:t>»</a:t>
            </a:r>
          </a:p>
          <a:p>
            <a:pPr marL="457200" lvl="1" indent="0">
              <a:buNone/>
            </a:pPr>
            <a:endParaRPr lang="de-CH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3831708" y="3648640"/>
            <a:ext cx="223490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400" dirty="0" smtClean="0">
                <a:solidFill>
                  <a:srgbClr val="FF0000"/>
                </a:solidFill>
              </a:rPr>
              <a:t>Edit all </a:t>
            </a:r>
            <a:r>
              <a:rPr lang="de-CH" sz="1400" dirty="0" err="1" smtClean="0">
                <a:solidFill>
                  <a:srgbClr val="FF0000"/>
                </a:solidFill>
              </a:rPr>
              <a:t>stations</a:t>
            </a:r>
            <a:r>
              <a:rPr lang="de-CH" sz="1400" dirty="0" smtClean="0">
                <a:solidFill>
                  <a:srgbClr val="FF0000"/>
                </a:solidFill>
              </a:rPr>
              <a:t> in </a:t>
            </a:r>
            <a:r>
              <a:rPr lang="de-CH" sz="1400" dirty="0" err="1" smtClean="0">
                <a:solidFill>
                  <a:srgbClr val="FF0000"/>
                </a:solidFill>
              </a:rPr>
              <a:t>country</a:t>
            </a:r>
            <a:endParaRPr lang="de-CH" sz="1400" dirty="0" smtClean="0">
              <a:solidFill>
                <a:srgbClr val="FF0000"/>
              </a:solidFill>
            </a:endParaRPr>
          </a:p>
          <a:p>
            <a:r>
              <a:rPr lang="de-CH" sz="1400" dirty="0">
                <a:solidFill>
                  <a:srgbClr val="FF0000"/>
                </a:solidFill>
              </a:rPr>
              <a:t>Also: </a:t>
            </a:r>
            <a:r>
              <a:rPr lang="de-CH" sz="1400" dirty="0" err="1">
                <a:solidFill>
                  <a:srgbClr val="FF0000"/>
                </a:solidFill>
              </a:rPr>
              <a:t>register</a:t>
            </a:r>
            <a:r>
              <a:rPr lang="de-CH" sz="1400" dirty="0">
                <a:solidFill>
                  <a:srgbClr val="FF0000"/>
                </a:solidFill>
              </a:rPr>
              <a:t> </a:t>
            </a:r>
            <a:r>
              <a:rPr lang="de-CH" sz="1400" dirty="0" err="1">
                <a:solidFill>
                  <a:srgbClr val="FF0000"/>
                </a:solidFill>
              </a:rPr>
              <a:t>new</a:t>
            </a:r>
            <a:r>
              <a:rPr lang="de-CH" sz="1400" dirty="0">
                <a:solidFill>
                  <a:srgbClr val="FF0000"/>
                </a:solidFill>
              </a:rPr>
              <a:t> </a:t>
            </a:r>
            <a:r>
              <a:rPr lang="de-CH" sz="1400" dirty="0" err="1" smtClean="0">
                <a:solidFill>
                  <a:srgbClr val="FF0000"/>
                </a:solidFill>
              </a:rPr>
              <a:t>contact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427" y="260647"/>
            <a:ext cx="7689146" cy="1076833"/>
          </a:xfrm>
        </p:spPr>
        <p:txBody>
          <a:bodyPr>
            <a:normAutofit/>
          </a:bodyPr>
          <a:lstStyle/>
          <a:p>
            <a:r>
              <a:rPr lang="de-CH" dirty="0" smtClean="0"/>
              <a:t>Security and </a:t>
            </a:r>
            <a:r>
              <a:rPr lang="de-CH" dirty="0" err="1" smtClean="0"/>
              <a:t>user</a:t>
            </a:r>
            <a:r>
              <a:rPr lang="de-CH" dirty="0" smtClean="0"/>
              <a:t> </a:t>
            </a:r>
            <a:r>
              <a:rPr lang="de-CH" dirty="0" err="1" smtClean="0"/>
              <a:t>management</a:t>
            </a:r>
            <a:r>
              <a:rPr lang="de-CH" dirty="0" smtClean="0"/>
              <a:t>: </a:t>
            </a:r>
            <a:br>
              <a:rPr lang="de-CH" dirty="0" smtClean="0"/>
            </a:br>
            <a:r>
              <a:rPr lang="de-CH" dirty="0" err="1" smtClean="0"/>
              <a:t>Assignment</a:t>
            </a:r>
            <a:r>
              <a:rPr lang="de-CH" dirty="0" smtClean="0"/>
              <a:t> </a:t>
            </a:r>
            <a:r>
              <a:rPr lang="de-CH" dirty="0" err="1" smtClean="0"/>
              <a:t>of</a:t>
            </a:r>
            <a:r>
              <a:rPr lang="de-CH" dirty="0" smtClean="0"/>
              <a:t> </a:t>
            </a:r>
            <a:r>
              <a:rPr lang="de-CH" dirty="0" err="1" smtClean="0"/>
              <a:t>roles</a:t>
            </a:r>
            <a:r>
              <a:rPr lang="de-CH" dirty="0" smtClean="0"/>
              <a:t> </a:t>
            </a:r>
            <a:r>
              <a:rPr lang="de-CH" dirty="0" err="1" smtClean="0"/>
              <a:t>and</a:t>
            </a:r>
            <a:r>
              <a:rPr lang="de-CH" dirty="0" smtClean="0"/>
              <a:t> </a:t>
            </a:r>
            <a:r>
              <a:rPr lang="de-CH" dirty="0" err="1" smtClean="0"/>
              <a:t>rights</a:t>
            </a:r>
            <a:endParaRPr lang="en-US" dirty="0"/>
          </a:p>
        </p:txBody>
      </p:sp>
      <p:pic>
        <p:nvPicPr>
          <p:cNvPr id="7170" name="Picture 2" descr="http://image4.spreadshirtmedia.net/image-server/v1/compositions/21197447/views/1,width=235,height=235,appearanceId=1/tanzendes-Maennchen-T-Shirts.jpg">
            <a:hlinkClick r:id="rId2"/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F3F3F3"/>
              </a:clrFrom>
              <a:clrTo>
                <a:srgbClr val="F3F3F3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340" r="19707"/>
          <a:stretch/>
        </p:blipFill>
        <p:spPr bwMode="auto">
          <a:xfrm>
            <a:off x="3200557" y="3464949"/>
            <a:ext cx="548575" cy="900000"/>
          </a:xfrm>
          <a:prstGeom prst="rect">
            <a:avLst/>
          </a:prstGeom>
          <a:solidFill>
            <a:srgbClr val="FF0000"/>
          </a:solidFill>
        </p:spPr>
      </p:pic>
      <p:sp>
        <p:nvSpPr>
          <p:cNvPr id="4" name="TextBox 3"/>
          <p:cNvSpPr txBox="1"/>
          <p:nvPr/>
        </p:nvSpPr>
        <p:spPr>
          <a:xfrm>
            <a:off x="3163420" y="4387990"/>
            <a:ext cx="6928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800" b="1" dirty="0" smtClean="0">
                <a:solidFill>
                  <a:srgbClr val="FF0000"/>
                </a:solidFill>
                <a:latin typeface="Segoe Script" panose="020B0504020000000003" pitchFamily="34" charset="0"/>
              </a:rPr>
              <a:t>NFP</a:t>
            </a:r>
            <a:endParaRPr lang="en-US" sz="1800" b="1" dirty="0">
              <a:solidFill>
                <a:srgbClr val="FF0000"/>
              </a:solidFill>
              <a:latin typeface="Segoe Script" panose="020B0504020000000003" pitchFamily="34" charset="0"/>
            </a:endParaRP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5964" y="3216592"/>
            <a:ext cx="2296983" cy="1396715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Arrow Connector 5"/>
          <p:cNvCxnSpPr>
            <a:stCxn id="7170" idx="3"/>
            <a:endCxn id="7171" idx="1"/>
          </p:cNvCxnSpPr>
          <p:nvPr/>
        </p:nvCxnSpPr>
        <p:spPr bwMode="auto">
          <a:xfrm>
            <a:off x="3749130" y="3914949"/>
            <a:ext cx="2386832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12" name="Picture 2" descr="http://image4.spreadshirtmedia.net/image-server/v1/compositions/21197447/views/1,width=235,height=235,appearanceId=1/tanzendes-Maennchen-T-Shirts.jpg">
            <a:hlinkClick r:id="rId2"/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F3F3F3"/>
              </a:clrFrom>
              <a:clrTo>
                <a:srgbClr val="F3F3F3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340" r="19707"/>
          <a:stretch/>
        </p:blipFill>
        <p:spPr bwMode="auto">
          <a:xfrm>
            <a:off x="4119743" y="4575011"/>
            <a:ext cx="548575" cy="900000"/>
          </a:xfrm>
          <a:prstGeom prst="rect">
            <a:avLst/>
          </a:prstGeom>
          <a:solidFill>
            <a:srgbClr val="00B0F0"/>
          </a:solidFill>
        </p:spPr>
      </p:pic>
      <p:sp>
        <p:nvSpPr>
          <p:cNvPr id="13" name="TextBox 12"/>
          <p:cNvSpPr txBox="1"/>
          <p:nvPr/>
        </p:nvSpPr>
        <p:spPr>
          <a:xfrm>
            <a:off x="3399660" y="5477868"/>
            <a:ext cx="20329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800" b="1" dirty="0" smtClean="0">
                <a:solidFill>
                  <a:srgbClr val="00B0F0"/>
                </a:solidFill>
                <a:latin typeface="Segoe Script" panose="020B0504020000000003" pitchFamily="34" charset="0"/>
              </a:rPr>
              <a:t>Station </a:t>
            </a:r>
            <a:r>
              <a:rPr lang="de-CH" sz="1800" b="1" dirty="0" err="1" smtClean="0">
                <a:solidFill>
                  <a:srgbClr val="00B0F0"/>
                </a:solidFill>
                <a:latin typeface="Segoe Script" panose="020B0504020000000003" pitchFamily="34" charset="0"/>
              </a:rPr>
              <a:t>contact</a:t>
            </a:r>
            <a:endParaRPr lang="en-US" sz="1800" b="1" dirty="0">
              <a:solidFill>
                <a:srgbClr val="00B0F0"/>
              </a:solidFill>
              <a:latin typeface="Segoe Script" panose="020B0504020000000003" pitchFamily="34" charset="0"/>
            </a:endParaRPr>
          </a:p>
        </p:txBody>
      </p:sp>
      <p:cxnSp>
        <p:nvCxnSpPr>
          <p:cNvPr id="10" name="Elbow Connector 9"/>
          <p:cNvCxnSpPr>
            <a:stCxn id="12" idx="3"/>
            <a:endCxn id="7171" idx="2"/>
          </p:cNvCxnSpPr>
          <p:nvPr/>
        </p:nvCxnSpPr>
        <p:spPr bwMode="auto">
          <a:xfrm flipV="1">
            <a:off x="4668316" y="4613307"/>
            <a:ext cx="2616138" cy="411704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00B0F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" name="Elbow Connector 15"/>
          <p:cNvCxnSpPr>
            <a:stCxn id="4" idx="2"/>
            <a:endCxn id="12" idx="1"/>
          </p:cNvCxnSpPr>
          <p:nvPr/>
        </p:nvCxnSpPr>
        <p:spPr bwMode="auto">
          <a:xfrm rot="16200000" flipH="1">
            <a:off x="3680942" y="4586209"/>
            <a:ext cx="267689" cy="609914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20" name="Picture 2" descr="http://image4.spreadshirtmedia.net/image-server/v1/compositions/21197447/views/1,width=235,height=235,appearanceId=1/tanzendes-Maennchen-T-Shirts.jpg">
            <a:hlinkClick r:id="rId2"/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F3F3F3"/>
              </a:clrFrom>
              <a:clrTo>
                <a:srgbClr val="F3F3F3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340" r="19707"/>
          <a:stretch/>
        </p:blipFill>
        <p:spPr bwMode="auto">
          <a:xfrm>
            <a:off x="1763679" y="3464949"/>
            <a:ext cx="548575" cy="900000"/>
          </a:xfrm>
          <a:prstGeom prst="rect">
            <a:avLst/>
          </a:prstGeom>
          <a:solidFill>
            <a:srgbClr val="00B050"/>
          </a:solidFill>
        </p:spPr>
      </p:pic>
      <p:sp>
        <p:nvSpPr>
          <p:cNvPr id="21" name="TextBox 20"/>
          <p:cNvSpPr txBox="1"/>
          <p:nvPr/>
        </p:nvSpPr>
        <p:spPr>
          <a:xfrm>
            <a:off x="1547664" y="4387990"/>
            <a:ext cx="1059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800" b="1" dirty="0" smtClean="0">
                <a:solidFill>
                  <a:srgbClr val="00B050"/>
                </a:solidFill>
                <a:latin typeface="Segoe Script" panose="020B0504020000000003" pitchFamily="34" charset="0"/>
              </a:rPr>
              <a:t>Admin</a:t>
            </a:r>
            <a:endParaRPr lang="en-US" sz="1800" b="1" dirty="0">
              <a:solidFill>
                <a:srgbClr val="00B050"/>
              </a:solidFill>
              <a:latin typeface="Segoe Script" panose="020B0504020000000003" pitchFamily="34" charset="0"/>
            </a:endParaRPr>
          </a:p>
        </p:txBody>
      </p:sp>
      <p:cxnSp>
        <p:nvCxnSpPr>
          <p:cNvPr id="24" name="Straight Arrow Connector 23"/>
          <p:cNvCxnSpPr>
            <a:stCxn id="20" idx="3"/>
            <a:endCxn id="7170" idx="1"/>
          </p:cNvCxnSpPr>
          <p:nvPr/>
        </p:nvCxnSpPr>
        <p:spPr bwMode="auto">
          <a:xfrm>
            <a:off x="2312254" y="3914949"/>
            <a:ext cx="888303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B05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8" name="TextBox 27"/>
          <p:cNvSpPr txBox="1"/>
          <p:nvPr/>
        </p:nvSpPr>
        <p:spPr>
          <a:xfrm>
            <a:off x="2311907" y="3648640"/>
            <a:ext cx="8515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400" dirty="0" smtClean="0">
                <a:solidFill>
                  <a:srgbClr val="00B050"/>
                </a:solidFill>
              </a:rPr>
              <a:t>Register</a:t>
            </a:r>
          </a:p>
          <a:p>
            <a:endParaRPr lang="en-US" sz="1400" dirty="0">
              <a:solidFill>
                <a:srgbClr val="00B05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983836" y="4772303"/>
            <a:ext cx="223490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400" dirty="0" smtClean="0">
                <a:solidFill>
                  <a:srgbClr val="00B0F0"/>
                </a:solidFill>
              </a:rPr>
              <a:t>Edit </a:t>
            </a:r>
            <a:r>
              <a:rPr lang="de-CH" sz="1400" dirty="0" err="1" smtClean="0">
                <a:solidFill>
                  <a:srgbClr val="00B0F0"/>
                </a:solidFill>
              </a:rPr>
              <a:t>assigned</a:t>
            </a:r>
            <a:r>
              <a:rPr lang="de-CH" sz="1400" dirty="0" smtClean="0">
                <a:solidFill>
                  <a:srgbClr val="00B0F0"/>
                </a:solidFill>
              </a:rPr>
              <a:t> </a:t>
            </a:r>
            <a:r>
              <a:rPr lang="de-CH" sz="1400" dirty="0" err="1" smtClean="0">
                <a:solidFill>
                  <a:srgbClr val="00B0F0"/>
                </a:solidFill>
              </a:rPr>
              <a:t>stations</a:t>
            </a:r>
            <a:endParaRPr lang="de-CH" sz="1400" dirty="0" smtClean="0">
              <a:solidFill>
                <a:srgbClr val="00B0F0"/>
              </a:solidFill>
            </a:endParaRPr>
          </a:p>
          <a:p>
            <a:r>
              <a:rPr lang="de-CH" sz="1400" dirty="0">
                <a:solidFill>
                  <a:srgbClr val="00B0F0"/>
                </a:solidFill>
              </a:rPr>
              <a:t>Also: </a:t>
            </a:r>
            <a:r>
              <a:rPr lang="de-CH" sz="1400" dirty="0" err="1">
                <a:solidFill>
                  <a:srgbClr val="00B0F0"/>
                </a:solidFill>
              </a:rPr>
              <a:t>register</a:t>
            </a:r>
            <a:r>
              <a:rPr lang="de-CH" sz="1400" dirty="0">
                <a:solidFill>
                  <a:srgbClr val="00B0F0"/>
                </a:solidFill>
              </a:rPr>
              <a:t> </a:t>
            </a:r>
            <a:r>
              <a:rPr lang="de-CH" sz="1400" dirty="0" err="1">
                <a:solidFill>
                  <a:srgbClr val="00B0F0"/>
                </a:solidFill>
              </a:rPr>
              <a:t>new</a:t>
            </a:r>
            <a:r>
              <a:rPr lang="de-CH" sz="1400" dirty="0">
                <a:solidFill>
                  <a:srgbClr val="00B0F0"/>
                </a:solidFill>
              </a:rPr>
              <a:t> </a:t>
            </a:r>
            <a:r>
              <a:rPr lang="de-CH" sz="1400" dirty="0" err="1" smtClean="0">
                <a:solidFill>
                  <a:srgbClr val="00B0F0"/>
                </a:solidFill>
              </a:rPr>
              <a:t>contact</a:t>
            </a:r>
            <a:endParaRPr lang="en-US" sz="1400" dirty="0">
              <a:solidFill>
                <a:srgbClr val="00B0F0"/>
              </a:solidFill>
            </a:endParaRPr>
          </a:p>
        </p:txBody>
      </p:sp>
      <p:pic>
        <p:nvPicPr>
          <p:cNvPr id="41" name="Picture 2" descr="http://image4.spreadshirtmedia.net/image-server/v1/compositions/21197447/views/1,width=235,height=235,appearanceId=1/tanzendes-Maennchen-T-Shirts.jpg">
            <a:hlinkClick r:id="rId2"/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F3F3F3"/>
              </a:clrFrom>
              <a:clrTo>
                <a:srgbClr val="F3F3F3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340" r="19707"/>
          <a:stretch/>
        </p:blipFill>
        <p:spPr bwMode="auto">
          <a:xfrm>
            <a:off x="7576124" y="5448840"/>
            <a:ext cx="548575" cy="900000"/>
          </a:xfrm>
          <a:prstGeom prst="rect">
            <a:avLst/>
          </a:prstGeom>
          <a:solidFill>
            <a:srgbClr val="C0C0C0"/>
          </a:solidFill>
        </p:spPr>
      </p:pic>
      <p:cxnSp>
        <p:nvCxnSpPr>
          <p:cNvPr id="7180" name="Elbow Connector 7179"/>
          <p:cNvCxnSpPr>
            <a:stCxn id="13" idx="2"/>
            <a:endCxn id="41" idx="1"/>
          </p:cNvCxnSpPr>
          <p:nvPr/>
        </p:nvCxnSpPr>
        <p:spPr bwMode="auto">
          <a:xfrm rot="16200000" flipH="1">
            <a:off x="5970304" y="4293020"/>
            <a:ext cx="51640" cy="3159999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B2B2B2"/>
            </a:solidFill>
            <a:prstDash val="dash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182" name="Elbow Connector 7181"/>
          <p:cNvCxnSpPr>
            <a:stCxn id="41" idx="3"/>
            <a:endCxn id="7171" idx="3"/>
          </p:cNvCxnSpPr>
          <p:nvPr/>
        </p:nvCxnSpPr>
        <p:spPr bwMode="auto">
          <a:xfrm flipV="1">
            <a:off x="8124697" y="3914949"/>
            <a:ext cx="308248" cy="1983891"/>
          </a:xfrm>
          <a:prstGeom prst="bentConnector3">
            <a:avLst>
              <a:gd name="adj1" fmla="val 174161"/>
            </a:avLst>
          </a:prstGeom>
          <a:solidFill>
            <a:schemeClr val="accent1"/>
          </a:solidFill>
          <a:ln w="12700" cap="flat" cmpd="sng" algn="ctr">
            <a:solidFill>
              <a:srgbClr val="DDDDDD"/>
            </a:solidFill>
            <a:prstDash val="dash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184" name="Elbow Connector 7183"/>
          <p:cNvCxnSpPr>
            <a:stCxn id="20" idx="0"/>
            <a:endCxn id="7171" idx="0"/>
          </p:cNvCxnSpPr>
          <p:nvPr/>
        </p:nvCxnSpPr>
        <p:spPr bwMode="auto">
          <a:xfrm rot="5400000" flipH="1" flipV="1">
            <a:off x="4537032" y="717528"/>
            <a:ext cx="248357" cy="5246489"/>
          </a:xfrm>
          <a:prstGeom prst="bentConnector3">
            <a:avLst>
              <a:gd name="adj1" fmla="val 192045"/>
            </a:avLst>
          </a:prstGeom>
          <a:solidFill>
            <a:schemeClr val="accent1"/>
          </a:solidFill>
          <a:ln w="12700" cap="flat" cmpd="sng" algn="ctr">
            <a:solidFill>
              <a:srgbClr val="00B05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1207370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500"/>
                            </p:stCondLst>
                            <p:childTnLst>
                              <p:par>
                                <p:cTn id="4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"/>
                            </p:stCondLst>
                            <p:childTnLst>
                              <p:par>
                                <p:cTn id="5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7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000"/>
                            </p:stCondLst>
                            <p:childTnLst>
                              <p:par>
                                <p:cTn id="5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500"/>
                            </p:stCondLst>
                            <p:childTnLst>
                              <p:par>
                                <p:cTn id="6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7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4" grpId="0"/>
      <p:bldP spid="13" grpId="0"/>
      <p:bldP spid="28" grpId="0"/>
      <p:bldP spid="29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32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de-CH" dirty="0" smtClean="0"/>
              <a:t>User </a:t>
            </a:r>
            <a:r>
              <a:rPr lang="de-CH" dirty="0" err="1" smtClean="0"/>
              <a:t>roles</a:t>
            </a:r>
            <a:r>
              <a:rPr lang="de-CH" dirty="0" smtClean="0"/>
              <a:t> in OSCAR/Surface: </a:t>
            </a:r>
            <a:r>
              <a:rPr lang="de-CH" dirty="0" err="1"/>
              <a:t>R</a:t>
            </a:r>
            <a:r>
              <a:rPr lang="de-CH" dirty="0" err="1" smtClean="0"/>
              <a:t>ights</a:t>
            </a:r>
            <a:endParaRPr lang="de-CH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19" y="990379"/>
            <a:ext cx="7004685" cy="402453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</p:pic>
      <p:sp>
        <p:nvSpPr>
          <p:cNvPr id="8" name="Rectangle 7"/>
          <p:cNvSpPr/>
          <p:nvPr/>
        </p:nvSpPr>
        <p:spPr>
          <a:xfrm>
            <a:off x="2339340" y="2027873"/>
            <a:ext cx="5623560" cy="412337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7" name="TextBox 6"/>
          <p:cNvSpPr txBox="1"/>
          <p:nvPr/>
        </p:nvSpPr>
        <p:spPr>
          <a:xfrm>
            <a:off x="2471489" y="2053044"/>
            <a:ext cx="6276975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de-CH" sz="1400" dirty="0" smtClean="0"/>
              <a:t>Management </a:t>
            </a:r>
            <a:r>
              <a:rPr lang="de-CH" sz="1400" dirty="0" err="1" smtClean="0"/>
              <a:t>tab</a:t>
            </a:r>
            <a:r>
              <a:rPr lang="de-CH" sz="1400" dirty="0" smtClean="0"/>
              <a:t> </a:t>
            </a:r>
            <a:r>
              <a:rPr lang="de-CH" sz="1400" dirty="0" err="1" smtClean="0"/>
              <a:t>includes</a:t>
            </a:r>
            <a:r>
              <a:rPr lang="de-CH" sz="1400" dirty="0" smtClean="0"/>
              <a:t> a </a:t>
            </a:r>
            <a:r>
              <a:rPr lang="de-CH" sz="1400" dirty="0" err="1" smtClean="0"/>
              <a:t>role-tailored</a:t>
            </a:r>
            <a:r>
              <a:rPr lang="de-CH" sz="1400" dirty="0" smtClean="0"/>
              <a:t> </a:t>
            </a:r>
            <a:r>
              <a:rPr lang="de-CH" sz="1400" dirty="0" err="1"/>
              <a:t>vertical</a:t>
            </a:r>
            <a:r>
              <a:rPr lang="de-CH" sz="1400" dirty="0"/>
              <a:t> </a:t>
            </a:r>
            <a:r>
              <a:rPr lang="de-CH" sz="1400" dirty="0" err="1" smtClean="0"/>
              <a:t>menu</a:t>
            </a:r>
            <a:endParaRPr lang="de-CH" sz="1400" dirty="0" smtClean="0"/>
          </a:p>
          <a:p>
            <a:pPr marL="285750" indent="-285750">
              <a:buFontTx/>
              <a:buChar char="-"/>
            </a:pPr>
            <a:r>
              <a:rPr lang="de-CH" sz="1400" dirty="0" err="1" smtClean="0"/>
              <a:t>Reflects</a:t>
            </a:r>
            <a:r>
              <a:rPr lang="de-CH" sz="1400" dirty="0" smtClean="0"/>
              <a:t> </a:t>
            </a:r>
            <a:r>
              <a:rPr lang="de-CH" sz="1400" dirty="0" err="1" smtClean="0"/>
              <a:t>the</a:t>
            </a:r>
            <a:r>
              <a:rPr lang="de-CH" sz="1400" dirty="0" smtClean="0"/>
              <a:t> </a:t>
            </a:r>
            <a:r>
              <a:rPr lang="de-CH" sz="1400" dirty="0" err="1" smtClean="0"/>
              <a:t>user</a:t>
            </a:r>
            <a:r>
              <a:rPr lang="de-CH" sz="1400" dirty="0" smtClean="0"/>
              <a:t> </a:t>
            </a:r>
            <a:r>
              <a:rPr lang="de-CH" sz="1400" dirty="0" err="1" smtClean="0"/>
              <a:t>role</a:t>
            </a:r>
            <a:r>
              <a:rPr lang="de-CH" sz="1400" dirty="0" smtClean="0"/>
              <a:t> </a:t>
            </a:r>
            <a:r>
              <a:rPr lang="de-CH" sz="1400" dirty="0" err="1" smtClean="0"/>
              <a:t>and</a:t>
            </a:r>
            <a:r>
              <a:rPr lang="de-CH" sz="1400" dirty="0" smtClean="0"/>
              <a:t> </a:t>
            </a:r>
            <a:r>
              <a:rPr lang="de-CH" sz="1400" dirty="0" err="1" smtClean="0"/>
              <a:t>rights</a:t>
            </a:r>
            <a:r>
              <a:rPr lang="de-CH" sz="1400" dirty="0" smtClean="0"/>
              <a:t> </a:t>
            </a:r>
            <a:r>
              <a:rPr lang="de-CH" sz="1400" dirty="0" err="1" smtClean="0"/>
              <a:t>model</a:t>
            </a:r>
            <a:endParaRPr lang="de-CH" sz="1400" dirty="0" smtClean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57946615"/>
              </p:ext>
            </p:extLst>
          </p:nvPr>
        </p:nvGraphicFramePr>
        <p:xfrm>
          <a:off x="2877956" y="2715508"/>
          <a:ext cx="5798820" cy="3632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93004"/>
                <a:gridCol w="1325880"/>
                <a:gridCol w="851036"/>
                <a:gridCol w="1663564"/>
                <a:gridCol w="965336"/>
              </a:tblGrid>
              <a:tr h="370840">
                <a:tc>
                  <a:txBody>
                    <a:bodyPr/>
                    <a:lstStyle/>
                    <a:p>
                      <a:r>
                        <a:rPr lang="de-CH" sz="1200" dirty="0" err="1" smtClean="0"/>
                        <a:t>Role</a:t>
                      </a:r>
                      <a:r>
                        <a:rPr lang="de-CH" sz="1200" dirty="0" smtClean="0"/>
                        <a:t>/</a:t>
                      </a:r>
                      <a:r>
                        <a:rPr lang="de-CH" sz="1200" dirty="0" err="1" smtClean="0"/>
                        <a:t>rights</a:t>
                      </a:r>
                      <a:endParaRPr lang="de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sz="1200" dirty="0" smtClean="0"/>
                        <a:t>Manage </a:t>
                      </a:r>
                      <a:r>
                        <a:rPr lang="de-CH" sz="1200" dirty="0" err="1" smtClean="0"/>
                        <a:t>Stations</a:t>
                      </a:r>
                      <a:r>
                        <a:rPr lang="de-CH" sz="1200" dirty="0" smtClean="0"/>
                        <a:t> </a:t>
                      </a:r>
                      <a:endParaRPr lang="de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sz="1200" dirty="0" err="1" smtClean="0"/>
                        <a:t>Approve</a:t>
                      </a:r>
                      <a:r>
                        <a:rPr lang="de-CH" sz="1200" baseline="0" dirty="0" smtClean="0"/>
                        <a:t> </a:t>
                      </a:r>
                      <a:r>
                        <a:rPr lang="de-CH" sz="1200" baseline="0" dirty="0" err="1" smtClean="0"/>
                        <a:t>stations</a:t>
                      </a:r>
                      <a:r>
                        <a:rPr lang="de-CH" sz="1200" baseline="0" dirty="0" smtClean="0"/>
                        <a:t>**</a:t>
                      </a:r>
                      <a:endParaRPr lang="de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sz="1200" dirty="0" smtClean="0"/>
                        <a:t>Manage </a:t>
                      </a:r>
                      <a:r>
                        <a:rPr lang="de-CH" sz="1200" dirty="0" err="1" smtClean="0"/>
                        <a:t>Contacts</a:t>
                      </a:r>
                      <a:endParaRPr lang="de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sz="1200" dirty="0" smtClean="0"/>
                        <a:t>Manage</a:t>
                      </a:r>
                      <a:r>
                        <a:rPr lang="de-CH" sz="1200" baseline="0" dirty="0" smtClean="0"/>
                        <a:t> </a:t>
                      </a:r>
                      <a:r>
                        <a:rPr lang="de-CH" sz="1200" dirty="0" smtClean="0"/>
                        <a:t>Code</a:t>
                      </a:r>
                      <a:r>
                        <a:rPr lang="de-CH" sz="1200" baseline="0" dirty="0" smtClean="0"/>
                        <a:t> </a:t>
                      </a:r>
                      <a:r>
                        <a:rPr lang="de-CH" sz="1200" baseline="0" dirty="0" err="1" smtClean="0"/>
                        <a:t>tables</a:t>
                      </a:r>
                      <a:endParaRPr lang="de-CH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CH" sz="1100" dirty="0" smtClean="0"/>
                        <a:t>Administrator</a:t>
                      </a:r>
                      <a:endParaRPr lang="de-CH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sz="1100" dirty="0" smtClean="0"/>
                        <a:t>All </a:t>
                      </a:r>
                      <a:endParaRPr lang="de-CH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sz="1100" dirty="0" smtClean="0"/>
                        <a:t>All</a:t>
                      </a:r>
                      <a:endParaRPr lang="de-CH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sz="1100" dirty="0" smtClean="0"/>
                        <a:t>All</a:t>
                      </a:r>
                      <a:endParaRPr lang="de-CH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sz="1100" dirty="0" smtClean="0"/>
                        <a:t>All</a:t>
                      </a:r>
                      <a:endParaRPr lang="de-CH" sz="11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CH" sz="1100" dirty="0" smtClean="0"/>
                        <a:t>National </a:t>
                      </a:r>
                      <a:r>
                        <a:rPr lang="de-CH" sz="1100" dirty="0" err="1" smtClean="0"/>
                        <a:t>Focal</a:t>
                      </a:r>
                      <a:r>
                        <a:rPr lang="de-CH" sz="1100" baseline="0" dirty="0" smtClean="0"/>
                        <a:t> Point</a:t>
                      </a:r>
                      <a:endParaRPr lang="de-CH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sz="1100" dirty="0" smtClean="0"/>
                        <a:t>Add </a:t>
                      </a:r>
                      <a:r>
                        <a:rPr lang="de-CH" sz="1100" dirty="0" err="1" smtClean="0"/>
                        <a:t>and</a:t>
                      </a:r>
                      <a:r>
                        <a:rPr lang="de-CH" sz="1100" dirty="0" smtClean="0"/>
                        <a:t> </a:t>
                      </a:r>
                      <a:r>
                        <a:rPr lang="de-CH" sz="1100" dirty="0" err="1" smtClean="0"/>
                        <a:t>edit</a:t>
                      </a:r>
                      <a:r>
                        <a:rPr lang="de-CH" sz="1100" dirty="0" smtClean="0"/>
                        <a:t>: In </a:t>
                      </a:r>
                      <a:r>
                        <a:rPr lang="de-CH" sz="1100" dirty="0" err="1" smtClean="0"/>
                        <a:t>own</a:t>
                      </a:r>
                      <a:r>
                        <a:rPr lang="de-CH" sz="1100" baseline="0" dirty="0" smtClean="0"/>
                        <a:t> </a:t>
                      </a:r>
                      <a:r>
                        <a:rPr lang="de-CH" sz="1100" baseline="0" dirty="0" err="1" smtClean="0"/>
                        <a:t>country</a:t>
                      </a:r>
                      <a:r>
                        <a:rPr lang="de-CH" sz="1100" baseline="0" dirty="0" smtClean="0"/>
                        <a:t> </a:t>
                      </a:r>
                      <a:r>
                        <a:rPr lang="de-CH" sz="1100" baseline="0" dirty="0" err="1" smtClean="0"/>
                        <a:t>of</a:t>
                      </a:r>
                      <a:r>
                        <a:rPr lang="de-CH" sz="1100" baseline="0" dirty="0" smtClean="0"/>
                        <a:t> </a:t>
                      </a:r>
                      <a:r>
                        <a:rPr lang="de-CH" sz="1100" baseline="0" dirty="0" err="1" smtClean="0"/>
                        <a:t>responsibility</a:t>
                      </a:r>
                      <a:endParaRPr lang="de-CH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sz="1100" dirty="0" smtClean="0"/>
                        <a:t>-</a:t>
                      </a:r>
                      <a:endParaRPr lang="de-CH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sz="1100" dirty="0" smtClean="0"/>
                        <a:t>Add: in</a:t>
                      </a:r>
                      <a:r>
                        <a:rPr lang="de-CH" sz="1100" baseline="0" dirty="0" smtClean="0"/>
                        <a:t> </a:t>
                      </a:r>
                      <a:r>
                        <a:rPr lang="de-CH" sz="1100" baseline="0" dirty="0" err="1" smtClean="0"/>
                        <a:t>own</a:t>
                      </a:r>
                      <a:r>
                        <a:rPr lang="de-CH" sz="1100" baseline="0" dirty="0" smtClean="0"/>
                        <a:t> </a:t>
                      </a:r>
                      <a:r>
                        <a:rPr lang="de-CH" sz="1100" baseline="0" dirty="0" err="1" smtClean="0"/>
                        <a:t>country</a:t>
                      </a:r>
                      <a:endParaRPr lang="de-CH" sz="1100" baseline="0" dirty="0" smtClean="0"/>
                    </a:p>
                    <a:p>
                      <a:r>
                        <a:rPr lang="de-CH" sz="1100" baseline="0" dirty="0" smtClean="0"/>
                        <a:t>Edit: </a:t>
                      </a:r>
                      <a:r>
                        <a:rPr lang="de-CH" sz="1100" baseline="0" dirty="0" err="1" smtClean="0"/>
                        <a:t>contacts</a:t>
                      </a:r>
                      <a:r>
                        <a:rPr lang="de-CH" sz="1100" baseline="0" dirty="0" smtClean="0"/>
                        <a:t> </a:t>
                      </a:r>
                      <a:r>
                        <a:rPr lang="de-CH" sz="1100" baseline="0" dirty="0" err="1" smtClean="0"/>
                        <a:t>for</a:t>
                      </a:r>
                      <a:r>
                        <a:rPr lang="de-CH" sz="1100" baseline="0" dirty="0" smtClean="0"/>
                        <a:t> </a:t>
                      </a:r>
                      <a:r>
                        <a:rPr lang="de-CH" sz="1100" baseline="0" dirty="0" err="1" smtClean="0"/>
                        <a:t>stations</a:t>
                      </a:r>
                      <a:r>
                        <a:rPr lang="de-CH" sz="1100" baseline="0" dirty="0" smtClean="0"/>
                        <a:t> in </a:t>
                      </a:r>
                      <a:r>
                        <a:rPr lang="de-CH" sz="1100" baseline="0" dirty="0" err="1" smtClean="0"/>
                        <a:t>his</a:t>
                      </a:r>
                      <a:r>
                        <a:rPr lang="de-CH" sz="1100" baseline="0" dirty="0" smtClean="0"/>
                        <a:t>/her </a:t>
                      </a:r>
                      <a:r>
                        <a:rPr lang="de-CH" sz="1100" baseline="0" dirty="0" err="1" smtClean="0"/>
                        <a:t>country</a:t>
                      </a:r>
                      <a:endParaRPr lang="de-CH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sz="1100" dirty="0" err="1" smtClean="0"/>
                        <a:t>Organisations</a:t>
                      </a:r>
                      <a:endParaRPr lang="de-CH" sz="11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CH" sz="1100" dirty="0" err="1" smtClean="0"/>
                        <a:t>Program</a:t>
                      </a:r>
                      <a:r>
                        <a:rPr lang="de-CH" sz="1100" dirty="0" smtClean="0"/>
                        <a:t> </a:t>
                      </a:r>
                      <a:r>
                        <a:rPr lang="de-CH" sz="1100" dirty="0" err="1" smtClean="0"/>
                        <a:t>Focal</a:t>
                      </a:r>
                      <a:r>
                        <a:rPr lang="de-CH" sz="1100" dirty="0" smtClean="0"/>
                        <a:t> Point</a:t>
                      </a:r>
                      <a:endParaRPr lang="de-CH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sz="1100" dirty="0" smtClean="0"/>
                        <a:t>Add: </a:t>
                      </a:r>
                      <a:r>
                        <a:rPr lang="de-CH" sz="1100" dirty="0" err="1" smtClean="0"/>
                        <a:t>no</a:t>
                      </a:r>
                      <a:r>
                        <a:rPr lang="de-CH" sz="1100" baseline="0" dirty="0" smtClean="0"/>
                        <a:t> </a:t>
                      </a:r>
                      <a:r>
                        <a:rPr lang="de-CH" sz="1100" baseline="0" dirty="0" err="1" smtClean="0"/>
                        <a:t>restrictions</a:t>
                      </a:r>
                      <a:endParaRPr lang="de-CH" sz="1100" dirty="0" smtClean="0"/>
                    </a:p>
                    <a:p>
                      <a:r>
                        <a:rPr lang="de-CH" sz="1100" dirty="0" smtClean="0"/>
                        <a:t>Edit:</a:t>
                      </a:r>
                      <a:r>
                        <a:rPr lang="de-CH" sz="1100" baseline="0" dirty="0" smtClean="0"/>
                        <a:t> </a:t>
                      </a:r>
                      <a:r>
                        <a:rPr lang="de-CH" sz="1100" baseline="0" dirty="0" err="1" smtClean="0"/>
                        <a:t>stations</a:t>
                      </a:r>
                      <a:r>
                        <a:rPr lang="de-CH" sz="1100" baseline="0" dirty="0" smtClean="0"/>
                        <a:t> in </a:t>
                      </a:r>
                      <a:r>
                        <a:rPr lang="de-CH" sz="1100" baseline="0" dirty="0" err="1" smtClean="0"/>
                        <a:t>his</a:t>
                      </a:r>
                      <a:r>
                        <a:rPr lang="de-CH" sz="1100" baseline="0" dirty="0" smtClean="0"/>
                        <a:t>/her </a:t>
                      </a:r>
                      <a:r>
                        <a:rPr lang="de-CH" sz="1100" baseline="0" dirty="0" err="1" smtClean="0"/>
                        <a:t>program</a:t>
                      </a:r>
                      <a:endParaRPr lang="de-CH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sz="1100" dirty="0" err="1" smtClean="0"/>
                        <a:t>For</a:t>
                      </a:r>
                      <a:r>
                        <a:rPr lang="de-CH" sz="1100" dirty="0" smtClean="0"/>
                        <a:t> </a:t>
                      </a:r>
                      <a:r>
                        <a:rPr lang="de-CH" sz="1100" dirty="0" err="1" smtClean="0"/>
                        <a:t>own</a:t>
                      </a:r>
                      <a:r>
                        <a:rPr lang="de-CH" sz="1100" baseline="0" dirty="0" smtClean="0"/>
                        <a:t> </a:t>
                      </a:r>
                      <a:r>
                        <a:rPr lang="de-CH" sz="1100" baseline="0" dirty="0" err="1" smtClean="0"/>
                        <a:t>program</a:t>
                      </a:r>
                      <a:r>
                        <a:rPr lang="de-CH" sz="1100" baseline="0" dirty="0" smtClean="0"/>
                        <a:t> </a:t>
                      </a:r>
                      <a:endParaRPr lang="de-CH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sz="1100" dirty="0" smtClean="0"/>
                        <a:t>Add: In</a:t>
                      </a:r>
                      <a:r>
                        <a:rPr lang="de-CH" sz="1100" baseline="0" dirty="0" smtClean="0"/>
                        <a:t> </a:t>
                      </a:r>
                      <a:r>
                        <a:rPr lang="de-CH" sz="1100" baseline="0" dirty="0" err="1" smtClean="0"/>
                        <a:t>own</a:t>
                      </a:r>
                      <a:r>
                        <a:rPr lang="de-CH" sz="1100" baseline="0" dirty="0" smtClean="0"/>
                        <a:t> </a:t>
                      </a:r>
                      <a:r>
                        <a:rPr lang="de-CH" sz="1100" baseline="0" dirty="0" err="1" smtClean="0"/>
                        <a:t>country</a:t>
                      </a:r>
                      <a:endParaRPr lang="de-CH" sz="1100" baseline="0" dirty="0" smtClean="0"/>
                    </a:p>
                    <a:p>
                      <a:r>
                        <a:rPr lang="de-CH" sz="1100" baseline="0" dirty="0" smtClean="0"/>
                        <a:t>Edit: </a:t>
                      </a:r>
                      <a:r>
                        <a:rPr lang="de-CH" sz="1100" baseline="0" dirty="0" err="1" smtClean="0"/>
                        <a:t>contacts</a:t>
                      </a:r>
                      <a:r>
                        <a:rPr lang="de-CH" sz="1100" baseline="0" dirty="0" smtClean="0"/>
                        <a:t> </a:t>
                      </a:r>
                      <a:r>
                        <a:rPr lang="de-CH" sz="1100" baseline="0" dirty="0" err="1" smtClean="0"/>
                        <a:t>for</a:t>
                      </a:r>
                      <a:r>
                        <a:rPr lang="de-CH" sz="1100" baseline="0" dirty="0" smtClean="0"/>
                        <a:t> </a:t>
                      </a:r>
                      <a:r>
                        <a:rPr lang="de-CH" sz="1100" baseline="0" dirty="0" err="1" smtClean="0"/>
                        <a:t>stations</a:t>
                      </a:r>
                      <a:r>
                        <a:rPr lang="de-CH" sz="1100" baseline="0" dirty="0" smtClean="0"/>
                        <a:t> in </a:t>
                      </a:r>
                      <a:r>
                        <a:rPr lang="de-CH" sz="1100" baseline="0" dirty="0" err="1" smtClean="0"/>
                        <a:t>his</a:t>
                      </a:r>
                      <a:r>
                        <a:rPr lang="de-CH" sz="1100" baseline="0" dirty="0" smtClean="0"/>
                        <a:t>/her </a:t>
                      </a:r>
                      <a:r>
                        <a:rPr lang="de-CH" sz="1100" baseline="0" dirty="0" err="1" smtClean="0"/>
                        <a:t>program</a:t>
                      </a:r>
                      <a:endParaRPr lang="de-CH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sz="1100" dirty="0" err="1" smtClean="0"/>
                        <a:t>Organisations</a:t>
                      </a:r>
                      <a:endParaRPr lang="de-CH" sz="11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CH" sz="1100" dirty="0" smtClean="0"/>
                        <a:t>Station </a:t>
                      </a:r>
                      <a:r>
                        <a:rPr lang="de-CH" sz="1100" dirty="0" err="1" smtClean="0"/>
                        <a:t>contact</a:t>
                      </a:r>
                      <a:endParaRPr lang="de-CH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sz="1100" dirty="0" smtClean="0"/>
                        <a:t>Add: in </a:t>
                      </a:r>
                      <a:r>
                        <a:rPr lang="de-CH" sz="1100" dirty="0" err="1" smtClean="0"/>
                        <a:t>own</a:t>
                      </a:r>
                      <a:r>
                        <a:rPr lang="de-CH" sz="1100" dirty="0" smtClean="0"/>
                        <a:t> </a:t>
                      </a:r>
                      <a:r>
                        <a:rPr lang="de-CH" sz="1100" dirty="0" err="1" smtClean="0"/>
                        <a:t>country</a:t>
                      </a:r>
                      <a:endParaRPr lang="de-CH" sz="1100" dirty="0" smtClean="0"/>
                    </a:p>
                    <a:p>
                      <a:r>
                        <a:rPr lang="de-CH" sz="1100" dirty="0" smtClean="0"/>
                        <a:t>Edit:</a:t>
                      </a:r>
                      <a:r>
                        <a:rPr lang="de-CH" sz="1100" baseline="0" dirty="0" smtClean="0"/>
                        <a:t> </a:t>
                      </a:r>
                      <a:r>
                        <a:rPr lang="de-CH" sz="1100" dirty="0" err="1" smtClean="0"/>
                        <a:t>Assigned</a:t>
                      </a:r>
                      <a:r>
                        <a:rPr lang="de-CH" sz="1100" baseline="0" dirty="0" smtClean="0"/>
                        <a:t> </a:t>
                      </a:r>
                      <a:r>
                        <a:rPr lang="de-CH" sz="1100" baseline="0" dirty="0" err="1" smtClean="0"/>
                        <a:t>stations</a:t>
                      </a:r>
                      <a:endParaRPr lang="de-CH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sz="1100" dirty="0" smtClean="0"/>
                        <a:t>-</a:t>
                      </a:r>
                      <a:endParaRPr lang="de-CH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sz="1100" dirty="0" smtClean="0"/>
                        <a:t>Add: In</a:t>
                      </a:r>
                      <a:r>
                        <a:rPr lang="de-CH" sz="1100" baseline="0" dirty="0" smtClean="0"/>
                        <a:t> </a:t>
                      </a:r>
                      <a:r>
                        <a:rPr lang="de-CH" sz="1100" baseline="0" dirty="0" err="1" smtClean="0"/>
                        <a:t>own</a:t>
                      </a:r>
                      <a:r>
                        <a:rPr lang="de-CH" sz="1100" baseline="0" dirty="0" smtClean="0"/>
                        <a:t> </a:t>
                      </a:r>
                      <a:r>
                        <a:rPr lang="de-CH" sz="1100" baseline="0" dirty="0" err="1" smtClean="0"/>
                        <a:t>country</a:t>
                      </a:r>
                      <a:endParaRPr lang="de-CH" sz="1100" baseline="0" dirty="0" smtClean="0"/>
                    </a:p>
                    <a:p>
                      <a:r>
                        <a:rPr lang="de-CH" sz="1100" baseline="0" dirty="0" smtClean="0"/>
                        <a:t>Edit: </a:t>
                      </a:r>
                      <a:r>
                        <a:rPr lang="de-CH" sz="1100" baseline="0" dirty="0" err="1" smtClean="0"/>
                        <a:t>contacts</a:t>
                      </a:r>
                      <a:r>
                        <a:rPr lang="de-CH" sz="1100" baseline="0" dirty="0" smtClean="0"/>
                        <a:t> </a:t>
                      </a:r>
                      <a:r>
                        <a:rPr lang="de-CH" sz="1100" baseline="0" dirty="0" err="1" smtClean="0"/>
                        <a:t>for</a:t>
                      </a:r>
                      <a:r>
                        <a:rPr lang="de-CH" sz="1100" baseline="0" dirty="0" smtClean="0"/>
                        <a:t> </a:t>
                      </a:r>
                      <a:r>
                        <a:rPr lang="de-CH" sz="1100" baseline="0" dirty="0" err="1" smtClean="0"/>
                        <a:t>assigned</a:t>
                      </a:r>
                      <a:r>
                        <a:rPr lang="de-CH" sz="1100" baseline="0" dirty="0" smtClean="0"/>
                        <a:t> </a:t>
                      </a:r>
                      <a:r>
                        <a:rPr lang="de-CH" sz="1100" baseline="0" dirty="0" err="1" smtClean="0"/>
                        <a:t>stations</a:t>
                      </a:r>
                      <a:endParaRPr lang="de-CH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sz="1100" dirty="0" err="1" smtClean="0"/>
                        <a:t>Organisations</a:t>
                      </a:r>
                      <a:endParaRPr lang="de-CH" sz="11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CH" sz="1100" dirty="0" err="1" smtClean="0"/>
                        <a:t>Program</a:t>
                      </a:r>
                      <a:r>
                        <a:rPr lang="de-CH" sz="1100" dirty="0" smtClean="0"/>
                        <a:t> </a:t>
                      </a:r>
                      <a:r>
                        <a:rPr lang="de-CH" sz="1100" dirty="0" err="1" smtClean="0"/>
                        <a:t>approver</a:t>
                      </a:r>
                      <a:endParaRPr lang="de-CH" sz="11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sz="1100" dirty="0" smtClean="0"/>
                        <a:t>-</a:t>
                      </a:r>
                      <a:endParaRPr lang="de-CH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sz="1100" dirty="0" err="1" smtClean="0"/>
                        <a:t>For</a:t>
                      </a:r>
                      <a:r>
                        <a:rPr lang="de-CH" sz="1100" dirty="0" smtClean="0"/>
                        <a:t> </a:t>
                      </a:r>
                      <a:r>
                        <a:rPr lang="de-CH" sz="1100" dirty="0" err="1" smtClean="0"/>
                        <a:t>own</a:t>
                      </a:r>
                      <a:r>
                        <a:rPr lang="de-CH" sz="1100" dirty="0" smtClean="0"/>
                        <a:t> </a:t>
                      </a:r>
                      <a:r>
                        <a:rPr lang="de-CH" sz="1100" dirty="0" err="1" smtClean="0"/>
                        <a:t>program</a:t>
                      </a:r>
                      <a:endParaRPr lang="de-CH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sz="1100" baseline="0" dirty="0" smtClean="0"/>
                        <a:t>Add: in </a:t>
                      </a:r>
                      <a:r>
                        <a:rPr lang="de-CH" sz="1100" baseline="0" dirty="0" err="1" smtClean="0"/>
                        <a:t>own</a:t>
                      </a:r>
                      <a:r>
                        <a:rPr lang="de-CH" sz="1100" baseline="0" dirty="0" smtClean="0"/>
                        <a:t> </a:t>
                      </a:r>
                      <a:r>
                        <a:rPr lang="de-CH" sz="1100" baseline="0" dirty="0" err="1" smtClean="0"/>
                        <a:t>country</a:t>
                      </a:r>
                      <a:endParaRPr lang="de-CH" sz="1100" baseline="0" dirty="0" smtClean="0"/>
                    </a:p>
                    <a:p>
                      <a:r>
                        <a:rPr lang="de-CH" sz="1100" baseline="0" dirty="0" smtClean="0"/>
                        <a:t>Edit: </a:t>
                      </a:r>
                      <a:r>
                        <a:rPr lang="de-CH" sz="1100" baseline="0" dirty="0" err="1" smtClean="0"/>
                        <a:t>own</a:t>
                      </a:r>
                      <a:endParaRPr lang="de-CH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sz="1100" dirty="0" err="1" smtClean="0"/>
                        <a:t>Organisations</a:t>
                      </a:r>
                      <a:endParaRPr lang="de-CH" sz="11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CH" sz="1100" dirty="0" smtClean="0"/>
                        <a:t>Instrument expert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sz="1100" dirty="0" smtClean="0"/>
                        <a:t>-</a:t>
                      </a:r>
                      <a:endParaRPr lang="de-CH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sz="1100" dirty="0" smtClean="0"/>
                        <a:t>-</a:t>
                      </a:r>
                      <a:endParaRPr lang="de-CH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sz="1100" dirty="0" smtClean="0"/>
                        <a:t>Add:</a:t>
                      </a:r>
                      <a:r>
                        <a:rPr lang="de-CH" sz="1100" baseline="0" dirty="0" smtClean="0"/>
                        <a:t> -</a:t>
                      </a:r>
                    </a:p>
                    <a:p>
                      <a:r>
                        <a:rPr lang="de-CH" sz="1100" baseline="0" dirty="0" smtClean="0"/>
                        <a:t>Edit: </a:t>
                      </a:r>
                      <a:r>
                        <a:rPr lang="de-CH" sz="1100" baseline="0" dirty="0" err="1" smtClean="0"/>
                        <a:t>own</a:t>
                      </a:r>
                      <a:endParaRPr lang="de-CH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sz="1100" dirty="0" smtClean="0"/>
                        <a:t>Instruments, </a:t>
                      </a:r>
                      <a:r>
                        <a:rPr lang="de-CH" sz="1100" dirty="0" err="1" smtClean="0"/>
                        <a:t>organisations</a:t>
                      </a:r>
                      <a:endParaRPr lang="de-CH" sz="11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3550920" y="6393180"/>
            <a:ext cx="465005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200" dirty="0" smtClean="0"/>
              <a:t>**</a:t>
            </a:r>
            <a:r>
              <a:rPr lang="de-CH" sz="1200" dirty="0" err="1" smtClean="0"/>
              <a:t>only</a:t>
            </a:r>
            <a:r>
              <a:rPr lang="de-CH" sz="1200" dirty="0" smtClean="0"/>
              <a:t> </a:t>
            </a:r>
            <a:r>
              <a:rPr lang="de-CH" sz="1200" dirty="0" err="1" smtClean="0"/>
              <a:t>stations</a:t>
            </a:r>
            <a:r>
              <a:rPr lang="de-CH" sz="1200" dirty="0" smtClean="0"/>
              <a:t> </a:t>
            </a:r>
            <a:r>
              <a:rPr lang="de-CH" sz="1200" dirty="0" err="1" smtClean="0"/>
              <a:t>affilated</a:t>
            </a:r>
            <a:r>
              <a:rPr lang="de-CH" sz="1200" dirty="0" smtClean="0"/>
              <a:t> </a:t>
            </a:r>
            <a:r>
              <a:rPr lang="de-CH" sz="1200" dirty="0" err="1" smtClean="0"/>
              <a:t>with</a:t>
            </a:r>
            <a:r>
              <a:rPr lang="de-CH" sz="1200" dirty="0" smtClean="0"/>
              <a:t> </a:t>
            </a:r>
            <a:r>
              <a:rPr lang="de-CH" sz="1200" dirty="0" err="1" smtClean="0"/>
              <a:t>certain</a:t>
            </a:r>
            <a:r>
              <a:rPr lang="de-CH" sz="1200" dirty="0" smtClean="0"/>
              <a:t> </a:t>
            </a:r>
            <a:r>
              <a:rPr lang="de-CH" sz="1200" dirty="0" err="1" smtClean="0"/>
              <a:t>programs</a:t>
            </a:r>
            <a:r>
              <a:rPr lang="de-CH" sz="1200" dirty="0" smtClean="0"/>
              <a:t> (i.e. GAW) </a:t>
            </a:r>
            <a:r>
              <a:rPr lang="de-CH" sz="1200" dirty="0" err="1" smtClean="0"/>
              <a:t>need</a:t>
            </a:r>
            <a:r>
              <a:rPr lang="de-CH" sz="1200" dirty="0" smtClean="0"/>
              <a:t> </a:t>
            </a:r>
            <a:r>
              <a:rPr lang="de-CH" sz="1200" dirty="0" err="1" smtClean="0"/>
              <a:t>approval</a:t>
            </a:r>
            <a:endParaRPr lang="de-CH" sz="1200" dirty="0"/>
          </a:p>
        </p:txBody>
      </p:sp>
    </p:spTree>
    <p:extLst>
      <p:ext uri="{BB962C8B-B14F-4D97-AF65-F5344CB8AC3E}">
        <p14:creationId xmlns:p14="http://schemas.microsoft.com/office/powerpoint/2010/main" val="2147333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CH" dirty="0" smtClean="0"/>
              <a:t>Find </a:t>
            </a:r>
            <a:r>
              <a:rPr lang="de-CH" dirty="0" err="1" smtClean="0"/>
              <a:t>users</a:t>
            </a:r>
            <a:r>
              <a:rPr lang="de-CH" dirty="0" smtClean="0"/>
              <a:t> </a:t>
            </a:r>
            <a:r>
              <a:rPr lang="de-CH" dirty="0" err="1" smtClean="0"/>
              <a:t>by</a:t>
            </a:r>
            <a:r>
              <a:rPr lang="de-CH" dirty="0" smtClean="0"/>
              <a:t> </a:t>
            </a:r>
            <a:r>
              <a:rPr lang="de-CH" dirty="0" err="1" smtClean="0"/>
              <a:t>roles</a:t>
            </a:r>
            <a:r>
              <a:rPr lang="de-CH" dirty="0" smtClean="0"/>
              <a:t> in </a:t>
            </a:r>
            <a:r>
              <a:rPr lang="de-CH" dirty="0" smtClean="0"/>
              <a:t>OSCAR/Surface</a:t>
            </a:r>
            <a:endParaRPr lang="de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963817"/>
          </a:xfrm>
        </p:spPr>
        <p:txBody>
          <a:bodyPr>
            <a:normAutofit fontScale="70000" lnSpcReduction="20000"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sz="2800" dirty="0"/>
              <a:t>Search </a:t>
            </a:r>
            <a:r>
              <a:rPr lang="de-CH" sz="2800" dirty="0" err="1"/>
              <a:t>for</a:t>
            </a:r>
            <a:r>
              <a:rPr lang="de-CH" sz="2800" dirty="0"/>
              <a:t> </a:t>
            </a:r>
            <a:r>
              <a:rPr lang="de-CH" sz="2800" dirty="0" err="1"/>
              <a:t>contact</a:t>
            </a:r>
            <a:r>
              <a:rPr lang="de-CH" sz="2800" dirty="0"/>
              <a:t>(s) </a:t>
            </a:r>
            <a:r>
              <a:rPr lang="de-CH" sz="2800" dirty="0" err="1"/>
              <a:t>by</a:t>
            </a:r>
            <a:r>
              <a:rPr lang="de-CH" sz="2800" dirty="0"/>
              <a:t> </a:t>
            </a:r>
            <a:r>
              <a:rPr lang="de-CH" sz="2800" dirty="0" err="1"/>
              <a:t>functions</a:t>
            </a:r>
            <a:endParaRPr lang="de-CH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sz="2800" dirty="0"/>
              <a:t>Search </a:t>
            </a:r>
            <a:r>
              <a:rPr lang="de-CH" sz="2800" dirty="0" err="1"/>
              <a:t>for</a:t>
            </a:r>
            <a:r>
              <a:rPr lang="de-CH" sz="2800" dirty="0"/>
              <a:t> </a:t>
            </a:r>
            <a:r>
              <a:rPr lang="de-CH" sz="2800" dirty="0" err="1"/>
              <a:t>contact</a:t>
            </a:r>
            <a:r>
              <a:rPr lang="de-CH" sz="2800" dirty="0"/>
              <a:t>(s) </a:t>
            </a:r>
            <a:r>
              <a:rPr lang="de-CH" sz="2800" dirty="0" err="1"/>
              <a:t>by</a:t>
            </a:r>
            <a:r>
              <a:rPr lang="de-CH" sz="2800" dirty="0"/>
              <a:t> </a:t>
            </a:r>
            <a:r>
              <a:rPr lang="de-CH" sz="2800" dirty="0" err="1"/>
              <a:t>role</a:t>
            </a:r>
            <a:endParaRPr lang="de-CH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sz="2800" dirty="0"/>
              <a:t>Download </a:t>
            </a:r>
            <a:r>
              <a:rPr lang="de-CH" sz="2800" dirty="0" err="1"/>
              <a:t>search</a:t>
            </a:r>
            <a:r>
              <a:rPr lang="de-CH" sz="2800" dirty="0"/>
              <a:t> </a:t>
            </a:r>
            <a:r>
              <a:rPr lang="de-CH" sz="2800" dirty="0" err="1"/>
              <a:t>results</a:t>
            </a:r>
            <a:r>
              <a:rPr lang="de-CH" sz="2800" dirty="0"/>
              <a:t> (</a:t>
            </a:r>
            <a:r>
              <a:rPr lang="de-CH" sz="2800" dirty="0" err="1"/>
              <a:t>csv</a:t>
            </a:r>
            <a:r>
              <a:rPr lang="de-CH" sz="2800" dirty="0"/>
              <a:t>, </a:t>
            </a:r>
            <a:r>
              <a:rPr lang="de-CH" sz="2800" dirty="0" err="1"/>
              <a:t>xml</a:t>
            </a:r>
            <a:r>
              <a:rPr lang="de-CH" sz="2800" dirty="0"/>
              <a:t>)</a:t>
            </a:r>
          </a:p>
          <a:p>
            <a:endParaRPr lang="en-US" sz="28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368" y="2564017"/>
            <a:ext cx="6167160" cy="34175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8971" y="3600070"/>
            <a:ext cx="4729037" cy="31823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604764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Historical </a:t>
            </a:r>
            <a:r>
              <a:rPr lang="de-CH" dirty="0" err="1"/>
              <a:t>information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5620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CH" dirty="0"/>
              <a:t>OSCAR/Surface </a:t>
            </a:r>
            <a:r>
              <a:rPr lang="de-CH" dirty="0" err="1"/>
              <a:t>is</a:t>
            </a:r>
            <a:r>
              <a:rPr lang="de-CH" dirty="0"/>
              <a:t> </a:t>
            </a:r>
            <a:r>
              <a:rPr lang="de-CH" dirty="0" err="1"/>
              <a:t>history</a:t>
            </a:r>
            <a:r>
              <a:rPr lang="de-CH" dirty="0"/>
              <a:t> </a:t>
            </a:r>
            <a:r>
              <a:rPr lang="de-CH" dirty="0" err="1" smtClean="0"/>
              <a:t>aware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 smtClean="0"/>
              <a:t>Information </a:t>
            </a:r>
            <a:r>
              <a:rPr lang="de-CH" dirty="0" err="1" smtClean="0"/>
              <a:t>about</a:t>
            </a:r>
            <a:r>
              <a:rPr lang="de-CH" dirty="0" smtClean="0"/>
              <a:t> </a:t>
            </a:r>
            <a:r>
              <a:rPr lang="de-CH" dirty="0" err="1" smtClean="0"/>
              <a:t>past</a:t>
            </a:r>
            <a:r>
              <a:rPr lang="de-CH" dirty="0" smtClean="0"/>
              <a:t> </a:t>
            </a:r>
            <a:r>
              <a:rPr lang="de-CH" dirty="0" err="1" smtClean="0"/>
              <a:t>history</a:t>
            </a:r>
            <a:r>
              <a:rPr lang="de-CH" dirty="0" smtClean="0"/>
              <a:t> </a:t>
            </a:r>
            <a:r>
              <a:rPr lang="de-CH" dirty="0" err="1" smtClean="0"/>
              <a:t>enables</a:t>
            </a:r>
            <a:r>
              <a:rPr lang="de-CH" dirty="0" smtClean="0"/>
              <a:t> </a:t>
            </a:r>
            <a:r>
              <a:rPr lang="de-CH" dirty="0" err="1" smtClean="0"/>
              <a:t>adequate</a:t>
            </a:r>
            <a:r>
              <a:rPr lang="de-CH" dirty="0" smtClean="0"/>
              <a:t> </a:t>
            </a:r>
            <a:r>
              <a:rPr lang="de-CH" dirty="0" err="1" smtClean="0"/>
              <a:t>use</a:t>
            </a:r>
            <a:r>
              <a:rPr lang="de-CH" dirty="0" smtClean="0"/>
              <a:t> </a:t>
            </a:r>
            <a:r>
              <a:rPr lang="de-CH" dirty="0" err="1" smtClean="0"/>
              <a:t>of</a:t>
            </a:r>
            <a:r>
              <a:rPr lang="de-CH" dirty="0" smtClean="0"/>
              <a:t> </a:t>
            </a:r>
            <a:r>
              <a:rPr lang="de-CH" dirty="0" err="1" smtClean="0"/>
              <a:t>observations</a:t>
            </a:r>
            <a:endParaRPr lang="de-CH" dirty="0" smtClean="0"/>
          </a:p>
          <a:p>
            <a:pPr lvl="1"/>
            <a:r>
              <a:rPr lang="de-CH" dirty="0" smtClean="0"/>
              <a:t>Same </a:t>
            </a:r>
            <a:r>
              <a:rPr lang="de-CH" dirty="0" err="1" smtClean="0"/>
              <a:t>observer</a:t>
            </a:r>
            <a:r>
              <a:rPr lang="de-CH" dirty="0" smtClean="0"/>
              <a:t> at different </a:t>
            </a:r>
            <a:r>
              <a:rPr lang="de-CH" dirty="0" err="1" smtClean="0"/>
              <a:t>stations</a:t>
            </a:r>
            <a:endParaRPr lang="de-CH" dirty="0"/>
          </a:p>
          <a:p>
            <a:pPr lvl="1"/>
            <a:r>
              <a:rPr lang="de-CH" dirty="0" smtClean="0"/>
              <a:t>Instrument </a:t>
            </a:r>
            <a:r>
              <a:rPr lang="de-CH" dirty="0" err="1" smtClean="0"/>
              <a:t>moved</a:t>
            </a:r>
            <a:r>
              <a:rPr lang="de-CH" dirty="0" smtClean="0"/>
              <a:t> </a:t>
            </a:r>
            <a:r>
              <a:rPr lang="de-CH" dirty="0" err="1" smtClean="0"/>
              <a:t>from</a:t>
            </a:r>
            <a:r>
              <a:rPr lang="de-CH" dirty="0" smtClean="0"/>
              <a:t> </a:t>
            </a:r>
            <a:r>
              <a:rPr lang="de-CH" dirty="0" err="1" smtClean="0"/>
              <a:t>one</a:t>
            </a:r>
            <a:r>
              <a:rPr lang="de-CH" dirty="0" smtClean="0"/>
              <a:t> </a:t>
            </a:r>
            <a:r>
              <a:rPr lang="de-CH" dirty="0" err="1" smtClean="0"/>
              <a:t>station</a:t>
            </a:r>
            <a:r>
              <a:rPr lang="de-CH" dirty="0" smtClean="0"/>
              <a:t> </a:t>
            </a:r>
            <a:r>
              <a:rPr lang="de-CH" dirty="0" err="1" smtClean="0"/>
              <a:t>to</a:t>
            </a:r>
            <a:r>
              <a:rPr lang="de-CH" dirty="0" smtClean="0"/>
              <a:t> </a:t>
            </a:r>
            <a:r>
              <a:rPr lang="de-CH" dirty="0" err="1" smtClean="0"/>
              <a:t>another</a:t>
            </a:r>
            <a:endParaRPr lang="de-CH" dirty="0" smtClean="0"/>
          </a:p>
          <a:p>
            <a:pPr lvl="1"/>
            <a:r>
              <a:rPr lang="de-CH" dirty="0" smtClean="0"/>
              <a:t>Instrument </a:t>
            </a:r>
            <a:r>
              <a:rPr lang="de-CH" dirty="0" err="1" smtClean="0"/>
              <a:t>re-located</a:t>
            </a:r>
            <a:r>
              <a:rPr lang="de-CH" dirty="0" smtClean="0"/>
              <a:t> at </a:t>
            </a:r>
            <a:r>
              <a:rPr lang="de-CH" dirty="0" err="1" smtClean="0"/>
              <a:t>station</a:t>
            </a:r>
            <a:endParaRPr lang="de-CH" dirty="0" smtClean="0"/>
          </a:p>
          <a:p>
            <a:pPr lvl="1"/>
            <a:r>
              <a:rPr lang="de-CH" dirty="0" smtClean="0"/>
              <a:t>Maintenance </a:t>
            </a:r>
            <a:r>
              <a:rPr lang="de-CH" dirty="0" err="1" smtClean="0"/>
              <a:t>schedules</a:t>
            </a:r>
            <a:r>
              <a:rPr lang="de-CH" dirty="0" smtClean="0"/>
              <a:t> </a:t>
            </a:r>
            <a:r>
              <a:rPr lang="de-CH" dirty="0" err="1" smtClean="0"/>
              <a:t>changed</a:t>
            </a:r>
            <a:endParaRPr lang="de-CH" dirty="0" smtClean="0"/>
          </a:p>
          <a:p>
            <a:pPr lvl="1"/>
            <a:r>
              <a:rPr lang="de-CH" dirty="0" smtClean="0"/>
              <a:t>Station, </a:t>
            </a:r>
            <a:r>
              <a:rPr lang="de-CH" dirty="0" err="1" smtClean="0"/>
              <a:t>instrument</a:t>
            </a:r>
            <a:r>
              <a:rPr lang="de-CH" dirty="0" smtClean="0"/>
              <a:t> log </a:t>
            </a:r>
            <a:r>
              <a:rPr lang="de-CH" dirty="0" err="1" smtClean="0"/>
              <a:t>books</a:t>
            </a:r>
            <a:r>
              <a:rPr lang="de-CH" dirty="0" smtClean="0"/>
              <a:t>, </a:t>
            </a:r>
            <a:r>
              <a:rPr lang="de-CH" dirty="0" err="1" smtClean="0"/>
              <a:t>events</a:t>
            </a:r>
            <a:endParaRPr lang="de-CH" dirty="0" smtClean="0"/>
          </a:p>
          <a:p>
            <a:pPr lvl="1"/>
            <a:r>
              <a:rPr lang="de-CH" dirty="0" smtClean="0"/>
              <a:t>…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2633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Add </a:t>
            </a:r>
            <a:r>
              <a:rPr lang="de-CH" dirty="0" err="1"/>
              <a:t>and</a:t>
            </a:r>
            <a:r>
              <a:rPr lang="de-CH" dirty="0"/>
              <a:t> </a:t>
            </a:r>
            <a:r>
              <a:rPr lang="de-CH" dirty="0" err="1"/>
              <a:t>correct</a:t>
            </a:r>
            <a:r>
              <a:rPr lang="de-CH" dirty="0"/>
              <a:t>, </a:t>
            </a:r>
            <a:r>
              <a:rPr lang="de-CH" dirty="0" smtClean="0"/>
              <a:t>but </a:t>
            </a:r>
            <a:r>
              <a:rPr lang="de-CH" dirty="0" err="1" smtClean="0"/>
              <a:t>don’t</a:t>
            </a:r>
            <a:r>
              <a:rPr lang="de-CH" dirty="0" smtClean="0"/>
              <a:t> </a:t>
            </a:r>
            <a:r>
              <a:rPr lang="de-CH" dirty="0" err="1"/>
              <a:t>delete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579728"/>
          </a:xfrm>
        </p:spPr>
        <p:txBody>
          <a:bodyPr>
            <a:normAutofit fontScale="85000" lnSpcReduction="20000"/>
          </a:bodyPr>
          <a:lstStyle/>
          <a:p>
            <a:r>
              <a:rPr lang="de-CH" dirty="0" err="1" smtClean="0"/>
              <a:t>Changes</a:t>
            </a:r>
            <a:r>
              <a:rPr lang="de-CH" dirty="0" smtClean="0"/>
              <a:t> </a:t>
            </a:r>
            <a:r>
              <a:rPr lang="de-CH" dirty="0" err="1" smtClean="0"/>
              <a:t>are</a:t>
            </a:r>
            <a:r>
              <a:rPr lang="de-CH" dirty="0" smtClean="0"/>
              <a:t> </a:t>
            </a:r>
            <a:r>
              <a:rPr lang="de-CH" dirty="0" err="1" smtClean="0"/>
              <a:t>added</a:t>
            </a:r>
            <a:r>
              <a:rPr lang="de-CH" dirty="0" smtClean="0"/>
              <a:t> </a:t>
            </a:r>
            <a:r>
              <a:rPr lang="de-CH" dirty="0" err="1" smtClean="0"/>
              <a:t>as</a:t>
            </a:r>
            <a:r>
              <a:rPr lang="de-CH" dirty="0" smtClean="0"/>
              <a:t> </a:t>
            </a:r>
            <a:r>
              <a:rPr lang="de-CH" dirty="0" err="1" smtClean="0"/>
              <a:t>new</a:t>
            </a:r>
            <a:r>
              <a:rPr lang="de-CH" dirty="0" smtClean="0"/>
              <a:t> </a:t>
            </a:r>
            <a:r>
              <a:rPr lang="de-CH" dirty="0" err="1" smtClean="0"/>
              <a:t>information</a:t>
            </a:r>
            <a:endParaRPr lang="de-CH" dirty="0" smtClean="0"/>
          </a:p>
          <a:p>
            <a:r>
              <a:rPr lang="de-CH" dirty="0" err="1" smtClean="0"/>
              <a:t>Erroneous</a:t>
            </a:r>
            <a:r>
              <a:rPr lang="de-CH" dirty="0" smtClean="0"/>
              <a:t> </a:t>
            </a:r>
            <a:r>
              <a:rPr lang="de-CH" dirty="0" err="1" smtClean="0"/>
              <a:t>information</a:t>
            </a:r>
            <a:r>
              <a:rPr lang="de-CH" dirty="0" smtClean="0"/>
              <a:t> </a:t>
            </a:r>
            <a:r>
              <a:rPr lang="de-CH" dirty="0" err="1" smtClean="0"/>
              <a:t>should</a:t>
            </a:r>
            <a:r>
              <a:rPr lang="de-CH" dirty="0" smtClean="0"/>
              <a:t> </a:t>
            </a:r>
            <a:r>
              <a:rPr lang="de-CH" dirty="0" err="1" smtClean="0"/>
              <a:t>be</a:t>
            </a:r>
            <a:r>
              <a:rPr lang="de-CH" dirty="0" smtClean="0"/>
              <a:t> </a:t>
            </a:r>
            <a:r>
              <a:rPr lang="de-CH" dirty="0" err="1" smtClean="0"/>
              <a:t>corrected</a:t>
            </a:r>
            <a:endParaRPr lang="de-CH" dirty="0" smtClean="0"/>
          </a:p>
          <a:p>
            <a:r>
              <a:rPr lang="de-CH" dirty="0" smtClean="0"/>
              <a:t>Old </a:t>
            </a:r>
            <a:r>
              <a:rPr lang="de-CH" dirty="0" err="1" smtClean="0"/>
              <a:t>information</a:t>
            </a:r>
            <a:r>
              <a:rPr lang="de-CH" dirty="0" smtClean="0"/>
              <a:t> </a:t>
            </a:r>
            <a:r>
              <a:rPr lang="de-CH" dirty="0" err="1" smtClean="0"/>
              <a:t>is</a:t>
            </a:r>
            <a:r>
              <a:rPr lang="de-CH" dirty="0" smtClean="0"/>
              <a:t> not («</a:t>
            </a:r>
            <a:r>
              <a:rPr lang="de-CH" dirty="0" err="1" smtClean="0"/>
              <a:t>cannot</a:t>
            </a:r>
            <a:r>
              <a:rPr lang="de-CH" dirty="0" smtClean="0"/>
              <a:t> </a:t>
            </a:r>
            <a:r>
              <a:rPr lang="de-CH" dirty="0" err="1" smtClean="0"/>
              <a:t>be</a:t>
            </a:r>
            <a:r>
              <a:rPr lang="de-CH" dirty="0" smtClean="0"/>
              <a:t>») </a:t>
            </a:r>
            <a:r>
              <a:rPr lang="de-CH" dirty="0" err="1" smtClean="0"/>
              <a:t>deleted</a:t>
            </a:r>
            <a:r>
              <a:rPr lang="de-CH" dirty="0" smtClean="0"/>
              <a:t>, but </a:t>
            </a:r>
            <a:r>
              <a:rPr lang="de-CH" dirty="0" err="1" smtClean="0"/>
              <a:t>archived</a:t>
            </a:r>
            <a:r>
              <a:rPr lang="de-CH" dirty="0" smtClean="0"/>
              <a:t> </a:t>
            </a:r>
            <a:r>
              <a:rPr lang="de-CH" dirty="0" err="1" smtClean="0"/>
              <a:t>and</a:t>
            </a:r>
            <a:r>
              <a:rPr lang="de-CH" dirty="0" smtClean="0"/>
              <a:t> </a:t>
            </a:r>
            <a:r>
              <a:rPr lang="de-CH" dirty="0" err="1" smtClean="0"/>
              <a:t>provides</a:t>
            </a:r>
            <a:r>
              <a:rPr lang="de-CH" dirty="0" smtClean="0"/>
              <a:t> </a:t>
            </a:r>
            <a:r>
              <a:rPr lang="de-CH" dirty="0" err="1" smtClean="0"/>
              <a:t>the</a:t>
            </a:r>
            <a:r>
              <a:rPr lang="de-CH" dirty="0" smtClean="0"/>
              <a:t> «</a:t>
            </a:r>
            <a:r>
              <a:rPr lang="de-CH" dirty="0" err="1" smtClean="0"/>
              <a:t>history</a:t>
            </a:r>
            <a:r>
              <a:rPr lang="de-CH" dirty="0" smtClean="0"/>
              <a:t> </a:t>
            </a:r>
            <a:r>
              <a:rPr lang="de-CH" dirty="0" err="1" smtClean="0"/>
              <a:t>of</a:t>
            </a:r>
            <a:r>
              <a:rPr lang="de-CH" dirty="0" smtClean="0"/>
              <a:t> </a:t>
            </a:r>
            <a:r>
              <a:rPr lang="de-CH" dirty="0" err="1" smtClean="0"/>
              <a:t>station</a:t>
            </a:r>
            <a:r>
              <a:rPr lang="de-CH" dirty="0" smtClean="0"/>
              <a:t>»</a:t>
            </a:r>
            <a:endParaRPr lang="de-CH" dirty="0" smtClean="0"/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787857" y="3943066"/>
            <a:ext cx="5268036" cy="193899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de-CH" sz="2400" dirty="0" smtClean="0">
                <a:solidFill>
                  <a:srgbClr val="FF0000"/>
                </a:solidFill>
              </a:rPr>
              <a:t>OSCAR/Surface </a:t>
            </a:r>
            <a:r>
              <a:rPr lang="de-CH" sz="2400" dirty="0" err="1" smtClean="0">
                <a:solidFill>
                  <a:srgbClr val="FF0000"/>
                </a:solidFill>
              </a:rPr>
              <a:t>asks</a:t>
            </a:r>
            <a:r>
              <a:rPr lang="de-CH" sz="2400" dirty="0" smtClean="0">
                <a:solidFill>
                  <a:srgbClr val="FF0000"/>
                </a:solidFill>
              </a:rPr>
              <a:t> </a:t>
            </a:r>
            <a:r>
              <a:rPr lang="de-CH" sz="2400" dirty="0" err="1" smtClean="0">
                <a:solidFill>
                  <a:srgbClr val="FF0000"/>
                </a:solidFill>
              </a:rPr>
              <a:t>for</a:t>
            </a:r>
            <a:r>
              <a:rPr lang="de-CH" sz="2400" dirty="0" smtClean="0">
                <a:solidFill>
                  <a:srgbClr val="FF0000"/>
                </a:solidFill>
              </a:rPr>
              <a:t> </a:t>
            </a:r>
            <a:r>
              <a:rPr lang="de-CH" sz="2400" dirty="0" err="1" smtClean="0">
                <a:solidFill>
                  <a:srgbClr val="FF0000"/>
                </a:solidFill>
              </a:rPr>
              <a:t>and</a:t>
            </a:r>
            <a:r>
              <a:rPr lang="de-CH" sz="2400" dirty="0" smtClean="0">
                <a:solidFill>
                  <a:srgbClr val="FF0000"/>
                </a:solidFill>
              </a:rPr>
              <a:t> </a:t>
            </a:r>
            <a:r>
              <a:rPr lang="de-CH" sz="2400" dirty="0" err="1" smtClean="0">
                <a:solidFill>
                  <a:srgbClr val="FF0000"/>
                </a:solidFill>
              </a:rPr>
              <a:t>maintains</a:t>
            </a:r>
            <a:r>
              <a:rPr lang="de-CH" sz="2400" dirty="0" smtClean="0">
                <a:solidFill>
                  <a:srgbClr val="FF0000"/>
                </a:solidFill>
              </a:rPr>
              <a:t> </a:t>
            </a:r>
            <a:r>
              <a:rPr lang="de-CH" sz="2400" dirty="0" err="1" smtClean="0">
                <a:solidFill>
                  <a:srgbClr val="FF0000"/>
                </a:solidFill>
              </a:rPr>
              <a:t>very</a:t>
            </a:r>
            <a:r>
              <a:rPr lang="de-CH" sz="2400" dirty="0" smtClean="0">
                <a:solidFill>
                  <a:srgbClr val="FF0000"/>
                </a:solidFill>
              </a:rPr>
              <a:t> </a:t>
            </a:r>
            <a:r>
              <a:rPr lang="de-CH" sz="2400" dirty="0" err="1" smtClean="0">
                <a:solidFill>
                  <a:srgbClr val="FF0000"/>
                </a:solidFill>
              </a:rPr>
              <a:t>many</a:t>
            </a:r>
            <a:r>
              <a:rPr lang="de-CH" sz="2400" dirty="0" smtClean="0">
                <a:solidFill>
                  <a:srgbClr val="FF0000"/>
                </a:solidFill>
              </a:rPr>
              <a:t> </a:t>
            </a:r>
            <a:r>
              <a:rPr lang="de-CH" sz="2400" dirty="0" err="1" smtClean="0">
                <a:solidFill>
                  <a:srgbClr val="FF0000"/>
                </a:solidFill>
              </a:rPr>
              <a:t>date</a:t>
            </a:r>
            <a:r>
              <a:rPr lang="de-CH" sz="2400" dirty="0" smtClean="0">
                <a:solidFill>
                  <a:srgbClr val="FF0000"/>
                </a:solidFill>
              </a:rPr>
              <a:t>/</a:t>
            </a:r>
            <a:r>
              <a:rPr lang="de-CH" sz="2400" dirty="0" err="1" smtClean="0">
                <a:solidFill>
                  <a:srgbClr val="FF0000"/>
                </a:solidFill>
              </a:rPr>
              <a:t>timestamps</a:t>
            </a:r>
            <a:endParaRPr lang="de-CH" sz="2400" dirty="0" smtClean="0">
              <a:solidFill>
                <a:srgbClr val="FF0000"/>
              </a:solidFill>
            </a:endParaRPr>
          </a:p>
          <a:p>
            <a:endParaRPr lang="de-CH" sz="2400" dirty="0">
              <a:solidFill>
                <a:srgbClr val="FF0000"/>
              </a:solidFill>
            </a:endParaRPr>
          </a:p>
          <a:p>
            <a:r>
              <a:rPr lang="de-CH" sz="2400" dirty="0" smtClean="0">
                <a:solidFill>
                  <a:srgbClr val="FF0000"/>
                </a:solidFill>
                <a:sym typeface="Wingdings" panose="05000000000000000000" pitchFamily="2" charset="2"/>
              </a:rPr>
              <a:t> </a:t>
            </a:r>
            <a:r>
              <a:rPr lang="de-CH" sz="2400" dirty="0" err="1" smtClean="0">
                <a:solidFill>
                  <a:srgbClr val="FF0000"/>
                </a:solidFill>
              </a:rPr>
              <a:t>From-To</a:t>
            </a:r>
            <a:endParaRPr lang="de-CH" sz="2400" dirty="0" smtClean="0">
              <a:solidFill>
                <a:srgbClr val="FF0000"/>
              </a:solidFill>
            </a:endParaRPr>
          </a:p>
          <a:p>
            <a:r>
              <a:rPr lang="de-CH" sz="2400" dirty="0" smtClean="0">
                <a:solidFill>
                  <a:srgbClr val="FF0000"/>
                </a:solidFill>
                <a:sym typeface="Wingdings" panose="05000000000000000000" pitchFamily="2" charset="2"/>
              </a:rPr>
              <a:t> </a:t>
            </a:r>
            <a:r>
              <a:rPr lang="de-CH" sz="2400" dirty="0" err="1" smtClean="0">
                <a:solidFill>
                  <a:srgbClr val="FF0000"/>
                </a:solidFill>
              </a:rPr>
              <a:t>Since</a:t>
            </a:r>
            <a:r>
              <a:rPr lang="de-CH" sz="2400" dirty="0" smtClean="0">
                <a:solidFill>
                  <a:srgbClr val="FF0000"/>
                </a:solidFill>
              </a:rPr>
              <a:t>-Till</a:t>
            </a:r>
            <a:endParaRPr lang="en-US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1022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 smtClean="0"/>
              <a:t>To</a:t>
            </a:r>
            <a:r>
              <a:rPr lang="de-CH" dirty="0" smtClean="0"/>
              <a:t> </a:t>
            </a:r>
            <a:r>
              <a:rPr lang="de-CH" dirty="0" err="1" smtClean="0"/>
              <a:t>the</a:t>
            </a:r>
            <a:r>
              <a:rPr lang="de-CH" dirty="0" smtClean="0"/>
              <a:t> </a:t>
            </a:r>
            <a:r>
              <a:rPr lang="de-CH" dirty="0" err="1" smtClean="0"/>
              <a:t>rescue</a:t>
            </a:r>
            <a:r>
              <a:rPr lang="de-CH" dirty="0" smtClean="0"/>
              <a:t>!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2" descr="https://cdn.app.compendium.com/uploads/user/e7c690e8-6ff9-102a-ac6d-e4aebca50425/f4a5b21d-66fa-4885-92bf-c4e81c06d916/Image/0d203b8bdfe5e472d3ec2c0bd871412d/210h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9302" y="323622"/>
            <a:ext cx="3702562" cy="24705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5326452" y="2794205"/>
            <a:ext cx="343541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400" i="1" dirty="0" smtClean="0"/>
              <a:t>Ryan McGuire / </a:t>
            </a:r>
            <a:r>
              <a:rPr lang="en-US" sz="1400" i="1" dirty="0" err="1" smtClean="0">
                <a:hlinkClick r:id="rId3"/>
              </a:rPr>
              <a:t>Gratisography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713099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Outline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de-CH" dirty="0" err="1" smtClean="0"/>
              <a:t>Introduction</a:t>
            </a:r>
            <a:endParaRPr lang="de-CH" dirty="0" smtClean="0"/>
          </a:p>
          <a:p>
            <a:r>
              <a:rPr lang="de-CH" dirty="0" err="1" smtClean="0"/>
              <a:t>Stations</a:t>
            </a:r>
            <a:r>
              <a:rPr lang="de-CH" dirty="0" smtClean="0"/>
              <a:t>, </a:t>
            </a:r>
            <a:r>
              <a:rPr lang="de-CH" dirty="0" err="1" smtClean="0"/>
              <a:t>unite</a:t>
            </a:r>
            <a:r>
              <a:rPr lang="de-CH" dirty="0" smtClean="0"/>
              <a:t>!</a:t>
            </a:r>
          </a:p>
          <a:p>
            <a:r>
              <a:rPr lang="de-CH" dirty="0" err="1" smtClean="0"/>
              <a:t>She</a:t>
            </a:r>
            <a:r>
              <a:rPr lang="de-CH" dirty="0" smtClean="0"/>
              <a:t> </a:t>
            </a:r>
            <a:r>
              <a:rPr lang="de-CH" dirty="0" err="1" smtClean="0"/>
              <a:t>can</a:t>
            </a:r>
            <a:r>
              <a:rPr lang="de-CH" dirty="0" smtClean="0"/>
              <a:t>, I </a:t>
            </a:r>
            <a:r>
              <a:rPr lang="de-CH" dirty="0" err="1" smtClean="0"/>
              <a:t>can’t</a:t>
            </a:r>
            <a:r>
              <a:rPr lang="de-CH" dirty="0" smtClean="0"/>
              <a:t> </a:t>
            </a:r>
          </a:p>
          <a:p>
            <a:r>
              <a:rPr lang="de-CH" dirty="0" smtClean="0"/>
              <a:t>Historical </a:t>
            </a:r>
            <a:r>
              <a:rPr lang="de-CH" dirty="0" err="1" smtClean="0"/>
              <a:t>information</a:t>
            </a:r>
            <a:endParaRPr lang="de-CH" dirty="0" smtClean="0"/>
          </a:p>
          <a:p>
            <a:r>
              <a:rPr lang="de-CH" dirty="0" err="1" smtClean="0"/>
              <a:t>To</a:t>
            </a:r>
            <a:r>
              <a:rPr lang="de-CH" dirty="0" smtClean="0"/>
              <a:t> </a:t>
            </a:r>
            <a:r>
              <a:rPr lang="de-CH" dirty="0" err="1" smtClean="0"/>
              <a:t>the</a:t>
            </a:r>
            <a:r>
              <a:rPr lang="de-CH" dirty="0" smtClean="0"/>
              <a:t> </a:t>
            </a:r>
            <a:r>
              <a:rPr lang="de-CH" dirty="0" err="1" smtClean="0"/>
              <a:t>rescue</a:t>
            </a:r>
            <a:r>
              <a:rPr lang="de-CH" dirty="0" smtClean="0"/>
              <a:t>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5301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 smtClean="0"/>
              <a:t>Where</a:t>
            </a:r>
            <a:r>
              <a:rPr lang="de-CH" dirty="0" smtClean="0"/>
              <a:t> </a:t>
            </a:r>
            <a:r>
              <a:rPr lang="de-CH" dirty="0" err="1" smtClean="0"/>
              <a:t>to</a:t>
            </a:r>
            <a:r>
              <a:rPr lang="de-CH" dirty="0" smtClean="0"/>
              <a:t> </a:t>
            </a:r>
            <a:r>
              <a:rPr lang="de-CH" dirty="0" err="1" smtClean="0"/>
              <a:t>get</a:t>
            </a:r>
            <a:r>
              <a:rPr lang="de-CH" dirty="0" smtClean="0"/>
              <a:t> </a:t>
            </a:r>
            <a:r>
              <a:rPr lang="de-CH" dirty="0" err="1" smtClean="0"/>
              <a:t>help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600200"/>
            <a:ext cx="5362575" cy="1209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ounded Rectangle 5"/>
          <p:cNvSpPr/>
          <p:nvPr/>
        </p:nvSpPr>
        <p:spPr>
          <a:xfrm>
            <a:off x="3425588" y="1600200"/>
            <a:ext cx="1146412" cy="214952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977202"/>
            <a:ext cx="1931361" cy="2220674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ounded Rectangle 8"/>
          <p:cNvSpPr/>
          <p:nvPr/>
        </p:nvSpPr>
        <p:spPr>
          <a:xfrm>
            <a:off x="4572000" y="1600200"/>
            <a:ext cx="887104" cy="214952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4721" y="3821514"/>
            <a:ext cx="3540706" cy="2304649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0739" y="3269647"/>
            <a:ext cx="3609839" cy="2203106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588319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9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mo2016_powerpoint_standard_v2_dark-3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80000" cy="6885000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6489700" y="0"/>
            <a:ext cx="2654300" cy="18408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800" dirty="0" smtClean="0">
                <a:solidFill>
                  <a:schemeClr val="bg1"/>
                </a:solidFill>
              </a:rPr>
              <a:t>Thank you</a:t>
            </a:r>
          </a:p>
          <a:p>
            <a:r>
              <a:rPr lang="en-US" sz="4800" dirty="0" smtClean="0">
                <a:solidFill>
                  <a:schemeClr val="bg1"/>
                </a:solidFill>
              </a:rPr>
              <a:t>Merci</a:t>
            </a:r>
          </a:p>
          <a:p>
            <a:r>
              <a:rPr lang="ar-SA" sz="5700" dirty="0" smtClean="0">
                <a:solidFill>
                  <a:schemeClr val="bg1"/>
                </a:solidFill>
              </a:rPr>
              <a:t>شكرا</a:t>
            </a:r>
            <a:endParaRPr lang="en-US" sz="4800" dirty="0">
              <a:solidFill>
                <a:schemeClr val="bg1"/>
              </a:solidFill>
            </a:endParaRPr>
          </a:p>
        </p:txBody>
      </p:sp>
      <p:sp>
        <p:nvSpPr>
          <p:cNvPr id="4" name="Text Placeholder 2"/>
          <p:cNvSpPr>
            <a:spLocks noGrp="1"/>
          </p:cNvSpPr>
          <p:nvPr>
            <p:ph idx="1"/>
          </p:nvPr>
        </p:nvSpPr>
        <p:spPr>
          <a:xfrm>
            <a:off x="4864100" y="1840813"/>
            <a:ext cx="4127500" cy="3824724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de-CH" sz="1400" b="1" dirty="0">
                <a:solidFill>
                  <a:schemeClr val="bg1"/>
                </a:solidFill>
              </a:rPr>
              <a:t>Financial </a:t>
            </a:r>
            <a:r>
              <a:rPr lang="de-CH" sz="1400" b="1" dirty="0" err="1" smtClean="0">
                <a:solidFill>
                  <a:schemeClr val="bg1"/>
                </a:solidFill>
              </a:rPr>
              <a:t>support</a:t>
            </a:r>
            <a:r>
              <a:rPr lang="de-CH" sz="1400" b="1" dirty="0" smtClean="0">
                <a:solidFill>
                  <a:schemeClr val="bg1"/>
                </a:solidFill>
              </a:rPr>
              <a:t>. Swiss </a:t>
            </a:r>
            <a:r>
              <a:rPr lang="de-CH" sz="1400" b="1" dirty="0">
                <a:solidFill>
                  <a:schemeClr val="bg1"/>
                </a:solidFill>
              </a:rPr>
              <a:t>Federal Office </a:t>
            </a:r>
            <a:r>
              <a:rPr lang="de-CH" sz="1400" b="1" dirty="0" err="1">
                <a:solidFill>
                  <a:schemeClr val="bg1"/>
                </a:solidFill>
              </a:rPr>
              <a:t>of</a:t>
            </a:r>
            <a:r>
              <a:rPr lang="de-CH" sz="1400" b="1" dirty="0">
                <a:solidFill>
                  <a:schemeClr val="bg1"/>
                </a:solidFill>
              </a:rPr>
              <a:t> </a:t>
            </a:r>
            <a:r>
              <a:rPr lang="de-CH" sz="1400" b="1" dirty="0" err="1">
                <a:solidFill>
                  <a:schemeClr val="bg1"/>
                </a:solidFill>
              </a:rPr>
              <a:t>Foreign</a:t>
            </a:r>
            <a:r>
              <a:rPr lang="de-CH" sz="1400" b="1" dirty="0">
                <a:solidFill>
                  <a:schemeClr val="bg1"/>
                </a:solidFill>
              </a:rPr>
              <a:t> </a:t>
            </a:r>
            <a:r>
              <a:rPr lang="de-CH" sz="1400" b="1" dirty="0" err="1">
                <a:solidFill>
                  <a:schemeClr val="bg1"/>
                </a:solidFill>
              </a:rPr>
              <a:t>Affairs</a:t>
            </a:r>
            <a:r>
              <a:rPr lang="de-CH" sz="1400" b="1" dirty="0">
                <a:solidFill>
                  <a:schemeClr val="bg1"/>
                </a:solidFill>
              </a:rPr>
              <a:t>, </a:t>
            </a:r>
            <a:r>
              <a:rPr lang="de-CH" sz="1400" b="1" dirty="0" err="1" smtClean="0">
                <a:solidFill>
                  <a:schemeClr val="bg1"/>
                </a:solidFill>
              </a:rPr>
              <a:t>MeteoSwiss</a:t>
            </a:r>
            <a:r>
              <a:rPr lang="de-CH" sz="1400" b="1" dirty="0">
                <a:solidFill>
                  <a:schemeClr val="bg1"/>
                </a:solidFill>
              </a:rPr>
              <a:t>, WMO, Met </a:t>
            </a:r>
            <a:r>
              <a:rPr lang="de-CH" sz="1400" b="1" dirty="0" err="1">
                <a:solidFill>
                  <a:schemeClr val="bg1"/>
                </a:solidFill>
              </a:rPr>
              <a:t>Norway</a:t>
            </a:r>
            <a:endParaRPr lang="en-US" sz="1400" b="1" dirty="0">
              <a:solidFill>
                <a:schemeClr val="bg1"/>
              </a:solidFill>
            </a:endParaRPr>
          </a:p>
          <a:p>
            <a:pPr>
              <a:spcBef>
                <a:spcPts val="1200"/>
              </a:spcBef>
            </a:pPr>
            <a:r>
              <a:rPr lang="de-CH" sz="1400" dirty="0">
                <a:solidFill>
                  <a:schemeClr val="bg1"/>
                </a:solidFill>
              </a:rPr>
              <a:t>Project Team at </a:t>
            </a:r>
            <a:r>
              <a:rPr lang="de-CH" sz="1400" b="1" dirty="0" err="1" smtClean="0">
                <a:solidFill>
                  <a:schemeClr val="bg1"/>
                </a:solidFill>
              </a:rPr>
              <a:t>MeteoSwiss</a:t>
            </a:r>
            <a:r>
              <a:rPr lang="de-CH" sz="1400" dirty="0" smtClean="0">
                <a:solidFill>
                  <a:schemeClr val="bg1"/>
                </a:solidFill>
              </a:rPr>
              <a:t>. (</a:t>
            </a:r>
            <a:r>
              <a:rPr lang="de-CH" sz="1400" dirty="0" err="1">
                <a:solidFill>
                  <a:schemeClr val="bg1"/>
                </a:solidFill>
              </a:rPr>
              <a:t>current</a:t>
            </a:r>
            <a:r>
              <a:rPr lang="de-CH" sz="1400" dirty="0">
                <a:solidFill>
                  <a:schemeClr val="bg1"/>
                </a:solidFill>
              </a:rPr>
              <a:t>) J Klausen, L Cappelletti, B </a:t>
            </a:r>
            <a:r>
              <a:rPr lang="de-CH" sz="1400" dirty="0" err="1">
                <a:solidFill>
                  <a:schemeClr val="bg1"/>
                </a:solidFill>
              </a:rPr>
              <a:t>Calpini</a:t>
            </a:r>
            <a:r>
              <a:rPr lang="de-CH" sz="1400" dirty="0">
                <a:solidFill>
                  <a:schemeClr val="bg1"/>
                </a:solidFill>
              </a:rPr>
              <a:t>, M Musa, M Brändli, L Koppa, C Walder, E Grüter, S Sandmeier, M Schäfer</a:t>
            </a:r>
            <a:r>
              <a:rPr lang="de-CH" sz="1400" dirty="0" smtClean="0">
                <a:solidFill>
                  <a:schemeClr val="bg1"/>
                </a:solidFill>
              </a:rPr>
              <a:t>, </a:t>
            </a:r>
            <a:r>
              <a:rPr lang="de-CH" sz="1400" dirty="0" err="1" smtClean="0">
                <a:solidFill>
                  <a:schemeClr val="bg1"/>
                </a:solidFill>
              </a:rPr>
              <a:t>O.Schatt</a:t>
            </a:r>
            <a:r>
              <a:rPr lang="de-CH" sz="1400" dirty="0" smtClean="0">
                <a:solidFill>
                  <a:schemeClr val="bg1"/>
                </a:solidFill>
              </a:rPr>
              <a:t>. </a:t>
            </a:r>
            <a:r>
              <a:rPr lang="de-CH" sz="1400" dirty="0">
                <a:solidFill>
                  <a:schemeClr val="bg1"/>
                </a:solidFill>
              </a:rPr>
              <a:t>Attila </a:t>
            </a:r>
            <a:r>
              <a:rPr lang="de-CH" sz="1400" dirty="0" smtClean="0">
                <a:solidFill>
                  <a:schemeClr val="bg1"/>
                </a:solidFill>
              </a:rPr>
              <a:t>Loos</a:t>
            </a:r>
            <a:endParaRPr lang="de-CH" sz="1400" dirty="0">
              <a:solidFill>
                <a:schemeClr val="bg1"/>
              </a:solidFill>
            </a:endParaRPr>
          </a:p>
          <a:p>
            <a:pPr>
              <a:spcBef>
                <a:spcPts val="600"/>
              </a:spcBef>
            </a:pPr>
            <a:r>
              <a:rPr lang="de-CH" sz="1400" dirty="0">
                <a:solidFill>
                  <a:schemeClr val="bg1"/>
                </a:solidFill>
              </a:rPr>
              <a:t>Project Team at </a:t>
            </a:r>
            <a:r>
              <a:rPr lang="de-CH" sz="1400" b="1" dirty="0" smtClean="0">
                <a:solidFill>
                  <a:schemeClr val="bg1"/>
                </a:solidFill>
              </a:rPr>
              <a:t>WMO</a:t>
            </a:r>
            <a:r>
              <a:rPr lang="de-CH" sz="1400" dirty="0" smtClean="0">
                <a:solidFill>
                  <a:schemeClr val="bg1"/>
                </a:solidFill>
              </a:rPr>
              <a:t> (</a:t>
            </a:r>
            <a:r>
              <a:rPr lang="de-CH" sz="1400" dirty="0" err="1" smtClean="0">
                <a:solidFill>
                  <a:schemeClr val="bg1"/>
                </a:solidFill>
              </a:rPr>
              <a:t>current</a:t>
            </a:r>
            <a:r>
              <a:rPr lang="de-CH" sz="1400" dirty="0" smtClean="0">
                <a:solidFill>
                  <a:schemeClr val="bg1"/>
                </a:solidFill>
              </a:rPr>
              <a:t>). F </a:t>
            </a:r>
            <a:r>
              <a:rPr lang="de-CH" sz="1400" dirty="0" err="1" smtClean="0">
                <a:solidFill>
                  <a:schemeClr val="bg1"/>
                </a:solidFill>
              </a:rPr>
              <a:t>Belda</a:t>
            </a:r>
            <a:r>
              <a:rPr lang="de-CH" sz="1400" dirty="0" smtClean="0">
                <a:solidFill>
                  <a:schemeClr val="bg1"/>
                </a:solidFill>
              </a:rPr>
              <a:t>, </a:t>
            </a:r>
            <a:r>
              <a:rPr lang="de-CH" sz="1400" dirty="0">
                <a:solidFill>
                  <a:schemeClr val="bg1"/>
                </a:solidFill>
              </a:rPr>
              <a:t>LP </a:t>
            </a:r>
            <a:r>
              <a:rPr lang="de-CH" sz="1400" dirty="0" err="1">
                <a:solidFill>
                  <a:schemeClr val="bg1"/>
                </a:solidFill>
              </a:rPr>
              <a:t>Riishojgaard</a:t>
            </a:r>
            <a:r>
              <a:rPr lang="de-CH" sz="1400" dirty="0" smtClean="0">
                <a:solidFill>
                  <a:schemeClr val="bg1"/>
                </a:solidFill>
              </a:rPr>
              <a:t>, </a:t>
            </a:r>
            <a:r>
              <a:rPr lang="de-CH" sz="1400" dirty="0">
                <a:solidFill>
                  <a:schemeClr val="bg1"/>
                </a:solidFill>
              </a:rPr>
              <a:t>T </a:t>
            </a:r>
            <a:r>
              <a:rPr lang="de-CH" sz="1400" dirty="0" err="1">
                <a:solidFill>
                  <a:schemeClr val="bg1"/>
                </a:solidFill>
              </a:rPr>
              <a:t>Pröscholdt</a:t>
            </a:r>
            <a:endParaRPr lang="de-CH" sz="1400" dirty="0">
              <a:solidFill>
                <a:schemeClr val="bg1"/>
              </a:solidFill>
            </a:endParaRPr>
          </a:p>
          <a:p>
            <a:pPr>
              <a:spcBef>
                <a:spcPts val="600"/>
              </a:spcBef>
            </a:pPr>
            <a:r>
              <a:rPr lang="de-CH" sz="1400" dirty="0">
                <a:solidFill>
                  <a:schemeClr val="bg1"/>
                </a:solidFill>
              </a:rPr>
              <a:t>Project Team at </a:t>
            </a:r>
            <a:r>
              <a:rPr lang="de-CH" sz="1400" b="1" dirty="0">
                <a:solidFill>
                  <a:schemeClr val="bg1"/>
                </a:solidFill>
              </a:rPr>
              <a:t>European </a:t>
            </a:r>
            <a:r>
              <a:rPr lang="de-CH" sz="1400" b="1" dirty="0" smtClean="0">
                <a:solidFill>
                  <a:schemeClr val="bg1"/>
                </a:solidFill>
              </a:rPr>
              <a:t>Dynamics</a:t>
            </a:r>
            <a:r>
              <a:rPr lang="de-CH" sz="1400" dirty="0" smtClean="0">
                <a:solidFill>
                  <a:schemeClr val="bg1"/>
                </a:solidFill>
              </a:rPr>
              <a:t> (</a:t>
            </a:r>
            <a:r>
              <a:rPr lang="de-CH" sz="1400" dirty="0" err="1" smtClean="0">
                <a:solidFill>
                  <a:schemeClr val="bg1"/>
                </a:solidFill>
              </a:rPr>
              <a:t>current</a:t>
            </a:r>
            <a:r>
              <a:rPr lang="de-CH" sz="1400" dirty="0" smtClean="0">
                <a:solidFill>
                  <a:schemeClr val="bg1"/>
                </a:solidFill>
              </a:rPr>
              <a:t>). T </a:t>
            </a:r>
            <a:r>
              <a:rPr lang="de-CH" sz="1400" dirty="0" err="1">
                <a:solidFill>
                  <a:schemeClr val="bg1"/>
                </a:solidFill>
              </a:rPr>
              <a:t>Galousis</a:t>
            </a:r>
            <a:r>
              <a:rPr lang="de-CH" sz="1400" dirty="0" smtClean="0">
                <a:solidFill>
                  <a:schemeClr val="bg1"/>
                </a:solidFill>
              </a:rPr>
              <a:t>, </a:t>
            </a:r>
            <a:r>
              <a:rPr lang="de-CH" sz="1400" dirty="0">
                <a:solidFill>
                  <a:schemeClr val="bg1"/>
                </a:solidFill>
              </a:rPr>
              <a:t>M </a:t>
            </a:r>
            <a:r>
              <a:rPr lang="de-CH" sz="1400" dirty="0" err="1">
                <a:solidFill>
                  <a:schemeClr val="bg1"/>
                </a:solidFill>
              </a:rPr>
              <a:t>Ulmann</a:t>
            </a:r>
            <a:r>
              <a:rPr lang="de-CH" sz="1400" dirty="0">
                <a:solidFill>
                  <a:schemeClr val="bg1"/>
                </a:solidFill>
              </a:rPr>
              <a:t>, L Christou, N </a:t>
            </a:r>
            <a:r>
              <a:rPr lang="de-CH" sz="1400" dirty="0" err="1">
                <a:solidFill>
                  <a:schemeClr val="bg1"/>
                </a:solidFill>
              </a:rPr>
              <a:t>Pappa</a:t>
            </a:r>
            <a:r>
              <a:rPr lang="de-CH" sz="1400" dirty="0">
                <a:solidFill>
                  <a:schemeClr val="bg1"/>
                </a:solidFill>
              </a:rPr>
              <a:t>, S </a:t>
            </a:r>
            <a:r>
              <a:rPr lang="de-CH" sz="1400" dirty="0" err="1">
                <a:solidFill>
                  <a:schemeClr val="bg1"/>
                </a:solidFill>
              </a:rPr>
              <a:t>Sklavos</a:t>
            </a:r>
            <a:r>
              <a:rPr lang="de-CH" sz="1400" dirty="0">
                <a:solidFill>
                  <a:schemeClr val="bg1"/>
                </a:solidFill>
              </a:rPr>
              <a:t>, …</a:t>
            </a:r>
          </a:p>
          <a:p>
            <a:pPr>
              <a:spcBef>
                <a:spcPts val="600"/>
              </a:spcBef>
            </a:pPr>
            <a:r>
              <a:rPr lang="de-CH" sz="1400" b="1" dirty="0" smtClean="0">
                <a:solidFill>
                  <a:schemeClr val="bg1"/>
                </a:solidFill>
              </a:rPr>
              <a:t>ICG-WIGOS</a:t>
            </a:r>
            <a:r>
              <a:rPr lang="de-CH" sz="1400" dirty="0" smtClean="0">
                <a:solidFill>
                  <a:schemeClr val="bg1"/>
                </a:solidFill>
              </a:rPr>
              <a:t>. S </a:t>
            </a:r>
            <a:r>
              <a:rPr lang="de-CH" sz="1400" dirty="0" err="1">
                <a:solidFill>
                  <a:schemeClr val="bg1"/>
                </a:solidFill>
              </a:rPr>
              <a:t>Barrell</a:t>
            </a:r>
            <a:r>
              <a:rPr lang="de-CH" sz="1400" dirty="0">
                <a:solidFill>
                  <a:schemeClr val="bg1"/>
                </a:solidFill>
              </a:rPr>
              <a:t>, B </a:t>
            </a:r>
            <a:r>
              <a:rPr lang="de-CH" sz="1400" dirty="0" err="1">
                <a:solidFill>
                  <a:schemeClr val="bg1"/>
                </a:solidFill>
              </a:rPr>
              <a:t>Calpini</a:t>
            </a:r>
            <a:r>
              <a:rPr lang="de-CH" sz="1400" dirty="0">
                <a:solidFill>
                  <a:schemeClr val="bg1"/>
                </a:solidFill>
              </a:rPr>
              <a:t>, …</a:t>
            </a:r>
          </a:p>
          <a:p>
            <a:r>
              <a:rPr lang="de-CH" sz="1400" b="1" dirty="0" smtClean="0">
                <a:solidFill>
                  <a:schemeClr val="bg1"/>
                </a:solidFill>
              </a:rPr>
              <a:t>TT-WMD</a:t>
            </a:r>
            <a:r>
              <a:rPr lang="de-CH" sz="1400" dirty="0" smtClean="0">
                <a:solidFill>
                  <a:schemeClr val="bg1"/>
                </a:solidFill>
              </a:rPr>
              <a:t>. (</a:t>
            </a:r>
            <a:r>
              <a:rPr lang="de-CH" sz="1400" dirty="0" err="1">
                <a:solidFill>
                  <a:schemeClr val="bg1"/>
                </a:solidFill>
              </a:rPr>
              <a:t>current</a:t>
            </a:r>
            <a:r>
              <a:rPr lang="de-CH" sz="1400" dirty="0">
                <a:solidFill>
                  <a:schemeClr val="bg1"/>
                </a:solidFill>
              </a:rPr>
              <a:t>) K Monnik, J Klausen, J </a:t>
            </a:r>
            <a:r>
              <a:rPr lang="de-CH" sz="1400" dirty="0" err="1">
                <a:solidFill>
                  <a:schemeClr val="bg1"/>
                </a:solidFill>
              </a:rPr>
              <a:t>Swaykos</a:t>
            </a:r>
            <a:r>
              <a:rPr lang="de-CH" sz="1400" dirty="0">
                <a:solidFill>
                  <a:schemeClr val="bg1"/>
                </a:solidFill>
              </a:rPr>
              <a:t>, T Boston</a:t>
            </a:r>
            <a:r>
              <a:rPr lang="de-CH" sz="1400" dirty="0" smtClean="0">
                <a:solidFill>
                  <a:schemeClr val="bg1"/>
                </a:solidFill>
              </a:rPr>
              <a:t>, </a:t>
            </a:r>
            <a:r>
              <a:rPr lang="de-CH" sz="1400" dirty="0">
                <a:solidFill>
                  <a:schemeClr val="bg1"/>
                </a:solidFill>
              </a:rPr>
              <a:t>E </a:t>
            </a:r>
            <a:r>
              <a:rPr lang="de-CH" sz="1400" dirty="0" err="1">
                <a:solidFill>
                  <a:schemeClr val="bg1"/>
                </a:solidFill>
              </a:rPr>
              <a:t>Büyükbas</a:t>
            </a:r>
            <a:r>
              <a:rPr lang="de-CH" sz="1400" dirty="0">
                <a:solidFill>
                  <a:schemeClr val="bg1"/>
                </a:solidFill>
              </a:rPr>
              <a:t>, </a:t>
            </a:r>
            <a:r>
              <a:rPr lang="de-CH" sz="1400" dirty="0" smtClean="0">
                <a:solidFill>
                  <a:schemeClr val="bg1"/>
                </a:solidFill>
              </a:rPr>
              <a:t>T </a:t>
            </a:r>
            <a:r>
              <a:rPr lang="de-CH" sz="1400" dirty="0">
                <a:solidFill>
                  <a:schemeClr val="bg1"/>
                </a:solidFill>
              </a:rPr>
              <a:t>Oakley</a:t>
            </a:r>
            <a:r>
              <a:rPr lang="de-CH" sz="1400" dirty="0" smtClean="0">
                <a:solidFill>
                  <a:schemeClr val="bg1"/>
                </a:solidFill>
              </a:rPr>
              <a:t>, </a:t>
            </a:r>
            <a:r>
              <a:rPr lang="de-CH" sz="1400" dirty="0">
                <a:solidFill>
                  <a:schemeClr val="bg1"/>
                </a:solidFill>
              </a:rPr>
              <a:t>D </a:t>
            </a:r>
            <a:r>
              <a:rPr lang="de-CH" sz="1400" dirty="0" err="1">
                <a:solidFill>
                  <a:schemeClr val="bg1"/>
                </a:solidFill>
              </a:rPr>
              <a:t>Lockett</a:t>
            </a:r>
            <a:r>
              <a:rPr lang="de-CH" sz="1400" dirty="0">
                <a:solidFill>
                  <a:schemeClr val="bg1"/>
                </a:solidFill>
              </a:rPr>
              <a:t>, L </a:t>
            </a:r>
            <a:r>
              <a:rPr lang="de-CH" sz="1400" dirty="0" err="1" smtClean="0">
                <a:solidFill>
                  <a:schemeClr val="bg1"/>
                </a:solidFill>
              </a:rPr>
              <a:t>Nunes</a:t>
            </a:r>
            <a:endParaRPr lang="de-CH" sz="1400" dirty="0">
              <a:solidFill>
                <a:schemeClr val="bg1"/>
              </a:solidFill>
            </a:endParaRPr>
          </a:p>
          <a:p>
            <a:r>
              <a:rPr lang="de-CH" sz="1400" b="1" dirty="0" smtClean="0">
                <a:solidFill>
                  <a:schemeClr val="bg1"/>
                </a:solidFill>
              </a:rPr>
              <a:t>IPET-MDRD</a:t>
            </a:r>
            <a:r>
              <a:rPr lang="de-CH" sz="1400" dirty="0" smtClean="0">
                <a:solidFill>
                  <a:schemeClr val="bg1"/>
                </a:solidFill>
              </a:rPr>
              <a:t>. D </a:t>
            </a:r>
            <a:r>
              <a:rPr lang="de-CH" sz="1400" dirty="0">
                <a:solidFill>
                  <a:schemeClr val="bg1"/>
                </a:solidFill>
              </a:rPr>
              <a:t>Lowe, J Tandy, …</a:t>
            </a:r>
          </a:p>
          <a:p>
            <a:pPr>
              <a:spcBef>
                <a:spcPts val="600"/>
              </a:spcBef>
            </a:pPr>
            <a:r>
              <a:rPr lang="de-CH" sz="1400" b="1" dirty="0">
                <a:solidFill>
                  <a:schemeClr val="bg1"/>
                </a:solidFill>
              </a:rPr>
              <a:t>JCOMMOPS</a:t>
            </a:r>
            <a:r>
              <a:rPr lang="de-CH" sz="1400" dirty="0">
                <a:solidFill>
                  <a:schemeClr val="bg1"/>
                </a:solidFill>
              </a:rPr>
              <a:t>, </a:t>
            </a:r>
            <a:r>
              <a:rPr lang="de-CH" sz="1400" b="1" dirty="0">
                <a:solidFill>
                  <a:schemeClr val="bg1"/>
                </a:solidFill>
              </a:rPr>
              <a:t>GAW WDCs</a:t>
            </a:r>
            <a:r>
              <a:rPr lang="de-CH" sz="1400" dirty="0" smtClean="0">
                <a:solidFill>
                  <a:schemeClr val="bg1"/>
                </a:solidFill>
              </a:rPr>
              <a:t>, </a:t>
            </a:r>
            <a:r>
              <a:rPr lang="de-CH" sz="1400" b="1" dirty="0">
                <a:solidFill>
                  <a:schemeClr val="bg1"/>
                </a:solidFill>
              </a:rPr>
              <a:t>ET-WDC</a:t>
            </a:r>
            <a:r>
              <a:rPr lang="de-CH" sz="1400" dirty="0">
                <a:solidFill>
                  <a:schemeClr val="bg1"/>
                </a:solidFill>
              </a:rPr>
              <a:t>, </a:t>
            </a:r>
            <a:r>
              <a:rPr lang="de-CH" sz="1400" dirty="0" smtClean="0">
                <a:solidFill>
                  <a:schemeClr val="bg1"/>
                </a:solidFill>
              </a:rPr>
              <a:t>…</a:t>
            </a:r>
            <a:endParaRPr lang="de-CH" sz="1400" dirty="0">
              <a:solidFill>
                <a:schemeClr val="bg1"/>
              </a:solidFill>
            </a:endParaRPr>
          </a:p>
        </p:txBody>
      </p:sp>
      <p:pic>
        <p:nvPicPr>
          <p:cNvPr id="5" name="Picture 2" descr="http://www.teamworkandleadership.com/wp-content/uploads/2015/02/teamwork-story-teamwork-makes-the-dreamwork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9721750">
            <a:off x="1590398" y="890746"/>
            <a:ext cx="1166364" cy="1005665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 rot="19768426">
            <a:off x="1354165" y="1848758"/>
            <a:ext cx="25483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b="1" dirty="0" err="1" smtClean="0">
                <a:solidFill>
                  <a:schemeClr val="bg1"/>
                </a:solidFill>
              </a:rPr>
              <a:t>You</a:t>
            </a:r>
            <a:r>
              <a:rPr lang="de-CH" b="1" dirty="0" smtClean="0">
                <a:solidFill>
                  <a:schemeClr val="bg1"/>
                </a:solidFill>
              </a:rPr>
              <a:t> &amp; </a:t>
            </a:r>
            <a:r>
              <a:rPr lang="de-CH" b="1" dirty="0" err="1" smtClean="0">
                <a:solidFill>
                  <a:schemeClr val="bg1"/>
                </a:solidFill>
              </a:rPr>
              <a:t>your</a:t>
            </a:r>
            <a:r>
              <a:rPr lang="de-CH" b="1" dirty="0" smtClean="0">
                <a:solidFill>
                  <a:schemeClr val="bg1"/>
                </a:solidFill>
              </a:rPr>
              <a:t> </a:t>
            </a:r>
            <a:r>
              <a:rPr lang="de-CH" b="1" dirty="0" err="1" smtClean="0">
                <a:solidFill>
                  <a:schemeClr val="bg1"/>
                </a:solidFill>
              </a:rPr>
              <a:t>organization</a:t>
            </a:r>
            <a:r>
              <a:rPr lang="de-CH" b="1" dirty="0" smtClean="0">
                <a:solidFill>
                  <a:schemeClr val="bg1"/>
                </a:solidFill>
              </a:rPr>
              <a:t>!</a:t>
            </a:r>
            <a:endParaRPr lang="en-US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228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 smtClean="0"/>
              <a:t>introduction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3634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CH" dirty="0" smtClean="0"/>
              <a:t>OSCAR/Surface initial </a:t>
            </a:r>
            <a:r>
              <a:rPr lang="de-CH" dirty="0" err="1" smtClean="0"/>
              <a:t>data</a:t>
            </a:r>
            <a:r>
              <a:rPr lang="de-CH" dirty="0" smtClean="0"/>
              <a:t> </a:t>
            </a:r>
            <a:r>
              <a:rPr lang="de-CH" dirty="0" err="1" smtClean="0"/>
              <a:t>integration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4330700"/>
            <a:ext cx="8229600" cy="1795463"/>
          </a:xfrm>
        </p:spPr>
        <p:txBody>
          <a:bodyPr>
            <a:normAutofit/>
          </a:bodyPr>
          <a:lstStyle/>
          <a:p>
            <a:r>
              <a:rPr lang="de-CH" sz="2800" dirty="0" err="1" smtClean="0"/>
              <a:t>Integrate</a:t>
            </a:r>
            <a:r>
              <a:rPr lang="de-CH" sz="2800" dirty="0" smtClean="0"/>
              <a:t> </a:t>
            </a:r>
            <a:r>
              <a:rPr lang="de-CH" sz="2800" dirty="0" err="1" smtClean="0"/>
              <a:t>first</a:t>
            </a:r>
            <a:r>
              <a:rPr lang="de-CH" sz="2800" dirty="0" smtClean="0"/>
              <a:t>, </a:t>
            </a:r>
            <a:r>
              <a:rPr lang="de-CH" sz="2800" dirty="0" err="1" smtClean="0"/>
              <a:t>then</a:t>
            </a:r>
            <a:r>
              <a:rPr lang="de-CH" sz="2800" dirty="0" smtClean="0"/>
              <a:t> </a:t>
            </a:r>
            <a:r>
              <a:rPr lang="de-CH" sz="2800" dirty="0" err="1" smtClean="0"/>
              <a:t>consolidate</a:t>
            </a:r>
            <a:endParaRPr lang="de-CH" sz="2800" dirty="0" smtClean="0"/>
          </a:p>
          <a:p>
            <a:r>
              <a:rPr lang="de-CH" sz="2800" dirty="0" smtClean="0"/>
              <a:t>Potential </a:t>
            </a:r>
            <a:r>
              <a:rPr lang="de-CH" sz="2800" dirty="0" err="1" smtClean="0"/>
              <a:t>duplicates</a:t>
            </a:r>
            <a:r>
              <a:rPr lang="de-CH" sz="2800" dirty="0" smtClean="0"/>
              <a:t> </a:t>
            </a:r>
            <a:r>
              <a:rPr lang="de-CH" sz="2800" dirty="0" err="1" smtClean="0"/>
              <a:t>between</a:t>
            </a:r>
            <a:r>
              <a:rPr lang="de-CH" sz="2800" dirty="0" smtClean="0"/>
              <a:t> </a:t>
            </a:r>
            <a:r>
              <a:rPr lang="de-CH" sz="2800" dirty="0" err="1" smtClean="0"/>
              <a:t>Vol</a:t>
            </a:r>
            <a:r>
              <a:rPr lang="de-CH" sz="2800" dirty="0" smtClean="0"/>
              <a:t> A, WRD, </a:t>
            </a:r>
            <a:r>
              <a:rPr lang="de-CH" sz="2800" dirty="0" err="1" smtClean="0"/>
              <a:t>and</a:t>
            </a:r>
            <a:r>
              <a:rPr lang="de-CH" sz="2800" dirty="0" smtClean="0"/>
              <a:t> GAW</a:t>
            </a:r>
            <a:endParaRPr lang="en-US" sz="2800" dirty="0" smtClean="0"/>
          </a:p>
          <a:p>
            <a:pPr lvl="1"/>
            <a:r>
              <a:rPr lang="de-CH" sz="2400" dirty="0" smtClean="0"/>
              <a:t>Members </a:t>
            </a:r>
            <a:r>
              <a:rPr lang="de-CH" sz="2400" dirty="0" err="1" smtClean="0"/>
              <a:t>only</a:t>
            </a:r>
            <a:r>
              <a:rPr lang="de-CH" sz="2400" dirty="0" smtClean="0"/>
              <a:t> </a:t>
            </a:r>
            <a:r>
              <a:rPr lang="de-CH" sz="2400" dirty="0" err="1" smtClean="0"/>
              <a:t>know</a:t>
            </a:r>
            <a:r>
              <a:rPr lang="de-CH" sz="2400" dirty="0" smtClean="0"/>
              <a:t> </a:t>
            </a:r>
            <a:r>
              <a:rPr lang="de-CH" sz="2400" dirty="0" err="1" smtClean="0"/>
              <a:t>what</a:t>
            </a:r>
            <a:r>
              <a:rPr lang="de-CH" sz="2400" dirty="0" smtClean="0"/>
              <a:t> </a:t>
            </a:r>
            <a:r>
              <a:rPr lang="de-CH" sz="2400" dirty="0" err="1" smtClean="0"/>
              <a:t>is</a:t>
            </a:r>
            <a:r>
              <a:rPr lang="de-CH" sz="2400" dirty="0" smtClean="0"/>
              <a:t> a </a:t>
            </a:r>
            <a:r>
              <a:rPr lang="de-CH" sz="2400" dirty="0" err="1" smtClean="0"/>
              <a:t>duplicate</a:t>
            </a:r>
            <a:endParaRPr lang="de-CH" sz="2400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0036" y="1612901"/>
            <a:ext cx="1610000" cy="126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951" y="1612901"/>
            <a:ext cx="1596977" cy="126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4144" y="1612901"/>
            <a:ext cx="1594286" cy="1260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7939" y="1612901"/>
            <a:ext cx="1603636" cy="126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Plus 1"/>
          <p:cNvSpPr/>
          <p:nvPr/>
        </p:nvSpPr>
        <p:spPr>
          <a:xfrm>
            <a:off x="2201132" y="2046051"/>
            <a:ext cx="393700" cy="393700"/>
          </a:xfrm>
          <a:prstGeom prst="mathPl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Equal 2"/>
          <p:cNvSpPr/>
          <p:nvPr/>
        </p:nvSpPr>
        <p:spPr>
          <a:xfrm>
            <a:off x="6653634" y="2033351"/>
            <a:ext cx="419100" cy="419100"/>
          </a:xfrm>
          <a:prstGeom prst="mathEqual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0" name="Plus 9"/>
          <p:cNvSpPr/>
          <p:nvPr/>
        </p:nvSpPr>
        <p:spPr>
          <a:xfrm>
            <a:off x="4435240" y="2046051"/>
            <a:ext cx="393700" cy="393700"/>
          </a:xfrm>
          <a:prstGeom prst="mathPl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509854" y="3015734"/>
            <a:ext cx="136120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de-CH" dirty="0" err="1"/>
              <a:t>Vol</a:t>
            </a:r>
            <a:r>
              <a:rPr lang="de-CH" dirty="0"/>
              <a:t> </a:t>
            </a:r>
            <a:r>
              <a:rPr lang="de-CH" dirty="0" smtClean="0"/>
              <a:t>A + WRD</a:t>
            </a:r>
          </a:p>
          <a:p>
            <a:pPr algn="ctr"/>
            <a:r>
              <a:rPr lang="de-CH" dirty="0" smtClean="0"/>
              <a:t>(«</a:t>
            </a:r>
            <a:r>
              <a:rPr lang="de-CH" dirty="0"/>
              <a:t>GOS») 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2969566" y="3015733"/>
            <a:ext cx="109094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de-CH" dirty="0" smtClean="0"/>
              <a:t>GAWSIS</a:t>
            </a:r>
          </a:p>
          <a:p>
            <a:pPr algn="ctr"/>
            <a:r>
              <a:rPr lang="de-CH" dirty="0" smtClean="0"/>
              <a:t>(«</a:t>
            </a:r>
            <a:r>
              <a:rPr lang="de-CH" dirty="0"/>
              <a:t>GAW») 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5089730" y="3015732"/>
            <a:ext cx="130311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de-CH" dirty="0" smtClean="0"/>
              <a:t>JCOMMOPS</a:t>
            </a:r>
          </a:p>
          <a:p>
            <a:pPr algn="ctr"/>
            <a:r>
              <a:rPr lang="de-CH" dirty="0" smtClean="0"/>
              <a:t>(«GOOS») 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7187939" y="3154231"/>
            <a:ext cx="1611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de-CH" dirty="0" smtClean="0"/>
              <a:t>OSCAR/Surface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3099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 smtClean="0"/>
              <a:t>Stations</a:t>
            </a:r>
            <a:r>
              <a:rPr lang="de-CH" dirty="0" smtClean="0"/>
              <a:t>, </a:t>
            </a:r>
            <a:r>
              <a:rPr lang="de-CH" dirty="0" err="1" smtClean="0"/>
              <a:t>Unite</a:t>
            </a:r>
            <a:r>
              <a:rPr lang="de-CH" dirty="0" smtClean="0"/>
              <a:t>!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3183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CH" dirty="0" err="1"/>
              <a:t>Speak</a:t>
            </a:r>
            <a:r>
              <a:rPr lang="de-CH" dirty="0"/>
              <a:t> </a:t>
            </a:r>
            <a:r>
              <a:rPr lang="de-CH" dirty="0" err="1"/>
              <a:t>to</a:t>
            </a:r>
            <a:r>
              <a:rPr lang="de-CH" dirty="0"/>
              <a:t> </a:t>
            </a:r>
            <a:r>
              <a:rPr lang="de-CH" dirty="0" err="1"/>
              <a:t>thy</a:t>
            </a:r>
            <a:r>
              <a:rPr lang="de-CH" dirty="0"/>
              <a:t> </a:t>
            </a:r>
            <a:r>
              <a:rPr lang="de-CH" dirty="0" err="1" smtClean="0"/>
              <a:t>neighbour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de-CH" dirty="0" err="1" smtClean="0"/>
              <a:t>Use</a:t>
            </a:r>
            <a:r>
              <a:rPr lang="de-CH" dirty="0" smtClean="0"/>
              <a:t> </a:t>
            </a:r>
            <a:r>
              <a:rPr lang="de-CH" dirty="0" err="1" smtClean="0"/>
              <a:t>existing</a:t>
            </a:r>
            <a:r>
              <a:rPr lang="de-CH" dirty="0" smtClean="0"/>
              <a:t> OSCAR </a:t>
            </a:r>
            <a:r>
              <a:rPr lang="de-CH" dirty="0" err="1" smtClean="0"/>
              <a:t>entries</a:t>
            </a:r>
            <a:r>
              <a:rPr lang="de-CH" dirty="0" smtClean="0"/>
              <a:t> </a:t>
            </a:r>
            <a:r>
              <a:rPr lang="de-CH" dirty="0" err="1" smtClean="0"/>
              <a:t>if</a:t>
            </a:r>
            <a:r>
              <a:rPr lang="de-CH" dirty="0" smtClean="0"/>
              <a:t> </a:t>
            </a:r>
            <a:r>
              <a:rPr lang="de-CH" dirty="0" err="1" smtClean="0"/>
              <a:t>possible</a:t>
            </a:r>
            <a:endParaRPr lang="de-CH" dirty="0" smtClean="0"/>
          </a:p>
          <a:p>
            <a:pPr lvl="1"/>
            <a:r>
              <a:rPr lang="de-CH" dirty="0" err="1" smtClean="0"/>
              <a:t>Don’t</a:t>
            </a:r>
            <a:r>
              <a:rPr lang="de-CH" dirty="0" smtClean="0"/>
              <a:t> </a:t>
            </a:r>
            <a:r>
              <a:rPr lang="de-CH" dirty="0" err="1" smtClean="0"/>
              <a:t>generate</a:t>
            </a:r>
            <a:r>
              <a:rPr lang="de-CH" dirty="0" smtClean="0"/>
              <a:t> </a:t>
            </a:r>
            <a:r>
              <a:rPr lang="de-CH" dirty="0" err="1" smtClean="0"/>
              <a:t>new</a:t>
            </a:r>
            <a:r>
              <a:rPr lang="de-CH" dirty="0" smtClean="0"/>
              <a:t> </a:t>
            </a:r>
            <a:r>
              <a:rPr lang="de-CH" dirty="0" err="1" smtClean="0"/>
              <a:t>stations</a:t>
            </a:r>
            <a:r>
              <a:rPr lang="de-CH" dirty="0" smtClean="0"/>
              <a:t> </a:t>
            </a:r>
            <a:r>
              <a:rPr lang="de-CH" dirty="0" err="1" smtClean="0"/>
              <a:t>unless</a:t>
            </a:r>
            <a:r>
              <a:rPr lang="de-CH" dirty="0" smtClean="0"/>
              <a:t> </a:t>
            </a:r>
            <a:r>
              <a:rPr lang="de-CH" dirty="0" err="1" smtClean="0"/>
              <a:t>there</a:t>
            </a:r>
            <a:r>
              <a:rPr lang="de-CH" dirty="0" smtClean="0"/>
              <a:t> </a:t>
            </a:r>
            <a:r>
              <a:rPr lang="de-CH" dirty="0" err="1" smtClean="0"/>
              <a:t>is</a:t>
            </a:r>
            <a:r>
              <a:rPr lang="de-CH" dirty="0" smtClean="0"/>
              <a:t> a </a:t>
            </a:r>
            <a:r>
              <a:rPr lang="de-CH" dirty="0" err="1" smtClean="0"/>
              <a:t>good</a:t>
            </a:r>
            <a:r>
              <a:rPr lang="de-CH" dirty="0" smtClean="0"/>
              <a:t> </a:t>
            </a:r>
            <a:r>
              <a:rPr lang="de-CH" dirty="0" err="1" smtClean="0"/>
              <a:t>reason</a:t>
            </a:r>
            <a:r>
              <a:rPr lang="de-CH" dirty="0" smtClean="0"/>
              <a:t>!</a:t>
            </a:r>
          </a:p>
          <a:p>
            <a:pPr lvl="1"/>
            <a:r>
              <a:rPr lang="de-CH" dirty="0" err="1" smtClean="0"/>
              <a:t>Several</a:t>
            </a:r>
            <a:r>
              <a:rPr lang="de-CH" dirty="0" smtClean="0"/>
              <a:t> </a:t>
            </a:r>
            <a:r>
              <a:rPr lang="de-CH" dirty="0" err="1" smtClean="0"/>
              <a:t>organizations</a:t>
            </a:r>
            <a:r>
              <a:rPr lang="de-CH" dirty="0" smtClean="0"/>
              <a:t> </a:t>
            </a:r>
            <a:r>
              <a:rPr lang="de-CH" dirty="0" err="1" smtClean="0"/>
              <a:t>can</a:t>
            </a:r>
            <a:r>
              <a:rPr lang="de-CH" dirty="0" smtClean="0"/>
              <a:t> </a:t>
            </a:r>
            <a:r>
              <a:rPr lang="de-CH" dirty="0" err="1" smtClean="0"/>
              <a:t>share</a:t>
            </a:r>
            <a:r>
              <a:rPr lang="de-CH" dirty="0" smtClean="0"/>
              <a:t> </a:t>
            </a:r>
            <a:r>
              <a:rPr lang="de-CH" dirty="0" err="1" smtClean="0"/>
              <a:t>the</a:t>
            </a:r>
            <a:r>
              <a:rPr lang="de-CH" dirty="0" smtClean="0"/>
              <a:t> same </a:t>
            </a:r>
            <a:r>
              <a:rPr lang="de-CH" dirty="0" err="1" smtClean="0"/>
              <a:t>observing</a:t>
            </a:r>
            <a:r>
              <a:rPr lang="de-CH" dirty="0" smtClean="0"/>
              <a:t> </a:t>
            </a:r>
            <a:r>
              <a:rPr lang="de-CH" dirty="0" err="1" smtClean="0"/>
              <a:t>facility</a:t>
            </a:r>
            <a:endParaRPr lang="de-CH" dirty="0" smtClean="0"/>
          </a:p>
          <a:p>
            <a:r>
              <a:rPr lang="de-CH" dirty="0" smtClean="0"/>
              <a:t>An </a:t>
            </a:r>
            <a:r>
              <a:rPr lang="de-CH" dirty="0" err="1" smtClean="0"/>
              <a:t>observing</a:t>
            </a:r>
            <a:r>
              <a:rPr lang="de-CH" dirty="0" smtClean="0"/>
              <a:t> </a:t>
            </a:r>
            <a:r>
              <a:rPr lang="de-CH" dirty="0" err="1" smtClean="0"/>
              <a:t>facility</a:t>
            </a:r>
            <a:r>
              <a:rPr lang="de-CH" dirty="0" smtClean="0"/>
              <a:t> </a:t>
            </a:r>
            <a:r>
              <a:rPr lang="de-CH" dirty="0" err="1" smtClean="0"/>
              <a:t>can</a:t>
            </a:r>
            <a:r>
              <a:rPr lang="de-CH" dirty="0" smtClean="0"/>
              <a:t> host </a:t>
            </a:r>
            <a:r>
              <a:rPr lang="de-CH" dirty="0" err="1" smtClean="0"/>
              <a:t>many</a:t>
            </a:r>
            <a:r>
              <a:rPr lang="de-CH" dirty="0" smtClean="0"/>
              <a:t> different </a:t>
            </a:r>
            <a:r>
              <a:rPr lang="de-CH" dirty="0" err="1" smtClean="0"/>
              <a:t>instruments</a:t>
            </a:r>
            <a:r>
              <a:rPr lang="de-CH" dirty="0" smtClean="0"/>
              <a:t> </a:t>
            </a:r>
            <a:r>
              <a:rPr lang="de-CH" dirty="0" err="1" smtClean="0"/>
              <a:t>and</a:t>
            </a:r>
            <a:r>
              <a:rPr lang="de-CH" dirty="0" smtClean="0"/>
              <a:t> </a:t>
            </a:r>
            <a:r>
              <a:rPr lang="de-CH" dirty="0" err="1" smtClean="0"/>
              <a:t>serve</a:t>
            </a:r>
            <a:r>
              <a:rPr lang="de-CH" dirty="0" smtClean="0"/>
              <a:t> </a:t>
            </a:r>
            <a:r>
              <a:rPr lang="de-CH" dirty="0" err="1" smtClean="0"/>
              <a:t>several</a:t>
            </a:r>
            <a:r>
              <a:rPr lang="de-CH" dirty="0" smtClean="0"/>
              <a:t> </a:t>
            </a:r>
            <a:r>
              <a:rPr lang="de-CH" dirty="0" err="1" smtClean="0"/>
              <a:t>programs</a:t>
            </a:r>
            <a:r>
              <a:rPr lang="de-CH" dirty="0" smtClean="0"/>
              <a:t> / </a:t>
            </a:r>
            <a:r>
              <a:rPr lang="de-CH" dirty="0" err="1" smtClean="0"/>
              <a:t>networks</a:t>
            </a:r>
            <a:endParaRPr lang="de-CH" dirty="0" smtClean="0"/>
          </a:p>
          <a:p>
            <a:pPr lvl="1"/>
            <a:r>
              <a:rPr lang="de-CH" dirty="0" smtClean="0"/>
              <a:t>Station </a:t>
            </a:r>
            <a:r>
              <a:rPr lang="de-CH" dirty="0" err="1" smtClean="0"/>
              <a:t>metadata</a:t>
            </a:r>
            <a:r>
              <a:rPr lang="de-CH" dirty="0" smtClean="0"/>
              <a:t> </a:t>
            </a:r>
            <a:r>
              <a:rPr lang="de-CH" dirty="0" err="1" smtClean="0"/>
              <a:t>should</a:t>
            </a:r>
            <a:r>
              <a:rPr lang="de-CH" dirty="0" smtClean="0"/>
              <a:t> </a:t>
            </a:r>
            <a:r>
              <a:rPr lang="de-CH" dirty="0" err="1" smtClean="0"/>
              <a:t>enable</a:t>
            </a:r>
            <a:r>
              <a:rPr lang="de-CH" dirty="0" smtClean="0"/>
              <a:t> </a:t>
            </a:r>
            <a:r>
              <a:rPr lang="de-CH" dirty="0" err="1" smtClean="0"/>
              <a:t>adequate</a:t>
            </a:r>
            <a:r>
              <a:rPr lang="de-CH" dirty="0" smtClean="0"/>
              <a:t> </a:t>
            </a:r>
            <a:r>
              <a:rPr lang="de-CH" dirty="0" err="1" smtClean="0"/>
              <a:t>use</a:t>
            </a:r>
            <a:r>
              <a:rPr lang="de-CH" dirty="0" smtClean="0"/>
              <a:t> </a:t>
            </a:r>
            <a:r>
              <a:rPr lang="de-CH" dirty="0" err="1" smtClean="0"/>
              <a:t>of</a:t>
            </a:r>
            <a:r>
              <a:rPr lang="de-CH" dirty="0" smtClean="0"/>
              <a:t> </a:t>
            </a:r>
            <a:r>
              <a:rPr lang="de-CH" dirty="0" err="1" smtClean="0"/>
              <a:t>observations</a:t>
            </a:r>
            <a:endParaRPr lang="de-CH" dirty="0" smtClean="0"/>
          </a:p>
          <a:p>
            <a:pPr lvl="1"/>
            <a:r>
              <a:rPr lang="de-CH" dirty="0" err="1" smtClean="0"/>
              <a:t>Various</a:t>
            </a:r>
            <a:r>
              <a:rPr lang="de-CH" dirty="0" smtClean="0"/>
              <a:t> different </a:t>
            </a:r>
            <a:r>
              <a:rPr lang="de-CH" dirty="0" err="1" smtClean="0"/>
              <a:t>observations</a:t>
            </a:r>
            <a:r>
              <a:rPr lang="de-CH" dirty="0" smtClean="0"/>
              <a:t> </a:t>
            </a:r>
            <a:r>
              <a:rPr lang="de-CH" dirty="0" err="1" smtClean="0"/>
              <a:t>can</a:t>
            </a:r>
            <a:r>
              <a:rPr lang="de-CH" dirty="0" smtClean="0"/>
              <a:t> </a:t>
            </a:r>
            <a:r>
              <a:rPr lang="de-CH" dirty="0" err="1" smtClean="0"/>
              <a:t>increase</a:t>
            </a:r>
            <a:r>
              <a:rPr lang="de-CH" dirty="0" smtClean="0"/>
              <a:t> </a:t>
            </a:r>
            <a:r>
              <a:rPr lang="de-CH" dirty="0" err="1" smtClean="0"/>
              <a:t>the</a:t>
            </a:r>
            <a:r>
              <a:rPr lang="de-CH" dirty="0" smtClean="0"/>
              <a:t> </a:t>
            </a:r>
            <a:r>
              <a:rPr lang="de-CH" dirty="0" err="1" smtClean="0"/>
              <a:t>value</a:t>
            </a:r>
            <a:r>
              <a:rPr lang="de-CH" dirty="0" smtClean="0"/>
              <a:t> </a:t>
            </a:r>
            <a:r>
              <a:rPr lang="de-CH" dirty="0" err="1" smtClean="0"/>
              <a:t>of</a:t>
            </a:r>
            <a:r>
              <a:rPr lang="de-CH" dirty="0" smtClean="0"/>
              <a:t> </a:t>
            </a:r>
            <a:r>
              <a:rPr lang="de-CH" dirty="0" err="1" smtClean="0"/>
              <a:t>each</a:t>
            </a:r>
            <a:r>
              <a:rPr lang="de-CH" dirty="0" smtClean="0"/>
              <a:t>, so </a:t>
            </a:r>
            <a:r>
              <a:rPr lang="de-CH" dirty="0" err="1" smtClean="0"/>
              <a:t>documenting</a:t>
            </a:r>
            <a:r>
              <a:rPr lang="de-CH" dirty="0" smtClean="0"/>
              <a:t> </a:t>
            </a:r>
            <a:r>
              <a:rPr lang="de-CH" dirty="0" err="1" smtClean="0"/>
              <a:t>them</a:t>
            </a:r>
            <a:r>
              <a:rPr lang="de-CH" dirty="0" smtClean="0"/>
              <a:t> in </a:t>
            </a:r>
            <a:r>
              <a:rPr lang="de-CH" dirty="0" err="1" smtClean="0"/>
              <a:t>one</a:t>
            </a:r>
            <a:r>
              <a:rPr lang="de-CH" dirty="0" smtClean="0"/>
              <a:t> </a:t>
            </a:r>
            <a:r>
              <a:rPr lang="de-CH" dirty="0" err="1" smtClean="0"/>
              <a:t>place</a:t>
            </a:r>
            <a:r>
              <a:rPr lang="de-CH" dirty="0" smtClean="0"/>
              <a:t> </a:t>
            </a:r>
            <a:r>
              <a:rPr lang="de-CH" dirty="0" err="1" smtClean="0"/>
              <a:t>is</a:t>
            </a:r>
            <a:r>
              <a:rPr lang="de-CH" dirty="0" smtClean="0"/>
              <a:t> </a:t>
            </a:r>
            <a:r>
              <a:rPr lang="de-CH" dirty="0" err="1" smtClean="0"/>
              <a:t>good</a:t>
            </a:r>
            <a:r>
              <a:rPr lang="de-CH" dirty="0" smtClean="0"/>
              <a:t> </a:t>
            </a:r>
            <a:r>
              <a:rPr lang="de-CH" dirty="0" err="1" smtClean="0"/>
              <a:t>practice</a:t>
            </a:r>
            <a:endParaRPr lang="de-CH" dirty="0" smtClean="0"/>
          </a:p>
          <a:p>
            <a:r>
              <a:rPr lang="de-CH" dirty="0" smtClean="0"/>
              <a:t>More </a:t>
            </a:r>
            <a:r>
              <a:rPr lang="de-CH" dirty="0" err="1" smtClean="0"/>
              <a:t>stations</a:t>
            </a:r>
            <a:r>
              <a:rPr lang="de-CH" dirty="0" smtClean="0"/>
              <a:t> </a:t>
            </a:r>
            <a:r>
              <a:rPr lang="de-CH" dirty="0" err="1" smtClean="0"/>
              <a:t>only</a:t>
            </a:r>
            <a:r>
              <a:rPr lang="de-CH" dirty="0" smtClean="0"/>
              <a:t> </a:t>
            </a:r>
            <a:r>
              <a:rPr lang="de-CH" dirty="0" err="1" smtClean="0"/>
              <a:t>mean</a:t>
            </a:r>
            <a:r>
              <a:rPr lang="de-CH" dirty="0" smtClean="0"/>
              <a:t> </a:t>
            </a:r>
            <a:r>
              <a:rPr lang="de-CH" dirty="0" err="1" smtClean="0"/>
              <a:t>more</a:t>
            </a:r>
            <a:r>
              <a:rPr lang="de-CH" dirty="0" smtClean="0"/>
              <a:t> </a:t>
            </a:r>
            <a:r>
              <a:rPr lang="de-CH" dirty="0" err="1" smtClean="0"/>
              <a:t>work</a:t>
            </a:r>
            <a:r>
              <a:rPr lang="de-CH" dirty="0" smtClean="0"/>
              <a:t>!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77907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 smtClean="0"/>
              <a:t>Example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600200"/>
            <a:ext cx="6362700" cy="4525963"/>
          </a:xfrm>
        </p:spPr>
        <p:txBody>
          <a:bodyPr>
            <a:normAutofit fontScale="92500" lnSpcReduction="10000"/>
          </a:bodyPr>
          <a:lstStyle/>
          <a:p>
            <a:r>
              <a:rPr lang="de-CH" sz="2400" dirty="0" smtClean="0"/>
              <a:t>A: ZUGSPITZE (</a:t>
            </a:r>
            <a:r>
              <a:rPr lang="en-US" sz="2400" dirty="0" smtClean="0"/>
              <a:t>0-20000-0-10961)</a:t>
            </a:r>
          </a:p>
          <a:p>
            <a:pPr lvl="1"/>
            <a:r>
              <a:rPr lang="en-US" sz="2000" dirty="0"/>
              <a:t>47.4222222222°N, 10.9866666667°E, </a:t>
            </a:r>
            <a:r>
              <a:rPr lang="en-US" sz="2000" dirty="0" smtClean="0"/>
              <a:t>2964m</a:t>
            </a:r>
          </a:p>
          <a:p>
            <a:r>
              <a:rPr lang="de-CH" sz="2400" dirty="0" smtClean="0"/>
              <a:t>B: Zugspitze-</a:t>
            </a:r>
            <a:r>
              <a:rPr lang="de-CH" sz="2400" dirty="0" err="1" smtClean="0"/>
              <a:t>Schneefernerhaus</a:t>
            </a:r>
            <a:r>
              <a:rPr lang="de-CH" sz="2400" dirty="0" smtClean="0"/>
              <a:t> (</a:t>
            </a:r>
            <a:r>
              <a:rPr lang="en-US" sz="2400" dirty="0" smtClean="0"/>
              <a:t>0-20008-0-ZSF</a:t>
            </a:r>
            <a:r>
              <a:rPr lang="de-CH" sz="2400" dirty="0" smtClean="0"/>
              <a:t>)</a:t>
            </a:r>
          </a:p>
          <a:p>
            <a:pPr lvl="1"/>
            <a:r>
              <a:rPr lang="en-US" sz="2000" dirty="0" smtClean="0"/>
              <a:t>47.4165°N, 10.97964°E, 2671m</a:t>
            </a:r>
          </a:p>
          <a:p>
            <a:r>
              <a:rPr lang="de-CH" sz="2400" dirty="0" smtClean="0"/>
              <a:t>C: Zugspitze-Gipfel (</a:t>
            </a:r>
            <a:r>
              <a:rPr lang="en-US" sz="2400" dirty="0"/>
              <a:t>0-20008-0-ZUG</a:t>
            </a:r>
            <a:r>
              <a:rPr lang="de-CH" sz="2400" dirty="0" smtClean="0"/>
              <a:t>)</a:t>
            </a:r>
          </a:p>
          <a:p>
            <a:pPr lvl="1"/>
            <a:r>
              <a:rPr lang="en-US" sz="2000" dirty="0"/>
              <a:t>47.421075°N, 10.985896°E, </a:t>
            </a:r>
            <a:r>
              <a:rPr lang="en-US" sz="2000" dirty="0" smtClean="0"/>
              <a:t>2962m</a:t>
            </a:r>
          </a:p>
          <a:p>
            <a:pPr lvl="1"/>
            <a:endParaRPr lang="de-CH" sz="2000" dirty="0"/>
          </a:p>
          <a:p>
            <a:r>
              <a:rPr lang="de-CH" sz="2400" dirty="0" smtClean="0">
                <a:sym typeface="Wingdings" panose="05000000000000000000" pitchFamily="2" charset="2"/>
              </a:rPr>
              <a:t>A </a:t>
            </a:r>
            <a:r>
              <a:rPr lang="de-CH" sz="2400" dirty="0" err="1" smtClean="0">
                <a:sym typeface="Wingdings" panose="05000000000000000000" pitchFamily="2" charset="2"/>
              </a:rPr>
              <a:t>and</a:t>
            </a:r>
            <a:r>
              <a:rPr lang="de-CH" sz="2400" dirty="0" smtClean="0">
                <a:sym typeface="Wingdings" panose="05000000000000000000" pitchFamily="2" charset="2"/>
              </a:rPr>
              <a:t> C </a:t>
            </a:r>
            <a:r>
              <a:rPr lang="de-CH" sz="2400" dirty="0" err="1" smtClean="0">
                <a:sym typeface="Wingdings" panose="05000000000000000000" pitchFamily="2" charset="2"/>
              </a:rPr>
              <a:t>are</a:t>
            </a:r>
            <a:r>
              <a:rPr lang="de-CH" sz="2400" dirty="0" smtClean="0">
                <a:sym typeface="Wingdings" panose="05000000000000000000" pitchFamily="2" charset="2"/>
              </a:rPr>
              <a:t> </a:t>
            </a:r>
            <a:r>
              <a:rPr lang="de-CH" sz="2400" dirty="0" err="1" smtClean="0">
                <a:sym typeface="Wingdings" panose="05000000000000000000" pitchFamily="2" charset="2"/>
              </a:rPr>
              <a:t>the</a:t>
            </a:r>
            <a:r>
              <a:rPr lang="de-CH" sz="2400" dirty="0" smtClean="0">
                <a:sym typeface="Wingdings" panose="05000000000000000000" pitchFamily="2" charset="2"/>
              </a:rPr>
              <a:t> same </a:t>
            </a:r>
            <a:r>
              <a:rPr lang="de-CH" sz="2400" dirty="0" err="1" smtClean="0">
                <a:sym typeface="Wingdings" panose="05000000000000000000" pitchFamily="2" charset="2"/>
              </a:rPr>
              <a:t>station</a:t>
            </a:r>
            <a:r>
              <a:rPr lang="de-CH" sz="2400" dirty="0" smtClean="0">
                <a:sym typeface="Wingdings" panose="05000000000000000000" pitchFamily="2" charset="2"/>
              </a:rPr>
              <a:t> </a:t>
            </a:r>
            <a:r>
              <a:rPr lang="de-CH" sz="2400" dirty="0" err="1" smtClean="0">
                <a:sym typeface="Wingdings" panose="05000000000000000000" pitchFamily="2" charset="2"/>
              </a:rPr>
              <a:t>and</a:t>
            </a:r>
            <a:r>
              <a:rPr lang="de-CH" sz="2400" dirty="0" smtClean="0">
                <a:sym typeface="Wingdings" panose="05000000000000000000" pitchFamily="2" charset="2"/>
              </a:rPr>
              <a:t> </a:t>
            </a:r>
            <a:r>
              <a:rPr lang="de-CH" sz="2400" dirty="0" err="1" smtClean="0">
                <a:sym typeface="Wingdings" panose="05000000000000000000" pitchFamily="2" charset="2"/>
              </a:rPr>
              <a:t>could</a:t>
            </a:r>
            <a:r>
              <a:rPr lang="de-CH" sz="2400" dirty="0" smtClean="0">
                <a:sym typeface="Wingdings" panose="05000000000000000000" pitchFamily="2" charset="2"/>
              </a:rPr>
              <a:t> </a:t>
            </a:r>
            <a:r>
              <a:rPr lang="de-CH" sz="2400" dirty="0" err="1" smtClean="0">
                <a:sym typeface="Wingdings" panose="05000000000000000000" pitchFamily="2" charset="2"/>
              </a:rPr>
              <a:t>be</a:t>
            </a:r>
            <a:r>
              <a:rPr lang="de-CH" sz="2400" dirty="0" smtClean="0">
                <a:sym typeface="Wingdings" panose="05000000000000000000" pitchFamily="2" charset="2"/>
              </a:rPr>
              <a:t> </a:t>
            </a:r>
            <a:r>
              <a:rPr lang="de-CH" sz="2400" dirty="0" err="1" smtClean="0">
                <a:sym typeface="Wingdings" panose="05000000000000000000" pitchFamily="2" charset="2"/>
              </a:rPr>
              <a:t>consolidated</a:t>
            </a:r>
            <a:endParaRPr lang="de-CH" sz="2400" dirty="0" smtClean="0">
              <a:sym typeface="Wingdings" panose="05000000000000000000" pitchFamily="2" charset="2"/>
            </a:endParaRPr>
          </a:p>
          <a:p>
            <a:r>
              <a:rPr lang="de-CH" sz="2400" dirty="0" smtClean="0">
                <a:sym typeface="Wingdings" panose="05000000000000000000" pitchFamily="2" charset="2"/>
              </a:rPr>
              <a:t>Horizontal </a:t>
            </a:r>
            <a:r>
              <a:rPr lang="de-CH" sz="2400" dirty="0" err="1" smtClean="0">
                <a:sym typeface="Wingdings" panose="05000000000000000000" pitchFamily="2" charset="2"/>
              </a:rPr>
              <a:t>distance</a:t>
            </a:r>
            <a:r>
              <a:rPr lang="de-CH" sz="2400" dirty="0" smtClean="0">
                <a:sym typeface="Wingdings" panose="05000000000000000000" pitchFamily="2" charset="2"/>
              </a:rPr>
              <a:t> </a:t>
            </a:r>
            <a:r>
              <a:rPr lang="de-CH" sz="2400" dirty="0" err="1" smtClean="0">
                <a:sym typeface="Wingdings" panose="05000000000000000000" pitchFamily="2" charset="2"/>
              </a:rPr>
              <a:t>of</a:t>
            </a:r>
            <a:r>
              <a:rPr lang="de-CH" sz="2400" dirty="0" smtClean="0">
                <a:sym typeface="Wingdings" panose="05000000000000000000" pitchFamily="2" charset="2"/>
              </a:rPr>
              <a:t> ca. 650 m </a:t>
            </a:r>
            <a:r>
              <a:rPr lang="de-CH" sz="2400" dirty="0" err="1" smtClean="0">
                <a:sym typeface="Wingdings" panose="05000000000000000000" pitchFamily="2" charset="2"/>
              </a:rPr>
              <a:t>between</a:t>
            </a:r>
            <a:r>
              <a:rPr lang="de-CH" sz="2400" dirty="0" smtClean="0">
                <a:sym typeface="Wingdings" panose="05000000000000000000" pitchFamily="2" charset="2"/>
              </a:rPr>
              <a:t> A/C </a:t>
            </a:r>
            <a:r>
              <a:rPr lang="de-CH" sz="2400" dirty="0" err="1" smtClean="0">
                <a:sym typeface="Wingdings" panose="05000000000000000000" pitchFamily="2" charset="2"/>
              </a:rPr>
              <a:t>and</a:t>
            </a:r>
            <a:r>
              <a:rPr lang="de-CH" sz="2400" dirty="0" smtClean="0">
                <a:sym typeface="Wingdings" panose="05000000000000000000" pitchFamily="2" charset="2"/>
              </a:rPr>
              <a:t> B </a:t>
            </a:r>
            <a:r>
              <a:rPr lang="de-CH" sz="2400" dirty="0" err="1" smtClean="0">
                <a:sym typeface="Wingdings" panose="05000000000000000000" pitchFamily="2" charset="2"/>
              </a:rPr>
              <a:t>might</a:t>
            </a:r>
            <a:r>
              <a:rPr lang="de-CH" sz="2400" dirty="0" smtClean="0">
                <a:sym typeface="Wingdings" panose="05000000000000000000" pitchFamily="2" charset="2"/>
              </a:rPr>
              <a:t> not </a:t>
            </a:r>
            <a:r>
              <a:rPr lang="de-CH" sz="2400" dirty="0" err="1" smtClean="0">
                <a:sym typeface="Wingdings" panose="05000000000000000000" pitchFamily="2" charset="2"/>
              </a:rPr>
              <a:t>warrant</a:t>
            </a:r>
            <a:r>
              <a:rPr lang="de-CH" sz="2400" dirty="0" smtClean="0">
                <a:sym typeface="Wingdings" panose="05000000000000000000" pitchFamily="2" charset="2"/>
              </a:rPr>
              <a:t> 2 different </a:t>
            </a:r>
            <a:r>
              <a:rPr lang="de-CH" sz="2400" dirty="0" err="1" smtClean="0">
                <a:sym typeface="Wingdings" panose="05000000000000000000" pitchFamily="2" charset="2"/>
              </a:rPr>
              <a:t>station</a:t>
            </a:r>
            <a:r>
              <a:rPr lang="de-CH" sz="2400" dirty="0" smtClean="0">
                <a:sym typeface="Wingdings" panose="05000000000000000000" pitchFamily="2" charset="2"/>
              </a:rPr>
              <a:t> </a:t>
            </a:r>
            <a:r>
              <a:rPr lang="de-CH" sz="2400" dirty="0" err="1" smtClean="0">
                <a:sym typeface="Wingdings" panose="05000000000000000000" pitchFamily="2" charset="2"/>
              </a:rPr>
              <a:t>entries</a:t>
            </a:r>
            <a:r>
              <a:rPr lang="de-CH" sz="2400" dirty="0" smtClean="0">
                <a:sym typeface="Wingdings" panose="05000000000000000000" pitchFamily="2" charset="2"/>
              </a:rPr>
              <a:t> … but due </a:t>
            </a:r>
            <a:r>
              <a:rPr lang="de-CH" sz="2400" dirty="0" err="1" smtClean="0">
                <a:sym typeface="Wingdings" panose="05000000000000000000" pitchFamily="2" charset="2"/>
              </a:rPr>
              <a:t>to</a:t>
            </a:r>
            <a:r>
              <a:rPr lang="de-CH" sz="2400" dirty="0" smtClean="0">
                <a:sym typeface="Wingdings" panose="05000000000000000000" pitchFamily="2" charset="2"/>
              </a:rPr>
              <a:t> </a:t>
            </a:r>
            <a:r>
              <a:rPr lang="de-CH" sz="2400" dirty="0" err="1" smtClean="0">
                <a:sym typeface="Wingdings" panose="05000000000000000000" pitchFamily="2" charset="2"/>
              </a:rPr>
              <a:t>the</a:t>
            </a:r>
            <a:r>
              <a:rPr lang="de-CH" sz="2400" dirty="0" smtClean="0">
                <a:sym typeface="Wingdings" panose="05000000000000000000" pitchFamily="2" charset="2"/>
              </a:rPr>
              <a:t> alpine </a:t>
            </a:r>
            <a:r>
              <a:rPr lang="de-CH" sz="2400" dirty="0" err="1" smtClean="0">
                <a:sym typeface="Wingdings" panose="05000000000000000000" pitchFamily="2" charset="2"/>
              </a:rPr>
              <a:t>setting</a:t>
            </a:r>
            <a:r>
              <a:rPr lang="de-CH" sz="2400" dirty="0" smtClean="0">
                <a:sym typeface="Wingdings" panose="05000000000000000000" pitchFamily="2" charset="2"/>
              </a:rPr>
              <a:t>, </a:t>
            </a:r>
            <a:r>
              <a:rPr lang="de-CH" sz="2400" dirty="0" err="1" smtClean="0">
                <a:sym typeface="Wingdings" panose="05000000000000000000" pitchFamily="2" charset="2"/>
              </a:rPr>
              <a:t>the</a:t>
            </a:r>
            <a:r>
              <a:rPr lang="de-CH" sz="2400" dirty="0" smtClean="0">
                <a:sym typeface="Wingdings" panose="05000000000000000000" pitchFamily="2" charset="2"/>
              </a:rPr>
              <a:t> </a:t>
            </a:r>
            <a:r>
              <a:rPr lang="de-CH" sz="2400" dirty="0" err="1" smtClean="0">
                <a:sym typeface="Wingdings" panose="05000000000000000000" pitchFamily="2" charset="2"/>
              </a:rPr>
              <a:t>difference</a:t>
            </a:r>
            <a:r>
              <a:rPr lang="de-CH" sz="2400" dirty="0" smtClean="0">
                <a:sym typeface="Wingdings" panose="05000000000000000000" pitchFamily="2" charset="2"/>
              </a:rPr>
              <a:t> in </a:t>
            </a:r>
            <a:r>
              <a:rPr lang="de-CH" sz="2400" dirty="0" err="1" smtClean="0">
                <a:sym typeface="Wingdings" panose="05000000000000000000" pitchFamily="2" charset="2"/>
              </a:rPr>
              <a:t>elevation</a:t>
            </a:r>
            <a:r>
              <a:rPr lang="de-CH" sz="2400" dirty="0" smtClean="0">
                <a:sym typeface="Wingdings" panose="05000000000000000000" pitchFamily="2" charset="2"/>
              </a:rPr>
              <a:t> </a:t>
            </a:r>
            <a:r>
              <a:rPr lang="de-CH" sz="2400" dirty="0" err="1" smtClean="0">
                <a:sym typeface="Wingdings" panose="05000000000000000000" pitchFamily="2" charset="2"/>
              </a:rPr>
              <a:t>clearly</a:t>
            </a:r>
            <a:r>
              <a:rPr lang="de-CH" sz="2400" dirty="0" smtClean="0">
                <a:sym typeface="Wingdings" panose="05000000000000000000" pitchFamily="2" charset="2"/>
              </a:rPr>
              <a:t> </a:t>
            </a:r>
            <a:r>
              <a:rPr lang="de-CH" sz="2400" dirty="0" err="1" smtClean="0">
                <a:sym typeface="Wingdings" panose="05000000000000000000" pitchFamily="2" charset="2"/>
              </a:rPr>
              <a:t>leads</a:t>
            </a:r>
            <a:r>
              <a:rPr lang="de-CH" sz="2400" dirty="0" smtClean="0">
                <a:sym typeface="Wingdings" panose="05000000000000000000" pitchFamily="2" charset="2"/>
              </a:rPr>
              <a:t> </a:t>
            </a:r>
            <a:r>
              <a:rPr lang="de-CH" sz="2400" dirty="0" err="1" smtClean="0">
                <a:sym typeface="Wingdings" panose="05000000000000000000" pitchFamily="2" charset="2"/>
              </a:rPr>
              <a:t>to</a:t>
            </a:r>
            <a:r>
              <a:rPr lang="de-CH" sz="2400" dirty="0" smtClean="0">
                <a:sym typeface="Wingdings" panose="05000000000000000000" pitchFamily="2" charset="2"/>
              </a:rPr>
              <a:t> </a:t>
            </a:r>
            <a:r>
              <a:rPr lang="de-CH" sz="2400" dirty="0" err="1" smtClean="0">
                <a:sym typeface="Wingdings" panose="05000000000000000000" pitchFamily="2" charset="2"/>
              </a:rPr>
              <a:t>quite</a:t>
            </a:r>
            <a:r>
              <a:rPr lang="de-CH" sz="2400" dirty="0" smtClean="0">
                <a:sym typeface="Wingdings" panose="05000000000000000000" pitchFamily="2" charset="2"/>
              </a:rPr>
              <a:t> different </a:t>
            </a:r>
            <a:r>
              <a:rPr lang="de-CH" sz="2400" dirty="0" err="1" smtClean="0">
                <a:sym typeface="Wingdings" panose="05000000000000000000" pitchFamily="2" charset="2"/>
              </a:rPr>
              <a:t>exposure</a:t>
            </a:r>
            <a:r>
              <a:rPr lang="de-CH" sz="2400" dirty="0" smtClean="0">
                <a:sym typeface="Wingdings" panose="05000000000000000000" pitchFamily="2" charset="2"/>
              </a:rPr>
              <a:t>.</a:t>
            </a:r>
            <a:endParaRPr lang="en-US" sz="2400" dirty="0" smtClean="0"/>
          </a:p>
          <a:p>
            <a:endParaRPr lang="en-US" sz="24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1637" y="570289"/>
            <a:ext cx="2219325" cy="163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 descr="https://oscar.wmo.int/surface/rest/api/files/image/8ffefd4a-1f48-49ac-afbd-1cbc3d18d96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1636" y="2383214"/>
            <a:ext cx="2219325" cy="16644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" name="Group 5"/>
          <p:cNvGrpSpPr/>
          <p:nvPr/>
        </p:nvGrpSpPr>
        <p:grpSpPr>
          <a:xfrm>
            <a:off x="6751637" y="4244550"/>
            <a:ext cx="2219324" cy="2461050"/>
            <a:chOff x="3238500" y="4025900"/>
            <a:chExt cx="2362200" cy="2667000"/>
          </a:xfrm>
        </p:grpSpPr>
        <p:pic>
          <p:nvPicPr>
            <p:cNvPr id="2053" name="Picture 5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38500" y="4025900"/>
              <a:ext cx="2362200" cy="2667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54" name="Picture 6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59300" y="6457950"/>
              <a:ext cx="962025" cy="133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2642509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 smtClean="0"/>
              <a:t>Merge</a:t>
            </a:r>
            <a:r>
              <a:rPr lang="de-CH" dirty="0" smtClean="0"/>
              <a:t> </a:t>
            </a:r>
            <a:r>
              <a:rPr lang="de-CH" dirty="0" err="1" smtClean="0"/>
              <a:t>co-located</a:t>
            </a:r>
            <a:r>
              <a:rPr lang="de-CH" dirty="0" smtClean="0"/>
              <a:t> </a:t>
            </a:r>
            <a:r>
              <a:rPr lang="de-CH" dirty="0" err="1" smtClean="0"/>
              <a:t>stations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 smtClean="0"/>
              <a:t>This </a:t>
            </a:r>
            <a:r>
              <a:rPr lang="de-CH" dirty="0" err="1" smtClean="0"/>
              <a:t>is</a:t>
            </a:r>
            <a:r>
              <a:rPr lang="de-CH" dirty="0" smtClean="0"/>
              <a:t> </a:t>
            </a:r>
            <a:r>
              <a:rPr lang="de-CH" dirty="0" err="1" smtClean="0"/>
              <a:t>the</a:t>
            </a:r>
            <a:r>
              <a:rPr lang="de-CH" dirty="0" smtClean="0"/>
              <a:t> </a:t>
            </a:r>
            <a:r>
              <a:rPr lang="de-CH" dirty="0" err="1" smtClean="0"/>
              <a:t>preferred</a:t>
            </a:r>
            <a:r>
              <a:rPr lang="de-CH" dirty="0" smtClean="0"/>
              <a:t> </a:t>
            </a:r>
            <a:r>
              <a:rPr lang="de-CH" dirty="0" err="1" smtClean="0"/>
              <a:t>approach</a:t>
            </a:r>
            <a:r>
              <a:rPr lang="de-CH" dirty="0" smtClean="0"/>
              <a:t>!</a:t>
            </a:r>
          </a:p>
          <a:p>
            <a:r>
              <a:rPr lang="de-CH" dirty="0" err="1" smtClean="0"/>
              <a:t>If</a:t>
            </a:r>
            <a:r>
              <a:rPr lang="de-CH" dirty="0" smtClean="0"/>
              <a:t> </a:t>
            </a:r>
            <a:r>
              <a:rPr lang="de-CH" dirty="0" err="1" smtClean="0"/>
              <a:t>station</a:t>
            </a:r>
            <a:r>
              <a:rPr lang="de-CH" dirty="0" smtClean="0"/>
              <a:t> A </a:t>
            </a:r>
            <a:r>
              <a:rPr lang="de-CH" dirty="0" err="1" smtClean="0"/>
              <a:t>should</a:t>
            </a:r>
            <a:r>
              <a:rPr lang="de-CH" dirty="0" smtClean="0"/>
              <a:t> </a:t>
            </a:r>
            <a:r>
              <a:rPr lang="de-CH" dirty="0" err="1" smtClean="0"/>
              <a:t>be</a:t>
            </a:r>
            <a:r>
              <a:rPr lang="de-CH" dirty="0" smtClean="0"/>
              <a:t> </a:t>
            </a:r>
            <a:r>
              <a:rPr lang="de-CH" dirty="0" err="1" smtClean="0"/>
              <a:t>combined</a:t>
            </a:r>
            <a:r>
              <a:rPr lang="de-CH" dirty="0" smtClean="0"/>
              <a:t> </a:t>
            </a:r>
            <a:r>
              <a:rPr lang="de-CH" dirty="0" err="1" smtClean="0"/>
              <a:t>with</a:t>
            </a:r>
            <a:r>
              <a:rPr lang="de-CH" dirty="0" smtClean="0"/>
              <a:t> </a:t>
            </a:r>
            <a:r>
              <a:rPr lang="de-CH" dirty="0" err="1" smtClean="0"/>
              <a:t>station</a:t>
            </a:r>
            <a:r>
              <a:rPr lang="de-CH" dirty="0" smtClean="0"/>
              <a:t> B, </a:t>
            </a:r>
            <a:r>
              <a:rPr lang="de-CH" dirty="0" err="1" smtClean="0"/>
              <a:t>first</a:t>
            </a:r>
            <a:r>
              <a:rPr lang="de-CH" dirty="0" smtClean="0"/>
              <a:t> </a:t>
            </a:r>
            <a:r>
              <a:rPr lang="de-CH" dirty="0" err="1" smtClean="0"/>
              <a:t>decide</a:t>
            </a:r>
            <a:r>
              <a:rPr lang="de-CH" dirty="0" smtClean="0"/>
              <a:t> </a:t>
            </a:r>
            <a:r>
              <a:rPr lang="de-CH" dirty="0" err="1" smtClean="0"/>
              <a:t>which</a:t>
            </a:r>
            <a:r>
              <a:rPr lang="de-CH" dirty="0" smtClean="0"/>
              <a:t> </a:t>
            </a:r>
            <a:r>
              <a:rPr lang="de-CH" dirty="0" err="1" smtClean="0"/>
              <a:t>station</a:t>
            </a:r>
            <a:r>
              <a:rPr lang="de-CH" dirty="0" smtClean="0"/>
              <a:t> </a:t>
            </a:r>
            <a:r>
              <a:rPr lang="de-CH" dirty="0" err="1" smtClean="0"/>
              <a:t>should</a:t>
            </a:r>
            <a:r>
              <a:rPr lang="de-CH" dirty="0" smtClean="0"/>
              <a:t> </a:t>
            </a:r>
            <a:r>
              <a:rPr lang="de-CH" dirty="0" err="1" smtClean="0"/>
              <a:t>remain</a:t>
            </a:r>
            <a:r>
              <a:rPr lang="de-CH" dirty="0" smtClean="0"/>
              <a:t>. </a:t>
            </a:r>
            <a:r>
              <a:rPr lang="de-CH" dirty="0" err="1" smtClean="0"/>
              <a:t>Then</a:t>
            </a:r>
            <a:r>
              <a:rPr lang="de-CH" dirty="0" smtClean="0"/>
              <a:t> </a:t>
            </a:r>
            <a:r>
              <a:rPr lang="de-CH" dirty="0" err="1" smtClean="0"/>
              <a:t>copy</a:t>
            </a:r>
            <a:r>
              <a:rPr lang="de-CH" dirty="0" smtClean="0"/>
              <a:t> all </a:t>
            </a:r>
            <a:r>
              <a:rPr lang="de-CH" dirty="0" err="1" smtClean="0"/>
              <a:t>information</a:t>
            </a:r>
            <a:r>
              <a:rPr lang="de-CH" dirty="0" smtClean="0"/>
              <a:t> </a:t>
            </a:r>
            <a:r>
              <a:rPr lang="de-CH" dirty="0" err="1" smtClean="0"/>
              <a:t>from</a:t>
            </a:r>
            <a:r>
              <a:rPr lang="de-CH" dirty="0" smtClean="0"/>
              <a:t> </a:t>
            </a:r>
            <a:r>
              <a:rPr lang="de-CH" dirty="0" err="1" smtClean="0"/>
              <a:t>one</a:t>
            </a:r>
            <a:r>
              <a:rPr lang="de-CH" dirty="0" smtClean="0"/>
              <a:t> </a:t>
            </a:r>
            <a:r>
              <a:rPr lang="de-CH" dirty="0" err="1" smtClean="0"/>
              <a:t>to</a:t>
            </a:r>
            <a:r>
              <a:rPr lang="de-CH" dirty="0" smtClean="0"/>
              <a:t> </a:t>
            </a:r>
            <a:r>
              <a:rPr lang="de-CH" dirty="0" err="1" smtClean="0"/>
              <a:t>the</a:t>
            </a:r>
            <a:r>
              <a:rPr lang="de-CH" dirty="0" smtClean="0"/>
              <a:t> </a:t>
            </a:r>
            <a:r>
              <a:rPr lang="de-CH" dirty="0" err="1" smtClean="0"/>
              <a:t>other</a:t>
            </a:r>
            <a:r>
              <a:rPr lang="de-CH" dirty="0" smtClean="0"/>
              <a:t>, </a:t>
            </a:r>
            <a:r>
              <a:rPr lang="de-CH" dirty="0" err="1" smtClean="0"/>
              <a:t>and</a:t>
            </a:r>
            <a:r>
              <a:rPr lang="de-CH" dirty="0" smtClean="0"/>
              <a:t> </a:t>
            </a:r>
            <a:r>
              <a:rPr lang="de-CH" dirty="0" err="1" smtClean="0"/>
              <a:t>use</a:t>
            </a:r>
            <a:r>
              <a:rPr lang="de-CH" dirty="0" smtClean="0"/>
              <a:t> «Support» </a:t>
            </a:r>
            <a:r>
              <a:rPr lang="de-CH" dirty="0" err="1" smtClean="0"/>
              <a:t>to</a:t>
            </a:r>
            <a:r>
              <a:rPr lang="de-CH" dirty="0" smtClean="0"/>
              <a:t> </a:t>
            </a:r>
            <a:r>
              <a:rPr lang="de-CH" dirty="0" err="1" smtClean="0"/>
              <a:t>request</a:t>
            </a:r>
            <a:r>
              <a:rPr lang="de-CH" dirty="0" smtClean="0"/>
              <a:t> </a:t>
            </a:r>
            <a:r>
              <a:rPr lang="de-CH" dirty="0" err="1" smtClean="0"/>
              <a:t>complete</a:t>
            </a:r>
            <a:r>
              <a:rPr lang="de-CH" dirty="0" smtClean="0"/>
              <a:t> </a:t>
            </a:r>
            <a:r>
              <a:rPr lang="de-CH" dirty="0" err="1" smtClean="0"/>
              <a:t>deletion</a:t>
            </a:r>
            <a:r>
              <a:rPr lang="de-CH" dirty="0" smtClean="0"/>
              <a:t> </a:t>
            </a:r>
            <a:r>
              <a:rPr lang="de-CH" dirty="0" err="1" smtClean="0"/>
              <a:t>of</a:t>
            </a:r>
            <a:r>
              <a:rPr lang="de-CH" dirty="0" smtClean="0"/>
              <a:t> </a:t>
            </a:r>
            <a:r>
              <a:rPr lang="de-CH" dirty="0" err="1" smtClean="0"/>
              <a:t>one</a:t>
            </a:r>
            <a:r>
              <a:rPr lang="de-CH" dirty="0" smtClean="0"/>
              <a:t> </a:t>
            </a:r>
            <a:r>
              <a:rPr lang="de-CH" dirty="0" err="1" smtClean="0"/>
              <a:t>station</a:t>
            </a:r>
            <a:r>
              <a:rPr lang="de-CH" dirty="0" smtClean="0"/>
              <a:t>.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990600" y="5019675"/>
            <a:ext cx="6734175" cy="92333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de-CH" i="1" u="sng" dirty="0" smtClean="0">
                <a:solidFill>
                  <a:srgbClr val="FF0000"/>
                </a:solidFill>
              </a:rPr>
              <a:t>Outlook</a:t>
            </a:r>
          </a:p>
          <a:p>
            <a:r>
              <a:rPr lang="de-CH" i="1" dirty="0" smtClean="0">
                <a:solidFill>
                  <a:srgbClr val="FF0000"/>
                </a:solidFill>
              </a:rPr>
              <a:t>OSCAR/Surface will in a </a:t>
            </a:r>
            <a:r>
              <a:rPr lang="de-CH" i="1" dirty="0" err="1" smtClean="0">
                <a:solidFill>
                  <a:srgbClr val="FF0000"/>
                </a:solidFill>
              </a:rPr>
              <a:t>future</a:t>
            </a:r>
            <a:r>
              <a:rPr lang="de-CH" i="1" dirty="0" smtClean="0">
                <a:solidFill>
                  <a:srgbClr val="FF0000"/>
                </a:solidFill>
              </a:rPr>
              <a:t> </a:t>
            </a:r>
            <a:r>
              <a:rPr lang="de-CH" i="1" dirty="0" err="1" smtClean="0">
                <a:solidFill>
                  <a:srgbClr val="FF0000"/>
                </a:solidFill>
              </a:rPr>
              <a:t>release</a:t>
            </a:r>
            <a:r>
              <a:rPr lang="de-CH" i="1" dirty="0" smtClean="0">
                <a:solidFill>
                  <a:srgbClr val="FF0000"/>
                </a:solidFill>
              </a:rPr>
              <a:t> </a:t>
            </a:r>
            <a:r>
              <a:rPr lang="de-CH" i="1" dirty="0" err="1" smtClean="0">
                <a:solidFill>
                  <a:srgbClr val="FF0000"/>
                </a:solidFill>
              </a:rPr>
              <a:t>support</a:t>
            </a:r>
            <a:r>
              <a:rPr lang="de-CH" i="1" dirty="0" smtClean="0">
                <a:solidFill>
                  <a:srgbClr val="FF0000"/>
                </a:solidFill>
              </a:rPr>
              <a:t> </a:t>
            </a:r>
            <a:r>
              <a:rPr lang="de-CH" i="1" dirty="0" err="1" smtClean="0">
                <a:solidFill>
                  <a:srgbClr val="FF0000"/>
                </a:solidFill>
              </a:rPr>
              <a:t>automated</a:t>
            </a:r>
            <a:r>
              <a:rPr lang="de-CH" i="1" dirty="0" smtClean="0">
                <a:solidFill>
                  <a:srgbClr val="FF0000"/>
                </a:solidFill>
              </a:rPr>
              <a:t> </a:t>
            </a:r>
            <a:r>
              <a:rPr lang="de-CH" i="1" dirty="0" err="1" smtClean="0">
                <a:solidFill>
                  <a:srgbClr val="FF0000"/>
                </a:solidFill>
              </a:rPr>
              <a:t>merging</a:t>
            </a:r>
            <a:r>
              <a:rPr lang="de-CH" i="1" dirty="0" smtClean="0">
                <a:solidFill>
                  <a:srgbClr val="FF0000"/>
                </a:solidFill>
              </a:rPr>
              <a:t> </a:t>
            </a:r>
            <a:r>
              <a:rPr lang="de-CH" i="1" dirty="0" err="1" smtClean="0">
                <a:solidFill>
                  <a:srgbClr val="FF0000"/>
                </a:solidFill>
              </a:rPr>
              <a:t>of</a:t>
            </a:r>
            <a:r>
              <a:rPr lang="de-CH" i="1" dirty="0" smtClean="0">
                <a:solidFill>
                  <a:srgbClr val="FF0000"/>
                </a:solidFill>
              </a:rPr>
              <a:t> </a:t>
            </a:r>
            <a:r>
              <a:rPr lang="de-CH" i="1" dirty="0" err="1" smtClean="0">
                <a:solidFill>
                  <a:srgbClr val="FF0000"/>
                </a:solidFill>
              </a:rPr>
              <a:t>information</a:t>
            </a:r>
            <a:r>
              <a:rPr lang="de-CH" i="1" dirty="0" smtClean="0">
                <a:solidFill>
                  <a:srgbClr val="FF0000"/>
                </a:solidFill>
              </a:rPr>
              <a:t> </a:t>
            </a:r>
            <a:r>
              <a:rPr lang="de-CH" i="1" dirty="0" err="1" smtClean="0">
                <a:solidFill>
                  <a:srgbClr val="FF0000"/>
                </a:solidFill>
              </a:rPr>
              <a:t>of</a:t>
            </a:r>
            <a:r>
              <a:rPr lang="de-CH" i="1" dirty="0" smtClean="0">
                <a:solidFill>
                  <a:srgbClr val="FF0000"/>
                </a:solidFill>
              </a:rPr>
              <a:t> </a:t>
            </a:r>
            <a:r>
              <a:rPr lang="de-CH" i="1" dirty="0" err="1" smtClean="0">
                <a:solidFill>
                  <a:srgbClr val="FF0000"/>
                </a:solidFill>
              </a:rPr>
              <a:t>co-located</a:t>
            </a:r>
            <a:r>
              <a:rPr lang="de-CH" i="1" dirty="0" smtClean="0">
                <a:solidFill>
                  <a:srgbClr val="FF0000"/>
                </a:solidFill>
              </a:rPr>
              <a:t> </a:t>
            </a:r>
            <a:r>
              <a:rPr lang="de-CH" i="1" dirty="0" err="1" smtClean="0">
                <a:solidFill>
                  <a:srgbClr val="FF0000"/>
                </a:solidFill>
              </a:rPr>
              <a:t>stations</a:t>
            </a:r>
            <a:r>
              <a:rPr lang="de-CH" i="1" dirty="0" smtClean="0">
                <a:solidFill>
                  <a:srgbClr val="FF0000"/>
                </a:solidFill>
              </a:rPr>
              <a:t>. </a:t>
            </a:r>
            <a:r>
              <a:rPr lang="de-CH" i="1" dirty="0" err="1" smtClean="0">
                <a:solidFill>
                  <a:srgbClr val="FF0000"/>
                </a:solidFill>
              </a:rPr>
              <a:t>Expected</a:t>
            </a:r>
            <a:r>
              <a:rPr lang="de-CH" i="1" dirty="0" smtClean="0">
                <a:solidFill>
                  <a:srgbClr val="FF0000"/>
                </a:solidFill>
              </a:rPr>
              <a:t> </a:t>
            </a:r>
            <a:r>
              <a:rPr lang="de-CH" i="1" dirty="0" err="1" smtClean="0">
                <a:solidFill>
                  <a:srgbClr val="FF0000"/>
                </a:solidFill>
              </a:rPr>
              <a:t>delivery</a:t>
            </a:r>
            <a:r>
              <a:rPr lang="de-CH" i="1" dirty="0" smtClean="0">
                <a:solidFill>
                  <a:srgbClr val="FF0000"/>
                </a:solidFill>
              </a:rPr>
              <a:t>: end </a:t>
            </a:r>
            <a:r>
              <a:rPr lang="de-CH" i="1" dirty="0" err="1" smtClean="0">
                <a:solidFill>
                  <a:srgbClr val="FF0000"/>
                </a:solidFill>
              </a:rPr>
              <a:t>of</a:t>
            </a:r>
            <a:r>
              <a:rPr lang="de-CH" i="1" dirty="0" smtClean="0">
                <a:solidFill>
                  <a:srgbClr val="FF0000"/>
                </a:solidFill>
              </a:rPr>
              <a:t> 2018</a:t>
            </a:r>
            <a:endParaRPr lang="en-US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5148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Link </a:t>
            </a:r>
            <a:r>
              <a:rPr lang="de-CH" dirty="0" err="1" smtClean="0"/>
              <a:t>related</a:t>
            </a:r>
            <a:r>
              <a:rPr lang="de-CH" dirty="0" smtClean="0"/>
              <a:t> </a:t>
            </a:r>
            <a:r>
              <a:rPr lang="de-CH" dirty="0" err="1" smtClean="0"/>
              <a:t>stations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 smtClean="0"/>
              <a:t>OSCAR </a:t>
            </a:r>
            <a:r>
              <a:rPr lang="de-CH" dirty="0" err="1" smtClean="0"/>
              <a:t>administrators</a:t>
            </a:r>
            <a:r>
              <a:rPr lang="de-CH" dirty="0" smtClean="0"/>
              <a:t> </a:t>
            </a:r>
            <a:r>
              <a:rPr lang="de-CH" dirty="0" err="1" smtClean="0"/>
              <a:t>can</a:t>
            </a:r>
            <a:r>
              <a:rPr lang="de-CH" dirty="0" smtClean="0"/>
              <a:t> link </a:t>
            </a:r>
            <a:r>
              <a:rPr lang="de-CH" dirty="0" err="1" smtClean="0"/>
              <a:t>stations</a:t>
            </a:r>
            <a:r>
              <a:rPr lang="de-CH" dirty="0" smtClean="0"/>
              <a:t> </a:t>
            </a:r>
            <a:r>
              <a:rPr lang="de-CH" dirty="0" err="1" smtClean="0"/>
              <a:t>that</a:t>
            </a:r>
            <a:r>
              <a:rPr lang="de-CH" dirty="0" smtClean="0"/>
              <a:t> </a:t>
            </a:r>
            <a:r>
              <a:rPr lang="de-CH" dirty="0" err="1" smtClean="0"/>
              <a:t>somehow</a:t>
            </a:r>
            <a:r>
              <a:rPr lang="de-CH" dirty="0" smtClean="0"/>
              <a:t> </a:t>
            </a:r>
            <a:r>
              <a:rPr lang="de-CH" dirty="0" err="1" smtClean="0"/>
              <a:t>belong</a:t>
            </a:r>
            <a:r>
              <a:rPr lang="de-CH" dirty="0" smtClean="0"/>
              <a:t> </a:t>
            </a:r>
            <a:r>
              <a:rPr lang="de-CH" dirty="0" err="1" smtClean="0"/>
              <a:t>together</a:t>
            </a:r>
            <a:r>
              <a:rPr lang="de-CH" dirty="0" smtClean="0"/>
              <a:t>. </a:t>
            </a:r>
            <a:r>
              <a:rPr lang="de-CH" dirty="0" err="1" smtClean="0"/>
              <a:t>If</a:t>
            </a:r>
            <a:r>
              <a:rPr lang="de-CH" dirty="0" smtClean="0"/>
              <a:t> </a:t>
            </a:r>
            <a:r>
              <a:rPr lang="de-CH" dirty="0" err="1" smtClean="0"/>
              <a:t>co-located</a:t>
            </a:r>
            <a:r>
              <a:rPr lang="de-CH" dirty="0" smtClean="0"/>
              <a:t> </a:t>
            </a:r>
            <a:r>
              <a:rPr lang="de-CH" dirty="0" err="1" smtClean="0"/>
              <a:t>stations</a:t>
            </a:r>
            <a:r>
              <a:rPr lang="de-CH" dirty="0" smtClean="0"/>
              <a:t> </a:t>
            </a:r>
            <a:r>
              <a:rPr lang="de-CH" dirty="0" err="1" smtClean="0"/>
              <a:t>cannot</a:t>
            </a:r>
            <a:r>
              <a:rPr lang="de-CH" dirty="0" smtClean="0"/>
              <a:t> </a:t>
            </a:r>
            <a:r>
              <a:rPr lang="de-CH" dirty="0" err="1" smtClean="0"/>
              <a:t>be</a:t>
            </a:r>
            <a:r>
              <a:rPr lang="de-CH" dirty="0" smtClean="0"/>
              <a:t> </a:t>
            </a:r>
            <a:r>
              <a:rPr lang="de-CH" dirty="0" err="1" smtClean="0"/>
              <a:t>combined</a:t>
            </a:r>
            <a:r>
              <a:rPr lang="de-CH" dirty="0" smtClean="0"/>
              <a:t> </a:t>
            </a:r>
            <a:r>
              <a:rPr lang="de-CH" dirty="0" err="1" smtClean="0"/>
              <a:t>into</a:t>
            </a:r>
            <a:r>
              <a:rPr lang="de-CH" dirty="0" smtClean="0"/>
              <a:t> </a:t>
            </a:r>
            <a:r>
              <a:rPr lang="de-CH" dirty="0" err="1" smtClean="0"/>
              <a:t>one</a:t>
            </a:r>
            <a:r>
              <a:rPr lang="de-CH" dirty="0" smtClean="0"/>
              <a:t> </a:t>
            </a:r>
            <a:r>
              <a:rPr lang="de-CH" dirty="0" err="1" smtClean="0"/>
              <a:t>for</a:t>
            </a:r>
            <a:r>
              <a:rPr lang="de-CH" dirty="0" smtClean="0"/>
              <a:t> </a:t>
            </a:r>
            <a:r>
              <a:rPr lang="de-CH" dirty="0" err="1" smtClean="0"/>
              <a:t>specific</a:t>
            </a:r>
            <a:r>
              <a:rPr lang="de-CH" dirty="0" smtClean="0"/>
              <a:t> </a:t>
            </a:r>
            <a:r>
              <a:rPr lang="de-CH" dirty="0" err="1" smtClean="0"/>
              <a:t>reasons</a:t>
            </a:r>
            <a:r>
              <a:rPr lang="de-CH" dirty="0" smtClean="0"/>
              <a:t>, </a:t>
            </a:r>
            <a:r>
              <a:rPr lang="de-CH" dirty="0" err="1" smtClean="0"/>
              <a:t>then</a:t>
            </a:r>
            <a:r>
              <a:rPr lang="de-CH" dirty="0" smtClean="0"/>
              <a:t> </a:t>
            </a:r>
            <a:r>
              <a:rPr lang="de-CH" dirty="0" err="1" smtClean="0"/>
              <a:t>this</a:t>
            </a:r>
            <a:r>
              <a:rPr lang="de-CH" dirty="0" smtClean="0"/>
              <a:t> </a:t>
            </a:r>
            <a:r>
              <a:rPr lang="de-CH" dirty="0" err="1" smtClean="0"/>
              <a:t>may</a:t>
            </a:r>
            <a:r>
              <a:rPr lang="de-CH" dirty="0" smtClean="0"/>
              <a:t> </a:t>
            </a:r>
            <a:r>
              <a:rPr lang="de-CH" dirty="0" err="1" smtClean="0"/>
              <a:t>be</a:t>
            </a:r>
            <a:r>
              <a:rPr lang="de-CH" dirty="0" smtClean="0"/>
              <a:t> a </a:t>
            </a:r>
            <a:r>
              <a:rPr lang="de-CH" dirty="0" err="1" smtClean="0"/>
              <a:t>solution</a:t>
            </a:r>
            <a:r>
              <a:rPr lang="de-CH" dirty="0" smtClean="0"/>
              <a:t>. </a:t>
            </a:r>
            <a:endParaRPr lang="de-CH" dirty="0"/>
          </a:p>
          <a:p>
            <a:r>
              <a:rPr lang="de-CH" dirty="0" err="1" smtClean="0"/>
              <a:t>Contact</a:t>
            </a:r>
            <a:r>
              <a:rPr lang="de-CH" dirty="0" smtClean="0"/>
              <a:t> «</a:t>
            </a:r>
            <a:r>
              <a:rPr lang="de-CH" dirty="0"/>
              <a:t>S</a:t>
            </a:r>
            <a:r>
              <a:rPr lang="de-CH" dirty="0" smtClean="0"/>
              <a:t>upport» </a:t>
            </a:r>
            <a:r>
              <a:rPr lang="de-CH" dirty="0" err="1" smtClean="0"/>
              <a:t>for</a:t>
            </a:r>
            <a:r>
              <a:rPr lang="de-CH" dirty="0" smtClean="0"/>
              <a:t> </a:t>
            </a:r>
            <a:r>
              <a:rPr lang="de-CH" dirty="0" err="1" smtClean="0"/>
              <a:t>more</a:t>
            </a:r>
            <a:r>
              <a:rPr lang="de-CH" dirty="0" smtClean="0"/>
              <a:t> </a:t>
            </a:r>
            <a:r>
              <a:rPr lang="de-CH" dirty="0" err="1" smtClean="0"/>
              <a:t>information</a:t>
            </a:r>
            <a:r>
              <a:rPr lang="de-CH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129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MO_BLUE_Powerpoint_en_f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WMO_BLUE_Powerpoint_en_fr</Template>
  <TotalTime>0</TotalTime>
  <Words>886</Words>
  <Application>Microsoft Office PowerPoint</Application>
  <PresentationFormat>On-screen Show (4:3)</PresentationFormat>
  <Paragraphs>162</Paragraphs>
  <Slides>21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WMO_BLUE_Powerpoint_en_fr</vt:lpstr>
      <vt:lpstr>PowerPoint Presentation</vt:lpstr>
      <vt:lpstr>Outline</vt:lpstr>
      <vt:lpstr>introduction</vt:lpstr>
      <vt:lpstr>OSCAR/Surface initial data integration</vt:lpstr>
      <vt:lpstr>Stations, Unite!</vt:lpstr>
      <vt:lpstr>Speak to thy neighbour</vt:lpstr>
      <vt:lpstr>Example</vt:lpstr>
      <vt:lpstr>Merge co-located stations</vt:lpstr>
      <vt:lpstr>Link related stations</vt:lpstr>
      <vt:lpstr>More examples</vt:lpstr>
      <vt:lpstr>She can, I can’t</vt:lpstr>
      <vt:lpstr>User roles in OSCAR/Surface: Overview</vt:lpstr>
      <vt:lpstr>Security and user management:  Assignment of roles and rights</vt:lpstr>
      <vt:lpstr>User roles in OSCAR/Surface: Rights</vt:lpstr>
      <vt:lpstr>Find users by roles in OSCAR/Surface</vt:lpstr>
      <vt:lpstr>Historical information</vt:lpstr>
      <vt:lpstr>OSCAR/Surface is history aware</vt:lpstr>
      <vt:lpstr>Add and correct, but don’t delete</vt:lpstr>
      <vt:lpstr>To the rescue!</vt:lpstr>
      <vt:lpstr>Where to get help</vt:lpstr>
      <vt:lpstr>PowerPoint Presentation</vt:lpstr>
    </vt:vector>
  </TitlesOfParts>
  <Company>WMO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Timo Proescholdt</dc:creator>
  <cp:lastModifiedBy>Jörg Klausen</cp:lastModifiedBy>
  <cp:revision>95</cp:revision>
  <cp:lastPrinted>2017-05-22T15:34:56Z</cp:lastPrinted>
  <dcterms:created xsi:type="dcterms:W3CDTF">2016-05-31T14:56:00Z</dcterms:created>
  <dcterms:modified xsi:type="dcterms:W3CDTF">2018-05-26T16:19:04Z</dcterms:modified>
</cp:coreProperties>
</file>