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3650" r:id="rId2"/>
    <p:sldMasterId id="2147483655" r:id="rId3"/>
    <p:sldMasterId id="2147484688" r:id="rId4"/>
    <p:sldMasterId id="2147484702" r:id="rId5"/>
    <p:sldMasterId id="2147484713" r:id="rId6"/>
    <p:sldMasterId id="2147484724" r:id="rId7"/>
    <p:sldMasterId id="2147484734" r:id="rId8"/>
  </p:sldMasterIdLst>
  <p:notesMasterIdLst>
    <p:notesMasterId r:id="rId30"/>
  </p:notesMasterIdLst>
  <p:handoutMasterIdLst>
    <p:handoutMasterId r:id="rId31"/>
  </p:handoutMasterIdLst>
  <p:sldIdLst>
    <p:sldId id="485" r:id="rId9"/>
    <p:sldId id="495" r:id="rId10"/>
    <p:sldId id="486" r:id="rId11"/>
    <p:sldId id="503" r:id="rId12"/>
    <p:sldId id="488" r:id="rId13"/>
    <p:sldId id="501" r:id="rId14"/>
    <p:sldId id="502" r:id="rId15"/>
    <p:sldId id="497" r:id="rId16"/>
    <p:sldId id="498" r:id="rId17"/>
    <p:sldId id="489" r:id="rId18"/>
    <p:sldId id="492" r:id="rId19"/>
    <p:sldId id="499" r:id="rId20"/>
    <p:sldId id="490" r:id="rId21"/>
    <p:sldId id="508" r:id="rId22"/>
    <p:sldId id="509" r:id="rId23"/>
    <p:sldId id="500" r:id="rId24"/>
    <p:sldId id="469" r:id="rId25"/>
    <p:sldId id="504" r:id="rId26"/>
    <p:sldId id="505" r:id="rId27"/>
    <p:sldId id="507" r:id="rId28"/>
    <p:sldId id="506" r:id="rId29"/>
  </p:sldIdLst>
  <p:sldSz cx="9144000" cy="6858000" type="screen4x3"/>
  <p:notesSz cx="6797675" cy="9926638"/>
  <p:defaultTextStyle>
    <a:defPPr>
      <a:defRPr lang="en-US"/>
    </a:defPPr>
    <a:lvl1pPr algn="l" rtl="0" fontAlgn="base">
      <a:spcBef>
        <a:spcPct val="0"/>
      </a:spcBef>
      <a:spcAft>
        <a:spcPct val="0"/>
      </a:spcAft>
      <a:defRPr sz="1600" b="1" kern="1200">
        <a:solidFill>
          <a:srgbClr val="FFFFFF"/>
        </a:solidFill>
        <a:latin typeface="Arial Narrow" pitchFamily="34" charset="0"/>
        <a:ea typeface="+mn-ea"/>
        <a:cs typeface="Arial" charset="0"/>
      </a:defRPr>
    </a:lvl1pPr>
    <a:lvl2pPr marL="457200" algn="l" rtl="0" fontAlgn="base">
      <a:spcBef>
        <a:spcPct val="0"/>
      </a:spcBef>
      <a:spcAft>
        <a:spcPct val="0"/>
      </a:spcAft>
      <a:defRPr sz="1600" b="1" kern="1200">
        <a:solidFill>
          <a:srgbClr val="FFFFFF"/>
        </a:solidFill>
        <a:latin typeface="Arial Narrow" pitchFamily="34" charset="0"/>
        <a:ea typeface="+mn-ea"/>
        <a:cs typeface="Arial" charset="0"/>
      </a:defRPr>
    </a:lvl2pPr>
    <a:lvl3pPr marL="914400" algn="l" rtl="0" fontAlgn="base">
      <a:spcBef>
        <a:spcPct val="0"/>
      </a:spcBef>
      <a:spcAft>
        <a:spcPct val="0"/>
      </a:spcAft>
      <a:defRPr sz="1600" b="1" kern="1200">
        <a:solidFill>
          <a:srgbClr val="FFFFFF"/>
        </a:solidFill>
        <a:latin typeface="Arial Narrow" pitchFamily="34" charset="0"/>
        <a:ea typeface="+mn-ea"/>
        <a:cs typeface="Arial" charset="0"/>
      </a:defRPr>
    </a:lvl3pPr>
    <a:lvl4pPr marL="1371600" algn="l" rtl="0" fontAlgn="base">
      <a:spcBef>
        <a:spcPct val="0"/>
      </a:spcBef>
      <a:spcAft>
        <a:spcPct val="0"/>
      </a:spcAft>
      <a:defRPr sz="1600" b="1" kern="1200">
        <a:solidFill>
          <a:srgbClr val="FFFFFF"/>
        </a:solidFill>
        <a:latin typeface="Arial Narrow" pitchFamily="34" charset="0"/>
        <a:ea typeface="+mn-ea"/>
        <a:cs typeface="Arial" charset="0"/>
      </a:defRPr>
    </a:lvl4pPr>
    <a:lvl5pPr marL="1828800" algn="l" rtl="0" fontAlgn="base">
      <a:spcBef>
        <a:spcPct val="0"/>
      </a:spcBef>
      <a:spcAft>
        <a:spcPct val="0"/>
      </a:spcAft>
      <a:defRPr sz="1600" b="1" kern="1200">
        <a:solidFill>
          <a:srgbClr val="FFFFFF"/>
        </a:solidFill>
        <a:latin typeface="Arial Narrow" pitchFamily="34" charset="0"/>
        <a:ea typeface="+mn-ea"/>
        <a:cs typeface="Arial" charset="0"/>
      </a:defRPr>
    </a:lvl5pPr>
    <a:lvl6pPr marL="2286000" algn="l" defTabSz="914400" rtl="0" eaLnBrk="1" latinLnBrk="0" hangingPunct="1">
      <a:defRPr sz="1600" b="1" kern="1200">
        <a:solidFill>
          <a:srgbClr val="FFFFFF"/>
        </a:solidFill>
        <a:latin typeface="Arial Narrow" pitchFamily="34" charset="0"/>
        <a:ea typeface="+mn-ea"/>
        <a:cs typeface="Arial" charset="0"/>
      </a:defRPr>
    </a:lvl6pPr>
    <a:lvl7pPr marL="2743200" algn="l" defTabSz="914400" rtl="0" eaLnBrk="1" latinLnBrk="0" hangingPunct="1">
      <a:defRPr sz="1600" b="1" kern="1200">
        <a:solidFill>
          <a:srgbClr val="FFFFFF"/>
        </a:solidFill>
        <a:latin typeface="Arial Narrow" pitchFamily="34" charset="0"/>
        <a:ea typeface="+mn-ea"/>
        <a:cs typeface="Arial" charset="0"/>
      </a:defRPr>
    </a:lvl7pPr>
    <a:lvl8pPr marL="3200400" algn="l" defTabSz="914400" rtl="0" eaLnBrk="1" latinLnBrk="0" hangingPunct="1">
      <a:defRPr sz="1600" b="1" kern="1200">
        <a:solidFill>
          <a:srgbClr val="FFFFFF"/>
        </a:solidFill>
        <a:latin typeface="Arial Narrow" pitchFamily="34" charset="0"/>
        <a:ea typeface="+mn-ea"/>
        <a:cs typeface="Arial" charset="0"/>
      </a:defRPr>
    </a:lvl8pPr>
    <a:lvl9pPr marL="3657600" algn="l" defTabSz="914400" rtl="0" eaLnBrk="1" latinLnBrk="0" hangingPunct="1">
      <a:defRPr sz="1600" b="1" kern="1200">
        <a:solidFill>
          <a:srgbClr val="FFFFFF"/>
        </a:solidFill>
        <a:latin typeface="Arial Narrow"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0000"/>
    <a:srgbClr val="006600"/>
    <a:srgbClr val="000099"/>
    <a:srgbClr val="FF9900"/>
    <a:srgbClr val="FFFF99"/>
    <a:srgbClr val="FFFFCC"/>
    <a:srgbClr val="FFCC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6" autoAdjust="0"/>
    <p:restoredTop sz="93023" autoAdjust="0"/>
  </p:normalViewPr>
  <p:slideViewPr>
    <p:cSldViewPr>
      <p:cViewPr varScale="1">
        <p:scale>
          <a:sx n="68" d="100"/>
          <a:sy n="68" d="100"/>
        </p:scale>
        <p:origin x="-73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8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latin typeface="Times" pitchFamily="18" charset="0"/>
              </a:defRPr>
            </a:lvl1pPr>
          </a:lstStyle>
          <a:p>
            <a:endParaRPr lang="en-US" altLang="en-US"/>
          </a:p>
        </p:txBody>
      </p:sp>
      <p:sp>
        <p:nvSpPr>
          <p:cNvPr id="389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Times" pitchFamily="18" charset="0"/>
              </a:defRPr>
            </a:lvl1pPr>
          </a:lstStyle>
          <a:p>
            <a:endParaRPr lang="en-US" altLang="en-US"/>
          </a:p>
        </p:txBody>
      </p:sp>
      <p:sp>
        <p:nvSpPr>
          <p:cNvPr id="389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latin typeface="Times" pitchFamily="18" charset="0"/>
              </a:defRPr>
            </a:lvl1pPr>
          </a:lstStyle>
          <a:p>
            <a:endParaRPr lang="en-US" altLang="en-US"/>
          </a:p>
        </p:txBody>
      </p:sp>
      <p:sp>
        <p:nvSpPr>
          <p:cNvPr id="389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Times" pitchFamily="18" charset="0"/>
              </a:defRPr>
            </a:lvl1pPr>
          </a:lstStyle>
          <a:p>
            <a:fld id="{7DE039E7-258E-487E-8E04-FCC9DBFE85F9}" type="slidenum">
              <a:rPr lang="en-US" altLang="en-US"/>
              <a:pPr/>
              <a:t>‹#›</a:t>
            </a:fld>
            <a:endParaRPr lang="en-US" altLang="en-US"/>
          </a:p>
        </p:txBody>
      </p:sp>
    </p:spTree>
    <p:extLst>
      <p:ext uri="{BB962C8B-B14F-4D97-AF65-F5344CB8AC3E}">
        <p14:creationId xmlns:p14="http://schemas.microsoft.com/office/powerpoint/2010/main" val="86185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latin typeface="Times" pitchFamily="18" charset="0"/>
              </a:defRPr>
            </a:lvl1pPr>
          </a:lstStyle>
          <a:p>
            <a:endParaRPr lang="en-US" altLang="en-US"/>
          </a:p>
        </p:txBody>
      </p:sp>
      <p:sp>
        <p:nvSpPr>
          <p:cNvPr id="614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Times" pitchFamily="18" charset="0"/>
              </a:defRPr>
            </a:lvl1pPr>
          </a:lstStyle>
          <a:p>
            <a:endParaRPr lang="en-US" altLang="en-US"/>
          </a:p>
        </p:txBody>
      </p:sp>
      <p:sp>
        <p:nvSpPr>
          <p:cNvPr id="21508" name="Rectangle 4"/>
          <p:cNvSpPr>
            <a:spLocks noGrp="1" noRot="1" noChangeAspect="1" noChangeArrowheads="1" noTextEdit="1"/>
          </p:cNvSpPr>
          <p:nvPr>
            <p:ph type="sldImg" idx="2"/>
          </p:nvPr>
        </p:nvSpPr>
        <p:spPr bwMode="auto">
          <a:xfrm>
            <a:off x="9159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latin typeface="Times" pitchFamily="18" charset="0"/>
              </a:defRPr>
            </a:lvl1pPr>
          </a:lstStyle>
          <a:p>
            <a:endParaRPr lang="en-US" altLang="en-US"/>
          </a:p>
        </p:txBody>
      </p:sp>
      <p:sp>
        <p:nvSpPr>
          <p:cNvPr id="615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latin typeface="Times" pitchFamily="18" charset="0"/>
              </a:defRPr>
            </a:lvl1pPr>
          </a:lstStyle>
          <a:p>
            <a:fld id="{B519A171-1096-48BA-ACB3-0A25F92F6765}" type="slidenum">
              <a:rPr lang="en-US" altLang="en-US"/>
              <a:pPr/>
              <a:t>‹#›</a:t>
            </a:fld>
            <a:endParaRPr lang="en-US" altLang="en-US"/>
          </a:p>
        </p:txBody>
      </p:sp>
    </p:spTree>
    <p:extLst>
      <p:ext uri="{BB962C8B-B14F-4D97-AF65-F5344CB8AC3E}">
        <p14:creationId xmlns:p14="http://schemas.microsoft.com/office/powerpoint/2010/main" val="2849671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19A171-1096-48BA-ACB3-0A25F92F6765}" type="slidenum">
              <a:rPr lang="en-US" altLang="en-US" smtClean="0"/>
              <a:pPr/>
              <a:t>1</a:t>
            </a:fld>
            <a:endParaRPr lang="en-US" altLang="en-US"/>
          </a:p>
        </p:txBody>
      </p:sp>
    </p:spTree>
    <p:extLst>
      <p:ext uri="{BB962C8B-B14F-4D97-AF65-F5344CB8AC3E}">
        <p14:creationId xmlns:p14="http://schemas.microsoft.com/office/powerpoint/2010/main" val="3674315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mn-lt"/>
              </a:rPr>
              <a:t>N-WIP should specify expected deliverables and outcomes, priorities, activities, timeline, resources, responsibilities, etc. needed for: </a:t>
            </a:r>
          </a:p>
          <a:p>
            <a:r>
              <a:rPr lang="en-US" dirty="0" smtClean="0">
                <a:latin typeface="+mn-lt"/>
              </a:rPr>
              <a:t>(a)</a:t>
            </a:r>
            <a:r>
              <a:rPr lang="en-US" baseline="0" dirty="0" smtClean="0">
                <a:latin typeface="+mn-lt"/>
              </a:rPr>
              <a:t> </a:t>
            </a:r>
            <a:r>
              <a:rPr lang="en-US" dirty="0" smtClean="0">
                <a:latin typeface="+mn-lt"/>
              </a:rPr>
              <a:t>Establishment of national WIGOS governance, coordination and implementation mechanisms and team; </a:t>
            </a:r>
          </a:p>
          <a:p>
            <a:r>
              <a:rPr lang="en-US" dirty="0" smtClean="0">
                <a:latin typeface="+mn-lt"/>
              </a:rPr>
              <a:t>(b) Development of national partnerships;</a:t>
            </a:r>
          </a:p>
          <a:p>
            <a:r>
              <a:rPr lang="en-US" dirty="0" smtClean="0">
                <a:latin typeface="+mn-lt"/>
              </a:rPr>
              <a:t>(c) Identification and mitigation of critical gaps in the WIGOS component observing systems (national RRR process implementation);</a:t>
            </a:r>
          </a:p>
          <a:p>
            <a:r>
              <a:rPr lang="en-US" dirty="0" smtClean="0">
                <a:latin typeface="+mn-lt"/>
              </a:rPr>
              <a:t>(d) Sustained and standardized operation of national observing networks/systems;</a:t>
            </a:r>
          </a:p>
          <a:p>
            <a:r>
              <a:rPr lang="en-US" dirty="0" smtClean="0">
                <a:latin typeface="+mn-lt"/>
              </a:rPr>
              <a:t>(e) Operational implementation of WIGOS Metadata Standard through populating the OSCAR/Surface database and keeping its content up-to-date; </a:t>
            </a:r>
          </a:p>
          <a:p>
            <a:r>
              <a:rPr lang="en-US" dirty="0" smtClean="0">
                <a:latin typeface="+mn-lt"/>
              </a:rPr>
              <a:t>(f) Monitoring availability and quality of their observations through the WDQMS and taking corrective actions as necessary;</a:t>
            </a:r>
          </a:p>
          <a:p>
            <a:r>
              <a:rPr lang="en-US" dirty="0" smtClean="0">
                <a:latin typeface="+mn-lt"/>
              </a:rPr>
              <a:t>(g) Capacity development of staff managing and operating national observing networks/systems.</a:t>
            </a:r>
          </a:p>
          <a:p>
            <a:endParaRPr lang="en-GB" dirty="0">
              <a:latin typeface="+mn-lt"/>
            </a:endParaRPr>
          </a:p>
        </p:txBody>
      </p:sp>
    </p:spTree>
    <p:extLst>
      <p:ext uri="{BB962C8B-B14F-4D97-AF65-F5344CB8AC3E}">
        <p14:creationId xmlns:p14="http://schemas.microsoft.com/office/powerpoint/2010/main" val="4146800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19A171-1096-48BA-ACB3-0A25F92F6765}" type="slidenum">
              <a:rPr lang="en-US" altLang="en-US" smtClean="0"/>
              <a:pPr/>
              <a:t>11</a:t>
            </a:fld>
            <a:endParaRPr lang="en-US" altLang="en-US"/>
          </a:p>
        </p:txBody>
      </p:sp>
    </p:spTree>
    <p:extLst>
      <p:ext uri="{BB962C8B-B14F-4D97-AF65-F5344CB8AC3E}">
        <p14:creationId xmlns:p14="http://schemas.microsoft.com/office/powerpoint/2010/main" val="1179396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ln/>
          <a:extLst/>
        </p:spPr>
        <p:txBody>
          <a:bodyPr/>
          <a:lstStyle/>
          <a:p>
            <a:r>
              <a:rPr lang="en-US" altLang="en-US" dirty="0" smtClean="0">
                <a:latin typeface="+mj-lt"/>
              </a:rPr>
              <a:t>What are future national strategic requirements, </a:t>
            </a:r>
            <a:r>
              <a:rPr lang="en-GB" altLang="en-US" dirty="0" smtClean="0">
                <a:latin typeface="+mj-lt"/>
              </a:rPr>
              <a:t>priorities and biggest gaps in observations, systems, processes, capabilities, etc.</a:t>
            </a:r>
          </a:p>
        </p:txBody>
      </p:sp>
      <p:sp>
        <p:nvSpPr>
          <p:cNvPr id="29700"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E9608A65-D1FE-4B2D-8D15-FB8BFAEBE31E}" type="slidenum">
              <a:rPr lang="en-US" altLang="en-US" sz="1200" b="0">
                <a:solidFill>
                  <a:schemeClr val="tx1"/>
                </a:solidFill>
                <a:latin typeface="Times" pitchFamily="18" charset="0"/>
              </a:rPr>
              <a:pPr/>
              <a:t>12</a:t>
            </a:fld>
            <a:endParaRPr lang="en-US" altLang="en-US" sz="1200" b="0">
              <a:solidFill>
                <a:schemeClr val="tx1"/>
              </a:solidFill>
              <a:latin typeface="Times"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46800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46800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46800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pitchFamily="18" charset="0"/>
            </a:endParaRPr>
          </a:p>
        </p:txBody>
      </p:sp>
      <p:sp>
        <p:nvSpPr>
          <p:cNvPr id="34820"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F6541FD8-D460-487A-8F3C-259C9E6EE50D}" type="slidenum">
              <a:rPr lang="en-US" altLang="en-US" sz="1200" b="0">
                <a:solidFill>
                  <a:prstClr val="black"/>
                </a:solidFill>
                <a:latin typeface="Times" pitchFamily="18" charset="0"/>
              </a:rPr>
              <a:pPr/>
              <a:t>16</a:t>
            </a:fld>
            <a:endParaRPr lang="en-US" altLang="en-US" sz="1200" b="0">
              <a:solidFill>
                <a:prstClr val="black"/>
              </a:solidFill>
              <a:latin typeface="Times"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19A171-1096-48BA-ACB3-0A25F92F6765}" type="slidenum">
              <a:rPr lang="en-US" altLang="en-US" smtClean="0"/>
              <a:pPr/>
              <a:t>17</a:t>
            </a:fld>
            <a:endParaRPr lang="en-US" altLang="en-US"/>
          </a:p>
        </p:txBody>
      </p:sp>
    </p:spTree>
    <p:extLst>
      <p:ext uri="{BB962C8B-B14F-4D97-AF65-F5344CB8AC3E}">
        <p14:creationId xmlns:p14="http://schemas.microsoft.com/office/powerpoint/2010/main" val="400989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pitchFamily="18" charset="0"/>
            </a:endParaRPr>
          </a:p>
        </p:txBody>
      </p:sp>
      <p:sp>
        <p:nvSpPr>
          <p:cNvPr id="34820"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F6541FD8-D460-487A-8F3C-259C9E6EE50D}" type="slidenum">
              <a:rPr lang="en-US" altLang="en-US" sz="1200" b="0">
                <a:solidFill>
                  <a:prstClr val="black"/>
                </a:solidFill>
                <a:latin typeface="Times" pitchFamily="18" charset="0"/>
              </a:rPr>
              <a:pPr/>
              <a:t>18</a:t>
            </a:fld>
            <a:endParaRPr lang="en-US" altLang="en-US" sz="1200" b="0">
              <a:solidFill>
                <a:prstClr val="black"/>
              </a:solidFill>
              <a:latin typeface="Times"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pitchFamily="18" charset="0"/>
            </a:endParaRPr>
          </a:p>
        </p:txBody>
      </p:sp>
      <p:sp>
        <p:nvSpPr>
          <p:cNvPr id="34820"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F6541FD8-D460-487A-8F3C-259C9E6EE50D}" type="slidenum">
              <a:rPr lang="en-US" altLang="en-US" sz="1200" b="0">
                <a:solidFill>
                  <a:prstClr val="black"/>
                </a:solidFill>
                <a:latin typeface="Times" pitchFamily="18" charset="0"/>
              </a:rPr>
              <a:pPr/>
              <a:t>19</a:t>
            </a:fld>
            <a:endParaRPr lang="en-US" altLang="en-US" sz="1200" b="0">
              <a:solidFill>
                <a:prstClr val="black"/>
              </a:solidFill>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latin typeface="+mn-lt"/>
                <a:cs typeface="Arial" panose="020B0604020202020204" pitchFamily="34" charset="0"/>
              </a:rPr>
              <a:t>Proactive engagement with all relevant users and partners/stakeholders communicating and demonstrating the value of WIGOS through both formal and informal, </a:t>
            </a:r>
            <a:r>
              <a:rPr lang="en-US" altLang="en-US" dirty="0" smtClean="0">
                <a:latin typeface="+mn-lt"/>
                <a:cs typeface="Arial" panose="020B0604020202020204" pitchFamily="34" charset="0"/>
              </a:rPr>
              <a:t>regular and ad-hoc, productive two-way </a:t>
            </a:r>
            <a:r>
              <a:rPr lang="en-GB" altLang="en-US" dirty="0" smtClean="0">
                <a:latin typeface="+mn-lt"/>
                <a:cs typeface="Arial" panose="020B0604020202020204" pitchFamily="34" charset="0"/>
              </a:rPr>
              <a:t>communications </a:t>
            </a:r>
            <a:r>
              <a:rPr lang="en-US" altLang="en-US" dirty="0" smtClean="0">
                <a:latin typeface="+mn-lt"/>
                <a:cs typeface="Arial" panose="020B0604020202020204" pitchFamily="34" charset="0"/>
              </a:rPr>
              <a:t>with all stakeholders </a:t>
            </a:r>
            <a:r>
              <a:rPr lang="en-GB" altLang="en-US" dirty="0" smtClean="0">
                <a:latin typeface="+mn-lt"/>
                <a:cs typeface="Arial" panose="020B0604020202020204" pitchFamily="34" charset="0"/>
              </a:rPr>
              <a:t>is highly needed. All of them should be engage in the design of the observing network/system. It will enable to align observations with their needs.</a:t>
            </a:r>
          </a:p>
        </p:txBody>
      </p:sp>
      <p:sp>
        <p:nvSpPr>
          <p:cNvPr id="25604"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6BC362FC-D4A5-4621-8975-D23C339B4C5C}" type="slidenum">
              <a:rPr lang="en-US" altLang="en-US" sz="1200" b="0">
                <a:solidFill>
                  <a:prstClr val="black"/>
                </a:solidFill>
                <a:latin typeface="Times" pitchFamily="18" charset="0"/>
              </a:rPr>
              <a:pPr/>
              <a:t>2</a:t>
            </a:fld>
            <a:endParaRPr lang="en-US" altLang="en-US" sz="1200" b="0">
              <a:solidFill>
                <a:prstClr val="black"/>
              </a:solidFill>
              <a:latin typeface="Times"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pitchFamily="18" charset="0"/>
            </a:endParaRPr>
          </a:p>
        </p:txBody>
      </p:sp>
      <p:sp>
        <p:nvSpPr>
          <p:cNvPr id="34820"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F6541FD8-D460-487A-8F3C-259C9E6EE50D}" type="slidenum">
              <a:rPr lang="en-US" altLang="en-US" sz="1200" b="0">
                <a:solidFill>
                  <a:prstClr val="black"/>
                </a:solidFill>
                <a:latin typeface="Times" pitchFamily="18" charset="0"/>
              </a:rPr>
              <a:pPr/>
              <a:t>20</a:t>
            </a:fld>
            <a:endParaRPr lang="en-US" altLang="en-US" sz="1200" b="0">
              <a:solidFill>
                <a:prstClr val="black"/>
              </a:solidFill>
              <a:latin typeface="Times"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pitchFamily="18" charset="0"/>
            </a:endParaRPr>
          </a:p>
        </p:txBody>
      </p:sp>
      <p:sp>
        <p:nvSpPr>
          <p:cNvPr id="34820"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F6541FD8-D460-487A-8F3C-259C9E6EE50D}" type="slidenum">
              <a:rPr lang="en-US" altLang="en-US" sz="1200" b="0">
                <a:solidFill>
                  <a:prstClr val="black"/>
                </a:solidFill>
                <a:latin typeface="Times" pitchFamily="18" charset="0"/>
              </a:rPr>
              <a:pPr/>
              <a:t>21</a:t>
            </a:fld>
            <a:endParaRPr lang="en-US" altLang="en-US" sz="1200" b="0">
              <a:solidFill>
                <a:prstClr val="black"/>
              </a:solidFill>
              <a:latin typeface="Times"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519A171-1096-48BA-ACB3-0A25F92F6765}" type="slidenum">
              <a:rPr lang="en-US" altLang="en-US" smtClean="0"/>
              <a:pPr/>
              <a:t>3</a:t>
            </a:fld>
            <a:endParaRPr lang="en-US" altLang="en-US"/>
          </a:p>
        </p:txBody>
      </p:sp>
    </p:spTree>
    <p:extLst>
      <p:ext uri="{BB962C8B-B14F-4D97-AF65-F5344CB8AC3E}">
        <p14:creationId xmlns:p14="http://schemas.microsoft.com/office/powerpoint/2010/main" val="1622984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solidFill>
                  <a:srgbClr val="080808"/>
                </a:solidFill>
                <a:latin typeface="Verdana" pitchFamily="34" charset="0"/>
                <a:cs typeface="Arial" pitchFamily="34" charset="0"/>
              </a:rPr>
              <a:t>(see WIGOS Technical Regulations in: WMO-No. 1157 (Eng. version: http://library.wmo.int/pmb_ged/wmo_1157_en.pdf; Resolutions 25 and 26 respectively))</a:t>
            </a:r>
            <a:endParaRPr lang="en-US" altLang="en-US" dirty="0" smtClean="0">
              <a:latin typeface="Times"/>
            </a:endParaRPr>
          </a:p>
          <a:p>
            <a:endParaRPr lang="en-US" altLang="en-US" dirty="0" smtClean="0">
              <a:latin typeface="Times"/>
            </a:endParaRPr>
          </a:p>
        </p:txBody>
      </p:sp>
      <p:sp>
        <p:nvSpPr>
          <p:cNvPr id="55300" name="Slide Number Placeholder 3"/>
          <p:cNvSpPr>
            <a:spLocks noGrp="1"/>
          </p:cNvSpPr>
          <p:nvPr>
            <p:ph type="sldNum" sz="quarter" idx="5"/>
          </p:nvPr>
        </p:nvSpPr>
        <p:spPr>
          <a:xfrm>
            <a:off x="3849689" y="9428164"/>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a:defRPr>
            </a:lvl1pPr>
            <a:lvl2pPr marL="742950" indent="-285750" algn="l" eaLnBrk="0" hangingPunct="0">
              <a:spcBef>
                <a:spcPct val="30000"/>
              </a:spcBef>
              <a:defRPr sz="1200">
                <a:solidFill>
                  <a:schemeClr val="tx1"/>
                </a:solidFill>
                <a:latin typeface="Times"/>
              </a:defRPr>
            </a:lvl2pPr>
            <a:lvl3pPr marL="1143000" indent="-228600" algn="l" eaLnBrk="0" hangingPunct="0">
              <a:spcBef>
                <a:spcPct val="30000"/>
              </a:spcBef>
              <a:defRPr sz="1200">
                <a:solidFill>
                  <a:schemeClr val="tx1"/>
                </a:solidFill>
                <a:latin typeface="Times"/>
              </a:defRPr>
            </a:lvl3pPr>
            <a:lvl4pPr marL="1600200" indent="-228600" algn="l" eaLnBrk="0" hangingPunct="0">
              <a:spcBef>
                <a:spcPct val="30000"/>
              </a:spcBef>
              <a:defRPr sz="1200">
                <a:solidFill>
                  <a:schemeClr val="tx1"/>
                </a:solidFill>
                <a:latin typeface="Times"/>
              </a:defRPr>
            </a:lvl4pPr>
            <a:lvl5pPr marL="2057400" indent="-228600" algn="l" eaLnBrk="0" hangingPunct="0">
              <a:spcBef>
                <a:spcPct val="30000"/>
              </a:spcBef>
              <a:defRPr sz="1200">
                <a:solidFill>
                  <a:schemeClr val="tx1"/>
                </a:solidFill>
                <a:latin typeface="Times"/>
              </a:defRPr>
            </a:lvl5pPr>
            <a:lvl6pPr marL="2514600" indent="-228600" eaLnBrk="0" fontAlgn="base" hangingPunct="0">
              <a:spcBef>
                <a:spcPct val="30000"/>
              </a:spcBef>
              <a:spcAft>
                <a:spcPct val="0"/>
              </a:spcAft>
              <a:defRPr sz="1200">
                <a:solidFill>
                  <a:schemeClr val="tx1"/>
                </a:solidFill>
                <a:latin typeface="Times"/>
              </a:defRPr>
            </a:lvl6pPr>
            <a:lvl7pPr marL="2971800" indent="-228600" eaLnBrk="0" fontAlgn="base" hangingPunct="0">
              <a:spcBef>
                <a:spcPct val="30000"/>
              </a:spcBef>
              <a:spcAft>
                <a:spcPct val="0"/>
              </a:spcAft>
              <a:defRPr sz="1200">
                <a:solidFill>
                  <a:schemeClr val="tx1"/>
                </a:solidFill>
                <a:latin typeface="Times"/>
              </a:defRPr>
            </a:lvl7pPr>
            <a:lvl8pPr marL="3429000" indent="-228600" eaLnBrk="0" fontAlgn="base" hangingPunct="0">
              <a:spcBef>
                <a:spcPct val="30000"/>
              </a:spcBef>
              <a:spcAft>
                <a:spcPct val="0"/>
              </a:spcAft>
              <a:defRPr sz="1200">
                <a:solidFill>
                  <a:schemeClr val="tx1"/>
                </a:solidFill>
                <a:latin typeface="Times"/>
              </a:defRPr>
            </a:lvl8pPr>
            <a:lvl9pPr marL="3886200" indent="-228600" eaLnBrk="0" fontAlgn="base" hangingPunct="0">
              <a:spcBef>
                <a:spcPct val="30000"/>
              </a:spcBef>
              <a:spcAft>
                <a:spcPct val="0"/>
              </a:spcAft>
              <a:defRPr sz="1200">
                <a:solidFill>
                  <a:schemeClr val="tx1"/>
                </a:solidFill>
                <a:latin typeface="Times"/>
              </a:defRPr>
            </a:lvl9pPr>
          </a:lstStyle>
          <a:p>
            <a:pPr algn="r">
              <a:spcBef>
                <a:spcPct val="0"/>
              </a:spcBef>
            </a:pPr>
            <a:fld id="{510F02C6-2DFD-4998-AD59-34085E9F402D}" type="slidenum">
              <a:rPr lang="en-US" altLang="en-US" smtClean="0">
                <a:solidFill>
                  <a:prstClr val="black"/>
                </a:solidFill>
              </a:rPr>
              <a:pPr algn="r">
                <a:spcBef>
                  <a:spcPct val="0"/>
                </a:spcBef>
              </a:pPr>
              <a:t>4</a:t>
            </a:fld>
            <a:endParaRPr lang="en-US" altLang="en-US" dirty="0"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GB" altLang="en-US" dirty="0" smtClean="0">
                <a:latin typeface="+mn-lt"/>
              </a:rPr>
              <a:t>Development of a National Observing Strategy will enable to better meet the user needs and to ensure that NMHS has the best basis for planning of its investment in systems, science and people. It will also permit the NMHS to make informed decisions based on user requirements for future planning purposes. Four key principles that guide the Strategy are as follows: (1) demand- and user-driven products and services; (2) a phased approach to implementation; (3) effective partnerships; and (4) building on core strengths.</a:t>
            </a:r>
          </a:p>
          <a:p>
            <a:pPr>
              <a:defRPr/>
            </a:pPr>
            <a:r>
              <a:rPr lang="en-GB" altLang="en-US" dirty="0" smtClean="0">
                <a:latin typeface="+mn-lt"/>
              </a:rPr>
              <a:t>N-WIP should build on the National Observing Strategy.</a:t>
            </a:r>
          </a:p>
          <a:p>
            <a:pPr>
              <a:defRPr/>
            </a:pPr>
            <a:r>
              <a:rPr lang="en-AU" altLang="en-US" dirty="0" smtClean="0">
                <a:latin typeface="+mn-lt"/>
              </a:rPr>
              <a:t>Not a one-size-fits all approach. Every country is different; therefore not a template approach. The Self-assessment (Readiness) Checklist (http://www.wmo.int/pages/prog/www/wigos/tools.html) already developed will be useful in assessing current maturity of observing systems, their priorities, plans, gaps and capabilities</a:t>
            </a:r>
            <a:r>
              <a:rPr lang="en-US" altLang="en-US" dirty="0" smtClean="0">
                <a:latin typeface="+mn-lt"/>
              </a:rPr>
              <a:t>, etc., and will provide the basis for developing an achievable national WIGOS plan.</a:t>
            </a:r>
          </a:p>
          <a:p>
            <a:pPr>
              <a:defRPr/>
            </a:pPr>
            <a:r>
              <a:rPr lang="en-GB" altLang="en-US" dirty="0" smtClean="0">
                <a:latin typeface="+mn-lt"/>
              </a:rPr>
              <a:t>Members will develop a national WIGOS plan that reflects their national situation, in terms of the mandate of their NMHS, the requirements of their user community and the need to reach out to partners to develop a comprehensive integrated observing system to meet national service needs. </a:t>
            </a:r>
          </a:p>
          <a:p>
            <a:pPr>
              <a:defRPr/>
            </a:pPr>
            <a:r>
              <a:rPr lang="en-GB" altLang="en-US" dirty="0" smtClean="0">
                <a:latin typeface="+mn-lt"/>
              </a:rPr>
              <a:t>Each plan will be different, both in content and style, and while Members can learn from the plans and experiences of others, through case studies and workshops, it is proposed that Members be provided with guidance materials to assist them to understand what steps they needed to take but not with a specific template that might unduly constrain them. </a:t>
            </a:r>
          </a:p>
        </p:txBody>
      </p:sp>
      <p:sp>
        <p:nvSpPr>
          <p:cNvPr id="54276" name="Slide Number Placeholder 3"/>
          <p:cNvSpPr>
            <a:spLocks noGrp="1"/>
          </p:cNvSpPr>
          <p:nvPr>
            <p:ph type="sldNum" sz="quarter" idx="5"/>
          </p:nvPr>
        </p:nvSpPr>
        <p:spPr>
          <a:xfrm>
            <a:off x="3849689" y="9428164"/>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a:defRPr>
            </a:lvl1pPr>
            <a:lvl2pPr marL="742950" indent="-285750" algn="l" eaLnBrk="0" hangingPunct="0">
              <a:spcBef>
                <a:spcPct val="30000"/>
              </a:spcBef>
              <a:defRPr sz="1200">
                <a:solidFill>
                  <a:schemeClr val="tx1"/>
                </a:solidFill>
                <a:latin typeface="Times"/>
              </a:defRPr>
            </a:lvl2pPr>
            <a:lvl3pPr marL="1143000" indent="-228600" algn="l" eaLnBrk="0" hangingPunct="0">
              <a:spcBef>
                <a:spcPct val="30000"/>
              </a:spcBef>
              <a:defRPr sz="1200">
                <a:solidFill>
                  <a:schemeClr val="tx1"/>
                </a:solidFill>
                <a:latin typeface="Times"/>
              </a:defRPr>
            </a:lvl3pPr>
            <a:lvl4pPr marL="1600200" indent="-228600" algn="l" eaLnBrk="0" hangingPunct="0">
              <a:spcBef>
                <a:spcPct val="30000"/>
              </a:spcBef>
              <a:defRPr sz="1200">
                <a:solidFill>
                  <a:schemeClr val="tx1"/>
                </a:solidFill>
                <a:latin typeface="Times"/>
              </a:defRPr>
            </a:lvl4pPr>
            <a:lvl5pPr marL="2057400" indent="-228600" algn="l" eaLnBrk="0" hangingPunct="0">
              <a:spcBef>
                <a:spcPct val="30000"/>
              </a:spcBef>
              <a:defRPr sz="1200">
                <a:solidFill>
                  <a:schemeClr val="tx1"/>
                </a:solidFill>
                <a:latin typeface="Times"/>
              </a:defRPr>
            </a:lvl5pPr>
            <a:lvl6pPr marL="2514600" indent="-228600" eaLnBrk="0" fontAlgn="base" hangingPunct="0">
              <a:spcBef>
                <a:spcPct val="30000"/>
              </a:spcBef>
              <a:spcAft>
                <a:spcPct val="0"/>
              </a:spcAft>
              <a:defRPr sz="1200">
                <a:solidFill>
                  <a:schemeClr val="tx1"/>
                </a:solidFill>
                <a:latin typeface="Times"/>
              </a:defRPr>
            </a:lvl6pPr>
            <a:lvl7pPr marL="2971800" indent="-228600" eaLnBrk="0" fontAlgn="base" hangingPunct="0">
              <a:spcBef>
                <a:spcPct val="30000"/>
              </a:spcBef>
              <a:spcAft>
                <a:spcPct val="0"/>
              </a:spcAft>
              <a:defRPr sz="1200">
                <a:solidFill>
                  <a:schemeClr val="tx1"/>
                </a:solidFill>
                <a:latin typeface="Times"/>
              </a:defRPr>
            </a:lvl7pPr>
            <a:lvl8pPr marL="3429000" indent="-228600" eaLnBrk="0" fontAlgn="base" hangingPunct="0">
              <a:spcBef>
                <a:spcPct val="30000"/>
              </a:spcBef>
              <a:spcAft>
                <a:spcPct val="0"/>
              </a:spcAft>
              <a:defRPr sz="1200">
                <a:solidFill>
                  <a:schemeClr val="tx1"/>
                </a:solidFill>
                <a:latin typeface="Times"/>
              </a:defRPr>
            </a:lvl8pPr>
            <a:lvl9pPr marL="3886200" indent="-228600" eaLnBrk="0" fontAlgn="base" hangingPunct="0">
              <a:spcBef>
                <a:spcPct val="30000"/>
              </a:spcBef>
              <a:spcAft>
                <a:spcPct val="0"/>
              </a:spcAft>
              <a:defRPr sz="1200">
                <a:solidFill>
                  <a:schemeClr val="tx1"/>
                </a:solidFill>
                <a:latin typeface="Times"/>
              </a:defRPr>
            </a:lvl9pPr>
          </a:lstStyle>
          <a:p>
            <a:pPr algn="r">
              <a:spcBef>
                <a:spcPct val="0"/>
              </a:spcBef>
            </a:pPr>
            <a:fld id="{89BD1F47-7A38-4DAE-ABB8-76BECD8C4467}" type="slidenum">
              <a:rPr lang="en-US" altLang="en-US" smtClean="0">
                <a:solidFill>
                  <a:prstClr val="black"/>
                </a:solidFill>
              </a:rPr>
              <a:pPr algn="r">
                <a:spcBef>
                  <a:spcPct val="0"/>
                </a:spcBef>
              </a:pPr>
              <a:t>5</a:t>
            </a:fld>
            <a:endParaRPr lang="en-US" altLang="en-US"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285750" indent="-285750">
              <a:lnSpc>
                <a:spcPct val="150000"/>
              </a:lnSpc>
              <a:buFont typeface="Arial" panose="020B0604020202020204" pitchFamily="34" charset="0"/>
              <a:buChar char="•"/>
            </a:pPr>
            <a:r>
              <a:rPr lang="en-US" dirty="0" smtClean="0">
                <a:latin typeface="+mn-lt"/>
              </a:rPr>
              <a:t>Strategically guide our observations Program </a:t>
            </a:r>
            <a:r>
              <a:rPr lang="en-US" dirty="0" smtClean="0">
                <a:latin typeface="+mn-lt"/>
                <a:sym typeface="Wingdings" panose="05000000000000000000" pitchFamily="2" charset="2"/>
              </a:rPr>
              <a:t>so</a:t>
            </a:r>
            <a:r>
              <a:rPr lang="en-US" baseline="0" dirty="0" smtClean="0">
                <a:latin typeface="+mn-lt"/>
                <a:sym typeface="Wingdings" panose="05000000000000000000" pitchFamily="2" charset="2"/>
              </a:rPr>
              <a:t> that we build and operate appropriately.</a:t>
            </a:r>
            <a:endParaRPr lang="en-US" dirty="0" smtClean="0">
              <a:latin typeface="+mn-lt"/>
            </a:endParaRPr>
          </a:p>
          <a:p>
            <a:pPr marL="285750" indent="-285750">
              <a:lnSpc>
                <a:spcPct val="150000"/>
              </a:lnSpc>
              <a:buFont typeface="Arial" panose="020B0604020202020204" pitchFamily="34" charset="0"/>
              <a:buChar char="•"/>
            </a:pPr>
            <a:r>
              <a:rPr lang="en-US" dirty="0" smtClean="0">
                <a:latin typeface="+mn-lt"/>
              </a:rPr>
              <a:t>Develop and manage the Observing System Strategy</a:t>
            </a:r>
          </a:p>
          <a:p>
            <a:pPr marL="285750" indent="-285750">
              <a:lnSpc>
                <a:spcPct val="150000"/>
              </a:lnSpc>
              <a:buFont typeface="Arial" panose="020B0604020202020204" pitchFamily="34" charset="0"/>
              <a:buChar char="•"/>
            </a:pPr>
            <a:r>
              <a:rPr lang="en-AU" dirty="0" smtClean="0">
                <a:latin typeface="+mn-lt"/>
              </a:rPr>
              <a:t>Observations change requests</a:t>
            </a:r>
          </a:p>
          <a:p>
            <a:pPr marL="285750" indent="-285750">
              <a:lnSpc>
                <a:spcPct val="150000"/>
              </a:lnSpc>
              <a:buFont typeface="Arial" panose="020B0604020202020204" pitchFamily="34" charset="0"/>
              <a:buChar char="•"/>
            </a:pPr>
            <a:r>
              <a:rPr lang="en-AU" dirty="0" smtClean="0">
                <a:latin typeface="+mn-lt"/>
              </a:rPr>
              <a:t>Leases</a:t>
            </a:r>
          </a:p>
          <a:p>
            <a:pPr marL="285750" indent="-285750">
              <a:lnSpc>
                <a:spcPct val="150000"/>
              </a:lnSpc>
              <a:buFont typeface="Arial" panose="020B0604020202020204" pitchFamily="34" charset="0"/>
              <a:buChar char="•"/>
            </a:pPr>
            <a:r>
              <a:rPr lang="en-AU" dirty="0" smtClean="0">
                <a:latin typeface="+mn-lt"/>
              </a:rPr>
              <a:t>Strategic planning – where &amp; what next?</a:t>
            </a:r>
          </a:p>
          <a:p>
            <a:pPr marL="285750" indent="-285750">
              <a:lnSpc>
                <a:spcPct val="150000"/>
              </a:lnSpc>
              <a:buFont typeface="Arial" panose="020B0604020202020204" pitchFamily="34" charset="0"/>
              <a:buChar char="•"/>
            </a:pPr>
            <a:r>
              <a:rPr lang="en-AU" dirty="0" smtClean="0">
                <a:latin typeface="+mn-lt"/>
              </a:rPr>
              <a:t>Business development</a:t>
            </a:r>
          </a:p>
          <a:p>
            <a:endParaRPr lang="en-AU" dirty="0">
              <a:latin typeface="+mn-lt"/>
            </a:endParaRPr>
          </a:p>
        </p:txBody>
      </p:sp>
      <p:sp>
        <p:nvSpPr>
          <p:cNvPr id="4" name="Slide Number Placeholder 3"/>
          <p:cNvSpPr>
            <a:spLocks noGrp="1"/>
          </p:cNvSpPr>
          <p:nvPr>
            <p:ph type="sldNum" sz="quarter" idx="10"/>
          </p:nvPr>
        </p:nvSpPr>
        <p:spPr/>
        <p:txBody>
          <a:bodyPr/>
          <a:lstStyle/>
          <a:p>
            <a:pPr>
              <a:defRPr/>
            </a:pPr>
            <a:fld id="{1E6CBD0F-5284-45C9-AC91-928284E019E7}" type="slidenum">
              <a:rPr lang="en-AU" smtClean="0"/>
              <a:pPr>
                <a:defRPr/>
              </a:pPr>
              <a:t>6</a:t>
            </a:fld>
            <a:endParaRPr lang="en-AU"/>
          </a:p>
        </p:txBody>
      </p:sp>
    </p:spTree>
    <p:extLst>
      <p:ext uri="{BB962C8B-B14F-4D97-AF65-F5344CB8AC3E}">
        <p14:creationId xmlns:p14="http://schemas.microsoft.com/office/powerpoint/2010/main" val="1938338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Shape 434"/>
          <p:cNvSpPr>
            <a:spLocks noGrp="1" noRot="1" noChangeAspect="1"/>
          </p:cNvSpPr>
          <p:nvPr>
            <p:ph type="sldImg" idx="2"/>
          </p:nvPr>
        </p:nvSpPr>
        <p:spPr>
          <a:xfrm>
            <a:off x="915988"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35" name="Shape 435"/>
          <p:cNvSpPr txBox="1">
            <a:spLocks noGrp="1"/>
          </p:cNvSpPr>
          <p:nvPr>
            <p:ph type="body" idx="1"/>
          </p:nvPr>
        </p:nvSpPr>
        <p:spPr>
          <a:xfrm>
            <a:off x="679768" y="4715154"/>
            <a:ext cx="5438140" cy="4466987"/>
          </a:xfrm>
          <a:prstGeom prst="rect">
            <a:avLst/>
          </a:prstGeom>
          <a:noFill/>
          <a:ln>
            <a:noFill/>
          </a:ln>
        </p:spPr>
        <p:txBody>
          <a:bodyPr lIns="90483" tIns="90483" rIns="90483" bIns="90483" anchor="ctr" anchorCtr="0">
            <a:noAutofit/>
          </a:bodyPr>
          <a:lstStyle/>
          <a:p>
            <a:pPr>
              <a:buSzPct val="25000"/>
            </a:pPr>
            <a:r>
              <a:rPr lang="en-US" sz="1200" b="0" i="0" u="none" dirty="0">
                <a:solidFill>
                  <a:schemeClr val="tx1"/>
                </a:solidFill>
                <a:latin typeface="+mn-lt"/>
                <a:ea typeface="Arial"/>
                <a:cs typeface="Arial"/>
                <a:sym typeface="Arial"/>
              </a:rPr>
              <a:t>Guiding Principles in Managing Observation Investments:</a:t>
            </a:r>
          </a:p>
          <a:p>
            <a:pPr marL="0" indent="0">
              <a:buClr>
                <a:srgbClr val="036995"/>
              </a:buClr>
              <a:buSzPct val="100000"/>
              <a:buFontTx/>
              <a:buNone/>
            </a:pPr>
            <a:r>
              <a:rPr lang="en-US" sz="1200" b="0" i="0" dirty="0" smtClean="0">
                <a:solidFill>
                  <a:schemeClr val="tx1"/>
                </a:solidFill>
                <a:latin typeface="+mn-lt"/>
                <a:ea typeface="Arial"/>
                <a:cs typeface="Arial"/>
                <a:sym typeface="Arial"/>
              </a:rPr>
              <a:t>VISION</a:t>
            </a:r>
            <a:r>
              <a:rPr lang="en-US" sz="1200" b="0" i="0" dirty="0">
                <a:solidFill>
                  <a:schemeClr val="tx1"/>
                </a:solidFill>
                <a:latin typeface="+mn-lt"/>
                <a:ea typeface="Arial"/>
                <a:cs typeface="Arial"/>
                <a:sym typeface="Arial"/>
              </a:rPr>
              <a:t>: Achieve and sustain an observing system portfolio which is mission-effective, integrated, adaptable, and affordable</a:t>
            </a:r>
          </a:p>
          <a:p>
            <a:pPr marL="0" indent="0">
              <a:buClr>
                <a:srgbClr val="036995"/>
              </a:buClr>
              <a:buSzPct val="100000"/>
              <a:buFontTx/>
              <a:buNone/>
            </a:pPr>
            <a:r>
              <a:rPr lang="en-US" sz="1200" b="0" i="0" dirty="0" smtClean="0">
                <a:solidFill>
                  <a:schemeClr val="tx1"/>
                </a:solidFill>
                <a:latin typeface="+mn-lt"/>
                <a:ea typeface="Arial"/>
                <a:cs typeface="Arial"/>
                <a:sym typeface="Arial"/>
              </a:rPr>
              <a:t>SUPERIOR </a:t>
            </a:r>
            <a:r>
              <a:rPr lang="en-US" sz="1200" b="0" i="0" dirty="0">
                <a:solidFill>
                  <a:schemeClr val="tx1"/>
                </a:solidFill>
                <a:latin typeface="+mn-lt"/>
                <a:ea typeface="Arial"/>
                <a:cs typeface="Arial"/>
                <a:sym typeface="Arial"/>
              </a:rPr>
              <a:t>SERVICE and REPUTATION: Meet or exceed the requirements established to fulfill systems’ current and envisioned missions, and maintain NOAA’s standing as a preeminent leader in the global operational Earth observing enterprise</a:t>
            </a:r>
          </a:p>
          <a:p>
            <a:pPr marL="0" indent="0">
              <a:buClr>
                <a:srgbClr val="036995"/>
              </a:buClr>
              <a:buSzPct val="100000"/>
              <a:buFontTx/>
              <a:buNone/>
            </a:pPr>
            <a:r>
              <a:rPr lang="en-US" sz="1200" b="0" i="0" dirty="0" smtClean="0">
                <a:solidFill>
                  <a:schemeClr val="tx1"/>
                </a:solidFill>
                <a:latin typeface="+mn-lt"/>
                <a:ea typeface="Arial"/>
                <a:cs typeface="Arial"/>
                <a:sym typeface="Arial"/>
              </a:rPr>
              <a:t>ADAPTABILITY</a:t>
            </a:r>
            <a:r>
              <a:rPr lang="en-US" sz="1200" b="0" i="0" dirty="0">
                <a:solidFill>
                  <a:schemeClr val="tx1"/>
                </a:solidFill>
                <a:latin typeface="+mn-lt"/>
                <a:ea typeface="Arial"/>
                <a:cs typeface="Arial"/>
                <a:sym typeface="Arial"/>
              </a:rPr>
              <a:t>: Portfolio must adapt to the rapidly-evolving variety of measurement and data sources</a:t>
            </a:r>
          </a:p>
          <a:p>
            <a:pPr marL="0" indent="0">
              <a:buClr>
                <a:srgbClr val="036995"/>
              </a:buClr>
              <a:buSzPct val="100000"/>
              <a:buFontTx/>
              <a:buNone/>
            </a:pPr>
            <a:r>
              <a:rPr lang="en-US" sz="1200" b="0" i="0" dirty="0" smtClean="0">
                <a:solidFill>
                  <a:schemeClr val="tx1"/>
                </a:solidFill>
                <a:latin typeface="+mn-lt"/>
                <a:ea typeface="Arial"/>
                <a:cs typeface="Arial"/>
                <a:sym typeface="Arial"/>
              </a:rPr>
              <a:t>COST-EFFECTIVENESS </a:t>
            </a:r>
            <a:r>
              <a:rPr lang="en-US" sz="1200" b="0" i="0" dirty="0">
                <a:solidFill>
                  <a:schemeClr val="tx1"/>
                </a:solidFill>
                <a:latin typeface="+mn-lt"/>
                <a:ea typeface="Arial"/>
                <a:cs typeface="Arial"/>
                <a:sym typeface="Arial"/>
              </a:rPr>
              <a:t>and SUSTAINABILITY: NOAA must embrace cost-effective solutions, including the leveraging of domestic and international partnerships, to operate with its allocated budget</a:t>
            </a:r>
          </a:p>
          <a:p>
            <a:pPr marL="0" indent="0">
              <a:buClr>
                <a:srgbClr val="036995"/>
              </a:buClr>
              <a:buSzPct val="100000"/>
              <a:buFontTx/>
              <a:buNone/>
            </a:pPr>
            <a:r>
              <a:rPr lang="en-US" sz="1200" b="0" i="0" dirty="0" smtClean="0">
                <a:solidFill>
                  <a:schemeClr val="tx1"/>
                </a:solidFill>
                <a:latin typeface="+mn-lt"/>
                <a:ea typeface="Arial"/>
                <a:cs typeface="Arial"/>
                <a:sym typeface="Arial"/>
              </a:rPr>
              <a:t>INTEGRATED</a:t>
            </a:r>
            <a:r>
              <a:rPr lang="en-US" sz="1200" b="0" i="0" dirty="0">
                <a:solidFill>
                  <a:schemeClr val="tx1"/>
                </a:solidFill>
                <a:latin typeface="+mn-lt"/>
                <a:ea typeface="Arial"/>
                <a:cs typeface="Arial"/>
                <a:sym typeface="Arial"/>
              </a:rPr>
              <a:t>:  Manage the portfolio to make more holistic decisions about priorities and associated investments decisions within and across observing system domains, NOAA Line Offices, operational programs, and partners</a:t>
            </a:r>
          </a:p>
          <a:p>
            <a:pPr marL="0" indent="0">
              <a:buClr>
                <a:srgbClr val="036995"/>
              </a:buClr>
              <a:buSzPct val="100000"/>
              <a:buFontTx/>
              <a:buNone/>
            </a:pPr>
            <a:r>
              <a:rPr lang="en-US" sz="1200" b="0" i="0" dirty="0" smtClean="0">
                <a:solidFill>
                  <a:schemeClr val="tx1"/>
                </a:solidFill>
                <a:latin typeface="+mn-lt"/>
                <a:ea typeface="Arial"/>
                <a:cs typeface="Arial"/>
                <a:sym typeface="Arial"/>
              </a:rPr>
              <a:t>GLOBAL </a:t>
            </a:r>
            <a:r>
              <a:rPr lang="en-US" sz="1200" b="0" i="0" dirty="0">
                <a:solidFill>
                  <a:schemeClr val="tx1"/>
                </a:solidFill>
                <a:latin typeface="+mn-lt"/>
                <a:ea typeface="Arial"/>
                <a:cs typeface="Arial"/>
                <a:sym typeface="Arial"/>
              </a:rPr>
              <a:t>CONTEXT AND COMMITMENTS: Uphold commitments to our partners and ensure access to global observations needed to generate accurate forecasts, warnings, and other services</a:t>
            </a:r>
          </a:p>
          <a:p>
            <a:pPr marL="0" indent="0">
              <a:buClr>
                <a:srgbClr val="036995"/>
              </a:buClr>
              <a:buSzPct val="100000"/>
              <a:buFontTx/>
              <a:buNone/>
            </a:pPr>
            <a:r>
              <a:rPr lang="en-US" sz="1200" b="0" i="0" dirty="0" smtClean="0">
                <a:solidFill>
                  <a:schemeClr val="tx1"/>
                </a:solidFill>
                <a:latin typeface="+mn-lt"/>
                <a:ea typeface="Arial"/>
                <a:cs typeface="Arial"/>
                <a:sym typeface="Arial"/>
              </a:rPr>
              <a:t>IN-HOUSE </a:t>
            </a:r>
            <a:r>
              <a:rPr lang="en-US" sz="1200" b="0" i="0" dirty="0">
                <a:solidFill>
                  <a:schemeClr val="tx1"/>
                </a:solidFill>
                <a:latin typeface="+mn-lt"/>
                <a:ea typeface="Arial"/>
                <a:cs typeface="Arial"/>
                <a:sym typeface="Arial"/>
              </a:rPr>
              <a:t>EXPERTISE: NOAA must sustain the in-house expertise (including contracted) necessary to support well-managed integrated observing systems</a:t>
            </a:r>
          </a:p>
          <a:p>
            <a:pPr marL="0" indent="0">
              <a:buClr>
                <a:srgbClr val="036995"/>
              </a:buClr>
              <a:buSzPct val="100000"/>
              <a:buFontTx/>
              <a:buNone/>
            </a:pPr>
            <a:r>
              <a:rPr lang="en-US" sz="1200" b="0" i="0" dirty="0" smtClean="0">
                <a:solidFill>
                  <a:schemeClr val="tx1"/>
                </a:solidFill>
                <a:latin typeface="+mn-lt"/>
                <a:ea typeface="Arial"/>
                <a:cs typeface="Arial"/>
                <a:sym typeface="Arial"/>
              </a:rPr>
              <a:t>WELL-GOVERNED</a:t>
            </a:r>
            <a:r>
              <a:rPr lang="en-US" sz="1200" b="0" i="0" dirty="0">
                <a:solidFill>
                  <a:schemeClr val="tx1"/>
                </a:solidFill>
                <a:latin typeface="+mn-lt"/>
                <a:ea typeface="Arial"/>
                <a:cs typeface="Arial"/>
                <a:sym typeface="Arial"/>
              </a:rPr>
              <a:t>, UNDERSTOOD &amp; TRUSTED: Manage the integrated observing systems portfolio so that NOAA employees, key decision makers, Congressional resources, and external entities perceive our management system as well-governed, understood, and </a:t>
            </a:r>
            <a:r>
              <a:rPr lang="en-US" sz="1200" b="0" i="0" dirty="0" smtClean="0">
                <a:solidFill>
                  <a:schemeClr val="tx1"/>
                </a:solidFill>
                <a:latin typeface="+mn-lt"/>
                <a:ea typeface="Arial"/>
                <a:cs typeface="Arial"/>
                <a:sym typeface="Arial"/>
              </a:rPr>
              <a:t>trusted</a:t>
            </a:r>
            <a:endParaRPr lang="en-US" sz="1200" b="0" i="0" dirty="0">
              <a:solidFill>
                <a:schemeClr val="tx1"/>
              </a:solidFill>
              <a:latin typeface="+mn-lt"/>
              <a:ea typeface="Arial"/>
              <a:cs typeface="Arial"/>
              <a:sym typeface="Arial"/>
            </a:endParaRPr>
          </a:p>
        </p:txBody>
      </p:sp>
      <p:sp>
        <p:nvSpPr>
          <p:cNvPr id="436" name="Shape 436"/>
          <p:cNvSpPr txBox="1">
            <a:spLocks noGrp="1"/>
          </p:cNvSpPr>
          <p:nvPr>
            <p:ph type="sldNum" idx="12"/>
          </p:nvPr>
        </p:nvSpPr>
        <p:spPr>
          <a:xfrm>
            <a:off x="3850443" y="9428584"/>
            <a:ext cx="2945659" cy="496332"/>
          </a:xfrm>
          <a:prstGeom prst="rect">
            <a:avLst/>
          </a:prstGeom>
          <a:noFill/>
          <a:ln>
            <a:noFill/>
          </a:ln>
        </p:spPr>
        <p:txBody>
          <a:bodyPr lIns="90483" tIns="90483" rIns="90483" bIns="90483" anchor="b" anchorCtr="0">
            <a:noAutofit/>
          </a:bodyPr>
          <a:lstStyle/>
          <a:p>
            <a:pPr>
              <a:buClr>
                <a:srgbClr val="000000"/>
              </a:buClr>
              <a:buSzPct val="25000"/>
            </a:pPr>
            <a:fld id="{00000000-1234-1234-1234-123412341234}" type="slidenum">
              <a:rPr lang="en-US">
                <a:solidFill>
                  <a:srgbClr val="000000"/>
                </a:solidFill>
                <a:latin typeface="Calibri"/>
                <a:ea typeface="Calibri"/>
                <a:cs typeface="Calibri"/>
                <a:sym typeface="Calibri"/>
              </a:rPr>
              <a:pPr>
                <a:buClr>
                  <a:srgbClr val="000000"/>
                </a:buClr>
                <a:buSzPct val="25000"/>
              </a:pPr>
              <a:t>7</a:t>
            </a:fld>
            <a:endParaRPr lang="en-US">
              <a:solidFill>
                <a:srgbClr val="000000"/>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latin typeface="+mn-lt"/>
              </a:rPr>
              <a:t>Development of a National Observing Strategy will enable to better meet the user needs and to ensure that NMHS has the best basis for planning of its investment in systems, science and people. It will also permit the NMHS to make informed decisions based on user requirements for future planning purposes. Four key principles that guide the Strategy are as follows: (1) demand- and user-driven products and services; (2) a phased approach to implementation; (3) effective partnerships; and (4) building on core strengths.</a:t>
            </a:r>
          </a:p>
          <a:p>
            <a:r>
              <a:rPr lang="en-GB" altLang="en-US" dirty="0" smtClean="0">
                <a:latin typeface="+mn-lt"/>
              </a:rPr>
              <a:t>N-WIP should build on the National Observing Strategy</a:t>
            </a:r>
          </a:p>
        </p:txBody>
      </p:sp>
      <p:sp>
        <p:nvSpPr>
          <p:cNvPr id="27652"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5BBBD69F-8C3C-4DDC-A74D-2954B93DB6C4}" type="slidenum">
              <a:rPr lang="en-US" altLang="en-US" sz="1200" b="0">
                <a:solidFill>
                  <a:schemeClr val="tx1"/>
                </a:solidFill>
                <a:latin typeface="Times" pitchFamily="18" charset="0"/>
              </a:rPr>
              <a:pPr/>
              <a:t>8</a:t>
            </a:fld>
            <a:endParaRPr lang="en-US" altLang="en-US" sz="1200" b="0">
              <a:solidFill>
                <a:schemeClr val="tx1"/>
              </a:solidFill>
              <a:latin typeface="Times"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latin typeface="+mn-lt"/>
              </a:rPr>
              <a:t>WMO Members will need to plan locally while thinking regionally and globally to realize the full benefit from the global observing systems. </a:t>
            </a:r>
          </a:p>
          <a:p>
            <a:r>
              <a:rPr lang="en-US" altLang="en-US" dirty="0" smtClean="0">
                <a:latin typeface="+mn-lt"/>
              </a:rPr>
              <a:t>The full needs of any individual Member cannot be met solely through its own observing system; observations from others are essential, and interdependence on global observations increases more and more as time horizons (from short to longer term weather predictions, and from local to large scale climate prediction) increase.</a:t>
            </a:r>
            <a:endParaRPr lang="en-GB" altLang="en-US" dirty="0" smtClean="0">
              <a:latin typeface="+mn-lt"/>
            </a:endParaRPr>
          </a:p>
        </p:txBody>
      </p:sp>
      <p:sp>
        <p:nvSpPr>
          <p:cNvPr id="28676" name="Slide Number Placeholder 3"/>
          <p:cNvSpPr>
            <a:spLocks noGrp="1"/>
          </p:cNvSpPr>
          <p:nvPr>
            <p:ph type="sldNum" sz="quarter" idx="5"/>
          </p:nvPr>
        </p:nvSpPr>
        <p:spPr>
          <a:xfrm>
            <a:off x="3849688" y="9428163"/>
            <a:ext cx="2946400" cy="4968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fld id="{1840C33F-744D-48ED-ACE1-906DDC1A7E9D}" type="slidenum">
              <a:rPr lang="en-US" altLang="en-US" sz="1200" b="0">
                <a:solidFill>
                  <a:schemeClr val="tx1"/>
                </a:solidFill>
                <a:latin typeface="Times" pitchFamily="18" charset="0"/>
              </a:rPr>
              <a:pPr/>
              <a:t>9</a:t>
            </a:fld>
            <a:endParaRPr lang="en-US" altLang="en-US" sz="1200" b="0">
              <a:solidFill>
                <a:schemeClr val="tx1"/>
              </a:solidFill>
              <a:latin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11" descr="wmo_ppt_2012.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7"/>
          <p:cNvSpPr txBox="1">
            <a:spLocks noChangeArrowheads="1"/>
          </p:cNvSpPr>
          <p:nvPr/>
        </p:nvSpPr>
        <p:spPr bwMode="auto">
          <a:xfrm>
            <a:off x="468313" y="1341438"/>
            <a:ext cx="1079500" cy="366712"/>
          </a:xfrm>
          <a:prstGeom prst="rect">
            <a:avLst/>
          </a:prstGeom>
          <a:noFill/>
          <a:ln>
            <a:noFill/>
          </a:ln>
          <a:effectLst/>
          <a:extLst/>
        </p:spPr>
        <p:txBody>
          <a:bodyPr>
            <a:spAutoFit/>
          </a:bodyPr>
          <a:lstStyle>
            <a:lvl1pPr>
              <a:spcBef>
                <a:spcPct val="0"/>
              </a:spcBef>
              <a:defRPr sz="2400">
                <a:solidFill>
                  <a:schemeClr val="tx1"/>
                </a:solidFill>
                <a:latin typeface="Times" charset="0"/>
              </a:defRPr>
            </a:lvl1pPr>
            <a:lvl2pPr marL="742950" indent="-285750">
              <a:spcBef>
                <a:spcPct val="0"/>
              </a:spcBef>
              <a:defRPr sz="2400">
                <a:solidFill>
                  <a:schemeClr val="tx1"/>
                </a:solidFill>
                <a:latin typeface="Times" charset="0"/>
              </a:defRPr>
            </a:lvl2pPr>
            <a:lvl3pPr marL="1143000" indent="-228600">
              <a:spcBef>
                <a:spcPct val="0"/>
              </a:spcBef>
              <a:defRPr sz="2400">
                <a:solidFill>
                  <a:schemeClr val="tx1"/>
                </a:solidFill>
                <a:latin typeface="Times" charset="0"/>
              </a:defRPr>
            </a:lvl3pPr>
            <a:lvl4pPr marL="1600200" indent="-228600">
              <a:spcBef>
                <a:spcPct val="0"/>
              </a:spcBef>
              <a:defRPr sz="2400">
                <a:solidFill>
                  <a:schemeClr val="tx1"/>
                </a:solidFill>
                <a:latin typeface="Times" charset="0"/>
              </a:defRPr>
            </a:lvl4pPr>
            <a:lvl5pPr marL="2057400" indent="-228600">
              <a:spcBef>
                <a:spcPct val="0"/>
              </a:spcBef>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eaLnBrk="0" hangingPunct="0">
              <a:spcBef>
                <a:spcPct val="50000"/>
              </a:spcBef>
              <a:defRPr/>
            </a:pPr>
            <a:r>
              <a:rPr lang="en-US" sz="1800" b="0" smtClean="0">
                <a:solidFill>
                  <a:schemeClr val="bg1"/>
                </a:solidFill>
                <a:latin typeface="Arial Black" pitchFamily="34" charset="0"/>
                <a:cs typeface="+mn-cs"/>
              </a:rPr>
              <a:t>WMO</a:t>
            </a:r>
          </a:p>
        </p:txBody>
      </p:sp>
      <p:sp>
        <p:nvSpPr>
          <p:cNvPr id="38916" name="Rectangle 3"/>
          <p:cNvSpPr>
            <a:spLocks noGrp="1" noChangeArrowheads="1"/>
          </p:cNvSpPr>
          <p:nvPr>
            <p:ph type="ctrTitle"/>
          </p:nvPr>
        </p:nvSpPr>
        <p:spPr>
          <a:xfrm>
            <a:off x="611188" y="3211513"/>
            <a:ext cx="7921625" cy="1730375"/>
          </a:xfrm>
        </p:spPr>
        <p:txBody>
          <a:bodyPr/>
          <a:lstStyle>
            <a:lvl1pPr algn="ctr">
              <a:defRPr sz="4000" smtClean="0">
                <a:solidFill>
                  <a:schemeClr val="bg1"/>
                </a:solidFill>
              </a:defRPr>
            </a:lvl1pPr>
          </a:lstStyle>
          <a:p>
            <a:pPr lvl="0"/>
            <a:r>
              <a:rPr lang="en-US" noProof="0" smtClean="0"/>
              <a:t>Click to edit Master title style</a:t>
            </a:r>
          </a:p>
        </p:txBody>
      </p:sp>
      <p:sp>
        <p:nvSpPr>
          <p:cNvPr id="38917" name="Rectangle 4"/>
          <p:cNvSpPr>
            <a:spLocks noGrp="1" noChangeArrowheads="1"/>
          </p:cNvSpPr>
          <p:nvPr>
            <p:ph type="subTitle" idx="1"/>
          </p:nvPr>
        </p:nvSpPr>
        <p:spPr>
          <a:xfrm>
            <a:off x="611188" y="5106988"/>
            <a:ext cx="7921625" cy="914400"/>
          </a:xfrm>
        </p:spPr>
        <p:txBody>
          <a:bodyPr/>
          <a:lstStyle>
            <a:lvl1pPr marL="0" indent="0" algn="ctr">
              <a:buFont typeface="Wingdings" pitchFamily="2" charset="2"/>
              <a:buNone/>
              <a:defRPr smtClean="0">
                <a:solidFill>
                  <a:schemeClr val="bg1"/>
                </a:solidFill>
              </a:defRPr>
            </a:lvl1pPr>
          </a:lstStyle>
          <a:p>
            <a:pPr lvl="0"/>
            <a:r>
              <a:rPr lang="en-US" noProof="0" smtClean="0"/>
              <a:t>Click to edit Master subtitle style</a:t>
            </a:r>
          </a:p>
        </p:txBody>
      </p:sp>
    </p:spTree>
    <p:extLst>
      <p:ext uri="{BB962C8B-B14F-4D97-AF65-F5344CB8AC3E}">
        <p14:creationId xmlns:p14="http://schemas.microsoft.com/office/powerpoint/2010/main" val="3652460392"/>
      </p:ext>
    </p:extLst>
  </p:cSld>
  <p:clrMapOvr>
    <a:masterClrMapping/>
  </p:clrMapOvr>
  <p:transition spd="slow"/>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63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40557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5488" y="188913"/>
            <a:ext cx="1889125" cy="59070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403350" y="188913"/>
            <a:ext cx="5519738" cy="59070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33288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0825" y="188913"/>
            <a:ext cx="8713788" cy="792162"/>
          </a:xfrm>
        </p:spPr>
        <p:txBody>
          <a:bodyPr/>
          <a:lstStyle/>
          <a:p>
            <a:r>
              <a:rPr lang="en-US"/>
              <a:t>Click to edit Master title style</a:t>
            </a:r>
          </a:p>
        </p:txBody>
      </p:sp>
      <p:sp>
        <p:nvSpPr>
          <p:cNvPr id="3" name="Table Placeholder 2"/>
          <p:cNvSpPr>
            <a:spLocks noGrp="1"/>
          </p:cNvSpPr>
          <p:nvPr>
            <p:ph type="tbl" idx="1"/>
          </p:nvPr>
        </p:nvSpPr>
        <p:spPr>
          <a:xfrm>
            <a:off x="250825" y="1052513"/>
            <a:ext cx="8713788" cy="4897437"/>
          </a:xfrm>
        </p:spPr>
        <p:txBody>
          <a:bodyPr/>
          <a:lstStyle/>
          <a:p>
            <a:pPr lvl="0"/>
            <a:endParaRPr lang="en-US" noProof="0"/>
          </a:p>
        </p:txBody>
      </p:sp>
    </p:spTree>
    <p:extLst>
      <p:ext uri="{BB962C8B-B14F-4D97-AF65-F5344CB8AC3E}">
        <p14:creationId xmlns:p14="http://schemas.microsoft.com/office/powerpoint/2010/main" val="1814027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2677471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0"/>
          <p:cNvSpPr>
            <a:spLocks noGrp="1" noChangeArrowheads="1"/>
          </p:cNvSpPr>
          <p:nvPr>
            <p:ph type="ftr" sz="quarter" idx="10"/>
          </p:nvPr>
        </p:nvSpPr>
        <p:spPr bwMode="auto">
          <a:xfrm>
            <a:off x="2484438" y="6462713"/>
            <a:ext cx="2447925" cy="31273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200" b="0">
                <a:solidFill>
                  <a:schemeClr val="tx1"/>
                </a:solidFill>
                <a:latin typeface="Arial" charset="0"/>
                <a:cs typeface="Arial" charset="0"/>
              </a:defRPr>
            </a:lvl1pPr>
          </a:lstStyle>
          <a:p>
            <a:pPr>
              <a:defRPr/>
            </a:pPr>
            <a:r>
              <a:rPr lang="en-US"/>
              <a:t>World Met Day Forum 2013</a:t>
            </a:r>
          </a:p>
        </p:txBody>
      </p:sp>
      <p:sp>
        <p:nvSpPr>
          <p:cNvPr id="5" name="Rectangle 11"/>
          <p:cNvSpPr>
            <a:spLocks noGrp="1" noChangeArrowheads="1"/>
          </p:cNvSpPr>
          <p:nvPr>
            <p:ph type="sldNum" sz="quarter" idx="11"/>
          </p:nvPr>
        </p:nvSpPr>
        <p:spPr bwMode="auto">
          <a:xfrm>
            <a:off x="5148263" y="6462713"/>
            <a:ext cx="1905000" cy="31273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Arial" charset="0"/>
                <a:cs typeface="Arial" charset="0"/>
              </a:defRPr>
            </a:lvl1pPr>
          </a:lstStyle>
          <a:p>
            <a:pPr>
              <a:defRPr/>
            </a:pPr>
            <a:fld id="{A5F76A36-633F-4237-9729-3B9C7FF239AA}" type="slidenum">
              <a:rPr lang="en-US"/>
              <a:pPr>
                <a:defRPr/>
              </a:pPr>
              <a:t>‹#›</a:t>
            </a:fld>
            <a:r>
              <a:rPr lang="en-US"/>
              <a:t>WIGOS </a:t>
            </a:r>
          </a:p>
        </p:txBody>
      </p:sp>
    </p:spTree>
    <p:extLst>
      <p:ext uri="{BB962C8B-B14F-4D97-AF65-F5344CB8AC3E}">
        <p14:creationId xmlns:p14="http://schemas.microsoft.com/office/powerpoint/2010/main" val="30501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493190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79388" y="981075"/>
            <a:ext cx="4316412" cy="547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81075"/>
            <a:ext cx="4316413" cy="547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33877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335576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490422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wmo_ppt_2012.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7"/>
          <p:cNvSpPr txBox="1">
            <a:spLocks noChangeArrowheads="1"/>
          </p:cNvSpPr>
          <p:nvPr/>
        </p:nvSpPr>
        <p:spPr bwMode="auto">
          <a:xfrm>
            <a:off x="468313" y="1341438"/>
            <a:ext cx="1079500" cy="366712"/>
          </a:xfrm>
          <a:prstGeom prst="rect">
            <a:avLst/>
          </a:prstGeom>
          <a:noFill/>
          <a:ln>
            <a:noFill/>
          </a:ln>
          <a:effectLst/>
          <a:extLst/>
        </p:spPr>
        <p:txBody>
          <a:bodyPr>
            <a:spAutoFit/>
          </a:bodyPr>
          <a:lstStyle>
            <a:lvl1pPr>
              <a:spcBef>
                <a:spcPct val="0"/>
              </a:spcBef>
              <a:defRPr sz="2400">
                <a:solidFill>
                  <a:schemeClr val="tx1"/>
                </a:solidFill>
                <a:latin typeface="Times" charset="0"/>
              </a:defRPr>
            </a:lvl1pPr>
            <a:lvl2pPr marL="742950" indent="-285750">
              <a:spcBef>
                <a:spcPct val="0"/>
              </a:spcBef>
              <a:defRPr sz="2400">
                <a:solidFill>
                  <a:schemeClr val="tx1"/>
                </a:solidFill>
                <a:latin typeface="Times" charset="0"/>
              </a:defRPr>
            </a:lvl2pPr>
            <a:lvl3pPr marL="1143000" indent="-228600">
              <a:spcBef>
                <a:spcPct val="0"/>
              </a:spcBef>
              <a:defRPr sz="2400">
                <a:solidFill>
                  <a:schemeClr val="tx1"/>
                </a:solidFill>
                <a:latin typeface="Times" charset="0"/>
              </a:defRPr>
            </a:lvl3pPr>
            <a:lvl4pPr marL="1600200" indent="-228600">
              <a:spcBef>
                <a:spcPct val="0"/>
              </a:spcBef>
              <a:defRPr sz="2400">
                <a:solidFill>
                  <a:schemeClr val="tx1"/>
                </a:solidFill>
                <a:latin typeface="Times" charset="0"/>
              </a:defRPr>
            </a:lvl4pPr>
            <a:lvl5pPr marL="2057400" indent="-228600">
              <a:spcBef>
                <a:spcPct val="0"/>
              </a:spcBef>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eaLnBrk="0" hangingPunct="0">
              <a:spcBef>
                <a:spcPct val="50000"/>
              </a:spcBef>
              <a:defRPr/>
            </a:pPr>
            <a:r>
              <a:rPr lang="en-US" sz="1800" b="0" smtClean="0">
                <a:solidFill>
                  <a:schemeClr val="bg1"/>
                </a:solidFill>
                <a:latin typeface="Arial Black" pitchFamily="34" charset="0"/>
                <a:cs typeface="+mn-cs"/>
              </a:rPr>
              <a:t>WMO</a:t>
            </a:r>
          </a:p>
        </p:txBody>
      </p:sp>
      <p:sp>
        <p:nvSpPr>
          <p:cNvPr id="51203" name="Rectangle 3"/>
          <p:cNvSpPr>
            <a:spLocks noGrp="1" noChangeArrowheads="1"/>
          </p:cNvSpPr>
          <p:nvPr>
            <p:ph type="ctrTitle"/>
          </p:nvPr>
        </p:nvSpPr>
        <p:spPr>
          <a:xfrm>
            <a:off x="1908175" y="260350"/>
            <a:ext cx="6985000" cy="1470025"/>
          </a:xfrm>
        </p:spPr>
        <p:txBody>
          <a:bodyPr/>
          <a:lstStyle>
            <a:lvl1pPr>
              <a:defRPr sz="4000">
                <a:solidFill>
                  <a:schemeClr val="bg1"/>
                </a:solidFill>
              </a:defRPr>
            </a:lvl1pPr>
          </a:lstStyle>
          <a:p>
            <a:pPr lvl="0"/>
            <a:r>
              <a:rPr lang="en-GB" noProof="0" smtClean="0"/>
              <a:t>Click to edit Master title style</a:t>
            </a:r>
          </a:p>
        </p:txBody>
      </p:sp>
      <p:sp>
        <p:nvSpPr>
          <p:cNvPr id="51204" name="Rectangle 4"/>
          <p:cNvSpPr>
            <a:spLocks noGrp="1" noChangeArrowheads="1"/>
          </p:cNvSpPr>
          <p:nvPr>
            <p:ph type="subTitle" idx="1"/>
          </p:nvPr>
        </p:nvSpPr>
        <p:spPr>
          <a:xfrm>
            <a:off x="1908175" y="3405188"/>
            <a:ext cx="6985000" cy="1752600"/>
          </a:xfrm>
        </p:spPr>
        <p:txBody>
          <a:bodyPr/>
          <a:lstStyle>
            <a:lvl1pPr marL="0" indent="0">
              <a:defRPr>
                <a:solidFill>
                  <a:schemeClr val="bg1"/>
                </a:solidFill>
              </a:defRPr>
            </a:lvl1pPr>
          </a:lstStyle>
          <a:p>
            <a:pPr lvl="0"/>
            <a:r>
              <a:rPr lang="en-GB" noProof="0" smtClean="0"/>
              <a:t>Click to edit Master subtitle style</a:t>
            </a:r>
          </a:p>
        </p:txBody>
      </p:sp>
    </p:spTree>
    <p:extLst>
      <p:ext uri="{BB962C8B-B14F-4D97-AF65-F5344CB8AC3E}">
        <p14:creationId xmlns:p14="http://schemas.microsoft.com/office/powerpoint/2010/main" val="3940469862"/>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09397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9957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vert="horz" wrap="square" lIns="91440" tIns="45720" rIns="91440" bIns="45720" numCol="1" anchor="t" anchorCtr="0" compatLnSpc="1">
            <a:prstTxWarp prst="textNoShape">
              <a:avLst/>
            </a:prstTxWarp>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487975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862660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188913"/>
            <a:ext cx="2195513" cy="62642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79388" y="188913"/>
            <a:ext cx="6437312" cy="6264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835074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5" name="Rectangle 11"/>
          <p:cNvSpPr>
            <a:spLocks noGrp="1" noChangeArrowheads="1"/>
          </p:cNvSpPr>
          <p:nvPr>
            <p:ph type="sldNum" sz="quarter" idx="11"/>
          </p:nvPr>
        </p:nvSpPr>
        <p:spPr>
          <a:ln/>
        </p:spPr>
        <p:txBody>
          <a:bodyPr/>
          <a:lstStyle>
            <a:lvl1pPr>
              <a:defRPr/>
            </a:lvl1pPr>
          </a:lstStyle>
          <a:p>
            <a:pPr>
              <a:defRPr/>
            </a:pPr>
            <a:fld id="{FE4EA3CC-B69E-4C9B-BBA2-9AC9D3BC4EC1}" type="slidenum">
              <a:rPr lang="en-US"/>
              <a:pPr>
                <a:defRPr/>
              </a:pPr>
              <a:t>‹#›</a:t>
            </a:fld>
            <a:r>
              <a:rPr lang="en-US"/>
              <a:t>WIGOS </a:t>
            </a:r>
          </a:p>
        </p:txBody>
      </p:sp>
    </p:spTree>
    <p:extLst>
      <p:ext uri="{BB962C8B-B14F-4D97-AF65-F5344CB8AC3E}">
        <p14:creationId xmlns:p14="http://schemas.microsoft.com/office/powerpoint/2010/main" val="16990842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5" name="Rectangle 11"/>
          <p:cNvSpPr>
            <a:spLocks noGrp="1" noChangeArrowheads="1"/>
          </p:cNvSpPr>
          <p:nvPr>
            <p:ph type="sldNum" sz="quarter" idx="11"/>
          </p:nvPr>
        </p:nvSpPr>
        <p:spPr>
          <a:ln/>
        </p:spPr>
        <p:txBody>
          <a:bodyPr/>
          <a:lstStyle>
            <a:lvl1pPr>
              <a:defRPr/>
            </a:lvl1pPr>
          </a:lstStyle>
          <a:p>
            <a:pPr>
              <a:defRPr/>
            </a:pPr>
            <a:fld id="{114B7721-50D3-4C5E-9E07-64D5546DE976}" type="slidenum">
              <a:rPr lang="en-US"/>
              <a:pPr>
                <a:defRPr/>
              </a:pPr>
              <a:t>‹#›</a:t>
            </a:fld>
            <a:r>
              <a:rPr lang="en-US"/>
              <a:t>WIGOS </a:t>
            </a:r>
          </a:p>
        </p:txBody>
      </p:sp>
    </p:spTree>
    <p:extLst>
      <p:ext uri="{BB962C8B-B14F-4D97-AF65-F5344CB8AC3E}">
        <p14:creationId xmlns:p14="http://schemas.microsoft.com/office/powerpoint/2010/main" val="7159283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5" name="Rectangle 11"/>
          <p:cNvSpPr>
            <a:spLocks noGrp="1" noChangeArrowheads="1"/>
          </p:cNvSpPr>
          <p:nvPr>
            <p:ph type="sldNum" sz="quarter" idx="11"/>
          </p:nvPr>
        </p:nvSpPr>
        <p:spPr>
          <a:ln/>
        </p:spPr>
        <p:txBody>
          <a:bodyPr/>
          <a:lstStyle>
            <a:lvl1pPr>
              <a:defRPr/>
            </a:lvl1pPr>
          </a:lstStyle>
          <a:p>
            <a:pPr>
              <a:defRPr/>
            </a:pPr>
            <a:fld id="{B669A69A-2378-441F-91B3-6CAED9BA831C}" type="slidenum">
              <a:rPr lang="en-US"/>
              <a:pPr>
                <a:defRPr/>
              </a:pPr>
              <a:t>‹#›</a:t>
            </a:fld>
            <a:r>
              <a:rPr lang="en-US"/>
              <a:t>WIGOS </a:t>
            </a:r>
          </a:p>
        </p:txBody>
      </p:sp>
    </p:spTree>
    <p:extLst>
      <p:ext uri="{BB962C8B-B14F-4D97-AF65-F5344CB8AC3E}">
        <p14:creationId xmlns:p14="http://schemas.microsoft.com/office/powerpoint/2010/main" val="1888382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6" name="Rectangle 11"/>
          <p:cNvSpPr>
            <a:spLocks noGrp="1" noChangeArrowheads="1"/>
          </p:cNvSpPr>
          <p:nvPr>
            <p:ph type="sldNum" sz="quarter" idx="11"/>
          </p:nvPr>
        </p:nvSpPr>
        <p:spPr>
          <a:ln/>
        </p:spPr>
        <p:txBody>
          <a:bodyPr/>
          <a:lstStyle>
            <a:lvl1pPr>
              <a:defRPr/>
            </a:lvl1pPr>
          </a:lstStyle>
          <a:p>
            <a:pPr>
              <a:defRPr/>
            </a:pPr>
            <a:fld id="{9AC291A8-57AA-48DC-B21E-716718670635}" type="slidenum">
              <a:rPr lang="en-US"/>
              <a:pPr>
                <a:defRPr/>
              </a:pPr>
              <a:t>‹#›</a:t>
            </a:fld>
            <a:r>
              <a:rPr lang="en-US"/>
              <a:t>WIGOS </a:t>
            </a:r>
          </a:p>
        </p:txBody>
      </p:sp>
    </p:spTree>
    <p:extLst>
      <p:ext uri="{BB962C8B-B14F-4D97-AF65-F5344CB8AC3E}">
        <p14:creationId xmlns:p14="http://schemas.microsoft.com/office/powerpoint/2010/main" val="37825715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8" name="Rectangle 11"/>
          <p:cNvSpPr>
            <a:spLocks noGrp="1" noChangeArrowheads="1"/>
          </p:cNvSpPr>
          <p:nvPr>
            <p:ph type="sldNum" sz="quarter" idx="11"/>
          </p:nvPr>
        </p:nvSpPr>
        <p:spPr>
          <a:ln/>
        </p:spPr>
        <p:txBody>
          <a:bodyPr/>
          <a:lstStyle>
            <a:lvl1pPr>
              <a:defRPr/>
            </a:lvl1pPr>
          </a:lstStyle>
          <a:p>
            <a:pPr>
              <a:defRPr/>
            </a:pPr>
            <a:fld id="{5AF4EBDA-093E-4727-A94D-754BCBF7256A}" type="slidenum">
              <a:rPr lang="en-US"/>
              <a:pPr>
                <a:defRPr/>
              </a:pPr>
              <a:t>‹#›</a:t>
            </a:fld>
            <a:r>
              <a:rPr lang="en-US"/>
              <a:t>WIGOS </a:t>
            </a:r>
          </a:p>
        </p:txBody>
      </p:sp>
    </p:spTree>
    <p:extLst>
      <p:ext uri="{BB962C8B-B14F-4D97-AF65-F5344CB8AC3E}">
        <p14:creationId xmlns:p14="http://schemas.microsoft.com/office/powerpoint/2010/main" val="1023995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020339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4" name="Rectangle 11"/>
          <p:cNvSpPr>
            <a:spLocks noGrp="1" noChangeArrowheads="1"/>
          </p:cNvSpPr>
          <p:nvPr>
            <p:ph type="sldNum" sz="quarter" idx="11"/>
          </p:nvPr>
        </p:nvSpPr>
        <p:spPr>
          <a:ln/>
        </p:spPr>
        <p:txBody>
          <a:bodyPr/>
          <a:lstStyle>
            <a:lvl1pPr>
              <a:defRPr/>
            </a:lvl1pPr>
          </a:lstStyle>
          <a:p>
            <a:pPr>
              <a:defRPr/>
            </a:pPr>
            <a:fld id="{99DCC976-D05D-4264-9F0C-A77D9DF13034}" type="slidenum">
              <a:rPr lang="en-US"/>
              <a:pPr>
                <a:defRPr/>
              </a:pPr>
              <a:t>‹#›</a:t>
            </a:fld>
            <a:r>
              <a:rPr lang="en-US"/>
              <a:t>WIGOS </a:t>
            </a:r>
          </a:p>
        </p:txBody>
      </p:sp>
    </p:spTree>
    <p:extLst>
      <p:ext uri="{BB962C8B-B14F-4D97-AF65-F5344CB8AC3E}">
        <p14:creationId xmlns:p14="http://schemas.microsoft.com/office/powerpoint/2010/main" val="22776696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3" name="Rectangle 11"/>
          <p:cNvSpPr>
            <a:spLocks noGrp="1" noChangeArrowheads="1"/>
          </p:cNvSpPr>
          <p:nvPr>
            <p:ph type="sldNum" sz="quarter" idx="11"/>
          </p:nvPr>
        </p:nvSpPr>
        <p:spPr>
          <a:ln/>
        </p:spPr>
        <p:txBody>
          <a:bodyPr/>
          <a:lstStyle>
            <a:lvl1pPr>
              <a:defRPr/>
            </a:lvl1pPr>
          </a:lstStyle>
          <a:p>
            <a:pPr>
              <a:defRPr/>
            </a:pPr>
            <a:fld id="{011B2451-6B64-4EED-AAE0-46AF58729BE9}" type="slidenum">
              <a:rPr lang="en-US"/>
              <a:pPr>
                <a:defRPr/>
              </a:pPr>
              <a:t>‹#›</a:t>
            </a:fld>
            <a:r>
              <a:rPr lang="en-US"/>
              <a:t>WIGOS </a:t>
            </a:r>
          </a:p>
        </p:txBody>
      </p:sp>
    </p:spTree>
    <p:extLst>
      <p:ext uri="{BB962C8B-B14F-4D97-AF65-F5344CB8AC3E}">
        <p14:creationId xmlns:p14="http://schemas.microsoft.com/office/powerpoint/2010/main" val="17735495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6" name="Rectangle 11"/>
          <p:cNvSpPr>
            <a:spLocks noGrp="1" noChangeArrowheads="1"/>
          </p:cNvSpPr>
          <p:nvPr>
            <p:ph type="sldNum" sz="quarter" idx="11"/>
          </p:nvPr>
        </p:nvSpPr>
        <p:spPr>
          <a:ln/>
        </p:spPr>
        <p:txBody>
          <a:bodyPr/>
          <a:lstStyle>
            <a:lvl1pPr>
              <a:defRPr/>
            </a:lvl1pPr>
          </a:lstStyle>
          <a:p>
            <a:pPr>
              <a:defRPr/>
            </a:pPr>
            <a:fld id="{1C9E96E2-8E8E-4E3F-B3BB-49394D2547A9}" type="slidenum">
              <a:rPr lang="en-US"/>
              <a:pPr>
                <a:defRPr/>
              </a:pPr>
              <a:t>‹#›</a:t>
            </a:fld>
            <a:r>
              <a:rPr lang="en-US"/>
              <a:t>WIGOS </a:t>
            </a:r>
          </a:p>
        </p:txBody>
      </p:sp>
    </p:spTree>
    <p:extLst>
      <p:ext uri="{BB962C8B-B14F-4D97-AF65-F5344CB8AC3E}">
        <p14:creationId xmlns:p14="http://schemas.microsoft.com/office/powerpoint/2010/main" val="26785273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6" name="Rectangle 11"/>
          <p:cNvSpPr>
            <a:spLocks noGrp="1" noChangeArrowheads="1"/>
          </p:cNvSpPr>
          <p:nvPr>
            <p:ph type="sldNum" sz="quarter" idx="11"/>
          </p:nvPr>
        </p:nvSpPr>
        <p:spPr>
          <a:ln/>
        </p:spPr>
        <p:txBody>
          <a:bodyPr/>
          <a:lstStyle>
            <a:lvl1pPr>
              <a:defRPr/>
            </a:lvl1pPr>
          </a:lstStyle>
          <a:p>
            <a:pPr>
              <a:defRPr/>
            </a:pPr>
            <a:fld id="{853F08BC-A657-4FC1-AA9B-0EFC1A3696FC}" type="slidenum">
              <a:rPr lang="en-US"/>
              <a:pPr>
                <a:defRPr/>
              </a:pPr>
              <a:t>‹#›</a:t>
            </a:fld>
            <a:r>
              <a:rPr lang="en-US"/>
              <a:t>WIGOS </a:t>
            </a:r>
          </a:p>
        </p:txBody>
      </p:sp>
    </p:spTree>
    <p:extLst>
      <p:ext uri="{BB962C8B-B14F-4D97-AF65-F5344CB8AC3E}">
        <p14:creationId xmlns:p14="http://schemas.microsoft.com/office/powerpoint/2010/main" val="36506348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5" name="Rectangle 11"/>
          <p:cNvSpPr>
            <a:spLocks noGrp="1" noChangeArrowheads="1"/>
          </p:cNvSpPr>
          <p:nvPr>
            <p:ph type="sldNum" sz="quarter" idx="11"/>
          </p:nvPr>
        </p:nvSpPr>
        <p:spPr>
          <a:ln/>
        </p:spPr>
        <p:txBody>
          <a:bodyPr/>
          <a:lstStyle>
            <a:lvl1pPr>
              <a:defRPr/>
            </a:lvl1pPr>
          </a:lstStyle>
          <a:p>
            <a:pPr>
              <a:defRPr/>
            </a:pPr>
            <a:fld id="{3D45614F-45F1-4DFB-AF4F-CB44D336F8EF}" type="slidenum">
              <a:rPr lang="en-US"/>
              <a:pPr>
                <a:defRPr/>
              </a:pPr>
              <a:t>‹#›</a:t>
            </a:fld>
            <a:r>
              <a:rPr lang="en-US"/>
              <a:t>WIGOS </a:t>
            </a:r>
          </a:p>
        </p:txBody>
      </p:sp>
    </p:spTree>
    <p:extLst>
      <p:ext uri="{BB962C8B-B14F-4D97-AF65-F5344CB8AC3E}">
        <p14:creationId xmlns:p14="http://schemas.microsoft.com/office/powerpoint/2010/main" val="5734897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6563" y="1600200"/>
            <a:ext cx="2178050" cy="45259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1600200"/>
            <a:ext cx="6383338"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World Met Day Forum 2013</a:t>
            </a:r>
          </a:p>
        </p:txBody>
      </p:sp>
      <p:sp>
        <p:nvSpPr>
          <p:cNvPr id="5" name="Rectangle 11"/>
          <p:cNvSpPr>
            <a:spLocks noGrp="1" noChangeArrowheads="1"/>
          </p:cNvSpPr>
          <p:nvPr>
            <p:ph type="sldNum" sz="quarter" idx="11"/>
          </p:nvPr>
        </p:nvSpPr>
        <p:spPr>
          <a:ln/>
        </p:spPr>
        <p:txBody>
          <a:bodyPr/>
          <a:lstStyle>
            <a:lvl1pPr>
              <a:defRPr/>
            </a:lvl1pPr>
          </a:lstStyle>
          <a:p>
            <a:pPr>
              <a:defRPr/>
            </a:pPr>
            <a:fld id="{B96916C7-794D-41EB-AC17-6D4103AD8398}" type="slidenum">
              <a:rPr lang="en-US"/>
              <a:pPr>
                <a:defRPr/>
              </a:pPr>
              <a:t>‹#›</a:t>
            </a:fld>
            <a:r>
              <a:rPr lang="en-US"/>
              <a:t>WIGOS </a:t>
            </a:r>
          </a:p>
        </p:txBody>
      </p:sp>
    </p:spTree>
    <p:extLst>
      <p:ext uri="{BB962C8B-B14F-4D97-AF65-F5344CB8AC3E}">
        <p14:creationId xmlns:p14="http://schemas.microsoft.com/office/powerpoint/2010/main" val="35471053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pic>
        <p:nvPicPr>
          <p:cNvPr id="29" name="image2.jpeg" descr="wmo_ppt_2012_last.jp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0" name="Shape 30"/>
          <p:cNvSpPr/>
          <p:nvPr/>
        </p:nvSpPr>
        <p:spPr>
          <a:xfrm>
            <a:off x="117475" y="6532671"/>
            <a:ext cx="1141413" cy="1728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457200">
              <a:defRPr sz="1200">
                <a:latin typeface="Arial"/>
                <a:ea typeface="Arial"/>
                <a:cs typeface="Arial"/>
                <a:sym typeface="Arial"/>
              </a:defRPr>
            </a:lvl1pPr>
          </a:lstStyle>
          <a:p>
            <a:pPr fontAlgn="auto" hangingPunct="0">
              <a:spcBef>
                <a:spcPts val="0"/>
              </a:spcBef>
              <a:spcAft>
                <a:spcPts val="0"/>
              </a:spcAft>
            </a:pPr>
            <a:r>
              <a:rPr b="0" kern="0" dirty="0">
                <a:solidFill>
                  <a:srgbClr val="000000"/>
                </a:solidFill>
              </a:rPr>
              <a:t>www.wmo.int</a:t>
            </a:r>
          </a:p>
        </p:txBody>
      </p:sp>
      <p:sp>
        <p:nvSpPr>
          <p:cNvPr id="31" name="Shape 31"/>
          <p:cNvSpPr>
            <a:spLocks noGrp="1"/>
          </p:cNvSpPr>
          <p:nvPr>
            <p:ph type="sldNum" sz="quarter" idx="2"/>
          </p:nvPr>
        </p:nvSpPr>
        <p:spPr>
          <a:xfrm>
            <a:off x="5148262" y="6462712"/>
            <a:ext cx="386662" cy="375227"/>
          </a:xfrm>
          <a:prstGeom prst="rect">
            <a:avLst/>
          </a:prstGeom>
        </p:spPr>
        <p:txBody>
          <a:bodyPr lIns="45718" tIns="45718" rIns="45718" bIns="45718"/>
          <a:lstStyle>
            <a:lvl1pPr algn="l">
              <a:defRPr sz="2000" b="1">
                <a:solidFill>
                  <a:srgbClr val="008000"/>
                </a:solidFill>
              </a:defRPr>
            </a:lvl1pPr>
          </a:lstStyle>
          <a:p>
            <a:fld id="{86CB4B4D-7CA3-9044-876B-883B54F8677D}" type="slidenum">
              <a:rPr/>
              <a:pPr/>
              <a:t>‹#›</a:t>
            </a:fld>
            <a:endParaRPr dirty="0"/>
          </a:p>
        </p:txBody>
      </p:sp>
    </p:spTree>
    <p:extLst>
      <p:ext uri="{BB962C8B-B14F-4D97-AF65-F5344CB8AC3E}">
        <p14:creationId xmlns:p14="http://schemas.microsoft.com/office/powerpoint/2010/main" val="3585115431"/>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1_Default">
    <p:spTree>
      <p:nvGrpSpPr>
        <p:cNvPr id="1" name=""/>
        <p:cNvGrpSpPr/>
        <p:nvPr/>
      </p:nvGrpSpPr>
      <p:grpSpPr>
        <a:xfrm>
          <a:off x="0" y="0"/>
          <a:ext cx="0" cy="0"/>
          <a:chOff x="0" y="0"/>
          <a:chExt cx="0" cy="0"/>
        </a:xfrm>
      </p:grpSpPr>
      <p:pic>
        <p:nvPicPr>
          <p:cNvPr id="46" name="image1.png" descr="wmo_ppt_2012.psd"/>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47" name="Shape 47"/>
          <p:cNvSpPr/>
          <p:nvPr/>
        </p:nvSpPr>
        <p:spPr>
          <a:xfrm>
            <a:off x="468309" y="1341437"/>
            <a:ext cx="1079510" cy="421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spcBef>
                <a:spcPts val="1000"/>
              </a:spcBef>
              <a:defRPr sz="1800">
                <a:solidFill>
                  <a:srgbClr val="FFFFFF"/>
                </a:solidFill>
                <a:latin typeface="Arial Black"/>
                <a:ea typeface="Arial Black"/>
                <a:cs typeface="Arial Black"/>
                <a:sym typeface="Arial Black"/>
              </a:defRPr>
            </a:lvl1pPr>
          </a:lstStyle>
          <a:p>
            <a:pPr fontAlgn="auto" hangingPunct="0">
              <a:spcAft>
                <a:spcPts val="0"/>
              </a:spcAft>
            </a:pPr>
            <a:r>
              <a:rPr b="0" kern="0" dirty="0"/>
              <a:t>WMO</a:t>
            </a:r>
          </a:p>
        </p:txBody>
      </p:sp>
      <p:sp>
        <p:nvSpPr>
          <p:cNvPr id="48" name="Shape 48"/>
          <p:cNvSpPr>
            <a:spLocks noGrp="1"/>
          </p:cNvSpPr>
          <p:nvPr>
            <p:ph type="title"/>
          </p:nvPr>
        </p:nvSpPr>
        <p:spPr>
          <a:xfrm>
            <a:off x="250825" y="117475"/>
            <a:ext cx="8713790" cy="935038"/>
          </a:xfrm>
          <a:prstGeom prst="rect">
            <a:avLst/>
          </a:prstGeom>
        </p:spPr>
        <p:txBody>
          <a:bodyPr lIns="45718" tIns="45718" rIns="45718" bIns="45718" anchor="ctr"/>
          <a:lstStyle>
            <a:lvl1pPr defTabSz="914400">
              <a:defRPr sz="3000">
                <a:latin typeface="Arial"/>
                <a:ea typeface="Arial"/>
                <a:cs typeface="Arial"/>
                <a:sym typeface="Arial"/>
              </a:defRPr>
            </a:lvl1pPr>
          </a:lstStyle>
          <a:p>
            <a:r>
              <a:t>Title Text</a:t>
            </a:r>
          </a:p>
        </p:txBody>
      </p:sp>
      <p:sp>
        <p:nvSpPr>
          <p:cNvPr id="49" name="Shape 49"/>
          <p:cNvSpPr>
            <a:spLocks noGrp="1"/>
          </p:cNvSpPr>
          <p:nvPr>
            <p:ph type="body" idx="1"/>
          </p:nvPr>
        </p:nvSpPr>
        <p:spPr>
          <a:xfrm>
            <a:off x="250825" y="1052512"/>
            <a:ext cx="8713790" cy="5805488"/>
          </a:xfrm>
          <a:prstGeom prst="rect">
            <a:avLst/>
          </a:prstGeom>
        </p:spPr>
        <p:txBody>
          <a:bodyPr lIns="45718" tIns="45718" rIns="45718" bIns="45718"/>
          <a:lstStyle>
            <a:lvl1pPr marL="533400" indent="-533400" defTabSz="914400">
              <a:spcBef>
                <a:spcPts val="600"/>
              </a:spcBef>
              <a:buClr>
                <a:srgbClr val="FF9900"/>
              </a:buClr>
              <a:buSzPct val="100000"/>
              <a:buFont typeface="Wingdings"/>
              <a:buChar char="▪"/>
              <a:defRPr sz="2800">
                <a:latin typeface="Arial"/>
                <a:ea typeface="Arial"/>
                <a:cs typeface="Arial"/>
                <a:sym typeface="Arial"/>
              </a:defRPr>
            </a:lvl1pPr>
            <a:lvl2pPr marL="1286932" indent="-829732" defTabSz="914400">
              <a:spcBef>
                <a:spcPts val="600"/>
              </a:spcBef>
              <a:buClr>
                <a:srgbClr val="FF9900"/>
              </a:buClr>
              <a:buSzPct val="100000"/>
              <a:buFont typeface="Wingdings"/>
              <a:buChar char="▪"/>
              <a:defRPr sz="2800">
                <a:latin typeface="Arial"/>
                <a:ea typeface="Arial"/>
                <a:cs typeface="Arial"/>
                <a:sym typeface="Arial"/>
              </a:defRPr>
            </a:lvl2pPr>
            <a:lvl3pPr marL="1447800" indent="-533400" defTabSz="914400">
              <a:spcBef>
                <a:spcPts val="600"/>
              </a:spcBef>
              <a:buClr>
                <a:srgbClr val="FF9900"/>
              </a:buClr>
              <a:buSzPct val="100000"/>
              <a:buFont typeface="Wingdings"/>
              <a:buChar char="▪"/>
              <a:defRPr sz="2800">
                <a:latin typeface="Arial"/>
                <a:ea typeface="Arial"/>
                <a:cs typeface="Arial"/>
                <a:sym typeface="Arial"/>
              </a:defRPr>
            </a:lvl3pPr>
            <a:lvl4pPr marL="1905000" indent="-533400" defTabSz="914400">
              <a:spcBef>
                <a:spcPts val="600"/>
              </a:spcBef>
              <a:buClr>
                <a:srgbClr val="FF9900"/>
              </a:buClr>
              <a:buSzPct val="100000"/>
              <a:buFont typeface="Wingdings"/>
              <a:buChar char="▪"/>
              <a:defRPr sz="2800">
                <a:latin typeface="Arial"/>
                <a:ea typeface="Arial"/>
                <a:cs typeface="Arial"/>
                <a:sym typeface="Arial"/>
              </a:defRPr>
            </a:lvl4pPr>
            <a:lvl5pPr marL="2421464" indent="-592664" defTabSz="914400">
              <a:spcBef>
                <a:spcPts val="600"/>
              </a:spcBef>
              <a:buClr>
                <a:srgbClr val="FF9900"/>
              </a:buClr>
              <a:buSzPct val="100000"/>
              <a:buFont typeface="Wingdings"/>
              <a:buChar char="▪"/>
              <a:defRPr sz="28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0" name="Shape 50"/>
          <p:cNvSpPr>
            <a:spLocks noGrp="1"/>
          </p:cNvSpPr>
          <p:nvPr>
            <p:ph type="sldNum" sz="quarter" idx="2"/>
          </p:nvPr>
        </p:nvSpPr>
        <p:spPr>
          <a:xfrm>
            <a:off x="4419600" y="6356350"/>
            <a:ext cx="2133600" cy="368300"/>
          </a:xfrm>
          <a:prstGeom prst="rect">
            <a:avLst/>
          </a:prstGeom>
        </p:spPr>
        <p:txBody>
          <a:bodyPr/>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1958931066"/>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2_Default">
    <p:spTree>
      <p:nvGrpSpPr>
        <p:cNvPr id="1" name=""/>
        <p:cNvGrpSpPr/>
        <p:nvPr/>
      </p:nvGrpSpPr>
      <p:grpSpPr>
        <a:xfrm>
          <a:off x="0" y="0"/>
          <a:ext cx="0" cy="0"/>
          <a:chOff x="0" y="0"/>
          <a:chExt cx="0" cy="0"/>
        </a:xfrm>
      </p:grpSpPr>
      <p:pic>
        <p:nvPicPr>
          <p:cNvPr id="57" name="image2.jpeg" descr="wmo_ppt_2012_last.jp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58" name="Shape 58"/>
          <p:cNvSpPr/>
          <p:nvPr/>
        </p:nvSpPr>
        <p:spPr>
          <a:xfrm>
            <a:off x="117475" y="6530182"/>
            <a:ext cx="1141413" cy="177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457200">
              <a:defRPr sz="1200">
                <a:latin typeface="Arial Narrow"/>
                <a:ea typeface="Arial Narrow"/>
                <a:cs typeface="Arial Narrow"/>
                <a:sym typeface="Arial Narrow"/>
              </a:defRPr>
            </a:lvl1pPr>
          </a:lstStyle>
          <a:p>
            <a:pPr fontAlgn="auto" hangingPunct="0">
              <a:spcBef>
                <a:spcPts val="0"/>
              </a:spcBef>
              <a:spcAft>
                <a:spcPts val="0"/>
              </a:spcAft>
            </a:pPr>
            <a:r>
              <a:rPr b="0" kern="0" dirty="0">
                <a:solidFill>
                  <a:srgbClr val="000000"/>
                </a:solidFill>
              </a:rPr>
              <a:t>www.wmo.int</a:t>
            </a:r>
          </a:p>
        </p:txBody>
      </p:sp>
      <p:sp>
        <p:nvSpPr>
          <p:cNvPr id="59" name="Shape 59"/>
          <p:cNvSpPr>
            <a:spLocks noGrp="1"/>
          </p:cNvSpPr>
          <p:nvPr>
            <p:ph type="title"/>
          </p:nvPr>
        </p:nvSpPr>
        <p:spPr>
          <a:xfrm>
            <a:off x="250825" y="3573462"/>
            <a:ext cx="8713790" cy="719147"/>
          </a:xfrm>
          <a:prstGeom prst="rect">
            <a:avLst/>
          </a:prstGeom>
        </p:spPr>
        <p:txBody>
          <a:bodyPr lIns="45718" tIns="45718" rIns="45718" bIns="45718" anchor="ctr"/>
          <a:lstStyle>
            <a:lvl1pPr algn="ctr" defTabSz="914400">
              <a:defRPr sz="4000">
                <a:solidFill>
                  <a:srgbClr val="FFFFFF"/>
                </a:solidFill>
                <a:latin typeface="Arial Narrow"/>
                <a:ea typeface="Arial Narrow"/>
                <a:cs typeface="Arial Narrow"/>
                <a:sym typeface="Arial Narrow"/>
              </a:defRPr>
            </a:lvl1pPr>
          </a:lstStyle>
          <a:p>
            <a:r>
              <a:t>Title Text</a:t>
            </a:r>
          </a:p>
        </p:txBody>
      </p:sp>
      <p:sp>
        <p:nvSpPr>
          <p:cNvPr id="60" name="Shape 60"/>
          <p:cNvSpPr>
            <a:spLocks noGrp="1"/>
          </p:cNvSpPr>
          <p:nvPr>
            <p:ph type="sldNum" sz="quarter" idx="2"/>
          </p:nvPr>
        </p:nvSpPr>
        <p:spPr>
          <a:xfrm>
            <a:off x="5148262" y="6462712"/>
            <a:ext cx="386662" cy="375227"/>
          </a:xfrm>
          <a:prstGeom prst="rect">
            <a:avLst/>
          </a:prstGeom>
        </p:spPr>
        <p:txBody>
          <a:bodyPr lIns="45718" tIns="45718" rIns="45718" bIns="45718"/>
          <a:lstStyle>
            <a:lvl1pPr algn="l">
              <a:defRPr sz="2000" b="1">
                <a:solidFill>
                  <a:srgbClr val="008000"/>
                </a:solidFill>
              </a:defRPr>
            </a:lvl1pPr>
          </a:lstStyle>
          <a:p>
            <a:fld id="{86CB4B4D-7CA3-9044-876B-883B54F8677D}" type="slidenum">
              <a:rPr/>
              <a:pPr/>
              <a:t>‹#›</a:t>
            </a:fld>
            <a:endParaRPr dirty="0"/>
          </a:p>
        </p:txBody>
      </p:sp>
    </p:spTree>
    <p:extLst>
      <p:ext uri="{BB962C8B-B14F-4D97-AF65-F5344CB8AC3E}">
        <p14:creationId xmlns:p14="http://schemas.microsoft.com/office/powerpoint/2010/main" val="3680734776"/>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3_Default">
    <p:spTree>
      <p:nvGrpSpPr>
        <p:cNvPr id="1" name=""/>
        <p:cNvGrpSpPr/>
        <p:nvPr/>
      </p:nvGrpSpPr>
      <p:grpSpPr>
        <a:xfrm>
          <a:off x="0" y="0"/>
          <a:ext cx="0" cy="0"/>
          <a:chOff x="0" y="0"/>
          <a:chExt cx="0" cy="0"/>
        </a:xfrm>
      </p:grpSpPr>
      <p:sp>
        <p:nvSpPr>
          <p:cNvPr id="76" name="Shape 76"/>
          <p:cNvSpPr/>
          <p:nvPr/>
        </p:nvSpPr>
        <p:spPr>
          <a:xfrm>
            <a:off x="468312" y="6356350"/>
            <a:ext cx="5688015" cy="282576"/>
          </a:xfrm>
          <a:custGeom>
            <a:avLst/>
            <a:gdLst/>
            <a:ahLst/>
            <a:cxnLst>
              <a:cxn ang="0">
                <a:pos x="wd2" y="hd2"/>
              </a:cxn>
              <a:cxn ang="5400000">
                <a:pos x="wd2" y="hd2"/>
              </a:cxn>
              <a:cxn ang="10800000">
                <a:pos x="wd2" y="hd2"/>
              </a:cxn>
              <a:cxn ang="16200000">
                <a:pos x="wd2" y="hd2"/>
              </a:cxn>
            </a:cxnLst>
            <a:rect l="0" t="0" r="r" b="b"/>
            <a:pathLst>
              <a:path w="21600" h="21600" extrusionOk="0">
                <a:moveTo>
                  <a:pt x="523" y="0"/>
                </a:moveTo>
                <a:lnTo>
                  <a:pt x="0" y="21600"/>
                </a:lnTo>
                <a:lnTo>
                  <a:pt x="21077" y="21600"/>
                </a:lnTo>
                <a:lnTo>
                  <a:pt x="21600" y="0"/>
                </a:lnTo>
                <a:close/>
              </a:path>
            </a:pathLst>
          </a:custGeom>
          <a:solidFill>
            <a:srgbClr val="0F3692"/>
          </a:solidFill>
          <a:ln w="12700">
            <a:miter lim="400000"/>
          </a:ln>
        </p:spPr>
        <p:txBody>
          <a:bodyPr lIns="45718" tIns="45718" rIns="45718" bIns="45718" anchor="ctr"/>
          <a:lstStyle/>
          <a:p>
            <a:pPr algn="ctr" defTabSz="457200" fontAlgn="auto" hangingPunct="0">
              <a:spcBef>
                <a:spcPts val="0"/>
              </a:spcBef>
              <a:spcAft>
                <a:spcPts val="0"/>
              </a:spcAft>
              <a:defRPr sz="1800">
                <a:solidFill>
                  <a:srgbClr val="3333FF"/>
                </a:solidFill>
                <a:latin typeface="Arial"/>
                <a:ea typeface="Arial"/>
                <a:cs typeface="Arial"/>
                <a:sym typeface="Arial"/>
              </a:defRPr>
            </a:pPr>
            <a:endParaRPr sz="1800" b="0" kern="0" dirty="0">
              <a:solidFill>
                <a:srgbClr val="3333FF"/>
              </a:solidFill>
              <a:latin typeface="Arial"/>
              <a:ea typeface="Arial"/>
              <a:cs typeface="Arial"/>
              <a:sym typeface="Arial"/>
            </a:endParaRPr>
          </a:p>
        </p:txBody>
      </p:sp>
      <p:sp>
        <p:nvSpPr>
          <p:cNvPr id="77" name="Shape 77"/>
          <p:cNvSpPr/>
          <p:nvPr/>
        </p:nvSpPr>
        <p:spPr>
          <a:xfrm>
            <a:off x="5364162" y="5373687"/>
            <a:ext cx="792172" cy="1728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1200">
                <a:solidFill>
                  <a:srgbClr val="FFFFFF"/>
                </a:solidFill>
                <a:latin typeface="Arial"/>
                <a:ea typeface="Arial"/>
                <a:cs typeface="Arial"/>
                <a:sym typeface="Arial"/>
              </a:defRPr>
            </a:lvl1pPr>
          </a:lstStyle>
          <a:p>
            <a:pPr fontAlgn="auto" hangingPunct="0">
              <a:spcBef>
                <a:spcPts val="0"/>
              </a:spcBef>
              <a:spcAft>
                <a:spcPts val="0"/>
              </a:spcAft>
            </a:pPr>
            <a:r>
              <a:rPr b="0" kern="0" dirty="0"/>
              <a:t>Slide </a:t>
            </a:r>
          </a:p>
        </p:txBody>
      </p:sp>
      <p:pic>
        <p:nvPicPr>
          <p:cNvPr id="78" name="image2.png" descr="ECMWF_new_logo"/>
          <p:cNvPicPr>
            <a:picLocks noChangeAspect="1"/>
          </p:cNvPicPr>
          <p:nvPr/>
        </p:nvPicPr>
        <p:blipFill>
          <a:blip r:embed="rId2">
            <a:extLst/>
          </a:blip>
          <a:stretch>
            <a:fillRect/>
          </a:stretch>
        </p:blipFill>
        <p:spPr>
          <a:xfrm>
            <a:off x="6443662" y="6310312"/>
            <a:ext cx="2084397" cy="374660"/>
          </a:xfrm>
          <a:prstGeom prst="rect">
            <a:avLst/>
          </a:prstGeom>
          <a:ln w="12700">
            <a:miter lim="400000"/>
          </a:ln>
        </p:spPr>
      </p:pic>
      <p:sp>
        <p:nvSpPr>
          <p:cNvPr id="79" name="Shape 79"/>
          <p:cNvSpPr>
            <a:spLocks noGrp="1"/>
          </p:cNvSpPr>
          <p:nvPr>
            <p:ph type="sldNum" sz="quarter" idx="2"/>
          </p:nvPr>
        </p:nvSpPr>
        <p:spPr>
          <a:xfrm>
            <a:off x="4932362" y="6353175"/>
            <a:ext cx="351731" cy="345629"/>
          </a:xfrm>
          <a:prstGeom prst="rect">
            <a:avLst/>
          </a:prstGeom>
        </p:spPr>
        <p:txBody>
          <a:bodyPr/>
          <a:lstStyle>
            <a:lvl1pPr algn="l"/>
          </a:lstStyle>
          <a:p>
            <a:fld id="{86CB4B4D-7CA3-9044-876B-883B54F8677D}" type="slidenum">
              <a:rPr/>
              <a:pPr/>
              <a:t>‹#›</a:t>
            </a:fld>
            <a:endParaRPr dirty="0"/>
          </a:p>
        </p:txBody>
      </p:sp>
    </p:spTree>
    <p:extLst>
      <p:ext uri="{BB962C8B-B14F-4D97-AF65-F5344CB8AC3E}">
        <p14:creationId xmlns:p14="http://schemas.microsoft.com/office/powerpoint/2010/main" val="97683158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49433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02" name="Shape 102"/>
          <p:cNvSpPr>
            <a:spLocks noGrp="1"/>
          </p:cNvSpPr>
          <p:nvPr>
            <p:ph type="title"/>
          </p:nvPr>
        </p:nvSpPr>
        <p:spPr>
          <a:xfrm>
            <a:off x="1331640" y="159491"/>
            <a:ext cx="7355162" cy="1138419"/>
          </a:xfrm>
          <a:prstGeom prst="rect">
            <a:avLst/>
          </a:prstGeom>
        </p:spPr>
        <p:txBody>
          <a:bodyPr anchor="ctr"/>
          <a:lstStyle>
            <a:lvl1pPr defTabSz="914400">
              <a:defRPr sz="3000">
                <a:latin typeface="Arial"/>
                <a:ea typeface="Arial"/>
                <a:cs typeface="Arial"/>
                <a:sym typeface="Arial"/>
              </a:defRPr>
            </a:lvl1pPr>
          </a:lstStyle>
          <a:p>
            <a:r>
              <a:t>Title Text</a:t>
            </a:r>
          </a:p>
        </p:txBody>
      </p:sp>
      <p:sp>
        <p:nvSpPr>
          <p:cNvPr id="103" name="Shape 103"/>
          <p:cNvSpPr>
            <a:spLocks noGrp="1"/>
          </p:cNvSpPr>
          <p:nvPr>
            <p:ph type="body" sz="quarter" idx="1"/>
          </p:nvPr>
        </p:nvSpPr>
        <p:spPr>
          <a:xfrm>
            <a:off x="457200" y="1297907"/>
            <a:ext cx="4040188" cy="876968"/>
          </a:xfrm>
          <a:prstGeom prst="rect">
            <a:avLst/>
          </a:prstGeom>
        </p:spPr>
        <p:txBody>
          <a:bodyPr anchor="b"/>
          <a:lstStyle>
            <a:lvl1pPr defTabSz="914400">
              <a:spcBef>
                <a:spcPts val="500"/>
              </a:spcBef>
              <a:defRPr sz="2400" b="1">
                <a:latin typeface="Arial"/>
                <a:ea typeface="Arial"/>
                <a:cs typeface="Arial"/>
                <a:sym typeface="Arial"/>
              </a:defRPr>
            </a:lvl1pPr>
            <a:lvl2pPr marL="702127" indent="-244927" defTabSz="914400">
              <a:spcBef>
                <a:spcPts val="500"/>
              </a:spcBef>
              <a:buSzPct val="100000"/>
              <a:buChar char="▪"/>
              <a:defRPr sz="2400" b="1">
                <a:latin typeface="Arial"/>
                <a:ea typeface="Arial"/>
                <a:cs typeface="Arial"/>
                <a:sym typeface="Arial"/>
              </a:defRPr>
            </a:lvl2pPr>
            <a:lvl3pPr marL="1143000" indent="-228600" defTabSz="914400">
              <a:spcBef>
                <a:spcPts val="500"/>
              </a:spcBef>
              <a:buSzPct val="100000"/>
              <a:buChar char="▪"/>
              <a:defRPr sz="2400" b="1">
                <a:latin typeface="Arial"/>
                <a:ea typeface="Arial"/>
                <a:cs typeface="Arial"/>
                <a:sym typeface="Arial"/>
              </a:defRPr>
            </a:lvl3pPr>
            <a:lvl4pPr marL="1645920" indent="-274319" defTabSz="914400">
              <a:spcBef>
                <a:spcPts val="500"/>
              </a:spcBef>
              <a:buSzPct val="100000"/>
              <a:buChar char="▪"/>
              <a:defRPr sz="2400" b="1">
                <a:latin typeface="Arial"/>
                <a:ea typeface="Arial"/>
                <a:cs typeface="Arial"/>
                <a:sym typeface="Arial"/>
              </a:defRPr>
            </a:lvl4pPr>
            <a:lvl5pPr marL="2103120" indent="-274320" defTabSz="914400">
              <a:spcBef>
                <a:spcPts val="500"/>
              </a:spcBef>
              <a:buSzPct val="100000"/>
              <a:buChar char="▪"/>
              <a:defRPr sz="2400" b="1">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04" name="Shape 104"/>
          <p:cNvSpPr>
            <a:spLocks noGrp="1"/>
          </p:cNvSpPr>
          <p:nvPr>
            <p:ph type="sldNum" sz="quarter" idx="2"/>
          </p:nvPr>
        </p:nvSpPr>
        <p:spPr>
          <a:xfrm>
            <a:off x="4419600" y="6356350"/>
            <a:ext cx="2133600" cy="368300"/>
          </a:xfrm>
          <a:prstGeom prst="rect">
            <a:avLst/>
          </a:prstGeom>
        </p:spPr>
        <p:txBody>
          <a:bodyPr/>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1913476831"/>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7" name="Shape 127"/>
          <p:cNvSpPr>
            <a:spLocks noGrp="1"/>
          </p:cNvSpPr>
          <p:nvPr>
            <p:ph type="title"/>
          </p:nvPr>
        </p:nvSpPr>
        <p:spPr>
          <a:xfrm>
            <a:off x="250825" y="117475"/>
            <a:ext cx="8713790" cy="935038"/>
          </a:xfrm>
          <a:prstGeom prst="rect">
            <a:avLst/>
          </a:prstGeom>
        </p:spPr>
        <p:txBody>
          <a:bodyPr anchor="ctr"/>
          <a:lstStyle>
            <a:lvl1pPr defTabSz="914400">
              <a:defRPr sz="3000" b="1">
                <a:latin typeface="Arial"/>
                <a:ea typeface="Arial"/>
                <a:cs typeface="Arial"/>
                <a:sym typeface="Arial"/>
              </a:defRPr>
            </a:lvl1pPr>
          </a:lstStyle>
          <a:p>
            <a:r>
              <a:t>Title Text</a:t>
            </a:r>
          </a:p>
        </p:txBody>
      </p:sp>
      <p:sp>
        <p:nvSpPr>
          <p:cNvPr id="128" name="Shape 128"/>
          <p:cNvSpPr>
            <a:spLocks noGrp="1"/>
          </p:cNvSpPr>
          <p:nvPr>
            <p:ph type="body" idx="1"/>
          </p:nvPr>
        </p:nvSpPr>
        <p:spPr>
          <a:xfrm>
            <a:off x="250825" y="1052512"/>
            <a:ext cx="8713790" cy="5805490"/>
          </a:xfrm>
          <a:prstGeom prst="rect">
            <a:avLst/>
          </a:prstGeom>
        </p:spPr>
        <p:txBody>
          <a:bodyPr/>
          <a:lstStyle>
            <a:lvl1pPr marL="533400" indent="-533400" defTabSz="914400">
              <a:spcBef>
                <a:spcPts val="600"/>
              </a:spcBef>
              <a:buClr>
                <a:srgbClr val="FF9900"/>
              </a:buClr>
              <a:buSzPct val="100000"/>
              <a:buFont typeface="Wingdings"/>
              <a:buChar char="▪"/>
              <a:defRPr sz="2800">
                <a:latin typeface="Arial"/>
                <a:ea typeface="Arial"/>
                <a:cs typeface="Arial"/>
                <a:sym typeface="Arial"/>
              </a:defRPr>
            </a:lvl1pPr>
            <a:lvl2pPr marL="990600" indent="-533400" defTabSz="914400">
              <a:spcBef>
                <a:spcPts val="600"/>
              </a:spcBef>
              <a:buClr>
                <a:srgbClr val="FF9900"/>
              </a:buClr>
              <a:buSzPct val="100000"/>
              <a:buFont typeface="Wingdings"/>
              <a:buChar char="▪"/>
              <a:defRPr sz="2800">
                <a:latin typeface="Arial"/>
                <a:ea typeface="Arial"/>
                <a:cs typeface="Arial"/>
                <a:sym typeface="Arial"/>
              </a:defRPr>
            </a:lvl2pPr>
            <a:lvl3pPr marL="1447800" indent="-533400" defTabSz="914400">
              <a:spcBef>
                <a:spcPts val="600"/>
              </a:spcBef>
              <a:buClr>
                <a:srgbClr val="FF9900"/>
              </a:buClr>
              <a:buSzPct val="100000"/>
              <a:buFont typeface="Wingdings"/>
              <a:buChar char="▪"/>
              <a:defRPr sz="2800">
                <a:latin typeface="Arial"/>
                <a:ea typeface="Arial"/>
                <a:cs typeface="Arial"/>
                <a:sym typeface="Arial"/>
              </a:defRPr>
            </a:lvl3pPr>
            <a:lvl4pPr marL="1905000" indent="-533400" defTabSz="914400">
              <a:spcBef>
                <a:spcPts val="600"/>
              </a:spcBef>
              <a:buClr>
                <a:srgbClr val="FF9900"/>
              </a:buClr>
              <a:buSzPct val="100000"/>
              <a:buFont typeface="Wingdings"/>
              <a:buChar char="▪"/>
              <a:defRPr sz="2800">
                <a:latin typeface="Arial"/>
                <a:ea typeface="Arial"/>
                <a:cs typeface="Arial"/>
                <a:sym typeface="Arial"/>
              </a:defRPr>
            </a:lvl4pPr>
            <a:lvl5pPr marL="2362200" indent="-533400" defTabSz="914400">
              <a:spcBef>
                <a:spcPts val="600"/>
              </a:spcBef>
              <a:buClr>
                <a:srgbClr val="FF9900"/>
              </a:buClr>
              <a:buSzPct val="100000"/>
              <a:buFont typeface="Wingdings"/>
              <a:buChar char="▪"/>
              <a:defRPr sz="28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6837709" y="6478587"/>
            <a:ext cx="182217" cy="172815"/>
          </a:xfrm>
          <a:prstGeom prst="rect">
            <a:avLst/>
          </a:prstGeom>
        </p:spPr>
        <p:txBody>
          <a:bodyPr/>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683305813"/>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36" name="image1.png" descr="wmo_ppt_2012.psd"/>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7" name="Shape 137"/>
          <p:cNvSpPr>
            <a:spLocks noGrp="1"/>
          </p:cNvSpPr>
          <p:nvPr>
            <p:ph type="title"/>
          </p:nvPr>
        </p:nvSpPr>
        <p:spPr>
          <a:xfrm>
            <a:off x="1908175" y="0"/>
            <a:ext cx="6985000" cy="1990725"/>
          </a:xfrm>
          <a:prstGeom prst="rect">
            <a:avLst/>
          </a:prstGeom>
        </p:spPr>
        <p:txBody>
          <a:bodyPr anchor="ctr"/>
          <a:lstStyle>
            <a:lvl1pPr defTabSz="914400">
              <a:defRPr sz="4000" b="1">
                <a:solidFill>
                  <a:srgbClr val="FFFFFF"/>
                </a:solidFill>
                <a:latin typeface="Arial"/>
                <a:ea typeface="Arial"/>
                <a:cs typeface="Arial"/>
                <a:sym typeface="Arial"/>
              </a:defRPr>
            </a:lvl1pPr>
          </a:lstStyle>
          <a:p>
            <a:r>
              <a:t>Title Text</a:t>
            </a:r>
          </a:p>
        </p:txBody>
      </p:sp>
      <p:sp>
        <p:nvSpPr>
          <p:cNvPr id="138" name="Shape 138"/>
          <p:cNvSpPr>
            <a:spLocks noGrp="1"/>
          </p:cNvSpPr>
          <p:nvPr>
            <p:ph type="body" sz="half" idx="1"/>
          </p:nvPr>
        </p:nvSpPr>
        <p:spPr>
          <a:xfrm>
            <a:off x="1908175" y="3405187"/>
            <a:ext cx="6985000" cy="3452813"/>
          </a:xfrm>
          <a:prstGeom prst="rect">
            <a:avLst/>
          </a:prstGeom>
        </p:spPr>
        <p:txBody>
          <a:bodyPr/>
          <a:lstStyle>
            <a:lvl1pPr defTabSz="914400">
              <a:spcBef>
                <a:spcPts val="600"/>
              </a:spcBef>
              <a:buClr>
                <a:srgbClr val="FF9900"/>
              </a:buClr>
              <a:buSzPct val="100000"/>
              <a:buFont typeface="Wingdings"/>
              <a:buChar char="▪"/>
              <a:defRPr sz="2800">
                <a:solidFill>
                  <a:srgbClr val="FFFFFF"/>
                </a:solidFill>
                <a:latin typeface="Arial"/>
                <a:ea typeface="Arial"/>
                <a:cs typeface="Arial"/>
                <a:sym typeface="Arial"/>
              </a:defRPr>
            </a:lvl1pPr>
            <a:lvl2pPr marL="990600" indent="-533400" defTabSz="914400">
              <a:spcBef>
                <a:spcPts val="600"/>
              </a:spcBef>
              <a:buClr>
                <a:srgbClr val="FF9900"/>
              </a:buClr>
              <a:buSzPct val="100000"/>
              <a:buFont typeface="Wingdings"/>
              <a:buChar char="▪"/>
              <a:defRPr sz="2800">
                <a:solidFill>
                  <a:srgbClr val="FFFFFF"/>
                </a:solidFill>
                <a:latin typeface="Arial"/>
                <a:ea typeface="Arial"/>
                <a:cs typeface="Arial"/>
                <a:sym typeface="Arial"/>
              </a:defRPr>
            </a:lvl2pPr>
            <a:lvl3pPr marL="1447800" indent="-533400" defTabSz="914400">
              <a:spcBef>
                <a:spcPts val="600"/>
              </a:spcBef>
              <a:buClr>
                <a:srgbClr val="FF9900"/>
              </a:buClr>
              <a:buSzPct val="100000"/>
              <a:buFont typeface="Wingdings"/>
              <a:buChar char="▪"/>
              <a:defRPr sz="2800">
                <a:solidFill>
                  <a:srgbClr val="FFFFFF"/>
                </a:solidFill>
                <a:latin typeface="Arial"/>
                <a:ea typeface="Arial"/>
                <a:cs typeface="Arial"/>
                <a:sym typeface="Arial"/>
              </a:defRPr>
            </a:lvl3pPr>
            <a:lvl4pPr marL="1905000" indent="-533400" defTabSz="914400">
              <a:spcBef>
                <a:spcPts val="600"/>
              </a:spcBef>
              <a:buClr>
                <a:srgbClr val="FF9900"/>
              </a:buClr>
              <a:buSzPct val="100000"/>
              <a:buFont typeface="Wingdings"/>
              <a:buChar char="▪"/>
              <a:defRPr sz="2800">
                <a:solidFill>
                  <a:srgbClr val="FFFFFF"/>
                </a:solidFill>
                <a:latin typeface="Arial"/>
                <a:ea typeface="Arial"/>
                <a:cs typeface="Arial"/>
                <a:sym typeface="Arial"/>
              </a:defRPr>
            </a:lvl4pPr>
            <a:lvl5pPr marL="2362200" indent="-533400" defTabSz="914400">
              <a:spcBef>
                <a:spcPts val="600"/>
              </a:spcBef>
              <a:buClr>
                <a:srgbClr val="FF9900"/>
              </a:buClr>
              <a:buSzPct val="100000"/>
              <a:buFont typeface="Wingdings"/>
              <a:buChar char="▪"/>
              <a:defRPr sz="2800">
                <a:solidFill>
                  <a:srgbClr val="FFFFFF"/>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sldNum" sz="quarter" idx="2"/>
          </p:nvPr>
        </p:nvSpPr>
        <p:spPr>
          <a:xfrm>
            <a:off x="6766280" y="6467475"/>
            <a:ext cx="182217" cy="172815"/>
          </a:xfrm>
          <a:prstGeom prst="rect">
            <a:avLst/>
          </a:prstGeom>
        </p:spPr>
        <p:txBody>
          <a:bodyPr/>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916507769"/>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146" name="Shape 146"/>
          <p:cNvSpPr>
            <a:spLocks noGrp="1"/>
          </p:cNvSpPr>
          <p:nvPr>
            <p:ph type="title"/>
          </p:nvPr>
        </p:nvSpPr>
        <p:spPr>
          <a:xfrm>
            <a:off x="250825" y="0"/>
            <a:ext cx="8713790" cy="1169988"/>
          </a:xfrm>
          <a:prstGeom prst="rect">
            <a:avLst/>
          </a:prstGeom>
        </p:spPr>
        <p:txBody>
          <a:bodyPr anchor="ctr"/>
          <a:lstStyle>
            <a:lvl1pPr defTabSz="914400">
              <a:defRPr sz="3000" b="1">
                <a:latin typeface="Arial"/>
                <a:ea typeface="Arial"/>
                <a:cs typeface="Arial"/>
                <a:sym typeface="Arial"/>
              </a:defRPr>
            </a:lvl1pPr>
          </a:lstStyle>
          <a:p>
            <a:r>
              <a:t>Title Text</a:t>
            </a:r>
          </a:p>
        </p:txBody>
      </p:sp>
      <p:sp>
        <p:nvSpPr>
          <p:cNvPr id="147" name="Shape 147"/>
          <p:cNvSpPr>
            <a:spLocks noGrp="1"/>
          </p:cNvSpPr>
          <p:nvPr>
            <p:ph type="sldNum" sz="quarter" idx="2"/>
          </p:nvPr>
        </p:nvSpPr>
        <p:spPr>
          <a:xfrm>
            <a:off x="6837709" y="6478587"/>
            <a:ext cx="182217" cy="172815"/>
          </a:xfrm>
          <a:prstGeom prst="rect">
            <a:avLst/>
          </a:prstGeom>
        </p:spPr>
        <p:txBody>
          <a:bodyPr/>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3394769229"/>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4_Default">
    <p:spTree>
      <p:nvGrpSpPr>
        <p:cNvPr id="1" name=""/>
        <p:cNvGrpSpPr/>
        <p:nvPr/>
      </p:nvGrpSpPr>
      <p:grpSpPr>
        <a:xfrm>
          <a:off x="0" y="0"/>
          <a:ext cx="0" cy="0"/>
          <a:chOff x="0" y="0"/>
          <a:chExt cx="0" cy="0"/>
        </a:xfrm>
      </p:grpSpPr>
      <p:sp>
        <p:nvSpPr>
          <p:cNvPr id="154" name="Shape 154"/>
          <p:cNvSpPr>
            <a:spLocks noGrp="1"/>
          </p:cNvSpPr>
          <p:nvPr>
            <p:ph type="title"/>
          </p:nvPr>
        </p:nvSpPr>
        <p:spPr>
          <a:xfrm>
            <a:off x="250825" y="117475"/>
            <a:ext cx="8713790" cy="935038"/>
          </a:xfrm>
          <a:prstGeom prst="rect">
            <a:avLst/>
          </a:prstGeom>
        </p:spPr>
        <p:txBody>
          <a:bodyPr anchor="ctr"/>
          <a:lstStyle>
            <a:lvl1pPr defTabSz="914400">
              <a:defRPr sz="3000">
                <a:latin typeface="Arial"/>
                <a:ea typeface="Arial"/>
                <a:cs typeface="Arial"/>
                <a:sym typeface="Arial"/>
              </a:defRPr>
            </a:lvl1pPr>
          </a:lstStyle>
          <a:p>
            <a:r>
              <a:t>Title Text</a:t>
            </a:r>
          </a:p>
        </p:txBody>
      </p:sp>
      <p:sp>
        <p:nvSpPr>
          <p:cNvPr id="155" name="Shape 155"/>
          <p:cNvSpPr>
            <a:spLocks noGrp="1"/>
          </p:cNvSpPr>
          <p:nvPr>
            <p:ph type="body" idx="1"/>
          </p:nvPr>
        </p:nvSpPr>
        <p:spPr>
          <a:xfrm>
            <a:off x="250825" y="1052512"/>
            <a:ext cx="8713790" cy="5805488"/>
          </a:xfrm>
          <a:prstGeom prst="rect">
            <a:avLst/>
          </a:prstGeom>
        </p:spPr>
        <p:txBody>
          <a:bodyPr/>
          <a:lstStyle>
            <a:lvl1pPr marL="533400" indent="-533400" defTabSz="914400">
              <a:spcBef>
                <a:spcPts val="600"/>
              </a:spcBef>
              <a:buClr>
                <a:srgbClr val="FF9900"/>
              </a:buClr>
              <a:buSzPct val="100000"/>
              <a:buFont typeface="Wingdings"/>
              <a:buChar char="▪"/>
              <a:defRPr sz="2800">
                <a:latin typeface="Arial"/>
                <a:ea typeface="Arial"/>
                <a:cs typeface="Arial"/>
                <a:sym typeface="Arial"/>
              </a:defRPr>
            </a:lvl1pPr>
            <a:lvl2pPr marL="1286932" indent="-829732" defTabSz="914400">
              <a:spcBef>
                <a:spcPts val="600"/>
              </a:spcBef>
              <a:buClr>
                <a:srgbClr val="FF9900"/>
              </a:buClr>
              <a:buSzPct val="100000"/>
              <a:buFont typeface="Wingdings"/>
              <a:buChar char="▪"/>
              <a:defRPr sz="2800">
                <a:latin typeface="Arial"/>
                <a:ea typeface="Arial"/>
                <a:cs typeface="Arial"/>
                <a:sym typeface="Arial"/>
              </a:defRPr>
            </a:lvl2pPr>
            <a:lvl3pPr marL="1447800" indent="-533400" defTabSz="914400">
              <a:spcBef>
                <a:spcPts val="600"/>
              </a:spcBef>
              <a:buClr>
                <a:srgbClr val="FF9900"/>
              </a:buClr>
              <a:buSzPct val="100000"/>
              <a:buFont typeface="Wingdings"/>
              <a:buChar char="▪"/>
              <a:defRPr sz="2800">
                <a:latin typeface="Arial"/>
                <a:ea typeface="Arial"/>
                <a:cs typeface="Arial"/>
                <a:sym typeface="Arial"/>
              </a:defRPr>
            </a:lvl3pPr>
            <a:lvl4pPr marL="1905000" indent="-533400" defTabSz="914400">
              <a:spcBef>
                <a:spcPts val="600"/>
              </a:spcBef>
              <a:buClr>
                <a:srgbClr val="FF9900"/>
              </a:buClr>
              <a:buSzPct val="100000"/>
              <a:buFont typeface="Wingdings"/>
              <a:buChar char="▪"/>
              <a:defRPr sz="2800">
                <a:latin typeface="Arial"/>
                <a:ea typeface="Arial"/>
                <a:cs typeface="Arial"/>
                <a:sym typeface="Arial"/>
              </a:defRPr>
            </a:lvl4pPr>
            <a:lvl5pPr marL="2421464" indent="-592664" defTabSz="914400">
              <a:spcBef>
                <a:spcPts val="600"/>
              </a:spcBef>
              <a:buClr>
                <a:srgbClr val="FF9900"/>
              </a:buClr>
              <a:buSzPct val="100000"/>
              <a:buFont typeface="Wingdings"/>
              <a:buChar char="▪"/>
              <a:defRPr sz="28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6" name="Shape 156"/>
          <p:cNvSpPr>
            <a:spLocks noGrp="1"/>
          </p:cNvSpPr>
          <p:nvPr>
            <p:ph type="sldNum" sz="quarter" idx="2"/>
          </p:nvPr>
        </p:nvSpPr>
        <p:spPr>
          <a:xfrm>
            <a:off x="6868219" y="6478587"/>
            <a:ext cx="151707" cy="177801"/>
          </a:xfrm>
          <a:prstGeom prst="rect">
            <a:avLst/>
          </a:prstGeom>
        </p:spPr>
        <p:txBody>
          <a:bodyPr/>
          <a:lstStyle>
            <a:lvl1pPr>
              <a:defRPr sz="1200">
                <a:latin typeface="Arial Narrow"/>
                <a:ea typeface="Arial Narrow"/>
                <a:cs typeface="Arial Narrow"/>
                <a:sym typeface="Arial Narrow"/>
              </a:defRPr>
            </a:lvl1pPr>
          </a:lstStyle>
          <a:p>
            <a:fld id="{86CB4B4D-7CA3-9044-876B-883B54F8677D}" type="slidenum">
              <a:rPr/>
              <a:pPr/>
              <a:t>‹#›</a:t>
            </a:fld>
            <a:endParaRPr dirty="0"/>
          </a:p>
        </p:txBody>
      </p:sp>
    </p:spTree>
    <p:extLst>
      <p:ext uri="{BB962C8B-B14F-4D97-AF65-F5344CB8AC3E}">
        <p14:creationId xmlns:p14="http://schemas.microsoft.com/office/powerpoint/2010/main" val="1526856460"/>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5_Defau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3" name="Shape 163"/>
          <p:cNvSpPr>
            <a:spLocks noGrp="1"/>
          </p:cNvSpPr>
          <p:nvPr>
            <p:ph type="sldNum" sz="quarter" idx="2"/>
          </p:nvPr>
        </p:nvSpPr>
        <p:spPr>
          <a:xfrm>
            <a:off x="8367172" y="6184899"/>
            <a:ext cx="521246" cy="546101"/>
          </a:xfrm>
          <a:prstGeom prst="rect">
            <a:avLst/>
          </a:prstGeom>
        </p:spPr>
        <p:txBody>
          <a:bodyPr anchor="ctr"/>
          <a:lstStyle>
            <a:lvl1pPr>
              <a:defRPr sz="3600">
                <a:latin typeface="News Gothic MT"/>
                <a:ea typeface="News Gothic MT"/>
                <a:cs typeface="News Gothic MT"/>
                <a:sym typeface="News Gothic MT"/>
              </a:defRPr>
            </a:lvl1pPr>
          </a:lstStyle>
          <a:p>
            <a:fld id="{86CB4B4D-7CA3-9044-876B-883B54F8677D}" type="slidenum">
              <a:rPr/>
              <a:pPr/>
              <a:t>‹#›</a:t>
            </a:fld>
            <a:endParaRPr dirty="0"/>
          </a:p>
        </p:txBody>
      </p:sp>
    </p:spTree>
    <p:extLst>
      <p:ext uri="{BB962C8B-B14F-4D97-AF65-F5344CB8AC3E}">
        <p14:creationId xmlns:p14="http://schemas.microsoft.com/office/powerpoint/2010/main" val="2622939130"/>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70" name="Shape 170"/>
          <p:cNvSpPr>
            <a:spLocks noGrp="1"/>
          </p:cNvSpPr>
          <p:nvPr>
            <p:ph type="title"/>
          </p:nvPr>
        </p:nvSpPr>
        <p:spPr>
          <a:xfrm>
            <a:off x="250825" y="0"/>
            <a:ext cx="8713790" cy="1169988"/>
          </a:xfrm>
          <a:prstGeom prst="rect">
            <a:avLst/>
          </a:prstGeom>
        </p:spPr>
        <p:txBody>
          <a:bodyPr lIns="45718" tIns="45718" rIns="45718" bIns="45718" anchor="ctr"/>
          <a:lstStyle>
            <a:lvl1pPr defTabSz="914400">
              <a:defRPr sz="3000" b="1">
                <a:latin typeface="Arial"/>
                <a:ea typeface="Arial"/>
                <a:cs typeface="Arial"/>
                <a:sym typeface="Arial"/>
              </a:defRPr>
            </a:lvl1pPr>
          </a:lstStyle>
          <a:p>
            <a:r>
              <a:t>Title Text</a:t>
            </a:r>
          </a:p>
        </p:txBody>
      </p:sp>
      <p:sp>
        <p:nvSpPr>
          <p:cNvPr id="171" name="Shape 171"/>
          <p:cNvSpPr>
            <a:spLocks noGrp="1"/>
          </p:cNvSpPr>
          <p:nvPr>
            <p:ph type="sldNum" sz="quarter" idx="2"/>
          </p:nvPr>
        </p:nvSpPr>
        <p:spPr>
          <a:xfrm>
            <a:off x="6746273" y="6478587"/>
            <a:ext cx="273652" cy="264251"/>
          </a:xfrm>
          <a:prstGeom prst="rect">
            <a:avLst/>
          </a:prstGeom>
        </p:spPr>
        <p:txBody>
          <a:bodyPr lIns="45718" tIns="45718" rIns="45718" bIns="45718"/>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278575954"/>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6_Default">
    <p:spTree>
      <p:nvGrpSpPr>
        <p:cNvPr id="1" name=""/>
        <p:cNvGrpSpPr/>
        <p:nvPr/>
      </p:nvGrpSpPr>
      <p:grpSpPr>
        <a:xfrm>
          <a:off x="0" y="0"/>
          <a:ext cx="0" cy="0"/>
          <a:chOff x="0" y="0"/>
          <a:chExt cx="0" cy="0"/>
        </a:xfrm>
      </p:grpSpPr>
      <p:sp>
        <p:nvSpPr>
          <p:cNvPr id="186" name="Shape 186"/>
          <p:cNvSpPr>
            <a:spLocks noGrp="1"/>
          </p:cNvSpPr>
          <p:nvPr>
            <p:ph type="title"/>
          </p:nvPr>
        </p:nvSpPr>
        <p:spPr>
          <a:prstGeom prst="rect">
            <a:avLst/>
          </a:prstGeom>
        </p:spPr>
        <p:txBody>
          <a:bodyPr/>
          <a:lstStyle/>
          <a:p>
            <a:r>
              <a:t>Title Text</a:t>
            </a:r>
          </a:p>
        </p:txBody>
      </p:sp>
      <p:sp>
        <p:nvSpPr>
          <p:cNvPr id="187" name="Shape 18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8" name="Shape 188"/>
          <p:cNvSpPr>
            <a:spLocks noGrp="1"/>
          </p:cNvSpPr>
          <p:nvPr>
            <p:ph type="sldNum" sz="quarter" idx="2"/>
          </p:nvPr>
        </p:nvSpPr>
        <p:spPr>
          <a:prstGeom prst="rect">
            <a:avLst/>
          </a:prstGeom>
        </p:spPr>
        <p:txBody>
          <a:bodyPr/>
          <a:lstStyle/>
          <a:p>
            <a:fld id="{86CB4B4D-7CA3-9044-876B-883B54F8677D}" type="slidenum">
              <a:rPr/>
              <a:pPr/>
              <a:t>‹#›</a:t>
            </a:fld>
            <a:endParaRPr dirty="0"/>
          </a:p>
        </p:txBody>
      </p:sp>
    </p:spTree>
    <p:extLst>
      <p:ext uri="{BB962C8B-B14F-4D97-AF65-F5344CB8AC3E}">
        <p14:creationId xmlns:p14="http://schemas.microsoft.com/office/powerpoint/2010/main" val="2438205953"/>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202" name="Shape 202"/>
          <p:cNvSpPr>
            <a:spLocks noGrp="1"/>
          </p:cNvSpPr>
          <p:nvPr>
            <p:ph type="title"/>
          </p:nvPr>
        </p:nvSpPr>
        <p:spPr>
          <a:xfrm>
            <a:off x="250825" y="117475"/>
            <a:ext cx="8713790" cy="935038"/>
          </a:xfrm>
          <a:prstGeom prst="rect">
            <a:avLst/>
          </a:prstGeom>
        </p:spPr>
        <p:txBody>
          <a:bodyPr anchor="ctr"/>
          <a:lstStyle>
            <a:lvl1pPr defTabSz="914400">
              <a:defRPr sz="3000">
                <a:latin typeface="Arial"/>
                <a:ea typeface="Arial"/>
                <a:cs typeface="Arial"/>
                <a:sym typeface="Arial"/>
              </a:defRPr>
            </a:lvl1pPr>
          </a:lstStyle>
          <a:p>
            <a:r>
              <a:t>Title Text</a:t>
            </a:r>
          </a:p>
        </p:txBody>
      </p:sp>
      <p:sp>
        <p:nvSpPr>
          <p:cNvPr id="203" name="Shape 203"/>
          <p:cNvSpPr>
            <a:spLocks noGrp="1"/>
          </p:cNvSpPr>
          <p:nvPr>
            <p:ph type="body" idx="1"/>
          </p:nvPr>
        </p:nvSpPr>
        <p:spPr>
          <a:xfrm>
            <a:off x="250825" y="1052512"/>
            <a:ext cx="8713790" cy="5805490"/>
          </a:xfrm>
          <a:prstGeom prst="rect">
            <a:avLst/>
          </a:prstGeom>
        </p:spPr>
        <p:txBody>
          <a:bodyPr/>
          <a:lstStyle>
            <a:lvl1pPr marL="533400" indent="-533400" defTabSz="914400">
              <a:spcBef>
                <a:spcPts val="600"/>
              </a:spcBef>
              <a:buClr>
                <a:srgbClr val="FF9900"/>
              </a:buClr>
              <a:buSzPct val="100000"/>
              <a:buFont typeface="Wingdings"/>
              <a:buChar char="▪"/>
              <a:defRPr sz="2800">
                <a:latin typeface="Arial"/>
                <a:ea typeface="Arial"/>
                <a:cs typeface="Arial"/>
                <a:sym typeface="Arial"/>
              </a:defRPr>
            </a:lvl1pPr>
            <a:lvl2pPr marL="990600" indent="-533400" defTabSz="914400">
              <a:spcBef>
                <a:spcPts val="600"/>
              </a:spcBef>
              <a:buClr>
                <a:srgbClr val="FF9900"/>
              </a:buClr>
              <a:buSzPct val="100000"/>
              <a:buFont typeface="Wingdings"/>
              <a:buChar char="▪"/>
              <a:defRPr sz="2800">
                <a:latin typeface="Arial"/>
                <a:ea typeface="Arial"/>
                <a:cs typeface="Arial"/>
                <a:sym typeface="Arial"/>
              </a:defRPr>
            </a:lvl2pPr>
            <a:lvl3pPr marL="1447800" indent="-533400" defTabSz="914400">
              <a:spcBef>
                <a:spcPts val="600"/>
              </a:spcBef>
              <a:buClr>
                <a:srgbClr val="FF9900"/>
              </a:buClr>
              <a:buSzPct val="100000"/>
              <a:buFont typeface="Wingdings"/>
              <a:buChar char="▪"/>
              <a:defRPr sz="2800">
                <a:latin typeface="Arial"/>
                <a:ea typeface="Arial"/>
                <a:cs typeface="Arial"/>
                <a:sym typeface="Arial"/>
              </a:defRPr>
            </a:lvl3pPr>
            <a:lvl4pPr marL="1905000" indent="-533400" defTabSz="914400">
              <a:spcBef>
                <a:spcPts val="600"/>
              </a:spcBef>
              <a:buClr>
                <a:srgbClr val="FF9900"/>
              </a:buClr>
              <a:buSzPct val="100000"/>
              <a:buFont typeface="Wingdings"/>
              <a:buChar char="▪"/>
              <a:defRPr sz="2800">
                <a:latin typeface="Arial"/>
                <a:ea typeface="Arial"/>
                <a:cs typeface="Arial"/>
                <a:sym typeface="Arial"/>
              </a:defRPr>
            </a:lvl4pPr>
            <a:lvl5pPr marL="2362200" indent="-533400" defTabSz="914400">
              <a:spcBef>
                <a:spcPts val="600"/>
              </a:spcBef>
              <a:buClr>
                <a:srgbClr val="FF9900"/>
              </a:buClr>
              <a:buSzPct val="100000"/>
              <a:buFont typeface="Wingdings"/>
              <a:buChar char="▪"/>
              <a:defRPr sz="28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04" name="Shape 204"/>
          <p:cNvSpPr>
            <a:spLocks noGrp="1"/>
          </p:cNvSpPr>
          <p:nvPr>
            <p:ph type="sldNum" sz="quarter" idx="2"/>
          </p:nvPr>
        </p:nvSpPr>
        <p:spPr>
          <a:xfrm>
            <a:off x="6837709" y="6478587"/>
            <a:ext cx="182217" cy="172815"/>
          </a:xfrm>
          <a:prstGeom prst="rect">
            <a:avLst/>
          </a:prstGeom>
        </p:spPr>
        <p:txBody>
          <a:bodyPr/>
          <a:lstStyle>
            <a:lvl1pPr>
              <a:defRPr sz="1200"/>
            </a:lvl1pPr>
          </a:lstStyle>
          <a:p>
            <a:fld id="{86CB4B4D-7CA3-9044-876B-883B54F8677D}" type="slidenum">
              <a:rPr/>
              <a:pPr/>
              <a:t>‹#›</a:t>
            </a:fld>
            <a:endParaRPr dirty="0"/>
          </a:p>
        </p:txBody>
      </p:sp>
    </p:spTree>
    <p:extLst>
      <p:ext uri="{BB962C8B-B14F-4D97-AF65-F5344CB8AC3E}">
        <p14:creationId xmlns:p14="http://schemas.microsoft.com/office/powerpoint/2010/main" val="186178511"/>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73648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03350" y="1412875"/>
            <a:ext cx="3703638" cy="4683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259388" y="1412875"/>
            <a:ext cx="3705225" cy="4683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239875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8855728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481625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511353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450368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728755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179453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79105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15323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2_Default">
    <p:spTree>
      <p:nvGrpSpPr>
        <p:cNvPr id="1" name=""/>
        <p:cNvGrpSpPr/>
        <p:nvPr/>
      </p:nvGrpSpPr>
      <p:grpSpPr>
        <a:xfrm>
          <a:off x="0" y="0"/>
          <a:ext cx="0" cy="0"/>
          <a:chOff x="0" y="0"/>
          <a:chExt cx="0" cy="0"/>
        </a:xfrm>
      </p:grpSpPr>
      <p:sp>
        <p:nvSpPr>
          <p:cNvPr id="67" name="Shape 67"/>
          <p:cNvSpPr>
            <a:spLocks noGrp="1"/>
          </p:cNvSpPr>
          <p:nvPr>
            <p:ph type="title"/>
          </p:nvPr>
        </p:nvSpPr>
        <p:spPr>
          <a:prstGeom prst="rect">
            <a:avLst/>
          </a:prstGeom>
        </p:spPr>
        <p:txBody>
          <a:bodyPr/>
          <a:lstStyle/>
          <a:p>
            <a:r>
              <a:t>Title Text</a:t>
            </a:r>
          </a:p>
        </p:txBody>
      </p:sp>
      <p:sp>
        <p:nvSpPr>
          <p:cNvPr id="68" name="Shape 6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9" name="Shape 69"/>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146646488"/>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6897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355160" cy="1080120"/>
          </a:xfrm>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9431131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14763934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735641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26626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49344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58590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58900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322350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16962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2_Default">
    <p:spTree>
      <p:nvGrpSpPr>
        <p:cNvPr id="1" name=""/>
        <p:cNvGrpSpPr/>
        <p:nvPr/>
      </p:nvGrpSpPr>
      <p:grpSpPr>
        <a:xfrm>
          <a:off x="0" y="0"/>
          <a:ext cx="0" cy="0"/>
          <a:chOff x="0" y="0"/>
          <a:chExt cx="0" cy="0"/>
        </a:xfrm>
      </p:grpSpPr>
      <p:sp>
        <p:nvSpPr>
          <p:cNvPr id="67" name="Shape 67"/>
          <p:cNvSpPr>
            <a:spLocks noGrp="1"/>
          </p:cNvSpPr>
          <p:nvPr>
            <p:ph type="title"/>
          </p:nvPr>
        </p:nvSpPr>
        <p:spPr>
          <a:prstGeom prst="rect">
            <a:avLst/>
          </a:prstGeom>
        </p:spPr>
        <p:txBody>
          <a:bodyPr/>
          <a:lstStyle/>
          <a:p>
            <a:r>
              <a:t>Title Text</a:t>
            </a:r>
          </a:p>
        </p:txBody>
      </p:sp>
      <p:sp>
        <p:nvSpPr>
          <p:cNvPr id="68" name="Shape 6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9" name="Shape 69"/>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1149768076"/>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5676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49371089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812860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485131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914586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47894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7614394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20192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113461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403753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462851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1969203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7290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00909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652017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7620976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8241892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420598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9497804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099593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x">
  <p:cSld name="2_Default">
    <p:spTree>
      <p:nvGrpSpPr>
        <p:cNvPr id="1" name=""/>
        <p:cNvGrpSpPr/>
        <p:nvPr/>
      </p:nvGrpSpPr>
      <p:grpSpPr>
        <a:xfrm>
          <a:off x="0" y="0"/>
          <a:ext cx="0" cy="0"/>
          <a:chOff x="0" y="0"/>
          <a:chExt cx="0" cy="0"/>
        </a:xfrm>
      </p:grpSpPr>
      <p:sp>
        <p:nvSpPr>
          <p:cNvPr id="67" name="Shape 67"/>
          <p:cNvSpPr>
            <a:spLocks noGrp="1"/>
          </p:cNvSpPr>
          <p:nvPr>
            <p:ph type="title"/>
          </p:nvPr>
        </p:nvSpPr>
        <p:spPr>
          <a:prstGeom prst="rect">
            <a:avLst/>
          </a:prstGeom>
        </p:spPr>
        <p:txBody>
          <a:bodyPr/>
          <a:lstStyle/>
          <a:p>
            <a:r>
              <a:t>Title Text</a:t>
            </a:r>
          </a:p>
        </p:txBody>
      </p:sp>
      <p:sp>
        <p:nvSpPr>
          <p:cNvPr id="68" name="Shape 6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9" name="Shape 69"/>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53838939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344816" cy="1008112"/>
          </a:xfrm>
        </p:spPr>
        <p:txBody>
          <a:bodyPr/>
          <a:lstStyle>
            <a:lvl1pPr algn="l">
              <a:defRPr sz="3200" b="0"/>
            </a:lvl1pPr>
          </a:lstStyle>
          <a:p>
            <a:r>
              <a:rPr lang="en-US" dirty="0" smtClean="0"/>
              <a:t>Click to edit Master title style</a:t>
            </a:r>
            <a:endParaRPr lang="en-GB" dirty="0"/>
          </a:p>
        </p:txBody>
      </p:sp>
      <p:sp>
        <p:nvSpPr>
          <p:cNvPr id="3" name="Content Placeholder 2"/>
          <p:cNvSpPr>
            <a:spLocks noGrp="1"/>
          </p:cNvSpPr>
          <p:nvPr>
            <p:ph idx="1"/>
          </p:nvPr>
        </p:nvSpPr>
        <p:spPr>
          <a:xfrm>
            <a:off x="3575050" y="1412776"/>
            <a:ext cx="5111750" cy="4713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2169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3.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jpe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image" Target="../media/image6.jpg"/><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theme" Target="../theme/theme5.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image" Target="../media/image6.jpg"/><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theme" Target="../theme/theme6.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image" Target="../media/image6.jpg"/><Relationship Id="rId5" Type="http://schemas.openxmlformats.org/officeDocument/2006/relationships/slideLayout" Target="../slideLayouts/slideLayout73.xml"/><Relationship Id="rId10" Type="http://schemas.openxmlformats.org/officeDocument/2006/relationships/theme" Target="../theme/theme7.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image" Target="../media/image6.jpg"/><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theme" Target="../theme/theme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 descr="wmo_ppt_2012.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250825" y="188913"/>
            <a:ext cx="8713788"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250825" y="1052513"/>
            <a:ext cx="8713788"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0"/>
            <a:r>
              <a:rPr lang="en-US" altLang="en-US" smtClean="0"/>
              <a:t>First level</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684" r:id="rId1"/>
    <p:sldLayoutId id="2147484685" r:id="rId2"/>
    <p:sldLayoutId id="2147484652" r:id="rId3"/>
    <p:sldLayoutId id="2147484653" r:id="rId4"/>
    <p:sldLayoutId id="2147484654" r:id="rId5"/>
    <p:sldLayoutId id="2147484655" r:id="rId6"/>
    <p:sldLayoutId id="2147484656" r:id="rId7"/>
    <p:sldLayoutId id="2147484657" r:id="rId8"/>
    <p:sldLayoutId id="2147484658" r:id="rId9"/>
    <p:sldLayoutId id="2147484659" r:id="rId10"/>
    <p:sldLayoutId id="2147484660" r:id="rId11"/>
    <p:sldLayoutId id="2147484661" r:id="rId12"/>
    <p:sldLayoutId id="2147484662" r:id="rId13"/>
  </p:sldLayoutIdLst>
  <p:hf hdr="0" dt="0"/>
  <p:txStyles>
    <p:titleStyle>
      <a:lvl1pPr algn="l" rtl="0" eaLnBrk="0" fontAlgn="base" hangingPunct="0">
        <a:spcBef>
          <a:spcPct val="0"/>
        </a:spcBef>
        <a:spcAft>
          <a:spcPct val="0"/>
        </a:spcAft>
        <a:defRPr sz="3000">
          <a:solidFill>
            <a:schemeClr val="tx2"/>
          </a:solidFill>
          <a:latin typeface="Arial" charset="0"/>
          <a:ea typeface="+mj-ea"/>
          <a:cs typeface="+mj-cs"/>
        </a:defRPr>
      </a:lvl1pPr>
      <a:lvl2pPr algn="l" rtl="0" eaLnBrk="0" fontAlgn="base" hangingPunct="0">
        <a:spcBef>
          <a:spcPct val="0"/>
        </a:spcBef>
        <a:spcAft>
          <a:spcPct val="0"/>
        </a:spcAft>
        <a:defRPr sz="3000">
          <a:solidFill>
            <a:schemeClr val="tx2"/>
          </a:solidFill>
          <a:latin typeface="Arial" charset="0"/>
        </a:defRPr>
      </a:lvl2pPr>
      <a:lvl3pPr algn="l" rtl="0" eaLnBrk="0" fontAlgn="base" hangingPunct="0">
        <a:spcBef>
          <a:spcPct val="0"/>
        </a:spcBef>
        <a:spcAft>
          <a:spcPct val="0"/>
        </a:spcAft>
        <a:defRPr sz="3000">
          <a:solidFill>
            <a:schemeClr val="tx2"/>
          </a:solidFill>
          <a:latin typeface="Arial" charset="0"/>
        </a:defRPr>
      </a:lvl3pPr>
      <a:lvl4pPr algn="l" rtl="0" eaLnBrk="0" fontAlgn="base" hangingPunct="0">
        <a:spcBef>
          <a:spcPct val="0"/>
        </a:spcBef>
        <a:spcAft>
          <a:spcPct val="0"/>
        </a:spcAft>
        <a:defRPr sz="3000">
          <a:solidFill>
            <a:schemeClr val="tx2"/>
          </a:solidFill>
          <a:latin typeface="Arial" charset="0"/>
        </a:defRPr>
      </a:lvl4pPr>
      <a:lvl5pPr algn="l" rtl="0" eaLnBrk="0" fontAlgn="base" hangingPunct="0">
        <a:spcBef>
          <a:spcPct val="0"/>
        </a:spcBef>
        <a:spcAft>
          <a:spcPct val="0"/>
        </a:spcAft>
        <a:defRPr sz="3000">
          <a:solidFill>
            <a:schemeClr val="tx2"/>
          </a:solidFill>
          <a:latin typeface="Arial" charset="0"/>
        </a:defRPr>
      </a:lvl5pPr>
      <a:lvl6pPr marL="457200" algn="l" rtl="0" eaLnBrk="0" fontAlgn="base" hangingPunct="0">
        <a:spcBef>
          <a:spcPct val="0"/>
        </a:spcBef>
        <a:spcAft>
          <a:spcPct val="0"/>
        </a:spcAft>
        <a:defRPr sz="3200">
          <a:solidFill>
            <a:schemeClr val="tx2"/>
          </a:solidFill>
          <a:latin typeface="Arial Narrow" pitchFamily="34" charset="0"/>
        </a:defRPr>
      </a:lvl6pPr>
      <a:lvl7pPr marL="914400" algn="l" rtl="0" eaLnBrk="0" fontAlgn="base" hangingPunct="0">
        <a:spcBef>
          <a:spcPct val="0"/>
        </a:spcBef>
        <a:spcAft>
          <a:spcPct val="0"/>
        </a:spcAft>
        <a:defRPr sz="3200">
          <a:solidFill>
            <a:schemeClr val="tx2"/>
          </a:solidFill>
          <a:latin typeface="Arial Narrow" pitchFamily="34" charset="0"/>
        </a:defRPr>
      </a:lvl7pPr>
      <a:lvl8pPr marL="1371600" algn="l" rtl="0" eaLnBrk="0" fontAlgn="base" hangingPunct="0">
        <a:spcBef>
          <a:spcPct val="0"/>
        </a:spcBef>
        <a:spcAft>
          <a:spcPct val="0"/>
        </a:spcAft>
        <a:defRPr sz="3200">
          <a:solidFill>
            <a:schemeClr val="tx2"/>
          </a:solidFill>
          <a:latin typeface="Arial Narrow" pitchFamily="34" charset="0"/>
        </a:defRPr>
      </a:lvl8pPr>
      <a:lvl9pPr marL="1828800" algn="l" rtl="0" eaLnBrk="0" fontAlgn="base" hangingPunct="0">
        <a:spcBef>
          <a:spcPct val="0"/>
        </a:spcBef>
        <a:spcAft>
          <a:spcPct val="0"/>
        </a:spcAft>
        <a:defRPr sz="3200">
          <a:solidFill>
            <a:schemeClr val="tx2"/>
          </a:solidFill>
          <a:latin typeface="Arial Narrow" pitchFamily="34" charset="0"/>
        </a:defRPr>
      </a:lvl9pPr>
    </p:titleStyle>
    <p:bodyStyle>
      <a:lvl1pPr marL="533400" indent="-533400" algn="l" rtl="0" eaLnBrk="0" fontAlgn="base" hangingPunct="0">
        <a:spcBef>
          <a:spcPct val="20000"/>
        </a:spcBef>
        <a:spcAft>
          <a:spcPct val="0"/>
        </a:spcAft>
        <a:buClr>
          <a:srgbClr val="FF9900"/>
        </a:buClr>
        <a:buFont typeface="Wingdings" pitchFamily="2" charset="2"/>
        <a:buChar char="§"/>
        <a:defRPr sz="2800">
          <a:solidFill>
            <a:schemeClr val="tx1"/>
          </a:solidFill>
          <a:latin typeface="Arial" charset="0"/>
          <a:ea typeface="+mn-ea"/>
          <a:cs typeface="+mn-cs"/>
        </a:defRPr>
      </a:lvl1pPr>
      <a:lvl2pPr marL="990600" indent="-533400" algn="l" rtl="0" eaLnBrk="0" fontAlgn="base" hangingPunct="0">
        <a:spcBef>
          <a:spcPct val="20000"/>
        </a:spcBef>
        <a:spcAft>
          <a:spcPct val="0"/>
        </a:spcAft>
        <a:buClr>
          <a:srgbClr val="FF9900"/>
        </a:buClr>
        <a:buFont typeface="Wingdings" pitchFamily="2" charset="2"/>
        <a:buChar char="§"/>
        <a:defRPr sz="2800">
          <a:solidFill>
            <a:schemeClr val="tx1"/>
          </a:solidFill>
          <a:latin typeface="Arial" charset="0"/>
        </a:defRPr>
      </a:lvl2pPr>
      <a:lvl3pPr marL="1371600" indent="-457200" algn="l" rtl="0" eaLnBrk="0" fontAlgn="base" hangingPunct="0">
        <a:spcBef>
          <a:spcPct val="20000"/>
        </a:spcBef>
        <a:spcAft>
          <a:spcPct val="0"/>
        </a:spcAft>
        <a:buClr>
          <a:srgbClr val="FF9900"/>
        </a:buClr>
        <a:buFont typeface="Wingdings" pitchFamily="2" charset="2"/>
        <a:buChar char="§"/>
        <a:defRPr sz="2400">
          <a:solidFill>
            <a:schemeClr val="tx1"/>
          </a:solidFill>
          <a:latin typeface="Arial" charset="0"/>
        </a:defRPr>
      </a:lvl3pPr>
      <a:lvl4pPr marL="17526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Arial" charset="0"/>
        </a:defRPr>
      </a:lvl4pPr>
      <a:lvl5pPr marL="22098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Arial" charset="0"/>
        </a:defRPr>
      </a:lvl5pPr>
      <a:lvl6pPr marL="26670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6pPr>
      <a:lvl7pPr marL="31242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7pPr>
      <a:lvl8pPr marL="35814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8pPr>
      <a:lvl9pPr marL="40386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 descr="wmo_ppt_2012_last.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13"/>
          <p:cNvSpPr>
            <a:spLocks noGrp="1" noChangeArrowheads="1"/>
          </p:cNvSpPr>
          <p:nvPr>
            <p:ph type="title"/>
          </p:nvPr>
        </p:nvSpPr>
        <p:spPr bwMode="auto">
          <a:xfrm>
            <a:off x="250825" y="3573463"/>
            <a:ext cx="87137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Thank you for your attention</a:t>
            </a:r>
          </a:p>
        </p:txBody>
      </p:sp>
      <p:sp>
        <p:nvSpPr>
          <p:cNvPr id="3079" name="Title 9"/>
          <p:cNvSpPr txBox="1">
            <a:spLocks/>
          </p:cNvSpPr>
          <p:nvPr/>
        </p:nvSpPr>
        <p:spPr bwMode="auto">
          <a:xfrm>
            <a:off x="117475" y="6380163"/>
            <a:ext cx="1141413" cy="477837"/>
          </a:xfrm>
          <a:prstGeom prst="rect">
            <a:avLst/>
          </a:prstGeom>
          <a:noFill/>
          <a:ln>
            <a:noFill/>
          </a:ln>
          <a:extLst/>
        </p:spPr>
        <p:txBody>
          <a:bodyPr anchor="ctr"/>
          <a:lstStyle>
            <a:lvl1pPr defTabSz="457200">
              <a:defRPr sz="2400">
                <a:solidFill>
                  <a:schemeClr val="tx1"/>
                </a:solidFill>
                <a:latin typeface="Arial" charset="0"/>
              </a:defRPr>
            </a:lvl1pPr>
            <a:lvl2pPr marL="742950" indent="-285750" defTabSz="457200">
              <a:defRPr sz="2400">
                <a:solidFill>
                  <a:schemeClr val="tx1"/>
                </a:solidFill>
                <a:latin typeface="Arial" charset="0"/>
              </a:defRPr>
            </a:lvl2pPr>
            <a:lvl3pPr marL="1143000" indent="-228600" defTabSz="457200">
              <a:defRPr sz="2400">
                <a:solidFill>
                  <a:schemeClr val="tx1"/>
                </a:solidFill>
                <a:latin typeface="Arial" charset="0"/>
              </a:defRPr>
            </a:lvl3pPr>
            <a:lvl4pPr marL="1600200" indent="-228600" defTabSz="457200">
              <a:defRPr sz="2400">
                <a:solidFill>
                  <a:schemeClr val="tx1"/>
                </a:solidFill>
                <a:latin typeface="Arial" charset="0"/>
              </a:defRPr>
            </a:lvl4pPr>
            <a:lvl5pPr marL="2057400" indent="-228600" defTabSz="457200">
              <a:defRPr sz="2400">
                <a:solidFill>
                  <a:schemeClr val="tx1"/>
                </a:solidFill>
                <a:latin typeface="Arial" charset="0"/>
              </a:defRPr>
            </a:lvl5pPr>
            <a:lvl6pPr marL="25146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6pPr>
            <a:lvl7pPr marL="29718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7pPr>
            <a:lvl8pPr marL="34290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8pPr>
            <a:lvl9pPr marL="38862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9pPr>
          </a:lstStyle>
          <a:p>
            <a:pPr>
              <a:defRPr/>
            </a:pPr>
            <a:r>
              <a:rPr lang="en-US" sz="1200" b="0" smtClean="0"/>
              <a:t>www.wmo.int</a:t>
            </a:r>
          </a:p>
        </p:txBody>
      </p:sp>
    </p:spTree>
  </p:cSld>
  <p:clrMap bg1="lt1" tx1="dk1" bg2="lt2" tx2="dk2" accent1="accent1" accent2="accent2" accent3="accent3" accent4="accent4" accent5="accent5" accent6="accent6" hlink="hlink" folHlink="folHlink"/>
  <p:sldLayoutIdLst>
    <p:sldLayoutId id="2147484663" r:id="rId1"/>
    <p:sldLayoutId id="2147484686" r:id="rId2"/>
    <p:sldLayoutId id="2147484664" r:id="rId3"/>
    <p:sldLayoutId id="2147484665" r:id="rId4"/>
    <p:sldLayoutId id="2147484666" r:id="rId5"/>
    <p:sldLayoutId id="2147484667" r:id="rId6"/>
    <p:sldLayoutId id="2147484668" r:id="rId7"/>
    <p:sldLayoutId id="2147484669" r:id="rId8"/>
    <p:sldLayoutId id="2147484670" r:id="rId9"/>
    <p:sldLayoutId id="2147484671" r:id="rId10"/>
    <p:sldLayoutId id="2147484672" r:id="rId11"/>
  </p:sldLayoutIdLst>
  <p:hf hdr="0" dt="0"/>
  <p:txStyles>
    <p:titleStyle>
      <a:lvl1pPr algn="ctr" rtl="0" eaLnBrk="0" fontAlgn="base" hangingPunct="0">
        <a:spcBef>
          <a:spcPct val="0"/>
        </a:spcBef>
        <a:spcAft>
          <a:spcPct val="0"/>
        </a:spcAft>
        <a:defRPr sz="40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Arial Narrow" pitchFamily="34" charset="0"/>
        </a:defRPr>
      </a:lvl2pPr>
      <a:lvl3pPr algn="ctr" rtl="0" eaLnBrk="0" fontAlgn="base" hangingPunct="0">
        <a:spcBef>
          <a:spcPct val="0"/>
        </a:spcBef>
        <a:spcAft>
          <a:spcPct val="0"/>
        </a:spcAft>
        <a:defRPr sz="4000">
          <a:solidFill>
            <a:schemeClr val="bg1"/>
          </a:solidFill>
          <a:latin typeface="Arial Narrow" pitchFamily="34" charset="0"/>
        </a:defRPr>
      </a:lvl3pPr>
      <a:lvl4pPr algn="ctr" rtl="0" eaLnBrk="0" fontAlgn="base" hangingPunct="0">
        <a:spcBef>
          <a:spcPct val="0"/>
        </a:spcBef>
        <a:spcAft>
          <a:spcPct val="0"/>
        </a:spcAft>
        <a:defRPr sz="4000">
          <a:solidFill>
            <a:schemeClr val="bg1"/>
          </a:solidFill>
          <a:latin typeface="Arial Narrow" pitchFamily="34" charset="0"/>
        </a:defRPr>
      </a:lvl4pPr>
      <a:lvl5pPr algn="ctr" rtl="0" eaLnBrk="0" fontAlgn="base" hangingPunct="0">
        <a:spcBef>
          <a:spcPct val="0"/>
        </a:spcBef>
        <a:spcAft>
          <a:spcPct val="0"/>
        </a:spcAft>
        <a:defRPr sz="4000">
          <a:solidFill>
            <a:schemeClr val="bg1"/>
          </a:solidFill>
          <a:latin typeface="Arial Narrow" pitchFamily="34" charset="0"/>
        </a:defRPr>
      </a:lvl5pPr>
      <a:lvl6pPr marL="457200" algn="l" rtl="0" fontAlgn="base">
        <a:spcBef>
          <a:spcPct val="0"/>
        </a:spcBef>
        <a:spcAft>
          <a:spcPct val="0"/>
        </a:spcAft>
        <a:defRPr sz="3200">
          <a:solidFill>
            <a:schemeClr val="tx2"/>
          </a:solidFill>
          <a:latin typeface="Arial Narrow" pitchFamily="34" charset="0"/>
        </a:defRPr>
      </a:lvl6pPr>
      <a:lvl7pPr marL="914400" algn="l" rtl="0" fontAlgn="base">
        <a:spcBef>
          <a:spcPct val="0"/>
        </a:spcBef>
        <a:spcAft>
          <a:spcPct val="0"/>
        </a:spcAft>
        <a:defRPr sz="3200">
          <a:solidFill>
            <a:schemeClr val="tx2"/>
          </a:solidFill>
          <a:latin typeface="Arial Narrow" pitchFamily="34" charset="0"/>
        </a:defRPr>
      </a:lvl7pPr>
      <a:lvl8pPr marL="1371600" algn="l" rtl="0" fontAlgn="base">
        <a:spcBef>
          <a:spcPct val="0"/>
        </a:spcBef>
        <a:spcAft>
          <a:spcPct val="0"/>
        </a:spcAft>
        <a:defRPr sz="3200">
          <a:solidFill>
            <a:schemeClr val="tx2"/>
          </a:solidFill>
          <a:latin typeface="Arial Narrow" pitchFamily="34" charset="0"/>
        </a:defRPr>
      </a:lvl8pPr>
      <a:lvl9pPr marL="1828800" algn="l" rtl="0" fontAlgn="base">
        <a:spcBef>
          <a:spcPct val="0"/>
        </a:spcBef>
        <a:spcAft>
          <a:spcPct val="0"/>
        </a:spcAft>
        <a:defRPr sz="3200">
          <a:solidFill>
            <a:schemeClr val="tx2"/>
          </a:solidFill>
          <a:latin typeface="Arial Narrow" pitchFamily="34" charset="0"/>
        </a:defRPr>
      </a:lvl9pPr>
    </p:titleStyle>
    <p:bodyStyle>
      <a:lvl1pPr marL="342900" indent="-342900" algn="ctr" rtl="0" eaLnBrk="0" fontAlgn="base" hangingPunct="0">
        <a:spcBef>
          <a:spcPct val="20000"/>
        </a:spcBef>
        <a:spcAft>
          <a:spcPct val="0"/>
        </a:spcAft>
        <a:buChar char="•"/>
        <a:defRPr sz="2000">
          <a:solidFill>
            <a:schemeClr val="bg1"/>
          </a:solidFill>
          <a:latin typeface="Arial" charset="0"/>
          <a:ea typeface="+mn-ea"/>
          <a:cs typeface="+mn-cs"/>
        </a:defRPr>
      </a:lvl1pPr>
      <a:lvl2pPr marL="742950" indent="-285750" algn="ctr" rtl="0" eaLnBrk="0" fontAlgn="base" hangingPunct="0">
        <a:spcBef>
          <a:spcPct val="20000"/>
        </a:spcBef>
        <a:spcAft>
          <a:spcPct val="0"/>
        </a:spcAft>
        <a:buClr>
          <a:srgbClr val="FF9900"/>
        </a:buClr>
        <a:buFont typeface="Wingdings" pitchFamily="2" charset="2"/>
        <a:buChar char="§"/>
        <a:defRPr sz="2800">
          <a:solidFill>
            <a:schemeClr val="bg1"/>
          </a:solidFill>
          <a:latin typeface="Arial" charset="0"/>
        </a:defRPr>
      </a:lvl2pPr>
      <a:lvl3pPr marL="1143000" indent="-228600" algn="ctr" rtl="0" eaLnBrk="0" fontAlgn="base" hangingPunct="0">
        <a:spcBef>
          <a:spcPct val="20000"/>
        </a:spcBef>
        <a:spcAft>
          <a:spcPct val="0"/>
        </a:spcAft>
        <a:buClr>
          <a:srgbClr val="FF9900"/>
        </a:buClr>
        <a:buFont typeface="Wingdings" pitchFamily="2" charset="2"/>
        <a:buChar char="§"/>
        <a:defRPr sz="2400">
          <a:solidFill>
            <a:schemeClr val="bg1"/>
          </a:solidFill>
          <a:latin typeface="Arial" charset="0"/>
        </a:defRPr>
      </a:lvl3pPr>
      <a:lvl4pPr marL="1600200" indent="-228600" algn="ctr" rtl="0" eaLnBrk="0" fontAlgn="base" hangingPunct="0">
        <a:spcBef>
          <a:spcPct val="20000"/>
        </a:spcBef>
        <a:spcAft>
          <a:spcPct val="0"/>
        </a:spcAft>
        <a:buClr>
          <a:srgbClr val="FF9900"/>
        </a:buClr>
        <a:buFont typeface="Wingdings" pitchFamily="2" charset="2"/>
        <a:buChar char="§"/>
        <a:defRPr sz="2000">
          <a:solidFill>
            <a:schemeClr val="bg1"/>
          </a:solidFill>
          <a:latin typeface="Arial" charset="0"/>
        </a:defRPr>
      </a:lvl4pPr>
      <a:lvl5pPr marL="2057400" indent="-228600" algn="ctr" rtl="0" eaLnBrk="0" fontAlgn="base" hangingPunct="0">
        <a:spcBef>
          <a:spcPct val="20000"/>
        </a:spcBef>
        <a:spcAft>
          <a:spcPct val="0"/>
        </a:spcAft>
        <a:buClr>
          <a:srgbClr val="FF9900"/>
        </a:buClr>
        <a:buFont typeface="Wingdings" pitchFamily="2" charset="2"/>
        <a:buChar char="§"/>
        <a:defRPr sz="2000">
          <a:solidFill>
            <a:schemeClr val="bg1"/>
          </a:solidFill>
          <a:latin typeface="Arial"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3" descr="wmo_ppt_2012_last.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itle 9"/>
          <p:cNvSpPr txBox="1">
            <a:spLocks/>
          </p:cNvSpPr>
          <p:nvPr/>
        </p:nvSpPr>
        <p:spPr bwMode="auto">
          <a:xfrm>
            <a:off x="117475" y="6380163"/>
            <a:ext cx="1141413" cy="477837"/>
          </a:xfrm>
          <a:prstGeom prst="rect">
            <a:avLst/>
          </a:prstGeom>
          <a:noFill/>
          <a:ln>
            <a:noFill/>
          </a:ln>
          <a:extLst/>
        </p:spPr>
        <p:txBody>
          <a:bodyPr anchor="ctr"/>
          <a:lstStyle>
            <a:lvl1pPr defTabSz="457200">
              <a:defRPr sz="2400">
                <a:solidFill>
                  <a:schemeClr val="tx1"/>
                </a:solidFill>
                <a:latin typeface="Arial" charset="0"/>
              </a:defRPr>
            </a:lvl1pPr>
            <a:lvl2pPr marL="742950" indent="-285750" defTabSz="457200">
              <a:defRPr sz="2400">
                <a:solidFill>
                  <a:schemeClr val="tx1"/>
                </a:solidFill>
                <a:latin typeface="Arial" charset="0"/>
              </a:defRPr>
            </a:lvl2pPr>
            <a:lvl3pPr marL="1143000" indent="-228600" defTabSz="457200">
              <a:defRPr sz="2400">
                <a:solidFill>
                  <a:schemeClr val="tx1"/>
                </a:solidFill>
                <a:latin typeface="Arial" charset="0"/>
              </a:defRPr>
            </a:lvl3pPr>
            <a:lvl4pPr marL="1600200" indent="-228600" defTabSz="457200">
              <a:defRPr sz="2400">
                <a:solidFill>
                  <a:schemeClr val="tx1"/>
                </a:solidFill>
                <a:latin typeface="Arial" charset="0"/>
              </a:defRPr>
            </a:lvl4pPr>
            <a:lvl5pPr marL="2057400" indent="-228600" defTabSz="457200">
              <a:defRPr sz="2400">
                <a:solidFill>
                  <a:schemeClr val="tx1"/>
                </a:solidFill>
                <a:latin typeface="Arial" charset="0"/>
              </a:defRPr>
            </a:lvl5pPr>
            <a:lvl6pPr marL="25146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6pPr>
            <a:lvl7pPr marL="29718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7pPr>
            <a:lvl8pPr marL="34290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8pPr>
            <a:lvl9pPr marL="3886200" indent="-228600" defTabSz="457200" eaLnBrk="0" fontAlgn="base" hangingPunct="0">
              <a:spcBef>
                <a:spcPct val="50000"/>
              </a:spcBef>
              <a:spcAft>
                <a:spcPct val="0"/>
              </a:spcAft>
              <a:buClr>
                <a:srgbClr val="FF9900"/>
              </a:buClr>
              <a:buFont typeface="Wingdings" pitchFamily="2" charset="2"/>
              <a:defRPr sz="2400">
                <a:solidFill>
                  <a:schemeClr val="tx1"/>
                </a:solidFill>
                <a:latin typeface="Arial" charset="0"/>
              </a:defRPr>
            </a:lvl9pPr>
          </a:lstStyle>
          <a:p>
            <a:pPr>
              <a:defRPr/>
            </a:pPr>
            <a:r>
              <a:rPr lang="en-US" sz="1200" b="0" smtClean="0"/>
              <a:t>www.wmo.int</a:t>
            </a:r>
          </a:p>
        </p:txBody>
      </p:sp>
      <p:sp>
        <p:nvSpPr>
          <p:cNvPr id="3076" name="Rectangle 13"/>
          <p:cNvSpPr>
            <a:spLocks noGrp="1" noChangeArrowheads="1"/>
          </p:cNvSpPr>
          <p:nvPr>
            <p:ph type="title"/>
          </p:nvPr>
        </p:nvSpPr>
        <p:spPr bwMode="auto">
          <a:xfrm>
            <a:off x="250825" y="3573463"/>
            <a:ext cx="871378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Thank you for your attention</a:t>
            </a:r>
          </a:p>
        </p:txBody>
      </p:sp>
      <p:sp>
        <p:nvSpPr>
          <p:cNvPr id="5" name="Rectangle 10"/>
          <p:cNvSpPr>
            <a:spLocks noGrp="1" noChangeArrowheads="1"/>
          </p:cNvSpPr>
          <p:nvPr>
            <p:ph type="ftr" sz="quarter" idx="3"/>
          </p:nvPr>
        </p:nvSpPr>
        <p:spPr bwMode="auto">
          <a:xfrm>
            <a:off x="2484438" y="6462713"/>
            <a:ext cx="2447925" cy="31273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200" b="0">
                <a:solidFill>
                  <a:schemeClr val="tx1"/>
                </a:solidFill>
                <a:latin typeface="Arial" charset="0"/>
                <a:cs typeface="Arial" charset="0"/>
              </a:defRPr>
            </a:lvl1pPr>
          </a:lstStyle>
          <a:p>
            <a:pPr>
              <a:defRPr/>
            </a:pPr>
            <a:r>
              <a:rPr lang="en-US"/>
              <a:t>World Met Day Forum 2013</a:t>
            </a:r>
          </a:p>
        </p:txBody>
      </p:sp>
      <p:sp>
        <p:nvSpPr>
          <p:cNvPr id="6" name="Rectangle 11"/>
          <p:cNvSpPr>
            <a:spLocks noGrp="1" noChangeArrowheads="1"/>
          </p:cNvSpPr>
          <p:nvPr>
            <p:ph type="sldNum" sz="quarter" idx="4"/>
          </p:nvPr>
        </p:nvSpPr>
        <p:spPr bwMode="auto">
          <a:xfrm>
            <a:off x="5148263" y="6462713"/>
            <a:ext cx="1905000" cy="31273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Arial" charset="0"/>
                <a:cs typeface="Arial" charset="0"/>
              </a:defRPr>
            </a:lvl1pPr>
          </a:lstStyle>
          <a:p>
            <a:pPr>
              <a:defRPr/>
            </a:pPr>
            <a:fld id="{89868B1F-7BC9-4EC4-8A85-E7DB9F386664}" type="slidenum">
              <a:rPr lang="en-US"/>
              <a:pPr>
                <a:defRPr/>
              </a:pPr>
              <a:t>‹#›</a:t>
            </a:fld>
            <a:r>
              <a:rPr lang="en-US"/>
              <a:t>WIGOS </a:t>
            </a:r>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Lst>
  <p:hf hdr="0" dt="0"/>
  <p:txStyles>
    <p:titleStyle>
      <a:lvl1pPr algn="ctr" rtl="0" eaLnBrk="0" fontAlgn="base" hangingPunct="0">
        <a:spcBef>
          <a:spcPct val="0"/>
        </a:spcBef>
        <a:spcAft>
          <a:spcPct val="0"/>
        </a:spcAft>
        <a:defRPr sz="40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Arial Narrow" pitchFamily="34" charset="0"/>
          <a:cs typeface="Arial" charset="0"/>
        </a:defRPr>
      </a:lvl2pPr>
      <a:lvl3pPr algn="ctr" rtl="0" eaLnBrk="0" fontAlgn="base" hangingPunct="0">
        <a:spcBef>
          <a:spcPct val="0"/>
        </a:spcBef>
        <a:spcAft>
          <a:spcPct val="0"/>
        </a:spcAft>
        <a:defRPr sz="4000">
          <a:solidFill>
            <a:schemeClr val="bg1"/>
          </a:solidFill>
          <a:latin typeface="Arial Narrow" pitchFamily="34" charset="0"/>
          <a:cs typeface="Arial" charset="0"/>
        </a:defRPr>
      </a:lvl3pPr>
      <a:lvl4pPr algn="ctr" rtl="0" eaLnBrk="0" fontAlgn="base" hangingPunct="0">
        <a:spcBef>
          <a:spcPct val="0"/>
        </a:spcBef>
        <a:spcAft>
          <a:spcPct val="0"/>
        </a:spcAft>
        <a:defRPr sz="4000">
          <a:solidFill>
            <a:schemeClr val="bg1"/>
          </a:solidFill>
          <a:latin typeface="Arial Narrow" pitchFamily="34" charset="0"/>
          <a:cs typeface="Arial" charset="0"/>
        </a:defRPr>
      </a:lvl4pPr>
      <a:lvl5pPr algn="ctr" rtl="0" eaLnBrk="0" fontAlgn="base" hangingPunct="0">
        <a:spcBef>
          <a:spcPct val="0"/>
        </a:spcBef>
        <a:spcAft>
          <a:spcPct val="0"/>
        </a:spcAft>
        <a:defRPr sz="4000">
          <a:solidFill>
            <a:schemeClr val="bg1"/>
          </a:solidFill>
          <a:latin typeface="Arial Narrow" pitchFamily="34" charset="0"/>
          <a:cs typeface="Arial" charset="0"/>
        </a:defRPr>
      </a:lvl5pPr>
      <a:lvl6pPr marL="457200" algn="ctr" rtl="0" fontAlgn="base">
        <a:spcBef>
          <a:spcPct val="0"/>
        </a:spcBef>
        <a:spcAft>
          <a:spcPct val="0"/>
        </a:spcAft>
        <a:defRPr sz="4000">
          <a:solidFill>
            <a:schemeClr val="bg1"/>
          </a:solidFill>
          <a:latin typeface="Arial Narrow" pitchFamily="34" charset="0"/>
          <a:cs typeface="Arial" charset="0"/>
        </a:defRPr>
      </a:lvl6pPr>
      <a:lvl7pPr marL="914400" algn="ctr" rtl="0" fontAlgn="base">
        <a:spcBef>
          <a:spcPct val="0"/>
        </a:spcBef>
        <a:spcAft>
          <a:spcPct val="0"/>
        </a:spcAft>
        <a:defRPr sz="4000">
          <a:solidFill>
            <a:schemeClr val="bg1"/>
          </a:solidFill>
          <a:latin typeface="Arial Narrow" pitchFamily="34" charset="0"/>
          <a:cs typeface="Arial" charset="0"/>
        </a:defRPr>
      </a:lvl7pPr>
      <a:lvl8pPr marL="1371600" algn="ctr" rtl="0" fontAlgn="base">
        <a:spcBef>
          <a:spcPct val="0"/>
        </a:spcBef>
        <a:spcAft>
          <a:spcPct val="0"/>
        </a:spcAft>
        <a:defRPr sz="4000">
          <a:solidFill>
            <a:schemeClr val="bg1"/>
          </a:solidFill>
          <a:latin typeface="Arial Narrow" pitchFamily="34" charset="0"/>
          <a:cs typeface="Arial" charset="0"/>
        </a:defRPr>
      </a:lvl8pPr>
      <a:lvl9pPr marL="1828800" algn="ctr" rtl="0" fontAlgn="base">
        <a:spcBef>
          <a:spcPct val="0"/>
        </a:spcBef>
        <a:spcAft>
          <a:spcPct val="0"/>
        </a:spcAft>
        <a:defRPr sz="4000">
          <a:solidFill>
            <a:schemeClr val="bg1"/>
          </a:solidFill>
          <a:latin typeface="Arial Narrow" pitchFamily="34" charset="0"/>
          <a:cs typeface="Arial" charset="0"/>
        </a:defRPr>
      </a:lvl9pPr>
    </p:titleStyle>
    <p:bodyStyle>
      <a:lvl1pPr marL="342900" indent="-342900" algn="ctr"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ctr" rtl="0" eaLnBrk="0" fontAlgn="base" hangingPunct="0">
        <a:spcBef>
          <a:spcPct val="20000"/>
        </a:spcBef>
        <a:spcAft>
          <a:spcPct val="0"/>
        </a:spcAft>
        <a:buClr>
          <a:srgbClr val="FF9900"/>
        </a:buClr>
        <a:buFont typeface="Wingdings" pitchFamily="2" charset="2"/>
        <a:buChar char="§"/>
        <a:defRPr sz="2800">
          <a:solidFill>
            <a:schemeClr val="bg1"/>
          </a:solidFill>
          <a:latin typeface="+mn-lt"/>
          <a:cs typeface="+mn-cs"/>
        </a:defRPr>
      </a:lvl2pPr>
      <a:lvl3pPr marL="1143000" indent="-228600" algn="ctr" rtl="0" eaLnBrk="0" fontAlgn="base" hangingPunct="0">
        <a:spcBef>
          <a:spcPct val="20000"/>
        </a:spcBef>
        <a:spcAft>
          <a:spcPct val="0"/>
        </a:spcAft>
        <a:buClr>
          <a:srgbClr val="FF9900"/>
        </a:buClr>
        <a:buFont typeface="Wingdings" pitchFamily="2" charset="2"/>
        <a:buChar char="§"/>
        <a:defRPr sz="2400">
          <a:solidFill>
            <a:schemeClr val="bg1"/>
          </a:solidFill>
          <a:latin typeface="+mn-lt"/>
          <a:cs typeface="+mn-cs"/>
        </a:defRPr>
      </a:lvl3pPr>
      <a:lvl4pPr marL="1600200" indent="-228600" algn="ctr" rtl="0" eaLnBrk="0" fontAlgn="base" hangingPunct="0">
        <a:spcBef>
          <a:spcPct val="20000"/>
        </a:spcBef>
        <a:spcAft>
          <a:spcPct val="0"/>
        </a:spcAft>
        <a:buClr>
          <a:srgbClr val="FF9900"/>
        </a:buClr>
        <a:buFont typeface="Wingdings" pitchFamily="2" charset="2"/>
        <a:buChar char="§"/>
        <a:defRPr sz="2000">
          <a:solidFill>
            <a:schemeClr val="bg1"/>
          </a:solidFill>
          <a:latin typeface="+mn-lt"/>
          <a:cs typeface="+mn-cs"/>
        </a:defRPr>
      </a:lvl4pPr>
      <a:lvl5pPr marL="2057400" indent="-228600" algn="ctr" rtl="0" eaLnBrk="0" fontAlgn="base" hangingPunct="0">
        <a:spcBef>
          <a:spcPct val="20000"/>
        </a:spcBef>
        <a:spcAft>
          <a:spcPct val="0"/>
        </a:spcAft>
        <a:buClr>
          <a:srgbClr val="FF9900"/>
        </a:buClr>
        <a:buFont typeface="Wingdings" pitchFamily="2" charset="2"/>
        <a:buChar char="§"/>
        <a:defRPr sz="2000">
          <a:solidFill>
            <a:schemeClr val="bg1"/>
          </a:solidFill>
          <a:latin typeface="+mn-lt"/>
          <a:cs typeface="+mn-cs"/>
        </a:defRPr>
      </a:lvl5pPr>
      <a:lvl6pPr marL="2514600" indent="-228600" algn="ctr" rtl="0" fontAlgn="base">
        <a:spcBef>
          <a:spcPct val="20000"/>
        </a:spcBef>
        <a:spcAft>
          <a:spcPct val="0"/>
        </a:spcAft>
        <a:buClr>
          <a:srgbClr val="FF9900"/>
        </a:buClr>
        <a:buFont typeface="Wingdings" pitchFamily="2" charset="2"/>
        <a:buChar char="§"/>
        <a:defRPr sz="2000">
          <a:solidFill>
            <a:schemeClr val="bg1"/>
          </a:solidFill>
          <a:latin typeface="+mn-lt"/>
          <a:cs typeface="+mn-cs"/>
        </a:defRPr>
      </a:lvl6pPr>
      <a:lvl7pPr marL="2971800" indent="-228600" algn="ctr" rtl="0" fontAlgn="base">
        <a:spcBef>
          <a:spcPct val="20000"/>
        </a:spcBef>
        <a:spcAft>
          <a:spcPct val="0"/>
        </a:spcAft>
        <a:buClr>
          <a:srgbClr val="FF9900"/>
        </a:buClr>
        <a:buFont typeface="Wingdings" pitchFamily="2" charset="2"/>
        <a:buChar char="§"/>
        <a:defRPr sz="2000">
          <a:solidFill>
            <a:schemeClr val="bg1"/>
          </a:solidFill>
          <a:latin typeface="+mn-lt"/>
          <a:cs typeface="+mn-cs"/>
        </a:defRPr>
      </a:lvl7pPr>
      <a:lvl8pPr marL="3429000" indent="-228600" algn="ctr" rtl="0" fontAlgn="base">
        <a:spcBef>
          <a:spcPct val="20000"/>
        </a:spcBef>
        <a:spcAft>
          <a:spcPct val="0"/>
        </a:spcAft>
        <a:buClr>
          <a:srgbClr val="FF9900"/>
        </a:buClr>
        <a:buFont typeface="Wingdings" pitchFamily="2" charset="2"/>
        <a:buChar char="§"/>
        <a:defRPr sz="2000">
          <a:solidFill>
            <a:schemeClr val="bg1"/>
          </a:solidFill>
          <a:latin typeface="+mn-lt"/>
          <a:cs typeface="+mn-cs"/>
        </a:defRPr>
      </a:lvl8pPr>
      <a:lvl9pPr marL="3886200" indent="-228600" algn="ctr" rtl="0" fontAlgn="base">
        <a:spcBef>
          <a:spcPct val="20000"/>
        </a:spcBef>
        <a:spcAft>
          <a:spcPct val="0"/>
        </a:spcAft>
        <a:buClr>
          <a:srgbClr val="FF9900"/>
        </a:buClr>
        <a:buFont typeface="Wingdings" pitchFamily="2" charset="2"/>
        <a:buChar char="§"/>
        <a:defRPr sz="20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1.jpeg" descr="wmo_ppt_2012.jpg"/>
          <p:cNvPicPr>
            <a:picLocks noChangeAspect="1"/>
          </p:cNvPicPr>
          <p:nvPr/>
        </p:nvPicPr>
        <p:blipFill>
          <a:blip r:embed="rId15">
            <a:extLst/>
          </a:blip>
          <a:stretch>
            <a:fillRect/>
          </a:stretch>
        </p:blipFill>
        <p:spPr>
          <a:xfrm>
            <a:off x="0" y="0"/>
            <a:ext cx="9144000" cy="6858000"/>
          </a:xfrm>
          <a:prstGeom prst="rect">
            <a:avLst/>
          </a:prstGeom>
          <a:ln w="12700">
            <a:miter lim="400000"/>
          </a:ln>
        </p:spPr>
      </p:pic>
      <p:sp>
        <p:nvSpPr>
          <p:cNvPr id="3" name="Shape 3"/>
          <p:cNvSpPr>
            <a:spLocks noGrp="1"/>
          </p:cNvSpPr>
          <p:nvPr>
            <p:ph type="title"/>
          </p:nvPr>
        </p:nvSpPr>
        <p:spPr>
          <a:xfrm>
            <a:off x="457200" y="274635"/>
            <a:ext cx="8229600" cy="132556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Title Text</a:t>
            </a:r>
          </a:p>
        </p:txBody>
      </p:sp>
      <p:sp>
        <p:nvSpPr>
          <p:cNvPr id="4" name="Shape 4"/>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hape 5"/>
          <p:cNvSpPr>
            <a:spLocks noGrp="1"/>
          </p:cNvSpPr>
          <p:nvPr>
            <p:ph type="sldNum" sz="quarter" idx="2"/>
          </p:nvPr>
        </p:nvSpPr>
        <p:spPr>
          <a:xfrm>
            <a:off x="6668194" y="6478587"/>
            <a:ext cx="351731" cy="345629"/>
          </a:xfrm>
          <a:prstGeom prst="rect">
            <a:avLst/>
          </a:prstGeom>
          <a:ln w="12700">
            <a:miter lim="400000"/>
          </a:ln>
        </p:spPr>
        <p:txBody>
          <a:bodyPr wrap="none" lIns="0" tIns="0" rIns="0" bIns="0">
            <a:spAutoFit/>
          </a:bodyPr>
          <a:lstStyle>
            <a:lvl1pPr algn="r">
              <a:defRPr sz="2400">
                <a:latin typeface="Arial"/>
                <a:ea typeface="Arial"/>
                <a:cs typeface="Arial"/>
                <a:sym typeface="Arial"/>
              </a:defRPr>
            </a:lvl1pPr>
          </a:lstStyle>
          <a:p>
            <a:pPr fontAlgn="auto" hangingPunct="0">
              <a:spcBef>
                <a:spcPts val="0"/>
              </a:spcBef>
              <a:spcAft>
                <a:spcPts val="0"/>
              </a:spcAft>
            </a:pPr>
            <a:fld id="{86CB4B4D-7CA3-9044-876B-883B54F8677D}" type="slidenum">
              <a:rPr b="0" kern="0">
                <a:solidFill>
                  <a:srgbClr val="000000"/>
                </a:solidFill>
              </a:rPr>
              <a:pPr fontAlgn="auto" hangingPunct="0">
                <a:spcBef>
                  <a:spcPts val="0"/>
                </a:spcBef>
                <a:spcAft>
                  <a:spcPts val="0"/>
                </a:spcAft>
              </a:pPr>
              <a:t>‹#›</a:t>
            </a:fld>
            <a:endParaRPr b="0" kern="0" dirty="0">
              <a:solidFill>
                <a:srgbClr val="000000"/>
              </a:solidFill>
            </a:endParaRPr>
          </a:p>
        </p:txBody>
      </p:sp>
    </p:spTree>
    <p:extLst>
      <p:ext uri="{BB962C8B-B14F-4D97-AF65-F5344CB8AC3E}">
        <p14:creationId xmlns:p14="http://schemas.microsoft.com/office/powerpoint/2010/main" val="121771838"/>
      </p:ext>
    </p:extLst>
  </p:cSld>
  <p:clrMap bg1="lt1" tx1="dk1" bg2="lt2" tx2="dk2" accent1="accent1" accent2="accent2" accent3="accent3" accent4="accent4" accent5="accent5" accent6="accent6" hlink="hlink" folHlink="folHlink"/>
  <p:sldLayoutIdLst>
    <p:sldLayoutId id="2147484689" r:id="rId1"/>
    <p:sldLayoutId id="2147484690" r:id="rId2"/>
    <p:sldLayoutId id="2147484691" r:id="rId3"/>
    <p:sldLayoutId id="2147484692" r:id="rId4"/>
    <p:sldLayoutId id="2147484693" r:id="rId5"/>
    <p:sldLayoutId id="2147484694" r:id="rId6"/>
    <p:sldLayoutId id="2147484695" r:id="rId7"/>
    <p:sldLayoutId id="2147484696" r:id="rId8"/>
    <p:sldLayoutId id="2147484697" r:id="rId9"/>
    <p:sldLayoutId id="2147484698" r:id="rId10"/>
    <p:sldLayoutId id="2147484699" r:id="rId11"/>
    <p:sldLayoutId id="2147484700" r:id="rId12"/>
    <p:sldLayoutId id="2147484701" r:id="rId13"/>
  </p:sldLayoutIdLst>
  <p:transition spd="med"/>
  <p:txStyles>
    <p:titleStyle>
      <a:lvl1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1pPr>
      <a:lvl2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2pPr>
      <a:lvl3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3pPr>
      <a:lvl4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4pPr>
      <a:lvl5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5pPr>
      <a:lvl6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6pPr>
      <a:lvl7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7pPr>
      <a:lvl8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8pPr>
      <a:lvl9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9pPr>
    </p:titleStyle>
    <p:bodyStyle>
      <a:lvl1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1pPr>
      <a:lvl2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2pPr>
      <a:lvl3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3pPr>
      <a:lvl4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4pPr>
      <a:lvl5pPr marL="0" marR="0" indent="0" algn="l" defTabSz="457200" rtl="0" latinLnBrk="0">
        <a:lnSpc>
          <a:spcPct val="100000"/>
        </a:lnSpc>
        <a:spcBef>
          <a:spcPts val="0"/>
        </a:spcBef>
        <a:spcAft>
          <a:spcPts val="0"/>
        </a:spcAft>
        <a:buClrTx/>
        <a:buSzTx/>
        <a:buFontTx/>
        <a:buNone/>
        <a:tabLst/>
        <a:defRPr sz="1200" b="0" i="0" u="none" strike="noStrike" cap="none" spc="0" baseline="0">
          <a:ln>
            <a:noFill/>
          </a:ln>
          <a:solidFill>
            <a:srgbClr val="000000"/>
          </a:solidFill>
          <a:uFillTx/>
          <a:latin typeface="+mj-lt"/>
          <a:ea typeface="+mj-ea"/>
          <a:cs typeface="+mj-cs"/>
          <a:sym typeface="Helvetica"/>
        </a:defRPr>
      </a:lvl5pPr>
      <a:lvl6pPr marL="2514600" marR="0" indent="-228600" algn="l" defTabSz="457200" rtl="0" latinLnBrk="0">
        <a:lnSpc>
          <a:spcPct val="100000"/>
        </a:lnSpc>
        <a:spcBef>
          <a:spcPts val="0"/>
        </a:spcBef>
        <a:spcAft>
          <a:spcPts val="0"/>
        </a:spcAft>
        <a:buClrTx/>
        <a:buSzPct val="100000"/>
        <a:buFontTx/>
        <a:buChar char="▪"/>
        <a:tabLst/>
        <a:defRPr sz="1200" b="0" i="0" u="none" strike="noStrike" cap="none" spc="0" baseline="0">
          <a:ln>
            <a:noFill/>
          </a:ln>
          <a:solidFill>
            <a:srgbClr val="000000"/>
          </a:solidFill>
          <a:uFillTx/>
          <a:latin typeface="+mj-lt"/>
          <a:ea typeface="+mj-ea"/>
          <a:cs typeface="+mj-cs"/>
          <a:sym typeface="Helvetica"/>
        </a:defRPr>
      </a:lvl6pPr>
      <a:lvl7pPr marL="2971800" marR="0" indent="-228600" algn="l" defTabSz="457200" rtl="0" latinLnBrk="0">
        <a:lnSpc>
          <a:spcPct val="100000"/>
        </a:lnSpc>
        <a:spcBef>
          <a:spcPts val="0"/>
        </a:spcBef>
        <a:spcAft>
          <a:spcPts val="0"/>
        </a:spcAft>
        <a:buClrTx/>
        <a:buSzPct val="100000"/>
        <a:buFontTx/>
        <a:buChar char="▪"/>
        <a:tabLst/>
        <a:defRPr sz="1200" b="0" i="0" u="none" strike="noStrike" cap="none" spc="0" baseline="0">
          <a:ln>
            <a:noFill/>
          </a:ln>
          <a:solidFill>
            <a:srgbClr val="000000"/>
          </a:solidFill>
          <a:uFillTx/>
          <a:latin typeface="+mj-lt"/>
          <a:ea typeface="+mj-ea"/>
          <a:cs typeface="+mj-cs"/>
          <a:sym typeface="Helvetica"/>
        </a:defRPr>
      </a:lvl7pPr>
      <a:lvl8pPr marL="3429000" marR="0" indent="-228600" algn="l" defTabSz="457200" rtl="0" latinLnBrk="0">
        <a:lnSpc>
          <a:spcPct val="100000"/>
        </a:lnSpc>
        <a:spcBef>
          <a:spcPts val="0"/>
        </a:spcBef>
        <a:spcAft>
          <a:spcPts val="0"/>
        </a:spcAft>
        <a:buClrTx/>
        <a:buSzPct val="100000"/>
        <a:buFontTx/>
        <a:buChar char="▪"/>
        <a:tabLst/>
        <a:defRPr sz="1200" b="0" i="0" u="none" strike="noStrike" cap="none" spc="0" baseline="0">
          <a:ln>
            <a:noFill/>
          </a:ln>
          <a:solidFill>
            <a:srgbClr val="000000"/>
          </a:solidFill>
          <a:uFillTx/>
          <a:latin typeface="+mj-lt"/>
          <a:ea typeface="+mj-ea"/>
          <a:cs typeface="+mj-cs"/>
          <a:sym typeface="Helvetica"/>
        </a:defRPr>
      </a:lvl8pPr>
      <a:lvl9pPr marL="3886200" marR="0" indent="-228600" algn="l" defTabSz="457200" rtl="0" latinLnBrk="0">
        <a:lnSpc>
          <a:spcPct val="100000"/>
        </a:lnSpc>
        <a:spcBef>
          <a:spcPts val="0"/>
        </a:spcBef>
        <a:spcAft>
          <a:spcPts val="0"/>
        </a:spcAft>
        <a:buClrTx/>
        <a:buSzPct val="100000"/>
        <a:buFontTx/>
        <a:buChar char="▪"/>
        <a:tabLst/>
        <a:defRPr sz="1200" b="0" i="0" u="none" strike="noStrike" cap="none" spc="0" baseline="0">
          <a:ln>
            <a:noFill/>
          </a:ln>
          <a:solidFill>
            <a:srgbClr val="000000"/>
          </a:solidFill>
          <a:uFillTx/>
          <a:latin typeface="+mj-lt"/>
          <a:ea typeface="+mj-ea"/>
          <a:cs typeface="+mj-cs"/>
          <a:sym typeface="Helvetica"/>
        </a:defRPr>
      </a:lvl9pPr>
    </p:bodyStyle>
    <p:otherStyle>
      <a:lvl1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259AF2F-52C6-9B46-B8B2-0579234AE62E}" type="slidenum">
              <a:rPr lang="en-US" b="0" smtClean="0">
                <a:solidFill>
                  <a:prstClr val="black">
                    <a:tint val="75000"/>
                  </a:prstClr>
                </a:solidFill>
                <a:latin typeface="Calibri"/>
                <a:cs typeface="+mn-cs"/>
                <a:sym typeface="Helvetica Neue"/>
              </a:rPr>
              <a:pPr defTabSz="457200" fontAlgn="auto">
                <a:spcBef>
                  <a:spcPts val="0"/>
                </a:spcBef>
                <a:spcAft>
                  <a:spcPts val="0"/>
                </a:spcAft>
              </a:pPr>
              <a:t>‹#›</a:t>
            </a:fld>
            <a:endParaRPr lang="en-US" b="0" dirty="0">
              <a:solidFill>
                <a:prstClr val="black">
                  <a:tint val="75000"/>
                </a:prstClr>
              </a:solidFill>
              <a:latin typeface="Calibri"/>
              <a:cs typeface="+mn-cs"/>
              <a:sym typeface="Helvetica Neue"/>
            </a:endParaRPr>
          </a:p>
        </p:txBody>
      </p:sp>
      <p:pic>
        <p:nvPicPr>
          <p:cNvPr id="7" name="Picture 6" descr="wmo2016_powerpoint_standard_v2-2.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596950346"/>
      </p:ext>
    </p:extLst>
  </p:cSld>
  <p:clrMap bg1="lt1" tx1="dk1" bg2="lt2" tx2="dk2" accent1="accent1" accent2="accent2" accent3="accent3" accent4="accent4" accent5="accent5" accent6="accent6" hlink="hlink" folHlink="folHlink"/>
  <p:sldLayoutIdLst>
    <p:sldLayoutId id="2147484703" r:id="rId1"/>
    <p:sldLayoutId id="2147484704" r:id="rId2"/>
    <p:sldLayoutId id="2147484705" r:id="rId3"/>
    <p:sldLayoutId id="2147484706" r:id="rId4"/>
    <p:sldLayoutId id="2147484707" r:id="rId5"/>
    <p:sldLayoutId id="2147484708" r:id="rId6"/>
    <p:sldLayoutId id="2147484709" r:id="rId7"/>
    <p:sldLayoutId id="2147484710" r:id="rId8"/>
    <p:sldLayoutId id="2147484711" r:id="rId9"/>
    <p:sldLayoutId id="2147484712"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259AF2F-52C6-9B46-B8B2-0579234AE62E}" type="slidenum">
              <a:rPr lang="en-US" b="0" smtClean="0">
                <a:solidFill>
                  <a:prstClr val="black">
                    <a:tint val="75000"/>
                  </a:prstClr>
                </a:solidFill>
                <a:latin typeface="Calibri"/>
                <a:cs typeface="+mn-cs"/>
                <a:sym typeface="Helvetica Neue"/>
              </a:rPr>
              <a:pPr defTabSz="457200" fontAlgn="auto">
                <a:spcBef>
                  <a:spcPts val="0"/>
                </a:spcBef>
                <a:spcAft>
                  <a:spcPts val="0"/>
                </a:spcAft>
              </a:pPr>
              <a:t>‹#›</a:t>
            </a:fld>
            <a:endParaRPr lang="en-US" b="0">
              <a:solidFill>
                <a:prstClr val="black">
                  <a:tint val="75000"/>
                </a:prstClr>
              </a:solidFill>
              <a:latin typeface="Calibri"/>
              <a:cs typeface="+mn-cs"/>
              <a:sym typeface="Helvetica Neue"/>
            </a:endParaRPr>
          </a:p>
        </p:txBody>
      </p:sp>
      <p:pic>
        <p:nvPicPr>
          <p:cNvPr id="7" name="Picture 6" descr="wmo2016_powerpoint_standard_v2-2.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1330537639"/>
      </p:ext>
    </p:extLst>
  </p:cSld>
  <p:clrMap bg1="lt1" tx1="dk1" bg2="lt2" tx2="dk2" accent1="accent1" accent2="accent2" accent3="accent3" accent4="accent4" accent5="accent5" accent6="accent6" hlink="hlink" folHlink="folHlink"/>
  <p:sldLayoutIdLst>
    <p:sldLayoutId id="2147484714" r:id="rId1"/>
    <p:sldLayoutId id="2147484715" r:id="rId2"/>
    <p:sldLayoutId id="2147484716" r:id="rId3"/>
    <p:sldLayoutId id="2147484717" r:id="rId4"/>
    <p:sldLayoutId id="2147484718" r:id="rId5"/>
    <p:sldLayoutId id="2147484719" r:id="rId6"/>
    <p:sldLayoutId id="2147484720" r:id="rId7"/>
    <p:sldLayoutId id="2147484721" r:id="rId8"/>
    <p:sldLayoutId id="2147484722" r:id="rId9"/>
    <p:sldLayoutId id="2147484723"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259AF2F-52C6-9B46-B8B2-0579234AE62E}" type="slidenum">
              <a:rPr lang="en-US" b="0" smtClean="0">
                <a:solidFill>
                  <a:prstClr val="black">
                    <a:tint val="75000"/>
                  </a:prstClr>
                </a:solidFill>
                <a:latin typeface="Calibri"/>
                <a:cs typeface="+mn-cs"/>
                <a:sym typeface="Helvetica Neue"/>
              </a:rPr>
              <a:pPr defTabSz="457200" fontAlgn="auto">
                <a:spcBef>
                  <a:spcPts val="0"/>
                </a:spcBef>
                <a:spcAft>
                  <a:spcPts val="0"/>
                </a:spcAft>
              </a:pPr>
              <a:t>‹#›</a:t>
            </a:fld>
            <a:endParaRPr lang="en-US" b="0">
              <a:solidFill>
                <a:prstClr val="black">
                  <a:tint val="75000"/>
                </a:prstClr>
              </a:solidFill>
              <a:latin typeface="Calibri"/>
              <a:cs typeface="+mn-cs"/>
              <a:sym typeface="Helvetica Neue"/>
            </a:endParaRPr>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19022918"/>
      </p:ext>
    </p:extLst>
  </p:cSld>
  <p:clrMap bg1="lt1" tx1="dk1" bg2="lt2" tx2="dk2" accent1="accent1" accent2="accent2" accent3="accent3" accent4="accent4" accent5="accent5" accent6="accent6" hlink="hlink" folHlink="folHlink"/>
  <p:sldLayoutIdLst>
    <p:sldLayoutId id="2147484725" r:id="rId1"/>
    <p:sldLayoutId id="2147484726" r:id="rId2"/>
    <p:sldLayoutId id="2147484727" r:id="rId3"/>
    <p:sldLayoutId id="2147484728" r:id="rId4"/>
    <p:sldLayoutId id="2147484729" r:id="rId5"/>
    <p:sldLayoutId id="2147484730" r:id="rId6"/>
    <p:sldLayoutId id="2147484731" r:id="rId7"/>
    <p:sldLayoutId id="2147484732" r:id="rId8"/>
    <p:sldLayoutId id="2147484733"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259AF2F-52C6-9B46-B8B2-0579234AE62E}" type="slidenum">
              <a:rPr lang="en-US" b="0" smtClean="0">
                <a:solidFill>
                  <a:prstClr val="black">
                    <a:tint val="75000"/>
                  </a:prstClr>
                </a:solidFill>
                <a:latin typeface="Calibri"/>
                <a:cs typeface="+mn-cs"/>
                <a:sym typeface="Helvetica Neue"/>
              </a:rPr>
              <a:pPr defTabSz="457200" fontAlgn="auto">
                <a:spcBef>
                  <a:spcPts val="0"/>
                </a:spcBef>
                <a:spcAft>
                  <a:spcPts val="0"/>
                </a:spcAft>
              </a:pPr>
              <a:t>‹#›</a:t>
            </a:fld>
            <a:endParaRPr lang="en-US" b="0" dirty="0">
              <a:solidFill>
                <a:prstClr val="black">
                  <a:tint val="75000"/>
                </a:prstClr>
              </a:solidFill>
              <a:latin typeface="Calibri"/>
              <a:cs typeface="+mn-cs"/>
              <a:sym typeface="Helvetica Neue"/>
            </a:endParaRPr>
          </a:p>
        </p:txBody>
      </p:sp>
      <p:pic>
        <p:nvPicPr>
          <p:cNvPr id="7" name="Picture 6" descr="wmo2016_powerpoint_standard_v2-2.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2534894902"/>
      </p:ext>
    </p:extLst>
  </p:cSld>
  <p:clrMap bg1="lt1" tx1="dk1" bg2="lt2" tx2="dk2" accent1="accent1" accent2="accent2" accent3="accent3" accent4="accent4" accent5="accent5" accent6="accent6" hlink="hlink" folHlink="folHlink"/>
  <p:sldLayoutIdLst>
    <p:sldLayoutId id="2147484735" r:id="rId1"/>
    <p:sldLayoutId id="2147484736" r:id="rId2"/>
    <p:sldLayoutId id="2147484737" r:id="rId3"/>
    <p:sldLayoutId id="2147484738" r:id="rId4"/>
    <p:sldLayoutId id="2147484739" r:id="rId5"/>
    <p:sldLayoutId id="2147484740" r:id="rId6"/>
    <p:sldLayoutId id="2147484741" r:id="rId7"/>
    <p:sldLayoutId id="2147484742" r:id="rId8"/>
    <p:sldLayoutId id="2147484743" r:id="rId9"/>
    <p:sldLayoutId id="2147484744"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3" Type="http://schemas.openxmlformats.org/officeDocument/2006/relationships/hyperlink" Target="https://www.wmo.int/pages/prog/www/wigos/documents/Principal_Docs/OSS_eBook.pdf" TargetMode="External"/><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3" Type="http://schemas.openxmlformats.org/officeDocument/2006/relationships/hyperlink" Target="https://oscar.wmo.int/surface/index.html" TargetMode="External"/><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www.wmo.int/wigos"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4.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53.xml"/><Relationship Id="rId5" Type="http://schemas.openxmlformats.org/officeDocument/2006/relationships/image" Target="../media/image9.png"/><Relationship Id="rId4" Type="http://schemas.openxmlformats.org/officeDocument/2006/relationships/hyperlink" Target="http://www.wmo.int/pages/prog/www/wigos/documents/Principal_Docs/Data-and-Information-Framework_CBS-Ext2014-TECO.pp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hyperlink" Target="http://www.wmo.int/pages/prog/www/wigos/documents/Principal_Docs/OSS_eBook.pdf" TargetMode="External"/><Relationship Id="rId2" Type="http://schemas.openxmlformats.org/officeDocument/2006/relationships/notesSlide" Target="../notesSlides/notesSlide5.xml"/><Relationship Id="rId1" Type="http://schemas.openxmlformats.org/officeDocument/2006/relationships/slideLayout" Target="../slideLayouts/slideLayout65.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5.xml"/><Relationship Id="rId6" Type="http://schemas.openxmlformats.org/officeDocument/2006/relationships/image" Target="../media/image15.jpeg"/><Relationship Id="rId5" Type="http://schemas.openxmlformats.org/officeDocument/2006/relationships/hyperlink" Target="https://www.google.com.au/url?sa=i&amp;rct=j&amp;q=&amp;esrc=s&amp;source=images&amp;cd=&amp;cad=rja&amp;uact=8&amp;ved=0ahUKEwjL3LSc8Y_OAhXCo5QKHZvpCuoQjRwIBw&amp;url=https://www.linkedin.com/pulse/how-we-lost-rs-1500000-startup-shutdown-before-first-pardeep-goyal&amp;bvm=bv.128153897,bs.2,d.dGo&amp;psig=AFQjCNEQh7ifsBIcWcXVd7iRHLCmwa4kIw&amp;ust=1469579536105972" TargetMode="Externa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mo2016_powerpoint_standard_v2-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1"/>
          <p:cNvSpPr txBox="1">
            <a:spLocks/>
          </p:cNvSpPr>
          <p:nvPr/>
        </p:nvSpPr>
        <p:spPr>
          <a:xfrm>
            <a:off x="457200" y="2002370"/>
            <a:ext cx="8229600" cy="184081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defTabSz="914400" fontAlgn="auto">
              <a:spcAft>
                <a:spcPts val="0"/>
              </a:spcAft>
              <a:defRPr sz="2000" b="1">
                <a:solidFill>
                  <a:srgbClr val="011993"/>
                </a:solidFill>
                <a:latin typeface="Arial"/>
                <a:ea typeface="Arial"/>
                <a:cs typeface="Arial"/>
                <a:sym typeface="Arial"/>
              </a:defRPr>
            </a:pPr>
            <a:endParaRPr lang="en-US" sz="4800" dirty="0">
              <a:solidFill>
                <a:srgbClr val="000090"/>
              </a:solidFill>
              <a:latin typeface="Arial"/>
              <a:ea typeface="Arial"/>
              <a:cs typeface="Arial"/>
              <a:sym typeface="Arial"/>
            </a:endParaRPr>
          </a:p>
        </p:txBody>
      </p:sp>
      <p:sp>
        <p:nvSpPr>
          <p:cNvPr id="3" name="Rectangle 2"/>
          <p:cNvSpPr/>
          <p:nvPr/>
        </p:nvSpPr>
        <p:spPr>
          <a:xfrm>
            <a:off x="1259632" y="693271"/>
            <a:ext cx="7355160" cy="4154984"/>
          </a:xfrm>
          <a:prstGeom prst="rect">
            <a:avLst/>
          </a:prstGeom>
        </p:spPr>
        <p:txBody>
          <a:bodyPr wrap="square">
            <a:spAutoFit/>
          </a:bodyPr>
          <a:lstStyle/>
          <a:p>
            <a:pPr algn="ctr" fontAlgn="auto" hangingPunct="0">
              <a:spcBef>
                <a:spcPts val="0"/>
              </a:spcBef>
              <a:spcAft>
                <a:spcPts val="0"/>
              </a:spcAft>
              <a:defRPr sz="4200" b="1">
                <a:solidFill>
                  <a:srgbClr val="FBFFFB"/>
                </a:solidFill>
                <a:latin typeface="Arial"/>
                <a:ea typeface="Arial"/>
                <a:cs typeface="Arial"/>
                <a:sym typeface="Arial"/>
              </a:defRPr>
            </a:pPr>
            <a:r>
              <a:rPr lang="es-ES" sz="4400" kern="0" dirty="0" smtClean="0">
                <a:solidFill>
                  <a:srgbClr val="000099"/>
                </a:solidFill>
                <a:latin typeface="Arial"/>
                <a:ea typeface="Arial"/>
                <a:cs typeface="Arial"/>
                <a:sym typeface="Arial"/>
              </a:rPr>
              <a:t>Implementación nacional y regional del WIGOS</a:t>
            </a:r>
            <a:endParaRPr lang="es-ES" sz="2000" kern="0" dirty="0" smtClean="0">
              <a:solidFill>
                <a:srgbClr val="000099"/>
              </a:solidFill>
              <a:latin typeface="Arial"/>
              <a:ea typeface="Arial"/>
              <a:cs typeface="Arial"/>
              <a:sym typeface="Arial"/>
            </a:endParaRPr>
          </a:p>
          <a:p>
            <a:pPr algn="ctr" fontAlgn="auto" hangingPunct="0">
              <a:spcBef>
                <a:spcPts val="0"/>
              </a:spcBef>
              <a:spcAft>
                <a:spcPts val="0"/>
              </a:spcAft>
              <a:defRPr sz="2000" b="1">
                <a:solidFill>
                  <a:srgbClr val="011993"/>
                </a:solidFill>
                <a:latin typeface="Arial"/>
                <a:ea typeface="Arial"/>
                <a:cs typeface="Arial"/>
                <a:sym typeface="Arial"/>
              </a:defRPr>
            </a:pPr>
            <a:endParaRPr lang="es-ES" sz="2400" kern="0" dirty="0" smtClean="0">
              <a:solidFill>
                <a:srgbClr val="011993"/>
              </a:solidFill>
              <a:latin typeface="Arial"/>
              <a:ea typeface="Arial"/>
              <a:cs typeface="Arial"/>
              <a:sym typeface="Arial"/>
            </a:endParaRPr>
          </a:p>
          <a:p>
            <a:pPr algn="ctr" fontAlgn="auto" hangingPunct="0">
              <a:spcBef>
                <a:spcPts val="0"/>
              </a:spcBef>
              <a:spcAft>
                <a:spcPts val="0"/>
              </a:spcAft>
              <a:defRPr sz="2000" b="1">
                <a:solidFill>
                  <a:srgbClr val="011993"/>
                </a:solidFill>
                <a:latin typeface="Arial"/>
                <a:ea typeface="Arial"/>
                <a:cs typeface="Arial"/>
                <a:sym typeface="Arial"/>
              </a:defRPr>
            </a:pPr>
            <a:r>
              <a:rPr lang="es-ES" sz="3200" kern="0" dirty="0" smtClean="0">
                <a:solidFill>
                  <a:srgbClr val="011993"/>
                </a:solidFill>
                <a:latin typeface="Arial"/>
                <a:ea typeface="Arial"/>
                <a:cs typeface="Arial"/>
                <a:sym typeface="Arial"/>
              </a:rPr>
              <a:t>Luís </a:t>
            </a:r>
            <a:r>
              <a:rPr lang="es-ES" sz="3200" kern="0" dirty="0" err="1" smtClean="0">
                <a:solidFill>
                  <a:srgbClr val="011993"/>
                </a:solidFill>
                <a:latin typeface="Arial"/>
                <a:ea typeface="Arial"/>
                <a:cs typeface="Arial"/>
                <a:sym typeface="Arial"/>
              </a:rPr>
              <a:t>Nunes</a:t>
            </a:r>
            <a:endParaRPr lang="es-ES" sz="3200" kern="0" dirty="0" smtClean="0">
              <a:solidFill>
                <a:srgbClr val="011993"/>
              </a:solidFill>
              <a:latin typeface="Arial"/>
              <a:ea typeface="Arial"/>
              <a:cs typeface="Arial"/>
              <a:sym typeface="Arial"/>
            </a:endParaRPr>
          </a:p>
          <a:p>
            <a:pPr algn="ctr" fontAlgn="auto" hangingPunct="0">
              <a:spcBef>
                <a:spcPts val="0"/>
              </a:spcBef>
              <a:spcAft>
                <a:spcPts val="0"/>
              </a:spcAft>
              <a:defRPr sz="2000" b="1">
                <a:solidFill>
                  <a:srgbClr val="011993"/>
                </a:solidFill>
                <a:latin typeface="Arial"/>
                <a:ea typeface="Arial"/>
                <a:cs typeface="Arial"/>
                <a:sym typeface="Arial"/>
              </a:defRPr>
            </a:pPr>
            <a:r>
              <a:rPr lang="es-ES" sz="2400" kern="0" dirty="0" smtClean="0">
                <a:solidFill>
                  <a:srgbClr val="011993"/>
                </a:solidFill>
                <a:latin typeface="Arial"/>
                <a:ea typeface="Arial"/>
                <a:cs typeface="Arial"/>
                <a:sym typeface="Arial"/>
              </a:rPr>
              <a:t>Oficina de WIGOS</a:t>
            </a:r>
          </a:p>
          <a:p>
            <a:pPr algn="ctr" fontAlgn="auto" hangingPunct="0">
              <a:spcBef>
                <a:spcPts val="0"/>
              </a:spcBef>
              <a:spcAft>
                <a:spcPts val="0"/>
              </a:spcAft>
              <a:defRPr sz="2000" b="1">
                <a:solidFill>
                  <a:srgbClr val="011993"/>
                </a:solidFill>
                <a:latin typeface="Arial"/>
                <a:ea typeface="Arial"/>
                <a:cs typeface="Arial"/>
                <a:sym typeface="Arial"/>
              </a:defRPr>
            </a:pPr>
            <a:endParaRPr lang="es-ES" sz="2400" kern="0" dirty="0" smtClean="0">
              <a:solidFill>
                <a:srgbClr val="011993"/>
              </a:solidFill>
              <a:latin typeface="Arial"/>
              <a:ea typeface="Arial"/>
              <a:cs typeface="Arial"/>
              <a:sym typeface="Arial"/>
            </a:endParaRPr>
          </a:p>
          <a:p>
            <a:pPr algn="ctr" fontAlgn="auto" hangingPunct="0">
              <a:spcBef>
                <a:spcPts val="0"/>
              </a:spcBef>
              <a:spcAft>
                <a:spcPts val="0"/>
              </a:spcAft>
              <a:defRPr sz="2000" b="1">
                <a:solidFill>
                  <a:srgbClr val="011993"/>
                </a:solidFill>
                <a:latin typeface="Arial"/>
                <a:ea typeface="Arial"/>
                <a:cs typeface="Arial"/>
                <a:sym typeface="Arial"/>
              </a:defRPr>
            </a:pPr>
            <a:r>
              <a:rPr lang="es-ES" sz="2400" kern="0" dirty="0" smtClean="0">
                <a:solidFill>
                  <a:srgbClr val="011993"/>
                </a:solidFill>
                <a:latin typeface="Arial"/>
                <a:ea typeface="Arial"/>
                <a:cs typeface="Arial"/>
                <a:sym typeface="Arial"/>
              </a:rPr>
              <a:t>Créditos:</a:t>
            </a:r>
          </a:p>
          <a:p>
            <a:pPr algn="ctr" fontAlgn="auto" hangingPunct="0">
              <a:spcBef>
                <a:spcPts val="0"/>
              </a:spcBef>
              <a:spcAft>
                <a:spcPts val="0"/>
              </a:spcAft>
              <a:defRPr sz="2000" b="1">
                <a:solidFill>
                  <a:srgbClr val="011993"/>
                </a:solidFill>
                <a:latin typeface="Arial"/>
                <a:ea typeface="Arial"/>
                <a:cs typeface="Arial"/>
                <a:sym typeface="Arial"/>
              </a:defRPr>
            </a:pPr>
            <a:r>
              <a:rPr lang="es-ES" sz="2400" kern="0" dirty="0" smtClean="0">
                <a:solidFill>
                  <a:srgbClr val="011993"/>
                </a:solidFill>
                <a:latin typeface="Arial"/>
                <a:ea typeface="Arial"/>
                <a:cs typeface="Arial"/>
                <a:sym typeface="Arial"/>
              </a:rPr>
              <a:t>Igor </a:t>
            </a:r>
            <a:r>
              <a:rPr lang="es-ES" sz="2400" kern="0" dirty="0" err="1" smtClean="0">
                <a:solidFill>
                  <a:srgbClr val="011993"/>
                </a:solidFill>
                <a:latin typeface="Arial"/>
                <a:ea typeface="Arial"/>
                <a:cs typeface="Arial"/>
                <a:sym typeface="Arial"/>
              </a:rPr>
              <a:t>Zahumensky</a:t>
            </a:r>
            <a:r>
              <a:rPr lang="es-ES" sz="2400" kern="0" dirty="0" smtClean="0">
                <a:solidFill>
                  <a:srgbClr val="011993"/>
                </a:solidFill>
                <a:latin typeface="Arial"/>
                <a:ea typeface="Arial"/>
                <a:cs typeface="Arial"/>
                <a:sym typeface="Arial"/>
              </a:rPr>
              <a:t> y Fernando </a:t>
            </a:r>
            <a:r>
              <a:rPr lang="es-ES" sz="2400" kern="0" dirty="0" err="1" smtClean="0">
                <a:solidFill>
                  <a:srgbClr val="011993"/>
                </a:solidFill>
                <a:latin typeface="Arial"/>
                <a:ea typeface="Arial"/>
                <a:cs typeface="Arial"/>
                <a:sym typeface="Arial"/>
              </a:rPr>
              <a:t>Belda</a:t>
            </a:r>
            <a:endParaRPr lang="es-ES" sz="2400" kern="0" dirty="0" smtClean="0">
              <a:solidFill>
                <a:srgbClr val="011993"/>
              </a:solidFill>
              <a:latin typeface="Arial"/>
              <a:ea typeface="Arial"/>
              <a:cs typeface="Arial"/>
              <a:sym typeface="Arial"/>
            </a:endParaRPr>
          </a:p>
          <a:p>
            <a:pPr algn="ctr" fontAlgn="auto" hangingPunct="0">
              <a:spcBef>
                <a:spcPts val="0"/>
              </a:spcBef>
              <a:spcAft>
                <a:spcPts val="0"/>
              </a:spcAft>
              <a:defRPr sz="2000" b="1">
                <a:solidFill>
                  <a:srgbClr val="011993"/>
                </a:solidFill>
                <a:latin typeface="Arial"/>
                <a:ea typeface="Arial"/>
                <a:cs typeface="Arial"/>
                <a:sym typeface="Arial"/>
              </a:defRPr>
            </a:pPr>
            <a:r>
              <a:rPr lang="es-ES" sz="2400" kern="0" dirty="0" smtClean="0">
                <a:solidFill>
                  <a:srgbClr val="011993"/>
                </a:solidFill>
                <a:latin typeface="Arial"/>
                <a:ea typeface="Arial"/>
                <a:cs typeface="Arial"/>
                <a:sym typeface="Arial"/>
              </a:rPr>
              <a:t>Secretaria de OMM</a:t>
            </a:r>
            <a:endParaRPr lang="es-ES" sz="2400" kern="0" dirty="0">
              <a:solidFill>
                <a:srgbClr val="011993"/>
              </a:solidFill>
              <a:latin typeface="Arial"/>
              <a:ea typeface="Arial"/>
              <a:cs typeface="Arial"/>
              <a:sym typeface="Arial"/>
            </a:endParaRPr>
          </a:p>
        </p:txBody>
      </p:sp>
    </p:spTree>
    <p:extLst>
      <p:ext uri="{BB962C8B-B14F-4D97-AF65-F5344CB8AC3E}">
        <p14:creationId xmlns:p14="http://schemas.microsoft.com/office/powerpoint/2010/main" val="129933454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title"/>
          </p:nvPr>
        </p:nvSpPr>
        <p:spPr>
          <a:xfrm>
            <a:off x="0" y="188640"/>
            <a:ext cx="9144000" cy="1008112"/>
          </a:xfrm>
          <a:prstGeom prst="rect">
            <a:avLst/>
          </a:prstGeom>
        </p:spPr>
        <p:txBody>
          <a:bodyPr anchor="ctr">
            <a:noAutofit/>
          </a:bodyPr>
          <a:lstStyle/>
          <a:p>
            <a:pPr>
              <a:defRPr/>
            </a:pP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Dos</a:t>
            </a:r>
            <a:r>
              <a:rPr lang="es-ES" sz="2400" b="1" dirty="0" smtClean="0">
                <a:solidFill>
                  <a:srgbClr val="000099"/>
                </a:solidFill>
                <a:latin typeface="Arial" panose="020B0604020202020204" pitchFamily="34" charset="0"/>
                <a:ea typeface="Arial Bold"/>
                <a:cs typeface="Arial" panose="020B0604020202020204" pitchFamily="34" charset="0"/>
                <a:sym typeface="Arial Bold"/>
              </a:rPr>
              <a:t> </a:t>
            </a: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pasos</a:t>
            </a:r>
            <a:r>
              <a:rPr lang="es-ES" sz="2400" b="1" dirty="0" smtClean="0">
                <a:solidFill>
                  <a:srgbClr val="000099"/>
                </a:solidFill>
                <a:latin typeface="Arial" panose="020B0604020202020204" pitchFamily="34" charset="0"/>
                <a:ea typeface="Arial Bold"/>
                <a:cs typeface="Arial" panose="020B0604020202020204" pitchFamily="34" charset="0"/>
                <a:sym typeface="Arial Bold"/>
              </a:rPr>
              <a:t> </a:t>
            </a: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básicos</a:t>
            </a:r>
            <a:r>
              <a:rPr lang="es-ES" sz="2400" b="1" dirty="0" smtClean="0">
                <a:solidFill>
                  <a:srgbClr val="000099"/>
                </a:solidFill>
                <a:latin typeface="Arial" panose="020B0604020202020204" pitchFamily="34" charset="0"/>
                <a:ea typeface="Arial Bold"/>
                <a:cs typeface="Arial" panose="020B0604020202020204" pitchFamily="34" charset="0"/>
                <a:sym typeface="Arial Bold"/>
              </a:rPr>
              <a:t> </a:t>
            </a: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en</a:t>
            </a:r>
            <a:r>
              <a:rPr lang="es-ES" sz="2400" b="1" dirty="0" smtClean="0">
                <a:solidFill>
                  <a:srgbClr val="000099"/>
                </a:solidFill>
                <a:latin typeface="Arial" panose="020B0604020202020204" pitchFamily="34" charset="0"/>
                <a:ea typeface="Arial Bold"/>
                <a:cs typeface="Arial" panose="020B0604020202020204" pitchFamily="34" charset="0"/>
                <a:sym typeface="Arial Bold"/>
              </a:rPr>
              <a:t> </a:t>
            </a: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la</a:t>
            </a:r>
            <a:r>
              <a:rPr lang="es-ES" sz="2400" b="1" dirty="0" smtClean="0">
                <a:solidFill>
                  <a:srgbClr val="000099"/>
                </a:solidFill>
                <a:latin typeface="Arial" panose="020B0604020202020204" pitchFamily="34" charset="0"/>
                <a:ea typeface="Arial Bold"/>
                <a:cs typeface="Arial" panose="020B0604020202020204" pitchFamily="34" charset="0"/>
                <a:sym typeface="Arial Bold"/>
              </a:rPr>
              <a:t> </a:t>
            </a: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implementación</a:t>
            </a:r>
            <a:r>
              <a:rPr lang="es-ES" sz="2400" b="1" dirty="0" smtClean="0">
                <a:solidFill>
                  <a:srgbClr val="000099"/>
                </a:solidFill>
                <a:latin typeface="Arial" panose="020B0604020202020204" pitchFamily="34" charset="0"/>
                <a:ea typeface="Arial Bold"/>
                <a:cs typeface="Arial" panose="020B0604020202020204" pitchFamily="34" charset="0"/>
                <a:sym typeface="Arial Bold"/>
              </a:rPr>
              <a:t> </a:t>
            </a:r>
            <a:r>
              <a:rPr lang="es-ES" sz="3000" b="1" dirty="0" smtClean="0">
                <a:solidFill>
                  <a:srgbClr val="000099"/>
                </a:solidFill>
                <a:latin typeface="Arial" panose="020B0604020202020204" pitchFamily="34" charset="0"/>
                <a:ea typeface="Arial Bold"/>
                <a:cs typeface="Arial" panose="020B0604020202020204" pitchFamily="34" charset="0"/>
                <a:sym typeface="Arial Bold"/>
              </a:rPr>
              <a:t>nacional</a:t>
            </a:r>
            <a:endParaRPr lang="es-ES" sz="3000" b="1" dirty="0">
              <a:solidFill>
                <a:srgbClr val="000099"/>
              </a:solidFill>
            </a:endParaRPr>
          </a:p>
        </p:txBody>
      </p:sp>
      <p:sp>
        <p:nvSpPr>
          <p:cNvPr id="281" name="Shape 281"/>
          <p:cNvSpPr>
            <a:spLocks noGrp="1"/>
          </p:cNvSpPr>
          <p:nvPr>
            <p:ph type="body" idx="1"/>
          </p:nvPr>
        </p:nvSpPr>
        <p:spPr>
          <a:xfrm>
            <a:off x="501650" y="1412776"/>
            <a:ext cx="8246814" cy="4464496"/>
          </a:xfrm>
          <a:prstGeom prst="rect">
            <a:avLst/>
          </a:prstGeom>
        </p:spPr>
        <p:txBody>
          <a:bodyPr>
            <a:normAutofit/>
          </a:bodyPr>
          <a:lstStyle/>
          <a:p>
            <a:pPr marL="457200" indent="-457200" defTabSz="824503">
              <a:lnSpc>
                <a:spcPct val="90000"/>
              </a:lnSpc>
              <a:spcBef>
                <a:spcPts val="700"/>
              </a:spcBef>
              <a:buSzPct val="100000"/>
              <a:buFont typeface="+mj-lt"/>
              <a:buAutoNum type="arabicPeriod"/>
              <a:defRPr sz="2376">
                <a:latin typeface="Arial"/>
                <a:ea typeface="Arial"/>
                <a:cs typeface="Arial"/>
                <a:sym typeface="Arial"/>
              </a:defRPr>
            </a:pPr>
            <a:r>
              <a:rPr lang="es-ES" sz="2800" dirty="0" smtClean="0"/>
              <a:t>Desarrollo de una </a:t>
            </a:r>
            <a:r>
              <a:rPr lang="es-ES" sz="2800" b="1" i="1" dirty="0" smtClean="0"/>
              <a:t>Estrategia Nacional de Observación</a:t>
            </a:r>
            <a:r>
              <a:rPr lang="es-ES" sz="2800" dirty="0" smtClean="0"/>
              <a:t> </a:t>
            </a:r>
          </a:p>
          <a:p>
            <a:pPr marL="400050" lvl="1" indent="0" defTabSz="824503">
              <a:lnSpc>
                <a:spcPct val="90000"/>
              </a:lnSpc>
              <a:spcBef>
                <a:spcPts val="700"/>
              </a:spcBef>
              <a:buSzPct val="100000"/>
              <a:buNone/>
              <a:defRPr sz="2376">
                <a:latin typeface="Arial"/>
                <a:ea typeface="Arial"/>
                <a:cs typeface="Arial"/>
                <a:sym typeface="Arial"/>
              </a:defRPr>
            </a:pPr>
            <a:r>
              <a:rPr lang="es-ES" sz="2000" dirty="0" smtClean="0"/>
              <a:t>Ejemplo: </a:t>
            </a:r>
            <a:r>
              <a:rPr lang="es-ES" sz="2000" dirty="0" smtClean="0">
                <a:hlinkClick r:id="rId3"/>
              </a:rPr>
              <a:t>https://www.wmo.int/pages/prog/www/wigos/documents/Principal_Docs/OSS_eBook.pdf</a:t>
            </a:r>
            <a:endParaRPr lang="es-ES" sz="2400" dirty="0" smtClean="0"/>
          </a:p>
          <a:p>
            <a:pPr marL="457200" indent="-457200" defTabSz="824503">
              <a:lnSpc>
                <a:spcPct val="90000"/>
              </a:lnSpc>
              <a:spcBef>
                <a:spcPts val="700"/>
              </a:spcBef>
              <a:buSzPct val="100000"/>
              <a:buFont typeface="+mj-lt"/>
              <a:buAutoNum type="arabicPeriod"/>
              <a:defRPr sz="2376">
                <a:latin typeface="Arial"/>
                <a:ea typeface="Arial"/>
                <a:cs typeface="Arial"/>
                <a:sym typeface="Arial"/>
              </a:defRPr>
            </a:pPr>
            <a:endParaRPr lang="es-ES" sz="2800" dirty="0" smtClean="0"/>
          </a:p>
          <a:p>
            <a:pPr marL="457200" indent="-457200" defTabSz="824503">
              <a:lnSpc>
                <a:spcPct val="90000"/>
              </a:lnSpc>
              <a:spcBef>
                <a:spcPts val="700"/>
              </a:spcBef>
              <a:buSzPct val="100000"/>
              <a:buFont typeface="+mj-lt"/>
              <a:buAutoNum type="arabicPeriod"/>
              <a:defRPr sz="2376">
                <a:latin typeface="Arial"/>
                <a:ea typeface="Arial"/>
                <a:cs typeface="Arial"/>
                <a:sym typeface="Arial"/>
              </a:defRPr>
            </a:pPr>
            <a:r>
              <a:rPr lang="es-ES" sz="2800" dirty="0" smtClean="0"/>
              <a:t>Desarrollo de un </a:t>
            </a:r>
            <a:r>
              <a:rPr lang="es-ES" sz="2800" b="1" i="1" dirty="0" smtClean="0"/>
              <a:t>Plan Nacional de Implementación WIGOS</a:t>
            </a:r>
            <a:r>
              <a:rPr lang="es-ES" sz="2800" dirty="0" smtClean="0"/>
              <a:t> (N-WIP), </a:t>
            </a:r>
            <a:r>
              <a:rPr lang="es-ES" sz="2800" dirty="0" smtClean="0"/>
              <a:t>construido sobre la </a:t>
            </a:r>
            <a:r>
              <a:rPr lang="es-ES" sz="2800" dirty="0" smtClean="0"/>
              <a:t>Estrategia Nacional de Observación</a:t>
            </a:r>
          </a:p>
        </p:txBody>
      </p:sp>
    </p:spTree>
    <p:extLst>
      <p:ext uri="{BB962C8B-B14F-4D97-AF65-F5344CB8AC3E}">
        <p14:creationId xmlns:p14="http://schemas.microsoft.com/office/powerpoint/2010/main" val="192068725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idx="4294967295"/>
          </p:nvPr>
        </p:nvSpPr>
        <p:spPr>
          <a:xfrm>
            <a:off x="106684" y="260648"/>
            <a:ext cx="8713788" cy="576064"/>
          </a:xfrm>
        </p:spPr>
        <p:txBody>
          <a:bodyPr>
            <a:noAutofit/>
          </a:bodyPr>
          <a:lstStyle/>
          <a:p>
            <a:r>
              <a:rPr lang="en-GB" altLang="en-US" sz="3200" b="1" dirty="0" smtClean="0">
                <a:solidFill>
                  <a:srgbClr val="000099"/>
                </a:solidFill>
                <a:latin typeface="Arial" pitchFamily="34" charset="0"/>
              </a:rPr>
              <a:t>Plan </a:t>
            </a:r>
            <a:r>
              <a:rPr lang="en-GB" altLang="en-US" sz="3200" b="1" dirty="0">
                <a:solidFill>
                  <a:srgbClr val="000099"/>
                </a:solidFill>
                <a:latin typeface="Arial" pitchFamily="34" charset="0"/>
              </a:rPr>
              <a:t>Nacional de </a:t>
            </a:r>
            <a:r>
              <a:rPr lang="en-GB" altLang="en-US" sz="3200" b="1" dirty="0" err="1">
                <a:solidFill>
                  <a:srgbClr val="000099"/>
                </a:solidFill>
                <a:latin typeface="Arial" pitchFamily="34" charset="0"/>
              </a:rPr>
              <a:t>Implementación</a:t>
            </a:r>
            <a:r>
              <a:rPr lang="en-GB" altLang="en-US" sz="3200" b="1" dirty="0">
                <a:solidFill>
                  <a:srgbClr val="000099"/>
                </a:solidFill>
                <a:latin typeface="Arial" pitchFamily="34" charset="0"/>
              </a:rPr>
              <a:t> WIGOS </a:t>
            </a:r>
            <a:r>
              <a:rPr lang="en-GB" altLang="en-US" sz="3200" dirty="0">
                <a:solidFill>
                  <a:srgbClr val="000099"/>
                </a:solidFill>
                <a:latin typeface="Arial" pitchFamily="34" charset="0"/>
              </a:rPr>
              <a:t>(N-WIP)</a:t>
            </a:r>
            <a:endParaRPr lang="en-AU" altLang="en-US" sz="3200" dirty="0" smtClean="0">
              <a:solidFill>
                <a:schemeClr val="accent2"/>
              </a:solidFill>
              <a:latin typeface="Arial" pitchFamily="34" charset="0"/>
            </a:endParaRPr>
          </a:p>
        </p:txBody>
      </p:sp>
      <p:sp>
        <p:nvSpPr>
          <p:cNvPr id="23555" name="Rectangle 3"/>
          <p:cNvSpPr>
            <a:spLocks noGrp="1"/>
          </p:cNvSpPr>
          <p:nvPr>
            <p:ph type="body" idx="4294967295"/>
          </p:nvPr>
        </p:nvSpPr>
        <p:spPr>
          <a:xfrm>
            <a:off x="251520" y="1124744"/>
            <a:ext cx="8892480" cy="5040560"/>
          </a:xfrm>
        </p:spPr>
        <p:txBody>
          <a:bodyPr>
            <a:normAutofit/>
          </a:bodyPr>
          <a:lstStyle/>
          <a:p>
            <a:pPr eaLnBrk="1" hangingPunct="1">
              <a:lnSpc>
                <a:spcPct val="90000"/>
              </a:lnSpc>
              <a:defRPr/>
            </a:pPr>
            <a:r>
              <a:rPr lang="es-ES" sz="2800" dirty="0" smtClean="0">
                <a:latin typeface="Arial" panose="020B0604020202020204" pitchFamily="34" charset="0"/>
                <a:cs typeface="Arial" panose="020B0604020202020204" pitchFamily="34" charset="0"/>
              </a:rPr>
              <a:t>Refleja una situación nacional, requisitos de usuarios con la meta de reunir las necesidades de usuario.</a:t>
            </a:r>
          </a:p>
          <a:p>
            <a:pPr eaLnBrk="1" hangingPunct="1">
              <a:lnSpc>
                <a:spcPct val="90000"/>
              </a:lnSpc>
              <a:defRPr/>
            </a:pPr>
            <a:r>
              <a:rPr lang="es-ES" sz="2800" dirty="0" smtClean="0">
                <a:latin typeface="Arial" panose="020B0604020202020204" pitchFamily="34" charset="0"/>
                <a:cs typeface="Arial" panose="020B0604020202020204" pitchFamily="34" charset="0"/>
              </a:rPr>
              <a:t>Une el SMHN con sus socios nacionales para incrementar la integración e intercambio de observaciones. </a:t>
            </a:r>
            <a:r>
              <a:rPr lang="es-ES" sz="2800" b="1" i="1" dirty="0" smtClean="0">
                <a:solidFill>
                  <a:srgbClr val="CC0000"/>
                </a:solidFill>
                <a:latin typeface="Arial" panose="020B0604020202020204" pitchFamily="34" charset="0"/>
                <a:cs typeface="Arial" panose="020B0604020202020204" pitchFamily="34" charset="0"/>
              </a:rPr>
              <a:t>Incluidos fuentes non-OMM</a:t>
            </a:r>
            <a:endParaRPr lang="es-ES" sz="2800" dirty="0" smtClean="0">
              <a:latin typeface="Arial" panose="020B0604020202020204" pitchFamily="34" charset="0"/>
              <a:cs typeface="Arial" panose="020B0604020202020204" pitchFamily="34" charset="0"/>
            </a:endParaRPr>
          </a:p>
        </p:txBody>
      </p:sp>
      <p:pic>
        <p:nvPicPr>
          <p:cNvPr id="22532" name="Picture 4" descr="C:\Users\WMOuser\Downloads\ap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789040"/>
            <a:ext cx="5616624" cy="3018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28971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250825" y="260574"/>
            <a:ext cx="8713788" cy="792162"/>
          </a:xfrm>
        </p:spPr>
        <p:txBody>
          <a:bodyPr>
            <a:normAutofit fontScale="90000"/>
          </a:bodyPr>
          <a:lstStyle/>
          <a:p>
            <a:r>
              <a:rPr lang="en-GB" altLang="en-US" sz="3600" b="1" dirty="0">
                <a:solidFill>
                  <a:srgbClr val="000099"/>
                </a:solidFill>
                <a:latin typeface="Arial" pitchFamily="34" charset="0"/>
              </a:rPr>
              <a:t>Plan Nacional de </a:t>
            </a:r>
            <a:r>
              <a:rPr lang="en-GB" altLang="en-US" sz="3600" b="1" dirty="0" err="1">
                <a:solidFill>
                  <a:srgbClr val="000099"/>
                </a:solidFill>
                <a:latin typeface="Arial" pitchFamily="34" charset="0"/>
              </a:rPr>
              <a:t>Implementación</a:t>
            </a:r>
            <a:r>
              <a:rPr lang="en-GB" altLang="en-US" sz="3600" b="1" dirty="0">
                <a:solidFill>
                  <a:srgbClr val="000099"/>
                </a:solidFill>
                <a:latin typeface="Arial" pitchFamily="34" charset="0"/>
              </a:rPr>
              <a:t> WIGOS </a:t>
            </a:r>
            <a:r>
              <a:rPr lang="en-GB" altLang="en-US" sz="3600" dirty="0">
                <a:solidFill>
                  <a:srgbClr val="000099"/>
                </a:solidFill>
                <a:latin typeface="Arial" pitchFamily="34" charset="0"/>
              </a:rPr>
              <a:t>(N-WIP)</a:t>
            </a:r>
            <a:endParaRPr lang="en-AU" altLang="en-US" sz="3600"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251520" y="1197123"/>
            <a:ext cx="8712968" cy="5040189"/>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990600" indent="-53340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pPr>
              <a:spcBef>
                <a:spcPct val="20000"/>
              </a:spcBef>
              <a:buClr>
                <a:srgbClr val="FF9900"/>
              </a:buClr>
              <a:buFont typeface="Wingdings" pitchFamily="2" charset="2"/>
              <a:buChar char="§"/>
            </a:pPr>
            <a:r>
              <a:rPr lang="es-ES" altLang="en-US" sz="2800" b="0" dirty="0" smtClean="0">
                <a:solidFill>
                  <a:schemeClr val="tx1"/>
                </a:solidFill>
                <a:latin typeface="Arial" charset="0"/>
              </a:rPr>
              <a:t>Primer paso: </a:t>
            </a:r>
            <a:r>
              <a:rPr lang="es-ES" altLang="en-US" sz="2800" i="1" dirty="0" smtClean="0">
                <a:solidFill>
                  <a:srgbClr val="C00000"/>
                </a:solidFill>
                <a:latin typeface="Arial" charset="0"/>
              </a:rPr>
              <a:t>entender:</a:t>
            </a:r>
          </a:p>
          <a:p>
            <a:pPr lvl="1">
              <a:spcBef>
                <a:spcPct val="20000"/>
              </a:spcBef>
              <a:buClr>
                <a:srgbClr val="FF9900"/>
              </a:buClr>
              <a:buFont typeface="Wingdings" pitchFamily="2" charset="2"/>
              <a:buChar char="ü"/>
            </a:pPr>
            <a:r>
              <a:rPr lang="es-ES" altLang="en-US" sz="2800" b="0" dirty="0" smtClean="0">
                <a:solidFill>
                  <a:schemeClr val="tx1"/>
                </a:solidFill>
                <a:latin typeface="Arial" charset="0"/>
              </a:rPr>
              <a:t>Que significa implementar el </a:t>
            </a:r>
            <a:r>
              <a:rPr lang="es-ES" altLang="en-US" sz="2800" i="1" dirty="0" smtClean="0">
                <a:solidFill>
                  <a:srgbClr val="000099"/>
                </a:solidFill>
                <a:latin typeface="Arial" charset="0"/>
              </a:rPr>
              <a:t>concepto WIGOS</a:t>
            </a:r>
            <a:r>
              <a:rPr lang="es-ES" altLang="en-US" sz="2800" b="0" dirty="0" smtClean="0">
                <a:solidFill>
                  <a:schemeClr val="tx1"/>
                </a:solidFill>
                <a:latin typeface="Arial" charset="0"/>
              </a:rPr>
              <a:t>, integración, socios, ….en nuestros sistemas nacionales? </a:t>
            </a:r>
          </a:p>
          <a:p>
            <a:pPr lvl="1">
              <a:spcBef>
                <a:spcPct val="20000"/>
              </a:spcBef>
              <a:buClr>
                <a:srgbClr val="FF9900"/>
              </a:buClr>
              <a:buFont typeface="Wingdings" pitchFamily="2" charset="2"/>
              <a:buChar char="ü"/>
            </a:pPr>
            <a:r>
              <a:rPr lang="es-ES" altLang="en-US" sz="2800" b="0" dirty="0" smtClean="0">
                <a:solidFill>
                  <a:schemeClr val="tx1"/>
                </a:solidFill>
                <a:latin typeface="Arial" charset="0"/>
              </a:rPr>
              <a:t>Cuales son los requisitos </a:t>
            </a:r>
            <a:r>
              <a:rPr lang="es-ES" altLang="en-US" sz="2800" i="1" dirty="0" smtClean="0">
                <a:solidFill>
                  <a:srgbClr val="000099"/>
                </a:solidFill>
                <a:latin typeface="Arial" charset="0"/>
              </a:rPr>
              <a:t>futuros estratégicos</a:t>
            </a:r>
            <a:r>
              <a:rPr lang="es-ES" altLang="en-US" sz="2800" b="0" dirty="0" smtClean="0">
                <a:solidFill>
                  <a:schemeClr val="tx1"/>
                </a:solidFill>
                <a:latin typeface="Arial" charset="0"/>
              </a:rPr>
              <a:t>, necesidades y prioridades conjuntos?</a:t>
            </a:r>
          </a:p>
          <a:p>
            <a:pPr lvl="1">
              <a:spcBef>
                <a:spcPct val="20000"/>
              </a:spcBef>
              <a:buClr>
                <a:srgbClr val="FF9900"/>
              </a:buClr>
              <a:buFont typeface="Wingdings" pitchFamily="2" charset="2"/>
              <a:buChar char="ü"/>
            </a:pPr>
            <a:r>
              <a:rPr lang="es-ES" altLang="en-US" sz="2800" b="0" dirty="0" smtClean="0">
                <a:solidFill>
                  <a:schemeClr val="tx1"/>
                </a:solidFill>
                <a:latin typeface="Arial" charset="0"/>
              </a:rPr>
              <a:t>Cuales son los pasos para poner el marco del  </a:t>
            </a:r>
            <a:r>
              <a:rPr lang="es-ES" altLang="en-US" sz="2800" i="1" dirty="0" smtClean="0">
                <a:solidFill>
                  <a:srgbClr val="000099"/>
                </a:solidFill>
                <a:latin typeface="Arial" charset="0"/>
              </a:rPr>
              <a:t>WIGOS nacional?</a:t>
            </a:r>
            <a:endParaRPr lang="es-ES" altLang="en-US" sz="2800" b="0" dirty="0" smtClean="0">
              <a:solidFill>
                <a:schemeClr val="tx1"/>
              </a:solidFill>
              <a:latin typeface="Arial" charset="0"/>
            </a:endParaRPr>
          </a:p>
          <a:p>
            <a:pPr lvl="1">
              <a:spcBef>
                <a:spcPct val="20000"/>
              </a:spcBef>
              <a:buClr>
                <a:srgbClr val="FF9900"/>
              </a:buClr>
              <a:buFont typeface="Wingdings" pitchFamily="2" charset="2"/>
              <a:buChar char="ü"/>
            </a:pPr>
            <a:r>
              <a:rPr lang="es-ES" altLang="en-US" sz="2800" b="0" dirty="0" smtClean="0">
                <a:solidFill>
                  <a:schemeClr val="tx1"/>
                </a:solidFill>
                <a:latin typeface="Arial" charset="0"/>
              </a:rPr>
              <a:t>Cual es el </a:t>
            </a:r>
            <a:r>
              <a:rPr lang="es-ES" altLang="en-US" sz="2800" i="1" dirty="0" smtClean="0">
                <a:solidFill>
                  <a:srgbClr val="000099"/>
                </a:solidFill>
                <a:latin typeface="Arial" charset="0"/>
              </a:rPr>
              <a:t>propósito</a:t>
            </a:r>
            <a:r>
              <a:rPr lang="es-ES" altLang="en-US" sz="2800" b="0" dirty="0" smtClean="0">
                <a:solidFill>
                  <a:schemeClr val="tx1"/>
                </a:solidFill>
                <a:latin typeface="Arial" charset="0"/>
              </a:rPr>
              <a:t> del N-WIP?</a:t>
            </a:r>
            <a:endParaRPr lang="es-ES" altLang="en-US" sz="2800" b="0" dirty="0">
              <a:solidFill>
                <a:schemeClr val="tx1"/>
              </a:solidFill>
              <a:latin typeface="Arial" charset="0"/>
            </a:endParaRPr>
          </a:p>
        </p:txBody>
      </p:sp>
    </p:spTree>
    <p:extLst>
      <p:ext uri="{BB962C8B-B14F-4D97-AF65-F5344CB8AC3E}">
        <p14:creationId xmlns:p14="http://schemas.microsoft.com/office/powerpoint/2010/main" val="7970732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title"/>
          </p:nvPr>
        </p:nvSpPr>
        <p:spPr>
          <a:xfrm>
            <a:off x="250824" y="260549"/>
            <a:ext cx="8713790" cy="792187"/>
          </a:xfrm>
          <a:prstGeom prst="rect">
            <a:avLst/>
          </a:prstGeom>
        </p:spPr>
        <p:txBody>
          <a:bodyPr anchor="ctr">
            <a:normAutofit/>
          </a:bodyPr>
          <a:lstStyle/>
          <a:p>
            <a:pPr>
              <a:defRPr/>
            </a:pPr>
            <a:r>
              <a:rPr lang="es-ES" sz="3200" b="1" dirty="0" smtClean="0">
                <a:solidFill>
                  <a:srgbClr val="000099"/>
                </a:solidFill>
                <a:latin typeface="Arial" panose="020B0604020202020204" pitchFamily="34" charset="0"/>
                <a:ea typeface="Arial Bold"/>
                <a:cs typeface="Arial" panose="020B0604020202020204" pitchFamily="34" charset="0"/>
                <a:sym typeface="Arial Bold"/>
              </a:rPr>
              <a:t>Actividades de la N-WIP</a:t>
            </a:r>
            <a:endParaRPr lang="es-ES" sz="3200" b="1" dirty="0">
              <a:solidFill>
                <a:srgbClr val="000099"/>
              </a:solidFill>
            </a:endParaRPr>
          </a:p>
        </p:txBody>
      </p:sp>
      <p:sp>
        <p:nvSpPr>
          <p:cNvPr id="281" name="Shape 281"/>
          <p:cNvSpPr>
            <a:spLocks noGrp="1"/>
          </p:cNvSpPr>
          <p:nvPr>
            <p:ph type="body" idx="1"/>
          </p:nvPr>
        </p:nvSpPr>
        <p:spPr>
          <a:xfrm>
            <a:off x="314325" y="1157768"/>
            <a:ext cx="8642350" cy="4719504"/>
          </a:xfrm>
          <a:prstGeom prst="rect">
            <a:avLst/>
          </a:prstGeom>
        </p:spPr>
        <p:txBody>
          <a:bodyPr>
            <a:normAutofit/>
          </a:bodyPr>
          <a:lstStyle/>
          <a:p>
            <a:pPr marL="0" indent="0" defTabSz="824503">
              <a:lnSpc>
                <a:spcPct val="90000"/>
              </a:lnSpc>
              <a:spcBef>
                <a:spcPts val="700"/>
              </a:spcBef>
              <a:buSzPct val="100000"/>
              <a:buNone/>
              <a:defRPr sz="2376">
                <a:latin typeface="Arial"/>
                <a:ea typeface="Arial"/>
                <a:cs typeface="Arial"/>
                <a:sym typeface="Arial"/>
              </a:defRPr>
            </a:pPr>
            <a:r>
              <a:rPr lang="es-ES" sz="2800" dirty="0" smtClean="0"/>
              <a:t>N-WIP ayudará a:</a:t>
            </a:r>
          </a:p>
          <a:p>
            <a:pPr marL="342900" indent="-342900" defTabSz="824503">
              <a:lnSpc>
                <a:spcPct val="90000"/>
              </a:lnSpc>
              <a:spcBef>
                <a:spcPts val="700"/>
              </a:spcBef>
              <a:buSzPct val="100000"/>
              <a:buFont typeface="Arial" panose="020B0604020202020204" pitchFamily="34" charset="0"/>
              <a:buChar char="•"/>
              <a:defRPr sz="2376">
                <a:latin typeface="Arial"/>
                <a:ea typeface="Arial"/>
                <a:cs typeface="Arial"/>
                <a:sym typeface="Arial"/>
              </a:defRPr>
            </a:pPr>
            <a:r>
              <a:rPr lang="es-ES" sz="2400" dirty="0" smtClean="0"/>
              <a:t>Establecer apropiada gobernanza y sistemas de coordinación. </a:t>
            </a:r>
          </a:p>
          <a:p>
            <a:pPr marL="342900" indent="-342900" defTabSz="824503">
              <a:lnSpc>
                <a:spcPct val="90000"/>
              </a:lnSpc>
              <a:spcBef>
                <a:spcPts val="700"/>
              </a:spcBef>
              <a:buSzPct val="100000"/>
              <a:buFont typeface="Arial" panose="020B0604020202020204" pitchFamily="34" charset="0"/>
              <a:buChar char="•"/>
              <a:defRPr sz="2376">
                <a:latin typeface="Arial"/>
                <a:ea typeface="Arial"/>
                <a:cs typeface="Arial"/>
                <a:sym typeface="Arial"/>
              </a:defRPr>
            </a:pPr>
            <a:r>
              <a:rPr lang="es-ES" sz="2400" dirty="0" smtClean="0"/>
              <a:t>Construir las relaciones y acuerdos que permitirán expandir y compartir sus observaciones regionales y nacionales enfocadas a las necesidades de los usuarios específicos.</a:t>
            </a:r>
          </a:p>
          <a:p>
            <a:pPr defTabSz="824503">
              <a:lnSpc>
                <a:spcPct val="90000"/>
              </a:lnSpc>
              <a:spcBef>
                <a:spcPts val="700"/>
              </a:spcBef>
              <a:buSzPct val="100000"/>
              <a:buFont typeface="Arial" panose="020B0604020202020204" pitchFamily="34" charset="0"/>
              <a:buChar char="•"/>
              <a:defRPr sz="2376">
                <a:latin typeface="Arial"/>
                <a:ea typeface="Arial"/>
                <a:cs typeface="Arial"/>
                <a:sym typeface="Arial"/>
              </a:defRPr>
            </a:pPr>
            <a:r>
              <a:rPr lang="es-ES" sz="2400" dirty="0" smtClean="0"/>
              <a:t>Implementar </a:t>
            </a:r>
            <a:r>
              <a:rPr lang="es-ES" sz="2400" dirty="0"/>
              <a:t>los sistemas de calidad, respondiendo de forma rápida y eficiente;</a:t>
            </a:r>
          </a:p>
          <a:p>
            <a:pPr defTabSz="824503">
              <a:lnSpc>
                <a:spcPct val="90000"/>
              </a:lnSpc>
              <a:spcBef>
                <a:spcPts val="700"/>
              </a:spcBef>
              <a:buSzPct val="100000"/>
              <a:buFont typeface="Arial" panose="020B0604020202020204" pitchFamily="34" charset="0"/>
              <a:buChar char="•"/>
              <a:defRPr sz="2376">
                <a:latin typeface="Arial"/>
                <a:ea typeface="Arial"/>
                <a:cs typeface="Arial"/>
                <a:sym typeface="Arial"/>
              </a:defRPr>
            </a:pPr>
            <a:r>
              <a:rPr lang="es-ES" sz="2400" dirty="0"/>
              <a:t>Implementar un moderna gestión del ciclo de vida de los datos y prácticas para poder extraer el máximo beneficio de las redes de observación</a:t>
            </a:r>
            <a:r>
              <a:rPr lang="es-ES" sz="2400" dirty="0" smtClean="0"/>
              <a:t>.</a:t>
            </a:r>
            <a:endParaRPr lang="es-ES" sz="2400" dirty="0"/>
          </a:p>
        </p:txBody>
      </p:sp>
    </p:spTree>
    <p:extLst>
      <p:ext uri="{BB962C8B-B14F-4D97-AF65-F5344CB8AC3E}">
        <p14:creationId xmlns:p14="http://schemas.microsoft.com/office/powerpoint/2010/main" val="279586887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title"/>
          </p:nvPr>
        </p:nvSpPr>
        <p:spPr>
          <a:xfrm>
            <a:off x="250824" y="260549"/>
            <a:ext cx="8713790" cy="792187"/>
          </a:xfrm>
          <a:prstGeom prst="rect">
            <a:avLst/>
          </a:prstGeom>
        </p:spPr>
        <p:txBody>
          <a:bodyPr anchor="ctr">
            <a:normAutofit/>
          </a:bodyPr>
          <a:lstStyle/>
          <a:p>
            <a:pPr>
              <a:defRPr/>
            </a:pPr>
            <a:r>
              <a:rPr lang="es-ES" sz="3200" b="1" dirty="0" smtClean="0">
                <a:solidFill>
                  <a:srgbClr val="000099"/>
                </a:solidFill>
                <a:latin typeface="Arial" panose="020B0604020202020204" pitchFamily="34" charset="0"/>
                <a:ea typeface="Arial Bold"/>
                <a:cs typeface="Arial" panose="020B0604020202020204" pitchFamily="34" charset="0"/>
                <a:sym typeface="Arial Bold"/>
              </a:rPr>
              <a:t>WIGOS “listo”</a:t>
            </a:r>
            <a:endParaRPr lang="es-ES" sz="3200" b="1" dirty="0">
              <a:solidFill>
                <a:srgbClr val="000099"/>
              </a:solidFill>
            </a:endParaRPr>
          </a:p>
        </p:txBody>
      </p:sp>
      <p:sp>
        <p:nvSpPr>
          <p:cNvPr id="5" name="Content Placeholder 6"/>
          <p:cNvSpPr txBox="1">
            <a:spLocks/>
          </p:cNvSpPr>
          <p:nvPr/>
        </p:nvSpPr>
        <p:spPr>
          <a:xfrm>
            <a:off x="467544" y="1052736"/>
            <a:ext cx="8352928" cy="4968552"/>
          </a:xfrm>
          <a:prstGeom prst="rect">
            <a:avLst/>
          </a:prstGeom>
        </p:spPr>
        <p:txBody>
          <a:bodyPr vert="horz" lIns="91440" tIns="45720" rIns="91440" bIns="45720" rtlCol="0" anchor="ctr"/>
          <a:lstStyle>
            <a:defPPr>
              <a:defRPr lang="en-US"/>
            </a:defPPr>
            <a:lvl1pPr algn="r" rtl="0" fontAlgn="base">
              <a:spcBef>
                <a:spcPct val="0"/>
              </a:spcBef>
              <a:spcAft>
                <a:spcPct val="0"/>
              </a:spcAft>
              <a:defRPr sz="1200" b="1" kern="1200">
                <a:solidFill>
                  <a:schemeClr val="tx1">
                    <a:tint val="75000"/>
                  </a:schemeClr>
                </a:solidFill>
                <a:latin typeface="Arial Narrow" pitchFamily="34" charset="0"/>
                <a:ea typeface="+mn-ea"/>
                <a:cs typeface="Arial" charset="0"/>
              </a:defRPr>
            </a:lvl1pPr>
            <a:lvl2pPr marL="457200" algn="l" rtl="0" fontAlgn="base">
              <a:spcBef>
                <a:spcPct val="0"/>
              </a:spcBef>
              <a:spcAft>
                <a:spcPct val="0"/>
              </a:spcAft>
              <a:defRPr sz="1600" b="1" kern="1200">
                <a:solidFill>
                  <a:srgbClr val="FFFFFF"/>
                </a:solidFill>
                <a:latin typeface="Arial Narrow" pitchFamily="34" charset="0"/>
                <a:ea typeface="+mn-ea"/>
                <a:cs typeface="Arial" charset="0"/>
              </a:defRPr>
            </a:lvl2pPr>
            <a:lvl3pPr marL="914400" algn="l" rtl="0" fontAlgn="base">
              <a:spcBef>
                <a:spcPct val="0"/>
              </a:spcBef>
              <a:spcAft>
                <a:spcPct val="0"/>
              </a:spcAft>
              <a:defRPr sz="1600" b="1" kern="1200">
                <a:solidFill>
                  <a:srgbClr val="FFFFFF"/>
                </a:solidFill>
                <a:latin typeface="Arial Narrow" pitchFamily="34" charset="0"/>
                <a:ea typeface="+mn-ea"/>
                <a:cs typeface="Arial" charset="0"/>
              </a:defRPr>
            </a:lvl3pPr>
            <a:lvl4pPr marL="1371600" algn="l" rtl="0" fontAlgn="base">
              <a:spcBef>
                <a:spcPct val="0"/>
              </a:spcBef>
              <a:spcAft>
                <a:spcPct val="0"/>
              </a:spcAft>
              <a:defRPr sz="1600" b="1" kern="1200">
                <a:solidFill>
                  <a:srgbClr val="FFFFFF"/>
                </a:solidFill>
                <a:latin typeface="Arial Narrow" pitchFamily="34" charset="0"/>
                <a:ea typeface="+mn-ea"/>
                <a:cs typeface="Arial" charset="0"/>
              </a:defRPr>
            </a:lvl4pPr>
            <a:lvl5pPr marL="1828800" algn="l" rtl="0" fontAlgn="base">
              <a:spcBef>
                <a:spcPct val="0"/>
              </a:spcBef>
              <a:spcAft>
                <a:spcPct val="0"/>
              </a:spcAft>
              <a:defRPr sz="1600" b="1" kern="1200">
                <a:solidFill>
                  <a:srgbClr val="FFFFFF"/>
                </a:solidFill>
                <a:latin typeface="Arial Narrow" pitchFamily="34" charset="0"/>
                <a:ea typeface="+mn-ea"/>
                <a:cs typeface="Arial" charset="0"/>
              </a:defRPr>
            </a:lvl5pPr>
            <a:lvl6pPr marL="2286000" algn="l" defTabSz="914400" rtl="0" eaLnBrk="1" latinLnBrk="0" hangingPunct="1">
              <a:defRPr sz="1600" b="1" kern="1200">
                <a:solidFill>
                  <a:srgbClr val="FFFFFF"/>
                </a:solidFill>
                <a:latin typeface="Arial Narrow" pitchFamily="34" charset="0"/>
                <a:ea typeface="+mn-ea"/>
                <a:cs typeface="Arial" charset="0"/>
              </a:defRPr>
            </a:lvl6pPr>
            <a:lvl7pPr marL="2743200" algn="l" defTabSz="914400" rtl="0" eaLnBrk="1" latinLnBrk="0" hangingPunct="1">
              <a:defRPr sz="1600" b="1" kern="1200">
                <a:solidFill>
                  <a:srgbClr val="FFFFFF"/>
                </a:solidFill>
                <a:latin typeface="Arial Narrow" pitchFamily="34" charset="0"/>
                <a:ea typeface="+mn-ea"/>
                <a:cs typeface="Arial" charset="0"/>
              </a:defRPr>
            </a:lvl7pPr>
            <a:lvl8pPr marL="3200400" algn="l" defTabSz="914400" rtl="0" eaLnBrk="1" latinLnBrk="0" hangingPunct="1">
              <a:defRPr sz="1600" b="1" kern="1200">
                <a:solidFill>
                  <a:srgbClr val="FFFFFF"/>
                </a:solidFill>
                <a:latin typeface="Arial Narrow" pitchFamily="34" charset="0"/>
                <a:ea typeface="+mn-ea"/>
                <a:cs typeface="Arial" charset="0"/>
              </a:defRPr>
            </a:lvl8pPr>
            <a:lvl9pPr marL="3657600" algn="l" defTabSz="914400" rtl="0" eaLnBrk="1" latinLnBrk="0" hangingPunct="1">
              <a:defRPr sz="1600" b="1" kern="1200">
                <a:solidFill>
                  <a:srgbClr val="FFFFFF"/>
                </a:solidFill>
                <a:latin typeface="Arial Narrow" pitchFamily="34" charset="0"/>
                <a:ea typeface="+mn-ea"/>
                <a:cs typeface="Arial" charset="0"/>
              </a:defRPr>
            </a:lvl9pPr>
          </a:lstStyle>
          <a:p>
            <a:pPr marL="514350" indent="-514350" algn="l">
              <a:spcBef>
                <a:spcPts val="600"/>
              </a:spcBef>
              <a:spcAft>
                <a:spcPts val="600"/>
              </a:spcAft>
              <a:buFont typeface="+mj-lt"/>
              <a:buAutoNum type="arabicParenR"/>
            </a:pPr>
            <a:r>
              <a:rPr lang="es-ES" sz="2800" b="0" i="1" u="sng" dirty="0" smtClean="0">
                <a:solidFill>
                  <a:schemeClr val="tx1"/>
                </a:solidFill>
                <a:latin typeface="Arial" panose="020B0604020202020204" pitchFamily="34" charset="0"/>
                <a:ea typeface="Times New Roman"/>
                <a:cs typeface="Arial" panose="020B0604020202020204" pitchFamily="34" charset="0"/>
                <a:hlinkClick r:id="rId3"/>
              </a:rPr>
              <a:t>OSCAR/Surface</a:t>
            </a:r>
            <a:r>
              <a:rPr lang="es-ES" sz="2800" b="0" dirty="0" smtClean="0">
                <a:solidFill>
                  <a:schemeClr val="tx1"/>
                </a:solidFill>
                <a:latin typeface="Arial" panose="020B0604020202020204" pitchFamily="34" charset="0"/>
                <a:ea typeface="Times New Roman"/>
                <a:cs typeface="Arial" panose="020B0604020202020204" pitchFamily="34" charset="0"/>
              </a:rPr>
              <a:t>: completado con los metadatos de todas las estaciones de observación de todos los componentes de WIGOS que se intercambian internacionalmente;</a:t>
            </a:r>
          </a:p>
          <a:p>
            <a:pPr marL="514350" indent="-514350" algn="l">
              <a:spcBef>
                <a:spcPts val="600"/>
              </a:spcBef>
              <a:spcAft>
                <a:spcPts val="600"/>
              </a:spcAft>
              <a:buFont typeface="+mj-lt"/>
              <a:buAutoNum type="arabicParenR"/>
            </a:pPr>
            <a:r>
              <a:rPr lang="es-ES" sz="2800" b="0" i="1" dirty="0" smtClean="0">
                <a:solidFill>
                  <a:schemeClr val="tx1"/>
                </a:solidFill>
                <a:latin typeface="Arial" panose="020B0604020202020204" pitchFamily="34" charset="0"/>
                <a:ea typeface="Times New Roman"/>
                <a:cs typeface="Arial" panose="020B0604020202020204" pitchFamily="34" charset="0"/>
              </a:rPr>
              <a:t> </a:t>
            </a:r>
            <a:r>
              <a:rPr lang="es-ES" sz="2800" b="0" i="1" dirty="0" smtClean="0">
                <a:solidFill>
                  <a:schemeClr val="tx2">
                    <a:lumMod val="60000"/>
                    <a:lumOff val="40000"/>
                  </a:schemeClr>
                </a:solidFill>
                <a:latin typeface="Arial" panose="020B0604020202020204" pitchFamily="34" charset="0"/>
                <a:ea typeface="Times New Roman"/>
                <a:cs typeface="Arial" panose="020B0604020202020204" pitchFamily="34" charset="0"/>
              </a:rPr>
              <a:t>Metadatos WIGOS</a:t>
            </a:r>
            <a:r>
              <a:rPr lang="es-ES" sz="2800" b="0" i="1" dirty="0" smtClean="0">
                <a:solidFill>
                  <a:schemeClr val="tx1"/>
                </a:solidFill>
                <a:latin typeface="Arial" panose="020B0604020202020204" pitchFamily="34" charset="0"/>
                <a:ea typeface="Times New Roman"/>
                <a:cs typeface="Arial" panose="020B0604020202020204" pitchFamily="34" charset="0"/>
              </a:rPr>
              <a:t> </a:t>
            </a:r>
            <a:r>
              <a:rPr lang="es-ES" sz="2800" b="0" dirty="0" smtClean="0">
                <a:solidFill>
                  <a:schemeClr val="tx1"/>
                </a:solidFill>
                <a:latin typeface="Arial" panose="020B0604020202020204" pitchFamily="34" charset="0"/>
                <a:ea typeface="Times New Roman"/>
                <a:cs typeface="Arial" panose="020B0604020202020204" pitchFamily="34" charset="0"/>
              </a:rPr>
              <a:t>logrado correctamente;</a:t>
            </a:r>
            <a:endParaRPr lang="es-ES" sz="2800" b="0" dirty="0">
              <a:solidFill>
                <a:schemeClr val="tx1"/>
              </a:solidFill>
              <a:latin typeface="Arial" panose="020B0604020202020204" pitchFamily="34" charset="0"/>
              <a:ea typeface="Times New Roman"/>
              <a:cs typeface="Arial" panose="020B0604020202020204" pitchFamily="34" charset="0"/>
            </a:endParaRPr>
          </a:p>
          <a:p>
            <a:pPr marL="514350" indent="-514350" algn="l">
              <a:spcBef>
                <a:spcPts val="600"/>
              </a:spcBef>
              <a:spcAft>
                <a:spcPts val="600"/>
              </a:spcAft>
              <a:buFont typeface="+mj-lt"/>
              <a:buAutoNum type="arabicParenR"/>
            </a:pPr>
            <a:r>
              <a:rPr lang="es-ES" sz="2800" b="0" i="1" dirty="0" smtClean="0">
                <a:solidFill>
                  <a:schemeClr val="tx1"/>
                </a:solidFill>
                <a:latin typeface="Arial" panose="020B0604020202020204" pitchFamily="34" charset="0"/>
                <a:ea typeface="Times New Roman"/>
                <a:cs typeface="Arial" panose="020B0604020202020204" pitchFamily="34" charset="0"/>
              </a:rPr>
              <a:t> </a:t>
            </a:r>
            <a:r>
              <a:rPr lang="es-ES" sz="2800" b="0" i="1" dirty="0" smtClean="0">
                <a:solidFill>
                  <a:schemeClr val="tx2">
                    <a:lumMod val="60000"/>
                    <a:lumOff val="40000"/>
                  </a:schemeClr>
                </a:solidFill>
                <a:latin typeface="Arial" panose="020B0604020202020204" pitchFamily="34" charset="0"/>
                <a:ea typeface="Times New Roman"/>
                <a:cs typeface="Arial" panose="020B0604020202020204" pitchFamily="34" charset="0"/>
              </a:rPr>
              <a:t>Identificadores WIGOS de estaciones</a:t>
            </a:r>
            <a:r>
              <a:rPr lang="es-ES" sz="2800" b="0" dirty="0" smtClean="0">
                <a:solidFill>
                  <a:schemeClr val="tx1"/>
                </a:solidFill>
                <a:latin typeface="Arial" panose="020B0604020202020204" pitchFamily="34" charset="0"/>
                <a:ea typeface="Times New Roman"/>
                <a:cs typeface="Arial" panose="020B0604020202020204" pitchFamily="34" charset="0"/>
              </a:rPr>
              <a:t>: implementado;</a:t>
            </a:r>
          </a:p>
          <a:p>
            <a:pPr marL="514350" indent="-514350" algn="l">
              <a:spcBef>
                <a:spcPts val="600"/>
              </a:spcBef>
              <a:spcAft>
                <a:spcPts val="600"/>
              </a:spcAft>
              <a:buFont typeface="+mj-lt"/>
              <a:buAutoNum type="arabicParenR"/>
            </a:pPr>
            <a:r>
              <a:rPr lang="es-ES" sz="2800" b="0" i="1" dirty="0" smtClean="0">
                <a:solidFill>
                  <a:schemeClr val="tx1"/>
                </a:solidFill>
                <a:latin typeface="Arial" panose="020B0604020202020204" pitchFamily="34" charset="0"/>
                <a:ea typeface="Times New Roman"/>
                <a:cs typeface="Arial" panose="020B0604020202020204" pitchFamily="34" charset="0"/>
              </a:rPr>
              <a:t> </a:t>
            </a:r>
            <a:r>
              <a:rPr lang="es-ES" sz="2800" b="0" i="1" dirty="0" smtClean="0">
                <a:solidFill>
                  <a:schemeClr val="tx2">
                    <a:lumMod val="60000"/>
                    <a:lumOff val="40000"/>
                  </a:schemeClr>
                </a:solidFill>
                <a:latin typeface="Arial" panose="020B0604020202020204" pitchFamily="34" charset="0"/>
                <a:ea typeface="Times New Roman"/>
                <a:cs typeface="Arial" panose="020B0604020202020204" pitchFamily="34" charset="0"/>
              </a:rPr>
              <a:t>Sistema WIGOS de Monitoreo de la calidad de datos (WDQMS)</a:t>
            </a:r>
            <a:r>
              <a:rPr lang="es-ES" sz="2800" b="0" dirty="0" smtClean="0">
                <a:solidFill>
                  <a:schemeClr val="tx1"/>
                </a:solidFill>
                <a:latin typeface="Arial" panose="020B0604020202020204" pitchFamily="34" charset="0"/>
                <a:ea typeface="Times New Roman"/>
                <a:cs typeface="Arial" panose="020B0604020202020204" pitchFamily="34" charset="0"/>
              </a:rPr>
              <a:t>: proceso nacional para actuar sobre los problemas de calidad recibidos. </a:t>
            </a:r>
            <a:endParaRPr lang="es-ES" sz="2800" b="0" dirty="0">
              <a:solidFill>
                <a:schemeClr val="tx1"/>
              </a:solidFill>
              <a:latin typeface="Arial" panose="020B0604020202020204" pitchFamily="34" charset="0"/>
              <a:ea typeface="Times New Roman"/>
              <a:cs typeface="Arial" panose="020B0604020202020204" pitchFamily="34" charset="0"/>
            </a:endParaRPr>
          </a:p>
        </p:txBody>
      </p:sp>
    </p:spTree>
    <p:extLst>
      <p:ext uri="{BB962C8B-B14F-4D97-AF65-F5344CB8AC3E}">
        <p14:creationId xmlns:p14="http://schemas.microsoft.com/office/powerpoint/2010/main" val="314091353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title"/>
          </p:nvPr>
        </p:nvSpPr>
        <p:spPr>
          <a:xfrm>
            <a:off x="250824" y="260549"/>
            <a:ext cx="8713790" cy="792187"/>
          </a:xfrm>
          <a:prstGeom prst="rect">
            <a:avLst/>
          </a:prstGeom>
        </p:spPr>
        <p:txBody>
          <a:bodyPr anchor="ctr">
            <a:normAutofit/>
          </a:bodyPr>
          <a:lstStyle/>
          <a:p>
            <a:pPr>
              <a:defRPr/>
            </a:pPr>
            <a:r>
              <a:rPr lang="es-ES" sz="3200" b="1" dirty="0" smtClean="0">
                <a:solidFill>
                  <a:srgbClr val="000099"/>
                </a:solidFill>
                <a:latin typeface="Arial" panose="020B0604020202020204" pitchFamily="34" charset="0"/>
                <a:ea typeface="Arial Bold"/>
                <a:cs typeface="Arial" panose="020B0604020202020204" pitchFamily="34" charset="0"/>
                <a:sym typeface="Arial Bold"/>
              </a:rPr>
              <a:t>WIGOS “listo”</a:t>
            </a:r>
            <a:endParaRPr lang="es-ES" sz="3200" b="1" dirty="0">
              <a:solidFill>
                <a:srgbClr val="000099"/>
              </a:solidFill>
            </a:endParaRPr>
          </a:p>
        </p:txBody>
      </p:sp>
      <p:sp>
        <p:nvSpPr>
          <p:cNvPr id="5" name="Content Placeholder 6"/>
          <p:cNvSpPr txBox="1">
            <a:spLocks/>
          </p:cNvSpPr>
          <p:nvPr/>
        </p:nvSpPr>
        <p:spPr>
          <a:xfrm>
            <a:off x="467544" y="1268760"/>
            <a:ext cx="8352928" cy="3672408"/>
          </a:xfrm>
          <a:prstGeom prst="rect">
            <a:avLst/>
          </a:prstGeom>
        </p:spPr>
        <p:txBody>
          <a:bodyPr vert="horz" lIns="91440" tIns="45720" rIns="91440" bIns="45720" rtlCol="0" anchor="ctr"/>
          <a:lstStyle>
            <a:defPPr>
              <a:defRPr lang="en-US"/>
            </a:defPPr>
            <a:lvl1pPr algn="r" rtl="0" fontAlgn="base">
              <a:spcBef>
                <a:spcPct val="0"/>
              </a:spcBef>
              <a:spcAft>
                <a:spcPct val="0"/>
              </a:spcAft>
              <a:defRPr sz="1200" b="1" kern="1200">
                <a:solidFill>
                  <a:schemeClr val="tx1">
                    <a:tint val="75000"/>
                  </a:schemeClr>
                </a:solidFill>
                <a:latin typeface="Arial Narrow" pitchFamily="34" charset="0"/>
                <a:ea typeface="+mn-ea"/>
                <a:cs typeface="Arial" charset="0"/>
              </a:defRPr>
            </a:lvl1pPr>
            <a:lvl2pPr marL="457200" algn="l" rtl="0" fontAlgn="base">
              <a:spcBef>
                <a:spcPct val="0"/>
              </a:spcBef>
              <a:spcAft>
                <a:spcPct val="0"/>
              </a:spcAft>
              <a:defRPr sz="1600" b="1" kern="1200">
                <a:solidFill>
                  <a:srgbClr val="FFFFFF"/>
                </a:solidFill>
                <a:latin typeface="Arial Narrow" pitchFamily="34" charset="0"/>
                <a:ea typeface="+mn-ea"/>
                <a:cs typeface="Arial" charset="0"/>
              </a:defRPr>
            </a:lvl2pPr>
            <a:lvl3pPr marL="914400" algn="l" rtl="0" fontAlgn="base">
              <a:spcBef>
                <a:spcPct val="0"/>
              </a:spcBef>
              <a:spcAft>
                <a:spcPct val="0"/>
              </a:spcAft>
              <a:defRPr sz="1600" b="1" kern="1200">
                <a:solidFill>
                  <a:srgbClr val="FFFFFF"/>
                </a:solidFill>
                <a:latin typeface="Arial Narrow" pitchFamily="34" charset="0"/>
                <a:ea typeface="+mn-ea"/>
                <a:cs typeface="Arial" charset="0"/>
              </a:defRPr>
            </a:lvl3pPr>
            <a:lvl4pPr marL="1371600" algn="l" rtl="0" fontAlgn="base">
              <a:spcBef>
                <a:spcPct val="0"/>
              </a:spcBef>
              <a:spcAft>
                <a:spcPct val="0"/>
              </a:spcAft>
              <a:defRPr sz="1600" b="1" kern="1200">
                <a:solidFill>
                  <a:srgbClr val="FFFFFF"/>
                </a:solidFill>
                <a:latin typeface="Arial Narrow" pitchFamily="34" charset="0"/>
                <a:ea typeface="+mn-ea"/>
                <a:cs typeface="Arial" charset="0"/>
              </a:defRPr>
            </a:lvl4pPr>
            <a:lvl5pPr marL="1828800" algn="l" rtl="0" fontAlgn="base">
              <a:spcBef>
                <a:spcPct val="0"/>
              </a:spcBef>
              <a:spcAft>
                <a:spcPct val="0"/>
              </a:spcAft>
              <a:defRPr sz="1600" b="1" kern="1200">
                <a:solidFill>
                  <a:srgbClr val="FFFFFF"/>
                </a:solidFill>
                <a:latin typeface="Arial Narrow" pitchFamily="34" charset="0"/>
                <a:ea typeface="+mn-ea"/>
                <a:cs typeface="Arial" charset="0"/>
              </a:defRPr>
            </a:lvl5pPr>
            <a:lvl6pPr marL="2286000" algn="l" defTabSz="914400" rtl="0" eaLnBrk="1" latinLnBrk="0" hangingPunct="1">
              <a:defRPr sz="1600" b="1" kern="1200">
                <a:solidFill>
                  <a:srgbClr val="FFFFFF"/>
                </a:solidFill>
                <a:latin typeface="Arial Narrow" pitchFamily="34" charset="0"/>
                <a:ea typeface="+mn-ea"/>
                <a:cs typeface="Arial" charset="0"/>
              </a:defRPr>
            </a:lvl6pPr>
            <a:lvl7pPr marL="2743200" algn="l" defTabSz="914400" rtl="0" eaLnBrk="1" latinLnBrk="0" hangingPunct="1">
              <a:defRPr sz="1600" b="1" kern="1200">
                <a:solidFill>
                  <a:srgbClr val="FFFFFF"/>
                </a:solidFill>
                <a:latin typeface="Arial Narrow" pitchFamily="34" charset="0"/>
                <a:ea typeface="+mn-ea"/>
                <a:cs typeface="Arial" charset="0"/>
              </a:defRPr>
            </a:lvl7pPr>
            <a:lvl8pPr marL="3200400" algn="l" defTabSz="914400" rtl="0" eaLnBrk="1" latinLnBrk="0" hangingPunct="1">
              <a:defRPr sz="1600" b="1" kern="1200">
                <a:solidFill>
                  <a:srgbClr val="FFFFFF"/>
                </a:solidFill>
                <a:latin typeface="Arial Narrow" pitchFamily="34" charset="0"/>
                <a:ea typeface="+mn-ea"/>
                <a:cs typeface="Arial" charset="0"/>
              </a:defRPr>
            </a:lvl8pPr>
            <a:lvl9pPr marL="3657600" algn="l" defTabSz="914400" rtl="0" eaLnBrk="1" latinLnBrk="0" hangingPunct="1">
              <a:defRPr sz="1600" b="1" kern="1200">
                <a:solidFill>
                  <a:srgbClr val="FFFFFF"/>
                </a:solidFill>
                <a:latin typeface="Arial Narrow" pitchFamily="34" charset="0"/>
                <a:ea typeface="+mn-ea"/>
                <a:cs typeface="Arial" charset="0"/>
              </a:defRPr>
            </a:lvl9pPr>
          </a:lstStyle>
          <a:p>
            <a:pPr marL="514350" indent="-514350" algn="l">
              <a:spcBef>
                <a:spcPts val="600"/>
              </a:spcBef>
              <a:spcAft>
                <a:spcPts val="600"/>
              </a:spcAft>
              <a:buFont typeface="+mj-lt"/>
              <a:buAutoNum type="arabicParenR" startAt="5"/>
            </a:pPr>
            <a:r>
              <a:rPr lang="es-ES" sz="2800" b="0" dirty="0" smtClean="0">
                <a:solidFill>
                  <a:schemeClr val="tx1"/>
                </a:solidFill>
                <a:latin typeface="Arial" panose="020B0604020202020204" pitchFamily="34" charset="0"/>
                <a:ea typeface="Times New Roman"/>
                <a:cs typeface="Arial" panose="020B0604020202020204" pitchFamily="34" charset="0"/>
              </a:rPr>
              <a:t> </a:t>
            </a:r>
            <a:r>
              <a:rPr lang="es-ES" sz="2800" b="0" i="1" dirty="0" smtClean="0">
                <a:solidFill>
                  <a:schemeClr val="tx2">
                    <a:lumMod val="60000"/>
                    <a:lumOff val="40000"/>
                  </a:schemeClr>
                </a:solidFill>
                <a:latin typeface="Arial" panose="020B0604020202020204" pitchFamily="34" charset="0"/>
                <a:ea typeface="Times New Roman"/>
                <a:cs typeface="Arial" panose="020B0604020202020204" pitchFamily="34" charset="0"/>
              </a:rPr>
              <a:t>Gobernanza</a:t>
            </a:r>
            <a:r>
              <a:rPr lang="es-ES" sz="2800" b="0" dirty="0" smtClean="0">
                <a:solidFill>
                  <a:schemeClr val="tx2">
                    <a:lumMod val="60000"/>
                    <a:lumOff val="40000"/>
                  </a:schemeClr>
                </a:solidFill>
                <a:latin typeface="Arial" panose="020B0604020202020204" pitchFamily="34" charset="0"/>
                <a:ea typeface="Times New Roman"/>
                <a:cs typeface="Arial" panose="020B0604020202020204" pitchFamily="34" charset="0"/>
              </a:rPr>
              <a:t> </a:t>
            </a:r>
            <a:r>
              <a:rPr lang="es-ES" sz="2800" b="0" dirty="0">
                <a:solidFill>
                  <a:schemeClr val="tx1"/>
                </a:solidFill>
                <a:latin typeface="Arial" panose="020B0604020202020204" pitchFamily="34" charset="0"/>
                <a:ea typeface="Times New Roman"/>
                <a:cs typeface="Arial" panose="020B0604020202020204" pitchFamily="34" charset="0"/>
              </a:rPr>
              <a:t>WIGOS nacional, </a:t>
            </a:r>
            <a:r>
              <a:rPr lang="es-ES" sz="2800" b="0" i="1" dirty="0">
                <a:solidFill>
                  <a:schemeClr val="tx2">
                    <a:lumMod val="60000"/>
                    <a:lumOff val="40000"/>
                  </a:schemeClr>
                </a:solidFill>
                <a:latin typeface="Arial" panose="020B0604020202020204" pitchFamily="34" charset="0"/>
                <a:ea typeface="Times New Roman"/>
                <a:cs typeface="Arial" panose="020B0604020202020204" pitchFamily="34" charset="0"/>
              </a:rPr>
              <a:t>coordinación</a:t>
            </a:r>
            <a:r>
              <a:rPr lang="es-ES" sz="2800" b="0" i="1" dirty="0">
                <a:solidFill>
                  <a:schemeClr val="tx1"/>
                </a:solidFill>
                <a:latin typeface="Arial" panose="020B0604020202020204" pitchFamily="34" charset="0"/>
                <a:ea typeface="Times New Roman"/>
                <a:cs typeface="Arial" panose="020B0604020202020204" pitchFamily="34" charset="0"/>
              </a:rPr>
              <a:t> </a:t>
            </a:r>
            <a:r>
              <a:rPr lang="es-ES" sz="2800" b="0" dirty="0">
                <a:solidFill>
                  <a:schemeClr val="tx1"/>
                </a:solidFill>
                <a:latin typeface="Arial" panose="020B0604020202020204" pitchFamily="34" charset="0"/>
                <a:ea typeface="Times New Roman"/>
                <a:cs typeface="Arial" panose="020B0604020202020204" pitchFamily="34" charset="0"/>
              </a:rPr>
              <a:t>y mecanismos de implementación establecidos;</a:t>
            </a:r>
          </a:p>
          <a:p>
            <a:pPr marL="514350" indent="-514350" algn="l">
              <a:spcBef>
                <a:spcPts val="600"/>
              </a:spcBef>
              <a:spcAft>
                <a:spcPts val="600"/>
              </a:spcAft>
              <a:buFont typeface="+mj-lt"/>
              <a:buAutoNum type="arabicParenR" startAt="5"/>
            </a:pPr>
            <a:r>
              <a:rPr lang="es-ES" sz="2800" b="0" dirty="0" smtClean="0">
                <a:solidFill>
                  <a:schemeClr val="tx1"/>
                </a:solidFill>
                <a:latin typeface="Arial" panose="020B0604020202020204" pitchFamily="34" charset="0"/>
                <a:ea typeface="Times New Roman"/>
                <a:cs typeface="Arial" panose="020B0604020202020204" pitchFamily="34" charset="0"/>
              </a:rPr>
              <a:t> Nombrar </a:t>
            </a:r>
            <a:r>
              <a:rPr lang="es-ES" sz="2800" b="0" i="1" dirty="0">
                <a:solidFill>
                  <a:schemeClr val="tx2">
                    <a:lumMod val="60000"/>
                    <a:lumOff val="40000"/>
                  </a:schemeClr>
                </a:solidFill>
                <a:latin typeface="Arial" panose="020B0604020202020204" pitchFamily="34" charset="0"/>
                <a:ea typeface="Times New Roman"/>
                <a:cs typeface="Arial" panose="020B0604020202020204" pitchFamily="34" charset="0"/>
              </a:rPr>
              <a:t>puntos focales nacional</a:t>
            </a:r>
            <a:r>
              <a:rPr lang="es-ES" sz="2800" b="0" dirty="0">
                <a:solidFill>
                  <a:schemeClr val="tx1"/>
                </a:solidFill>
                <a:latin typeface="Arial" panose="020B0604020202020204" pitchFamily="34" charset="0"/>
                <a:ea typeface="Times New Roman"/>
                <a:cs typeface="Arial" panose="020B0604020202020204" pitchFamily="34" charset="0"/>
              </a:rPr>
              <a:t> de WIGOS y </a:t>
            </a:r>
            <a:r>
              <a:rPr lang="es-ES" sz="2800" b="0" dirty="0" smtClean="0">
                <a:solidFill>
                  <a:schemeClr val="tx1"/>
                </a:solidFill>
                <a:latin typeface="Arial" panose="020B0604020202020204" pitchFamily="34" charset="0"/>
                <a:ea typeface="Times New Roman"/>
                <a:cs typeface="Arial" panose="020B0604020202020204" pitchFamily="34" charset="0"/>
              </a:rPr>
              <a:t>OSCAR/Surface;</a:t>
            </a:r>
            <a:endParaRPr lang="es-ES" sz="2800" b="0" dirty="0">
              <a:solidFill>
                <a:schemeClr val="tx1"/>
              </a:solidFill>
              <a:latin typeface="Arial" panose="020B0604020202020204" pitchFamily="34" charset="0"/>
              <a:ea typeface="Times New Roman"/>
              <a:cs typeface="Arial" panose="020B0604020202020204" pitchFamily="34" charset="0"/>
            </a:endParaRPr>
          </a:p>
          <a:p>
            <a:pPr marL="514350" indent="-514350" algn="l">
              <a:spcBef>
                <a:spcPts val="600"/>
              </a:spcBef>
              <a:spcAft>
                <a:spcPts val="600"/>
              </a:spcAft>
              <a:buFont typeface="+mj-lt"/>
              <a:buAutoNum type="arabicParenR" startAt="5"/>
            </a:pPr>
            <a:r>
              <a:rPr lang="es-ES" sz="2800" b="0" dirty="0" smtClean="0">
                <a:solidFill>
                  <a:schemeClr val="tx1"/>
                </a:solidFill>
                <a:latin typeface="Arial" panose="020B0604020202020204" pitchFamily="34" charset="0"/>
                <a:ea typeface="Times New Roman"/>
                <a:cs typeface="Arial" panose="020B0604020202020204" pitchFamily="34" charset="0"/>
              </a:rPr>
              <a:t> Implementación </a:t>
            </a:r>
            <a:r>
              <a:rPr lang="es-ES" sz="2800" b="0" dirty="0">
                <a:solidFill>
                  <a:schemeClr val="tx1"/>
                </a:solidFill>
                <a:latin typeface="Arial" panose="020B0604020202020204" pitchFamily="34" charset="0"/>
                <a:ea typeface="Times New Roman"/>
                <a:cs typeface="Arial" panose="020B0604020202020204" pitchFamily="34" charset="0"/>
              </a:rPr>
              <a:t>de WIGOS coordinada con la </a:t>
            </a:r>
            <a:r>
              <a:rPr lang="es-ES" sz="2800" b="0" dirty="0" smtClean="0">
                <a:solidFill>
                  <a:schemeClr val="tx1"/>
                </a:solidFill>
                <a:latin typeface="Arial" panose="020B0604020202020204" pitchFamily="34" charset="0"/>
                <a:ea typeface="Times New Roman"/>
                <a:cs typeface="Arial" panose="020B0604020202020204" pitchFamily="34" charset="0"/>
              </a:rPr>
              <a:t>implementación </a:t>
            </a:r>
            <a:r>
              <a:rPr lang="es-ES" sz="2800" b="0" dirty="0">
                <a:solidFill>
                  <a:schemeClr val="tx1"/>
                </a:solidFill>
                <a:latin typeface="Arial" panose="020B0604020202020204" pitchFamily="34" charset="0"/>
                <a:ea typeface="Times New Roman"/>
                <a:cs typeface="Arial" panose="020B0604020202020204" pitchFamily="34" charset="0"/>
              </a:rPr>
              <a:t>de WIS y otras prioridades OMM</a:t>
            </a:r>
            <a:r>
              <a:rPr lang="es-ES" sz="2800" b="0" dirty="0" smtClean="0">
                <a:solidFill>
                  <a:schemeClr val="tx1"/>
                </a:solidFill>
                <a:latin typeface="Arial" panose="020B0604020202020204" pitchFamily="34" charset="0"/>
                <a:ea typeface="Times New Roman"/>
                <a:cs typeface="Arial" panose="020B0604020202020204" pitchFamily="34" charset="0"/>
              </a:rPr>
              <a:t>.</a:t>
            </a:r>
            <a:endParaRPr lang="es-ES" sz="2800" b="0" dirty="0">
              <a:solidFill>
                <a:schemeClr val="tx1"/>
              </a:solidFill>
              <a:latin typeface="Arial" panose="020B0604020202020204" pitchFamily="34" charset="0"/>
              <a:ea typeface="Times New Roman"/>
              <a:cs typeface="Arial" panose="020B0604020202020204" pitchFamily="34" charset="0"/>
            </a:endParaRPr>
          </a:p>
        </p:txBody>
      </p:sp>
    </p:spTree>
    <p:extLst>
      <p:ext uri="{BB962C8B-B14F-4D97-AF65-F5344CB8AC3E}">
        <p14:creationId xmlns:p14="http://schemas.microsoft.com/office/powerpoint/2010/main" val="2481693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idx="4294967295"/>
          </p:nvPr>
        </p:nvSpPr>
        <p:spPr>
          <a:xfrm>
            <a:off x="250825" y="260574"/>
            <a:ext cx="8713788" cy="792162"/>
          </a:xfrm>
        </p:spPr>
        <p:txBody>
          <a:bodyPr>
            <a:normAutofit/>
          </a:bodyPr>
          <a:lstStyle/>
          <a:p>
            <a:pPr eaLnBrk="1" hangingPunct="1"/>
            <a:r>
              <a:rPr lang="en-US" altLang="en-US" sz="3600" b="1" dirty="0" err="1" smtClean="0">
                <a:solidFill>
                  <a:srgbClr val="000099"/>
                </a:solidFill>
                <a:latin typeface="Arial" panose="020B0604020202020204" pitchFamily="34" charset="0"/>
                <a:cs typeface="Arial" panose="020B0604020202020204" pitchFamily="34" charset="0"/>
              </a:rPr>
              <a:t>Conclusión</a:t>
            </a:r>
            <a:endParaRPr lang="en-AU" altLang="en-US" sz="3600" b="1"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107950" y="1125115"/>
            <a:ext cx="8856663" cy="5256213"/>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pPr marL="571500" indent="-571500" fontAlgn="auto">
              <a:spcBef>
                <a:spcPct val="20000"/>
              </a:spcBef>
              <a:spcAft>
                <a:spcPts val="0"/>
              </a:spcAft>
              <a:buClr>
                <a:srgbClr val="FF9900"/>
              </a:buClr>
              <a:buFont typeface="Wingdings" panose="05000000000000000000" pitchFamily="2" charset="2"/>
              <a:buChar char="§"/>
            </a:pPr>
            <a:r>
              <a:rPr lang="es-ES" altLang="en-US" sz="3200" b="0" kern="0" dirty="0" smtClean="0">
                <a:solidFill>
                  <a:srgbClr val="CC0000"/>
                </a:solidFill>
                <a:latin typeface="Arial" charset="0"/>
                <a:sym typeface="Helvetica Neue"/>
              </a:rPr>
              <a:t>Los </a:t>
            </a:r>
            <a:r>
              <a:rPr lang="es-ES" altLang="en-US" sz="3200" b="0" kern="0" dirty="0" err="1" smtClean="0">
                <a:solidFill>
                  <a:srgbClr val="CC0000"/>
                </a:solidFill>
                <a:latin typeface="Arial" charset="0"/>
                <a:sym typeface="Helvetica Neue"/>
              </a:rPr>
              <a:t>SMHNs</a:t>
            </a:r>
            <a:r>
              <a:rPr lang="es-ES" altLang="en-US" sz="3200" b="0" kern="0" dirty="0" smtClean="0">
                <a:solidFill>
                  <a:srgbClr val="CC0000"/>
                </a:solidFill>
                <a:latin typeface="Arial" charset="0"/>
                <a:sym typeface="Helvetica Neue"/>
              </a:rPr>
              <a:t> deben</a:t>
            </a:r>
            <a:r>
              <a:rPr lang="es-ES" altLang="en-US" sz="3200" b="0" kern="0" dirty="0" smtClean="0">
                <a:solidFill>
                  <a:srgbClr val="000099"/>
                </a:solidFill>
                <a:latin typeface="Arial" charset="0"/>
                <a:sym typeface="Helvetica Neue"/>
              </a:rPr>
              <a:t>: </a:t>
            </a: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i="1" kern="0" dirty="0" smtClean="0">
                <a:solidFill>
                  <a:srgbClr val="006600"/>
                </a:solidFill>
                <a:latin typeface="Arial" charset="0"/>
                <a:sym typeface="Helvetica Neue"/>
              </a:rPr>
              <a:t>Estar preparados</a:t>
            </a: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i="1" kern="0" dirty="0" smtClean="0">
                <a:solidFill>
                  <a:srgbClr val="006600"/>
                </a:solidFill>
                <a:latin typeface="Arial" charset="0"/>
                <a:sym typeface="Helvetica Neue"/>
              </a:rPr>
              <a:t>Tomar el liderazgo</a:t>
            </a:r>
            <a:r>
              <a:rPr lang="es-ES" altLang="en-US" sz="3200" b="0" kern="0" dirty="0" smtClean="0">
                <a:solidFill>
                  <a:srgbClr val="006600"/>
                </a:solidFill>
                <a:latin typeface="Arial" charset="0"/>
                <a:sym typeface="Helvetica Neue"/>
              </a:rPr>
              <a:t> </a:t>
            </a: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i="1" kern="0" dirty="0" smtClean="0">
                <a:solidFill>
                  <a:srgbClr val="006600"/>
                </a:solidFill>
                <a:latin typeface="Arial" charset="0"/>
                <a:sym typeface="Helvetica Neue"/>
              </a:rPr>
              <a:t>Ser proactivos</a:t>
            </a:r>
            <a:endParaRPr lang="es-ES" altLang="en-US" sz="3200" b="0" kern="0" dirty="0" smtClean="0">
              <a:solidFill>
                <a:srgbClr val="006600"/>
              </a:solidFill>
              <a:latin typeface="Arial" charset="0"/>
              <a:sym typeface="Helvetica Neue"/>
            </a:endParaRP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kern="0" dirty="0" smtClean="0">
                <a:solidFill>
                  <a:srgbClr val="006600"/>
                </a:solidFill>
                <a:latin typeface="Arial" charset="0"/>
                <a:sym typeface="Helvetica Neue"/>
              </a:rPr>
              <a:t>Tomar compromiso</a:t>
            </a: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i="1" kern="0" dirty="0" smtClean="0">
                <a:solidFill>
                  <a:srgbClr val="006600"/>
                </a:solidFill>
                <a:latin typeface="Arial" charset="0"/>
                <a:sym typeface="Helvetica Neue"/>
              </a:rPr>
              <a:t>Asumirse “propietario”</a:t>
            </a: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i="1" kern="0" dirty="0" smtClean="0">
                <a:solidFill>
                  <a:srgbClr val="006600"/>
                </a:solidFill>
                <a:latin typeface="Arial" charset="0"/>
                <a:sym typeface="Helvetica Neue"/>
              </a:rPr>
              <a:t>Ser visible</a:t>
            </a:r>
          </a:p>
          <a:p>
            <a:pPr marL="1181100" lvl="2" indent="-571500" fontAlgn="auto">
              <a:spcBef>
                <a:spcPct val="20000"/>
              </a:spcBef>
              <a:spcAft>
                <a:spcPts val="0"/>
              </a:spcAft>
              <a:buClr>
                <a:srgbClr val="FF9900"/>
              </a:buClr>
              <a:buFont typeface="Wingdings" panose="05000000000000000000" pitchFamily="2" charset="2"/>
              <a:buChar char="ü"/>
            </a:pPr>
            <a:r>
              <a:rPr lang="es-ES" altLang="en-US" sz="3200" b="0" i="1" kern="0" dirty="0" smtClean="0">
                <a:solidFill>
                  <a:srgbClr val="006600"/>
                </a:solidFill>
                <a:latin typeface="Arial" charset="0"/>
                <a:sym typeface="Helvetica Neue"/>
              </a:rPr>
              <a:t>Ser un ejemplo</a:t>
            </a:r>
            <a:endParaRPr lang="es-ES" altLang="en-US" sz="3200" b="0" kern="0" dirty="0" smtClean="0">
              <a:solidFill>
                <a:srgbClr val="006600"/>
              </a:solidFill>
              <a:latin typeface="Arial" charset="0"/>
              <a:sym typeface="Helvetica Neue"/>
            </a:endParaRPr>
          </a:p>
        </p:txBody>
      </p:sp>
    </p:spTree>
    <p:extLst>
      <p:ext uri="{BB962C8B-B14F-4D97-AF65-F5344CB8AC3E}">
        <p14:creationId xmlns:p14="http://schemas.microsoft.com/office/powerpoint/2010/main" val="20510423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57200" y="2002370"/>
            <a:ext cx="8229600" cy="184081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solidFill>
                  <a:srgbClr val="000090"/>
                </a:solidFill>
              </a:rPr>
              <a:t>Gracias</a:t>
            </a:r>
          </a:p>
          <a:p>
            <a:r>
              <a:rPr lang="en-US" sz="4000" smtClean="0">
                <a:solidFill>
                  <a:srgbClr val="000090"/>
                </a:solidFill>
              </a:rPr>
              <a:t>Thank you</a:t>
            </a:r>
            <a:endParaRPr lang="en-US" sz="4000" dirty="0" smtClean="0">
              <a:solidFill>
                <a:srgbClr val="000090"/>
              </a:solidFill>
            </a:endParaRPr>
          </a:p>
          <a:p>
            <a:endParaRPr lang="en-US" sz="4000" dirty="0" smtClean="0">
              <a:solidFill>
                <a:srgbClr val="000090"/>
              </a:solidFill>
            </a:endParaRPr>
          </a:p>
          <a:p>
            <a:r>
              <a:rPr lang="en-AU" sz="4000" dirty="0">
                <a:hlinkClick r:id="rId4"/>
              </a:rPr>
              <a:t>www.wmo.int/wigos</a:t>
            </a:r>
            <a:endParaRPr lang="en-US" sz="4000" dirty="0">
              <a:solidFill>
                <a:srgbClr val="000090"/>
              </a:solidFill>
            </a:endParaRPr>
          </a:p>
        </p:txBody>
      </p:sp>
    </p:spTree>
    <p:extLst>
      <p:ext uri="{BB962C8B-B14F-4D97-AF65-F5344CB8AC3E}">
        <p14:creationId xmlns:p14="http://schemas.microsoft.com/office/powerpoint/2010/main" val="1297110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idx="4294967295"/>
          </p:nvPr>
        </p:nvSpPr>
        <p:spPr>
          <a:xfrm>
            <a:off x="250825" y="44624"/>
            <a:ext cx="8713788" cy="792162"/>
          </a:xfrm>
        </p:spPr>
        <p:txBody>
          <a:bodyPr>
            <a:normAutofit/>
          </a:bodyPr>
          <a:lstStyle/>
          <a:p>
            <a:pPr eaLnBrk="1" hangingPunct="1"/>
            <a:r>
              <a:rPr lang="en-US" altLang="en-US" sz="3600" b="1" dirty="0" smtClean="0">
                <a:solidFill>
                  <a:srgbClr val="000099"/>
                </a:solidFill>
                <a:latin typeface="Arial" panose="020B0604020202020204" pitchFamily="34" charset="0"/>
                <a:cs typeface="Arial" panose="020B0604020202020204" pitchFamily="34" charset="0"/>
              </a:rPr>
              <a:t>Punto focal N-WIGOS (TORs)</a:t>
            </a:r>
            <a:endParaRPr lang="en-AU" altLang="en-US" sz="3600" b="1"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123639" y="908720"/>
            <a:ext cx="8856663" cy="5400600"/>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pPr>
              <a:buFont typeface="+mj-lt"/>
              <a:buAutoNum type="arabicPeriod"/>
            </a:pPr>
            <a:r>
              <a:rPr lang="en-US" sz="2700" b="0" dirty="0" err="1" smtClean="0">
                <a:solidFill>
                  <a:schemeClr val="tx1"/>
                </a:solidFill>
              </a:rPr>
              <a:t>Ser</a:t>
            </a:r>
            <a:r>
              <a:rPr lang="en-US" sz="2700" b="0" dirty="0" smtClean="0">
                <a:solidFill>
                  <a:schemeClr val="tx1"/>
                </a:solidFill>
              </a:rPr>
              <a:t>, </a:t>
            </a:r>
            <a:r>
              <a:rPr lang="en-US" sz="2700" b="0" dirty="0" err="1" smtClean="0">
                <a:solidFill>
                  <a:schemeClr val="tx1"/>
                </a:solidFill>
              </a:rPr>
              <a:t>en</a:t>
            </a:r>
            <a:r>
              <a:rPr lang="en-US" sz="2700" b="0" dirty="0" smtClean="0">
                <a:solidFill>
                  <a:schemeClr val="tx1"/>
                </a:solidFill>
              </a:rPr>
              <a:t> </a:t>
            </a:r>
            <a:r>
              <a:rPr lang="en-US" sz="2700" b="0" dirty="0" err="1" smtClean="0">
                <a:solidFill>
                  <a:schemeClr val="tx1"/>
                </a:solidFill>
              </a:rPr>
              <a:t>nombre</a:t>
            </a:r>
            <a:r>
              <a:rPr lang="en-US" sz="2700" b="0" dirty="0" smtClean="0">
                <a:solidFill>
                  <a:schemeClr val="tx1"/>
                </a:solidFill>
              </a:rPr>
              <a:t> del PR del </a:t>
            </a:r>
            <a:r>
              <a:rPr lang="en-US" sz="2700" b="0" dirty="0" err="1" smtClean="0">
                <a:solidFill>
                  <a:schemeClr val="tx1"/>
                </a:solidFill>
              </a:rPr>
              <a:t>país</a:t>
            </a:r>
            <a:r>
              <a:rPr lang="en-US" sz="2700" b="0" dirty="0" smtClean="0">
                <a:solidFill>
                  <a:schemeClr val="tx1"/>
                </a:solidFill>
              </a:rPr>
              <a:t>, el </a:t>
            </a:r>
            <a:r>
              <a:rPr lang="en-US" sz="2700" b="0" dirty="0" err="1" smtClean="0">
                <a:solidFill>
                  <a:schemeClr val="tx1"/>
                </a:solidFill>
              </a:rPr>
              <a:t>líder</a:t>
            </a:r>
            <a:r>
              <a:rPr lang="en-US" sz="2700" b="0" dirty="0" smtClean="0">
                <a:solidFill>
                  <a:schemeClr val="tx1"/>
                </a:solidFill>
              </a:rPr>
              <a:t> </a:t>
            </a:r>
            <a:r>
              <a:rPr lang="en-US" sz="2700" b="0" dirty="0" err="1" smtClean="0">
                <a:solidFill>
                  <a:schemeClr val="tx1"/>
                </a:solidFill>
              </a:rPr>
              <a:t>en</a:t>
            </a:r>
            <a:r>
              <a:rPr lang="en-US" sz="2700" b="0" dirty="0" smtClean="0">
                <a:solidFill>
                  <a:schemeClr val="tx1"/>
                </a:solidFill>
              </a:rPr>
              <a:t> las </a:t>
            </a:r>
            <a:r>
              <a:rPr lang="en-US" sz="2700" b="0" dirty="0" err="1" smtClean="0">
                <a:solidFill>
                  <a:schemeClr val="tx1"/>
                </a:solidFill>
              </a:rPr>
              <a:t>comunicaciones</a:t>
            </a:r>
            <a:r>
              <a:rPr lang="en-US" sz="2700" b="0" dirty="0" smtClean="0">
                <a:solidFill>
                  <a:schemeClr val="tx1"/>
                </a:solidFill>
              </a:rPr>
              <a:t> </a:t>
            </a:r>
            <a:r>
              <a:rPr lang="en-US" sz="2700" b="0" dirty="0" err="1" smtClean="0">
                <a:solidFill>
                  <a:schemeClr val="tx1"/>
                </a:solidFill>
              </a:rPr>
              <a:t>sobre</a:t>
            </a:r>
            <a:r>
              <a:rPr lang="en-US" sz="2700" b="0" dirty="0" smtClean="0">
                <a:solidFill>
                  <a:schemeClr val="tx1"/>
                </a:solidFill>
              </a:rPr>
              <a:t> WIGOS con el </a:t>
            </a:r>
            <a:r>
              <a:rPr lang="en-US" sz="2700" b="0" dirty="0" err="1" smtClean="0">
                <a:solidFill>
                  <a:schemeClr val="tx1"/>
                </a:solidFill>
              </a:rPr>
              <a:t>secretariado</a:t>
            </a:r>
            <a:r>
              <a:rPr lang="en-US" sz="2700" b="0" dirty="0" smtClean="0">
                <a:solidFill>
                  <a:schemeClr val="tx1"/>
                </a:solidFill>
              </a:rPr>
              <a:t> de la OMM (WIGOS </a:t>
            </a:r>
            <a:r>
              <a:rPr lang="en-US" sz="2700" b="0" dirty="0">
                <a:solidFill>
                  <a:schemeClr val="tx1"/>
                </a:solidFill>
              </a:rPr>
              <a:t>Project Office and WMO Regional Office</a:t>
            </a:r>
            <a:r>
              <a:rPr lang="en-US" sz="2700" b="0" dirty="0" smtClean="0">
                <a:solidFill>
                  <a:schemeClr val="tx1"/>
                </a:solidFill>
              </a:rPr>
              <a:t>) y </a:t>
            </a:r>
            <a:r>
              <a:rPr lang="en-US" sz="2700" b="0" dirty="0" err="1" smtClean="0">
                <a:solidFill>
                  <a:schemeClr val="tx1"/>
                </a:solidFill>
              </a:rPr>
              <a:t>los</a:t>
            </a:r>
            <a:r>
              <a:rPr lang="en-US" sz="2700" b="0" dirty="0" smtClean="0">
                <a:solidFill>
                  <a:schemeClr val="tx1"/>
                </a:solidFill>
              </a:rPr>
              <a:t> </a:t>
            </a:r>
            <a:r>
              <a:rPr lang="en-US" sz="2700" b="0" dirty="0" err="1" smtClean="0">
                <a:solidFill>
                  <a:schemeClr val="tx1"/>
                </a:solidFill>
              </a:rPr>
              <a:t>comités</a:t>
            </a:r>
            <a:r>
              <a:rPr lang="en-US" sz="2700" b="0" dirty="0" smtClean="0">
                <a:solidFill>
                  <a:schemeClr val="tx1"/>
                </a:solidFill>
              </a:rPr>
              <a:t> de WIGOS de la </a:t>
            </a:r>
            <a:r>
              <a:rPr lang="en-US" sz="2700" b="0" dirty="0" err="1" smtClean="0">
                <a:solidFill>
                  <a:schemeClr val="tx1"/>
                </a:solidFill>
              </a:rPr>
              <a:t>respectiva</a:t>
            </a:r>
            <a:r>
              <a:rPr lang="en-US" sz="2700" b="0" dirty="0" smtClean="0">
                <a:solidFill>
                  <a:schemeClr val="tx1"/>
                </a:solidFill>
              </a:rPr>
              <a:t> Region;</a:t>
            </a:r>
          </a:p>
          <a:p>
            <a:pPr>
              <a:buFont typeface="+mj-lt"/>
              <a:buAutoNum type="arabicPeriod"/>
            </a:pPr>
            <a:r>
              <a:rPr lang="fr-CH" sz="2700" b="0" dirty="0" err="1" smtClean="0">
                <a:solidFill>
                  <a:schemeClr val="tx1"/>
                </a:solidFill>
              </a:rPr>
              <a:t>Monitorizar</a:t>
            </a:r>
            <a:r>
              <a:rPr lang="fr-CH" sz="2700" b="0" dirty="0" smtClean="0">
                <a:solidFill>
                  <a:schemeClr val="tx1"/>
                </a:solidFill>
              </a:rPr>
              <a:t> y </a:t>
            </a:r>
            <a:r>
              <a:rPr lang="fr-CH" sz="2700" b="0" dirty="0" err="1" smtClean="0">
                <a:solidFill>
                  <a:schemeClr val="tx1"/>
                </a:solidFill>
              </a:rPr>
              <a:t>reportar</a:t>
            </a:r>
            <a:r>
              <a:rPr lang="fr-CH" sz="2700" b="0" dirty="0" smtClean="0">
                <a:solidFill>
                  <a:schemeClr val="tx1"/>
                </a:solidFill>
              </a:rPr>
              <a:t> el </a:t>
            </a:r>
            <a:r>
              <a:rPr lang="fr-CH" sz="2700" b="0" dirty="0" err="1" smtClean="0">
                <a:solidFill>
                  <a:schemeClr val="tx1"/>
                </a:solidFill>
              </a:rPr>
              <a:t>estado</a:t>
            </a:r>
            <a:r>
              <a:rPr lang="fr-CH" sz="2700" b="0" dirty="0" smtClean="0">
                <a:solidFill>
                  <a:schemeClr val="tx1"/>
                </a:solidFill>
              </a:rPr>
              <a:t> </a:t>
            </a:r>
            <a:r>
              <a:rPr lang="fr-CH" sz="2700" b="0" dirty="0" err="1" smtClean="0">
                <a:solidFill>
                  <a:schemeClr val="tx1"/>
                </a:solidFill>
              </a:rPr>
              <a:t>del</a:t>
            </a:r>
            <a:r>
              <a:rPr lang="fr-CH" sz="2700" b="0" dirty="0" smtClean="0">
                <a:solidFill>
                  <a:schemeClr val="tx1"/>
                </a:solidFill>
              </a:rPr>
              <a:t> la </a:t>
            </a:r>
            <a:r>
              <a:rPr lang="fr-CH" sz="2700" b="0" dirty="0" err="1" smtClean="0">
                <a:solidFill>
                  <a:schemeClr val="tx1"/>
                </a:solidFill>
              </a:rPr>
              <a:t>implementación</a:t>
            </a:r>
            <a:r>
              <a:rPr lang="fr-CH" sz="2700" b="0" dirty="0" smtClean="0">
                <a:solidFill>
                  <a:schemeClr val="tx1"/>
                </a:solidFill>
              </a:rPr>
              <a:t> </a:t>
            </a:r>
            <a:r>
              <a:rPr lang="fr-CH" sz="2700" b="0" dirty="0" err="1" smtClean="0">
                <a:solidFill>
                  <a:schemeClr val="tx1"/>
                </a:solidFill>
              </a:rPr>
              <a:t>nacional</a:t>
            </a:r>
            <a:r>
              <a:rPr lang="fr-CH" sz="2700" b="0" dirty="0" smtClean="0">
                <a:solidFill>
                  <a:schemeClr val="tx1"/>
                </a:solidFill>
              </a:rPr>
              <a:t> </a:t>
            </a:r>
            <a:r>
              <a:rPr lang="fr-CH" sz="2700" b="0" dirty="0" err="1" smtClean="0">
                <a:solidFill>
                  <a:schemeClr val="tx1"/>
                </a:solidFill>
              </a:rPr>
              <a:t>del</a:t>
            </a:r>
            <a:r>
              <a:rPr lang="fr-CH" sz="2700" b="0" dirty="0" smtClean="0">
                <a:solidFill>
                  <a:schemeClr val="tx1"/>
                </a:solidFill>
              </a:rPr>
              <a:t> WIGOS, </a:t>
            </a:r>
            <a:r>
              <a:rPr lang="fr-CH" sz="2700" b="0" dirty="0" err="1" smtClean="0">
                <a:solidFill>
                  <a:schemeClr val="tx1"/>
                </a:solidFill>
              </a:rPr>
              <a:t>tomando</a:t>
            </a:r>
            <a:r>
              <a:rPr lang="fr-CH" sz="2700" b="0" dirty="0" smtClean="0">
                <a:solidFill>
                  <a:schemeClr val="tx1"/>
                </a:solidFill>
              </a:rPr>
              <a:t> </a:t>
            </a:r>
            <a:r>
              <a:rPr lang="fr-CH" sz="2700" b="0" dirty="0" err="1" smtClean="0">
                <a:solidFill>
                  <a:schemeClr val="tx1"/>
                </a:solidFill>
              </a:rPr>
              <a:t>como</a:t>
            </a:r>
            <a:r>
              <a:rPr lang="fr-CH" sz="2700" b="0" dirty="0" smtClean="0">
                <a:solidFill>
                  <a:schemeClr val="tx1"/>
                </a:solidFill>
              </a:rPr>
              <a:t> </a:t>
            </a:r>
            <a:r>
              <a:rPr lang="fr-CH" sz="2700" b="0" dirty="0" err="1" smtClean="0">
                <a:solidFill>
                  <a:schemeClr val="tx1"/>
                </a:solidFill>
              </a:rPr>
              <a:t>referencia</a:t>
            </a:r>
            <a:r>
              <a:rPr lang="fr-CH" sz="2700" b="0" dirty="0" smtClean="0">
                <a:solidFill>
                  <a:schemeClr val="tx1"/>
                </a:solidFill>
              </a:rPr>
              <a:t> las </a:t>
            </a:r>
            <a:r>
              <a:rPr lang="fr-CH" sz="2700" b="0" dirty="0" err="1" smtClean="0">
                <a:solidFill>
                  <a:schemeClr val="tx1"/>
                </a:solidFill>
              </a:rPr>
              <a:t>guias</a:t>
            </a:r>
            <a:r>
              <a:rPr lang="fr-CH" sz="2700" b="0" dirty="0" smtClean="0">
                <a:solidFill>
                  <a:schemeClr val="tx1"/>
                </a:solidFill>
              </a:rPr>
              <a:t> </a:t>
            </a:r>
            <a:r>
              <a:rPr lang="fr-CH" sz="2700" b="0" dirty="0" err="1" smtClean="0">
                <a:solidFill>
                  <a:schemeClr val="tx1"/>
                </a:solidFill>
              </a:rPr>
              <a:t>del</a:t>
            </a:r>
            <a:r>
              <a:rPr lang="fr-CH" sz="2700" b="0" dirty="0" smtClean="0">
                <a:solidFill>
                  <a:schemeClr val="tx1"/>
                </a:solidFill>
              </a:rPr>
              <a:t> ICG-WIGOS, WIGOS PO y </a:t>
            </a:r>
            <a:r>
              <a:rPr lang="fr-CH" sz="2700" b="0" dirty="0" err="1" smtClean="0">
                <a:solidFill>
                  <a:schemeClr val="tx1"/>
                </a:solidFill>
              </a:rPr>
              <a:t>secretariado</a:t>
            </a:r>
            <a:r>
              <a:rPr lang="fr-CH" sz="2700" b="0" dirty="0" smtClean="0">
                <a:solidFill>
                  <a:schemeClr val="tx1"/>
                </a:solidFill>
              </a:rPr>
              <a:t> de la OMM</a:t>
            </a:r>
            <a:endParaRPr lang="en-US" sz="2700" b="0" dirty="0" smtClean="0">
              <a:solidFill>
                <a:schemeClr val="tx1"/>
              </a:solidFill>
            </a:endParaRPr>
          </a:p>
          <a:p>
            <a:pPr>
              <a:buFont typeface="+mj-lt"/>
              <a:buAutoNum type="arabicPeriod"/>
            </a:pPr>
            <a:r>
              <a:rPr lang="en-US" sz="2700" b="0" dirty="0" err="1" smtClean="0">
                <a:solidFill>
                  <a:schemeClr val="tx1"/>
                </a:solidFill>
              </a:rPr>
              <a:t>Informar</a:t>
            </a:r>
            <a:r>
              <a:rPr lang="en-US" sz="2700" b="0" dirty="0" smtClean="0">
                <a:solidFill>
                  <a:schemeClr val="tx1"/>
                </a:solidFill>
              </a:rPr>
              <a:t> al WIGOS PO </a:t>
            </a:r>
            <a:r>
              <a:rPr lang="en-US" sz="2700" b="0" dirty="0" err="1" smtClean="0">
                <a:solidFill>
                  <a:schemeClr val="tx1"/>
                </a:solidFill>
              </a:rPr>
              <a:t>sobre</a:t>
            </a:r>
            <a:r>
              <a:rPr lang="en-US" sz="2700" b="0" dirty="0" smtClean="0">
                <a:solidFill>
                  <a:schemeClr val="tx1"/>
                </a:solidFill>
              </a:rPr>
              <a:t> </a:t>
            </a:r>
            <a:r>
              <a:rPr lang="en-US" sz="2700" b="0" dirty="0" err="1" smtClean="0">
                <a:solidFill>
                  <a:schemeClr val="tx1"/>
                </a:solidFill>
              </a:rPr>
              <a:t>temas</a:t>
            </a:r>
            <a:r>
              <a:rPr lang="en-US" sz="2700" b="0" dirty="0" smtClean="0">
                <a:solidFill>
                  <a:schemeClr val="tx1"/>
                </a:solidFill>
              </a:rPr>
              <a:t> </a:t>
            </a:r>
            <a:r>
              <a:rPr lang="en-US" sz="2700" b="0" dirty="0" err="1" smtClean="0">
                <a:solidFill>
                  <a:schemeClr val="tx1"/>
                </a:solidFill>
              </a:rPr>
              <a:t>relacionados</a:t>
            </a:r>
            <a:r>
              <a:rPr lang="en-US" sz="2700" b="0" dirty="0" smtClean="0">
                <a:solidFill>
                  <a:schemeClr val="tx1"/>
                </a:solidFill>
              </a:rPr>
              <a:t> con la </a:t>
            </a:r>
            <a:r>
              <a:rPr lang="en-US" sz="2700" b="0" dirty="0" err="1" smtClean="0">
                <a:solidFill>
                  <a:schemeClr val="tx1"/>
                </a:solidFill>
              </a:rPr>
              <a:t>implementación</a:t>
            </a:r>
            <a:r>
              <a:rPr lang="en-US" sz="2700" b="0" dirty="0" smtClean="0">
                <a:solidFill>
                  <a:schemeClr val="tx1"/>
                </a:solidFill>
              </a:rPr>
              <a:t> de WIGOS y </a:t>
            </a:r>
            <a:r>
              <a:rPr lang="en-US" sz="2700" b="0" dirty="0" err="1" smtClean="0">
                <a:solidFill>
                  <a:schemeClr val="tx1"/>
                </a:solidFill>
              </a:rPr>
              <a:t>buscar</a:t>
            </a:r>
            <a:r>
              <a:rPr lang="en-US" sz="2700" b="0" dirty="0" smtClean="0">
                <a:solidFill>
                  <a:schemeClr val="tx1"/>
                </a:solidFill>
              </a:rPr>
              <a:t> </a:t>
            </a:r>
            <a:r>
              <a:rPr lang="en-US" sz="2700" b="0" dirty="0" err="1" smtClean="0">
                <a:solidFill>
                  <a:schemeClr val="tx1"/>
                </a:solidFill>
              </a:rPr>
              <a:t>su</a:t>
            </a:r>
            <a:r>
              <a:rPr lang="en-US" sz="2700" b="0" dirty="0" smtClean="0">
                <a:solidFill>
                  <a:schemeClr val="tx1"/>
                </a:solidFill>
              </a:rPr>
              <a:t> </a:t>
            </a:r>
            <a:r>
              <a:rPr lang="en-US" sz="2700" b="0" dirty="0" err="1" smtClean="0">
                <a:solidFill>
                  <a:schemeClr val="tx1"/>
                </a:solidFill>
              </a:rPr>
              <a:t>apoyo</a:t>
            </a:r>
            <a:r>
              <a:rPr lang="en-US" sz="2700" b="0" dirty="0" smtClean="0">
                <a:solidFill>
                  <a:schemeClr val="tx1"/>
                </a:solidFill>
              </a:rPr>
              <a:t>.</a:t>
            </a:r>
          </a:p>
          <a:p>
            <a:pPr>
              <a:buFont typeface="+mj-lt"/>
              <a:buAutoNum type="arabicPeriod"/>
            </a:pPr>
            <a:r>
              <a:rPr lang="fr-CH" sz="2700" b="0" dirty="0" err="1" smtClean="0">
                <a:solidFill>
                  <a:schemeClr val="tx1"/>
                </a:solidFill>
              </a:rPr>
              <a:t>Formación</a:t>
            </a:r>
            <a:r>
              <a:rPr lang="fr-CH" sz="2700" b="0" dirty="0" smtClean="0">
                <a:solidFill>
                  <a:schemeClr val="tx1"/>
                </a:solidFill>
              </a:rPr>
              <a:t>: </a:t>
            </a:r>
            <a:r>
              <a:rPr lang="fr-CH" sz="2700" b="0" dirty="0" err="1" smtClean="0">
                <a:solidFill>
                  <a:schemeClr val="tx1"/>
                </a:solidFill>
              </a:rPr>
              <a:t>Identificar</a:t>
            </a:r>
            <a:r>
              <a:rPr lang="fr-CH" sz="2700" b="0" dirty="0" smtClean="0">
                <a:solidFill>
                  <a:schemeClr val="tx1"/>
                </a:solidFill>
              </a:rPr>
              <a:t> </a:t>
            </a:r>
            <a:r>
              <a:rPr lang="fr-CH" sz="2700" b="0" dirty="0" err="1" smtClean="0">
                <a:solidFill>
                  <a:schemeClr val="tx1"/>
                </a:solidFill>
              </a:rPr>
              <a:t>necesidades</a:t>
            </a:r>
            <a:r>
              <a:rPr lang="fr-CH" sz="2700" b="0" dirty="0" smtClean="0">
                <a:solidFill>
                  <a:schemeClr val="tx1"/>
                </a:solidFill>
              </a:rPr>
              <a:t>. </a:t>
            </a:r>
            <a:r>
              <a:rPr lang="fr-CH" sz="2700" b="0" dirty="0" err="1" smtClean="0">
                <a:solidFill>
                  <a:schemeClr val="tx1"/>
                </a:solidFill>
              </a:rPr>
              <a:t>Participar</a:t>
            </a:r>
            <a:r>
              <a:rPr lang="fr-CH" sz="2700" b="0" dirty="0" smtClean="0">
                <a:solidFill>
                  <a:schemeClr val="tx1"/>
                </a:solidFill>
              </a:rPr>
              <a:t> en la </a:t>
            </a:r>
            <a:r>
              <a:rPr lang="fr-CH" sz="2700" b="0" dirty="0" err="1" smtClean="0">
                <a:solidFill>
                  <a:schemeClr val="tx1"/>
                </a:solidFill>
              </a:rPr>
              <a:t>reuniones</a:t>
            </a:r>
            <a:r>
              <a:rPr lang="fr-CH" sz="2700" b="0" dirty="0" smtClean="0">
                <a:solidFill>
                  <a:schemeClr val="tx1"/>
                </a:solidFill>
              </a:rPr>
              <a:t> de la OMM con su </a:t>
            </a:r>
            <a:r>
              <a:rPr lang="fr-CH" sz="2700" b="0" dirty="0" err="1" smtClean="0">
                <a:solidFill>
                  <a:schemeClr val="tx1"/>
                </a:solidFill>
              </a:rPr>
              <a:t>capacidad</a:t>
            </a:r>
            <a:r>
              <a:rPr lang="fr-CH" sz="2700" b="0" dirty="0" smtClean="0">
                <a:solidFill>
                  <a:schemeClr val="tx1"/>
                </a:solidFill>
              </a:rPr>
              <a:t> de «</a:t>
            </a:r>
            <a:r>
              <a:rPr lang="fr-CH" sz="2700" b="0" dirty="0" err="1" smtClean="0">
                <a:solidFill>
                  <a:schemeClr val="tx1"/>
                </a:solidFill>
              </a:rPr>
              <a:t>reportero</a:t>
            </a:r>
            <a:r>
              <a:rPr lang="fr-CH" sz="2700" b="0" dirty="0" smtClean="0">
                <a:solidFill>
                  <a:schemeClr val="tx1"/>
                </a:solidFill>
              </a:rPr>
              <a:t>» </a:t>
            </a:r>
            <a:r>
              <a:rPr lang="fr-CH" sz="2700" b="0" dirty="0" err="1" smtClean="0">
                <a:solidFill>
                  <a:schemeClr val="tx1"/>
                </a:solidFill>
              </a:rPr>
              <a:t>nacional</a:t>
            </a:r>
            <a:r>
              <a:rPr lang="fr-CH" sz="2700" b="0" dirty="0" smtClean="0">
                <a:solidFill>
                  <a:schemeClr val="tx1"/>
                </a:solidFill>
              </a:rPr>
              <a:t>.</a:t>
            </a:r>
            <a:endParaRPr lang="en-US" sz="2700" b="0" dirty="0" smtClean="0">
              <a:solidFill>
                <a:schemeClr val="tx1"/>
              </a:solidFill>
            </a:endParaRPr>
          </a:p>
          <a:p>
            <a:pPr marL="0" indent="0"/>
            <a:endParaRPr lang="en-US" altLang="en-US" sz="2700" b="0" kern="0" dirty="0" smtClean="0">
              <a:solidFill>
                <a:schemeClr val="tx1"/>
              </a:solidFill>
              <a:latin typeface="Arial" charset="0"/>
              <a:sym typeface="Helvetica Neue"/>
            </a:endParaRPr>
          </a:p>
        </p:txBody>
      </p:sp>
    </p:spTree>
    <p:extLst>
      <p:ext uri="{BB962C8B-B14F-4D97-AF65-F5344CB8AC3E}">
        <p14:creationId xmlns:p14="http://schemas.microsoft.com/office/powerpoint/2010/main" val="219946469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idx="4294967295"/>
          </p:nvPr>
        </p:nvSpPr>
        <p:spPr>
          <a:xfrm>
            <a:off x="250825" y="260574"/>
            <a:ext cx="8713788" cy="792162"/>
          </a:xfrm>
        </p:spPr>
        <p:txBody>
          <a:bodyPr>
            <a:normAutofit/>
          </a:bodyPr>
          <a:lstStyle/>
          <a:p>
            <a:pPr eaLnBrk="1" hangingPunct="1"/>
            <a:r>
              <a:rPr lang="en-US" altLang="en-US" sz="3600" b="1" dirty="0" smtClean="0">
                <a:solidFill>
                  <a:srgbClr val="000099"/>
                </a:solidFill>
                <a:latin typeface="Arial" panose="020B0604020202020204" pitchFamily="34" charset="0"/>
                <a:cs typeface="Arial" panose="020B0604020202020204" pitchFamily="34" charset="0"/>
              </a:rPr>
              <a:t>Punto focal N-OSCAR/Surf  (TORs)</a:t>
            </a:r>
            <a:endParaRPr lang="en-AU" altLang="en-US" sz="3600" b="1"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107950" y="1125115"/>
            <a:ext cx="8856663" cy="5256213"/>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pPr>
              <a:buAutoNum type="arabicPeriod"/>
            </a:pPr>
            <a:r>
              <a:rPr lang="en-US" sz="2800" b="0" dirty="0" smtClean="0">
                <a:solidFill>
                  <a:schemeClr val="tx1"/>
                </a:solidFill>
              </a:rPr>
              <a:t>Enlace con el PF de WIGOS del </a:t>
            </a:r>
            <a:r>
              <a:rPr lang="en-US" sz="2800" b="0" dirty="0" err="1" smtClean="0">
                <a:solidFill>
                  <a:schemeClr val="tx1"/>
                </a:solidFill>
              </a:rPr>
              <a:t>país</a:t>
            </a:r>
            <a:r>
              <a:rPr lang="en-US" sz="2800" b="0" dirty="0" smtClean="0">
                <a:solidFill>
                  <a:schemeClr val="tx1"/>
                </a:solidFill>
              </a:rPr>
              <a:t> para </a:t>
            </a:r>
            <a:r>
              <a:rPr lang="en-US" sz="2800" b="0" dirty="0" err="1" smtClean="0">
                <a:solidFill>
                  <a:schemeClr val="tx1"/>
                </a:solidFill>
              </a:rPr>
              <a:t>asegurar</a:t>
            </a:r>
            <a:r>
              <a:rPr lang="en-US" sz="2800" b="0" dirty="0" smtClean="0">
                <a:solidFill>
                  <a:schemeClr val="tx1"/>
                </a:solidFill>
              </a:rPr>
              <a:t> que </a:t>
            </a:r>
            <a:r>
              <a:rPr lang="en-US" sz="2800" b="0" dirty="0" err="1" smtClean="0">
                <a:solidFill>
                  <a:schemeClr val="tx1"/>
                </a:solidFill>
              </a:rPr>
              <a:t>todos</a:t>
            </a:r>
            <a:r>
              <a:rPr lang="en-US" sz="2800" b="0" dirty="0" smtClean="0">
                <a:solidFill>
                  <a:schemeClr val="tx1"/>
                </a:solidFill>
              </a:rPr>
              <a:t> </a:t>
            </a:r>
            <a:r>
              <a:rPr lang="en-US" sz="2800" b="0" dirty="0" err="1" smtClean="0">
                <a:solidFill>
                  <a:schemeClr val="tx1"/>
                </a:solidFill>
              </a:rPr>
              <a:t>los</a:t>
            </a:r>
            <a:r>
              <a:rPr lang="en-US" sz="2800" b="0" dirty="0" smtClean="0">
                <a:solidFill>
                  <a:schemeClr val="tx1"/>
                </a:solidFill>
              </a:rPr>
              <a:t> </a:t>
            </a:r>
            <a:r>
              <a:rPr lang="en-US" sz="2800" b="0" dirty="0" err="1" smtClean="0">
                <a:solidFill>
                  <a:schemeClr val="tx1"/>
                </a:solidFill>
              </a:rPr>
              <a:t>operadores</a:t>
            </a:r>
            <a:r>
              <a:rPr lang="en-US" sz="2800" b="0" dirty="0" smtClean="0">
                <a:solidFill>
                  <a:schemeClr val="tx1"/>
                </a:solidFill>
              </a:rPr>
              <a:t> de </a:t>
            </a:r>
            <a:r>
              <a:rPr lang="en-US" sz="2800" b="0" dirty="0" err="1" smtClean="0">
                <a:solidFill>
                  <a:schemeClr val="tx1"/>
                </a:solidFill>
              </a:rPr>
              <a:t>los</a:t>
            </a:r>
            <a:r>
              <a:rPr lang="en-US" sz="2800" b="0" dirty="0" smtClean="0">
                <a:solidFill>
                  <a:schemeClr val="tx1"/>
                </a:solidFill>
              </a:rPr>
              <a:t> </a:t>
            </a:r>
            <a:r>
              <a:rPr lang="en-US" sz="2800" b="0" dirty="0" err="1" smtClean="0">
                <a:solidFill>
                  <a:schemeClr val="tx1"/>
                </a:solidFill>
              </a:rPr>
              <a:t>sistemas</a:t>
            </a:r>
            <a:r>
              <a:rPr lang="en-US" sz="2800" b="0" dirty="0" smtClean="0">
                <a:solidFill>
                  <a:schemeClr val="tx1"/>
                </a:solidFill>
              </a:rPr>
              <a:t> de </a:t>
            </a:r>
            <a:r>
              <a:rPr lang="en-US" sz="2800" b="0" dirty="0" err="1" smtClean="0">
                <a:solidFill>
                  <a:schemeClr val="tx1"/>
                </a:solidFill>
              </a:rPr>
              <a:t>observación</a:t>
            </a:r>
            <a:r>
              <a:rPr lang="en-US" sz="2800" b="0" dirty="0" smtClean="0">
                <a:solidFill>
                  <a:schemeClr val="tx1"/>
                </a:solidFill>
              </a:rPr>
              <a:t> </a:t>
            </a:r>
            <a:r>
              <a:rPr lang="en-US" sz="2800" b="0" dirty="0" err="1" smtClean="0">
                <a:solidFill>
                  <a:schemeClr val="tx1"/>
                </a:solidFill>
              </a:rPr>
              <a:t>en</a:t>
            </a:r>
            <a:r>
              <a:rPr lang="en-US" sz="2800" b="0" dirty="0" smtClean="0">
                <a:solidFill>
                  <a:schemeClr val="tx1"/>
                </a:solidFill>
              </a:rPr>
              <a:t> el </a:t>
            </a:r>
            <a:r>
              <a:rPr lang="en-US" sz="2800" b="0" dirty="0" err="1" smtClean="0">
                <a:solidFill>
                  <a:schemeClr val="tx1"/>
                </a:solidFill>
              </a:rPr>
              <a:t>territorio</a:t>
            </a:r>
            <a:r>
              <a:rPr lang="en-US" sz="2800" b="0" dirty="0" smtClean="0">
                <a:solidFill>
                  <a:schemeClr val="tx1"/>
                </a:solidFill>
              </a:rPr>
              <a:t> </a:t>
            </a:r>
            <a:r>
              <a:rPr lang="en-US" sz="2800" b="0" dirty="0" err="1" smtClean="0">
                <a:solidFill>
                  <a:schemeClr val="tx1"/>
                </a:solidFill>
              </a:rPr>
              <a:t>utilizan</a:t>
            </a:r>
            <a:r>
              <a:rPr lang="en-US" sz="2800" b="0" dirty="0" smtClean="0">
                <a:solidFill>
                  <a:schemeClr val="tx1"/>
                </a:solidFill>
              </a:rPr>
              <a:t> OSCAR.</a:t>
            </a:r>
          </a:p>
          <a:p>
            <a:r>
              <a:rPr lang="en-US" sz="2800" b="0" dirty="0" smtClean="0">
                <a:solidFill>
                  <a:schemeClr val="tx1"/>
                </a:solidFill>
              </a:rPr>
              <a:t>2</a:t>
            </a:r>
            <a:r>
              <a:rPr lang="en-US" sz="2800" b="0" dirty="0">
                <a:solidFill>
                  <a:schemeClr val="tx1"/>
                </a:solidFill>
              </a:rPr>
              <a:t>. </a:t>
            </a:r>
            <a:r>
              <a:rPr lang="en-US" sz="2800" b="0" dirty="0" err="1" smtClean="0">
                <a:solidFill>
                  <a:schemeClr val="tx1"/>
                </a:solidFill>
              </a:rPr>
              <a:t>Coordinar</a:t>
            </a:r>
            <a:r>
              <a:rPr lang="en-US" sz="2800" b="0" dirty="0" smtClean="0">
                <a:solidFill>
                  <a:schemeClr val="tx1"/>
                </a:solidFill>
              </a:rPr>
              <a:t> la </a:t>
            </a:r>
            <a:r>
              <a:rPr lang="en-US" sz="2800" b="0" dirty="0" err="1" smtClean="0">
                <a:solidFill>
                  <a:schemeClr val="tx1"/>
                </a:solidFill>
              </a:rPr>
              <a:t>creación</a:t>
            </a:r>
            <a:r>
              <a:rPr lang="en-US" sz="2800" b="0" dirty="0" smtClean="0">
                <a:solidFill>
                  <a:schemeClr val="tx1"/>
                </a:solidFill>
              </a:rPr>
              <a:t> de la </a:t>
            </a:r>
            <a:r>
              <a:rPr lang="en-US" sz="2800" b="0" dirty="0" err="1" smtClean="0">
                <a:solidFill>
                  <a:schemeClr val="tx1"/>
                </a:solidFill>
              </a:rPr>
              <a:t>cuenta</a:t>
            </a:r>
            <a:r>
              <a:rPr lang="en-US" sz="2800" b="0" dirty="0" smtClean="0">
                <a:solidFill>
                  <a:schemeClr val="tx1"/>
                </a:solidFill>
              </a:rPr>
              <a:t> de </a:t>
            </a:r>
            <a:r>
              <a:rPr lang="en-US" sz="2800" b="0" dirty="0" err="1" smtClean="0">
                <a:solidFill>
                  <a:schemeClr val="tx1"/>
                </a:solidFill>
              </a:rPr>
              <a:t>usuario</a:t>
            </a:r>
            <a:r>
              <a:rPr lang="en-US" sz="2800" b="0" dirty="0" smtClean="0">
                <a:solidFill>
                  <a:schemeClr val="tx1"/>
                </a:solidFill>
              </a:rPr>
              <a:t> </a:t>
            </a:r>
            <a:r>
              <a:rPr lang="en-US" sz="2800" b="0" dirty="0" err="1" smtClean="0">
                <a:solidFill>
                  <a:schemeClr val="tx1"/>
                </a:solidFill>
              </a:rPr>
              <a:t>en</a:t>
            </a:r>
            <a:r>
              <a:rPr lang="en-US" sz="2800" b="0" dirty="0" smtClean="0">
                <a:solidFill>
                  <a:schemeClr val="tx1"/>
                </a:solidFill>
              </a:rPr>
              <a:t> OSCAR para </a:t>
            </a:r>
            <a:r>
              <a:rPr lang="en-US" sz="2800" b="0" dirty="0" err="1" smtClean="0">
                <a:solidFill>
                  <a:schemeClr val="tx1"/>
                </a:solidFill>
              </a:rPr>
              <a:t>los</a:t>
            </a:r>
            <a:r>
              <a:rPr lang="en-US" sz="2800" b="0" dirty="0" smtClean="0">
                <a:solidFill>
                  <a:schemeClr val="tx1"/>
                </a:solidFill>
              </a:rPr>
              <a:t> </a:t>
            </a:r>
            <a:r>
              <a:rPr lang="en-US" sz="2800" b="0" dirty="0" err="1" smtClean="0">
                <a:solidFill>
                  <a:schemeClr val="tx1"/>
                </a:solidFill>
              </a:rPr>
              <a:t>usuarios</a:t>
            </a:r>
            <a:r>
              <a:rPr lang="en-US" sz="2800" b="0" dirty="0" smtClean="0">
                <a:solidFill>
                  <a:schemeClr val="tx1"/>
                </a:solidFill>
              </a:rPr>
              <a:t> </a:t>
            </a:r>
            <a:r>
              <a:rPr lang="en-US" sz="2800" b="0" dirty="0" err="1" smtClean="0">
                <a:solidFill>
                  <a:schemeClr val="tx1"/>
                </a:solidFill>
              </a:rPr>
              <a:t>acreditados</a:t>
            </a:r>
            <a:r>
              <a:rPr lang="en-US" sz="2800" b="0" dirty="0" smtClean="0">
                <a:solidFill>
                  <a:schemeClr val="tx1"/>
                </a:solidFill>
              </a:rPr>
              <a:t>, y la </a:t>
            </a:r>
            <a:r>
              <a:rPr lang="en-US" sz="2800" b="0" dirty="0" err="1" smtClean="0">
                <a:solidFill>
                  <a:schemeClr val="tx1"/>
                </a:solidFill>
              </a:rPr>
              <a:t>gestión</a:t>
            </a:r>
            <a:r>
              <a:rPr lang="en-US" sz="2800" b="0" dirty="0" smtClean="0">
                <a:solidFill>
                  <a:schemeClr val="tx1"/>
                </a:solidFill>
              </a:rPr>
              <a:t> de </a:t>
            </a:r>
            <a:r>
              <a:rPr lang="en-US" sz="2800" b="0" dirty="0" err="1" smtClean="0">
                <a:solidFill>
                  <a:schemeClr val="tx1"/>
                </a:solidFill>
              </a:rPr>
              <a:t>los</a:t>
            </a:r>
            <a:r>
              <a:rPr lang="en-US" sz="2800" b="0" dirty="0" smtClean="0">
                <a:solidFill>
                  <a:schemeClr val="tx1"/>
                </a:solidFill>
              </a:rPr>
              <a:t> </a:t>
            </a:r>
            <a:r>
              <a:rPr lang="en-US" sz="2800" b="0" dirty="0" err="1" smtClean="0">
                <a:solidFill>
                  <a:schemeClr val="tx1"/>
                </a:solidFill>
              </a:rPr>
              <a:t>metadatos</a:t>
            </a:r>
            <a:r>
              <a:rPr lang="en-US" sz="2800" b="0" dirty="0" smtClean="0">
                <a:solidFill>
                  <a:schemeClr val="tx1"/>
                </a:solidFill>
              </a:rPr>
              <a:t> </a:t>
            </a:r>
            <a:r>
              <a:rPr lang="en-US" sz="2800" b="0" dirty="0" err="1" smtClean="0">
                <a:solidFill>
                  <a:schemeClr val="tx1"/>
                </a:solidFill>
              </a:rPr>
              <a:t>en</a:t>
            </a:r>
            <a:r>
              <a:rPr lang="en-US" sz="2800" b="0" dirty="0" smtClean="0">
                <a:solidFill>
                  <a:schemeClr val="tx1"/>
                </a:solidFill>
              </a:rPr>
              <a:t> OSCAR</a:t>
            </a:r>
          </a:p>
          <a:p>
            <a:r>
              <a:rPr lang="en-US" sz="2800" b="0" dirty="0" smtClean="0">
                <a:solidFill>
                  <a:schemeClr val="tx1"/>
                </a:solidFill>
              </a:rPr>
              <a:t>3</a:t>
            </a:r>
            <a:r>
              <a:rPr lang="en-US" sz="2800" b="0" dirty="0">
                <a:solidFill>
                  <a:schemeClr val="tx1"/>
                </a:solidFill>
              </a:rPr>
              <a:t>. </a:t>
            </a:r>
            <a:r>
              <a:rPr lang="en-US" sz="2800" b="0" dirty="0" err="1" smtClean="0">
                <a:solidFill>
                  <a:schemeClr val="tx1"/>
                </a:solidFill>
              </a:rPr>
              <a:t>Promover</a:t>
            </a:r>
            <a:r>
              <a:rPr lang="en-US" sz="2800" b="0" dirty="0" smtClean="0">
                <a:solidFill>
                  <a:schemeClr val="tx1"/>
                </a:solidFill>
              </a:rPr>
              <a:t> las </a:t>
            </a:r>
            <a:r>
              <a:rPr lang="en-US" sz="2800" b="0" dirty="0" err="1" smtClean="0">
                <a:solidFill>
                  <a:schemeClr val="tx1"/>
                </a:solidFill>
              </a:rPr>
              <a:t>regulaciones</a:t>
            </a:r>
            <a:r>
              <a:rPr lang="en-US" sz="2800" b="0" dirty="0" smtClean="0">
                <a:solidFill>
                  <a:schemeClr val="tx1"/>
                </a:solidFill>
              </a:rPr>
              <a:t> </a:t>
            </a:r>
            <a:r>
              <a:rPr lang="en-US" sz="2800" b="0" dirty="0" err="1" smtClean="0">
                <a:solidFill>
                  <a:schemeClr val="tx1"/>
                </a:solidFill>
              </a:rPr>
              <a:t>tecnicas</a:t>
            </a:r>
            <a:r>
              <a:rPr lang="en-US" sz="2800" b="0" dirty="0" smtClean="0">
                <a:solidFill>
                  <a:schemeClr val="tx1"/>
                </a:solidFill>
              </a:rPr>
              <a:t> </a:t>
            </a:r>
            <a:r>
              <a:rPr lang="en-US" sz="2800" b="0" dirty="0" err="1" smtClean="0">
                <a:solidFill>
                  <a:schemeClr val="tx1"/>
                </a:solidFill>
              </a:rPr>
              <a:t>relevantes</a:t>
            </a:r>
            <a:r>
              <a:rPr lang="en-US" sz="2800" b="0" dirty="0" smtClean="0">
                <a:solidFill>
                  <a:schemeClr val="tx1"/>
                </a:solidFill>
              </a:rPr>
              <a:t> a OSCAR. </a:t>
            </a:r>
            <a:r>
              <a:rPr lang="en-US" sz="2800" b="0" dirty="0" err="1" smtClean="0">
                <a:solidFill>
                  <a:schemeClr val="tx1"/>
                </a:solidFill>
              </a:rPr>
              <a:t>Así</a:t>
            </a:r>
            <a:r>
              <a:rPr lang="en-US" sz="2800" b="0" dirty="0" smtClean="0">
                <a:solidFill>
                  <a:schemeClr val="tx1"/>
                </a:solidFill>
              </a:rPr>
              <a:t> </a:t>
            </a:r>
            <a:r>
              <a:rPr lang="en-US" sz="2800" b="0" dirty="0" err="1" smtClean="0">
                <a:solidFill>
                  <a:schemeClr val="tx1"/>
                </a:solidFill>
              </a:rPr>
              <a:t>como</a:t>
            </a:r>
            <a:r>
              <a:rPr lang="en-US" sz="2800" b="0" dirty="0" smtClean="0">
                <a:solidFill>
                  <a:schemeClr val="tx1"/>
                </a:solidFill>
              </a:rPr>
              <a:t> las </a:t>
            </a:r>
            <a:r>
              <a:rPr lang="en-US" sz="2800" b="0" dirty="0" err="1" smtClean="0">
                <a:solidFill>
                  <a:schemeClr val="tx1"/>
                </a:solidFill>
              </a:rPr>
              <a:t>guías</a:t>
            </a:r>
            <a:r>
              <a:rPr lang="en-US" sz="2800" b="0" dirty="0" smtClean="0">
                <a:solidFill>
                  <a:schemeClr val="tx1"/>
                </a:solidFill>
              </a:rPr>
              <a:t> y </a:t>
            </a:r>
            <a:r>
              <a:rPr lang="en-US" sz="2800" b="0" dirty="0" err="1" smtClean="0">
                <a:solidFill>
                  <a:schemeClr val="tx1"/>
                </a:solidFill>
              </a:rPr>
              <a:t>materiales</a:t>
            </a:r>
            <a:r>
              <a:rPr lang="en-US" sz="2800" b="0" dirty="0" smtClean="0">
                <a:solidFill>
                  <a:schemeClr val="tx1"/>
                </a:solidFill>
              </a:rPr>
              <a:t> de </a:t>
            </a:r>
            <a:r>
              <a:rPr lang="en-US" sz="2800" b="0" dirty="0" err="1" smtClean="0">
                <a:solidFill>
                  <a:schemeClr val="tx1"/>
                </a:solidFill>
              </a:rPr>
              <a:t>formación</a:t>
            </a:r>
            <a:r>
              <a:rPr lang="en-US" sz="2800" b="0" dirty="0" smtClean="0">
                <a:solidFill>
                  <a:schemeClr val="tx1"/>
                </a:solidFill>
              </a:rPr>
              <a:t> para un </a:t>
            </a:r>
            <a:r>
              <a:rPr lang="en-US" sz="2800" b="0" dirty="0" err="1" smtClean="0">
                <a:solidFill>
                  <a:schemeClr val="tx1"/>
                </a:solidFill>
              </a:rPr>
              <a:t>adecuado</a:t>
            </a:r>
            <a:r>
              <a:rPr lang="en-US" sz="2800" b="0" dirty="0" smtClean="0">
                <a:solidFill>
                  <a:schemeClr val="tx1"/>
                </a:solidFill>
              </a:rPr>
              <a:t> </a:t>
            </a:r>
            <a:r>
              <a:rPr lang="en-US" sz="2800" b="0" dirty="0" err="1" smtClean="0">
                <a:solidFill>
                  <a:schemeClr val="tx1"/>
                </a:solidFill>
              </a:rPr>
              <a:t>uso</a:t>
            </a:r>
            <a:r>
              <a:rPr lang="en-US" sz="2800" b="0" dirty="0" smtClean="0">
                <a:solidFill>
                  <a:schemeClr val="tx1"/>
                </a:solidFill>
              </a:rPr>
              <a:t> de OSCAR;</a:t>
            </a:r>
            <a:endParaRPr lang="en-US" sz="2800" b="0" dirty="0">
              <a:solidFill>
                <a:schemeClr val="tx1"/>
              </a:solidFill>
            </a:endParaRPr>
          </a:p>
        </p:txBody>
      </p:sp>
    </p:spTree>
    <p:extLst>
      <p:ext uri="{BB962C8B-B14F-4D97-AF65-F5344CB8AC3E}">
        <p14:creationId xmlns:p14="http://schemas.microsoft.com/office/powerpoint/2010/main" val="256848560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idx="4294967295"/>
          </p:nvPr>
        </p:nvSpPr>
        <p:spPr>
          <a:xfrm>
            <a:off x="250825" y="260574"/>
            <a:ext cx="5329287" cy="792162"/>
          </a:xfrm>
        </p:spPr>
        <p:txBody>
          <a:bodyPr>
            <a:normAutofit/>
          </a:bodyPr>
          <a:lstStyle/>
          <a:p>
            <a:pPr eaLnBrk="1" hangingPunct="1"/>
            <a:r>
              <a:rPr lang="en-US" altLang="en-US" sz="3400" b="1" dirty="0" err="1" smtClean="0">
                <a:solidFill>
                  <a:srgbClr val="000099"/>
                </a:solidFill>
                <a:latin typeface="Arial" panose="020B0604020202020204" pitchFamily="34" charset="0"/>
                <a:cs typeface="Arial" panose="020B0604020202020204" pitchFamily="34" charset="0"/>
              </a:rPr>
              <a:t>Papel</a:t>
            </a:r>
            <a:r>
              <a:rPr lang="en-US" altLang="en-US" sz="3400" b="1" dirty="0" smtClean="0">
                <a:solidFill>
                  <a:srgbClr val="000099"/>
                </a:solidFill>
                <a:latin typeface="Arial" panose="020B0604020202020204" pitchFamily="34" charset="0"/>
                <a:cs typeface="Arial" panose="020B0604020202020204" pitchFamily="34" charset="0"/>
              </a:rPr>
              <a:t> de </a:t>
            </a:r>
            <a:r>
              <a:rPr lang="en-US" altLang="en-US" sz="3400" b="1" dirty="0" err="1" smtClean="0">
                <a:solidFill>
                  <a:srgbClr val="000099"/>
                </a:solidFill>
                <a:latin typeface="Arial" panose="020B0604020202020204" pitchFamily="34" charset="0"/>
                <a:cs typeface="Arial" panose="020B0604020202020204" pitchFamily="34" charset="0"/>
              </a:rPr>
              <a:t>los</a:t>
            </a:r>
            <a:r>
              <a:rPr lang="en-US" altLang="en-US" sz="3400" b="1" dirty="0" smtClean="0">
                <a:solidFill>
                  <a:srgbClr val="000099"/>
                </a:solidFill>
                <a:latin typeface="Arial" panose="020B0604020202020204" pitchFamily="34" charset="0"/>
                <a:cs typeface="Arial" panose="020B0604020202020204" pitchFamily="34" charset="0"/>
              </a:rPr>
              <a:t> SMHN’s</a:t>
            </a:r>
            <a:endParaRPr lang="en-AU" altLang="en-US" sz="3400" b="1" dirty="0" smtClean="0">
              <a:solidFill>
                <a:srgbClr val="000099"/>
              </a:solidFill>
              <a:latin typeface="Arial" panose="020B0604020202020204" pitchFamily="34" charset="0"/>
              <a:cs typeface="Arial" panose="020B0604020202020204" pitchFamily="34" charset="0"/>
            </a:endParaRPr>
          </a:p>
        </p:txBody>
      </p:sp>
      <p:sp>
        <p:nvSpPr>
          <p:cNvPr id="23555" name="Rectangle 3"/>
          <p:cNvSpPr>
            <a:spLocks noGrp="1"/>
          </p:cNvSpPr>
          <p:nvPr>
            <p:ph type="body" idx="4294967295"/>
          </p:nvPr>
        </p:nvSpPr>
        <p:spPr>
          <a:xfrm>
            <a:off x="35496" y="1412776"/>
            <a:ext cx="8928546" cy="4824536"/>
          </a:xfrm>
        </p:spPr>
        <p:txBody>
          <a:bodyPr>
            <a:normAutofit/>
          </a:bodyPr>
          <a:lstStyle/>
          <a:p>
            <a:pPr>
              <a:lnSpc>
                <a:spcPct val="90000"/>
              </a:lnSpc>
            </a:pPr>
            <a:r>
              <a:rPr lang="es-ES" altLang="en-US" sz="2800" dirty="0" smtClean="0">
                <a:latin typeface="Arial" panose="020B0604020202020204" pitchFamily="34" charset="0"/>
                <a:cs typeface="Arial" panose="020B0604020202020204" pitchFamily="34" charset="0"/>
              </a:rPr>
              <a:t>Integrador a nivel nacional de la </a:t>
            </a:r>
          </a:p>
          <a:p>
            <a:pPr marL="0" indent="0" eaLnBrk="1" hangingPunct="1">
              <a:lnSpc>
                <a:spcPct val="90000"/>
              </a:lnSpc>
              <a:buNone/>
            </a:pPr>
            <a:r>
              <a:rPr lang="es-ES" altLang="en-US" sz="2800" dirty="0" smtClean="0">
                <a:latin typeface="Arial" panose="020B0604020202020204" pitchFamily="34" charset="0"/>
                <a:cs typeface="Arial" panose="020B0604020202020204" pitchFamily="34" charset="0"/>
              </a:rPr>
              <a:t>    implementación de WIGOS para:</a:t>
            </a:r>
          </a:p>
          <a:p>
            <a:pPr lvl="1">
              <a:lnSpc>
                <a:spcPct val="90000"/>
              </a:lnSpc>
              <a:buFont typeface="Wingdings" panose="05000000000000000000" pitchFamily="2" charset="2"/>
              <a:buChar char="ü"/>
            </a:pPr>
            <a:r>
              <a:rPr lang="es-ES" altLang="en-US" dirty="0" smtClean="0">
                <a:latin typeface="Arial" panose="020B0604020202020204" pitchFamily="34" charset="0"/>
                <a:cs typeface="Arial" panose="020B0604020202020204" pitchFamily="34" charset="0"/>
              </a:rPr>
              <a:t>Reforzar e </a:t>
            </a:r>
            <a:r>
              <a:rPr lang="es-ES" altLang="en-US" b="1" i="1" dirty="0" smtClean="0">
                <a:solidFill>
                  <a:srgbClr val="C00000"/>
                </a:solidFill>
                <a:latin typeface="Arial" panose="020B0604020202020204" pitchFamily="34" charset="0"/>
                <a:cs typeface="Arial" panose="020B0604020202020204" pitchFamily="34" charset="0"/>
              </a:rPr>
              <a:t>integrar</a:t>
            </a:r>
            <a:r>
              <a:rPr lang="es-ES" altLang="en-US" dirty="0" smtClean="0">
                <a:latin typeface="Arial" panose="020B0604020202020204" pitchFamily="34" charset="0"/>
                <a:cs typeface="Arial" panose="020B0604020202020204" pitchFamily="34" charset="0"/>
              </a:rPr>
              <a:t> los sistemas                    de observación nacional. </a:t>
            </a:r>
          </a:p>
          <a:p>
            <a:pPr lvl="1">
              <a:lnSpc>
                <a:spcPct val="90000"/>
              </a:lnSpc>
              <a:buFont typeface="Wingdings" panose="05000000000000000000" pitchFamily="2" charset="2"/>
              <a:buChar char="ü"/>
            </a:pPr>
            <a:r>
              <a:rPr lang="es-ES" altLang="en-US" dirty="0" smtClean="0">
                <a:latin typeface="Arial" panose="020B0604020202020204" pitchFamily="34" charset="0"/>
                <a:cs typeface="Arial" panose="020B0604020202020204" pitchFamily="34" charset="0"/>
              </a:rPr>
              <a:t>Construir </a:t>
            </a:r>
            <a:r>
              <a:rPr lang="es-ES" altLang="en-US" b="1" i="1" dirty="0" smtClean="0">
                <a:solidFill>
                  <a:srgbClr val="C00000"/>
                </a:solidFill>
                <a:latin typeface="Arial" panose="020B0604020202020204" pitchFamily="34" charset="0"/>
                <a:cs typeface="Arial" panose="020B0604020202020204" pitchFamily="34" charset="0"/>
              </a:rPr>
              <a:t>socios</a:t>
            </a:r>
            <a:r>
              <a:rPr lang="es-ES" altLang="en-US" dirty="0" smtClean="0">
                <a:latin typeface="Arial" panose="020B0604020202020204" pitchFamily="34" charset="0"/>
                <a:cs typeface="Arial" panose="020B0604020202020204" pitchFamily="34" charset="0"/>
              </a:rPr>
              <a:t> nacionales.  </a:t>
            </a:r>
          </a:p>
          <a:p>
            <a:pPr lvl="1">
              <a:lnSpc>
                <a:spcPct val="90000"/>
              </a:lnSpc>
              <a:buFont typeface="Wingdings" panose="05000000000000000000" pitchFamily="2" charset="2"/>
              <a:buChar char="ü"/>
            </a:pPr>
            <a:r>
              <a:rPr lang="es-ES" altLang="en-US" dirty="0" smtClean="0">
                <a:latin typeface="Arial" panose="020B0604020202020204" pitchFamily="34" charset="0"/>
                <a:cs typeface="Arial" panose="020B0604020202020204" pitchFamily="34" charset="0"/>
              </a:rPr>
              <a:t>Ser </a:t>
            </a:r>
            <a:r>
              <a:rPr lang="es-ES" altLang="en-US" b="1" i="1" dirty="0" err="1" smtClean="0">
                <a:solidFill>
                  <a:srgbClr val="C00000"/>
                </a:solidFill>
                <a:latin typeface="Arial" panose="020B0604020202020204" pitchFamily="34" charset="0"/>
                <a:cs typeface="Arial" panose="020B0604020202020204" pitchFamily="34" charset="0"/>
              </a:rPr>
              <a:t>lider</a:t>
            </a:r>
            <a:r>
              <a:rPr lang="es-ES" altLang="en-US" dirty="0" smtClean="0">
                <a:latin typeface="Arial" panose="020B0604020202020204" pitchFamily="34" charset="0"/>
                <a:cs typeface="Arial" panose="020B0604020202020204" pitchFamily="34" charset="0"/>
              </a:rPr>
              <a:t> nacional en la implementación del MMSC y otras agendas prioritarias de la OMM. </a:t>
            </a:r>
          </a:p>
          <a:p>
            <a:pPr lvl="1">
              <a:lnSpc>
                <a:spcPct val="90000"/>
              </a:lnSpc>
              <a:buFont typeface="Wingdings" panose="05000000000000000000" pitchFamily="2" charset="2"/>
              <a:buChar char="ü"/>
            </a:pPr>
            <a:r>
              <a:rPr lang="es-ES" altLang="en-US" dirty="0" smtClean="0">
                <a:latin typeface="Arial" panose="020B0604020202020204" pitchFamily="34" charset="0"/>
                <a:cs typeface="Arial" panose="020B0604020202020204" pitchFamily="34" charset="0"/>
              </a:rPr>
              <a:t>Asegurar el servicio continuado de observaciones fiables y de </a:t>
            </a:r>
            <a:r>
              <a:rPr lang="es-ES" altLang="en-US" b="1" i="1" dirty="0" smtClean="0">
                <a:solidFill>
                  <a:srgbClr val="C00000"/>
                </a:solidFill>
                <a:latin typeface="Arial" panose="020B0604020202020204" pitchFamily="34" charset="0"/>
                <a:cs typeface="Arial" panose="020B0604020202020204" pitchFamily="34" charset="0"/>
              </a:rPr>
              <a:t>calidad</a:t>
            </a:r>
            <a:r>
              <a:rPr lang="es-ES" altLang="en-US" dirty="0" smtClean="0">
                <a:latin typeface="Arial" panose="020B0604020202020204" pitchFamily="34" charset="0"/>
                <a:cs typeface="Arial" panose="020B0604020202020204" pitchFamily="34" charset="0"/>
              </a:rPr>
              <a:t>.</a:t>
            </a:r>
            <a:endParaRPr lang="es-ES" altLang="en-US" sz="2400" b="1" dirty="0" smtClean="0">
              <a:solidFill>
                <a:srgbClr val="F52913"/>
              </a:solidFill>
              <a:latin typeface="Arial" panose="020B0604020202020204" pitchFamily="34" charset="0"/>
              <a:cs typeface="Arial" panose="020B0604020202020204" pitchFamily="34" charset="0"/>
            </a:endParaRPr>
          </a:p>
        </p:txBody>
      </p:sp>
      <p:pic>
        <p:nvPicPr>
          <p:cNvPr id="10245" name="Picture 5" descr="C:\Users\WMOuser\Downloads\partnershi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693291"/>
            <a:ext cx="2881312"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953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bldLvl="3"/>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idx="4294967295"/>
          </p:nvPr>
        </p:nvSpPr>
        <p:spPr>
          <a:xfrm>
            <a:off x="250825" y="260574"/>
            <a:ext cx="8713788" cy="792162"/>
          </a:xfrm>
        </p:spPr>
        <p:txBody>
          <a:bodyPr>
            <a:normAutofit/>
          </a:bodyPr>
          <a:lstStyle/>
          <a:p>
            <a:r>
              <a:rPr lang="en-US" altLang="en-US" sz="3600" b="1" dirty="0" smtClean="0">
                <a:solidFill>
                  <a:srgbClr val="000099"/>
                </a:solidFill>
                <a:latin typeface="Arial" panose="020B0604020202020204" pitchFamily="34" charset="0"/>
                <a:cs typeface="Arial" panose="020B0604020202020204" pitchFamily="34" charset="0"/>
              </a:rPr>
              <a:t>Punto focal N-OSCAR/Surface TORs</a:t>
            </a:r>
            <a:endParaRPr lang="en-AU" altLang="en-US" sz="3600" b="1"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287337" y="1268760"/>
            <a:ext cx="8856663" cy="5256213"/>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r>
              <a:rPr lang="en-US" sz="2800" b="0" dirty="0" smtClean="0">
                <a:solidFill>
                  <a:schemeClr val="tx1"/>
                </a:solidFill>
              </a:rPr>
              <a:t>4</a:t>
            </a:r>
            <a:r>
              <a:rPr lang="en-US" sz="2800" b="0" dirty="0">
                <a:solidFill>
                  <a:schemeClr val="tx1"/>
                </a:solidFill>
              </a:rPr>
              <a:t>. </a:t>
            </a:r>
            <a:r>
              <a:rPr lang="en-US" sz="2800" b="0" dirty="0" err="1" smtClean="0">
                <a:solidFill>
                  <a:schemeClr val="tx1"/>
                </a:solidFill>
              </a:rPr>
              <a:t>Asegurar</a:t>
            </a:r>
            <a:r>
              <a:rPr lang="en-US" sz="2800" b="0" dirty="0" smtClean="0">
                <a:solidFill>
                  <a:schemeClr val="tx1"/>
                </a:solidFill>
              </a:rPr>
              <a:t> el </a:t>
            </a:r>
            <a:r>
              <a:rPr lang="en-US" sz="2800" b="0" dirty="0" err="1" smtClean="0">
                <a:solidFill>
                  <a:schemeClr val="tx1"/>
                </a:solidFill>
              </a:rPr>
              <a:t>asiestramento</a:t>
            </a:r>
            <a:r>
              <a:rPr lang="en-US" sz="2800" b="0" dirty="0" smtClean="0">
                <a:solidFill>
                  <a:schemeClr val="tx1"/>
                </a:solidFill>
              </a:rPr>
              <a:t> del personal </a:t>
            </a:r>
            <a:r>
              <a:rPr lang="en-US" sz="2800" b="0" dirty="0" err="1" smtClean="0">
                <a:solidFill>
                  <a:schemeClr val="tx1"/>
                </a:solidFill>
              </a:rPr>
              <a:t>en</a:t>
            </a:r>
            <a:r>
              <a:rPr lang="en-US" sz="2800" b="0" dirty="0" smtClean="0">
                <a:solidFill>
                  <a:schemeClr val="tx1"/>
                </a:solidFill>
              </a:rPr>
              <a:t> el </a:t>
            </a:r>
            <a:r>
              <a:rPr lang="en-US" sz="2800" b="0" dirty="0" err="1" smtClean="0">
                <a:solidFill>
                  <a:schemeClr val="tx1"/>
                </a:solidFill>
              </a:rPr>
              <a:t>uso</a:t>
            </a:r>
            <a:r>
              <a:rPr lang="en-US" sz="2800" b="0" dirty="0" smtClean="0">
                <a:solidFill>
                  <a:schemeClr val="tx1"/>
                </a:solidFill>
              </a:rPr>
              <a:t> de OSCAR.</a:t>
            </a:r>
            <a:endParaRPr lang="en-US" sz="2800" b="0" dirty="0">
              <a:solidFill>
                <a:schemeClr val="tx1"/>
              </a:solidFill>
            </a:endParaRPr>
          </a:p>
          <a:p>
            <a:r>
              <a:rPr lang="en-US" sz="2800" b="0" dirty="0">
                <a:solidFill>
                  <a:schemeClr val="tx1"/>
                </a:solidFill>
              </a:rPr>
              <a:t>5. </a:t>
            </a:r>
            <a:r>
              <a:rPr lang="en-US" sz="2800" b="0" dirty="0" err="1" smtClean="0">
                <a:solidFill>
                  <a:schemeClr val="tx1"/>
                </a:solidFill>
              </a:rPr>
              <a:t>Promover</a:t>
            </a:r>
            <a:r>
              <a:rPr lang="en-US" sz="2800" b="0" dirty="0" smtClean="0">
                <a:solidFill>
                  <a:schemeClr val="tx1"/>
                </a:solidFill>
              </a:rPr>
              <a:t>, </a:t>
            </a:r>
            <a:r>
              <a:rPr lang="en-US" sz="2800" b="0" dirty="0" err="1" smtClean="0">
                <a:solidFill>
                  <a:schemeClr val="tx1"/>
                </a:solidFill>
              </a:rPr>
              <a:t>en</a:t>
            </a:r>
            <a:r>
              <a:rPr lang="en-US" sz="2800" b="0" dirty="0" smtClean="0">
                <a:solidFill>
                  <a:schemeClr val="tx1"/>
                </a:solidFill>
              </a:rPr>
              <a:t> </a:t>
            </a:r>
            <a:r>
              <a:rPr lang="en-US" sz="2800" b="0" dirty="0" err="1" smtClean="0">
                <a:solidFill>
                  <a:schemeClr val="tx1"/>
                </a:solidFill>
              </a:rPr>
              <a:t>colaboración</a:t>
            </a:r>
            <a:r>
              <a:rPr lang="en-US" sz="2800" b="0" dirty="0" smtClean="0">
                <a:solidFill>
                  <a:schemeClr val="tx1"/>
                </a:solidFill>
              </a:rPr>
              <a:t> del </a:t>
            </a:r>
            <a:r>
              <a:rPr lang="en-US" sz="2800" b="0" dirty="0" err="1" smtClean="0">
                <a:solidFill>
                  <a:schemeClr val="tx1"/>
                </a:solidFill>
              </a:rPr>
              <a:t>secretariado</a:t>
            </a:r>
            <a:r>
              <a:rPr lang="en-US" sz="2800" b="0" dirty="0" smtClean="0">
                <a:solidFill>
                  <a:schemeClr val="tx1"/>
                </a:solidFill>
              </a:rPr>
              <a:t> de la OMM y de </a:t>
            </a:r>
            <a:r>
              <a:rPr lang="en-US" sz="2800" b="0" dirty="0" err="1" smtClean="0">
                <a:solidFill>
                  <a:schemeClr val="tx1"/>
                </a:solidFill>
              </a:rPr>
              <a:t>acuerdo</a:t>
            </a:r>
            <a:r>
              <a:rPr lang="en-US" sz="2800" b="0" dirty="0" smtClean="0">
                <a:solidFill>
                  <a:schemeClr val="tx1"/>
                </a:solidFill>
              </a:rPr>
              <a:t> con </a:t>
            </a:r>
            <a:r>
              <a:rPr lang="en-US" sz="2800" b="0" dirty="0" err="1" smtClean="0">
                <a:solidFill>
                  <a:schemeClr val="tx1"/>
                </a:solidFill>
              </a:rPr>
              <a:t>los</a:t>
            </a:r>
            <a:r>
              <a:rPr lang="en-US" sz="2800" b="0" dirty="0" smtClean="0">
                <a:solidFill>
                  <a:schemeClr val="tx1"/>
                </a:solidFill>
              </a:rPr>
              <a:t> </a:t>
            </a:r>
            <a:r>
              <a:rPr lang="en-US" sz="2800" b="0" dirty="0" err="1" smtClean="0">
                <a:solidFill>
                  <a:schemeClr val="tx1"/>
                </a:solidFill>
              </a:rPr>
              <a:t>requerimientos</a:t>
            </a:r>
            <a:r>
              <a:rPr lang="en-US" sz="2800" b="0" dirty="0" smtClean="0">
                <a:solidFill>
                  <a:schemeClr val="tx1"/>
                </a:solidFill>
              </a:rPr>
              <a:t> </a:t>
            </a:r>
            <a:r>
              <a:rPr lang="en-US" sz="2800" b="0" dirty="0" err="1" smtClean="0">
                <a:solidFill>
                  <a:schemeClr val="tx1"/>
                </a:solidFill>
              </a:rPr>
              <a:t>estandar</a:t>
            </a:r>
            <a:r>
              <a:rPr lang="en-US" sz="2800" b="0" dirty="0" smtClean="0">
                <a:solidFill>
                  <a:schemeClr val="tx1"/>
                </a:solidFill>
              </a:rPr>
              <a:t>, el </a:t>
            </a:r>
            <a:r>
              <a:rPr lang="en-US" sz="2800" b="0" dirty="0" err="1" smtClean="0">
                <a:solidFill>
                  <a:schemeClr val="tx1"/>
                </a:solidFill>
              </a:rPr>
              <a:t>uso</a:t>
            </a:r>
            <a:r>
              <a:rPr lang="en-US" sz="2800" b="0" dirty="0" smtClean="0">
                <a:solidFill>
                  <a:schemeClr val="tx1"/>
                </a:solidFill>
              </a:rPr>
              <a:t> de </a:t>
            </a:r>
            <a:r>
              <a:rPr lang="en-US" sz="2800" b="0" dirty="0" err="1" smtClean="0">
                <a:solidFill>
                  <a:schemeClr val="tx1"/>
                </a:solidFill>
              </a:rPr>
              <a:t>automática</a:t>
            </a:r>
            <a:r>
              <a:rPr lang="en-US" sz="2800" b="0" dirty="0" smtClean="0">
                <a:solidFill>
                  <a:schemeClr val="tx1"/>
                </a:solidFill>
              </a:rPr>
              <a:t> o </a:t>
            </a:r>
            <a:r>
              <a:rPr lang="en-US" sz="2800" b="0" dirty="0" err="1" smtClean="0">
                <a:solidFill>
                  <a:schemeClr val="tx1"/>
                </a:solidFill>
              </a:rPr>
              <a:t>semiautomatico</a:t>
            </a:r>
            <a:r>
              <a:rPr lang="en-US" sz="2800" b="0" dirty="0" smtClean="0">
                <a:solidFill>
                  <a:schemeClr val="tx1"/>
                </a:solidFill>
              </a:rPr>
              <a:t>, </a:t>
            </a:r>
            <a:r>
              <a:rPr lang="en-US" sz="2800" b="0" dirty="0" err="1" smtClean="0">
                <a:solidFill>
                  <a:schemeClr val="tx1"/>
                </a:solidFill>
              </a:rPr>
              <a:t>transferencia</a:t>
            </a:r>
            <a:r>
              <a:rPr lang="en-US" sz="2800" b="0" dirty="0" smtClean="0">
                <a:solidFill>
                  <a:schemeClr val="tx1"/>
                </a:solidFill>
              </a:rPr>
              <a:t> de </a:t>
            </a:r>
            <a:r>
              <a:rPr lang="en-US" sz="2800" b="0" dirty="0" err="1" smtClean="0">
                <a:solidFill>
                  <a:schemeClr val="tx1"/>
                </a:solidFill>
              </a:rPr>
              <a:t>información</a:t>
            </a:r>
            <a:r>
              <a:rPr lang="en-US" sz="2800" b="0" dirty="0" smtClean="0">
                <a:solidFill>
                  <a:schemeClr val="tx1"/>
                </a:solidFill>
              </a:rPr>
              <a:t> </a:t>
            </a:r>
            <a:r>
              <a:rPr lang="en-US" sz="2800" b="0" dirty="0" err="1" smtClean="0">
                <a:solidFill>
                  <a:schemeClr val="tx1"/>
                </a:solidFill>
              </a:rPr>
              <a:t>máquina</a:t>
            </a:r>
            <a:r>
              <a:rPr lang="en-US" sz="2800" b="0" dirty="0" smtClean="0">
                <a:solidFill>
                  <a:schemeClr val="tx1"/>
                </a:solidFill>
              </a:rPr>
              <a:t> a </a:t>
            </a:r>
            <a:r>
              <a:rPr lang="en-US" sz="2800" b="0" dirty="0" err="1" smtClean="0">
                <a:solidFill>
                  <a:schemeClr val="tx1"/>
                </a:solidFill>
              </a:rPr>
              <a:t>máquina</a:t>
            </a:r>
            <a:endParaRPr lang="en-US" sz="2800" b="0" dirty="0" smtClean="0">
              <a:solidFill>
                <a:schemeClr val="tx1"/>
              </a:solidFill>
            </a:endParaRPr>
          </a:p>
          <a:p>
            <a:r>
              <a:rPr lang="en-US" sz="2800" b="0" dirty="0" smtClean="0">
                <a:solidFill>
                  <a:schemeClr val="tx1"/>
                </a:solidFill>
              </a:rPr>
              <a:t>6</a:t>
            </a:r>
            <a:r>
              <a:rPr lang="en-US" sz="2800" b="0" dirty="0">
                <a:solidFill>
                  <a:schemeClr val="tx1"/>
                </a:solidFill>
              </a:rPr>
              <a:t>. </a:t>
            </a:r>
            <a:r>
              <a:rPr lang="en-US" sz="2800" b="0" dirty="0" err="1" smtClean="0">
                <a:solidFill>
                  <a:schemeClr val="tx1"/>
                </a:solidFill>
              </a:rPr>
              <a:t>Colaborar</a:t>
            </a:r>
            <a:r>
              <a:rPr lang="en-US" sz="2800" b="0" dirty="0" smtClean="0">
                <a:solidFill>
                  <a:schemeClr val="tx1"/>
                </a:solidFill>
              </a:rPr>
              <a:t> con el  RWC</a:t>
            </a:r>
            <a:r>
              <a:rPr lang="en-US" sz="2800" b="0" dirty="0">
                <a:solidFill>
                  <a:schemeClr val="tx1"/>
                </a:solidFill>
              </a:rPr>
              <a:t> </a:t>
            </a:r>
            <a:r>
              <a:rPr lang="en-US" sz="2800" b="0" dirty="0" smtClean="0">
                <a:solidFill>
                  <a:schemeClr val="tx1"/>
                </a:solidFill>
              </a:rPr>
              <a:t>de la </a:t>
            </a:r>
            <a:r>
              <a:rPr lang="en-US" sz="2800" b="0" dirty="0" err="1" smtClean="0">
                <a:solidFill>
                  <a:schemeClr val="tx1"/>
                </a:solidFill>
              </a:rPr>
              <a:t>región</a:t>
            </a:r>
            <a:r>
              <a:rPr lang="en-US" sz="2800" b="0" dirty="0" smtClean="0">
                <a:solidFill>
                  <a:schemeClr val="tx1"/>
                </a:solidFill>
              </a:rPr>
              <a:t> o sub-</a:t>
            </a:r>
            <a:r>
              <a:rPr lang="en-US" sz="2800" b="0" dirty="0" err="1" smtClean="0">
                <a:solidFill>
                  <a:schemeClr val="tx1"/>
                </a:solidFill>
              </a:rPr>
              <a:t>región</a:t>
            </a:r>
            <a:endParaRPr lang="en-US" sz="2800" b="0" dirty="0">
              <a:solidFill>
                <a:schemeClr val="tx1"/>
              </a:solidFill>
            </a:endParaRPr>
          </a:p>
        </p:txBody>
      </p:sp>
    </p:spTree>
    <p:extLst>
      <p:ext uri="{BB962C8B-B14F-4D97-AF65-F5344CB8AC3E}">
        <p14:creationId xmlns:p14="http://schemas.microsoft.com/office/powerpoint/2010/main" val="197395837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idx="4294967295"/>
          </p:nvPr>
        </p:nvSpPr>
        <p:spPr>
          <a:xfrm>
            <a:off x="250825" y="260574"/>
            <a:ext cx="8713788" cy="792162"/>
          </a:xfrm>
        </p:spPr>
        <p:txBody>
          <a:bodyPr>
            <a:normAutofit/>
          </a:bodyPr>
          <a:lstStyle/>
          <a:p>
            <a:r>
              <a:rPr lang="en-US" altLang="en-US" sz="3600" b="1" dirty="0" smtClean="0">
                <a:solidFill>
                  <a:srgbClr val="000099"/>
                </a:solidFill>
                <a:latin typeface="Arial" panose="020B0604020202020204" pitchFamily="34" charset="0"/>
                <a:cs typeface="Arial" panose="020B0604020202020204" pitchFamily="34" charset="0"/>
              </a:rPr>
              <a:t>Punto focal N-OSCAR/Surface  TORs</a:t>
            </a:r>
            <a:endParaRPr lang="en-AU" altLang="en-US" sz="3600" b="1"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132221" y="1772816"/>
            <a:ext cx="8856663" cy="5256213"/>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742950" indent="-28575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r>
              <a:rPr lang="en-US" sz="2800" b="0" dirty="0" smtClean="0">
                <a:solidFill>
                  <a:schemeClr val="tx1"/>
                </a:solidFill>
              </a:rPr>
              <a:t>7</a:t>
            </a:r>
            <a:r>
              <a:rPr lang="en-US" sz="2800" b="0" dirty="0">
                <a:solidFill>
                  <a:schemeClr val="tx1"/>
                </a:solidFill>
              </a:rPr>
              <a:t>. </a:t>
            </a:r>
            <a:r>
              <a:rPr lang="en-US" sz="2800" b="0" dirty="0" err="1" smtClean="0">
                <a:solidFill>
                  <a:schemeClr val="tx1"/>
                </a:solidFill>
              </a:rPr>
              <a:t>Informar</a:t>
            </a:r>
            <a:r>
              <a:rPr lang="en-US" sz="2800" b="0" dirty="0" smtClean="0">
                <a:solidFill>
                  <a:schemeClr val="tx1"/>
                </a:solidFill>
              </a:rPr>
              <a:t> de </a:t>
            </a:r>
            <a:r>
              <a:rPr lang="en-US" sz="2800" b="0" dirty="0" err="1" smtClean="0">
                <a:solidFill>
                  <a:schemeClr val="tx1"/>
                </a:solidFill>
              </a:rPr>
              <a:t>estado</a:t>
            </a:r>
            <a:r>
              <a:rPr lang="en-US" sz="2800" b="0" dirty="0" smtClean="0">
                <a:solidFill>
                  <a:schemeClr val="tx1"/>
                </a:solidFill>
              </a:rPr>
              <a:t> de </a:t>
            </a:r>
            <a:r>
              <a:rPr lang="en-US" sz="2800" b="0" dirty="0" err="1" smtClean="0">
                <a:solidFill>
                  <a:schemeClr val="tx1"/>
                </a:solidFill>
              </a:rPr>
              <a:t>los</a:t>
            </a:r>
            <a:r>
              <a:rPr lang="en-US" sz="2800" b="0" dirty="0" smtClean="0">
                <a:solidFill>
                  <a:schemeClr val="tx1"/>
                </a:solidFill>
              </a:rPr>
              <a:t> </a:t>
            </a:r>
            <a:r>
              <a:rPr lang="en-US" sz="2800" b="0" dirty="0" err="1" smtClean="0">
                <a:solidFill>
                  <a:schemeClr val="tx1"/>
                </a:solidFill>
              </a:rPr>
              <a:t>metadatos</a:t>
            </a:r>
            <a:r>
              <a:rPr lang="en-US" sz="2800" b="0" dirty="0" smtClean="0">
                <a:solidFill>
                  <a:schemeClr val="tx1"/>
                </a:solidFill>
              </a:rPr>
              <a:t> de WIGOS </a:t>
            </a:r>
            <a:r>
              <a:rPr lang="en-US" sz="2800" b="0" dirty="0" err="1" smtClean="0">
                <a:solidFill>
                  <a:schemeClr val="tx1"/>
                </a:solidFill>
              </a:rPr>
              <a:t>en</a:t>
            </a:r>
            <a:r>
              <a:rPr lang="en-US" sz="2800" b="0" dirty="0" smtClean="0">
                <a:solidFill>
                  <a:schemeClr val="tx1"/>
                </a:solidFill>
              </a:rPr>
              <a:t> </a:t>
            </a:r>
            <a:r>
              <a:rPr lang="en-US" sz="2800" b="0" dirty="0">
                <a:solidFill>
                  <a:schemeClr val="tx1"/>
                </a:solidFill>
              </a:rPr>
              <a:t>OSCAR;</a:t>
            </a:r>
          </a:p>
          <a:p>
            <a:r>
              <a:rPr lang="en-US" sz="2800" b="0" dirty="0">
                <a:solidFill>
                  <a:schemeClr val="tx1"/>
                </a:solidFill>
              </a:rPr>
              <a:t>8. </a:t>
            </a:r>
            <a:r>
              <a:rPr lang="en-US" sz="2800" b="0" dirty="0" err="1" smtClean="0">
                <a:solidFill>
                  <a:schemeClr val="tx1"/>
                </a:solidFill>
              </a:rPr>
              <a:t>Monitorizar</a:t>
            </a:r>
            <a:r>
              <a:rPr lang="en-US" sz="2800" b="0" dirty="0" smtClean="0">
                <a:solidFill>
                  <a:schemeClr val="tx1"/>
                </a:solidFill>
              </a:rPr>
              <a:t> la </a:t>
            </a:r>
            <a:r>
              <a:rPr lang="en-US" sz="2800" b="0" dirty="0" err="1" smtClean="0">
                <a:solidFill>
                  <a:schemeClr val="tx1"/>
                </a:solidFill>
              </a:rPr>
              <a:t>información</a:t>
            </a:r>
            <a:r>
              <a:rPr lang="en-US" sz="2800" b="0" dirty="0" smtClean="0">
                <a:solidFill>
                  <a:schemeClr val="tx1"/>
                </a:solidFill>
              </a:rPr>
              <a:t> </a:t>
            </a:r>
            <a:r>
              <a:rPr lang="en-US" sz="2800" b="0" dirty="0" err="1" smtClean="0">
                <a:solidFill>
                  <a:schemeClr val="tx1"/>
                </a:solidFill>
              </a:rPr>
              <a:t>suministrada</a:t>
            </a:r>
            <a:r>
              <a:rPr lang="en-US" sz="2800" b="0" dirty="0" smtClean="0">
                <a:solidFill>
                  <a:schemeClr val="tx1"/>
                </a:solidFill>
              </a:rPr>
              <a:t> </a:t>
            </a:r>
            <a:r>
              <a:rPr lang="en-US" sz="2800" b="0" dirty="0" err="1" smtClean="0">
                <a:solidFill>
                  <a:schemeClr val="tx1"/>
                </a:solidFill>
              </a:rPr>
              <a:t>en</a:t>
            </a:r>
            <a:r>
              <a:rPr lang="en-US" sz="2800" b="0" dirty="0" smtClean="0">
                <a:solidFill>
                  <a:schemeClr val="tx1"/>
                </a:solidFill>
              </a:rPr>
              <a:t> OSCAR y </a:t>
            </a:r>
            <a:r>
              <a:rPr lang="en-US" sz="2800" b="0" dirty="0" err="1" smtClean="0">
                <a:solidFill>
                  <a:schemeClr val="tx1"/>
                </a:solidFill>
              </a:rPr>
              <a:t>corregir</a:t>
            </a:r>
            <a:r>
              <a:rPr lang="en-US" sz="2800" b="0" dirty="0" smtClean="0">
                <a:solidFill>
                  <a:schemeClr val="tx1"/>
                </a:solidFill>
              </a:rPr>
              <a:t> </a:t>
            </a:r>
            <a:r>
              <a:rPr lang="en-US" sz="2800" b="0" dirty="0" err="1" smtClean="0">
                <a:solidFill>
                  <a:schemeClr val="tx1"/>
                </a:solidFill>
              </a:rPr>
              <a:t>errores</a:t>
            </a:r>
            <a:r>
              <a:rPr lang="en-US" sz="2800" b="0" dirty="0" smtClean="0">
                <a:solidFill>
                  <a:schemeClr val="tx1"/>
                </a:solidFill>
              </a:rPr>
              <a:t>.</a:t>
            </a:r>
            <a:endParaRPr lang="en-US" sz="2800" b="0" dirty="0">
              <a:solidFill>
                <a:schemeClr val="tx1"/>
              </a:solidFill>
            </a:endParaRPr>
          </a:p>
          <a:p>
            <a:r>
              <a:rPr lang="en-US" sz="2800" b="0" dirty="0">
                <a:solidFill>
                  <a:schemeClr val="tx1"/>
                </a:solidFill>
              </a:rPr>
              <a:t>9. </a:t>
            </a:r>
            <a:r>
              <a:rPr lang="en-US" sz="2800" b="0" dirty="0" smtClean="0">
                <a:solidFill>
                  <a:schemeClr val="tx1"/>
                </a:solidFill>
              </a:rPr>
              <a:t>OSCAR/Analysis tool</a:t>
            </a:r>
            <a:r>
              <a:rPr lang="en-US" sz="2800" b="0" dirty="0">
                <a:solidFill>
                  <a:schemeClr val="tx1"/>
                </a:solidFill>
              </a:rPr>
              <a:t>.</a:t>
            </a:r>
            <a:endParaRPr lang="en-US" altLang="en-US" sz="2800" b="0" kern="0" dirty="0" smtClean="0">
              <a:solidFill>
                <a:schemeClr val="tx1"/>
              </a:solidFill>
              <a:latin typeface="Arial" charset="0"/>
              <a:sym typeface="Helvetica Neue"/>
            </a:endParaRPr>
          </a:p>
        </p:txBody>
      </p:sp>
    </p:spTree>
    <p:extLst>
      <p:ext uri="{BB962C8B-B14F-4D97-AF65-F5344CB8AC3E}">
        <p14:creationId xmlns:p14="http://schemas.microsoft.com/office/powerpoint/2010/main" val="246094113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
        <p:nvSpPr>
          <p:cNvPr id="5" name="Title 4"/>
          <p:cNvSpPr>
            <a:spLocks noGrp="1"/>
          </p:cNvSpPr>
          <p:nvPr>
            <p:ph type="title"/>
          </p:nvPr>
        </p:nvSpPr>
        <p:spPr>
          <a:xfrm>
            <a:off x="457200" y="197768"/>
            <a:ext cx="8229600" cy="1143000"/>
          </a:xfrm>
        </p:spPr>
        <p:txBody>
          <a:bodyPr>
            <a:normAutofit/>
          </a:bodyPr>
          <a:lstStyle/>
          <a:p>
            <a:r>
              <a:rPr lang="en-GB" altLang="en-US" sz="3400" b="1" dirty="0" err="1">
                <a:solidFill>
                  <a:srgbClr val="000099"/>
                </a:solidFill>
                <a:latin typeface="Arial" pitchFamily="34" charset="0"/>
                <a:cs typeface="Arial" panose="020B0604020202020204" pitchFamily="34" charset="0"/>
              </a:rPr>
              <a:t>Observaciones</a:t>
            </a:r>
            <a:r>
              <a:rPr lang="en-GB" altLang="en-US" sz="3400" b="1" dirty="0">
                <a:solidFill>
                  <a:srgbClr val="000099"/>
                </a:solidFill>
                <a:latin typeface="Arial" pitchFamily="34" charset="0"/>
                <a:cs typeface="Arial" panose="020B0604020202020204" pitchFamily="34" charset="0"/>
              </a:rPr>
              <a:t> de </a:t>
            </a:r>
            <a:r>
              <a:rPr lang="en-GB" altLang="en-US" sz="3400" b="1" i="1" dirty="0" err="1" smtClean="0">
                <a:solidFill>
                  <a:srgbClr val="FF0000"/>
                </a:solidFill>
                <a:latin typeface="Arial" panose="020B0604020202020204" pitchFamily="34" charset="0"/>
                <a:cs typeface="Arial" panose="020B0604020202020204" pitchFamily="34" charset="0"/>
              </a:rPr>
              <a:t>Calidad</a:t>
            </a:r>
            <a:endParaRPr lang="en-US" sz="3400" b="1" dirty="0">
              <a:solidFill>
                <a:srgbClr val="000099"/>
              </a:solidFill>
              <a:latin typeface="Arial" panose="020B0604020202020204" pitchFamily="34" charset="0"/>
              <a:cs typeface="Arial" panose="020B0604020202020204" pitchFamily="34" charset="0"/>
            </a:endParaRPr>
          </a:p>
        </p:txBody>
      </p:sp>
      <p:sp>
        <p:nvSpPr>
          <p:cNvPr id="7" name="Content Placeholder 6"/>
          <p:cNvSpPr>
            <a:spLocks noGrp="1"/>
          </p:cNvSpPr>
          <p:nvPr>
            <p:ph sz="half" idx="2"/>
          </p:nvPr>
        </p:nvSpPr>
        <p:spPr>
          <a:xfrm>
            <a:off x="251520" y="1196752"/>
            <a:ext cx="8435280" cy="3240360"/>
          </a:xfrm>
        </p:spPr>
        <p:txBody>
          <a:bodyPr>
            <a:noAutofit/>
          </a:bodyPr>
          <a:lstStyle/>
          <a:p>
            <a:pPr marL="533400" lvl="0" indent="-533400" defTabSz="914400" fontAlgn="base">
              <a:spcAft>
                <a:spcPct val="0"/>
              </a:spcAft>
              <a:buClr>
                <a:srgbClr val="FF9900"/>
              </a:buClr>
              <a:buFont typeface="Wingdings" pitchFamily="2" charset="2"/>
              <a:buChar char="§"/>
            </a:pPr>
            <a:r>
              <a:rPr lang="es-ES" altLang="en-US" sz="2800" kern="0" dirty="0" smtClean="0">
                <a:solidFill>
                  <a:srgbClr val="000000"/>
                </a:solidFill>
                <a:latin typeface="Arial" charset="0"/>
              </a:rPr>
              <a:t>Asegurar y controlar la calidad, </a:t>
            </a:r>
          </a:p>
          <a:p>
            <a:pPr marL="533400" lvl="0" indent="-533400" defTabSz="914400" fontAlgn="base">
              <a:spcAft>
                <a:spcPct val="0"/>
              </a:spcAft>
              <a:buClr>
                <a:srgbClr val="FF9900"/>
              </a:buClr>
              <a:buFont typeface="Wingdings" pitchFamily="2" charset="2"/>
              <a:buChar char="§"/>
            </a:pPr>
            <a:r>
              <a:rPr lang="es-ES" altLang="en-US" sz="2800" kern="0" dirty="0" smtClean="0">
                <a:solidFill>
                  <a:srgbClr val="000000"/>
                </a:solidFill>
                <a:latin typeface="Arial" charset="0"/>
              </a:rPr>
              <a:t>Bien documentadas</a:t>
            </a:r>
          </a:p>
          <a:p>
            <a:pPr marL="933450" lvl="1" indent="-533400" defTabSz="914400" fontAlgn="base">
              <a:spcAft>
                <a:spcPct val="0"/>
              </a:spcAft>
              <a:buClr>
                <a:srgbClr val="FF9900"/>
              </a:buClr>
              <a:buFont typeface="Wingdings" panose="05000000000000000000" pitchFamily="2" charset="2"/>
              <a:buChar char="Ø"/>
            </a:pPr>
            <a:r>
              <a:rPr lang="es-ES" altLang="en-US" sz="2400" kern="0" dirty="0" smtClean="0">
                <a:solidFill>
                  <a:srgbClr val="000000"/>
                </a:solidFill>
                <a:latin typeface="Arial" charset="0"/>
              </a:rPr>
              <a:t>i.e. WIGOS Metadatos disponibles!</a:t>
            </a:r>
          </a:p>
          <a:p>
            <a:pPr marL="533400" lvl="0" indent="-533400" defTabSz="914400" fontAlgn="base">
              <a:spcAft>
                <a:spcPct val="0"/>
              </a:spcAft>
              <a:buClr>
                <a:srgbClr val="FF9900"/>
              </a:buClr>
              <a:buFont typeface="Wingdings" pitchFamily="2" charset="2"/>
              <a:buChar char="§"/>
            </a:pPr>
            <a:r>
              <a:rPr lang="es-ES" altLang="en-US" sz="2800" kern="0" dirty="0" smtClean="0">
                <a:solidFill>
                  <a:srgbClr val="000000"/>
                </a:solidFill>
                <a:latin typeface="Arial" charset="0"/>
              </a:rPr>
              <a:t>Compatibles,</a:t>
            </a:r>
          </a:p>
          <a:p>
            <a:pPr marL="533400" lvl="0" indent="-533400" defTabSz="914400" fontAlgn="base">
              <a:spcAft>
                <a:spcPct val="0"/>
              </a:spcAft>
              <a:buClr>
                <a:srgbClr val="FF9900"/>
              </a:buClr>
              <a:buFont typeface="Wingdings" pitchFamily="2" charset="2"/>
              <a:buChar char="§"/>
            </a:pPr>
            <a:r>
              <a:rPr lang="es-ES" altLang="en-US" sz="2800" kern="0" dirty="0" smtClean="0">
                <a:solidFill>
                  <a:srgbClr val="000000"/>
                </a:solidFill>
                <a:latin typeface="Arial" charset="0"/>
              </a:rPr>
              <a:t>A tiempo,</a:t>
            </a:r>
          </a:p>
          <a:p>
            <a:pPr marL="533400" lvl="0" indent="-533400" defTabSz="914400" fontAlgn="base">
              <a:spcAft>
                <a:spcPct val="0"/>
              </a:spcAft>
              <a:buClr>
                <a:srgbClr val="FF9900"/>
              </a:buClr>
              <a:buFont typeface="Wingdings" pitchFamily="2" charset="2"/>
              <a:buChar char="§"/>
            </a:pPr>
            <a:r>
              <a:rPr lang="es-ES" altLang="en-US" sz="2800" kern="0" dirty="0" smtClean="0">
                <a:solidFill>
                  <a:srgbClr val="000000"/>
                </a:solidFill>
                <a:latin typeface="Arial" charset="0"/>
              </a:rPr>
              <a:t>Accesible y usable,</a:t>
            </a:r>
          </a:p>
        </p:txBody>
      </p:sp>
      <p:pic>
        <p:nvPicPr>
          <p:cNvPr id="9" name="Picture 2">
            <a:hlinkClick r:id="rId4"/>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72447" y="4149080"/>
            <a:ext cx="3936058"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6"/>
          <p:cNvSpPr>
            <a:spLocks noGrp="1"/>
          </p:cNvSpPr>
          <p:nvPr>
            <p:ph sz="half" idx="2"/>
          </p:nvPr>
        </p:nvSpPr>
        <p:spPr>
          <a:xfrm>
            <a:off x="251520" y="4293096"/>
            <a:ext cx="5040560" cy="1800200"/>
          </a:xfrm>
        </p:spPr>
        <p:txBody>
          <a:bodyPr>
            <a:noAutofit/>
          </a:bodyPr>
          <a:lstStyle/>
          <a:p>
            <a:pPr marL="533400" indent="-533400" defTabSz="914400" fontAlgn="base">
              <a:spcAft>
                <a:spcPct val="0"/>
              </a:spcAft>
              <a:buClr>
                <a:srgbClr val="FF9900"/>
              </a:buClr>
              <a:buFont typeface="Wingdings" pitchFamily="2" charset="2"/>
              <a:buChar char="§"/>
            </a:pPr>
            <a:r>
              <a:rPr lang="es-ES" altLang="en-US" sz="2600" dirty="0" smtClean="0">
                <a:solidFill>
                  <a:srgbClr val="000000"/>
                </a:solidFill>
                <a:latin typeface="Arial" charset="0"/>
              </a:rPr>
              <a:t>Dar valor, i.e. recoger  necesidades de gobiernos, ciudadanos, industria y proveedores</a:t>
            </a:r>
            <a:endParaRPr lang="es-ES" altLang="en-US" sz="2600" kern="0" dirty="0">
              <a:solidFill>
                <a:srgbClr val="002060"/>
              </a:solidFill>
              <a:latin typeface="Arial" pitchFamily="34" charset="0"/>
            </a:endParaRPr>
          </a:p>
        </p:txBody>
      </p:sp>
    </p:spTree>
    <p:extLst>
      <p:ext uri="{BB962C8B-B14F-4D97-AF65-F5344CB8AC3E}">
        <p14:creationId xmlns:p14="http://schemas.microsoft.com/office/powerpoint/2010/main" val="300095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idx="4294967295"/>
          </p:nvPr>
        </p:nvSpPr>
        <p:spPr>
          <a:xfrm>
            <a:off x="250825" y="115888"/>
            <a:ext cx="6121375" cy="792162"/>
          </a:xfrm>
        </p:spPr>
        <p:txBody>
          <a:bodyPr>
            <a:normAutofit/>
          </a:bodyPr>
          <a:lstStyle/>
          <a:p>
            <a:pPr eaLnBrk="1" hangingPunct="1"/>
            <a:r>
              <a:rPr lang="en-US" altLang="en-US" sz="3600" dirty="0" err="1" smtClean="0">
                <a:solidFill>
                  <a:srgbClr val="000099"/>
                </a:solidFill>
                <a:latin typeface="Arial" pitchFamily="34" charset="0"/>
              </a:rPr>
              <a:t>Miembros</a:t>
            </a:r>
            <a:endParaRPr lang="en-AU" altLang="en-US" sz="3600" dirty="0" smtClean="0">
              <a:solidFill>
                <a:srgbClr val="000099"/>
              </a:solidFill>
              <a:latin typeface="Arial" pitchFamily="34" charset="0"/>
            </a:endParaRPr>
          </a:p>
        </p:txBody>
      </p:sp>
      <p:sp>
        <p:nvSpPr>
          <p:cNvPr id="6" name="Rectangle 3"/>
          <p:cNvSpPr txBox="1">
            <a:spLocks/>
          </p:cNvSpPr>
          <p:nvPr/>
        </p:nvSpPr>
        <p:spPr bwMode="auto">
          <a:xfrm>
            <a:off x="107951" y="949325"/>
            <a:ext cx="5904210" cy="535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algn="l" rtl="0" eaLnBrk="0" fontAlgn="base" hangingPunct="0">
              <a:spcBef>
                <a:spcPct val="20000"/>
              </a:spcBef>
              <a:spcAft>
                <a:spcPct val="0"/>
              </a:spcAft>
              <a:buClr>
                <a:srgbClr val="FF9900"/>
              </a:buClr>
              <a:buFont typeface="Wingdings" pitchFamily="2" charset="2"/>
              <a:buChar char="§"/>
              <a:defRPr sz="2800">
                <a:solidFill>
                  <a:schemeClr val="tx1"/>
                </a:solidFill>
                <a:latin typeface="Arial" charset="0"/>
                <a:ea typeface="+mn-ea"/>
                <a:cs typeface="+mn-cs"/>
              </a:defRPr>
            </a:lvl1pPr>
            <a:lvl2pPr marL="990600" indent="-533400" algn="l" rtl="0" eaLnBrk="0" fontAlgn="base" hangingPunct="0">
              <a:spcBef>
                <a:spcPct val="20000"/>
              </a:spcBef>
              <a:spcAft>
                <a:spcPct val="0"/>
              </a:spcAft>
              <a:buClr>
                <a:srgbClr val="FF9900"/>
              </a:buClr>
              <a:buFont typeface="Wingdings" pitchFamily="2" charset="2"/>
              <a:buChar char="§"/>
              <a:defRPr sz="2800">
                <a:solidFill>
                  <a:schemeClr val="tx1"/>
                </a:solidFill>
                <a:latin typeface="Arial" charset="0"/>
              </a:defRPr>
            </a:lvl2pPr>
            <a:lvl3pPr marL="1371600" indent="-457200" algn="l" rtl="0" eaLnBrk="0" fontAlgn="base" hangingPunct="0">
              <a:spcBef>
                <a:spcPct val="20000"/>
              </a:spcBef>
              <a:spcAft>
                <a:spcPct val="0"/>
              </a:spcAft>
              <a:buClr>
                <a:srgbClr val="FF9900"/>
              </a:buClr>
              <a:buFont typeface="Wingdings" pitchFamily="2" charset="2"/>
              <a:buChar char="§"/>
              <a:defRPr sz="2400">
                <a:solidFill>
                  <a:schemeClr val="tx1"/>
                </a:solidFill>
                <a:latin typeface="Arial" charset="0"/>
              </a:defRPr>
            </a:lvl3pPr>
            <a:lvl4pPr marL="17526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Arial" charset="0"/>
              </a:defRPr>
            </a:lvl4pPr>
            <a:lvl5pPr marL="22098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Arial" charset="0"/>
              </a:defRPr>
            </a:lvl5pPr>
            <a:lvl6pPr marL="26670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6pPr>
            <a:lvl7pPr marL="31242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7pPr>
            <a:lvl8pPr marL="35814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8pPr>
            <a:lvl9pPr marL="40386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9pPr>
          </a:lstStyle>
          <a:p>
            <a:pPr defTabSz="457200">
              <a:defRPr/>
            </a:pPr>
            <a:r>
              <a:rPr lang="es-ES" altLang="en-US" sz="3200" kern="1200" dirty="0" smtClean="0">
                <a:solidFill>
                  <a:srgbClr val="000000"/>
                </a:solidFill>
                <a:latin typeface="Arial" pitchFamily="34" charset="0"/>
              </a:rPr>
              <a:t>Implementar y operar sus redes de observación de acuerdo con las regulaciones técnicas de la </a:t>
            </a:r>
            <a:r>
              <a:rPr lang="es-ES" altLang="en-US" sz="3200" b="1" kern="1200" dirty="0" smtClean="0">
                <a:solidFill>
                  <a:srgbClr val="C00000"/>
                </a:solidFill>
                <a:latin typeface="Arial" pitchFamily="34" charset="0"/>
              </a:rPr>
              <a:t>OMM (WMO-No. 49)</a:t>
            </a:r>
          </a:p>
          <a:p>
            <a:pPr marL="0" indent="0" defTabSz="457200">
              <a:buNone/>
              <a:defRPr/>
            </a:pPr>
            <a:r>
              <a:rPr lang="es-ES" altLang="en-US" sz="3200" dirty="0">
                <a:solidFill>
                  <a:srgbClr val="C00000"/>
                </a:solidFill>
                <a:latin typeface="Arial" pitchFamily="34" charset="0"/>
              </a:rPr>
              <a:t> </a:t>
            </a:r>
            <a:r>
              <a:rPr lang="es-ES" altLang="en-US" sz="3200" dirty="0" smtClean="0">
                <a:solidFill>
                  <a:srgbClr val="C00000"/>
                </a:solidFill>
                <a:latin typeface="Arial" pitchFamily="34" charset="0"/>
              </a:rPr>
              <a:t>   </a:t>
            </a:r>
            <a:r>
              <a:rPr lang="es-ES" altLang="en-US" sz="3200" b="1" kern="1200" dirty="0" smtClean="0">
                <a:latin typeface="Arial" pitchFamily="34" charset="0"/>
              </a:rPr>
              <a:t>y sus Anexos (Manuales</a:t>
            </a:r>
            <a:r>
              <a:rPr lang="es-ES" altLang="en-US" sz="3200" dirty="0">
                <a:latin typeface="Arial" pitchFamily="34" charset="0"/>
              </a:rPr>
              <a:t>)</a:t>
            </a:r>
            <a:endParaRPr lang="es-ES" altLang="en-US" sz="3200" kern="1200" dirty="0" smtClean="0">
              <a:latin typeface="Arial" pitchFamily="34" charset="0"/>
            </a:endParaRPr>
          </a:p>
        </p:txBody>
      </p:sp>
      <p:pic>
        <p:nvPicPr>
          <p:cNvPr id="8" name="Picture 2" descr="\\INTERNAL.WMO.INT\UserData\Redirected\izahumensky\Desktop\Screen\4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7654" y="44624"/>
            <a:ext cx="2468396" cy="331236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INTERNAL.WMO.INT\UserData\Redirected\izahumensky\Desktop\Screen\116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1180" y="3429000"/>
            <a:ext cx="2444870"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1151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idx="4294967295"/>
          </p:nvPr>
        </p:nvSpPr>
        <p:spPr>
          <a:xfrm>
            <a:off x="250825" y="188566"/>
            <a:ext cx="4825231" cy="792162"/>
          </a:xfrm>
        </p:spPr>
        <p:txBody>
          <a:bodyPr>
            <a:normAutofit/>
          </a:bodyPr>
          <a:lstStyle/>
          <a:p>
            <a:pPr eaLnBrk="1" hangingPunct="1"/>
            <a:r>
              <a:rPr lang="en-US" altLang="en-US" sz="3600" dirty="0" err="1" smtClean="0">
                <a:solidFill>
                  <a:srgbClr val="000099"/>
                </a:solidFill>
                <a:latin typeface="Arial" pitchFamily="34" charset="0"/>
              </a:rPr>
              <a:t>Miembros</a:t>
            </a:r>
            <a:endParaRPr lang="en-AU" altLang="en-US" sz="3600" dirty="0" smtClean="0">
              <a:solidFill>
                <a:srgbClr val="000099"/>
              </a:solidFill>
              <a:latin typeface="Arial" pitchFamily="34" charset="0"/>
            </a:endParaRPr>
          </a:p>
        </p:txBody>
      </p:sp>
      <p:sp>
        <p:nvSpPr>
          <p:cNvPr id="17411" name="Rectangle 3"/>
          <p:cNvSpPr>
            <a:spLocks noGrp="1"/>
          </p:cNvSpPr>
          <p:nvPr>
            <p:ph type="body" idx="4294967295"/>
          </p:nvPr>
        </p:nvSpPr>
        <p:spPr>
          <a:xfrm>
            <a:off x="251520" y="2924944"/>
            <a:ext cx="8857554" cy="3656012"/>
          </a:xfrm>
        </p:spPr>
        <p:txBody>
          <a:bodyPr>
            <a:noAutofit/>
          </a:bodyPr>
          <a:lstStyle/>
          <a:p>
            <a:pPr>
              <a:buFont typeface="Wingdings" panose="05000000000000000000" pitchFamily="2" charset="2"/>
              <a:buChar char="§"/>
            </a:pPr>
            <a:r>
              <a:rPr lang="es-ES" altLang="en-US" sz="2800" dirty="0" smtClean="0">
                <a:latin typeface="Arial" pitchFamily="34" charset="0"/>
              </a:rPr>
              <a:t>Establecer gobernanza nacional, coordinación y mecanismos de implementación. </a:t>
            </a:r>
          </a:p>
          <a:p>
            <a:pPr>
              <a:buFont typeface="Wingdings" panose="05000000000000000000" pitchFamily="2" charset="2"/>
              <a:buChar char="§"/>
            </a:pPr>
            <a:r>
              <a:rPr lang="es-ES" altLang="en-US" sz="2800" dirty="0" smtClean="0">
                <a:latin typeface="Arial" pitchFamily="34" charset="0"/>
              </a:rPr>
              <a:t>Nominar puntos focales nacionales de </a:t>
            </a:r>
            <a:r>
              <a:rPr lang="es-ES" altLang="en-US" sz="2800" b="1" i="1" dirty="0" smtClean="0">
                <a:solidFill>
                  <a:srgbClr val="000099"/>
                </a:solidFill>
                <a:latin typeface="Arial" pitchFamily="34" charset="0"/>
              </a:rPr>
              <a:t>WIGOS</a:t>
            </a:r>
            <a:r>
              <a:rPr lang="es-ES" altLang="en-US" sz="2800" dirty="0" smtClean="0">
                <a:latin typeface="Arial" pitchFamily="34" charset="0"/>
              </a:rPr>
              <a:t> y  </a:t>
            </a:r>
            <a:r>
              <a:rPr lang="es-ES" altLang="en-US" sz="2800" b="1" i="1" dirty="0" smtClean="0">
                <a:solidFill>
                  <a:srgbClr val="000099"/>
                </a:solidFill>
                <a:latin typeface="Arial" pitchFamily="34" charset="0"/>
              </a:rPr>
              <a:t>OSCAR/Surface</a:t>
            </a:r>
            <a:r>
              <a:rPr lang="es-ES" altLang="en-US" sz="2800" dirty="0" smtClean="0">
                <a:latin typeface="Arial" pitchFamily="34" charset="0"/>
              </a:rPr>
              <a:t>; </a:t>
            </a:r>
          </a:p>
          <a:p>
            <a:pPr>
              <a:buFont typeface="Wingdings" panose="05000000000000000000" pitchFamily="2" charset="2"/>
              <a:buChar char="§"/>
            </a:pPr>
            <a:r>
              <a:rPr lang="es-ES" altLang="en-US" sz="2800" dirty="0" smtClean="0">
                <a:latin typeface="Arial" pitchFamily="34" charset="0"/>
              </a:rPr>
              <a:t>Coordinar la implementación de WIGOS con la de WIS y con otras prioridades de la OMM.</a:t>
            </a:r>
          </a:p>
        </p:txBody>
      </p:sp>
      <p:pic>
        <p:nvPicPr>
          <p:cNvPr id="17412" name="Picture 2">
            <a:hlinkClick r:id="rId3"/>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8849" y="47625"/>
            <a:ext cx="3920225" cy="251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p:cNvSpPr>
          <p:nvPr/>
        </p:nvSpPr>
        <p:spPr bwMode="auto">
          <a:xfrm>
            <a:off x="179512" y="980728"/>
            <a:ext cx="5364012"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algn="l" rtl="0" eaLnBrk="0" fontAlgn="base" hangingPunct="0">
              <a:spcBef>
                <a:spcPct val="20000"/>
              </a:spcBef>
              <a:spcAft>
                <a:spcPct val="0"/>
              </a:spcAft>
              <a:buClr>
                <a:srgbClr val="FF9900"/>
              </a:buClr>
              <a:buFont typeface="Wingdings" pitchFamily="2" charset="2"/>
              <a:buChar char="§"/>
              <a:defRPr sz="2800">
                <a:solidFill>
                  <a:schemeClr val="tx1"/>
                </a:solidFill>
                <a:latin typeface="Arial" charset="0"/>
                <a:ea typeface="+mn-ea"/>
                <a:cs typeface="+mn-cs"/>
              </a:defRPr>
            </a:lvl1pPr>
            <a:lvl2pPr marL="990600" indent="-533400" algn="l" rtl="0" eaLnBrk="0" fontAlgn="base" hangingPunct="0">
              <a:spcBef>
                <a:spcPct val="20000"/>
              </a:spcBef>
              <a:spcAft>
                <a:spcPct val="0"/>
              </a:spcAft>
              <a:buClr>
                <a:srgbClr val="FF9900"/>
              </a:buClr>
              <a:buFont typeface="Wingdings" pitchFamily="2" charset="2"/>
              <a:buChar char="§"/>
              <a:defRPr sz="2800">
                <a:solidFill>
                  <a:schemeClr val="tx1"/>
                </a:solidFill>
                <a:latin typeface="Arial" charset="0"/>
              </a:defRPr>
            </a:lvl2pPr>
            <a:lvl3pPr marL="1371600" indent="-457200" algn="l" rtl="0" eaLnBrk="0" fontAlgn="base" hangingPunct="0">
              <a:spcBef>
                <a:spcPct val="20000"/>
              </a:spcBef>
              <a:spcAft>
                <a:spcPct val="0"/>
              </a:spcAft>
              <a:buClr>
                <a:srgbClr val="FF9900"/>
              </a:buClr>
              <a:buFont typeface="Wingdings" pitchFamily="2" charset="2"/>
              <a:buChar char="§"/>
              <a:defRPr sz="2400">
                <a:solidFill>
                  <a:schemeClr val="tx1"/>
                </a:solidFill>
                <a:latin typeface="Arial" charset="0"/>
              </a:defRPr>
            </a:lvl3pPr>
            <a:lvl4pPr marL="17526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Arial" charset="0"/>
              </a:defRPr>
            </a:lvl4pPr>
            <a:lvl5pPr marL="22098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Arial" charset="0"/>
              </a:defRPr>
            </a:lvl5pPr>
            <a:lvl6pPr marL="26670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6pPr>
            <a:lvl7pPr marL="31242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7pPr>
            <a:lvl8pPr marL="35814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8pPr>
            <a:lvl9pPr marL="4038600" indent="-381000" algn="l" rtl="0" eaLnBrk="0" fontAlgn="base" hangingPunct="0">
              <a:spcBef>
                <a:spcPct val="20000"/>
              </a:spcBef>
              <a:spcAft>
                <a:spcPct val="0"/>
              </a:spcAft>
              <a:buClr>
                <a:srgbClr val="FF9900"/>
              </a:buClr>
              <a:buFont typeface="Wingdings" pitchFamily="2" charset="2"/>
              <a:buChar char="§"/>
              <a:defRPr sz="2000">
                <a:solidFill>
                  <a:schemeClr val="tx1"/>
                </a:solidFill>
                <a:latin typeface="+mn-lt"/>
              </a:defRPr>
            </a:lvl9pPr>
          </a:lstStyle>
          <a:p>
            <a:pPr defTabSz="457200">
              <a:defRPr/>
            </a:pPr>
            <a:r>
              <a:rPr lang="es-ES" altLang="en-US" b="0" dirty="0" smtClean="0">
                <a:solidFill>
                  <a:srgbClr val="000000"/>
                </a:solidFill>
                <a:latin typeface="Arial" pitchFamily="34" charset="0"/>
                <a:sym typeface="Helvetica Neue"/>
              </a:rPr>
              <a:t>Desarrollar su estrategia nacional de observación y plan de implementación de WIGOS;</a:t>
            </a:r>
          </a:p>
        </p:txBody>
      </p:sp>
    </p:spTree>
    <p:extLst>
      <p:ext uri="{BB962C8B-B14F-4D97-AF65-F5344CB8AC3E}">
        <p14:creationId xmlns:p14="http://schemas.microsoft.com/office/powerpoint/2010/main" val="22738751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204855" y="260648"/>
            <a:ext cx="8714858" cy="114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s-ES" sz="3200" dirty="0" smtClean="0">
                <a:solidFill>
                  <a:srgbClr val="000099"/>
                </a:solidFill>
              </a:rPr>
              <a:t>Estrategia de Observación- Que haremos?</a:t>
            </a:r>
            <a:endParaRPr lang="es-ES" sz="3200" dirty="0">
              <a:solidFill>
                <a:srgbClr val="000099"/>
              </a:solidFill>
              <a:cs typeface="Arial" pitchFamily="34" charset="0"/>
            </a:endParaRPr>
          </a:p>
        </p:txBody>
      </p:sp>
      <p:pic>
        <p:nvPicPr>
          <p:cNvPr id="5129" name="Picture 9" descr="C:\Users\bkellyge\AppData\Local\Microsoft\Windows\Temporary Internet Files\Content.IE5\B1GWZZ7D\Account_Plan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064" y="2040293"/>
            <a:ext cx="3514725" cy="3708400"/>
          </a:xfrm>
          <a:prstGeom prst="rect">
            <a:avLst/>
          </a:prstGeom>
          <a:noFill/>
          <a:extLst>
            <a:ext uri="{909E8E84-426E-40DD-AFC4-6F175D3DCCD1}">
              <a14:hiddenFill xmlns:a14="http://schemas.microsoft.com/office/drawing/2010/main">
                <a:solidFill>
                  <a:srgbClr val="FFFFFF"/>
                </a:solidFill>
              </a14:hiddenFill>
            </a:ext>
          </a:extLst>
        </p:spPr>
      </p:pic>
      <p:pic>
        <p:nvPicPr>
          <p:cNvPr id="5131" name="Picture 11" descr="C:\Users\bkellyge\AppData\Local\Microsoft\Windows\Temporary Internet Files\Content.IE5\USMJIERC\220px-Bowiechanges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4173" y="1785335"/>
            <a:ext cx="2351012" cy="3134683"/>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https://media.licdn.com/mpr/mpr/shrinknp_800_800/AAEAAQAAAAAAAATCAAAAJDlkZTQxMDY5LTcyYzQtNGU3My05NDQxLTlmZjMyMDU3MGQxOQ.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41586" y="1785335"/>
            <a:ext cx="2411973" cy="32159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Icons Diagram Final.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4854" y="1340768"/>
            <a:ext cx="8831641" cy="4879387"/>
          </a:xfrm>
          <a:prstGeom prst="rect">
            <a:avLst/>
          </a:prstGeom>
          <a:solidFill>
            <a:schemeClr val="bg1"/>
          </a:solidFill>
        </p:spPr>
      </p:pic>
    </p:spTree>
    <p:extLst>
      <p:ext uri="{BB962C8B-B14F-4D97-AF65-F5344CB8AC3E}">
        <p14:creationId xmlns:p14="http://schemas.microsoft.com/office/powerpoint/2010/main" val="2072398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Shape 437"/>
        <p:cNvGrpSpPr/>
        <p:nvPr/>
      </p:nvGrpSpPr>
      <p:grpSpPr>
        <a:xfrm>
          <a:off x="0" y="0"/>
          <a:ext cx="0" cy="0"/>
          <a:chOff x="0" y="0"/>
          <a:chExt cx="0" cy="0"/>
        </a:xfrm>
      </p:grpSpPr>
      <p:sp>
        <p:nvSpPr>
          <p:cNvPr id="438" name="Shape 438"/>
          <p:cNvSpPr txBox="1">
            <a:spLocks noGrp="1"/>
          </p:cNvSpPr>
          <p:nvPr>
            <p:ph type="title"/>
          </p:nvPr>
        </p:nvSpPr>
        <p:spPr>
          <a:xfrm>
            <a:off x="0" y="116632"/>
            <a:ext cx="9149862"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Source Sans Pro"/>
              <a:buNone/>
            </a:pPr>
            <a:r>
              <a:rPr lang="en-US" sz="3200" b="1" i="0" u="none" strike="noStrike" cap="none" dirty="0" err="1" smtClean="0">
                <a:solidFill>
                  <a:srgbClr val="000099"/>
                </a:solidFill>
                <a:latin typeface="Arial" panose="020B0604020202020204" pitchFamily="34" charset="0"/>
                <a:ea typeface="Source Sans Pro"/>
                <a:cs typeface="Arial" panose="020B0604020202020204" pitchFamily="34" charset="0"/>
                <a:sym typeface="Source Sans Pro"/>
              </a:rPr>
              <a:t>Hacia</a:t>
            </a:r>
            <a:r>
              <a:rPr lang="en-US" sz="3200" b="1" i="0" u="none" strike="noStrike" cap="none" dirty="0" smtClean="0">
                <a:solidFill>
                  <a:srgbClr val="000099"/>
                </a:solidFill>
                <a:latin typeface="Arial" panose="020B0604020202020204" pitchFamily="34" charset="0"/>
                <a:ea typeface="Source Sans Pro"/>
                <a:cs typeface="Arial" panose="020B0604020202020204" pitchFamily="34" charset="0"/>
                <a:sym typeface="Source Sans Pro"/>
              </a:rPr>
              <a:t> </a:t>
            </a:r>
            <a:r>
              <a:rPr lang="en-US" sz="3200" b="1" i="0" u="none" strike="noStrike" cap="none" dirty="0" err="1" smtClean="0">
                <a:solidFill>
                  <a:srgbClr val="000099"/>
                </a:solidFill>
                <a:latin typeface="Arial" panose="020B0604020202020204" pitchFamily="34" charset="0"/>
                <a:ea typeface="Source Sans Pro"/>
                <a:cs typeface="Arial" panose="020B0604020202020204" pitchFamily="34" charset="0"/>
                <a:sym typeface="Source Sans Pro"/>
              </a:rPr>
              <a:t>una</a:t>
            </a:r>
            <a:r>
              <a:rPr lang="en-US" sz="3200" b="1" i="0" u="none" strike="noStrike" cap="none" dirty="0" smtClean="0">
                <a:solidFill>
                  <a:srgbClr val="000099"/>
                </a:solidFill>
                <a:latin typeface="Arial" panose="020B0604020202020204" pitchFamily="34" charset="0"/>
                <a:ea typeface="Source Sans Pro"/>
                <a:cs typeface="Arial" panose="020B0604020202020204" pitchFamily="34" charset="0"/>
                <a:sym typeface="Source Sans Pro"/>
              </a:rPr>
              <a:t> </a:t>
            </a:r>
            <a:r>
              <a:rPr lang="en-US" sz="3200" b="1" i="0" u="none" strike="noStrike" cap="none" dirty="0" err="1" smtClean="0">
                <a:solidFill>
                  <a:srgbClr val="000099"/>
                </a:solidFill>
                <a:latin typeface="Arial" panose="020B0604020202020204" pitchFamily="34" charset="0"/>
                <a:ea typeface="Source Sans Pro"/>
                <a:cs typeface="Arial" panose="020B0604020202020204" pitchFamily="34" charset="0"/>
                <a:sym typeface="Source Sans Pro"/>
              </a:rPr>
              <a:t>gestión</a:t>
            </a:r>
            <a:r>
              <a:rPr lang="en-US" sz="3200" b="1" i="0" u="none" strike="noStrike" cap="none" dirty="0" smtClean="0">
                <a:solidFill>
                  <a:srgbClr val="000099"/>
                </a:solidFill>
                <a:latin typeface="Arial" panose="020B0604020202020204" pitchFamily="34" charset="0"/>
                <a:ea typeface="Source Sans Pro"/>
                <a:cs typeface="Arial" panose="020B0604020202020204" pitchFamily="34" charset="0"/>
                <a:sym typeface="Source Sans Pro"/>
              </a:rPr>
              <a:t> de la  </a:t>
            </a:r>
            <a:r>
              <a:rPr lang="en-US" sz="3200" b="1" i="0" u="none" strike="noStrike" cap="none" dirty="0" err="1" smtClean="0">
                <a:solidFill>
                  <a:srgbClr val="000099"/>
                </a:solidFill>
                <a:latin typeface="Arial" panose="020B0604020202020204" pitchFamily="34" charset="0"/>
                <a:ea typeface="Source Sans Pro"/>
                <a:cs typeface="Arial" panose="020B0604020202020204" pitchFamily="34" charset="0"/>
                <a:sym typeface="Source Sans Pro"/>
              </a:rPr>
              <a:t>Observaciones</a:t>
            </a:r>
            <a:endParaRPr lang="en-US" sz="3200" b="1" i="0" u="none" strike="noStrike" cap="none" dirty="0">
              <a:solidFill>
                <a:srgbClr val="000099"/>
              </a:solidFill>
              <a:latin typeface="Arial" panose="020B0604020202020204" pitchFamily="34" charset="0"/>
              <a:ea typeface="Source Sans Pro"/>
              <a:cs typeface="Arial" panose="020B0604020202020204" pitchFamily="34" charset="0"/>
              <a:sym typeface="Source Sans Pro"/>
            </a:endParaRPr>
          </a:p>
        </p:txBody>
      </p:sp>
      <p:sp>
        <p:nvSpPr>
          <p:cNvPr id="440" name="Shape 440"/>
          <p:cNvSpPr txBox="1"/>
          <p:nvPr/>
        </p:nvSpPr>
        <p:spPr>
          <a:xfrm>
            <a:off x="377401" y="1268760"/>
            <a:ext cx="8731696" cy="4392488"/>
          </a:xfrm>
          <a:prstGeom prst="rect">
            <a:avLst/>
          </a:prstGeom>
          <a:noFill/>
          <a:ln>
            <a:noFill/>
          </a:ln>
        </p:spPr>
        <p:txBody>
          <a:bodyPr lIns="91425" tIns="45700" rIns="91425" bIns="45700" anchor="t" anchorCtr="0">
            <a:noAutofit/>
          </a:bodyPr>
          <a:lstStyle/>
          <a:p>
            <a:pPr marL="457200" marR="0" lvl="0" indent="-457200" algn="l" rtl="0">
              <a:lnSpc>
                <a:spcPct val="100000"/>
              </a:lnSpc>
              <a:spcBef>
                <a:spcPts val="0"/>
              </a:spcBef>
              <a:spcAft>
                <a:spcPts val="0"/>
              </a:spcAft>
              <a:buClr>
                <a:srgbClr val="002060"/>
              </a:buClr>
              <a:buSzPct val="100000"/>
              <a:buFont typeface="Arial" panose="020B0604020202020204" pitchFamily="34" charset="0"/>
              <a:buChar char="•"/>
            </a:pPr>
            <a:r>
              <a:rPr lang="es-ES" sz="2400" b="0" u="none" strike="noStrike" cap="none" dirty="0" smtClean="0">
                <a:solidFill>
                  <a:schemeClr val="tx1"/>
                </a:solidFill>
                <a:latin typeface="Arial" panose="020B0604020202020204" pitchFamily="34" charset="0"/>
                <a:ea typeface="Calibri"/>
                <a:cs typeface="Arial" panose="020B0604020202020204" pitchFamily="34" charset="0"/>
                <a:sym typeface="Calibri"/>
              </a:rPr>
              <a:t>Gestión de un portafolios nos permite mejorar la adquisición</a:t>
            </a:r>
            <a:r>
              <a:rPr lang="es-ES" sz="2400" b="0" dirty="0" smtClean="0">
                <a:solidFill>
                  <a:schemeClr val="tx1"/>
                </a:solidFill>
                <a:latin typeface="Arial" panose="020B0604020202020204" pitchFamily="34" charset="0"/>
                <a:ea typeface="Calibri"/>
                <a:cs typeface="Arial" panose="020B0604020202020204" pitchFamily="34" charset="0"/>
                <a:sym typeface="Calibri"/>
              </a:rPr>
              <a:t>, uso y gestión de las observaciones</a:t>
            </a:r>
          </a:p>
          <a:p>
            <a:pPr marL="457200" marR="0" lvl="0" indent="-457200" algn="l" rtl="0">
              <a:lnSpc>
                <a:spcPct val="100000"/>
              </a:lnSpc>
              <a:spcBef>
                <a:spcPts val="0"/>
              </a:spcBef>
              <a:spcAft>
                <a:spcPts val="0"/>
              </a:spcAft>
              <a:buClr>
                <a:srgbClr val="002060"/>
              </a:buClr>
              <a:buSzPct val="100000"/>
              <a:buFont typeface="Arial" panose="020B0604020202020204" pitchFamily="34" charset="0"/>
              <a:buChar char="•"/>
            </a:pPr>
            <a:r>
              <a:rPr lang="es-ES" sz="2400" b="0" u="none" strike="noStrike" cap="none" dirty="0" smtClean="0">
                <a:solidFill>
                  <a:schemeClr val="tx1"/>
                </a:solidFill>
                <a:latin typeface="Arial" panose="020B0604020202020204" pitchFamily="34" charset="0"/>
                <a:ea typeface="Calibri"/>
                <a:cs typeface="Arial" panose="020B0604020202020204" pitchFamily="34" charset="0"/>
                <a:sym typeface="Calibri"/>
              </a:rPr>
              <a:t>Principios</a:t>
            </a:r>
            <a:r>
              <a:rPr lang="es-ES" sz="2400" b="0" dirty="0" smtClean="0">
                <a:solidFill>
                  <a:schemeClr val="tx1"/>
                </a:solidFill>
                <a:latin typeface="Arial" panose="020B0604020202020204" pitchFamily="34" charset="0"/>
                <a:ea typeface="Calibri"/>
                <a:cs typeface="Arial" panose="020B0604020202020204" pitchFamily="34" charset="0"/>
                <a:sym typeface="Calibri"/>
              </a:rPr>
              <a:t>: </a:t>
            </a:r>
            <a:endParaRPr lang="es-ES" sz="2400" b="0" u="none" strike="noStrike" cap="none" dirty="0" smtClean="0">
              <a:solidFill>
                <a:schemeClr val="tx1"/>
              </a:solidFill>
              <a:latin typeface="Arial" panose="020B0604020202020204" pitchFamily="34" charset="0"/>
              <a:ea typeface="Calibri"/>
              <a:cs typeface="Arial" panose="020B0604020202020204" pitchFamily="34" charset="0"/>
              <a:sym typeface="Calibri"/>
            </a:endParaRPr>
          </a:p>
          <a:p>
            <a:pPr marL="914400" lvl="1" indent="-457200">
              <a:spcBef>
                <a:spcPts val="0"/>
              </a:spcBef>
              <a:spcAft>
                <a:spcPts val="0"/>
              </a:spcAft>
              <a:buClr>
                <a:srgbClr val="002060"/>
              </a:buClr>
              <a:buSzPct val="100000"/>
              <a:buFont typeface="Wingdings" panose="05000000000000000000" pitchFamily="2" charset="2"/>
              <a:buChar char="ü"/>
            </a:pPr>
            <a:r>
              <a:rPr lang="es-ES" sz="2400" b="0" dirty="0" smtClean="0">
                <a:solidFill>
                  <a:srgbClr val="000099"/>
                </a:solidFill>
                <a:latin typeface="Arial" panose="020B0604020202020204" pitchFamily="34" charset="0"/>
                <a:ea typeface="Calibri"/>
                <a:cs typeface="Arial" panose="020B0604020202020204" pitchFamily="34" charset="0"/>
                <a:sym typeface="Calibri"/>
              </a:rPr>
              <a:t>Misión-Efectividad</a:t>
            </a:r>
          </a:p>
          <a:p>
            <a:pPr marL="914400" lvl="1" indent="-457200">
              <a:spcBef>
                <a:spcPts val="0"/>
              </a:spcBef>
              <a:spcAft>
                <a:spcPts val="0"/>
              </a:spcAft>
              <a:buClr>
                <a:srgbClr val="002060"/>
              </a:buClr>
              <a:buSzPct val="100000"/>
              <a:buFont typeface="Wingdings" panose="05000000000000000000" pitchFamily="2" charset="2"/>
              <a:buChar char="ü"/>
            </a:pPr>
            <a:r>
              <a:rPr lang="es-ES" sz="2400" b="0" dirty="0" smtClean="0">
                <a:solidFill>
                  <a:srgbClr val="000099"/>
                </a:solidFill>
                <a:latin typeface="Arial" panose="020B0604020202020204" pitchFamily="34" charset="0"/>
                <a:ea typeface="Calibri"/>
                <a:cs typeface="Arial" panose="020B0604020202020204" pitchFamily="34" charset="0"/>
                <a:sym typeface="Calibri"/>
              </a:rPr>
              <a:t>Superior </a:t>
            </a: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Servicio y reputación</a:t>
            </a:r>
          </a:p>
          <a:p>
            <a:pPr marL="914400" lvl="1" indent="-457200">
              <a:spcBef>
                <a:spcPts val="0"/>
              </a:spcBef>
              <a:spcAft>
                <a:spcPts val="0"/>
              </a:spcAft>
              <a:buClr>
                <a:srgbClr val="002060"/>
              </a:buClr>
              <a:buSzPct val="100000"/>
              <a:buFont typeface="Wingdings" panose="05000000000000000000" pitchFamily="2" charset="2"/>
              <a:buChar char="ü"/>
            </a:pP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Adaptable</a:t>
            </a:r>
          </a:p>
          <a:p>
            <a:pPr marL="914400" lvl="1" indent="-457200">
              <a:spcBef>
                <a:spcPts val="0"/>
              </a:spcBef>
              <a:spcAft>
                <a:spcPts val="0"/>
              </a:spcAft>
              <a:buClr>
                <a:srgbClr val="002060"/>
              </a:buClr>
              <a:buSzPct val="100000"/>
              <a:buFont typeface="Wingdings" panose="05000000000000000000" pitchFamily="2" charset="2"/>
              <a:buChar char="ü"/>
            </a:pP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Coste-Eficiencia, Sostenible y </a:t>
            </a:r>
            <a:r>
              <a:rPr lang="es-ES" sz="2400" b="0" i="1" u="none" strike="noStrike" cap="none" dirty="0" err="1" smtClean="0">
                <a:solidFill>
                  <a:srgbClr val="FF0000"/>
                </a:solidFill>
                <a:latin typeface="Arial" panose="020B0604020202020204" pitchFamily="34" charset="0"/>
                <a:ea typeface="Calibri"/>
                <a:cs typeface="Arial" panose="020B0604020202020204" pitchFamily="34" charset="0"/>
                <a:sym typeface="Calibri"/>
              </a:rPr>
              <a:t>afordable</a:t>
            </a:r>
            <a:endParaRPr lang="es-ES" sz="2400" b="0" i="1" u="none" strike="noStrike" cap="none" dirty="0" smtClean="0">
              <a:solidFill>
                <a:srgbClr val="FF0000"/>
              </a:solidFill>
              <a:latin typeface="Arial" panose="020B0604020202020204" pitchFamily="34" charset="0"/>
              <a:ea typeface="Calibri"/>
              <a:cs typeface="Arial" panose="020B0604020202020204" pitchFamily="34" charset="0"/>
              <a:sym typeface="Calibri"/>
            </a:endParaRPr>
          </a:p>
          <a:p>
            <a:pPr marL="914400" lvl="1" indent="-457200">
              <a:spcBef>
                <a:spcPts val="0"/>
              </a:spcBef>
              <a:spcAft>
                <a:spcPts val="0"/>
              </a:spcAft>
              <a:buClr>
                <a:srgbClr val="002060"/>
              </a:buClr>
              <a:buSzPct val="100000"/>
              <a:buFont typeface="Wingdings" panose="05000000000000000000" pitchFamily="2" charset="2"/>
              <a:buChar char="ü"/>
            </a:pP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Integrado</a:t>
            </a:r>
          </a:p>
          <a:p>
            <a:pPr marL="914400" lvl="1" indent="-457200">
              <a:spcBef>
                <a:spcPts val="0"/>
              </a:spcBef>
              <a:spcAft>
                <a:spcPts val="0"/>
              </a:spcAft>
              <a:buClr>
                <a:srgbClr val="002060"/>
              </a:buClr>
              <a:buSzPct val="100000"/>
              <a:buFont typeface="Wingdings" panose="05000000000000000000" pitchFamily="2" charset="2"/>
              <a:buChar char="ü"/>
            </a:pP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Contexto global y compromiso</a:t>
            </a:r>
          </a:p>
          <a:p>
            <a:pPr marL="914400" lvl="1" indent="-457200">
              <a:spcBef>
                <a:spcPts val="0"/>
              </a:spcBef>
              <a:spcAft>
                <a:spcPts val="0"/>
              </a:spcAft>
              <a:buClr>
                <a:srgbClr val="002060"/>
              </a:buClr>
              <a:buSzPct val="100000"/>
              <a:buFont typeface="Wingdings" panose="05000000000000000000" pitchFamily="2" charset="2"/>
              <a:buChar char="ü"/>
            </a:pP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Expertos nacionales</a:t>
            </a:r>
          </a:p>
          <a:p>
            <a:pPr marL="914400" lvl="1" indent="-457200">
              <a:spcBef>
                <a:spcPts val="0"/>
              </a:spcBef>
              <a:spcAft>
                <a:spcPts val="0"/>
              </a:spcAft>
              <a:buClr>
                <a:srgbClr val="002060"/>
              </a:buClr>
              <a:buSzPct val="100000"/>
              <a:buFont typeface="Wingdings" panose="05000000000000000000" pitchFamily="2" charset="2"/>
              <a:buChar char="ü"/>
            </a:pPr>
            <a:r>
              <a:rPr lang="es-ES" sz="2400" b="0" u="none" strike="noStrike" cap="none" dirty="0" smtClean="0">
                <a:solidFill>
                  <a:srgbClr val="000099"/>
                </a:solidFill>
                <a:latin typeface="Arial" panose="020B0604020202020204" pitchFamily="34" charset="0"/>
                <a:ea typeface="Calibri"/>
                <a:cs typeface="Arial" panose="020B0604020202020204" pitchFamily="34" charset="0"/>
                <a:sym typeface="Calibri"/>
              </a:rPr>
              <a:t>Bien gobernado, entendido y fiable</a:t>
            </a:r>
            <a:endParaRPr lang="es-ES" sz="2400" b="0" u="none" strike="noStrike" cap="none" dirty="0">
              <a:solidFill>
                <a:srgbClr val="000099"/>
              </a:solidFill>
              <a:latin typeface="Arial" panose="020B0604020202020204" pitchFamily="34" charset="0"/>
              <a:ea typeface="Calibri"/>
              <a:cs typeface="Arial" panose="020B0604020202020204" pitchFamily="34" charset="0"/>
              <a:sym typeface="Calibri"/>
            </a:endParaRPr>
          </a:p>
        </p:txBody>
      </p:sp>
      <p:sp>
        <p:nvSpPr>
          <p:cNvPr id="7" name="Footer Placeholder 3"/>
          <p:cNvSpPr txBox="1">
            <a:spLocks/>
          </p:cNvSpPr>
          <p:nvPr/>
        </p:nvSpPr>
        <p:spPr>
          <a:xfrm>
            <a:off x="7321062" y="6492875"/>
            <a:ext cx="1828800" cy="365125"/>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pPr algn="r"/>
            <a:r>
              <a:rPr lang="en-US" dirty="0">
                <a:solidFill>
                  <a:schemeClr val="bg1">
                    <a:lumMod val="50000"/>
                  </a:schemeClr>
                </a:solidFill>
              </a:rPr>
              <a:t>2</a:t>
            </a:r>
          </a:p>
        </p:txBody>
      </p:sp>
      <p:pic>
        <p:nvPicPr>
          <p:cNvPr id="5" name="Picture 8" descr="C:\Users\WMOuser\Downloads\intre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8161" y="5517059"/>
            <a:ext cx="3055839" cy="13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5590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250825" y="188640"/>
            <a:ext cx="8713788" cy="792162"/>
          </a:xfrm>
        </p:spPr>
        <p:txBody>
          <a:bodyPr>
            <a:noAutofit/>
          </a:bodyPr>
          <a:lstStyle/>
          <a:p>
            <a:pPr eaLnBrk="1" hangingPunct="1"/>
            <a:r>
              <a:rPr lang="en-US" altLang="en-US" sz="3200" b="1" dirty="0" err="1" smtClean="0">
                <a:solidFill>
                  <a:srgbClr val="000099"/>
                </a:solidFill>
                <a:latin typeface="Arial" panose="020B0604020202020204" pitchFamily="34" charset="0"/>
                <a:cs typeface="Arial" panose="020B0604020202020204" pitchFamily="34" charset="0"/>
              </a:rPr>
              <a:t>Estrategia</a:t>
            </a:r>
            <a:r>
              <a:rPr lang="en-US" altLang="en-US" sz="3200" b="1" dirty="0" smtClean="0">
                <a:solidFill>
                  <a:srgbClr val="000099"/>
                </a:solidFill>
                <a:latin typeface="Arial" panose="020B0604020202020204" pitchFamily="34" charset="0"/>
                <a:cs typeface="Arial" panose="020B0604020202020204" pitchFamily="34" charset="0"/>
              </a:rPr>
              <a:t> Nacional de </a:t>
            </a:r>
            <a:r>
              <a:rPr lang="en-US" altLang="en-US" sz="3200" b="1" dirty="0" err="1" smtClean="0">
                <a:solidFill>
                  <a:srgbClr val="000099"/>
                </a:solidFill>
                <a:latin typeface="Arial" panose="020B0604020202020204" pitchFamily="34" charset="0"/>
                <a:cs typeface="Arial" panose="020B0604020202020204" pitchFamily="34" charset="0"/>
              </a:rPr>
              <a:t>Observación</a:t>
            </a:r>
            <a:r>
              <a:rPr lang="en-US" altLang="en-US" sz="3200" b="1" dirty="0" smtClean="0">
                <a:solidFill>
                  <a:srgbClr val="000099"/>
                </a:solidFill>
                <a:latin typeface="Arial" panose="020B0604020202020204" pitchFamily="34" charset="0"/>
                <a:cs typeface="Arial" panose="020B0604020202020204" pitchFamily="34" charset="0"/>
              </a:rPr>
              <a:t> </a:t>
            </a:r>
            <a:r>
              <a:rPr lang="en-US" altLang="en-US" sz="3200" dirty="0" smtClean="0">
                <a:solidFill>
                  <a:srgbClr val="000099"/>
                </a:solidFill>
                <a:latin typeface="Arial" panose="020B0604020202020204" pitchFamily="34" charset="0"/>
                <a:cs typeface="Arial" panose="020B0604020202020204" pitchFamily="34" charset="0"/>
              </a:rPr>
              <a:t>(1)</a:t>
            </a:r>
            <a:endParaRPr lang="en-AU" altLang="en-US" sz="3200" dirty="0" smtClean="0">
              <a:solidFill>
                <a:srgbClr val="000099"/>
              </a:solidFill>
              <a:latin typeface="Arial" panose="020B0604020202020204" pitchFamily="34" charset="0"/>
              <a:cs typeface="Arial" panose="020B0604020202020204" pitchFamily="34" charset="0"/>
            </a:endParaRPr>
          </a:p>
        </p:txBody>
      </p:sp>
      <p:sp>
        <p:nvSpPr>
          <p:cNvPr id="6" name="Rectangle 3"/>
          <p:cNvSpPr txBox="1">
            <a:spLocks/>
          </p:cNvSpPr>
          <p:nvPr/>
        </p:nvSpPr>
        <p:spPr bwMode="auto">
          <a:xfrm>
            <a:off x="251520" y="1196429"/>
            <a:ext cx="8713093" cy="4608835"/>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990600" indent="-53340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pPr>
              <a:spcBef>
                <a:spcPct val="20000"/>
              </a:spcBef>
              <a:buClr>
                <a:srgbClr val="FF9900"/>
              </a:buClr>
              <a:buFont typeface="Wingdings" pitchFamily="2" charset="2"/>
              <a:buChar char="§"/>
            </a:pPr>
            <a:r>
              <a:rPr lang="es-ES" altLang="en-US" sz="2400" b="0" dirty="0" smtClean="0">
                <a:solidFill>
                  <a:schemeClr val="tx1"/>
                </a:solidFill>
                <a:latin typeface="Arial" charset="0"/>
              </a:rPr>
              <a:t>El propósito de una estrategia es </a:t>
            </a:r>
            <a:r>
              <a:rPr lang="es-ES" altLang="en-US" sz="2400" dirty="0" smtClean="0">
                <a:solidFill>
                  <a:schemeClr val="tx1"/>
                </a:solidFill>
                <a:latin typeface="Arial" charset="0"/>
              </a:rPr>
              <a:t>guiar las actividades </a:t>
            </a:r>
            <a:r>
              <a:rPr lang="es-ES" altLang="en-US" sz="2400" b="0" dirty="0" smtClean="0">
                <a:solidFill>
                  <a:schemeClr val="tx1"/>
                </a:solidFill>
                <a:latin typeface="Arial" charset="0"/>
              </a:rPr>
              <a:t>de los miembros, especialmente de los SMHN como líderes:</a:t>
            </a:r>
          </a:p>
          <a:p>
            <a:pPr lvl="1">
              <a:spcBef>
                <a:spcPct val="20000"/>
              </a:spcBef>
              <a:buClr>
                <a:srgbClr val="FF9900"/>
              </a:buClr>
              <a:buFont typeface="Wingdings" pitchFamily="2" charset="2"/>
              <a:buChar char="Ø"/>
            </a:pPr>
            <a:r>
              <a:rPr lang="es-ES" altLang="en-US" sz="2400" i="1" dirty="0" smtClean="0">
                <a:solidFill>
                  <a:srgbClr val="000099"/>
                </a:solidFill>
                <a:latin typeface="Arial" charset="0"/>
              </a:rPr>
              <a:t>Permitirá </a:t>
            </a:r>
            <a:r>
              <a:rPr lang="es-ES" altLang="en-US" sz="2400" b="0" dirty="0" smtClean="0">
                <a:solidFill>
                  <a:srgbClr val="000099"/>
                </a:solidFill>
                <a:latin typeface="Arial" charset="0"/>
              </a:rPr>
              <a:t> </a:t>
            </a:r>
            <a:r>
              <a:rPr lang="es-ES" altLang="en-US" sz="2400" b="0" dirty="0" smtClean="0">
                <a:solidFill>
                  <a:schemeClr val="tx1"/>
                </a:solidFill>
                <a:latin typeface="Arial" charset="0"/>
              </a:rPr>
              <a:t>que los SMHN  puedan ejercer su misión de forma </a:t>
            </a:r>
            <a:r>
              <a:rPr lang="es-ES" altLang="en-US" sz="2400" dirty="0" smtClean="0">
                <a:solidFill>
                  <a:schemeClr val="tx1"/>
                </a:solidFill>
                <a:latin typeface="Arial" charset="0"/>
              </a:rPr>
              <a:t>responsable, efectiva y eficiente</a:t>
            </a:r>
            <a:r>
              <a:rPr lang="es-ES" altLang="en-US" sz="2400" b="0" dirty="0" smtClean="0">
                <a:solidFill>
                  <a:schemeClr val="tx1"/>
                </a:solidFill>
                <a:latin typeface="Arial" charset="0"/>
              </a:rPr>
              <a:t>.</a:t>
            </a:r>
          </a:p>
          <a:p>
            <a:pPr lvl="1">
              <a:spcBef>
                <a:spcPct val="20000"/>
              </a:spcBef>
              <a:buClr>
                <a:srgbClr val="FF9900"/>
              </a:buClr>
              <a:buFont typeface="Wingdings" pitchFamily="2" charset="2"/>
              <a:buChar char="Ø"/>
            </a:pPr>
            <a:r>
              <a:rPr lang="es-ES" altLang="en-US" sz="2400" i="1" dirty="0" smtClean="0">
                <a:solidFill>
                  <a:srgbClr val="000099"/>
                </a:solidFill>
                <a:latin typeface="Arial" charset="0"/>
              </a:rPr>
              <a:t>Permitirá </a:t>
            </a:r>
            <a:r>
              <a:rPr lang="es-ES" altLang="en-US" sz="2400" b="0" dirty="0" smtClean="0">
                <a:solidFill>
                  <a:schemeClr val="tx1"/>
                </a:solidFill>
                <a:latin typeface="Arial" charset="0"/>
              </a:rPr>
              <a:t>valorar a los SMHN que contribuyen en beneficio de la seguridad nacional, transporte, alimentos, agua, energía y salud (Pilares del MMSC), además de ser vital para el desarrollo sostenible, mitigación de los cambios climáticos y adaptación, y reducción de desastres naturales.</a:t>
            </a:r>
            <a:endParaRPr lang="es-ES" altLang="en-US" sz="2400" b="0" dirty="0">
              <a:solidFill>
                <a:schemeClr val="tx1"/>
              </a:solidFill>
              <a:latin typeface="Arial" charset="0"/>
            </a:endParaRPr>
          </a:p>
        </p:txBody>
      </p:sp>
    </p:spTree>
    <p:extLst>
      <p:ext uri="{BB962C8B-B14F-4D97-AF65-F5344CB8AC3E}">
        <p14:creationId xmlns:p14="http://schemas.microsoft.com/office/powerpoint/2010/main" val="39191819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107950" y="189036"/>
            <a:ext cx="8713788" cy="935708"/>
          </a:xfrm>
        </p:spPr>
        <p:txBody>
          <a:bodyPr>
            <a:normAutofit/>
          </a:bodyPr>
          <a:lstStyle/>
          <a:p>
            <a:r>
              <a:rPr lang="en-US" altLang="en-US" sz="3600" b="1" dirty="0" err="1">
                <a:solidFill>
                  <a:srgbClr val="000099"/>
                </a:solidFill>
                <a:latin typeface="Arial" panose="020B0604020202020204" pitchFamily="34" charset="0"/>
                <a:cs typeface="Arial" panose="020B0604020202020204" pitchFamily="34" charset="0"/>
              </a:rPr>
              <a:t>Estrategia</a:t>
            </a:r>
            <a:r>
              <a:rPr lang="en-US" altLang="en-US" sz="3600" b="1" dirty="0">
                <a:solidFill>
                  <a:srgbClr val="000099"/>
                </a:solidFill>
                <a:latin typeface="Arial" panose="020B0604020202020204" pitchFamily="34" charset="0"/>
                <a:cs typeface="Arial" panose="020B0604020202020204" pitchFamily="34" charset="0"/>
              </a:rPr>
              <a:t> Nacional de </a:t>
            </a:r>
            <a:r>
              <a:rPr lang="en-US" altLang="en-US" sz="3600" b="1" dirty="0" err="1">
                <a:solidFill>
                  <a:srgbClr val="000099"/>
                </a:solidFill>
                <a:latin typeface="Arial" panose="020B0604020202020204" pitchFamily="34" charset="0"/>
                <a:cs typeface="Arial" panose="020B0604020202020204" pitchFamily="34" charset="0"/>
              </a:rPr>
              <a:t>Observación</a:t>
            </a:r>
            <a:r>
              <a:rPr lang="en-US" altLang="en-US" sz="3600" b="1" dirty="0">
                <a:solidFill>
                  <a:srgbClr val="000099"/>
                </a:solidFill>
                <a:latin typeface="Arial" panose="020B0604020202020204" pitchFamily="34" charset="0"/>
                <a:cs typeface="Arial" panose="020B0604020202020204" pitchFamily="34" charset="0"/>
              </a:rPr>
              <a:t> </a:t>
            </a:r>
            <a:r>
              <a:rPr lang="en-US" altLang="en-US" sz="3600" dirty="0" smtClean="0">
                <a:solidFill>
                  <a:srgbClr val="000099"/>
                </a:solidFill>
                <a:latin typeface="Arial" panose="020B0604020202020204" pitchFamily="34" charset="0"/>
                <a:cs typeface="Arial" panose="020B0604020202020204" pitchFamily="34" charset="0"/>
              </a:rPr>
              <a:t>(2)</a:t>
            </a:r>
            <a:endParaRPr lang="en-AU" altLang="en-US" sz="3600" b="1" dirty="0" smtClean="0">
              <a:solidFill>
                <a:schemeClr val="accent2"/>
              </a:solidFill>
            </a:endParaRPr>
          </a:p>
        </p:txBody>
      </p:sp>
      <p:sp>
        <p:nvSpPr>
          <p:cNvPr id="7" name="Rectangle 3"/>
          <p:cNvSpPr txBox="1">
            <a:spLocks/>
          </p:cNvSpPr>
          <p:nvPr/>
        </p:nvSpPr>
        <p:spPr bwMode="auto">
          <a:xfrm>
            <a:off x="251520" y="1196106"/>
            <a:ext cx="8424936" cy="4393134"/>
          </a:xfrm>
          <a:prstGeom prst="rect">
            <a:avLst/>
          </a:prstGeom>
          <a:noFill/>
          <a:ln>
            <a:noFill/>
          </a:ln>
          <a:extLst/>
        </p:spPr>
        <p:txBody>
          <a:bodyPr/>
          <a:lstStyle>
            <a:lvl1pPr marL="533400" indent="-533400" eaLnBrk="0" hangingPunct="0">
              <a:defRPr sz="1600" b="1">
                <a:solidFill>
                  <a:srgbClr val="FFFFFF"/>
                </a:solidFill>
                <a:latin typeface="Arial Narrow" pitchFamily="34" charset="0"/>
                <a:cs typeface="Arial" charset="0"/>
              </a:defRPr>
            </a:lvl1pPr>
            <a:lvl2pPr marL="990600" indent="-533400" eaLnBrk="0" hangingPunct="0">
              <a:defRPr sz="1600" b="1">
                <a:solidFill>
                  <a:srgbClr val="FFFFFF"/>
                </a:solidFill>
                <a:latin typeface="Arial Narrow" pitchFamily="34" charset="0"/>
                <a:cs typeface="Arial" charset="0"/>
              </a:defRPr>
            </a:lvl2pPr>
            <a:lvl3pPr marL="1143000" indent="-228600" eaLnBrk="0" hangingPunct="0">
              <a:defRPr sz="1600" b="1">
                <a:solidFill>
                  <a:srgbClr val="FFFFFF"/>
                </a:solidFill>
                <a:latin typeface="Arial Narrow" pitchFamily="34" charset="0"/>
                <a:cs typeface="Arial" charset="0"/>
              </a:defRPr>
            </a:lvl3pPr>
            <a:lvl4pPr marL="1600200" indent="-228600" eaLnBrk="0" hangingPunct="0">
              <a:defRPr sz="1600" b="1">
                <a:solidFill>
                  <a:srgbClr val="FFFFFF"/>
                </a:solidFill>
                <a:latin typeface="Arial Narrow" pitchFamily="34" charset="0"/>
                <a:cs typeface="Arial" charset="0"/>
              </a:defRPr>
            </a:lvl4pPr>
            <a:lvl5pPr marL="2057400" indent="-228600" eaLnBrk="0" hangingPunct="0">
              <a:defRPr sz="1600" b="1">
                <a:solidFill>
                  <a:srgbClr val="FFFFFF"/>
                </a:solidFill>
                <a:latin typeface="Arial Narrow" pitchFamily="34" charset="0"/>
                <a:cs typeface="Arial" charset="0"/>
              </a:defRPr>
            </a:lvl5pPr>
            <a:lvl6pPr marL="2514600" indent="-228600" eaLnBrk="0" fontAlgn="base" hangingPunct="0">
              <a:spcBef>
                <a:spcPct val="0"/>
              </a:spcBef>
              <a:spcAft>
                <a:spcPct val="0"/>
              </a:spcAft>
              <a:defRPr sz="1600" b="1">
                <a:solidFill>
                  <a:srgbClr val="FFFFFF"/>
                </a:solidFill>
                <a:latin typeface="Arial Narrow" pitchFamily="34" charset="0"/>
                <a:cs typeface="Arial" charset="0"/>
              </a:defRPr>
            </a:lvl6pPr>
            <a:lvl7pPr marL="2971800" indent="-228600" eaLnBrk="0" fontAlgn="base" hangingPunct="0">
              <a:spcBef>
                <a:spcPct val="0"/>
              </a:spcBef>
              <a:spcAft>
                <a:spcPct val="0"/>
              </a:spcAft>
              <a:defRPr sz="1600" b="1">
                <a:solidFill>
                  <a:srgbClr val="FFFFFF"/>
                </a:solidFill>
                <a:latin typeface="Arial Narrow" pitchFamily="34" charset="0"/>
                <a:cs typeface="Arial" charset="0"/>
              </a:defRPr>
            </a:lvl7pPr>
            <a:lvl8pPr marL="3429000" indent="-228600" eaLnBrk="0" fontAlgn="base" hangingPunct="0">
              <a:spcBef>
                <a:spcPct val="0"/>
              </a:spcBef>
              <a:spcAft>
                <a:spcPct val="0"/>
              </a:spcAft>
              <a:defRPr sz="1600" b="1">
                <a:solidFill>
                  <a:srgbClr val="FFFFFF"/>
                </a:solidFill>
                <a:latin typeface="Arial Narrow" pitchFamily="34" charset="0"/>
                <a:cs typeface="Arial" charset="0"/>
              </a:defRPr>
            </a:lvl8pPr>
            <a:lvl9pPr marL="3886200" indent="-228600" eaLnBrk="0" fontAlgn="base" hangingPunct="0">
              <a:spcBef>
                <a:spcPct val="0"/>
              </a:spcBef>
              <a:spcAft>
                <a:spcPct val="0"/>
              </a:spcAft>
              <a:defRPr sz="1600" b="1">
                <a:solidFill>
                  <a:srgbClr val="FFFFFF"/>
                </a:solidFill>
                <a:latin typeface="Arial Narrow" pitchFamily="34" charset="0"/>
                <a:cs typeface="Arial" charset="0"/>
              </a:defRPr>
            </a:lvl9pPr>
          </a:lstStyle>
          <a:p>
            <a:pPr eaLnBrk="1" hangingPunct="1">
              <a:lnSpc>
                <a:spcPct val="90000"/>
              </a:lnSpc>
              <a:spcBef>
                <a:spcPct val="20000"/>
              </a:spcBef>
              <a:buClr>
                <a:srgbClr val="FF9900"/>
              </a:buClr>
              <a:buFont typeface="Wingdings" pitchFamily="2" charset="2"/>
              <a:buChar char="§"/>
            </a:pPr>
            <a:r>
              <a:rPr lang="es-ES" altLang="en-US" sz="2600" i="1" dirty="0" smtClean="0">
                <a:solidFill>
                  <a:srgbClr val="C00000"/>
                </a:solidFill>
                <a:latin typeface="Arial" charset="0"/>
              </a:rPr>
              <a:t>Papel de líder </a:t>
            </a:r>
            <a:r>
              <a:rPr lang="es-ES" altLang="en-US" sz="2600" b="0" dirty="0" smtClean="0">
                <a:solidFill>
                  <a:schemeClr val="tx1"/>
                </a:solidFill>
                <a:latin typeface="Arial" charset="0"/>
              </a:rPr>
              <a:t>del SMHN permitirá:</a:t>
            </a:r>
            <a:r>
              <a:rPr lang="es-ES" altLang="en-US" sz="2600" dirty="0" smtClean="0">
                <a:solidFill>
                  <a:schemeClr val="tx1"/>
                </a:solidFill>
                <a:latin typeface="Arial" charset="0"/>
              </a:rPr>
              <a:t> </a:t>
            </a:r>
          </a:p>
          <a:p>
            <a:pPr lvl="1" eaLnBrk="1" hangingPunct="1">
              <a:lnSpc>
                <a:spcPct val="90000"/>
              </a:lnSpc>
              <a:spcBef>
                <a:spcPct val="20000"/>
              </a:spcBef>
              <a:buClr>
                <a:srgbClr val="FF9900"/>
              </a:buClr>
              <a:buFont typeface="Wingdings" pitchFamily="2" charset="2"/>
              <a:buChar char="§"/>
            </a:pPr>
            <a:r>
              <a:rPr lang="es-ES" altLang="en-US" sz="2600" b="0" dirty="0" smtClean="0">
                <a:solidFill>
                  <a:schemeClr val="tx1"/>
                </a:solidFill>
                <a:latin typeface="Arial" charset="0"/>
              </a:rPr>
              <a:t>Al SMHN reunir las </a:t>
            </a:r>
            <a:r>
              <a:rPr lang="es-ES" altLang="en-US" sz="2600" dirty="0" smtClean="0">
                <a:solidFill>
                  <a:schemeClr val="tx1"/>
                </a:solidFill>
                <a:latin typeface="Arial" charset="0"/>
              </a:rPr>
              <a:t>necesidades de los usuarios </a:t>
            </a:r>
            <a:r>
              <a:rPr lang="es-ES" altLang="en-US" sz="2600" b="0" dirty="0" smtClean="0">
                <a:solidFill>
                  <a:schemeClr val="tx1"/>
                </a:solidFill>
                <a:latin typeface="Arial" charset="0"/>
              </a:rPr>
              <a:t>y demandas, y</a:t>
            </a:r>
          </a:p>
          <a:p>
            <a:pPr lvl="1" eaLnBrk="1" hangingPunct="1">
              <a:lnSpc>
                <a:spcPct val="90000"/>
              </a:lnSpc>
              <a:spcBef>
                <a:spcPct val="20000"/>
              </a:spcBef>
              <a:buClr>
                <a:srgbClr val="FF9900"/>
              </a:buClr>
              <a:buFont typeface="Wingdings" pitchFamily="2" charset="2"/>
              <a:buChar char="§"/>
            </a:pPr>
            <a:r>
              <a:rPr lang="es-ES" altLang="en-US" sz="2600" b="0" dirty="0" smtClean="0">
                <a:solidFill>
                  <a:schemeClr val="tx1"/>
                </a:solidFill>
                <a:latin typeface="Arial" charset="0"/>
              </a:rPr>
              <a:t>Asegurar que el SMHN tiene la mejor base para la </a:t>
            </a:r>
            <a:r>
              <a:rPr lang="es-ES" altLang="en-US" sz="2600" dirty="0" smtClean="0">
                <a:solidFill>
                  <a:schemeClr val="tx1"/>
                </a:solidFill>
                <a:latin typeface="Arial" charset="0"/>
              </a:rPr>
              <a:t>planificación de sus inversiones</a:t>
            </a:r>
            <a:r>
              <a:rPr lang="es-ES" altLang="en-US" sz="2600" b="0" dirty="0" smtClean="0">
                <a:solidFill>
                  <a:schemeClr val="tx1"/>
                </a:solidFill>
                <a:latin typeface="Arial" charset="0"/>
              </a:rPr>
              <a:t> en sistemas, ciencia y gente. </a:t>
            </a:r>
          </a:p>
          <a:p>
            <a:pPr eaLnBrk="1" hangingPunct="1">
              <a:lnSpc>
                <a:spcPct val="90000"/>
              </a:lnSpc>
              <a:spcBef>
                <a:spcPct val="20000"/>
              </a:spcBef>
              <a:buClr>
                <a:srgbClr val="FF9900"/>
              </a:buClr>
              <a:buFont typeface="Wingdings" pitchFamily="2" charset="2"/>
              <a:buChar char="§"/>
            </a:pPr>
            <a:r>
              <a:rPr lang="es-ES" altLang="en-US" sz="2600" b="0" dirty="0" smtClean="0">
                <a:solidFill>
                  <a:schemeClr val="tx1"/>
                </a:solidFill>
                <a:latin typeface="Arial" charset="0"/>
              </a:rPr>
              <a:t>Estar cercano al </a:t>
            </a:r>
            <a:r>
              <a:rPr lang="es-ES" altLang="en-US" sz="2600" i="1" dirty="0" smtClean="0">
                <a:solidFill>
                  <a:srgbClr val="C00000"/>
                </a:solidFill>
                <a:latin typeface="Arial" charset="0"/>
              </a:rPr>
              <a:t>usuario</a:t>
            </a:r>
            <a:r>
              <a:rPr lang="es-ES" altLang="en-US" sz="2600" b="0" dirty="0" smtClean="0">
                <a:solidFill>
                  <a:schemeClr val="tx1"/>
                </a:solidFill>
                <a:latin typeface="Arial" charset="0"/>
              </a:rPr>
              <a:t>, poder recoger sus requisitos y mejorar los planes de futuro con una red de </a:t>
            </a:r>
            <a:r>
              <a:rPr lang="es-ES" altLang="en-US" sz="2600" dirty="0" smtClean="0">
                <a:solidFill>
                  <a:schemeClr val="tx1"/>
                </a:solidFill>
                <a:latin typeface="Arial" charset="0"/>
              </a:rPr>
              <a:t>observación ajustada a las necesidades de los usuarios</a:t>
            </a:r>
            <a:r>
              <a:rPr lang="es-ES" altLang="en-US" sz="2600" b="0" dirty="0" smtClean="0">
                <a:solidFill>
                  <a:schemeClr val="tx1"/>
                </a:solidFill>
                <a:latin typeface="Arial" charset="0"/>
              </a:rPr>
              <a:t>.</a:t>
            </a:r>
            <a:endParaRPr lang="es-ES" altLang="en-US" sz="2600" b="0" dirty="0" smtClean="0">
              <a:solidFill>
                <a:schemeClr val="tx1"/>
              </a:solidFill>
              <a:latin typeface="Arial" charset="0"/>
            </a:endParaRPr>
          </a:p>
        </p:txBody>
      </p:sp>
    </p:spTree>
    <p:extLst>
      <p:ext uri="{BB962C8B-B14F-4D97-AF65-F5344CB8AC3E}">
        <p14:creationId xmlns:p14="http://schemas.microsoft.com/office/powerpoint/2010/main" val="16764874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theme/theme1.xml><?xml version="1.0" encoding="utf-8"?>
<a:theme xmlns:a="http://schemas.openxmlformats.org/drawingml/2006/main" name="Body slide">
  <a:themeElements>
    <a:clrScheme name="WMO-Title-SF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MO-Title-SF">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MO-Title-SF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MO-Title-SF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MO-Title-SF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MO-Title-SF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MO-Title-SF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MO-Title-SF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MO-Title-SF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MO-Title-SF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MO-Title-SF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MO-Title-SF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MO-Title-SF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MO-Title-SF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osing slide">
  <a:themeElements>
    <a:clrScheme name="1_Small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mallLogo">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1_Small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mall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mall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mall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mall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mall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mall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mall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mall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mall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mall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mall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losing slide">
  <a:themeElements>
    <a:clrScheme name="1_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losing slide">
      <a:majorFont>
        <a:latin typeface="Arial Narrow"/>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losing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losing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losing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losing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losing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losing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losing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losing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losing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losing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losing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WM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WM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WM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WM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WMO_Powerpoint_template_en</Template>
  <TotalTime>7545</TotalTime>
  <Words>2042</Words>
  <Application>Microsoft Office PowerPoint</Application>
  <PresentationFormat>On-screen Show (4:3)</PresentationFormat>
  <Paragraphs>164</Paragraphs>
  <Slides>21</Slides>
  <Notes>21</Notes>
  <HiddenSlides>1</HiddenSlides>
  <MMClips>0</MMClips>
  <ScaleCrop>false</ScaleCrop>
  <HeadingPairs>
    <vt:vector size="4" baseType="variant">
      <vt:variant>
        <vt:lpstr>Theme</vt:lpstr>
      </vt:variant>
      <vt:variant>
        <vt:i4>8</vt:i4>
      </vt:variant>
      <vt:variant>
        <vt:lpstr>Slide Titles</vt:lpstr>
      </vt:variant>
      <vt:variant>
        <vt:i4>21</vt:i4>
      </vt:variant>
    </vt:vector>
  </HeadingPairs>
  <TitlesOfParts>
    <vt:vector size="29" baseType="lpstr">
      <vt:lpstr>Body slide</vt:lpstr>
      <vt:lpstr>Closing slide</vt:lpstr>
      <vt:lpstr>1_Closing slide</vt:lpstr>
      <vt:lpstr>Default</vt:lpstr>
      <vt:lpstr>WMO</vt:lpstr>
      <vt:lpstr>2_WMO</vt:lpstr>
      <vt:lpstr>1_WMO</vt:lpstr>
      <vt:lpstr>3_WMO</vt:lpstr>
      <vt:lpstr>PowerPoint Presentation</vt:lpstr>
      <vt:lpstr>Papel de los SMHN’s</vt:lpstr>
      <vt:lpstr>Observaciones de Calidad</vt:lpstr>
      <vt:lpstr>Miembros</vt:lpstr>
      <vt:lpstr>Miembros</vt:lpstr>
      <vt:lpstr>PowerPoint Presentation</vt:lpstr>
      <vt:lpstr>Hacia una gestión de la  Observaciones</vt:lpstr>
      <vt:lpstr>Estrategia Nacional de Observación (1)</vt:lpstr>
      <vt:lpstr>Estrategia Nacional de Observación (2)</vt:lpstr>
      <vt:lpstr>Dos pasos básicos en la implementación nacional</vt:lpstr>
      <vt:lpstr>Plan Nacional de Implementación WIGOS (N-WIP)</vt:lpstr>
      <vt:lpstr>Plan Nacional de Implementación WIGOS (N-WIP)</vt:lpstr>
      <vt:lpstr>Actividades de la N-WIP</vt:lpstr>
      <vt:lpstr>WIGOS “listo”</vt:lpstr>
      <vt:lpstr>WIGOS “listo”</vt:lpstr>
      <vt:lpstr>Conclusión</vt:lpstr>
      <vt:lpstr>PowerPoint Presentation</vt:lpstr>
      <vt:lpstr>Punto focal N-WIGOS (TORs)</vt:lpstr>
      <vt:lpstr>Punto focal N-OSCAR/Surf  (TORs)</vt:lpstr>
      <vt:lpstr>Punto focal N-OSCAR/Surface TORs</vt:lpstr>
      <vt:lpstr>Punto focal N-OSCAR/Surface  TORs</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WIGOS Implementation</dc:title>
  <dc:subject>WIGOS - DRR FP</dc:subject>
  <dc:creator>LFNunes</dc:creator>
  <cp:lastModifiedBy>Luis Filipe NUNES</cp:lastModifiedBy>
  <cp:revision>351</cp:revision>
  <cp:lastPrinted>2016-10-28T13:17:12Z</cp:lastPrinted>
  <dcterms:created xsi:type="dcterms:W3CDTF">2013-01-10T13:51:34Z</dcterms:created>
  <dcterms:modified xsi:type="dcterms:W3CDTF">2018-05-31T03:23:16Z</dcterms:modified>
</cp:coreProperties>
</file>