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9" r:id="rId3"/>
    <p:sldId id="342" r:id="rId4"/>
    <p:sldId id="339" r:id="rId5"/>
    <p:sldId id="279" r:id="rId6"/>
    <p:sldId id="358" r:id="rId7"/>
    <p:sldId id="349" r:id="rId8"/>
    <p:sldId id="350" r:id="rId9"/>
    <p:sldId id="348" r:id="rId10"/>
    <p:sldId id="351" r:id="rId11"/>
    <p:sldId id="353" r:id="rId12"/>
    <p:sldId id="331" r:id="rId13"/>
    <p:sldId id="354" r:id="rId14"/>
    <p:sldId id="355" r:id="rId15"/>
    <p:sldId id="277" r:id="rId16"/>
    <p:sldId id="341" r:id="rId17"/>
    <p:sldId id="343" r:id="rId18"/>
    <p:sldId id="352" r:id="rId19"/>
    <p:sldId id="344" r:id="rId20"/>
    <p:sldId id="356" r:id="rId21"/>
    <p:sldId id="357" r:id="rId22"/>
    <p:sldId id="302" r:id="rId23"/>
    <p:sldId id="258" r:id="rId2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69" autoAdjust="0"/>
    <p:restoredTop sz="99182" autoAdjust="0"/>
  </p:normalViewPr>
  <p:slideViewPr>
    <p:cSldViewPr snapToGrid="0" snapToObjects="1">
      <p:cViewPr varScale="1">
        <p:scale>
          <a:sx n="112" d="100"/>
          <a:sy n="112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t>14/06/2018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h/url?sa=i&amp;rct=j&amp;q=&amp;esrc=s&amp;source=images&amp;cd=&amp;cad=rja&amp;uact=8&amp;ved=0ahUKEwj0yZWHjorWAhUDUhQKHbzdCeoQjRwIBw&amp;url=http://blog.kaseya.com/blog/2015/09/28/win-msp-service-delivery-trifecta-efficient-effective-consistent/&amp;psig=AFQjCNFFgregUkp3DdnS84GMYGhkdwTLJg&amp;ust=1504565569131219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lfnunes@wmo.int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mo.int/wigo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mo.int/pages/prog/www/wigos/index_e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5088" y="3456000"/>
            <a:ext cx="40330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err="1" smtClean="0">
                <a:solidFill>
                  <a:srgbClr val="000090"/>
                </a:solidFill>
              </a:rPr>
              <a:t>Luís</a:t>
            </a:r>
            <a:r>
              <a:rPr lang="fr-CH" sz="2000" b="1" dirty="0" smtClean="0">
                <a:solidFill>
                  <a:srgbClr val="000090"/>
                </a:solidFill>
              </a:rPr>
              <a:t> Nunes</a:t>
            </a:r>
          </a:p>
          <a:p>
            <a:pPr algn="ctr"/>
            <a:r>
              <a:rPr lang="fr-CH" sz="2000" dirty="0" smtClean="0">
                <a:solidFill>
                  <a:srgbClr val="000090"/>
                </a:solidFill>
              </a:rPr>
              <a:t>WIGOS </a:t>
            </a:r>
            <a:r>
              <a:rPr lang="fr-CH" sz="2000" dirty="0">
                <a:solidFill>
                  <a:srgbClr val="000090"/>
                </a:solidFill>
              </a:rPr>
              <a:t>Project </a:t>
            </a:r>
            <a:r>
              <a:rPr lang="fr-CH" sz="2000" dirty="0" smtClean="0">
                <a:solidFill>
                  <a:srgbClr val="000090"/>
                </a:solidFill>
              </a:rPr>
              <a:t>Office</a:t>
            </a:r>
          </a:p>
          <a:p>
            <a:pPr algn="ctr"/>
            <a:endParaRPr lang="fr-CH" sz="2000" dirty="0">
              <a:solidFill>
                <a:srgbClr val="000090"/>
              </a:solidFill>
            </a:endParaRPr>
          </a:p>
          <a:p>
            <a:pPr algn="ctr"/>
            <a:r>
              <a:rPr lang="fr-CH" sz="2000" dirty="0" err="1" smtClean="0">
                <a:solidFill>
                  <a:srgbClr val="000090"/>
                </a:solidFill>
              </a:rPr>
              <a:t>Credits</a:t>
            </a:r>
            <a:r>
              <a:rPr lang="fr-CH" sz="2000" dirty="0" smtClean="0">
                <a:solidFill>
                  <a:srgbClr val="000090"/>
                </a:solidFill>
              </a:rPr>
              <a:t> to:</a:t>
            </a:r>
          </a:p>
          <a:p>
            <a:pPr algn="ctr"/>
            <a:r>
              <a:rPr lang="fr-CH" sz="2000" b="1" dirty="0" smtClean="0">
                <a:solidFill>
                  <a:srgbClr val="000090"/>
                </a:solidFill>
              </a:rPr>
              <a:t>Lars </a:t>
            </a:r>
            <a:r>
              <a:rPr lang="fr-CH" sz="2000" b="1" dirty="0">
                <a:solidFill>
                  <a:srgbClr val="000090"/>
                </a:solidFill>
              </a:rPr>
              <a:t>Peter </a:t>
            </a:r>
            <a:r>
              <a:rPr lang="fr-CH" sz="2000" b="1" dirty="0" err="1" smtClean="0">
                <a:solidFill>
                  <a:srgbClr val="000090"/>
                </a:solidFill>
              </a:rPr>
              <a:t>Riishojgaard</a:t>
            </a:r>
            <a:r>
              <a:rPr lang="fr-CH" sz="2000" dirty="0" smtClean="0">
                <a:solidFill>
                  <a:srgbClr val="000090"/>
                </a:solidFill>
              </a:rPr>
              <a:t>, WIGOS PM</a:t>
            </a:r>
          </a:p>
          <a:p>
            <a:pPr algn="ctr"/>
            <a:r>
              <a:rPr lang="fr-CH" sz="2000" b="1" dirty="0" smtClean="0">
                <a:solidFill>
                  <a:srgbClr val="000090"/>
                </a:solidFill>
              </a:rPr>
              <a:t>Jörg </a:t>
            </a:r>
            <a:r>
              <a:rPr lang="fr-CH" sz="2000" b="1" dirty="0" err="1" smtClean="0">
                <a:solidFill>
                  <a:srgbClr val="000090"/>
                </a:solidFill>
              </a:rPr>
              <a:t>Klausen</a:t>
            </a:r>
            <a:r>
              <a:rPr lang="fr-CH" sz="2000" b="1" dirty="0" smtClean="0">
                <a:solidFill>
                  <a:srgbClr val="000090"/>
                </a:solidFill>
              </a:rPr>
              <a:t>, </a:t>
            </a:r>
            <a:r>
              <a:rPr lang="fr-CH" sz="2000" dirty="0" err="1" smtClean="0">
                <a:solidFill>
                  <a:srgbClr val="000090"/>
                </a:solidFill>
              </a:rPr>
              <a:t>MeteoSwiss</a:t>
            </a:r>
            <a:r>
              <a:rPr lang="fr-CH" sz="2000" dirty="0" smtClean="0">
                <a:solidFill>
                  <a:srgbClr val="000090"/>
                </a:solidFill>
              </a:rPr>
              <a:t>,</a:t>
            </a:r>
          </a:p>
          <a:p>
            <a:pPr algn="ctr"/>
            <a:r>
              <a:rPr lang="fr-CH" sz="2000" dirty="0" smtClean="0">
                <a:solidFill>
                  <a:srgbClr val="000090"/>
                </a:solidFill>
              </a:rPr>
              <a:t>Co-Chair TT-WMD</a:t>
            </a:r>
            <a:endParaRPr lang="fr-CH" sz="2000" dirty="0">
              <a:solidFill>
                <a:srgbClr val="000090"/>
              </a:solidFill>
            </a:endParaRP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>
                <a:solidFill>
                  <a:srgbClr val="000090"/>
                </a:solidFill>
              </a:rPr>
              <a:t>Introduction to </a:t>
            </a:r>
            <a:r>
              <a:rPr lang="en-US" sz="4000" b="1" dirty="0" smtClean="0">
                <a:solidFill>
                  <a:srgbClr val="000090"/>
                </a:solidFill>
              </a:rPr>
              <a:t>WIGOS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421" y="2101743"/>
            <a:ext cx="7942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The </a:t>
            </a:r>
            <a:r>
              <a:rPr lang="en-US" sz="3200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WMO Integrated Global Observing System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What do we mean by </a:t>
            </a:r>
            <a:r>
              <a:rPr lang="en-US" sz="3600" b="1" dirty="0" smtClean="0">
                <a:solidFill>
                  <a:srgbClr val="000090"/>
                </a:solidFill>
              </a:rPr>
              <a:t>Integration</a:t>
            </a:r>
            <a:r>
              <a:rPr lang="en-US" sz="3600" dirty="0" smtClean="0">
                <a:solidFill>
                  <a:srgbClr val="000090"/>
                </a:solidFill>
              </a:rPr>
              <a:t> (1)</a:t>
            </a:r>
            <a:r>
              <a:rPr lang="en-US" sz="3600" b="1" dirty="0" smtClean="0">
                <a:solidFill>
                  <a:srgbClr val="000090"/>
                </a:solidFill>
              </a:rPr>
              <a:t>?</a:t>
            </a:r>
            <a:endParaRPr lang="en-US" sz="3600" dirty="0"/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hape 252"/>
          <p:cNvSpPr txBox="1">
            <a:spLocks/>
          </p:cNvSpPr>
          <p:nvPr/>
        </p:nvSpPr>
        <p:spPr>
          <a:xfrm>
            <a:off x="457200" y="1268760"/>
            <a:ext cx="8363272" cy="496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2" indent="-514350" defTabSz="905255">
              <a:spcBef>
                <a:spcPts val="600"/>
              </a:spcBef>
              <a:buSzPct val="100000"/>
              <a:buFont typeface="Arial"/>
              <a:buAutoNum type="romanUcPeriod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Integrated network design,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e.g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across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national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borders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Radar and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lightning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detection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networks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Radiosonde networks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designed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together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with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those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neighboring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countries</a:t>
            </a:r>
          </a:p>
          <a:p>
            <a:pPr marL="514350" lvl="2" indent="-514350" defTabSz="905255">
              <a:spcBef>
                <a:spcPts val="600"/>
              </a:spcBef>
              <a:buSzPct val="100000"/>
              <a:buFont typeface="Arial"/>
              <a:buAutoNum type="romanUcPeriod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Integration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across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disciplines: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Multi-purpose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networks</a:t>
            </a:r>
            <a:endParaRPr lang="fr-CH" sz="2200" b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separate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networks for application areas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that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rely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on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measurements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the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same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variables,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e.g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weather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climate</a:t>
            </a:r>
            <a:endParaRPr lang="fr-CH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514350" lvl="2" indent="-514350" defTabSz="905255">
              <a:spcBef>
                <a:spcPts val="600"/>
              </a:spcBef>
              <a:buSzPct val="100000"/>
              <a:buFont typeface="Arial"/>
              <a:buAutoNum type="romanUcPeriod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Integration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across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organizational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2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boundaries</a:t>
            </a:r>
            <a:r>
              <a:rPr lang="fr-CH" sz="22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endParaRPr lang="fr-CH" sz="2200" b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Take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advantage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organizations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outside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the NMHS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that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operated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observing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systems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partner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with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them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where</a:t>
            </a:r>
            <a:r>
              <a:rPr lang="fr-CH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possible</a:t>
            </a:r>
          </a:p>
        </p:txBody>
      </p:sp>
    </p:spTree>
    <p:extLst>
      <p:ext uri="{BB962C8B-B14F-4D97-AF65-F5344CB8AC3E}">
        <p14:creationId xmlns:p14="http://schemas.microsoft.com/office/powerpoint/2010/main" val="280739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What do we mean by </a:t>
            </a:r>
            <a:r>
              <a:rPr lang="en-US" sz="3600" b="1" dirty="0" smtClean="0">
                <a:solidFill>
                  <a:srgbClr val="000090"/>
                </a:solidFill>
              </a:rPr>
              <a:t>Integration</a:t>
            </a:r>
            <a:r>
              <a:rPr lang="en-US" sz="3600" dirty="0" smtClean="0">
                <a:solidFill>
                  <a:srgbClr val="000090"/>
                </a:solidFill>
              </a:rPr>
              <a:t> (2)</a:t>
            </a:r>
            <a:r>
              <a:rPr lang="en-US" sz="3600" b="1" dirty="0" smtClean="0">
                <a:solidFill>
                  <a:srgbClr val="000090"/>
                </a:solidFill>
              </a:rPr>
              <a:t>?</a:t>
            </a:r>
            <a:endParaRPr lang="en-US" sz="3600" dirty="0"/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hape 252"/>
          <p:cNvSpPr txBox="1">
            <a:spLocks/>
          </p:cNvSpPr>
          <p:nvPr/>
        </p:nvSpPr>
        <p:spPr>
          <a:xfrm>
            <a:off x="457200" y="1268760"/>
            <a:ext cx="8363272" cy="496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2" indent="-514350" defTabSz="905255">
              <a:spcBef>
                <a:spcPts val="600"/>
              </a:spcBef>
              <a:buSzPct val="100000"/>
              <a:buFont typeface="+mj-lt"/>
              <a:buAutoNum type="romanUcPeriod" startAt="4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Integration across technological boundaries; space- and surface-based observing system as one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Space-based components provide excellent spatial and temporal coverage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Ground-based components provide fine-scaled structure, in situ validation and can provide measurements not possible from space</a:t>
            </a:r>
          </a:p>
          <a:p>
            <a:pPr marL="514350" lvl="2" indent="-514350" defTabSz="905255">
              <a:spcBef>
                <a:spcPts val="600"/>
              </a:spcBef>
              <a:buSzPct val="100000"/>
              <a:buFont typeface="Arial"/>
              <a:buAutoNum type="romanUcPeriod" startAt="4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Integration across different levels of performance; concept of tiered networks can include e.g.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Crowd-sourced data, </a:t>
            </a:r>
            <a:r>
              <a:rPr lang="en-US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IoT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observations (massive amounts of data, poor or unknown quality)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Standard networks; routine, operational quality data</a:t>
            </a:r>
          </a:p>
          <a:p>
            <a:pPr marL="719138" lvl="3" indent="-514350" defTabSz="905255"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Reference networks with data traceable to SI standards (fewer data, very high quality)</a:t>
            </a:r>
          </a:p>
        </p:txBody>
      </p:sp>
    </p:spTree>
    <p:extLst>
      <p:ext uri="{BB962C8B-B14F-4D97-AF65-F5344CB8AC3E}">
        <p14:creationId xmlns:p14="http://schemas.microsoft.com/office/powerpoint/2010/main" val="251066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How to implement WIGOS?</a:t>
            </a:r>
            <a:endParaRPr lang="en-US" sz="3600" dirty="0"/>
          </a:p>
        </p:txBody>
      </p:sp>
      <p:sp>
        <p:nvSpPr>
          <p:cNvPr id="6" name="Shape 239"/>
          <p:cNvSpPr txBox="1">
            <a:spLocks/>
          </p:cNvSpPr>
          <p:nvPr/>
        </p:nvSpPr>
        <p:spPr>
          <a:xfrm>
            <a:off x="212725" y="1334218"/>
            <a:ext cx="8713790" cy="5335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Integration &amp; increased 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interoperability</a:t>
            </a:r>
            <a:r>
              <a:rPr lang="fr-CH" sz="2400" dirty="0" smtClean="0"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systems</a:t>
            </a:r>
            <a:endParaRPr lang="fr-CH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smtClean="0">
                <a:latin typeface="Arial"/>
                <a:ea typeface="Arial"/>
                <a:cs typeface="Arial"/>
                <a:sym typeface="Arial"/>
              </a:rPr>
              <a:t>Sharing </a:t>
            </a:r>
            <a:r>
              <a:rPr lang="fr-CH" sz="2400" dirty="0" smtClean="0">
                <a:latin typeface="Arial"/>
                <a:ea typeface="Arial"/>
                <a:cs typeface="Arial"/>
                <a:sym typeface="Arial"/>
              </a:rPr>
              <a:t>data and 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metadata</a:t>
            </a:r>
            <a:endParaRPr lang="en-US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Partnerships &amp; </a:t>
            </a:r>
            <a:r>
              <a:rPr lang="fr-CH" sz="2400" dirty="0" err="1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ooperation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Leadership</a:t>
            </a: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dirty="0" smtClean="0">
                <a:latin typeface="Arial"/>
                <a:ea typeface="Arial"/>
                <a:cs typeface="Arial"/>
                <a:sym typeface="Arial"/>
              </a:rPr>
              <a:t>Planning</a:t>
            </a: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altLang="en-US" sz="2400" dirty="0" smtClean="0">
                <a:latin typeface="Arial" charset="0"/>
              </a:rPr>
              <a:t>Culture </a:t>
            </a:r>
            <a:r>
              <a:rPr lang="en-US" altLang="en-US" sz="2400" dirty="0">
                <a:latin typeface="Arial" charset="0"/>
              </a:rPr>
              <a:t>of </a:t>
            </a:r>
            <a:r>
              <a:rPr lang="en-US" altLang="en-US" sz="2400" dirty="0" smtClean="0">
                <a:latin typeface="Arial" charset="0"/>
              </a:rPr>
              <a:t>compliance</a:t>
            </a:r>
          </a:p>
        </p:txBody>
      </p:sp>
    </p:spTree>
    <p:extLst>
      <p:ext uri="{BB962C8B-B14F-4D97-AF65-F5344CB8AC3E}">
        <p14:creationId xmlns:p14="http://schemas.microsoft.com/office/powerpoint/2010/main" val="23049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9"/>
            <a:ext cx="8229600" cy="77813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An example from Senegal …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39" y="1241624"/>
            <a:ext cx="6084800" cy="4563600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438" y="1484831"/>
            <a:ext cx="3061649" cy="40821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501" y="1241623"/>
            <a:ext cx="2403876" cy="32051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868" y="3835400"/>
            <a:ext cx="3969125" cy="29768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642" y="2338865"/>
            <a:ext cx="2857089" cy="38094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195" y="2923624"/>
            <a:ext cx="2794781" cy="3726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8558" y="4243591"/>
            <a:ext cx="6882527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de-CH" sz="2000" dirty="0" err="1" smtClean="0"/>
              <a:t>There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more</a:t>
            </a:r>
            <a:r>
              <a:rPr lang="de-CH" sz="2000" dirty="0" smtClean="0"/>
              <a:t> </a:t>
            </a:r>
            <a:r>
              <a:rPr lang="de-CH" sz="2000" dirty="0" err="1" smtClean="0"/>
              <a:t>capabilities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than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NMHS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provide</a:t>
            </a:r>
            <a:r>
              <a:rPr lang="de-CH" sz="2000" dirty="0" smtClean="0"/>
              <a:t>, in </a:t>
            </a:r>
            <a:r>
              <a:rPr lang="de-CH" sz="2000" dirty="0" err="1" smtClean="0"/>
              <a:t>fact</a:t>
            </a:r>
            <a:r>
              <a:rPr lang="de-CH" sz="2000" dirty="0" smtClean="0"/>
              <a:t> </a:t>
            </a:r>
            <a:r>
              <a:rPr lang="de-CH" sz="2000" dirty="0" err="1" smtClean="0"/>
              <a:t>several</a:t>
            </a:r>
            <a:r>
              <a:rPr lang="de-CH" sz="2000" dirty="0" smtClean="0"/>
              <a:t> </a:t>
            </a:r>
            <a:r>
              <a:rPr lang="de-CH" sz="2000" dirty="0" err="1" smtClean="0"/>
              <a:t>institutions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active</a:t>
            </a:r>
            <a:r>
              <a:rPr lang="de-CH" sz="2000" dirty="0" smtClean="0"/>
              <a:t>, but </a:t>
            </a:r>
            <a:r>
              <a:rPr lang="de-CH" sz="2000" dirty="0" err="1" smtClean="0"/>
              <a:t>they</a:t>
            </a:r>
            <a:r>
              <a:rPr lang="de-CH" sz="2000" dirty="0" smtClean="0"/>
              <a:t> </a:t>
            </a:r>
            <a:r>
              <a:rPr lang="de-CH" sz="2000" dirty="0" err="1" smtClean="0"/>
              <a:t>don’t</a:t>
            </a:r>
            <a:r>
              <a:rPr lang="de-CH" sz="2000" dirty="0" smtClean="0"/>
              <a:t> </a:t>
            </a:r>
            <a:r>
              <a:rPr lang="de-CH" sz="2000" dirty="0" err="1" smtClean="0"/>
              <a:t>necessarily</a:t>
            </a:r>
            <a:r>
              <a:rPr lang="de-CH" sz="2000" dirty="0" smtClean="0"/>
              <a:t> </a:t>
            </a:r>
            <a:r>
              <a:rPr lang="de-CH" sz="2000" dirty="0" err="1" smtClean="0"/>
              <a:t>collaborate</a:t>
            </a:r>
            <a:r>
              <a:rPr lang="de-CH" sz="2000" dirty="0" smtClean="0"/>
              <a:t>. As a </a:t>
            </a:r>
            <a:r>
              <a:rPr lang="de-CH" sz="2000" dirty="0" err="1" smtClean="0"/>
              <a:t>result</a:t>
            </a:r>
            <a:r>
              <a:rPr lang="de-CH" sz="2000" dirty="0" smtClean="0"/>
              <a:t>, </a:t>
            </a:r>
            <a:r>
              <a:rPr lang="de-CH" sz="2000" dirty="0" err="1" smtClean="0"/>
              <a:t>scarce</a:t>
            </a:r>
            <a:r>
              <a:rPr lang="de-CH" sz="2000" dirty="0" smtClean="0"/>
              <a:t> </a:t>
            </a:r>
            <a:r>
              <a:rPr lang="de-CH" sz="2000" dirty="0" err="1" smtClean="0"/>
              <a:t>ressources</a:t>
            </a:r>
            <a:r>
              <a:rPr lang="de-CH" sz="2000" dirty="0" smtClean="0"/>
              <a:t> </a:t>
            </a:r>
            <a:r>
              <a:rPr lang="de-CH" sz="2000" dirty="0" err="1" smtClean="0"/>
              <a:t>may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wasted</a:t>
            </a:r>
            <a:r>
              <a:rPr lang="de-CH" sz="2000" dirty="0" smtClean="0"/>
              <a:t>,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synergies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not </a:t>
            </a:r>
            <a:r>
              <a:rPr lang="de-CH" sz="2000" dirty="0" err="1" smtClean="0"/>
              <a:t>exploited</a:t>
            </a:r>
            <a:r>
              <a:rPr lang="de-CH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00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9"/>
            <a:ext cx="8229600" cy="77813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A possible future …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40" y="1241624"/>
            <a:ext cx="1966008" cy="1474506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40" y="3526971"/>
            <a:ext cx="1530044" cy="20400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172" y="1237459"/>
            <a:ext cx="1413068" cy="18840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353" y="1241621"/>
            <a:ext cx="2512123" cy="18840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3391" y="3526971"/>
            <a:ext cx="1530045" cy="2040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683" y="3526970"/>
            <a:ext cx="1530045" cy="20400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5393" y="4945720"/>
            <a:ext cx="6240332" cy="163121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CH" sz="2000" dirty="0" smtClean="0"/>
              <a:t>All </a:t>
            </a:r>
            <a:r>
              <a:rPr lang="de-CH" sz="2000" dirty="0" err="1" smtClean="0"/>
              <a:t>instruments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documented</a:t>
            </a:r>
            <a:r>
              <a:rPr lang="de-CH" sz="2000" dirty="0" smtClean="0"/>
              <a:t> </a:t>
            </a:r>
            <a:r>
              <a:rPr lang="de-CH" sz="2000" dirty="0" err="1" smtClean="0"/>
              <a:t>publicly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err="1" smtClean="0"/>
              <a:t>Observations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compared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smtClean="0"/>
              <a:t>Data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exchanged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smtClean="0"/>
              <a:t>Obsolete </a:t>
            </a:r>
            <a:r>
              <a:rPr lang="de-CH" sz="2000" dirty="0" err="1" smtClean="0"/>
              <a:t>instrumentation</a:t>
            </a:r>
            <a:r>
              <a:rPr lang="de-CH" sz="2000" dirty="0" smtClean="0"/>
              <a:t> </a:t>
            </a:r>
            <a:r>
              <a:rPr lang="de-CH" sz="2000" dirty="0" err="1" smtClean="0"/>
              <a:t>may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de-</a:t>
            </a:r>
            <a:r>
              <a:rPr lang="de-CH" sz="2000" dirty="0" err="1" smtClean="0"/>
              <a:t>commissioned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smtClean="0"/>
              <a:t>User </a:t>
            </a:r>
            <a:r>
              <a:rPr lang="de-CH" sz="2000" dirty="0" err="1" smtClean="0"/>
              <a:t>requirements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met</a:t>
            </a:r>
            <a:r>
              <a:rPr lang="de-CH" sz="2000" dirty="0" smtClean="0"/>
              <a:t> </a:t>
            </a:r>
            <a:r>
              <a:rPr lang="de-CH" sz="2000" dirty="0" err="1" smtClean="0"/>
              <a:t>better</a:t>
            </a:r>
            <a:r>
              <a:rPr lang="de-CH" sz="2000" dirty="0" smtClean="0"/>
              <a:t> at </a:t>
            </a:r>
            <a:r>
              <a:rPr lang="de-CH" sz="2000" dirty="0" err="1" smtClean="0"/>
              <a:t>less</a:t>
            </a:r>
            <a:r>
              <a:rPr lang="de-CH" sz="2000" dirty="0" smtClean="0"/>
              <a:t> </a:t>
            </a:r>
            <a:r>
              <a:rPr lang="de-CH" sz="2000" dirty="0" err="1" smtClean="0"/>
              <a:t>cost</a:t>
            </a:r>
            <a:endParaRPr lang="en-US" sz="2000" dirty="0"/>
          </a:p>
        </p:txBody>
      </p:sp>
      <p:cxnSp>
        <p:nvCxnSpPr>
          <p:cNvPr id="12" name="Straight Arrow Connector 11"/>
          <p:cNvCxnSpPr>
            <a:stCxn id="3" idx="2"/>
          </p:cNvCxnSpPr>
          <p:nvPr/>
        </p:nvCxnSpPr>
        <p:spPr>
          <a:xfrm>
            <a:off x="1241444" y="2716130"/>
            <a:ext cx="0" cy="8108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8" idx="1"/>
          </p:cNvCxnSpPr>
          <p:nvPr/>
        </p:nvCxnSpPr>
        <p:spPr>
          <a:xfrm flipV="1">
            <a:off x="5004476" y="2179505"/>
            <a:ext cx="963696" cy="41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6" idx="1"/>
          </p:cNvCxnSpPr>
          <p:nvPr/>
        </p:nvCxnSpPr>
        <p:spPr>
          <a:xfrm flipV="1">
            <a:off x="4513436" y="4547000"/>
            <a:ext cx="1396247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6" idx="0"/>
          </p:cNvCxnSpPr>
          <p:nvPr/>
        </p:nvCxnSpPr>
        <p:spPr>
          <a:xfrm>
            <a:off x="6674706" y="3121550"/>
            <a:ext cx="0" cy="405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2"/>
          </p:cNvCxnSpPr>
          <p:nvPr/>
        </p:nvCxnSpPr>
        <p:spPr>
          <a:xfrm flipH="1">
            <a:off x="3748414" y="3125713"/>
            <a:ext cx="1" cy="4012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91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6778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WMO Rolling </a:t>
            </a:r>
            <a:r>
              <a:rPr lang="en-US" sz="3600" b="1" dirty="0">
                <a:solidFill>
                  <a:srgbClr val="000090"/>
                </a:solidFill>
              </a:rPr>
              <a:t>Review of Requirements (RRR)</a:t>
            </a:r>
          </a:p>
        </p:txBody>
      </p:sp>
      <p:sp>
        <p:nvSpPr>
          <p:cNvPr id="14" name="Shape 255"/>
          <p:cNvSpPr txBox="1">
            <a:spLocks/>
          </p:cNvSpPr>
          <p:nvPr/>
        </p:nvSpPr>
        <p:spPr>
          <a:xfrm>
            <a:off x="365128" y="965200"/>
            <a:ext cx="8383699" cy="1346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defTabSz="914400">
              <a:spcBef>
                <a:spcPts val="1200"/>
              </a:spcBef>
              <a:buSzPct val="100000"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WMO Congress decided that:</a:t>
            </a:r>
          </a:p>
          <a:p>
            <a:pPr marL="266700" indent="-266700" defTabSz="914400">
              <a:spcBef>
                <a:spcPts val="6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RRR process shall be used to </a:t>
            </a: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design networks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plan the evolution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assess the performance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 of all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WMO and WMO co-sponsored observing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systems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748" y="2400301"/>
            <a:ext cx="5457748" cy="420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hape 255"/>
          <p:cNvSpPr txBox="1">
            <a:spLocks/>
          </p:cNvSpPr>
          <p:nvPr/>
        </p:nvSpPr>
        <p:spPr>
          <a:xfrm>
            <a:off x="323528" y="2616200"/>
            <a:ext cx="2914972" cy="33939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ea typeface="Arial"/>
                <a:cs typeface="Arial"/>
                <a:sym typeface="Arial"/>
              </a:rPr>
              <a:t>It allows to process collect, assess and record the </a:t>
            </a:r>
            <a:r>
              <a:rPr lang="en-US" sz="2000" b="1" dirty="0" smtClean="0">
                <a:ea typeface="Arial"/>
                <a:cs typeface="Arial"/>
                <a:sym typeface="Arial"/>
              </a:rPr>
              <a:t>user requirements for all WMO application areas</a:t>
            </a:r>
          </a:p>
          <a:p>
            <a:pPr marL="266700" indent="-266700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ea typeface="Arial"/>
                <a:cs typeface="Arial"/>
                <a:sym typeface="Arial"/>
              </a:rPr>
              <a:t>and match them against observational capabilities</a:t>
            </a:r>
          </a:p>
        </p:txBody>
      </p:sp>
    </p:spTree>
    <p:extLst>
      <p:ext uri="{BB962C8B-B14F-4D97-AF65-F5344CB8AC3E}">
        <p14:creationId xmlns:p14="http://schemas.microsoft.com/office/powerpoint/2010/main" val="8010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b="1" dirty="0" err="1" smtClean="0">
                <a:solidFill>
                  <a:srgbClr val="000090"/>
                </a:solidFill>
              </a:rPr>
              <a:t>MeteoSwiss</a:t>
            </a:r>
            <a:r>
              <a:rPr lang="de-CH" sz="3600" b="1" dirty="0" smtClean="0">
                <a:solidFill>
                  <a:srgbClr val="000090"/>
                </a:solidFill>
              </a:rPr>
              <a:t> </a:t>
            </a:r>
            <a:r>
              <a:rPr lang="de-CH" sz="3600" b="1" dirty="0" err="1">
                <a:solidFill>
                  <a:srgbClr val="000090"/>
                </a:solidFill>
              </a:rPr>
              <a:t>approach</a:t>
            </a:r>
            <a:r>
              <a:rPr lang="de-CH" sz="3600" b="1" dirty="0">
                <a:solidFill>
                  <a:srgbClr val="000090"/>
                </a:solidFill>
              </a:rPr>
              <a:t> </a:t>
            </a:r>
            <a:r>
              <a:rPr lang="de-CH" sz="3600" b="1" dirty="0" err="1">
                <a:solidFill>
                  <a:srgbClr val="000090"/>
                </a:solidFill>
              </a:rPr>
              <a:t>to</a:t>
            </a:r>
            <a:r>
              <a:rPr lang="de-CH" sz="3600" b="1" dirty="0">
                <a:solidFill>
                  <a:srgbClr val="000090"/>
                </a:solidFill>
              </a:rPr>
              <a:t> WIGOS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5360"/>
          </a:xfrm>
        </p:spPr>
        <p:txBody>
          <a:bodyPr>
            <a:normAutofit fontScale="77500" lnSpcReduction="20000"/>
          </a:bodyPr>
          <a:lstStyle/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requirements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establish</a:t>
            </a:r>
            <a:r>
              <a:rPr lang="de-CH" dirty="0" smtClean="0"/>
              <a:t>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concept</a:t>
            </a:r>
            <a:endParaRPr lang="de-CH" dirty="0" smtClean="0"/>
          </a:p>
          <a:p>
            <a:r>
              <a:rPr lang="de-CH" dirty="0" err="1" smtClean="0"/>
              <a:t>Build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maintain</a:t>
            </a:r>
            <a:r>
              <a:rPr lang="de-CH" dirty="0" smtClean="0"/>
              <a:t> </a:t>
            </a:r>
            <a:r>
              <a:rPr lang="de-CH" dirty="0" err="1" smtClean="0"/>
              <a:t>own</a:t>
            </a:r>
            <a:r>
              <a:rPr lang="de-CH" dirty="0" smtClean="0"/>
              <a:t> </a:t>
            </a:r>
            <a:r>
              <a:rPr lang="de-CH" dirty="0" err="1" smtClean="0"/>
              <a:t>meteorological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climatological</a:t>
            </a:r>
            <a:r>
              <a:rPr lang="de-CH" dirty="0" smtClean="0"/>
              <a:t> </a:t>
            </a:r>
            <a:r>
              <a:rPr lang="de-CH" dirty="0" err="1" smtClean="0"/>
              <a:t>network</a:t>
            </a:r>
            <a:r>
              <a:rPr lang="de-CH" dirty="0" smtClean="0"/>
              <a:t> (SMN)</a:t>
            </a:r>
          </a:p>
          <a:p>
            <a:r>
              <a:rPr lang="de-CH" dirty="0" smtClean="0"/>
              <a:t>Open SMN </a:t>
            </a:r>
            <a:r>
              <a:rPr lang="de-CH" dirty="0" err="1" smtClean="0"/>
              <a:t>sites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purposes</a:t>
            </a:r>
            <a:endParaRPr lang="de-CH" dirty="0" smtClean="0"/>
          </a:p>
          <a:p>
            <a:pPr lvl="1"/>
            <a:r>
              <a:rPr lang="de-CH" dirty="0" err="1" smtClean="0"/>
              <a:t>Nuclear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err="1" smtClean="0"/>
              <a:t>Soil</a:t>
            </a:r>
            <a:r>
              <a:rPr lang="de-CH" dirty="0" smtClean="0"/>
              <a:t> </a:t>
            </a:r>
            <a:r>
              <a:rPr lang="de-CH" dirty="0" err="1" smtClean="0"/>
              <a:t>moisture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3</a:t>
            </a:r>
            <a:r>
              <a:rPr lang="de-CH" baseline="30000" dirty="0" smtClean="0"/>
              <a:t>rd</a:t>
            </a:r>
            <a:r>
              <a:rPr lang="de-CH" dirty="0" smtClean="0"/>
              <a:t> </a:t>
            </a:r>
            <a:r>
              <a:rPr lang="de-CH" dirty="0" err="1" smtClean="0"/>
              <a:t>party</a:t>
            </a:r>
            <a:r>
              <a:rPr lang="de-CH" dirty="0" smtClean="0"/>
              <a:t> </a:t>
            </a:r>
            <a:r>
              <a:rPr lang="de-CH" dirty="0" err="1" smtClean="0"/>
              <a:t>networks</a:t>
            </a:r>
            <a:endParaRPr lang="de-CH" dirty="0"/>
          </a:p>
          <a:p>
            <a:r>
              <a:rPr lang="de-CH" dirty="0" err="1" smtClean="0"/>
              <a:t>Document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histories</a:t>
            </a:r>
            <a:r>
              <a:rPr lang="de-CH" dirty="0" smtClean="0"/>
              <a:t> </a:t>
            </a:r>
          </a:p>
          <a:p>
            <a:r>
              <a:rPr lang="de-CH" dirty="0" smtClean="0"/>
              <a:t>Co-</a:t>
            </a:r>
            <a:r>
              <a:rPr lang="de-CH" dirty="0" err="1" smtClean="0"/>
              <a:t>locate</a:t>
            </a:r>
            <a:r>
              <a:rPr lang="de-CH" dirty="0" smtClean="0"/>
              <a:t> </a:t>
            </a:r>
            <a:r>
              <a:rPr lang="de-CH" dirty="0" err="1" smtClean="0"/>
              <a:t>met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federal</a:t>
            </a:r>
            <a:r>
              <a:rPr lang="de-CH" dirty="0" smtClean="0"/>
              <a:t> </a:t>
            </a:r>
            <a:r>
              <a:rPr lang="de-CH" dirty="0" err="1" smtClean="0"/>
              <a:t>air</a:t>
            </a:r>
            <a:r>
              <a:rPr lang="de-CH" dirty="0" smtClean="0"/>
              <a:t> </a:t>
            </a:r>
            <a:r>
              <a:rPr lang="de-CH" dirty="0" err="1" smtClean="0"/>
              <a:t>quality</a:t>
            </a:r>
            <a:r>
              <a:rPr lang="de-CH" dirty="0" smtClean="0"/>
              <a:t>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 (</a:t>
            </a:r>
            <a:r>
              <a:rPr lang="de-CH" dirty="0" err="1" smtClean="0"/>
              <a:t>radar</a:t>
            </a:r>
            <a:r>
              <a:rPr lang="de-CH" dirty="0" smtClean="0"/>
              <a:t>, </a:t>
            </a:r>
            <a:r>
              <a:rPr lang="de-CH" dirty="0" err="1" smtClean="0"/>
              <a:t>pluviometers</a:t>
            </a:r>
            <a:r>
              <a:rPr lang="de-CH" dirty="0" smtClean="0"/>
              <a:t>, </a:t>
            </a:r>
            <a:r>
              <a:rPr lang="de-CH" dirty="0" err="1" smtClean="0"/>
              <a:t>satellite</a:t>
            </a:r>
            <a:r>
              <a:rPr lang="de-CH" dirty="0" smtClean="0"/>
              <a:t> )</a:t>
            </a:r>
          </a:p>
          <a:p>
            <a:r>
              <a:rPr lang="de-CH" dirty="0" err="1" smtClean="0"/>
              <a:t>Collaborate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academia</a:t>
            </a:r>
            <a:r>
              <a:rPr lang="de-CH" dirty="0" smtClean="0"/>
              <a:t>,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federal</a:t>
            </a:r>
            <a:r>
              <a:rPr lang="de-CH" dirty="0" smtClean="0"/>
              <a:t> </a:t>
            </a:r>
            <a:r>
              <a:rPr lang="de-CH" dirty="0" err="1" smtClean="0"/>
              <a:t>agencies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labs</a:t>
            </a:r>
            <a:endParaRPr lang="de-CH" dirty="0" smtClean="0"/>
          </a:p>
          <a:p>
            <a:r>
              <a:rPr lang="de-CH" dirty="0" smtClean="0"/>
              <a:t>…</a:t>
            </a:r>
          </a:p>
        </p:txBody>
      </p:sp>
      <p:sp>
        <p:nvSpPr>
          <p:cNvPr id="4" name="AutoShape 2" descr="http://www.meteoswiss.admin.ch/content/meteoswiss/en/home/mess-und-prognosesysteme/bodenstationen/automatisches-messnetz/partnernetze/_jcr_content/content/textimage_2/image.mchimg.png/1448293530580.png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2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Wigos</a:t>
            </a:r>
            <a:r>
              <a:rPr lang="de-CH" dirty="0" smtClean="0"/>
              <a:t> </a:t>
            </a:r>
            <a:r>
              <a:rPr lang="de-CH" dirty="0" err="1" smtClean="0"/>
              <a:t>pre</a:t>
            </a:r>
            <a:r>
              <a:rPr lang="de-CH" dirty="0" smtClean="0"/>
              <a:t>-operational </a:t>
            </a:r>
            <a:r>
              <a:rPr lang="de-CH" dirty="0" err="1" smtClean="0"/>
              <a:t>phase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(2016-2019)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5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The WIGOS Pre-Operational Phase (2016-2019)</a:t>
            </a:r>
            <a:endParaRPr lang="en-US" sz="3600" dirty="0"/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hape 251"/>
          <p:cNvSpPr txBox="1">
            <a:spLocks/>
          </p:cNvSpPr>
          <p:nvPr/>
        </p:nvSpPr>
        <p:spPr>
          <a:xfrm>
            <a:off x="323528" y="1445807"/>
            <a:ext cx="8642350" cy="5007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0933" indent="-270933" defTabSz="824420">
              <a:lnSpc>
                <a:spcPct val="90000"/>
              </a:lnSpc>
              <a:spcBef>
                <a:spcPts val="8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Increased emphasis on regional and national activities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270933" indent="-270933" defTabSz="824420">
              <a:lnSpc>
                <a:spcPct val="90000"/>
              </a:lnSpc>
              <a:spcBef>
                <a:spcPts val="800"/>
              </a:spcBef>
              <a:buSzPct val="100000"/>
              <a:defRPr sz="2400" u="sng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u="sng" dirty="0" smtClean="0">
                <a:latin typeface="Arial"/>
                <a:ea typeface="Arial"/>
                <a:cs typeface="Arial"/>
                <a:sym typeface="Arial"/>
              </a:rPr>
              <a:t>Five main priority areas:</a:t>
            </a: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 typeface="Arial"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National WIGOS Implementation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, coordination and governance mechanisms </a:t>
            </a: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 typeface="Arial"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WIGOS Regulatory Material, supplemented with necessary 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guidance material</a:t>
            </a:r>
            <a:endParaRPr lang="en-US" sz="1800" b="1" dirty="0" smtClean="0">
              <a:latin typeface="Arial"/>
              <a:ea typeface="Arial"/>
              <a:cs typeface="Arial"/>
              <a:sym typeface="Arial"/>
            </a:endParaRP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Tx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WIGOS Information Resource, including the Observing Systems Capabilities analysis and Review tool (OSCAR), especially 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OSCAR/Surface</a:t>
            </a: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Tx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WIGOS Data Quality Monitoring System (WDQMS)</a:t>
            </a: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Tx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Regional Structure: 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Regional WIGOS Centers</a:t>
            </a:r>
          </a:p>
        </p:txBody>
      </p:sp>
    </p:spTree>
    <p:extLst>
      <p:ext uri="{BB962C8B-B14F-4D97-AF65-F5344CB8AC3E}">
        <p14:creationId xmlns:p14="http://schemas.microsoft.com/office/powerpoint/2010/main" val="378212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&amp; SUMMARY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625" y="1193712"/>
            <a:ext cx="8580907" cy="4708525"/>
          </a:xfrm>
        </p:spPr>
        <p:txBody>
          <a:bodyPr>
            <a:noAutofit/>
          </a:bodyPr>
          <a:lstStyle/>
          <a:p>
            <a:pPr marL="363538" indent="-363538">
              <a:spcBef>
                <a:spcPts val="0"/>
              </a:spcBef>
              <a:buFont typeface="+mj-lt"/>
              <a:buAutoNum type="romanUcPeriod"/>
            </a:pPr>
            <a:r>
              <a:rPr lang="en-US" dirty="0" smtClean="0"/>
              <a:t>Introduction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What is WIGOS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Observing Components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Why do we need WIGOS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WIGOS Principles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What is integration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How to implement WIGOS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n-US" sz="2400" dirty="0" smtClean="0"/>
              <a:t>The Rolling Review of Requirements</a:t>
            </a:r>
            <a:endParaRPr lang="en-US" sz="2400" u="sng" dirty="0">
              <a:solidFill>
                <a:srgbClr val="0070C0"/>
              </a:solidFill>
            </a:endParaRPr>
          </a:p>
          <a:p>
            <a:pPr marL="363538" indent="-363538">
              <a:spcBef>
                <a:spcPts val="0"/>
              </a:spcBef>
              <a:buFont typeface="+mj-lt"/>
              <a:buAutoNum type="romanUcPeriod"/>
            </a:pPr>
            <a:r>
              <a:rPr lang="en-US" dirty="0" smtClean="0"/>
              <a:t>The pre-operational </a:t>
            </a:r>
            <a:r>
              <a:rPr lang="en-US" dirty="0"/>
              <a:t>p</a:t>
            </a:r>
            <a:r>
              <a:rPr lang="en-US" dirty="0" smtClean="0"/>
              <a:t>hase of WIGOS</a:t>
            </a:r>
            <a:endParaRPr lang="en-US" sz="2400" dirty="0"/>
          </a:p>
          <a:p>
            <a:pPr marL="363538" indent="-363538">
              <a:spcBef>
                <a:spcPts val="0"/>
              </a:spcBef>
              <a:buFont typeface="+mj-lt"/>
              <a:buAutoNum type="romanUcPeriod"/>
            </a:pPr>
            <a:r>
              <a:rPr lang="fr-CH" dirty="0" err="1" smtClean="0"/>
              <a:t>Summary</a:t>
            </a:r>
            <a:r>
              <a:rPr lang="fr-CH" dirty="0" smtClean="0"/>
              <a:t>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274638"/>
            <a:ext cx="8466667" cy="1143000"/>
          </a:xfrm>
        </p:spPr>
        <p:txBody>
          <a:bodyPr>
            <a:normAutofit/>
          </a:bodyPr>
          <a:lstStyle/>
          <a:p>
            <a:r>
              <a:rPr lang="fr-CH" sz="3600" b="1" dirty="0" err="1" smtClean="0">
                <a:solidFill>
                  <a:srgbClr val="000090"/>
                </a:solidFill>
              </a:rPr>
              <a:t>Summary</a:t>
            </a:r>
            <a:endParaRPr lang="en-US" sz="3600" dirty="0"/>
          </a:p>
        </p:txBody>
      </p:sp>
      <p:sp>
        <p:nvSpPr>
          <p:cNvPr id="5" name="Shape 320"/>
          <p:cNvSpPr txBox="1">
            <a:spLocks/>
          </p:cNvSpPr>
          <p:nvPr/>
        </p:nvSpPr>
        <p:spPr>
          <a:xfrm>
            <a:off x="352425" y="1290181"/>
            <a:ext cx="8642350" cy="4898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5817" indent="-235817" defTabSz="751857">
              <a:lnSpc>
                <a:spcPct val="90000"/>
              </a:lnSpc>
              <a:spcBef>
                <a:spcPts val="500"/>
              </a:spcBef>
              <a:buSzPct val="100000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en-US" sz="2300" dirty="0" smtClean="0">
                <a:latin typeface="Arial"/>
                <a:ea typeface="Arial"/>
                <a:cs typeface="Arial"/>
                <a:sym typeface="Arial"/>
              </a:rPr>
              <a:t>WIGOS is a global framework for integrating all WMO and co-sponsored observing systems under a common regulatory and management umbrella</a:t>
            </a:r>
          </a:p>
          <a:p>
            <a:pPr marL="235817" indent="-235817" defTabSz="751857">
              <a:lnSpc>
                <a:spcPct val="90000"/>
              </a:lnSpc>
              <a:spcBef>
                <a:spcPts val="500"/>
              </a:spcBef>
              <a:buSzPct val="100000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en-US" sz="2300" dirty="0" smtClean="0">
                <a:latin typeface="Arial"/>
                <a:ea typeface="Arial"/>
                <a:cs typeface="Arial"/>
                <a:sym typeface="Arial"/>
              </a:rPr>
              <a:t>Purpose is to help WMO Members provide and gain access to more observational data at reduced cost by taking an integrated approach</a:t>
            </a:r>
          </a:p>
          <a:p>
            <a:pPr marL="235817" indent="-235817" defTabSz="751857">
              <a:lnSpc>
                <a:spcPct val="90000"/>
              </a:lnSpc>
              <a:spcBef>
                <a:spcPts val="500"/>
              </a:spcBef>
              <a:buSzPct val="100000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en-US" sz="2300" dirty="0" smtClean="0">
                <a:latin typeface="Arial"/>
                <a:ea typeface="Arial"/>
                <a:cs typeface="Arial"/>
                <a:sym typeface="Arial"/>
              </a:rPr>
              <a:t>Regulatory material and technical systems to facilitate has been implemented by WMO and is still undergoing further development</a:t>
            </a:r>
          </a:p>
          <a:p>
            <a:pPr marL="235817" indent="-235817" defTabSz="751857">
              <a:lnSpc>
                <a:spcPct val="90000"/>
              </a:lnSpc>
              <a:spcBef>
                <a:spcPts val="500"/>
              </a:spcBef>
              <a:buSzPct val="100000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en-US" sz="2300" dirty="0" smtClean="0">
                <a:latin typeface="Arial"/>
                <a:ea typeface="Arial"/>
                <a:cs typeface="Arial"/>
                <a:sym typeface="Arial"/>
              </a:rPr>
              <a:t>Strong involvement from Members is necessary and is beginning to happen</a:t>
            </a:r>
          </a:p>
          <a:p>
            <a:pPr marL="235817" indent="-235817" defTabSz="751857">
              <a:lnSpc>
                <a:spcPct val="90000"/>
              </a:lnSpc>
              <a:spcBef>
                <a:spcPts val="500"/>
              </a:spcBef>
              <a:buSzPct val="100000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en-US" sz="2300" dirty="0" smtClean="0">
                <a:latin typeface="Arial"/>
                <a:ea typeface="Arial"/>
                <a:cs typeface="Arial"/>
                <a:sym typeface="Arial"/>
              </a:rPr>
              <a:t>Regional WIGOS Centers to provide important support functions for Members</a:t>
            </a:r>
          </a:p>
        </p:txBody>
      </p:sp>
    </p:spTree>
    <p:extLst>
      <p:ext uri="{BB962C8B-B14F-4D97-AF65-F5344CB8AC3E}">
        <p14:creationId xmlns:p14="http://schemas.microsoft.com/office/powerpoint/2010/main" val="143016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Your contribution through WIGOS</a:t>
            </a:r>
            <a:endParaRPr lang="en-US" sz="3600" dirty="0"/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045309" y="1684140"/>
            <a:ext cx="4856531" cy="4491191"/>
            <a:chOff x="6659880" y="706086"/>
            <a:chExt cx="2266634" cy="2225390"/>
          </a:xfrm>
        </p:grpSpPr>
        <p:pic>
          <p:nvPicPr>
            <p:cNvPr id="1032" name="Picture 8" descr="Image result for efficient service delivery">
              <a:hlinkClick r:id="rId2"/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301"/>
            <a:stretch/>
          </p:blipFill>
          <p:spPr bwMode="auto">
            <a:xfrm>
              <a:off x="6659880" y="929640"/>
              <a:ext cx="2266634" cy="2001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512272" y="706086"/>
              <a:ext cx="13301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 smtClean="0"/>
                <a:t>Your</a:t>
              </a:r>
              <a:r>
                <a:rPr lang="de-CH" dirty="0" smtClean="0"/>
                <a:t> Service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6913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274638"/>
            <a:ext cx="8466667" cy="1143000"/>
          </a:xfrm>
        </p:spPr>
        <p:txBody>
          <a:bodyPr>
            <a:normAutofit/>
          </a:bodyPr>
          <a:lstStyle/>
          <a:p>
            <a:r>
              <a:rPr lang="fr-CH" sz="3600" b="1" dirty="0" smtClean="0">
                <a:solidFill>
                  <a:srgbClr val="000090"/>
                </a:solidFill>
              </a:rPr>
              <a:t>Conclusions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451" y="1417638"/>
            <a:ext cx="8497249" cy="4708525"/>
          </a:xfrm>
        </p:spPr>
        <p:txBody>
          <a:bodyPr>
            <a:noAutofit/>
          </a:bodyPr>
          <a:lstStyle/>
          <a:p>
            <a:pPr marL="341313" lvl="2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WIGOS global framework is now in place and will be further developed during the Pre-operational Phase (2016-2019)</a:t>
            </a:r>
          </a:p>
          <a:p>
            <a:pPr marL="798513" lvl="3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Increased emphasis on Regional and National activities</a:t>
            </a:r>
          </a:p>
          <a:p>
            <a:pPr marL="798513" lvl="3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/>
              <a:t>OSCAR/Surface</a:t>
            </a:r>
            <a:r>
              <a:rPr lang="en-US" sz="2200" dirty="0"/>
              <a:t> and the </a:t>
            </a:r>
            <a:r>
              <a:rPr lang="en-US" sz="2200" b="1" dirty="0"/>
              <a:t>WIGOS Data Quality Monitoring System </a:t>
            </a:r>
            <a:r>
              <a:rPr lang="en-US" sz="2200" dirty="0"/>
              <a:t>(WDQMS) are the two </a:t>
            </a:r>
            <a:r>
              <a:rPr lang="en-US" sz="2200" b="1" dirty="0"/>
              <a:t>most important technical elements</a:t>
            </a:r>
            <a:r>
              <a:rPr lang="en-US" sz="2200" dirty="0"/>
              <a:t>, and both are of strategic importance to WMO</a:t>
            </a:r>
          </a:p>
          <a:p>
            <a:pPr marL="798513" lvl="3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/>
              <a:t>Operational </a:t>
            </a:r>
            <a:r>
              <a:rPr lang="en-US" sz="2200" b="1" dirty="0"/>
              <a:t>uptake </a:t>
            </a:r>
            <a:r>
              <a:rPr lang="en-US" sz="2200" dirty="0"/>
              <a:t>in all Regions will be </a:t>
            </a:r>
            <a:r>
              <a:rPr lang="en-US" sz="2200" b="1" dirty="0"/>
              <a:t>critical for the success of WIGOS</a:t>
            </a:r>
          </a:p>
          <a:p>
            <a:pPr marL="341313" lvl="2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Regional WIGOS Centers </a:t>
            </a:r>
            <a:r>
              <a:rPr lang="en-US" dirty="0" smtClean="0"/>
              <a:t>(RWC) are critical to help translate the global WIGOS concepts into regional and national action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00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2630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>
                <a:solidFill>
                  <a:srgbClr val="000090"/>
                </a:solidFill>
              </a:rPr>
              <a:t>Thank you</a:t>
            </a:r>
          </a:p>
          <a:p>
            <a:r>
              <a:rPr lang="en-US" sz="6400" dirty="0" smtClean="0">
                <a:solidFill>
                  <a:srgbClr val="000090"/>
                </a:solidFill>
              </a:rPr>
              <a:t>Gracias</a:t>
            </a:r>
          </a:p>
          <a:p>
            <a:endParaRPr lang="de-CH" sz="4800" dirty="0" smtClean="0">
              <a:solidFill>
                <a:srgbClr val="000090"/>
              </a:solidFill>
            </a:endParaRPr>
          </a:p>
          <a:p>
            <a:r>
              <a:rPr lang="de-CH" sz="2300" dirty="0" err="1" smtClean="0">
                <a:solidFill>
                  <a:srgbClr val="000090"/>
                </a:solidFill>
              </a:rPr>
              <a:t>For</a:t>
            </a:r>
            <a:r>
              <a:rPr lang="de-CH" sz="2300" dirty="0" smtClean="0">
                <a:solidFill>
                  <a:srgbClr val="000090"/>
                </a:solidFill>
              </a:rPr>
              <a:t> </a:t>
            </a:r>
            <a:r>
              <a:rPr lang="de-CH" sz="2300" dirty="0" err="1" smtClean="0">
                <a:solidFill>
                  <a:srgbClr val="000090"/>
                </a:solidFill>
              </a:rPr>
              <a:t>further</a:t>
            </a:r>
            <a:r>
              <a:rPr lang="de-CH" sz="2300" dirty="0" smtClean="0">
                <a:solidFill>
                  <a:srgbClr val="000090"/>
                </a:solidFill>
              </a:rPr>
              <a:t> </a:t>
            </a:r>
            <a:r>
              <a:rPr lang="de-CH" sz="2300" dirty="0" err="1" smtClean="0">
                <a:solidFill>
                  <a:srgbClr val="000090"/>
                </a:solidFill>
              </a:rPr>
              <a:t>information</a:t>
            </a:r>
            <a:endParaRPr lang="de-CH" sz="2300" dirty="0">
              <a:solidFill>
                <a:srgbClr val="000090"/>
              </a:solidFill>
            </a:endParaRPr>
          </a:p>
          <a:p>
            <a:endParaRPr lang="en-US" sz="23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3"/>
              </a:rPr>
              <a:t>lfnunes@wmo.int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  <a:p>
            <a:endParaRPr lang="en-US" sz="3100" dirty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4"/>
              </a:rPr>
              <a:t>www.wmo.int/wigos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6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What is WIGOS?</a:t>
            </a:r>
            <a:endParaRPr lang="en-US" sz="3600" dirty="0"/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Shape 239"/>
          <p:cNvSpPr txBox="1">
            <a:spLocks/>
          </p:cNvSpPr>
          <p:nvPr/>
        </p:nvSpPr>
        <p:spPr>
          <a:xfrm>
            <a:off x="212725" y="1334217"/>
            <a:ext cx="8713790" cy="5335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smtClean="0">
                <a:latin typeface="Arial"/>
                <a:ea typeface="Arial"/>
                <a:cs typeface="Arial"/>
                <a:sym typeface="Arial"/>
              </a:rPr>
              <a:t>WMO </a:t>
            </a:r>
            <a:r>
              <a:rPr lang="en-US" sz="2400" b="1" smtClean="0">
                <a:latin typeface="Arial"/>
                <a:ea typeface="Arial"/>
                <a:cs typeface="Arial"/>
                <a:sym typeface="Arial"/>
              </a:rPr>
              <a:t>foundational activity addressing the observing needs </a:t>
            </a:r>
            <a:r>
              <a:rPr lang="en-US" sz="2400" smtClean="0">
                <a:latin typeface="Arial"/>
                <a:ea typeface="Arial"/>
                <a:cs typeface="Arial"/>
                <a:sym typeface="Arial"/>
              </a:rPr>
              <a:t>of the weather, climate, water and environmental services of its Members</a:t>
            </a: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smtClean="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2400" b="1" smtClean="0">
                <a:latin typeface="Arial"/>
                <a:ea typeface="Arial"/>
                <a:cs typeface="Arial"/>
                <a:sym typeface="Arial"/>
              </a:rPr>
              <a:t>framework for integrating </a:t>
            </a:r>
            <a:r>
              <a:rPr lang="en-US" sz="2400" smtClean="0">
                <a:latin typeface="Arial"/>
                <a:ea typeface="Arial"/>
                <a:cs typeface="Arial"/>
                <a:sym typeface="Arial"/>
              </a:rPr>
              <a:t>all WMO observing systems and WMO contributions to co-sponsored observing systems under a common regulatory and management framework </a:t>
            </a: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smtClean="0">
                <a:latin typeface="Arial"/>
                <a:ea typeface="Arial"/>
                <a:cs typeface="Arial"/>
                <a:sym typeface="Arial"/>
              </a:rPr>
              <a:t>WIGOS is </a:t>
            </a:r>
            <a:r>
              <a:rPr lang="en-US" sz="2400" u="sng" smtClean="0">
                <a:latin typeface="Arial"/>
                <a:ea typeface="Arial"/>
                <a:cs typeface="Arial"/>
                <a:sym typeface="Arial"/>
              </a:rPr>
              <a:t>not</a:t>
            </a:r>
            <a:r>
              <a:rPr lang="en-US" sz="2400" smtClean="0"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603805" lvl="1" indent="-222805" defTabSz="914400">
              <a:spcBef>
                <a:spcPts val="2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200" smtClean="0">
                <a:latin typeface="Arial"/>
                <a:ea typeface="Arial"/>
                <a:cs typeface="Arial"/>
                <a:sym typeface="Arial"/>
              </a:rPr>
              <a:t>Replacing or taking over existing observing systems, which will continue to be owned and operated by a diverse array of organizations and programmes, national as well as international.</a:t>
            </a:r>
          </a:p>
          <a:p>
            <a:pPr marL="603805" lvl="1" indent="-222805" defTabSz="914400">
              <a:spcBef>
                <a:spcPts val="2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endParaRPr lang="en-US" sz="2200" smtClean="0">
              <a:latin typeface="Arial"/>
              <a:ea typeface="Arial"/>
              <a:cs typeface="Arial"/>
              <a:sym typeface="Arial"/>
            </a:endParaRPr>
          </a:p>
          <a:p>
            <a:pPr marL="381000" lvl="1" algn="ctr" defTabSz="914400">
              <a:spcBef>
                <a:spcPts val="800"/>
              </a:spcBef>
              <a:buSzPct val="100000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i="1" smtClean="0">
                <a:latin typeface="Arial"/>
                <a:ea typeface="Arial"/>
                <a:cs typeface="Arial"/>
                <a:sym typeface="Arial"/>
                <a:hlinkClick r:id="rId2"/>
              </a:rPr>
              <a:t>WIGOS homepage</a:t>
            </a:r>
            <a:endParaRPr lang="en-US" sz="2000" i="1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723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" y="15559"/>
            <a:ext cx="9127372" cy="904874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solidFill>
                  <a:srgbClr val="000090"/>
                </a:solidFill>
              </a:rPr>
              <a:t>What is WIGOS?</a:t>
            </a:r>
            <a:endParaRPr lang="en-US" sz="3400" dirty="0"/>
          </a:p>
        </p:txBody>
      </p:sp>
      <p:sp>
        <p:nvSpPr>
          <p:cNvPr id="10" name="Rectangle 9"/>
          <p:cNvSpPr/>
          <p:nvPr/>
        </p:nvSpPr>
        <p:spPr>
          <a:xfrm>
            <a:off x="395288" y="1052513"/>
            <a:ext cx="2160587" cy="49688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800" b="0" dirty="0"/>
              <a:t>World Weather Watch</a:t>
            </a:r>
          </a:p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800" b="0" dirty="0"/>
          </a:p>
        </p:txBody>
      </p:sp>
      <p:sp>
        <p:nvSpPr>
          <p:cNvPr id="11" name="Rectangle 10"/>
          <p:cNvSpPr/>
          <p:nvPr/>
        </p:nvSpPr>
        <p:spPr>
          <a:xfrm>
            <a:off x="755650" y="2546350"/>
            <a:ext cx="1439863" cy="8429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GOS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55650" y="3814763"/>
            <a:ext cx="1439863" cy="7667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GDPFS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5650" y="5006975"/>
            <a:ext cx="1439863" cy="766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GTS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60763" y="1901825"/>
            <a:ext cx="2298700" cy="21574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prstDash val="dash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3600" dirty="0"/>
              <a:t>WIGOS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80288" y="1955800"/>
            <a:ext cx="1439862" cy="393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GCW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80288" y="1547813"/>
            <a:ext cx="1439862" cy="3667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GAW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380288" y="2389188"/>
            <a:ext cx="1439862" cy="360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Hydro OS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14520" y="4827673"/>
            <a:ext cx="5388408" cy="1079500"/>
          </a:xfrm>
          <a:prstGeom prst="rect">
            <a:avLst/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50000">
                <a:srgbClr val="0000FF">
                  <a:tint val="44500"/>
                  <a:satMod val="160000"/>
                </a:srgbClr>
              </a:gs>
              <a:gs pos="100000">
                <a:srgbClr val="0000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3200" dirty="0" smtClean="0"/>
              <a:t>WMO Information System -WIS</a:t>
            </a:r>
            <a:endParaRPr lang="en-AU" sz="3200" dirty="0"/>
          </a:p>
        </p:txBody>
      </p:sp>
      <p:sp>
        <p:nvSpPr>
          <p:cNvPr id="19" name="Trapezoid 18"/>
          <p:cNvSpPr/>
          <p:nvPr/>
        </p:nvSpPr>
        <p:spPr>
          <a:xfrm rot="16200000">
            <a:off x="1807369" y="2274094"/>
            <a:ext cx="2112963" cy="1368425"/>
          </a:xfrm>
          <a:prstGeom prst="trapezoid">
            <a:avLst>
              <a:gd name="adj" fmla="val 46910"/>
            </a:avLst>
          </a:prstGeom>
          <a:blipFill dpi="0" rotWithShape="1">
            <a:blip r:embed="rId2">
              <a:extLst/>
            </a:blip>
            <a:srcRect/>
            <a:stretch>
              <a:fillRect/>
            </a:stretch>
          </a:blip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/>
          </a:p>
        </p:txBody>
      </p:sp>
      <p:sp>
        <p:nvSpPr>
          <p:cNvPr id="20" name="Trapezoid 19"/>
          <p:cNvSpPr/>
          <p:nvPr/>
        </p:nvSpPr>
        <p:spPr>
          <a:xfrm rot="16200000">
            <a:off x="5198270" y="2199481"/>
            <a:ext cx="2843212" cy="1520825"/>
          </a:xfrm>
          <a:prstGeom prst="trapezoid">
            <a:avLst>
              <a:gd name="adj" fmla="val 23746"/>
            </a:avLst>
          </a:prstGeom>
          <a:blipFill dpi="0" rotWithShape="1">
            <a:blip r:embed="rId3" cstate="print">
              <a:extLst/>
            </a:blip>
            <a:srcRect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/>
          </a:p>
        </p:txBody>
      </p:sp>
      <p:sp>
        <p:nvSpPr>
          <p:cNvPr id="21" name="Rectangle 20"/>
          <p:cNvSpPr/>
          <p:nvPr/>
        </p:nvSpPr>
        <p:spPr>
          <a:xfrm>
            <a:off x="7380312" y="3206268"/>
            <a:ext cx="1440160" cy="360040"/>
          </a:xfrm>
          <a:prstGeom prst="rect">
            <a:avLst/>
          </a:prstGeom>
        </p:spPr>
        <p:style>
          <a:lnRef idx="0">
            <a:schemeClr val="accent1"/>
          </a:lnRef>
          <a:fillRef idx="1002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GCOS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380312" y="3622550"/>
            <a:ext cx="1440160" cy="360040"/>
          </a:xfrm>
          <a:prstGeom prst="rect">
            <a:avLst/>
          </a:prstGeom>
        </p:spPr>
        <p:style>
          <a:lnRef idx="0">
            <a:schemeClr val="accent1"/>
          </a:lnRef>
          <a:fillRef idx="1002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sz="2400" b="0" dirty="0"/>
              <a:t>Partners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380312" y="4029774"/>
            <a:ext cx="1440160" cy="360040"/>
          </a:xfrm>
          <a:prstGeom prst="rect">
            <a:avLst/>
          </a:prstGeom>
        </p:spPr>
        <p:style>
          <a:lnRef idx="0">
            <a:schemeClr val="accent1"/>
          </a:lnRef>
          <a:fillRef idx="1002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r>
              <a:rPr lang="en-AU" b="0" dirty="0"/>
              <a:t>Co-sponsors</a:t>
            </a:r>
          </a:p>
        </p:txBody>
      </p:sp>
      <p:sp>
        <p:nvSpPr>
          <p:cNvPr id="24" name="Trapezoid 23"/>
          <p:cNvSpPr/>
          <p:nvPr/>
        </p:nvSpPr>
        <p:spPr>
          <a:xfrm rot="16200000">
            <a:off x="2285796" y="4679575"/>
            <a:ext cx="1047750" cy="1409700"/>
          </a:xfrm>
          <a:prstGeom prst="trapezoid">
            <a:avLst>
              <a:gd name="adj" fmla="val 13502"/>
            </a:avLst>
          </a:prstGeom>
          <a:blipFill dpi="0" rotWithShape="1">
            <a:blip r:embed="rId4" cstate="print">
              <a:extLst/>
            </a:blip>
            <a:srcRect/>
            <a:stretch>
              <a:fillRect/>
            </a:stretch>
          </a:blip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/>
          </a:p>
        </p:txBody>
      </p:sp>
      <p:sp>
        <p:nvSpPr>
          <p:cNvPr id="25" name="Up Arrow 24"/>
          <p:cNvSpPr/>
          <p:nvPr/>
        </p:nvSpPr>
        <p:spPr>
          <a:xfrm>
            <a:off x="4916213" y="4230602"/>
            <a:ext cx="449262" cy="527050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/>
          </a:p>
        </p:txBody>
      </p:sp>
      <p:sp>
        <p:nvSpPr>
          <p:cNvPr id="26" name="Rectangle 25"/>
          <p:cNvSpPr/>
          <p:nvPr/>
        </p:nvSpPr>
        <p:spPr>
          <a:xfrm>
            <a:off x="7380288" y="2805113"/>
            <a:ext cx="1439862" cy="360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 dirty="0"/>
          </a:p>
        </p:txBody>
      </p:sp>
      <p:sp>
        <p:nvSpPr>
          <p:cNvPr id="27" name="Right Arrow 26"/>
          <p:cNvSpPr/>
          <p:nvPr/>
        </p:nvSpPr>
        <p:spPr>
          <a:xfrm>
            <a:off x="3348038" y="2805113"/>
            <a:ext cx="452437" cy="36036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/>
          </a:p>
        </p:txBody>
      </p:sp>
      <p:sp>
        <p:nvSpPr>
          <p:cNvPr id="28" name="Right Arrow 27"/>
          <p:cNvSpPr/>
          <p:nvPr/>
        </p:nvSpPr>
        <p:spPr>
          <a:xfrm rot="10800000">
            <a:off x="5580063" y="2805113"/>
            <a:ext cx="452437" cy="36036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  <a:defRPr/>
            </a:pPr>
            <a:endParaRPr lang="en-AU" sz="2400" b="0"/>
          </a:p>
        </p:txBody>
      </p:sp>
    </p:spTree>
    <p:extLst>
      <p:ext uri="{BB962C8B-B14F-4D97-AF65-F5344CB8AC3E}">
        <p14:creationId xmlns:p14="http://schemas.microsoft.com/office/powerpoint/2010/main" val="100737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" y="15559"/>
            <a:ext cx="9127372" cy="904874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solidFill>
                  <a:srgbClr val="000090"/>
                </a:solidFill>
              </a:rPr>
              <a:t>Observing Components of WIGOS</a:t>
            </a:r>
            <a:endParaRPr lang="en-US" sz="3400" dirty="0"/>
          </a:p>
        </p:txBody>
      </p:sp>
      <p:sp>
        <p:nvSpPr>
          <p:cNvPr id="5" name="Shape 241"/>
          <p:cNvSpPr txBox="1">
            <a:spLocks/>
          </p:cNvSpPr>
          <p:nvPr/>
        </p:nvSpPr>
        <p:spPr>
          <a:xfrm>
            <a:off x="458786" y="1179512"/>
            <a:ext cx="5064128" cy="525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Global Observing System (WWW/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GOS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Observing component of Global Atmospheric Watch (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GAW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WMO Hydrological Observations (including 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WHYCOS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 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Observing component of Global Cryosphere Watch (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GCW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Global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Climate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Observing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System (</a:t>
            </a:r>
            <a:r>
              <a:rPr lang="de-CH" sz="2400" b="1" dirty="0" smtClean="0">
                <a:latin typeface="Arial"/>
                <a:ea typeface="Arial"/>
                <a:cs typeface="Arial"/>
                <a:sym typeface="Arial"/>
              </a:rPr>
              <a:t>GCOS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…</a:t>
            </a: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image4.jpeg" descr="atmos_observatorie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183" y="4234901"/>
            <a:ext cx="2517864" cy="17391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5.jpeg" descr="WaterSensor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914" y="3213100"/>
            <a:ext cx="1924059" cy="1282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6.jpeg" descr="15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791" y="2161904"/>
            <a:ext cx="1960256" cy="130265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7.jpeg" descr="GOS-fullsiz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323" y="1067159"/>
            <a:ext cx="1979788" cy="12536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3964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WIGOS responds to …</a:t>
            </a:r>
            <a:r>
              <a:rPr lang="en-US" sz="3600" dirty="0" smtClean="0">
                <a:solidFill>
                  <a:srgbClr val="000090"/>
                </a:solidFill>
              </a:rPr>
              <a:t> (1)</a:t>
            </a:r>
            <a:endParaRPr lang="en-US" sz="3600" dirty="0"/>
          </a:p>
        </p:txBody>
      </p:sp>
      <p:sp>
        <p:nvSpPr>
          <p:cNvPr id="4" name="Shape 249"/>
          <p:cNvSpPr txBox="1">
            <a:spLocks/>
          </p:cNvSpPr>
          <p:nvPr/>
        </p:nvSpPr>
        <p:spPr>
          <a:xfrm>
            <a:off x="203949" y="1324754"/>
            <a:ext cx="8713790" cy="5100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lnSpc>
                <a:spcPct val="90000"/>
              </a:lnSpc>
              <a:spcBef>
                <a:spcPts val="600"/>
              </a:spcBef>
              <a:buClr>
                <a:srgbClr val="011993"/>
              </a:buClr>
              <a:buSzPct val="100000"/>
              <a:buNone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I. NMHS mandate typically broader now than when the World Weather Watch and the GOS were created, including e.g.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Climate monitoring, climate change, mitigation 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Air quality, atmospheric composition from urban to planetary scales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Oceans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Cryosphere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Water resources</a:t>
            </a:r>
          </a:p>
          <a:p>
            <a:pPr marL="0" indent="0" defTabSz="905255">
              <a:lnSpc>
                <a:spcPct val="90000"/>
              </a:lnSpc>
              <a:spcBef>
                <a:spcPts val="600"/>
              </a:spcBef>
              <a:buClr>
                <a:srgbClr val="011993"/>
              </a:buClr>
              <a:buSzPct val="100000"/>
              <a:buNone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2000" b="1" dirty="0" smtClean="0">
              <a:latin typeface="Arial"/>
              <a:ea typeface="Arial"/>
              <a:cs typeface="Arial"/>
              <a:sym typeface="Arial"/>
            </a:endParaRPr>
          </a:p>
          <a:p>
            <a:pPr marL="0" indent="0" defTabSz="905255">
              <a:lnSpc>
                <a:spcPct val="90000"/>
              </a:lnSpc>
              <a:spcBef>
                <a:spcPts val="600"/>
              </a:spcBef>
              <a:buClr>
                <a:srgbClr val="011993"/>
              </a:buClr>
              <a:buSzPct val="100000"/>
              <a:buNone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II. Technical and scientific advances: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Observing technology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Telecommunications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Numerical modeling and data assimilation 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Increased user demand to access and use observations in decision making</a:t>
            </a:r>
            <a:endParaRPr lang="en-US" sz="20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440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WIGOS responds to </a:t>
            </a:r>
            <a:r>
              <a:rPr lang="en-US" sz="3600" b="1" dirty="0" smtClean="0">
                <a:solidFill>
                  <a:srgbClr val="000090"/>
                </a:solidFill>
              </a:rPr>
              <a:t>… </a:t>
            </a:r>
            <a:r>
              <a:rPr lang="en-US" sz="3600" dirty="0" smtClean="0">
                <a:solidFill>
                  <a:srgbClr val="000090"/>
                </a:solidFill>
              </a:rPr>
              <a:t>(2)</a:t>
            </a:r>
            <a:endParaRPr lang="en-US" sz="3600" dirty="0"/>
          </a:p>
        </p:txBody>
      </p:sp>
      <p:sp>
        <p:nvSpPr>
          <p:cNvPr id="4" name="Shape 249"/>
          <p:cNvSpPr txBox="1">
            <a:spLocks/>
          </p:cNvSpPr>
          <p:nvPr/>
        </p:nvSpPr>
        <p:spPr>
          <a:xfrm>
            <a:off x="203949" y="1324754"/>
            <a:ext cx="8713790" cy="5100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3923" indent="-423923" defTabSz="905255">
              <a:spcBef>
                <a:spcPts val="600"/>
              </a:spcBef>
              <a:buClr>
                <a:srgbClr val="011993"/>
              </a:buClr>
              <a:buSzPct val="100000"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III. </a:t>
            </a:r>
            <a:r>
              <a:rPr lang="en-US" sz="2400" dirty="0"/>
              <a:t>Economic realities</a:t>
            </a:r>
          </a:p>
          <a:p>
            <a:pPr marL="742243" lvl="1" indent="-361244" defTabSz="905255"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Budgetary pressure on many NMHS, in spite of expanding mandates and increasing demand for services</a:t>
            </a:r>
          </a:p>
          <a:p>
            <a:pPr marL="742243" lvl="1" indent="-361244" defTabSz="905255"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dirty="0" smtClean="0"/>
              <a:t>NMHSs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collaborate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fulfill</a:t>
            </a:r>
            <a:r>
              <a:rPr lang="de-CH" dirty="0" smtClean="0"/>
              <a:t> </a:t>
            </a:r>
            <a:r>
              <a:rPr lang="de-CH" dirty="0" err="1" smtClean="0"/>
              <a:t>their</a:t>
            </a:r>
            <a:r>
              <a:rPr lang="de-CH" dirty="0" smtClean="0"/>
              <a:t> </a:t>
            </a:r>
            <a:r>
              <a:rPr lang="de-CH" dirty="0" err="1" smtClean="0"/>
              <a:t>mandate</a:t>
            </a:r>
            <a:endParaRPr lang="de-CH" dirty="0" smtClean="0"/>
          </a:p>
          <a:p>
            <a:pPr marL="742243" lvl="1" indent="-361244" defTabSz="905255"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dirty="0" smtClean="0"/>
          </a:p>
          <a:p>
            <a:pPr marL="533402" lvl="2" indent="0" defTabSz="905255">
              <a:spcBef>
                <a:spcPts val="600"/>
              </a:spcBef>
              <a:buSzPct val="100000"/>
              <a:buNone/>
              <a:defRPr sz="2000">
                <a:latin typeface="Arial"/>
                <a:ea typeface="Arial"/>
                <a:cs typeface="Arial"/>
                <a:sym typeface="Arial"/>
              </a:defRP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02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A few key WIGOS principles</a:t>
            </a:r>
            <a:endParaRPr lang="en-US" sz="3600" dirty="0"/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hape 252"/>
          <p:cNvSpPr txBox="1">
            <a:spLocks/>
          </p:cNvSpPr>
          <p:nvPr/>
        </p:nvSpPr>
        <p:spPr>
          <a:xfrm>
            <a:off x="222270" y="1061019"/>
            <a:ext cx="8807430" cy="4960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2438" lvl="4" indent="-342900" defTabSz="905255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3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Design </a:t>
            </a:r>
            <a:r>
              <a:rPr lang="fr-CH" sz="23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observing</a:t>
            </a:r>
            <a:r>
              <a:rPr lang="fr-CH" sz="23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systems</a:t>
            </a:r>
            <a:r>
              <a:rPr lang="fr-CH" sz="23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</a:t>
            </a:r>
            <a:r>
              <a:rPr lang="fr-CH" sz="23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meet</a:t>
            </a:r>
            <a:r>
              <a:rPr lang="fr-CH" sz="23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specific</a:t>
            </a:r>
            <a:r>
              <a:rPr lang="fr-CH" sz="23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requirements</a:t>
            </a:r>
            <a:endParaRPr lang="fr-CH" sz="2300" b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09638" lvl="6" indent="-342900" defTabSz="905255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Requires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structured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inventory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requirements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existing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planned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capabilities</a:t>
            </a:r>
            <a:endParaRPr lang="fr-CH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2438" lvl="4" indent="-342900" defTabSz="905255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Design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observing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systems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with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view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toward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synergies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between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different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application areas</a:t>
            </a:r>
          </a:p>
          <a:p>
            <a:pPr marL="909638" lvl="6" indent="-342900" defTabSz="905255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Do not install separate systems for weather and climate measuring of e.g. atmospheric temperature</a:t>
            </a:r>
          </a:p>
          <a:p>
            <a:pPr marL="909638" lvl="6" indent="-342900" defTabSz="905255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One observation, many applications, many users</a:t>
            </a:r>
            <a:endParaRPr lang="fr-CH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2438" lvl="4" indent="-342900" defTabSz="905255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Space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- and surface-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based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observing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networks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seen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together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as one </a:t>
            </a:r>
            <a:r>
              <a:rPr lang="fr-CH" sz="2300" b="1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integrated</a:t>
            </a:r>
            <a:r>
              <a:rPr lang="fr-CH" sz="2300" b="1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system </a:t>
            </a:r>
          </a:p>
          <a:p>
            <a:pPr marL="909638" lvl="6" indent="-342900" defTabSz="905255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Complementary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capabilities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designed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based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on information about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the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component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can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will</a:t>
            </a:r>
            <a:r>
              <a:rPr lang="fr-CH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fr-CH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provide</a:t>
            </a:r>
            <a:endParaRPr lang="fr-CH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324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/>
    </p:bld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134</TotalTime>
  <Words>1070</Words>
  <Application>Microsoft Office PowerPoint</Application>
  <PresentationFormat>On-screen Show (4:3)</PresentationFormat>
  <Paragraphs>153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WMO_WHITE_Powerpoint_en_fr</vt:lpstr>
      <vt:lpstr>PowerPoint Presentation</vt:lpstr>
      <vt:lpstr>Outline</vt:lpstr>
      <vt:lpstr>introduction</vt:lpstr>
      <vt:lpstr>What is WIGOS?</vt:lpstr>
      <vt:lpstr>What is WIGOS?</vt:lpstr>
      <vt:lpstr>Observing Components of WIGOS</vt:lpstr>
      <vt:lpstr>WIGOS responds to … (1)</vt:lpstr>
      <vt:lpstr>WIGOS responds to … (2)</vt:lpstr>
      <vt:lpstr>A few key WIGOS principles</vt:lpstr>
      <vt:lpstr>What do we mean by Integration (1)?</vt:lpstr>
      <vt:lpstr>What do we mean by Integration (2)?</vt:lpstr>
      <vt:lpstr>How to implement WIGOS?</vt:lpstr>
      <vt:lpstr>An example from Senegal …</vt:lpstr>
      <vt:lpstr>A possible future …</vt:lpstr>
      <vt:lpstr>WMO Rolling Review of Requirements (RRR)</vt:lpstr>
      <vt:lpstr>MeteoSwiss approach to WIGOS</vt:lpstr>
      <vt:lpstr>Wigos pre-operational phase (2016-2019)</vt:lpstr>
      <vt:lpstr>The WIGOS Pre-Operational Phase (2016-2019)</vt:lpstr>
      <vt:lpstr>Conclusions &amp; SUMMARY</vt:lpstr>
      <vt:lpstr>Summary</vt:lpstr>
      <vt:lpstr>Your contribution through WIGOS</vt:lpstr>
      <vt:lpstr>Conclusions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Luis Filipe NUNES</cp:lastModifiedBy>
  <cp:revision>390</cp:revision>
  <cp:lastPrinted>2017-05-09T06:47:47Z</cp:lastPrinted>
  <dcterms:created xsi:type="dcterms:W3CDTF">2016-05-27T11:05:50Z</dcterms:created>
  <dcterms:modified xsi:type="dcterms:W3CDTF">2018-06-14T15:07:26Z</dcterms:modified>
</cp:coreProperties>
</file>