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317" r:id="rId3"/>
    <p:sldId id="333" r:id="rId4"/>
    <p:sldId id="352" r:id="rId5"/>
    <p:sldId id="320" r:id="rId6"/>
    <p:sldId id="353" r:id="rId7"/>
    <p:sldId id="334" r:id="rId8"/>
    <p:sldId id="298" r:id="rId9"/>
    <p:sldId id="358" r:id="rId10"/>
    <p:sldId id="355" r:id="rId11"/>
    <p:sldId id="359" r:id="rId12"/>
    <p:sldId id="299" r:id="rId13"/>
    <p:sldId id="300" r:id="rId14"/>
    <p:sldId id="354" r:id="rId15"/>
    <p:sldId id="339" r:id="rId16"/>
    <p:sldId id="337" r:id="rId17"/>
    <p:sldId id="357" r:id="rId18"/>
    <p:sldId id="343" r:id="rId19"/>
    <p:sldId id="360" r:id="rId20"/>
    <p:sldId id="361" r:id="rId21"/>
  </p:sldIdLst>
  <p:sldSz cx="9144000" cy="6858000" type="screen4x3"/>
  <p:notesSz cx="6794500" cy="9906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9" autoAdjust="0"/>
    <p:restoredTop sz="94620" autoAdjust="0"/>
  </p:normalViewPr>
  <p:slideViewPr>
    <p:cSldViewPr snapToGrid="0" snapToObjects="1">
      <p:cViewPr>
        <p:scale>
          <a:sx n="75" d="100"/>
          <a:sy n="75" d="100"/>
        </p:scale>
        <p:origin x="-2580" y="-8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7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1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FB4487-FB8C-446F-B6A9-75C95DC08C75}" type="datetimeFigureOut">
              <a:rPr lang="en-US" smtClean="0"/>
              <a:t>5/26/2018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EBCBC2-0B95-41B3-AAA1-330651BD2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8976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DE5CF-6814-4909-B708-F343D93A7061}" type="datetimeFigureOut">
              <a:rPr lang="en-US" smtClean="0"/>
              <a:t>5/26/2018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E743E5-4380-40C3-9838-204ECE7E0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643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4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raktanden Varian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026"/>
          <p:cNvSpPr>
            <a:spLocks noGrp="1" noChangeArrowheads="1"/>
          </p:cNvSpPr>
          <p:nvPr>
            <p:ph type="title" hasCustomPrompt="1"/>
          </p:nvPr>
        </p:nvSpPr>
        <p:spPr>
          <a:xfrm>
            <a:off x="1287214" y="260648"/>
            <a:ext cx="7461250" cy="576064"/>
          </a:xfrm>
          <a:prstGeom prst="rect">
            <a:avLst/>
          </a:prstGeom>
          <a:noFill/>
        </p:spPr>
        <p:txBody>
          <a:bodyPr/>
          <a:lstStyle>
            <a:lvl1pPr>
              <a:defRPr sz="3200"/>
            </a:lvl1pPr>
          </a:lstStyle>
          <a:p>
            <a:r>
              <a:rPr lang="de-CH" dirty="0" smtClean="0"/>
              <a:t>Traktanden</a:t>
            </a:r>
            <a:endParaRPr lang="de-CH" dirty="0"/>
          </a:p>
        </p:txBody>
      </p:sp>
      <p:sp>
        <p:nvSpPr>
          <p:cNvPr id="13" name="Rectangle 1029"/>
          <p:cNvSpPr>
            <a:spLocks noGrp="1" noChangeArrowheads="1"/>
          </p:cNvSpPr>
          <p:nvPr>
            <p:ph type="body" idx="1" hasCustomPrompt="1"/>
          </p:nvPr>
        </p:nvSpPr>
        <p:spPr>
          <a:xfrm>
            <a:off x="1285876" y="1412777"/>
            <a:ext cx="7472363" cy="4608512"/>
          </a:xfrm>
          <a:prstGeom prst="rect">
            <a:avLst/>
          </a:prstGeom>
          <a:noFill/>
          <a:ln/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 i="1"/>
            </a:lvl3pPr>
          </a:lstStyle>
          <a:p>
            <a:r>
              <a:rPr lang="de-CH" dirty="0"/>
              <a:t>Beispieltraktandum</a:t>
            </a:r>
          </a:p>
          <a:p>
            <a:r>
              <a:rPr lang="de-CH" dirty="0"/>
              <a:t>Ein weiteres Thema</a:t>
            </a:r>
          </a:p>
          <a:p>
            <a:r>
              <a:rPr lang="de-CH" dirty="0"/>
              <a:t>Zu behandelnde Anträge</a:t>
            </a:r>
          </a:p>
          <a:p>
            <a:pPr lvl="1"/>
            <a:r>
              <a:rPr lang="de-CH" dirty="0"/>
              <a:t>Eingabe 1</a:t>
            </a:r>
          </a:p>
          <a:p>
            <a:pPr lvl="1"/>
            <a:r>
              <a:rPr lang="de-CH" dirty="0"/>
              <a:t>Eingabe </a:t>
            </a:r>
            <a:r>
              <a:rPr lang="de-CH" dirty="0" smtClean="0"/>
              <a:t>2</a:t>
            </a:r>
          </a:p>
          <a:p>
            <a:pPr lvl="2"/>
            <a:r>
              <a:rPr lang="de-CH" dirty="0" smtClean="0"/>
              <a:t>Lore </a:t>
            </a:r>
            <a:r>
              <a:rPr lang="de-CH" dirty="0" err="1" smtClean="0"/>
              <a:t>ipsum</a:t>
            </a:r>
            <a:endParaRPr lang="de-CH" dirty="0"/>
          </a:p>
          <a:p>
            <a:r>
              <a:rPr lang="de-CH" dirty="0"/>
              <a:t>Zu verabschiedende Anträge</a:t>
            </a:r>
          </a:p>
          <a:p>
            <a:r>
              <a:rPr lang="de-CH" dirty="0"/>
              <a:t>Pause</a:t>
            </a:r>
          </a:p>
          <a:p>
            <a:r>
              <a:rPr lang="de-CH" dirty="0"/>
              <a:t>Varia (nur wenn noch genügend Zeit)</a:t>
            </a:r>
          </a:p>
        </p:txBody>
      </p:sp>
    </p:spTree>
    <p:extLst>
      <p:ext uri="{BB962C8B-B14F-4D97-AF65-F5344CB8AC3E}">
        <p14:creationId xmlns:p14="http://schemas.microsoft.com/office/powerpoint/2010/main" val="3729183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31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01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63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5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27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12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09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84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617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3" r:id="rId10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www.google.ch/url?sa=i&amp;rct=j&amp;q=&amp;esrc=s&amp;frm=1&amp;source=images&amp;cd=&amp;cad=rja&amp;uact=8&amp;ved=0CAcQjRw&amp;url=http://www.spreadshirt.de/strichm%C3%A4nnchen%2Bt-shirts&amp;ei=l-FiVfupHIOv7AaxxYLIBQ&amp;bvm=bv.93990622,d.bGg&amp;psig=AFQjCNG_s4g1BBr6X2dAMxrvNdCut2n9NA&amp;ust=1432629909451279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mo2016_powerpoint_standard_v2_dark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0000" cy="6887123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855024" y="1674559"/>
            <a:ext cx="7831776" cy="248650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 sz="1800" b="0"/>
            </a:pPr>
            <a:r>
              <a:rPr lang="en-US" sz="4000" dirty="0" smtClean="0">
                <a:solidFill>
                  <a:schemeClr val="bg1"/>
                </a:solidFill>
              </a:rPr>
              <a:t>Functional description of </a:t>
            </a:r>
            <a:r>
              <a:rPr lang="en-US" sz="4000" dirty="0" smtClean="0">
                <a:solidFill>
                  <a:schemeClr val="bg1"/>
                </a:solidFill>
              </a:rPr>
              <a:t>OSCAR/Surface</a:t>
            </a:r>
          </a:p>
          <a:p>
            <a:pPr lvl="0">
              <a:defRPr sz="1800" b="0"/>
            </a:pPr>
            <a:r>
              <a:rPr lang="en-US" sz="2400" i="1" dirty="0">
                <a:solidFill>
                  <a:schemeClr val="bg1"/>
                </a:solidFill>
              </a:rPr>
              <a:t>… Supporting adequate use of observations </a:t>
            </a:r>
            <a:r>
              <a:rPr lang="en-US" sz="2400" i="1" dirty="0" smtClean="0">
                <a:solidFill>
                  <a:schemeClr val="bg1"/>
                </a:solidFill>
              </a:rPr>
              <a:t/>
            </a:r>
            <a:br>
              <a:rPr lang="en-US" sz="2400" i="1" dirty="0" smtClean="0">
                <a:solidFill>
                  <a:schemeClr val="bg1"/>
                </a:solidFill>
              </a:rPr>
            </a:br>
            <a:r>
              <a:rPr lang="en-US" sz="2400" i="1" dirty="0" smtClean="0">
                <a:solidFill>
                  <a:schemeClr val="bg1"/>
                </a:solidFill>
              </a:rPr>
              <a:t>&amp; </a:t>
            </a:r>
            <a:r>
              <a:rPr lang="en-US" sz="2400" i="1" dirty="0">
                <a:solidFill>
                  <a:schemeClr val="bg1"/>
                </a:solidFill>
              </a:rPr>
              <a:t>rational network evolution</a:t>
            </a:r>
          </a:p>
          <a:p>
            <a:pPr lvl="0">
              <a:defRPr sz="1800" b="0"/>
            </a:pPr>
            <a:r>
              <a:rPr lang="en-US" sz="1400" dirty="0">
                <a:solidFill>
                  <a:schemeClr val="bg1"/>
                </a:solidFill>
              </a:rPr>
              <a:t> 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br>
              <a:rPr lang="en-US" sz="1600" dirty="0">
                <a:solidFill>
                  <a:schemeClr val="bg1"/>
                </a:solidFill>
              </a:rPr>
            </a:br>
            <a:endParaRPr lang="en-US" sz="1600" i="1" dirty="0">
              <a:solidFill>
                <a:schemeClr val="bg1"/>
              </a:solidFill>
            </a:endParaRPr>
          </a:p>
          <a:p>
            <a:pPr lvl="0">
              <a:defRPr sz="1800" b="0"/>
            </a:pPr>
            <a:r>
              <a:rPr lang="de-CH" sz="2400" dirty="0" smtClean="0">
                <a:solidFill>
                  <a:schemeClr val="bg1"/>
                </a:solidFill>
              </a:rPr>
              <a:t>Jörg Klausen, </a:t>
            </a:r>
            <a:r>
              <a:rPr lang="de-CH" sz="2400" dirty="0" smtClean="0">
                <a:solidFill>
                  <a:schemeClr val="bg1"/>
                </a:solidFill>
              </a:rPr>
              <a:t>MeteoSwiss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26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OSCAR/Surface Station Report (II)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87" y="1184157"/>
            <a:ext cx="4557713" cy="495969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3639" y="1184157"/>
            <a:ext cx="4127961" cy="320317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0099" y="3581512"/>
            <a:ext cx="4965701" cy="311681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5397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191" y="1309293"/>
            <a:ext cx="3910686" cy="363100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OSCAR/Surface Station Report (</a:t>
            </a:r>
            <a:r>
              <a:rPr lang="de-CH" dirty="0" smtClean="0"/>
              <a:t>III)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1309293"/>
            <a:ext cx="4710728" cy="524390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8600" y="3047608"/>
            <a:ext cx="3622674" cy="350559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3046" y="2617589"/>
            <a:ext cx="4450108" cy="371018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/>
          <p:cNvSpPr/>
          <p:nvPr/>
        </p:nvSpPr>
        <p:spPr>
          <a:xfrm>
            <a:off x="5118100" y="1417638"/>
            <a:ext cx="685800" cy="4365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394991" y="4978400"/>
            <a:ext cx="685800" cy="43656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201191" y="3835400"/>
            <a:ext cx="685800" cy="43656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894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606861"/>
            <a:ext cx="2232247" cy="2443635"/>
          </a:xfrm>
          <a:prstGeom prst="rect">
            <a:avLst/>
          </a:prstGeom>
          <a:noFill/>
          <a:ln w="9525">
            <a:solidFill>
              <a:schemeClr val="bg2">
                <a:lumMod val="40000"/>
                <a:lumOff val="6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5860" y="1757833"/>
            <a:ext cx="3919877" cy="315798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OSCAR </a:t>
            </a:r>
            <a:r>
              <a:rPr lang="de-CH" dirty="0" err="1" smtClean="0"/>
              <a:t>detailed</a:t>
            </a:r>
            <a:r>
              <a:rPr lang="de-CH" dirty="0" smtClean="0"/>
              <a:t> </a:t>
            </a:r>
            <a:r>
              <a:rPr lang="de-CH" dirty="0" err="1" smtClean="0"/>
              <a:t>search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18998" y="2081754"/>
            <a:ext cx="1948805" cy="1385878"/>
            <a:chOff x="539552" y="2691194"/>
            <a:chExt cx="1948805" cy="1385877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2691194"/>
              <a:ext cx="1948805" cy="1110366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663072" y="3815461"/>
              <a:ext cx="1460656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de-CH" sz="1100" b="1" dirty="0">
                  <a:solidFill>
                    <a:schemeClr val="bg2"/>
                  </a:solidFill>
                </a:rPr>
                <a:t>Instruments (</a:t>
              </a:r>
              <a:r>
                <a:rPr lang="de-CH" sz="1100" b="1" dirty="0" err="1">
                  <a:solidFill>
                    <a:schemeClr val="bg2"/>
                  </a:solidFill>
                </a:rPr>
                <a:t>soon</a:t>
              </a:r>
              <a:r>
                <a:rPr lang="de-CH" sz="1100" b="1" dirty="0">
                  <a:solidFill>
                    <a:schemeClr val="bg2"/>
                  </a:solidFill>
                </a:rPr>
                <a:t>)</a:t>
              </a:r>
            </a:p>
          </p:txBody>
        </p:sp>
      </p:grpSp>
      <p:sp>
        <p:nvSpPr>
          <p:cNvPr id="5" name="Oval Callout 4"/>
          <p:cNvSpPr/>
          <p:nvPr/>
        </p:nvSpPr>
        <p:spPr bwMode="auto">
          <a:xfrm>
            <a:off x="675453" y="1020229"/>
            <a:ext cx="2088232" cy="824295"/>
          </a:xfrm>
          <a:prstGeom prst="wedgeEllipseCallout">
            <a:avLst>
              <a:gd name="adj1" fmla="val -18233"/>
              <a:gd name="adj2" fmla="val 127965"/>
            </a:avLst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sz="1400" b="1" dirty="0" err="1" smtClean="0">
                <a:solidFill>
                  <a:srgbClr val="FF0000"/>
                </a:solidFill>
              </a:rPr>
              <a:t>Various</a:t>
            </a:r>
            <a:r>
              <a:rPr lang="de-CH" sz="1400" b="1" dirty="0" smtClean="0">
                <a:solidFill>
                  <a:srgbClr val="FF0000"/>
                </a:solidFill>
              </a:rPr>
              <a:t> </a:t>
            </a:r>
            <a:r>
              <a:rPr lang="de-CH" sz="1400" b="1" dirty="0" err="1" smtClean="0">
                <a:solidFill>
                  <a:srgbClr val="FF0000"/>
                </a:solidFill>
              </a:rPr>
              <a:t>search</a:t>
            </a:r>
            <a:r>
              <a:rPr lang="de-CH" sz="1400" b="1" dirty="0" smtClean="0">
                <a:solidFill>
                  <a:srgbClr val="FF0000"/>
                </a:solidFill>
              </a:rPr>
              <a:t> </a:t>
            </a:r>
            <a:r>
              <a:rPr lang="de-CH" sz="1400" b="1" dirty="0" err="1" smtClean="0">
                <a:solidFill>
                  <a:srgbClr val="FF0000"/>
                </a:solidFill>
              </a:rPr>
              <a:t>targets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2" y="1407109"/>
            <a:ext cx="1513305" cy="37896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val Callout 9"/>
          <p:cNvSpPr/>
          <p:nvPr/>
        </p:nvSpPr>
        <p:spPr bwMode="auto">
          <a:xfrm>
            <a:off x="4828589" y="5157192"/>
            <a:ext cx="1943945" cy="832957"/>
          </a:xfrm>
          <a:prstGeom prst="wedgeEllipseCallout">
            <a:avLst>
              <a:gd name="adj1" fmla="val -15524"/>
              <a:gd name="adj2" fmla="val -116613"/>
            </a:avLst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</a:rPr>
              <a:t>Finely</a:t>
            </a:r>
            <a:r>
              <a:rPr kumimoji="0" lang="de-CH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 </a:t>
            </a:r>
            <a:r>
              <a:rPr kumimoji="0" lang="de-CH" sz="1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</a:rPr>
              <a:t>tuned</a:t>
            </a:r>
            <a:r>
              <a:rPr kumimoji="0" lang="de-CH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 </a:t>
            </a:r>
            <a:r>
              <a:rPr kumimoji="0" lang="de-CH" sz="1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</a:rPr>
              <a:t>search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98678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76 0.21087 L 0.00104 -0.0302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" y="-120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99 0.23075 L 1.66667E-6 3.4104E-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86" y="-115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968 0.07099 L -3.05556E-6 -4.85549E-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76" y="-35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582738"/>
            <a:ext cx="2736169" cy="210119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2714" y="1895314"/>
            <a:ext cx="2870082" cy="157205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OSCAR </a:t>
            </a:r>
            <a:r>
              <a:rPr lang="de-CH" dirty="0" err="1" smtClean="0"/>
              <a:t>search</a:t>
            </a:r>
            <a:r>
              <a:rPr lang="de-CH" dirty="0" smtClean="0"/>
              <a:t> </a:t>
            </a:r>
            <a:r>
              <a:rPr lang="de-CH" dirty="0" err="1" smtClean="0"/>
              <a:t>results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170" y="4735698"/>
            <a:ext cx="2301427" cy="149860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Callout 6"/>
          <p:cNvSpPr/>
          <p:nvPr/>
        </p:nvSpPr>
        <p:spPr bwMode="auto">
          <a:xfrm>
            <a:off x="635000" y="4143559"/>
            <a:ext cx="2008394" cy="1341441"/>
          </a:xfrm>
          <a:prstGeom prst="wedgeEllipseCallout">
            <a:avLst>
              <a:gd name="adj1" fmla="val 61073"/>
              <a:gd name="adj2" fmla="val 47025"/>
            </a:avLst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CH" sz="1400" b="1" dirty="0" err="1" smtClean="0">
                <a:solidFill>
                  <a:srgbClr val="FF0000"/>
                </a:solidFill>
              </a:rPr>
              <a:t>Integrate</a:t>
            </a:r>
            <a:r>
              <a:rPr lang="de-CH" sz="1400" b="1" dirty="0" smtClean="0">
                <a:solidFill>
                  <a:srgbClr val="FF0000"/>
                </a:solidFill>
              </a:rPr>
              <a:t> </a:t>
            </a:r>
            <a:r>
              <a:rPr lang="de-CH" sz="1400" b="1" dirty="0" err="1">
                <a:solidFill>
                  <a:srgbClr val="FF0000"/>
                </a:solidFill>
              </a:rPr>
              <a:t>with</a:t>
            </a:r>
            <a:r>
              <a:rPr lang="de-CH" sz="1400" b="1" dirty="0">
                <a:solidFill>
                  <a:srgbClr val="FF0000"/>
                </a:solidFill>
              </a:rPr>
              <a:t> </a:t>
            </a:r>
            <a:r>
              <a:rPr lang="de-CH" sz="1400" b="1" dirty="0" err="1">
                <a:solidFill>
                  <a:srgbClr val="FF0000"/>
                </a:solidFill>
              </a:rPr>
              <a:t>geospatial</a:t>
            </a:r>
            <a:r>
              <a:rPr lang="de-CH" sz="1400" b="1" dirty="0">
                <a:solidFill>
                  <a:srgbClr val="FF0000"/>
                </a:solidFill>
              </a:rPr>
              <a:t> </a:t>
            </a:r>
            <a:r>
              <a:rPr lang="de-CH" sz="1400" b="1" dirty="0" err="1">
                <a:solidFill>
                  <a:srgbClr val="FF0000"/>
                </a:solidFill>
              </a:rPr>
              <a:t>tools</a:t>
            </a:r>
            <a:r>
              <a:rPr lang="de-CH" sz="1400" b="1" dirty="0">
                <a:solidFill>
                  <a:srgbClr val="FF0000"/>
                </a:solidFill>
              </a:rPr>
              <a:t> </a:t>
            </a:r>
            <a:endParaRPr lang="en-US" sz="1400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</a:rPr>
              <a:t>GoogleEarth</a:t>
            </a:r>
            <a:r>
              <a:rPr kumimoji="0" lang="de-CH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, </a:t>
            </a:r>
            <a:r>
              <a:rPr kumimoji="0" lang="de-CH" sz="1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</a:rPr>
              <a:t>QuantumGIS</a:t>
            </a:r>
            <a:r>
              <a:rPr kumimoji="0" lang="de-CH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, …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8" name="Oval Callout 7"/>
          <p:cNvSpPr/>
          <p:nvPr/>
        </p:nvSpPr>
        <p:spPr bwMode="auto">
          <a:xfrm>
            <a:off x="6454823" y="1417638"/>
            <a:ext cx="2231977" cy="832957"/>
          </a:xfrm>
          <a:prstGeom prst="wedgeEllipseCallout">
            <a:avLst>
              <a:gd name="adj1" fmla="val -28779"/>
              <a:gd name="adj2" fmla="val 91543"/>
            </a:avLst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Download </a:t>
            </a:r>
            <a:r>
              <a:rPr kumimoji="0" lang="de-CH" sz="1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</a:rPr>
              <a:t>for</a:t>
            </a:r>
            <a:r>
              <a:rPr kumimoji="0" lang="de-CH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 </a:t>
            </a:r>
            <a:r>
              <a:rPr lang="de-CH" sz="1400" b="1" dirty="0" err="1">
                <a:solidFill>
                  <a:srgbClr val="FF0000"/>
                </a:solidFill>
              </a:rPr>
              <a:t>f</a:t>
            </a:r>
            <a:r>
              <a:rPr kumimoji="0" lang="de-CH" sz="1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</a:rPr>
              <a:t>urther</a:t>
            </a:r>
            <a:r>
              <a:rPr kumimoji="0" lang="de-CH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 </a:t>
            </a:r>
            <a:r>
              <a:rPr kumimoji="0" lang="de-CH" sz="1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</a:rPr>
              <a:t>analysis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1773" y="1582738"/>
            <a:ext cx="1381125" cy="1352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http://www.file-extensions.org/imgs/app-picture/8967/quantum-gi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227" y="5398967"/>
            <a:ext cx="2007671" cy="1211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4749" y="4497274"/>
            <a:ext cx="2218041" cy="220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Callout 11"/>
          <p:cNvSpPr/>
          <p:nvPr/>
        </p:nvSpPr>
        <p:spPr bwMode="auto">
          <a:xfrm>
            <a:off x="5362714" y="4162845"/>
            <a:ext cx="1322035" cy="891755"/>
          </a:xfrm>
          <a:prstGeom prst="wedgeEllipseCallout">
            <a:avLst>
              <a:gd name="adj1" fmla="val 82405"/>
              <a:gd name="adj2" fmla="val 96137"/>
            </a:avLst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Mashup for online maps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28961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Add/Edit Information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9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Security and </a:t>
            </a:r>
            <a:r>
              <a:rPr lang="de-CH" dirty="0" err="1" smtClean="0"/>
              <a:t>user</a:t>
            </a:r>
            <a:r>
              <a:rPr lang="de-CH" dirty="0" smtClean="0"/>
              <a:t> </a:t>
            </a:r>
            <a:r>
              <a:rPr lang="de-CH" dirty="0" err="1" smtClean="0"/>
              <a:t>management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sz="2400" b="1" dirty="0" err="1" smtClean="0"/>
              <a:t>Authentification</a:t>
            </a:r>
            <a:r>
              <a:rPr lang="de-CH" sz="2400" dirty="0" smtClean="0"/>
              <a:t> </a:t>
            </a:r>
            <a:r>
              <a:rPr lang="de-CH" sz="2400" dirty="0" err="1" smtClean="0"/>
              <a:t>by</a:t>
            </a:r>
            <a:r>
              <a:rPr lang="de-CH" sz="2400" dirty="0" smtClean="0"/>
              <a:t> </a:t>
            </a:r>
            <a:r>
              <a:rPr lang="de-CH" sz="2400" dirty="0" err="1" smtClean="0"/>
              <a:t>identity</a:t>
            </a:r>
            <a:r>
              <a:rPr lang="de-CH" sz="2400" dirty="0" smtClean="0"/>
              <a:t> </a:t>
            </a:r>
            <a:r>
              <a:rPr lang="de-CH" sz="2400" dirty="0" err="1" smtClean="0"/>
              <a:t>provider</a:t>
            </a:r>
            <a:r>
              <a:rPr lang="de-CH" sz="2400" dirty="0" smtClean="0"/>
              <a:t> (Swiss </a:t>
            </a:r>
            <a:r>
              <a:rPr lang="de-CH" sz="2400" dirty="0" err="1" smtClean="0"/>
              <a:t>Government</a:t>
            </a:r>
            <a:r>
              <a:rPr lang="de-CH" sz="2400" dirty="0" smtClean="0"/>
              <a:t>)</a:t>
            </a:r>
            <a:endParaRPr lang="en-US" sz="2400" dirty="0" smtClean="0"/>
          </a:p>
          <a:p>
            <a:r>
              <a:rPr lang="de-CH" sz="2400" b="1" dirty="0" err="1" smtClean="0"/>
              <a:t>Authorization</a:t>
            </a:r>
            <a:r>
              <a:rPr lang="de-CH" sz="2400" dirty="0" smtClean="0"/>
              <a:t> </a:t>
            </a:r>
            <a:r>
              <a:rPr lang="de-CH" sz="2400" dirty="0" err="1" smtClean="0"/>
              <a:t>within</a:t>
            </a:r>
            <a:r>
              <a:rPr lang="de-CH" sz="2400" dirty="0" smtClean="0"/>
              <a:t> </a:t>
            </a:r>
            <a:r>
              <a:rPr lang="de-CH" sz="2400" dirty="0" err="1" smtClean="0"/>
              <a:t>application</a:t>
            </a:r>
            <a:r>
              <a:rPr lang="de-CH" sz="2400" dirty="0" smtClean="0"/>
              <a:t> </a:t>
            </a:r>
            <a:r>
              <a:rPr lang="de-CH" sz="2400" dirty="0" err="1" smtClean="0"/>
              <a:t>based</a:t>
            </a:r>
            <a:r>
              <a:rPr lang="de-CH" sz="2400" dirty="0" smtClean="0"/>
              <a:t> on </a:t>
            </a:r>
            <a:br>
              <a:rPr lang="de-CH" sz="2400" dirty="0" smtClean="0"/>
            </a:br>
            <a:r>
              <a:rPr lang="de-CH" sz="2400" dirty="0" smtClean="0"/>
              <a:t>«trust-</a:t>
            </a:r>
            <a:r>
              <a:rPr lang="de-CH" sz="2400" dirty="0" err="1" smtClean="0"/>
              <a:t>relationships</a:t>
            </a:r>
            <a:r>
              <a:rPr lang="de-CH" sz="2400" dirty="0" smtClean="0"/>
              <a:t>» and </a:t>
            </a:r>
            <a:r>
              <a:rPr lang="de-CH" sz="2400" dirty="0" err="1" smtClean="0"/>
              <a:t>various</a:t>
            </a:r>
            <a:r>
              <a:rPr lang="de-CH" sz="2400" dirty="0" smtClean="0"/>
              <a:t> «</a:t>
            </a:r>
            <a:r>
              <a:rPr lang="de-CH" sz="2400" dirty="0" err="1" smtClean="0"/>
              <a:t>user</a:t>
            </a:r>
            <a:r>
              <a:rPr lang="de-CH" sz="2400" dirty="0" smtClean="0"/>
              <a:t> </a:t>
            </a:r>
            <a:r>
              <a:rPr lang="de-CH" sz="2400" dirty="0" err="1" smtClean="0"/>
              <a:t>roles</a:t>
            </a:r>
            <a:r>
              <a:rPr lang="de-CH" sz="2400" dirty="0" smtClean="0"/>
              <a:t>»</a:t>
            </a:r>
          </a:p>
          <a:p>
            <a:pPr marL="457200" lvl="1" indent="0">
              <a:buNone/>
            </a:pPr>
            <a:endParaRPr lang="de-CH" sz="20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3831708" y="4006888"/>
            <a:ext cx="22349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>
                <a:solidFill>
                  <a:srgbClr val="FF0000"/>
                </a:solidFill>
              </a:rPr>
              <a:t>Edit all </a:t>
            </a:r>
            <a:r>
              <a:rPr lang="de-CH" sz="1400" dirty="0" err="1" smtClean="0">
                <a:solidFill>
                  <a:srgbClr val="FF0000"/>
                </a:solidFill>
              </a:rPr>
              <a:t>stations</a:t>
            </a:r>
            <a:r>
              <a:rPr lang="de-CH" sz="1400" dirty="0" smtClean="0">
                <a:solidFill>
                  <a:srgbClr val="FF0000"/>
                </a:solidFill>
              </a:rPr>
              <a:t> in </a:t>
            </a:r>
            <a:r>
              <a:rPr lang="de-CH" sz="1400" dirty="0" err="1" smtClean="0">
                <a:solidFill>
                  <a:srgbClr val="FF0000"/>
                </a:solidFill>
              </a:rPr>
              <a:t>country</a:t>
            </a:r>
            <a:endParaRPr lang="de-CH" sz="1400" dirty="0" smtClean="0">
              <a:solidFill>
                <a:srgbClr val="FF0000"/>
              </a:solidFill>
            </a:endParaRPr>
          </a:p>
          <a:p>
            <a:r>
              <a:rPr lang="de-CH" sz="1400" dirty="0">
                <a:solidFill>
                  <a:srgbClr val="FF0000"/>
                </a:solidFill>
              </a:rPr>
              <a:t>Also: </a:t>
            </a:r>
            <a:r>
              <a:rPr lang="de-CH" sz="1400" dirty="0" err="1">
                <a:solidFill>
                  <a:srgbClr val="FF0000"/>
                </a:solidFill>
              </a:rPr>
              <a:t>register</a:t>
            </a:r>
            <a:r>
              <a:rPr lang="de-CH" sz="1400" dirty="0">
                <a:solidFill>
                  <a:srgbClr val="FF0000"/>
                </a:solidFill>
              </a:rPr>
              <a:t> </a:t>
            </a:r>
            <a:r>
              <a:rPr lang="de-CH" sz="1400" dirty="0" err="1">
                <a:solidFill>
                  <a:srgbClr val="FF0000"/>
                </a:solidFill>
              </a:rPr>
              <a:t>new</a:t>
            </a:r>
            <a:r>
              <a:rPr lang="de-CH" sz="1400" dirty="0">
                <a:solidFill>
                  <a:srgbClr val="FF0000"/>
                </a:solidFill>
              </a:rPr>
              <a:t> </a:t>
            </a:r>
            <a:r>
              <a:rPr lang="de-CH" sz="1400" dirty="0" err="1" smtClean="0">
                <a:solidFill>
                  <a:srgbClr val="FF0000"/>
                </a:solidFill>
              </a:rPr>
              <a:t>contact</a:t>
            </a:r>
            <a:endParaRPr lang="en-US" sz="1400" dirty="0">
              <a:solidFill>
                <a:srgbClr val="FF0000"/>
              </a:solidFill>
            </a:endParaRPr>
          </a:p>
        </p:txBody>
      </p:sp>
      <p:pic>
        <p:nvPicPr>
          <p:cNvPr id="7170" name="Picture 2" descr="http://image4.spreadshirtmedia.net/image-server/v1/compositions/21197447/views/1,width=235,height=235,appearanceId=1/tanzendes-Maennchen-T-Shirts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40" r="19707"/>
          <a:stretch/>
        </p:blipFill>
        <p:spPr bwMode="auto">
          <a:xfrm>
            <a:off x="3200557" y="3823197"/>
            <a:ext cx="548575" cy="900000"/>
          </a:xfrm>
          <a:prstGeom prst="rect">
            <a:avLst/>
          </a:prstGeom>
          <a:solidFill>
            <a:srgbClr val="FF0000"/>
          </a:solidFill>
        </p:spPr>
      </p:pic>
      <p:sp>
        <p:nvSpPr>
          <p:cNvPr id="4" name="TextBox 3"/>
          <p:cNvSpPr txBox="1"/>
          <p:nvPr/>
        </p:nvSpPr>
        <p:spPr>
          <a:xfrm>
            <a:off x="3163420" y="4746238"/>
            <a:ext cx="692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800" b="1" dirty="0" smtClean="0">
                <a:solidFill>
                  <a:srgbClr val="FF0000"/>
                </a:solidFill>
                <a:latin typeface="Segoe Script" panose="020B0504020000000003" pitchFamily="34" charset="0"/>
              </a:rPr>
              <a:t>NFP</a:t>
            </a:r>
            <a:endParaRPr lang="en-US" sz="1800" b="1" dirty="0">
              <a:solidFill>
                <a:srgbClr val="FF0000"/>
              </a:solidFill>
              <a:latin typeface="Segoe Script" panose="020B0504020000000003" pitchFamily="34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5964" y="3574840"/>
            <a:ext cx="2296983" cy="139671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>
            <a:stCxn id="7170" idx="3"/>
            <a:endCxn id="7171" idx="1"/>
          </p:cNvCxnSpPr>
          <p:nvPr/>
        </p:nvCxnSpPr>
        <p:spPr bwMode="auto">
          <a:xfrm>
            <a:off x="3749130" y="4273197"/>
            <a:ext cx="238683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2" name="Picture 2" descr="http://image4.spreadshirtmedia.net/image-server/v1/compositions/21197447/views/1,width=235,height=235,appearanceId=1/tanzendes-Maennchen-T-Shirts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40" r="19707"/>
          <a:stretch/>
        </p:blipFill>
        <p:spPr bwMode="auto">
          <a:xfrm>
            <a:off x="4119743" y="4933259"/>
            <a:ext cx="548575" cy="900000"/>
          </a:xfrm>
          <a:prstGeom prst="rect">
            <a:avLst/>
          </a:prstGeom>
          <a:solidFill>
            <a:srgbClr val="00B0F0"/>
          </a:solidFill>
        </p:spPr>
      </p:pic>
      <p:sp>
        <p:nvSpPr>
          <p:cNvPr id="13" name="TextBox 12"/>
          <p:cNvSpPr txBox="1"/>
          <p:nvPr/>
        </p:nvSpPr>
        <p:spPr>
          <a:xfrm>
            <a:off x="3399660" y="5836116"/>
            <a:ext cx="2032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800" b="1" dirty="0" smtClean="0">
                <a:solidFill>
                  <a:srgbClr val="00B0F0"/>
                </a:solidFill>
                <a:latin typeface="Segoe Script" panose="020B0504020000000003" pitchFamily="34" charset="0"/>
              </a:rPr>
              <a:t>Station </a:t>
            </a:r>
            <a:r>
              <a:rPr lang="de-CH" sz="1800" b="1" dirty="0" err="1" smtClean="0">
                <a:solidFill>
                  <a:srgbClr val="00B0F0"/>
                </a:solidFill>
                <a:latin typeface="Segoe Script" panose="020B0504020000000003" pitchFamily="34" charset="0"/>
              </a:rPr>
              <a:t>contact</a:t>
            </a:r>
            <a:endParaRPr lang="en-US" sz="1800" b="1" dirty="0">
              <a:solidFill>
                <a:srgbClr val="00B0F0"/>
              </a:solidFill>
              <a:latin typeface="Segoe Script" panose="020B0504020000000003" pitchFamily="34" charset="0"/>
            </a:endParaRPr>
          </a:p>
        </p:txBody>
      </p:sp>
      <p:cxnSp>
        <p:nvCxnSpPr>
          <p:cNvPr id="10" name="Elbow Connector 9"/>
          <p:cNvCxnSpPr>
            <a:stCxn id="12" idx="3"/>
            <a:endCxn id="7171" idx="2"/>
          </p:cNvCxnSpPr>
          <p:nvPr/>
        </p:nvCxnSpPr>
        <p:spPr bwMode="auto">
          <a:xfrm flipV="1">
            <a:off x="4668316" y="4971555"/>
            <a:ext cx="2616138" cy="41170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Elbow Connector 15"/>
          <p:cNvCxnSpPr>
            <a:stCxn id="4" idx="2"/>
            <a:endCxn id="12" idx="1"/>
          </p:cNvCxnSpPr>
          <p:nvPr/>
        </p:nvCxnSpPr>
        <p:spPr bwMode="auto">
          <a:xfrm rot="16200000" flipH="1">
            <a:off x="3680942" y="4944457"/>
            <a:ext cx="267689" cy="60991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0" name="Picture 2" descr="http://image4.spreadshirtmedia.net/image-server/v1/compositions/21197447/views/1,width=235,height=235,appearanceId=1/tanzendes-Maennchen-T-Shirts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40" r="19707"/>
          <a:stretch/>
        </p:blipFill>
        <p:spPr bwMode="auto">
          <a:xfrm>
            <a:off x="1763679" y="3823197"/>
            <a:ext cx="548575" cy="900000"/>
          </a:xfrm>
          <a:prstGeom prst="rect">
            <a:avLst/>
          </a:prstGeom>
          <a:solidFill>
            <a:srgbClr val="00B050"/>
          </a:solidFill>
        </p:spPr>
      </p:pic>
      <p:sp>
        <p:nvSpPr>
          <p:cNvPr id="21" name="TextBox 20"/>
          <p:cNvSpPr txBox="1"/>
          <p:nvPr/>
        </p:nvSpPr>
        <p:spPr>
          <a:xfrm>
            <a:off x="1547664" y="4746238"/>
            <a:ext cx="1059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800" b="1" dirty="0" smtClean="0">
                <a:solidFill>
                  <a:srgbClr val="00B050"/>
                </a:solidFill>
                <a:latin typeface="Segoe Script" panose="020B0504020000000003" pitchFamily="34" charset="0"/>
              </a:rPr>
              <a:t>Admin</a:t>
            </a:r>
            <a:endParaRPr lang="en-US" sz="1800" b="1" dirty="0">
              <a:solidFill>
                <a:srgbClr val="00B050"/>
              </a:solidFill>
              <a:latin typeface="Segoe Script" panose="020B0504020000000003" pitchFamily="34" charset="0"/>
            </a:endParaRPr>
          </a:p>
        </p:txBody>
      </p:sp>
      <p:cxnSp>
        <p:nvCxnSpPr>
          <p:cNvPr id="24" name="Straight Arrow Connector 23"/>
          <p:cNvCxnSpPr>
            <a:stCxn id="20" idx="3"/>
            <a:endCxn id="7170" idx="1"/>
          </p:cNvCxnSpPr>
          <p:nvPr/>
        </p:nvCxnSpPr>
        <p:spPr bwMode="auto">
          <a:xfrm>
            <a:off x="2312254" y="4273197"/>
            <a:ext cx="888303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TextBox 27"/>
          <p:cNvSpPr txBox="1"/>
          <p:nvPr/>
        </p:nvSpPr>
        <p:spPr>
          <a:xfrm>
            <a:off x="2311907" y="4006888"/>
            <a:ext cx="8515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>
                <a:solidFill>
                  <a:srgbClr val="00B050"/>
                </a:solidFill>
              </a:rPr>
              <a:t>Register</a:t>
            </a:r>
          </a:p>
          <a:p>
            <a:endParaRPr lang="en-US" sz="1400" dirty="0">
              <a:solidFill>
                <a:srgbClr val="00B05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983836" y="5130551"/>
            <a:ext cx="22349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>
                <a:solidFill>
                  <a:srgbClr val="00B0F0"/>
                </a:solidFill>
              </a:rPr>
              <a:t>Edit </a:t>
            </a:r>
            <a:r>
              <a:rPr lang="de-CH" sz="1400" dirty="0" err="1" smtClean="0">
                <a:solidFill>
                  <a:srgbClr val="00B0F0"/>
                </a:solidFill>
              </a:rPr>
              <a:t>assigned</a:t>
            </a:r>
            <a:r>
              <a:rPr lang="de-CH" sz="1400" dirty="0" smtClean="0">
                <a:solidFill>
                  <a:srgbClr val="00B0F0"/>
                </a:solidFill>
              </a:rPr>
              <a:t> </a:t>
            </a:r>
            <a:r>
              <a:rPr lang="de-CH" sz="1400" dirty="0" err="1" smtClean="0">
                <a:solidFill>
                  <a:srgbClr val="00B0F0"/>
                </a:solidFill>
              </a:rPr>
              <a:t>stations</a:t>
            </a:r>
            <a:endParaRPr lang="de-CH" sz="1400" dirty="0" smtClean="0">
              <a:solidFill>
                <a:srgbClr val="00B0F0"/>
              </a:solidFill>
            </a:endParaRPr>
          </a:p>
          <a:p>
            <a:r>
              <a:rPr lang="de-CH" sz="1400" dirty="0">
                <a:solidFill>
                  <a:srgbClr val="00B0F0"/>
                </a:solidFill>
              </a:rPr>
              <a:t>Also: </a:t>
            </a:r>
            <a:r>
              <a:rPr lang="de-CH" sz="1400" dirty="0" err="1">
                <a:solidFill>
                  <a:srgbClr val="00B0F0"/>
                </a:solidFill>
              </a:rPr>
              <a:t>register</a:t>
            </a:r>
            <a:r>
              <a:rPr lang="de-CH" sz="1400" dirty="0">
                <a:solidFill>
                  <a:srgbClr val="00B0F0"/>
                </a:solidFill>
              </a:rPr>
              <a:t> </a:t>
            </a:r>
            <a:r>
              <a:rPr lang="de-CH" sz="1400" dirty="0" err="1">
                <a:solidFill>
                  <a:srgbClr val="00B0F0"/>
                </a:solidFill>
              </a:rPr>
              <a:t>new</a:t>
            </a:r>
            <a:r>
              <a:rPr lang="de-CH" sz="1400" dirty="0">
                <a:solidFill>
                  <a:srgbClr val="00B0F0"/>
                </a:solidFill>
              </a:rPr>
              <a:t> </a:t>
            </a:r>
            <a:r>
              <a:rPr lang="de-CH" sz="1400" dirty="0" err="1" smtClean="0">
                <a:solidFill>
                  <a:srgbClr val="00B0F0"/>
                </a:solidFill>
              </a:rPr>
              <a:t>contact</a:t>
            </a:r>
            <a:endParaRPr lang="en-US" sz="1400" dirty="0">
              <a:solidFill>
                <a:srgbClr val="00B0F0"/>
              </a:solidFill>
            </a:endParaRPr>
          </a:p>
        </p:txBody>
      </p:sp>
      <p:pic>
        <p:nvPicPr>
          <p:cNvPr id="41" name="Picture 2" descr="http://image4.spreadshirtmedia.net/image-server/v1/compositions/21197447/views/1,width=235,height=235,appearanceId=1/tanzendes-Maennchen-T-Shirts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40" r="19707"/>
          <a:stretch/>
        </p:blipFill>
        <p:spPr bwMode="auto">
          <a:xfrm>
            <a:off x="7576124" y="5807088"/>
            <a:ext cx="548575" cy="900000"/>
          </a:xfrm>
          <a:prstGeom prst="rect">
            <a:avLst/>
          </a:prstGeom>
          <a:solidFill>
            <a:srgbClr val="C0C0C0"/>
          </a:solidFill>
        </p:spPr>
      </p:pic>
      <p:cxnSp>
        <p:nvCxnSpPr>
          <p:cNvPr id="7180" name="Elbow Connector 7179"/>
          <p:cNvCxnSpPr>
            <a:stCxn id="13" idx="2"/>
            <a:endCxn id="41" idx="1"/>
          </p:cNvCxnSpPr>
          <p:nvPr/>
        </p:nvCxnSpPr>
        <p:spPr bwMode="auto">
          <a:xfrm rot="16200000" flipH="1">
            <a:off x="5970304" y="4651268"/>
            <a:ext cx="51640" cy="3159999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B2B2B2"/>
            </a:solidFill>
            <a:prstDash val="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182" name="Elbow Connector 7181"/>
          <p:cNvCxnSpPr>
            <a:stCxn id="41" idx="3"/>
            <a:endCxn id="7171" idx="3"/>
          </p:cNvCxnSpPr>
          <p:nvPr/>
        </p:nvCxnSpPr>
        <p:spPr bwMode="auto">
          <a:xfrm flipV="1">
            <a:off x="8124697" y="4273197"/>
            <a:ext cx="308248" cy="1983891"/>
          </a:xfrm>
          <a:prstGeom prst="bentConnector3">
            <a:avLst>
              <a:gd name="adj1" fmla="val 174161"/>
            </a:avLst>
          </a:prstGeom>
          <a:solidFill>
            <a:schemeClr val="accent1"/>
          </a:solidFill>
          <a:ln w="12700" cap="flat" cmpd="sng" algn="ctr">
            <a:solidFill>
              <a:srgbClr val="DDDDDD"/>
            </a:solidFill>
            <a:prstDash val="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184" name="Elbow Connector 7183"/>
          <p:cNvCxnSpPr>
            <a:stCxn id="20" idx="0"/>
            <a:endCxn id="7171" idx="0"/>
          </p:cNvCxnSpPr>
          <p:nvPr/>
        </p:nvCxnSpPr>
        <p:spPr bwMode="auto">
          <a:xfrm rot="5400000" flipH="1" flipV="1">
            <a:off x="4537032" y="1075776"/>
            <a:ext cx="248357" cy="5246489"/>
          </a:xfrm>
          <a:prstGeom prst="bentConnector3">
            <a:avLst>
              <a:gd name="adj1" fmla="val 192045"/>
            </a:avLst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03" b="50000"/>
          <a:stretch/>
        </p:blipFill>
        <p:spPr bwMode="auto">
          <a:xfrm>
            <a:off x="6880966" y="2112963"/>
            <a:ext cx="1938890" cy="60483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8124699" y="2112963"/>
            <a:ext cx="695157" cy="30241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659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50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4" grpId="0"/>
      <p:bldP spid="13" grpId="0"/>
      <p:bldP spid="21" grpId="0"/>
      <p:bldP spid="28" grpId="0"/>
      <p:bldP spid="2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OSCAR </a:t>
            </a:r>
            <a:r>
              <a:rPr lang="de-CH" dirty="0" err="1" smtClean="0"/>
              <a:t>management</a:t>
            </a:r>
            <a:r>
              <a:rPr lang="de-CH" dirty="0" smtClean="0"/>
              <a:t> </a:t>
            </a:r>
            <a:r>
              <a:rPr lang="de-CH" dirty="0" err="1" smtClean="0"/>
              <a:t>console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CH" dirty="0" err="1" smtClean="0"/>
              <a:t>Stations</a:t>
            </a:r>
            <a:endParaRPr lang="de-CH" dirty="0" smtClean="0"/>
          </a:p>
          <a:p>
            <a:pPr lvl="1"/>
            <a:r>
              <a:rPr lang="de-CH" dirty="0" smtClean="0"/>
              <a:t>Basic </a:t>
            </a:r>
            <a:r>
              <a:rPr lang="de-CH" dirty="0" err="1" smtClean="0"/>
              <a:t>characteristics</a:t>
            </a:r>
            <a:endParaRPr lang="de-CH" dirty="0" smtClean="0"/>
          </a:p>
          <a:p>
            <a:pPr lvl="1"/>
            <a:r>
              <a:rPr lang="de-CH" dirty="0" err="1" smtClean="0"/>
              <a:t>Photos</a:t>
            </a:r>
            <a:endParaRPr lang="de-CH" dirty="0" smtClean="0"/>
          </a:p>
          <a:p>
            <a:pPr lvl="1"/>
            <a:r>
              <a:rPr lang="de-CH" dirty="0" err="1" smtClean="0"/>
              <a:t>History</a:t>
            </a:r>
            <a:endParaRPr lang="de-CH" dirty="0" smtClean="0"/>
          </a:p>
          <a:p>
            <a:r>
              <a:rPr lang="de-CH" dirty="0" err="1" smtClean="0"/>
              <a:t>Observations</a:t>
            </a:r>
            <a:endParaRPr lang="de-CH" dirty="0" smtClean="0"/>
          </a:p>
          <a:p>
            <a:pPr lvl="1"/>
            <a:r>
              <a:rPr lang="de-CH" dirty="0" smtClean="0"/>
              <a:t>Location</a:t>
            </a:r>
          </a:p>
          <a:p>
            <a:pPr lvl="1"/>
            <a:r>
              <a:rPr lang="de-CH" dirty="0" smtClean="0"/>
              <a:t>Variable</a:t>
            </a:r>
          </a:p>
          <a:p>
            <a:pPr lvl="1"/>
            <a:r>
              <a:rPr lang="de-CH" dirty="0" err="1" smtClean="0"/>
              <a:t>Methods</a:t>
            </a:r>
            <a:endParaRPr lang="de-CH" dirty="0" smtClean="0"/>
          </a:p>
          <a:p>
            <a:pPr lvl="1"/>
            <a:r>
              <a:rPr lang="de-CH" dirty="0" smtClean="0"/>
              <a:t>Instruments</a:t>
            </a:r>
          </a:p>
          <a:p>
            <a:pPr lvl="1"/>
            <a:r>
              <a:rPr lang="de-CH" dirty="0" smtClean="0"/>
              <a:t>Quality and </a:t>
            </a:r>
            <a:r>
              <a:rPr lang="de-CH" dirty="0" err="1" smtClean="0"/>
              <a:t>uncertainty</a:t>
            </a:r>
            <a:endParaRPr lang="de-CH" dirty="0" smtClean="0"/>
          </a:p>
          <a:p>
            <a:pPr lvl="1"/>
            <a:r>
              <a:rPr lang="de-CH" dirty="0" err="1" smtClean="0"/>
              <a:t>History</a:t>
            </a:r>
            <a:endParaRPr lang="de-CH" dirty="0"/>
          </a:p>
          <a:p>
            <a:r>
              <a:rPr lang="de-CH" dirty="0" err="1" smtClean="0"/>
              <a:t>Contacts</a:t>
            </a:r>
            <a:endParaRPr lang="de-CH" dirty="0"/>
          </a:p>
          <a:p>
            <a:r>
              <a:rPr lang="de-CH" dirty="0" err="1" smtClean="0"/>
              <a:t>Bibliographic</a:t>
            </a:r>
            <a:r>
              <a:rPr lang="de-CH" dirty="0" smtClean="0"/>
              <a:t> </a:t>
            </a:r>
            <a:r>
              <a:rPr lang="de-CH" dirty="0" err="1" smtClean="0"/>
              <a:t>references</a:t>
            </a: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>&amp; </a:t>
            </a:r>
            <a:r>
              <a:rPr lang="de-CH" dirty="0" err="1" smtClean="0"/>
              <a:t>documents</a:t>
            </a:r>
            <a:endParaRPr lang="de-CH" dirty="0" smtClean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400" y="1704876"/>
            <a:ext cx="4309380" cy="352839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8114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24/7 </a:t>
            </a:r>
            <a:r>
              <a:rPr lang="de-CH" dirty="0" err="1" smtClean="0"/>
              <a:t>Operations</a:t>
            </a:r>
            <a:endParaRPr lang="en-US" dirty="0"/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557530" y="2222303"/>
            <a:ext cx="7527926" cy="343852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524" y="1600200"/>
            <a:ext cx="4920118" cy="28575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3459163"/>
          </a:xfrm>
        </p:spPr>
        <p:txBody>
          <a:bodyPr>
            <a:noAutofit/>
          </a:bodyPr>
          <a:lstStyle/>
          <a:p>
            <a:r>
              <a:rPr lang="de-CH" sz="2800" dirty="0" err="1"/>
              <a:t>Industry</a:t>
            </a:r>
            <a:r>
              <a:rPr lang="de-CH" sz="2800" dirty="0"/>
              <a:t> </a:t>
            </a:r>
            <a:r>
              <a:rPr lang="de-CH" sz="2800" dirty="0" err="1"/>
              <a:t>tech</a:t>
            </a:r>
            <a:r>
              <a:rPr lang="de-CH" sz="2800" dirty="0"/>
              <a:t> </a:t>
            </a:r>
            <a:r>
              <a:rPr lang="de-CH" sz="2800" dirty="0" err="1"/>
              <a:t>stack</a:t>
            </a:r>
            <a:r>
              <a:rPr lang="de-CH" sz="2800" dirty="0"/>
              <a:t> </a:t>
            </a:r>
            <a:br>
              <a:rPr lang="de-CH" sz="2800" dirty="0"/>
            </a:br>
            <a:r>
              <a:rPr lang="de-CH" sz="2800" dirty="0" smtClean="0"/>
              <a:t>&amp; </a:t>
            </a:r>
            <a:r>
              <a:rPr lang="de-CH" sz="2800" dirty="0" err="1" smtClean="0"/>
              <a:t>security</a:t>
            </a:r>
            <a:r>
              <a:rPr lang="de-CH" sz="2800" dirty="0" smtClean="0"/>
              <a:t> </a:t>
            </a:r>
            <a:r>
              <a:rPr lang="de-CH" sz="2800" dirty="0" err="1"/>
              <a:t>architecture</a:t>
            </a:r>
            <a:endParaRPr lang="de-CH" sz="2800" dirty="0"/>
          </a:p>
          <a:p>
            <a:endParaRPr lang="de-CH" sz="2800" dirty="0"/>
          </a:p>
          <a:p>
            <a:endParaRPr lang="de-CH" sz="2800" dirty="0"/>
          </a:p>
          <a:p>
            <a:r>
              <a:rPr lang="de-CH" sz="2800" dirty="0"/>
              <a:t>Support </a:t>
            </a:r>
            <a:r>
              <a:rPr lang="de-CH" sz="2800" dirty="0" err="1"/>
              <a:t>organization</a:t>
            </a:r>
            <a:endParaRPr lang="de-CH" sz="2800" dirty="0"/>
          </a:p>
          <a:p>
            <a:pPr lvl="1"/>
            <a:r>
              <a:rPr lang="de-CH" sz="2000" dirty="0"/>
              <a:t>24/7 </a:t>
            </a:r>
            <a:r>
              <a:rPr lang="de-CH" sz="2000" dirty="0" err="1"/>
              <a:t>first</a:t>
            </a:r>
            <a:r>
              <a:rPr lang="de-CH" sz="2000" dirty="0"/>
              <a:t> </a:t>
            </a:r>
            <a:r>
              <a:rPr lang="de-CH" sz="2000" dirty="0" err="1"/>
              <a:t>level</a:t>
            </a:r>
            <a:r>
              <a:rPr lang="de-CH" sz="2000" dirty="0"/>
              <a:t> </a:t>
            </a:r>
            <a:r>
              <a:rPr lang="de-CH" sz="2000" dirty="0" err="1"/>
              <a:t>support</a:t>
            </a:r>
            <a:endParaRPr lang="de-CH" sz="2000" dirty="0"/>
          </a:p>
          <a:p>
            <a:pPr lvl="1"/>
            <a:r>
              <a:rPr lang="de-CH" sz="2000" dirty="0"/>
              <a:t>Office </a:t>
            </a:r>
            <a:r>
              <a:rPr lang="de-CH" sz="2000" dirty="0" err="1"/>
              <a:t>hours</a:t>
            </a:r>
            <a:r>
              <a:rPr lang="de-CH" sz="2000" dirty="0"/>
              <a:t> 2nd </a:t>
            </a:r>
            <a:r>
              <a:rPr lang="de-CH" sz="2000" dirty="0" err="1"/>
              <a:t>level</a:t>
            </a:r>
            <a:r>
              <a:rPr lang="de-CH" sz="2000" dirty="0"/>
              <a:t> </a:t>
            </a:r>
            <a:r>
              <a:rPr lang="de-CH" sz="2000" dirty="0" err="1"/>
              <a:t>support</a:t>
            </a:r>
            <a:r>
              <a:rPr lang="de-CH" sz="2000" dirty="0"/>
              <a:t> at MeteoSwiss &amp; at WMO</a:t>
            </a:r>
            <a:endParaRPr lang="en-US" sz="2000" dirty="0"/>
          </a:p>
          <a:p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9300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summary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63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OSCAR/Surface </a:t>
            </a:r>
            <a:r>
              <a:rPr lang="de-CH" dirty="0" err="1" smtClean="0"/>
              <a:t>implements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WMDS </a:t>
            </a:r>
            <a:r>
              <a:rPr lang="de-CH" dirty="0" err="1" smtClean="0"/>
              <a:t>by</a:t>
            </a:r>
            <a:r>
              <a:rPr lang="de-CH" dirty="0" smtClean="0"/>
              <a:t> </a:t>
            </a:r>
            <a:r>
              <a:rPr lang="de-CH" dirty="0" err="1" smtClean="0"/>
              <a:t>specializing</a:t>
            </a:r>
            <a:r>
              <a:rPr lang="de-CH" dirty="0" smtClean="0"/>
              <a:t> </a:t>
            </a:r>
            <a:r>
              <a:rPr lang="de-CH" dirty="0" err="1" smtClean="0"/>
              <a:t>many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categories</a:t>
            </a:r>
            <a:r>
              <a:rPr lang="de-CH" dirty="0" smtClean="0"/>
              <a:t>/</a:t>
            </a:r>
            <a:r>
              <a:rPr lang="de-CH" dirty="0" err="1" smtClean="0"/>
              <a:t>elements</a:t>
            </a:r>
            <a:endParaRPr lang="de-CH" dirty="0" smtClean="0"/>
          </a:p>
          <a:p>
            <a:r>
              <a:rPr lang="de-CH" dirty="0" smtClean="0"/>
              <a:t>GUI </a:t>
            </a:r>
            <a:r>
              <a:rPr lang="de-CH" dirty="0" err="1" smtClean="0"/>
              <a:t>provides</a:t>
            </a:r>
            <a:r>
              <a:rPr lang="de-CH" dirty="0" smtClean="0"/>
              <a:t> </a:t>
            </a:r>
            <a:r>
              <a:rPr lang="de-CH" dirty="0" err="1" smtClean="0"/>
              <a:t>look-up</a:t>
            </a:r>
            <a:r>
              <a:rPr lang="de-CH" dirty="0" smtClean="0"/>
              <a:t>, </a:t>
            </a:r>
            <a:r>
              <a:rPr lang="de-CH" dirty="0" err="1" smtClean="0"/>
              <a:t>search</a:t>
            </a:r>
            <a:r>
              <a:rPr lang="de-CH" dirty="0" smtClean="0"/>
              <a:t> </a:t>
            </a:r>
            <a:r>
              <a:rPr lang="de-CH" dirty="0" err="1" smtClean="0"/>
              <a:t>filters</a:t>
            </a:r>
            <a:r>
              <a:rPr lang="de-CH" dirty="0" smtClean="0"/>
              <a:t>, </a:t>
            </a:r>
            <a:r>
              <a:rPr lang="de-CH" dirty="0" err="1" smtClean="0"/>
              <a:t>and</a:t>
            </a:r>
            <a:r>
              <a:rPr lang="de-CH" dirty="0" smtClean="0"/>
              <a:t> a </a:t>
            </a:r>
            <a:r>
              <a:rPr lang="de-CH" dirty="0" err="1" smtClean="0"/>
              <a:t>comprehensive</a:t>
            </a:r>
            <a:r>
              <a:rPr lang="de-CH" dirty="0" smtClean="0"/>
              <a:t> </a:t>
            </a:r>
            <a:r>
              <a:rPr lang="de-CH" dirty="0" err="1" smtClean="0"/>
              <a:t>management</a:t>
            </a:r>
            <a:r>
              <a:rPr lang="de-CH" dirty="0" smtClean="0"/>
              <a:t> </a:t>
            </a:r>
            <a:r>
              <a:rPr lang="de-CH" dirty="0" err="1" smtClean="0"/>
              <a:t>console</a:t>
            </a:r>
            <a:endParaRPr lang="de-CH" dirty="0"/>
          </a:p>
          <a:p>
            <a:r>
              <a:rPr lang="de-CH" dirty="0" smtClean="0"/>
              <a:t>Quality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metadata</a:t>
            </a:r>
            <a:r>
              <a:rPr lang="de-CH" dirty="0" smtClean="0"/>
              <a:t> </a:t>
            </a:r>
            <a:r>
              <a:rPr lang="de-CH" dirty="0" err="1" smtClean="0"/>
              <a:t>needs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</a:t>
            </a:r>
            <a:r>
              <a:rPr lang="de-CH" dirty="0" err="1" smtClean="0"/>
              <a:t>checked</a:t>
            </a:r>
            <a:r>
              <a:rPr lang="de-CH" dirty="0" smtClean="0"/>
              <a:t>, </a:t>
            </a:r>
            <a:r>
              <a:rPr lang="de-CH" dirty="0" err="1" smtClean="0"/>
              <a:t>completeness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metadata</a:t>
            </a:r>
            <a:r>
              <a:rPr lang="de-CH" dirty="0" smtClean="0"/>
              <a:t> </a:t>
            </a:r>
            <a:r>
              <a:rPr lang="de-CH" dirty="0" err="1" smtClean="0"/>
              <a:t>improved</a:t>
            </a:r>
            <a:r>
              <a:rPr lang="de-CH" dirty="0" smtClean="0"/>
              <a:t/>
            </a:r>
            <a:br>
              <a:rPr lang="de-CH" dirty="0" smtClean="0"/>
            </a:br>
            <a:r>
              <a:rPr lang="de-CH" sz="2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de-CH" sz="2800" dirty="0" err="1">
                <a:solidFill>
                  <a:srgbClr val="FF0000"/>
                </a:solidFill>
                <a:sym typeface="Wingdings" panose="05000000000000000000" pitchFamily="2" charset="2"/>
              </a:rPr>
              <a:t>Y</a:t>
            </a:r>
            <a:r>
              <a:rPr lang="de-CH" sz="28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our</a:t>
            </a:r>
            <a:r>
              <a:rPr lang="de-CH" sz="2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NMHS </a:t>
            </a:r>
            <a:r>
              <a:rPr lang="de-CH" sz="28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and</a:t>
            </a:r>
            <a:r>
              <a:rPr lang="de-CH" sz="2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CH" sz="28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related</a:t>
            </a:r>
            <a:r>
              <a:rPr lang="de-CH" sz="2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CH" sz="28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organizations</a:t>
            </a:r>
            <a:r>
              <a:rPr lang="de-CH" sz="2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CH" sz="28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are</a:t>
            </a:r>
            <a:r>
              <a:rPr lang="de-CH" sz="2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CH" sz="28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needed</a:t>
            </a:r>
            <a:r>
              <a:rPr lang="de-CH" sz="2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CH" sz="28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for</a:t>
            </a:r>
            <a:r>
              <a:rPr lang="de-CH" sz="2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OSCAR/Surface </a:t>
            </a:r>
            <a:r>
              <a:rPr lang="de-CH" sz="28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to</a:t>
            </a:r>
            <a:r>
              <a:rPr lang="de-CH" sz="2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CH" sz="28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be</a:t>
            </a:r>
            <a:r>
              <a:rPr lang="de-CH" sz="2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CH" sz="28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of</a:t>
            </a:r>
            <a:r>
              <a:rPr lang="de-CH" sz="2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CH" sz="28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benefit</a:t>
            </a:r>
            <a:r>
              <a:rPr lang="de-CH" sz="2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CH" sz="28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for</a:t>
            </a:r>
            <a:r>
              <a:rPr lang="de-CH" sz="2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all, </a:t>
            </a:r>
            <a:r>
              <a:rPr lang="de-CH" sz="28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including</a:t>
            </a:r>
            <a:r>
              <a:rPr lang="de-CH" sz="2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CH" sz="28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yourself</a:t>
            </a:r>
            <a:r>
              <a:rPr lang="de-CH" sz="2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!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166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Outline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CH" dirty="0" err="1" smtClean="0"/>
              <a:t>Introduction</a:t>
            </a:r>
            <a:endParaRPr lang="de-CH" dirty="0" smtClean="0"/>
          </a:p>
          <a:p>
            <a:pPr lvl="1"/>
            <a:r>
              <a:rPr lang="de-CH" dirty="0" smtClean="0"/>
              <a:t>WIGOS </a:t>
            </a:r>
            <a:r>
              <a:rPr lang="de-CH" dirty="0" err="1" smtClean="0"/>
              <a:t>Metadata</a:t>
            </a:r>
            <a:r>
              <a:rPr lang="de-CH" dirty="0" smtClean="0"/>
              <a:t> Standard </a:t>
            </a:r>
            <a:r>
              <a:rPr lang="de-CH" dirty="0" err="1" smtClean="0"/>
              <a:t>vs</a:t>
            </a:r>
            <a:r>
              <a:rPr lang="de-CH" dirty="0" smtClean="0"/>
              <a:t> OSCAR/Surface</a:t>
            </a:r>
          </a:p>
          <a:p>
            <a:r>
              <a:rPr lang="de-CH" dirty="0" smtClean="0"/>
              <a:t>Basic </a:t>
            </a:r>
            <a:r>
              <a:rPr lang="de-CH" dirty="0" err="1" smtClean="0"/>
              <a:t>functionality</a:t>
            </a:r>
            <a:endParaRPr lang="de-CH" dirty="0"/>
          </a:p>
          <a:p>
            <a:pPr lvl="1"/>
            <a:r>
              <a:rPr lang="de-CH" dirty="0" smtClean="0"/>
              <a:t>View </a:t>
            </a:r>
            <a:r>
              <a:rPr lang="de-CH" dirty="0" err="1" smtClean="0"/>
              <a:t>information</a:t>
            </a:r>
            <a:endParaRPr lang="de-CH" dirty="0" smtClean="0"/>
          </a:p>
          <a:p>
            <a:pPr lvl="1"/>
            <a:r>
              <a:rPr lang="de-CH" dirty="0" smtClean="0"/>
              <a:t>Add/</a:t>
            </a:r>
            <a:r>
              <a:rPr lang="de-CH" dirty="0" err="1" smtClean="0"/>
              <a:t>edit</a:t>
            </a:r>
            <a:r>
              <a:rPr lang="de-CH" dirty="0" smtClean="0"/>
              <a:t> </a:t>
            </a:r>
            <a:r>
              <a:rPr lang="de-CH" dirty="0" err="1" smtClean="0"/>
              <a:t>information</a:t>
            </a:r>
            <a:endParaRPr lang="de-CH" dirty="0" smtClean="0"/>
          </a:p>
          <a:p>
            <a:r>
              <a:rPr lang="de-CH" dirty="0" smtClean="0"/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301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mo2016_powerpoint_standard_v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2002370"/>
            <a:ext cx="8229600" cy="18408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rgbClr val="000090"/>
                </a:solidFill>
              </a:rPr>
              <a:t>Thank you</a:t>
            </a:r>
          </a:p>
          <a:p>
            <a:r>
              <a:rPr lang="en-US" sz="4800" dirty="0" smtClean="0">
                <a:solidFill>
                  <a:srgbClr val="000090"/>
                </a:solidFill>
              </a:rPr>
              <a:t>Merci</a:t>
            </a:r>
          </a:p>
          <a:p>
            <a:endParaRPr lang="de-CH" sz="4800" dirty="0">
              <a:solidFill>
                <a:srgbClr val="000090"/>
              </a:solidFill>
            </a:endParaRPr>
          </a:p>
          <a:p>
            <a:endParaRPr lang="de-CH" sz="4800" dirty="0" smtClean="0">
              <a:solidFill>
                <a:srgbClr val="000090"/>
              </a:solidFill>
            </a:endParaRPr>
          </a:p>
          <a:p>
            <a:r>
              <a:rPr lang="de-CH" sz="4800" dirty="0" err="1" smtClean="0">
                <a:solidFill>
                  <a:srgbClr val="000090"/>
                </a:solidFill>
              </a:rPr>
              <a:t>Questions</a:t>
            </a:r>
            <a:r>
              <a:rPr lang="de-CH" sz="4800" dirty="0" smtClean="0">
                <a:solidFill>
                  <a:srgbClr val="000090"/>
                </a:solidFill>
              </a:rPr>
              <a:t>?</a:t>
            </a:r>
          </a:p>
          <a:p>
            <a:r>
              <a:rPr lang="de-CH" sz="4800" dirty="0" smtClean="0">
                <a:solidFill>
                  <a:srgbClr val="000090"/>
                </a:solidFill>
              </a:rPr>
              <a:t>¿</a:t>
            </a:r>
            <a:r>
              <a:rPr lang="de-CH" sz="4800" dirty="0" err="1" smtClean="0">
                <a:solidFill>
                  <a:srgbClr val="000090"/>
                </a:solidFill>
              </a:rPr>
              <a:t>Preguntas</a:t>
            </a:r>
            <a:r>
              <a:rPr lang="de-CH" sz="4800" dirty="0" smtClean="0">
                <a:solidFill>
                  <a:srgbClr val="000090"/>
                </a:solidFill>
              </a:rPr>
              <a:t>?</a:t>
            </a:r>
            <a:endParaRPr lang="en-US" sz="48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00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Introduction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15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17562"/>
          </a:xfrm>
        </p:spPr>
        <p:txBody>
          <a:bodyPr>
            <a:normAutofit/>
          </a:bodyPr>
          <a:lstStyle/>
          <a:p>
            <a:r>
              <a:rPr lang="de-CH" dirty="0" smtClean="0"/>
              <a:t>WMDS </a:t>
            </a:r>
            <a:r>
              <a:rPr lang="de-CH" dirty="0" err="1" smtClean="0"/>
              <a:t>vs</a:t>
            </a:r>
            <a:r>
              <a:rPr lang="de-CH" dirty="0" smtClean="0"/>
              <a:t> </a:t>
            </a:r>
            <a:r>
              <a:rPr lang="de-CH" dirty="0" smtClean="0"/>
              <a:t>OSCAR/Surface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176406" y="1227530"/>
            <a:ext cx="4862946" cy="4031673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68" tIns="58633" rIns="117268" bIns="58633" rtlCol="0" anchor="t"/>
          <a:lstStyle/>
          <a:p>
            <a:pPr algn="ctr" defTabSz="1172677"/>
            <a:r>
              <a:rPr lang="en-US" sz="1400" b="1" dirty="0" err="1" smtClean="0">
                <a:solidFill>
                  <a:srgbClr val="0070C0"/>
                </a:solidFill>
              </a:rPr>
              <a:t>StationSet</a:t>
            </a:r>
            <a:endParaRPr lang="en-US" sz="1400" b="1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32271" y="1809419"/>
            <a:ext cx="4551218" cy="3228111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68" tIns="58633" rIns="117268" bIns="58633" rtlCol="0" anchor="t"/>
          <a:lstStyle/>
          <a:p>
            <a:pPr algn="ctr" defTabSz="1172677"/>
            <a:r>
              <a:rPr lang="en-US" sz="1400" b="1" dirty="0" smtClean="0">
                <a:solidFill>
                  <a:srgbClr val="0070C0"/>
                </a:solidFill>
              </a:rPr>
              <a:t>Station/Platform (fixed, mobile)</a:t>
            </a:r>
            <a:endParaRPr lang="en-US" sz="1400" b="1" dirty="0">
              <a:solidFill>
                <a:srgbClr val="0070C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02999" y="2361358"/>
            <a:ext cx="3071235" cy="252377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68" tIns="58633" rIns="117268" bIns="58633" rtlCol="0" anchor="t"/>
          <a:lstStyle/>
          <a:p>
            <a:pPr algn="ctr" defTabSz="1172677"/>
            <a:r>
              <a:rPr lang="en-US" sz="1400" b="1" dirty="0" smtClean="0">
                <a:solidFill>
                  <a:srgbClr val="00B050"/>
                </a:solidFill>
              </a:rPr>
              <a:t>Observation</a:t>
            </a:r>
            <a:endParaRPr lang="en-US" sz="1400" b="1" dirty="0">
              <a:solidFill>
                <a:srgbClr val="00B05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38081" y="2864807"/>
            <a:ext cx="2790681" cy="185034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68" tIns="58633" rIns="117268" bIns="58633" rtlCol="0" anchor="t"/>
          <a:lstStyle/>
          <a:p>
            <a:pPr algn="ctr" defTabSz="1172677"/>
            <a:r>
              <a:rPr lang="en-US" sz="1400" b="1" dirty="0" smtClean="0">
                <a:solidFill>
                  <a:srgbClr val="00B050"/>
                </a:solidFill>
              </a:rPr>
              <a:t>Deployment</a:t>
            </a:r>
            <a:endParaRPr lang="en-US" sz="1400" b="1" dirty="0">
              <a:solidFill>
                <a:srgbClr val="00B05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62959" y="3442103"/>
            <a:ext cx="1275657" cy="1124369"/>
          </a:xfrm>
          <a:prstGeom prst="rect">
            <a:avLst/>
          </a:prstGeom>
          <a:noFill/>
          <a:ln w="381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68" tIns="58633" rIns="117268" bIns="58633" rtlCol="0" anchor="t"/>
          <a:lstStyle/>
          <a:p>
            <a:pPr algn="ctr" defTabSz="1172677"/>
            <a:r>
              <a:rPr lang="en-US" sz="1400" b="1" dirty="0" smtClean="0">
                <a:solidFill>
                  <a:schemeClr val="bg2">
                    <a:lumMod val="75000"/>
                  </a:schemeClr>
                </a:solidFill>
              </a:rPr>
              <a:t>Instrument</a:t>
            </a:r>
            <a:endParaRPr lang="en-US" sz="14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954993" y="3957018"/>
            <a:ext cx="971561" cy="453327"/>
          </a:xfrm>
          <a:prstGeom prst="rect">
            <a:avLst/>
          </a:prstGeom>
          <a:noFill/>
          <a:ln w="381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68" tIns="58633" rIns="117268" bIns="58633" rtlCol="0" anchor="t"/>
          <a:lstStyle/>
          <a:p>
            <a:pPr algn="ctr" defTabSz="1172677"/>
            <a:r>
              <a:rPr lang="en-US" sz="1400" b="1" dirty="0" smtClean="0">
                <a:solidFill>
                  <a:srgbClr val="FF6600"/>
                </a:solidFill>
              </a:rPr>
              <a:t>Contact</a:t>
            </a:r>
            <a:endParaRPr lang="en-US" sz="1400" b="1" dirty="0">
              <a:solidFill>
                <a:srgbClr val="FF66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268768" y="4113145"/>
            <a:ext cx="895136" cy="453327"/>
          </a:xfrm>
          <a:prstGeom prst="rect">
            <a:avLst/>
          </a:prstGeom>
          <a:noFill/>
          <a:ln w="381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68" tIns="58633" rIns="117268" bIns="58633" rtlCol="0" anchor="t"/>
          <a:lstStyle/>
          <a:p>
            <a:pPr algn="ctr" defTabSz="1172677"/>
            <a:r>
              <a:rPr lang="en-US" sz="1400" b="1" dirty="0" smtClean="0">
                <a:solidFill>
                  <a:srgbClr val="FF6600"/>
                </a:solidFill>
              </a:rPr>
              <a:t>Contact</a:t>
            </a:r>
            <a:endParaRPr lang="en-US" sz="1400" b="1" dirty="0">
              <a:solidFill>
                <a:srgbClr val="FF66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713789" y="2361358"/>
            <a:ext cx="1029243" cy="524127"/>
          </a:xfrm>
          <a:prstGeom prst="rect">
            <a:avLst/>
          </a:prstGeom>
          <a:noFill/>
          <a:ln w="381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68" tIns="58633" rIns="117268" bIns="58633" rtlCol="0" anchor="t"/>
          <a:lstStyle/>
          <a:p>
            <a:pPr algn="ctr" defTabSz="1172677"/>
            <a:r>
              <a:rPr lang="en-US" sz="1400" b="1" dirty="0" smtClean="0">
                <a:solidFill>
                  <a:srgbClr val="FF6600"/>
                </a:solidFill>
              </a:rPr>
              <a:t>Contact</a:t>
            </a:r>
            <a:endParaRPr lang="en-US" sz="1400" b="1" dirty="0">
              <a:solidFill>
                <a:srgbClr val="FF6600"/>
              </a:solidFill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3155288"/>
              </p:ext>
            </p:extLst>
          </p:nvPr>
        </p:nvGraphicFramePr>
        <p:xfrm>
          <a:off x="552292" y="1216362"/>
          <a:ext cx="2710311" cy="4054008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2710311"/>
              </a:tblGrid>
              <a:tr h="384831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1. Observed variable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29" marR="56429" marT="0" marB="0" anchor="ctr"/>
                </a:tc>
              </a:tr>
              <a:tr h="384831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2. Purpose of observation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29" marR="56429" marT="0" marB="0" anchor="ctr"/>
                </a:tc>
              </a:tr>
              <a:tr h="384831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3. Station/ platform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29" marR="56429" marT="0" marB="0" anchor="ctr"/>
                </a:tc>
              </a:tr>
              <a:tr h="384831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4. Environment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29" marR="56429" marT="0" marB="0" anchor="ctr"/>
                </a:tc>
              </a:tr>
              <a:tr h="476513">
                <a:tc>
                  <a:txBody>
                    <a:bodyPr/>
                    <a:lstStyle/>
                    <a:p>
                      <a:pPr marL="266700" indent="-26670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5. Instruments </a:t>
                      </a:r>
                      <a:r>
                        <a:rPr lang="en-GB" sz="1600" dirty="0" smtClean="0">
                          <a:effectLst/>
                        </a:rPr>
                        <a:t>&amp; methods </a:t>
                      </a:r>
                      <a:r>
                        <a:rPr lang="en-GB" sz="1600" dirty="0">
                          <a:effectLst/>
                        </a:rPr>
                        <a:t>of observation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29" marR="56429" marT="0" marB="0" anchor="ctr"/>
                </a:tc>
              </a:tr>
              <a:tr h="384831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6. Sampling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29" marR="56429" marT="0" marB="0" anchor="ctr"/>
                </a:tc>
              </a:tr>
              <a:tr h="476513">
                <a:tc>
                  <a:txBody>
                    <a:bodyPr/>
                    <a:lstStyle/>
                    <a:p>
                      <a:pPr marL="266700" indent="-26670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7. Data processing and reporting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29" marR="56429" marT="0" marB="0" anchor="ctr"/>
                </a:tc>
              </a:tr>
              <a:tr h="384831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8. Data Quality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29" marR="56429" marT="0" marB="0" anchor="ctr"/>
                </a:tc>
              </a:tr>
              <a:tr h="384831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9. Ownership and Data Policy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29" marR="56429" marT="0" marB="0" anchor="ctr"/>
                </a:tc>
              </a:tr>
              <a:tr h="384831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10. Contact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6429" marR="56429" marT="0" marB="0" anchor="ctr"/>
                </a:tc>
              </a:tr>
            </a:tbl>
          </a:graphicData>
        </a:graphic>
      </p:graphicFrame>
      <p:sp>
        <p:nvSpPr>
          <p:cNvPr id="22" name="Rectangle 21"/>
          <p:cNvSpPr/>
          <p:nvPr/>
        </p:nvSpPr>
        <p:spPr>
          <a:xfrm>
            <a:off x="6155301" y="3438552"/>
            <a:ext cx="1122071" cy="453327"/>
          </a:xfrm>
          <a:prstGeom prst="rect">
            <a:avLst/>
          </a:prstGeom>
          <a:noFill/>
          <a:ln w="381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68" tIns="58633" rIns="117268" bIns="58633" rtlCol="0" anchor="t"/>
          <a:lstStyle/>
          <a:p>
            <a:pPr algn="ctr" defTabSz="1172677"/>
            <a:r>
              <a:rPr lang="en-US" sz="1400" b="1" dirty="0" smtClean="0">
                <a:solidFill>
                  <a:schemeClr val="bg2">
                    <a:lumMod val="75000"/>
                  </a:schemeClr>
                </a:solidFill>
              </a:rPr>
              <a:t>Procedures</a:t>
            </a:r>
            <a:endParaRPr lang="en-US" sz="14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9891" y="5475649"/>
            <a:ext cx="3514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ym typeface="Wingdings" panose="05000000000000000000" pitchFamily="2" charset="2"/>
              </a:rPr>
              <a:t> </a:t>
            </a:r>
            <a:r>
              <a:rPr lang="de-CH" dirty="0" err="1" smtClean="0"/>
              <a:t>Defines</a:t>
            </a:r>
            <a:r>
              <a:rPr lang="de-CH" dirty="0" smtClean="0"/>
              <a:t> </a:t>
            </a:r>
            <a:r>
              <a:rPr lang="de-CH" dirty="0" err="1" smtClean="0"/>
              <a:t>categories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elements</a:t>
            </a:r>
            <a:endParaRPr lang="de-CH" dirty="0" smtClean="0"/>
          </a:p>
          <a:p>
            <a:r>
              <a:rPr lang="de-CH" dirty="0" smtClean="0">
                <a:sym typeface="Wingdings" panose="05000000000000000000" pitchFamily="2" charset="2"/>
              </a:rPr>
              <a:t> </a:t>
            </a:r>
            <a:r>
              <a:rPr lang="de-CH" dirty="0" smtClean="0"/>
              <a:t>«flat»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638081" y="5475649"/>
            <a:ext cx="39201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/>
              <a:buChar char="à"/>
            </a:pPr>
            <a:r>
              <a:rPr lang="de-CH" dirty="0" smtClean="0"/>
              <a:t>Reference </a:t>
            </a:r>
            <a:r>
              <a:rPr lang="de-CH" dirty="0" err="1" smtClean="0"/>
              <a:t>implementation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WMDS</a:t>
            </a:r>
          </a:p>
          <a:p>
            <a:pPr marL="285750" indent="-285750">
              <a:buFont typeface="Wingdings"/>
              <a:buChar char="à"/>
            </a:pPr>
            <a:r>
              <a:rPr lang="de-CH" dirty="0" err="1" smtClean="0"/>
              <a:t>Hierarchical</a:t>
            </a:r>
            <a:r>
              <a:rPr lang="de-CH" dirty="0" smtClean="0"/>
              <a:t> </a:t>
            </a:r>
            <a:r>
              <a:rPr lang="de-CH" dirty="0" err="1" smtClean="0"/>
              <a:t>structure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573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 err="1" smtClean="0"/>
              <a:t>Scope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OSCAR/Surface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469392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de-CH" sz="2000" dirty="0" smtClean="0"/>
              <a:t>Land, </a:t>
            </a:r>
            <a:r>
              <a:rPr lang="de-CH" sz="2000" dirty="0" err="1" smtClean="0"/>
              <a:t>ocean</a:t>
            </a:r>
            <a:r>
              <a:rPr lang="de-CH" sz="2000" dirty="0" smtClean="0"/>
              <a:t>, </a:t>
            </a:r>
            <a:r>
              <a:rPr lang="de-CH" sz="2000" dirty="0" err="1" smtClean="0"/>
              <a:t>lower</a:t>
            </a:r>
            <a:r>
              <a:rPr lang="de-CH" sz="2000" dirty="0" smtClean="0"/>
              <a:t> </a:t>
            </a:r>
            <a:r>
              <a:rPr lang="de-CH" sz="2000" dirty="0" err="1" smtClean="0"/>
              <a:t>and</a:t>
            </a:r>
            <a:r>
              <a:rPr lang="de-CH" sz="2000" dirty="0" smtClean="0"/>
              <a:t> </a:t>
            </a:r>
            <a:r>
              <a:rPr lang="de-CH" sz="2000" dirty="0" err="1" smtClean="0"/>
              <a:t>upper</a:t>
            </a:r>
            <a:r>
              <a:rPr lang="de-CH" sz="2000" dirty="0" smtClean="0"/>
              <a:t> </a:t>
            </a:r>
            <a:r>
              <a:rPr lang="de-CH" sz="2000" dirty="0" err="1" smtClean="0"/>
              <a:t>atmosphere</a:t>
            </a:r>
            <a:endParaRPr lang="de-CH" sz="2000" dirty="0" smtClean="0"/>
          </a:p>
          <a:p>
            <a:r>
              <a:rPr lang="de-CH" sz="2000" dirty="0" smtClean="0"/>
              <a:t>Fixed, mobile </a:t>
            </a:r>
            <a:r>
              <a:rPr lang="de-CH" sz="2000" dirty="0" err="1" smtClean="0"/>
              <a:t>observing</a:t>
            </a:r>
            <a:r>
              <a:rPr lang="de-CH" sz="2000" dirty="0" smtClean="0"/>
              <a:t> </a:t>
            </a:r>
            <a:r>
              <a:rPr lang="de-CH" sz="2000" dirty="0" err="1" smtClean="0"/>
              <a:t>facilities</a:t>
            </a:r>
            <a:endParaRPr lang="de-CH" sz="2000" dirty="0" smtClean="0"/>
          </a:p>
          <a:p>
            <a:r>
              <a:rPr lang="de-CH" sz="2000" dirty="0"/>
              <a:t>I</a:t>
            </a:r>
            <a:r>
              <a:rPr lang="de-CH" sz="2000" dirty="0" smtClean="0"/>
              <a:t>n situ, remote-</a:t>
            </a:r>
            <a:r>
              <a:rPr lang="de-CH" sz="2000" dirty="0" err="1" smtClean="0"/>
              <a:t>sensing</a:t>
            </a:r>
            <a:r>
              <a:rPr lang="de-CH" sz="2000" dirty="0" smtClean="0"/>
              <a:t> </a:t>
            </a:r>
            <a:r>
              <a:rPr lang="de-CH" sz="2000" dirty="0" err="1" smtClean="0"/>
              <a:t>instruments</a:t>
            </a:r>
            <a:endParaRPr lang="de-CH" sz="2000" dirty="0" smtClean="0"/>
          </a:p>
          <a:p>
            <a:r>
              <a:rPr lang="de-CH" sz="2000" dirty="0" err="1" smtClean="0"/>
              <a:t>Physical</a:t>
            </a:r>
            <a:r>
              <a:rPr lang="de-CH" sz="2000" dirty="0" smtClean="0"/>
              <a:t>, </a:t>
            </a:r>
            <a:r>
              <a:rPr lang="de-CH" sz="2000" dirty="0" err="1" smtClean="0"/>
              <a:t>chemical</a:t>
            </a:r>
            <a:r>
              <a:rPr lang="de-CH" sz="2000" dirty="0" smtClean="0"/>
              <a:t>, </a:t>
            </a:r>
            <a:r>
              <a:rPr lang="de-CH" sz="2000" dirty="0" err="1" smtClean="0"/>
              <a:t>biological</a:t>
            </a:r>
            <a:r>
              <a:rPr lang="de-CH" sz="2000" dirty="0" smtClean="0"/>
              <a:t>, </a:t>
            </a:r>
            <a:r>
              <a:rPr lang="de-CH" sz="2000" dirty="0" err="1" smtClean="0"/>
              <a:t>hydrological</a:t>
            </a:r>
            <a:r>
              <a:rPr lang="de-CH" sz="2000" dirty="0" smtClean="0"/>
              <a:t> </a:t>
            </a:r>
            <a:r>
              <a:rPr lang="de-CH" sz="2000" dirty="0" err="1" smtClean="0"/>
              <a:t>observations</a:t>
            </a:r>
            <a:endParaRPr lang="de-CH" sz="2000" dirty="0" smtClean="0"/>
          </a:p>
          <a:p>
            <a:r>
              <a:rPr lang="de-CH" sz="2000" dirty="0" err="1" smtClean="0"/>
              <a:t>Observations</a:t>
            </a:r>
            <a:r>
              <a:rPr lang="de-CH" sz="2000" dirty="0" smtClean="0"/>
              <a:t> </a:t>
            </a:r>
            <a:r>
              <a:rPr lang="de-CH" sz="2000" dirty="0" err="1" smtClean="0"/>
              <a:t>serving</a:t>
            </a:r>
            <a:r>
              <a:rPr lang="de-CH" sz="2000" dirty="0" smtClean="0"/>
              <a:t> </a:t>
            </a:r>
            <a:r>
              <a:rPr lang="de-CH" sz="2000" dirty="0" err="1" smtClean="0"/>
              <a:t>weather</a:t>
            </a:r>
            <a:r>
              <a:rPr lang="de-CH" sz="2000" dirty="0" smtClean="0"/>
              <a:t>, </a:t>
            </a:r>
            <a:r>
              <a:rPr lang="de-CH" sz="2000" dirty="0" err="1" smtClean="0"/>
              <a:t>climate</a:t>
            </a:r>
            <a:r>
              <a:rPr lang="de-CH" sz="2000" dirty="0" smtClean="0"/>
              <a:t>, </a:t>
            </a:r>
            <a:r>
              <a:rPr lang="de-CH" sz="2000" dirty="0" err="1" smtClean="0"/>
              <a:t>warnings</a:t>
            </a:r>
            <a:r>
              <a:rPr lang="de-CH" sz="2000" dirty="0" smtClean="0"/>
              <a:t>, …</a:t>
            </a:r>
            <a:endParaRPr lang="de-CH" sz="20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2472" y="1644751"/>
            <a:ext cx="2594740" cy="259474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reeform 5"/>
          <p:cNvSpPr/>
          <p:nvPr/>
        </p:nvSpPr>
        <p:spPr>
          <a:xfrm>
            <a:off x="7077076" y="1625601"/>
            <a:ext cx="847725" cy="1816100"/>
          </a:xfrm>
          <a:custGeom>
            <a:avLst/>
            <a:gdLst>
              <a:gd name="connsiteX0" fmla="*/ 0 w 847725"/>
              <a:gd name="connsiteY0" fmla="*/ 0 h 1362075"/>
              <a:gd name="connsiteX1" fmla="*/ 28575 w 847725"/>
              <a:gd name="connsiteY1" fmla="*/ 704850 h 1362075"/>
              <a:gd name="connsiteX2" fmla="*/ 19050 w 847725"/>
              <a:gd name="connsiteY2" fmla="*/ 1152525 h 1362075"/>
              <a:gd name="connsiteX3" fmla="*/ 219075 w 847725"/>
              <a:gd name="connsiteY3" fmla="*/ 1362075 h 1362075"/>
              <a:gd name="connsiteX4" fmla="*/ 695325 w 847725"/>
              <a:gd name="connsiteY4" fmla="*/ 1314450 h 1362075"/>
              <a:gd name="connsiteX5" fmla="*/ 847725 w 847725"/>
              <a:gd name="connsiteY5" fmla="*/ 1133475 h 1362075"/>
              <a:gd name="connsiteX6" fmla="*/ 790575 w 847725"/>
              <a:gd name="connsiteY6" fmla="*/ 885825 h 1362075"/>
              <a:gd name="connsiteX7" fmla="*/ 571500 w 847725"/>
              <a:gd name="connsiteY7" fmla="*/ 666750 h 1362075"/>
              <a:gd name="connsiteX8" fmla="*/ 552450 w 847725"/>
              <a:gd name="connsiteY8" fmla="*/ 0 h 1362075"/>
              <a:gd name="connsiteX9" fmla="*/ 0 w 847725"/>
              <a:gd name="connsiteY9" fmla="*/ 0 h 1362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47725" h="1362075">
                <a:moveTo>
                  <a:pt x="0" y="0"/>
                </a:moveTo>
                <a:lnTo>
                  <a:pt x="28575" y="704850"/>
                </a:lnTo>
                <a:lnTo>
                  <a:pt x="19050" y="1152525"/>
                </a:lnTo>
                <a:lnTo>
                  <a:pt x="219075" y="1362075"/>
                </a:lnTo>
                <a:lnTo>
                  <a:pt x="695325" y="1314450"/>
                </a:lnTo>
                <a:lnTo>
                  <a:pt x="847725" y="1133475"/>
                </a:lnTo>
                <a:lnTo>
                  <a:pt x="790575" y="885825"/>
                </a:lnTo>
                <a:lnTo>
                  <a:pt x="571500" y="666750"/>
                </a:lnTo>
                <a:lnTo>
                  <a:pt x="55245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5991225" y="1562100"/>
            <a:ext cx="2266950" cy="2768600"/>
          </a:xfrm>
          <a:custGeom>
            <a:avLst/>
            <a:gdLst>
              <a:gd name="connsiteX0" fmla="*/ 1628775 w 2266950"/>
              <a:gd name="connsiteY0" fmla="*/ 0 h 2076450"/>
              <a:gd name="connsiteX1" fmla="*/ 1666875 w 2266950"/>
              <a:gd name="connsiteY1" fmla="*/ 752475 h 2076450"/>
              <a:gd name="connsiteX2" fmla="*/ 1866900 w 2266950"/>
              <a:gd name="connsiteY2" fmla="*/ 952500 h 2076450"/>
              <a:gd name="connsiteX3" fmla="*/ 1905000 w 2266950"/>
              <a:gd name="connsiteY3" fmla="*/ 1209675 h 2076450"/>
              <a:gd name="connsiteX4" fmla="*/ 1762125 w 2266950"/>
              <a:gd name="connsiteY4" fmla="*/ 1371600 h 2076450"/>
              <a:gd name="connsiteX5" fmla="*/ 0 w 2266950"/>
              <a:gd name="connsiteY5" fmla="*/ 1362075 h 2076450"/>
              <a:gd name="connsiteX6" fmla="*/ 9525 w 2266950"/>
              <a:gd name="connsiteY6" fmla="*/ 2057400 h 2076450"/>
              <a:gd name="connsiteX7" fmla="*/ 2266950 w 2266950"/>
              <a:gd name="connsiteY7" fmla="*/ 2076450 h 2076450"/>
              <a:gd name="connsiteX8" fmla="*/ 2266950 w 2266950"/>
              <a:gd name="connsiteY8" fmla="*/ 1114425 h 2076450"/>
              <a:gd name="connsiteX9" fmla="*/ 1981200 w 2266950"/>
              <a:gd name="connsiteY9" fmla="*/ 657225 h 2076450"/>
              <a:gd name="connsiteX10" fmla="*/ 1971675 w 2266950"/>
              <a:gd name="connsiteY10" fmla="*/ 38100 h 2076450"/>
              <a:gd name="connsiteX11" fmla="*/ 1628775 w 2266950"/>
              <a:gd name="connsiteY11" fmla="*/ 0 h 2076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66950" h="2076450">
                <a:moveTo>
                  <a:pt x="1628775" y="0"/>
                </a:moveTo>
                <a:lnTo>
                  <a:pt x="1666875" y="752475"/>
                </a:lnTo>
                <a:lnTo>
                  <a:pt x="1866900" y="952500"/>
                </a:lnTo>
                <a:lnTo>
                  <a:pt x="1905000" y="1209675"/>
                </a:lnTo>
                <a:lnTo>
                  <a:pt x="1762125" y="1371600"/>
                </a:lnTo>
                <a:lnTo>
                  <a:pt x="0" y="1362075"/>
                </a:lnTo>
                <a:lnTo>
                  <a:pt x="9525" y="2057400"/>
                </a:lnTo>
                <a:lnTo>
                  <a:pt x="2266950" y="2076450"/>
                </a:lnTo>
                <a:lnTo>
                  <a:pt x="2266950" y="1114425"/>
                </a:lnTo>
                <a:lnTo>
                  <a:pt x="1981200" y="657225"/>
                </a:lnTo>
                <a:lnTo>
                  <a:pt x="1971675" y="38100"/>
                </a:lnTo>
                <a:lnTo>
                  <a:pt x="162877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8267700" y="3073400"/>
            <a:ext cx="457200" cy="1270000"/>
          </a:xfrm>
          <a:custGeom>
            <a:avLst/>
            <a:gdLst>
              <a:gd name="connsiteX0" fmla="*/ 0 w 457200"/>
              <a:gd name="connsiteY0" fmla="*/ 0 h 952500"/>
              <a:gd name="connsiteX1" fmla="*/ 457200 w 457200"/>
              <a:gd name="connsiteY1" fmla="*/ 0 h 952500"/>
              <a:gd name="connsiteX2" fmla="*/ 438150 w 457200"/>
              <a:gd name="connsiteY2" fmla="*/ 952500 h 952500"/>
              <a:gd name="connsiteX3" fmla="*/ 0 w 457200"/>
              <a:gd name="connsiteY3" fmla="*/ 952500 h 952500"/>
              <a:gd name="connsiteX4" fmla="*/ 0 w 457200"/>
              <a:gd name="connsiteY4" fmla="*/ 0 h 95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7200" h="952500">
                <a:moveTo>
                  <a:pt x="0" y="0"/>
                </a:moveTo>
                <a:lnTo>
                  <a:pt x="457200" y="0"/>
                </a:lnTo>
                <a:lnTo>
                  <a:pt x="438150" y="952500"/>
                </a:lnTo>
                <a:lnTo>
                  <a:pt x="0" y="95250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7962901" y="1536700"/>
            <a:ext cx="771525" cy="1549400"/>
          </a:xfrm>
          <a:custGeom>
            <a:avLst/>
            <a:gdLst>
              <a:gd name="connsiteX0" fmla="*/ 0 w 771525"/>
              <a:gd name="connsiteY0" fmla="*/ 0 h 1162050"/>
              <a:gd name="connsiteX1" fmla="*/ 9525 w 771525"/>
              <a:gd name="connsiteY1" fmla="*/ 695325 h 1162050"/>
              <a:gd name="connsiteX2" fmla="*/ 304800 w 771525"/>
              <a:gd name="connsiteY2" fmla="*/ 1143000 h 1162050"/>
              <a:gd name="connsiteX3" fmla="*/ 771525 w 771525"/>
              <a:gd name="connsiteY3" fmla="*/ 1162050 h 1162050"/>
              <a:gd name="connsiteX4" fmla="*/ 752475 w 771525"/>
              <a:gd name="connsiteY4" fmla="*/ 28575 h 1162050"/>
              <a:gd name="connsiteX5" fmla="*/ 0 w 771525"/>
              <a:gd name="connsiteY5" fmla="*/ 0 h 116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1525" h="1162050">
                <a:moveTo>
                  <a:pt x="0" y="0"/>
                </a:moveTo>
                <a:lnTo>
                  <a:pt x="9525" y="695325"/>
                </a:lnTo>
                <a:lnTo>
                  <a:pt x="304800" y="1143000"/>
                </a:lnTo>
                <a:lnTo>
                  <a:pt x="771525" y="1162050"/>
                </a:lnTo>
                <a:lnTo>
                  <a:pt x="752475" y="28575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6000751" y="1562101"/>
            <a:ext cx="1266825" cy="1841500"/>
          </a:xfrm>
          <a:custGeom>
            <a:avLst/>
            <a:gdLst>
              <a:gd name="connsiteX0" fmla="*/ 1066800 w 1266825"/>
              <a:gd name="connsiteY0" fmla="*/ 0 h 1381125"/>
              <a:gd name="connsiteX1" fmla="*/ 1114425 w 1266825"/>
              <a:gd name="connsiteY1" fmla="*/ 1200150 h 1381125"/>
              <a:gd name="connsiteX2" fmla="*/ 1266825 w 1266825"/>
              <a:gd name="connsiteY2" fmla="*/ 1381125 h 1381125"/>
              <a:gd name="connsiteX3" fmla="*/ 0 w 1266825"/>
              <a:gd name="connsiteY3" fmla="*/ 1371600 h 1381125"/>
              <a:gd name="connsiteX4" fmla="*/ 19050 w 1266825"/>
              <a:gd name="connsiteY4" fmla="*/ 28575 h 1381125"/>
              <a:gd name="connsiteX5" fmla="*/ 1066800 w 1266825"/>
              <a:gd name="connsiteY5" fmla="*/ 0 h 1381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66825" h="1381125">
                <a:moveTo>
                  <a:pt x="1066800" y="0"/>
                </a:moveTo>
                <a:lnTo>
                  <a:pt x="1114425" y="1200150"/>
                </a:lnTo>
                <a:lnTo>
                  <a:pt x="1266825" y="1381125"/>
                </a:lnTo>
                <a:lnTo>
                  <a:pt x="0" y="1371600"/>
                </a:lnTo>
                <a:lnTo>
                  <a:pt x="19050" y="28575"/>
                </a:lnTo>
                <a:lnTo>
                  <a:pt x="10668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815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OSCAR/Surface </a:t>
            </a:r>
            <a:r>
              <a:rPr lang="de-CH" dirty="0" err="1"/>
              <a:t>m</a:t>
            </a:r>
            <a:r>
              <a:rPr lang="de-CH" dirty="0" err="1" smtClean="0"/>
              <a:t>etadata</a:t>
            </a:r>
            <a:r>
              <a:rPr lang="de-CH" dirty="0" smtClean="0"/>
              <a:t> </a:t>
            </a:r>
            <a:r>
              <a:rPr lang="de-CH" dirty="0" err="1" smtClean="0"/>
              <a:t>sources</a:t>
            </a:r>
            <a:endParaRPr lang="en-US" dirty="0"/>
          </a:p>
        </p:txBody>
      </p:sp>
      <p:pic>
        <p:nvPicPr>
          <p:cNvPr id="4" name="Picture 3" descr="H:\My Documents\Dienstreisen\CIMO2016\gawsis-oscar_sources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349" y="1635762"/>
            <a:ext cx="7397634" cy="439610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14045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VIEW Information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54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OSCAR quick </a:t>
            </a:r>
            <a:r>
              <a:rPr lang="de-CH" dirty="0" err="1" smtClean="0"/>
              <a:t>access</a:t>
            </a:r>
            <a:r>
              <a:rPr lang="de-CH" dirty="0" smtClean="0"/>
              <a:t> &amp; </a:t>
            </a:r>
            <a:r>
              <a:rPr lang="de-CH" dirty="0" err="1" smtClean="0"/>
              <a:t>reports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5" y="2861196"/>
            <a:ext cx="3228657" cy="264893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16832"/>
            <a:ext cx="2146494" cy="3951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391531"/>
            <a:ext cx="1789648" cy="105060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532" y="2861197"/>
            <a:ext cx="1975624" cy="303904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Callout 4"/>
          <p:cNvSpPr/>
          <p:nvPr/>
        </p:nvSpPr>
        <p:spPr bwMode="auto">
          <a:xfrm>
            <a:off x="1403921" y="1124744"/>
            <a:ext cx="1943945" cy="968864"/>
          </a:xfrm>
          <a:prstGeom prst="wedgeEllipseCallout">
            <a:avLst>
              <a:gd name="adj1" fmla="val -35870"/>
              <a:gd name="adj2" fmla="val 155173"/>
            </a:avLst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Quick </a:t>
            </a:r>
            <a:r>
              <a:rPr kumimoji="0" lang="de-CH" sz="1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</a:rPr>
              <a:t>access</a:t>
            </a:r>
            <a:endParaRPr kumimoji="0" lang="de-CH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sz="1400" b="1" dirty="0" smtClean="0">
                <a:solidFill>
                  <a:srgbClr val="FF0000"/>
                </a:solidFill>
              </a:rPr>
              <a:t>&amp;</a:t>
            </a:r>
            <a:endParaRPr lang="de-CH" sz="1400" b="1" dirty="0">
              <a:solidFill>
                <a:srgbClr val="FF0000"/>
              </a:solidFill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sz="1400" b="1" dirty="0" err="1" smtClean="0">
                <a:solidFill>
                  <a:srgbClr val="FF0000"/>
                </a:solidFill>
              </a:rPr>
              <a:t>Map</a:t>
            </a:r>
            <a:r>
              <a:rPr lang="de-CH" sz="1400" b="1" dirty="0" smtClean="0">
                <a:solidFill>
                  <a:srgbClr val="FF0000"/>
                </a:solidFill>
              </a:rPr>
              <a:t> </a:t>
            </a:r>
            <a:r>
              <a:rPr lang="de-CH" sz="1400" b="1" dirty="0" err="1" smtClean="0">
                <a:solidFill>
                  <a:srgbClr val="FF0000"/>
                </a:solidFill>
              </a:rPr>
              <a:t>filter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0" name="Oval Callout 9"/>
          <p:cNvSpPr/>
          <p:nvPr/>
        </p:nvSpPr>
        <p:spPr bwMode="auto">
          <a:xfrm>
            <a:off x="4828589" y="5157192"/>
            <a:ext cx="1943945" cy="832957"/>
          </a:xfrm>
          <a:prstGeom prst="wedgeEllipseCallout">
            <a:avLst>
              <a:gd name="adj1" fmla="val 77806"/>
              <a:gd name="adj2" fmla="val -132296"/>
            </a:avLst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</a:rPr>
              <a:t>Detailed</a:t>
            </a:r>
            <a:r>
              <a:rPr kumimoji="0" lang="de-CH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 </a:t>
            </a:r>
            <a:r>
              <a:rPr kumimoji="0" lang="de-CH" sz="1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</a:rPr>
              <a:t>station</a:t>
            </a:r>
            <a:r>
              <a:rPr kumimoji="0" lang="de-CH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 </a:t>
            </a:r>
            <a:r>
              <a:rPr kumimoji="0" lang="de-CH" sz="1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</a:rPr>
              <a:t>report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92574" y="1709085"/>
            <a:ext cx="176348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          + </a:t>
            </a:r>
            <a:r>
              <a:rPr lang="de-CH" dirty="0" err="1" smtClean="0"/>
              <a:t>click</a:t>
            </a:r>
            <a:endParaRPr lang="de-CH" dirty="0" smtClean="0"/>
          </a:p>
          <a:p>
            <a:endParaRPr lang="de-CH" dirty="0"/>
          </a:p>
          <a:p>
            <a:r>
              <a:rPr lang="de-CH" dirty="0" smtClean="0"/>
              <a:t>          =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805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337 0.06921 L -0.00712 -0.0358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24" y="-5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966 0.38843 L 3.88889E-6 -1.48148E-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83" y="-19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5662"/>
          </a:xfrm>
        </p:spPr>
        <p:txBody>
          <a:bodyPr/>
          <a:lstStyle/>
          <a:p>
            <a:r>
              <a:rPr lang="de-CH" dirty="0" smtClean="0"/>
              <a:t>OSCAR/Surface Station Report (I)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2" y="1277938"/>
            <a:ext cx="4427537" cy="213894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100" y="3243000"/>
            <a:ext cx="7696200" cy="335623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6272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MO_BLUE_Powerpoint_en_f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WMO_BLUE_Powerpoint_en_fr</Template>
  <TotalTime>0</TotalTime>
  <Words>325</Words>
  <Application>Microsoft Office PowerPoint</Application>
  <PresentationFormat>On-screen Show (4:3)</PresentationFormat>
  <Paragraphs>107</Paragraphs>
  <Slides>20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WMO_BLUE_Powerpoint_en_fr</vt:lpstr>
      <vt:lpstr>PowerPoint Presentation</vt:lpstr>
      <vt:lpstr>Outline</vt:lpstr>
      <vt:lpstr>Introduction</vt:lpstr>
      <vt:lpstr>WMDS vs OSCAR/Surface</vt:lpstr>
      <vt:lpstr>Scope of OSCAR/Surface</vt:lpstr>
      <vt:lpstr>OSCAR/Surface metadata sources</vt:lpstr>
      <vt:lpstr>VIEW Information</vt:lpstr>
      <vt:lpstr>OSCAR quick access &amp; reports</vt:lpstr>
      <vt:lpstr>OSCAR/Surface Station Report (I)</vt:lpstr>
      <vt:lpstr>OSCAR/Surface Station Report (II)</vt:lpstr>
      <vt:lpstr>OSCAR/Surface Station Report (III)</vt:lpstr>
      <vt:lpstr>OSCAR detailed search</vt:lpstr>
      <vt:lpstr>OSCAR search results</vt:lpstr>
      <vt:lpstr>Add/Edit Information</vt:lpstr>
      <vt:lpstr>Security and user management</vt:lpstr>
      <vt:lpstr>OSCAR management console</vt:lpstr>
      <vt:lpstr>24/7 Operations</vt:lpstr>
      <vt:lpstr>summary</vt:lpstr>
      <vt:lpstr>PowerPoint Presentation</vt:lpstr>
      <vt:lpstr>PowerPoint Presentation</vt:lpstr>
    </vt:vector>
  </TitlesOfParts>
  <Company>WMO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Timo Proescholdt</dc:creator>
  <cp:lastModifiedBy>Jörg Klausen</cp:lastModifiedBy>
  <cp:revision>86</cp:revision>
  <cp:lastPrinted>2017-05-09T06:04:30Z</cp:lastPrinted>
  <dcterms:created xsi:type="dcterms:W3CDTF">2016-05-31T14:56:00Z</dcterms:created>
  <dcterms:modified xsi:type="dcterms:W3CDTF">2018-05-28T19:32:41Z</dcterms:modified>
</cp:coreProperties>
</file>