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650" r:id="rId2"/>
    <p:sldMasterId id="2147483655" r:id="rId3"/>
    <p:sldMasterId id="2147484535" r:id="rId4"/>
  </p:sldMasterIdLst>
  <p:notesMasterIdLst>
    <p:notesMasterId r:id="rId22"/>
  </p:notesMasterIdLst>
  <p:handoutMasterIdLst>
    <p:handoutMasterId r:id="rId23"/>
  </p:handoutMasterIdLst>
  <p:sldIdLst>
    <p:sldId id="475" r:id="rId5"/>
    <p:sldId id="489" r:id="rId6"/>
    <p:sldId id="490" r:id="rId7"/>
    <p:sldId id="491" r:id="rId8"/>
    <p:sldId id="476" r:id="rId9"/>
    <p:sldId id="487" r:id="rId10"/>
    <p:sldId id="477" r:id="rId11"/>
    <p:sldId id="478" r:id="rId12"/>
    <p:sldId id="479" r:id="rId13"/>
    <p:sldId id="480" r:id="rId14"/>
    <p:sldId id="481" r:id="rId15"/>
    <p:sldId id="482" r:id="rId16"/>
    <p:sldId id="483" r:id="rId17"/>
    <p:sldId id="484" r:id="rId18"/>
    <p:sldId id="485" r:id="rId19"/>
    <p:sldId id="486" r:id="rId20"/>
    <p:sldId id="474" r:id="rId21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b="1" kern="1200">
        <a:solidFill>
          <a:srgbClr val="FFFFFF"/>
        </a:solidFill>
        <a:latin typeface="Arial Narrow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6600"/>
    <a:srgbClr val="FF9900"/>
    <a:srgbClr val="CC0000"/>
    <a:srgbClr val="FFFF99"/>
    <a:srgbClr val="FFFFCC"/>
    <a:srgbClr val="FFCC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6" autoAdjust="0"/>
    <p:restoredTop sz="98671" autoAdjust="0"/>
  </p:normalViewPr>
  <p:slideViewPr>
    <p:cSldViewPr>
      <p:cViewPr varScale="1">
        <p:scale>
          <a:sx n="73" d="100"/>
          <a:sy n="73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fld id="{CF2EAD76-BAF4-424D-9444-5027050684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55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/>
              </a:defRPr>
            </a:lvl1pPr>
          </a:lstStyle>
          <a:p>
            <a:pPr>
              <a:defRPr/>
            </a:pPr>
            <a:fld id="{25602674-9584-45D2-A0FE-A4727A281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5174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wmo_ppt_2012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8313" y="1341438"/>
            <a:ext cx="107950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800" b="0" smtClean="0">
                <a:solidFill>
                  <a:schemeClr val="bg1"/>
                </a:solidFill>
                <a:latin typeface="Arial Black" pitchFamily="34" charset="0"/>
                <a:cs typeface="+mn-cs"/>
              </a:rPr>
              <a:t>WMO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3211513"/>
            <a:ext cx="7921625" cy="1730375"/>
          </a:xfrm>
        </p:spPr>
        <p:txBody>
          <a:bodyPr/>
          <a:lstStyle>
            <a:lvl1pPr algn="ctr">
              <a:defRPr sz="400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1188" y="5106988"/>
            <a:ext cx="7921625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5216811"/>
      </p:ext>
    </p:extLst>
  </p:cSld>
  <p:clrMapOvr>
    <a:masterClrMapping/>
  </p:clrMapOvr>
  <p:transition spd="slow"/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930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759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5488" y="188913"/>
            <a:ext cx="1889125" cy="5907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3350" y="188913"/>
            <a:ext cx="5519738" cy="5907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41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50825" y="1052513"/>
            <a:ext cx="8713788" cy="4897437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7454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007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484438" y="6462713"/>
            <a:ext cx="2447925" cy="3127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5148263" y="6462713"/>
            <a:ext cx="1905000" cy="3127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0E7F47-D90C-4A90-824B-A88FD9457965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1094675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5566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4316412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316413" cy="547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98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63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wmo_ppt_2012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8313" y="1341438"/>
            <a:ext cx="1079500" cy="366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800" b="0" smtClean="0">
                <a:solidFill>
                  <a:schemeClr val="bg1"/>
                </a:solidFill>
                <a:latin typeface="Arial Black" pitchFamily="34" charset="0"/>
                <a:cs typeface="+mn-cs"/>
              </a:rPr>
              <a:t>WMO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8175" y="260350"/>
            <a:ext cx="6985000" cy="147002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3405188"/>
            <a:ext cx="6985000" cy="1752600"/>
          </a:xfrm>
        </p:spPr>
        <p:txBody>
          <a:bodyPr/>
          <a:lstStyle>
            <a:lvl1pPr marL="0" indent="0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72184565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616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4015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0943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70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264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264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466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F7E54-BB44-46D3-8511-D4128C4C810F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28795097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E111B-55AD-42CC-AD90-A21A13A26AEB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22912063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DCE58-27B1-4358-AAA7-71E13302922D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23946874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7C246-35AA-429B-9BA1-A57820BDFAE1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23510800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238FC-2F5A-407C-A5B8-2E393D0E86B5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28034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115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FFDC2-9D7A-43E6-AD13-D65FAA004C62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42065813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ADF89-F1AD-4A72-AC60-D958F1BCA2BD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3225050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13865-5686-4ACC-A430-69DECE5850E9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10676494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F045-C894-4ABA-99A3-48D31625C12C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9545576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02675-4AA0-4A35-9F58-1D92904C41C5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38569654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1600200"/>
            <a:ext cx="2178050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600200"/>
            <a:ext cx="638333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41342-271E-4D89-A9DC-B117421EBA30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  <p:extLst>
      <p:ext uri="{BB962C8B-B14F-4D97-AF65-F5344CB8AC3E}">
        <p14:creationId xmlns:p14="http://schemas.microsoft.com/office/powerpoint/2010/main" val="8540021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068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247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057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0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1545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087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366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61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5260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2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3350" y="1412875"/>
            <a:ext cx="3703638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9388" y="1412875"/>
            <a:ext cx="3705225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36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55160" cy="108012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5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13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18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44816" cy="1008112"/>
          </a:xfrm>
        </p:spPr>
        <p:txBody>
          <a:bodyPr/>
          <a:lstStyle>
            <a:lvl1pPr algn="l">
              <a:defRPr sz="32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197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wmo_ppt_2012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71378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052513"/>
            <a:ext cx="8713788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2" r:id="rId1"/>
    <p:sldLayoutId id="2147484533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400">
          <a:solidFill>
            <a:schemeClr val="tx1"/>
          </a:solidFill>
          <a:latin typeface="Arial" charset="0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5pPr>
      <a:lvl6pPr marL="26670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1242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5814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4038600" indent="-3810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mo_ppt_2012_last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3573463"/>
            <a:ext cx="87137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Thank you for your attention</a:t>
            </a:r>
          </a:p>
        </p:txBody>
      </p:sp>
      <p:sp>
        <p:nvSpPr>
          <p:cNvPr id="3079" name="Title 9"/>
          <p:cNvSpPr txBox="1">
            <a:spLocks/>
          </p:cNvSpPr>
          <p:nvPr/>
        </p:nvSpPr>
        <p:spPr bwMode="auto">
          <a:xfrm>
            <a:off x="117475" y="6380163"/>
            <a:ext cx="1141413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1200" b="0" smtClean="0">
                <a:cs typeface="Arial" charset="0"/>
              </a:rPr>
              <a:t>www.wmo.int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34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Arial" charset="0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800">
          <a:solidFill>
            <a:schemeClr val="bg1"/>
          </a:solidFill>
          <a:latin typeface="Arial" charset="0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400">
          <a:solidFill>
            <a:schemeClr val="bg1"/>
          </a:solidFill>
          <a:latin typeface="Arial" charset="0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Arial" charset="0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wmo_ppt_2012_last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itle 9"/>
          <p:cNvSpPr txBox="1">
            <a:spLocks/>
          </p:cNvSpPr>
          <p:nvPr/>
        </p:nvSpPr>
        <p:spPr bwMode="auto">
          <a:xfrm>
            <a:off x="117475" y="6380163"/>
            <a:ext cx="1141413" cy="477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1200" b="0" smtClean="0">
                <a:cs typeface="Arial" charset="0"/>
              </a:rPr>
              <a:t>www.wmo.int</a:t>
            </a:r>
          </a:p>
        </p:txBody>
      </p:sp>
      <p:sp>
        <p:nvSpPr>
          <p:cNvPr id="307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3573463"/>
            <a:ext cx="87137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Thank you for your attention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462713"/>
            <a:ext cx="2447925" cy="3127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World Met Day Forum 2013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8263" y="6462713"/>
            <a:ext cx="1905000" cy="3127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33454D-5856-4454-924A-07CE496F4162}" type="slidenum">
              <a:rPr lang="en-US"/>
              <a:pPr>
                <a:defRPr/>
              </a:pPr>
              <a:t>‹#›</a:t>
            </a:fld>
            <a:r>
              <a:rPr lang="en-US"/>
              <a:t>WIGOS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259AF2F-52C6-9B46-B8B2-0579234AE62E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8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537" r:id="rId2"/>
    <p:sldLayoutId id="2147484538" r:id="rId3"/>
    <p:sldLayoutId id="2147484539" r:id="rId4"/>
    <p:sldLayoutId id="2147484540" r:id="rId5"/>
    <p:sldLayoutId id="2147484541" r:id="rId6"/>
    <p:sldLayoutId id="2147484542" r:id="rId7"/>
    <p:sldLayoutId id="2147484543" r:id="rId8"/>
    <p:sldLayoutId id="2147484544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mo.int/wigos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#_Anexo_al_proyecto_1"/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4800" dirty="0">
              <a:solidFill>
                <a:srgbClr val="00009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1640" y="836712"/>
            <a:ext cx="735516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 sz="4200" b="1">
                <a:solidFill>
                  <a:srgbClr val="FBFFF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4400" dirty="0" err="1" smtClean="0">
                <a:solidFill>
                  <a:srgbClr val="000099"/>
                </a:solidFill>
              </a:rPr>
              <a:t>Centros</a:t>
            </a:r>
            <a:r>
              <a:rPr lang="en-GB" sz="4400" dirty="0" smtClean="0">
                <a:solidFill>
                  <a:srgbClr val="000099"/>
                </a:solidFill>
              </a:rPr>
              <a:t> </a:t>
            </a:r>
            <a:r>
              <a:rPr lang="en-GB" sz="4400" dirty="0" err="1" smtClean="0">
                <a:solidFill>
                  <a:srgbClr val="000099"/>
                </a:solidFill>
              </a:rPr>
              <a:t>Regionales</a:t>
            </a:r>
            <a:r>
              <a:rPr lang="en-GB" sz="4400" dirty="0" smtClean="0">
                <a:solidFill>
                  <a:srgbClr val="000099"/>
                </a:solidFill>
              </a:rPr>
              <a:t> WIGOS</a:t>
            </a:r>
            <a:endParaRPr lang="en-GB" sz="4400" dirty="0">
              <a:solidFill>
                <a:srgbClr val="000099"/>
              </a:solidFill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s-ES" sz="2800" kern="0" dirty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Luís </a:t>
            </a:r>
            <a:r>
              <a:rPr lang="es-ES" sz="2800" kern="0" dirty="0" err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Nunes</a:t>
            </a:r>
            <a:endParaRPr lang="es-ES" sz="2800" kern="0" dirty="0">
              <a:solidFill>
                <a:srgbClr val="011993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s-ES" sz="2000" kern="0" dirty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Oficina de WIGOS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s-ES" sz="2000" kern="0" dirty="0">
              <a:solidFill>
                <a:srgbClr val="011993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s-ES" sz="2000" kern="0" dirty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Créditos:</a:t>
            </a: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s-ES" sz="2000" kern="0" dirty="0" smtClean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Lars Peter </a:t>
            </a:r>
            <a:r>
              <a:rPr lang="es-ES" sz="2000" kern="0" dirty="0" err="1" smtClean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Riishojgaard</a:t>
            </a:r>
            <a:r>
              <a:rPr lang="es-ES" sz="2000" kern="0" dirty="0" smtClean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kern="0" dirty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y Fernando </a:t>
            </a:r>
            <a:r>
              <a:rPr lang="es-ES" sz="2000" kern="0" dirty="0" err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Belda</a:t>
            </a:r>
            <a:endParaRPr lang="es-ES" sz="2000" kern="0" dirty="0">
              <a:solidFill>
                <a:srgbClr val="011993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 hangingPunct="0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s-ES" sz="2000" kern="0" dirty="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rPr>
              <a:t>Secretaria de OMM</a:t>
            </a:r>
          </a:p>
        </p:txBody>
      </p:sp>
    </p:spTree>
    <p:extLst>
      <p:ext uri="{BB962C8B-B14F-4D97-AF65-F5344CB8AC3E}">
        <p14:creationId xmlns:p14="http://schemas.microsoft.com/office/powerpoint/2010/main" val="71890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332656"/>
            <a:ext cx="8713788" cy="64807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Funciones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básicas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del RWC</a:t>
            </a:r>
            <a:endParaRPr lang="en-US" altLang="en-US" sz="32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412230"/>
            <a:ext cx="8713093" cy="51131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Coordinación Regional, </a:t>
            </a:r>
          </a:p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Guía y seguimiento, </a:t>
            </a:r>
          </a:p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Apoyo a la implementación de WIGOS y actividades operacionales a nivel regional y nacional (día a día).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76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3200" b="1" dirty="0" smtClean="0">
                <a:solidFill>
                  <a:srgbClr val="000099"/>
                </a:solidFill>
                <a:latin typeface="Arial" pitchFamily="34" charset="0"/>
              </a:rPr>
              <a:t>Funciones obligatorias de un RWC</a:t>
            </a:r>
            <a:endParaRPr lang="es-ES" altLang="en-US" sz="32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052736"/>
            <a:ext cx="8640960" cy="518457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de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metadatos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en la región (trabajo con proveedores de datos para facilitar lo recolección y actualización y proveer control de calidad de los metadatos de WIGOS en </a:t>
            </a:r>
            <a:r>
              <a:rPr lang="es-ES" sz="2800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OSCAR/Surface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514350" indent="-514350">
              <a:buFont typeface="+mj-lt"/>
              <a:buAutoNum type="arabicPeriod"/>
            </a:pPr>
            <a:endParaRPr lang="es-E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Monitorización de la calidad de datos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 nivel regional de WIGOS y gestión de incidencias (WIGOS Data </a:t>
            </a:r>
            <a:r>
              <a:rPr lang="es-E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800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WDQMS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en colaboración con los proveedores.</a:t>
            </a:r>
            <a:endParaRPr lang="es-ES" sz="2800" b="1" i="1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720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59904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Funciones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opcionales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de un RWC</a:t>
            </a:r>
            <a:endParaRPr lang="en-US" altLang="en-US" sz="32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1" y="1412776"/>
            <a:ext cx="8568952" cy="37444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Apoyo con la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coordinación de proyectos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WIGOS a nivel nacional, sub-regional y regional. </a:t>
            </a:r>
          </a:p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Apoyo con la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gestión de la redes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observación nacional y regional. </a:t>
            </a:r>
          </a:p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Apoyo a las actividades de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capacidades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377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Opciones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de </a:t>
            </a:r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implementación</a:t>
            </a:r>
            <a:endParaRPr lang="fr-FR" altLang="en-US" sz="32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052736"/>
            <a:ext cx="8712968" cy="518512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Cada Asociación Regional debe decidir su propias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necesidades, prioridades, desafíos y recursos humanos y técnicos disponibles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la región.</a:t>
            </a:r>
          </a:p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Miembros o grupos de miembros pueden establecer RWC en </a:t>
            </a: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sub-regiones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teniendo en cuenta razones geográficas / </a:t>
            </a:r>
            <a:r>
              <a:rPr lang="es-E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linguísticas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/ económicas de la subregión</a:t>
            </a:r>
          </a:p>
        </p:txBody>
      </p:sp>
    </p:spTree>
    <p:extLst>
      <p:ext uri="{BB962C8B-B14F-4D97-AF65-F5344CB8AC3E}">
        <p14:creationId xmlns:p14="http://schemas.microsoft.com/office/powerpoint/2010/main" val="24528135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332582"/>
            <a:ext cx="8713788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Establecimiento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de un RWC</a:t>
            </a:r>
            <a:endParaRPr lang="en-AU" altLang="en-US" sz="3200" b="1" i="1" dirty="0" smtClean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8436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693"/>
            <a:ext cx="8784976" cy="4896619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EC-69 decision.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Directrices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n-GB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descripción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las </a:t>
            </a:r>
            <a:r>
              <a:rPr lang="en-GB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infraestructuras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facilidades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recursos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humanos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técnicos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financieros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facilitados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centro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con sus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capacidades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plan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propuesto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asegurar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sostenibilidad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el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éxito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largo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plazo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del RWC.</a:t>
            </a:r>
          </a:p>
        </p:txBody>
      </p:sp>
    </p:spTree>
    <p:extLst>
      <p:ext uri="{BB962C8B-B14F-4D97-AF65-F5344CB8AC3E}">
        <p14:creationId xmlns:p14="http://schemas.microsoft.com/office/powerpoint/2010/main" val="292431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331912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fr-CH" altLang="en-US" sz="3200" b="1" dirty="0" smtClean="0">
                <a:solidFill>
                  <a:srgbClr val="000099"/>
                </a:solidFill>
                <a:latin typeface="Arial" pitchFamily="34" charset="0"/>
              </a:rPr>
              <a:t>Plan de </a:t>
            </a:r>
            <a:r>
              <a:rPr lang="fr-CH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acción</a:t>
            </a:r>
            <a:endParaRPr lang="en-US" altLang="en-US" sz="32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268214"/>
            <a:ext cx="8713093" cy="5113114"/>
          </a:xfrm>
        </p:spPr>
        <p:txBody>
          <a:bodyPr>
            <a:normAutofit/>
          </a:bodyPr>
          <a:lstStyle/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Establecimiento de uno o mas centros regionales en modo piloto desde 2017.</a:t>
            </a: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Fase operacional de Centro Regional WIGOS empezando a mitad del 2018.</a:t>
            </a:r>
          </a:p>
          <a:p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Establecimiento de Centros Regionales WIGOS cubriendo todas las regiones de la OMM en 2019.</a:t>
            </a:r>
          </a:p>
        </p:txBody>
      </p:sp>
    </p:spTree>
    <p:extLst>
      <p:ext uri="{BB962C8B-B14F-4D97-AF65-F5344CB8AC3E}">
        <p14:creationId xmlns:p14="http://schemas.microsoft.com/office/powerpoint/2010/main" val="23980939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54" y="837952"/>
            <a:ext cx="35242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5888"/>
            <a:ext cx="8713788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Conclusiones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200" b="1" i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endParaRPr lang="en-AU" altLang="en-US" sz="3600" b="1" i="1" dirty="0" smtClean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8436" name="Rectangle 3"/>
          <p:cNvSpPr>
            <a:spLocks noGrp="1"/>
          </p:cNvSpPr>
          <p:nvPr>
            <p:ph type="body" idx="4294967295"/>
          </p:nvPr>
        </p:nvSpPr>
        <p:spPr>
          <a:xfrm>
            <a:off x="35496" y="908721"/>
            <a:ext cx="5747800" cy="2376264"/>
          </a:xfrm>
        </p:spPr>
        <p:txBody>
          <a:bodyPr>
            <a:noAutofit/>
          </a:bodyPr>
          <a:lstStyle/>
          <a:p>
            <a:r>
              <a:rPr lang="es-E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 RWC debe ser una </a:t>
            </a:r>
            <a:r>
              <a:rPr lang="es-ES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 beneficiosa</a:t>
            </a:r>
            <a:r>
              <a:rPr lang="es-E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para los Miembros.</a:t>
            </a:r>
          </a:p>
          <a:p>
            <a:r>
              <a:rPr lang="es-ES" altLang="en-US" sz="2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RWC(s) deben proveer </a:t>
            </a:r>
            <a:r>
              <a:rPr lang="es-ES" altLang="en-US" sz="2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soluciones correctas a los problemas regionales</a:t>
            </a:r>
            <a:r>
              <a:rPr lang="es-ES" altLang="en-US" sz="28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573016"/>
            <a:ext cx="8829675" cy="314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310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 smtClean="0">
                <a:solidFill>
                  <a:srgbClr val="000090"/>
                </a:solidFill>
              </a:rPr>
              <a:t>Muchas</a:t>
            </a:r>
            <a:r>
              <a:rPr lang="en-US" sz="4000" dirty="0" smtClean="0">
                <a:solidFill>
                  <a:srgbClr val="000090"/>
                </a:solidFill>
              </a:rPr>
              <a:t> Gracias</a:t>
            </a:r>
          </a:p>
          <a:p>
            <a:endParaRPr lang="en-US" sz="4000" dirty="0" smtClean="0">
              <a:solidFill>
                <a:srgbClr val="000090"/>
              </a:solidFill>
            </a:endParaRPr>
          </a:p>
          <a:p>
            <a:r>
              <a:rPr lang="en-AU" sz="4000" dirty="0">
                <a:hlinkClick r:id="rId3"/>
              </a:rPr>
              <a:t>www.wmo.int/wigos</a:t>
            </a:r>
            <a:endParaRPr lang="en-US" sz="4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675"/>
            <a:ext cx="9382125" cy="596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3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013"/>
            <a:ext cx="9410700" cy="58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31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" y="9204"/>
            <a:ext cx="6756854" cy="327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31" y="3470957"/>
            <a:ext cx="6557169" cy="341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17817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Utilizado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64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403920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3200" b="1" dirty="0" smtClean="0">
                <a:solidFill>
                  <a:srgbClr val="000099"/>
                </a:solidFill>
                <a:latin typeface="Arial" pitchFamily="34" charset="0"/>
              </a:rPr>
              <a:t>Decisión del EC-69 sobre </a:t>
            </a:r>
            <a:r>
              <a:rPr lang="es-E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RWCs</a:t>
            </a:r>
            <a:r>
              <a:rPr lang="es-E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556792"/>
            <a:ext cx="8713093" cy="51131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Directrices al establecimiento de Centros Regionales WIGOS (</a:t>
            </a:r>
            <a:r>
              <a:rPr lang="es-E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RWCs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defRPr/>
            </a:pPr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Diferencias entre regiones deben ser consideradas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para establecer los centros que deben satisfacer las necesidades de los miembros y por lo tanto sus respectivas circunstancias.</a:t>
            </a:r>
          </a:p>
        </p:txBody>
      </p:sp>
    </p:spTree>
    <p:extLst>
      <p:ext uri="{BB962C8B-B14F-4D97-AF65-F5344CB8AC3E}">
        <p14:creationId xmlns:p14="http://schemas.microsoft.com/office/powerpoint/2010/main" val="1899645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91084" y="220556"/>
            <a:ext cx="8529388" cy="17682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dirty="0" smtClean="0">
                <a:solidFill>
                  <a:srgbClr val="000099"/>
                </a:solidFill>
              </a:rPr>
              <a:t>Proyecto de </a:t>
            </a:r>
            <a:r>
              <a:rPr lang="en-US" sz="3200" dirty="0" err="1" smtClean="0">
                <a:solidFill>
                  <a:srgbClr val="000099"/>
                </a:solidFill>
              </a:rPr>
              <a:t>Decisión</a:t>
            </a:r>
            <a:r>
              <a:rPr lang="en-US" sz="3200" dirty="0" smtClean="0">
                <a:solidFill>
                  <a:srgbClr val="000099"/>
                </a:solidFill>
              </a:rPr>
              <a:t> 5.1(1)/10 — </a:t>
            </a:r>
            <a:r>
              <a:rPr lang="es-ES" sz="3200" dirty="0" smtClean="0">
                <a:solidFill>
                  <a:srgbClr val="000099"/>
                </a:solidFill>
              </a:rPr>
              <a:t>DIRECTRICES RELATIVAS AL ESTABLECIMIENTO DE CENTROS  REGIONALES DEL WIGOS EN LA FASE PILOTO</a:t>
            </a:r>
            <a:endParaRPr lang="en-US" sz="3200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8046" y="1988840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0" dirty="0" smtClean="0">
                <a:solidFill>
                  <a:schemeClr val="tx1"/>
                </a:solidFill>
                <a:latin typeface="Arial" panose="020B0604020202020204" pitchFamily="34" charset="0"/>
              </a:rPr>
              <a:t>Decide: </a:t>
            </a:r>
            <a:r>
              <a:rPr lang="es-ES" sz="2800" b="0" dirty="0">
                <a:solidFill>
                  <a:schemeClr val="tx1"/>
                </a:solidFill>
                <a:latin typeface="Arial" panose="020B0604020202020204" pitchFamily="34" charset="0"/>
              </a:rPr>
              <a:t>aprobar las directrices relativas al establecimiento de un centro regional piloto del WIGOS (en adelante, “las directrices”), que figuran en el </a:t>
            </a:r>
            <a:r>
              <a:rPr lang="es-ES" sz="2800" b="0" dirty="0">
                <a:solidFill>
                  <a:schemeClr val="tx1"/>
                </a:solidFill>
                <a:latin typeface="Arial" panose="020B0604020202020204" pitchFamily="34" charset="0"/>
                <a:hlinkClick r:id="rId2" action="ppaction://hlinkfile"/>
              </a:rPr>
              <a:t>anexo</a:t>
            </a:r>
            <a:r>
              <a:rPr lang="es-ES" sz="2800" b="0" dirty="0">
                <a:solidFill>
                  <a:schemeClr val="tx1"/>
                </a:solidFill>
                <a:latin typeface="Arial" panose="020B0604020202020204" pitchFamily="34" charset="0"/>
              </a:rPr>
              <a:t> a la presente Decisión como orientación técnica para las asociaciones regionales con respecto al establecimiento de un centro de ese tipo y las disposiciones para su </a:t>
            </a:r>
            <a:r>
              <a:rPr lang="es-ES" sz="2800" b="0" dirty="0" smtClean="0">
                <a:solidFill>
                  <a:schemeClr val="tx1"/>
                </a:solidFill>
                <a:latin typeface="Arial" panose="020B0604020202020204" pitchFamily="34" charset="0"/>
              </a:rPr>
              <a:t>implementación</a:t>
            </a:r>
            <a:endParaRPr lang="en-US" sz="28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6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332656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n-AU" altLang="en-US" sz="3600" b="1" dirty="0" err="1" smtClean="0">
                <a:solidFill>
                  <a:srgbClr val="000099"/>
                </a:solidFill>
                <a:latin typeface="Arial" pitchFamily="34" charset="0"/>
              </a:rPr>
              <a:t>Objetivo</a:t>
            </a:r>
            <a:r>
              <a:rPr lang="en-AU" altLang="en-US" sz="3600" b="1" dirty="0" smtClean="0">
                <a:solidFill>
                  <a:srgbClr val="000099"/>
                </a:solidFill>
                <a:latin typeface="Arial" pitchFamily="34" charset="0"/>
              </a:rPr>
              <a:t> de </a:t>
            </a:r>
            <a:r>
              <a:rPr lang="en-AU" altLang="en-US" sz="3600" b="1" dirty="0" err="1" smtClean="0">
                <a:solidFill>
                  <a:srgbClr val="000099"/>
                </a:solidFill>
                <a:latin typeface="Arial" pitchFamily="34" charset="0"/>
              </a:rPr>
              <a:t>los</a:t>
            </a:r>
            <a:r>
              <a:rPr lang="en-AU" altLang="en-US" sz="3600" b="1" dirty="0" smtClean="0">
                <a:solidFill>
                  <a:srgbClr val="000099"/>
                </a:solidFill>
                <a:latin typeface="Arial" pitchFamily="34" charset="0"/>
              </a:rPr>
              <a:t> RWCs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484238"/>
            <a:ext cx="8713093" cy="51131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general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proveer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apoyo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miembros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la OMM y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regiones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para la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implementación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del WIGOS a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nacional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regional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296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16632"/>
            <a:ext cx="8713788" cy="93684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3200" b="1" dirty="0" smtClean="0">
                <a:solidFill>
                  <a:srgbClr val="000099"/>
                </a:solidFill>
                <a:latin typeface="Arial" pitchFamily="34" charset="0"/>
              </a:rPr>
              <a:t>Principios básicos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980728"/>
            <a:ext cx="8424936" cy="46085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Animar a los centros regionales existentes a llevar a cabo las actividades WIGOS</a:t>
            </a:r>
          </a:p>
          <a:p>
            <a:pPr>
              <a:defRPr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cuando sea posible, </a:t>
            </a:r>
            <a:r>
              <a:rPr lang="es-E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estructuras y mecanismos existentes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para la implementación del WIGOS a escala regional y nacional.</a:t>
            </a:r>
          </a:p>
          <a:p>
            <a:pPr>
              <a:defRPr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Respetar diferencias entre regiones, cada región debe decidir necesidades, prioridades, desafíos recursos humanos y técnicos de la región y especificar los </a:t>
            </a:r>
            <a:r>
              <a:rPr lang="es-E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ToR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de cada RWC en la región.</a:t>
            </a:r>
          </a:p>
        </p:txBody>
      </p:sp>
    </p:spTree>
    <p:extLst>
      <p:ext uri="{BB962C8B-B14F-4D97-AF65-F5344CB8AC3E}">
        <p14:creationId xmlns:p14="http://schemas.microsoft.com/office/powerpoint/2010/main" val="4230564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250824" y="115888"/>
            <a:ext cx="8785671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Relaciones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con </a:t>
            </a:r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otras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actividades</a:t>
            </a:r>
            <a:r>
              <a:rPr lang="en-US" altLang="en-US" sz="3200" b="1" dirty="0" smtClean="0">
                <a:solidFill>
                  <a:srgbClr val="000099"/>
                </a:solidFill>
                <a:latin typeface="Arial" pitchFamily="34" charset="0"/>
              </a:rPr>
              <a:t> de la OMM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052736"/>
            <a:ext cx="8641655" cy="5805264"/>
          </a:xfrm>
        </p:spPr>
        <p:txBody>
          <a:bodyPr>
            <a:normAutofit/>
          </a:bodyPr>
          <a:lstStyle/>
          <a:p>
            <a:r>
              <a:rPr lang="en-GB" alt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Trabajar</a:t>
            </a:r>
            <a:r>
              <a:rPr lang="en-GB" alt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junto </a:t>
            </a:r>
            <a:r>
              <a:rPr lang="en-GB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con:</a:t>
            </a: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Oficinas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regionales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la OMM</a:t>
            </a: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RICs, RRCs, RMICs</a:t>
            </a: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RTCs</a:t>
            </a: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Miembros</a:t>
            </a:r>
            <a:endParaRPr lang="en-GB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Oficina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WIGOS</a:t>
            </a:r>
          </a:p>
          <a:p>
            <a:pPr lvl="1"/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170855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dy slide">
  <a:themeElements>
    <a:clrScheme name="WMO-Title-S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MO-Title-SF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MO-Title-S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MO-Title-S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MO-Title-S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MO-Title-S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MO-Title-S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MO-Title-S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MO-Title-S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osing slide">
  <a:themeElements>
    <a:clrScheme name="1_SmallLog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mallLogo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1_Small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mallLog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mallLog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mallLog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mallLog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mallLog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mallLog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losing slide">
  <a:themeElements>
    <a:clrScheme name="1_Closing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losing slide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losing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losing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losing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losing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losing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losing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losing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WM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WMO_Powerpoint_template_en</Template>
  <TotalTime>7186</TotalTime>
  <Words>553</Words>
  <Application>Microsoft Office PowerPoint</Application>
  <PresentationFormat>On-screen Show (4:3)</PresentationFormat>
  <Paragraphs>56</Paragraphs>
  <Slides>17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Body slide</vt:lpstr>
      <vt:lpstr>Closing slide</vt:lpstr>
      <vt:lpstr>1_Closing slide</vt:lpstr>
      <vt:lpstr>WMO</vt:lpstr>
      <vt:lpstr>PowerPoint Presentation</vt:lpstr>
      <vt:lpstr>PowerPoint Presentation</vt:lpstr>
      <vt:lpstr>PowerPoint Presentation</vt:lpstr>
      <vt:lpstr>PowerPoint Presentation</vt:lpstr>
      <vt:lpstr>Decisión del EC-69 sobre RWCs </vt:lpstr>
      <vt:lpstr>PowerPoint Presentation</vt:lpstr>
      <vt:lpstr>Objetivo de los RWCs</vt:lpstr>
      <vt:lpstr>Principios básicos</vt:lpstr>
      <vt:lpstr>Relaciones con otras actividades de la OMM</vt:lpstr>
      <vt:lpstr>Funciones básicas del RWC</vt:lpstr>
      <vt:lpstr>Funciones obligatorias de un RWC</vt:lpstr>
      <vt:lpstr>Funciones opcionales de un RWC</vt:lpstr>
      <vt:lpstr>Opciones de implementación</vt:lpstr>
      <vt:lpstr>Establecimiento de un RWC</vt:lpstr>
      <vt:lpstr>Plan de acción</vt:lpstr>
      <vt:lpstr>Conclusiones  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WIGOS Centres</dc:title>
  <dc:subject>WIGOS - DRR FP</dc:subject>
  <dc:creator>IZahumensky</dc:creator>
  <cp:keywords>Decision 30 (EC-68)</cp:keywords>
  <cp:lastModifiedBy>Luis Filipe NUNES</cp:lastModifiedBy>
  <cp:revision>307</cp:revision>
  <cp:lastPrinted>2016-10-27T07:30:43Z</cp:lastPrinted>
  <dcterms:created xsi:type="dcterms:W3CDTF">2013-01-10T13:51:34Z</dcterms:created>
  <dcterms:modified xsi:type="dcterms:W3CDTF">2018-05-31T03:07:06Z</dcterms:modified>
</cp:coreProperties>
</file>