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handoutMasterIdLst>
    <p:handoutMasterId r:id="rId14"/>
  </p:handoutMasterIdLst>
  <p:sldIdLst>
    <p:sldId id="256" r:id="rId2"/>
    <p:sldId id="260" r:id="rId3"/>
    <p:sldId id="259" r:id="rId4"/>
    <p:sldId id="264" r:id="rId5"/>
    <p:sldId id="268" r:id="rId6"/>
    <p:sldId id="262" r:id="rId7"/>
    <p:sldId id="266" r:id="rId8"/>
    <p:sldId id="267" r:id="rId9"/>
    <p:sldId id="261" r:id="rId10"/>
    <p:sldId id="269" r:id="rId11"/>
    <p:sldId id="258" r:id="rId12"/>
  </p:sldIdLst>
  <p:sldSz cx="9144000" cy="6858000" type="screen4x3"/>
  <p:notesSz cx="6794500" cy="9906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9" autoAdjust="0"/>
    <p:restoredTop sz="94620" autoAdjust="0"/>
  </p:normalViewPr>
  <p:slideViewPr>
    <p:cSldViewPr snapToGrid="0" snapToObjects="1">
      <p:cViewPr>
        <p:scale>
          <a:sx n="75" d="100"/>
          <a:sy n="75" d="100"/>
        </p:scale>
        <p:origin x="-564" y="-72"/>
      </p:cViewPr>
      <p:guideLst>
        <p:guide orient="horz" pos="2160"/>
        <p:guide pos="2880"/>
      </p:guideLst>
    </p:cSldViewPr>
  </p:slideViewPr>
  <p:outlineViewPr>
    <p:cViewPr>
      <p:scale>
        <a:sx n="33" d="100"/>
        <a:sy n="33" d="100"/>
      </p:scale>
      <p:origin x="0" y="6768"/>
    </p:cViewPr>
  </p:outlineViewPr>
  <p:notesTextViewPr>
    <p:cViewPr>
      <p:scale>
        <a:sx n="100" d="100"/>
        <a:sy n="100" d="100"/>
      </p:scale>
      <p:origin x="0" y="0"/>
    </p:cViewPr>
  </p:notesTextViewPr>
  <p:sorterViewPr>
    <p:cViewPr varScale="1">
      <p:scale>
        <a:sx n="100" d="100"/>
        <a:sy n="100" d="100"/>
      </p:scale>
      <p:origin x="0" y="13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B8CE7C-BC22-461A-8EE6-6A3E7E0233C3}" type="doc">
      <dgm:prSet loTypeId="urn:microsoft.com/office/officeart/2005/8/layout/process1" loCatId="process" qsTypeId="urn:microsoft.com/office/officeart/2005/8/quickstyle/simple1" qsCatId="simple" csTypeId="urn:microsoft.com/office/officeart/2005/8/colors/accent1_2" csCatId="accent1" phldr="1"/>
      <dgm:spPr/>
    </dgm:pt>
    <dgm:pt modelId="{DA2758DB-A18E-4305-B335-98317BA689C4}">
      <dgm:prSet phldrT="[Text]"/>
      <dgm:spPr/>
      <dgm:t>
        <a:bodyPr/>
        <a:lstStyle/>
        <a:p>
          <a:r>
            <a:rPr lang="es-ES_tradnl" dirty="0" smtClean="0"/>
            <a:t>(</a:t>
          </a:r>
          <a:r>
            <a:rPr lang="es-ES_tradnl" dirty="0" err="1" smtClean="0"/>
            <a:t>automatic</a:t>
          </a:r>
          <a:r>
            <a:rPr lang="es-ES_tradnl" dirty="0" smtClean="0"/>
            <a:t>) </a:t>
          </a:r>
          <a:r>
            <a:rPr lang="es-ES_tradnl" dirty="0" err="1" smtClean="0"/>
            <a:t>monitoring</a:t>
          </a:r>
          <a:r>
            <a:rPr lang="es-ES_tradnl" dirty="0" smtClean="0"/>
            <a:t> outputs (files </a:t>
          </a:r>
          <a:r>
            <a:rPr lang="es-ES_tradnl" dirty="0" err="1" smtClean="0"/>
            <a:t>with</a:t>
          </a:r>
          <a:r>
            <a:rPr lang="es-ES_tradnl" dirty="0" smtClean="0"/>
            <a:t> </a:t>
          </a:r>
          <a:r>
            <a:rPr lang="es-ES_tradnl" dirty="0" err="1" smtClean="0"/>
            <a:t>what</a:t>
          </a:r>
          <a:r>
            <a:rPr lang="es-ES_tradnl" dirty="0" smtClean="0"/>
            <a:t> </a:t>
          </a:r>
          <a:r>
            <a:rPr lang="es-ES_tradnl" dirty="0" err="1" smtClean="0"/>
            <a:t>was</a:t>
          </a:r>
          <a:r>
            <a:rPr lang="es-ES_tradnl" dirty="0" smtClean="0"/>
            <a:t> </a:t>
          </a:r>
          <a:r>
            <a:rPr lang="es-ES_tradnl" dirty="0" err="1" smtClean="0"/>
            <a:t>received</a:t>
          </a:r>
          <a:r>
            <a:rPr lang="es-ES_tradnl" dirty="0" smtClean="0"/>
            <a:t> </a:t>
          </a:r>
          <a:r>
            <a:rPr lang="es-ES_tradnl" dirty="0" err="1" smtClean="0"/>
            <a:t>by</a:t>
          </a:r>
          <a:r>
            <a:rPr lang="es-ES_tradnl" dirty="0" smtClean="0"/>
            <a:t> NWP Centres) – </a:t>
          </a:r>
          <a:r>
            <a:rPr lang="es-ES_tradnl" b="1" dirty="0" err="1" smtClean="0"/>
            <a:t>aggregated</a:t>
          </a:r>
          <a:r>
            <a:rPr lang="es-ES_tradnl" b="1" dirty="0" smtClean="0"/>
            <a:t>!</a:t>
          </a:r>
          <a:endParaRPr lang="es-ES_tradnl" b="1" dirty="0"/>
        </a:p>
      </dgm:t>
    </dgm:pt>
    <dgm:pt modelId="{726D1E13-A505-4E42-9607-82C5C2C8CC8C}" type="parTrans" cxnId="{AD09AC31-FCD5-4C8A-B19A-E573DF06FBF9}">
      <dgm:prSet/>
      <dgm:spPr/>
      <dgm:t>
        <a:bodyPr/>
        <a:lstStyle/>
        <a:p>
          <a:endParaRPr lang="es-ES_tradnl"/>
        </a:p>
      </dgm:t>
    </dgm:pt>
    <dgm:pt modelId="{C952F618-2558-4747-93B6-2EC423A42272}" type="sibTrans" cxnId="{AD09AC31-FCD5-4C8A-B19A-E573DF06FBF9}">
      <dgm:prSet/>
      <dgm:spPr/>
      <dgm:t>
        <a:bodyPr/>
        <a:lstStyle/>
        <a:p>
          <a:endParaRPr lang="es-ES_tradnl"/>
        </a:p>
      </dgm:t>
    </dgm:pt>
    <dgm:pt modelId="{B0790FBD-8DB9-42ED-879D-4D6DB998B2DE}">
      <dgm:prSet phldrT="[Text]"/>
      <dgm:spPr/>
      <dgm:t>
        <a:bodyPr/>
        <a:lstStyle/>
        <a:p>
          <a:r>
            <a:rPr lang="es-ES_tradnl" dirty="0" smtClean="0"/>
            <a:t>(</a:t>
          </a:r>
          <a:r>
            <a:rPr lang="es-ES_tradnl" dirty="0" err="1" smtClean="0"/>
            <a:t>automatic</a:t>
          </a:r>
          <a:r>
            <a:rPr lang="es-ES_tradnl" dirty="0" smtClean="0"/>
            <a:t>) </a:t>
          </a:r>
          <a:r>
            <a:rPr lang="es-ES_tradnl" dirty="0" err="1" smtClean="0"/>
            <a:t>quality</a:t>
          </a:r>
          <a:r>
            <a:rPr lang="es-ES_tradnl" dirty="0" smtClean="0"/>
            <a:t> </a:t>
          </a:r>
          <a:r>
            <a:rPr lang="es-ES_tradnl" dirty="0" err="1" smtClean="0"/>
            <a:t>monitoring</a:t>
          </a:r>
          <a:r>
            <a:rPr lang="es-ES_tradnl" dirty="0" smtClean="0"/>
            <a:t> </a:t>
          </a:r>
          <a:r>
            <a:rPr lang="es-ES_tradnl" dirty="0" err="1" smtClean="0"/>
            <a:t>reports</a:t>
          </a:r>
          <a:r>
            <a:rPr lang="es-ES_tradnl" dirty="0" smtClean="0"/>
            <a:t> (performance </a:t>
          </a:r>
          <a:r>
            <a:rPr lang="es-ES_tradnl" dirty="0" err="1" smtClean="0"/>
            <a:t>against</a:t>
          </a:r>
          <a:r>
            <a:rPr lang="es-ES_tradnl" dirty="0" smtClean="0"/>
            <a:t> </a:t>
          </a:r>
          <a:r>
            <a:rPr lang="es-ES_tradnl" dirty="0" err="1" smtClean="0"/>
            <a:t>baseline</a:t>
          </a:r>
          <a:r>
            <a:rPr lang="es-ES_tradnl" dirty="0" smtClean="0"/>
            <a:t> - </a:t>
          </a:r>
          <a:r>
            <a:rPr lang="es-ES_tradnl" dirty="0" err="1" smtClean="0"/>
            <a:t>Webtool</a:t>
          </a:r>
          <a:r>
            <a:rPr lang="es-ES_tradnl" dirty="0" smtClean="0"/>
            <a:t>)</a:t>
          </a:r>
          <a:endParaRPr lang="es-ES_tradnl" dirty="0"/>
        </a:p>
      </dgm:t>
    </dgm:pt>
    <dgm:pt modelId="{D7D644C3-36A8-46B2-830C-0E9E5A714FBD}" type="parTrans" cxnId="{5FE7066E-EC3A-45E3-A12D-7E2D66D874F1}">
      <dgm:prSet/>
      <dgm:spPr/>
      <dgm:t>
        <a:bodyPr/>
        <a:lstStyle/>
        <a:p>
          <a:endParaRPr lang="es-ES_tradnl"/>
        </a:p>
      </dgm:t>
    </dgm:pt>
    <dgm:pt modelId="{3669C7E9-B6CE-4F0B-AB94-AF3AD8584A38}" type="sibTrans" cxnId="{5FE7066E-EC3A-45E3-A12D-7E2D66D874F1}">
      <dgm:prSet/>
      <dgm:spPr/>
      <dgm:t>
        <a:bodyPr/>
        <a:lstStyle/>
        <a:p>
          <a:endParaRPr lang="es-ES_tradnl"/>
        </a:p>
      </dgm:t>
    </dgm:pt>
    <dgm:pt modelId="{BDF3D2B8-E485-481C-86F0-D3BB53A4CA55}">
      <dgm:prSet phldrT="[Text]"/>
      <dgm:spPr/>
      <dgm:t>
        <a:bodyPr/>
        <a:lstStyle/>
        <a:p>
          <a:r>
            <a:rPr lang="es-ES_tradnl" dirty="0" smtClean="0"/>
            <a:t>“Manual” </a:t>
          </a:r>
          <a:r>
            <a:rPr lang="es-ES_tradnl" dirty="0" err="1" smtClean="0"/>
            <a:t>Issues</a:t>
          </a:r>
          <a:r>
            <a:rPr lang="es-ES_tradnl" dirty="0" smtClean="0"/>
            <a:t> </a:t>
          </a:r>
          <a:r>
            <a:rPr lang="es-ES_tradnl" dirty="0" err="1" smtClean="0"/>
            <a:t>identification</a:t>
          </a:r>
          <a:r>
            <a:rPr lang="es-ES_tradnl" dirty="0" smtClean="0"/>
            <a:t> (use of EUMETNET </a:t>
          </a:r>
          <a:r>
            <a:rPr lang="es-ES_tradnl" dirty="0" err="1" smtClean="0"/>
            <a:t>Quality</a:t>
          </a:r>
          <a:r>
            <a:rPr lang="es-ES_tradnl" dirty="0" smtClean="0"/>
            <a:t> Portal)</a:t>
          </a:r>
          <a:endParaRPr lang="es-ES_tradnl" dirty="0"/>
        </a:p>
      </dgm:t>
    </dgm:pt>
    <dgm:pt modelId="{CFCDFE93-10C5-4C28-9A2E-434976415532}" type="parTrans" cxnId="{AE28D043-EE94-4775-97F0-DE58EC3A33F6}">
      <dgm:prSet/>
      <dgm:spPr/>
      <dgm:t>
        <a:bodyPr/>
        <a:lstStyle/>
        <a:p>
          <a:endParaRPr lang="es-ES_tradnl"/>
        </a:p>
      </dgm:t>
    </dgm:pt>
    <dgm:pt modelId="{BA512310-2745-4552-9BB6-B7183F558A1B}" type="sibTrans" cxnId="{AE28D043-EE94-4775-97F0-DE58EC3A33F6}">
      <dgm:prSet/>
      <dgm:spPr/>
      <dgm:t>
        <a:bodyPr/>
        <a:lstStyle/>
        <a:p>
          <a:endParaRPr lang="es-ES_tradnl"/>
        </a:p>
      </dgm:t>
    </dgm:pt>
    <dgm:pt modelId="{685F126C-A8EB-47FB-99F6-0F96B0823C90}">
      <dgm:prSet phldrT="[Text]"/>
      <dgm:spPr/>
      <dgm:t>
        <a:bodyPr/>
        <a:lstStyle/>
        <a:p>
          <a:r>
            <a:rPr lang="es-ES_tradnl" dirty="0" smtClean="0"/>
            <a:t>“Manual” tickets </a:t>
          </a:r>
          <a:r>
            <a:rPr lang="es-ES_tradnl" dirty="0" err="1" smtClean="0"/>
            <a:t>creation</a:t>
          </a:r>
          <a:endParaRPr lang="es-ES_tradnl" dirty="0"/>
        </a:p>
      </dgm:t>
    </dgm:pt>
    <dgm:pt modelId="{C5964A64-8894-47AE-81F8-61EB5507054D}" type="parTrans" cxnId="{9D978A0D-799A-4BF3-9BE1-28AC819C8CD0}">
      <dgm:prSet/>
      <dgm:spPr/>
      <dgm:t>
        <a:bodyPr/>
        <a:lstStyle/>
        <a:p>
          <a:endParaRPr lang="es-ES_tradnl"/>
        </a:p>
      </dgm:t>
    </dgm:pt>
    <dgm:pt modelId="{1EA77307-1AF4-4C09-AEDA-A6FA8B611689}" type="sibTrans" cxnId="{9D978A0D-799A-4BF3-9BE1-28AC819C8CD0}">
      <dgm:prSet/>
      <dgm:spPr/>
      <dgm:t>
        <a:bodyPr/>
        <a:lstStyle/>
        <a:p>
          <a:endParaRPr lang="es-ES_tradnl"/>
        </a:p>
      </dgm:t>
    </dgm:pt>
    <dgm:pt modelId="{B36EA595-24F8-4422-95E9-70EA9049868B}">
      <dgm:prSet phldrT="[Text]"/>
      <dgm:spPr/>
      <dgm:t>
        <a:bodyPr/>
        <a:lstStyle/>
        <a:p>
          <a:r>
            <a:rPr lang="es-ES_tradnl" b="0" dirty="0" err="1" smtClean="0"/>
            <a:t>Aggregation</a:t>
          </a:r>
          <a:r>
            <a:rPr lang="es-ES_tradnl" b="0" dirty="0" smtClean="0"/>
            <a:t> (</a:t>
          </a:r>
          <a:r>
            <a:rPr lang="es-ES_tradnl" b="0" dirty="0" err="1" smtClean="0"/>
            <a:t>for</a:t>
          </a:r>
          <a:r>
            <a:rPr lang="es-ES_tradnl" b="0" dirty="0" smtClean="0"/>
            <a:t> </a:t>
          </a:r>
          <a:r>
            <a:rPr lang="es-ES_tradnl" b="0" dirty="0" err="1" smtClean="0"/>
            <a:t>upper</a:t>
          </a:r>
          <a:r>
            <a:rPr lang="es-ES_tradnl" b="0" dirty="0" smtClean="0"/>
            <a:t>-air </a:t>
          </a:r>
          <a:r>
            <a:rPr lang="es-ES_tradnl" b="0" dirty="0" err="1" smtClean="0"/>
            <a:t>observations</a:t>
          </a:r>
          <a:r>
            <a:rPr lang="es-ES_tradnl" b="0" dirty="0" smtClean="0"/>
            <a:t>)</a:t>
          </a:r>
          <a:endParaRPr lang="es-ES_tradnl" b="0" dirty="0"/>
        </a:p>
      </dgm:t>
    </dgm:pt>
    <dgm:pt modelId="{5082C959-73B0-4455-953E-A5ADBBE4D962}" type="parTrans" cxnId="{B12B0D26-AE8B-4CAE-A76C-8BABC8AFB641}">
      <dgm:prSet/>
      <dgm:spPr/>
      <dgm:t>
        <a:bodyPr/>
        <a:lstStyle/>
        <a:p>
          <a:endParaRPr lang="es-ES_tradnl"/>
        </a:p>
      </dgm:t>
    </dgm:pt>
    <dgm:pt modelId="{01D644B1-84D3-4A89-9221-C5CE8AD5EC94}" type="sibTrans" cxnId="{B12B0D26-AE8B-4CAE-A76C-8BABC8AFB641}">
      <dgm:prSet/>
      <dgm:spPr/>
      <dgm:t>
        <a:bodyPr/>
        <a:lstStyle/>
        <a:p>
          <a:endParaRPr lang="es-ES_tradnl"/>
        </a:p>
      </dgm:t>
    </dgm:pt>
    <dgm:pt modelId="{C692F2A5-C0EC-437B-931D-B1880A7EA54F}" type="pres">
      <dgm:prSet presAssocID="{18B8CE7C-BC22-461A-8EE6-6A3E7E0233C3}" presName="Name0" presStyleCnt="0">
        <dgm:presLayoutVars>
          <dgm:dir/>
          <dgm:resizeHandles val="exact"/>
        </dgm:presLayoutVars>
      </dgm:prSet>
      <dgm:spPr/>
    </dgm:pt>
    <dgm:pt modelId="{0F0BC718-8664-4A09-A42C-819A5B53F76B}" type="pres">
      <dgm:prSet presAssocID="{DA2758DB-A18E-4305-B335-98317BA689C4}" presName="node" presStyleLbl="node1" presStyleIdx="0" presStyleCnt="5">
        <dgm:presLayoutVars>
          <dgm:bulletEnabled val="1"/>
        </dgm:presLayoutVars>
      </dgm:prSet>
      <dgm:spPr/>
      <dgm:t>
        <a:bodyPr/>
        <a:lstStyle/>
        <a:p>
          <a:endParaRPr lang="es-ES_tradnl"/>
        </a:p>
      </dgm:t>
    </dgm:pt>
    <dgm:pt modelId="{259AE0AB-3795-494F-976E-50FABAAF276E}" type="pres">
      <dgm:prSet presAssocID="{C952F618-2558-4747-93B6-2EC423A42272}" presName="sibTrans" presStyleLbl="sibTrans2D1" presStyleIdx="0" presStyleCnt="4"/>
      <dgm:spPr/>
      <dgm:t>
        <a:bodyPr/>
        <a:lstStyle/>
        <a:p>
          <a:endParaRPr lang="es-ES_tradnl"/>
        </a:p>
      </dgm:t>
    </dgm:pt>
    <dgm:pt modelId="{0FFB8758-0AA6-4179-8789-A68EDB1E719E}" type="pres">
      <dgm:prSet presAssocID="{C952F618-2558-4747-93B6-2EC423A42272}" presName="connectorText" presStyleLbl="sibTrans2D1" presStyleIdx="0" presStyleCnt="4"/>
      <dgm:spPr/>
      <dgm:t>
        <a:bodyPr/>
        <a:lstStyle/>
        <a:p>
          <a:endParaRPr lang="es-ES_tradnl"/>
        </a:p>
      </dgm:t>
    </dgm:pt>
    <dgm:pt modelId="{07AA4513-C1B2-4BB1-AB00-1966F7124555}" type="pres">
      <dgm:prSet presAssocID="{B36EA595-24F8-4422-95E9-70EA9049868B}" presName="node" presStyleLbl="node1" presStyleIdx="1" presStyleCnt="5">
        <dgm:presLayoutVars>
          <dgm:bulletEnabled val="1"/>
        </dgm:presLayoutVars>
      </dgm:prSet>
      <dgm:spPr/>
      <dgm:t>
        <a:bodyPr/>
        <a:lstStyle/>
        <a:p>
          <a:endParaRPr lang="es-ES_tradnl"/>
        </a:p>
      </dgm:t>
    </dgm:pt>
    <dgm:pt modelId="{53FD97DA-E251-4BBC-A3E3-C0290A0F0FC9}" type="pres">
      <dgm:prSet presAssocID="{01D644B1-84D3-4A89-9221-C5CE8AD5EC94}" presName="sibTrans" presStyleLbl="sibTrans2D1" presStyleIdx="1" presStyleCnt="4"/>
      <dgm:spPr/>
      <dgm:t>
        <a:bodyPr/>
        <a:lstStyle/>
        <a:p>
          <a:endParaRPr lang="en-US"/>
        </a:p>
      </dgm:t>
    </dgm:pt>
    <dgm:pt modelId="{336BBFEE-3090-412F-B1CE-4FBAE6F875E4}" type="pres">
      <dgm:prSet presAssocID="{01D644B1-84D3-4A89-9221-C5CE8AD5EC94}" presName="connectorText" presStyleLbl="sibTrans2D1" presStyleIdx="1" presStyleCnt="4"/>
      <dgm:spPr/>
      <dgm:t>
        <a:bodyPr/>
        <a:lstStyle/>
        <a:p>
          <a:endParaRPr lang="en-US"/>
        </a:p>
      </dgm:t>
    </dgm:pt>
    <dgm:pt modelId="{6B15B21F-19C0-427B-ADD1-13D985AA8CEC}" type="pres">
      <dgm:prSet presAssocID="{B0790FBD-8DB9-42ED-879D-4D6DB998B2DE}" presName="node" presStyleLbl="node1" presStyleIdx="2" presStyleCnt="5">
        <dgm:presLayoutVars>
          <dgm:bulletEnabled val="1"/>
        </dgm:presLayoutVars>
      </dgm:prSet>
      <dgm:spPr/>
      <dgm:t>
        <a:bodyPr/>
        <a:lstStyle/>
        <a:p>
          <a:endParaRPr lang="es-ES_tradnl"/>
        </a:p>
      </dgm:t>
    </dgm:pt>
    <dgm:pt modelId="{CCCCFC6E-057E-4636-AF8E-9290304E9721}" type="pres">
      <dgm:prSet presAssocID="{3669C7E9-B6CE-4F0B-AB94-AF3AD8584A38}" presName="sibTrans" presStyleLbl="sibTrans2D1" presStyleIdx="2" presStyleCnt="4"/>
      <dgm:spPr/>
      <dgm:t>
        <a:bodyPr/>
        <a:lstStyle/>
        <a:p>
          <a:endParaRPr lang="es-ES_tradnl"/>
        </a:p>
      </dgm:t>
    </dgm:pt>
    <dgm:pt modelId="{880BACFC-78BF-451E-86F7-25210C45F276}" type="pres">
      <dgm:prSet presAssocID="{3669C7E9-B6CE-4F0B-AB94-AF3AD8584A38}" presName="connectorText" presStyleLbl="sibTrans2D1" presStyleIdx="2" presStyleCnt="4"/>
      <dgm:spPr/>
      <dgm:t>
        <a:bodyPr/>
        <a:lstStyle/>
        <a:p>
          <a:endParaRPr lang="es-ES_tradnl"/>
        </a:p>
      </dgm:t>
    </dgm:pt>
    <dgm:pt modelId="{9263A9F2-AD04-4422-B26C-CDEBBC0B2887}" type="pres">
      <dgm:prSet presAssocID="{BDF3D2B8-E485-481C-86F0-D3BB53A4CA55}" presName="node" presStyleLbl="node1" presStyleIdx="3" presStyleCnt="5">
        <dgm:presLayoutVars>
          <dgm:bulletEnabled val="1"/>
        </dgm:presLayoutVars>
      </dgm:prSet>
      <dgm:spPr/>
      <dgm:t>
        <a:bodyPr/>
        <a:lstStyle/>
        <a:p>
          <a:endParaRPr lang="es-ES_tradnl"/>
        </a:p>
      </dgm:t>
    </dgm:pt>
    <dgm:pt modelId="{DC4BF6D2-846D-4D98-8329-80D2EC95334A}" type="pres">
      <dgm:prSet presAssocID="{BA512310-2745-4552-9BB6-B7183F558A1B}" presName="sibTrans" presStyleLbl="sibTrans2D1" presStyleIdx="3" presStyleCnt="4"/>
      <dgm:spPr/>
      <dgm:t>
        <a:bodyPr/>
        <a:lstStyle/>
        <a:p>
          <a:endParaRPr lang="es-ES_tradnl"/>
        </a:p>
      </dgm:t>
    </dgm:pt>
    <dgm:pt modelId="{457DA329-AFB0-4728-8F5F-9F8E7FDE4493}" type="pres">
      <dgm:prSet presAssocID="{BA512310-2745-4552-9BB6-B7183F558A1B}" presName="connectorText" presStyleLbl="sibTrans2D1" presStyleIdx="3" presStyleCnt="4"/>
      <dgm:spPr/>
      <dgm:t>
        <a:bodyPr/>
        <a:lstStyle/>
        <a:p>
          <a:endParaRPr lang="es-ES_tradnl"/>
        </a:p>
      </dgm:t>
    </dgm:pt>
    <dgm:pt modelId="{04F0B0A5-FF36-4ACA-9D67-878444AC8002}" type="pres">
      <dgm:prSet presAssocID="{685F126C-A8EB-47FB-99F6-0F96B0823C90}" presName="node" presStyleLbl="node1" presStyleIdx="4" presStyleCnt="5">
        <dgm:presLayoutVars>
          <dgm:bulletEnabled val="1"/>
        </dgm:presLayoutVars>
      </dgm:prSet>
      <dgm:spPr/>
      <dgm:t>
        <a:bodyPr/>
        <a:lstStyle/>
        <a:p>
          <a:endParaRPr lang="es-ES_tradnl"/>
        </a:p>
      </dgm:t>
    </dgm:pt>
  </dgm:ptLst>
  <dgm:cxnLst>
    <dgm:cxn modelId="{A1803396-8DBE-4596-A23A-5E05A9B046AB}" type="presOf" srcId="{B36EA595-24F8-4422-95E9-70EA9049868B}" destId="{07AA4513-C1B2-4BB1-AB00-1966F7124555}" srcOrd="0" destOrd="0" presId="urn:microsoft.com/office/officeart/2005/8/layout/process1"/>
    <dgm:cxn modelId="{5FE7066E-EC3A-45E3-A12D-7E2D66D874F1}" srcId="{18B8CE7C-BC22-461A-8EE6-6A3E7E0233C3}" destId="{B0790FBD-8DB9-42ED-879D-4D6DB998B2DE}" srcOrd="2" destOrd="0" parTransId="{D7D644C3-36A8-46B2-830C-0E9E5A714FBD}" sibTransId="{3669C7E9-B6CE-4F0B-AB94-AF3AD8584A38}"/>
    <dgm:cxn modelId="{AE28D043-EE94-4775-97F0-DE58EC3A33F6}" srcId="{18B8CE7C-BC22-461A-8EE6-6A3E7E0233C3}" destId="{BDF3D2B8-E485-481C-86F0-D3BB53A4CA55}" srcOrd="3" destOrd="0" parTransId="{CFCDFE93-10C5-4C28-9A2E-434976415532}" sibTransId="{BA512310-2745-4552-9BB6-B7183F558A1B}"/>
    <dgm:cxn modelId="{8337D7C2-E45B-4CBE-98B7-2B1EA03F7C78}" type="presOf" srcId="{BA512310-2745-4552-9BB6-B7183F558A1B}" destId="{457DA329-AFB0-4728-8F5F-9F8E7FDE4493}" srcOrd="1" destOrd="0" presId="urn:microsoft.com/office/officeart/2005/8/layout/process1"/>
    <dgm:cxn modelId="{B12B0D26-AE8B-4CAE-A76C-8BABC8AFB641}" srcId="{18B8CE7C-BC22-461A-8EE6-6A3E7E0233C3}" destId="{B36EA595-24F8-4422-95E9-70EA9049868B}" srcOrd="1" destOrd="0" parTransId="{5082C959-73B0-4455-953E-A5ADBBE4D962}" sibTransId="{01D644B1-84D3-4A89-9221-C5CE8AD5EC94}"/>
    <dgm:cxn modelId="{ADE2F37A-A591-4AB4-988F-797782572648}" type="presOf" srcId="{C952F618-2558-4747-93B6-2EC423A42272}" destId="{259AE0AB-3795-494F-976E-50FABAAF276E}" srcOrd="0" destOrd="0" presId="urn:microsoft.com/office/officeart/2005/8/layout/process1"/>
    <dgm:cxn modelId="{A7C3C4C6-4DA2-46C0-9C9F-7D9A806BEC85}" type="presOf" srcId="{685F126C-A8EB-47FB-99F6-0F96B0823C90}" destId="{04F0B0A5-FF36-4ACA-9D67-878444AC8002}" srcOrd="0" destOrd="0" presId="urn:microsoft.com/office/officeart/2005/8/layout/process1"/>
    <dgm:cxn modelId="{BADD5BD2-3128-4D13-813C-FF94FDD6E74B}" type="presOf" srcId="{01D644B1-84D3-4A89-9221-C5CE8AD5EC94}" destId="{53FD97DA-E251-4BBC-A3E3-C0290A0F0FC9}" srcOrd="0" destOrd="0" presId="urn:microsoft.com/office/officeart/2005/8/layout/process1"/>
    <dgm:cxn modelId="{B6D1B493-665F-4330-8F12-DC72FBADC53A}" type="presOf" srcId="{18B8CE7C-BC22-461A-8EE6-6A3E7E0233C3}" destId="{C692F2A5-C0EC-437B-931D-B1880A7EA54F}" srcOrd="0" destOrd="0" presId="urn:microsoft.com/office/officeart/2005/8/layout/process1"/>
    <dgm:cxn modelId="{473CDC17-10EC-44B8-9707-DFC6C5B5D5B8}" type="presOf" srcId="{01D644B1-84D3-4A89-9221-C5CE8AD5EC94}" destId="{336BBFEE-3090-412F-B1CE-4FBAE6F875E4}" srcOrd="1" destOrd="0" presId="urn:microsoft.com/office/officeart/2005/8/layout/process1"/>
    <dgm:cxn modelId="{67B2627B-0396-4A9A-8349-7A8C49357F41}" type="presOf" srcId="{3669C7E9-B6CE-4F0B-AB94-AF3AD8584A38}" destId="{CCCCFC6E-057E-4636-AF8E-9290304E9721}" srcOrd="0" destOrd="0" presId="urn:microsoft.com/office/officeart/2005/8/layout/process1"/>
    <dgm:cxn modelId="{8ED2C199-3E33-410B-883F-FC1E72821347}" type="presOf" srcId="{3669C7E9-B6CE-4F0B-AB94-AF3AD8584A38}" destId="{880BACFC-78BF-451E-86F7-25210C45F276}" srcOrd="1" destOrd="0" presId="urn:microsoft.com/office/officeart/2005/8/layout/process1"/>
    <dgm:cxn modelId="{9D978A0D-799A-4BF3-9BE1-28AC819C8CD0}" srcId="{18B8CE7C-BC22-461A-8EE6-6A3E7E0233C3}" destId="{685F126C-A8EB-47FB-99F6-0F96B0823C90}" srcOrd="4" destOrd="0" parTransId="{C5964A64-8894-47AE-81F8-61EB5507054D}" sibTransId="{1EA77307-1AF4-4C09-AEDA-A6FA8B611689}"/>
    <dgm:cxn modelId="{11228C36-FD15-4FD5-9814-7A8ED1C45EED}" type="presOf" srcId="{B0790FBD-8DB9-42ED-879D-4D6DB998B2DE}" destId="{6B15B21F-19C0-427B-ADD1-13D985AA8CEC}" srcOrd="0" destOrd="0" presId="urn:microsoft.com/office/officeart/2005/8/layout/process1"/>
    <dgm:cxn modelId="{2AFA0110-A7C1-4B60-94B6-49248F6C9D87}" type="presOf" srcId="{C952F618-2558-4747-93B6-2EC423A42272}" destId="{0FFB8758-0AA6-4179-8789-A68EDB1E719E}" srcOrd="1" destOrd="0" presId="urn:microsoft.com/office/officeart/2005/8/layout/process1"/>
    <dgm:cxn modelId="{AD09AC31-FCD5-4C8A-B19A-E573DF06FBF9}" srcId="{18B8CE7C-BC22-461A-8EE6-6A3E7E0233C3}" destId="{DA2758DB-A18E-4305-B335-98317BA689C4}" srcOrd="0" destOrd="0" parTransId="{726D1E13-A505-4E42-9607-82C5C2C8CC8C}" sibTransId="{C952F618-2558-4747-93B6-2EC423A42272}"/>
    <dgm:cxn modelId="{62E532D9-AF49-4D25-974B-49843A4222E2}" type="presOf" srcId="{BA512310-2745-4552-9BB6-B7183F558A1B}" destId="{DC4BF6D2-846D-4D98-8329-80D2EC95334A}" srcOrd="0" destOrd="0" presId="urn:microsoft.com/office/officeart/2005/8/layout/process1"/>
    <dgm:cxn modelId="{F4A5B538-BE45-4154-B3D3-3ACB9A57EA22}" type="presOf" srcId="{BDF3D2B8-E485-481C-86F0-D3BB53A4CA55}" destId="{9263A9F2-AD04-4422-B26C-CDEBBC0B2887}" srcOrd="0" destOrd="0" presId="urn:microsoft.com/office/officeart/2005/8/layout/process1"/>
    <dgm:cxn modelId="{6C4CE7A0-73E3-425F-AEEC-C826E8D2FD18}" type="presOf" srcId="{DA2758DB-A18E-4305-B335-98317BA689C4}" destId="{0F0BC718-8664-4A09-A42C-819A5B53F76B}" srcOrd="0" destOrd="0" presId="urn:microsoft.com/office/officeart/2005/8/layout/process1"/>
    <dgm:cxn modelId="{CA071784-F73A-4D04-B0CE-4F71D18185B1}" type="presParOf" srcId="{C692F2A5-C0EC-437B-931D-B1880A7EA54F}" destId="{0F0BC718-8664-4A09-A42C-819A5B53F76B}" srcOrd="0" destOrd="0" presId="urn:microsoft.com/office/officeart/2005/8/layout/process1"/>
    <dgm:cxn modelId="{79EA326C-F5CB-4855-A53F-B7C2D18D71B4}" type="presParOf" srcId="{C692F2A5-C0EC-437B-931D-B1880A7EA54F}" destId="{259AE0AB-3795-494F-976E-50FABAAF276E}" srcOrd="1" destOrd="0" presId="urn:microsoft.com/office/officeart/2005/8/layout/process1"/>
    <dgm:cxn modelId="{DE72BB64-0F6D-4D93-A4C3-5C4C9448326D}" type="presParOf" srcId="{259AE0AB-3795-494F-976E-50FABAAF276E}" destId="{0FFB8758-0AA6-4179-8789-A68EDB1E719E}" srcOrd="0" destOrd="0" presId="urn:microsoft.com/office/officeart/2005/8/layout/process1"/>
    <dgm:cxn modelId="{D31D4E6B-3923-4567-AB4A-356D819100F9}" type="presParOf" srcId="{C692F2A5-C0EC-437B-931D-B1880A7EA54F}" destId="{07AA4513-C1B2-4BB1-AB00-1966F7124555}" srcOrd="2" destOrd="0" presId="urn:microsoft.com/office/officeart/2005/8/layout/process1"/>
    <dgm:cxn modelId="{F689694D-889D-48CC-96FA-B5FEF3A336B8}" type="presParOf" srcId="{C692F2A5-C0EC-437B-931D-B1880A7EA54F}" destId="{53FD97DA-E251-4BBC-A3E3-C0290A0F0FC9}" srcOrd="3" destOrd="0" presId="urn:microsoft.com/office/officeart/2005/8/layout/process1"/>
    <dgm:cxn modelId="{72803F59-DF08-499B-8672-F755BEAE965F}" type="presParOf" srcId="{53FD97DA-E251-4BBC-A3E3-C0290A0F0FC9}" destId="{336BBFEE-3090-412F-B1CE-4FBAE6F875E4}" srcOrd="0" destOrd="0" presId="urn:microsoft.com/office/officeart/2005/8/layout/process1"/>
    <dgm:cxn modelId="{B7A49388-B7D1-4164-B47D-C8BFB34002FA}" type="presParOf" srcId="{C692F2A5-C0EC-437B-931D-B1880A7EA54F}" destId="{6B15B21F-19C0-427B-ADD1-13D985AA8CEC}" srcOrd="4" destOrd="0" presId="urn:microsoft.com/office/officeart/2005/8/layout/process1"/>
    <dgm:cxn modelId="{F00E7B74-C8FE-40DD-8D22-B341F5B71139}" type="presParOf" srcId="{C692F2A5-C0EC-437B-931D-B1880A7EA54F}" destId="{CCCCFC6E-057E-4636-AF8E-9290304E9721}" srcOrd="5" destOrd="0" presId="urn:microsoft.com/office/officeart/2005/8/layout/process1"/>
    <dgm:cxn modelId="{137D0486-EFC1-4B03-BB29-FA39DB3ADB44}" type="presParOf" srcId="{CCCCFC6E-057E-4636-AF8E-9290304E9721}" destId="{880BACFC-78BF-451E-86F7-25210C45F276}" srcOrd="0" destOrd="0" presId="urn:microsoft.com/office/officeart/2005/8/layout/process1"/>
    <dgm:cxn modelId="{022E705E-E3AA-4392-A9DB-C126563E3368}" type="presParOf" srcId="{C692F2A5-C0EC-437B-931D-B1880A7EA54F}" destId="{9263A9F2-AD04-4422-B26C-CDEBBC0B2887}" srcOrd="6" destOrd="0" presId="urn:microsoft.com/office/officeart/2005/8/layout/process1"/>
    <dgm:cxn modelId="{E01B2E32-7A29-45C2-82A8-2808674B5210}" type="presParOf" srcId="{C692F2A5-C0EC-437B-931D-B1880A7EA54F}" destId="{DC4BF6D2-846D-4D98-8329-80D2EC95334A}" srcOrd="7" destOrd="0" presId="urn:microsoft.com/office/officeart/2005/8/layout/process1"/>
    <dgm:cxn modelId="{32EDAD25-D308-476A-8B76-BF9DC08A3CD7}" type="presParOf" srcId="{DC4BF6D2-846D-4D98-8329-80D2EC95334A}" destId="{457DA329-AFB0-4728-8F5F-9F8E7FDE4493}" srcOrd="0" destOrd="0" presId="urn:microsoft.com/office/officeart/2005/8/layout/process1"/>
    <dgm:cxn modelId="{584FA364-5F14-4FBD-9C91-0936EB70ECD1}" type="presParOf" srcId="{C692F2A5-C0EC-437B-931D-B1880A7EA54F}" destId="{04F0B0A5-FF36-4ACA-9D67-878444AC8002}"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34F6D03-A32B-4BA7-8A9F-5152979B4F1A}" type="doc">
      <dgm:prSet loTypeId="urn:microsoft.com/office/officeart/2005/8/layout/process1" loCatId="process" qsTypeId="urn:microsoft.com/office/officeart/2005/8/quickstyle/simple1" qsCatId="simple" csTypeId="urn:microsoft.com/office/officeart/2005/8/colors/accent1_2" csCatId="accent1" phldr="1"/>
      <dgm:spPr/>
    </dgm:pt>
    <dgm:pt modelId="{9EB82026-F615-4DB8-BE72-D4B497E0A610}">
      <dgm:prSet phldrT="[Text]"/>
      <dgm:spPr>
        <a:solidFill>
          <a:schemeClr val="accent3">
            <a:lumMod val="75000"/>
          </a:schemeClr>
        </a:solidFill>
      </dgm:spPr>
      <dgm:t>
        <a:bodyPr/>
        <a:lstStyle/>
        <a:p>
          <a:r>
            <a:rPr lang="es-ES_tradnl" dirty="0" err="1" smtClean="0"/>
            <a:t>Monitoring</a:t>
          </a:r>
          <a:r>
            <a:rPr lang="es-ES_tradnl" dirty="0" smtClean="0"/>
            <a:t> </a:t>
          </a:r>
          <a:r>
            <a:rPr lang="es-ES_tradnl" dirty="0" err="1" smtClean="0"/>
            <a:t>Function</a:t>
          </a:r>
          <a:endParaRPr lang="es-ES_tradnl" dirty="0"/>
        </a:p>
      </dgm:t>
    </dgm:pt>
    <dgm:pt modelId="{9E70F4B7-8219-41EF-8DE6-9A5545FCB6C1}" type="parTrans" cxnId="{C3B894C9-B9B8-466E-8FC5-41095DE36A7B}">
      <dgm:prSet/>
      <dgm:spPr/>
      <dgm:t>
        <a:bodyPr/>
        <a:lstStyle/>
        <a:p>
          <a:endParaRPr lang="es-ES_tradnl"/>
        </a:p>
      </dgm:t>
    </dgm:pt>
    <dgm:pt modelId="{C9118B4A-2B2B-41FB-944A-B8D3AF323D28}" type="sibTrans" cxnId="{C3B894C9-B9B8-466E-8FC5-41095DE36A7B}">
      <dgm:prSet/>
      <dgm:spPr/>
      <dgm:t>
        <a:bodyPr/>
        <a:lstStyle/>
        <a:p>
          <a:endParaRPr lang="es-ES_tradnl"/>
        </a:p>
      </dgm:t>
    </dgm:pt>
    <dgm:pt modelId="{A9DEB5BB-CA15-47F3-8DD4-802B893AF772}">
      <dgm:prSet phldrT="[Text]"/>
      <dgm:spPr>
        <a:solidFill>
          <a:schemeClr val="accent3">
            <a:lumMod val="75000"/>
          </a:schemeClr>
        </a:solidFill>
      </dgm:spPr>
      <dgm:t>
        <a:bodyPr/>
        <a:lstStyle/>
        <a:p>
          <a:r>
            <a:rPr lang="es-ES_tradnl" dirty="0" err="1" smtClean="0"/>
            <a:t>Evaluation</a:t>
          </a:r>
          <a:r>
            <a:rPr lang="es-ES_tradnl" dirty="0" smtClean="0"/>
            <a:t> </a:t>
          </a:r>
          <a:r>
            <a:rPr lang="es-ES_tradnl" dirty="0" err="1" smtClean="0"/>
            <a:t>Function</a:t>
          </a:r>
          <a:endParaRPr lang="es-ES_tradnl" dirty="0"/>
        </a:p>
      </dgm:t>
    </dgm:pt>
    <dgm:pt modelId="{E5DA116F-ADF0-4228-95E9-E2BDAB3C87DA}" type="parTrans" cxnId="{0FD9AAD6-DBEE-4F83-9619-0ACF49A6CA47}">
      <dgm:prSet/>
      <dgm:spPr/>
      <dgm:t>
        <a:bodyPr/>
        <a:lstStyle/>
        <a:p>
          <a:endParaRPr lang="es-ES_tradnl"/>
        </a:p>
      </dgm:t>
    </dgm:pt>
    <dgm:pt modelId="{8FC222E6-F773-4A0D-80CB-DEF403FA36BF}" type="sibTrans" cxnId="{0FD9AAD6-DBEE-4F83-9619-0ACF49A6CA47}">
      <dgm:prSet/>
      <dgm:spPr/>
      <dgm:t>
        <a:bodyPr/>
        <a:lstStyle/>
        <a:p>
          <a:endParaRPr lang="es-ES_tradnl"/>
        </a:p>
      </dgm:t>
    </dgm:pt>
    <dgm:pt modelId="{5A65F2AC-67A0-4047-84DA-254278FFF611}">
      <dgm:prSet phldrT="[Text]"/>
      <dgm:spPr>
        <a:solidFill>
          <a:schemeClr val="accent3">
            <a:lumMod val="75000"/>
          </a:schemeClr>
        </a:solidFill>
      </dgm:spPr>
      <dgm:t>
        <a:bodyPr/>
        <a:lstStyle/>
        <a:p>
          <a:r>
            <a:rPr lang="es-ES_tradnl" dirty="0" err="1" smtClean="0"/>
            <a:t>Incident</a:t>
          </a:r>
          <a:r>
            <a:rPr lang="es-ES_tradnl" dirty="0" smtClean="0"/>
            <a:t> Management </a:t>
          </a:r>
          <a:r>
            <a:rPr lang="es-ES_tradnl" dirty="0" err="1" smtClean="0"/>
            <a:t>Function</a:t>
          </a:r>
          <a:endParaRPr lang="es-ES_tradnl" dirty="0"/>
        </a:p>
      </dgm:t>
    </dgm:pt>
    <dgm:pt modelId="{4189B13A-FE64-4417-8BF2-4302A94CA098}" type="parTrans" cxnId="{1B63B06C-1C03-434A-963D-F8B1CBFBD858}">
      <dgm:prSet/>
      <dgm:spPr/>
      <dgm:t>
        <a:bodyPr/>
        <a:lstStyle/>
        <a:p>
          <a:endParaRPr lang="es-ES_tradnl"/>
        </a:p>
      </dgm:t>
    </dgm:pt>
    <dgm:pt modelId="{3CB35575-C549-4A58-8324-F67DF9402C54}" type="sibTrans" cxnId="{1B63B06C-1C03-434A-963D-F8B1CBFBD858}">
      <dgm:prSet/>
      <dgm:spPr/>
      <dgm:t>
        <a:bodyPr/>
        <a:lstStyle/>
        <a:p>
          <a:endParaRPr lang="es-ES_tradnl"/>
        </a:p>
      </dgm:t>
    </dgm:pt>
    <dgm:pt modelId="{CFAE626A-B1C3-4710-8888-B4BADF3FD1DB}" type="pres">
      <dgm:prSet presAssocID="{C34F6D03-A32B-4BA7-8A9F-5152979B4F1A}" presName="Name0" presStyleCnt="0">
        <dgm:presLayoutVars>
          <dgm:dir/>
          <dgm:resizeHandles val="exact"/>
        </dgm:presLayoutVars>
      </dgm:prSet>
      <dgm:spPr/>
    </dgm:pt>
    <dgm:pt modelId="{51627AFD-51A2-4A2E-B30D-192A5B103F53}" type="pres">
      <dgm:prSet presAssocID="{9EB82026-F615-4DB8-BE72-D4B497E0A610}" presName="node" presStyleLbl="node1" presStyleIdx="0" presStyleCnt="3" custScaleX="291315">
        <dgm:presLayoutVars>
          <dgm:bulletEnabled val="1"/>
        </dgm:presLayoutVars>
      </dgm:prSet>
      <dgm:spPr/>
      <dgm:t>
        <a:bodyPr/>
        <a:lstStyle/>
        <a:p>
          <a:endParaRPr lang="es-ES_tradnl"/>
        </a:p>
      </dgm:t>
    </dgm:pt>
    <dgm:pt modelId="{D2775304-104E-4C55-BDB6-0073EC299FC0}" type="pres">
      <dgm:prSet presAssocID="{C9118B4A-2B2B-41FB-944A-B8D3AF323D28}" presName="sibTrans" presStyleLbl="sibTrans2D1" presStyleIdx="0" presStyleCnt="2"/>
      <dgm:spPr/>
      <dgm:t>
        <a:bodyPr/>
        <a:lstStyle/>
        <a:p>
          <a:endParaRPr lang="es-ES_tradnl"/>
        </a:p>
      </dgm:t>
    </dgm:pt>
    <dgm:pt modelId="{47EA6FFB-7BE6-4808-B179-9C2F65BBFDD3}" type="pres">
      <dgm:prSet presAssocID="{C9118B4A-2B2B-41FB-944A-B8D3AF323D28}" presName="connectorText" presStyleLbl="sibTrans2D1" presStyleIdx="0" presStyleCnt="2"/>
      <dgm:spPr/>
      <dgm:t>
        <a:bodyPr/>
        <a:lstStyle/>
        <a:p>
          <a:endParaRPr lang="es-ES_tradnl"/>
        </a:p>
      </dgm:t>
    </dgm:pt>
    <dgm:pt modelId="{EA811E04-D9F3-46C8-86A8-E948D9D526C9}" type="pres">
      <dgm:prSet presAssocID="{A9DEB5BB-CA15-47F3-8DD4-802B893AF772}" presName="node" presStyleLbl="node1" presStyleIdx="1" presStyleCnt="3" custScaleX="127000">
        <dgm:presLayoutVars>
          <dgm:bulletEnabled val="1"/>
        </dgm:presLayoutVars>
      </dgm:prSet>
      <dgm:spPr/>
      <dgm:t>
        <a:bodyPr/>
        <a:lstStyle/>
        <a:p>
          <a:endParaRPr lang="es-ES_tradnl"/>
        </a:p>
      </dgm:t>
    </dgm:pt>
    <dgm:pt modelId="{77AB5296-6E96-4A67-B923-C3673223C1F0}" type="pres">
      <dgm:prSet presAssocID="{8FC222E6-F773-4A0D-80CB-DEF403FA36BF}" presName="sibTrans" presStyleLbl="sibTrans2D1" presStyleIdx="1" presStyleCnt="2"/>
      <dgm:spPr/>
      <dgm:t>
        <a:bodyPr/>
        <a:lstStyle/>
        <a:p>
          <a:endParaRPr lang="es-ES_tradnl"/>
        </a:p>
      </dgm:t>
    </dgm:pt>
    <dgm:pt modelId="{362A486B-C311-4983-BC14-2D0BEAE67A81}" type="pres">
      <dgm:prSet presAssocID="{8FC222E6-F773-4A0D-80CB-DEF403FA36BF}" presName="connectorText" presStyleLbl="sibTrans2D1" presStyleIdx="1" presStyleCnt="2"/>
      <dgm:spPr/>
      <dgm:t>
        <a:bodyPr/>
        <a:lstStyle/>
        <a:p>
          <a:endParaRPr lang="es-ES_tradnl"/>
        </a:p>
      </dgm:t>
    </dgm:pt>
    <dgm:pt modelId="{76BFC5E5-744D-4150-9EC3-35308BBC1603}" type="pres">
      <dgm:prSet presAssocID="{5A65F2AC-67A0-4047-84DA-254278FFF611}" presName="node" presStyleLbl="node1" presStyleIdx="2" presStyleCnt="3" custScaleX="113669">
        <dgm:presLayoutVars>
          <dgm:bulletEnabled val="1"/>
        </dgm:presLayoutVars>
      </dgm:prSet>
      <dgm:spPr/>
      <dgm:t>
        <a:bodyPr/>
        <a:lstStyle/>
        <a:p>
          <a:endParaRPr lang="es-ES_tradnl"/>
        </a:p>
      </dgm:t>
    </dgm:pt>
  </dgm:ptLst>
  <dgm:cxnLst>
    <dgm:cxn modelId="{CBC278A1-12D0-4123-86D1-45370A704BD0}" type="presOf" srcId="{C9118B4A-2B2B-41FB-944A-B8D3AF323D28}" destId="{47EA6FFB-7BE6-4808-B179-9C2F65BBFDD3}" srcOrd="1" destOrd="0" presId="urn:microsoft.com/office/officeart/2005/8/layout/process1"/>
    <dgm:cxn modelId="{F7C589C0-9398-4C78-B9C4-C4D29DC4B24A}" type="presOf" srcId="{C9118B4A-2B2B-41FB-944A-B8D3AF323D28}" destId="{D2775304-104E-4C55-BDB6-0073EC299FC0}" srcOrd="0" destOrd="0" presId="urn:microsoft.com/office/officeart/2005/8/layout/process1"/>
    <dgm:cxn modelId="{1B63B06C-1C03-434A-963D-F8B1CBFBD858}" srcId="{C34F6D03-A32B-4BA7-8A9F-5152979B4F1A}" destId="{5A65F2AC-67A0-4047-84DA-254278FFF611}" srcOrd="2" destOrd="0" parTransId="{4189B13A-FE64-4417-8BF2-4302A94CA098}" sibTransId="{3CB35575-C549-4A58-8324-F67DF9402C54}"/>
    <dgm:cxn modelId="{E94EBD75-6C22-4A2B-A195-FB4EFB6FF5BB}" type="presOf" srcId="{8FC222E6-F773-4A0D-80CB-DEF403FA36BF}" destId="{362A486B-C311-4983-BC14-2D0BEAE67A81}" srcOrd="1" destOrd="0" presId="urn:microsoft.com/office/officeart/2005/8/layout/process1"/>
    <dgm:cxn modelId="{586BD815-72C2-4D3F-849F-7BD341E08632}" type="presOf" srcId="{8FC222E6-F773-4A0D-80CB-DEF403FA36BF}" destId="{77AB5296-6E96-4A67-B923-C3673223C1F0}" srcOrd="0" destOrd="0" presId="urn:microsoft.com/office/officeart/2005/8/layout/process1"/>
    <dgm:cxn modelId="{0FD9AAD6-DBEE-4F83-9619-0ACF49A6CA47}" srcId="{C34F6D03-A32B-4BA7-8A9F-5152979B4F1A}" destId="{A9DEB5BB-CA15-47F3-8DD4-802B893AF772}" srcOrd="1" destOrd="0" parTransId="{E5DA116F-ADF0-4228-95E9-E2BDAB3C87DA}" sibTransId="{8FC222E6-F773-4A0D-80CB-DEF403FA36BF}"/>
    <dgm:cxn modelId="{C3B894C9-B9B8-466E-8FC5-41095DE36A7B}" srcId="{C34F6D03-A32B-4BA7-8A9F-5152979B4F1A}" destId="{9EB82026-F615-4DB8-BE72-D4B497E0A610}" srcOrd="0" destOrd="0" parTransId="{9E70F4B7-8219-41EF-8DE6-9A5545FCB6C1}" sibTransId="{C9118B4A-2B2B-41FB-944A-B8D3AF323D28}"/>
    <dgm:cxn modelId="{0AC6B061-8A3D-41BA-AAF8-67C1D30F61A9}" type="presOf" srcId="{A9DEB5BB-CA15-47F3-8DD4-802B893AF772}" destId="{EA811E04-D9F3-46C8-86A8-E948D9D526C9}" srcOrd="0" destOrd="0" presId="urn:microsoft.com/office/officeart/2005/8/layout/process1"/>
    <dgm:cxn modelId="{35827971-D136-4D6D-AFAB-49374F4581BE}" type="presOf" srcId="{C34F6D03-A32B-4BA7-8A9F-5152979B4F1A}" destId="{CFAE626A-B1C3-4710-8888-B4BADF3FD1DB}" srcOrd="0" destOrd="0" presId="urn:microsoft.com/office/officeart/2005/8/layout/process1"/>
    <dgm:cxn modelId="{26159DF7-BB2B-4813-BB77-C124067CEAC3}" type="presOf" srcId="{5A65F2AC-67A0-4047-84DA-254278FFF611}" destId="{76BFC5E5-744D-4150-9EC3-35308BBC1603}" srcOrd="0" destOrd="0" presId="urn:microsoft.com/office/officeart/2005/8/layout/process1"/>
    <dgm:cxn modelId="{65D4455F-5B62-447C-97C0-F9A9C6B55E8F}" type="presOf" srcId="{9EB82026-F615-4DB8-BE72-D4B497E0A610}" destId="{51627AFD-51A2-4A2E-B30D-192A5B103F53}" srcOrd="0" destOrd="0" presId="urn:microsoft.com/office/officeart/2005/8/layout/process1"/>
    <dgm:cxn modelId="{224B28FC-D24B-438F-93BA-0F9B750FD127}" type="presParOf" srcId="{CFAE626A-B1C3-4710-8888-B4BADF3FD1DB}" destId="{51627AFD-51A2-4A2E-B30D-192A5B103F53}" srcOrd="0" destOrd="0" presId="urn:microsoft.com/office/officeart/2005/8/layout/process1"/>
    <dgm:cxn modelId="{8597326A-C3E1-4B24-AB87-42948CE8240D}" type="presParOf" srcId="{CFAE626A-B1C3-4710-8888-B4BADF3FD1DB}" destId="{D2775304-104E-4C55-BDB6-0073EC299FC0}" srcOrd="1" destOrd="0" presId="urn:microsoft.com/office/officeart/2005/8/layout/process1"/>
    <dgm:cxn modelId="{C821EA5F-96A9-45D5-A241-807FAB0FA097}" type="presParOf" srcId="{D2775304-104E-4C55-BDB6-0073EC299FC0}" destId="{47EA6FFB-7BE6-4808-B179-9C2F65BBFDD3}" srcOrd="0" destOrd="0" presId="urn:microsoft.com/office/officeart/2005/8/layout/process1"/>
    <dgm:cxn modelId="{8F8D6B16-E956-447A-B254-B8B2678E33D9}" type="presParOf" srcId="{CFAE626A-B1C3-4710-8888-B4BADF3FD1DB}" destId="{EA811E04-D9F3-46C8-86A8-E948D9D526C9}" srcOrd="2" destOrd="0" presId="urn:microsoft.com/office/officeart/2005/8/layout/process1"/>
    <dgm:cxn modelId="{3F07FEE0-16C6-495D-8B4E-7F0BE2081E00}" type="presParOf" srcId="{CFAE626A-B1C3-4710-8888-B4BADF3FD1DB}" destId="{77AB5296-6E96-4A67-B923-C3673223C1F0}" srcOrd="3" destOrd="0" presId="urn:microsoft.com/office/officeart/2005/8/layout/process1"/>
    <dgm:cxn modelId="{C8CEE85C-E770-46AA-B55B-2136C02DA3B6}" type="presParOf" srcId="{77AB5296-6E96-4A67-B923-C3673223C1F0}" destId="{362A486B-C311-4983-BC14-2D0BEAE67A81}" srcOrd="0" destOrd="0" presId="urn:microsoft.com/office/officeart/2005/8/layout/process1"/>
    <dgm:cxn modelId="{793735BD-18A9-4FE0-B66C-D2451F81EBBB}" type="presParOf" srcId="{CFAE626A-B1C3-4710-8888-B4BADF3FD1DB}" destId="{76BFC5E5-744D-4150-9EC3-35308BBC1603}" srcOrd="4"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0BC718-8664-4A09-A42C-819A5B53F76B}">
      <dsp:nvSpPr>
        <dsp:cNvPr id="0" name=""/>
        <dsp:cNvSpPr/>
      </dsp:nvSpPr>
      <dsp:spPr>
        <a:xfrm>
          <a:off x="4018" y="793633"/>
          <a:ext cx="1245691" cy="175029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_tradnl" sz="1400" kern="1200" dirty="0" smtClean="0"/>
            <a:t>(</a:t>
          </a:r>
          <a:r>
            <a:rPr lang="es-ES_tradnl" sz="1400" kern="1200" dirty="0" err="1" smtClean="0"/>
            <a:t>automatic</a:t>
          </a:r>
          <a:r>
            <a:rPr lang="es-ES_tradnl" sz="1400" kern="1200" dirty="0" smtClean="0"/>
            <a:t>) </a:t>
          </a:r>
          <a:r>
            <a:rPr lang="es-ES_tradnl" sz="1400" kern="1200" dirty="0" err="1" smtClean="0"/>
            <a:t>monitoring</a:t>
          </a:r>
          <a:r>
            <a:rPr lang="es-ES_tradnl" sz="1400" kern="1200" dirty="0" smtClean="0"/>
            <a:t> outputs (files </a:t>
          </a:r>
          <a:r>
            <a:rPr lang="es-ES_tradnl" sz="1400" kern="1200" dirty="0" err="1" smtClean="0"/>
            <a:t>with</a:t>
          </a:r>
          <a:r>
            <a:rPr lang="es-ES_tradnl" sz="1400" kern="1200" dirty="0" smtClean="0"/>
            <a:t> </a:t>
          </a:r>
          <a:r>
            <a:rPr lang="es-ES_tradnl" sz="1400" kern="1200" dirty="0" err="1" smtClean="0"/>
            <a:t>what</a:t>
          </a:r>
          <a:r>
            <a:rPr lang="es-ES_tradnl" sz="1400" kern="1200" dirty="0" smtClean="0"/>
            <a:t> </a:t>
          </a:r>
          <a:r>
            <a:rPr lang="es-ES_tradnl" sz="1400" kern="1200" dirty="0" err="1" smtClean="0"/>
            <a:t>was</a:t>
          </a:r>
          <a:r>
            <a:rPr lang="es-ES_tradnl" sz="1400" kern="1200" dirty="0" smtClean="0"/>
            <a:t> </a:t>
          </a:r>
          <a:r>
            <a:rPr lang="es-ES_tradnl" sz="1400" kern="1200" dirty="0" err="1" smtClean="0"/>
            <a:t>received</a:t>
          </a:r>
          <a:r>
            <a:rPr lang="es-ES_tradnl" sz="1400" kern="1200" dirty="0" smtClean="0"/>
            <a:t> </a:t>
          </a:r>
          <a:r>
            <a:rPr lang="es-ES_tradnl" sz="1400" kern="1200" dirty="0" err="1" smtClean="0"/>
            <a:t>by</a:t>
          </a:r>
          <a:r>
            <a:rPr lang="es-ES_tradnl" sz="1400" kern="1200" dirty="0" smtClean="0"/>
            <a:t> NWP Centres) – </a:t>
          </a:r>
          <a:r>
            <a:rPr lang="es-ES_tradnl" sz="1400" b="1" kern="1200" dirty="0" err="1" smtClean="0"/>
            <a:t>aggregated</a:t>
          </a:r>
          <a:r>
            <a:rPr lang="es-ES_tradnl" sz="1400" b="1" kern="1200" dirty="0" smtClean="0"/>
            <a:t>!</a:t>
          </a:r>
          <a:endParaRPr lang="es-ES_tradnl" sz="1400" b="1" kern="1200" dirty="0"/>
        </a:p>
      </dsp:txBody>
      <dsp:txXfrm>
        <a:off x="40503" y="830118"/>
        <a:ext cx="1172721" cy="1677323"/>
      </dsp:txXfrm>
    </dsp:sp>
    <dsp:sp modelId="{259AE0AB-3795-494F-976E-50FABAAF276E}">
      <dsp:nvSpPr>
        <dsp:cNvPr id="0" name=""/>
        <dsp:cNvSpPr/>
      </dsp:nvSpPr>
      <dsp:spPr>
        <a:xfrm>
          <a:off x="1374278" y="1514314"/>
          <a:ext cx="264086" cy="30893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_tradnl" sz="1100" kern="1200"/>
        </a:p>
      </dsp:txBody>
      <dsp:txXfrm>
        <a:off x="1374278" y="1576100"/>
        <a:ext cx="184860" cy="185359"/>
      </dsp:txXfrm>
    </dsp:sp>
    <dsp:sp modelId="{07AA4513-C1B2-4BB1-AB00-1966F7124555}">
      <dsp:nvSpPr>
        <dsp:cNvPr id="0" name=""/>
        <dsp:cNvSpPr/>
      </dsp:nvSpPr>
      <dsp:spPr>
        <a:xfrm>
          <a:off x="1747986" y="793633"/>
          <a:ext cx="1245691" cy="175029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_tradnl" sz="1400" b="0" kern="1200" dirty="0" err="1" smtClean="0"/>
            <a:t>Aggregation</a:t>
          </a:r>
          <a:r>
            <a:rPr lang="es-ES_tradnl" sz="1400" b="0" kern="1200" dirty="0" smtClean="0"/>
            <a:t> (</a:t>
          </a:r>
          <a:r>
            <a:rPr lang="es-ES_tradnl" sz="1400" b="0" kern="1200" dirty="0" err="1" smtClean="0"/>
            <a:t>for</a:t>
          </a:r>
          <a:r>
            <a:rPr lang="es-ES_tradnl" sz="1400" b="0" kern="1200" dirty="0" smtClean="0"/>
            <a:t> </a:t>
          </a:r>
          <a:r>
            <a:rPr lang="es-ES_tradnl" sz="1400" b="0" kern="1200" dirty="0" err="1" smtClean="0"/>
            <a:t>upper</a:t>
          </a:r>
          <a:r>
            <a:rPr lang="es-ES_tradnl" sz="1400" b="0" kern="1200" dirty="0" smtClean="0"/>
            <a:t>-air </a:t>
          </a:r>
          <a:r>
            <a:rPr lang="es-ES_tradnl" sz="1400" b="0" kern="1200" dirty="0" err="1" smtClean="0"/>
            <a:t>observations</a:t>
          </a:r>
          <a:r>
            <a:rPr lang="es-ES_tradnl" sz="1400" b="0" kern="1200" dirty="0" smtClean="0"/>
            <a:t>)</a:t>
          </a:r>
          <a:endParaRPr lang="es-ES_tradnl" sz="1400" b="0" kern="1200" dirty="0"/>
        </a:p>
      </dsp:txBody>
      <dsp:txXfrm>
        <a:off x="1784471" y="830118"/>
        <a:ext cx="1172721" cy="1677323"/>
      </dsp:txXfrm>
    </dsp:sp>
    <dsp:sp modelId="{53FD97DA-E251-4BBC-A3E3-C0290A0F0FC9}">
      <dsp:nvSpPr>
        <dsp:cNvPr id="0" name=""/>
        <dsp:cNvSpPr/>
      </dsp:nvSpPr>
      <dsp:spPr>
        <a:xfrm>
          <a:off x="3118246" y="1514314"/>
          <a:ext cx="264086" cy="30893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_tradnl" sz="1100" kern="1200"/>
        </a:p>
      </dsp:txBody>
      <dsp:txXfrm>
        <a:off x="3118246" y="1576100"/>
        <a:ext cx="184860" cy="185359"/>
      </dsp:txXfrm>
    </dsp:sp>
    <dsp:sp modelId="{6B15B21F-19C0-427B-ADD1-13D985AA8CEC}">
      <dsp:nvSpPr>
        <dsp:cNvPr id="0" name=""/>
        <dsp:cNvSpPr/>
      </dsp:nvSpPr>
      <dsp:spPr>
        <a:xfrm>
          <a:off x="3491954" y="793633"/>
          <a:ext cx="1245691" cy="175029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_tradnl" sz="1400" kern="1200" dirty="0" smtClean="0"/>
            <a:t>(</a:t>
          </a:r>
          <a:r>
            <a:rPr lang="es-ES_tradnl" sz="1400" kern="1200" dirty="0" err="1" smtClean="0"/>
            <a:t>automatic</a:t>
          </a:r>
          <a:r>
            <a:rPr lang="es-ES_tradnl" sz="1400" kern="1200" dirty="0" smtClean="0"/>
            <a:t>) </a:t>
          </a:r>
          <a:r>
            <a:rPr lang="es-ES_tradnl" sz="1400" kern="1200" dirty="0" err="1" smtClean="0"/>
            <a:t>quality</a:t>
          </a:r>
          <a:r>
            <a:rPr lang="es-ES_tradnl" sz="1400" kern="1200" dirty="0" smtClean="0"/>
            <a:t> </a:t>
          </a:r>
          <a:r>
            <a:rPr lang="es-ES_tradnl" sz="1400" kern="1200" dirty="0" err="1" smtClean="0"/>
            <a:t>monitoring</a:t>
          </a:r>
          <a:r>
            <a:rPr lang="es-ES_tradnl" sz="1400" kern="1200" dirty="0" smtClean="0"/>
            <a:t> </a:t>
          </a:r>
          <a:r>
            <a:rPr lang="es-ES_tradnl" sz="1400" kern="1200" dirty="0" err="1" smtClean="0"/>
            <a:t>reports</a:t>
          </a:r>
          <a:r>
            <a:rPr lang="es-ES_tradnl" sz="1400" kern="1200" dirty="0" smtClean="0"/>
            <a:t> (performance </a:t>
          </a:r>
          <a:r>
            <a:rPr lang="es-ES_tradnl" sz="1400" kern="1200" dirty="0" err="1" smtClean="0"/>
            <a:t>against</a:t>
          </a:r>
          <a:r>
            <a:rPr lang="es-ES_tradnl" sz="1400" kern="1200" dirty="0" smtClean="0"/>
            <a:t> </a:t>
          </a:r>
          <a:r>
            <a:rPr lang="es-ES_tradnl" sz="1400" kern="1200" dirty="0" err="1" smtClean="0"/>
            <a:t>baseline</a:t>
          </a:r>
          <a:r>
            <a:rPr lang="es-ES_tradnl" sz="1400" kern="1200" dirty="0" smtClean="0"/>
            <a:t> - </a:t>
          </a:r>
          <a:r>
            <a:rPr lang="es-ES_tradnl" sz="1400" kern="1200" dirty="0" err="1" smtClean="0"/>
            <a:t>Webtool</a:t>
          </a:r>
          <a:r>
            <a:rPr lang="es-ES_tradnl" sz="1400" kern="1200" dirty="0" smtClean="0"/>
            <a:t>)</a:t>
          </a:r>
          <a:endParaRPr lang="es-ES_tradnl" sz="1400" kern="1200" dirty="0"/>
        </a:p>
      </dsp:txBody>
      <dsp:txXfrm>
        <a:off x="3528439" y="830118"/>
        <a:ext cx="1172721" cy="1677323"/>
      </dsp:txXfrm>
    </dsp:sp>
    <dsp:sp modelId="{CCCCFC6E-057E-4636-AF8E-9290304E9721}">
      <dsp:nvSpPr>
        <dsp:cNvPr id="0" name=""/>
        <dsp:cNvSpPr/>
      </dsp:nvSpPr>
      <dsp:spPr>
        <a:xfrm>
          <a:off x="4862214" y="1514314"/>
          <a:ext cx="264086" cy="30893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_tradnl" sz="1100" kern="1200"/>
        </a:p>
      </dsp:txBody>
      <dsp:txXfrm>
        <a:off x="4862214" y="1576100"/>
        <a:ext cx="184860" cy="185359"/>
      </dsp:txXfrm>
    </dsp:sp>
    <dsp:sp modelId="{9263A9F2-AD04-4422-B26C-CDEBBC0B2887}">
      <dsp:nvSpPr>
        <dsp:cNvPr id="0" name=""/>
        <dsp:cNvSpPr/>
      </dsp:nvSpPr>
      <dsp:spPr>
        <a:xfrm>
          <a:off x="5235922" y="793633"/>
          <a:ext cx="1245691" cy="175029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_tradnl" sz="1400" kern="1200" dirty="0" smtClean="0"/>
            <a:t>“Manual” </a:t>
          </a:r>
          <a:r>
            <a:rPr lang="es-ES_tradnl" sz="1400" kern="1200" dirty="0" err="1" smtClean="0"/>
            <a:t>Issues</a:t>
          </a:r>
          <a:r>
            <a:rPr lang="es-ES_tradnl" sz="1400" kern="1200" dirty="0" smtClean="0"/>
            <a:t> </a:t>
          </a:r>
          <a:r>
            <a:rPr lang="es-ES_tradnl" sz="1400" kern="1200" dirty="0" err="1" smtClean="0"/>
            <a:t>identification</a:t>
          </a:r>
          <a:r>
            <a:rPr lang="es-ES_tradnl" sz="1400" kern="1200" dirty="0" smtClean="0"/>
            <a:t> (use of EUMETNET </a:t>
          </a:r>
          <a:r>
            <a:rPr lang="es-ES_tradnl" sz="1400" kern="1200" dirty="0" err="1" smtClean="0"/>
            <a:t>Quality</a:t>
          </a:r>
          <a:r>
            <a:rPr lang="es-ES_tradnl" sz="1400" kern="1200" dirty="0" smtClean="0"/>
            <a:t> Portal)</a:t>
          </a:r>
          <a:endParaRPr lang="es-ES_tradnl" sz="1400" kern="1200" dirty="0"/>
        </a:p>
      </dsp:txBody>
      <dsp:txXfrm>
        <a:off x="5272407" y="830118"/>
        <a:ext cx="1172721" cy="1677323"/>
      </dsp:txXfrm>
    </dsp:sp>
    <dsp:sp modelId="{DC4BF6D2-846D-4D98-8329-80D2EC95334A}">
      <dsp:nvSpPr>
        <dsp:cNvPr id="0" name=""/>
        <dsp:cNvSpPr/>
      </dsp:nvSpPr>
      <dsp:spPr>
        <a:xfrm>
          <a:off x="6606182" y="1514314"/>
          <a:ext cx="264086" cy="30893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_tradnl" sz="1100" kern="1200"/>
        </a:p>
      </dsp:txBody>
      <dsp:txXfrm>
        <a:off x="6606182" y="1576100"/>
        <a:ext cx="184860" cy="185359"/>
      </dsp:txXfrm>
    </dsp:sp>
    <dsp:sp modelId="{04F0B0A5-FF36-4ACA-9D67-878444AC8002}">
      <dsp:nvSpPr>
        <dsp:cNvPr id="0" name=""/>
        <dsp:cNvSpPr/>
      </dsp:nvSpPr>
      <dsp:spPr>
        <a:xfrm>
          <a:off x="6979890" y="793633"/>
          <a:ext cx="1245691" cy="175029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_tradnl" sz="1400" kern="1200" dirty="0" smtClean="0"/>
            <a:t>“Manual” tickets </a:t>
          </a:r>
          <a:r>
            <a:rPr lang="es-ES_tradnl" sz="1400" kern="1200" dirty="0" err="1" smtClean="0"/>
            <a:t>creation</a:t>
          </a:r>
          <a:endParaRPr lang="es-ES_tradnl" sz="1400" kern="1200" dirty="0"/>
        </a:p>
      </dsp:txBody>
      <dsp:txXfrm>
        <a:off x="7016375" y="830118"/>
        <a:ext cx="1172721" cy="167732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627AFD-51A2-4A2E-B30D-192A5B103F53}">
      <dsp:nvSpPr>
        <dsp:cNvPr id="0" name=""/>
        <dsp:cNvSpPr/>
      </dsp:nvSpPr>
      <dsp:spPr>
        <a:xfrm>
          <a:off x="1833" y="18069"/>
          <a:ext cx="3911541" cy="843395"/>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_tradnl" sz="1600" kern="1200" dirty="0" err="1" smtClean="0"/>
            <a:t>Monitoring</a:t>
          </a:r>
          <a:r>
            <a:rPr lang="es-ES_tradnl" sz="1600" kern="1200" dirty="0" smtClean="0"/>
            <a:t> </a:t>
          </a:r>
          <a:r>
            <a:rPr lang="es-ES_tradnl" sz="1600" kern="1200" dirty="0" err="1" smtClean="0"/>
            <a:t>Function</a:t>
          </a:r>
          <a:endParaRPr lang="es-ES_tradnl" sz="1600" kern="1200" dirty="0"/>
        </a:p>
      </dsp:txBody>
      <dsp:txXfrm>
        <a:off x="26535" y="42771"/>
        <a:ext cx="3862137" cy="793991"/>
      </dsp:txXfrm>
    </dsp:sp>
    <dsp:sp modelId="{D2775304-104E-4C55-BDB6-0073EC299FC0}">
      <dsp:nvSpPr>
        <dsp:cNvPr id="0" name=""/>
        <dsp:cNvSpPr/>
      </dsp:nvSpPr>
      <dsp:spPr>
        <a:xfrm>
          <a:off x="4047646" y="273269"/>
          <a:ext cx="284656" cy="33299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ES_tradnl" sz="1300" kern="1200"/>
        </a:p>
      </dsp:txBody>
      <dsp:txXfrm>
        <a:off x="4047646" y="339868"/>
        <a:ext cx="199259" cy="199796"/>
      </dsp:txXfrm>
    </dsp:sp>
    <dsp:sp modelId="{EA811E04-D9F3-46C8-86A8-E948D9D526C9}">
      <dsp:nvSpPr>
        <dsp:cNvPr id="0" name=""/>
        <dsp:cNvSpPr/>
      </dsp:nvSpPr>
      <dsp:spPr>
        <a:xfrm>
          <a:off x="4450462" y="18069"/>
          <a:ext cx="1705252" cy="843395"/>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_tradnl" sz="1600" kern="1200" dirty="0" err="1" smtClean="0"/>
            <a:t>Evaluation</a:t>
          </a:r>
          <a:r>
            <a:rPr lang="es-ES_tradnl" sz="1600" kern="1200" dirty="0" smtClean="0"/>
            <a:t> </a:t>
          </a:r>
          <a:r>
            <a:rPr lang="es-ES_tradnl" sz="1600" kern="1200" dirty="0" err="1" smtClean="0"/>
            <a:t>Function</a:t>
          </a:r>
          <a:endParaRPr lang="es-ES_tradnl" sz="1600" kern="1200" dirty="0"/>
        </a:p>
      </dsp:txBody>
      <dsp:txXfrm>
        <a:off x="4475164" y="42771"/>
        <a:ext cx="1655848" cy="793991"/>
      </dsp:txXfrm>
    </dsp:sp>
    <dsp:sp modelId="{77AB5296-6E96-4A67-B923-C3673223C1F0}">
      <dsp:nvSpPr>
        <dsp:cNvPr id="0" name=""/>
        <dsp:cNvSpPr/>
      </dsp:nvSpPr>
      <dsp:spPr>
        <a:xfrm>
          <a:off x="6289986" y="273269"/>
          <a:ext cx="284656" cy="33299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ES_tradnl" sz="1300" kern="1200"/>
        </a:p>
      </dsp:txBody>
      <dsp:txXfrm>
        <a:off x="6289986" y="339868"/>
        <a:ext cx="199259" cy="199796"/>
      </dsp:txXfrm>
    </dsp:sp>
    <dsp:sp modelId="{76BFC5E5-744D-4150-9EC3-35308BBC1603}">
      <dsp:nvSpPr>
        <dsp:cNvPr id="0" name=""/>
        <dsp:cNvSpPr/>
      </dsp:nvSpPr>
      <dsp:spPr>
        <a:xfrm>
          <a:off x="6692802" y="18069"/>
          <a:ext cx="1526254" cy="843395"/>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_tradnl" sz="1600" kern="1200" dirty="0" err="1" smtClean="0"/>
            <a:t>Incident</a:t>
          </a:r>
          <a:r>
            <a:rPr lang="es-ES_tradnl" sz="1600" kern="1200" dirty="0" smtClean="0"/>
            <a:t> Management </a:t>
          </a:r>
          <a:r>
            <a:rPr lang="es-ES_tradnl" sz="1600" kern="1200" dirty="0" err="1" smtClean="0"/>
            <a:t>Function</a:t>
          </a:r>
          <a:endParaRPr lang="es-ES_tradnl" sz="1600" kern="1200" dirty="0"/>
        </a:p>
      </dsp:txBody>
      <dsp:txXfrm>
        <a:off x="6717504" y="42771"/>
        <a:ext cx="1476850" cy="793991"/>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645" y="0"/>
            <a:ext cx="2944283" cy="495300"/>
          </a:xfrm>
          <a:prstGeom prst="rect">
            <a:avLst/>
          </a:prstGeom>
        </p:spPr>
        <p:txBody>
          <a:bodyPr vert="horz" lIns="91440" tIns="45720" rIns="91440" bIns="45720" rtlCol="0"/>
          <a:lstStyle>
            <a:lvl1pPr algn="r">
              <a:defRPr sz="1200"/>
            </a:lvl1pPr>
          </a:lstStyle>
          <a:p>
            <a:fld id="{25FB4487-FB8C-446F-B6A9-75C95DC08C75}" type="datetimeFigureOut">
              <a:rPr lang="en-US" smtClean="0"/>
              <a:t>5/28/2018</a:t>
            </a:fld>
            <a:endParaRPr lang="en-US"/>
          </a:p>
        </p:txBody>
      </p:sp>
      <p:sp>
        <p:nvSpPr>
          <p:cNvPr id="4" name="Footer Placeholder 3"/>
          <p:cNvSpPr>
            <a:spLocks noGrp="1"/>
          </p:cNvSpPr>
          <p:nvPr>
            <p:ph type="ftr" sz="quarter" idx="2"/>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645" y="9408981"/>
            <a:ext cx="2944283" cy="495300"/>
          </a:xfrm>
          <a:prstGeom prst="rect">
            <a:avLst/>
          </a:prstGeom>
        </p:spPr>
        <p:txBody>
          <a:bodyPr vert="horz" lIns="91440" tIns="45720" rIns="91440" bIns="45720" rtlCol="0" anchor="b"/>
          <a:lstStyle>
            <a:lvl1pPr algn="r">
              <a:defRPr sz="1200"/>
            </a:lvl1pPr>
          </a:lstStyle>
          <a:p>
            <a:fld id="{93EBCBC2-0B95-41B3-AAA1-330651BD2A67}" type="slidenum">
              <a:rPr lang="en-US" smtClean="0"/>
              <a:t>‹#›</a:t>
            </a:fld>
            <a:endParaRPr lang="en-US"/>
          </a:p>
        </p:txBody>
      </p:sp>
    </p:spTree>
    <p:extLst>
      <p:ext uri="{BB962C8B-B14F-4D97-AF65-F5344CB8AC3E}">
        <p14:creationId xmlns:p14="http://schemas.microsoft.com/office/powerpoint/2010/main" val="13948976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a:lvl1pPr>
          </a:lstStyle>
          <a:p>
            <a:fld id="{827DE5CF-6814-4909-B708-F343D93A7061}" type="datetimeFigureOut">
              <a:rPr lang="en-US" smtClean="0"/>
              <a:t>5/28/2018</a:t>
            </a:fld>
            <a:endParaRPr lang="en-US"/>
          </a:p>
        </p:txBody>
      </p:sp>
      <p:sp>
        <p:nvSpPr>
          <p:cNvPr id="4" name="Slide Image Placehold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5" y="9408981"/>
            <a:ext cx="2944283" cy="495300"/>
          </a:xfrm>
          <a:prstGeom prst="rect">
            <a:avLst/>
          </a:prstGeom>
        </p:spPr>
        <p:txBody>
          <a:bodyPr vert="horz" lIns="91440" tIns="45720" rIns="91440" bIns="45720" rtlCol="0" anchor="b"/>
          <a:lstStyle>
            <a:lvl1pPr algn="r">
              <a:defRPr sz="1200"/>
            </a:lvl1pPr>
          </a:lstStyle>
          <a:p>
            <a:fld id="{B5E743E5-4380-40C3-9838-204ECE7E0F7B}" type="slidenum">
              <a:rPr lang="en-US" smtClean="0"/>
              <a:t>‹#›</a:t>
            </a:fld>
            <a:endParaRPr lang="en-US"/>
          </a:p>
        </p:txBody>
      </p:sp>
    </p:spTree>
    <p:extLst>
      <p:ext uri="{BB962C8B-B14F-4D97-AF65-F5344CB8AC3E}">
        <p14:creationId xmlns:p14="http://schemas.microsoft.com/office/powerpoint/2010/main" val="1410643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39064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Traktanden Variante 1">
    <p:spTree>
      <p:nvGrpSpPr>
        <p:cNvPr id="1" name=""/>
        <p:cNvGrpSpPr/>
        <p:nvPr/>
      </p:nvGrpSpPr>
      <p:grpSpPr>
        <a:xfrm>
          <a:off x="0" y="0"/>
          <a:ext cx="0" cy="0"/>
          <a:chOff x="0" y="0"/>
          <a:chExt cx="0" cy="0"/>
        </a:xfrm>
      </p:grpSpPr>
      <p:sp>
        <p:nvSpPr>
          <p:cNvPr id="12" name="Rectangle 1026"/>
          <p:cNvSpPr>
            <a:spLocks noGrp="1" noChangeArrowheads="1"/>
          </p:cNvSpPr>
          <p:nvPr>
            <p:ph type="title" hasCustomPrompt="1"/>
          </p:nvPr>
        </p:nvSpPr>
        <p:spPr>
          <a:xfrm>
            <a:off x="1287214" y="260648"/>
            <a:ext cx="7461250" cy="576064"/>
          </a:xfrm>
          <a:prstGeom prst="rect">
            <a:avLst/>
          </a:prstGeom>
          <a:noFill/>
        </p:spPr>
        <p:txBody>
          <a:bodyPr/>
          <a:lstStyle>
            <a:lvl1pPr>
              <a:defRPr sz="3200"/>
            </a:lvl1pPr>
          </a:lstStyle>
          <a:p>
            <a:r>
              <a:rPr lang="de-CH" dirty="0" smtClean="0"/>
              <a:t>Traktanden</a:t>
            </a:r>
            <a:endParaRPr lang="de-CH" dirty="0"/>
          </a:p>
        </p:txBody>
      </p:sp>
      <p:sp>
        <p:nvSpPr>
          <p:cNvPr id="13" name="Rectangle 1029"/>
          <p:cNvSpPr>
            <a:spLocks noGrp="1" noChangeArrowheads="1"/>
          </p:cNvSpPr>
          <p:nvPr>
            <p:ph type="body" idx="1" hasCustomPrompt="1"/>
          </p:nvPr>
        </p:nvSpPr>
        <p:spPr>
          <a:xfrm>
            <a:off x="1285876" y="1412777"/>
            <a:ext cx="7472363" cy="4608512"/>
          </a:xfrm>
          <a:prstGeom prst="rect">
            <a:avLst/>
          </a:prstGeom>
          <a:noFill/>
          <a:ln/>
        </p:spPr>
        <p:txBody>
          <a:bodyPr/>
          <a:lstStyle>
            <a:lvl1pPr>
              <a:defRPr sz="2000"/>
            </a:lvl1pPr>
            <a:lvl2pPr>
              <a:defRPr sz="1800"/>
            </a:lvl2pPr>
            <a:lvl3pPr>
              <a:defRPr sz="1800" i="1"/>
            </a:lvl3pPr>
          </a:lstStyle>
          <a:p>
            <a:r>
              <a:rPr lang="de-CH" dirty="0"/>
              <a:t>Beispieltraktandum</a:t>
            </a:r>
          </a:p>
          <a:p>
            <a:r>
              <a:rPr lang="de-CH" dirty="0"/>
              <a:t>Ein weiteres Thema</a:t>
            </a:r>
          </a:p>
          <a:p>
            <a:r>
              <a:rPr lang="de-CH" dirty="0"/>
              <a:t>Zu behandelnde Anträge</a:t>
            </a:r>
          </a:p>
          <a:p>
            <a:pPr lvl="1"/>
            <a:r>
              <a:rPr lang="de-CH" dirty="0"/>
              <a:t>Eingabe 1</a:t>
            </a:r>
          </a:p>
          <a:p>
            <a:pPr lvl="1"/>
            <a:r>
              <a:rPr lang="de-CH" dirty="0"/>
              <a:t>Eingabe </a:t>
            </a:r>
            <a:r>
              <a:rPr lang="de-CH" dirty="0" smtClean="0"/>
              <a:t>2</a:t>
            </a:r>
          </a:p>
          <a:p>
            <a:pPr lvl="2"/>
            <a:r>
              <a:rPr lang="de-CH" dirty="0" smtClean="0"/>
              <a:t>Lore </a:t>
            </a:r>
            <a:r>
              <a:rPr lang="de-CH" dirty="0" err="1" smtClean="0"/>
              <a:t>ipsum</a:t>
            </a:r>
            <a:endParaRPr lang="de-CH" dirty="0"/>
          </a:p>
          <a:p>
            <a:r>
              <a:rPr lang="de-CH" dirty="0"/>
              <a:t>Zu verabschiedende Anträge</a:t>
            </a:r>
          </a:p>
          <a:p>
            <a:r>
              <a:rPr lang="de-CH" dirty="0"/>
              <a:t>Pause</a:t>
            </a:r>
          </a:p>
          <a:p>
            <a:r>
              <a:rPr lang="de-CH" dirty="0"/>
              <a:t>Varia (nur wenn noch genügend Zeit)</a:t>
            </a:r>
          </a:p>
        </p:txBody>
      </p:sp>
    </p:spTree>
    <p:extLst>
      <p:ext uri="{BB962C8B-B14F-4D97-AF65-F5344CB8AC3E}">
        <p14:creationId xmlns:p14="http://schemas.microsoft.com/office/powerpoint/2010/main" val="372918386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1_Default">
    <p:spTree>
      <p:nvGrpSpPr>
        <p:cNvPr id="1" name=""/>
        <p:cNvGrpSpPr/>
        <p:nvPr/>
      </p:nvGrpSpPr>
      <p:grpSpPr>
        <a:xfrm>
          <a:off x="0" y="0"/>
          <a:ext cx="0" cy="0"/>
          <a:chOff x="0" y="0"/>
          <a:chExt cx="0" cy="0"/>
        </a:xfrm>
      </p:grpSpPr>
      <p:sp>
        <p:nvSpPr>
          <p:cNvPr id="67" name="Shape 67"/>
          <p:cNvSpPr>
            <a:spLocks noGrp="1"/>
          </p:cNvSpPr>
          <p:nvPr>
            <p:ph type="title"/>
          </p:nvPr>
        </p:nvSpPr>
        <p:spPr>
          <a:prstGeom prst="rect">
            <a:avLst/>
          </a:prstGeom>
        </p:spPr>
        <p:txBody>
          <a:bodyPr/>
          <a:lstStyle/>
          <a:p>
            <a:r>
              <a:rPr dirty="0"/>
              <a:t>Title Text</a:t>
            </a:r>
          </a:p>
        </p:txBody>
      </p:sp>
      <p:sp>
        <p:nvSpPr>
          <p:cNvPr id="68" name="Shape 68"/>
          <p:cNvSpPr>
            <a:spLocks noGrp="1"/>
          </p:cNvSpPr>
          <p:nvPr>
            <p:ph type="body" idx="1"/>
          </p:nvPr>
        </p:nvSpPr>
        <p:spPr>
          <a:prstGeom prst="rect">
            <a:avLst/>
          </a:prstGeom>
        </p:spPr>
        <p:txBody>
          <a:bodyPr/>
          <a:lstStyle>
            <a:lvl2pPr marL="447675" indent="0">
              <a:defRPr/>
            </a:lvl2pPr>
            <a:lvl3pPr marL="895350" indent="0">
              <a:defRPr/>
            </a:lvl3pPr>
            <a:lvl4pPr marL="1254125" indent="0">
              <a:defRPr/>
            </a:lvl4pPr>
            <a:lvl5pPr marL="1789113" indent="0">
              <a:defRPr/>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69" name="Shape 69"/>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73008886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pic>
        <p:nvPicPr>
          <p:cNvPr id="7" name="Picture 6" descr="wmo2016_powerpoint_standard_v2-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500931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833901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87663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036454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723727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418312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305509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dirty="0"/>
          </a:p>
        </p:txBody>
      </p:sp>
    </p:spTree>
    <p:extLst>
      <p:ext uri="{BB962C8B-B14F-4D97-AF65-F5344CB8AC3E}">
        <p14:creationId xmlns:p14="http://schemas.microsoft.com/office/powerpoint/2010/main" val="283484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59AF2F-52C6-9B46-B8B2-0579234AE62E}" type="slidenum">
              <a:rPr lang="en-US" smtClean="0"/>
              <a:t>‹#›</a:t>
            </a:fld>
            <a:endParaRPr lang="en-US"/>
          </a:p>
        </p:txBody>
      </p:sp>
      <p:pic>
        <p:nvPicPr>
          <p:cNvPr id="7" name="Picture 6" descr="wmo2016_powerpoint_standard_v2-2.jp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3053617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3" r:id="rId10"/>
    <p:sldLayoutId id="2147483664"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google.ch/url?sa=i&amp;rct=j&amp;q=&amp;esrc=s&amp;source=images&amp;cd=&amp;cad=rja&amp;uact=8&amp;ved=0ahUKEwi8vKLdnc3NAhVBXRoKHZ5qDEEQjRwIBw&amp;url=http://www.teamworkandleadership.com/category/teamwork-stories&amp;bvm=bv.125801520,d.d24&amp;psig=AFQjCNFPVcEw_DQoWvKsNUTxfPRUK0ZvmA&amp;ust=1467289549380710" TargetMode="External"/><Relationship Id="rId2" Type="http://schemas.openxmlformats.org/officeDocument/2006/relationships/image" Target="../media/image10.jp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1.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mo2016_powerpoint_standard_v2_dark-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700"/>
            <a:ext cx="9180000" cy="6887123"/>
          </a:xfrm>
          <a:prstGeom prst="rect">
            <a:avLst/>
          </a:prstGeom>
        </p:spPr>
      </p:pic>
      <p:sp>
        <p:nvSpPr>
          <p:cNvPr id="6" name="Title 1"/>
          <p:cNvSpPr txBox="1">
            <a:spLocks/>
          </p:cNvSpPr>
          <p:nvPr/>
        </p:nvSpPr>
        <p:spPr>
          <a:xfrm>
            <a:off x="855024" y="1674559"/>
            <a:ext cx="7831776" cy="2486503"/>
          </a:xfrm>
          <a:prstGeom prst="rect">
            <a:avLst/>
          </a:prstGeom>
          <a:noFill/>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lvl="0">
              <a:defRPr sz="1800" b="0"/>
            </a:pPr>
            <a:r>
              <a:rPr lang="en-US" sz="4000" dirty="0" smtClean="0">
                <a:solidFill>
                  <a:schemeClr val="bg1"/>
                </a:solidFill>
              </a:rPr>
              <a:t>Introduction to the WIGOS Data Quality Monitoring </a:t>
            </a:r>
            <a:r>
              <a:rPr lang="en-US" sz="4000" dirty="0" smtClean="0">
                <a:solidFill>
                  <a:schemeClr val="bg1"/>
                </a:solidFill>
              </a:rPr>
              <a:t>System (WDQMS)</a:t>
            </a:r>
          </a:p>
          <a:p>
            <a:pPr lvl="0">
              <a:defRPr sz="1800" b="0"/>
            </a:pPr>
            <a:r>
              <a:rPr lang="fr-CH" sz="2800" i="1" dirty="0" smtClean="0">
                <a:solidFill>
                  <a:schemeClr val="bg1"/>
                </a:solidFill>
              </a:rPr>
              <a:t>OSCAR/Surface training course </a:t>
            </a:r>
          </a:p>
          <a:p>
            <a:pPr lvl="0">
              <a:defRPr sz="1800" b="0"/>
            </a:pPr>
            <a:r>
              <a:rPr lang="fr-CH" sz="2800" i="1" dirty="0" smtClean="0">
                <a:solidFill>
                  <a:schemeClr val="bg1"/>
                </a:solidFill>
              </a:rPr>
              <a:t>28-31 May 2018 – </a:t>
            </a:r>
            <a:r>
              <a:rPr lang="fr-CH" sz="2800" i="1" dirty="0" err="1" smtClean="0">
                <a:solidFill>
                  <a:schemeClr val="bg1"/>
                </a:solidFill>
              </a:rPr>
              <a:t>Havana</a:t>
            </a:r>
            <a:r>
              <a:rPr lang="fr-CH" sz="2800" i="1" dirty="0" smtClean="0">
                <a:solidFill>
                  <a:schemeClr val="bg1"/>
                </a:solidFill>
              </a:rPr>
              <a:t>/Cuba</a:t>
            </a:r>
            <a:endParaRPr lang="en-US" sz="2800" i="1" dirty="0" smtClean="0">
              <a:solidFill>
                <a:schemeClr val="bg1"/>
              </a:solidFill>
            </a:endParaRPr>
          </a:p>
          <a:p>
            <a:pPr lvl="0">
              <a:defRPr sz="1800" b="0"/>
            </a:pPr>
            <a:endParaRPr lang="en-US" sz="1600" i="1" dirty="0">
              <a:solidFill>
                <a:schemeClr val="bg1"/>
              </a:solidFill>
            </a:endParaRPr>
          </a:p>
          <a:p>
            <a:pPr lvl="0">
              <a:defRPr sz="1800" b="0"/>
            </a:pPr>
            <a:r>
              <a:rPr lang="en-US" sz="2400" dirty="0" err="1" smtClean="0">
                <a:solidFill>
                  <a:schemeClr val="bg1"/>
                </a:solidFill>
              </a:rPr>
              <a:t>Timo</a:t>
            </a:r>
            <a:r>
              <a:rPr lang="en-US" sz="2400" dirty="0" smtClean="0">
                <a:solidFill>
                  <a:schemeClr val="bg1"/>
                </a:solidFill>
              </a:rPr>
              <a:t> </a:t>
            </a:r>
            <a:r>
              <a:rPr lang="en-US" sz="2400" dirty="0" err="1" smtClean="0">
                <a:solidFill>
                  <a:schemeClr val="bg1"/>
                </a:solidFill>
              </a:rPr>
              <a:t>Pröscholdt</a:t>
            </a:r>
            <a:r>
              <a:rPr lang="en-US" sz="2400" dirty="0" smtClean="0">
                <a:solidFill>
                  <a:schemeClr val="bg1"/>
                </a:solidFill>
              </a:rPr>
              <a:t>, </a:t>
            </a:r>
            <a:r>
              <a:rPr lang="en-US" sz="2400" dirty="0">
                <a:solidFill>
                  <a:schemeClr val="bg1"/>
                </a:solidFill>
              </a:rPr>
              <a:t>WIGOS </a:t>
            </a:r>
            <a:r>
              <a:rPr lang="en-US" sz="2400" dirty="0" smtClean="0">
                <a:solidFill>
                  <a:schemeClr val="bg1"/>
                </a:solidFill>
              </a:rPr>
              <a:t>PO, WMO </a:t>
            </a:r>
            <a:r>
              <a:rPr lang="en-US" sz="2400" dirty="0">
                <a:solidFill>
                  <a:schemeClr val="bg1"/>
                </a:solidFill>
              </a:rPr>
              <a:t>Secretariat</a:t>
            </a:r>
            <a:endParaRPr lang="en-US" sz="20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892606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7772" y="165100"/>
            <a:ext cx="5695044" cy="29543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AutoShape 2" descr="Resultado de imagen para clipart angry person"/>
          <p:cNvSpPr>
            <a:spLocks noChangeAspect="1" noChangeArrowheads="1"/>
          </p:cNvSpPr>
          <p:nvPr/>
        </p:nvSpPr>
        <p:spPr bwMode="auto">
          <a:xfrm>
            <a:off x="155575" y="-1600200"/>
            <a:ext cx="2581275" cy="33432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AutoShape 4" descr="Resultado de imagen para clipart angry person"/>
          <p:cNvSpPr>
            <a:spLocks noChangeAspect="1" noChangeArrowheads="1"/>
          </p:cNvSpPr>
          <p:nvPr/>
        </p:nvSpPr>
        <p:spPr bwMode="auto">
          <a:xfrm>
            <a:off x="307975" y="-1447800"/>
            <a:ext cx="2581275" cy="33432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78" name="Picture 6" descr="Resultado de imagen para clipart angry pers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0056" y="3488686"/>
            <a:ext cx="2051050" cy="2656526"/>
          </a:xfrm>
          <a:prstGeom prst="rect">
            <a:avLst/>
          </a:prstGeom>
          <a:noFill/>
          <a:extLst>
            <a:ext uri="{909E8E84-426E-40DD-AFC4-6F175D3DCCD1}">
              <a14:hiddenFill xmlns:a14="http://schemas.microsoft.com/office/drawing/2010/main">
                <a:solidFill>
                  <a:srgbClr val="FFFFFF"/>
                </a:solidFill>
              </a14:hiddenFill>
            </a:ext>
          </a:extLst>
        </p:spPr>
      </p:pic>
      <p:sp>
        <p:nvSpPr>
          <p:cNvPr id="5" name="Rounded Rectangular Callout 4"/>
          <p:cNvSpPr/>
          <p:nvPr/>
        </p:nvSpPr>
        <p:spPr>
          <a:xfrm>
            <a:off x="3657600" y="3310885"/>
            <a:ext cx="1614616" cy="1303337"/>
          </a:xfrm>
          <a:prstGeom prst="wedgeRoundRectCallout">
            <a:avLst>
              <a:gd name="adj1" fmla="val -158739"/>
              <a:gd name="adj2" fmla="val 21021"/>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CH" dirty="0" err="1" smtClean="0"/>
              <a:t>Why</a:t>
            </a:r>
            <a:r>
              <a:rPr lang="fr-CH" dirty="0" smtClean="0"/>
              <a:t> are </a:t>
            </a:r>
            <a:r>
              <a:rPr lang="fr-CH" dirty="0" err="1" smtClean="0"/>
              <a:t>my</a:t>
            </a:r>
            <a:r>
              <a:rPr lang="fr-CH" dirty="0" smtClean="0"/>
              <a:t> stations not green?</a:t>
            </a:r>
            <a:endParaRPr lang="en-US" dirty="0"/>
          </a:p>
        </p:txBody>
      </p:sp>
      <p:sp>
        <p:nvSpPr>
          <p:cNvPr id="6" name="Rounded Rectangle 5"/>
          <p:cNvSpPr/>
          <p:nvPr/>
        </p:nvSpPr>
        <p:spPr>
          <a:xfrm>
            <a:off x="5626100" y="3591948"/>
            <a:ext cx="3327400" cy="2044547"/>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r-CH" sz="3600" dirty="0" smtClean="0"/>
              <a:t>Update OSCAR/Surface</a:t>
            </a:r>
            <a:endParaRPr lang="en-US" sz="3600" dirty="0"/>
          </a:p>
        </p:txBody>
      </p:sp>
    </p:spTree>
    <p:extLst>
      <p:ext uri="{BB962C8B-B14F-4D97-AF65-F5344CB8AC3E}">
        <p14:creationId xmlns:p14="http://schemas.microsoft.com/office/powerpoint/2010/main" val="369461418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mo2016_powerpoint_standard_v2_dark-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80000" cy="6885000"/>
          </a:xfrm>
          <a:prstGeom prst="rect">
            <a:avLst/>
          </a:prstGeom>
        </p:spPr>
      </p:pic>
      <p:sp>
        <p:nvSpPr>
          <p:cNvPr id="6" name="Title 1"/>
          <p:cNvSpPr txBox="1">
            <a:spLocks/>
          </p:cNvSpPr>
          <p:nvPr/>
        </p:nvSpPr>
        <p:spPr>
          <a:xfrm>
            <a:off x="6489700" y="0"/>
            <a:ext cx="2654300" cy="184081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800" dirty="0" smtClean="0">
                <a:solidFill>
                  <a:schemeClr val="bg1"/>
                </a:solidFill>
              </a:rPr>
              <a:t>Thank you</a:t>
            </a:r>
          </a:p>
          <a:p>
            <a:r>
              <a:rPr lang="en-US" sz="4800" dirty="0" smtClean="0">
                <a:solidFill>
                  <a:schemeClr val="bg1"/>
                </a:solidFill>
              </a:rPr>
              <a:t>Merci</a:t>
            </a:r>
          </a:p>
          <a:p>
            <a:r>
              <a:rPr lang="fr-CH" sz="5700" dirty="0" smtClean="0">
                <a:solidFill>
                  <a:schemeClr val="bg1"/>
                </a:solidFill>
              </a:rPr>
              <a:t>Gracias</a:t>
            </a:r>
            <a:endParaRPr lang="en-US" sz="4800" dirty="0">
              <a:solidFill>
                <a:schemeClr val="bg1"/>
              </a:solidFill>
            </a:endParaRPr>
          </a:p>
        </p:txBody>
      </p:sp>
      <p:sp>
        <p:nvSpPr>
          <p:cNvPr id="4" name="Text Placeholder 2"/>
          <p:cNvSpPr>
            <a:spLocks noGrp="1"/>
          </p:cNvSpPr>
          <p:nvPr>
            <p:ph idx="1"/>
          </p:nvPr>
        </p:nvSpPr>
        <p:spPr>
          <a:xfrm>
            <a:off x="4864100" y="1840813"/>
            <a:ext cx="4127500" cy="3824724"/>
          </a:xfrm>
          <a:prstGeom prst="rect">
            <a:avLst/>
          </a:prstGeom>
        </p:spPr>
        <p:txBody>
          <a:bodyPr>
            <a:noAutofit/>
          </a:bodyPr>
          <a:lstStyle/>
          <a:p>
            <a:r>
              <a:rPr lang="de-CH" sz="1400" b="1" dirty="0">
                <a:solidFill>
                  <a:schemeClr val="bg1"/>
                </a:solidFill>
              </a:rPr>
              <a:t>Financial </a:t>
            </a:r>
            <a:r>
              <a:rPr lang="de-CH" sz="1400" b="1" dirty="0" err="1" smtClean="0">
                <a:solidFill>
                  <a:schemeClr val="bg1"/>
                </a:solidFill>
              </a:rPr>
              <a:t>support</a:t>
            </a:r>
            <a:r>
              <a:rPr lang="de-CH" sz="1400" b="1" dirty="0" smtClean="0">
                <a:solidFill>
                  <a:schemeClr val="bg1"/>
                </a:solidFill>
              </a:rPr>
              <a:t>. Swiss </a:t>
            </a:r>
            <a:r>
              <a:rPr lang="de-CH" sz="1400" b="1" dirty="0">
                <a:solidFill>
                  <a:schemeClr val="bg1"/>
                </a:solidFill>
              </a:rPr>
              <a:t>Federal Office </a:t>
            </a:r>
            <a:r>
              <a:rPr lang="de-CH" sz="1400" b="1" dirty="0" err="1">
                <a:solidFill>
                  <a:schemeClr val="bg1"/>
                </a:solidFill>
              </a:rPr>
              <a:t>of</a:t>
            </a:r>
            <a:r>
              <a:rPr lang="de-CH" sz="1400" b="1" dirty="0">
                <a:solidFill>
                  <a:schemeClr val="bg1"/>
                </a:solidFill>
              </a:rPr>
              <a:t> </a:t>
            </a:r>
            <a:r>
              <a:rPr lang="de-CH" sz="1400" b="1" dirty="0" err="1">
                <a:solidFill>
                  <a:schemeClr val="bg1"/>
                </a:solidFill>
              </a:rPr>
              <a:t>Foreign</a:t>
            </a:r>
            <a:r>
              <a:rPr lang="de-CH" sz="1400" b="1" dirty="0">
                <a:solidFill>
                  <a:schemeClr val="bg1"/>
                </a:solidFill>
              </a:rPr>
              <a:t> </a:t>
            </a:r>
            <a:r>
              <a:rPr lang="de-CH" sz="1400" b="1" dirty="0" err="1">
                <a:solidFill>
                  <a:schemeClr val="bg1"/>
                </a:solidFill>
              </a:rPr>
              <a:t>Affairs</a:t>
            </a:r>
            <a:r>
              <a:rPr lang="de-CH" sz="1400" b="1" dirty="0">
                <a:solidFill>
                  <a:schemeClr val="bg1"/>
                </a:solidFill>
              </a:rPr>
              <a:t>, </a:t>
            </a:r>
            <a:r>
              <a:rPr lang="de-CH" sz="1400" b="1" dirty="0" err="1" smtClean="0">
                <a:solidFill>
                  <a:schemeClr val="bg1"/>
                </a:solidFill>
              </a:rPr>
              <a:t>MeteoSwiss</a:t>
            </a:r>
            <a:r>
              <a:rPr lang="de-CH" sz="1400" b="1" dirty="0">
                <a:solidFill>
                  <a:schemeClr val="bg1"/>
                </a:solidFill>
              </a:rPr>
              <a:t>, WMO, Met </a:t>
            </a:r>
            <a:r>
              <a:rPr lang="de-CH" sz="1400" b="1" dirty="0" err="1">
                <a:solidFill>
                  <a:schemeClr val="bg1"/>
                </a:solidFill>
              </a:rPr>
              <a:t>Norway</a:t>
            </a:r>
            <a:endParaRPr lang="en-US" sz="1400" b="1" dirty="0">
              <a:solidFill>
                <a:schemeClr val="bg1"/>
              </a:solidFill>
            </a:endParaRPr>
          </a:p>
          <a:p>
            <a:pPr>
              <a:spcBef>
                <a:spcPts val="1200"/>
              </a:spcBef>
            </a:pPr>
            <a:r>
              <a:rPr lang="de-CH" sz="1400" dirty="0">
                <a:solidFill>
                  <a:schemeClr val="bg1"/>
                </a:solidFill>
              </a:rPr>
              <a:t>Project Team at </a:t>
            </a:r>
            <a:r>
              <a:rPr lang="de-CH" sz="1400" b="1" dirty="0" err="1" smtClean="0">
                <a:solidFill>
                  <a:schemeClr val="bg1"/>
                </a:solidFill>
              </a:rPr>
              <a:t>MeteoSwiss</a:t>
            </a:r>
            <a:r>
              <a:rPr lang="de-CH" sz="1400" dirty="0" smtClean="0">
                <a:solidFill>
                  <a:schemeClr val="bg1"/>
                </a:solidFill>
              </a:rPr>
              <a:t>. (</a:t>
            </a:r>
            <a:r>
              <a:rPr lang="de-CH" sz="1400" dirty="0" err="1">
                <a:solidFill>
                  <a:schemeClr val="bg1"/>
                </a:solidFill>
              </a:rPr>
              <a:t>current</a:t>
            </a:r>
            <a:r>
              <a:rPr lang="de-CH" sz="1400" dirty="0">
                <a:solidFill>
                  <a:schemeClr val="bg1"/>
                </a:solidFill>
              </a:rPr>
              <a:t>) J Klausen, L </a:t>
            </a:r>
            <a:r>
              <a:rPr lang="de-CH" sz="1400" dirty="0" err="1">
                <a:solidFill>
                  <a:schemeClr val="bg1"/>
                </a:solidFill>
              </a:rPr>
              <a:t>Cappelletti</a:t>
            </a:r>
            <a:r>
              <a:rPr lang="de-CH" sz="1400" dirty="0">
                <a:solidFill>
                  <a:schemeClr val="bg1"/>
                </a:solidFill>
              </a:rPr>
              <a:t>, B </a:t>
            </a:r>
            <a:r>
              <a:rPr lang="de-CH" sz="1400" dirty="0" err="1">
                <a:solidFill>
                  <a:schemeClr val="bg1"/>
                </a:solidFill>
              </a:rPr>
              <a:t>Calpini</a:t>
            </a:r>
            <a:r>
              <a:rPr lang="de-CH" sz="1400" dirty="0">
                <a:solidFill>
                  <a:schemeClr val="bg1"/>
                </a:solidFill>
              </a:rPr>
              <a:t>, M Musa, M </a:t>
            </a:r>
            <a:r>
              <a:rPr lang="de-CH" sz="1400" dirty="0" err="1">
                <a:solidFill>
                  <a:schemeClr val="bg1"/>
                </a:solidFill>
              </a:rPr>
              <a:t>Brändli</a:t>
            </a:r>
            <a:r>
              <a:rPr lang="de-CH" sz="1400" dirty="0">
                <a:solidFill>
                  <a:schemeClr val="bg1"/>
                </a:solidFill>
              </a:rPr>
              <a:t>, L </a:t>
            </a:r>
            <a:r>
              <a:rPr lang="de-CH" sz="1400" dirty="0" err="1">
                <a:solidFill>
                  <a:schemeClr val="bg1"/>
                </a:solidFill>
              </a:rPr>
              <a:t>Koppa</a:t>
            </a:r>
            <a:r>
              <a:rPr lang="de-CH" sz="1400" dirty="0">
                <a:solidFill>
                  <a:schemeClr val="bg1"/>
                </a:solidFill>
              </a:rPr>
              <a:t>, C Walder, E Grüter, S Sandmeier, M Schäfer, A </a:t>
            </a:r>
            <a:r>
              <a:rPr lang="de-CH" sz="1400" dirty="0" err="1">
                <a:solidFill>
                  <a:schemeClr val="bg1"/>
                </a:solidFill>
              </a:rPr>
              <a:t>Rubli</a:t>
            </a:r>
            <a:r>
              <a:rPr lang="de-CH" sz="1400" dirty="0">
                <a:solidFill>
                  <a:schemeClr val="bg1"/>
                </a:solidFill>
              </a:rPr>
              <a:t>, Tom Hager, Attila Loos; (</a:t>
            </a:r>
            <a:r>
              <a:rPr lang="de-CH" sz="1400" dirty="0" err="1">
                <a:solidFill>
                  <a:schemeClr val="bg1"/>
                </a:solidFill>
              </a:rPr>
              <a:t>past</a:t>
            </a:r>
            <a:r>
              <a:rPr lang="de-CH" sz="1400" dirty="0">
                <a:solidFill>
                  <a:schemeClr val="bg1"/>
                </a:solidFill>
              </a:rPr>
              <a:t>) J Mannes, S </a:t>
            </a:r>
            <a:r>
              <a:rPr lang="de-CH" sz="1400" dirty="0" err="1">
                <a:solidFill>
                  <a:schemeClr val="bg1"/>
                </a:solidFill>
              </a:rPr>
              <a:t>Spreitzer</a:t>
            </a:r>
            <a:r>
              <a:rPr lang="de-CH" sz="1400" dirty="0">
                <a:solidFill>
                  <a:schemeClr val="bg1"/>
                </a:solidFill>
              </a:rPr>
              <a:t>, M </a:t>
            </a:r>
            <a:r>
              <a:rPr lang="de-CH" sz="1400" dirty="0" err="1">
                <a:solidFill>
                  <a:schemeClr val="bg1"/>
                </a:solidFill>
              </a:rPr>
              <a:t>Leutenegger</a:t>
            </a:r>
            <a:r>
              <a:rPr lang="de-CH" sz="1400" dirty="0">
                <a:solidFill>
                  <a:schemeClr val="bg1"/>
                </a:solidFill>
              </a:rPr>
              <a:t>, C Sigg, M </a:t>
            </a:r>
            <a:r>
              <a:rPr lang="de-CH" sz="1400" dirty="0" err="1">
                <a:solidFill>
                  <a:schemeClr val="bg1"/>
                </a:solidFill>
              </a:rPr>
              <a:t>Abbt</a:t>
            </a:r>
            <a:r>
              <a:rPr lang="de-CH" sz="1400" dirty="0">
                <a:solidFill>
                  <a:schemeClr val="bg1"/>
                </a:solidFill>
              </a:rPr>
              <a:t>, W </a:t>
            </a:r>
            <a:r>
              <a:rPr lang="de-CH" sz="1400" dirty="0" err="1">
                <a:solidFill>
                  <a:schemeClr val="bg1"/>
                </a:solidFill>
              </a:rPr>
              <a:t>Brunelli</a:t>
            </a:r>
            <a:r>
              <a:rPr lang="de-CH" sz="1400" dirty="0">
                <a:solidFill>
                  <a:schemeClr val="bg1"/>
                </a:solidFill>
              </a:rPr>
              <a:t>, J Mettler </a:t>
            </a:r>
          </a:p>
          <a:p>
            <a:pPr>
              <a:spcBef>
                <a:spcPts val="600"/>
              </a:spcBef>
            </a:pPr>
            <a:r>
              <a:rPr lang="de-CH" sz="1400" dirty="0">
                <a:solidFill>
                  <a:schemeClr val="bg1"/>
                </a:solidFill>
              </a:rPr>
              <a:t>Project Team at </a:t>
            </a:r>
            <a:r>
              <a:rPr lang="de-CH" sz="1400" b="1" dirty="0" smtClean="0">
                <a:solidFill>
                  <a:schemeClr val="bg1"/>
                </a:solidFill>
              </a:rPr>
              <a:t>WMO</a:t>
            </a:r>
            <a:r>
              <a:rPr lang="de-CH" sz="1400" dirty="0" smtClean="0">
                <a:solidFill>
                  <a:schemeClr val="bg1"/>
                </a:solidFill>
              </a:rPr>
              <a:t> (</a:t>
            </a:r>
            <a:r>
              <a:rPr lang="de-CH" sz="1400" dirty="0" err="1" smtClean="0">
                <a:solidFill>
                  <a:schemeClr val="bg1"/>
                </a:solidFill>
              </a:rPr>
              <a:t>current</a:t>
            </a:r>
            <a:r>
              <a:rPr lang="de-CH" sz="1400" dirty="0" smtClean="0">
                <a:solidFill>
                  <a:schemeClr val="bg1"/>
                </a:solidFill>
              </a:rPr>
              <a:t>). F </a:t>
            </a:r>
            <a:r>
              <a:rPr lang="de-CH" sz="1400" dirty="0" err="1" smtClean="0">
                <a:solidFill>
                  <a:schemeClr val="bg1"/>
                </a:solidFill>
              </a:rPr>
              <a:t>Belda</a:t>
            </a:r>
            <a:r>
              <a:rPr lang="de-CH" sz="1400" dirty="0" smtClean="0">
                <a:solidFill>
                  <a:schemeClr val="bg1"/>
                </a:solidFill>
              </a:rPr>
              <a:t>, </a:t>
            </a:r>
            <a:r>
              <a:rPr lang="de-CH" sz="1400" dirty="0">
                <a:solidFill>
                  <a:schemeClr val="bg1"/>
                </a:solidFill>
              </a:rPr>
              <a:t>LP </a:t>
            </a:r>
            <a:r>
              <a:rPr lang="de-CH" sz="1400" dirty="0" err="1">
                <a:solidFill>
                  <a:schemeClr val="bg1"/>
                </a:solidFill>
              </a:rPr>
              <a:t>Riishojgaard</a:t>
            </a:r>
            <a:r>
              <a:rPr lang="de-CH" sz="1400" dirty="0" smtClean="0">
                <a:solidFill>
                  <a:schemeClr val="bg1"/>
                </a:solidFill>
              </a:rPr>
              <a:t>, </a:t>
            </a:r>
            <a:r>
              <a:rPr lang="de-CH" sz="1400" dirty="0">
                <a:solidFill>
                  <a:schemeClr val="bg1"/>
                </a:solidFill>
              </a:rPr>
              <a:t>T </a:t>
            </a:r>
            <a:r>
              <a:rPr lang="de-CH" sz="1400" dirty="0" err="1">
                <a:solidFill>
                  <a:schemeClr val="bg1"/>
                </a:solidFill>
              </a:rPr>
              <a:t>Pröscholdt</a:t>
            </a:r>
            <a:endParaRPr lang="de-CH" sz="1400" dirty="0">
              <a:solidFill>
                <a:schemeClr val="bg1"/>
              </a:solidFill>
            </a:endParaRPr>
          </a:p>
          <a:p>
            <a:pPr>
              <a:spcBef>
                <a:spcPts val="600"/>
              </a:spcBef>
            </a:pPr>
            <a:r>
              <a:rPr lang="de-CH" sz="1400" dirty="0">
                <a:solidFill>
                  <a:schemeClr val="bg1"/>
                </a:solidFill>
              </a:rPr>
              <a:t>Project Team at </a:t>
            </a:r>
            <a:r>
              <a:rPr lang="de-CH" sz="1400" b="1" dirty="0">
                <a:solidFill>
                  <a:schemeClr val="bg1"/>
                </a:solidFill>
              </a:rPr>
              <a:t>European </a:t>
            </a:r>
            <a:r>
              <a:rPr lang="de-CH" sz="1400" b="1" dirty="0" smtClean="0">
                <a:solidFill>
                  <a:schemeClr val="bg1"/>
                </a:solidFill>
              </a:rPr>
              <a:t>Dynamics</a:t>
            </a:r>
            <a:r>
              <a:rPr lang="de-CH" sz="1400" dirty="0" smtClean="0">
                <a:solidFill>
                  <a:schemeClr val="bg1"/>
                </a:solidFill>
              </a:rPr>
              <a:t> (</a:t>
            </a:r>
            <a:r>
              <a:rPr lang="de-CH" sz="1400" dirty="0" err="1" smtClean="0">
                <a:solidFill>
                  <a:schemeClr val="bg1"/>
                </a:solidFill>
              </a:rPr>
              <a:t>current</a:t>
            </a:r>
            <a:r>
              <a:rPr lang="de-CH" sz="1400" dirty="0" smtClean="0">
                <a:solidFill>
                  <a:schemeClr val="bg1"/>
                </a:solidFill>
              </a:rPr>
              <a:t>). T </a:t>
            </a:r>
            <a:r>
              <a:rPr lang="de-CH" sz="1400" dirty="0" err="1">
                <a:solidFill>
                  <a:schemeClr val="bg1"/>
                </a:solidFill>
              </a:rPr>
              <a:t>Galousis</a:t>
            </a:r>
            <a:r>
              <a:rPr lang="de-CH" sz="1400" dirty="0" smtClean="0">
                <a:solidFill>
                  <a:schemeClr val="bg1"/>
                </a:solidFill>
              </a:rPr>
              <a:t>, </a:t>
            </a:r>
            <a:r>
              <a:rPr lang="de-CH" sz="1400" dirty="0">
                <a:solidFill>
                  <a:schemeClr val="bg1"/>
                </a:solidFill>
              </a:rPr>
              <a:t>M </a:t>
            </a:r>
            <a:r>
              <a:rPr lang="de-CH" sz="1400" dirty="0" err="1">
                <a:solidFill>
                  <a:schemeClr val="bg1"/>
                </a:solidFill>
              </a:rPr>
              <a:t>Ulmann</a:t>
            </a:r>
            <a:r>
              <a:rPr lang="de-CH" sz="1400" dirty="0">
                <a:solidFill>
                  <a:schemeClr val="bg1"/>
                </a:solidFill>
              </a:rPr>
              <a:t>, L Christou, N </a:t>
            </a:r>
            <a:r>
              <a:rPr lang="de-CH" sz="1400" dirty="0" err="1">
                <a:solidFill>
                  <a:schemeClr val="bg1"/>
                </a:solidFill>
              </a:rPr>
              <a:t>Pappa</a:t>
            </a:r>
            <a:r>
              <a:rPr lang="de-CH" sz="1400" dirty="0">
                <a:solidFill>
                  <a:schemeClr val="bg1"/>
                </a:solidFill>
              </a:rPr>
              <a:t>, S </a:t>
            </a:r>
            <a:r>
              <a:rPr lang="de-CH" sz="1400" dirty="0" err="1">
                <a:solidFill>
                  <a:schemeClr val="bg1"/>
                </a:solidFill>
              </a:rPr>
              <a:t>Sklavos</a:t>
            </a:r>
            <a:r>
              <a:rPr lang="de-CH" sz="1400" dirty="0">
                <a:solidFill>
                  <a:schemeClr val="bg1"/>
                </a:solidFill>
              </a:rPr>
              <a:t>, …</a:t>
            </a:r>
          </a:p>
          <a:p>
            <a:pPr>
              <a:spcBef>
                <a:spcPts val="600"/>
              </a:spcBef>
            </a:pPr>
            <a:r>
              <a:rPr lang="de-CH" sz="1400" b="1" dirty="0" smtClean="0">
                <a:solidFill>
                  <a:schemeClr val="bg1"/>
                </a:solidFill>
              </a:rPr>
              <a:t>ICG-WIGOS</a:t>
            </a:r>
            <a:r>
              <a:rPr lang="de-CH" sz="1400" dirty="0" smtClean="0">
                <a:solidFill>
                  <a:schemeClr val="bg1"/>
                </a:solidFill>
              </a:rPr>
              <a:t>. S </a:t>
            </a:r>
            <a:r>
              <a:rPr lang="de-CH" sz="1400" dirty="0" err="1">
                <a:solidFill>
                  <a:schemeClr val="bg1"/>
                </a:solidFill>
              </a:rPr>
              <a:t>Barrell</a:t>
            </a:r>
            <a:r>
              <a:rPr lang="de-CH" sz="1400" dirty="0">
                <a:solidFill>
                  <a:schemeClr val="bg1"/>
                </a:solidFill>
              </a:rPr>
              <a:t>, B </a:t>
            </a:r>
            <a:r>
              <a:rPr lang="de-CH" sz="1400" dirty="0" err="1">
                <a:solidFill>
                  <a:schemeClr val="bg1"/>
                </a:solidFill>
              </a:rPr>
              <a:t>Calpini</a:t>
            </a:r>
            <a:r>
              <a:rPr lang="de-CH" sz="1400" dirty="0">
                <a:solidFill>
                  <a:schemeClr val="bg1"/>
                </a:solidFill>
              </a:rPr>
              <a:t>, …</a:t>
            </a:r>
          </a:p>
          <a:p>
            <a:r>
              <a:rPr lang="de-CH" sz="1400" b="1" dirty="0" smtClean="0">
                <a:solidFill>
                  <a:schemeClr val="bg1"/>
                </a:solidFill>
              </a:rPr>
              <a:t>TT-WMD</a:t>
            </a:r>
            <a:r>
              <a:rPr lang="de-CH" sz="1400" dirty="0" smtClean="0">
                <a:solidFill>
                  <a:schemeClr val="bg1"/>
                </a:solidFill>
              </a:rPr>
              <a:t>. (</a:t>
            </a:r>
            <a:r>
              <a:rPr lang="de-CH" sz="1400" dirty="0" err="1">
                <a:solidFill>
                  <a:schemeClr val="bg1"/>
                </a:solidFill>
              </a:rPr>
              <a:t>current</a:t>
            </a:r>
            <a:r>
              <a:rPr lang="de-CH" sz="1400" dirty="0">
                <a:solidFill>
                  <a:schemeClr val="bg1"/>
                </a:solidFill>
              </a:rPr>
              <a:t>) K </a:t>
            </a:r>
            <a:r>
              <a:rPr lang="de-CH" sz="1400" dirty="0" err="1">
                <a:solidFill>
                  <a:schemeClr val="bg1"/>
                </a:solidFill>
              </a:rPr>
              <a:t>Monnik</a:t>
            </a:r>
            <a:r>
              <a:rPr lang="de-CH" sz="1400" dirty="0">
                <a:solidFill>
                  <a:schemeClr val="bg1"/>
                </a:solidFill>
              </a:rPr>
              <a:t>, J Klausen, J </a:t>
            </a:r>
            <a:r>
              <a:rPr lang="de-CH" sz="1400" dirty="0" err="1">
                <a:solidFill>
                  <a:schemeClr val="bg1"/>
                </a:solidFill>
              </a:rPr>
              <a:t>Swaykos</a:t>
            </a:r>
            <a:r>
              <a:rPr lang="de-CH" sz="1400" dirty="0">
                <a:solidFill>
                  <a:schemeClr val="bg1"/>
                </a:solidFill>
              </a:rPr>
              <a:t>, T Boston, U </a:t>
            </a:r>
            <a:r>
              <a:rPr lang="de-CH" sz="1400" dirty="0" err="1">
                <a:solidFill>
                  <a:schemeClr val="bg1"/>
                </a:solidFill>
              </a:rPr>
              <a:t>Looser</a:t>
            </a:r>
            <a:r>
              <a:rPr lang="de-CH" sz="1400" dirty="0">
                <a:solidFill>
                  <a:schemeClr val="bg1"/>
                </a:solidFill>
              </a:rPr>
              <a:t>, E </a:t>
            </a:r>
            <a:r>
              <a:rPr lang="de-CH" sz="1400" dirty="0" err="1">
                <a:solidFill>
                  <a:schemeClr val="bg1"/>
                </a:solidFill>
              </a:rPr>
              <a:t>Büyükbas</a:t>
            </a:r>
            <a:r>
              <a:rPr lang="de-CH" sz="1400" dirty="0">
                <a:solidFill>
                  <a:schemeClr val="bg1"/>
                </a:solidFill>
              </a:rPr>
              <a:t>, Zhao </a:t>
            </a:r>
            <a:r>
              <a:rPr lang="de-CH" sz="1400" dirty="0" err="1">
                <a:solidFill>
                  <a:schemeClr val="bg1"/>
                </a:solidFill>
              </a:rPr>
              <a:t>Licheng</a:t>
            </a:r>
            <a:r>
              <a:rPr lang="de-CH" sz="1400" dirty="0">
                <a:solidFill>
                  <a:schemeClr val="bg1"/>
                </a:solidFill>
              </a:rPr>
              <a:t>, </a:t>
            </a:r>
            <a:r>
              <a:rPr lang="de-CH" sz="1400" dirty="0" smtClean="0">
                <a:solidFill>
                  <a:schemeClr val="bg1"/>
                </a:solidFill>
              </a:rPr>
              <a:t>T </a:t>
            </a:r>
            <a:r>
              <a:rPr lang="de-CH" sz="1400" dirty="0">
                <a:solidFill>
                  <a:schemeClr val="bg1"/>
                </a:solidFill>
              </a:rPr>
              <a:t>Oakley, S Foreman, D </a:t>
            </a:r>
            <a:r>
              <a:rPr lang="de-CH" sz="1400" dirty="0" err="1">
                <a:solidFill>
                  <a:schemeClr val="bg1"/>
                </a:solidFill>
              </a:rPr>
              <a:t>Lockett</a:t>
            </a:r>
            <a:r>
              <a:rPr lang="de-CH" sz="1400" dirty="0">
                <a:solidFill>
                  <a:schemeClr val="bg1"/>
                </a:solidFill>
              </a:rPr>
              <a:t>, L </a:t>
            </a:r>
            <a:r>
              <a:rPr lang="de-CH" sz="1400" dirty="0" err="1" smtClean="0">
                <a:solidFill>
                  <a:schemeClr val="bg1"/>
                </a:solidFill>
              </a:rPr>
              <a:t>Nunes</a:t>
            </a:r>
            <a:endParaRPr lang="de-CH" sz="1400" dirty="0">
              <a:solidFill>
                <a:schemeClr val="bg1"/>
              </a:solidFill>
            </a:endParaRPr>
          </a:p>
          <a:p>
            <a:r>
              <a:rPr lang="de-CH" sz="1400" b="1" dirty="0" smtClean="0">
                <a:solidFill>
                  <a:schemeClr val="bg1"/>
                </a:solidFill>
              </a:rPr>
              <a:t>IPET-MDRD</a:t>
            </a:r>
            <a:r>
              <a:rPr lang="de-CH" sz="1400" dirty="0" smtClean="0">
                <a:solidFill>
                  <a:schemeClr val="bg1"/>
                </a:solidFill>
              </a:rPr>
              <a:t>. D </a:t>
            </a:r>
            <a:r>
              <a:rPr lang="de-CH" sz="1400" dirty="0">
                <a:solidFill>
                  <a:schemeClr val="bg1"/>
                </a:solidFill>
              </a:rPr>
              <a:t>Lowe, J Tandy, …</a:t>
            </a:r>
          </a:p>
          <a:p>
            <a:pPr>
              <a:spcBef>
                <a:spcPts val="600"/>
              </a:spcBef>
            </a:pPr>
            <a:r>
              <a:rPr lang="de-CH" sz="1400" b="1" dirty="0">
                <a:solidFill>
                  <a:schemeClr val="bg1"/>
                </a:solidFill>
              </a:rPr>
              <a:t>JCOMMOPS</a:t>
            </a:r>
            <a:r>
              <a:rPr lang="de-CH" sz="1400" dirty="0">
                <a:solidFill>
                  <a:schemeClr val="bg1"/>
                </a:solidFill>
              </a:rPr>
              <a:t>, </a:t>
            </a:r>
            <a:r>
              <a:rPr lang="de-CH" sz="1400" b="1" dirty="0">
                <a:solidFill>
                  <a:schemeClr val="bg1"/>
                </a:solidFill>
              </a:rPr>
              <a:t>GAW WDCs</a:t>
            </a:r>
            <a:r>
              <a:rPr lang="de-CH" sz="1400" dirty="0" smtClean="0">
                <a:solidFill>
                  <a:schemeClr val="bg1"/>
                </a:solidFill>
              </a:rPr>
              <a:t>, </a:t>
            </a:r>
            <a:r>
              <a:rPr lang="de-CH" sz="1400" b="1" dirty="0">
                <a:solidFill>
                  <a:schemeClr val="bg1"/>
                </a:solidFill>
              </a:rPr>
              <a:t>ET-WDC</a:t>
            </a:r>
            <a:r>
              <a:rPr lang="de-CH" sz="1400" dirty="0">
                <a:solidFill>
                  <a:schemeClr val="bg1"/>
                </a:solidFill>
              </a:rPr>
              <a:t>, </a:t>
            </a:r>
            <a:r>
              <a:rPr lang="de-CH" sz="1400" dirty="0" smtClean="0">
                <a:solidFill>
                  <a:schemeClr val="bg1"/>
                </a:solidFill>
              </a:rPr>
              <a:t>…</a:t>
            </a:r>
            <a:endParaRPr lang="de-CH" sz="1400" dirty="0">
              <a:solidFill>
                <a:schemeClr val="bg1"/>
              </a:solidFill>
            </a:endParaRPr>
          </a:p>
        </p:txBody>
      </p:sp>
      <p:pic>
        <p:nvPicPr>
          <p:cNvPr id="5" name="Picture 2" descr="http://www.teamworkandleadership.com/wp-content/uploads/2015/02/teamwork-story-teamwork-makes-the-dreamwork.jpg">
            <a:hlinkClick r:id="rId3"/>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9721750">
            <a:off x="1590398" y="890746"/>
            <a:ext cx="1166364" cy="1005665"/>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TextBox 6"/>
          <p:cNvSpPr txBox="1"/>
          <p:nvPr/>
        </p:nvSpPr>
        <p:spPr>
          <a:xfrm rot="19768426">
            <a:off x="1354165" y="1848758"/>
            <a:ext cx="2548326" cy="369332"/>
          </a:xfrm>
          <a:prstGeom prst="rect">
            <a:avLst/>
          </a:prstGeom>
          <a:noFill/>
        </p:spPr>
        <p:txBody>
          <a:bodyPr wrap="none" rtlCol="0">
            <a:spAutoFit/>
          </a:bodyPr>
          <a:lstStyle/>
          <a:p>
            <a:r>
              <a:rPr lang="de-CH" b="1" dirty="0" err="1" smtClean="0">
                <a:solidFill>
                  <a:schemeClr val="bg1"/>
                </a:solidFill>
              </a:rPr>
              <a:t>You</a:t>
            </a:r>
            <a:r>
              <a:rPr lang="de-CH" b="1" dirty="0" smtClean="0">
                <a:solidFill>
                  <a:schemeClr val="bg1"/>
                </a:solidFill>
              </a:rPr>
              <a:t> &amp; </a:t>
            </a:r>
            <a:r>
              <a:rPr lang="de-CH" b="1" dirty="0" err="1" smtClean="0">
                <a:solidFill>
                  <a:schemeClr val="bg1"/>
                </a:solidFill>
              </a:rPr>
              <a:t>your</a:t>
            </a:r>
            <a:r>
              <a:rPr lang="de-CH" b="1" dirty="0" smtClean="0">
                <a:solidFill>
                  <a:schemeClr val="bg1"/>
                </a:solidFill>
              </a:rPr>
              <a:t> </a:t>
            </a:r>
            <a:r>
              <a:rPr lang="de-CH" b="1" dirty="0" err="1" smtClean="0">
                <a:solidFill>
                  <a:schemeClr val="bg1"/>
                </a:solidFill>
              </a:rPr>
              <a:t>organization</a:t>
            </a:r>
            <a:r>
              <a:rPr lang="de-CH" b="1" dirty="0" smtClean="0">
                <a:solidFill>
                  <a:schemeClr val="bg1"/>
                </a:solidFill>
              </a:rPr>
              <a:t>!</a:t>
            </a:r>
            <a:endParaRPr lang="en-US" b="1" dirty="0">
              <a:solidFill>
                <a:schemeClr val="bg1"/>
              </a:solidFill>
            </a:endParaRPr>
          </a:p>
        </p:txBody>
      </p:sp>
    </p:spTree>
    <p:extLst>
      <p:ext uri="{BB962C8B-B14F-4D97-AF65-F5344CB8AC3E}">
        <p14:creationId xmlns:p14="http://schemas.microsoft.com/office/powerpoint/2010/main" val="380228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 name="Shape 250"/>
          <p:cNvSpPr>
            <a:spLocks noGrp="1"/>
          </p:cNvSpPr>
          <p:nvPr>
            <p:ph type="title"/>
          </p:nvPr>
        </p:nvSpPr>
        <p:spPr>
          <a:xfrm>
            <a:off x="322706" y="188898"/>
            <a:ext cx="8713790" cy="1223878"/>
          </a:xfrm>
          <a:prstGeom prst="rect">
            <a:avLst/>
          </a:prstGeom>
          <a:solidFill>
            <a:schemeClr val="accent6">
              <a:lumMod val="20000"/>
              <a:lumOff val="80000"/>
            </a:schemeClr>
          </a:solidFill>
          <a:ln w="15875">
            <a:solidFill>
              <a:schemeClr val="accent6">
                <a:lumMod val="50000"/>
              </a:schemeClr>
            </a:solidFill>
          </a:ln>
        </p:spPr>
        <p:txBody>
          <a:bodyPr anchor="ctr"/>
          <a:lstStyle>
            <a:lvl1pPr algn="ctr" defTabSz="685800">
              <a:defRPr sz="2800" b="1">
                <a:solidFill>
                  <a:schemeClr val="accent2"/>
                </a:solidFill>
                <a:latin typeface="Arial"/>
                <a:ea typeface="Arial"/>
                <a:cs typeface="Arial"/>
                <a:sym typeface="Arial"/>
              </a:defRPr>
            </a:lvl1pPr>
          </a:lstStyle>
          <a:p>
            <a:r>
              <a:rPr dirty="0"/>
              <a:t>The WIGOS Pre-Operational Phase (2016-2019</a:t>
            </a:r>
            <a:r>
              <a:rPr dirty="0" smtClean="0"/>
              <a:t>)</a:t>
            </a:r>
            <a:r>
              <a:rPr lang="fr-CH" dirty="0" smtClean="0"/>
              <a:t/>
            </a:r>
            <a:br>
              <a:rPr lang="fr-CH" dirty="0" smtClean="0"/>
            </a:br>
            <a:r>
              <a:rPr lang="fr-CH" sz="2400" b="0" i="1" dirty="0" smtClean="0"/>
              <a:t>decided by Cg-17 in 2015</a:t>
            </a:r>
            <a:endParaRPr sz="2400" b="0" i="1" dirty="0"/>
          </a:p>
        </p:txBody>
      </p:sp>
      <p:sp>
        <p:nvSpPr>
          <p:cNvPr id="251" name="Shape 251"/>
          <p:cNvSpPr>
            <a:spLocks noGrp="1"/>
          </p:cNvSpPr>
          <p:nvPr>
            <p:ph type="body" idx="1"/>
          </p:nvPr>
        </p:nvSpPr>
        <p:spPr>
          <a:xfrm>
            <a:off x="323528" y="1445807"/>
            <a:ext cx="8642350" cy="5007529"/>
          </a:xfrm>
          <a:prstGeom prst="rect">
            <a:avLst/>
          </a:prstGeom>
        </p:spPr>
        <p:txBody>
          <a:bodyPr>
            <a:normAutofit/>
          </a:bodyPr>
          <a:lstStyle/>
          <a:p>
            <a:pPr marL="270933" indent="-270933" defTabSz="824420">
              <a:lnSpc>
                <a:spcPct val="90000"/>
              </a:lnSpc>
              <a:spcBef>
                <a:spcPts val="800"/>
              </a:spcBef>
              <a:buSzPct val="100000"/>
              <a:buChar char="•"/>
              <a:defRPr sz="2400">
                <a:latin typeface="Arial"/>
                <a:ea typeface="Arial"/>
                <a:cs typeface="Arial"/>
                <a:sym typeface="Arial"/>
              </a:defRPr>
            </a:pPr>
            <a:r>
              <a:rPr dirty="0" smtClean="0"/>
              <a:t>Increased </a:t>
            </a:r>
            <a:r>
              <a:rPr dirty="0"/>
              <a:t>emphasis on regional and national activities</a:t>
            </a:r>
            <a:endParaRPr sz="1800" dirty="0"/>
          </a:p>
          <a:p>
            <a:pPr marL="270933" indent="-270933" defTabSz="824420">
              <a:lnSpc>
                <a:spcPct val="90000"/>
              </a:lnSpc>
              <a:spcBef>
                <a:spcPts val="800"/>
              </a:spcBef>
              <a:buSzPct val="100000"/>
              <a:buChar char="•"/>
              <a:defRPr sz="2400" u="sng">
                <a:latin typeface="Arial"/>
                <a:ea typeface="Arial"/>
                <a:cs typeface="Arial"/>
                <a:sym typeface="Arial"/>
              </a:defRPr>
            </a:pPr>
            <a:r>
              <a:rPr dirty="0"/>
              <a:t>Five main priority areas:</a:t>
            </a:r>
          </a:p>
          <a:p>
            <a:pPr marL="880532" lvl="1" indent="-474132" defTabSz="824420">
              <a:lnSpc>
                <a:spcPct val="90000"/>
              </a:lnSpc>
              <a:spcBef>
                <a:spcPts val="800"/>
              </a:spcBef>
              <a:buSzPct val="100000"/>
              <a:buAutoNum type="romanUcPeriod"/>
              <a:defRPr sz="2400">
                <a:latin typeface="Arial"/>
                <a:ea typeface="Arial"/>
                <a:cs typeface="Arial"/>
                <a:sym typeface="Arial"/>
              </a:defRPr>
            </a:pPr>
            <a:r>
              <a:rPr dirty="0"/>
              <a:t>WIGOS Regulatory Material, supplemented with necessary </a:t>
            </a:r>
            <a:r>
              <a:rPr u="sng" dirty="0"/>
              <a:t>guidance </a:t>
            </a:r>
            <a:r>
              <a:rPr u="sng" dirty="0" smtClean="0"/>
              <a:t>material</a:t>
            </a:r>
            <a:endParaRPr lang="fr-CH" u="sng" dirty="0" smtClean="0"/>
          </a:p>
          <a:p>
            <a:pPr marL="880532" lvl="1" indent="-474132" defTabSz="824420">
              <a:lnSpc>
                <a:spcPct val="90000"/>
              </a:lnSpc>
              <a:spcBef>
                <a:spcPts val="800"/>
              </a:spcBef>
              <a:buSzPct val="100000"/>
              <a:buAutoNum type="romanUcPeriod"/>
              <a:defRPr sz="2400">
                <a:latin typeface="Arial"/>
                <a:ea typeface="Arial"/>
                <a:cs typeface="Arial"/>
                <a:sym typeface="Arial"/>
              </a:defRPr>
            </a:pPr>
            <a:r>
              <a:rPr lang="en-US" dirty="0"/>
              <a:t>WIGOS Information Resource, including the Observing Systems Capabilities analysis and Review tool (OSCAR), especially OSCAR/Surface</a:t>
            </a:r>
            <a:endParaRPr sz="1800" dirty="0"/>
          </a:p>
          <a:p>
            <a:pPr marL="880532" lvl="1" indent="-474132" defTabSz="824420">
              <a:lnSpc>
                <a:spcPct val="90000"/>
              </a:lnSpc>
              <a:spcBef>
                <a:spcPts val="800"/>
              </a:spcBef>
              <a:buSzPct val="100000"/>
              <a:buFontTx/>
              <a:buAutoNum type="romanUcPeriod"/>
              <a:defRPr sz="2400">
                <a:latin typeface="Arial"/>
                <a:ea typeface="Arial"/>
                <a:cs typeface="Arial"/>
                <a:sym typeface="Arial"/>
              </a:defRPr>
            </a:pPr>
            <a:r>
              <a:rPr lang="fr-CH" b="1" dirty="0" smtClean="0"/>
              <a:t>WIGOS </a:t>
            </a:r>
            <a:r>
              <a:rPr lang="fr-CH" b="1" dirty="0"/>
              <a:t>Data Quality Monitoring System (WDQMS</a:t>
            </a:r>
            <a:r>
              <a:rPr lang="fr-CH" b="1" dirty="0" smtClean="0"/>
              <a:t>)</a:t>
            </a:r>
            <a:endParaRPr lang="fr-CH" b="1" dirty="0"/>
          </a:p>
          <a:p>
            <a:pPr marL="880532" lvl="1" indent="-474132" defTabSz="824420">
              <a:lnSpc>
                <a:spcPct val="90000"/>
              </a:lnSpc>
              <a:spcBef>
                <a:spcPts val="800"/>
              </a:spcBef>
              <a:buSzPct val="100000"/>
              <a:buFontTx/>
              <a:buAutoNum type="romanUcPeriod"/>
              <a:defRPr sz="2400">
                <a:latin typeface="Arial"/>
                <a:ea typeface="Arial"/>
                <a:cs typeface="Arial"/>
                <a:sym typeface="Arial"/>
              </a:defRPr>
            </a:pPr>
            <a:r>
              <a:rPr lang="fr-CH" dirty="0"/>
              <a:t>Regional Structure; </a:t>
            </a:r>
            <a:r>
              <a:rPr lang="fr-CH" u="sng" dirty="0"/>
              <a:t>Regional WIGOS </a:t>
            </a:r>
            <a:r>
              <a:rPr lang="fr-CH" u="sng" dirty="0" smtClean="0"/>
              <a:t>Centers</a:t>
            </a:r>
            <a:endParaRPr u="sng" dirty="0"/>
          </a:p>
          <a:p>
            <a:pPr marL="880532" lvl="1" indent="-474132" defTabSz="824420">
              <a:lnSpc>
                <a:spcPct val="90000"/>
              </a:lnSpc>
              <a:spcBef>
                <a:spcPts val="800"/>
              </a:spcBef>
              <a:buSzPct val="100000"/>
              <a:buAutoNum type="romanUcPeriod"/>
              <a:defRPr sz="2400">
                <a:latin typeface="Arial"/>
                <a:ea typeface="Arial"/>
                <a:cs typeface="Arial"/>
                <a:sym typeface="Arial"/>
              </a:defRPr>
            </a:pPr>
            <a:r>
              <a:rPr dirty="0"/>
              <a:t>National WIGOS Implementation, coordination and governance mechanisms </a:t>
            </a:r>
          </a:p>
        </p:txBody>
      </p:sp>
    </p:spTree>
    <p:extLst>
      <p:ext uri="{BB962C8B-B14F-4D97-AF65-F5344CB8AC3E}">
        <p14:creationId xmlns:p14="http://schemas.microsoft.com/office/powerpoint/2010/main" val="3353689878"/>
      </p:ext>
    </p:extLst>
  </p:cSld>
  <p:clrMapOvr>
    <a:masterClrMapping/>
  </p:clrMapOvr>
  <p:transition spd="slow"/>
  <p:timing>
    <p:tnLst>
      <p:par>
        <p:cTn id="1" dur="indefinite" restart="never" fill="hold"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Shape 241"/>
          <p:cNvSpPr>
            <a:spLocks noGrp="1"/>
          </p:cNvSpPr>
          <p:nvPr>
            <p:ph type="body" sz="half" idx="1"/>
          </p:nvPr>
        </p:nvSpPr>
        <p:spPr>
          <a:xfrm>
            <a:off x="458787" y="1179512"/>
            <a:ext cx="4437758" cy="5256213"/>
          </a:xfrm>
          <a:prstGeom prst="rect">
            <a:avLst/>
          </a:prstGeom>
        </p:spPr>
        <p:txBody>
          <a:bodyPr/>
          <a:lstStyle/>
          <a:p>
            <a:pPr marL="481658" indent="-481658" defTabSz="914400">
              <a:spcBef>
                <a:spcPts val="1200"/>
              </a:spcBef>
              <a:buSzPct val="100000"/>
              <a:buFont typeface="Arial"/>
              <a:buChar char="•"/>
              <a:defRPr sz="2400">
                <a:latin typeface="Arial"/>
                <a:ea typeface="Arial"/>
                <a:cs typeface="Arial"/>
                <a:sym typeface="Arial"/>
              </a:defRPr>
            </a:pPr>
            <a:r>
              <a:t>Global Observing System (WWW/</a:t>
            </a:r>
            <a:r>
              <a:rPr b="1"/>
              <a:t>GOS</a:t>
            </a:r>
            <a:r>
              <a:t>)</a:t>
            </a:r>
            <a:endParaRPr sz="1800"/>
          </a:p>
          <a:p>
            <a:pPr marL="481658" indent="-481658" defTabSz="914400">
              <a:spcBef>
                <a:spcPts val="1200"/>
              </a:spcBef>
              <a:buSzPct val="100000"/>
              <a:buFont typeface="Arial"/>
              <a:buChar char="•"/>
              <a:defRPr sz="2400">
                <a:latin typeface="Arial"/>
                <a:ea typeface="Arial"/>
                <a:cs typeface="Arial"/>
                <a:sym typeface="Arial"/>
              </a:defRPr>
            </a:pPr>
            <a:r>
              <a:t>Observing component of Global Atmospheric Watch (</a:t>
            </a:r>
            <a:r>
              <a:rPr b="1"/>
              <a:t>GAW</a:t>
            </a:r>
            <a:r>
              <a:t>)</a:t>
            </a:r>
            <a:endParaRPr sz="1800"/>
          </a:p>
          <a:p>
            <a:pPr marL="481658" indent="-481658" defTabSz="914400">
              <a:spcBef>
                <a:spcPts val="1200"/>
              </a:spcBef>
              <a:buSzPct val="100000"/>
              <a:buFont typeface="Arial"/>
              <a:buChar char="•"/>
              <a:defRPr sz="2400">
                <a:latin typeface="Arial"/>
                <a:ea typeface="Arial"/>
                <a:cs typeface="Arial"/>
                <a:sym typeface="Arial"/>
              </a:defRPr>
            </a:pPr>
            <a:r>
              <a:t>WMO Hydrological Observations (including </a:t>
            </a:r>
            <a:r>
              <a:rPr b="1"/>
              <a:t>WHYCOS</a:t>
            </a:r>
            <a:r>
              <a:t>) </a:t>
            </a:r>
            <a:endParaRPr sz="1800"/>
          </a:p>
          <a:p>
            <a:pPr marL="481658" indent="-481658" defTabSz="914400">
              <a:spcBef>
                <a:spcPts val="1200"/>
              </a:spcBef>
              <a:buSzPct val="100000"/>
              <a:buFont typeface="Arial"/>
              <a:buChar char="•"/>
              <a:defRPr sz="2400">
                <a:latin typeface="Arial"/>
                <a:ea typeface="Arial"/>
                <a:cs typeface="Arial"/>
                <a:sym typeface="Arial"/>
              </a:defRPr>
            </a:pPr>
            <a:r>
              <a:t>Observing component of Global Cryosphere Watch (</a:t>
            </a:r>
            <a:r>
              <a:rPr b="1"/>
              <a:t>GCW</a:t>
            </a:r>
            <a:r>
              <a:t>)</a:t>
            </a:r>
          </a:p>
        </p:txBody>
      </p:sp>
      <p:sp>
        <p:nvSpPr>
          <p:cNvPr id="242" name="Shape 242"/>
          <p:cNvSpPr/>
          <p:nvPr/>
        </p:nvSpPr>
        <p:spPr>
          <a:xfrm>
            <a:off x="250824" y="280977"/>
            <a:ext cx="8713790" cy="533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defRPr sz="3600" b="1" u="sng">
                <a:solidFill>
                  <a:schemeClr val="accent2"/>
                </a:solidFill>
                <a:latin typeface="Arial Narrow"/>
                <a:ea typeface="Arial Narrow"/>
                <a:cs typeface="Arial Narrow"/>
                <a:sym typeface="Arial Narrow"/>
              </a:defRPr>
            </a:lvl1pPr>
          </a:lstStyle>
          <a:p>
            <a:r>
              <a:rPr dirty="0"/>
              <a:t>WIGOS Component Systems</a:t>
            </a:r>
          </a:p>
        </p:txBody>
      </p:sp>
      <p:pic>
        <p:nvPicPr>
          <p:cNvPr id="243" name="image4.jpeg" descr="atmos_observatories"/>
          <p:cNvPicPr>
            <a:picLocks noChangeAspect="1"/>
          </p:cNvPicPr>
          <p:nvPr/>
        </p:nvPicPr>
        <p:blipFill>
          <a:blip r:embed="rId2">
            <a:extLst/>
          </a:blip>
          <a:stretch>
            <a:fillRect/>
          </a:stretch>
        </p:blipFill>
        <p:spPr>
          <a:xfrm>
            <a:off x="6604151" y="4554537"/>
            <a:ext cx="2426992" cy="1676411"/>
          </a:xfrm>
          <a:prstGeom prst="rect">
            <a:avLst/>
          </a:prstGeom>
          <a:ln w="12700">
            <a:miter lim="400000"/>
          </a:ln>
        </p:spPr>
      </p:pic>
      <p:pic>
        <p:nvPicPr>
          <p:cNvPr id="244" name="image5.jpeg" descr="WaterSensor1"/>
          <p:cNvPicPr>
            <a:picLocks noChangeAspect="1"/>
          </p:cNvPicPr>
          <p:nvPr/>
        </p:nvPicPr>
        <p:blipFill>
          <a:blip r:embed="rId3">
            <a:extLst/>
          </a:blip>
          <a:stretch>
            <a:fillRect/>
          </a:stretch>
        </p:blipFill>
        <p:spPr>
          <a:xfrm>
            <a:off x="4932362" y="3213100"/>
            <a:ext cx="2514612" cy="1676400"/>
          </a:xfrm>
          <a:prstGeom prst="rect">
            <a:avLst/>
          </a:prstGeom>
          <a:ln w="12700">
            <a:miter lim="400000"/>
          </a:ln>
        </p:spPr>
      </p:pic>
      <p:pic>
        <p:nvPicPr>
          <p:cNvPr id="245" name="image6.jpeg" descr="156"/>
          <p:cNvPicPr>
            <a:picLocks noChangeAspect="1"/>
          </p:cNvPicPr>
          <p:nvPr/>
        </p:nvPicPr>
        <p:blipFill>
          <a:blip r:embed="rId4">
            <a:extLst/>
          </a:blip>
          <a:stretch>
            <a:fillRect/>
          </a:stretch>
        </p:blipFill>
        <p:spPr>
          <a:xfrm>
            <a:off x="6516685" y="2209800"/>
            <a:ext cx="2484449" cy="1651000"/>
          </a:xfrm>
          <a:prstGeom prst="rect">
            <a:avLst/>
          </a:prstGeom>
          <a:ln w="12700">
            <a:miter lim="400000"/>
          </a:ln>
        </p:spPr>
      </p:pic>
      <p:pic>
        <p:nvPicPr>
          <p:cNvPr id="246" name="image7.jpeg" descr="GOS-fullsize"/>
          <p:cNvPicPr>
            <a:picLocks noChangeAspect="1"/>
          </p:cNvPicPr>
          <p:nvPr/>
        </p:nvPicPr>
        <p:blipFill>
          <a:blip r:embed="rId5">
            <a:extLst/>
          </a:blip>
          <a:stretch>
            <a:fillRect/>
          </a:stretch>
        </p:blipFill>
        <p:spPr>
          <a:xfrm>
            <a:off x="5580062" y="260350"/>
            <a:ext cx="3324229" cy="2105025"/>
          </a:xfrm>
          <a:prstGeom prst="rect">
            <a:avLst/>
          </a:prstGeom>
          <a:ln w="12700">
            <a:miter lim="400000"/>
          </a:ln>
        </p:spPr>
      </p:pic>
    </p:spTree>
    <p:extLst>
      <p:ext uri="{BB962C8B-B14F-4D97-AF65-F5344CB8AC3E}">
        <p14:creationId xmlns:p14="http://schemas.microsoft.com/office/powerpoint/2010/main" val="2361981980"/>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 name="Shape 250"/>
          <p:cNvSpPr>
            <a:spLocks noGrp="1"/>
          </p:cNvSpPr>
          <p:nvPr>
            <p:ph type="title"/>
          </p:nvPr>
        </p:nvSpPr>
        <p:spPr>
          <a:xfrm>
            <a:off x="322706" y="188898"/>
            <a:ext cx="3982594" cy="2135202"/>
          </a:xfrm>
          <a:prstGeom prst="rect">
            <a:avLst/>
          </a:prstGeom>
          <a:solidFill>
            <a:schemeClr val="accent6">
              <a:lumMod val="20000"/>
              <a:lumOff val="80000"/>
            </a:schemeClr>
          </a:solidFill>
          <a:ln w="15875">
            <a:solidFill>
              <a:schemeClr val="accent6">
                <a:lumMod val="50000"/>
              </a:schemeClr>
            </a:solidFill>
          </a:ln>
        </p:spPr>
        <p:txBody>
          <a:bodyPr anchor="ctr">
            <a:normAutofit/>
          </a:bodyPr>
          <a:lstStyle>
            <a:lvl1pPr algn="ctr" defTabSz="685800">
              <a:defRPr sz="2800" b="1">
                <a:solidFill>
                  <a:schemeClr val="accent2"/>
                </a:solidFill>
                <a:latin typeface="Arial"/>
                <a:ea typeface="Arial"/>
                <a:cs typeface="Arial"/>
                <a:sym typeface="Arial"/>
              </a:defRPr>
            </a:lvl1pPr>
          </a:lstStyle>
          <a:p>
            <a:r>
              <a:rPr lang="en-US" dirty="0" smtClean="0"/>
              <a:t>WIGOS </a:t>
            </a:r>
            <a:r>
              <a:rPr lang="en-US" dirty="0"/>
              <a:t>Data Quality Monitoring System </a:t>
            </a:r>
            <a:r>
              <a:rPr lang="en-US" dirty="0" smtClean="0"/>
              <a:t/>
            </a:r>
            <a:br>
              <a:rPr lang="en-US" dirty="0" smtClean="0"/>
            </a:br>
            <a:r>
              <a:rPr lang="en-US" dirty="0" smtClean="0"/>
              <a:t>(</a:t>
            </a:r>
            <a:r>
              <a:rPr lang="en-US" dirty="0"/>
              <a:t>WDQMS) </a:t>
            </a:r>
            <a:endParaRPr sz="2400" b="0" i="1" dirty="0"/>
          </a:p>
        </p:txBody>
      </p:sp>
      <p:sp>
        <p:nvSpPr>
          <p:cNvPr id="251" name="Shape 251"/>
          <p:cNvSpPr>
            <a:spLocks noGrp="1"/>
          </p:cNvSpPr>
          <p:nvPr>
            <p:ph type="body" idx="1"/>
          </p:nvPr>
        </p:nvSpPr>
        <p:spPr>
          <a:xfrm>
            <a:off x="323528" y="2628900"/>
            <a:ext cx="8515672" cy="3824436"/>
          </a:xfrm>
          <a:prstGeom prst="rect">
            <a:avLst/>
          </a:prstGeom>
        </p:spPr>
        <p:txBody>
          <a:bodyPr>
            <a:normAutofit fontScale="62500" lnSpcReduction="20000"/>
          </a:bodyPr>
          <a:lstStyle/>
          <a:p>
            <a:r>
              <a:rPr lang="en-US" dirty="0" smtClean="0"/>
              <a:t>Real-time </a:t>
            </a:r>
            <a:r>
              <a:rPr lang="en-US" dirty="0"/>
              <a:t>monitoring of performance (data availability and data quality) of all WIGOS components, searchable by region, country, station type, period, etc. </a:t>
            </a:r>
          </a:p>
          <a:p>
            <a:r>
              <a:rPr lang="en-US" dirty="0"/>
              <a:t>Delayed mode monitoring of data quality as measured against reference sources of information will be included for non-real time observations </a:t>
            </a:r>
          </a:p>
          <a:p>
            <a:r>
              <a:rPr lang="en-US" dirty="0"/>
              <a:t>Incident management component for mitigation of performance issues </a:t>
            </a:r>
          </a:p>
          <a:p>
            <a:r>
              <a:rPr lang="en-US" b="1" dirty="0" smtClean="0"/>
              <a:t>The </a:t>
            </a:r>
            <a:r>
              <a:rPr lang="en-US" b="1" dirty="0"/>
              <a:t>WDQMS will provide a complete description of how well WIGOS is functioning </a:t>
            </a:r>
            <a:endParaRPr lang="en-US" dirty="0"/>
          </a:p>
          <a:p>
            <a:endParaRPr lang="en-US" dirty="0"/>
          </a:p>
          <a:p>
            <a:r>
              <a:rPr lang="en-US" dirty="0"/>
              <a:t>Current activities </a:t>
            </a:r>
          </a:p>
          <a:p>
            <a:pPr marL="904875" lvl="1" indent="-457200">
              <a:buFont typeface="Arial" panose="020B0604020202020204" pitchFamily="34" charset="0"/>
              <a:buChar char="•"/>
            </a:pPr>
            <a:r>
              <a:rPr lang="en-US" b="1" dirty="0" smtClean="0"/>
              <a:t>Pilot </a:t>
            </a:r>
            <a:r>
              <a:rPr lang="en-US" b="1" dirty="0"/>
              <a:t>project on NWP-based monitoring; ECMWF, NCEP, DWD, JMA </a:t>
            </a:r>
            <a:endParaRPr lang="en-US" dirty="0"/>
          </a:p>
          <a:p>
            <a:pPr marL="904875" lvl="1" indent="-457200">
              <a:buFont typeface="Arial" panose="020B0604020202020204" pitchFamily="34" charset="0"/>
              <a:buChar char="•"/>
            </a:pPr>
            <a:r>
              <a:rPr lang="en-US" b="1" dirty="0" smtClean="0"/>
              <a:t>RA-I </a:t>
            </a:r>
            <a:r>
              <a:rPr lang="en-US" b="1" dirty="0"/>
              <a:t>Demonstration Project of monitoring and incident management involving Kenya and Tanzania running through 2017 </a:t>
            </a:r>
            <a:endParaRPr lang="en-US" dirty="0"/>
          </a:p>
          <a:p>
            <a:pPr marL="270933" indent="-270933" defTabSz="824420">
              <a:lnSpc>
                <a:spcPct val="90000"/>
              </a:lnSpc>
              <a:spcBef>
                <a:spcPts val="800"/>
              </a:spcBef>
              <a:buSzPct val="100000"/>
              <a:buChar char="•"/>
              <a:defRPr sz="2400">
                <a:latin typeface="Arial"/>
                <a:ea typeface="Arial"/>
                <a:cs typeface="Arial"/>
                <a:sym typeface="Arial"/>
              </a:defRPr>
            </a:pPr>
            <a:endParaRPr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1700" y="245147"/>
            <a:ext cx="4278313" cy="2185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09209044"/>
      </p:ext>
    </p:extLst>
  </p:cSld>
  <p:clrMapOvr>
    <a:masterClrMapping/>
  </p:clrMapOvr>
  <p:transition spd="slow"/>
  <p:timing>
    <p:tnLst>
      <p:par>
        <p:cTn id="1" dur="indefinite" restart="never" fill="hold"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0" y="1600461"/>
            <a:ext cx="9016999" cy="46776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hape 250"/>
          <p:cNvSpPr txBox="1">
            <a:spLocks/>
          </p:cNvSpPr>
          <p:nvPr/>
        </p:nvSpPr>
        <p:spPr>
          <a:xfrm>
            <a:off x="177799" y="188898"/>
            <a:ext cx="8902699" cy="1233502"/>
          </a:xfrm>
          <a:prstGeom prst="rect">
            <a:avLst/>
          </a:prstGeom>
          <a:solidFill>
            <a:schemeClr val="accent6">
              <a:lumMod val="20000"/>
              <a:lumOff val="80000"/>
            </a:schemeClr>
          </a:solidFill>
          <a:ln w="15875">
            <a:solidFill>
              <a:schemeClr val="accent6">
                <a:lumMod val="50000"/>
              </a:schemeClr>
            </a:solidFill>
          </a:ln>
        </p:spPr>
        <p:txBody>
          <a:bodyPr vert="horz" lIns="91440" tIns="45720" rIns="91440" bIns="45720" rtlCol="0" anchor="ctr">
            <a:noAutofit/>
          </a:bodyPr>
          <a:lstStyle>
            <a:lvl1pPr algn="ctr" defTabSz="685800" rtl="0" eaLnBrk="1" latinLnBrk="0" hangingPunct="1">
              <a:spcBef>
                <a:spcPct val="0"/>
              </a:spcBef>
              <a:buNone/>
              <a:defRPr sz="2800" b="1" kern="1200">
                <a:solidFill>
                  <a:schemeClr val="accent2"/>
                </a:solidFill>
                <a:latin typeface="Arial"/>
                <a:ea typeface="Arial"/>
                <a:cs typeface="Arial"/>
                <a:sym typeface="Arial"/>
              </a:defRPr>
            </a:lvl1pPr>
          </a:lstStyle>
          <a:p>
            <a:r>
              <a:rPr lang="en-US" sz="2400" dirty="0" smtClean="0">
                <a:latin typeface="Arial" panose="020B0604020202020204" pitchFamily="34" charset="0"/>
                <a:cs typeface="Arial" panose="020B0604020202020204" pitchFamily="34" charset="0"/>
              </a:rPr>
              <a:t>WDQMS </a:t>
            </a:r>
            <a:r>
              <a:rPr lang="en-US" sz="2400" dirty="0">
                <a:latin typeface="Arial" panose="020B0604020202020204" pitchFamily="34" charset="0"/>
                <a:cs typeface="Arial" panose="020B0604020202020204" pitchFamily="34" charset="0"/>
              </a:rPr>
              <a:t>example: surface pressure observations seen by ECMWF 2018 02 24 12Z; (bright green means fully reporting) </a:t>
            </a:r>
            <a:endParaRPr lang="en-US" sz="2000" b="0" i="1" dirty="0"/>
          </a:p>
        </p:txBody>
      </p:sp>
    </p:spTree>
    <p:extLst>
      <p:ext uri="{BB962C8B-B14F-4D97-AF65-F5344CB8AC3E}">
        <p14:creationId xmlns:p14="http://schemas.microsoft.com/office/powerpoint/2010/main" val="3864820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5664199" cy="752973"/>
          </a:xfrm>
        </p:spPr>
        <p:txBody>
          <a:bodyPr>
            <a:normAutofit/>
          </a:bodyPr>
          <a:lstStyle/>
          <a:p>
            <a:r>
              <a:rPr lang="fr-CH" sz="4000" b="1" dirty="0" smtClean="0"/>
              <a:t>WDQMS </a:t>
            </a:r>
            <a:r>
              <a:rPr lang="fr-CH" sz="4000" b="1" dirty="0" err="1" smtClean="0"/>
              <a:t>functions</a:t>
            </a:r>
            <a:endParaRPr lang="en-US" b="1" dirty="0"/>
          </a:p>
        </p:txBody>
      </p:sp>
      <p:sp>
        <p:nvSpPr>
          <p:cNvPr id="7" name="Rounded Rectangle 6"/>
          <p:cNvSpPr/>
          <p:nvPr/>
        </p:nvSpPr>
        <p:spPr>
          <a:xfrm>
            <a:off x="457200" y="4978084"/>
            <a:ext cx="6083301" cy="1322685"/>
          </a:xfrm>
          <a:prstGeom prst="roundRect">
            <a:avLst/>
          </a:prstGeom>
          <a:solidFill>
            <a:srgbClr val="FFFF99"/>
          </a:solidFill>
          <a:ln w="15875">
            <a:no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ounded Rectangle 8"/>
          <p:cNvSpPr/>
          <p:nvPr/>
        </p:nvSpPr>
        <p:spPr>
          <a:xfrm>
            <a:off x="516717" y="3009573"/>
            <a:ext cx="6023783" cy="1181426"/>
          </a:xfrm>
          <a:prstGeom prst="roundRect">
            <a:avLst/>
          </a:prstGeom>
          <a:solidFill>
            <a:schemeClr val="accent3">
              <a:lumMod val="20000"/>
              <a:lumOff val="80000"/>
            </a:schemeClr>
          </a:solidFill>
          <a:ln w="9525">
            <a:solidFill>
              <a:schemeClr val="tx1">
                <a:lumMod val="65000"/>
                <a:lumOff val="35000"/>
              </a:schemeClr>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Flowchart: Process 10"/>
          <p:cNvSpPr/>
          <p:nvPr/>
        </p:nvSpPr>
        <p:spPr>
          <a:xfrm>
            <a:off x="1384301" y="5094200"/>
            <a:ext cx="4164775" cy="560239"/>
          </a:xfrm>
          <a:prstGeom prst="flowChartProcess">
            <a:avLst/>
          </a:prstGeom>
          <a:solidFill>
            <a:srgbClr val="FFCC00"/>
          </a:solidFill>
        </p:spPr>
        <p:style>
          <a:lnRef idx="1">
            <a:schemeClr val="accent1"/>
          </a:lnRef>
          <a:fillRef idx="3">
            <a:schemeClr val="accent1"/>
          </a:fillRef>
          <a:effectRef idx="2">
            <a:schemeClr val="accent1"/>
          </a:effectRef>
          <a:fontRef idx="minor">
            <a:schemeClr val="lt1"/>
          </a:fontRef>
        </p:style>
        <p:txBody>
          <a:bodyPr rtlCol="0" anchor="ctr"/>
          <a:lstStyle/>
          <a:p>
            <a:pPr algn="ctr">
              <a:lnSpc>
                <a:spcPts val="2000"/>
              </a:lnSpc>
            </a:pPr>
            <a:r>
              <a:rPr lang="fr-CH" sz="2400" dirty="0" smtClean="0">
                <a:solidFill>
                  <a:schemeClr val="bg1"/>
                </a:solidFill>
                <a:effectLst>
                  <a:outerShdw blurRad="38100" dist="38100" dir="2700000" algn="tl">
                    <a:srgbClr val="000000">
                      <a:alpha val="43137"/>
                    </a:srgbClr>
                  </a:outerShdw>
                </a:effectLst>
              </a:rPr>
              <a:t>Incident Management </a:t>
            </a:r>
            <a:r>
              <a:rPr lang="fr-CH" sz="2400" dirty="0" err="1" smtClean="0">
                <a:solidFill>
                  <a:schemeClr val="bg1"/>
                </a:solidFill>
                <a:effectLst>
                  <a:outerShdw blurRad="38100" dist="38100" dir="2700000" algn="tl">
                    <a:srgbClr val="000000">
                      <a:alpha val="43137"/>
                    </a:srgbClr>
                  </a:outerShdw>
                </a:effectLst>
              </a:rPr>
              <a:t>function</a:t>
            </a:r>
            <a:endParaRPr lang="fr-CH" sz="2400" dirty="0" smtClean="0">
              <a:solidFill>
                <a:schemeClr val="bg1"/>
              </a:solidFill>
              <a:effectLst>
                <a:outerShdw blurRad="38100" dist="38100" dir="2700000" algn="tl">
                  <a:srgbClr val="000000">
                    <a:alpha val="43137"/>
                  </a:srgbClr>
                </a:outerShdw>
              </a:effectLst>
            </a:endParaRPr>
          </a:p>
        </p:txBody>
      </p:sp>
      <p:sp>
        <p:nvSpPr>
          <p:cNvPr id="13" name="Rounded Rectangle 12"/>
          <p:cNvSpPr/>
          <p:nvPr/>
        </p:nvSpPr>
        <p:spPr>
          <a:xfrm>
            <a:off x="516717" y="1226674"/>
            <a:ext cx="6023784" cy="1084726"/>
          </a:xfrm>
          <a:prstGeom prst="roundRect">
            <a:avLst/>
          </a:prstGeom>
          <a:solidFill>
            <a:schemeClr val="accent6">
              <a:lumMod val="40000"/>
              <a:lumOff val="60000"/>
            </a:schemeClr>
          </a:solidFill>
          <a:ln w="15875">
            <a:no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Flowchart: Process 13"/>
          <p:cNvSpPr/>
          <p:nvPr/>
        </p:nvSpPr>
        <p:spPr>
          <a:xfrm>
            <a:off x="1384300" y="1376234"/>
            <a:ext cx="4164776" cy="336859"/>
          </a:xfrm>
          <a:prstGeom prst="flowChartProcess">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t>Monitoring Function</a:t>
            </a:r>
            <a:endParaRPr lang="en-GB" sz="2400" dirty="0"/>
          </a:p>
        </p:txBody>
      </p:sp>
      <p:sp>
        <p:nvSpPr>
          <p:cNvPr id="15" name="Flowchart: Process 14"/>
          <p:cNvSpPr/>
          <p:nvPr/>
        </p:nvSpPr>
        <p:spPr>
          <a:xfrm>
            <a:off x="1384300" y="3127226"/>
            <a:ext cx="4737099" cy="341570"/>
          </a:xfrm>
          <a:prstGeom prst="flowChartProcess">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t>Evaluation and Reporting Function</a:t>
            </a:r>
            <a:endParaRPr lang="en-GB" sz="2400" dirty="0"/>
          </a:p>
        </p:txBody>
      </p:sp>
      <p:sp>
        <p:nvSpPr>
          <p:cNvPr id="23" name="Down Arrow 22"/>
          <p:cNvSpPr/>
          <p:nvPr/>
        </p:nvSpPr>
        <p:spPr>
          <a:xfrm>
            <a:off x="3263900" y="2311400"/>
            <a:ext cx="596488" cy="635000"/>
          </a:xfrm>
          <a:prstGeom prst="downArrow">
            <a:avLst/>
          </a:prstGeom>
          <a:solidFill>
            <a:schemeClr val="bg2">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Down Arrow 24"/>
          <p:cNvSpPr/>
          <p:nvPr/>
        </p:nvSpPr>
        <p:spPr>
          <a:xfrm>
            <a:off x="3263900" y="4190999"/>
            <a:ext cx="603249" cy="787085"/>
          </a:xfrm>
          <a:prstGeom prst="downArrow">
            <a:avLst/>
          </a:prstGeom>
          <a:solidFill>
            <a:schemeClr val="bg2">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p:cNvSpPr/>
          <p:nvPr/>
        </p:nvSpPr>
        <p:spPr>
          <a:xfrm>
            <a:off x="7029450" y="1291611"/>
            <a:ext cx="1847850" cy="842963"/>
          </a:xfrm>
          <a:prstGeom prst="rect">
            <a:avLst/>
          </a:prstGeom>
          <a:solidFill>
            <a:schemeClr val="accent6">
              <a:lumMod val="40000"/>
              <a:lumOff val="60000"/>
            </a:schemeClr>
          </a:solidFill>
          <a:ln w="15875">
            <a:no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AU" dirty="0" smtClean="0">
                <a:solidFill>
                  <a:schemeClr val="tx1"/>
                </a:solidFill>
              </a:rPr>
              <a:t>NWP </a:t>
            </a:r>
            <a:r>
              <a:rPr lang="en-AU" dirty="0" err="1" smtClean="0">
                <a:solidFill>
                  <a:schemeClr val="tx1"/>
                </a:solidFill>
              </a:rPr>
              <a:t>center</a:t>
            </a:r>
            <a:r>
              <a:rPr lang="en-AU" dirty="0" smtClean="0">
                <a:solidFill>
                  <a:schemeClr val="tx1"/>
                </a:solidFill>
              </a:rPr>
              <a:t>, Global / regional data </a:t>
            </a:r>
            <a:r>
              <a:rPr lang="en-AU" dirty="0" err="1" smtClean="0">
                <a:solidFill>
                  <a:schemeClr val="tx1"/>
                </a:solidFill>
              </a:rPr>
              <a:t>center</a:t>
            </a:r>
            <a:endParaRPr lang="en-AU" dirty="0">
              <a:solidFill>
                <a:schemeClr val="tx1"/>
              </a:solidFill>
            </a:endParaRPr>
          </a:p>
        </p:txBody>
      </p:sp>
      <p:sp>
        <p:nvSpPr>
          <p:cNvPr id="28" name="Rectangle 27"/>
          <p:cNvSpPr/>
          <p:nvPr/>
        </p:nvSpPr>
        <p:spPr>
          <a:xfrm>
            <a:off x="7029450" y="3009574"/>
            <a:ext cx="1847850" cy="1181426"/>
          </a:xfrm>
          <a:prstGeom prst="rect">
            <a:avLst/>
          </a:prstGeom>
          <a:solidFill>
            <a:schemeClr val="accent3">
              <a:lumMod val="20000"/>
              <a:lumOff val="80000"/>
            </a:schemeClr>
          </a:solidFill>
          <a:ln w="9525">
            <a:solidFill>
              <a:schemeClr val="tx1">
                <a:lumMod val="65000"/>
                <a:lumOff val="35000"/>
              </a:schemeClr>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AU" dirty="0" smtClean="0">
                <a:solidFill>
                  <a:schemeClr val="tx1"/>
                </a:solidFill>
              </a:rPr>
              <a:t>Regional WIGOS </a:t>
            </a:r>
            <a:r>
              <a:rPr lang="en-AU" dirty="0" err="1" smtClean="0">
                <a:solidFill>
                  <a:schemeClr val="tx1"/>
                </a:solidFill>
              </a:rPr>
              <a:t>center</a:t>
            </a:r>
            <a:r>
              <a:rPr lang="en-AU" dirty="0" smtClean="0">
                <a:solidFill>
                  <a:schemeClr val="tx1"/>
                </a:solidFill>
              </a:rPr>
              <a:t> </a:t>
            </a:r>
            <a:r>
              <a:rPr lang="en-US" dirty="0">
                <a:solidFill>
                  <a:schemeClr val="tx1"/>
                </a:solidFill>
              </a:rPr>
              <a:t>or </a:t>
            </a:r>
            <a:r>
              <a:rPr lang="en-US" dirty="0" smtClean="0">
                <a:solidFill>
                  <a:schemeClr val="tx1"/>
                </a:solidFill>
              </a:rPr>
              <a:t>(</a:t>
            </a:r>
            <a:r>
              <a:rPr lang="en-US" dirty="0">
                <a:solidFill>
                  <a:schemeClr val="tx1"/>
                </a:solidFill>
              </a:rPr>
              <a:t>sub)Component </a:t>
            </a:r>
            <a:r>
              <a:rPr lang="en-US" dirty="0" err="1">
                <a:solidFill>
                  <a:schemeClr val="tx1"/>
                </a:solidFill>
              </a:rPr>
              <a:t>Centres</a:t>
            </a:r>
            <a:r>
              <a:rPr lang="en-US" dirty="0">
                <a:solidFill>
                  <a:schemeClr val="tx1"/>
                </a:solidFill>
              </a:rPr>
              <a:t> </a:t>
            </a:r>
            <a:endParaRPr lang="en-AU" dirty="0">
              <a:solidFill>
                <a:schemeClr val="tx1"/>
              </a:solidFill>
            </a:endParaRPr>
          </a:p>
        </p:txBody>
      </p:sp>
      <p:sp>
        <p:nvSpPr>
          <p:cNvPr id="29" name="Rectangle 28"/>
          <p:cNvSpPr/>
          <p:nvPr/>
        </p:nvSpPr>
        <p:spPr>
          <a:xfrm>
            <a:off x="7029450" y="5094200"/>
            <a:ext cx="1847850" cy="842963"/>
          </a:xfrm>
          <a:prstGeom prst="rect">
            <a:avLst/>
          </a:prstGeom>
          <a:solidFill>
            <a:srgbClr val="FFFF99"/>
          </a:solidFill>
          <a:ln w="15875">
            <a:no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r>
              <a:rPr lang="en-AU" dirty="0">
                <a:solidFill>
                  <a:schemeClr val="tx1"/>
                </a:solidFill>
              </a:rPr>
              <a:t>Regional WIGOS </a:t>
            </a:r>
            <a:r>
              <a:rPr lang="en-AU" dirty="0" err="1">
                <a:solidFill>
                  <a:schemeClr val="tx1"/>
                </a:solidFill>
              </a:rPr>
              <a:t>center</a:t>
            </a:r>
            <a:endParaRPr lang="en-AU" dirty="0">
              <a:solidFill>
                <a:schemeClr val="tx1"/>
              </a:solidFill>
            </a:endParaRPr>
          </a:p>
        </p:txBody>
      </p:sp>
      <p:sp>
        <p:nvSpPr>
          <p:cNvPr id="30" name="TextBox 29"/>
          <p:cNvSpPr txBox="1"/>
          <p:nvPr/>
        </p:nvSpPr>
        <p:spPr>
          <a:xfrm>
            <a:off x="1384300" y="1769037"/>
            <a:ext cx="4838700" cy="369332"/>
          </a:xfrm>
          <a:prstGeom prst="rect">
            <a:avLst/>
          </a:prstGeom>
          <a:noFill/>
        </p:spPr>
        <p:txBody>
          <a:bodyPr wrap="square" rtlCol="0">
            <a:spAutoFit/>
          </a:bodyPr>
          <a:lstStyle/>
          <a:p>
            <a:r>
              <a:rPr lang="fr-CH" dirty="0" err="1" smtClean="0"/>
              <a:t>Automatic</a:t>
            </a:r>
            <a:r>
              <a:rPr lang="fr-CH" dirty="0" smtClean="0"/>
              <a:t> reports, </a:t>
            </a:r>
            <a:r>
              <a:rPr lang="fr-CH" dirty="0" err="1" smtClean="0"/>
              <a:t>continous</a:t>
            </a:r>
            <a:r>
              <a:rPr lang="fr-CH" dirty="0" smtClean="0"/>
              <a:t> </a:t>
            </a:r>
            <a:r>
              <a:rPr lang="fr-CH" dirty="0" err="1" smtClean="0"/>
              <a:t>activity</a:t>
            </a:r>
            <a:endParaRPr lang="en-US" dirty="0"/>
          </a:p>
        </p:txBody>
      </p:sp>
      <p:sp>
        <p:nvSpPr>
          <p:cNvPr id="31" name="Title 4"/>
          <p:cNvSpPr txBox="1">
            <a:spLocks/>
          </p:cNvSpPr>
          <p:nvPr/>
        </p:nvSpPr>
        <p:spPr>
          <a:xfrm>
            <a:off x="7029450" y="286249"/>
            <a:ext cx="1847850" cy="75297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fr-CH" sz="4000" b="1" dirty="0" err="1" smtClean="0"/>
              <a:t>Who</a:t>
            </a:r>
            <a:r>
              <a:rPr lang="fr-CH" sz="4000" b="1" dirty="0" smtClean="0"/>
              <a:t>?</a:t>
            </a:r>
            <a:endParaRPr lang="en-US" b="1" dirty="0"/>
          </a:p>
        </p:txBody>
      </p:sp>
      <p:sp>
        <p:nvSpPr>
          <p:cNvPr id="32" name="TextBox 31"/>
          <p:cNvSpPr txBox="1"/>
          <p:nvPr/>
        </p:nvSpPr>
        <p:spPr>
          <a:xfrm>
            <a:off x="1384301" y="3592926"/>
            <a:ext cx="4838700" cy="646331"/>
          </a:xfrm>
          <a:prstGeom prst="rect">
            <a:avLst/>
          </a:prstGeom>
          <a:noFill/>
        </p:spPr>
        <p:txBody>
          <a:bodyPr wrap="square" rtlCol="0">
            <a:spAutoFit/>
          </a:bodyPr>
          <a:lstStyle/>
          <a:p>
            <a:pPr algn="ctr"/>
            <a:r>
              <a:rPr lang="en-AU" dirty="0"/>
              <a:t>Manual, </a:t>
            </a:r>
            <a:r>
              <a:rPr lang="en-AU" dirty="0" smtClean="0"/>
              <a:t>ad-hoc activity, include context, decision making</a:t>
            </a:r>
            <a:endParaRPr lang="en-AU" dirty="0"/>
          </a:p>
        </p:txBody>
      </p:sp>
      <p:sp>
        <p:nvSpPr>
          <p:cNvPr id="33" name="TextBox 32"/>
          <p:cNvSpPr txBox="1"/>
          <p:nvPr/>
        </p:nvSpPr>
        <p:spPr>
          <a:xfrm>
            <a:off x="1282699" y="5654439"/>
            <a:ext cx="4838700" cy="646331"/>
          </a:xfrm>
          <a:prstGeom prst="rect">
            <a:avLst/>
          </a:prstGeom>
          <a:noFill/>
        </p:spPr>
        <p:txBody>
          <a:bodyPr wrap="square" rtlCol="0">
            <a:spAutoFit/>
          </a:bodyPr>
          <a:lstStyle/>
          <a:p>
            <a:pPr algn="ctr"/>
            <a:r>
              <a:rPr lang="en-AU" dirty="0" smtClean="0"/>
              <a:t>Manual, contact responsible person, manage incidents</a:t>
            </a:r>
            <a:endParaRPr lang="en-AU" dirty="0"/>
          </a:p>
        </p:txBody>
      </p:sp>
    </p:spTree>
    <p:extLst>
      <p:ext uri="{BB962C8B-B14F-4D97-AF65-F5344CB8AC3E}">
        <p14:creationId xmlns:p14="http://schemas.microsoft.com/office/powerpoint/2010/main" val="34569806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752973"/>
          </a:xfrm>
        </p:spPr>
        <p:txBody>
          <a:bodyPr>
            <a:normAutofit/>
          </a:bodyPr>
          <a:lstStyle/>
          <a:p>
            <a:r>
              <a:rPr lang="fr-CH" sz="4000" b="1" dirty="0" smtClean="0"/>
              <a:t>WDQMS </a:t>
            </a:r>
            <a:r>
              <a:rPr lang="fr-CH" sz="4000" b="1" dirty="0" err="1" smtClean="0"/>
              <a:t>functions</a:t>
            </a:r>
            <a:r>
              <a:rPr lang="fr-CH" sz="4000" b="1" dirty="0" smtClean="0"/>
              <a:t> </a:t>
            </a:r>
            <a:r>
              <a:rPr lang="fr-CH" sz="4000" b="1" dirty="0" err="1" smtClean="0"/>
              <a:t>detail</a:t>
            </a:r>
            <a:endParaRPr lang="en-US" b="1" dirty="0"/>
          </a:p>
        </p:txBody>
      </p:sp>
      <p:sp>
        <p:nvSpPr>
          <p:cNvPr id="2" name="Content Placeholder 1"/>
          <p:cNvSpPr>
            <a:spLocks noGrp="1"/>
          </p:cNvSpPr>
          <p:nvPr>
            <p:ph idx="1"/>
          </p:nvPr>
        </p:nvSpPr>
        <p:spPr>
          <a:xfrm>
            <a:off x="339634" y="1027611"/>
            <a:ext cx="8656320" cy="5098553"/>
          </a:xfrm>
        </p:spPr>
        <p:txBody>
          <a:bodyPr>
            <a:noAutofit/>
          </a:bodyPr>
          <a:lstStyle/>
          <a:p>
            <a:pPr marL="0" indent="0">
              <a:buNone/>
            </a:pPr>
            <a:r>
              <a:rPr lang="es-ES_tradnl" sz="1600" b="1" dirty="0"/>
              <a:t>WIGOS </a:t>
            </a:r>
            <a:r>
              <a:rPr lang="es-ES_tradnl" sz="1600" b="1" dirty="0" err="1"/>
              <a:t>Quality</a:t>
            </a:r>
            <a:r>
              <a:rPr lang="es-ES_tradnl" sz="1600" b="1" dirty="0"/>
              <a:t> </a:t>
            </a:r>
            <a:r>
              <a:rPr lang="es-ES_tradnl" sz="1600" b="1" dirty="0" err="1"/>
              <a:t>Monitoring</a:t>
            </a:r>
            <a:r>
              <a:rPr lang="es-ES_tradnl" sz="1600" b="1" dirty="0"/>
              <a:t> </a:t>
            </a:r>
            <a:r>
              <a:rPr lang="es-ES_tradnl" sz="1600" b="1" dirty="0" err="1"/>
              <a:t>Function</a:t>
            </a:r>
            <a:r>
              <a:rPr lang="es-ES_tradnl" sz="1600" dirty="0"/>
              <a:t>: </a:t>
            </a:r>
          </a:p>
          <a:p>
            <a:pPr marL="182563" indent="-182563">
              <a:spcBef>
                <a:spcPts val="0"/>
              </a:spcBef>
            </a:pPr>
            <a:r>
              <a:rPr lang="en-US" sz="1400" dirty="0" smtClean="0">
                <a:solidFill>
                  <a:srgbClr val="00B050"/>
                </a:solidFill>
              </a:rPr>
              <a:t>Either in near real time or in non real time:</a:t>
            </a:r>
          </a:p>
          <a:p>
            <a:pPr marL="444500" lvl="1" indent="-182563">
              <a:spcBef>
                <a:spcPts val="0"/>
              </a:spcBef>
            </a:pPr>
            <a:r>
              <a:rPr lang="en-US" sz="1200" dirty="0" smtClean="0">
                <a:solidFill>
                  <a:srgbClr val="00B050"/>
                </a:solidFill>
              </a:rPr>
              <a:t>Automatically generates </a:t>
            </a:r>
            <a:r>
              <a:rPr lang="en-US" sz="1200" dirty="0">
                <a:solidFill>
                  <a:srgbClr val="00B050"/>
                </a:solidFill>
              </a:rPr>
              <a:t>monitoring </a:t>
            </a:r>
            <a:r>
              <a:rPr lang="en-US" sz="1200" dirty="0" smtClean="0">
                <a:solidFill>
                  <a:srgbClr val="00B050"/>
                </a:solidFill>
              </a:rPr>
              <a:t>outputs (for the globe or for a region) </a:t>
            </a:r>
            <a:r>
              <a:rPr lang="en-US" sz="1200" dirty="0">
                <a:solidFill>
                  <a:srgbClr val="00B050"/>
                </a:solidFill>
              </a:rPr>
              <a:t>, </a:t>
            </a:r>
            <a:r>
              <a:rPr lang="en-US" sz="1200" dirty="0" smtClean="0">
                <a:solidFill>
                  <a:srgbClr val="00B050"/>
                </a:solidFill>
              </a:rPr>
              <a:t>e.g. </a:t>
            </a:r>
            <a:r>
              <a:rPr lang="en-US" sz="1200" dirty="0">
                <a:solidFill>
                  <a:srgbClr val="00B050"/>
                </a:solidFill>
              </a:rPr>
              <a:t>as </a:t>
            </a:r>
            <a:r>
              <a:rPr lang="en-US" sz="1200" dirty="0" smtClean="0">
                <a:solidFill>
                  <a:srgbClr val="00B050"/>
                </a:solidFill>
              </a:rPr>
              <a:t>by-product </a:t>
            </a:r>
            <a:r>
              <a:rPr lang="en-US" sz="1200" dirty="0">
                <a:solidFill>
                  <a:srgbClr val="00B050"/>
                </a:solidFill>
              </a:rPr>
              <a:t>of </a:t>
            </a:r>
            <a:r>
              <a:rPr lang="en-US" sz="1200" dirty="0" smtClean="0">
                <a:solidFill>
                  <a:srgbClr val="00B050"/>
                </a:solidFill>
              </a:rPr>
              <a:t>NWP data </a:t>
            </a:r>
            <a:r>
              <a:rPr lang="en-US" sz="1200" dirty="0">
                <a:solidFill>
                  <a:srgbClr val="00B050"/>
                </a:solidFill>
              </a:rPr>
              <a:t>assimilation </a:t>
            </a:r>
            <a:r>
              <a:rPr lang="en-US" sz="1200" dirty="0" smtClean="0">
                <a:solidFill>
                  <a:srgbClr val="00B050"/>
                </a:solidFill>
              </a:rPr>
              <a:t>process;</a:t>
            </a:r>
          </a:p>
          <a:p>
            <a:pPr marL="444500" lvl="1" indent="-182563">
              <a:spcBef>
                <a:spcPts val="0"/>
              </a:spcBef>
            </a:pPr>
            <a:r>
              <a:rPr lang="en-US" sz="1200" dirty="0">
                <a:solidFill>
                  <a:srgbClr val="00B050"/>
                </a:solidFill>
              </a:rPr>
              <a:t>The frequency, content and format of the monitoring reports depend on the observing system/</a:t>
            </a:r>
            <a:r>
              <a:rPr lang="en-US" sz="1200" dirty="0" err="1">
                <a:solidFill>
                  <a:srgbClr val="00B050"/>
                </a:solidFill>
              </a:rPr>
              <a:t>programme</a:t>
            </a:r>
            <a:r>
              <a:rPr lang="en-US" sz="1200" dirty="0">
                <a:solidFill>
                  <a:srgbClr val="00B050"/>
                </a:solidFill>
              </a:rPr>
              <a:t>;</a:t>
            </a:r>
          </a:p>
          <a:p>
            <a:pPr marL="444500" lvl="1" indent="-182563">
              <a:spcBef>
                <a:spcPts val="0"/>
              </a:spcBef>
            </a:pPr>
            <a:r>
              <a:rPr lang="en-US" sz="1200" dirty="0" smtClean="0">
                <a:solidFill>
                  <a:srgbClr val="00B050"/>
                </a:solidFill>
              </a:rPr>
              <a:t>Monitoring reports contain results by observing system and by variable;</a:t>
            </a:r>
          </a:p>
          <a:p>
            <a:pPr marL="0" indent="0">
              <a:buNone/>
            </a:pPr>
            <a:r>
              <a:rPr lang="en-US" sz="1600" b="1" dirty="0" smtClean="0"/>
              <a:t>WIGOS </a:t>
            </a:r>
            <a:r>
              <a:rPr lang="en-US" sz="1600" b="1" dirty="0"/>
              <a:t>Evaluation (and reporting) Function</a:t>
            </a:r>
            <a:r>
              <a:rPr lang="en-US" sz="1600" dirty="0"/>
              <a:t>: </a:t>
            </a:r>
          </a:p>
          <a:p>
            <a:pPr marL="182563" indent="-182563">
              <a:spcBef>
                <a:spcPts val="0"/>
              </a:spcBef>
            </a:pPr>
            <a:r>
              <a:rPr lang="en-US" sz="1400" dirty="0" smtClean="0">
                <a:solidFill>
                  <a:srgbClr val="0070C0"/>
                </a:solidFill>
              </a:rPr>
              <a:t>It takes the Quality Monitoring reports, from one or more contributing </a:t>
            </a:r>
            <a:r>
              <a:rPr lang="en-US" sz="1400" dirty="0" err="1" smtClean="0">
                <a:solidFill>
                  <a:srgbClr val="0070C0"/>
                </a:solidFill>
              </a:rPr>
              <a:t>centres</a:t>
            </a:r>
            <a:r>
              <a:rPr lang="en-US" sz="1400" dirty="0" smtClean="0">
                <a:solidFill>
                  <a:srgbClr val="0070C0"/>
                </a:solidFill>
              </a:rPr>
              <a:t>,</a:t>
            </a:r>
          </a:p>
          <a:p>
            <a:pPr marL="182563" indent="-182563">
              <a:spcBef>
                <a:spcPts val="0"/>
              </a:spcBef>
            </a:pPr>
            <a:r>
              <a:rPr lang="en-US" sz="1400" dirty="0" smtClean="0">
                <a:solidFill>
                  <a:srgbClr val="0070C0"/>
                </a:solidFill>
              </a:rPr>
              <a:t>Extracts the baseline information from OSCAR/Surface and </a:t>
            </a:r>
            <a:r>
              <a:rPr lang="en-US" sz="1400" dirty="0">
                <a:solidFill>
                  <a:srgbClr val="0070C0"/>
                </a:solidFill>
              </a:rPr>
              <a:t>OSCAR/Space</a:t>
            </a:r>
            <a:r>
              <a:rPr lang="en-US" sz="1400" dirty="0" smtClean="0">
                <a:solidFill>
                  <a:srgbClr val="0070C0"/>
                </a:solidFill>
              </a:rPr>
              <a:t>? on schedules of international exchange;</a:t>
            </a:r>
          </a:p>
          <a:p>
            <a:pPr marL="182563" indent="-182563">
              <a:spcBef>
                <a:spcPts val="0"/>
              </a:spcBef>
            </a:pPr>
            <a:r>
              <a:rPr lang="en-US" sz="1400" dirty="0" smtClean="0">
                <a:solidFill>
                  <a:srgbClr val="0070C0"/>
                </a:solidFill>
              </a:rPr>
              <a:t>Generates routine performance “reports” for:</a:t>
            </a:r>
          </a:p>
          <a:p>
            <a:pPr marL="582613" lvl="1" indent="-182563">
              <a:spcBef>
                <a:spcPts val="0"/>
              </a:spcBef>
            </a:pPr>
            <a:r>
              <a:rPr lang="en-US" sz="1200" dirty="0" smtClean="0">
                <a:solidFill>
                  <a:srgbClr val="0070C0"/>
                </a:solidFill>
              </a:rPr>
              <a:t>near real time or non real time data </a:t>
            </a:r>
            <a:r>
              <a:rPr lang="en-US" sz="1200" dirty="0">
                <a:solidFill>
                  <a:srgbClr val="0070C0"/>
                </a:solidFill>
              </a:rPr>
              <a:t>availability against the </a:t>
            </a:r>
            <a:r>
              <a:rPr lang="en-US" sz="1200" dirty="0" smtClean="0">
                <a:solidFill>
                  <a:srgbClr val="0070C0"/>
                </a:solidFill>
              </a:rPr>
              <a:t>baseline or specific </a:t>
            </a:r>
            <a:r>
              <a:rPr lang="en-US" sz="1200" dirty="0">
                <a:solidFill>
                  <a:srgbClr val="0070C0"/>
                </a:solidFill>
              </a:rPr>
              <a:t>targets </a:t>
            </a:r>
            <a:r>
              <a:rPr lang="en-US" sz="1200" dirty="0" smtClean="0">
                <a:solidFill>
                  <a:srgbClr val="0070C0"/>
                </a:solidFill>
              </a:rPr>
              <a:t>for </a:t>
            </a:r>
            <a:r>
              <a:rPr lang="en-US" sz="1200" dirty="0">
                <a:solidFill>
                  <a:srgbClr val="0070C0"/>
                </a:solidFill>
              </a:rPr>
              <a:t>each observing </a:t>
            </a:r>
            <a:r>
              <a:rPr lang="en-US" sz="1200" dirty="0" smtClean="0">
                <a:solidFill>
                  <a:srgbClr val="0070C0"/>
                </a:solidFill>
              </a:rPr>
              <a:t>system;</a:t>
            </a:r>
            <a:endParaRPr lang="en-US" sz="1200" dirty="0">
              <a:solidFill>
                <a:srgbClr val="0070C0"/>
              </a:solidFill>
            </a:endParaRPr>
          </a:p>
          <a:p>
            <a:pPr marL="582613" lvl="1" indent="-182563">
              <a:spcBef>
                <a:spcPts val="0"/>
              </a:spcBef>
            </a:pPr>
            <a:r>
              <a:rPr lang="en-US" sz="1200" dirty="0" smtClean="0">
                <a:solidFill>
                  <a:srgbClr val="0070C0"/>
                </a:solidFill>
              </a:rPr>
              <a:t>near </a:t>
            </a:r>
            <a:r>
              <a:rPr lang="en-US" sz="1200" dirty="0">
                <a:solidFill>
                  <a:srgbClr val="0070C0"/>
                </a:solidFill>
              </a:rPr>
              <a:t>real time </a:t>
            </a:r>
            <a:r>
              <a:rPr lang="en-US" sz="1200" dirty="0" smtClean="0">
                <a:solidFill>
                  <a:srgbClr val="0070C0"/>
                </a:solidFill>
              </a:rPr>
              <a:t>or </a:t>
            </a:r>
            <a:r>
              <a:rPr lang="en-US" sz="1200" dirty="0">
                <a:solidFill>
                  <a:srgbClr val="0070C0"/>
                </a:solidFill>
              </a:rPr>
              <a:t>non real time </a:t>
            </a:r>
            <a:r>
              <a:rPr lang="en-US" sz="1200" dirty="0" smtClean="0">
                <a:solidFill>
                  <a:srgbClr val="0070C0"/>
                </a:solidFill>
              </a:rPr>
              <a:t>data quality against references or </a:t>
            </a:r>
            <a:r>
              <a:rPr lang="en-US" sz="1200" dirty="0">
                <a:solidFill>
                  <a:srgbClr val="0070C0"/>
                </a:solidFill>
              </a:rPr>
              <a:t>specific targets </a:t>
            </a:r>
            <a:r>
              <a:rPr lang="en-US" sz="1200" dirty="0" smtClean="0">
                <a:solidFill>
                  <a:srgbClr val="0070C0"/>
                </a:solidFill>
              </a:rPr>
              <a:t>for </a:t>
            </a:r>
            <a:r>
              <a:rPr lang="en-US" sz="1200" dirty="0">
                <a:solidFill>
                  <a:srgbClr val="0070C0"/>
                </a:solidFill>
              </a:rPr>
              <a:t>each observing </a:t>
            </a:r>
            <a:r>
              <a:rPr lang="en-US" sz="1200" dirty="0" smtClean="0">
                <a:solidFill>
                  <a:srgbClr val="0070C0"/>
                </a:solidFill>
              </a:rPr>
              <a:t>system;</a:t>
            </a:r>
            <a:endParaRPr lang="en-US" sz="1200" dirty="0">
              <a:solidFill>
                <a:srgbClr val="0070C0"/>
              </a:solidFill>
            </a:endParaRPr>
          </a:p>
          <a:p>
            <a:pPr marL="582613" lvl="1" indent="-182563">
              <a:spcBef>
                <a:spcPts val="0"/>
              </a:spcBef>
            </a:pPr>
            <a:r>
              <a:rPr lang="en-US" sz="1200" dirty="0" smtClean="0">
                <a:solidFill>
                  <a:srgbClr val="0070C0"/>
                </a:solidFill>
              </a:rPr>
              <a:t>non </a:t>
            </a:r>
            <a:r>
              <a:rPr lang="en-US" sz="1200" dirty="0">
                <a:solidFill>
                  <a:srgbClr val="0070C0"/>
                </a:solidFill>
              </a:rPr>
              <a:t>real time </a:t>
            </a:r>
            <a:r>
              <a:rPr lang="en-US" sz="1200" dirty="0" smtClean="0">
                <a:solidFill>
                  <a:srgbClr val="0070C0"/>
                </a:solidFill>
              </a:rPr>
              <a:t>trends </a:t>
            </a:r>
            <a:r>
              <a:rPr lang="en-US" sz="1200" dirty="0">
                <a:solidFill>
                  <a:srgbClr val="0070C0"/>
                </a:solidFill>
              </a:rPr>
              <a:t>in network performance over a subtle period (for GOS elements monthly rolling averages are proposed</a:t>
            </a:r>
            <a:r>
              <a:rPr lang="en-US" sz="1200" dirty="0" smtClean="0">
                <a:solidFill>
                  <a:srgbClr val="0070C0"/>
                </a:solidFill>
              </a:rPr>
              <a:t>).</a:t>
            </a:r>
          </a:p>
          <a:p>
            <a:pPr marL="182563" indent="-182563">
              <a:spcBef>
                <a:spcPts val="0"/>
              </a:spcBef>
            </a:pPr>
            <a:r>
              <a:rPr lang="en-US" sz="1400" dirty="0">
                <a:solidFill>
                  <a:srgbClr val="7030A0"/>
                </a:solidFill>
              </a:rPr>
              <a:t>Additionally </a:t>
            </a:r>
            <a:r>
              <a:rPr lang="en-US" sz="1400" dirty="0" smtClean="0">
                <a:solidFill>
                  <a:srgbClr val="7030A0"/>
                </a:solidFill>
              </a:rPr>
              <a:t>it takes </a:t>
            </a:r>
            <a:r>
              <a:rPr lang="en-US" sz="1400" dirty="0">
                <a:solidFill>
                  <a:srgbClr val="7030A0"/>
                </a:solidFill>
              </a:rPr>
              <a:t>Quality Monitoring Reports, that include issues identified with the base observational data, OSCAR status information, Quality Monitoring Contributing Centre features and other contextual information (such as geo-political, environmental, expectation of typical performance &amp; exceptional circumstance) to determine if the observational issues raised justify the issue being formally raised as an Incident with the observational data provider, usually but not exclusively a NMHS. </a:t>
            </a:r>
            <a:endParaRPr lang="en-US" sz="1400" dirty="0" smtClean="0">
              <a:solidFill>
                <a:srgbClr val="7030A0"/>
              </a:solidFill>
            </a:endParaRPr>
          </a:p>
          <a:p>
            <a:pPr marL="0" indent="0">
              <a:buNone/>
            </a:pPr>
            <a:r>
              <a:rPr lang="es-ES_tradnl" sz="1600" b="1" dirty="0"/>
              <a:t>WIGOS </a:t>
            </a:r>
            <a:r>
              <a:rPr lang="es-ES_tradnl" sz="1600" b="1" dirty="0" err="1"/>
              <a:t>Incident</a:t>
            </a:r>
            <a:r>
              <a:rPr lang="es-ES_tradnl" sz="1600" b="1" dirty="0"/>
              <a:t> Management </a:t>
            </a:r>
            <a:r>
              <a:rPr lang="es-ES_tradnl" sz="1600" b="1" dirty="0" err="1"/>
              <a:t>Function</a:t>
            </a:r>
            <a:r>
              <a:rPr lang="es-ES_tradnl" sz="1600" b="1" dirty="0"/>
              <a:t>: </a:t>
            </a:r>
          </a:p>
          <a:p>
            <a:pPr marL="182563" indent="-182563"/>
            <a:r>
              <a:rPr lang="en-US" sz="1400" dirty="0"/>
              <a:t>If the issues considered by the Evaluation function merit being raised as Incidents, this will be undertaken by the Incident Management Function. </a:t>
            </a:r>
            <a:r>
              <a:rPr lang="en-US" sz="1400" dirty="0" smtClean="0"/>
              <a:t>Key </a:t>
            </a:r>
            <a:r>
              <a:rPr lang="en-US" sz="1400" dirty="0"/>
              <a:t>to the success of the Incident Management Function will be the clear communication of the Incident with the supplier, but also the users of the data to ensure they take suitable precautions with the source. </a:t>
            </a:r>
            <a:endParaRPr lang="es-ES_tradnl" sz="1400" dirty="0"/>
          </a:p>
        </p:txBody>
      </p:sp>
    </p:spTree>
    <p:extLst>
      <p:ext uri="{BB962C8B-B14F-4D97-AF65-F5344CB8AC3E}">
        <p14:creationId xmlns:p14="http://schemas.microsoft.com/office/powerpoint/2010/main" val="17066261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9"/>
            <a:ext cx="8229600" cy="796516"/>
          </a:xfrm>
        </p:spPr>
        <p:txBody>
          <a:bodyPr>
            <a:normAutofit fontScale="90000"/>
          </a:bodyPr>
          <a:lstStyle/>
          <a:p>
            <a:r>
              <a:rPr lang="es-ES_tradnl" dirty="0" smtClean="0"/>
              <a:t>Data </a:t>
            </a:r>
            <a:r>
              <a:rPr lang="es-ES_tradnl" dirty="0" err="1" smtClean="0"/>
              <a:t>availability</a:t>
            </a:r>
            <a:r>
              <a:rPr lang="es-ES_tradnl" sz="3300" dirty="0" smtClean="0"/>
              <a:t> (GOS </a:t>
            </a:r>
            <a:r>
              <a:rPr lang="es-ES_tradnl" sz="3300" dirty="0" err="1" smtClean="0"/>
              <a:t>upper</a:t>
            </a:r>
            <a:r>
              <a:rPr lang="es-ES_tradnl" sz="3300" dirty="0" smtClean="0"/>
              <a:t>-air </a:t>
            </a:r>
            <a:r>
              <a:rPr lang="es-ES_tradnl" sz="3300" dirty="0" err="1" smtClean="0"/>
              <a:t>land</a:t>
            </a:r>
            <a:r>
              <a:rPr lang="es-ES_tradnl" sz="3300" dirty="0" smtClean="0"/>
              <a:t> </a:t>
            </a:r>
            <a:r>
              <a:rPr lang="es-ES_tradnl" sz="3300" dirty="0" err="1" smtClean="0"/>
              <a:t>stations</a:t>
            </a:r>
            <a:r>
              <a:rPr lang="es-ES_tradnl" sz="3300" dirty="0" smtClean="0"/>
              <a:t>)</a:t>
            </a:r>
            <a:endParaRPr lang="es-ES_tradnl" sz="33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06756503"/>
              </p:ext>
            </p:extLst>
          </p:nvPr>
        </p:nvGraphicFramePr>
        <p:xfrm>
          <a:off x="378819" y="354814"/>
          <a:ext cx="8229600" cy="3337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Diagram 7"/>
          <p:cNvGraphicFramePr/>
          <p:nvPr>
            <p:extLst>
              <p:ext uri="{D42A27DB-BD31-4B8C-83A1-F6EECF244321}">
                <p14:modId xmlns:p14="http://schemas.microsoft.com/office/powerpoint/2010/main" val="2565823262"/>
              </p:ext>
            </p:extLst>
          </p:nvPr>
        </p:nvGraphicFramePr>
        <p:xfrm>
          <a:off x="378819" y="3962400"/>
          <a:ext cx="8220891" cy="87953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Content Placeholder 1"/>
          <p:cNvSpPr txBox="1">
            <a:spLocks/>
          </p:cNvSpPr>
          <p:nvPr/>
        </p:nvSpPr>
        <p:spPr>
          <a:xfrm>
            <a:off x="339634" y="4911631"/>
            <a:ext cx="8656320" cy="115357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s-ES_tradnl" sz="1600" b="1" dirty="0" err="1" smtClean="0"/>
              <a:t>Issues</a:t>
            </a:r>
            <a:r>
              <a:rPr lang="es-ES_tradnl" sz="1600" dirty="0" smtClean="0"/>
              <a:t>:</a:t>
            </a:r>
          </a:p>
          <a:p>
            <a:pPr marL="0" indent="0">
              <a:buFont typeface="Arial"/>
              <a:buNone/>
            </a:pPr>
            <a:r>
              <a:rPr lang="es-ES_tradnl" sz="1600" dirty="0"/>
              <a:t> </a:t>
            </a:r>
            <a:r>
              <a:rPr lang="es-ES_tradnl" sz="1600" dirty="0" smtClean="0"/>
              <a:t>- </a:t>
            </a:r>
            <a:r>
              <a:rPr lang="es-ES_tradnl" sz="1600" dirty="0" err="1" smtClean="0"/>
              <a:t>definitions</a:t>
            </a:r>
            <a:r>
              <a:rPr lang="es-ES_tradnl" sz="1600" dirty="0" smtClean="0"/>
              <a:t> of “</a:t>
            </a:r>
            <a:r>
              <a:rPr lang="es-ES_tradnl" sz="1600" dirty="0" err="1" smtClean="0"/>
              <a:t>monitoring</a:t>
            </a:r>
            <a:r>
              <a:rPr lang="es-ES_tradnl" sz="1600" dirty="0" smtClean="0"/>
              <a:t> outputs”, “</a:t>
            </a:r>
            <a:r>
              <a:rPr lang="es-ES_tradnl" sz="1600" dirty="0" err="1" smtClean="0"/>
              <a:t>quality</a:t>
            </a:r>
            <a:r>
              <a:rPr lang="es-ES_tradnl" sz="1600" dirty="0" smtClean="0"/>
              <a:t> </a:t>
            </a:r>
            <a:r>
              <a:rPr lang="es-ES_tradnl" sz="1600" dirty="0" err="1" smtClean="0"/>
              <a:t>monitoring</a:t>
            </a:r>
            <a:r>
              <a:rPr lang="es-ES_tradnl" sz="1600" dirty="0" smtClean="0"/>
              <a:t> </a:t>
            </a:r>
            <a:r>
              <a:rPr lang="es-ES_tradnl" sz="1600" dirty="0" err="1" smtClean="0"/>
              <a:t>reports</a:t>
            </a:r>
            <a:r>
              <a:rPr lang="es-ES_tradnl" sz="1600" dirty="0" smtClean="0"/>
              <a:t>”, “</a:t>
            </a:r>
            <a:r>
              <a:rPr lang="es-ES_tradnl" sz="1600" dirty="0" err="1" smtClean="0"/>
              <a:t>issue</a:t>
            </a:r>
            <a:r>
              <a:rPr lang="es-ES_tradnl" sz="1600" dirty="0" smtClean="0"/>
              <a:t>” vs “</a:t>
            </a:r>
            <a:r>
              <a:rPr lang="es-ES_tradnl" sz="1600" dirty="0" err="1" smtClean="0"/>
              <a:t>incident</a:t>
            </a:r>
            <a:r>
              <a:rPr lang="es-ES_tradnl" sz="1600" dirty="0" smtClean="0"/>
              <a:t>”</a:t>
            </a:r>
          </a:p>
          <a:p>
            <a:pPr marL="0" indent="0">
              <a:buFont typeface="Arial"/>
              <a:buNone/>
            </a:pPr>
            <a:r>
              <a:rPr lang="es-ES_tradnl" sz="1600" dirty="0"/>
              <a:t> </a:t>
            </a:r>
            <a:r>
              <a:rPr lang="es-ES_tradnl" sz="1600" dirty="0" smtClean="0"/>
              <a:t>- </a:t>
            </a:r>
            <a:r>
              <a:rPr lang="es-ES_tradnl" sz="1600" dirty="0" err="1" smtClean="0"/>
              <a:t>aggregation</a:t>
            </a:r>
            <a:r>
              <a:rPr lang="es-ES_tradnl" sz="1600" dirty="0" smtClean="0"/>
              <a:t> rules</a:t>
            </a:r>
          </a:p>
          <a:p>
            <a:pPr marL="0" indent="0">
              <a:buFont typeface="Arial"/>
              <a:buNone/>
            </a:pPr>
            <a:r>
              <a:rPr lang="es-ES_tradnl" sz="1600" dirty="0"/>
              <a:t> </a:t>
            </a:r>
            <a:r>
              <a:rPr lang="es-ES_tradnl" sz="1600" dirty="0" smtClean="0"/>
              <a:t>- </a:t>
            </a:r>
            <a:r>
              <a:rPr lang="es-ES_tradnl" sz="1600" dirty="0" err="1" smtClean="0"/>
              <a:t>which</a:t>
            </a:r>
            <a:r>
              <a:rPr lang="es-ES_tradnl" sz="1600" dirty="0" smtClean="0"/>
              <a:t> “</a:t>
            </a:r>
            <a:r>
              <a:rPr lang="es-ES_tradnl" sz="1600" dirty="0" err="1" smtClean="0"/>
              <a:t>steps</a:t>
            </a:r>
            <a:r>
              <a:rPr lang="es-ES_tradnl" sz="1600" dirty="0" smtClean="0"/>
              <a:t>(</a:t>
            </a:r>
            <a:r>
              <a:rPr lang="es-ES_tradnl" sz="1600" dirty="0" err="1" smtClean="0"/>
              <a:t>procedures</a:t>
            </a:r>
            <a:r>
              <a:rPr lang="es-ES_tradnl" sz="1600" dirty="0" smtClean="0"/>
              <a:t>)” </a:t>
            </a:r>
            <a:r>
              <a:rPr lang="es-ES_tradnl" sz="1600" dirty="0" err="1" smtClean="0"/>
              <a:t>belong</a:t>
            </a:r>
            <a:r>
              <a:rPr lang="es-ES_tradnl" sz="1600" dirty="0" smtClean="0"/>
              <a:t> to </a:t>
            </a:r>
            <a:r>
              <a:rPr lang="es-ES_tradnl" sz="1600" dirty="0" err="1" smtClean="0"/>
              <a:t>each</a:t>
            </a:r>
            <a:r>
              <a:rPr lang="es-ES_tradnl" sz="1600" dirty="0" smtClean="0"/>
              <a:t> </a:t>
            </a:r>
            <a:r>
              <a:rPr lang="es-ES_tradnl" sz="1600" dirty="0" err="1" smtClean="0"/>
              <a:t>Function</a:t>
            </a:r>
            <a:r>
              <a:rPr lang="es-ES_tradnl" sz="1600" dirty="0" smtClean="0"/>
              <a:t>?</a:t>
            </a:r>
          </a:p>
        </p:txBody>
      </p:sp>
      <p:grpSp>
        <p:nvGrpSpPr>
          <p:cNvPr id="9" name="Group 8"/>
          <p:cNvGrpSpPr/>
          <p:nvPr/>
        </p:nvGrpSpPr>
        <p:grpSpPr>
          <a:xfrm>
            <a:off x="3709846" y="2926075"/>
            <a:ext cx="1724298" cy="1036320"/>
            <a:chOff x="4431044" y="541231"/>
            <a:chExt cx="1581224" cy="2255098"/>
          </a:xfrm>
          <a:solidFill>
            <a:schemeClr val="accent6">
              <a:lumMod val="50000"/>
              <a:alpha val="48000"/>
            </a:schemeClr>
          </a:solidFill>
        </p:grpSpPr>
        <p:sp>
          <p:nvSpPr>
            <p:cNvPr id="10" name="Rounded Rectangle 9"/>
            <p:cNvSpPr/>
            <p:nvPr/>
          </p:nvSpPr>
          <p:spPr>
            <a:xfrm>
              <a:off x="4431044" y="541231"/>
              <a:ext cx="1581224" cy="2255098"/>
            </a:xfrm>
            <a:prstGeom prst="roundRect">
              <a:avLst>
                <a:gd name="adj" fmla="val 1000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Rounded Rectangle 4"/>
            <p:cNvSpPr/>
            <p:nvPr/>
          </p:nvSpPr>
          <p:spPr>
            <a:xfrm>
              <a:off x="4485342" y="673893"/>
              <a:ext cx="1488600" cy="201926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600" kern="1200" dirty="0" smtClean="0"/>
                <a:t>Further aggregation and reporting to various audiences</a:t>
              </a:r>
              <a:endParaRPr lang="en-US" sz="1600" kern="1200" dirty="0"/>
            </a:p>
          </p:txBody>
        </p:sp>
      </p:grpSp>
    </p:spTree>
    <p:extLst>
      <p:ext uri="{BB962C8B-B14F-4D97-AF65-F5344CB8AC3E}">
        <p14:creationId xmlns:p14="http://schemas.microsoft.com/office/powerpoint/2010/main" val="20496971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 name="Rounded Rectangle 348"/>
          <p:cNvSpPr/>
          <p:nvPr/>
        </p:nvSpPr>
        <p:spPr>
          <a:xfrm>
            <a:off x="7406749" y="4087848"/>
            <a:ext cx="1232144" cy="781042"/>
          </a:xfrm>
          <a:prstGeom prst="roundRect">
            <a:avLst/>
          </a:prstGeom>
          <a:solidFill>
            <a:schemeClr val="accent4">
              <a:lumMod val="20000"/>
              <a:lumOff val="80000"/>
            </a:schemeClr>
          </a:solidFill>
          <a:ln w="15875">
            <a:no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2" name="Rounded Rectangle 261"/>
          <p:cNvSpPr/>
          <p:nvPr/>
        </p:nvSpPr>
        <p:spPr>
          <a:xfrm>
            <a:off x="6540127" y="5512574"/>
            <a:ext cx="2098766" cy="792467"/>
          </a:xfrm>
          <a:prstGeom prst="roundRect">
            <a:avLst/>
          </a:prstGeom>
          <a:solidFill>
            <a:srgbClr val="FFFF99"/>
          </a:solidFill>
          <a:ln w="15875">
            <a:no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1" name="Rounded Rectangle 260"/>
          <p:cNvSpPr/>
          <p:nvPr/>
        </p:nvSpPr>
        <p:spPr>
          <a:xfrm>
            <a:off x="435437" y="4277781"/>
            <a:ext cx="3309257" cy="729684"/>
          </a:xfrm>
          <a:prstGeom prst="roundRect">
            <a:avLst/>
          </a:prstGeom>
          <a:solidFill>
            <a:schemeClr val="accent1">
              <a:lumMod val="20000"/>
              <a:lumOff val="80000"/>
            </a:schemeClr>
          </a:solidFill>
          <a:ln w="15875">
            <a:no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0" name="Rounded Rectangle 259"/>
          <p:cNvSpPr/>
          <p:nvPr/>
        </p:nvSpPr>
        <p:spPr>
          <a:xfrm>
            <a:off x="4066917" y="4102519"/>
            <a:ext cx="2264229" cy="1111040"/>
          </a:xfrm>
          <a:prstGeom prst="roundRect">
            <a:avLst/>
          </a:prstGeom>
          <a:solidFill>
            <a:schemeClr val="accent2">
              <a:lumMod val="20000"/>
              <a:lumOff val="80000"/>
            </a:schemeClr>
          </a:solidFill>
          <a:ln w="15875">
            <a:no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0" name="Rounded Rectangle 209"/>
          <p:cNvSpPr/>
          <p:nvPr/>
        </p:nvSpPr>
        <p:spPr>
          <a:xfrm>
            <a:off x="1532717" y="2577773"/>
            <a:ext cx="6757852" cy="842246"/>
          </a:xfrm>
          <a:prstGeom prst="roundRect">
            <a:avLst/>
          </a:prstGeom>
          <a:solidFill>
            <a:schemeClr val="accent3">
              <a:lumMod val="20000"/>
              <a:lumOff val="80000"/>
            </a:schemeClr>
          </a:solidFill>
          <a:ln w="9525">
            <a:solidFill>
              <a:schemeClr val="tx1">
                <a:lumMod val="65000"/>
                <a:lumOff val="35000"/>
              </a:schemeClr>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Flowchart: Alternate Process 29"/>
          <p:cNvSpPr/>
          <p:nvPr/>
        </p:nvSpPr>
        <p:spPr>
          <a:xfrm>
            <a:off x="548649" y="4433461"/>
            <a:ext cx="3100251" cy="435429"/>
          </a:xfrm>
          <a:prstGeom prst="flowChartAlternate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lnSpc>
                <a:spcPts val="2000"/>
              </a:lnSpc>
            </a:pPr>
            <a:r>
              <a:rPr lang="en-GB" sz="2400" dirty="0" smtClean="0"/>
              <a:t>Tools/Data/Procedures</a:t>
            </a:r>
            <a:endParaRPr lang="en-US" sz="2400" dirty="0"/>
          </a:p>
        </p:txBody>
      </p:sp>
      <p:sp>
        <p:nvSpPr>
          <p:cNvPr id="56" name="Flowchart: Process 55"/>
          <p:cNvSpPr/>
          <p:nvPr/>
        </p:nvSpPr>
        <p:spPr>
          <a:xfrm>
            <a:off x="6651948" y="5640300"/>
            <a:ext cx="1841444" cy="560239"/>
          </a:xfrm>
          <a:prstGeom prst="flowChartProcess">
            <a:avLst/>
          </a:prstGeom>
          <a:solidFill>
            <a:srgbClr val="FFCC00"/>
          </a:solidFill>
        </p:spPr>
        <p:style>
          <a:lnRef idx="1">
            <a:schemeClr val="accent1"/>
          </a:lnRef>
          <a:fillRef idx="3">
            <a:schemeClr val="accent1"/>
          </a:fillRef>
          <a:effectRef idx="2">
            <a:schemeClr val="accent1"/>
          </a:effectRef>
          <a:fontRef idx="minor">
            <a:schemeClr val="lt1"/>
          </a:fontRef>
        </p:style>
        <p:txBody>
          <a:bodyPr rtlCol="0" anchor="ctr"/>
          <a:lstStyle/>
          <a:p>
            <a:pPr algn="ctr">
              <a:lnSpc>
                <a:spcPts val="2000"/>
              </a:lnSpc>
            </a:pPr>
            <a:r>
              <a:rPr lang="fr-CH" sz="2400" dirty="0" smtClean="0">
                <a:solidFill>
                  <a:schemeClr val="bg1"/>
                </a:solidFill>
                <a:effectLst>
                  <a:outerShdw blurRad="38100" dist="38100" dir="2700000" algn="tl">
                    <a:srgbClr val="000000">
                      <a:alpha val="43137"/>
                    </a:srgbClr>
                  </a:outerShdw>
                </a:effectLst>
              </a:rPr>
              <a:t>Data Providers</a:t>
            </a:r>
          </a:p>
        </p:txBody>
      </p:sp>
      <p:sp>
        <p:nvSpPr>
          <p:cNvPr id="82" name="Flowchart: Process 81"/>
          <p:cNvSpPr/>
          <p:nvPr/>
        </p:nvSpPr>
        <p:spPr>
          <a:xfrm>
            <a:off x="4285147" y="4328374"/>
            <a:ext cx="1815547" cy="684878"/>
          </a:xfrm>
          <a:prstGeom prst="flowChartProcess">
            <a:avLst/>
          </a:prstGeom>
          <a:solidFill>
            <a:schemeClr val="accent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lnSpc>
                <a:spcPts val="1800"/>
              </a:lnSpc>
            </a:pPr>
            <a:r>
              <a:rPr lang="en-GB" sz="2400" dirty="0"/>
              <a:t>WDQMS </a:t>
            </a:r>
            <a:r>
              <a:rPr lang="en-GB" sz="2400" dirty="0" smtClean="0"/>
              <a:t>Functions</a:t>
            </a:r>
            <a:endParaRPr lang="en-GB" sz="2400" dirty="0"/>
          </a:p>
        </p:txBody>
      </p:sp>
      <p:sp>
        <p:nvSpPr>
          <p:cNvPr id="84" name="Rounded Rectangle 83"/>
          <p:cNvSpPr/>
          <p:nvPr/>
        </p:nvSpPr>
        <p:spPr>
          <a:xfrm>
            <a:off x="1733015" y="1226674"/>
            <a:ext cx="5592150" cy="640089"/>
          </a:xfrm>
          <a:prstGeom prst="roundRect">
            <a:avLst/>
          </a:prstGeom>
          <a:solidFill>
            <a:schemeClr val="accent6">
              <a:lumMod val="40000"/>
              <a:lumOff val="60000"/>
            </a:schemeClr>
          </a:solidFill>
          <a:ln w="15875">
            <a:no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5" name="Flowchart: Process 84"/>
          <p:cNvSpPr/>
          <p:nvPr/>
        </p:nvSpPr>
        <p:spPr>
          <a:xfrm>
            <a:off x="2194573" y="1376234"/>
            <a:ext cx="4878030" cy="336859"/>
          </a:xfrm>
          <a:prstGeom prst="flowChartProcess">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t>Governance (RAs, TCs, Secretariat)</a:t>
            </a:r>
            <a:endParaRPr lang="en-GB" sz="2400" dirty="0"/>
          </a:p>
        </p:txBody>
      </p:sp>
      <p:sp>
        <p:nvSpPr>
          <p:cNvPr id="72" name="Flowchart: Process 71"/>
          <p:cNvSpPr/>
          <p:nvPr/>
        </p:nvSpPr>
        <p:spPr>
          <a:xfrm>
            <a:off x="2638707" y="2828111"/>
            <a:ext cx="4232364" cy="341570"/>
          </a:xfrm>
          <a:prstGeom prst="flowChartProcess">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t>Global/Regional WIGOS Centres</a:t>
            </a:r>
            <a:endParaRPr lang="en-GB" sz="2400" dirty="0"/>
          </a:p>
        </p:txBody>
      </p:sp>
      <p:sp>
        <p:nvSpPr>
          <p:cNvPr id="351" name="Flowchart: Process 350"/>
          <p:cNvSpPr/>
          <p:nvPr/>
        </p:nvSpPr>
        <p:spPr>
          <a:xfrm>
            <a:off x="7567662" y="4190365"/>
            <a:ext cx="925730" cy="588710"/>
          </a:xfrm>
          <a:prstGeom prst="flowChartProcess">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lnSpc>
                <a:spcPts val="2000"/>
              </a:lnSpc>
            </a:pPr>
            <a:r>
              <a:rPr lang="en-GB" sz="2400" dirty="0" smtClean="0">
                <a:effectLst>
                  <a:outerShdw blurRad="38100" dist="38100" dir="2700000" algn="tl">
                    <a:srgbClr val="000000">
                      <a:alpha val="43137"/>
                    </a:srgbClr>
                  </a:outerShdw>
                </a:effectLst>
              </a:rPr>
              <a:t>Data Users</a:t>
            </a:r>
            <a:endParaRPr lang="en-GB" sz="2400" dirty="0">
              <a:effectLst>
                <a:outerShdw blurRad="38100" dist="38100" dir="2700000" algn="tl">
                  <a:srgbClr val="000000">
                    <a:alpha val="43137"/>
                  </a:srgbClr>
                </a:outerShdw>
              </a:effectLst>
            </a:endParaRPr>
          </a:p>
        </p:txBody>
      </p:sp>
      <p:cxnSp>
        <p:nvCxnSpPr>
          <p:cNvPr id="354" name="Curved Connector 353"/>
          <p:cNvCxnSpPr>
            <a:stCxn id="72" idx="2"/>
            <a:endCxn id="82" idx="0"/>
          </p:cNvCxnSpPr>
          <p:nvPr/>
        </p:nvCxnSpPr>
        <p:spPr>
          <a:xfrm rot="16200000" flipH="1">
            <a:off x="4394559" y="3530011"/>
            <a:ext cx="1158693" cy="438032"/>
          </a:xfrm>
          <a:prstGeom prst="curvedConnector3">
            <a:avLst>
              <a:gd name="adj1" fmla="val 50000"/>
            </a:avLst>
          </a:prstGeom>
          <a:ln w="19050">
            <a:solidFill>
              <a:schemeClr val="tx1">
                <a:lumMod val="65000"/>
                <a:lumOff val="35000"/>
              </a:schemeClr>
            </a:solidFill>
            <a:prstDash val="dash"/>
            <a:tailEnd type="arrow"/>
          </a:ln>
        </p:spPr>
        <p:style>
          <a:lnRef idx="2">
            <a:schemeClr val="accent1"/>
          </a:lnRef>
          <a:fillRef idx="0">
            <a:schemeClr val="accent1"/>
          </a:fillRef>
          <a:effectRef idx="1">
            <a:schemeClr val="accent1"/>
          </a:effectRef>
          <a:fontRef idx="minor">
            <a:schemeClr val="tx1"/>
          </a:fontRef>
        </p:style>
      </p:cxnSp>
      <p:sp>
        <p:nvSpPr>
          <p:cNvPr id="373" name="Notched Right Arrow 372"/>
          <p:cNvSpPr/>
          <p:nvPr/>
        </p:nvSpPr>
        <p:spPr>
          <a:xfrm rot="5400000">
            <a:off x="1707598" y="3761125"/>
            <a:ext cx="857761" cy="175556"/>
          </a:xfrm>
          <a:prstGeom prst="notchedRightArrow">
            <a:avLst/>
          </a:prstGeom>
          <a:solidFill>
            <a:schemeClr val="bg2">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6" name="Up-Down Arrow 375"/>
          <p:cNvSpPr/>
          <p:nvPr/>
        </p:nvSpPr>
        <p:spPr>
          <a:xfrm>
            <a:off x="7628625" y="3420022"/>
            <a:ext cx="159490" cy="667826"/>
          </a:xfrm>
          <a:prstGeom prst="upDownArrow">
            <a:avLst/>
          </a:prstGeom>
          <a:solidFill>
            <a:schemeClr val="bg2">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4" name="Up-Down Arrow 383"/>
          <p:cNvSpPr/>
          <p:nvPr/>
        </p:nvSpPr>
        <p:spPr>
          <a:xfrm>
            <a:off x="4705621" y="1866764"/>
            <a:ext cx="145062" cy="711010"/>
          </a:xfrm>
          <a:prstGeom prst="upDownArrow">
            <a:avLst/>
          </a:prstGeom>
          <a:solidFill>
            <a:schemeClr val="bg2">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6" name="Up-Down Arrow 385"/>
          <p:cNvSpPr/>
          <p:nvPr/>
        </p:nvSpPr>
        <p:spPr>
          <a:xfrm>
            <a:off x="6992858" y="3420021"/>
            <a:ext cx="159490" cy="2092553"/>
          </a:xfrm>
          <a:prstGeom prst="upDownArrow">
            <a:avLst/>
          </a:prstGeom>
          <a:solidFill>
            <a:schemeClr val="bg2">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465909" y="274638"/>
            <a:ext cx="8229600" cy="692013"/>
          </a:xfrm>
        </p:spPr>
        <p:txBody>
          <a:bodyPr>
            <a:normAutofit fontScale="90000"/>
          </a:bodyPr>
          <a:lstStyle/>
          <a:p>
            <a:r>
              <a:rPr lang="fr-CH" sz="4000" b="1" dirty="0" smtClean="0"/>
              <a:t>WDQMS </a:t>
            </a:r>
            <a:r>
              <a:rPr lang="fr-CH" sz="4000" b="1" dirty="0" err="1" smtClean="0"/>
              <a:t>governance</a:t>
            </a:r>
            <a:endParaRPr lang="en-US" b="1" dirty="0"/>
          </a:p>
        </p:txBody>
      </p:sp>
    </p:spTree>
    <p:extLst>
      <p:ext uri="{BB962C8B-B14F-4D97-AF65-F5344CB8AC3E}">
        <p14:creationId xmlns:p14="http://schemas.microsoft.com/office/powerpoint/2010/main" val="929505893"/>
      </p:ext>
    </p:extLst>
  </p:cSld>
  <p:clrMapOvr>
    <a:masterClrMapping/>
  </p:clrMapOvr>
  <p:timing>
    <p:tnLst>
      <p:par>
        <p:cTn id="1" dur="indefinite" restart="never" nodeType="tmRoot"/>
      </p:par>
    </p:tnLst>
  </p:timing>
</p:sld>
</file>

<file path=ppt/theme/theme1.xml><?xml version="1.0" encoding="utf-8"?>
<a:theme xmlns:a="http://schemas.openxmlformats.org/drawingml/2006/main" name="WMO_BLUE_Powerpoint_en_f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WMO_BLUE_Powerpoint_en_fr</Template>
  <TotalTime>427</TotalTime>
  <Words>964</Words>
  <Application>Microsoft Office PowerPoint</Application>
  <PresentationFormat>On-screen Show (4:3)</PresentationFormat>
  <Paragraphs>90</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WMO_BLUE_Powerpoint_en_fr</vt:lpstr>
      <vt:lpstr>PowerPoint Presentation</vt:lpstr>
      <vt:lpstr>The WIGOS Pre-Operational Phase (2016-2019) decided by Cg-17 in 2015</vt:lpstr>
      <vt:lpstr>PowerPoint Presentation</vt:lpstr>
      <vt:lpstr>WIGOS Data Quality Monitoring System  (WDQMS) </vt:lpstr>
      <vt:lpstr>PowerPoint Presentation</vt:lpstr>
      <vt:lpstr>WDQMS functions</vt:lpstr>
      <vt:lpstr>WDQMS functions detail</vt:lpstr>
      <vt:lpstr>Data availability (GOS upper-air land stations)</vt:lpstr>
      <vt:lpstr>WDQMS governance</vt:lpstr>
      <vt:lpstr>PowerPoint Presentation</vt:lpstr>
      <vt:lpstr>PowerPoint Presentation</vt:lpstr>
    </vt:vector>
  </TitlesOfParts>
  <Company>WMO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Timo Proescholdt</dc:creator>
  <cp:lastModifiedBy>Timo Proescholdt</cp:lastModifiedBy>
  <cp:revision>92</cp:revision>
  <cp:lastPrinted>2017-05-09T06:04:30Z</cp:lastPrinted>
  <dcterms:created xsi:type="dcterms:W3CDTF">2016-05-31T14:56:00Z</dcterms:created>
  <dcterms:modified xsi:type="dcterms:W3CDTF">2018-05-28T16:14:50Z</dcterms:modified>
</cp:coreProperties>
</file>