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</p:sldIdLst>
  <p:sldSz cx="9144000" cy="6858000" type="screen4x3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CC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1" autoAdjust="0"/>
    <p:restoredTop sz="98573" autoAdjust="0"/>
  </p:normalViewPr>
  <p:slideViewPr>
    <p:cSldViewPr>
      <p:cViewPr varScale="1">
        <p:scale>
          <a:sx n="107" d="100"/>
          <a:sy n="107" d="100"/>
        </p:scale>
        <p:origin x="-1020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7583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2672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965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15677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3746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1214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68736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00098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15029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1915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63952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0310A0-1DA5-4493-8DBD-C95E86B368A5}" type="datetimeFigureOut">
              <a:rPr lang="en-US" smtClean="0"/>
              <a:t>7/7/2016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DDACBF-660A-4733-BE4E-D6A0C59573E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47025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1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Word_Document2.doc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56225" y="152400"/>
            <a:ext cx="9067800" cy="304800"/>
          </a:xfrm>
        </p:spPr>
        <p:txBody>
          <a:bodyPr>
            <a:noAutofit/>
          </a:bodyPr>
          <a:lstStyle/>
          <a:p>
            <a:r>
              <a:rPr lang="fr-CH" sz="2700" dirty="0" smtClean="0">
                <a:latin typeface="Arial Narrow" panose="020B0606020202030204" pitchFamily="34" charset="0"/>
                <a:cs typeface="Arial" panose="020B0604020202020204" pitchFamily="34" charset="0"/>
              </a:rPr>
              <a:t>WDQMS </a:t>
            </a:r>
            <a:r>
              <a:rPr lang="fr-CH" sz="2700" dirty="0" err="1" smtClean="0">
                <a:latin typeface="Arial Narrow" panose="020B0606020202030204" pitchFamily="34" charset="0"/>
                <a:cs typeface="Arial" panose="020B0604020202020204" pitchFamily="34" charset="0"/>
              </a:rPr>
              <a:t>Demonst</a:t>
            </a:r>
            <a:r>
              <a:rPr lang="fr-CH" sz="2700" dirty="0" smtClean="0">
                <a:latin typeface="Arial Narrow" panose="020B0606020202030204" pitchFamily="34" charset="0"/>
                <a:cs typeface="Arial" panose="020B0604020202020204" pitchFamily="34" charset="0"/>
              </a:rPr>
              <a:t>. </a:t>
            </a:r>
            <a:r>
              <a:rPr lang="fr-CH" sz="2700" dirty="0" err="1" smtClean="0">
                <a:latin typeface="Arial Narrow" panose="020B0606020202030204" pitchFamily="34" charset="0"/>
                <a:cs typeface="Arial" panose="020B0604020202020204" pitchFamily="34" charset="0"/>
              </a:rPr>
              <a:t>project</a:t>
            </a:r>
            <a:r>
              <a:rPr lang="fr-CH" sz="2700" dirty="0" smtClean="0">
                <a:latin typeface="Arial Narrow" panose="020B0606020202030204" pitchFamily="34" charset="0"/>
                <a:cs typeface="Arial" panose="020B0604020202020204" pitchFamily="34" charset="0"/>
              </a:rPr>
              <a:t> </a:t>
            </a:r>
            <a:r>
              <a:rPr lang="fr-CH" sz="2700" dirty="0">
                <a:latin typeface="Arial Narrow" panose="020B0606020202030204" pitchFamily="34" charset="0"/>
                <a:cs typeface="Arial" panose="020B0604020202020204" pitchFamily="34" charset="0"/>
              </a:rPr>
              <a:t>– </a:t>
            </a:r>
            <a:r>
              <a:rPr lang="fr-CH" sz="2700" dirty="0" err="1">
                <a:latin typeface="Arial Narrow" panose="020B0606020202030204" pitchFamily="34" charset="0"/>
                <a:cs typeface="Arial" panose="020B0604020202020204" pitchFamily="34" charset="0"/>
              </a:rPr>
              <a:t>Diagram</a:t>
            </a:r>
            <a:r>
              <a:rPr lang="fr-CH" sz="2700" dirty="0">
                <a:latin typeface="Arial Narrow" panose="020B0606020202030204" pitchFamily="34" charset="0"/>
                <a:cs typeface="Arial" panose="020B0604020202020204" pitchFamily="34" charset="0"/>
              </a:rPr>
              <a:t> </a:t>
            </a:r>
            <a:r>
              <a:rPr lang="fr-CH" sz="2700" dirty="0" smtClean="0">
                <a:latin typeface="Arial Narrow" panose="020B0606020202030204" pitchFamily="34" charset="0"/>
                <a:cs typeface="Arial" panose="020B0604020202020204" pitchFamily="34" charset="0"/>
              </a:rPr>
              <a:t>X: Daily </a:t>
            </a:r>
            <a:r>
              <a:rPr lang="fr-CH" sz="2700" dirty="0">
                <a:latin typeface="Arial Narrow" panose="020B0606020202030204" pitchFamily="34" charset="0"/>
                <a:cs typeface="Arial" panose="020B0604020202020204" pitchFamily="34" charset="0"/>
              </a:rPr>
              <a:t>incident </a:t>
            </a:r>
            <a:r>
              <a:rPr lang="fr-CH" sz="2700" dirty="0" err="1" smtClean="0">
                <a:latin typeface="Arial Narrow" panose="020B0606020202030204" pitchFamily="34" charset="0"/>
                <a:cs typeface="Arial" panose="020B0604020202020204" pitchFamily="34" charset="0"/>
              </a:rPr>
              <a:t>manag</a:t>
            </a:r>
            <a:r>
              <a:rPr lang="fr-CH" sz="2700" dirty="0" smtClean="0">
                <a:latin typeface="Arial Narrow" panose="020B0606020202030204" pitchFamily="34" charset="0"/>
                <a:cs typeface="Arial" panose="020B0604020202020204" pitchFamily="34" charset="0"/>
              </a:rPr>
              <a:t>. at KMD</a:t>
            </a:r>
            <a:endParaRPr lang="en-US" sz="2700" dirty="0">
              <a:latin typeface="Arial Narrow" panose="020B0606020202030204" pitchFamily="34" charset="0"/>
              <a:cs typeface="Arial" panose="020B0604020202020204" pitchFamily="34" charset="0"/>
            </a:endParaRPr>
          </a:p>
        </p:txBody>
      </p:sp>
      <p:sp>
        <p:nvSpPr>
          <p:cNvPr id="17" name="Freeform 16"/>
          <p:cNvSpPr/>
          <p:nvPr/>
        </p:nvSpPr>
        <p:spPr>
          <a:xfrm>
            <a:off x="76200" y="609600"/>
            <a:ext cx="3124202" cy="6096000"/>
          </a:xfrm>
          <a:custGeom>
            <a:avLst/>
            <a:gdLst>
              <a:gd name="connsiteX0" fmla="*/ 0 w 2227064"/>
              <a:gd name="connsiteY0" fmla="*/ 222706 h 4267200"/>
              <a:gd name="connsiteX1" fmla="*/ 222706 w 2227064"/>
              <a:gd name="connsiteY1" fmla="*/ 0 h 4267200"/>
              <a:gd name="connsiteX2" fmla="*/ 2004358 w 2227064"/>
              <a:gd name="connsiteY2" fmla="*/ 0 h 4267200"/>
              <a:gd name="connsiteX3" fmla="*/ 2227064 w 2227064"/>
              <a:gd name="connsiteY3" fmla="*/ 222706 h 4267200"/>
              <a:gd name="connsiteX4" fmla="*/ 2227064 w 2227064"/>
              <a:gd name="connsiteY4" fmla="*/ 4044494 h 4267200"/>
              <a:gd name="connsiteX5" fmla="*/ 2004358 w 2227064"/>
              <a:gd name="connsiteY5" fmla="*/ 4267200 h 4267200"/>
              <a:gd name="connsiteX6" fmla="*/ 222706 w 2227064"/>
              <a:gd name="connsiteY6" fmla="*/ 4267200 h 4267200"/>
              <a:gd name="connsiteX7" fmla="*/ 0 w 2227064"/>
              <a:gd name="connsiteY7" fmla="*/ 4044494 h 4267200"/>
              <a:gd name="connsiteX8" fmla="*/ 0 w 2227064"/>
              <a:gd name="connsiteY8" fmla="*/ 222706 h 426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27064" h="4267200">
                <a:moveTo>
                  <a:pt x="0" y="222706"/>
                </a:moveTo>
                <a:cubicBezTo>
                  <a:pt x="0" y="99709"/>
                  <a:pt x="99709" y="0"/>
                  <a:pt x="222706" y="0"/>
                </a:cubicBezTo>
                <a:lnTo>
                  <a:pt x="2004358" y="0"/>
                </a:lnTo>
                <a:cubicBezTo>
                  <a:pt x="2127355" y="0"/>
                  <a:pt x="2227064" y="99709"/>
                  <a:pt x="2227064" y="222706"/>
                </a:cubicBezTo>
                <a:lnTo>
                  <a:pt x="2227064" y="4044494"/>
                </a:lnTo>
                <a:cubicBezTo>
                  <a:pt x="2227064" y="4167491"/>
                  <a:pt x="2127355" y="4267200"/>
                  <a:pt x="2004358" y="4267200"/>
                </a:cubicBezTo>
                <a:lnTo>
                  <a:pt x="222706" y="4267200"/>
                </a:lnTo>
                <a:cubicBezTo>
                  <a:pt x="99709" y="4267200"/>
                  <a:pt x="0" y="4167491"/>
                  <a:pt x="0" y="4044494"/>
                </a:cubicBezTo>
                <a:lnTo>
                  <a:pt x="0" y="222706"/>
                </a:lnTo>
                <a:close/>
              </a:path>
            </a:pathLst>
          </a:custGeom>
          <a:noFill/>
          <a:ln w="12700">
            <a:solidFill>
              <a:schemeClr val="accent1">
                <a:shade val="95000"/>
                <a:satMod val="105000"/>
              </a:schemeClr>
            </a:solidFill>
            <a:prstDash val="dash"/>
          </a:ln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53340" tIns="53340" rIns="53340" bIns="3040380" numCol="1" spcCol="1270" anchor="ctr" anchorCtr="0">
            <a:noAutofit/>
          </a:bodyPr>
          <a:lstStyle/>
          <a:p>
            <a:pPr lvl="0" algn="ctr" defTabSz="6223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19" name="Freeform 18"/>
          <p:cNvSpPr/>
          <p:nvPr/>
        </p:nvSpPr>
        <p:spPr>
          <a:xfrm>
            <a:off x="215044" y="3434118"/>
            <a:ext cx="533402" cy="452082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800" kern="1200" dirty="0" smtClean="0">
                <a:solidFill>
                  <a:schemeClr val="tx1"/>
                </a:solidFill>
              </a:rPr>
              <a:t>NO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20" name="Freeform 19"/>
          <p:cNvSpPr/>
          <p:nvPr/>
        </p:nvSpPr>
        <p:spPr>
          <a:xfrm>
            <a:off x="1024124" y="3352800"/>
            <a:ext cx="1892912" cy="528283"/>
          </a:xfrm>
          <a:custGeom>
            <a:avLst/>
            <a:gdLst>
              <a:gd name="connsiteX0" fmla="*/ 0 w 1019621"/>
              <a:gd name="connsiteY0" fmla="*/ 83969 h 839688"/>
              <a:gd name="connsiteX1" fmla="*/ 83969 w 1019621"/>
              <a:gd name="connsiteY1" fmla="*/ 0 h 839688"/>
              <a:gd name="connsiteX2" fmla="*/ 935652 w 1019621"/>
              <a:gd name="connsiteY2" fmla="*/ 0 h 839688"/>
              <a:gd name="connsiteX3" fmla="*/ 1019621 w 1019621"/>
              <a:gd name="connsiteY3" fmla="*/ 83969 h 839688"/>
              <a:gd name="connsiteX4" fmla="*/ 1019621 w 1019621"/>
              <a:gd name="connsiteY4" fmla="*/ 755719 h 839688"/>
              <a:gd name="connsiteX5" fmla="*/ 935652 w 1019621"/>
              <a:gd name="connsiteY5" fmla="*/ 839688 h 839688"/>
              <a:gd name="connsiteX6" fmla="*/ 83969 w 1019621"/>
              <a:gd name="connsiteY6" fmla="*/ 839688 h 839688"/>
              <a:gd name="connsiteX7" fmla="*/ 0 w 1019621"/>
              <a:gd name="connsiteY7" fmla="*/ 755719 h 839688"/>
              <a:gd name="connsiteX8" fmla="*/ 0 w 1019621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19621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935652" y="0"/>
                </a:lnTo>
                <a:cubicBezTo>
                  <a:pt x="982027" y="0"/>
                  <a:pt x="1019621" y="37594"/>
                  <a:pt x="1019621" y="83969"/>
                </a:cubicBezTo>
                <a:lnTo>
                  <a:pt x="1019621" y="755719"/>
                </a:lnTo>
                <a:cubicBezTo>
                  <a:pt x="1019621" y="802094"/>
                  <a:pt x="982027" y="839688"/>
                  <a:pt x="935652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49994" tIns="43644" rIns="49994" bIns="43644" numCol="1" spcCol="1270" anchor="ctr" anchorCtr="0">
            <a:noAutofit/>
          </a:bodyPr>
          <a:lstStyle/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 smtClean="0">
                <a:solidFill>
                  <a:schemeClr val="tx1"/>
                </a:solidFill>
              </a:rPr>
              <a:t>The issue persists or has disappeared?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21" name="Freeform 20"/>
          <p:cNvSpPr/>
          <p:nvPr/>
        </p:nvSpPr>
        <p:spPr>
          <a:xfrm flipH="1">
            <a:off x="204493" y="2590800"/>
            <a:ext cx="1356616" cy="457200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kern="1200" dirty="0" smtClean="0">
                <a:solidFill>
                  <a:schemeClr val="tx1"/>
                </a:solidFill>
              </a:rPr>
              <a:t>It has an   </a:t>
            </a:r>
            <a:r>
              <a:rPr lang="fr-CH" sz="1400" i="1" kern="1200" dirty="0" smtClean="0">
                <a:solidFill>
                  <a:schemeClr val="tx1"/>
                </a:solidFill>
              </a:rPr>
              <a:t>incident </a:t>
            </a:r>
            <a:r>
              <a:rPr lang="fr-CH" sz="1400" i="1" kern="1200" dirty="0" err="1" smtClean="0">
                <a:solidFill>
                  <a:schemeClr val="tx1"/>
                </a:solidFill>
              </a:rPr>
              <a:t>number</a:t>
            </a:r>
            <a:endParaRPr lang="en-US" sz="1400" i="1" kern="1200" dirty="0">
              <a:solidFill>
                <a:schemeClr val="tx1"/>
              </a:solidFill>
            </a:endParaRPr>
          </a:p>
        </p:txBody>
      </p:sp>
      <p:sp>
        <p:nvSpPr>
          <p:cNvPr id="22" name="Freeform 21"/>
          <p:cNvSpPr/>
          <p:nvPr/>
        </p:nvSpPr>
        <p:spPr>
          <a:xfrm>
            <a:off x="3200402" y="609600"/>
            <a:ext cx="1904998" cy="6096000"/>
          </a:xfrm>
          <a:custGeom>
            <a:avLst/>
            <a:gdLst>
              <a:gd name="connsiteX0" fmla="*/ 0 w 2227064"/>
              <a:gd name="connsiteY0" fmla="*/ 222706 h 4267200"/>
              <a:gd name="connsiteX1" fmla="*/ 222706 w 2227064"/>
              <a:gd name="connsiteY1" fmla="*/ 0 h 4267200"/>
              <a:gd name="connsiteX2" fmla="*/ 2004358 w 2227064"/>
              <a:gd name="connsiteY2" fmla="*/ 0 h 4267200"/>
              <a:gd name="connsiteX3" fmla="*/ 2227064 w 2227064"/>
              <a:gd name="connsiteY3" fmla="*/ 222706 h 4267200"/>
              <a:gd name="connsiteX4" fmla="*/ 2227064 w 2227064"/>
              <a:gd name="connsiteY4" fmla="*/ 4044494 h 4267200"/>
              <a:gd name="connsiteX5" fmla="*/ 2004358 w 2227064"/>
              <a:gd name="connsiteY5" fmla="*/ 4267200 h 4267200"/>
              <a:gd name="connsiteX6" fmla="*/ 222706 w 2227064"/>
              <a:gd name="connsiteY6" fmla="*/ 4267200 h 4267200"/>
              <a:gd name="connsiteX7" fmla="*/ 0 w 2227064"/>
              <a:gd name="connsiteY7" fmla="*/ 4044494 h 4267200"/>
              <a:gd name="connsiteX8" fmla="*/ 0 w 2227064"/>
              <a:gd name="connsiteY8" fmla="*/ 222706 h 426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27064" h="4267200">
                <a:moveTo>
                  <a:pt x="0" y="222706"/>
                </a:moveTo>
                <a:cubicBezTo>
                  <a:pt x="0" y="99709"/>
                  <a:pt x="99709" y="0"/>
                  <a:pt x="222706" y="0"/>
                </a:cubicBezTo>
                <a:lnTo>
                  <a:pt x="2004358" y="0"/>
                </a:lnTo>
                <a:cubicBezTo>
                  <a:pt x="2127355" y="0"/>
                  <a:pt x="2227064" y="99709"/>
                  <a:pt x="2227064" y="222706"/>
                </a:cubicBezTo>
                <a:lnTo>
                  <a:pt x="2227064" y="4044494"/>
                </a:lnTo>
                <a:cubicBezTo>
                  <a:pt x="2227064" y="4167491"/>
                  <a:pt x="2127355" y="4267200"/>
                  <a:pt x="2004358" y="4267200"/>
                </a:cubicBezTo>
                <a:lnTo>
                  <a:pt x="222706" y="4267200"/>
                </a:lnTo>
                <a:cubicBezTo>
                  <a:pt x="99709" y="4267200"/>
                  <a:pt x="0" y="4167491"/>
                  <a:pt x="0" y="4044494"/>
                </a:cubicBezTo>
                <a:lnTo>
                  <a:pt x="0" y="222706"/>
                </a:lnTo>
                <a:close/>
              </a:path>
            </a:pathLst>
          </a:custGeom>
          <a:noFill/>
          <a:ln w="12700">
            <a:solidFill>
              <a:schemeClr val="accent1">
                <a:shade val="95000"/>
                <a:satMod val="105000"/>
              </a:schemeClr>
            </a:solidFill>
            <a:prstDash val="dash"/>
          </a:ln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224790" tIns="224790" rIns="224790" bIns="3211830" numCol="1" spcCol="1270" anchor="ctr" anchorCtr="0">
            <a:noAutofit/>
          </a:bodyPr>
          <a:lstStyle/>
          <a:p>
            <a:pPr lvl="0" algn="ctr" defTabSz="26225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US" sz="5900" kern="1200" dirty="0">
              <a:solidFill>
                <a:schemeClr val="tx1"/>
              </a:solidFill>
            </a:endParaRPr>
          </a:p>
        </p:txBody>
      </p:sp>
      <p:sp>
        <p:nvSpPr>
          <p:cNvPr id="25" name="Freeform 24"/>
          <p:cNvSpPr/>
          <p:nvPr/>
        </p:nvSpPr>
        <p:spPr>
          <a:xfrm>
            <a:off x="5105400" y="612159"/>
            <a:ext cx="3886201" cy="6096000"/>
          </a:xfrm>
          <a:custGeom>
            <a:avLst/>
            <a:gdLst>
              <a:gd name="connsiteX0" fmla="*/ 0 w 2227064"/>
              <a:gd name="connsiteY0" fmla="*/ 222706 h 4267200"/>
              <a:gd name="connsiteX1" fmla="*/ 222706 w 2227064"/>
              <a:gd name="connsiteY1" fmla="*/ 0 h 4267200"/>
              <a:gd name="connsiteX2" fmla="*/ 2004358 w 2227064"/>
              <a:gd name="connsiteY2" fmla="*/ 0 h 4267200"/>
              <a:gd name="connsiteX3" fmla="*/ 2227064 w 2227064"/>
              <a:gd name="connsiteY3" fmla="*/ 222706 h 4267200"/>
              <a:gd name="connsiteX4" fmla="*/ 2227064 w 2227064"/>
              <a:gd name="connsiteY4" fmla="*/ 4044494 h 4267200"/>
              <a:gd name="connsiteX5" fmla="*/ 2004358 w 2227064"/>
              <a:gd name="connsiteY5" fmla="*/ 4267200 h 4267200"/>
              <a:gd name="connsiteX6" fmla="*/ 222706 w 2227064"/>
              <a:gd name="connsiteY6" fmla="*/ 4267200 h 4267200"/>
              <a:gd name="connsiteX7" fmla="*/ 0 w 2227064"/>
              <a:gd name="connsiteY7" fmla="*/ 4044494 h 4267200"/>
              <a:gd name="connsiteX8" fmla="*/ 0 w 2227064"/>
              <a:gd name="connsiteY8" fmla="*/ 222706 h 426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27064" h="4267200">
                <a:moveTo>
                  <a:pt x="0" y="222706"/>
                </a:moveTo>
                <a:cubicBezTo>
                  <a:pt x="0" y="99709"/>
                  <a:pt x="99709" y="0"/>
                  <a:pt x="222706" y="0"/>
                </a:cubicBezTo>
                <a:lnTo>
                  <a:pt x="2004358" y="0"/>
                </a:lnTo>
                <a:cubicBezTo>
                  <a:pt x="2127355" y="0"/>
                  <a:pt x="2227064" y="99709"/>
                  <a:pt x="2227064" y="222706"/>
                </a:cubicBezTo>
                <a:lnTo>
                  <a:pt x="2227064" y="4044494"/>
                </a:lnTo>
                <a:cubicBezTo>
                  <a:pt x="2227064" y="4167491"/>
                  <a:pt x="2127355" y="4267200"/>
                  <a:pt x="2004358" y="4267200"/>
                </a:cubicBezTo>
                <a:lnTo>
                  <a:pt x="222706" y="4267200"/>
                </a:lnTo>
                <a:cubicBezTo>
                  <a:pt x="99709" y="4267200"/>
                  <a:pt x="0" y="4167491"/>
                  <a:pt x="0" y="4044494"/>
                </a:cubicBezTo>
                <a:lnTo>
                  <a:pt x="0" y="222706"/>
                </a:lnTo>
                <a:close/>
              </a:path>
            </a:pathLst>
          </a:custGeom>
          <a:noFill/>
          <a:ln w="12700">
            <a:solidFill>
              <a:schemeClr val="accent1">
                <a:shade val="95000"/>
                <a:satMod val="105000"/>
              </a:schemeClr>
            </a:solidFill>
            <a:prstDash val="dash"/>
          </a:ln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224790" tIns="224790" rIns="224790" bIns="3211830" numCol="1" spcCol="1270" anchor="ctr" anchorCtr="0">
            <a:noAutofit/>
          </a:bodyPr>
          <a:lstStyle/>
          <a:p>
            <a:pPr lvl="0" algn="ctr" defTabSz="26225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US" sz="5900" kern="1200" dirty="0">
              <a:solidFill>
                <a:schemeClr val="tx1"/>
              </a:solidFill>
            </a:endParaRPr>
          </a:p>
        </p:txBody>
      </p:sp>
      <p:sp>
        <p:nvSpPr>
          <p:cNvPr id="18" name="Freeform 17"/>
          <p:cNvSpPr/>
          <p:nvPr/>
        </p:nvSpPr>
        <p:spPr>
          <a:xfrm>
            <a:off x="152400" y="1954823"/>
            <a:ext cx="492035" cy="351325"/>
          </a:xfrm>
          <a:custGeom>
            <a:avLst/>
            <a:gdLst>
              <a:gd name="connsiteX0" fmla="*/ 0 w 709685"/>
              <a:gd name="connsiteY0" fmla="*/ 42126 h 421260"/>
              <a:gd name="connsiteX1" fmla="*/ 42126 w 709685"/>
              <a:gd name="connsiteY1" fmla="*/ 0 h 421260"/>
              <a:gd name="connsiteX2" fmla="*/ 667559 w 709685"/>
              <a:gd name="connsiteY2" fmla="*/ 0 h 421260"/>
              <a:gd name="connsiteX3" fmla="*/ 709685 w 709685"/>
              <a:gd name="connsiteY3" fmla="*/ 42126 h 421260"/>
              <a:gd name="connsiteX4" fmla="*/ 709685 w 709685"/>
              <a:gd name="connsiteY4" fmla="*/ 379134 h 421260"/>
              <a:gd name="connsiteX5" fmla="*/ 667559 w 709685"/>
              <a:gd name="connsiteY5" fmla="*/ 421260 h 421260"/>
              <a:gd name="connsiteX6" fmla="*/ 42126 w 709685"/>
              <a:gd name="connsiteY6" fmla="*/ 421260 h 421260"/>
              <a:gd name="connsiteX7" fmla="*/ 0 w 709685"/>
              <a:gd name="connsiteY7" fmla="*/ 379134 h 421260"/>
              <a:gd name="connsiteX8" fmla="*/ 0 w 709685"/>
              <a:gd name="connsiteY8" fmla="*/ 42126 h 4212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09685" h="421260">
                <a:moveTo>
                  <a:pt x="0" y="42126"/>
                </a:moveTo>
                <a:cubicBezTo>
                  <a:pt x="0" y="18860"/>
                  <a:pt x="18860" y="0"/>
                  <a:pt x="42126" y="0"/>
                </a:cubicBezTo>
                <a:lnTo>
                  <a:pt x="667559" y="0"/>
                </a:lnTo>
                <a:cubicBezTo>
                  <a:pt x="690825" y="0"/>
                  <a:pt x="709685" y="18860"/>
                  <a:pt x="709685" y="42126"/>
                </a:cubicBezTo>
                <a:lnTo>
                  <a:pt x="709685" y="379134"/>
                </a:lnTo>
                <a:cubicBezTo>
                  <a:pt x="709685" y="402400"/>
                  <a:pt x="690825" y="421260"/>
                  <a:pt x="667559" y="421260"/>
                </a:cubicBezTo>
                <a:lnTo>
                  <a:pt x="42126" y="421260"/>
                </a:lnTo>
                <a:cubicBezTo>
                  <a:pt x="18860" y="421260"/>
                  <a:pt x="0" y="402400"/>
                  <a:pt x="0" y="379134"/>
                </a:cubicBezTo>
                <a:lnTo>
                  <a:pt x="0" y="42126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3138" tIns="50438" rIns="63138" bIns="50438" numCol="1" spcCol="1270" anchor="ctr" anchorCtr="0">
            <a:noAutofit/>
          </a:bodyPr>
          <a:lstStyle/>
          <a:p>
            <a:pPr lvl="0" algn="ctr" defTabSz="8890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kern="1200" dirty="0" smtClean="0">
                <a:solidFill>
                  <a:schemeClr val="tx1"/>
                </a:solidFill>
              </a:rPr>
              <a:t>YES</a:t>
            </a:r>
            <a:endParaRPr lang="en-US" kern="1200" dirty="0">
              <a:solidFill>
                <a:schemeClr val="tx1"/>
              </a:solidFill>
            </a:endParaRPr>
          </a:p>
        </p:txBody>
      </p:sp>
      <p:sp>
        <p:nvSpPr>
          <p:cNvPr id="14" name="Rounded Rectangle 13"/>
          <p:cNvSpPr/>
          <p:nvPr/>
        </p:nvSpPr>
        <p:spPr>
          <a:xfrm>
            <a:off x="3200401" y="6096000"/>
            <a:ext cx="5715000" cy="506566"/>
          </a:xfrm>
          <a:prstGeom prst="roundRect">
            <a:avLst>
              <a:gd name="adj" fmla="val 10000"/>
            </a:avLst>
          </a:pr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anchor="ctr"/>
          <a:lstStyle/>
          <a:p>
            <a:pPr lvl="0" algn="ctr"/>
            <a:r>
              <a:rPr lang="fr-CH" sz="1400" i="1" dirty="0" smtClean="0">
                <a:solidFill>
                  <a:schemeClr val="tx1"/>
                </a:solidFill>
              </a:rPr>
              <a:t>If the ticket </a:t>
            </a:r>
            <a:r>
              <a:rPr lang="fr-CH" sz="1400" i="1" dirty="0" err="1" smtClean="0">
                <a:solidFill>
                  <a:schemeClr val="tx1"/>
                </a:solidFill>
              </a:rPr>
              <a:t>is</a:t>
            </a:r>
            <a:r>
              <a:rPr lang="fr-CH" sz="1400" i="1" dirty="0" smtClean="0">
                <a:solidFill>
                  <a:schemeClr val="tx1"/>
                </a:solidFill>
              </a:rPr>
              <a:t> in Part A or B, </a:t>
            </a:r>
            <a:r>
              <a:rPr lang="fr-CH" sz="1400" i="1" dirty="0" err="1" smtClean="0">
                <a:solidFill>
                  <a:schemeClr val="tx1"/>
                </a:solidFill>
              </a:rPr>
              <a:t>status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 err="1" smtClean="0">
                <a:solidFill>
                  <a:schemeClr val="tx1"/>
                </a:solidFill>
              </a:rPr>
              <a:t>should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 err="1" smtClean="0">
                <a:solidFill>
                  <a:schemeClr val="tx1"/>
                </a:solidFill>
              </a:rPr>
              <a:t>be</a:t>
            </a:r>
            <a:r>
              <a:rPr lang="fr-CH" sz="1400" i="1" dirty="0" smtClean="0">
                <a:solidFill>
                  <a:schemeClr val="tx1"/>
                </a:solidFill>
              </a:rPr>
              <a:t> "Open"; If </a:t>
            </a:r>
            <a:r>
              <a:rPr lang="fr-CH" sz="1400" i="1" dirty="0" err="1" smtClean="0">
                <a:solidFill>
                  <a:schemeClr val="tx1"/>
                </a:solidFill>
              </a:rPr>
              <a:t>it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 err="1" smtClean="0">
                <a:solidFill>
                  <a:schemeClr val="tx1"/>
                </a:solidFill>
              </a:rPr>
              <a:t>is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>
                <a:solidFill>
                  <a:schemeClr val="tx1"/>
                </a:solidFill>
              </a:rPr>
              <a:t>in Part </a:t>
            </a:r>
            <a:r>
              <a:rPr lang="fr-CH" sz="1400" i="1" dirty="0" smtClean="0">
                <a:solidFill>
                  <a:schemeClr val="tx1"/>
                </a:solidFill>
              </a:rPr>
              <a:t>C, D </a:t>
            </a:r>
            <a:r>
              <a:rPr lang="fr-CH" sz="1400" i="1" dirty="0">
                <a:solidFill>
                  <a:schemeClr val="tx1"/>
                </a:solidFill>
              </a:rPr>
              <a:t>or </a:t>
            </a:r>
            <a:r>
              <a:rPr lang="fr-CH" sz="1400" i="1" dirty="0" smtClean="0">
                <a:solidFill>
                  <a:schemeClr val="tx1"/>
                </a:solidFill>
              </a:rPr>
              <a:t>E, </a:t>
            </a:r>
            <a:r>
              <a:rPr lang="fr-CH" sz="1400" i="1" dirty="0" err="1">
                <a:solidFill>
                  <a:schemeClr val="tx1"/>
                </a:solidFill>
              </a:rPr>
              <a:t>status</a:t>
            </a:r>
            <a:r>
              <a:rPr lang="fr-CH" sz="1400" i="1" dirty="0">
                <a:solidFill>
                  <a:schemeClr val="tx1"/>
                </a:solidFill>
              </a:rPr>
              <a:t> </a:t>
            </a:r>
            <a:r>
              <a:rPr lang="fr-CH" sz="1400" i="1" dirty="0" err="1">
                <a:solidFill>
                  <a:schemeClr val="tx1"/>
                </a:solidFill>
              </a:rPr>
              <a:t>should</a:t>
            </a:r>
            <a:r>
              <a:rPr lang="fr-CH" sz="1400" i="1" dirty="0">
                <a:solidFill>
                  <a:schemeClr val="tx1"/>
                </a:solidFill>
              </a:rPr>
              <a:t> </a:t>
            </a:r>
            <a:r>
              <a:rPr lang="fr-CH" sz="1400" i="1" dirty="0" err="1">
                <a:solidFill>
                  <a:schemeClr val="tx1"/>
                </a:solidFill>
              </a:rPr>
              <a:t>be</a:t>
            </a:r>
            <a:r>
              <a:rPr lang="fr-CH" sz="1400" i="1" dirty="0">
                <a:solidFill>
                  <a:schemeClr val="tx1"/>
                </a:solidFill>
              </a:rPr>
              <a:t> </a:t>
            </a:r>
            <a:r>
              <a:rPr lang="fr-CH" sz="1400" i="1" dirty="0" smtClean="0">
                <a:solidFill>
                  <a:schemeClr val="tx1"/>
                </a:solidFill>
              </a:rPr>
              <a:t>"In </a:t>
            </a:r>
            <a:r>
              <a:rPr lang="fr-CH" sz="1400" i="1" dirty="0" err="1" smtClean="0">
                <a:solidFill>
                  <a:schemeClr val="tx1"/>
                </a:solidFill>
              </a:rPr>
              <a:t>progress</a:t>
            </a:r>
            <a:r>
              <a:rPr lang="fr-CH" sz="1400" i="1" dirty="0">
                <a:solidFill>
                  <a:schemeClr val="tx1"/>
                </a:solidFill>
              </a:rPr>
              <a:t> </a:t>
            </a:r>
            <a:r>
              <a:rPr lang="fr-CH" sz="1400" i="1" dirty="0" smtClean="0">
                <a:solidFill>
                  <a:schemeClr val="tx1"/>
                </a:solidFill>
              </a:rPr>
              <a:t>"; If </a:t>
            </a:r>
            <a:r>
              <a:rPr lang="fr-CH" sz="1400" i="1" dirty="0" err="1" smtClean="0">
                <a:solidFill>
                  <a:schemeClr val="tx1"/>
                </a:solidFill>
              </a:rPr>
              <a:t>it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 err="1" smtClean="0">
                <a:solidFill>
                  <a:schemeClr val="tx1"/>
                </a:solidFill>
              </a:rPr>
              <a:t>is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>
                <a:solidFill>
                  <a:schemeClr val="tx1"/>
                </a:solidFill>
              </a:rPr>
              <a:t>in Part </a:t>
            </a:r>
            <a:r>
              <a:rPr lang="fr-CH" sz="1400" i="1" dirty="0" smtClean="0">
                <a:solidFill>
                  <a:schemeClr val="tx1"/>
                </a:solidFill>
              </a:rPr>
              <a:t>F, </a:t>
            </a:r>
            <a:r>
              <a:rPr lang="fr-CH" sz="1400" i="1" dirty="0" err="1">
                <a:solidFill>
                  <a:schemeClr val="tx1"/>
                </a:solidFill>
              </a:rPr>
              <a:t>status</a:t>
            </a:r>
            <a:r>
              <a:rPr lang="fr-CH" sz="1400" i="1" dirty="0">
                <a:solidFill>
                  <a:schemeClr val="tx1"/>
                </a:solidFill>
              </a:rPr>
              <a:t> </a:t>
            </a:r>
            <a:r>
              <a:rPr lang="fr-CH" sz="1400" i="1" dirty="0" err="1">
                <a:solidFill>
                  <a:schemeClr val="tx1"/>
                </a:solidFill>
              </a:rPr>
              <a:t>should</a:t>
            </a:r>
            <a:r>
              <a:rPr lang="fr-CH" sz="1400" i="1" dirty="0">
                <a:solidFill>
                  <a:schemeClr val="tx1"/>
                </a:solidFill>
              </a:rPr>
              <a:t> </a:t>
            </a:r>
            <a:r>
              <a:rPr lang="fr-CH" sz="1400" i="1" dirty="0" err="1">
                <a:solidFill>
                  <a:schemeClr val="tx1"/>
                </a:solidFill>
              </a:rPr>
              <a:t>be</a:t>
            </a:r>
            <a:r>
              <a:rPr lang="fr-CH" sz="1400" i="1" dirty="0">
                <a:solidFill>
                  <a:schemeClr val="tx1"/>
                </a:solidFill>
              </a:rPr>
              <a:t> " </a:t>
            </a:r>
            <a:r>
              <a:rPr lang="fr-CH" sz="1400" i="1" dirty="0" err="1" smtClean="0">
                <a:solidFill>
                  <a:schemeClr val="tx1"/>
                </a:solidFill>
              </a:rPr>
              <a:t>Closed</a:t>
            </a:r>
            <a:r>
              <a:rPr lang="fr-CH" sz="1400" i="1" dirty="0" smtClean="0">
                <a:solidFill>
                  <a:schemeClr val="tx1"/>
                </a:solidFill>
              </a:rPr>
              <a:t>".</a:t>
            </a:r>
            <a:endParaRPr lang="en-US" sz="1400" i="1" dirty="0">
              <a:solidFill>
                <a:schemeClr val="tx1"/>
              </a:solidFill>
            </a:endParaRPr>
          </a:p>
        </p:txBody>
      </p:sp>
      <p:sp>
        <p:nvSpPr>
          <p:cNvPr id="26" name="Freeform 25"/>
          <p:cNvSpPr/>
          <p:nvPr/>
        </p:nvSpPr>
        <p:spPr>
          <a:xfrm>
            <a:off x="205185" y="1186663"/>
            <a:ext cx="2711851" cy="413537"/>
          </a:xfrm>
          <a:custGeom>
            <a:avLst/>
            <a:gdLst>
              <a:gd name="connsiteX0" fmla="*/ 0 w 709685"/>
              <a:gd name="connsiteY0" fmla="*/ 42126 h 421260"/>
              <a:gd name="connsiteX1" fmla="*/ 42126 w 709685"/>
              <a:gd name="connsiteY1" fmla="*/ 0 h 421260"/>
              <a:gd name="connsiteX2" fmla="*/ 667559 w 709685"/>
              <a:gd name="connsiteY2" fmla="*/ 0 h 421260"/>
              <a:gd name="connsiteX3" fmla="*/ 709685 w 709685"/>
              <a:gd name="connsiteY3" fmla="*/ 42126 h 421260"/>
              <a:gd name="connsiteX4" fmla="*/ 709685 w 709685"/>
              <a:gd name="connsiteY4" fmla="*/ 379134 h 421260"/>
              <a:gd name="connsiteX5" fmla="*/ 667559 w 709685"/>
              <a:gd name="connsiteY5" fmla="*/ 421260 h 421260"/>
              <a:gd name="connsiteX6" fmla="*/ 42126 w 709685"/>
              <a:gd name="connsiteY6" fmla="*/ 421260 h 421260"/>
              <a:gd name="connsiteX7" fmla="*/ 0 w 709685"/>
              <a:gd name="connsiteY7" fmla="*/ 379134 h 421260"/>
              <a:gd name="connsiteX8" fmla="*/ 0 w 709685"/>
              <a:gd name="connsiteY8" fmla="*/ 42126 h 4212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09685" h="421260">
                <a:moveTo>
                  <a:pt x="0" y="42126"/>
                </a:moveTo>
                <a:cubicBezTo>
                  <a:pt x="0" y="18860"/>
                  <a:pt x="18860" y="0"/>
                  <a:pt x="42126" y="0"/>
                </a:cubicBezTo>
                <a:lnTo>
                  <a:pt x="667559" y="0"/>
                </a:lnTo>
                <a:cubicBezTo>
                  <a:pt x="690825" y="0"/>
                  <a:pt x="709685" y="18860"/>
                  <a:pt x="709685" y="42126"/>
                </a:cubicBezTo>
                <a:lnTo>
                  <a:pt x="709685" y="379134"/>
                </a:lnTo>
                <a:cubicBezTo>
                  <a:pt x="709685" y="402400"/>
                  <a:pt x="690825" y="421260"/>
                  <a:pt x="667559" y="421260"/>
                </a:cubicBezTo>
                <a:lnTo>
                  <a:pt x="42126" y="421260"/>
                </a:lnTo>
                <a:cubicBezTo>
                  <a:pt x="18860" y="421260"/>
                  <a:pt x="0" y="402400"/>
                  <a:pt x="0" y="379134"/>
                </a:cubicBezTo>
                <a:lnTo>
                  <a:pt x="0" y="42126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3138" tIns="50438" rIns="63138" bIns="50438" numCol="1" spcCol="1270" anchor="ctr" anchorCtr="0">
            <a:noAutofit/>
          </a:bodyPr>
          <a:lstStyle/>
          <a:p>
            <a:pPr lvl="0" algn="ctr" defTabSz="8890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 smtClean="0">
                <a:solidFill>
                  <a:schemeClr val="tx1"/>
                </a:solidFill>
              </a:rPr>
              <a:t>There is a ticket with status “</a:t>
            </a:r>
            <a:r>
              <a:rPr lang="en-US" sz="1400" b="1" dirty="0" smtClean="0">
                <a:solidFill>
                  <a:schemeClr val="tx1"/>
                </a:solidFill>
              </a:rPr>
              <a:t>open</a:t>
            </a:r>
            <a:r>
              <a:rPr lang="en-US" sz="1400" dirty="0" smtClean="0">
                <a:solidFill>
                  <a:schemeClr val="tx1"/>
                </a:solidFill>
              </a:rPr>
              <a:t>” or “</a:t>
            </a:r>
            <a:r>
              <a:rPr lang="en-US" sz="1400" b="1" dirty="0" smtClean="0">
                <a:solidFill>
                  <a:schemeClr val="tx1"/>
                </a:solidFill>
              </a:rPr>
              <a:t>in progress</a:t>
            </a:r>
            <a:r>
              <a:rPr lang="en-US" sz="1400" dirty="0" smtClean="0">
                <a:solidFill>
                  <a:schemeClr val="tx1"/>
                </a:solidFill>
              </a:rPr>
              <a:t>”</a:t>
            </a:r>
            <a:endParaRPr lang="en-US" sz="1400" kern="1200" dirty="0">
              <a:solidFill>
                <a:schemeClr val="tx1"/>
              </a:solidFill>
            </a:endParaRPr>
          </a:p>
        </p:txBody>
      </p:sp>
      <p:sp>
        <p:nvSpPr>
          <p:cNvPr id="51" name="Freeform 50"/>
          <p:cNvSpPr/>
          <p:nvPr/>
        </p:nvSpPr>
        <p:spPr>
          <a:xfrm flipH="1">
            <a:off x="1752601" y="4572001"/>
            <a:ext cx="1116843" cy="457200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/>
            <a:r>
              <a:rPr lang="fr-CH" sz="1400" dirty="0" smtClean="0">
                <a:solidFill>
                  <a:schemeClr val="tx1"/>
                </a:solidFill>
              </a:rPr>
              <a:t>Issue has </a:t>
            </a:r>
            <a:r>
              <a:rPr lang="fr-CH" sz="1400" dirty="0" err="1" smtClean="0">
                <a:solidFill>
                  <a:schemeClr val="tx1"/>
                </a:solidFill>
              </a:rPr>
              <a:t>disappeared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59" name="Straight Arrow Connector 58"/>
          <p:cNvCxnSpPr/>
          <p:nvPr/>
        </p:nvCxnSpPr>
        <p:spPr>
          <a:xfrm>
            <a:off x="1561110" y="2819399"/>
            <a:ext cx="639411" cy="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Freeform 59"/>
          <p:cNvSpPr/>
          <p:nvPr/>
        </p:nvSpPr>
        <p:spPr>
          <a:xfrm>
            <a:off x="6599495" y="1248301"/>
            <a:ext cx="2230837" cy="827072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smtClean="0">
                <a:solidFill>
                  <a:schemeClr val="tx1"/>
                </a:solidFill>
              </a:rPr>
              <a:t>Contact NFP by email/phone, to </a:t>
            </a:r>
            <a:r>
              <a:rPr lang="fr-CH" sz="1400" dirty="0" err="1" smtClean="0">
                <a:solidFill>
                  <a:schemeClr val="tx1"/>
                </a:solidFill>
              </a:rPr>
              <a:t>request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completion</a:t>
            </a:r>
            <a:r>
              <a:rPr lang="fr-CH" sz="1400" dirty="0" smtClean="0">
                <a:solidFill>
                  <a:schemeClr val="tx1"/>
                </a:solidFill>
              </a:rPr>
              <a:t> of Part C, if incident </a:t>
            </a:r>
            <a:r>
              <a:rPr lang="fr-CH" sz="1400" dirty="0" err="1" smtClean="0">
                <a:solidFill>
                  <a:schemeClr val="tx1"/>
                </a:solidFill>
              </a:rPr>
              <a:t>was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raised</a:t>
            </a:r>
            <a:r>
              <a:rPr lang="fr-CH" sz="1400" dirty="0" smtClean="0">
                <a:solidFill>
                  <a:schemeClr val="tx1"/>
                </a:solidFill>
              </a:rPr>
              <a:t> more </a:t>
            </a:r>
            <a:r>
              <a:rPr lang="fr-CH" sz="1400" dirty="0" err="1" smtClean="0">
                <a:solidFill>
                  <a:schemeClr val="tx1"/>
                </a:solidFill>
              </a:rPr>
              <a:t>than</a:t>
            </a:r>
            <a:r>
              <a:rPr lang="fr-CH" sz="1400" dirty="0" smtClean="0">
                <a:solidFill>
                  <a:schemeClr val="tx1"/>
                </a:solidFill>
              </a:rPr>
              <a:t> 1 </a:t>
            </a:r>
            <a:r>
              <a:rPr lang="fr-CH" sz="1400" dirty="0" err="1" smtClean="0">
                <a:solidFill>
                  <a:schemeClr val="tx1"/>
                </a:solidFill>
              </a:rPr>
              <a:t>day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ago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61" name="Freeform 60"/>
          <p:cNvSpPr/>
          <p:nvPr/>
        </p:nvSpPr>
        <p:spPr>
          <a:xfrm rot="10800000" flipH="1" flipV="1">
            <a:off x="4312034" y="1295400"/>
            <a:ext cx="655614" cy="4588269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kern="1200" dirty="0" smtClean="0">
                <a:solidFill>
                  <a:schemeClr val="tx1"/>
                </a:solidFill>
              </a:rPr>
              <a:t>In </a:t>
            </a:r>
            <a:r>
              <a:rPr lang="fr-CH" sz="1400" kern="1200" dirty="0" err="1" smtClean="0">
                <a:solidFill>
                  <a:schemeClr val="tx1"/>
                </a:solidFill>
              </a:rPr>
              <a:t>which</a:t>
            </a:r>
            <a:r>
              <a:rPr lang="fr-CH" sz="1400" kern="1200" dirty="0" smtClean="0">
                <a:solidFill>
                  <a:schemeClr val="tx1"/>
                </a:solidFill>
              </a:rPr>
              <a:t> Part    of    IMS     </a:t>
            </a:r>
            <a:r>
              <a:rPr lang="fr-CH" sz="1400" kern="1200" dirty="0" err="1" smtClean="0">
                <a:solidFill>
                  <a:schemeClr val="tx1"/>
                </a:solidFill>
              </a:rPr>
              <a:t>is</a:t>
            </a:r>
            <a:r>
              <a:rPr lang="fr-CH" sz="1400" kern="1200" dirty="0" smtClean="0">
                <a:solidFill>
                  <a:schemeClr val="tx1"/>
                </a:solidFill>
              </a:rPr>
              <a:t>      the ticket?</a:t>
            </a:r>
            <a:endParaRPr lang="en-US" sz="1400" kern="1200" dirty="0">
              <a:solidFill>
                <a:schemeClr val="tx1"/>
              </a:solidFill>
            </a:endParaRPr>
          </a:p>
        </p:txBody>
      </p:sp>
      <p:cxnSp>
        <p:nvCxnSpPr>
          <p:cNvPr id="62" name="Straight Arrow Connector 61"/>
          <p:cNvCxnSpPr/>
          <p:nvPr/>
        </p:nvCxnSpPr>
        <p:spPr>
          <a:xfrm>
            <a:off x="5798116" y="1614464"/>
            <a:ext cx="801379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/>
          <p:nvPr/>
        </p:nvCxnSpPr>
        <p:spPr>
          <a:xfrm flipH="1">
            <a:off x="762006" y="3886200"/>
            <a:ext cx="990595" cy="68580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Freeform 66"/>
          <p:cNvSpPr/>
          <p:nvPr/>
        </p:nvSpPr>
        <p:spPr>
          <a:xfrm flipH="1">
            <a:off x="1715492" y="5486400"/>
            <a:ext cx="1332508" cy="1066800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algn="ctr"/>
            <a:r>
              <a:rPr lang="fr-CH" sz="1400" dirty="0" smtClean="0">
                <a:solidFill>
                  <a:schemeClr val="tx1"/>
                </a:solidFill>
              </a:rPr>
              <a:t>Close the ticket, update the tickets </a:t>
            </a:r>
            <a:r>
              <a:rPr lang="fr-CH" sz="1400" dirty="0" err="1" smtClean="0">
                <a:solidFill>
                  <a:schemeClr val="tx1"/>
                </a:solidFill>
              </a:rPr>
              <a:t>summary</a:t>
            </a:r>
            <a:r>
              <a:rPr lang="fr-CH" sz="1400" dirty="0" smtClean="0">
                <a:solidFill>
                  <a:schemeClr val="tx1"/>
                </a:solidFill>
              </a:rPr>
              <a:t> and </a:t>
            </a:r>
            <a:r>
              <a:rPr lang="fr-CH" sz="1400" dirty="0" err="1" smtClean="0">
                <a:solidFill>
                  <a:schemeClr val="tx1"/>
                </a:solidFill>
              </a:rPr>
              <a:t>inform</a:t>
            </a:r>
            <a:r>
              <a:rPr lang="fr-CH" sz="1400" dirty="0" smtClean="0">
                <a:solidFill>
                  <a:schemeClr val="tx1"/>
                </a:solidFill>
              </a:rPr>
              <a:t> issue reporter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70" name="Freeform 69"/>
          <p:cNvSpPr/>
          <p:nvPr/>
        </p:nvSpPr>
        <p:spPr>
          <a:xfrm flipH="1">
            <a:off x="329237" y="4572000"/>
            <a:ext cx="772620" cy="457199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/>
            <a:r>
              <a:rPr lang="fr-CH" sz="1400" dirty="0" smtClean="0">
                <a:solidFill>
                  <a:schemeClr val="tx1"/>
                </a:solidFill>
              </a:rPr>
              <a:t>Issue </a:t>
            </a:r>
            <a:r>
              <a:rPr lang="fr-CH" sz="1400" dirty="0" err="1" smtClean="0">
                <a:solidFill>
                  <a:schemeClr val="tx1"/>
                </a:solidFill>
              </a:rPr>
              <a:t>persists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71" name="Freeform 70"/>
          <p:cNvSpPr/>
          <p:nvPr/>
        </p:nvSpPr>
        <p:spPr>
          <a:xfrm flipH="1">
            <a:off x="215043" y="5510945"/>
            <a:ext cx="1308951" cy="1042255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/>
            <a:r>
              <a:rPr lang="fr-CH" sz="1400" dirty="0" err="1" smtClean="0">
                <a:solidFill>
                  <a:schemeClr val="tx1"/>
                </a:solidFill>
              </a:rPr>
              <a:t>Raise</a:t>
            </a:r>
            <a:r>
              <a:rPr lang="fr-CH" sz="1400" dirty="0" smtClean="0">
                <a:solidFill>
                  <a:schemeClr val="tx1"/>
                </a:solidFill>
              </a:rPr>
              <a:t> an incident: </a:t>
            </a:r>
            <a:r>
              <a:rPr lang="fr-CH" sz="1400" dirty="0" err="1" smtClean="0">
                <a:solidFill>
                  <a:schemeClr val="tx1"/>
                </a:solidFill>
              </a:rPr>
              <a:t>fill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>
                <a:solidFill>
                  <a:schemeClr val="tx1"/>
                </a:solidFill>
              </a:rPr>
              <a:t>in Part B </a:t>
            </a:r>
            <a:r>
              <a:rPr lang="fr-CH" sz="1400" dirty="0" smtClean="0">
                <a:solidFill>
                  <a:schemeClr val="tx1"/>
                </a:solidFill>
              </a:rPr>
              <a:t>of ticket and update tickets </a:t>
            </a:r>
            <a:r>
              <a:rPr lang="fr-CH" sz="1400" dirty="0" err="1" smtClean="0">
                <a:solidFill>
                  <a:schemeClr val="tx1"/>
                </a:solidFill>
              </a:rPr>
              <a:t>summary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72" name="Straight Arrow Connector 71"/>
          <p:cNvCxnSpPr/>
          <p:nvPr/>
        </p:nvCxnSpPr>
        <p:spPr>
          <a:xfrm flipH="1">
            <a:off x="398419" y="1614464"/>
            <a:ext cx="417722" cy="334475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/>
          <p:cNvCxnSpPr/>
          <p:nvPr/>
        </p:nvCxnSpPr>
        <p:spPr>
          <a:xfrm>
            <a:off x="1752601" y="3886200"/>
            <a:ext cx="447920" cy="68580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Straight Arrow Connector 94"/>
          <p:cNvCxnSpPr/>
          <p:nvPr/>
        </p:nvCxnSpPr>
        <p:spPr>
          <a:xfrm>
            <a:off x="2247901" y="5029201"/>
            <a:ext cx="0" cy="457199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/>
          <p:cNvCxnSpPr/>
          <p:nvPr/>
        </p:nvCxnSpPr>
        <p:spPr>
          <a:xfrm>
            <a:off x="762002" y="5029201"/>
            <a:ext cx="1" cy="510868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/>
          <p:nvPr/>
        </p:nvCxnSpPr>
        <p:spPr>
          <a:xfrm flipV="1">
            <a:off x="2673185" y="2835373"/>
            <a:ext cx="1638848" cy="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" name="Objec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11052226"/>
              </p:ext>
            </p:extLst>
          </p:nvPr>
        </p:nvGraphicFramePr>
        <p:xfrm>
          <a:off x="76200" y="622300"/>
          <a:ext cx="8916988" cy="6318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19" name="Document" r:id="rId3" imgW="11148593" imgH="790006" progId="Word.Document.12">
                  <p:embed/>
                </p:oleObj>
              </mc:Choice>
              <mc:Fallback>
                <p:oleObj name="Document" r:id="rId3" imgW="11148593" imgH="790006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76200" y="622300"/>
                        <a:ext cx="8916988" cy="6318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119" name="Straight Arrow Connector 118"/>
          <p:cNvCxnSpPr/>
          <p:nvPr/>
        </p:nvCxnSpPr>
        <p:spPr>
          <a:xfrm>
            <a:off x="4967648" y="4762500"/>
            <a:ext cx="407176" cy="0"/>
          </a:xfrm>
          <a:prstGeom prst="straightConnector1">
            <a:avLst/>
          </a:prstGeom>
          <a:ln w="25400"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/>
          <p:nvPr/>
        </p:nvCxnSpPr>
        <p:spPr>
          <a:xfrm flipH="1">
            <a:off x="462341" y="3048000"/>
            <a:ext cx="2738" cy="386118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Freeform 37"/>
          <p:cNvSpPr/>
          <p:nvPr/>
        </p:nvSpPr>
        <p:spPr>
          <a:xfrm>
            <a:off x="2191945" y="2622743"/>
            <a:ext cx="481240" cy="425257"/>
          </a:xfrm>
          <a:custGeom>
            <a:avLst/>
            <a:gdLst>
              <a:gd name="connsiteX0" fmla="*/ 0 w 709685"/>
              <a:gd name="connsiteY0" fmla="*/ 42126 h 421260"/>
              <a:gd name="connsiteX1" fmla="*/ 42126 w 709685"/>
              <a:gd name="connsiteY1" fmla="*/ 0 h 421260"/>
              <a:gd name="connsiteX2" fmla="*/ 667559 w 709685"/>
              <a:gd name="connsiteY2" fmla="*/ 0 h 421260"/>
              <a:gd name="connsiteX3" fmla="*/ 709685 w 709685"/>
              <a:gd name="connsiteY3" fmla="*/ 42126 h 421260"/>
              <a:gd name="connsiteX4" fmla="*/ 709685 w 709685"/>
              <a:gd name="connsiteY4" fmla="*/ 379134 h 421260"/>
              <a:gd name="connsiteX5" fmla="*/ 667559 w 709685"/>
              <a:gd name="connsiteY5" fmla="*/ 421260 h 421260"/>
              <a:gd name="connsiteX6" fmla="*/ 42126 w 709685"/>
              <a:gd name="connsiteY6" fmla="*/ 421260 h 421260"/>
              <a:gd name="connsiteX7" fmla="*/ 0 w 709685"/>
              <a:gd name="connsiteY7" fmla="*/ 379134 h 421260"/>
              <a:gd name="connsiteX8" fmla="*/ 0 w 709685"/>
              <a:gd name="connsiteY8" fmla="*/ 42126 h 4212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09685" h="421260">
                <a:moveTo>
                  <a:pt x="0" y="42126"/>
                </a:moveTo>
                <a:cubicBezTo>
                  <a:pt x="0" y="18860"/>
                  <a:pt x="18860" y="0"/>
                  <a:pt x="42126" y="0"/>
                </a:cubicBezTo>
                <a:lnTo>
                  <a:pt x="667559" y="0"/>
                </a:lnTo>
                <a:cubicBezTo>
                  <a:pt x="690825" y="0"/>
                  <a:pt x="709685" y="18860"/>
                  <a:pt x="709685" y="42126"/>
                </a:cubicBezTo>
                <a:lnTo>
                  <a:pt x="709685" y="379134"/>
                </a:lnTo>
                <a:cubicBezTo>
                  <a:pt x="709685" y="402400"/>
                  <a:pt x="690825" y="421260"/>
                  <a:pt x="667559" y="421260"/>
                </a:cubicBezTo>
                <a:lnTo>
                  <a:pt x="42126" y="421260"/>
                </a:lnTo>
                <a:cubicBezTo>
                  <a:pt x="18860" y="421260"/>
                  <a:pt x="0" y="402400"/>
                  <a:pt x="0" y="379134"/>
                </a:cubicBezTo>
                <a:lnTo>
                  <a:pt x="0" y="42126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3138" tIns="50438" rIns="63138" bIns="50438" numCol="1" spcCol="1270" anchor="ctr" anchorCtr="0">
            <a:noAutofit/>
          </a:bodyPr>
          <a:lstStyle/>
          <a:p>
            <a:pPr lvl="0" algn="ctr" defTabSz="8890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kern="1200" dirty="0" smtClean="0">
                <a:solidFill>
                  <a:schemeClr val="tx1"/>
                </a:solidFill>
              </a:rPr>
              <a:t>YES</a:t>
            </a:r>
            <a:endParaRPr lang="en-US" kern="1200" dirty="0">
              <a:solidFill>
                <a:schemeClr val="tx1"/>
              </a:solidFill>
            </a:endParaRPr>
          </a:p>
        </p:txBody>
      </p:sp>
      <p:cxnSp>
        <p:nvCxnSpPr>
          <p:cNvPr id="39" name="Straight Arrow Connector 38"/>
          <p:cNvCxnSpPr/>
          <p:nvPr/>
        </p:nvCxnSpPr>
        <p:spPr>
          <a:xfrm flipH="1" flipV="1">
            <a:off x="3871659" y="3135343"/>
            <a:ext cx="440374" cy="7685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>
            <a:off x="5784516" y="3707105"/>
            <a:ext cx="814979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reeform 42"/>
          <p:cNvSpPr/>
          <p:nvPr/>
        </p:nvSpPr>
        <p:spPr>
          <a:xfrm>
            <a:off x="3429000" y="2949969"/>
            <a:ext cx="442658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800" kern="1200" dirty="0" smtClean="0">
                <a:solidFill>
                  <a:schemeClr val="tx1"/>
                </a:solidFill>
              </a:rPr>
              <a:t>A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cxnSp>
        <p:nvCxnSpPr>
          <p:cNvPr id="49" name="Straight Arrow Connector 48"/>
          <p:cNvCxnSpPr/>
          <p:nvPr/>
        </p:nvCxnSpPr>
        <p:spPr>
          <a:xfrm>
            <a:off x="462341" y="2306149"/>
            <a:ext cx="0" cy="28465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/>
          <p:nvPr/>
        </p:nvCxnSpPr>
        <p:spPr>
          <a:xfrm>
            <a:off x="748446" y="3657600"/>
            <a:ext cx="275678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Freeform 79"/>
          <p:cNvSpPr/>
          <p:nvPr/>
        </p:nvSpPr>
        <p:spPr>
          <a:xfrm>
            <a:off x="5374824" y="2476500"/>
            <a:ext cx="442658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800" kern="1200" dirty="0" smtClean="0">
                <a:solidFill>
                  <a:schemeClr val="tx1"/>
                </a:solidFill>
              </a:rPr>
              <a:t>C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81" name="Freeform 80"/>
          <p:cNvSpPr/>
          <p:nvPr/>
        </p:nvSpPr>
        <p:spPr>
          <a:xfrm>
            <a:off x="5355458" y="4572000"/>
            <a:ext cx="442658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800" kern="1200" dirty="0" smtClean="0">
                <a:solidFill>
                  <a:schemeClr val="tx1"/>
                </a:solidFill>
              </a:rPr>
              <a:t>E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82" name="Freeform 81"/>
          <p:cNvSpPr/>
          <p:nvPr/>
        </p:nvSpPr>
        <p:spPr>
          <a:xfrm>
            <a:off x="5355458" y="1447800"/>
            <a:ext cx="442658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800" kern="1200" dirty="0" smtClean="0">
                <a:solidFill>
                  <a:schemeClr val="tx1"/>
                </a:solidFill>
              </a:rPr>
              <a:t>B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83" name="Freeform 82"/>
          <p:cNvSpPr/>
          <p:nvPr/>
        </p:nvSpPr>
        <p:spPr>
          <a:xfrm>
            <a:off x="5355458" y="3505200"/>
            <a:ext cx="442658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dirty="0">
                <a:solidFill>
                  <a:schemeClr val="tx1"/>
                </a:solidFill>
              </a:rPr>
              <a:t>D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cxnSp>
        <p:nvCxnSpPr>
          <p:cNvPr id="84" name="Straight Arrow Connector 83"/>
          <p:cNvCxnSpPr/>
          <p:nvPr/>
        </p:nvCxnSpPr>
        <p:spPr>
          <a:xfrm>
            <a:off x="5829517" y="5753100"/>
            <a:ext cx="769978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/>
          <p:cNvCxnSpPr/>
          <p:nvPr/>
        </p:nvCxnSpPr>
        <p:spPr>
          <a:xfrm>
            <a:off x="4967648" y="1614464"/>
            <a:ext cx="387810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Arrow Connector 102"/>
          <p:cNvCxnSpPr/>
          <p:nvPr/>
        </p:nvCxnSpPr>
        <p:spPr>
          <a:xfrm>
            <a:off x="4967648" y="2667000"/>
            <a:ext cx="419211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Arrow Connector 105"/>
          <p:cNvCxnSpPr/>
          <p:nvPr/>
        </p:nvCxnSpPr>
        <p:spPr>
          <a:xfrm>
            <a:off x="4967648" y="3707105"/>
            <a:ext cx="387810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Freeform 123"/>
          <p:cNvSpPr/>
          <p:nvPr/>
        </p:nvSpPr>
        <p:spPr>
          <a:xfrm>
            <a:off x="6599495" y="2306148"/>
            <a:ext cx="2230837" cy="827072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smtClean="0">
                <a:solidFill>
                  <a:schemeClr val="tx1"/>
                </a:solidFill>
              </a:rPr>
              <a:t>Contact NFP by email/phone, to </a:t>
            </a:r>
            <a:r>
              <a:rPr lang="fr-CH" sz="1400" dirty="0" err="1" smtClean="0">
                <a:solidFill>
                  <a:schemeClr val="tx1"/>
                </a:solidFill>
              </a:rPr>
              <a:t>request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completion</a:t>
            </a:r>
            <a:r>
              <a:rPr lang="fr-CH" sz="1400" dirty="0" smtClean="0">
                <a:solidFill>
                  <a:schemeClr val="tx1"/>
                </a:solidFill>
              </a:rPr>
              <a:t> of Part D, if Part C </a:t>
            </a:r>
            <a:r>
              <a:rPr lang="fr-CH" sz="1400" dirty="0" err="1" smtClean="0">
                <a:solidFill>
                  <a:schemeClr val="tx1"/>
                </a:solidFill>
              </a:rPr>
              <a:t>was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filled</a:t>
            </a:r>
            <a:r>
              <a:rPr lang="fr-CH" sz="1400" dirty="0" smtClean="0">
                <a:solidFill>
                  <a:schemeClr val="tx1"/>
                </a:solidFill>
              </a:rPr>
              <a:t> more </a:t>
            </a:r>
            <a:r>
              <a:rPr lang="fr-CH" sz="1400" dirty="0" err="1" smtClean="0">
                <a:solidFill>
                  <a:schemeClr val="tx1"/>
                </a:solidFill>
              </a:rPr>
              <a:t>than</a:t>
            </a:r>
            <a:r>
              <a:rPr lang="fr-CH" sz="1400" dirty="0" smtClean="0">
                <a:solidFill>
                  <a:schemeClr val="tx1"/>
                </a:solidFill>
              </a:rPr>
              <a:t> 1 </a:t>
            </a:r>
            <a:r>
              <a:rPr lang="fr-CH" sz="1400" dirty="0" err="1" smtClean="0">
                <a:solidFill>
                  <a:schemeClr val="tx1"/>
                </a:solidFill>
              </a:rPr>
              <a:t>week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ago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125" name="Straight Arrow Connector 124"/>
          <p:cNvCxnSpPr/>
          <p:nvPr/>
        </p:nvCxnSpPr>
        <p:spPr>
          <a:xfrm flipV="1">
            <a:off x="5829517" y="2667001"/>
            <a:ext cx="769978" cy="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6" name="Freeform 135"/>
          <p:cNvSpPr/>
          <p:nvPr/>
        </p:nvSpPr>
        <p:spPr>
          <a:xfrm>
            <a:off x="6599495" y="3363928"/>
            <a:ext cx="2239705" cy="827072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smtClean="0">
                <a:solidFill>
                  <a:schemeClr val="tx1"/>
                </a:solidFill>
              </a:rPr>
              <a:t>Contact NFP by email/phone, to </a:t>
            </a:r>
            <a:r>
              <a:rPr lang="fr-CH" sz="1400" dirty="0" err="1" smtClean="0">
                <a:solidFill>
                  <a:schemeClr val="tx1"/>
                </a:solidFill>
              </a:rPr>
              <a:t>request</a:t>
            </a:r>
            <a:r>
              <a:rPr lang="fr-CH" sz="1400" dirty="0" smtClean="0">
                <a:solidFill>
                  <a:schemeClr val="tx1"/>
                </a:solidFill>
              </a:rPr>
              <a:t> Part E to </a:t>
            </a:r>
            <a:r>
              <a:rPr lang="fr-CH" sz="1400" dirty="0" err="1" smtClean="0">
                <a:solidFill>
                  <a:schemeClr val="tx1"/>
                </a:solidFill>
              </a:rPr>
              <a:t>be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filled</a:t>
            </a:r>
            <a:r>
              <a:rPr lang="fr-CH" sz="1400" dirty="0" smtClean="0">
                <a:solidFill>
                  <a:schemeClr val="tx1"/>
                </a:solidFill>
              </a:rPr>
              <a:t>, if Part D </a:t>
            </a:r>
            <a:r>
              <a:rPr lang="fr-CH" sz="1400" dirty="0" err="1" smtClean="0">
                <a:solidFill>
                  <a:schemeClr val="tx1"/>
                </a:solidFill>
              </a:rPr>
              <a:t>was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filled</a:t>
            </a:r>
            <a:r>
              <a:rPr lang="fr-CH" sz="1400" dirty="0" smtClean="0">
                <a:solidFill>
                  <a:schemeClr val="tx1"/>
                </a:solidFill>
              </a:rPr>
              <a:t> more </a:t>
            </a:r>
            <a:r>
              <a:rPr lang="fr-CH" sz="1400" dirty="0" err="1" smtClean="0">
                <a:solidFill>
                  <a:schemeClr val="tx1"/>
                </a:solidFill>
              </a:rPr>
              <a:t>than</a:t>
            </a:r>
            <a:r>
              <a:rPr lang="fr-CH" sz="1400" dirty="0" smtClean="0">
                <a:solidFill>
                  <a:schemeClr val="tx1"/>
                </a:solidFill>
              </a:rPr>
              <a:t> 1 </a:t>
            </a:r>
            <a:r>
              <a:rPr lang="fr-CH" sz="1400" dirty="0" err="1" smtClean="0">
                <a:solidFill>
                  <a:schemeClr val="tx1"/>
                </a:solidFill>
              </a:rPr>
              <a:t>week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ago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143" name="Straight Arrow Connector 142"/>
          <p:cNvCxnSpPr/>
          <p:nvPr/>
        </p:nvCxnSpPr>
        <p:spPr>
          <a:xfrm>
            <a:off x="4967648" y="5722904"/>
            <a:ext cx="419211" cy="0"/>
          </a:xfrm>
          <a:prstGeom prst="straightConnector1">
            <a:avLst/>
          </a:prstGeom>
          <a:ln w="31750"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" name="Freeform 143"/>
          <p:cNvSpPr/>
          <p:nvPr/>
        </p:nvSpPr>
        <p:spPr>
          <a:xfrm>
            <a:off x="5386859" y="5562600"/>
            <a:ext cx="442658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800" kern="1200" dirty="0" smtClean="0">
                <a:solidFill>
                  <a:schemeClr val="tx1"/>
                </a:solidFill>
              </a:rPr>
              <a:t>F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cxnSp>
        <p:nvCxnSpPr>
          <p:cNvPr id="148" name="Straight Arrow Connector 147"/>
          <p:cNvCxnSpPr/>
          <p:nvPr/>
        </p:nvCxnSpPr>
        <p:spPr>
          <a:xfrm>
            <a:off x="3650329" y="3330969"/>
            <a:ext cx="2" cy="433256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Arrow Connector 157"/>
          <p:cNvCxnSpPr/>
          <p:nvPr/>
        </p:nvCxnSpPr>
        <p:spPr>
          <a:xfrm>
            <a:off x="5783036" y="4762500"/>
            <a:ext cx="816459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3" name="Freeform 162"/>
          <p:cNvSpPr/>
          <p:nvPr/>
        </p:nvSpPr>
        <p:spPr>
          <a:xfrm>
            <a:off x="6599495" y="4407420"/>
            <a:ext cx="2239706" cy="877215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smtClean="0">
                <a:solidFill>
                  <a:schemeClr val="tx1"/>
                </a:solidFill>
              </a:rPr>
              <a:t>Contact NFP by email/phone, to update Part E, if </a:t>
            </a:r>
            <a:r>
              <a:rPr lang="fr-CH" sz="1400" dirty="0" err="1" smtClean="0">
                <a:solidFill>
                  <a:schemeClr val="tx1"/>
                </a:solidFill>
              </a:rPr>
              <a:t>it</a:t>
            </a:r>
            <a:r>
              <a:rPr lang="fr-CH" sz="1400" dirty="0" smtClean="0">
                <a:solidFill>
                  <a:schemeClr val="tx1"/>
                </a:solidFill>
              </a:rPr>
              <a:t> has not been </a:t>
            </a:r>
            <a:r>
              <a:rPr lang="fr-CH" sz="1400" dirty="0" err="1" smtClean="0">
                <a:solidFill>
                  <a:schemeClr val="tx1"/>
                </a:solidFill>
              </a:rPr>
              <a:t>updated</a:t>
            </a:r>
            <a:r>
              <a:rPr lang="fr-CH" sz="1400" dirty="0" smtClean="0">
                <a:solidFill>
                  <a:schemeClr val="tx1"/>
                </a:solidFill>
              </a:rPr>
              <a:t> for more </a:t>
            </a:r>
            <a:r>
              <a:rPr lang="fr-CH" sz="1400" dirty="0" err="1" smtClean="0">
                <a:solidFill>
                  <a:schemeClr val="tx1"/>
                </a:solidFill>
              </a:rPr>
              <a:t>than</a:t>
            </a:r>
            <a:r>
              <a:rPr lang="fr-CH" sz="1400" dirty="0" smtClean="0">
                <a:solidFill>
                  <a:schemeClr val="tx1"/>
                </a:solidFill>
              </a:rPr>
              <a:t> 1 </a:t>
            </a:r>
            <a:r>
              <a:rPr lang="fr-CH" sz="1400" dirty="0" err="1" smtClean="0">
                <a:solidFill>
                  <a:schemeClr val="tx1"/>
                </a:solidFill>
              </a:rPr>
              <a:t>week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91" name="Freeform 190"/>
          <p:cNvSpPr/>
          <p:nvPr/>
        </p:nvSpPr>
        <p:spPr>
          <a:xfrm>
            <a:off x="6599494" y="5510945"/>
            <a:ext cx="2315907" cy="394555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smtClean="0">
                <a:solidFill>
                  <a:schemeClr val="tx1"/>
                </a:solidFill>
              </a:rPr>
              <a:t>Update </a:t>
            </a:r>
            <a:r>
              <a:rPr lang="fr-CH" sz="1400" dirty="0" err="1" smtClean="0">
                <a:solidFill>
                  <a:schemeClr val="tx1"/>
                </a:solidFill>
              </a:rPr>
              <a:t>status</a:t>
            </a:r>
            <a:r>
              <a:rPr lang="fr-CH" sz="1400" dirty="0" smtClean="0">
                <a:solidFill>
                  <a:schemeClr val="tx1"/>
                </a:solidFill>
              </a:rPr>
              <a:t> in the tickets </a:t>
            </a:r>
            <a:r>
              <a:rPr lang="fr-CH" sz="1400" dirty="0" err="1" smtClean="0">
                <a:solidFill>
                  <a:schemeClr val="tx1"/>
                </a:solidFill>
              </a:rPr>
              <a:t>summary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207" name="Freeform 206"/>
          <p:cNvSpPr/>
          <p:nvPr/>
        </p:nvSpPr>
        <p:spPr>
          <a:xfrm>
            <a:off x="3276601" y="3747512"/>
            <a:ext cx="914398" cy="2174257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smtClean="0">
                <a:solidFill>
                  <a:schemeClr val="tx1"/>
                </a:solidFill>
              </a:rPr>
              <a:t>Check / correct the </a:t>
            </a:r>
            <a:r>
              <a:rPr lang="fr-CH" sz="1400" dirty="0" err="1" smtClean="0">
                <a:solidFill>
                  <a:schemeClr val="tx1"/>
                </a:solidFill>
              </a:rPr>
              <a:t>Summary</a:t>
            </a:r>
            <a:r>
              <a:rPr lang="fr-CH" sz="1400" dirty="0" smtClean="0">
                <a:solidFill>
                  <a:schemeClr val="tx1"/>
                </a:solidFill>
              </a:rPr>
              <a:t> of tickets, </a:t>
            </a:r>
            <a:r>
              <a:rPr lang="fr-CH" sz="1400" dirty="0" err="1" smtClean="0">
                <a:solidFill>
                  <a:schemeClr val="tx1"/>
                </a:solidFill>
              </a:rPr>
              <a:t>because</a:t>
            </a:r>
            <a:r>
              <a:rPr lang="fr-CH" sz="1400" dirty="0" smtClean="0">
                <a:solidFill>
                  <a:schemeClr val="tx1"/>
                </a:solidFill>
              </a:rPr>
              <a:t> an </a:t>
            </a:r>
            <a:r>
              <a:rPr lang="fr-CH" sz="1400" i="1" dirty="0" smtClean="0">
                <a:solidFill>
                  <a:schemeClr val="tx1"/>
                </a:solidFill>
              </a:rPr>
              <a:t>incident </a:t>
            </a:r>
            <a:r>
              <a:rPr lang="fr-CH" sz="1400" i="1" dirty="0" err="1" smtClean="0">
                <a:solidFill>
                  <a:schemeClr val="tx1"/>
                </a:solidFill>
              </a:rPr>
              <a:t>number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should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only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be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assigned</a:t>
            </a:r>
            <a:r>
              <a:rPr lang="fr-CH" sz="1400" dirty="0" smtClean="0">
                <a:solidFill>
                  <a:schemeClr val="tx1"/>
                </a:solidFill>
              </a:rPr>
              <a:t> in Part B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222" name="Freeform 221"/>
          <p:cNvSpPr/>
          <p:nvPr/>
        </p:nvSpPr>
        <p:spPr>
          <a:xfrm>
            <a:off x="803365" y="1954824"/>
            <a:ext cx="492035" cy="351325"/>
          </a:xfrm>
          <a:custGeom>
            <a:avLst/>
            <a:gdLst>
              <a:gd name="connsiteX0" fmla="*/ 0 w 709685"/>
              <a:gd name="connsiteY0" fmla="*/ 42126 h 421260"/>
              <a:gd name="connsiteX1" fmla="*/ 42126 w 709685"/>
              <a:gd name="connsiteY1" fmla="*/ 0 h 421260"/>
              <a:gd name="connsiteX2" fmla="*/ 667559 w 709685"/>
              <a:gd name="connsiteY2" fmla="*/ 0 h 421260"/>
              <a:gd name="connsiteX3" fmla="*/ 709685 w 709685"/>
              <a:gd name="connsiteY3" fmla="*/ 42126 h 421260"/>
              <a:gd name="connsiteX4" fmla="*/ 709685 w 709685"/>
              <a:gd name="connsiteY4" fmla="*/ 379134 h 421260"/>
              <a:gd name="connsiteX5" fmla="*/ 667559 w 709685"/>
              <a:gd name="connsiteY5" fmla="*/ 421260 h 421260"/>
              <a:gd name="connsiteX6" fmla="*/ 42126 w 709685"/>
              <a:gd name="connsiteY6" fmla="*/ 421260 h 421260"/>
              <a:gd name="connsiteX7" fmla="*/ 0 w 709685"/>
              <a:gd name="connsiteY7" fmla="*/ 379134 h 421260"/>
              <a:gd name="connsiteX8" fmla="*/ 0 w 709685"/>
              <a:gd name="connsiteY8" fmla="*/ 42126 h 4212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09685" h="421260">
                <a:moveTo>
                  <a:pt x="0" y="42126"/>
                </a:moveTo>
                <a:cubicBezTo>
                  <a:pt x="0" y="18860"/>
                  <a:pt x="18860" y="0"/>
                  <a:pt x="42126" y="0"/>
                </a:cubicBezTo>
                <a:lnTo>
                  <a:pt x="667559" y="0"/>
                </a:lnTo>
                <a:cubicBezTo>
                  <a:pt x="690825" y="0"/>
                  <a:pt x="709685" y="18860"/>
                  <a:pt x="709685" y="42126"/>
                </a:cubicBezTo>
                <a:lnTo>
                  <a:pt x="709685" y="379134"/>
                </a:lnTo>
                <a:cubicBezTo>
                  <a:pt x="709685" y="402400"/>
                  <a:pt x="690825" y="421260"/>
                  <a:pt x="667559" y="421260"/>
                </a:cubicBezTo>
                <a:lnTo>
                  <a:pt x="42126" y="421260"/>
                </a:lnTo>
                <a:cubicBezTo>
                  <a:pt x="18860" y="421260"/>
                  <a:pt x="0" y="402400"/>
                  <a:pt x="0" y="379134"/>
                </a:cubicBezTo>
                <a:lnTo>
                  <a:pt x="0" y="42126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3138" tIns="50438" rIns="63138" bIns="50438" numCol="1" spcCol="1270" anchor="ctr" anchorCtr="0">
            <a:noAutofit/>
          </a:bodyPr>
          <a:lstStyle/>
          <a:p>
            <a:pPr lvl="0" algn="ctr" defTabSz="8890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kern="1200" dirty="0" smtClean="0">
                <a:solidFill>
                  <a:schemeClr val="tx1"/>
                </a:solidFill>
              </a:rPr>
              <a:t>NO</a:t>
            </a:r>
            <a:endParaRPr lang="en-US" kern="1200" dirty="0">
              <a:solidFill>
                <a:schemeClr val="tx1"/>
              </a:solidFill>
            </a:endParaRPr>
          </a:p>
        </p:txBody>
      </p:sp>
      <p:cxnSp>
        <p:nvCxnSpPr>
          <p:cNvPr id="224" name="Straight Arrow Connector 223"/>
          <p:cNvCxnSpPr/>
          <p:nvPr/>
        </p:nvCxnSpPr>
        <p:spPr>
          <a:xfrm>
            <a:off x="816141" y="1614464"/>
            <a:ext cx="277617" cy="34036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Arrow Connector 229"/>
          <p:cNvCxnSpPr/>
          <p:nvPr/>
        </p:nvCxnSpPr>
        <p:spPr>
          <a:xfrm>
            <a:off x="1295400" y="2130486"/>
            <a:ext cx="272471" cy="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1" name="Freeform 230"/>
          <p:cNvSpPr/>
          <p:nvPr/>
        </p:nvSpPr>
        <p:spPr>
          <a:xfrm flipH="1">
            <a:off x="1553811" y="1727963"/>
            <a:ext cx="1600202" cy="786637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/>
            <a:r>
              <a:rPr lang="fr-CH" sz="1400" dirty="0" smtClean="0">
                <a:solidFill>
                  <a:schemeClr val="tx1"/>
                </a:solidFill>
              </a:rPr>
              <a:t>Access the monitoring </a:t>
            </a:r>
            <a:r>
              <a:rPr lang="fr-CH" sz="1400" dirty="0" err="1" smtClean="0">
                <a:solidFill>
                  <a:schemeClr val="tx1"/>
                </a:solidFill>
              </a:rPr>
              <a:t>Wetools</a:t>
            </a:r>
            <a:r>
              <a:rPr lang="fr-CH" sz="1400" dirty="0" smtClean="0">
                <a:solidFill>
                  <a:schemeClr val="tx1"/>
                </a:solidFill>
              </a:rPr>
              <a:t> to </a:t>
            </a:r>
            <a:r>
              <a:rPr lang="fr-CH" sz="1400" dirty="0" err="1" smtClean="0">
                <a:solidFill>
                  <a:schemeClr val="tx1"/>
                </a:solidFill>
              </a:rPr>
              <a:t>identify</a:t>
            </a:r>
            <a:r>
              <a:rPr lang="fr-CH" sz="1400" dirty="0" smtClean="0">
                <a:solidFill>
                  <a:schemeClr val="tx1"/>
                </a:solidFill>
              </a:rPr>
              <a:t> possible new issues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57" name="Freeform 56"/>
          <p:cNvSpPr/>
          <p:nvPr/>
        </p:nvSpPr>
        <p:spPr>
          <a:xfrm flipH="1">
            <a:off x="3321983" y="1186663"/>
            <a:ext cx="853347" cy="511569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i="1" u="sng" kern="1200" dirty="0" err="1" smtClean="0">
                <a:solidFill>
                  <a:schemeClr val="tx1"/>
                </a:solidFill>
              </a:rPr>
              <a:t>Refer</a:t>
            </a:r>
            <a:r>
              <a:rPr lang="fr-CH" sz="1400" i="1" u="sng" kern="1200" dirty="0" smtClean="0">
                <a:solidFill>
                  <a:schemeClr val="tx1"/>
                </a:solidFill>
              </a:rPr>
              <a:t> to </a:t>
            </a:r>
            <a:r>
              <a:rPr lang="fr-CH" sz="1400" i="1" u="sng" kern="1200" dirty="0" err="1" smtClean="0">
                <a:solidFill>
                  <a:schemeClr val="tx1"/>
                </a:solidFill>
              </a:rPr>
              <a:t>diagram</a:t>
            </a:r>
            <a:r>
              <a:rPr lang="fr-CH" sz="1400" i="1" u="sng" kern="1200" dirty="0" smtClean="0">
                <a:solidFill>
                  <a:schemeClr val="tx1"/>
                </a:solidFill>
              </a:rPr>
              <a:t> Y</a:t>
            </a:r>
            <a:endParaRPr lang="en-US" sz="1400" i="1" u="sng" kern="1200" dirty="0">
              <a:solidFill>
                <a:schemeClr val="tx1"/>
              </a:solidFill>
            </a:endParaRPr>
          </a:p>
        </p:txBody>
      </p:sp>
      <p:cxnSp>
        <p:nvCxnSpPr>
          <p:cNvPr id="58" name="Straight Arrow Connector 57"/>
          <p:cNvCxnSpPr/>
          <p:nvPr/>
        </p:nvCxnSpPr>
        <p:spPr>
          <a:xfrm flipV="1">
            <a:off x="3154013" y="1698232"/>
            <a:ext cx="579787" cy="423049"/>
          </a:xfrm>
          <a:prstGeom prst="straightConnector1">
            <a:avLst/>
          </a:prstGeom>
          <a:ln w="31750"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712392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0" y="152400"/>
            <a:ext cx="9144000" cy="304800"/>
          </a:xfrm>
        </p:spPr>
        <p:txBody>
          <a:bodyPr>
            <a:noAutofit/>
          </a:bodyPr>
          <a:lstStyle/>
          <a:p>
            <a:r>
              <a:rPr lang="fr-CH" sz="2700" dirty="0" smtClean="0">
                <a:latin typeface="Arial Narrow" panose="020B0606020202030204" pitchFamily="34" charset="0"/>
                <a:cs typeface="Arial" panose="020B0604020202020204" pitchFamily="34" charset="0"/>
              </a:rPr>
              <a:t>WDQMS </a:t>
            </a:r>
            <a:r>
              <a:rPr lang="fr-CH" sz="2700" dirty="0" err="1" smtClean="0">
                <a:latin typeface="Arial Narrow" panose="020B0606020202030204" pitchFamily="34" charset="0"/>
                <a:cs typeface="Arial" panose="020B0604020202020204" pitchFamily="34" charset="0"/>
              </a:rPr>
              <a:t>Demons</a:t>
            </a:r>
            <a:r>
              <a:rPr lang="fr-CH" sz="2700" dirty="0" smtClean="0">
                <a:latin typeface="Arial Narrow" panose="020B0606020202030204" pitchFamily="34" charset="0"/>
                <a:cs typeface="Arial" panose="020B0604020202020204" pitchFamily="34" charset="0"/>
              </a:rPr>
              <a:t>. </a:t>
            </a:r>
            <a:r>
              <a:rPr lang="fr-CH" sz="2700" dirty="0" err="1" smtClean="0">
                <a:latin typeface="Arial Narrow" panose="020B0606020202030204" pitchFamily="34" charset="0"/>
                <a:cs typeface="Arial" panose="020B0604020202020204" pitchFamily="34" charset="0"/>
              </a:rPr>
              <a:t>project</a:t>
            </a:r>
            <a:r>
              <a:rPr lang="fr-CH" sz="2700" dirty="0" smtClean="0">
                <a:latin typeface="Arial Narrow" panose="020B0606020202030204" pitchFamily="34" charset="0"/>
                <a:cs typeface="Arial" panose="020B0604020202020204" pitchFamily="34" charset="0"/>
              </a:rPr>
              <a:t> – </a:t>
            </a:r>
            <a:r>
              <a:rPr lang="fr-CH" sz="2700" dirty="0" err="1" smtClean="0">
                <a:latin typeface="Arial Narrow" panose="020B0606020202030204" pitchFamily="34" charset="0"/>
                <a:cs typeface="Arial" panose="020B0604020202020204" pitchFamily="34" charset="0"/>
              </a:rPr>
              <a:t>Diagram</a:t>
            </a:r>
            <a:r>
              <a:rPr lang="fr-CH" sz="2700" dirty="0" smtClean="0">
                <a:latin typeface="Arial Narrow" panose="020B0606020202030204" pitchFamily="34" charset="0"/>
                <a:cs typeface="Arial" panose="020B0604020202020204" pitchFamily="34" charset="0"/>
              </a:rPr>
              <a:t> Y: Daily actions by KMD and NFP</a:t>
            </a:r>
            <a:endParaRPr lang="en-US" sz="2700" dirty="0">
              <a:latin typeface="Arial Narrow" panose="020B0606020202030204" pitchFamily="34" charset="0"/>
              <a:cs typeface="Arial" panose="020B0604020202020204" pitchFamily="34" charset="0"/>
            </a:endParaRPr>
          </a:p>
        </p:txBody>
      </p:sp>
      <p:sp>
        <p:nvSpPr>
          <p:cNvPr id="17" name="Freeform 16"/>
          <p:cNvSpPr/>
          <p:nvPr/>
        </p:nvSpPr>
        <p:spPr>
          <a:xfrm>
            <a:off x="76200" y="609600"/>
            <a:ext cx="3124202" cy="6096000"/>
          </a:xfrm>
          <a:custGeom>
            <a:avLst/>
            <a:gdLst>
              <a:gd name="connsiteX0" fmla="*/ 0 w 2227064"/>
              <a:gd name="connsiteY0" fmla="*/ 222706 h 4267200"/>
              <a:gd name="connsiteX1" fmla="*/ 222706 w 2227064"/>
              <a:gd name="connsiteY1" fmla="*/ 0 h 4267200"/>
              <a:gd name="connsiteX2" fmla="*/ 2004358 w 2227064"/>
              <a:gd name="connsiteY2" fmla="*/ 0 h 4267200"/>
              <a:gd name="connsiteX3" fmla="*/ 2227064 w 2227064"/>
              <a:gd name="connsiteY3" fmla="*/ 222706 h 4267200"/>
              <a:gd name="connsiteX4" fmla="*/ 2227064 w 2227064"/>
              <a:gd name="connsiteY4" fmla="*/ 4044494 h 4267200"/>
              <a:gd name="connsiteX5" fmla="*/ 2004358 w 2227064"/>
              <a:gd name="connsiteY5" fmla="*/ 4267200 h 4267200"/>
              <a:gd name="connsiteX6" fmla="*/ 222706 w 2227064"/>
              <a:gd name="connsiteY6" fmla="*/ 4267200 h 4267200"/>
              <a:gd name="connsiteX7" fmla="*/ 0 w 2227064"/>
              <a:gd name="connsiteY7" fmla="*/ 4044494 h 4267200"/>
              <a:gd name="connsiteX8" fmla="*/ 0 w 2227064"/>
              <a:gd name="connsiteY8" fmla="*/ 222706 h 426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27064" h="4267200">
                <a:moveTo>
                  <a:pt x="0" y="222706"/>
                </a:moveTo>
                <a:cubicBezTo>
                  <a:pt x="0" y="99709"/>
                  <a:pt x="99709" y="0"/>
                  <a:pt x="222706" y="0"/>
                </a:cubicBezTo>
                <a:lnTo>
                  <a:pt x="2004358" y="0"/>
                </a:lnTo>
                <a:cubicBezTo>
                  <a:pt x="2127355" y="0"/>
                  <a:pt x="2227064" y="99709"/>
                  <a:pt x="2227064" y="222706"/>
                </a:cubicBezTo>
                <a:lnTo>
                  <a:pt x="2227064" y="4044494"/>
                </a:lnTo>
                <a:cubicBezTo>
                  <a:pt x="2227064" y="4167491"/>
                  <a:pt x="2127355" y="4267200"/>
                  <a:pt x="2004358" y="4267200"/>
                </a:cubicBezTo>
                <a:lnTo>
                  <a:pt x="222706" y="4267200"/>
                </a:lnTo>
                <a:cubicBezTo>
                  <a:pt x="99709" y="4267200"/>
                  <a:pt x="0" y="4167491"/>
                  <a:pt x="0" y="4044494"/>
                </a:cubicBezTo>
                <a:lnTo>
                  <a:pt x="0" y="222706"/>
                </a:lnTo>
                <a:close/>
              </a:path>
            </a:pathLst>
          </a:custGeom>
          <a:noFill/>
          <a:ln w="12700">
            <a:solidFill>
              <a:schemeClr val="accent1">
                <a:shade val="95000"/>
                <a:satMod val="105000"/>
              </a:schemeClr>
            </a:solidFill>
            <a:prstDash val="dash"/>
          </a:ln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53340" tIns="53340" rIns="53340" bIns="3040380" numCol="1" spcCol="1270" anchor="ctr" anchorCtr="0">
            <a:noAutofit/>
          </a:bodyPr>
          <a:lstStyle/>
          <a:p>
            <a:pPr lvl="0" algn="ctr" defTabSz="6223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19" name="Freeform 18"/>
          <p:cNvSpPr/>
          <p:nvPr/>
        </p:nvSpPr>
        <p:spPr>
          <a:xfrm>
            <a:off x="215043" y="3247499"/>
            <a:ext cx="536609" cy="420139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dirty="0" smtClean="0">
                <a:solidFill>
                  <a:schemeClr val="tx1"/>
                </a:solidFill>
              </a:rPr>
              <a:t>YES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20" name="Freeform 19"/>
          <p:cNvSpPr/>
          <p:nvPr/>
        </p:nvSpPr>
        <p:spPr>
          <a:xfrm>
            <a:off x="1880815" y="2797696"/>
            <a:ext cx="1243384" cy="771332"/>
          </a:xfrm>
          <a:custGeom>
            <a:avLst/>
            <a:gdLst>
              <a:gd name="connsiteX0" fmla="*/ 0 w 1019621"/>
              <a:gd name="connsiteY0" fmla="*/ 83969 h 839688"/>
              <a:gd name="connsiteX1" fmla="*/ 83969 w 1019621"/>
              <a:gd name="connsiteY1" fmla="*/ 0 h 839688"/>
              <a:gd name="connsiteX2" fmla="*/ 935652 w 1019621"/>
              <a:gd name="connsiteY2" fmla="*/ 0 h 839688"/>
              <a:gd name="connsiteX3" fmla="*/ 1019621 w 1019621"/>
              <a:gd name="connsiteY3" fmla="*/ 83969 h 839688"/>
              <a:gd name="connsiteX4" fmla="*/ 1019621 w 1019621"/>
              <a:gd name="connsiteY4" fmla="*/ 755719 h 839688"/>
              <a:gd name="connsiteX5" fmla="*/ 935652 w 1019621"/>
              <a:gd name="connsiteY5" fmla="*/ 839688 h 839688"/>
              <a:gd name="connsiteX6" fmla="*/ 83969 w 1019621"/>
              <a:gd name="connsiteY6" fmla="*/ 839688 h 839688"/>
              <a:gd name="connsiteX7" fmla="*/ 0 w 1019621"/>
              <a:gd name="connsiteY7" fmla="*/ 755719 h 839688"/>
              <a:gd name="connsiteX8" fmla="*/ 0 w 1019621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019621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935652" y="0"/>
                </a:lnTo>
                <a:cubicBezTo>
                  <a:pt x="982027" y="0"/>
                  <a:pt x="1019621" y="37594"/>
                  <a:pt x="1019621" y="83969"/>
                </a:cubicBezTo>
                <a:lnTo>
                  <a:pt x="1019621" y="755719"/>
                </a:lnTo>
                <a:cubicBezTo>
                  <a:pt x="1019621" y="802094"/>
                  <a:pt x="982027" y="839688"/>
                  <a:pt x="935652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49994" tIns="43644" rIns="49994" bIns="43644" numCol="1" spcCol="1270" anchor="ctr" anchorCtr="0">
            <a:noAutofit/>
          </a:bodyPr>
          <a:lstStyle/>
          <a:p>
            <a:pPr lvl="0" algn="ctr" defTabSz="4445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 smtClean="0">
                <a:solidFill>
                  <a:schemeClr val="tx1"/>
                </a:solidFill>
              </a:rPr>
              <a:t>Create a new ticket: see instructions on Google-site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21" name="Freeform 20"/>
          <p:cNvSpPr/>
          <p:nvPr/>
        </p:nvSpPr>
        <p:spPr>
          <a:xfrm flipH="1">
            <a:off x="204493" y="2409299"/>
            <a:ext cx="1356616" cy="542420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kern="1200" dirty="0" smtClean="0">
                <a:solidFill>
                  <a:schemeClr val="tx1"/>
                </a:solidFill>
              </a:rPr>
              <a:t>A ticket has been </a:t>
            </a:r>
            <a:r>
              <a:rPr lang="fr-CH" sz="1400" kern="1200" dirty="0" err="1" smtClean="0">
                <a:solidFill>
                  <a:schemeClr val="tx1"/>
                </a:solidFill>
              </a:rPr>
              <a:t>created</a:t>
            </a:r>
            <a:r>
              <a:rPr lang="fr-CH" sz="1400" kern="1200" dirty="0" smtClean="0">
                <a:solidFill>
                  <a:schemeClr val="tx1"/>
                </a:solidFill>
              </a:rPr>
              <a:t> by the issue reporter</a:t>
            </a:r>
            <a:endParaRPr lang="en-US" sz="1400" i="1" kern="1200" dirty="0">
              <a:solidFill>
                <a:schemeClr val="tx1"/>
              </a:solidFill>
            </a:endParaRPr>
          </a:p>
        </p:txBody>
      </p:sp>
      <p:sp>
        <p:nvSpPr>
          <p:cNvPr id="22" name="Freeform 21"/>
          <p:cNvSpPr/>
          <p:nvPr/>
        </p:nvSpPr>
        <p:spPr>
          <a:xfrm>
            <a:off x="3200402" y="609600"/>
            <a:ext cx="1978332" cy="6096000"/>
          </a:xfrm>
          <a:custGeom>
            <a:avLst/>
            <a:gdLst>
              <a:gd name="connsiteX0" fmla="*/ 0 w 2227064"/>
              <a:gd name="connsiteY0" fmla="*/ 222706 h 4267200"/>
              <a:gd name="connsiteX1" fmla="*/ 222706 w 2227064"/>
              <a:gd name="connsiteY1" fmla="*/ 0 h 4267200"/>
              <a:gd name="connsiteX2" fmla="*/ 2004358 w 2227064"/>
              <a:gd name="connsiteY2" fmla="*/ 0 h 4267200"/>
              <a:gd name="connsiteX3" fmla="*/ 2227064 w 2227064"/>
              <a:gd name="connsiteY3" fmla="*/ 222706 h 4267200"/>
              <a:gd name="connsiteX4" fmla="*/ 2227064 w 2227064"/>
              <a:gd name="connsiteY4" fmla="*/ 4044494 h 4267200"/>
              <a:gd name="connsiteX5" fmla="*/ 2004358 w 2227064"/>
              <a:gd name="connsiteY5" fmla="*/ 4267200 h 4267200"/>
              <a:gd name="connsiteX6" fmla="*/ 222706 w 2227064"/>
              <a:gd name="connsiteY6" fmla="*/ 4267200 h 4267200"/>
              <a:gd name="connsiteX7" fmla="*/ 0 w 2227064"/>
              <a:gd name="connsiteY7" fmla="*/ 4044494 h 4267200"/>
              <a:gd name="connsiteX8" fmla="*/ 0 w 2227064"/>
              <a:gd name="connsiteY8" fmla="*/ 222706 h 426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27064" h="4267200">
                <a:moveTo>
                  <a:pt x="0" y="222706"/>
                </a:moveTo>
                <a:cubicBezTo>
                  <a:pt x="0" y="99709"/>
                  <a:pt x="99709" y="0"/>
                  <a:pt x="222706" y="0"/>
                </a:cubicBezTo>
                <a:lnTo>
                  <a:pt x="2004358" y="0"/>
                </a:lnTo>
                <a:cubicBezTo>
                  <a:pt x="2127355" y="0"/>
                  <a:pt x="2227064" y="99709"/>
                  <a:pt x="2227064" y="222706"/>
                </a:cubicBezTo>
                <a:lnTo>
                  <a:pt x="2227064" y="4044494"/>
                </a:lnTo>
                <a:cubicBezTo>
                  <a:pt x="2227064" y="4167491"/>
                  <a:pt x="2127355" y="4267200"/>
                  <a:pt x="2004358" y="4267200"/>
                </a:cubicBezTo>
                <a:lnTo>
                  <a:pt x="222706" y="4267200"/>
                </a:lnTo>
                <a:cubicBezTo>
                  <a:pt x="99709" y="4267200"/>
                  <a:pt x="0" y="4167491"/>
                  <a:pt x="0" y="4044494"/>
                </a:cubicBezTo>
                <a:lnTo>
                  <a:pt x="0" y="222706"/>
                </a:lnTo>
                <a:close/>
              </a:path>
            </a:pathLst>
          </a:custGeom>
          <a:noFill/>
          <a:ln w="12700">
            <a:solidFill>
              <a:schemeClr val="accent1">
                <a:shade val="95000"/>
                <a:satMod val="105000"/>
              </a:schemeClr>
            </a:solidFill>
            <a:prstDash val="dash"/>
          </a:ln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224790" tIns="224790" rIns="224790" bIns="3211830" numCol="1" spcCol="1270" anchor="ctr" anchorCtr="0">
            <a:noAutofit/>
          </a:bodyPr>
          <a:lstStyle/>
          <a:p>
            <a:pPr lvl="0" algn="ctr" defTabSz="26225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US" sz="5900" kern="1200" dirty="0">
              <a:solidFill>
                <a:schemeClr val="tx1"/>
              </a:solidFill>
            </a:endParaRPr>
          </a:p>
        </p:txBody>
      </p:sp>
      <p:sp>
        <p:nvSpPr>
          <p:cNvPr id="25" name="Freeform 24"/>
          <p:cNvSpPr/>
          <p:nvPr/>
        </p:nvSpPr>
        <p:spPr>
          <a:xfrm>
            <a:off x="5178734" y="612159"/>
            <a:ext cx="3812867" cy="6096000"/>
          </a:xfrm>
          <a:custGeom>
            <a:avLst/>
            <a:gdLst>
              <a:gd name="connsiteX0" fmla="*/ 0 w 2227064"/>
              <a:gd name="connsiteY0" fmla="*/ 222706 h 4267200"/>
              <a:gd name="connsiteX1" fmla="*/ 222706 w 2227064"/>
              <a:gd name="connsiteY1" fmla="*/ 0 h 4267200"/>
              <a:gd name="connsiteX2" fmla="*/ 2004358 w 2227064"/>
              <a:gd name="connsiteY2" fmla="*/ 0 h 4267200"/>
              <a:gd name="connsiteX3" fmla="*/ 2227064 w 2227064"/>
              <a:gd name="connsiteY3" fmla="*/ 222706 h 4267200"/>
              <a:gd name="connsiteX4" fmla="*/ 2227064 w 2227064"/>
              <a:gd name="connsiteY4" fmla="*/ 4044494 h 4267200"/>
              <a:gd name="connsiteX5" fmla="*/ 2004358 w 2227064"/>
              <a:gd name="connsiteY5" fmla="*/ 4267200 h 4267200"/>
              <a:gd name="connsiteX6" fmla="*/ 222706 w 2227064"/>
              <a:gd name="connsiteY6" fmla="*/ 4267200 h 4267200"/>
              <a:gd name="connsiteX7" fmla="*/ 0 w 2227064"/>
              <a:gd name="connsiteY7" fmla="*/ 4044494 h 4267200"/>
              <a:gd name="connsiteX8" fmla="*/ 0 w 2227064"/>
              <a:gd name="connsiteY8" fmla="*/ 222706 h 426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27064" h="4267200">
                <a:moveTo>
                  <a:pt x="0" y="222706"/>
                </a:moveTo>
                <a:cubicBezTo>
                  <a:pt x="0" y="99709"/>
                  <a:pt x="99709" y="0"/>
                  <a:pt x="222706" y="0"/>
                </a:cubicBezTo>
                <a:lnTo>
                  <a:pt x="2004358" y="0"/>
                </a:lnTo>
                <a:cubicBezTo>
                  <a:pt x="2127355" y="0"/>
                  <a:pt x="2227064" y="99709"/>
                  <a:pt x="2227064" y="222706"/>
                </a:cubicBezTo>
                <a:lnTo>
                  <a:pt x="2227064" y="4044494"/>
                </a:lnTo>
                <a:cubicBezTo>
                  <a:pt x="2227064" y="4167491"/>
                  <a:pt x="2127355" y="4267200"/>
                  <a:pt x="2004358" y="4267200"/>
                </a:cubicBezTo>
                <a:lnTo>
                  <a:pt x="222706" y="4267200"/>
                </a:lnTo>
                <a:cubicBezTo>
                  <a:pt x="99709" y="4267200"/>
                  <a:pt x="0" y="4167491"/>
                  <a:pt x="0" y="4044494"/>
                </a:cubicBezTo>
                <a:lnTo>
                  <a:pt x="0" y="222706"/>
                </a:lnTo>
                <a:close/>
              </a:path>
            </a:pathLst>
          </a:custGeom>
          <a:noFill/>
          <a:ln w="12700">
            <a:solidFill>
              <a:schemeClr val="accent1">
                <a:shade val="95000"/>
                <a:satMod val="105000"/>
              </a:schemeClr>
            </a:solidFill>
            <a:prstDash val="dash"/>
          </a:ln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accent1">
              <a:tint val="4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tint val="4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224790" tIns="224790" rIns="224790" bIns="3211830" numCol="1" spcCol="1270" anchor="ctr" anchorCtr="0">
            <a:noAutofit/>
          </a:bodyPr>
          <a:lstStyle/>
          <a:p>
            <a:pPr lvl="0" algn="ctr" defTabSz="26225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n-US" sz="5900" kern="1200" dirty="0">
              <a:solidFill>
                <a:schemeClr val="tx1"/>
              </a:solidFill>
            </a:endParaRPr>
          </a:p>
        </p:txBody>
      </p:sp>
      <p:sp>
        <p:nvSpPr>
          <p:cNvPr id="14" name="Rounded Rectangle 13"/>
          <p:cNvSpPr/>
          <p:nvPr/>
        </p:nvSpPr>
        <p:spPr>
          <a:xfrm>
            <a:off x="5361408" y="6151534"/>
            <a:ext cx="3529999" cy="477866"/>
          </a:xfrm>
          <a:prstGeom prst="roundRect">
            <a:avLst>
              <a:gd name="adj" fmla="val 10000"/>
            </a:avLst>
          </a:pr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anchor="ctr"/>
          <a:lstStyle/>
          <a:p>
            <a:pPr lvl="0" algn="ctr"/>
            <a:r>
              <a:rPr lang="fr-CH" sz="1400" i="1" dirty="0" err="1" smtClean="0">
                <a:solidFill>
                  <a:schemeClr val="tx1"/>
                </a:solidFill>
              </a:rPr>
              <a:t>Everytime</a:t>
            </a:r>
            <a:r>
              <a:rPr lang="fr-CH" sz="1400" i="1" dirty="0" smtClean="0">
                <a:solidFill>
                  <a:schemeClr val="tx1"/>
                </a:solidFill>
              </a:rPr>
              <a:t> a ticket </a:t>
            </a:r>
            <a:r>
              <a:rPr lang="fr-CH" sz="1400" i="1" dirty="0" err="1" smtClean="0">
                <a:solidFill>
                  <a:schemeClr val="tx1"/>
                </a:solidFill>
              </a:rPr>
              <a:t>is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 err="1" smtClean="0">
                <a:solidFill>
                  <a:schemeClr val="tx1"/>
                </a:solidFill>
              </a:rPr>
              <a:t>edited</a:t>
            </a:r>
            <a:r>
              <a:rPr lang="fr-CH" sz="1400" i="1" dirty="0" smtClean="0">
                <a:solidFill>
                  <a:schemeClr val="tx1"/>
                </a:solidFill>
              </a:rPr>
              <a:t> in </a:t>
            </a:r>
            <a:r>
              <a:rPr lang="fr-CH" sz="1400" i="1" dirty="0" err="1" smtClean="0">
                <a:solidFill>
                  <a:schemeClr val="tx1"/>
                </a:solidFill>
              </a:rPr>
              <a:t>any</a:t>
            </a:r>
            <a:r>
              <a:rPr lang="fr-CH" sz="1400" i="1" dirty="0" smtClean="0">
                <a:solidFill>
                  <a:schemeClr val="tx1"/>
                </a:solidFill>
              </a:rPr>
              <a:t> Part, the Tickets </a:t>
            </a:r>
            <a:r>
              <a:rPr lang="fr-CH" sz="1400" i="1" dirty="0" err="1" smtClean="0">
                <a:solidFill>
                  <a:schemeClr val="tx1"/>
                </a:solidFill>
              </a:rPr>
              <a:t>Summary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 err="1" smtClean="0">
                <a:solidFill>
                  <a:schemeClr val="tx1"/>
                </a:solidFill>
              </a:rPr>
              <a:t>shall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 err="1" smtClean="0">
                <a:solidFill>
                  <a:schemeClr val="tx1"/>
                </a:solidFill>
              </a:rPr>
              <a:t>be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 err="1" smtClean="0">
                <a:solidFill>
                  <a:schemeClr val="tx1"/>
                </a:solidFill>
              </a:rPr>
              <a:t>updated</a:t>
            </a:r>
            <a:r>
              <a:rPr lang="fr-CH" sz="1400" i="1" dirty="0" smtClean="0">
                <a:solidFill>
                  <a:schemeClr val="tx1"/>
                </a:solidFill>
              </a:rPr>
              <a:t> </a:t>
            </a:r>
            <a:r>
              <a:rPr lang="fr-CH" sz="1400" i="1" dirty="0" err="1" smtClean="0">
                <a:solidFill>
                  <a:schemeClr val="tx1"/>
                </a:solidFill>
              </a:rPr>
              <a:t>imediately</a:t>
            </a:r>
            <a:endParaRPr lang="en-US" sz="1400" i="1" dirty="0">
              <a:solidFill>
                <a:schemeClr val="tx1"/>
              </a:solidFill>
            </a:endParaRPr>
          </a:p>
        </p:txBody>
      </p:sp>
      <p:sp>
        <p:nvSpPr>
          <p:cNvPr id="26" name="Freeform 25"/>
          <p:cNvSpPr/>
          <p:nvPr/>
        </p:nvSpPr>
        <p:spPr>
          <a:xfrm>
            <a:off x="183749" y="1143000"/>
            <a:ext cx="2711851" cy="261137"/>
          </a:xfrm>
          <a:custGeom>
            <a:avLst/>
            <a:gdLst>
              <a:gd name="connsiteX0" fmla="*/ 0 w 709685"/>
              <a:gd name="connsiteY0" fmla="*/ 42126 h 421260"/>
              <a:gd name="connsiteX1" fmla="*/ 42126 w 709685"/>
              <a:gd name="connsiteY1" fmla="*/ 0 h 421260"/>
              <a:gd name="connsiteX2" fmla="*/ 667559 w 709685"/>
              <a:gd name="connsiteY2" fmla="*/ 0 h 421260"/>
              <a:gd name="connsiteX3" fmla="*/ 709685 w 709685"/>
              <a:gd name="connsiteY3" fmla="*/ 42126 h 421260"/>
              <a:gd name="connsiteX4" fmla="*/ 709685 w 709685"/>
              <a:gd name="connsiteY4" fmla="*/ 379134 h 421260"/>
              <a:gd name="connsiteX5" fmla="*/ 667559 w 709685"/>
              <a:gd name="connsiteY5" fmla="*/ 421260 h 421260"/>
              <a:gd name="connsiteX6" fmla="*/ 42126 w 709685"/>
              <a:gd name="connsiteY6" fmla="*/ 421260 h 421260"/>
              <a:gd name="connsiteX7" fmla="*/ 0 w 709685"/>
              <a:gd name="connsiteY7" fmla="*/ 379134 h 421260"/>
              <a:gd name="connsiteX8" fmla="*/ 0 w 709685"/>
              <a:gd name="connsiteY8" fmla="*/ 42126 h 4212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09685" h="421260">
                <a:moveTo>
                  <a:pt x="0" y="42126"/>
                </a:moveTo>
                <a:cubicBezTo>
                  <a:pt x="0" y="18860"/>
                  <a:pt x="18860" y="0"/>
                  <a:pt x="42126" y="0"/>
                </a:cubicBezTo>
                <a:lnTo>
                  <a:pt x="667559" y="0"/>
                </a:lnTo>
                <a:cubicBezTo>
                  <a:pt x="690825" y="0"/>
                  <a:pt x="709685" y="18860"/>
                  <a:pt x="709685" y="42126"/>
                </a:cubicBezTo>
                <a:lnTo>
                  <a:pt x="709685" y="379134"/>
                </a:lnTo>
                <a:cubicBezTo>
                  <a:pt x="709685" y="402400"/>
                  <a:pt x="690825" y="421260"/>
                  <a:pt x="667559" y="421260"/>
                </a:cubicBezTo>
                <a:lnTo>
                  <a:pt x="42126" y="421260"/>
                </a:lnTo>
                <a:cubicBezTo>
                  <a:pt x="18860" y="421260"/>
                  <a:pt x="0" y="402400"/>
                  <a:pt x="0" y="379134"/>
                </a:cubicBezTo>
                <a:lnTo>
                  <a:pt x="0" y="42126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3138" tIns="50438" rIns="63138" bIns="50438" numCol="1" spcCol="1270" anchor="ctr" anchorCtr="0">
            <a:noAutofit/>
          </a:bodyPr>
          <a:lstStyle/>
          <a:p>
            <a:pPr lvl="0" algn="ctr" defTabSz="8890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400" dirty="0" smtClean="0">
                <a:solidFill>
                  <a:schemeClr val="tx1"/>
                </a:solidFill>
              </a:rPr>
              <a:t>There is a new issue reported</a:t>
            </a:r>
            <a:endParaRPr lang="en-US" sz="1400" kern="1200" dirty="0">
              <a:solidFill>
                <a:schemeClr val="tx1"/>
              </a:solidFill>
            </a:endParaRPr>
          </a:p>
        </p:txBody>
      </p:sp>
      <p:cxnSp>
        <p:nvCxnSpPr>
          <p:cNvPr id="59" name="Straight Arrow Connector 58"/>
          <p:cNvCxnSpPr/>
          <p:nvPr/>
        </p:nvCxnSpPr>
        <p:spPr>
          <a:xfrm>
            <a:off x="2200521" y="2126203"/>
            <a:ext cx="0" cy="664096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Freeform 59"/>
          <p:cNvSpPr/>
          <p:nvPr/>
        </p:nvSpPr>
        <p:spPr>
          <a:xfrm>
            <a:off x="5282391" y="990600"/>
            <a:ext cx="1679266" cy="1128437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smtClean="0">
                <a:solidFill>
                  <a:schemeClr val="tx1"/>
                </a:solidFill>
              </a:rPr>
              <a:t>One </a:t>
            </a:r>
            <a:r>
              <a:rPr lang="fr-CH" sz="1400" dirty="0" err="1" smtClean="0">
                <a:solidFill>
                  <a:schemeClr val="tx1"/>
                </a:solidFill>
              </a:rPr>
              <a:t>day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after</a:t>
            </a:r>
            <a:r>
              <a:rPr lang="fr-CH" sz="1400" dirty="0" smtClean="0">
                <a:solidFill>
                  <a:schemeClr val="tx1"/>
                </a:solidFill>
              </a:rPr>
              <a:t> incident </a:t>
            </a:r>
            <a:r>
              <a:rPr lang="fr-CH" sz="1400" dirty="0" err="1" smtClean="0">
                <a:solidFill>
                  <a:schemeClr val="tx1"/>
                </a:solidFill>
              </a:rPr>
              <a:t>being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raised</a:t>
            </a:r>
            <a:r>
              <a:rPr lang="fr-CH" sz="1400" dirty="0" smtClean="0">
                <a:solidFill>
                  <a:schemeClr val="tx1"/>
                </a:solidFill>
              </a:rPr>
              <a:t> KMD </a:t>
            </a:r>
            <a:r>
              <a:rPr lang="fr-CH" sz="1400" dirty="0" err="1" smtClean="0">
                <a:solidFill>
                  <a:schemeClr val="tx1"/>
                </a:solidFill>
              </a:rPr>
              <a:t>will</a:t>
            </a:r>
            <a:r>
              <a:rPr lang="fr-CH" sz="1400" dirty="0">
                <a:solidFill>
                  <a:schemeClr val="tx1"/>
                </a:solidFill>
              </a:rPr>
              <a:t> contact </a:t>
            </a:r>
            <a:r>
              <a:rPr lang="fr-CH" sz="1400" dirty="0" smtClean="0">
                <a:solidFill>
                  <a:schemeClr val="tx1"/>
                </a:solidFill>
              </a:rPr>
              <a:t>NFP </a:t>
            </a:r>
            <a:r>
              <a:rPr lang="fr-CH" sz="1400" dirty="0">
                <a:solidFill>
                  <a:schemeClr val="tx1"/>
                </a:solidFill>
              </a:rPr>
              <a:t>by email</a:t>
            </a:r>
            <a:r>
              <a:rPr lang="fr-CH" sz="1400" dirty="0" smtClean="0">
                <a:solidFill>
                  <a:schemeClr val="tx1"/>
                </a:solidFill>
              </a:rPr>
              <a:t>/ phone</a:t>
            </a:r>
            <a:r>
              <a:rPr lang="fr-CH" sz="1400" dirty="0">
                <a:solidFill>
                  <a:schemeClr val="tx1"/>
                </a:solidFill>
              </a:rPr>
              <a:t>, to </a:t>
            </a:r>
            <a:r>
              <a:rPr lang="fr-CH" sz="1400" dirty="0" err="1">
                <a:solidFill>
                  <a:schemeClr val="tx1"/>
                </a:solidFill>
              </a:rPr>
              <a:t>request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err="1">
                <a:solidFill>
                  <a:schemeClr val="tx1"/>
                </a:solidFill>
              </a:rPr>
              <a:t>completion</a:t>
            </a:r>
            <a:r>
              <a:rPr lang="fr-CH" sz="1400" dirty="0">
                <a:solidFill>
                  <a:schemeClr val="tx1"/>
                </a:solidFill>
              </a:rPr>
              <a:t> of Part </a:t>
            </a:r>
            <a:r>
              <a:rPr lang="fr-CH" sz="1400" dirty="0" smtClean="0">
                <a:solidFill>
                  <a:schemeClr val="tx1"/>
                </a:solidFill>
              </a:rPr>
              <a:t>C, if </a:t>
            </a:r>
            <a:r>
              <a:rPr lang="fr-CH" sz="1400" dirty="0" err="1">
                <a:solidFill>
                  <a:schemeClr val="tx1"/>
                </a:solidFill>
              </a:rPr>
              <a:t>needed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61" name="Freeform 60"/>
          <p:cNvSpPr/>
          <p:nvPr/>
        </p:nvSpPr>
        <p:spPr>
          <a:xfrm rot="10800000" flipH="1" flipV="1">
            <a:off x="4114800" y="2819400"/>
            <a:ext cx="990600" cy="775211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kern="1200" dirty="0" err="1" smtClean="0">
                <a:solidFill>
                  <a:srgbClr val="0070C0"/>
                </a:solidFill>
              </a:rPr>
              <a:t>Automatic</a:t>
            </a:r>
            <a:r>
              <a:rPr lang="fr-CH" sz="1400" kern="1200" dirty="0" smtClean="0">
                <a:solidFill>
                  <a:srgbClr val="0070C0"/>
                </a:solidFill>
              </a:rPr>
              <a:t> notification </a:t>
            </a:r>
            <a:r>
              <a:rPr lang="fr-CH" sz="1400" kern="1200" dirty="0" err="1" smtClean="0">
                <a:solidFill>
                  <a:srgbClr val="0070C0"/>
                </a:solidFill>
              </a:rPr>
              <a:t>is</a:t>
            </a:r>
            <a:r>
              <a:rPr lang="fr-CH" sz="1400" kern="1200" dirty="0" smtClean="0">
                <a:solidFill>
                  <a:srgbClr val="0070C0"/>
                </a:solidFill>
              </a:rPr>
              <a:t> sent to KMD</a:t>
            </a:r>
            <a:endParaRPr lang="en-US" sz="1400" kern="1200" dirty="0">
              <a:solidFill>
                <a:srgbClr val="0070C0"/>
              </a:solidFill>
            </a:endParaRPr>
          </a:p>
        </p:txBody>
      </p:sp>
      <p:cxnSp>
        <p:nvCxnSpPr>
          <p:cNvPr id="62" name="Straight Arrow Connector 61"/>
          <p:cNvCxnSpPr/>
          <p:nvPr/>
        </p:nvCxnSpPr>
        <p:spPr>
          <a:xfrm flipV="1">
            <a:off x="6961658" y="1828800"/>
            <a:ext cx="353542" cy="2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Arrow Connector 62"/>
          <p:cNvCxnSpPr/>
          <p:nvPr/>
        </p:nvCxnSpPr>
        <p:spPr>
          <a:xfrm>
            <a:off x="8229600" y="2628900"/>
            <a:ext cx="250413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Freeform 66"/>
          <p:cNvSpPr/>
          <p:nvPr/>
        </p:nvSpPr>
        <p:spPr>
          <a:xfrm flipH="1">
            <a:off x="152400" y="5519944"/>
            <a:ext cx="1631592" cy="927956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algn="ctr"/>
            <a:r>
              <a:rPr lang="fr-CH" sz="1400" dirty="0" smtClean="0">
                <a:solidFill>
                  <a:schemeClr val="tx1"/>
                </a:solidFill>
              </a:rPr>
              <a:t>Close the ticket, update the ticket </a:t>
            </a:r>
            <a:r>
              <a:rPr lang="fr-CH" sz="1400" dirty="0" err="1" smtClean="0">
                <a:solidFill>
                  <a:schemeClr val="tx1"/>
                </a:solidFill>
              </a:rPr>
              <a:t>summary</a:t>
            </a:r>
            <a:r>
              <a:rPr lang="fr-CH" sz="1400" dirty="0" smtClean="0">
                <a:solidFill>
                  <a:schemeClr val="tx1"/>
                </a:solidFill>
              </a:rPr>
              <a:t> and </a:t>
            </a:r>
            <a:r>
              <a:rPr lang="fr-CH" sz="1400" dirty="0" err="1" smtClean="0">
                <a:solidFill>
                  <a:schemeClr val="tx1"/>
                </a:solidFill>
              </a:rPr>
              <a:t>inform</a:t>
            </a:r>
            <a:r>
              <a:rPr lang="fr-CH" sz="1400" dirty="0" smtClean="0">
                <a:solidFill>
                  <a:schemeClr val="tx1"/>
                </a:solidFill>
              </a:rPr>
              <a:t> issue reporter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70" name="Freeform 69"/>
          <p:cNvSpPr/>
          <p:nvPr/>
        </p:nvSpPr>
        <p:spPr>
          <a:xfrm flipH="1">
            <a:off x="100637" y="4009499"/>
            <a:ext cx="3023561" cy="609600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/>
            <a:r>
              <a:rPr lang="fr-CH" sz="1400" dirty="0" smtClean="0">
                <a:solidFill>
                  <a:schemeClr val="tx1"/>
                </a:solidFill>
              </a:rPr>
              <a:t>Access the ticket and </a:t>
            </a:r>
            <a:r>
              <a:rPr lang="fr-CH" sz="1400" dirty="0" err="1" smtClean="0">
                <a:solidFill>
                  <a:schemeClr val="tx1"/>
                </a:solidFill>
              </a:rPr>
              <a:t>make</a:t>
            </a:r>
            <a:r>
              <a:rPr lang="fr-CH" sz="1400" dirty="0" smtClean="0">
                <a:solidFill>
                  <a:schemeClr val="tx1"/>
                </a:solidFill>
              </a:rPr>
              <a:t> a </a:t>
            </a:r>
            <a:r>
              <a:rPr lang="fr-CH" sz="1400" dirty="0" err="1" smtClean="0">
                <a:solidFill>
                  <a:schemeClr val="tx1"/>
                </a:solidFill>
              </a:rPr>
              <a:t>evaluation</a:t>
            </a:r>
            <a:r>
              <a:rPr lang="fr-CH" sz="1400" dirty="0" smtClean="0">
                <a:solidFill>
                  <a:schemeClr val="tx1"/>
                </a:solidFill>
              </a:rPr>
              <a:t>, </a:t>
            </a:r>
            <a:r>
              <a:rPr lang="fr-CH" sz="1400" dirty="0" err="1" smtClean="0">
                <a:solidFill>
                  <a:schemeClr val="tx1"/>
                </a:solidFill>
              </a:rPr>
              <a:t>based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>
                <a:solidFill>
                  <a:schemeClr val="tx1"/>
                </a:solidFill>
              </a:rPr>
              <a:t>on description in Part </a:t>
            </a:r>
            <a:r>
              <a:rPr lang="fr-CH" sz="1400" dirty="0" smtClean="0">
                <a:solidFill>
                  <a:schemeClr val="tx1"/>
                </a:solidFill>
              </a:rPr>
              <a:t>A, </a:t>
            </a:r>
            <a:r>
              <a:rPr lang="fr-CH" sz="1400" dirty="0" err="1" smtClean="0">
                <a:solidFill>
                  <a:schemeClr val="tx1"/>
                </a:solidFill>
              </a:rPr>
              <a:t>whether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it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needs</a:t>
            </a:r>
            <a:r>
              <a:rPr lang="fr-CH" sz="1400" dirty="0" smtClean="0">
                <a:solidFill>
                  <a:schemeClr val="tx1"/>
                </a:solidFill>
              </a:rPr>
              <a:t> to </a:t>
            </a:r>
            <a:r>
              <a:rPr lang="fr-CH" sz="1400" dirty="0" err="1" smtClean="0">
                <a:solidFill>
                  <a:schemeClr val="tx1"/>
                </a:solidFill>
              </a:rPr>
              <a:t>be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raised</a:t>
            </a:r>
            <a:r>
              <a:rPr lang="fr-CH" sz="1400" dirty="0" smtClean="0">
                <a:solidFill>
                  <a:schemeClr val="tx1"/>
                </a:solidFill>
              </a:rPr>
              <a:t> as incident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71" name="Freeform 70"/>
          <p:cNvSpPr/>
          <p:nvPr/>
        </p:nvSpPr>
        <p:spPr>
          <a:xfrm flipH="1">
            <a:off x="2120593" y="4724400"/>
            <a:ext cx="1003606" cy="1034858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/>
            <a:r>
              <a:rPr lang="fr-CH" sz="1400" dirty="0" err="1" smtClean="0">
                <a:solidFill>
                  <a:schemeClr val="tx1"/>
                </a:solidFill>
              </a:rPr>
              <a:t>Fill</a:t>
            </a:r>
            <a:r>
              <a:rPr lang="fr-CH" sz="1400" dirty="0" smtClean="0">
                <a:solidFill>
                  <a:schemeClr val="tx1"/>
                </a:solidFill>
              </a:rPr>
              <a:t> in Part B of the ticket and update tickets </a:t>
            </a:r>
            <a:r>
              <a:rPr lang="fr-CH" sz="1400" dirty="0" err="1" smtClean="0">
                <a:solidFill>
                  <a:schemeClr val="tx1"/>
                </a:solidFill>
              </a:rPr>
              <a:t>summary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72" name="Straight Arrow Connector 71"/>
          <p:cNvCxnSpPr/>
          <p:nvPr/>
        </p:nvCxnSpPr>
        <p:spPr>
          <a:xfrm flipH="1">
            <a:off x="666512" y="1418699"/>
            <a:ext cx="589410" cy="250304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/>
          <p:cNvCxnSpPr/>
          <p:nvPr/>
        </p:nvCxnSpPr>
        <p:spPr>
          <a:xfrm flipV="1">
            <a:off x="8229600" y="1333500"/>
            <a:ext cx="250413" cy="49530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Straight Arrow Connector 94"/>
          <p:cNvCxnSpPr/>
          <p:nvPr/>
        </p:nvCxnSpPr>
        <p:spPr>
          <a:xfrm>
            <a:off x="2504855" y="5759258"/>
            <a:ext cx="0" cy="406481"/>
          </a:xfrm>
          <a:prstGeom prst="straightConnector1">
            <a:avLst/>
          </a:prstGeom>
          <a:ln w="31750"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/>
          <p:cNvCxnSpPr/>
          <p:nvPr/>
        </p:nvCxnSpPr>
        <p:spPr>
          <a:xfrm flipH="1">
            <a:off x="457200" y="5228699"/>
            <a:ext cx="3" cy="300798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/>
          <p:nvPr/>
        </p:nvCxnSpPr>
        <p:spPr>
          <a:xfrm>
            <a:off x="4151238" y="1828800"/>
            <a:ext cx="0" cy="290237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" name="Objec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970402539"/>
              </p:ext>
            </p:extLst>
          </p:nvPr>
        </p:nvGraphicFramePr>
        <p:xfrm>
          <a:off x="0" y="622300"/>
          <a:ext cx="9115425" cy="4333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15" name="Document" r:id="rId3" imgW="11261092" imgH="542027" progId="Word.Document.12">
                  <p:embed/>
                </p:oleObj>
              </mc:Choice>
              <mc:Fallback>
                <p:oleObj name="Document" r:id="rId3" imgW="11261092" imgH="542027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0" y="622300"/>
                        <a:ext cx="9115425" cy="4333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34" name="Straight Arrow Connector 33"/>
          <p:cNvCxnSpPr/>
          <p:nvPr/>
        </p:nvCxnSpPr>
        <p:spPr>
          <a:xfrm flipH="1">
            <a:off x="462341" y="2942699"/>
            <a:ext cx="2738" cy="315928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/>
          <p:nvPr/>
        </p:nvCxnSpPr>
        <p:spPr>
          <a:xfrm>
            <a:off x="2301110" y="3561631"/>
            <a:ext cx="1" cy="447868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/>
          <p:nvPr/>
        </p:nvCxnSpPr>
        <p:spPr>
          <a:xfrm>
            <a:off x="462341" y="2126203"/>
            <a:ext cx="0" cy="28465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/>
          <p:nvPr/>
        </p:nvCxnSpPr>
        <p:spPr>
          <a:xfrm>
            <a:off x="483347" y="3667638"/>
            <a:ext cx="0" cy="34186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Freeform 79"/>
          <p:cNvSpPr/>
          <p:nvPr/>
        </p:nvSpPr>
        <p:spPr>
          <a:xfrm>
            <a:off x="3276600" y="3056999"/>
            <a:ext cx="612926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kern="1200" dirty="0" err="1" smtClean="0">
                <a:solidFill>
                  <a:schemeClr val="tx1"/>
                </a:solidFill>
              </a:rPr>
              <a:t>Fill</a:t>
            </a:r>
            <a:r>
              <a:rPr lang="fr-CH" sz="1400" kern="1200" dirty="0" smtClean="0">
                <a:solidFill>
                  <a:schemeClr val="tx1"/>
                </a:solidFill>
              </a:rPr>
              <a:t> in Part C</a:t>
            </a:r>
            <a:endParaRPr lang="en-US" sz="1050" kern="1200" dirty="0">
              <a:solidFill>
                <a:schemeClr val="tx1"/>
              </a:solidFill>
            </a:endParaRPr>
          </a:p>
        </p:txBody>
      </p:sp>
      <p:sp>
        <p:nvSpPr>
          <p:cNvPr id="81" name="Freeform 80"/>
          <p:cNvSpPr/>
          <p:nvPr/>
        </p:nvSpPr>
        <p:spPr>
          <a:xfrm>
            <a:off x="8472742" y="4267200"/>
            <a:ext cx="442658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800" kern="1200" dirty="0" smtClean="0">
                <a:solidFill>
                  <a:schemeClr val="tx1"/>
                </a:solidFill>
              </a:rPr>
              <a:t>E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82" name="Freeform 81"/>
          <p:cNvSpPr/>
          <p:nvPr/>
        </p:nvSpPr>
        <p:spPr>
          <a:xfrm>
            <a:off x="8472742" y="1143000"/>
            <a:ext cx="442658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dirty="0">
                <a:solidFill>
                  <a:schemeClr val="tx1"/>
                </a:solidFill>
              </a:rPr>
              <a:t>C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83" name="Freeform 82"/>
          <p:cNvSpPr/>
          <p:nvPr/>
        </p:nvSpPr>
        <p:spPr>
          <a:xfrm>
            <a:off x="8480013" y="2438400"/>
            <a:ext cx="442658" cy="3810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dirty="0">
                <a:solidFill>
                  <a:schemeClr val="tx1"/>
                </a:solidFill>
              </a:rPr>
              <a:t>D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cxnSp>
        <p:nvCxnSpPr>
          <p:cNvPr id="84" name="Straight Arrow Connector 83"/>
          <p:cNvCxnSpPr/>
          <p:nvPr/>
        </p:nvCxnSpPr>
        <p:spPr>
          <a:xfrm>
            <a:off x="8229600" y="3838568"/>
            <a:ext cx="464471" cy="428632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Straight Arrow Connector 102"/>
          <p:cNvCxnSpPr/>
          <p:nvPr/>
        </p:nvCxnSpPr>
        <p:spPr>
          <a:xfrm>
            <a:off x="3892822" y="3242320"/>
            <a:ext cx="261741" cy="0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Freeform 123"/>
          <p:cNvSpPr/>
          <p:nvPr/>
        </p:nvSpPr>
        <p:spPr>
          <a:xfrm>
            <a:off x="5282391" y="2231805"/>
            <a:ext cx="1679266" cy="1120995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>
                <a:solidFill>
                  <a:schemeClr val="tx1"/>
                </a:solidFill>
              </a:rPr>
              <a:t>One </a:t>
            </a:r>
            <a:r>
              <a:rPr lang="fr-CH" sz="1400" dirty="0" err="1" smtClean="0">
                <a:solidFill>
                  <a:schemeClr val="tx1"/>
                </a:solidFill>
              </a:rPr>
              <a:t>week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after</a:t>
            </a:r>
            <a:r>
              <a:rPr lang="fr-CH" sz="1400" dirty="0" smtClean="0">
                <a:solidFill>
                  <a:schemeClr val="tx1"/>
                </a:solidFill>
              </a:rPr>
              <a:t> Part C </a:t>
            </a:r>
            <a:r>
              <a:rPr lang="fr-CH" sz="1400" dirty="0" err="1" smtClean="0">
                <a:solidFill>
                  <a:schemeClr val="tx1"/>
                </a:solidFill>
              </a:rPr>
              <a:t>being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filled</a:t>
            </a:r>
            <a:r>
              <a:rPr lang="fr-CH" sz="1400" dirty="0" smtClean="0">
                <a:solidFill>
                  <a:schemeClr val="tx1"/>
                </a:solidFill>
              </a:rPr>
              <a:t>, KMD </a:t>
            </a:r>
            <a:r>
              <a:rPr lang="fr-CH" sz="1400" dirty="0" err="1">
                <a:solidFill>
                  <a:schemeClr val="tx1"/>
                </a:solidFill>
              </a:rPr>
              <a:t>will</a:t>
            </a:r>
            <a:r>
              <a:rPr lang="fr-CH" sz="1400" dirty="0">
                <a:solidFill>
                  <a:schemeClr val="tx1"/>
                </a:solidFill>
              </a:rPr>
              <a:t> contact NFP by email/phone, to </a:t>
            </a:r>
            <a:r>
              <a:rPr lang="fr-CH" sz="1400" dirty="0" err="1">
                <a:solidFill>
                  <a:schemeClr val="tx1"/>
                </a:solidFill>
              </a:rPr>
              <a:t>request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err="1">
                <a:solidFill>
                  <a:schemeClr val="tx1"/>
                </a:solidFill>
              </a:rPr>
              <a:t>completion</a:t>
            </a:r>
            <a:r>
              <a:rPr lang="fr-CH" sz="1400" dirty="0">
                <a:solidFill>
                  <a:schemeClr val="tx1"/>
                </a:solidFill>
              </a:rPr>
              <a:t> of Part </a:t>
            </a:r>
            <a:r>
              <a:rPr lang="fr-CH" sz="1400" dirty="0" smtClean="0">
                <a:solidFill>
                  <a:schemeClr val="tx1"/>
                </a:solidFill>
              </a:rPr>
              <a:t>D, if </a:t>
            </a:r>
            <a:r>
              <a:rPr lang="fr-CH" sz="1400" dirty="0" err="1" smtClean="0">
                <a:solidFill>
                  <a:schemeClr val="tx1"/>
                </a:solidFill>
              </a:rPr>
              <a:t>needed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136" name="Freeform 135"/>
          <p:cNvSpPr/>
          <p:nvPr/>
        </p:nvSpPr>
        <p:spPr>
          <a:xfrm>
            <a:off x="5282392" y="3505200"/>
            <a:ext cx="1679266" cy="1197133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>
                <a:solidFill>
                  <a:schemeClr val="tx1"/>
                </a:solidFill>
              </a:rPr>
              <a:t>One </a:t>
            </a:r>
            <a:r>
              <a:rPr lang="fr-CH" sz="1400" dirty="0" err="1">
                <a:solidFill>
                  <a:schemeClr val="tx1"/>
                </a:solidFill>
              </a:rPr>
              <a:t>week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err="1">
                <a:solidFill>
                  <a:schemeClr val="tx1"/>
                </a:solidFill>
              </a:rPr>
              <a:t>after</a:t>
            </a:r>
            <a:r>
              <a:rPr lang="fr-CH" sz="1400" dirty="0">
                <a:solidFill>
                  <a:schemeClr val="tx1"/>
                </a:solidFill>
              </a:rPr>
              <a:t> Part </a:t>
            </a:r>
            <a:r>
              <a:rPr lang="fr-CH" sz="1400" dirty="0" smtClean="0">
                <a:solidFill>
                  <a:schemeClr val="tx1"/>
                </a:solidFill>
              </a:rPr>
              <a:t>D </a:t>
            </a:r>
            <a:r>
              <a:rPr lang="fr-CH" sz="1400" dirty="0" err="1">
                <a:solidFill>
                  <a:schemeClr val="tx1"/>
                </a:solidFill>
              </a:rPr>
              <a:t>being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err="1">
                <a:solidFill>
                  <a:schemeClr val="tx1"/>
                </a:solidFill>
              </a:rPr>
              <a:t>filled</a:t>
            </a:r>
            <a:r>
              <a:rPr lang="fr-CH" sz="1400" dirty="0">
                <a:solidFill>
                  <a:schemeClr val="tx1"/>
                </a:solidFill>
              </a:rPr>
              <a:t>, KMD </a:t>
            </a:r>
            <a:r>
              <a:rPr lang="fr-CH" sz="1400" dirty="0" err="1">
                <a:solidFill>
                  <a:schemeClr val="tx1"/>
                </a:solidFill>
              </a:rPr>
              <a:t>will</a:t>
            </a:r>
            <a:r>
              <a:rPr lang="fr-CH" sz="1400" dirty="0">
                <a:solidFill>
                  <a:schemeClr val="tx1"/>
                </a:solidFill>
              </a:rPr>
              <a:t> contact NFP by email/phone, to </a:t>
            </a:r>
            <a:r>
              <a:rPr lang="fr-CH" sz="1400" dirty="0" err="1">
                <a:solidFill>
                  <a:schemeClr val="tx1"/>
                </a:solidFill>
              </a:rPr>
              <a:t>request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smtClean="0">
                <a:solidFill>
                  <a:schemeClr val="tx1"/>
                </a:solidFill>
              </a:rPr>
              <a:t>updates on </a:t>
            </a:r>
            <a:r>
              <a:rPr lang="fr-CH" sz="1400" dirty="0">
                <a:solidFill>
                  <a:schemeClr val="tx1"/>
                </a:solidFill>
              </a:rPr>
              <a:t>Part </a:t>
            </a:r>
            <a:r>
              <a:rPr lang="fr-CH" sz="1400" dirty="0" smtClean="0">
                <a:solidFill>
                  <a:schemeClr val="tx1"/>
                </a:solidFill>
              </a:rPr>
              <a:t>E, </a:t>
            </a:r>
            <a:r>
              <a:rPr lang="fr-CH" sz="1400" dirty="0">
                <a:solidFill>
                  <a:schemeClr val="tx1"/>
                </a:solidFill>
              </a:rPr>
              <a:t>if </a:t>
            </a:r>
            <a:r>
              <a:rPr lang="fr-CH" sz="1400" dirty="0" err="1" smtClean="0">
                <a:solidFill>
                  <a:schemeClr val="tx1"/>
                </a:solidFill>
              </a:rPr>
              <a:t>needed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143" name="Straight Arrow Connector 142"/>
          <p:cNvCxnSpPr/>
          <p:nvPr/>
        </p:nvCxnSpPr>
        <p:spPr>
          <a:xfrm>
            <a:off x="4686300" y="5791200"/>
            <a:ext cx="0" cy="228600"/>
          </a:xfrm>
          <a:prstGeom prst="straightConnector1">
            <a:avLst/>
          </a:prstGeom>
          <a:ln w="31750">
            <a:prstDash val="solid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" name="Freeform 143"/>
          <p:cNvSpPr/>
          <p:nvPr/>
        </p:nvSpPr>
        <p:spPr>
          <a:xfrm>
            <a:off x="3352801" y="6019800"/>
            <a:ext cx="1752599" cy="568271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kern="1200" dirty="0" smtClean="0">
                <a:solidFill>
                  <a:schemeClr val="tx1"/>
                </a:solidFill>
              </a:rPr>
              <a:t>If incident </a:t>
            </a:r>
            <a:r>
              <a:rPr lang="fr-CH" sz="1400" kern="1200" dirty="0" err="1" smtClean="0">
                <a:solidFill>
                  <a:schemeClr val="tx1"/>
                </a:solidFill>
              </a:rPr>
              <a:t>is</a:t>
            </a:r>
            <a:r>
              <a:rPr lang="fr-CH" sz="1400" kern="1200" dirty="0" smtClean="0">
                <a:solidFill>
                  <a:schemeClr val="tx1"/>
                </a:solidFill>
              </a:rPr>
              <a:t> </a:t>
            </a:r>
            <a:r>
              <a:rPr lang="fr-CH" sz="1400" kern="1200" dirty="0" err="1" smtClean="0">
                <a:solidFill>
                  <a:schemeClr val="tx1"/>
                </a:solidFill>
              </a:rPr>
              <a:t>resolved</a:t>
            </a:r>
            <a:r>
              <a:rPr lang="fr-CH" sz="1400" kern="1200" dirty="0" smtClean="0">
                <a:solidFill>
                  <a:schemeClr val="tx1"/>
                </a:solidFill>
              </a:rPr>
              <a:t>, KMD </a:t>
            </a:r>
            <a:r>
              <a:rPr lang="fr-CH" sz="1400" kern="1200" dirty="0" err="1" smtClean="0">
                <a:solidFill>
                  <a:schemeClr val="tx1"/>
                </a:solidFill>
              </a:rPr>
              <a:t>will</a:t>
            </a:r>
            <a:r>
              <a:rPr lang="fr-CH" sz="1400" kern="1200" dirty="0" smtClean="0">
                <a:solidFill>
                  <a:schemeClr val="tx1"/>
                </a:solidFill>
              </a:rPr>
              <a:t> </a:t>
            </a:r>
            <a:r>
              <a:rPr lang="fr-CH" sz="1400" kern="1200" dirty="0" err="1" smtClean="0">
                <a:solidFill>
                  <a:schemeClr val="tx1"/>
                </a:solidFill>
              </a:rPr>
              <a:t>fill</a:t>
            </a:r>
            <a:r>
              <a:rPr lang="fr-CH" sz="1400" kern="1200" dirty="0" smtClean="0">
                <a:solidFill>
                  <a:schemeClr val="tx1"/>
                </a:solidFill>
              </a:rPr>
              <a:t> in Part F and close the ticket</a:t>
            </a:r>
            <a:endParaRPr lang="en-US" sz="1050" kern="1200" dirty="0">
              <a:solidFill>
                <a:schemeClr val="tx1"/>
              </a:solidFill>
            </a:endParaRPr>
          </a:p>
        </p:txBody>
      </p:sp>
      <p:cxnSp>
        <p:nvCxnSpPr>
          <p:cNvPr id="148" name="Straight Arrow Connector 147"/>
          <p:cNvCxnSpPr/>
          <p:nvPr/>
        </p:nvCxnSpPr>
        <p:spPr>
          <a:xfrm>
            <a:off x="3581400" y="3427143"/>
            <a:ext cx="2" cy="411425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Arrow Connector 157"/>
          <p:cNvCxnSpPr/>
          <p:nvPr/>
        </p:nvCxnSpPr>
        <p:spPr>
          <a:xfrm>
            <a:off x="7037856" y="5228698"/>
            <a:ext cx="277344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3" name="Freeform 162"/>
          <p:cNvSpPr/>
          <p:nvPr/>
        </p:nvSpPr>
        <p:spPr>
          <a:xfrm>
            <a:off x="5309201" y="4827057"/>
            <a:ext cx="1728655" cy="1213354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>
                <a:solidFill>
                  <a:schemeClr val="tx1"/>
                </a:solidFill>
              </a:rPr>
              <a:t>One </a:t>
            </a:r>
            <a:r>
              <a:rPr lang="fr-CH" sz="1400" dirty="0" err="1">
                <a:solidFill>
                  <a:schemeClr val="tx1"/>
                </a:solidFill>
              </a:rPr>
              <a:t>week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err="1">
                <a:solidFill>
                  <a:schemeClr val="tx1"/>
                </a:solidFill>
              </a:rPr>
              <a:t>after</a:t>
            </a:r>
            <a:r>
              <a:rPr lang="fr-CH" sz="1400" dirty="0">
                <a:solidFill>
                  <a:schemeClr val="tx1"/>
                </a:solidFill>
              </a:rPr>
              <a:t> Part </a:t>
            </a:r>
            <a:r>
              <a:rPr lang="fr-CH" sz="1400" dirty="0" smtClean="0">
                <a:solidFill>
                  <a:schemeClr val="tx1"/>
                </a:solidFill>
              </a:rPr>
              <a:t>E </a:t>
            </a:r>
            <a:r>
              <a:rPr lang="fr-CH" sz="1400" dirty="0" err="1">
                <a:solidFill>
                  <a:schemeClr val="tx1"/>
                </a:solidFill>
              </a:rPr>
              <a:t>being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updated</a:t>
            </a:r>
            <a:r>
              <a:rPr lang="fr-CH" sz="1400" dirty="0" smtClean="0">
                <a:solidFill>
                  <a:schemeClr val="tx1"/>
                </a:solidFill>
              </a:rPr>
              <a:t>, </a:t>
            </a:r>
            <a:r>
              <a:rPr lang="fr-CH" sz="1400" dirty="0">
                <a:solidFill>
                  <a:schemeClr val="tx1"/>
                </a:solidFill>
              </a:rPr>
              <a:t>KMD </a:t>
            </a:r>
            <a:r>
              <a:rPr lang="fr-CH" sz="1400" dirty="0" err="1">
                <a:solidFill>
                  <a:schemeClr val="tx1"/>
                </a:solidFill>
              </a:rPr>
              <a:t>will</a:t>
            </a:r>
            <a:r>
              <a:rPr lang="fr-CH" sz="1400" dirty="0">
                <a:solidFill>
                  <a:schemeClr val="tx1"/>
                </a:solidFill>
              </a:rPr>
              <a:t> contact NFP by email/phone, to </a:t>
            </a:r>
            <a:r>
              <a:rPr lang="fr-CH" sz="1400" dirty="0" err="1">
                <a:solidFill>
                  <a:schemeClr val="tx1"/>
                </a:solidFill>
              </a:rPr>
              <a:t>request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smtClean="0">
                <a:solidFill>
                  <a:schemeClr val="tx1"/>
                </a:solidFill>
              </a:rPr>
              <a:t>new updates </a:t>
            </a:r>
            <a:r>
              <a:rPr lang="fr-CH" sz="1400" dirty="0">
                <a:solidFill>
                  <a:schemeClr val="tx1"/>
                </a:solidFill>
              </a:rPr>
              <a:t>on Part E, if </a:t>
            </a:r>
            <a:r>
              <a:rPr lang="fr-CH" sz="1400" dirty="0" err="1" smtClean="0">
                <a:solidFill>
                  <a:schemeClr val="tx1"/>
                </a:solidFill>
              </a:rPr>
              <a:t>needed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207" name="Freeform 206"/>
          <p:cNvSpPr/>
          <p:nvPr/>
        </p:nvSpPr>
        <p:spPr>
          <a:xfrm>
            <a:off x="3276601" y="1066800"/>
            <a:ext cx="1752600" cy="762002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err="1" smtClean="0">
                <a:solidFill>
                  <a:srgbClr val="0070C0"/>
                </a:solidFill>
              </a:rPr>
              <a:t>Automatic</a:t>
            </a:r>
            <a:r>
              <a:rPr lang="fr-CH" sz="1400" dirty="0" smtClean="0">
                <a:solidFill>
                  <a:srgbClr val="0070C0"/>
                </a:solidFill>
              </a:rPr>
              <a:t> notification has been </a:t>
            </a:r>
            <a:r>
              <a:rPr lang="fr-CH" sz="1400" dirty="0" err="1" smtClean="0">
                <a:solidFill>
                  <a:srgbClr val="0070C0"/>
                </a:solidFill>
              </a:rPr>
              <a:t>received</a:t>
            </a:r>
            <a:r>
              <a:rPr lang="fr-CH" sz="1400" dirty="0" smtClean="0">
                <a:solidFill>
                  <a:srgbClr val="0070C0"/>
                </a:solidFill>
              </a:rPr>
              <a:t> (</a:t>
            </a:r>
            <a:r>
              <a:rPr lang="fr-CH" sz="1400" dirty="0" err="1" smtClean="0">
                <a:solidFill>
                  <a:srgbClr val="0070C0"/>
                </a:solidFill>
              </a:rPr>
              <a:t>consequence</a:t>
            </a:r>
            <a:r>
              <a:rPr lang="fr-CH" sz="1400" dirty="0" smtClean="0">
                <a:solidFill>
                  <a:srgbClr val="0070C0"/>
                </a:solidFill>
              </a:rPr>
              <a:t> of KMD </a:t>
            </a:r>
            <a:r>
              <a:rPr lang="fr-CH" sz="1400" dirty="0" err="1" smtClean="0">
                <a:solidFill>
                  <a:srgbClr val="0070C0"/>
                </a:solidFill>
              </a:rPr>
              <a:t>filled</a:t>
            </a:r>
            <a:r>
              <a:rPr lang="fr-CH" sz="1400" dirty="0" smtClean="0">
                <a:solidFill>
                  <a:srgbClr val="0070C0"/>
                </a:solidFill>
              </a:rPr>
              <a:t> in a ticket </a:t>
            </a:r>
            <a:r>
              <a:rPr lang="fr-CH" sz="1400" dirty="0">
                <a:solidFill>
                  <a:srgbClr val="0070C0"/>
                </a:solidFill>
              </a:rPr>
              <a:t>Part </a:t>
            </a:r>
            <a:r>
              <a:rPr lang="fr-CH" sz="1400" dirty="0" smtClean="0">
                <a:solidFill>
                  <a:srgbClr val="0070C0"/>
                </a:solidFill>
              </a:rPr>
              <a:t>B)</a:t>
            </a:r>
            <a:endParaRPr lang="en-US" sz="1400" dirty="0">
              <a:solidFill>
                <a:srgbClr val="0070C0"/>
              </a:solidFill>
            </a:endParaRPr>
          </a:p>
        </p:txBody>
      </p:sp>
      <p:cxnSp>
        <p:nvCxnSpPr>
          <p:cNvPr id="224" name="Straight Arrow Connector 223"/>
          <p:cNvCxnSpPr/>
          <p:nvPr/>
        </p:nvCxnSpPr>
        <p:spPr>
          <a:xfrm>
            <a:off x="1255922" y="1418699"/>
            <a:ext cx="991979" cy="250304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0" name="Straight Arrow Connector 229"/>
          <p:cNvCxnSpPr/>
          <p:nvPr/>
        </p:nvCxnSpPr>
        <p:spPr>
          <a:xfrm flipH="1">
            <a:off x="1255922" y="2951719"/>
            <a:ext cx="1" cy="29578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Freeform 56"/>
          <p:cNvSpPr/>
          <p:nvPr/>
        </p:nvSpPr>
        <p:spPr>
          <a:xfrm flipH="1">
            <a:off x="1478021" y="1676400"/>
            <a:ext cx="1646178" cy="457200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/>
            <a:r>
              <a:rPr lang="fr-CH" sz="1400" dirty="0" smtClean="0">
                <a:solidFill>
                  <a:schemeClr val="tx1"/>
                </a:solidFill>
              </a:rPr>
              <a:t>By KMD </a:t>
            </a:r>
            <a:r>
              <a:rPr lang="fr-CH" sz="1400" dirty="0" err="1" smtClean="0">
                <a:solidFill>
                  <a:schemeClr val="tx1"/>
                </a:solidFill>
              </a:rPr>
              <a:t>using</a:t>
            </a:r>
            <a:r>
              <a:rPr lang="fr-CH" sz="1400" dirty="0" smtClean="0">
                <a:solidFill>
                  <a:schemeClr val="tx1"/>
                </a:solidFill>
              </a:rPr>
              <a:t> monitoring </a:t>
            </a:r>
            <a:r>
              <a:rPr lang="fr-CH" sz="1400" dirty="0" err="1" smtClean="0">
                <a:solidFill>
                  <a:schemeClr val="tx1"/>
                </a:solidFill>
              </a:rPr>
              <a:t>webtools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58" name="Freeform 57"/>
          <p:cNvSpPr/>
          <p:nvPr/>
        </p:nvSpPr>
        <p:spPr>
          <a:xfrm flipH="1">
            <a:off x="190024" y="1669003"/>
            <a:ext cx="952976" cy="457200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/>
            <a:r>
              <a:rPr lang="fr-CH" sz="1400" dirty="0" smtClean="0">
                <a:solidFill>
                  <a:schemeClr val="tx1"/>
                </a:solidFill>
              </a:rPr>
              <a:t>By a NFP or by a user</a:t>
            </a:r>
            <a:endParaRPr lang="en-US" sz="1400" dirty="0">
              <a:solidFill>
                <a:schemeClr val="tx1"/>
              </a:solidFill>
            </a:endParaRPr>
          </a:p>
        </p:txBody>
      </p:sp>
      <p:sp>
        <p:nvSpPr>
          <p:cNvPr id="64" name="Freeform 63"/>
          <p:cNvSpPr/>
          <p:nvPr/>
        </p:nvSpPr>
        <p:spPr>
          <a:xfrm>
            <a:off x="990600" y="3247499"/>
            <a:ext cx="481240" cy="425257"/>
          </a:xfrm>
          <a:custGeom>
            <a:avLst/>
            <a:gdLst>
              <a:gd name="connsiteX0" fmla="*/ 0 w 709685"/>
              <a:gd name="connsiteY0" fmla="*/ 42126 h 421260"/>
              <a:gd name="connsiteX1" fmla="*/ 42126 w 709685"/>
              <a:gd name="connsiteY1" fmla="*/ 0 h 421260"/>
              <a:gd name="connsiteX2" fmla="*/ 667559 w 709685"/>
              <a:gd name="connsiteY2" fmla="*/ 0 h 421260"/>
              <a:gd name="connsiteX3" fmla="*/ 709685 w 709685"/>
              <a:gd name="connsiteY3" fmla="*/ 42126 h 421260"/>
              <a:gd name="connsiteX4" fmla="*/ 709685 w 709685"/>
              <a:gd name="connsiteY4" fmla="*/ 379134 h 421260"/>
              <a:gd name="connsiteX5" fmla="*/ 667559 w 709685"/>
              <a:gd name="connsiteY5" fmla="*/ 421260 h 421260"/>
              <a:gd name="connsiteX6" fmla="*/ 42126 w 709685"/>
              <a:gd name="connsiteY6" fmla="*/ 421260 h 421260"/>
              <a:gd name="connsiteX7" fmla="*/ 0 w 709685"/>
              <a:gd name="connsiteY7" fmla="*/ 379134 h 421260"/>
              <a:gd name="connsiteX8" fmla="*/ 0 w 709685"/>
              <a:gd name="connsiteY8" fmla="*/ 42126 h 4212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09685" h="421260">
                <a:moveTo>
                  <a:pt x="0" y="42126"/>
                </a:moveTo>
                <a:cubicBezTo>
                  <a:pt x="0" y="18860"/>
                  <a:pt x="18860" y="0"/>
                  <a:pt x="42126" y="0"/>
                </a:cubicBezTo>
                <a:lnTo>
                  <a:pt x="667559" y="0"/>
                </a:lnTo>
                <a:cubicBezTo>
                  <a:pt x="690825" y="0"/>
                  <a:pt x="709685" y="18860"/>
                  <a:pt x="709685" y="42126"/>
                </a:cubicBezTo>
                <a:lnTo>
                  <a:pt x="709685" y="379134"/>
                </a:lnTo>
                <a:cubicBezTo>
                  <a:pt x="709685" y="402400"/>
                  <a:pt x="690825" y="421260"/>
                  <a:pt x="667559" y="421260"/>
                </a:cubicBezTo>
                <a:lnTo>
                  <a:pt x="42126" y="421260"/>
                </a:lnTo>
                <a:cubicBezTo>
                  <a:pt x="18860" y="421260"/>
                  <a:pt x="0" y="402400"/>
                  <a:pt x="0" y="379134"/>
                </a:cubicBezTo>
                <a:lnTo>
                  <a:pt x="0" y="42126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3138" tIns="50438" rIns="63138" bIns="50438" numCol="1" spcCol="1270" anchor="ctr" anchorCtr="0">
            <a:noAutofit/>
          </a:bodyPr>
          <a:lstStyle/>
          <a:p>
            <a:pPr lvl="0" algn="ctr" defTabSz="8890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kern="1200" dirty="0" smtClean="0">
                <a:solidFill>
                  <a:schemeClr val="tx1"/>
                </a:solidFill>
              </a:rPr>
              <a:t>NO</a:t>
            </a:r>
            <a:endParaRPr lang="en-US" kern="1200" dirty="0">
              <a:solidFill>
                <a:schemeClr val="tx1"/>
              </a:solidFill>
            </a:endParaRPr>
          </a:p>
        </p:txBody>
      </p:sp>
      <p:cxnSp>
        <p:nvCxnSpPr>
          <p:cNvPr id="66" name="Straight Arrow Connector 65"/>
          <p:cNvCxnSpPr/>
          <p:nvPr/>
        </p:nvCxnSpPr>
        <p:spPr>
          <a:xfrm>
            <a:off x="1471840" y="3399899"/>
            <a:ext cx="436887" cy="1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Freeform 67"/>
          <p:cNvSpPr/>
          <p:nvPr/>
        </p:nvSpPr>
        <p:spPr>
          <a:xfrm>
            <a:off x="1295400" y="4808560"/>
            <a:ext cx="536609" cy="420139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dirty="0" smtClean="0">
                <a:solidFill>
                  <a:schemeClr val="tx1"/>
                </a:solidFill>
              </a:rPr>
              <a:t>YES</a:t>
            </a:r>
            <a:endParaRPr lang="en-US" sz="1200" kern="1200" dirty="0">
              <a:solidFill>
                <a:schemeClr val="tx1"/>
              </a:solidFill>
            </a:endParaRPr>
          </a:p>
        </p:txBody>
      </p:sp>
      <p:sp>
        <p:nvSpPr>
          <p:cNvPr id="69" name="Freeform 68"/>
          <p:cNvSpPr/>
          <p:nvPr/>
        </p:nvSpPr>
        <p:spPr>
          <a:xfrm>
            <a:off x="228600" y="4803441"/>
            <a:ext cx="481240" cy="425257"/>
          </a:xfrm>
          <a:custGeom>
            <a:avLst/>
            <a:gdLst>
              <a:gd name="connsiteX0" fmla="*/ 0 w 709685"/>
              <a:gd name="connsiteY0" fmla="*/ 42126 h 421260"/>
              <a:gd name="connsiteX1" fmla="*/ 42126 w 709685"/>
              <a:gd name="connsiteY1" fmla="*/ 0 h 421260"/>
              <a:gd name="connsiteX2" fmla="*/ 667559 w 709685"/>
              <a:gd name="connsiteY2" fmla="*/ 0 h 421260"/>
              <a:gd name="connsiteX3" fmla="*/ 709685 w 709685"/>
              <a:gd name="connsiteY3" fmla="*/ 42126 h 421260"/>
              <a:gd name="connsiteX4" fmla="*/ 709685 w 709685"/>
              <a:gd name="connsiteY4" fmla="*/ 379134 h 421260"/>
              <a:gd name="connsiteX5" fmla="*/ 667559 w 709685"/>
              <a:gd name="connsiteY5" fmla="*/ 421260 h 421260"/>
              <a:gd name="connsiteX6" fmla="*/ 42126 w 709685"/>
              <a:gd name="connsiteY6" fmla="*/ 421260 h 421260"/>
              <a:gd name="connsiteX7" fmla="*/ 0 w 709685"/>
              <a:gd name="connsiteY7" fmla="*/ 379134 h 421260"/>
              <a:gd name="connsiteX8" fmla="*/ 0 w 709685"/>
              <a:gd name="connsiteY8" fmla="*/ 42126 h 4212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09685" h="421260">
                <a:moveTo>
                  <a:pt x="0" y="42126"/>
                </a:moveTo>
                <a:cubicBezTo>
                  <a:pt x="0" y="18860"/>
                  <a:pt x="18860" y="0"/>
                  <a:pt x="42126" y="0"/>
                </a:cubicBezTo>
                <a:lnTo>
                  <a:pt x="667559" y="0"/>
                </a:lnTo>
                <a:cubicBezTo>
                  <a:pt x="690825" y="0"/>
                  <a:pt x="709685" y="18860"/>
                  <a:pt x="709685" y="42126"/>
                </a:cubicBezTo>
                <a:lnTo>
                  <a:pt x="709685" y="379134"/>
                </a:lnTo>
                <a:cubicBezTo>
                  <a:pt x="709685" y="402400"/>
                  <a:pt x="690825" y="421260"/>
                  <a:pt x="667559" y="421260"/>
                </a:cubicBezTo>
                <a:lnTo>
                  <a:pt x="42126" y="421260"/>
                </a:lnTo>
                <a:cubicBezTo>
                  <a:pt x="18860" y="421260"/>
                  <a:pt x="0" y="402400"/>
                  <a:pt x="0" y="379134"/>
                </a:cubicBezTo>
                <a:lnTo>
                  <a:pt x="0" y="42126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3138" tIns="50438" rIns="63138" bIns="50438" numCol="1" spcCol="1270" anchor="ctr" anchorCtr="0">
            <a:noAutofit/>
          </a:bodyPr>
          <a:lstStyle/>
          <a:p>
            <a:pPr lvl="0" algn="ctr" defTabSz="8890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kern="1200" dirty="0" smtClean="0">
                <a:solidFill>
                  <a:schemeClr val="tx1"/>
                </a:solidFill>
              </a:rPr>
              <a:t>NO</a:t>
            </a:r>
            <a:endParaRPr lang="en-US" kern="1200" dirty="0">
              <a:solidFill>
                <a:schemeClr val="tx1"/>
              </a:solidFill>
            </a:endParaRPr>
          </a:p>
        </p:txBody>
      </p:sp>
      <p:cxnSp>
        <p:nvCxnSpPr>
          <p:cNvPr id="73" name="Straight Arrow Connector 72"/>
          <p:cNvCxnSpPr/>
          <p:nvPr/>
        </p:nvCxnSpPr>
        <p:spPr>
          <a:xfrm flipH="1">
            <a:off x="685800" y="4619099"/>
            <a:ext cx="304800" cy="411915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/>
          <p:cNvCxnSpPr/>
          <p:nvPr/>
        </p:nvCxnSpPr>
        <p:spPr>
          <a:xfrm>
            <a:off x="990600" y="4623101"/>
            <a:ext cx="330880" cy="407913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Straight Arrow Connector 107"/>
          <p:cNvCxnSpPr/>
          <p:nvPr/>
        </p:nvCxnSpPr>
        <p:spPr>
          <a:xfrm flipV="1">
            <a:off x="1828800" y="4995796"/>
            <a:ext cx="291794" cy="2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Freeform 110"/>
          <p:cNvSpPr/>
          <p:nvPr/>
        </p:nvSpPr>
        <p:spPr>
          <a:xfrm flipH="1">
            <a:off x="2096488" y="6165739"/>
            <a:ext cx="951512" cy="463661"/>
          </a:xfrm>
          <a:custGeom>
            <a:avLst/>
            <a:gdLst>
              <a:gd name="connsiteX0" fmla="*/ 0 w 916303"/>
              <a:gd name="connsiteY0" fmla="*/ 83969 h 839688"/>
              <a:gd name="connsiteX1" fmla="*/ 83969 w 916303"/>
              <a:gd name="connsiteY1" fmla="*/ 0 h 839688"/>
              <a:gd name="connsiteX2" fmla="*/ 832334 w 916303"/>
              <a:gd name="connsiteY2" fmla="*/ 0 h 839688"/>
              <a:gd name="connsiteX3" fmla="*/ 916303 w 916303"/>
              <a:gd name="connsiteY3" fmla="*/ 83969 h 839688"/>
              <a:gd name="connsiteX4" fmla="*/ 916303 w 916303"/>
              <a:gd name="connsiteY4" fmla="*/ 755719 h 839688"/>
              <a:gd name="connsiteX5" fmla="*/ 832334 w 916303"/>
              <a:gd name="connsiteY5" fmla="*/ 839688 h 839688"/>
              <a:gd name="connsiteX6" fmla="*/ 83969 w 916303"/>
              <a:gd name="connsiteY6" fmla="*/ 839688 h 839688"/>
              <a:gd name="connsiteX7" fmla="*/ 0 w 916303"/>
              <a:gd name="connsiteY7" fmla="*/ 755719 h 839688"/>
              <a:gd name="connsiteX8" fmla="*/ 0 w 916303"/>
              <a:gd name="connsiteY8" fmla="*/ 83969 h 8396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6303" h="839688">
                <a:moveTo>
                  <a:pt x="0" y="83969"/>
                </a:moveTo>
                <a:cubicBezTo>
                  <a:pt x="0" y="37594"/>
                  <a:pt x="37594" y="0"/>
                  <a:pt x="83969" y="0"/>
                </a:cubicBezTo>
                <a:lnTo>
                  <a:pt x="832334" y="0"/>
                </a:lnTo>
                <a:cubicBezTo>
                  <a:pt x="878709" y="0"/>
                  <a:pt x="916303" y="37594"/>
                  <a:pt x="916303" y="83969"/>
                </a:cubicBezTo>
                <a:lnTo>
                  <a:pt x="916303" y="755719"/>
                </a:lnTo>
                <a:cubicBezTo>
                  <a:pt x="916303" y="802094"/>
                  <a:pt x="878709" y="839688"/>
                  <a:pt x="832334" y="839688"/>
                </a:cubicBezTo>
                <a:lnTo>
                  <a:pt x="83969" y="839688"/>
                </a:lnTo>
                <a:cubicBezTo>
                  <a:pt x="37594" y="839688"/>
                  <a:pt x="0" y="802094"/>
                  <a:pt x="0" y="755719"/>
                </a:cubicBezTo>
                <a:lnTo>
                  <a:pt x="0" y="83969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39834" tIns="36024" rIns="39834" bIns="36024" numCol="1" spcCol="1270" anchor="ctr" anchorCtr="0">
            <a:noAutofit/>
          </a:bodyPr>
          <a:lstStyle/>
          <a:p>
            <a:pPr lvl="0"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i="1" u="sng" kern="1200" dirty="0" err="1" smtClean="0">
                <a:solidFill>
                  <a:schemeClr val="tx1"/>
                </a:solidFill>
              </a:rPr>
              <a:t>Refer</a:t>
            </a:r>
            <a:r>
              <a:rPr lang="fr-CH" sz="1400" i="1" u="sng" kern="1200" dirty="0" smtClean="0">
                <a:solidFill>
                  <a:schemeClr val="tx1"/>
                </a:solidFill>
              </a:rPr>
              <a:t> to </a:t>
            </a:r>
            <a:r>
              <a:rPr lang="fr-CH" sz="1400" i="1" u="sng" kern="1200" dirty="0" err="1" smtClean="0">
                <a:solidFill>
                  <a:schemeClr val="tx1"/>
                </a:solidFill>
              </a:rPr>
              <a:t>diagram</a:t>
            </a:r>
            <a:r>
              <a:rPr lang="fr-CH" sz="1400" i="1" u="sng" kern="1200" dirty="0" smtClean="0">
                <a:solidFill>
                  <a:schemeClr val="tx1"/>
                </a:solidFill>
              </a:rPr>
              <a:t> X</a:t>
            </a:r>
            <a:endParaRPr lang="en-US" sz="1400" i="1" u="sng" kern="1200" dirty="0">
              <a:solidFill>
                <a:schemeClr val="tx1"/>
              </a:solidFill>
            </a:endParaRPr>
          </a:p>
        </p:txBody>
      </p:sp>
      <p:sp>
        <p:nvSpPr>
          <p:cNvPr id="65" name="Freeform 64"/>
          <p:cNvSpPr/>
          <p:nvPr/>
        </p:nvSpPr>
        <p:spPr>
          <a:xfrm>
            <a:off x="3220282" y="2118965"/>
            <a:ext cx="1938572" cy="548035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smtClean="0">
                <a:solidFill>
                  <a:schemeClr val="tx1"/>
                </a:solidFill>
              </a:rPr>
              <a:t>The </a:t>
            </a:r>
            <a:r>
              <a:rPr lang="fr-CH" sz="1400" dirty="0" err="1">
                <a:solidFill>
                  <a:schemeClr val="tx1"/>
                </a:solidFill>
              </a:rPr>
              <a:t>corresponding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smtClean="0">
                <a:solidFill>
                  <a:schemeClr val="tx1"/>
                </a:solidFill>
              </a:rPr>
              <a:t>NFP </a:t>
            </a:r>
            <a:r>
              <a:rPr lang="fr-CH" sz="1400" b="1" dirty="0" err="1" smtClean="0">
                <a:solidFill>
                  <a:schemeClr val="tx1"/>
                </a:solidFill>
              </a:rPr>
              <a:t>should</a:t>
            </a:r>
            <a:r>
              <a:rPr lang="fr-CH" sz="1400" b="1" dirty="0" smtClean="0">
                <a:solidFill>
                  <a:schemeClr val="tx1"/>
                </a:solidFill>
              </a:rPr>
              <a:t> </a:t>
            </a:r>
            <a:r>
              <a:rPr lang="fr-CH" sz="1400" b="1" dirty="0" err="1" smtClean="0">
                <a:solidFill>
                  <a:schemeClr val="tx1"/>
                </a:solidFill>
              </a:rPr>
              <a:t>be</a:t>
            </a:r>
            <a:r>
              <a:rPr lang="fr-CH" sz="1400" b="1" dirty="0" smtClean="0">
                <a:solidFill>
                  <a:schemeClr val="tx1"/>
                </a:solidFill>
              </a:rPr>
              <a:t> </a:t>
            </a:r>
            <a:r>
              <a:rPr lang="fr-CH" sz="1400" b="1" dirty="0" err="1" smtClean="0">
                <a:solidFill>
                  <a:schemeClr val="tx1"/>
                </a:solidFill>
              </a:rPr>
              <a:t>pro-active</a:t>
            </a:r>
            <a:r>
              <a:rPr lang="fr-CH" sz="1400" dirty="0" smtClean="0">
                <a:solidFill>
                  <a:schemeClr val="tx1"/>
                </a:solidFill>
              </a:rPr>
              <a:t> an </a:t>
            </a:r>
            <a:r>
              <a:rPr lang="fr-CH" sz="1400" dirty="0" err="1" smtClean="0">
                <a:solidFill>
                  <a:schemeClr val="tx1"/>
                </a:solidFill>
              </a:rPr>
              <a:t>he</a:t>
            </a:r>
            <a:r>
              <a:rPr lang="fr-CH" sz="1400" dirty="0" smtClean="0">
                <a:solidFill>
                  <a:schemeClr val="tx1"/>
                </a:solidFill>
              </a:rPr>
              <a:t>/</a:t>
            </a:r>
            <a:r>
              <a:rPr lang="fr-CH" sz="1400" dirty="0" err="1" smtClean="0">
                <a:solidFill>
                  <a:schemeClr val="tx1"/>
                </a:solidFill>
              </a:rPr>
              <a:t>she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is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b="1" dirty="0" err="1" smtClean="0">
                <a:solidFill>
                  <a:schemeClr val="tx1"/>
                </a:solidFill>
              </a:rPr>
              <a:t>expected</a:t>
            </a:r>
            <a:r>
              <a:rPr lang="fr-CH" sz="1400" dirty="0" smtClean="0">
                <a:solidFill>
                  <a:schemeClr val="tx1"/>
                </a:solidFill>
              </a:rPr>
              <a:t> to </a:t>
            </a:r>
            <a:r>
              <a:rPr lang="fr-CH" sz="1400" dirty="0" err="1" smtClean="0">
                <a:solidFill>
                  <a:schemeClr val="tx1"/>
                </a:solidFill>
              </a:rPr>
              <a:t>act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74" name="Straight Arrow Connector 73"/>
          <p:cNvCxnSpPr/>
          <p:nvPr/>
        </p:nvCxnSpPr>
        <p:spPr>
          <a:xfrm>
            <a:off x="3581400" y="2667000"/>
            <a:ext cx="1" cy="416546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Freeform 74"/>
          <p:cNvSpPr/>
          <p:nvPr/>
        </p:nvSpPr>
        <p:spPr>
          <a:xfrm>
            <a:off x="3276600" y="3810000"/>
            <a:ext cx="747092" cy="1709944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kern="1200" dirty="0" err="1" smtClean="0">
                <a:solidFill>
                  <a:schemeClr val="tx1"/>
                </a:solidFill>
              </a:rPr>
              <a:t>Work</a:t>
            </a:r>
            <a:r>
              <a:rPr lang="fr-CH" sz="1400" kern="1200" dirty="0" smtClean="0">
                <a:solidFill>
                  <a:schemeClr val="tx1"/>
                </a:solidFill>
              </a:rPr>
              <a:t> </a:t>
            </a:r>
            <a:r>
              <a:rPr lang="fr-CH" sz="1400" kern="1200" dirty="0" err="1" smtClean="0">
                <a:solidFill>
                  <a:schemeClr val="tx1"/>
                </a:solidFill>
              </a:rPr>
              <a:t>with</a:t>
            </a:r>
            <a:r>
              <a:rPr lang="fr-CH" sz="1400" kern="1200" dirty="0" smtClean="0">
                <a:solidFill>
                  <a:schemeClr val="tx1"/>
                </a:solidFill>
              </a:rPr>
              <a:t> NMHS staff to propose actions to deal </a:t>
            </a:r>
            <a:r>
              <a:rPr lang="fr-CH" sz="1400" kern="1200" dirty="0" err="1" smtClean="0">
                <a:solidFill>
                  <a:schemeClr val="tx1"/>
                </a:solidFill>
              </a:rPr>
              <a:t>with</a:t>
            </a:r>
            <a:r>
              <a:rPr lang="fr-CH" sz="1400" kern="1200" dirty="0" smtClean="0">
                <a:solidFill>
                  <a:schemeClr val="tx1"/>
                </a:solidFill>
              </a:rPr>
              <a:t> the incident</a:t>
            </a:r>
            <a:endParaRPr lang="en-US" sz="1050" kern="1200" dirty="0">
              <a:solidFill>
                <a:schemeClr val="tx1"/>
              </a:solidFill>
            </a:endParaRPr>
          </a:p>
        </p:txBody>
      </p:sp>
      <p:sp>
        <p:nvSpPr>
          <p:cNvPr id="76" name="Freeform 75"/>
          <p:cNvSpPr/>
          <p:nvPr/>
        </p:nvSpPr>
        <p:spPr>
          <a:xfrm>
            <a:off x="4227437" y="3848100"/>
            <a:ext cx="649363" cy="876300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kern="1200" dirty="0" err="1" smtClean="0">
                <a:solidFill>
                  <a:schemeClr val="tx1"/>
                </a:solidFill>
              </a:rPr>
              <a:t>Fill</a:t>
            </a:r>
            <a:r>
              <a:rPr lang="fr-CH" sz="1400" kern="1200" dirty="0" smtClean="0">
                <a:solidFill>
                  <a:schemeClr val="tx1"/>
                </a:solidFill>
              </a:rPr>
              <a:t> in Part D, within1 </a:t>
            </a:r>
            <a:r>
              <a:rPr lang="fr-CH" sz="1400" kern="1200" dirty="0" err="1" smtClean="0">
                <a:solidFill>
                  <a:schemeClr val="tx1"/>
                </a:solidFill>
              </a:rPr>
              <a:t>week</a:t>
            </a:r>
            <a:endParaRPr lang="en-US" sz="1050" kern="1200" dirty="0">
              <a:solidFill>
                <a:schemeClr val="tx1"/>
              </a:solidFill>
            </a:endParaRPr>
          </a:p>
        </p:txBody>
      </p:sp>
      <p:cxnSp>
        <p:nvCxnSpPr>
          <p:cNvPr id="77" name="Straight Arrow Connector 76"/>
          <p:cNvCxnSpPr/>
          <p:nvPr/>
        </p:nvCxnSpPr>
        <p:spPr>
          <a:xfrm>
            <a:off x="4023692" y="4209595"/>
            <a:ext cx="205408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Freeform 77"/>
          <p:cNvSpPr/>
          <p:nvPr/>
        </p:nvSpPr>
        <p:spPr>
          <a:xfrm>
            <a:off x="4114800" y="5038197"/>
            <a:ext cx="1010641" cy="753003"/>
          </a:xfrm>
          <a:custGeom>
            <a:avLst/>
            <a:gdLst>
              <a:gd name="connsiteX0" fmla="*/ 0 w 966706"/>
              <a:gd name="connsiteY0" fmla="*/ 65162 h 651616"/>
              <a:gd name="connsiteX1" fmla="*/ 65162 w 966706"/>
              <a:gd name="connsiteY1" fmla="*/ 0 h 651616"/>
              <a:gd name="connsiteX2" fmla="*/ 901544 w 966706"/>
              <a:gd name="connsiteY2" fmla="*/ 0 h 651616"/>
              <a:gd name="connsiteX3" fmla="*/ 966706 w 966706"/>
              <a:gd name="connsiteY3" fmla="*/ 65162 h 651616"/>
              <a:gd name="connsiteX4" fmla="*/ 966706 w 966706"/>
              <a:gd name="connsiteY4" fmla="*/ 586454 h 651616"/>
              <a:gd name="connsiteX5" fmla="*/ 901544 w 966706"/>
              <a:gd name="connsiteY5" fmla="*/ 651616 h 651616"/>
              <a:gd name="connsiteX6" fmla="*/ 65162 w 966706"/>
              <a:gd name="connsiteY6" fmla="*/ 651616 h 651616"/>
              <a:gd name="connsiteX7" fmla="*/ 0 w 966706"/>
              <a:gd name="connsiteY7" fmla="*/ 586454 h 651616"/>
              <a:gd name="connsiteX8" fmla="*/ 0 w 966706"/>
              <a:gd name="connsiteY8" fmla="*/ 65162 h 6516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66706" h="651616">
                <a:moveTo>
                  <a:pt x="0" y="65162"/>
                </a:moveTo>
                <a:cubicBezTo>
                  <a:pt x="0" y="29174"/>
                  <a:pt x="29174" y="0"/>
                  <a:pt x="65162" y="0"/>
                </a:cubicBezTo>
                <a:lnTo>
                  <a:pt x="901544" y="0"/>
                </a:lnTo>
                <a:cubicBezTo>
                  <a:pt x="937532" y="0"/>
                  <a:pt x="966706" y="29174"/>
                  <a:pt x="966706" y="65162"/>
                </a:cubicBezTo>
                <a:lnTo>
                  <a:pt x="966706" y="586454"/>
                </a:lnTo>
                <a:cubicBezTo>
                  <a:pt x="966706" y="622442"/>
                  <a:pt x="937532" y="651616"/>
                  <a:pt x="901544" y="651616"/>
                </a:cubicBezTo>
                <a:lnTo>
                  <a:pt x="65162" y="651616"/>
                </a:lnTo>
                <a:cubicBezTo>
                  <a:pt x="29174" y="651616"/>
                  <a:pt x="0" y="622442"/>
                  <a:pt x="0" y="586454"/>
                </a:cubicBezTo>
                <a:lnTo>
                  <a:pt x="0" y="651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64805" tIns="53375" rIns="64805" bIns="53375" numCol="1" spcCol="1270" anchor="ctr" anchorCtr="0">
            <a:noAutofit/>
          </a:bodyPr>
          <a:lstStyle/>
          <a:p>
            <a:pPr lvl="0" algn="ctr" defTabSz="8001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kern="1200" dirty="0" err="1" smtClean="0">
                <a:solidFill>
                  <a:schemeClr val="tx1"/>
                </a:solidFill>
              </a:rPr>
              <a:t>Fill</a:t>
            </a:r>
            <a:r>
              <a:rPr lang="fr-CH" sz="1400" kern="1200" dirty="0" smtClean="0">
                <a:solidFill>
                  <a:schemeClr val="tx1"/>
                </a:solidFill>
              </a:rPr>
              <a:t> in Part </a:t>
            </a:r>
            <a:r>
              <a:rPr lang="fr-CH" sz="1400" kern="1200" dirty="0" smtClean="0">
                <a:solidFill>
                  <a:schemeClr val="tx1"/>
                </a:solidFill>
              </a:rPr>
              <a:t>E </a:t>
            </a:r>
            <a:r>
              <a:rPr lang="fr-CH" sz="1400" kern="1200" dirty="0" smtClean="0">
                <a:solidFill>
                  <a:schemeClr val="tx1"/>
                </a:solidFill>
              </a:rPr>
              <a:t>and </a:t>
            </a:r>
            <a:r>
              <a:rPr lang="fr-CH" sz="1400" kern="1200" dirty="0" err="1" smtClean="0">
                <a:solidFill>
                  <a:schemeClr val="tx1"/>
                </a:solidFill>
              </a:rPr>
              <a:t>make</a:t>
            </a:r>
            <a:r>
              <a:rPr lang="fr-CH" sz="1400" kern="1200" dirty="0" smtClean="0">
                <a:solidFill>
                  <a:schemeClr val="tx1"/>
                </a:solidFill>
              </a:rPr>
              <a:t> </a:t>
            </a:r>
            <a:r>
              <a:rPr lang="fr-CH" sz="1400" kern="1200" dirty="0" err="1" smtClean="0">
                <a:solidFill>
                  <a:schemeClr val="tx1"/>
                </a:solidFill>
              </a:rPr>
              <a:t>weekly</a:t>
            </a:r>
            <a:r>
              <a:rPr lang="fr-CH" sz="1400" dirty="0">
                <a:solidFill>
                  <a:schemeClr val="tx1"/>
                </a:solidFill>
              </a:rPr>
              <a:t> </a:t>
            </a:r>
            <a:r>
              <a:rPr lang="fr-CH" sz="1400" dirty="0" smtClean="0">
                <a:solidFill>
                  <a:schemeClr val="tx1"/>
                </a:solidFill>
              </a:rPr>
              <a:t>updates</a:t>
            </a:r>
            <a:endParaRPr lang="en-US" sz="1400" kern="1200" dirty="0">
              <a:solidFill>
                <a:schemeClr val="tx1"/>
              </a:solidFill>
            </a:endParaRPr>
          </a:p>
        </p:txBody>
      </p:sp>
      <p:cxnSp>
        <p:nvCxnSpPr>
          <p:cNvPr id="79" name="Straight Arrow Connector 78"/>
          <p:cNvCxnSpPr/>
          <p:nvPr/>
        </p:nvCxnSpPr>
        <p:spPr>
          <a:xfrm>
            <a:off x="4717749" y="4724400"/>
            <a:ext cx="3325" cy="340346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Arrow Connector 86"/>
          <p:cNvCxnSpPr/>
          <p:nvPr/>
        </p:nvCxnSpPr>
        <p:spPr>
          <a:xfrm flipV="1">
            <a:off x="4658528" y="3594612"/>
            <a:ext cx="0" cy="253488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Straight Arrow Connector 88"/>
          <p:cNvCxnSpPr/>
          <p:nvPr/>
        </p:nvCxnSpPr>
        <p:spPr>
          <a:xfrm flipV="1">
            <a:off x="8229600" y="4664974"/>
            <a:ext cx="464471" cy="576855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Arrow Connector 95"/>
          <p:cNvCxnSpPr/>
          <p:nvPr/>
        </p:nvCxnSpPr>
        <p:spPr>
          <a:xfrm>
            <a:off x="6961657" y="2575675"/>
            <a:ext cx="353543" cy="0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Straight Arrow Connector 99"/>
          <p:cNvCxnSpPr/>
          <p:nvPr/>
        </p:nvCxnSpPr>
        <p:spPr>
          <a:xfrm flipV="1">
            <a:off x="6961658" y="3838568"/>
            <a:ext cx="353542" cy="9532"/>
          </a:xfrm>
          <a:prstGeom prst="straightConnector1">
            <a:avLst/>
          </a:prstGeom>
          <a:ln w="317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5" name="Freeform 104"/>
          <p:cNvSpPr/>
          <p:nvPr/>
        </p:nvSpPr>
        <p:spPr>
          <a:xfrm>
            <a:off x="7329358" y="1543852"/>
            <a:ext cx="900242" cy="3976092"/>
          </a:xfrm>
          <a:custGeom>
            <a:avLst/>
            <a:gdLst>
              <a:gd name="connsiteX0" fmla="*/ 0 w 1781651"/>
              <a:gd name="connsiteY0" fmla="*/ 128662 h 1286619"/>
              <a:gd name="connsiteX1" fmla="*/ 128662 w 1781651"/>
              <a:gd name="connsiteY1" fmla="*/ 0 h 1286619"/>
              <a:gd name="connsiteX2" fmla="*/ 1652989 w 1781651"/>
              <a:gd name="connsiteY2" fmla="*/ 0 h 1286619"/>
              <a:gd name="connsiteX3" fmla="*/ 1781651 w 1781651"/>
              <a:gd name="connsiteY3" fmla="*/ 128662 h 1286619"/>
              <a:gd name="connsiteX4" fmla="*/ 1781651 w 1781651"/>
              <a:gd name="connsiteY4" fmla="*/ 1157957 h 1286619"/>
              <a:gd name="connsiteX5" fmla="*/ 1652989 w 1781651"/>
              <a:gd name="connsiteY5" fmla="*/ 1286619 h 1286619"/>
              <a:gd name="connsiteX6" fmla="*/ 128662 w 1781651"/>
              <a:gd name="connsiteY6" fmla="*/ 1286619 h 1286619"/>
              <a:gd name="connsiteX7" fmla="*/ 0 w 1781651"/>
              <a:gd name="connsiteY7" fmla="*/ 1157957 h 1286619"/>
              <a:gd name="connsiteX8" fmla="*/ 0 w 1781651"/>
              <a:gd name="connsiteY8" fmla="*/ 128662 h 12866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781651" h="1286619">
                <a:moveTo>
                  <a:pt x="0" y="128662"/>
                </a:moveTo>
                <a:cubicBezTo>
                  <a:pt x="0" y="57604"/>
                  <a:pt x="57604" y="0"/>
                  <a:pt x="128662" y="0"/>
                </a:cubicBezTo>
                <a:lnTo>
                  <a:pt x="1652989" y="0"/>
                </a:lnTo>
                <a:cubicBezTo>
                  <a:pt x="1724047" y="0"/>
                  <a:pt x="1781651" y="57604"/>
                  <a:pt x="1781651" y="128662"/>
                </a:cubicBezTo>
                <a:lnTo>
                  <a:pt x="1781651" y="1157957"/>
                </a:lnTo>
                <a:cubicBezTo>
                  <a:pt x="1781651" y="1229015"/>
                  <a:pt x="1724047" y="1286619"/>
                  <a:pt x="1652989" y="1286619"/>
                </a:cubicBezTo>
                <a:lnTo>
                  <a:pt x="128662" y="1286619"/>
                </a:lnTo>
                <a:cubicBezTo>
                  <a:pt x="57604" y="1286619"/>
                  <a:pt x="0" y="1229015"/>
                  <a:pt x="0" y="1157957"/>
                </a:cubicBezTo>
                <a:lnTo>
                  <a:pt x="0" y="128662"/>
                </a:lnTo>
                <a:close/>
              </a:path>
            </a:pathLst>
          </a:custGeom>
          <a:noFill/>
          <a:ln w="12700">
            <a:solidFill>
              <a:schemeClr val="bg2">
                <a:lumMod val="50000"/>
              </a:schemeClr>
            </a:solidFill>
          </a:ln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hemeClr val="accent1">
              <a:hueOff val="0"/>
              <a:satOff val="0"/>
              <a:lumOff val="0"/>
              <a:alphaOff val="0"/>
            </a:schemeClr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2924" tIns="49114" rIns="52924" bIns="49114" numCol="1" spcCol="1270" anchor="ctr" anchorCtr="0">
            <a:noAutofit/>
          </a:bodyPr>
          <a:lstStyle/>
          <a:p>
            <a:pPr algn="ctr" defTabSz="2667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fr-CH" sz="1400" dirty="0" smtClean="0">
                <a:solidFill>
                  <a:schemeClr val="tx1"/>
                </a:solidFill>
              </a:rPr>
              <a:t>NFP </a:t>
            </a:r>
            <a:r>
              <a:rPr lang="fr-CH" sz="1400" dirty="0" err="1" smtClean="0">
                <a:solidFill>
                  <a:schemeClr val="tx1"/>
                </a:solidFill>
              </a:rPr>
              <a:t>is</a:t>
            </a:r>
            <a:r>
              <a:rPr lang="fr-CH" sz="1400" dirty="0" smtClean="0">
                <a:solidFill>
                  <a:schemeClr val="tx1"/>
                </a:solidFill>
              </a:rPr>
              <a:t> </a:t>
            </a:r>
            <a:r>
              <a:rPr lang="fr-CH" sz="1400" dirty="0" err="1" smtClean="0">
                <a:solidFill>
                  <a:schemeClr val="tx1"/>
                </a:solidFill>
              </a:rPr>
              <a:t>requested</a:t>
            </a:r>
            <a:r>
              <a:rPr lang="fr-CH" sz="1400" dirty="0" smtClean="0">
                <a:solidFill>
                  <a:schemeClr val="tx1"/>
                </a:solidFill>
              </a:rPr>
              <a:t> to </a:t>
            </a:r>
            <a:r>
              <a:rPr lang="fr-CH" sz="1400" dirty="0" err="1" smtClean="0">
                <a:solidFill>
                  <a:schemeClr val="tx1"/>
                </a:solidFill>
              </a:rPr>
              <a:t>fill</a:t>
            </a:r>
            <a:r>
              <a:rPr lang="fr-CH" sz="1400" dirty="0" smtClean="0">
                <a:solidFill>
                  <a:schemeClr val="tx1"/>
                </a:solidFill>
              </a:rPr>
              <a:t> in or update the ticket in Part:</a:t>
            </a:r>
            <a:endParaRPr lang="en-US" sz="1400" dirty="0">
              <a:solidFill>
                <a:schemeClr val="tx1"/>
              </a:solidFill>
            </a:endParaRPr>
          </a:p>
        </p:txBody>
      </p:sp>
      <p:cxnSp>
        <p:nvCxnSpPr>
          <p:cNvPr id="88" name="Straight Arrow Connector 87"/>
          <p:cNvCxnSpPr/>
          <p:nvPr/>
        </p:nvCxnSpPr>
        <p:spPr>
          <a:xfrm flipV="1">
            <a:off x="4953000" y="3594611"/>
            <a:ext cx="1" cy="1470135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96153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1605</TotalTime>
  <Words>575</Words>
  <Application>Microsoft Office PowerPoint</Application>
  <PresentationFormat>On-screen Show (4:3)</PresentationFormat>
  <Paragraphs>59</Paragraphs>
  <Slides>2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Theme</vt:lpstr>
      <vt:lpstr>Document</vt:lpstr>
      <vt:lpstr>WDQMS Demonst. project – Diagram X: Daily incident manag. at KMD</vt:lpstr>
      <vt:lpstr>WDQMS Demons. project – Diagram Y: Daily actions by KMD and NFP</vt:lpstr>
    </vt:vector>
  </TitlesOfParts>
  <Company>WMO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Luis Filipe NUNES</dc:creator>
  <cp:lastModifiedBy>Luis Filipe NUNES</cp:lastModifiedBy>
  <cp:revision>79</cp:revision>
  <cp:lastPrinted>2016-07-05T13:25:03Z</cp:lastPrinted>
  <dcterms:created xsi:type="dcterms:W3CDTF">2016-04-25T11:43:13Z</dcterms:created>
  <dcterms:modified xsi:type="dcterms:W3CDTF">2016-07-07T06:54:28Z</dcterms:modified>
</cp:coreProperties>
</file>

<file path=docProps/thumbnail.jpeg>
</file>