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70" r:id="rId4"/>
    <p:sldId id="285" r:id="rId5"/>
    <p:sldId id="279" r:id="rId6"/>
    <p:sldId id="283" r:id="rId7"/>
    <p:sldId id="280" r:id="rId8"/>
    <p:sldId id="282" r:id="rId9"/>
    <p:sldId id="284" r:id="rId10"/>
    <p:sldId id="277" r:id="rId11"/>
    <p:sldId id="281" r:id="rId12"/>
    <p:sldId id="275" r:id="rId13"/>
    <p:sldId id="276" r:id="rId14"/>
    <p:sldId id="286" r:id="rId15"/>
    <p:sldId id="287" r:id="rId16"/>
    <p:sldId id="258" r:id="rId1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99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335" autoAdjust="0"/>
  </p:normalViewPr>
  <p:slideViewPr>
    <p:cSldViewPr snapToGrid="0" snapToObjects="1">
      <p:cViewPr varScale="1">
        <p:scale>
          <a:sx n="75" d="100"/>
          <a:sy n="75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lfnunes@wmo.int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mo.int/wigo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ecmwf.int/wiki/display/WIGOS/Demonstration+Project" TargetMode="External"/><Relationship Id="rId2" Type="http://schemas.openxmlformats.org/officeDocument/2006/relationships/hyperlink" Target="http://128.65.196.37/wdqm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scar.wmo.int/OSCAR" TargetMode="External"/><Relationship Id="rId4" Type="http://schemas.openxmlformats.org/officeDocument/2006/relationships/hyperlink" Target="https://eucos.dwd.de/r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a/wmo.int/wdqms-demo-ra-i/hom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37558" y="957943"/>
            <a:ext cx="8473155" cy="592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0090"/>
                </a:solidFill>
              </a:rPr>
              <a:t>WIGOS Data Quality Monitoring System (WDQMS)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1017" y="1771795"/>
            <a:ext cx="67322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600" dirty="0" err="1" smtClean="0">
                <a:solidFill>
                  <a:srgbClr val="000090"/>
                </a:solidFill>
              </a:rPr>
              <a:t>Demonstration</a:t>
            </a:r>
            <a:r>
              <a:rPr lang="fr-CH" sz="3600" dirty="0" smtClean="0">
                <a:solidFill>
                  <a:srgbClr val="000090"/>
                </a:solidFill>
              </a:rPr>
              <a:t> </a:t>
            </a:r>
            <a:r>
              <a:rPr lang="fr-CH" sz="3600" dirty="0" err="1">
                <a:solidFill>
                  <a:srgbClr val="000090"/>
                </a:solidFill>
              </a:rPr>
              <a:t>project</a:t>
            </a:r>
            <a:r>
              <a:rPr lang="fr-CH" sz="3600" dirty="0">
                <a:solidFill>
                  <a:srgbClr val="000090"/>
                </a:solidFill>
              </a:rPr>
              <a:t> in RA </a:t>
            </a:r>
            <a:r>
              <a:rPr lang="fr-CH" sz="3600" dirty="0" smtClean="0">
                <a:solidFill>
                  <a:srgbClr val="000090"/>
                </a:solidFill>
              </a:rPr>
              <a:t>I</a:t>
            </a:r>
          </a:p>
          <a:p>
            <a:pPr algn="ctr"/>
            <a:r>
              <a:rPr lang="fr-CH" sz="3600" b="1" dirty="0" smtClean="0">
                <a:solidFill>
                  <a:srgbClr val="000090"/>
                </a:solidFill>
              </a:rPr>
              <a:t>The Plan, </a:t>
            </a:r>
            <a:r>
              <a:rPr lang="fr-CH" sz="3600" b="1" dirty="0" err="1" smtClean="0">
                <a:solidFill>
                  <a:srgbClr val="000090"/>
                </a:solidFill>
              </a:rPr>
              <a:t>Status</a:t>
            </a:r>
            <a:r>
              <a:rPr lang="fr-CH" sz="3600" b="1" dirty="0" smtClean="0">
                <a:solidFill>
                  <a:srgbClr val="000090"/>
                </a:solidFill>
              </a:rPr>
              <a:t> </a:t>
            </a:r>
            <a:r>
              <a:rPr lang="fr-CH" sz="3600" b="1" dirty="0">
                <a:solidFill>
                  <a:srgbClr val="000090"/>
                </a:solidFill>
              </a:rPr>
              <a:t>and First </a:t>
            </a:r>
            <a:r>
              <a:rPr lang="fr-CH" sz="3600" b="1" dirty="0" err="1" smtClean="0">
                <a:solidFill>
                  <a:srgbClr val="000090"/>
                </a:solidFill>
              </a:rPr>
              <a:t>Results</a:t>
            </a:r>
            <a:endParaRPr lang="fr-CH" sz="3600" b="1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7398" y="5907993"/>
            <a:ext cx="337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000090"/>
                </a:solidFill>
              </a:rPr>
              <a:t>Luis Nunes</a:t>
            </a:r>
          </a:p>
          <a:p>
            <a:pPr algn="ctr"/>
            <a:r>
              <a:rPr lang="fr-CH" dirty="0" smtClean="0">
                <a:solidFill>
                  <a:srgbClr val="000090"/>
                </a:solidFill>
              </a:rPr>
              <a:t>WIGOS </a:t>
            </a:r>
            <a:r>
              <a:rPr lang="fr-CH" dirty="0">
                <a:solidFill>
                  <a:srgbClr val="000090"/>
                </a:solidFill>
              </a:rPr>
              <a:t>Project </a:t>
            </a:r>
            <a:r>
              <a:rPr lang="fr-CH" dirty="0" smtClean="0">
                <a:solidFill>
                  <a:srgbClr val="000090"/>
                </a:solidFill>
              </a:rPr>
              <a:t>Office</a:t>
            </a:r>
            <a:endParaRPr lang="fr-CH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Phases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3175" lvl="1" indent="0">
              <a:buNone/>
            </a:pPr>
            <a:r>
              <a:rPr lang="en-US" sz="2400" dirty="0" smtClean="0"/>
              <a:t>Phase 1 = Land </a:t>
            </a:r>
            <a:r>
              <a:rPr lang="en-US" sz="2400" dirty="0"/>
              <a:t>surface </a:t>
            </a:r>
            <a:r>
              <a:rPr lang="en-US" sz="2400" b="1" dirty="0"/>
              <a:t>silent stations</a:t>
            </a:r>
          </a:p>
          <a:p>
            <a:pPr marL="3175" lvl="1" indent="0">
              <a:buNone/>
            </a:pPr>
            <a:r>
              <a:rPr lang="en-US" sz="2400" dirty="0" smtClean="0"/>
              <a:t>Phase 2 = phase 1 + </a:t>
            </a:r>
            <a:r>
              <a:rPr lang="en-US" sz="2400" b="1" dirty="0"/>
              <a:t>availability of land surface stations</a:t>
            </a:r>
          </a:p>
          <a:p>
            <a:pPr marL="3175" lvl="1" indent="0">
              <a:buNone/>
            </a:pPr>
            <a:r>
              <a:rPr lang="en-US" sz="2400" dirty="0"/>
              <a:t>Phase </a:t>
            </a:r>
            <a:r>
              <a:rPr lang="en-US" sz="2400" dirty="0" smtClean="0"/>
              <a:t>3 </a:t>
            </a:r>
            <a:r>
              <a:rPr lang="en-US" sz="2400" dirty="0"/>
              <a:t>= </a:t>
            </a:r>
            <a:r>
              <a:rPr lang="en-US" sz="2400" dirty="0" smtClean="0"/>
              <a:t>phases 1 &amp; 2 </a:t>
            </a:r>
            <a:r>
              <a:rPr lang="en-US" sz="2400" dirty="0"/>
              <a:t>+ </a:t>
            </a:r>
            <a:r>
              <a:rPr lang="en-US" sz="2400" b="1" dirty="0"/>
              <a:t>accuracy of pressure observations</a:t>
            </a:r>
            <a:endParaRPr lang="en-US" sz="2400" dirty="0"/>
          </a:p>
          <a:p>
            <a:pPr marL="3175" lvl="1" indent="0">
              <a:buNone/>
            </a:pPr>
            <a:r>
              <a:rPr lang="en-US" sz="2400" dirty="0"/>
              <a:t>Phase </a:t>
            </a:r>
            <a:r>
              <a:rPr lang="en-US" sz="2400" dirty="0" smtClean="0"/>
              <a:t>4 </a:t>
            </a:r>
            <a:r>
              <a:rPr lang="en-US" sz="2400" dirty="0"/>
              <a:t>= </a:t>
            </a:r>
            <a:r>
              <a:rPr lang="en-US" sz="2400" spc="-90" dirty="0"/>
              <a:t>phase </a:t>
            </a:r>
            <a:r>
              <a:rPr lang="en-US" sz="2400" spc="-90" dirty="0" smtClean="0"/>
              <a:t>1,2 &amp; 3 </a:t>
            </a:r>
            <a:r>
              <a:rPr lang="en-US" sz="2400" spc="-90" dirty="0"/>
              <a:t>+ </a:t>
            </a:r>
            <a:r>
              <a:rPr lang="en-US" sz="2400" b="1" spc="-90" dirty="0" err="1"/>
              <a:t>radiosonde</a:t>
            </a:r>
            <a:r>
              <a:rPr lang="en-US" sz="2400" b="1" spc="-90" dirty="0"/>
              <a:t> stations accuracy </a:t>
            </a:r>
            <a:r>
              <a:rPr lang="en-US" sz="2400" b="1" spc="-90" dirty="0" smtClean="0"/>
              <a:t>&amp; </a:t>
            </a:r>
            <a:r>
              <a:rPr lang="en-US" sz="2400" b="1" spc="-90" dirty="0"/>
              <a:t>availability</a:t>
            </a:r>
            <a:endParaRPr lang="en-US" sz="2400" spc="-9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3936"/>
            <a:ext cx="91440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02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Status of phases 1, 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514350" lvl="1" indent="-514350">
              <a:buAutoNum type="arabicParenR"/>
            </a:pPr>
            <a:r>
              <a:rPr lang="en-US" sz="2600" dirty="0" smtClean="0"/>
              <a:t>Land </a:t>
            </a:r>
            <a:r>
              <a:rPr lang="en-US" sz="2600" dirty="0"/>
              <a:t>surface </a:t>
            </a:r>
            <a:r>
              <a:rPr lang="en-US" sz="2600" b="1" dirty="0"/>
              <a:t>silent </a:t>
            </a:r>
            <a:r>
              <a:rPr lang="en-US" sz="2600" b="1" dirty="0" smtClean="0"/>
              <a:t>stations</a:t>
            </a:r>
            <a:r>
              <a:rPr lang="en-US" sz="2600" dirty="0" smtClean="0"/>
              <a:t> and</a:t>
            </a:r>
          </a:p>
          <a:p>
            <a:pPr marL="514350" lvl="1" indent="-514350">
              <a:buAutoNum type="arabicParenR"/>
            </a:pPr>
            <a:r>
              <a:rPr lang="en-US" sz="2400" b="1" dirty="0" smtClean="0"/>
              <a:t>Data availability</a:t>
            </a:r>
            <a:r>
              <a:rPr lang="en-US" sz="2400" dirty="0" smtClean="0"/>
              <a:t> </a:t>
            </a:r>
            <a:r>
              <a:rPr lang="en-US" sz="2400" dirty="0"/>
              <a:t>of land surface stations</a:t>
            </a:r>
            <a:endParaRPr lang="en-US" sz="2600" dirty="0"/>
          </a:p>
          <a:p>
            <a:pPr marL="0" indent="0">
              <a:buNone/>
            </a:pPr>
            <a:endParaRPr lang="fr-CH" sz="1600" dirty="0" smtClean="0"/>
          </a:p>
          <a:p>
            <a:r>
              <a:rPr lang="fr-CH" sz="2600" dirty="0" smtClean="0"/>
              <a:t>Total of 32 incident tickets have been </a:t>
            </a:r>
            <a:r>
              <a:rPr lang="fr-CH" sz="2600" dirty="0" err="1" smtClean="0"/>
              <a:t>raised</a:t>
            </a:r>
            <a:r>
              <a:rPr lang="fr-CH" sz="2600" dirty="0" smtClean="0"/>
              <a:t> by KMD:</a:t>
            </a:r>
          </a:p>
          <a:p>
            <a:pPr lvl="1"/>
            <a:r>
              <a:rPr lang="fr-CH" sz="2200" dirty="0" smtClean="0"/>
              <a:t>21 tickets for KMD stations</a:t>
            </a:r>
            <a:endParaRPr lang="en-US" sz="1600" dirty="0" smtClean="0"/>
          </a:p>
          <a:p>
            <a:pPr lvl="2"/>
            <a:r>
              <a:rPr lang="fr-CH" sz="1800" dirty="0" smtClean="0"/>
              <a:t>12 tickets have been </a:t>
            </a:r>
            <a:r>
              <a:rPr lang="fr-CH" sz="1800" dirty="0" err="1" smtClean="0"/>
              <a:t>closed</a:t>
            </a:r>
            <a:r>
              <a:rPr lang="fr-CH" sz="1800" dirty="0" smtClean="0"/>
              <a:t> (</a:t>
            </a:r>
            <a:r>
              <a:rPr lang="fr-CH" sz="1800" dirty="0" err="1" smtClean="0"/>
              <a:t>although</a:t>
            </a:r>
            <a:r>
              <a:rPr lang="fr-CH" sz="1800" dirty="0" smtClean="0"/>
              <a:t> 5 are </a:t>
            </a:r>
            <a:r>
              <a:rPr lang="fr-CH" sz="1800" dirty="0" err="1" smtClean="0"/>
              <a:t>recorded</a:t>
            </a:r>
            <a:r>
              <a:rPr lang="fr-CH" sz="1800" dirty="0" smtClean="0"/>
              <a:t> as </a:t>
            </a:r>
            <a:r>
              <a:rPr lang="fr-CH" sz="1800" dirty="0" err="1" smtClean="0"/>
              <a:t>such</a:t>
            </a:r>
            <a:r>
              <a:rPr lang="fr-CH" sz="1800" dirty="0" smtClean="0"/>
              <a:t> in the </a:t>
            </a:r>
            <a:r>
              <a:rPr lang="fr-CH" sz="1800" dirty="0" err="1" smtClean="0"/>
              <a:t>summary</a:t>
            </a:r>
            <a:r>
              <a:rPr lang="fr-CH" sz="1800" dirty="0" smtClean="0"/>
              <a:t>),</a:t>
            </a:r>
          </a:p>
          <a:p>
            <a:pPr lvl="2"/>
            <a:r>
              <a:rPr lang="fr-CH" sz="1800" dirty="0" smtClean="0"/>
              <a:t>9 tickets have no </a:t>
            </a:r>
            <a:r>
              <a:rPr lang="fr-CH" sz="1800" dirty="0" err="1" smtClean="0"/>
              <a:t>follow</a:t>
            </a:r>
            <a:r>
              <a:rPr lang="fr-CH" sz="1800" dirty="0" smtClean="0"/>
              <a:t>-up;</a:t>
            </a:r>
          </a:p>
          <a:p>
            <a:pPr lvl="1"/>
            <a:r>
              <a:rPr lang="fr-CH" sz="2200" dirty="0" smtClean="0"/>
              <a:t>11 tickets for TMA </a:t>
            </a:r>
            <a:r>
              <a:rPr lang="fr-CH" sz="2200" dirty="0"/>
              <a:t>stations</a:t>
            </a:r>
            <a:endParaRPr lang="en-US" sz="1600" dirty="0"/>
          </a:p>
          <a:p>
            <a:pPr lvl="2"/>
            <a:r>
              <a:rPr lang="fr-CH" sz="1800" dirty="0"/>
              <a:t>1 </a:t>
            </a:r>
            <a:r>
              <a:rPr lang="fr-CH" sz="1800" dirty="0" smtClean="0"/>
              <a:t>ticket </a:t>
            </a:r>
            <a:r>
              <a:rPr lang="fr-CH" sz="1800" dirty="0"/>
              <a:t>has been </a:t>
            </a:r>
            <a:r>
              <a:rPr lang="fr-CH" sz="1800" dirty="0" err="1"/>
              <a:t>closed</a:t>
            </a:r>
            <a:r>
              <a:rPr lang="fr-CH" sz="1800" dirty="0" smtClean="0"/>
              <a:t>,</a:t>
            </a:r>
          </a:p>
          <a:p>
            <a:pPr lvl="2"/>
            <a:r>
              <a:rPr lang="fr-CH" sz="1800" dirty="0" smtClean="0"/>
              <a:t>10 tickets have no </a:t>
            </a:r>
            <a:r>
              <a:rPr lang="fr-CH" sz="1800" dirty="0" err="1" smtClean="0"/>
              <a:t>follow</a:t>
            </a:r>
            <a:r>
              <a:rPr lang="fr-CH" sz="1800" dirty="0" smtClean="0"/>
              <a:t>-up</a:t>
            </a:r>
            <a:endParaRPr lang="fr-CH" sz="1800" dirty="0"/>
          </a:p>
          <a:p>
            <a:endParaRPr lang="fr-CH" sz="1600" dirty="0" smtClean="0"/>
          </a:p>
          <a:p>
            <a:r>
              <a:rPr lang="fr-CH" sz="2600" dirty="0"/>
              <a:t>All 32 incidents </a:t>
            </a:r>
            <a:r>
              <a:rPr lang="fr-CH" sz="2600" dirty="0" err="1"/>
              <a:t>refer</a:t>
            </a:r>
            <a:r>
              <a:rPr lang="fr-CH" sz="2600" dirty="0"/>
              <a:t> to </a:t>
            </a:r>
            <a:r>
              <a:rPr lang="fr-CH" sz="2600" dirty="0" err="1"/>
              <a:t>silent</a:t>
            </a:r>
            <a:r>
              <a:rPr lang="fr-CH" sz="2600" dirty="0"/>
              <a:t> stations or data </a:t>
            </a:r>
            <a:r>
              <a:rPr lang="fr-CH" sz="2600" dirty="0" err="1"/>
              <a:t>availability</a:t>
            </a:r>
            <a:endParaRPr lang="fr-CH" sz="2600" dirty="0"/>
          </a:p>
          <a:p>
            <a:endParaRPr lang="fr-CH" sz="2600" dirty="0" smtClean="0"/>
          </a:p>
          <a:p>
            <a:r>
              <a:rPr lang="fr-CH" sz="2600" dirty="0" err="1" smtClean="0"/>
              <a:t>Inconsistencies</a:t>
            </a:r>
            <a:r>
              <a:rPr lang="fr-CH" sz="2600" dirty="0" smtClean="0"/>
              <a:t> </a:t>
            </a:r>
            <a:r>
              <a:rPr lang="fr-CH" sz="2600" dirty="0" err="1" smtClean="0"/>
              <a:t>between</a:t>
            </a:r>
            <a:r>
              <a:rPr lang="fr-CH" sz="2600" dirty="0" smtClean="0"/>
              <a:t> the tickets and the </a:t>
            </a:r>
            <a:r>
              <a:rPr lang="fr-CH" sz="2600" dirty="0" err="1" smtClean="0"/>
              <a:t>summaries</a:t>
            </a:r>
            <a:endParaRPr lang="fr-CH" sz="2600" dirty="0"/>
          </a:p>
        </p:txBody>
      </p:sp>
    </p:spTree>
    <p:extLst>
      <p:ext uri="{BB962C8B-B14F-4D97-AF65-F5344CB8AC3E}">
        <p14:creationId xmlns:p14="http://schemas.microsoft.com/office/powerpoint/2010/main" val="324198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Findings </a:t>
            </a:r>
            <a:r>
              <a:rPr lang="en-US" sz="3600" b="1" dirty="0" smtClean="0">
                <a:solidFill>
                  <a:srgbClr val="000090"/>
                </a:solidFill>
              </a:rPr>
              <a:t>from </a:t>
            </a:r>
            <a:r>
              <a:rPr lang="en-US" sz="3600" b="1" dirty="0">
                <a:solidFill>
                  <a:srgbClr val="000090"/>
                </a:solidFill>
              </a:rPr>
              <a:t>phases 1, 2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08929"/>
            <a:ext cx="8229600" cy="4708525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Technical problems</a:t>
            </a:r>
            <a:r>
              <a:rPr lang="fr-CH" sz="2600" dirty="0" smtClean="0"/>
              <a:t>:</a:t>
            </a:r>
          </a:p>
          <a:p>
            <a:pPr lvl="1"/>
            <a:r>
              <a:rPr lang="fr-CH" sz="2200" dirty="0" err="1" smtClean="0"/>
              <a:t>Editing</a:t>
            </a:r>
            <a:r>
              <a:rPr lang="fr-CH" sz="2200" dirty="0" smtClean="0"/>
              <a:t> the </a:t>
            </a:r>
            <a:r>
              <a:rPr lang="fr-CH" sz="2200" dirty="0" err="1" smtClean="0"/>
              <a:t>website</a:t>
            </a:r>
            <a:r>
              <a:rPr lang="fr-CH" sz="2200" dirty="0" smtClean="0"/>
              <a:t> and/or the tickets</a:t>
            </a:r>
            <a:endParaRPr lang="fr-CH" sz="2200" dirty="0"/>
          </a:p>
          <a:p>
            <a:pPr marL="0" indent="0">
              <a:buNone/>
            </a:pPr>
            <a:endParaRPr lang="fr-CH" sz="2200" dirty="0" smtClean="0"/>
          </a:p>
          <a:p>
            <a:r>
              <a:rPr lang="fr-CH" sz="2600" dirty="0" err="1" smtClean="0"/>
              <a:t>Functional</a:t>
            </a:r>
            <a:r>
              <a:rPr lang="fr-CH" sz="2600" dirty="0" smtClean="0"/>
              <a:t> </a:t>
            </a:r>
            <a:r>
              <a:rPr lang="fr-CH" sz="2600" dirty="0" err="1" smtClean="0"/>
              <a:t>problems</a:t>
            </a:r>
            <a:r>
              <a:rPr lang="fr-CH" sz="2600" dirty="0" smtClean="0"/>
              <a:t>:</a:t>
            </a:r>
          </a:p>
          <a:p>
            <a:pPr lvl="1"/>
            <a:r>
              <a:rPr lang="fr-CH" sz="2200" dirty="0" smtClean="0"/>
              <a:t>Initial </a:t>
            </a:r>
            <a:r>
              <a:rPr lang="fr-CH" sz="2200" dirty="0" err="1" smtClean="0"/>
              <a:t>lack</a:t>
            </a:r>
            <a:r>
              <a:rPr lang="fr-CH" sz="2200" dirty="0" smtClean="0"/>
              <a:t> of a national contact for KMD for the </a:t>
            </a:r>
            <a:r>
              <a:rPr lang="fr-CH" sz="2200" dirty="0" err="1" smtClean="0"/>
              <a:t>follow</a:t>
            </a:r>
            <a:r>
              <a:rPr lang="fr-CH" sz="2200" dirty="0" smtClean="0"/>
              <a:t>-up of the incidents, in addition to the </a:t>
            </a:r>
            <a:r>
              <a:rPr lang="fr-CH" sz="2200" dirty="0" err="1" smtClean="0"/>
              <a:t>person</a:t>
            </a:r>
            <a:r>
              <a:rPr lang="fr-CH" sz="2200" dirty="0" smtClean="0"/>
              <a:t> in charge of the monitoring</a:t>
            </a:r>
          </a:p>
          <a:p>
            <a:pPr lvl="1"/>
            <a:r>
              <a:rPr lang="fr-CH" sz="2200" dirty="0" smtClean="0"/>
              <a:t>(Is </a:t>
            </a:r>
            <a:r>
              <a:rPr lang="fr-CH" sz="2200" dirty="0" err="1" smtClean="0"/>
              <a:t>there</a:t>
            </a:r>
            <a:r>
              <a:rPr lang="fr-CH" sz="2200" dirty="0" smtClean="0"/>
              <a:t> the </a:t>
            </a:r>
            <a:r>
              <a:rPr lang="fr-CH" sz="2200" dirty="0" err="1" smtClean="0"/>
              <a:t>need</a:t>
            </a:r>
            <a:r>
              <a:rPr lang="fr-CH" sz="2200" dirty="0" smtClean="0"/>
              <a:t> for a  "System </a:t>
            </a:r>
            <a:r>
              <a:rPr lang="fr-CH" sz="2200" dirty="0" err="1" smtClean="0"/>
              <a:t>Coordinator</a:t>
            </a:r>
            <a:r>
              <a:rPr lang="fr-CH" sz="2200" dirty="0" smtClean="0"/>
              <a:t>"?)</a:t>
            </a:r>
            <a:endParaRPr lang="fr-CH" sz="2200" dirty="0"/>
          </a:p>
          <a:p>
            <a:endParaRPr lang="fr-CH" sz="2600" dirty="0" smtClean="0"/>
          </a:p>
          <a:p>
            <a:r>
              <a:rPr lang="fr-CH" sz="2600" dirty="0" err="1" smtClean="0"/>
              <a:t>Other</a:t>
            </a:r>
            <a:r>
              <a:rPr lang="fr-CH" sz="2600" dirty="0" smtClean="0"/>
              <a:t> </a:t>
            </a:r>
            <a:r>
              <a:rPr lang="fr-CH" sz="2600" dirty="0" err="1" smtClean="0"/>
              <a:t>problems</a:t>
            </a:r>
            <a:r>
              <a:rPr lang="fr-CH" sz="2600" dirty="0" smtClean="0"/>
              <a:t>:</a:t>
            </a:r>
          </a:p>
          <a:p>
            <a:pPr lvl="1"/>
            <a:r>
              <a:rPr lang="fr-CH" sz="2200" dirty="0" smtClean="0"/>
              <a:t>Update of OSCAR/Surface</a:t>
            </a:r>
            <a:endParaRPr lang="fr-CH" sz="2200" dirty="0"/>
          </a:p>
          <a:p>
            <a:endParaRPr lang="fr-CH" sz="2600" dirty="0" smtClean="0"/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76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Provisional conclusions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08929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The IM system should create/update automatically the summary(</a:t>
            </a:r>
            <a:r>
              <a:rPr lang="en-US" sz="2600" dirty="0" err="1" smtClean="0"/>
              <a:t>ies</a:t>
            </a:r>
            <a:r>
              <a:rPr lang="en-US" sz="2600" dirty="0" smtClean="0"/>
              <a:t>) of incidents </a:t>
            </a:r>
            <a:endParaRPr lang="fr-CH" sz="2600" dirty="0"/>
          </a:p>
          <a:p>
            <a:pPr marL="0" indent="0">
              <a:buNone/>
            </a:pPr>
            <a:endParaRPr lang="fr-CH" sz="2200" dirty="0" smtClean="0"/>
          </a:p>
          <a:p>
            <a:r>
              <a:rPr lang="fr-CH" sz="2600" dirty="0" smtClean="0"/>
              <a:t>Training </a:t>
            </a:r>
            <a:r>
              <a:rPr lang="fr-CH" sz="2600" dirty="0" err="1" smtClean="0"/>
              <a:t>is</a:t>
            </a:r>
            <a:r>
              <a:rPr lang="fr-CH" sz="2600" dirty="0" smtClean="0"/>
              <a:t> essential:</a:t>
            </a:r>
          </a:p>
          <a:p>
            <a:pPr lvl="1"/>
            <a:r>
              <a:rPr lang="fr-CH" sz="2200" dirty="0" smtClean="0"/>
              <a:t>for the use of a IMS (the Google-site in </a:t>
            </a:r>
            <a:r>
              <a:rPr lang="fr-CH" sz="2200" dirty="0" err="1" smtClean="0"/>
              <a:t>this</a:t>
            </a:r>
            <a:r>
              <a:rPr lang="fr-CH" sz="2200" dirty="0" smtClean="0"/>
              <a:t> case)</a:t>
            </a:r>
          </a:p>
          <a:p>
            <a:pPr lvl="1"/>
            <a:r>
              <a:rPr lang="fr-CH" sz="2200" dirty="0" smtClean="0"/>
              <a:t>OSCAR/Surface, </a:t>
            </a:r>
            <a:r>
              <a:rPr lang="fr-CH" sz="2200" dirty="0" err="1" smtClean="0"/>
              <a:t>particularly</a:t>
            </a:r>
            <a:r>
              <a:rPr lang="fr-CH" sz="2200" dirty="0" smtClean="0"/>
              <a:t> for National Focal Points</a:t>
            </a:r>
          </a:p>
          <a:p>
            <a:endParaRPr lang="fr-CH" sz="2600" dirty="0" smtClean="0"/>
          </a:p>
          <a:p>
            <a:r>
              <a:rPr lang="fr-CH" sz="2600" dirty="0" err="1" smtClean="0"/>
              <a:t>Technical</a:t>
            </a:r>
            <a:r>
              <a:rPr lang="fr-CH" sz="2600" dirty="0" smtClean="0"/>
              <a:t> support (IT) </a:t>
            </a:r>
            <a:r>
              <a:rPr lang="fr-CH" sz="2600" dirty="0" err="1"/>
              <a:t>is</a:t>
            </a:r>
            <a:r>
              <a:rPr lang="fr-CH" sz="2600" dirty="0"/>
              <a:t> essential </a:t>
            </a:r>
            <a:r>
              <a:rPr lang="fr-CH" sz="2600" dirty="0" smtClean="0"/>
              <a:t>to </a:t>
            </a:r>
            <a:r>
              <a:rPr lang="fr-CH" sz="2600" dirty="0" err="1" smtClean="0"/>
              <a:t>ensure</a:t>
            </a:r>
            <a:r>
              <a:rPr lang="fr-CH" sz="2600" dirty="0" smtClean="0"/>
              <a:t> </a:t>
            </a:r>
            <a:r>
              <a:rPr lang="fr-CH" sz="2600" dirty="0" err="1" smtClean="0"/>
              <a:t>operations</a:t>
            </a:r>
            <a:r>
              <a:rPr lang="fr-CH" sz="2600" dirty="0" smtClean="0"/>
              <a:t> of a </a:t>
            </a:r>
            <a:r>
              <a:rPr lang="fr-CH" sz="2600" dirty="0"/>
              <a:t>IMS</a:t>
            </a:r>
          </a:p>
          <a:p>
            <a:endParaRPr lang="fr-CH" sz="2600" dirty="0" smtClean="0"/>
          </a:p>
          <a:p>
            <a:r>
              <a:rPr lang="fr-CH" sz="2600" dirty="0" smtClean="0"/>
              <a:t>The IMS must </a:t>
            </a:r>
            <a:r>
              <a:rPr lang="fr-CH" sz="2600" dirty="0" err="1" smtClean="0"/>
              <a:t>be</a:t>
            </a:r>
            <a:r>
              <a:rPr lang="fr-CH" sz="2600" dirty="0" smtClean="0"/>
              <a:t> </a:t>
            </a:r>
            <a:r>
              <a:rPr lang="fr-CH" sz="2600" dirty="0" err="1" smtClean="0"/>
              <a:t>robust</a:t>
            </a:r>
            <a:r>
              <a:rPr lang="fr-CH" sz="2600" dirty="0" smtClean="0"/>
              <a:t> and </a:t>
            </a:r>
            <a:r>
              <a:rPr lang="fr-CH" sz="2600" dirty="0" err="1" smtClean="0"/>
              <a:t>based</a:t>
            </a:r>
            <a:r>
              <a:rPr lang="fr-CH" sz="2600" dirty="0" smtClean="0"/>
              <a:t> on standard </a:t>
            </a:r>
            <a:r>
              <a:rPr lang="fr-CH" sz="2600" dirty="0" err="1" smtClean="0"/>
              <a:t>technology</a:t>
            </a:r>
            <a:r>
              <a:rPr lang="fr-CH" sz="2600" dirty="0" smtClean="0"/>
              <a:t> and compatible </a:t>
            </a:r>
            <a:r>
              <a:rPr lang="fr-CH" sz="2600" dirty="0" err="1" smtClean="0"/>
              <a:t>with</a:t>
            </a:r>
            <a:r>
              <a:rPr lang="fr-CH" sz="2600" dirty="0" smtClean="0"/>
              <a:t> </a:t>
            </a:r>
            <a:r>
              <a:rPr lang="fr-CH" sz="2600" dirty="0" err="1" smtClean="0"/>
              <a:t>current</a:t>
            </a:r>
            <a:r>
              <a:rPr lang="fr-CH" sz="2600" dirty="0" smtClean="0"/>
              <a:t> HW/SW </a:t>
            </a:r>
            <a:r>
              <a:rPr lang="fr-CH" sz="2600" dirty="0" err="1"/>
              <a:t>existing</a:t>
            </a:r>
            <a:r>
              <a:rPr lang="fr-CH" sz="2600" dirty="0"/>
              <a:t> </a:t>
            </a:r>
            <a:r>
              <a:rPr lang="fr-CH" sz="2600" dirty="0" smtClean="0"/>
              <a:t>in the </a:t>
            </a:r>
            <a:r>
              <a:rPr lang="fr-CH" sz="2600" dirty="0" err="1" smtClean="0"/>
              <a:t>market</a:t>
            </a:r>
            <a:endParaRPr lang="fr-CH" sz="2600" dirty="0" smtClean="0"/>
          </a:p>
        </p:txBody>
      </p:sp>
    </p:spTree>
    <p:extLst>
      <p:ext uri="{BB962C8B-B14F-4D97-AF65-F5344CB8AC3E}">
        <p14:creationId xmlns:p14="http://schemas.microsoft.com/office/powerpoint/2010/main" val="1443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Next Steps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408929"/>
            <a:ext cx="8373291" cy="4708525"/>
          </a:xfrm>
        </p:spPr>
        <p:txBody>
          <a:bodyPr>
            <a:noAutofit/>
          </a:bodyPr>
          <a:lstStyle/>
          <a:p>
            <a:r>
              <a:rPr lang="en-US" sz="2400" dirty="0" smtClean="0"/>
              <a:t>Phases 3 and 4 of the Demonstration project will follow:</a:t>
            </a:r>
          </a:p>
          <a:p>
            <a:pPr marL="465138" lvl="1">
              <a:spcBef>
                <a:spcPts val="0"/>
              </a:spcBef>
            </a:pPr>
            <a:r>
              <a:rPr lang="en-US" sz="1800" dirty="0" smtClean="0"/>
              <a:t>Training session for monitoring accuracy </a:t>
            </a:r>
            <a:r>
              <a:rPr lang="en-US" sz="1800" dirty="0"/>
              <a:t>of pressure </a:t>
            </a:r>
            <a:r>
              <a:rPr lang="en-US" sz="1800" dirty="0" smtClean="0"/>
              <a:t>observations: </a:t>
            </a:r>
            <a:r>
              <a:rPr lang="en-US" sz="1800" dirty="0"/>
              <a:t>mid </a:t>
            </a:r>
            <a:r>
              <a:rPr lang="en-US" sz="1800" dirty="0" smtClean="0"/>
              <a:t>September</a:t>
            </a:r>
            <a:endParaRPr lang="en-US" sz="1800" dirty="0"/>
          </a:p>
          <a:p>
            <a:pPr marL="465138" lvl="1">
              <a:spcBef>
                <a:spcPts val="0"/>
              </a:spcBef>
            </a:pPr>
            <a:r>
              <a:rPr lang="en-US" sz="1800" dirty="0"/>
              <a:t>Training session </a:t>
            </a:r>
            <a:r>
              <a:rPr lang="en-US" sz="1800" dirty="0" smtClean="0"/>
              <a:t>for monitoring of </a:t>
            </a:r>
            <a:r>
              <a:rPr lang="en-US" sz="1800" dirty="0" err="1"/>
              <a:t>radiosonde</a:t>
            </a:r>
            <a:r>
              <a:rPr lang="en-US" sz="1800" dirty="0"/>
              <a:t> stations accuracy and </a:t>
            </a:r>
            <a:r>
              <a:rPr lang="en-US" sz="1800" dirty="0" smtClean="0"/>
              <a:t>availability: mid October</a:t>
            </a:r>
          </a:p>
          <a:p>
            <a:pPr marL="465138" lvl="1">
              <a:spcBef>
                <a:spcPts val="0"/>
              </a:spcBef>
            </a:pPr>
            <a:r>
              <a:rPr lang="fr-CH" sz="1800" dirty="0" smtClean="0"/>
              <a:t>End of </a:t>
            </a:r>
            <a:r>
              <a:rPr lang="fr-CH" sz="1800" dirty="0" err="1" smtClean="0"/>
              <a:t>Demonstration</a:t>
            </a:r>
            <a:r>
              <a:rPr lang="fr-CH" sz="1800" dirty="0" smtClean="0"/>
              <a:t> </a:t>
            </a:r>
            <a:r>
              <a:rPr lang="fr-CH" sz="1800" dirty="0" err="1" smtClean="0"/>
              <a:t>project</a:t>
            </a:r>
            <a:r>
              <a:rPr lang="fr-CH" sz="1800" dirty="0" smtClean="0"/>
              <a:t>: </a:t>
            </a:r>
            <a:r>
              <a:rPr lang="fr-CH" sz="1800" dirty="0" err="1" smtClean="0"/>
              <a:t>late</a:t>
            </a:r>
            <a:r>
              <a:rPr lang="fr-CH" sz="1800" dirty="0" smtClean="0"/>
              <a:t> </a:t>
            </a:r>
            <a:r>
              <a:rPr lang="fr-CH" sz="1800" dirty="0" err="1" smtClean="0"/>
              <a:t>November</a:t>
            </a:r>
            <a:r>
              <a:rPr lang="fr-CH" sz="1800" dirty="0" smtClean="0"/>
              <a:t> 2016</a:t>
            </a:r>
            <a:endParaRPr lang="en-US" sz="1800" dirty="0"/>
          </a:p>
          <a:p>
            <a:pPr marL="0" indent="0">
              <a:buNone/>
            </a:pPr>
            <a:endParaRPr lang="fr-CH" sz="1400" dirty="0" smtClean="0"/>
          </a:p>
          <a:p>
            <a:pPr>
              <a:spcBef>
                <a:spcPts val="0"/>
              </a:spcBef>
            </a:pPr>
            <a:r>
              <a:rPr lang="fr-CH" sz="2400" dirty="0"/>
              <a:t>A TT-WDQMS Meeting/3</a:t>
            </a:r>
            <a:r>
              <a:rPr lang="fr-CH" sz="2400" baseline="30000" dirty="0"/>
              <a:t>rd</a:t>
            </a:r>
            <a:r>
              <a:rPr lang="fr-CH" sz="2400" dirty="0"/>
              <a:t> </a:t>
            </a:r>
            <a:r>
              <a:rPr lang="fr-CH" sz="2400" dirty="0" smtClean="0"/>
              <a:t>Workshop: </a:t>
            </a:r>
            <a:r>
              <a:rPr lang="fr-CH" sz="2400" dirty="0" err="1" smtClean="0"/>
              <a:t>December</a:t>
            </a:r>
            <a:r>
              <a:rPr lang="fr-CH" sz="2400" dirty="0" smtClean="0"/>
              <a:t>, 13-15 </a:t>
            </a:r>
            <a:r>
              <a:rPr lang="fr-CH" sz="2400" dirty="0" err="1" smtClean="0"/>
              <a:t>planned</a:t>
            </a:r>
            <a:endParaRPr lang="fr-CH" sz="2400" dirty="0" smtClean="0"/>
          </a:p>
          <a:p>
            <a:endParaRPr lang="fr-CH" sz="1400" dirty="0" smtClean="0"/>
          </a:p>
          <a:p>
            <a:pPr>
              <a:spcBef>
                <a:spcPts val="0"/>
              </a:spcBef>
            </a:pPr>
            <a:r>
              <a:rPr lang="fr-CH" sz="2400" dirty="0" err="1"/>
              <a:t>Results</a:t>
            </a:r>
            <a:r>
              <a:rPr lang="fr-CH" sz="2400" dirty="0"/>
              <a:t> to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submitted</a:t>
            </a:r>
            <a:r>
              <a:rPr lang="fr-CH" sz="2400" dirty="0"/>
              <a:t> to ICG-WIGOS: </a:t>
            </a:r>
            <a:r>
              <a:rPr lang="fr-CH" sz="2400" dirty="0" err="1"/>
              <a:t>January</a:t>
            </a:r>
            <a:r>
              <a:rPr lang="fr-CH" sz="2400" dirty="0"/>
              <a:t>/</a:t>
            </a:r>
            <a:r>
              <a:rPr lang="fr-CH" sz="2400" dirty="0" err="1"/>
              <a:t>February</a:t>
            </a:r>
            <a:r>
              <a:rPr lang="fr-CH" sz="2400" dirty="0"/>
              <a:t> 2017</a:t>
            </a:r>
          </a:p>
          <a:p>
            <a:pPr marL="0" indent="0">
              <a:buNone/>
            </a:pPr>
            <a:endParaRPr lang="fr-CH" sz="1200" dirty="0" smtClean="0"/>
          </a:p>
        </p:txBody>
      </p:sp>
    </p:spTree>
    <p:extLst>
      <p:ext uri="{BB962C8B-B14F-4D97-AF65-F5344CB8AC3E}">
        <p14:creationId xmlns:p14="http://schemas.microsoft.com/office/powerpoint/2010/main" val="23672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4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Next Steps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408929"/>
            <a:ext cx="8373291" cy="4708525"/>
          </a:xfrm>
        </p:spPr>
        <p:txBody>
          <a:bodyPr>
            <a:no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smtClean="0"/>
              <a:t>Plan for the WIGOS </a:t>
            </a:r>
            <a:r>
              <a:rPr lang="fr-CH" sz="2400" dirty="0" err="1" smtClean="0"/>
              <a:t>Pre-Operational</a:t>
            </a:r>
            <a:r>
              <a:rPr lang="fr-CH" sz="2400" dirty="0" smtClean="0"/>
              <a:t> Phase</a:t>
            </a:r>
            <a:r>
              <a:rPr lang="fr-CH" sz="2400" dirty="0" smtClean="0"/>
              <a:t>:</a:t>
            </a:r>
          </a:p>
          <a:p>
            <a:endParaRPr lang="fr-CH" sz="1400" dirty="0" smtClean="0"/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(a) </a:t>
            </a:r>
            <a:r>
              <a:rPr lang="en-US" sz="1600" b="1" dirty="0"/>
              <a:t>Initial WIGOS (land surface stations of the GOS) monitoring capability</a:t>
            </a:r>
            <a:r>
              <a:rPr lang="en-US" sz="1600" dirty="0"/>
              <a:t> at ECMWF, NCEP and/or other NWP </a:t>
            </a:r>
            <a:r>
              <a:rPr lang="en-US" sz="1600" dirty="0" err="1"/>
              <a:t>centres</a:t>
            </a:r>
            <a:r>
              <a:rPr lang="en-US" sz="1600" dirty="0"/>
              <a:t>, evaluation and incident management functions by end of 2016;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(b) </a:t>
            </a:r>
            <a:r>
              <a:rPr lang="en-US" sz="1600" b="1" dirty="0"/>
              <a:t>Functional specifications and the pilot components developed</a:t>
            </a:r>
            <a:r>
              <a:rPr lang="en-US" sz="1600" dirty="0"/>
              <a:t>, following </a:t>
            </a:r>
            <a:r>
              <a:rPr lang="en-US" sz="1600" dirty="0" smtClean="0"/>
              <a:t>demonstration project: end 2016</a:t>
            </a:r>
            <a:r>
              <a:rPr lang="en-US" sz="1600" dirty="0"/>
              <a:t>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(c) </a:t>
            </a:r>
            <a:r>
              <a:rPr lang="en-US" sz="1600" b="1" dirty="0"/>
              <a:t>Full WIGOS</a:t>
            </a:r>
            <a:r>
              <a:rPr lang="en-US" sz="1600" dirty="0"/>
              <a:t> (GOS surface-based components) operational </a:t>
            </a:r>
            <a:r>
              <a:rPr lang="en-US" sz="1600" dirty="0" smtClean="0"/>
              <a:t>QM &amp; IM functionality: </a:t>
            </a:r>
            <a:r>
              <a:rPr lang="en-US" sz="1600" b="1" dirty="0" smtClean="0"/>
              <a:t>end </a:t>
            </a:r>
            <a:r>
              <a:rPr lang="en-US" sz="1600" b="1" dirty="0"/>
              <a:t>of 2018</a:t>
            </a:r>
            <a:r>
              <a:rPr lang="en-US" sz="1600" dirty="0"/>
              <a:t>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(d) Monitoring Workshop(s) for JCOMMOPS, GAW, GCOS, GCW and hydrology components of </a:t>
            </a:r>
            <a:r>
              <a:rPr lang="en-US" sz="1600" dirty="0" smtClean="0"/>
              <a:t>WIGOS: 2016-17</a:t>
            </a:r>
            <a:r>
              <a:rPr lang="en-US" sz="1600" dirty="0"/>
              <a:t>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(e) Initial monitoring capability for all WIGOS components by end of 2018;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(f) Mechanisms for routine reporting of monitoring results to EC, regional associations and </a:t>
            </a:r>
            <a:r>
              <a:rPr lang="en-US" sz="1600" dirty="0" smtClean="0"/>
              <a:t>Members: </a:t>
            </a:r>
            <a:r>
              <a:rPr lang="en-US" sz="1600" dirty="0"/>
              <a:t>end </a:t>
            </a:r>
            <a:r>
              <a:rPr lang="en-US" sz="1600" dirty="0" smtClean="0"/>
              <a:t>2017</a:t>
            </a:r>
            <a:r>
              <a:rPr lang="en-US" sz="1600" dirty="0"/>
              <a:t>;</a:t>
            </a:r>
          </a:p>
          <a:p>
            <a:pPr marL="290513" lvl="1" indent="-177800">
              <a:spcBef>
                <a:spcPts val="0"/>
              </a:spcBef>
              <a:buNone/>
            </a:pPr>
            <a:r>
              <a:rPr lang="en-US" sz="1600" dirty="0"/>
              <a:t>(g) Mechanisms and regional structures in place to handle incident management actions and support Members in improving the data availability and quality by 2018 (dependent on establishment of RWCs</a:t>
            </a:r>
            <a:r>
              <a:rPr lang="en-US" sz="1600" dirty="0" smtClean="0"/>
              <a:t>).</a:t>
            </a:r>
            <a:endParaRPr lang="fr-CH" sz="1800" dirty="0" smtClean="0"/>
          </a:p>
        </p:txBody>
      </p:sp>
    </p:spTree>
    <p:extLst>
      <p:ext uri="{BB962C8B-B14F-4D97-AF65-F5344CB8AC3E}">
        <p14:creationId xmlns:p14="http://schemas.microsoft.com/office/powerpoint/2010/main" val="67571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3"/>
              </a:rPr>
              <a:t>lfnunes@wmo.int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  <a:endParaRPr lang="en-US" sz="3100" dirty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4"/>
              </a:rPr>
              <a:t>www.wmo.int/wigos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r>
              <a:rPr lang="fr-CH" sz="2800" dirty="0" err="1" smtClean="0"/>
              <a:t>Rationale</a:t>
            </a:r>
            <a:r>
              <a:rPr lang="fr-CH" sz="2800" dirty="0" smtClean="0"/>
              <a:t> (objectives, participants, </a:t>
            </a:r>
            <a:r>
              <a:rPr lang="fr-CH" sz="2800" dirty="0" err="1" smtClean="0"/>
              <a:t>timeframe</a:t>
            </a:r>
            <a:r>
              <a:rPr lang="fr-CH" sz="2800" dirty="0" smtClean="0"/>
              <a:t>)</a:t>
            </a:r>
          </a:p>
          <a:p>
            <a:r>
              <a:rPr lang="fr-CH" sz="2800" dirty="0" smtClean="0"/>
              <a:t>Monitoring </a:t>
            </a:r>
            <a:r>
              <a:rPr lang="fr-CH" sz="2800" dirty="0" err="1" smtClean="0"/>
              <a:t>tools</a:t>
            </a:r>
            <a:endParaRPr lang="fr-CH" sz="2800" dirty="0" smtClean="0"/>
          </a:p>
          <a:p>
            <a:r>
              <a:rPr lang="fr-CH" sz="2800" dirty="0" smtClean="0"/>
              <a:t>Incident Management </a:t>
            </a:r>
            <a:r>
              <a:rPr lang="fr-CH" sz="2800" dirty="0" err="1" smtClean="0"/>
              <a:t>tools</a:t>
            </a:r>
            <a:r>
              <a:rPr lang="fr-CH" sz="2800" dirty="0" smtClean="0"/>
              <a:t>/</a:t>
            </a:r>
            <a:r>
              <a:rPr lang="fr-CH" sz="2800" dirty="0" err="1" smtClean="0"/>
              <a:t>procedures</a:t>
            </a:r>
            <a:r>
              <a:rPr lang="fr-CH" sz="2800" dirty="0" smtClean="0"/>
              <a:t> </a:t>
            </a:r>
          </a:p>
          <a:p>
            <a:r>
              <a:rPr lang="fr-CH" sz="2800" dirty="0" smtClean="0"/>
              <a:t>Phases and </a:t>
            </a:r>
            <a:r>
              <a:rPr lang="fr-CH" sz="2800" dirty="0" err="1" smtClean="0"/>
              <a:t>their</a:t>
            </a:r>
            <a:r>
              <a:rPr lang="fr-CH" sz="2800" dirty="0" smtClean="0"/>
              <a:t> </a:t>
            </a:r>
            <a:r>
              <a:rPr lang="fr-CH" sz="2800" dirty="0" err="1" smtClean="0"/>
              <a:t>status</a:t>
            </a:r>
            <a:endParaRPr lang="fr-CH" sz="2800" dirty="0" smtClean="0"/>
          </a:p>
          <a:p>
            <a:pPr marL="971550" lvl="1" indent="-514350">
              <a:buFont typeface="+mj-lt"/>
              <a:buAutoNum type="arabicParenR"/>
            </a:pPr>
            <a:r>
              <a:rPr lang="en-US" sz="2400" dirty="0" smtClean="0"/>
              <a:t>Land surface </a:t>
            </a:r>
            <a:r>
              <a:rPr lang="en-US" sz="2400" b="1" dirty="0" smtClean="0"/>
              <a:t>silent stations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400" dirty="0" smtClean="0"/>
              <a:t>1) + </a:t>
            </a:r>
            <a:r>
              <a:rPr lang="en-US" sz="2400" b="1" dirty="0" smtClean="0"/>
              <a:t>availability of land surface stations</a:t>
            </a:r>
            <a:endParaRPr lang="en-US" sz="2400" b="1" dirty="0"/>
          </a:p>
          <a:p>
            <a:pPr marL="971550" lvl="1" indent="-514350">
              <a:buFont typeface="+mj-lt"/>
              <a:buAutoNum type="arabicParenR"/>
            </a:pPr>
            <a:r>
              <a:rPr lang="en-US" sz="2400" dirty="0" smtClean="0"/>
              <a:t>1)+2) + </a:t>
            </a:r>
            <a:r>
              <a:rPr lang="en-US" sz="2400" b="1" dirty="0" smtClean="0"/>
              <a:t>accuracy of pressure observations</a:t>
            </a:r>
            <a:endParaRPr lang="en-US" sz="2400" dirty="0" smtClean="0"/>
          </a:p>
          <a:p>
            <a:pPr marL="971550" lvl="1" indent="-514350">
              <a:buFont typeface="+mj-lt"/>
              <a:buAutoNum type="arabicParenR"/>
            </a:pPr>
            <a:r>
              <a:rPr lang="en-US" sz="2400" dirty="0"/>
              <a:t>1)+2</a:t>
            </a:r>
            <a:r>
              <a:rPr lang="en-US" sz="2400" dirty="0" smtClean="0"/>
              <a:t>)+3) </a:t>
            </a:r>
            <a:r>
              <a:rPr lang="en-US" sz="2400" dirty="0"/>
              <a:t>+ </a:t>
            </a:r>
            <a:r>
              <a:rPr lang="en-US" sz="2400" b="1" dirty="0" err="1" smtClean="0"/>
              <a:t>radiosonde</a:t>
            </a:r>
            <a:r>
              <a:rPr lang="en-US" sz="2400" b="1" dirty="0" smtClean="0"/>
              <a:t> stations </a:t>
            </a:r>
            <a:r>
              <a:rPr lang="en-US" sz="2400" b="1" dirty="0"/>
              <a:t>accuracy </a:t>
            </a:r>
            <a:r>
              <a:rPr lang="en-US" sz="2400" b="1" dirty="0" smtClean="0"/>
              <a:t>and availability</a:t>
            </a:r>
            <a:endParaRPr lang="en-US" sz="2400" dirty="0"/>
          </a:p>
          <a:p>
            <a:r>
              <a:rPr lang="fr-CH" sz="2800" dirty="0" smtClean="0"/>
              <a:t>First </a:t>
            </a:r>
            <a:r>
              <a:rPr lang="fr-CH" sz="2800" dirty="0" err="1" smtClean="0"/>
              <a:t>results</a:t>
            </a:r>
            <a:endParaRPr lang="fr-CH" sz="2800" dirty="0" smtClean="0"/>
          </a:p>
          <a:p>
            <a:r>
              <a:rPr lang="fr-CH" sz="2800" dirty="0" err="1" smtClean="0"/>
              <a:t>Next</a:t>
            </a:r>
            <a:r>
              <a:rPr lang="fr-CH" sz="2800" dirty="0" smtClean="0"/>
              <a:t> </a:t>
            </a:r>
            <a:r>
              <a:rPr lang="fr-CH" sz="2800" dirty="0" err="1" smtClean="0"/>
              <a:t>Steps</a:t>
            </a:r>
            <a:endParaRPr lang="fr-CH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Rationale</a:t>
            </a:r>
            <a:r>
              <a:rPr lang="en-US" sz="3600" dirty="0" smtClean="0">
                <a:solidFill>
                  <a:srgbClr val="000090"/>
                </a:solidFill>
              </a:rPr>
              <a:t> 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4" y="1236618"/>
            <a:ext cx="8395060" cy="4889546"/>
          </a:xfrm>
        </p:spPr>
        <p:txBody>
          <a:bodyPr>
            <a:no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400" dirty="0"/>
              <a:t>Background:</a:t>
            </a:r>
          </a:p>
          <a:p>
            <a:pPr marL="227013" indent="-227013">
              <a:spcBef>
                <a:spcPts val="0"/>
              </a:spcBef>
            </a:pPr>
            <a:r>
              <a:rPr lang="en-US" sz="2000" b="1" dirty="0" smtClean="0"/>
              <a:t>Outcome </a:t>
            </a:r>
            <a:r>
              <a:rPr lang="en-US" sz="2000" b="1" dirty="0"/>
              <a:t>of </a:t>
            </a:r>
            <a:r>
              <a:rPr lang="en-US" sz="2000" b="1" dirty="0" smtClean="0"/>
              <a:t>2</a:t>
            </a:r>
            <a:r>
              <a:rPr lang="en-US" sz="2000" b="1" baseline="30000" dirty="0" smtClean="0"/>
              <a:t>nd</a:t>
            </a:r>
            <a:r>
              <a:rPr lang="en-US" sz="2000" b="1" dirty="0" smtClean="0"/>
              <a:t> WIGOS Workshop</a:t>
            </a:r>
            <a:r>
              <a:rPr lang="en-US" sz="2000" dirty="0" smtClean="0"/>
              <a:t> </a:t>
            </a:r>
            <a:r>
              <a:rPr lang="en-US" sz="2000" dirty="0"/>
              <a:t>on Quality Monitoring and Incident </a:t>
            </a:r>
            <a:r>
              <a:rPr lang="en-US" sz="2000" dirty="0" smtClean="0"/>
              <a:t>Management </a:t>
            </a:r>
            <a:r>
              <a:rPr lang="en-US" sz="1800" dirty="0" smtClean="0"/>
              <a:t>(Geneva</a:t>
            </a:r>
            <a:r>
              <a:rPr lang="en-US" sz="1800" dirty="0"/>
              <a:t>, Switzerland December </a:t>
            </a:r>
            <a:r>
              <a:rPr lang="en-US" sz="1800" dirty="0" smtClean="0"/>
              <a:t>2015)</a:t>
            </a:r>
          </a:p>
          <a:p>
            <a:pPr marL="227013" indent="-227013">
              <a:spcBef>
                <a:spcPts val="0"/>
              </a:spcBef>
            </a:pPr>
            <a:endParaRPr lang="en-US" sz="1200" dirty="0"/>
          </a:p>
          <a:p>
            <a:pPr marL="0" lvl="1" indent="0">
              <a:spcBef>
                <a:spcPts val="600"/>
              </a:spcBef>
              <a:buNone/>
            </a:pPr>
            <a:r>
              <a:rPr lang="en-US" sz="2400" dirty="0"/>
              <a:t>Goal:</a:t>
            </a:r>
          </a:p>
          <a:p>
            <a:pPr>
              <a:spcBef>
                <a:spcPts val="0"/>
              </a:spcBef>
            </a:pPr>
            <a:r>
              <a:rPr lang="en-US" sz="2000" b="1" dirty="0"/>
              <a:t>Test the concept</a:t>
            </a:r>
            <a:r>
              <a:rPr lang="en-US" sz="2000" dirty="0"/>
              <a:t> of the WIGOS Data Quality Monitoring System (WDQMS) and its major components: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the </a:t>
            </a:r>
            <a:r>
              <a:rPr lang="en-US" sz="1800" b="1" dirty="0"/>
              <a:t>monitoring function (QM)</a:t>
            </a:r>
            <a:r>
              <a:rPr lang="en-US" sz="1800" dirty="0"/>
              <a:t> for data availability and data quality</a:t>
            </a:r>
            <a:r>
              <a:rPr lang="en-US" sz="1800" dirty="0" smtClean="0"/>
              <a:t>,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the </a:t>
            </a:r>
            <a:r>
              <a:rPr lang="en-US" sz="1800" b="1" dirty="0"/>
              <a:t>analysis and evaluation function (</a:t>
            </a:r>
            <a:r>
              <a:rPr lang="en-US" sz="1800" b="1" dirty="0" err="1"/>
              <a:t>Ev</a:t>
            </a:r>
            <a:r>
              <a:rPr lang="en-US" sz="1800" b="1" dirty="0" smtClean="0"/>
              <a:t>)</a:t>
            </a:r>
            <a:r>
              <a:rPr lang="en-US" sz="1800" dirty="0" smtClean="0"/>
              <a:t>,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the </a:t>
            </a:r>
            <a:r>
              <a:rPr lang="en-US" sz="1800" b="1" dirty="0"/>
              <a:t>incident management </a:t>
            </a:r>
            <a:r>
              <a:rPr lang="en-US" sz="1800" b="1" dirty="0" smtClean="0"/>
              <a:t>function (IM)</a:t>
            </a:r>
          </a:p>
          <a:p>
            <a:pPr marL="0" lvl="1" indent="0">
              <a:spcBef>
                <a:spcPts val="600"/>
              </a:spcBef>
              <a:buNone/>
            </a:pPr>
            <a:endParaRPr lang="en-US" sz="1200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en-US" sz="2400" dirty="0" smtClean="0"/>
              <a:t>Steps:</a:t>
            </a:r>
            <a:endParaRPr lang="en-US" sz="2400" dirty="0"/>
          </a:p>
          <a:p>
            <a:pPr marL="174625" indent="-174625">
              <a:spcBef>
                <a:spcPts val="0"/>
              </a:spcBef>
              <a:buFont typeface="+mj-lt"/>
              <a:buAutoNum type="alphaUcPeriod"/>
            </a:pPr>
            <a:r>
              <a:rPr lang="en-US" sz="1800" dirty="0" smtClean="0"/>
              <a:t> Planning </a:t>
            </a:r>
            <a:r>
              <a:rPr lang="en-US" sz="1800" dirty="0"/>
              <a:t>and preparation of the </a:t>
            </a:r>
            <a:r>
              <a:rPr lang="en-US" sz="1800" dirty="0" smtClean="0"/>
              <a:t>Demonstration </a:t>
            </a:r>
            <a:r>
              <a:rPr lang="en-US" sz="1800" dirty="0"/>
              <a:t>Project in RA I: Jan-May 2016;</a:t>
            </a:r>
          </a:p>
          <a:p>
            <a:pPr marL="174625" indent="-174625">
              <a:spcBef>
                <a:spcPts val="0"/>
              </a:spcBef>
              <a:buFont typeface="+mj-lt"/>
              <a:buAutoNum type="alphaUcPeriod"/>
            </a:pPr>
            <a:r>
              <a:rPr lang="en-US" sz="1800" dirty="0" smtClean="0"/>
              <a:t> </a:t>
            </a:r>
            <a:r>
              <a:rPr lang="en-US" sz="1800" u="sng" dirty="0" smtClean="0"/>
              <a:t>Running/testing </a:t>
            </a:r>
            <a:r>
              <a:rPr lang="en-US" sz="1800" u="sng" dirty="0"/>
              <a:t>the QM/</a:t>
            </a:r>
            <a:r>
              <a:rPr lang="en-US" sz="1800" u="sng" dirty="0" err="1"/>
              <a:t>Ev</a:t>
            </a:r>
            <a:r>
              <a:rPr lang="en-US" sz="1800" u="sng" dirty="0"/>
              <a:t>/IM functions </a:t>
            </a:r>
            <a:r>
              <a:rPr lang="en-US" sz="1800" u="sng" dirty="0" smtClean="0"/>
              <a:t>in operational </a:t>
            </a:r>
            <a:r>
              <a:rPr lang="en-US" sz="1800" u="sng" dirty="0"/>
              <a:t>environment: Jun-Nov 2016;</a:t>
            </a:r>
          </a:p>
          <a:p>
            <a:pPr marL="174625" indent="-174625">
              <a:spcBef>
                <a:spcPts val="0"/>
              </a:spcBef>
              <a:buFont typeface="+mj-lt"/>
              <a:buAutoNum type="alphaUcPeriod"/>
            </a:pPr>
            <a:r>
              <a:rPr lang="en-US" sz="1800" dirty="0" smtClean="0"/>
              <a:t> Assessment </a:t>
            </a:r>
            <a:r>
              <a:rPr lang="en-US" sz="1800" dirty="0"/>
              <a:t>via a dedicated Workshop and follow-up actions: December </a:t>
            </a:r>
            <a:r>
              <a:rPr lang="en-US" sz="1800" dirty="0" smtClean="0"/>
              <a:t>2016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420115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28" y="274638"/>
            <a:ext cx="8656724" cy="653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Rationale</a:t>
            </a:r>
            <a:r>
              <a:rPr lang="en-US" sz="3600" dirty="0" smtClean="0">
                <a:solidFill>
                  <a:srgbClr val="000090"/>
                </a:solidFill>
              </a:rPr>
              <a:t>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51" y="990600"/>
            <a:ext cx="8595359" cy="5257800"/>
          </a:xfrm>
        </p:spPr>
        <p:txBody>
          <a:bodyPr>
            <a:no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200" dirty="0" smtClean="0"/>
              <a:t>Participants</a:t>
            </a:r>
            <a:r>
              <a:rPr lang="en-US" sz="2200" dirty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i</a:t>
            </a:r>
            <a:r>
              <a:rPr lang="en-US" sz="1800" dirty="0" smtClean="0"/>
              <a:t>) </a:t>
            </a:r>
            <a:r>
              <a:rPr lang="en-US" sz="1800" b="1" dirty="0" smtClean="0"/>
              <a:t>Kenya</a:t>
            </a:r>
            <a:r>
              <a:rPr lang="en-US" sz="1800" dirty="0" smtClean="0"/>
              <a:t> </a:t>
            </a:r>
            <a:r>
              <a:rPr lang="en-US" sz="1800" dirty="0"/>
              <a:t>Meteorological Department (KMD</a:t>
            </a:r>
            <a:r>
              <a:rPr lang="en-US" sz="1800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 smtClean="0"/>
              <a:t>- operations </a:t>
            </a:r>
            <a:r>
              <a:rPr lang="en-US" sz="1800" dirty="0"/>
              <a:t>pilot </a:t>
            </a:r>
            <a:r>
              <a:rPr lang="en-US" sz="1800" dirty="0" err="1"/>
              <a:t>centre</a:t>
            </a:r>
            <a:r>
              <a:rPr lang="en-US" sz="1800" dirty="0"/>
              <a:t>, </a:t>
            </a:r>
            <a:r>
              <a:rPr lang="en-US" sz="1800" dirty="0" smtClean="0"/>
              <a:t>providing </a:t>
            </a:r>
            <a:r>
              <a:rPr lang="en-US" sz="1800" dirty="0"/>
              <a:t>temporary local resources (human and technical);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ii) </a:t>
            </a:r>
            <a:r>
              <a:rPr lang="en-US" sz="1800" b="1" dirty="0" smtClean="0"/>
              <a:t>Tanzania</a:t>
            </a:r>
            <a:r>
              <a:rPr lang="en-US" sz="1800" dirty="0" smtClean="0"/>
              <a:t> and possibly other </a:t>
            </a:r>
            <a:r>
              <a:rPr lang="en-US" sz="1800" dirty="0"/>
              <a:t>WMO Members (English speaking Countries</a:t>
            </a:r>
            <a:r>
              <a:rPr lang="en-US" sz="1800" dirty="0" smtClean="0"/>
              <a:t>);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iii) </a:t>
            </a:r>
            <a:r>
              <a:rPr lang="en-US" sz="1800" b="1" dirty="0" smtClean="0"/>
              <a:t>NWP </a:t>
            </a:r>
            <a:r>
              <a:rPr lang="en-US" sz="1800" b="1" dirty="0" err="1"/>
              <a:t>Centres</a:t>
            </a:r>
            <a:r>
              <a:rPr lang="en-US" sz="1800" dirty="0"/>
              <a:t> (</a:t>
            </a:r>
            <a:r>
              <a:rPr lang="en-US" sz="1800" dirty="0" smtClean="0"/>
              <a:t>ECMWF, NCEP, JMA) </a:t>
            </a:r>
            <a:r>
              <a:rPr lang="en-US" sz="1800" dirty="0"/>
              <a:t>providing </a:t>
            </a:r>
            <a:r>
              <a:rPr lang="en-US" sz="1800" dirty="0" smtClean="0"/>
              <a:t>monitoring </a:t>
            </a:r>
            <a:r>
              <a:rPr lang="en-US" sz="1800" dirty="0"/>
              <a:t>results in near real time</a:t>
            </a:r>
            <a:r>
              <a:rPr lang="en-US" sz="18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CH" sz="1800" dirty="0" smtClean="0"/>
              <a:t>  </a:t>
            </a:r>
            <a:r>
              <a:rPr lang="fr-CH" sz="1800" dirty="0"/>
              <a:t>- </a:t>
            </a:r>
            <a:r>
              <a:rPr lang="fr-CH" sz="1800" dirty="0" err="1"/>
              <a:t>Additionally</a:t>
            </a:r>
            <a:r>
              <a:rPr lang="fr-CH" sz="1800" dirty="0"/>
              <a:t>: </a:t>
            </a:r>
            <a:r>
              <a:rPr lang="fr-CH" sz="1800" b="1" dirty="0" smtClean="0"/>
              <a:t>EUMETNET</a:t>
            </a:r>
          </a:p>
          <a:p>
            <a:pPr marL="0" indent="0">
              <a:spcBef>
                <a:spcPts val="0"/>
              </a:spcBef>
              <a:buNone/>
            </a:pPr>
            <a:endParaRPr lang="fr-CH" sz="1200" dirty="0"/>
          </a:p>
          <a:p>
            <a:pPr marL="0" lvl="1" indent="0">
              <a:spcBef>
                <a:spcPts val="600"/>
              </a:spcBef>
              <a:buNone/>
            </a:pPr>
            <a:r>
              <a:rPr lang="en-US" sz="2200" dirty="0" smtClean="0"/>
              <a:t>Governance</a:t>
            </a:r>
            <a:r>
              <a:rPr lang="en-US" sz="2200" dirty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     - </a:t>
            </a:r>
            <a:r>
              <a:rPr lang="en-US" sz="1800" dirty="0" smtClean="0"/>
              <a:t>ICG-WIGOS </a:t>
            </a:r>
            <a:r>
              <a:rPr lang="en-US" sz="1800" b="1" dirty="0"/>
              <a:t>Task Team on WDQMS</a:t>
            </a:r>
            <a:r>
              <a:rPr lang="en-US" sz="1800" dirty="0"/>
              <a:t> </a:t>
            </a:r>
            <a:r>
              <a:rPr lang="en-US" sz="1800" dirty="0" smtClean="0"/>
              <a:t>providing </a:t>
            </a:r>
            <a:r>
              <a:rPr lang="en-US" sz="1800" dirty="0"/>
              <a:t>technical advice and support;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      - WIGOS Project Office (WMO Secretariat), providing support to </a:t>
            </a:r>
            <a:r>
              <a:rPr lang="en-US" sz="1800" dirty="0" smtClean="0"/>
              <a:t>participants and training </a:t>
            </a:r>
            <a:r>
              <a:rPr lang="en-US" sz="1800" dirty="0"/>
              <a:t>in OSCAR/Surface</a:t>
            </a:r>
            <a:r>
              <a:rPr lang="en-US" sz="1800" dirty="0" smtClean="0"/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fr-CH" sz="2200" dirty="0" smtClean="0"/>
              <a:t>Tools </a:t>
            </a:r>
            <a:r>
              <a:rPr lang="fr-CH" sz="2200" dirty="0"/>
              <a:t>t</a:t>
            </a:r>
            <a:r>
              <a:rPr lang="en-US" sz="2200" dirty="0"/>
              <a:t>o be made available by TT-WDQMS and WMO Secretariat: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a</a:t>
            </a:r>
            <a:r>
              <a:rPr lang="en-US" sz="1800" dirty="0"/>
              <a:t>) </a:t>
            </a:r>
            <a:r>
              <a:rPr lang="en-US" sz="1800" dirty="0" smtClean="0"/>
              <a:t>an online </a:t>
            </a:r>
            <a:r>
              <a:rPr lang="en-US" sz="1800" dirty="0"/>
              <a:t>monitoring </a:t>
            </a:r>
            <a:r>
              <a:rPr lang="en-US" sz="1800" dirty="0" smtClean="0"/>
              <a:t>information/processing </a:t>
            </a:r>
            <a:r>
              <a:rPr lang="en-US" sz="1800" dirty="0"/>
              <a:t>system, with </a:t>
            </a:r>
            <a:r>
              <a:rPr lang="en-US" sz="1800" dirty="0" smtClean="0"/>
              <a:t>geographic </a:t>
            </a:r>
            <a:r>
              <a:rPr lang="en-US" sz="1800" dirty="0"/>
              <a:t>visualization </a:t>
            </a:r>
            <a:r>
              <a:rPr lang="en-US" sz="1800" dirty="0" smtClean="0"/>
              <a:t>tools</a:t>
            </a:r>
            <a:endParaRPr lang="en-US" sz="18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b</a:t>
            </a:r>
            <a:r>
              <a:rPr lang="en-US" sz="1800" dirty="0"/>
              <a:t>) an incident management tracking tool</a:t>
            </a:r>
            <a:r>
              <a:rPr lang="en-US" sz="1800" dirty="0" smtClean="0"/>
              <a:t>;</a:t>
            </a:r>
          </a:p>
          <a:p>
            <a:pPr marL="0" lvl="1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fr-CH" sz="2200" dirty="0" err="1" smtClean="0"/>
              <a:t>Other</a:t>
            </a:r>
            <a:r>
              <a:rPr lang="fr-CH" sz="2200" dirty="0" smtClean="0"/>
              <a:t> </a:t>
            </a:r>
            <a:r>
              <a:rPr lang="fr-CH" sz="2200" dirty="0" err="1" smtClean="0"/>
              <a:t>tools</a:t>
            </a:r>
            <a:r>
              <a:rPr lang="fr-CH" sz="2200" dirty="0" smtClean="0"/>
              <a:t>/</a:t>
            </a:r>
            <a:r>
              <a:rPr lang="fr-CH" sz="2200" dirty="0" err="1" smtClean="0"/>
              <a:t>resources</a:t>
            </a:r>
            <a:r>
              <a:rPr lang="en-US" sz="2200" dirty="0" smtClean="0"/>
              <a:t>:</a:t>
            </a:r>
            <a:endParaRPr lang="en-US" sz="2200" dirty="0"/>
          </a:p>
          <a:p>
            <a:pPr marL="398463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OSCAR/Surface</a:t>
            </a:r>
            <a:r>
              <a:rPr lang="en-US" sz="1600" dirty="0" smtClean="0"/>
              <a:t> operational and populated</a:t>
            </a:r>
          </a:p>
          <a:p>
            <a:pPr marL="398463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737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49169"/>
          </a:xfrm>
        </p:spPr>
        <p:txBody>
          <a:bodyPr>
            <a:normAutofit/>
          </a:bodyPr>
          <a:lstStyle/>
          <a:p>
            <a:r>
              <a:rPr lang="fr-CH" sz="3600" b="1" dirty="0" err="1">
                <a:solidFill>
                  <a:srgbClr val="000090"/>
                </a:solidFill>
              </a:rPr>
              <a:t>Demonstration</a:t>
            </a:r>
            <a:r>
              <a:rPr lang="fr-CH" sz="3600" b="1" dirty="0">
                <a:solidFill>
                  <a:srgbClr val="000090"/>
                </a:solidFill>
              </a:rPr>
              <a:t> Project</a:t>
            </a:r>
            <a:endParaRPr lang="en-US" sz="3600" b="1" dirty="0">
              <a:solidFill>
                <a:srgbClr val="000090"/>
              </a:solidFill>
            </a:endParaRPr>
          </a:p>
        </p:txBody>
      </p:sp>
      <p:pic>
        <p:nvPicPr>
          <p:cNvPr id="4" name="Grafik 3" descr="&quot;DemonstProjectRAI_Diagram_v5.png&quot; wird angezeigt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973" y="1323807"/>
            <a:ext cx="7429340" cy="5072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32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Monitoring tools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51" y="1219199"/>
            <a:ext cx="8595359" cy="4981303"/>
          </a:xfrm>
        </p:spPr>
        <p:txBody>
          <a:bodyPr>
            <a:no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200" dirty="0"/>
              <a:t>WIGOS Quality Monitoring Web-tool: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- </a:t>
            </a:r>
            <a:r>
              <a:rPr lang="fr-CH" sz="1800" dirty="0" smtClean="0"/>
              <a:t>1</a:t>
            </a:r>
            <a:r>
              <a:rPr lang="fr-CH" sz="1800" baseline="30000" dirty="0" smtClean="0"/>
              <a:t>st</a:t>
            </a:r>
            <a:r>
              <a:rPr lang="fr-CH" sz="1800" dirty="0" smtClean="0"/>
              <a:t> </a:t>
            </a:r>
            <a:r>
              <a:rPr lang="fr-CH" sz="1800" dirty="0"/>
              <a:t>prototype </a:t>
            </a:r>
            <a:r>
              <a:rPr lang="fr-CH" sz="1800" dirty="0" err="1"/>
              <a:t>developed</a:t>
            </a:r>
            <a:r>
              <a:rPr lang="fr-CH" sz="1800" dirty="0"/>
              <a:t> at WMO </a:t>
            </a:r>
            <a:r>
              <a:rPr lang="fr-CH" sz="1800" dirty="0" err="1"/>
              <a:t>Secretariat</a:t>
            </a:r>
            <a:r>
              <a:rPr lang="fr-CH" sz="1800" dirty="0"/>
              <a:t> in collaboration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smtClean="0"/>
              <a:t>TT-WDQMS:</a:t>
            </a:r>
            <a:endParaRPr lang="fr-CH" sz="1800" dirty="0"/>
          </a:p>
          <a:p>
            <a:pPr marL="0" indent="0">
              <a:spcBef>
                <a:spcPts val="0"/>
              </a:spcBef>
              <a:buNone/>
            </a:pPr>
            <a:r>
              <a:rPr lang="fr-CH" sz="1800" dirty="0" smtClean="0"/>
              <a:t> - </a:t>
            </a:r>
            <a:r>
              <a:rPr lang="en-US" sz="1800" dirty="0" smtClean="0"/>
              <a:t>for </a:t>
            </a:r>
            <a:r>
              <a:rPr lang="en-US" sz="1800" dirty="0"/>
              <a:t>daily quality monitoring and </a:t>
            </a:r>
            <a:r>
              <a:rPr lang="en-US" sz="1800" dirty="0" smtClean="0"/>
              <a:t>evaluation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r>
              <a:rPr lang="fr-CH" sz="1800" dirty="0" smtClean="0"/>
              <a:t>          -&gt; 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128.65.196.37/wdqms</a:t>
            </a:r>
            <a:r>
              <a:rPr lang="en-US" sz="1800" dirty="0" smtClean="0"/>
              <a:t> 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endParaRPr lang="fr-CH" sz="1200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en-US" sz="2200" dirty="0"/>
              <a:t>ECWMF Wiki page ‘Demonstration Project</a:t>
            </a:r>
            <a:r>
              <a:rPr lang="en-US" sz="2200" dirty="0" smtClean="0"/>
              <a:t>’:</a:t>
            </a:r>
            <a:endParaRPr lang="en-US" sz="22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 - to </a:t>
            </a:r>
            <a:r>
              <a:rPr lang="en-US" sz="1800" dirty="0"/>
              <a:t>identify silent </a:t>
            </a:r>
            <a:r>
              <a:rPr lang="en-US" sz="1800" dirty="0" smtClean="0"/>
              <a:t>stations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(missing </a:t>
            </a:r>
            <a:r>
              <a:rPr lang="en-US" sz="1800" dirty="0"/>
              <a:t>in the quality reports </a:t>
            </a:r>
            <a:r>
              <a:rPr lang="en-US" sz="1800" dirty="0" smtClean="0"/>
              <a:t>of ECMWF</a:t>
            </a:r>
            <a:r>
              <a:rPr lang="en-US" sz="1800" dirty="0"/>
              <a:t>, NCEP and </a:t>
            </a:r>
            <a:r>
              <a:rPr lang="en-US" sz="1800" dirty="0" smtClean="0"/>
              <a:t>JMA, </a:t>
            </a:r>
            <a:r>
              <a:rPr lang="en-US" sz="1800" dirty="0"/>
              <a:t>referring to a 24-h coverage</a:t>
            </a:r>
            <a:r>
              <a:rPr lang="en-US" sz="1800" dirty="0" smtClean="0"/>
              <a:t>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 smtClean="0"/>
              <a:t>         -&gt;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software.ecmwf.int/wiki/display/WIGOS/Demonstration+Project</a:t>
            </a:r>
            <a:r>
              <a:rPr lang="en-US" sz="1800" dirty="0" smtClean="0"/>
              <a:t> </a:t>
            </a:r>
          </a:p>
          <a:p>
            <a:pPr marL="0" lvl="1" indent="0">
              <a:spcBef>
                <a:spcPts val="0"/>
              </a:spcBef>
              <a:buNone/>
            </a:pPr>
            <a:endParaRPr lang="en-US" sz="12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2200" dirty="0"/>
              <a:t>WMO Quality Monitoring Portal operated by EUMETNET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 - to </a:t>
            </a:r>
            <a:r>
              <a:rPr lang="en-US" sz="1800" dirty="0"/>
              <a:t>identify silent stations or stations providing less data than required</a:t>
            </a:r>
            <a:r>
              <a:rPr lang="en-US" sz="1800" dirty="0" smtClean="0"/>
              <a:t>,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 - and </a:t>
            </a:r>
            <a:r>
              <a:rPr lang="en-US" sz="1800" dirty="0"/>
              <a:t>stations showing large accuracy errors of pressure </a:t>
            </a:r>
            <a:r>
              <a:rPr lang="en-US" sz="1800" dirty="0" smtClean="0"/>
              <a:t>according </a:t>
            </a:r>
            <a:r>
              <a:rPr lang="en-US" sz="1800" dirty="0"/>
              <a:t>to ECMWF O-B </a:t>
            </a:r>
            <a:r>
              <a:rPr lang="en-US" sz="1800" dirty="0" smtClean="0"/>
              <a:t>results</a:t>
            </a:r>
            <a:endParaRPr lang="en-US" sz="1800" dirty="0"/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 smtClean="0"/>
              <a:t>         -&gt; </a:t>
            </a:r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eucos.dwd.de/ravi</a:t>
            </a:r>
            <a:r>
              <a:rPr lang="en-US" sz="1800" dirty="0" smtClean="0"/>
              <a:t> </a:t>
            </a:r>
            <a:endParaRPr lang="en-US" sz="1800" dirty="0"/>
          </a:p>
          <a:p>
            <a:pPr marL="0" lvl="1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it-IT" sz="2200" dirty="0" smtClean="0"/>
              <a:t>OSCAR/Surface</a:t>
            </a:r>
            <a:endParaRPr lang="it-IT" sz="2200" dirty="0"/>
          </a:p>
          <a:p>
            <a:pPr marL="0" lvl="1" indent="0">
              <a:spcBef>
                <a:spcPts val="0"/>
              </a:spcBef>
              <a:buNone/>
            </a:pPr>
            <a:r>
              <a:rPr lang="it-IT" sz="1800" dirty="0" smtClean="0"/>
              <a:t> - to </a:t>
            </a:r>
            <a:r>
              <a:rPr lang="it-IT" sz="1800" dirty="0"/>
              <a:t>identify (non-)compliance in station metadata </a:t>
            </a:r>
            <a:r>
              <a:rPr lang="it-IT" sz="1800" dirty="0" smtClean="0"/>
              <a:t>information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it-IT" sz="1800" dirty="0" smtClean="0"/>
              <a:t>         -&gt; </a:t>
            </a:r>
            <a:r>
              <a:rPr lang="it-IT" sz="1800" dirty="0">
                <a:hlinkClick r:id="rId5"/>
              </a:rPr>
              <a:t>https://</a:t>
            </a:r>
            <a:r>
              <a:rPr lang="it-IT" sz="1800" dirty="0" smtClean="0">
                <a:hlinkClick r:id="rId5"/>
              </a:rPr>
              <a:t>oscar.wmo.int/OSCAR</a:t>
            </a:r>
            <a:r>
              <a:rPr lang="it-IT" sz="1800" dirty="0" smtClean="0"/>
              <a:t> </a:t>
            </a:r>
            <a:endParaRPr lang="en-US" sz="1800" dirty="0" smtClean="0"/>
          </a:p>
          <a:p>
            <a:pPr marL="398463" lvl="1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5505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Incident Management Tools/Procedures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51" y="1219199"/>
            <a:ext cx="8595359" cy="4981303"/>
          </a:xfrm>
        </p:spPr>
        <p:txBody>
          <a:bodyPr>
            <a:no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400" dirty="0" smtClean="0"/>
              <a:t>Based on a (Google) Website:</a:t>
            </a: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- </a:t>
            </a:r>
            <a:r>
              <a:rPr lang="fr-CH" sz="1800" dirty="0" smtClean="0"/>
              <a:t>1</a:t>
            </a:r>
            <a:r>
              <a:rPr lang="fr-CH" sz="1800" baseline="30000" dirty="0" smtClean="0"/>
              <a:t>st</a:t>
            </a:r>
            <a:r>
              <a:rPr lang="fr-CH" sz="1800" dirty="0" smtClean="0"/>
              <a:t> </a:t>
            </a:r>
            <a:r>
              <a:rPr lang="fr-CH" sz="1800" dirty="0"/>
              <a:t>prototype </a:t>
            </a:r>
            <a:r>
              <a:rPr lang="fr-CH" sz="1800" dirty="0" err="1"/>
              <a:t>developed</a:t>
            </a:r>
            <a:r>
              <a:rPr lang="fr-CH" sz="1800" dirty="0"/>
              <a:t> at WMO </a:t>
            </a:r>
            <a:r>
              <a:rPr lang="fr-CH" sz="1800" dirty="0" err="1"/>
              <a:t>Secretariat</a:t>
            </a:r>
            <a:r>
              <a:rPr lang="fr-CH" sz="1800" dirty="0"/>
              <a:t> in collaboration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smtClean="0"/>
              <a:t>TT-WDQMS:</a:t>
            </a:r>
            <a:endParaRPr lang="fr-CH" sz="1800" dirty="0"/>
          </a:p>
          <a:p>
            <a:pPr marL="0" indent="0">
              <a:spcBef>
                <a:spcPts val="0"/>
              </a:spcBef>
              <a:buNone/>
            </a:pPr>
            <a:r>
              <a:rPr lang="fr-CH" sz="1800" dirty="0" smtClean="0"/>
              <a:t> - </a:t>
            </a:r>
            <a:r>
              <a:rPr lang="en-US" sz="1800" b="1" dirty="0" smtClean="0"/>
              <a:t>for raising, communicating and following incidents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/>
          </a:p>
          <a:p>
            <a:pPr marL="0" indent="0">
              <a:spcBef>
                <a:spcPts val="0"/>
              </a:spcBef>
              <a:buNone/>
            </a:pPr>
            <a:r>
              <a:rPr lang="fr-CH" sz="1800" dirty="0" smtClean="0"/>
              <a:t>          -&gt;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sites.google.com/a/wmo.int/wdqms-demo-ra-i/home</a:t>
            </a:r>
            <a:r>
              <a:rPr lang="en-US" sz="1800" dirty="0" smtClean="0"/>
              <a:t>  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endParaRPr lang="fr-CH" sz="1200" dirty="0" smtClean="0"/>
          </a:p>
          <a:p>
            <a:pPr marL="0" lvl="1" indent="0">
              <a:spcBef>
                <a:spcPts val="600"/>
              </a:spcBef>
              <a:buNone/>
            </a:pPr>
            <a:r>
              <a:rPr lang="en-US" sz="2400" dirty="0" smtClean="0"/>
              <a:t>It contains relevant information about the ‘</a:t>
            </a:r>
            <a:r>
              <a:rPr lang="en-US" sz="2400" dirty="0"/>
              <a:t>Demonstration Project</a:t>
            </a:r>
            <a:r>
              <a:rPr lang="en-US" sz="2400" dirty="0" smtClean="0"/>
              <a:t>’:</a:t>
            </a:r>
            <a:endParaRPr lang="en-US" sz="24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  - contacts of people involved,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/>
              <a:t> </a:t>
            </a:r>
            <a:r>
              <a:rPr lang="fr-CH" sz="1800" dirty="0" smtClean="0"/>
              <a:t> - </a:t>
            </a:r>
            <a:r>
              <a:rPr lang="en-US" sz="1800" dirty="0" smtClean="0"/>
              <a:t>links to the monitoring tools,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 smtClean="0"/>
              <a:t>  - </a:t>
            </a:r>
            <a:r>
              <a:rPr lang="fr-CH" sz="1800" b="1" dirty="0" err="1" smtClean="0"/>
              <a:t>procedures</a:t>
            </a:r>
            <a:r>
              <a:rPr lang="fr-CH" sz="1800" dirty="0" smtClean="0"/>
              <a:t> to </a:t>
            </a:r>
            <a:r>
              <a:rPr lang="fr-CH" sz="1800" dirty="0" err="1" smtClean="0"/>
              <a:t>be</a:t>
            </a:r>
            <a:r>
              <a:rPr lang="fr-CH" sz="1800" dirty="0" smtClean="0"/>
              <a:t> </a:t>
            </a:r>
            <a:r>
              <a:rPr lang="fr-CH" sz="1800" dirty="0" err="1" smtClean="0"/>
              <a:t>followed</a:t>
            </a:r>
            <a:r>
              <a:rPr lang="fr-CH" sz="1800" dirty="0" smtClean="0"/>
              <a:t> by </a:t>
            </a:r>
            <a:r>
              <a:rPr lang="fr-CH" sz="1800" dirty="0" err="1" smtClean="0"/>
              <a:t>participating</a:t>
            </a:r>
            <a:r>
              <a:rPr lang="fr-CH" sz="1800" dirty="0" smtClean="0"/>
              <a:t> countries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 smtClean="0"/>
              <a:t>  - </a:t>
            </a:r>
            <a:r>
              <a:rPr lang="fr-CH" sz="1800" b="1" dirty="0" smtClean="0"/>
              <a:t>guidance</a:t>
            </a:r>
            <a:r>
              <a:rPr lang="fr-CH" sz="1800" dirty="0" smtClean="0"/>
              <a:t> for the </a:t>
            </a:r>
            <a:r>
              <a:rPr lang="fr-CH" sz="1800" dirty="0" err="1" smtClean="0"/>
              <a:t>procedures</a:t>
            </a:r>
            <a:r>
              <a:rPr lang="fr-CH" sz="1800" dirty="0" smtClean="0"/>
              <a:t> and how to use the </a:t>
            </a:r>
            <a:r>
              <a:rPr lang="fr-CH" sz="1800" dirty="0" err="1" smtClean="0"/>
              <a:t>website</a:t>
            </a:r>
            <a:endParaRPr lang="en-US" sz="18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 smtClean="0"/>
              <a:t>  - links to </a:t>
            </a:r>
            <a:r>
              <a:rPr lang="fr-CH" sz="1800" dirty="0" err="1" smtClean="0"/>
              <a:t>each</a:t>
            </a:r>
            <a:r>
              <a:rPr lang="fr-CH" sz="1800" dirty="0" smtClean="0"/>
              <a:t> </a:t>
            </a:r>
            <a:r>
              <a:rPr lang="fr-CH" sz="1800" b="1" dirty="0" smtClean="0"/>
              <a:t>incident ticket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fr-CH" sz="1800" dirty="0"/>
              <a:t> </a:t>
            </a:r>
            <a:r>
              <a:rPr lang="fr-CH" sz="1800" dirty="0" smtClean="0"/>
              <a:t> - </a:t>
            </a:r>
            <a:r>
              <a:rPr lang="fr-CH" sz="1800" b="1" dirty="0" err="1"/>
              <a:t>repository</a:t>
            </a:r>
            <a:r>
              <a:rPr lang="fr-CH" sz="1800" b="1" dirty="0"/>
              <a:t> and </a:t>
            </a:r>
            <a:r>
              <a:rPr lang="fr-CH" sz="1800" b="1" dirty="0" err="1"/>
              <a:t>summary</a:t>
            </a:r>
            <a:r>
              <a:rPr lang="fr-CH" sz="1800" dirty="0"/>
              <a:t> of incident tickets for </a:t>
            </a:r>
            <a:r>
              <a:rPr lang="fr-CH" sz="1800" dirty="0" err="1"/>
              <a:t>each</a:t>
            </a:r>
            <a:r>
              <a:rPr lang="fr-CH" sz="1800" dirty="0"/>
              <a:t> country,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1800" dirty="0" smtClean="0"/>
              <a:t>  - everybody involved receives automatic notifications of new tickets created or  updates/edits to existing tickets</a:t>
            </a:r>
          </a:p>
        </p:txBody>
      </p:sp>
    </p:spTree>
    <p:extLst>
      <p:ext uri="{BB962C8B-B14F-4D97-AF65-F5344CB8AC3E}">
        <p14:creationId xmlns:p14="http://schemas.microsoft.com/office/powerpoint/2010/main" val="261489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rafik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56" y="139337"/>
            <a:ext cx="8330168" cy="6509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24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824</TotalTime>
  <Words>959</Words>
  <Application>Microsoft Office PowerPoint</Application>
  <PresentationFormat>On-screen Show (4:3)</PresentationFormat>
  <Paragraphs>146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WMO_WHITE_Powerpoint_en_fr</vt:lpstr>
      <vt:lpstr>PowerPoint Presentation</vt:lpstr>
      <vt:lpstr>Outline</vt:lpstr>
      <vt:lpstr>Rationale (1)</vt:lpstr>
      <vt:lpstr>PowerPoint Presentation</vt:lpstr>
      <vt:lpstr>Rationale (2)</vt:lpstr>
      <vt:lpstr>Demonstration Project</vt:lpstr>
      <vt:lpstr>Monitoring tools</vt:lpstr>
      <vt:lpstr>Incident Management Tools/Procedures</vt:lpstr>
      <vt:lpstr>PowerPoint Presentation</vt:lpstr>
      <vt:lpstr>Phases</vt:lpstr>
      <vt:lpstr>Status of phases 1, 2</vt:lpstr>
      <vt:lpstr>Findings from phases 1, 2</vt:lpstr>
      <vt:lpstr>Provisional conclusions</vt:lpstr>
      <vt:lpstr>Next Steps</vt:lpstr>
      <vt:lpstr>Next Steps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Miroslav Ondras</dc:creator>
  <cp:lastModifiedBy>WMOuser</cp:lastModifiedBy>
  <cp:revision>157</cp:revision>
  <cp:lastPrinted>2016-09-05T15:58:23Z</cp:lastPrinted>
  <dcterms:created xsi:type="dcterms:W3CDTF">2016-05-27T11:05:50Z</dcterms:created>
  <dcterms:modified xsi:type="dcterms:W3CDTF">2016-09-08T08:15:51Z</dcterms:modified>
</cp:coreProperties>
</file>