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58" r:id="rId4"/>
    <p:sldId id="271" r:id="rId5"/>
    <p:sldId id="261" r:id="rId6"/>
    <p:sldId id="276" r:id="rId7"/>
    <p:sldId id="277" r:id="rId8"/>
    <p:sldId id="272" r:id="rId9"/>
    <p:sldId id="265" r:id="rId10"/>
    <p:sldId id="273" r:id="rId11"/>
    <p:sldId id="260" r:id="rId12"/>
    <p:sldId id="278" r:id="rId13"/>
    <p:sldId id="279" r:id="rId14"/>
    <p:sldId id="275" r:id="rId15"/>
    <p:sldId id="268" r:id="rId1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D"/>
    <a:srgbClr val="B7A3AC"/>
    <a:srgbClr val="97B7B4"/>
    <a:srgbClr val="C4B79C"/>
    <a:srgbClr val="AF8F9B"/>
    <a:srgbClr val="6FB1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43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B859E-1A1C-4F02-94D8-1C3A6CC4FB71}" type="datetimeFigureOut">
              <a:rPr lang="en-US" smtClean="0"/>
              <a:t>27/05/2019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44C0B-4155-4991-8927-DE49534DB1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975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B859E-1A1C-4F02-94D8-1C3A6CC4FB71}" type="datetimeFigureOut">
              <a:rPr lang="en-US" smtClean="0"/>
              <a:t>27/05/2019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44C0B-4155-4991-8927-DE49534DB1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155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B859E-1A1C-4F02-94D8-1C3A6CC4FB71}" type="datetimeFigureOut">
              <a:rPr lang="en-US" smtClean="0"/>
              <a:t>27/05/2019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44C0B-4155-4991-8927-DE49534DB1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878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B859E-1A1C-4F02-94D8-1C3A6CC4FB71}" type="datetimeFigureOut">
              <a:rPr lang="en-US" smtClean="0"/>
              <a:t>27/05/2019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44C0B-4155-4991-8927-DE49534DB1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692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B859E-1A1C-4F02-94D8-1C3A6CC4FB71}" type="datetimeFigureOut">
              <a:rPr lang="en-US" smtClean="0"/>
              <a:t>27/05/2019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44C0B-4155-4991-8927-DE49534DB1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005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B859E-1A1C-4F02-94D8-1C3A6CC4FB71}" type="datetimeFigureOut">
              <a:rPr lang="en-US" smtClean="0"/>
              <a:t>27/05/2019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44C0B-4155-4991-8927-DE49534DB1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16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B859E-1A1C-4F02-94D8-1C3A6CC4FB71}" type="datetimeFigureOut">
              <a:rPr lang="en-US" smtClean="0"/>
              <a:t>27/05/2019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44C0B-4155-4991-8927-DE49534DB1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323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B859E-1A1C-4F02-94D8-1C3A6CC4FB71}" type="datetimeFigureOut">
              <a:rPr lang="en-US" smtClean="0"/>
              <a:t>27/05/2019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44C0B-4155-4991-8927-DE49534DB1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394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B859E-1A1C-4F02-94D8-1C3A6CC4FB71}" type="datetimeFigureOut">
              <a:rPr lang="en-US" smtClean="0"/>
              <a:t>27/05/2019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44C0B-4155-4991-8927-DE49534DB1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58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B859E-1A1C-4F02-94D8-1C3A6CC4FB71}" type="datetimeFigureOut">
              <a:rPr lang="en-US" smtClean="0"/>
              <a:t>27/05/2019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44C0B-4155-4991-8927-DE49534DB1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756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B859E-1A1C-4F02-94D8-1C3A6CC4FB71}" type="datetimeFigureOut">
              <a:rPr lang="en-US" smtClean="0"/>
              <a:t>27/05/2019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44C0B-4155-4991-8927-DE49534DB1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046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0B859E-1A1C-4F02-94D8-1C3A6CC4FB71}" type="datetimeFigureOut">
              <a:rPr lang="en-US" smtClean="0"/>
              <a:t>27/05/2019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E44C0B-4155-4991-8927-DE49534DB1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263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16024" y="99392"/>
            <a:ext cx="4427984" cy="6758608"/>
            <a:chOff x="0" y="0"/>
            <a:chExt cx="4427984" cy="6858000"/>
          </a:xfrm>
        </p:grpSpPr>
        <p:sp>
          <p:nvSpPr>
            <p:cNvPr id="4" name="Rectangle 3"/>
            <p:cNvSpPr/>
            <p:nvPr/>
          </p:nvSpPr>
          <p:spPr>
            <a:xfrm>
              <a:off x="0" y="0"/>
              <a:ext cx="4427984" cy="6858000"/>
            </a:xfrm>
            <a:prstGeom prst="rect">
              <a:avLst/>
            </a:prstGeom>
            <a:solidFill>
              <a:srgbClr val="C4B79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TextBox 5"/>
            <p:cNvSpPr txBox="1"/>
            <p:nvPr/>
          </p:nvSpPr>
          <p:spPr>
            <a:xfrm rot="16200000">
              <a:off x="-1467380" y="2843644"/>
              <a:ext cx="3888432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Face-to-face, Classroom</a:t>
              </a:r>
            </a:p>
            <a:p>
              <a:endParaRPr 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4716016" y="99392"/>
            <a:ext cx="4427984" cy="6758608"/>
            <a:chOff x="4752528" y="8271"/>
            <a:chExt cx="4427984" cy="6858000"/>
          </a:xfrm>
        </p:grpSpPr>
        <p:sp>
          <p:nvSpPr>
            <p:cNvPr id="5" name="Rectangle 4"/>
            <p:cNvSpPr/>
            <p:nvPr/>
          </p:nvSpPr>
          <p:spPr>
            <a:xfrm>
              <a:off x="4752528" y="8271"/>
              <a:ext cx="4427984" cy="6858000"/>
            </a:xfrm>
            <a:prstGeom prst="rect">
              <a:avLst/>
            </a:prstGeom>
            <a:solidFill>
              <a:srgbClr val="C4B79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 rot="16200000">
              <a:off x="3232316" y="2843645"/>
              <a:ext cx="3888432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Face-to-face, Classroom</a:t>
              </a:r>
            </a:p>
            <a:p>
              <a:endParaRPr lang="en-US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464405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9756576" y="3469574"/>
            <a:ext cx="3240360" cy="316835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159125" y="244162"/>
            <a:ext cx="6501107" cy="6353190"/>
            <a:chOff x="159125" y="244162"/>
            <a:chExt cx="6501107" cy="6353190"/>
          </a:xfrm>
        </p:grpSpPr>
        <p:sp>
          <p:nvSpPr>
            <p:cNvPr id="6" name="TextBox 5"/>
            <p:cNvSpPr txBox="1"/>
            <p:nvPr/>
          </p:nvSpPr>
          <p:spPr>
            <a:xfrm rot="16200000">
              <a:off x="-1954983" y="3059668"/>
              <a:ext cx="5040560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Informal, On-the-job, In-the-field</a:t>
              </a:r>
              <a:endPara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 rot="16200000">
              <a:off x="2762048" y="3067939"/>
              <a:ext cx="5040560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Informal, On-the-job, In-the-field</a:t>
              </a:r>
              <a:endPara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en-US" dirty="0">
                <a:solidFill>
                  <a:schemeClr val="bg1"/>
                </a:solidFill>
              </a:endParaRPr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3419871" y="244162"/>
              <a:ext cx="3240360" cy="3168352"/>
              <a:chOff x="5652120" y="188640"/>
              <a:chExt cx="3240360" cy="3168352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5652120" y="188640"/>
                <a:ext cx="3240360" cy="3168352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 rot="10800000">
                <a:off x="5652120" y="1139877"/>
                <a:ext cx="461665" cy="1229952"/>
              </a:xfrm>
              <a:prstGeom prst="rect">
                <a:avLst/>
              </a:prstGeom>
              <a:noFill/>
            </p:spPr>
            <p:txBody>
              <a:bodyPr vert="eaVert" wrap="none" rtlCol="0">
                <a:spAutoFit/>
              </a:bodyPr>
              <a:lstStyle/>
              <a:p>
                <a:r>
                  <a:rPr lang="en-US" b="1" dirty="0"/>
                  <a:t>Experiential</a:t>
                </a:r>
              </a:p>
            </p:txBody>
          </p:sp>
        </p:grpSp>
        <p:grpSp>
          <p:nvGrpSpPr>
            <p:cNvPr id="4" name="Group 3"/>
            <p:cNvGrpSpPr/>
            <p:nvPr/>
          </p:nvGrpSpPr>
          <p:grpSpPr>
            <a:xfrm>
              <a:off x="160468" y="244233"/>
              <a:ext cx="3240360" cy="3168352"/>
              <a:chOff x="899592" y="170677"/>
              <a:chExt cx="3240360" cy="3168352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899592" y="170677"/>
                <a:ext cx="3240360" cy="3168352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 rot="10800000">
                <a:off x="899592" y="1342688"/>
                <a:ext cx="461665" cy="824328"/>
              </a:xfrm>
              <a:prstGeom prst="rect">
                <a:avLst/>
              </a:prstGeom>
              <a:noFill/>
            </p:spPr>
            <p:txBody>
              <a:bodyPr vert="eaVert" wrap="none" rtlCol="0">
                <a:spAutoFit/>
              </a:bodyPr>
              <a:lstStyle/>
              <a:p>
                <a:r>
                  <a:rPr lang="en-US" b="1" dirty="0"/>
                  <a:t> Inquiry</a:t>
                </a:r>
              </a:p>
            </p:txBody>
          </p:sp>
        </p:grpSp>
        <p:grpSp>
          <p:nvGrpSpPr>
            <p:cNvPr id="3" name="Group 2"/>
            <p:cNvGrpSpPr/>
            <p:nvPr/>
          </p:nvGrpSpPr>
          <p:grpSpPr>
            <a:xfrm>
              <a:off x="159125" y="3429000"/>
              <a:ext cx="3240360" cy="3168352"/>
              <a:chOff x="899592" y="3528772"/>
              <a:chExt cx="3240360" cy="3168352"/>
            </a:xfrm>
          </p:grpSpPr>
          <p:sp>
            <p:nvSpPr>
              <p:cNvPr id="2" name="Rectangle 1"/>
              <p:cNvSpPr/>
              <p:nvPr/>
            </p:nvSpPr>
            <p:spPr>
              <a:xfrm>
                <a:off x="899592" y="3528772"/>
                <a:ext cx="3240360" cy="3168352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 rot="10800000">
                <a:off x="899592" y="3633120"/>
                <a:ext cx="461665" cy="2959656"/>
              </a:xfrm>
              <a:prstGeom prst="rect">
                <a:avLst/>
              </a:prstGeom>
              <a:noFill/>
            </p:spPr>
            <p:txBody>
              <a:bodyPr vert="eaVert" wrap="none" rtlCol="0">
                <a:spAutoFit/>
              </a:bodyPr>
              <a:lstStyle/>
              <a:p>
                <a:r>
                  <a:rPr lang="en-US" b="1" dirty="0"/>
                  <a:t>Guided Practice and Feedback</a:t>
                </a:r>
              </a:p>
            </p:txBody>
          </p:sp>
        </p:grpSp>
        <p:grpSp>
          <p:nvGrpSpPr>
            <p:cNvPr id="15" name="Group 14"/>
            <p:cNvGrpSpPr/>
            <p:nvPr/>
          </p:nvGrpSpPr>
          <p:grpSpPr>
            <a:xfrm>
              <a:off x="3419871" y="3426933"/>
              <a:ext cx="3240361" cy="3168352"/>
              <a:chOff x="5652119" y="3546735"/>
              <a:chExt cx="3240361" cy="3168352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5652120" y="3546735"/>
                <a:ext cx="3240360" cy="3168352"/>
              </a:xfrm>
              <a:prstGeom prst="rect">
                <a:avLst/>
              </a:prstGeom>
              <a:solidFill>
                <a:srgbClr val="FFFF6D"/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 rot="10800000">
                <a:off x="5652119" y="4520072"/>
                <a:ext cx="461665" cy="1172757"/>
              </a:xfrm>
              <a:prstGeom prst="rect">
                <a:avLst/>
              </a:prstGeom>
              <a:noFill/>
            </p:spPr>
            <p:txBody>
              <a:bodyPr vert="eaVert" wrap="none" rtlCol="0">
                <a:spAutoFit/>
              </a:bodyPr>
              <a:lstStyle/>
              <a:p>
                <a:r>
                  <a:rPr lang="en-US" b="1" dirty="0"/>
                  <a:t>Case-based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9258754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35075" y="375430"/>
            <a:ext cx="7577285" cy="5705057"/>
            <a:chOff x="19051" y="375430"/>
            <a:chExt cx="7577285" cy="5705057"/>
          </a:xfrm>
        </p:grpSpPr>
        <p:sp>
          <p:nvSpPr>
            <p:cNvPr id="5" name="Rectangle 4"/>
            <p:cNvSpPr/>
            <p:nvPr/>
          </p:nvSpPr>
          <p:spPr>
            <a:xfrm>
              <a:off x="39730" y="4712335"/>
              <a:ext cx="2448272" cy="1368152"/>
            </a:xfrm>
            <a:prstGeom prst="rect">
              <a:avLst/>
            </a:prstGeom>
            <a:ln w="762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TextBox 16"/>
            <p:cNvSpPr txBox="1"/>
            <p:nvPr/>
          </p:nvSpPr>
          <p:spPr>
            <a:xfrm rot="10800000">
              <a:off x="39730" y="4950427"/>
              <a:ext cx="461665" cy="911275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b="1" dirty="0" smtClean="0"/>
                <a:t>Roleplay</a:t>
              </a:r>
              <a:endParaRPr lang="en-US" b="1" dirty="0"/>
            </a:p>
          </p:txBody>
        </p:sp>
        <p:sp>
          <p:nvSpPr>
            <p:cNvPr id="29" name="TextBox 28"/>
            <p:cNvSpPr txBox="1"/>
            <p:nvPr/>
          </p:nvSpPr>
          <p:spPr>
            <a:xfrm rot="10800000">
              <a:off x="1774179" y="5071005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554217" y="3263510"/>
              <a:ext cx="2448272" cy="1368152"/>
            </a:xfrm>
            <a:prstGeom prst="rect">
              <a:avLst/>
            </a:prstGeom>
            <a:ln w="76200"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extBox 22"/>
            <p:cNvSpPr txBox="1"/>
            <p:nvPr/>
          </p:nvSpPr>
          <p:spPr>
            <a:xfrm rot="10800000">
              <a:off x="2535633" y="3407057"/>
              <a:ext cx="738664" cy="1157368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b="1" dirty="0"/>
                <a:t>Structured </a:t>
              </a:r>
              <a:r>
                <a:rPr lang="en-US" b="1" dirty="0" smtClean="0"/>
                <a:t/>
              </a:r>
              <a:br>
                <a:rPr lang="en-US" b="1" dirty="0" smtClean="0"/>
              </a:br>
              <a:r>
                <a:rPr lang="en-US" b="1" dirty="0" smtClean="0"/>
                <a:t>discussion</a:t>
              </a:r>
              <a:endParaRPr lang="en-US" b="1" dirty="0"/>
            </a:p>
          </p:txBody>
        </p:sp>
        <p:sp>
          <p:nvSpPr>
            <p:cNvPr id="30" name="TextBox 29"/>
            <p:cNvSpPr txBox="1"/>
            <p:nvPr/>
          </p:nvSpPr>
          <p:spPr>
            <a:xfrm rot="10800000">
              <a:off x="4360675" y="3612526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2558980" y="1819482"/>
              <a:ext cx="2448272" cy="1368152"/>
            </a:xfrm>
            <a:prstGeom prst="rect">
              <a:avLst/>
            </a:prstGeom>
            <a:ln w="76200">
              <a:solidFill>
                <a:schemeClr val="accent4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/>
            <p:cNvSpPr txBox="1"/>
            <p:nvPr/>
          </p:nvSpPr>
          <p:spPr>
            <a:xfrm rot="10800000">
              <a:off x="2540396" y="1929071"/>
              <a:ext cx="738664" cy="1218027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pPr algn="ctr"/>
              <a:r>
                <a:rPr lang="en-US" b="1" dirty="0" err="1" smtClean="0"/>
                <a:t>Demonstra</a:t>
              </a:r>
              <a:r>
                <a:rPr lang="en-US" b="1" dirty="0" smtClean="0"/>
                <a:t>-</a:t>
              </a:r>
            </a:p>
            <a:p>
              <a:pPr algn="ctr"/>
              <a:r>
                <a:rPr lang="en-US" b="1" dirty="0" err="1" smtClean="0"/>
                <a:t>tion</a:t>
              </a:r>
              <a:endParaRPr lang="en-US" b="1" dirty="0"/>
            </a:p>
          </p:txBody>
        </p:sp>
        <p:sp>
          <p:nvSpPr>
            <p:cNvPr id="31" name="TextBox 30"/>
            <p:cNvSpPr txBox="1"/>
            <p:nvPr/>
          </p:nvSpPr>
          <p:spPr>
            <a:xfrm rot="10800000">
              <a:off x="4365437" y="2168496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2564211" y="375430"/>
              <a:ext cx="2448272" cy="1368152"/>
            </a:xfrm>
            <a:prstGeom prst="rect">
              <a:avLst/>
            </a:prstGeom>
            <a:ln w="76200">
              <a:solidFill>
                <a:schemeClr val="accent3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 rot="10800000">
              <a:off x="2545627" y="507402"/>
              <a:ext cx="738664" cy="1104213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pPr algn="ctr"/>
              <a:r>
                <a:rPr lang="en-US" b="1" dirty="0" smtClean="0"/>
                <a:t>Problems, </a:t>
              </a:r>
            </a:p>
            <a:p>
              <a:pPr algn="ctr"/>
              <a:r>
                <a:rPr lang="en-US" b="1" dirty="0" smtClean="0"/>
                <a:t>Questions</a:t>
              </a:r>
              <a:endParaRPr lang="en-US" b="1" dirty="0"/>
            </a:p>
          </p:txBody>
        </p:sp>
        <p:sp>
          <p:nvSpPr>
            <p:cNvPr id="32" name="TextBox 31"/>
            <p:cNvSpPr txBox="1"/>
            <p:nvPr/>
          </p:nvSpPr>
          <p:spPr>
            <a:xfrm rot="10800000">
              <a:off x="4298660" y="713588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5086682" y="376454"/>
              <a:ext cx="2448272" cy="1368152"/>
            </a:xfrm>
            <a:prstGeom prst="rect">
              <a:avLst/>
            </a:prstGeom>
            <a:ln w="7620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extBox 25"/>
            <p:cNvSpPr txBox="1"/>
            <p:nvPr/>
          </p:nvSpPr>
          <p:spPr>
            <a:xfrm rot="10800000">
              <a:off x="5086682" y="588861"/>
              <a:ext cx="738664" cy="948786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b="1" dirty="0"/>
                <a:t>Practice </a:t>
              </a:r>
              <a:endParaRPr lang="en-US" b="1" dirty="0" smtClean="0"/>
            </a:p>
            <a:p>
              <a:r>
                <a:rPr lang="en-US" b="1" dirty="0" smtClean="0"/>
                <a:t>exercises</a:t>
              </a:r>
              <a:endParaRPr lang="en-US" b="1" dirty="0"/>
            </a:p>
          </p:txBody>
        </p:sp>
        <p:sp>
          <p:nvSpPr>
            <p:cNvPr id="33" name="TextBox 32"/>
            <p:cNvSpPr txBox="1"/>
            <p:nvPr/>
          </p:nvSpPr>
          <p:spPr>
            <a:xfrm rot="10800000">
              <a:off x="6821131" y="730702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079480" y="1820668"/>
              <a:ext cx="2448272" cy="1368152"/>
            </a:xfrm>
            <a:prstGeom prst="rect">
              <a:avLst/>
            </a:prstGeom>
            <a:ln w="76200">
              <a:solidFill>
                <a:srgbClr val="FFFF0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extBox 24"/>
            <p:cNvSpPr txBox="1"/>
            <p:nvPr/>
          </p:nvSpPr>
          <p:spPr>
            <a:xfrm rot="10800000">
              <a:off x="5079480" y="2091328"/>
              <a:ext cx="461665" cy="826829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b="1" dirty="0"/>
                <a:t>Tutorial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 rot="10800000">
              <a:off x="6813929" y="2192692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079480" y="3263561"/>
              <a:ext cx="2448272" cy="1368152"/>
            </a:xfrm>
            <a:prstGeom prst="rect">
              <a:avLst/>
            </a:prstGeom>
            <a:ln w="76200"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3"/>
            <p:cNvSpPr txBox="1"/>
            <p:nvPr/>
          </p:nvSpPr>
          <p:spPr>
            <a:xfrm rot="10800000">
              <a:off x="5111884" y="3640633"/>
              <a:ext cx="461665" cy="65659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b="1" dirty="0"/>
                <a:t>Game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 rot="10800000">
              <a:off x="6844348" y="3612577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085582" y="4704829"/>
              <a:ext cx="2448272" cy="1368152"/>
            </a:xfrm>
            <a:prstGeom prst="rect">
              <a:avLst/>
            </a:prstGeom>
            <a:ln w="76200">
              <a:solidFill>
                <a:srgbClr val="7030A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TextBox 27"/>
            <p:cNvSpPr txBox="1"/>
            <p:nvPr/>
          </p:nvSpPr>
          <p:spPr>
            <a:xfrm rot="10800000">
              <a:off x="5116000" y="5004312"/>
              <a:ext cx="461665" cy="769185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b="1" dirty="0" smtClean="0"/>
                <a:t>Project</a:t>
              </a:r>
              <a:endParaRPr lang="en-US" b="1" dirty="0"/>
            </a:p>
          </p:txBody>
        </p:sp>
        <p:sp>
          <p:nvSpPr>
            <p:cNvPr id="36" name="TextBox 35"/>
            <p:cNvSpPr txBox="1"/>
            <p:nvPr/>
          </p:nvSpPr>
          <p:spPr>
            <a:xfrm rot="10800000">
              <a:off x="6850450" y="5014045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2562202" y="4707507"/>
              <a:ext cx="2448272" cy="1368152"/>
            </a:xfrm>
            <a:prstGeom prst="rect">
              <a:avLst/>
            </a:prstGeom>
            <a:ln w="76200">
              <a:solidFill>
                <a:schemeClr val="accent6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 26"/>
            <p:cNvSpPr txBox="1"/>
            <p:nvPr/>
          </p:nvSpPr>
          <p:spPr>
            <a:xfrm rot="10800000">
              <a:off x="2543617" y="4871385"/>
              <a:ext cx="738664" cy="1068562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pPr algn="ctr"/>
              <a:r>
                <a:rPr lang="en-US" b="1" dirty="0" smtClean="0"/>
                <a:t>Open</a:t>
              </a:r>
            </a:p>
            <a:p>
              <a:pPr algn="ctr"/>
              <a:r>
                <a:rPr lang="en-US" b="1" dirty="0" smtClean="0"/>
                <a:t>discussion</a:t>
              </a:r>
              <a:endParaRPr lang="en-US" b="1" dirty="0"/>
            </a:p>
          </p:txBody>
        </p:sp>
        <p:sp>
          <p:nvSpPr>
            <p:cNvPr id="37" name="TextBox 36"/>
            <p:cNvSpPr txBox="1"/>
            <p:nvPr/>
          </p:nvSpPr>
          <p:spPr>
            <a:xfrm rot="10800000">
              <a:off x="4368660" y="5044886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4" name="Rectangle 3"/>
            <p:cNvSpPr/>
            <p:nvPr/>
          </p:nvSpPr>
          <p:spPr>
            <a:xfrm>
              <a:off x="35496" y="378521"/>
              <a:ext cx="2448272" cy="1368152"/>
            </a:xfrm>
            <a:prstGeom prst="rect">
              <a:avLst/>
            </a:prstGeom>
            <a:ln w="76200"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 rot="10800000">
              <a:off x="20547" y="416266"/>
              <a:ext cx="461665" cy="1292662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b="1" dirty="0"/>
                <a:t>Actual work 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 rot="10800000">
              <a:off x="1769945" y="732769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3" name="Rectangle 2"/>
            <p:cNvSpPr/>
            <p:nvPr/>
          </p:nvSpPr>
          <p:spPr>
            <a:xfrm>
              <a:off x="33999" y="1823480"/>
              <a:ext cx="2448272" cy="1368152"/>
            </a:xfrm>
            <a:prstGeom prst="rect">
              <a:avLst/>
            </a:prstGeom>
            <a:ln w="76200">
              <a:solidFill>
                <a:schemeClr val="tx2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Box 20"/>
            <p:cNvSpPr txBox="1"/>
            <p:nvPr/>
          </p:nvSpPr>
          <p:spPr>
            <a:xfrm rot="10800000">
              <a:off x="19051" y="1924864"/>
              <a:ext cx="461665" cy="1165384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b="1" dirty="0"/>
                <a:t>Case study 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 rot="10800000">
              <a:off x="1768449" y="2172494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6" name="Rectangle 5"/>
            <p:cNvSpPr/>
            <p:nvPr/>
          </p:nvSpPr>
          <p:spPr>
            <a:xfrm>
              <a:off x="29238" y="3266034"/>
              <a:ext cx="2448272" cy="1368152"/>
            </a:xfrm>
            <a:prstGeom prst="rect">
              <a:avLst/>
            </a:prstGeom>
            <a:ln w="76200">
              <a:solidFill>
                <a:schemeClr val="accent2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/>
            <p:cNvSpPr txBox="1"/>
            <p:nvPr/>
          </p:nvSpPr>
          <p:spPr>
            <a:xfrm rot="10800000">
              <a:off x="29238" y="3390437"/>
              <a:ext cx="461665" cy="1119345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b="1" dirty="0"/>
                <a:t>Simulation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 rot="10800000">
              <a:off x="1763688" y="3636341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 rot="10800000">
              <a:off x="2150733" y="4956725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</a:t>
              </a:r>
              <a:r>
                <a:rPr lang="en-US" sz="1200" dirty="0"/>
                <a:t>Assessment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 rot="10800000">
              <a:off x="4690901" y="3519759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</a:t>
              </a:r>
              <a:r>
                <a:rPr lang="en-US" sz="1200" dirty="0"/>
                <a:t>Assessment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 rot="10800000">
              <a:off x="4695663" y="2075729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</a:t>
              </a:r>
              <a:r>
                <a:rPr lang="en-US" sz="1200" dirty="0"/>
                <a:t>Assessment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 rot="10800000">
              <a:off x="4675214" y="599308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</a:t>
              </a:r>
              <a:r>
                <a:rPr lang="en-US" sz="1200" dirty="0"/>
                <a:t>Assessment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 rot="10800000">
              <a:off x="7197685" y="616422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</a:t>
              </a:r>
              <a:r>
                <a:rPr lang="en-US" sz="1200" dirty="0"/>
                <a:t>Assessment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 rot="10800000">
              <a:off x="7190483" y="2078412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</a:t>
              </a:r>
              <a:r>
                <a:rPr lang="en-US" sz="1200" dirty="0"/>
                <a:t>Assessment</a:t>
              </a:r>
            </a:p>
          </p:txBody>
        </p:sp>
        <p:sp>
          <p:nvSpPr>
            <p:cNvPr id="59" name="TextBox 58"/>
            <p:cNvSpPr txBox="1"/>
            <p:nvPr/>
          </p:nvSpPr>
          <p:spPr>
            <a:xfrm rot="10800000">
              <a:off x="7220902" y="3498297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</a:t>
              </a:r>
              <a:r>
                <a:rPr lang="en-US" sz="1200" dirty="0"/>
                <a:t>Assessment</a:t>
              </a:r>
            </a:p>
          </p:txBody>
        </p:sp>
        <p:sp>
          <p:nvSpPr>
            <p:cNvPr id="60" name="TextBox 59"/>
            <p:cNvSpPr txBox="1"/>
            <p:nvPr/>
          </p:nvSpPr>
          <p:spPr>
            <a:xfrm rot="10800000">
              <a:off x="7227004" y="4899765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</a:t>
              </a:r>
              <a:r>
                <a:rPr lang="en-US" sz="1200" dirty="0"/>
                <a:t>Assessment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 rot="10800000">
              <a:off x="4698886" y="4952119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</a:t>
              </a:r>
              <a:r>
                <a:rPr lang="en-US" sz="1200" dirty="0"/>
                <a:t>Assessment</a:t>
              </a:r>
            </a:p>
          </p:txBody>
        </p:sp>
        <p:sp>
          <p:nvSpPr>
            <p:cNvPr id="62" name="TextBox 61"/>
            <p:cNvSpPr txBox="1"/>
            <p:nvPr/>
          </p:nvSpPr>
          <p:spPr>
            <a:xfrm rot="10800000">
              <a:off x="2146499" y="631640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 smtClean="0">
                  <a:sym typeface="Wingdings 2"/>
                </a:rPr>
                <a:t> </a:t>
              </a:r>
              <a:r>
                <a:rPr lang="en-US" sz="1200" dirty="0" smtClean="0"/>
                <a:t>Assessment</a:t>
              </a:r>
              <a:endParaRPr lang="en-US" sz="1200" dirty="0"/>
            </a:p>
          </p:txBody>
        </p:sp>
        <p:sp>
          <p:nvSpPr>
            <p:cNvPr id="63" name="TextBox 62"/>
            <p:cNvSpPr txBox="1"/>
            <p:nvPr/>
          </p:nvSpPr>
          <p:spPr>
            <a:xfrm rot="10800000">
              <a:off x="2145003" y="2058214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</a:t>
              </a:r>
              <a:r>
                <a:rPr lang="en-US" sz="1200" dirty="0"/>
                <a:t>Assessment</a:t>
              </a:r>
            </a:p>
          </p:txBody>
        </p:sp>
        <p:sp>
          <p:nvSpPr>
            <p:cNvPr id="64" name="TextBox 63"/>
            <p:cNvSpPr txBox="1"/>
            <p:nvPr/>
          </p:nvSpPr>
          <p:spPr>
            <a:xfrm rot="10800000">
              <a:off x="2140242" y="3522061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</a:t>
              </a:r>
              <a:r>
                <a:rPr lang="en-US" sz="1200" dirty="0"/>
                <a:t>Assessment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770729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roup 64"/>
          <p:cNvGrpSpPr/>
          <p:nvPr/>
        </p:nvGrpSpPr>
        <p:grpSpPr>
          <a:xfrm>
            <a:off x="235075" y="476672"/>
            <a:ext cx="7577285" cy="5705057"/>
            <a:chOff x="19051" y="36770"/>
            <a:chExt cx="7577285" cy="5705057"/>
          </a:xfrm>
        </p:grpSpPr>
        <p:sp>
          <p:nvSpPr>
            <p:cNvPr id="5" name="Rectangle 4"/>
            <p:cNvSpPr/>
            <p:nvPr/>
          </p:nvSpPr>
          <p:spPr>
            <a:xfrm>
              <a:off x="39730" y="4373675"/>
              <a:ext cx="2448272" cy="1368152"/>
            </a:xfrm>
            <a:prstGeom prst="rect">
              <a:avLst/>
            </a:prstGeom>
            <a:ln w="762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TextBox 16"/>
            <p:cNvSpPr txBox="1"/>
            <p:nvPr/>
          </p:nvSpPr>
          <p:spPr>
            <a:xfrm rot="10800000">
              <a:off x="39730" y="4611767"/>
              <a:ext cx="461665" cy="911275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b="1" dirty="0" smtClean="0"/>
                <a:t>Roleplay</a:t>
              </a:r>
              <a:endParaRPr lang="en-US" b="1" dirty="0"/>
            </a:p>
          </p:txBody>
        </p:sp>
        <p:sp>
          <p:nvSpPr>
            <p:cNvPr id="29" name="TextBox 28"/>
            <p:cNvSpPr txBox="1"/>
            <p:nvPr/>
          </p:nvSpPr>
          <p:spPr>
            <a:xfrm rot="10800000">
              <a:off x="1774179" y="4732345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554217" y="2924850"/>
              <a:ext cx="2448272" cy="1368152"/>
            </a:xfrm>
            <a:prstGeom prst="rect">
              <a:avLst/>
            </a:prstGeom>
            <a:ln w="76200"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extBox 22"/>
            <p:cNvSpPr txBox="1"/>
            <p:nvPr/>
          </p:nvSpPr>
          <p:spPr>
            <a:xfrm rot="10800000">
              <a:off x="2535633" y="3068397"/>
              <a:ext cx="738664" cy="1157368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b="1" dirty="0"/>
                <a:t>Structured </a:t>
              </a:r>
              <a:r>
                <a:rPr lang="en-US" b="1" dirty="0" smtClean="0"/>
                <a:t/>
              </a:r>
              <a:br>
                <a:rPr lang="en-US" b="1" dirty="0" smtClean="0"/>
              </a:br>
              <a:r>
                <a:rPr lang="en-US" b="1" dirty="0" smtClean="0"/>
                <a:t>discussion</a:t>
              </a:r>
              <a:endParaRPr lang="en-US" b="1" dirty="0"/>
            </a:p>
          </p:txBody>
        </p:sp>
        <p:sp>
          <p:nvSpPr>
            <p:cNvPr id="30" name="TextBox 29"/>
            <p:cNvSpPr txBox="1"/>
            <p:nvPr/>
          </p:nvSpPr>
          <p:spPr>
            <a:xfrm rot="10800000">
              <a:off x="4360675" y="3273866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2558980" y="1480822"/>
              <a:ext cx="2448272" cy="1368152"/>
            </a:xfrm>
            <a:prstGeom prst="rect">
              <a:avLst/>
            </a:prstGeom>
            <a:ln w="76200">
              <a:solidFill>
                <a:schemeClr val="accent4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/>
            <p:cNvSpPr txBox="1"/>
            <p:nvPr/>
          </p:nvSpPr>
          <p:spPr>
            <a:xfrm rot="10800000">
              <a:off x="2540396" y="1590411"/>
              <a:ext cx="738664" cy="1218027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pPr algn="ctr"/>
              <a:r>
                <a:rPr lang="en-US" b="1" dirty="0" err="1" smtClean="0"/>
                <a:t>Demonstra</a:t>
              </a:r>
              <a:r>
                <a:rPr lang="en-US" b="1" dirty="0" smtClean="0"/>
                <a:t>-</a:t>
              </a:r>
            </a:p>
            <a:p>
              <a:pPr algn="ctr"/>
              <a:r>
                <a:rPr lang="en-US" b="1" dirty="0" err="1" smtClean="0"/>
                <a:t>tion</a:t>
              </a:r>
              <a:endParaRPr lang="en-US" b="1" dirty="0"/>
            </a:p>
          </p:txBody>
        </p:sp>
        <p:sp>
          <p:nvSpPr>
            <p:cNvPr id="31" name="TextBox 30"/>
            <p:cNvSpPr txBox="1"/>
            <p:nvPr/>
          </p:nvSpPr>
          <p:spPr>
            <a:xfrm rot="10800000">
              <a:off x="4365437" y="1829836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2564211" y="36770"/>
              <a:ext cx="2448272" cy="1368152"/>
            </a:xfrm>
            <a:prstGeom prst="rect">
              <a:avLst/>
            </a:prstGeom>
            <a:ln w="76200">
              <a:solidFill>
                <a:schemeClr val="accent3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 rot="10800000">
              <a:off x="2545627" y="168742"/>
              <a:ext cx="738664" cy="1104213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pPr algn="ctr"/>
              <a:r>
                <a:rPr lang="en-US" b="1" dirty="0" smtClean="0"/>
                <a:t>Problems, </a:t>
              </a:r>
            </a:p>
            <a:p>
              <a:pPr algn="ctr"/>
              <a:r>
                <a:rPr lang="en-US" b="1" dirty="0" smtClean="0"/>
                <a:t>Questions</a:t>
              </a:r>
              <a:endParaRPr lang="en-US" b="1" dirty="0"/>
            </a:p>
          </p:txBody>
        </p:sp>
        <p:sp>
          <p:nvSpPr>
            <p:cNvPr id="32" name="TextBox 31"/>
            <p:cNvSpPr txBox="1"/>
            <p:nvPr/>
          </p:nvSpPr>
          <p:spPr>
            <a:xfrm rot="10800000">
              <a:off x="4298660" y="374928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5086682" y="37794"/>
              <a:ext cx="2448272" cy="1368152"/>
            </a:xfrm>
            <a:prstGeom prst="rect">
              <a:avLst/>
            </a:prstGeom>
            <a:ln w="7620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extBox 25"/>
            <p:cNvSpPr txBox="1"/>
            <p:nvPr/>
          </p:nvSpPr>
          <p:spPr>
            <a:xfrm rot="10800000">
              <a:off x="5086682" y="250201"/>
              <a:ext cx="738664" cy="948786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b="1" dirty="0"/>
                <a:t>Practice </a:t>
              </a:r>
              <a:endParaRPr lang="en-US" b="1" dirty="0" smtClean="0"/>
            </a:p>
            <a:p>
              <a:r>
                <a:rPr lang="en-US" b="1" dirty="0" smtClean="0"/>
                <a:t>exercises</a:t>
              </a:r>
              <a:endParaRPr lang="en-US" b="1" dirty="0"/>
            </a:p>
          </p:txBody>
        </p:sp>
        <p:sp>
          <p:nvSpPr>
            <p:cNvPr id="33" name="TextBox 32"/>
            <p:cNvSpPr txBox="1"/>
            <p:nvPr/>
          </p:nvSpPr>
          <p:spPr>
            <a:xfrm rot="10800000">
              <a:off x="6821131" y="392042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079480" y="1482008"/>
              <a:ext cx="2448272" cy="1368152"/>
            </a:xfrm>
            <a:prstGeom prst="rect">
              <a:avLst/>
            </a:prstGeom>
            <a:ln w="76200">
              <a:solidFill>
                <a:srgbClr val="FFFF0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extBox 24"/>
            <p:cNvSpPr txBox="1"/>
            <p:nvPr/>
          </p:nvSpPr>
          <p:spPr>
            <a:xfrm rot="10800000">
              <a:off x="5079480" y="1752668"/>
              <a:ext cx="461665" cy="826829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b="1" dirty="0"/>
                <a:t>Tutorial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 rot="10800000">
              <a:off x="6813929" y="1854032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079480" y="2924901"/>
              <a:ext cx="2448272" cy="1368152"/>
            </a:xfrm>
            <a:prstGeom prst="rect">
              <a:avLst/>
            </a:prstGeom>
            <a:ln w="76200"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3"/>
            <p:cNvSpPr txBox="1"/>
            <p:nvPr/>
          </p:nvSpPr>
          <p:spPr>
            <a:xfrm rot="10800000">
              <a:off x="5111884" y="3301973"/>
              <a:ext cx="461665" cy="65659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b="1" dirty="0"/>
                <a:t>Game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 rot="10800000">
              <a:off x="6844348" y="3273917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085582" y="4366169"/>
              <a:ext cx="2448272" cy="1368152"/>
            </a:xfrm>
            <a:prstGeom prst="rect">
              <a:avLst/>
            </a:prstGeom>
            <a:ln w="76200">
              <a:solidFill>
                <a:srgbClr val="7030A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TextBox 27"/>
            <p:cNvSpPr txBox="1"/>
            <p:nvPr/>
          </p:nvSpPr>
          <p:spPr>
            <a:xfrm rot="10800000">
              <a:off x="5116000" y="4665652"/>
              <a:ext cx="461665" cy="769185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b="1" dirty="0" smtClean="0"/>
                <a:t>Project</a:t>
              </a:r>
              <a:endParaRPr lang="en-US" b="1" dirty="0"/>
            </a:p>
          </p:txBody>
        </p:sp>
        <p:sp>
          <p:nvSpPr>
            <p:cNvPr id="36" name="TextBox 35"/>
            <p:cNvSpPr txBox="1"/>
            <p:nvPr/>
          </p:nvSpPr>
          <p:spPr>
            <a:xfrm rot="10800000">
              <a:off x="6850450" y="4675385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2562202" y="4368847"/>
              <a:ext cx="2448272" cy="1368152"/>
            </a:xfrm>
            <a:prstGeom prst="rect">
              <a:avLst/>
            </a:prstGeom>
            <a:ln w="76200">
              <a:solidFill>
                <a:schemeClr val="accent6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 26"/>
            <p:cNvSpPr txBox="1"/>
            <p:nvPr/>
          </p:nvSpPr>
          <p:spPr>
            <a:xfrm rot="10800000">
              <a:off x="2543617" y="4532725"/>
              <a:ext cx="738664" cy="1068562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pPr algn="ctr"/>
              <a:r>
                <a:rPr lang="en-US" b="1" dirty="0" smtClean="0"/>
                <a:t>Open</a:t>
              </a:r>
            </a:p>
            <a:p>
              <a:pPr algn="ctr"/>
              <a:r>
                <a:rPr lang="en-US" b="1" dirty="0" smtClean="0"/>
                <a:t>discussion</a:t>
              </a:r>
              <a:endParaRPr lang="en-US" b="1" dirty="0"/>
            </a:p>
          </p:txBody>
        </p:sp>
        <p:sp>
          <p:nvSpPr>
            <p:cNvPr id="37" name="TextBox 36"/>
            <p:cNvSpPr txBox="1"/>
            <p:nvPr/>
          </p:nvSpPr>
          <p:spPr>
            <a:xfrm rot="10800000">
              <a:off x="4368660" y="4706226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4" name="Rectangle 3"/>
            <p:cNvSpPr/>
            <p:nvPr/>
          </p:nvSpPr>
          <p:spPr>
            <a:xfrm>
              <a:off x="35496" y="39861"/>
              <a:ext cx="2448272" cy="1368152"/>
            </a:xfrm>
            <a:prstGeom prst="rect">
              <a:avLst/>
            </a:prstGeom>
            <a:ln w="76200"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 rot="10800000">
              <a:off x="20547" y="77606"/>
              <a:ext cx="461665" cy="1292662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b="1" dirty="0"/>
                <a:t>Actual work 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 rot="10800000">
              <a:off x="1769945" y="394109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3" name="Rectangle 2"/>
            <p:cNvSpPr/>
            <p:nvPr/>
          </p:nvSpPr>
          <p:spPr>
            <a:xfrm>
              <a:off x="33999" y="1484820"/>
              <a:ext cx="2448272" cy="1368152"/>
            </a:xfrm>
            <a:prstGeom prst="rect">
              <a:avLst/>
            </a:prstGeom>
            <a:ln w="76200">
              <a:solidFill>
                <a:schemeClr val="tx2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Box 20"/>
            <p:cNvSpPr txBox="1"/>
            <p:nvPr/>
          </p:nvSpPr>
          <p:spPr>
            <a:xfrm rot="10800000">
              <a:off x="19051" y="1586204"/>
              <a:ext cx="461665" cy="1165384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b="1" dirty="0"/>
                <a:t>Case study 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 rot="10800000">
              <a:off x="1768449" y="1833834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6" name="Rectangle 5"/>
            <p:cNvSpPr/>
            <p:nvPr/>
          </p:nvSpPr>
          <p:spPr>
            <a:xfrm>
              <a:off x="29238" y="2927374"/>
              <a:ext cx="2448272" cy="1368152"/>
            </a:xfrm>
            <a:prstGeom prst="rect">
              <a:avLst/>
            </a:prstGeom>
            <a:ln w="76200">
              <a:solidFill>
                <a:schemeClr val="accent2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/>
            <p:cNvSpPr txBox="1"/>
            <p:nvPr/>
          </p:nvSpPr>
          <p:spPr>
            <a:xfrm rot="10800000">
              <a:off x="29238" y="3051777"/>
              <a:ext cx="461665" cy="1119345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b="1" dirty="0"/>
                <a:t>Simulation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 rot="10800000">
              <a:off x="1763688" y="3297681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 rot="10800000">
              <a:off x="2150733" y="4618065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</a:t>
              </a:r>
              <a:r>
                <a:rPr lang="en-US" sz="1200" dirty="0"/>
                <a:t>Assessment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 rot="10800000">
              <a:off x="4690901" y="3181099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</a:t>
              </a:r>
              <a:r>
                <a:rPr lang="en-US" sz="1200" dirty="0"/>
                <a:t>Assessment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 rot="10800000">
              <a:off x="4695663" y="1737069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</a:t>
              </a:r>
              <a:r>
                <a:rPr lang="en-US" sz="1200" dirty="0"/>
                <a:t>Assessment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 rot="10800000">
              <a:off x="4675214" y="260648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</a:t>
              </a:r>
              <a:r>
                <a:rPr lang="en-US" sz="1200" dirty="0"/>
                <a:t>Assessment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 rot="10800000">
              <a:off x="7197685" y="277762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</a:t>
              </a:r>
              <a:r>
                <a:rPr lang="en-US" sz="1200" dirty="0"/>
                <a:t>Assessment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 rot="10800000">
              <a:off x="7190483" y="1739752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</a:t>
              </a:r>
              <a:r>
                <a:rPr lang="en-US" sz="1200" dirty="0"/>
                <a:t>Assessment</a:t>
              </a:r>
            </a:p>
          </p:txBody>
        </p:sp>
        <p:sp>
          <p:nvSpPr>
            <p:cNvPr id="59" name="TextBox 58"/>
            <p:cNvSpPr txBox="1"/>
            <p:nvPr/>
          </p:nvSpPr>
          <p:spPr>
            <a:xfrm rot="10800000">
              <a:off x="7220902" y="3159637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</a:t>
              </a:r>
              <a:r>
                <a:rPr lang="en-US" sz="1200" dirty="0"/>
                <a:t>Assessment</a:t>
              </a:r>
            </a:p>
          </p:txBody>
        </p:sp>
        <p:sp>
          <p:nvSpPr>
            <p:cNvPr id="60" name="TextBox 59"/>
            <p:cNvSpPr txBox="1"/>
            <p:nvPr/>
          </p:nvSpPr>
          <p:spPr>
            <a:xfrm rot="10800000">
              <a:off x="7227004" y="4561105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</a:t>
              </a:r>
              <a:r>
                <a:rPr lang="en-US" sz="1200" dirty="0"/>
                <a:t>Assessment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 rot="10800000">
              <a:off x="4698886" y="4613459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</a:t>
              </a:r>
              <a:r>
                <a:rPr lang="en-US" sz="1200" dirty="0"/>
                <a:t>Assessment</a:t>
              </a:r>
            </a:p>
          </p:txBody>
        </p:sp>
        <p:sp>
          <p:nvSpPr>
            <p:cNvPr id="62" name="TextBox 61"/>
            <p:cNvSpPr txBox="1"/>
            <p:nvPr/>
          </p:nvSpPr>
          <p:spPr>
            <a:xfrm rot="10800000">
              <a:off x="2146499" y="292980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 smtClean="0">
                  <a:sym typeface="Wingdings 2"/>
                </a:rPr>
                <a:t> </a:t>
              </a:r>
              <a:r>
                <a:rPr lang="en-US" sz="1200" dirty="0" smtClean="0"/>
                <a:t>Assessment</a:t>
              </a:r>
              <a:endParaRPr lang="en-US" sz="1200" dirty="0"/>
            </a:p>
          </p:txBody>
        </p:sp>
        <p:sp>
          <p:nvSpPr>
            <p:cNvPr id="63" name="TextBox 62"/>
            <p:cNvSpPr txBox="1"/>
            <p:nvPr/>
          </p:nvSpPr>
          <p:spPr>
            <a:xfrm rot="10800000">
              <a:off x="2145003" y="1719554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</a:t>
              </a:r>
              <a:r>
                <a:rPr lang="en-US" sz="1200" dirty="0"/>
                <a:t>Assessment</a:t>
              </a:r>
            </a:p>
          </p:txBody>
        </p:sp>
        <p:sp>
          <p:nvSpPr>
            <p:cNvPr id="64" name="TextBox 63"/>
            <p:cNvSpPr txBox="1"/>
            <p:nvPr/>
          </p:nvSpPr>
          <p:spPr>
            <a:xfrm rot="10800000">
              <a:off x="2140242" y="3183401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</a:t>
              </a:r>
              <a:r>
                <a:rPr lang="en-US" sz="1200" dirty="0"/>
                <a:t>Assessment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843383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28898" y="394187"/>
            <a:ext cx="7583462" cy="5699109"/>
            <a:chOff x="12874" y="33192"/>
            <a:chExt cx="7583462" cy="5699109"/>
          </a:xfrm>
        </p:grpSpPr>
        <p:sp>
          <p:nvSpPr>
            <p:cNvPr id="5" name="Rectangle 4"/>
            <p:cNvSpPr/>
            <p:nvPr/>
          </p:nvSpPr>
          <p:spPr>
            <a:xfrm>
              <a:off x="38304" y="4364149"/>
              <a:ext cx="2448272" cy="1368152"/>
            </a:xfrm>
            <a:prstGeom prst="rect">
              <a:avLst/>
            </a:prstGeom>
            <a:ln w="762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TextBox 16"/>
            <p:cNvSpPr txBox="1"/>
            <p:nvPr/>
          </p:nvSpPr>
          <p:spPr>
            <a:xfrm rot="10800000">
              <a:off x="38304" y="4657930"/>
              <a:ext cx="461665" cy="799899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b="1" dirty="0" smtClean="0"/>
                <a:t>Lecture</a:t>
              </a:r>
              <a:endParaRPr lang="en-US" b="1" dirty="0"/>
            </a:p>
          </p:txBody>
        </p:sp>
        <p:sp>
          <p:nvSpPr>
            <p:cNvPr id="3" name="Rectangle 2"/>
            <p:cNvSpPr/>
            <p:nvPr/>
          </p:nvSpPr>
          <p:spPr>
            <a:xfrm>
              <a:off x="31459" y="1475294"/>
              <a:ext cx="2448272" cy="1368152"/>
            </a:xfrm>
            <a:prstGeom prst="rect">
              <a:avLst/>
            </a:prstGeom>
            <a:ln w="762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Box 20"/>
            <p:cNvSpPr txBox="1"/>
            <p:nvPr/>
          </p:nvSpPr>
          <p:spPr>
            <a:xfrm rot="10800000">
              <a:off x="12874" y="1758140"/>
              <a:ext cx="738664" cy="802464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b="1" dirty="0" smtClean="0"/>
                <a:t>Media/</a:t>
              </a:r>
            </a:p>
            <a:p>
              <a:r>
                <a:rPr lang="en-US" b="1" dirty="0" smtClean="0"/>
                <a:t>Video</a:t>
              </a:r>
              <a:endParaRPr lang="en-US" b="1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33239" y="2920303"/>
              <a:ext cx="2448272" cy="1368152"/>
            </a:xfrm>
            <a:prstGeom prst="rect">
              <a:avLst/>
            </a:prstGeom>
            <a:ln w="762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/>
            <p:cNvSpPr txBox="1"/>
            <p:nvPr/>
          </p:nvSpPr>
          <p:spPr>
            <a:xfrm rot="10800000">
              <a:off x="33239" y="3174391"/>
              <a:ext cx="461665" cy="859979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b="1" dirty="0" smtClean="0"/>
                <a:t>Reading</a:t>
              </a:r>
              <a:endParaRPr lang="en-US" b="1" dirty="0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088244" y="4363769"/>
              <a:ext cx="2448272" cy="1368152"/>
            </a:xfrm>
            <a:prstGeom prst="rect">
              <a:avLst/>
            </a:prstGeom>
            <a:ln w="762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TextBox 45"/>
            <p:cNvSpPr txBox="1"/>
            <p:nvPr/>
          </p:nvSpPr>
          <p:spPr>
            <a:xfrm rot="10800000">
              <a:off x="5088244" y="4657550"/>
              <a:ext cx="461665" cy="799899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b="1" dirty="0" smtClean="0"/>
                <a:t>Lecture</a:t>
              </a:r>
              <a:endParaRPr lang="en-US" b="1" dirty="0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5076636" y="1474914"/>
              <a:ext cx="2448272" cy="1368152"/>
            </a:xfrm>
            <a:prstGeom prst="rect">
              <a:avLst/>
            </a:prstGeom>
            <a:ln w="762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TextBox 53"/>
            <p:cNvSpPr txBox="1"/>
            <p:nvPr/>
          </p:nvSpPr>
          <p:spPr>
            <a:xfrm rot="10800000">
              <a:off x="5058051" y="1757760"/>
              <a:ext cx="738664" cy="802464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b="1" dirty="0" smtClean="0"/>
                <a:t>Media/</a:t>
              </a:r>
            </a:p>
            <a:p>
              <a:r>
                <a:rPr lang="en-US" b="1" dirty="0" smtClean="0"/>
                <a:t>Video</a:t>
              </a:r>
              <a:endParaRPr lang="en-US" b="1" dirty="0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5083179" y="2919923"/>
              <a:ext cx="2448272" cy="1368152"/>
            </a:xfrm>
            <a:prstGeom prst="rect">
              <a:avLst/>
            </a:prstGeom>
            <a:ln w="762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TextBox 57"/>
            <p:cNvSpPr txBox="1"/>
            <p:nvPr/>
          </p:nvSpPr>
          <p:spPr>
            <a:xfrm rot="10800000">
              <a:off x="5083179" y="3174011"/>
              <a:ext cx="461665" cy="859979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b="1" dirty="0" smtClean="0"/>
                <a:t>Reading</a:t>
              </a:r>
              <a:endParaRPr lang="en-US" b="1" dirty="0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2555499" y="2917286"/>
              <a:ext cx="2448272" cy="1368152"/>
            </a:xfrm>
            <a:prstGeom prst="rect">
              <a:avLst/>
            </a:prstGeom>
            <a:ln w="762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TextBox 61"/>
            <p:cNvSpPr txBox="1"/>
            <p:nvPr/>
          </p:nvSpPr>
          <p:spPr>
            <a:xfrm rot="10800000">
              <a:off x="2555499" y="3155378"/>
              <a:ext cx="461665" cy="911275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b="1" dirty="0" smtClean="0"/>
                <a:t>Roleplay</a:t>
              </a:r>
              <a:endParaRPr lang="en-US" b="1" dirty="0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2559294" y="33194"/>
              <a:ext cx="2448272" cy="1368152"/>
            </a:xfrm>
            <a:prstGeom prst="rect">
              <a:avLst/>
            </a:prstGeom>
            <a:ln w="76200">
              <a:solidFill>
                <a:schemeClr val="tx2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TextBox 65"/>
            <p:cNvSpPr txBox="1"/>
            <p:nvPr/>
          </p:nvSpPr>
          <p:spPr>
            <a:xfrm rot="10800000">
              <a:off x="2544346" y="134578"/>
              <a:ext cx="461665" cy="1165384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b="1" dirty="0"/>
                <a:t>Case study </a:t>
              </a: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2554533" y="1475748"/>
              <a:ext cx="2448272" cy="1368152"/>
            </a:xfrm>
            <a:prstGeom prst="rect">
              <a:avLst/>
            </a:prstGeom>
            <a:ln w="76200">
              <a:solidFill>
                <a:schemeClr val="accent2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TextBox 69"/>
            <p:cNvSpPr txBox="1"/>
            <p:nvPr/>
          </p:nvSpPr>
          <p:spPr>
            <a:xfrm rot="10800000">
              <a:off x="2554533" y="1600151"/>
              <a:ext cx="461665" cy="1119345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b="1" dirty="0"/>
                <a:t>Simulation</a:t>
              </a: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2562652" y="4361420"/>
              <a:ext cx="2448272" cy="1368152"/>
            </a:xfrm>
            <a:prstGeom prst="rect">
              <a:avLst/>
            </a:prstGeom>
            <a:ln w="76200"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TextBox 73"/>
            <p:cNvSpPr txBox="1"/>
            <p:nvPr/>
          </p:nvSpPr>
          <p:spPr>
            <a:xfrm rot="10800000">
              <a:off x="2682567" y="4478071"/>
              <a:ext cx="461665" cy="1211165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b="1" dirty="0" smtClean="0"/>
                <a:t>Test or Quiz</a:t>
              </a:r>
              <a:endParaRPr lang="en-US" b="1" dirty="0"/>
            </a:p>
          </p:txBody>
        </p:sp>
        <p:sp>
          <p:nvSpPr>
            <p:cNvPr id="77" name="Rectangle 76"/>
            <p:cNvSpPr/>
            <p:nvPr/>
          </p:nvSpPr>
          <p:spPr>
            <a:xfrm>
              <a:off x="35496" y="33407"/>
              <a:ext cx="2448272" cy="1368152"/>
            </a:xfrm>
            <a:prstGeom prst="rect">
              <a:avLst/>
            </a:prstGeom>
            <a:ln w="76200">
              <a:solidFill>
                <a:schemeClr val="accent4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TextBox 77"/>
            <p:cNvSpPr txBox="1"/>
            <p:nvPr/>
          </p:nvSpPr>
          <p:spPr>
            <a:xfrm rot="10800000">
              <a:off x="16912" y="142996"/>
              <a:ext cx="738664" cy="1218027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pPr algn="ctr"/>
              <a:r>
                <a:rPr lang="en-US" b="1" dirty="0" err="1" smtClean="0"/>
                <a:t>Demonstra</a:t>
              </a:r>
              <a:r>
                <a:rPr lang="en-US" b="1" dirty="0" smtClean="0"/>
                <a:t>-</a:t>
              </a:r>
            </a:p>
            <a:p>
              <a:pPr algn="ctr"/>
              <a:r>
                <a:rPr lang="en-US" b="1" dirty="0" err="1" smtClean="0"/>
                <a:t>tion</a:t>
              </a:r>
              <a:endParaRPr lang="en-US" b="1" dirty="0"/>
            </a:p>
          </p:txBody>
        </p:sp>
        <p:sp>
          <p:nvSpPr>
            <p:cNvPr id="81" name="Rectangle 80"/>
            <p:cNvSpPr/>
            <p:nvPr/>
          </p:nvSpPr>
          <p:spPr>
            <a:xfrm>
              <a:off x="5080700" y="33192"/>
              <a:ext cx="2448272" cy="1368152"/>
            </a:xfrm>
            <a:prstGeom prst="rect">
              <a:avLst/>
            </a:prstGeom>
            <a:ln w="76200">
              <a:solidFill>
                <a:schemeClr val="accent6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TextBox 81"/>
            <p:cNvSpPr txBox="1"/>
            <p:nvPr/>
          </p:nvSpPr>
          <p:spPr>
            <a:xfrm rot="10800000">
              <a:off x="5062115" y="197070"/>
              <a:ext cx="738664" cy="1068562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pPr algn="ctr"/>
              <a:r>
                <a:rPr lang="en-US" b="1" dirty="0" smtClean="0"/>
                <a:t>Open</a:t>
              </a:r>
            </a:p>
            <a:p>
              <a:pPr algn="ctr"/>
              <a:r>
                <a:rPr lang="en-US" b="1" dirty="0" smtClean="0"/>
                <a:t>discussion</a:t>
              </a:r>
              <a:endParaRPr lang="en-US" b="1" dirty="0"/>
            </a:p>
          </p:txBody>
        </p:sp>
        <p:sp>
          <p:nvSpPr>
            <p:cNvPr id="50" name="TextBox 49"/>
            <p:cNvSpPr txBox="1"/>
            <p:nvPr/>
          </p:nvSpPr>
          <p:spPr>
            <a:xfrm rot="10800000">
              <a:off x="1774179" y="4732345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 rot="10800000">
              <a:off x="4360675" y="3273866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84" name="TextBox 83"/>
            <p:cNvSpPr txBox="1"/>
            <p:nvPr/>
          </p:nvSpPr>
          <p:spPr>
            <a:xfrm rot="10800000">
              <a:off x="4365437" y="1829836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85" name="TextBox 84"/>
            <p:cNvSpPr txBox="1"/>
            <p:nvPr/>
          </p:nvSpPr>
          <p:spPr>
            <a:xfrm rot="10800000">
              <a:off x="4298660" y="374928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86" name="TextBox 85"/>
            <p:cNvSpPr txBox="1"/>
            <p:nvPr/>
          </p:nvSpPr>
          <p:spPr>
            <a:xfrm rot="10800000">
              <a:off x="6821131" y="392042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87" name="TextBox 86"/>
            <p:cNvSpPr txBox="1"/>
            <p:nvPr/>
          </p:nvSpPr>
          <p:spPr>
            <a:xfrm rot="10800000">
              <a:off x="6813929" y="1854032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88" name="TextBox 87"/>
            <p:cNvSpPr txBox="1"/>
            <p:nvPr/>
          </p:nvSpPr>
          <p:spPr>
            <a:xfrm rot="10800000">
              <a:off x="6844348" y="3273917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89" name="TextBox 88"/>
            <p:cNvSpPr txBox="1"/>
            <p:nvPr/>
          </p:nvSpPr>
          <p:spPr>
            <a:xfrm rot="10800000">
              <a:off x="6850450" y="4675385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90" name="TextBox 89"/>
            <p:cNvSpPr txBox="1"/>
            <p:nvPr/>
          </p:nvSpPr>
          <p:spPr>
            <a:xfrm rot="10800000">
              <a:off x="4368660" y="4706226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91" name="TextBox 90"/>
            <p:cNvSpPr txBox="1"/>
            <p:nvPr/>
          </p:nvSpPr>
          <p:spPr>
            <a:xfrm rot="10800000">
              <a:off x="1769945" y="394109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92" name="TextBox 91"/>
            <p:cNvSpPr txBox="1"/>
            <p:nvPr/>
          </p:nvSpPr>
          <p:spPr>
            <a:xfrm rot="10800000">
              <a:off x="1768449" y="1833834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93" name="TextBox 92"/>
            <p:cNvSpPr txBox="1"/>
            <p:nvPr/>
          </p:nvSpPr>
          <p:spPr>
            <a:xfrm rot="10800000">
              <a:off x="1763688" y="3297681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94" name="TextBox 93"/>
            <p:cNvSpPr txBox="1"/>
            <p:nvPr/>
          </p:nvSpPr>
          <p:spPr>
            <a:xfrm rot="10800000">
              <a:off x="2150733" y="4618065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</a:t>
              </a:r>
              <a:r>
                <a:rPr lang="en-US" sz="1200" dirty="0"/>
                <a:t>Assessment</a:t>
              </a:r>
            </a:p>
          </p:txBody>
        </p:sp>
        <p:sp>
          <p:nvSpPr>
            <p:cNvPr id="95" name="TextBox 94"/>
            <p:cNvSpPr txBox="1"/>
            <p:nvPr/>
          </p:nvSpPr>
          <p:spPr>
            <a:xfrm rot="10800000">
              <a:off x="4690901" y="3181099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</a:t>
              </a:r>
              <a:r>
                <a:rPr lang="en-US" sz="1200" dirty="0"/>
                <a:t>Assessment</a:t>
              </a:r>
            </a:p>
          </p:txBody>
        </p:sp>
        <p:sp>
          <p:nvSpPr>
            <p:cNvPr id="96" name="TextBox 95"/>
            <p:cNvSpPr txBox="1"/>
            <p:nvPr/>
          </p:nvSpPr>
          <p:spPr>
            <a:xfrm rot="10800000">
              <a:off x="4695663" y="1737069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</a:t>
              </a:r>
              <a:r>
                <a:rPr lang="en-US" sz="1200" dirty="0"/>
                <a:t>Assessment</a:t>
              </a:r>
            </a:p>
          </p:txBody>
        </p:sp>
        <p:sp>
          <p:nvSpPr>
            <p:cNvPr id="97" name="TextBox 96"/>
            <p:cNvSpPr txBox="1"/>
            <p:nvPr/>
          </p:nvSpPr>
          <p:spPr>
            <a:xfrm rot="10800000">
              <a:off x="4675214" y="260648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</a:t>
              </a:r>
              <a:r>
                <a:rPr lang="en-US" sz="1200" dirty="0"/>
                <a:t>Assessment</a:t>
              </a:r>
            </a:p>
          </p:txBody>
        </p:sp>
        <p:sp>
          <p:nvSpPr>
            <p:cNvPr id="98" name="TextBox 97"/>
            <p:cNvSpPr txBox="1"/>
            <p:nvPr/>
          </p:nvSpPr>
          <p:spPr>
            <a:xfrm rot="10800000">
              <a:off x="7197685" y="277762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</a:t>
              </a:r>
              <a:r>
                <a:rPr lang="en-US" sz="1200" dirty="0"/>
                <a:t>Assessment</a:t>
              </a:r>
            </a:p>
          </p:txBody>
        </p:sp>
        <p:sp>
          <p:nvSpPr>
            <p:cNvPr id="99" name="TextBox 98"/>
            <p:cNvSpPr txBox="1"/>
            <p:nvPr/>
          </p:nvSpPr>
          <p:spPr>
            <a:xfrm rot="10800000">
              <a:off x="7190483" y="1739752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</a:t>
              </a:r>
              <a:r>
                <a:rPr lang="en-US" sz="1200" dirty="0"/>
                <a:t>Assessment</a:t>
              </a:r>
            </a:p>
          </p:txBody>
        </p:sp>
        <p:sp>
          <p:nvSpPr>
            <p:cNvPr id="100" name="TextBox 99"/>
            <p:cNvSpPr txBox="1"/>
            <p:nvPr/>
          </p:nvSpPr>
          <p:spPr>
            <a:xfrm rot="10800000">
              <a:off x="7220902" y="3159637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</a:t>
              </a:r>
              <a:r>
                <a:rPr lang="en-US" sz="1200" dirty="0"/>
                <a:t>Assessment</a:t>
              </a:r>
            </a:p>
          </p:txBody>
        </p:sp>
        <p:sp>
          <p:nvSpPr>
            <p:cNvPr id="101" name="TextBox 100"/>
            <p:cNvSpPr txBox="1"/>
            <p:nvPr/>
          </p:nvSpPr>
          <p:spPr>
            <a:xfrm rot="10800000">
              <a:off x="7227004" y="4561105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</a:t>
              </a:r>
              <a:r>
                <a:rPr lang="en-US" sz="1200" dirty="0"/>
                <a:t>Assessment</a:t>
              </a:r>
            </a:p>
          </p:txBody>
        </p:sp>
        <p:sp>
          <p:nvSpPr>
            <p:cNvPr id="102" name="TextBox 101"/>
            <p:cNvSpPr txBox="1"/>
            <p:nvPr/>
          </p:nvSpPr>
          <p:spPr>
            <a:xfrm rot="10800000">
              <a:off x="4698886" y="4598230"/>
              <a:ext cx="369332" cy="1006238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 smtClean="0">
                  <a:sym typeface="Wingdings 2"/>
                </a:rPr>
                <a:t> </a:t>
              </a:r>
              <a:r>
                <a:rPr lang="en-US" sz="1200" dirty="0"/>
                <a:t>Assessment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 rot="10800000">
              <a:off x="2146499" y="292980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 smtClean="0">
                  <a:sym typeface="Wingdings 2"/>
                </a:rPr>
                <a:t> </a:t>
              </a:r>
              <a:r>
                <a:rPr lang="en-US" sz="1200" dirty="0" smtClean="0"/>
                <a:t>Assessment</a:t>
              </a:r>
              <a:endParaRPr lang="en-US" sz="1200" dirty="0"/>
            </a:p>
          </p:txBody>
        </p:sp>
        <p:sp>
          <p:nvSpPr>
            <p:cNvPr id="104" name="TextBox 103"/>
            <p:cNvSpPr txBox="1"/>
            <p:nvPr/>
          </p:nvSpPr>
          <p:spPr>
            <a:xfrm rot="10800000">
              <a:off x="2145003" y="1719554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</a:t>
              </a:r>
              <a:r>
                <a:rPr lang="en-US" sz="1200" dirty="0"/>
                <a:t>Assessment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 rot="10800000">
              <a:off x="2140242" y="3183401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</a:t>
              </a:r>
              <a:r>
                <a:rPr lang="en-US" sz="1200" dirty="0"/>
                <a:t>Assessment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576573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28898" y="394187"/>
            <a:ext cx="7583462" cy="5699109"/>
            <a:chOff x="12874" y="33192"/>
            <a:chExt cx="7583462" cy="5699109"/>
          </a:xfrm>
        </p:grpSpPr>
        <p:sp>
          <p:nvSpPr>
            <p:cNvPr id="5" name="Rectangle 4"/>
            <p:cNvSpPr/>
            <p:nvPr/>
          </p:nvSpPr>
          <p:spPr>
            <a:xfrm>
              <a:off x="38304" y="4364149"/>
              <a:ext cx="2448272" cy="1368152"/>
            </a:xfrm>
            <a:prstGeom prst="rect">
              <a:avLst/>
            </a:prstGeom>
            <a:ln w="762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TextBox 16"/>
            <p:cNvSpPr txBox="1"/>
            <p:nvPr/>
          </p:nvSpPr>
          <p:spPr>
            <a:xfrm rot="10800000">
              <a:off x="38304" y="4657930"/>
              <a:ext cx="461665" cy="799899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b="1" dirty="0" smtClean="0"/>
                <a:t>Lecture</a:t>
              </a:r>
              <a:endParaRPr lang="en-US" b="1" dirty="0"/>
            </a:p>
          </p:txBody>
        </p:sp>
        <p:sp>
          <p:nvSpPr>
            <p:cNvPr id="3" name="Rectangle 2"/>
            <p:cNvSpPr/>
            <p:nvPr/>
          </p:nvSpPr>
          <p:spPr>
            <a:xfrm>
              <a:off x="31459" y="1475294"/>
              <a:ext cx="2448272" cy="1368152"/>
            </a:xfrm>
            <a:prstGeom prst="rect">
              <a:avLst/>
            </a:prstGeom>
            <a:ln w="762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Box 20"/>
            <p:cNvSpPr txBox="1"/>
            <p:nvPr/>
          </p:nvSpPr>
          <p:spPr>
            <a:xfrm rot="10800000">
              <a:off x="12874" y="1758140"/>
              <a:ext cx="738664" cy="802464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b="1" dirty="0" smtClean="0"/>
                <a:t>Media/</a:t>
              </a:r>
            </a:p>
            <a:p>
              <a:r>
                <a:rPr lang="en-US" b="1" dirty="0" smtClean="0"/>
                <a:t>Video</a:t>
              </a:r>
              <a:endParaRPr lang="en-US" b="1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33239" y="2920303"/>
              <a:ext cx="2448272" cy="1368152"/>
            </a:xfrm>
            <a:prstGeom prst="rect">
              <a:avLst/>
            </a:prstGeom>
            <a:ln w="762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/>
            <p:cNvSpPr txBox="1"/>
            <p:nvPr/>
          </p:nvSpPr>
          <p:spPr>
            <a:xfrm rot="10800000">
              <a:off x="33239" y="3174391"/>
              <a:ext cx="461665" cy="859979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b="1" dirty="0" smtClean="0"/>
                <a:t>Reading</a:t>
              </a:r>
              <a:endParaRPr lang="en-US" b="1" dirty="0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088244" y="4363769"/>
              <a:ext cx="2448272" cy="1368152"/>
            </a:xfrm>
            <a:prstGeom prst="rect">
              <a:avLst/>
            </a:prstGeom>
            <a:ln w="762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TextBox 45"/>
            <p:cNvSpPr txBox="1"/>
            <p:nvPr/>
          </p:nvSpPr>
          <p:spPr>
            <a:xfrm rot="10800000">
              <a:off x="5088244" y="4657550"/>
              <a:ext cx="461665" cy="799899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b="1" dirty="0" smtClean="0"/>
                <a:t>Lecture</a:t>
              </a:r>
              <a:endParaRPr lang="en-US" b="1" dirty="0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5076636" y="1474914"/>
              <a:ext cx="2448272" cy="1368152"/>
            </a:xfrm>
            <a:prstGeom prst="rect">
              <a:avLst/>
            </a:prstGeom>
            <a:ln w="762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TextBox 53"/>
            <p:cNvSpPr txBox="1"/>
            <p:nvPr/>
          </p:nvSpPr>
          <p:spPr>
            <a:xfrm rot="10800000">
              <a:off x="5058051" y="1757760"/>
              <a:ext cx="738664" cy="802464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b="1" dirty="0" smtClean="0"/>
                <a:t>Media/</a:t>
              </a:r>
            </a:p>
            <a:p>
              <a:r>
                <a:rPr lang="en-US" b="1" dirty="0" smtClean="0"/>
                <a:t>Video</a:t>
              </a:r>
              <a:endParaRPr lang="en-US" b="1" dirty="0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5083179" y="2919923"/>
              <a:ext cx="2448272" cy="1368152"/>
            </a:xfrm>
            <a:prstGeom prst="rect">
              <a:avLst/>
            </a:prstGeom>
            <a:ln w="762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TextBox 57"/>
            <p:cNvSpPr txBox="1"/>
            <p:nvPr/>
          </p:nvSpPr>
          <p:spPr>
            <a:xfrm rot="10800000">
              <a:off x="5083179" y="3174011"/>
              <a:ext cx="461665" cy="859979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b="1" dirty="0" smtClean="0"/>
                <a:t>Reading</a:t>
              </a:r>
              <a:endParaRPr lang="en-US" b="1" dirty="0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2555499" y="2917286"/>
              <a:ext cx="2448272" cy="1368152"/>
            </a:xfrm>
            <a:prstGeom prst="rect">
              <a:avLst/>
            </a:prstGeom>
            <a:ln w="762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TextBox 61"/>
            <p:cNvSpPr txBox="1"/>
            <p:nvPr/>
          </p:nvSpPr>
          <p:spPr>
            <a:xfrm rot="10800000">
              <a:off x="2555499" y="3155378"/>
              <a:ext cx="461665" cy="911275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b="1" dirty="0" smtClean="0"/>
                <a:t>Roleplay</a:t>
              </a:r>
              <a:endParaRPr lang="en-US" b="1" dirty="0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2559294" y="33194"/>
              <a:ext cx="2448272" cy="1368152"/>
            </a:xfrm>
            <a:prstGeom prst="rect">
              <a:avLst/>
            </a:prstGeom>
            <a:ln w="76200">
              <a:solidFill>
                <a:schemeClr val="tx2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TextBox 65"/>
            <p:cNvSpPr txBox="1"/>
            <p:nvPr/>
          </p:nvSpPr>
          <p:spPr>
            <a:xfrm rot="10800000">
              <a:off x="2544346" y="134578"/>
              <a:ext cx="461665" cy="1165384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b="1" dirty="0"/>
                <a:t>Case study </a:t>
              </a: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2554533" y="1475748"/>
              <a:ext cx="2448272" cy="1368152"/>
            </a:xfrm>
            <a:prstGeom prst="rect">
              <a:avLst/>
            </a:prstGeom>
            <a:ln w="76200">
              <a:solidFill>
                <a:schemeClr val="accent2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TextBox 69"/>
            <p:cNvSpPr txBox="1"/>
            <p:nvPr/>
          </p:nvSpPr>
          <p:spPr>
            <a:xfrm rot="10800000">
              <a:off x="2554533" y="1600151"/>
              <a:ext cx="461665" cy="1119345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b="1" dirty="0"/>
                <a:t>Simulation</a:t>
              </a: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2562652" y="4361420"/>
              <a:ext cx="2448272" cy="1368152"/>
            </a:xfrm>
            <a:prstGeom prst="rect">
              <a:avLst/>
            </a:prstGeom>
            <a:ln w="76200"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TextBox 73"/>
            <p:cNvSpPr txBox="1"/>
            <p:nvPr/>
          </p:nvSpPr>
          <p:spPr>
            <a:xfrm rot="10800000">
              <a:off x="2544068" y="4504967"/>
              <a:ext cx="738664" cy="1157368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b="1" dirty="0"/>
                <a:t>Structured </a:t>
              </a:r>
              <a:r>
                <a:rPr lang="en-US" b="1" dirty="0" smtClean="0"/>
                <a:t/>
              </a:r>
              <a:br>
                <a:rPr lang="en-US" b="1" dirty="0" smtClean="0"/>
              </a:br>
              <a:r>
                <a:rPr lang="en-US" b="1" dirty="0" smtClean="0"/>
                <a:t>discussion</a:t>
              </a:r>
              <a:endParaRPr lang="en-US" b="1" dirty="0"/>
            </a:p>
          </p:txBody>
        </p:sp>
        <p:sp>
          <p:nvSpPr>
            <p:cNvPr id="77" name="Rectangle 76"/>
            <p:cNvSpPr/>
            <p:nvPr/>
          </p:nvSpPr>
          <p:spPr>
            <a:xfrm>
              <a:off x="35496" y="33407"/>
              <a:ext cx="2448272" cy="1368152"/>
            </a:xfrm>
            <a:prstGeom prst="rect">
              <a:avLst/>
            </a:prstGeom>
            <a:ln w="76200">
              <a:solidFill>
                <a:schemeClr val="accent4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TextBox 77"/>
            <p:cNvSpPr txBox="1"/>
            <p:nvPr/>
          </p:nvSpPr>
          <p:spPr>
            <a:xfrm rot="10800000">
              <a:off x="16912" y="142996"/>
              <a:ext cx="738664" cy="1218027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pPr algn="ctr"/>
              <a:r>
                <a:rPr lang="en-US" b="1" dirty="0" err="1" smtClean="0"/>
                <a:t>Demonstra</a:t>
              </a:r>
              <a:r>
                <a:rPr lang="en-US" b="1" dirty="0" smtClean="0"/>
                <a:t>-</a:t>
              </a:r>
            </a:p>
            <a:p>
              <a:pPr algn="ctr"/>
              <a:r>
                <a:rPr lang="en-US" b="1" dirty="0" err="1" smtClean="0"/>
                <a:t>tion</a:t>
              </a:r>
              <a:endParaRPr lang="en-US" b="1" dirty="0"/>
            </a:p>
          </p:txBody>
        </p:sp>
        <p:sp>
          <p:nvSpPr>
            <p:cNvPr id="81" name="Rectangle 80"/>
            <p:cNvSpPr/>
            <p:nvPr/>
          </p:nvSpPr>
          <p:spPr>
            <a:xfrm>
              <a:off x="5080700" y="33192"/>
              <a:ext cx="2448272" cy="1368152"/>
            </a:xfrm>
            <a:prstGeom prst="rect">
              <a:avLst/>
            </a:prstGeom>
            <a:ln w="76200">
              <a:solidFill>
                <a:schemeClr val="accent6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TextBox 81"/>
            <p:cNvSpPr txBox="1"/>
            <p:nvPr/>
          </p:nvSpPr>
          <p:spPr>
            <a:xfrm rot="10800000">
              <a:off x="5062115" y="197070"/>
              <a:ext cx="738664" cy="1068562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pPr algn="ctr"/>
              <a:r>
                <a:rPr lang="en-US" b="1" dirty="0" smtClean="0"/>
                <a:t>Open</a:t>
              </a:r>
            </a:p>
            <a:p>
              <a:pPr algn="ctr"/>
              <a:r>
                <a:rPr lang="en-US" b="1" dirty="0" smtClean="0"/>
                <a:t>discussion</a:t>
              </a:r>
              <a:endParaRPr lang="en-US" b="1" dirty="0"/>
            </a:p>
          </p:txBody>
        </p:sp>
        <p:sp>
          <p:nvSpPr>
            <p:cNvPr id="50" name="TextBox 49"/>
            <p:cNvSpPr txBox="1"/>
            <p:nvPr/>
          </p:nvSpPr>
          <p:spPr>
            <a:xfrm rot="10800000">
              <a:off x="1774179" y="4732345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 rot="10800000">
              <a:off x="4360675" y="3273866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84" name="TextBox 83"/>
            <p:cNvSpPr txBox="1"/>
            <p:nvPr/>
          </p:nvSpPr>
          <p:spPr>
            <a:xfrm rot="10800000">
              <a:off x="4365437" y="1829836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85" name="TextBox 84"/>
            <p:cNvSpPr txBox="1"/>
            <p:nvPr/>
          </p:nvSpPr>
          <p:spPr>
            <a:xfrm rot="10800000">
              <a:off x="4298660" y="374928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86" name="TextBox 85"/>
            <p:cNvSpPr txBox="1"/>
            <p:nvPr/>
          </p:nvSpPr>
          <p:spPr>
            <a:xfrm rot="10800000">
              <a:off x="6821131" y="392042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87" name="TextBox 86"/>
            <p:cNvSpPr txBox="1"/>
            <p:nvPr/>
          </p:nvSpPr>
          <p:spPr>
            <a:xfrm rot="10800000">
              <a:off x="6813929" y="1854032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88" name="TextBox 87"/>
            <p:cNvSpPr txBox="1"/>
            <p:nvPr/>
          </p:nvSpPr>
          <p:spPr>
            <a:xfrm rot="10800000">
              <a:off x="6844348" y="3273917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89" name="TextBox 88"/>
            <p:cNvSpPr txBox="1"/>
            <p:nvPr/>
          </p:nvSpPr>
          <p:spPr>
            <a:xfrm rot="10800000">
              <a:off x="6850450" y="4675385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90" name="TextBox 89"/>
            <p:cNvSpPr txBox="1"/>
            <p:nvPr/>
          </p:nvSpPr>
          <p:spPr>
            <a:xfrm rot="10800000">
              <a:off x="4368660" y="4706226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91" name="TextBox 90"/>
            <p:cNvSpPr txBox="1"/>
            <p:nvPr/>
          </p:nvSpPr>
          <p:spPr>
            <a:xfrm rot="10800000">
              <a:off x="1769945" y="394109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92" name="TextBox 91"/>
            <p:cNvSpPr txBox="1"/>
            <p:nvPr/>
          </p:nvSpPr>
          <p:spPr>
            <a:xfrm rot="10800000">
              <a:off x="1768449" y="1833834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93" name="TextBox 92"/>
            <p:cNvSpPr txBox="1"/>
            <p:nvPr/>
          </p:nvSpPr>
          <p:spPr>
            <a:xfrm rot="10800000">
              <a:off x="1763688" y="3297681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94" name="TextBox 93"/>
            <p:cNvSpPr txBox="1"/>
            <p:nvPr/>
          </p:nvSpPr>
          <p:spPr>
            <a:xfrm rot="10800000">
              <a:off x="2150733" y="4618065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</a:t>
              </a:r>
              <a:r>
                <a:rPr lang="en-US" sz="1200" dirty="0"/>
                <a:t>Assessment</a:t>
              </a:r>
            </a:p>
          </p:txBody>
        </p:sp>
        <p:sp>
          <p:nvSpPr>
            <p:cNvPr id="95" name="TextBox 94"/>
            <p:cNvSpPr txBox="1"/>
            <p:nvPr/>
          </p:nvSpPr>
          <p:spPr>
            <a:xfrm rot="10800000">
              <a:off x="4690901" y="3181099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</a:t>
              </a:r>
              <a:r>
                <a:rPr lang="en-US" sz="1200" dirty="0"/>
                <a:t>Assessment</a:t>
              </a:r>
            </a:p>
          </p:txBody>
        </p:sp>
        <p:sp>
          <p:nvSpPr>
            <p:cNvPr id="96" name="TextBox 95"/>
            <p:cNvSpPr txBox="1"/>
            <p:nvPr/>
          </p:nvSpPr>
          <p:spPr>
            <a:xfrm rot="10800000">
              <a:off x="4695663" y="1737069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</a:t>
              </a:r>
              <a:r>
                <a:rPr lang="en-US" sz="1200" dirty="0"/>
                <a:t>Assessment</a:t>
              </a:r>
            </a:p>
          </p:txBody>
        </p:sp>
        <p:sp>
          <p:nvSpPr>
            <p:cNvPr id="97" name="TextBox 96"/>
            <p:cNvSpPr txBox="1"/>
            <p:nvPr/>
          </p:nvSpPr>
          <p:spPr>
            <a:xfrm rot="10800000">
              <a:off x="4675214" y="260648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</a:t>
              </a:r>
              <a:r>
                <a:rPr lang="en-US" sz="1200" dirty="0"/>
                <a:t>Assessment</a:t>
              </a:r>
            </a:p>
          </p:txBody>
        </p:sp>
        <p:sp>
          <p:nvSpPr>
            <p:cNvPr id="98" name="TextBox 97"/>
            <p:cNvSpPr txBox="1"/>
            <p:nvPr/>
          </p:nvSpPr>
          <p:spPr>
            <a:xfrm rot="10800000">
              <a:off x="7197685" y="277762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</a:t>
              </a:r>
              <a:r>
                <a:rPr lang="en-US" sz="1200" dirty="0"/>
                <a:t>Assessment</a:t>
              </a:r>
            </a:p>
          </p:txBody>
        </p:sp>
        <p:sp>
          <p:nvSpPr>
            <p:cNvPr id="99" name="TextBox 98"/>
            <p:cNvSpPr txBox="1"/>
            <p:nvPr/>
          </p:nvSpPr>
          <p:spPr>
            <a:xfrm rot="10800000">
              <a:off x="7190483" y="1739752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</a:t>
              </a:r>
              <a:r>
                <a:rPr lang="en-US" sz="1200" dirty="0"/>
                <a:t>Assessment</a:t>
              </a:r>
            </a:p>
          </p:txBody>
        </p:sp>
        <p:sp>
          <p:nvSpPr>
            <p:cNvPr id="100" name="TextBox 99"/>
            <p:cNvSpPr txBox="1"/>
            <p:nvPr/>
          </p:nvSpPr>
          <p:spPr>
            <a:xfrm rot="10800000">
              <a:off x="7220902" y="3159637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</a:t>
              </a:r>
              <a:r>
                <a:rPr lang="en-US" sz="1200" dirty="0"/>
                <a:t>Assessment</a:t>
              </a:r>
            </a:p>
          </p:txBody>
        </p:sp>
        <p:sp>
          <p:nvSpPr>
            <p:cNvPr id="101" name="TextBox 100"/>
            <p:cNvSpPr txBox="1"/>
            <p:nvPr/>
          </p:nvSpPr>
          <p:spPr>
            <a:xfrm rot="10800000">
              <a:off x="7227004" y="4561105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</a:t>
              </a:r>
              <a:r>
                <a:rPr lang="en-US" sz="1200" dirty="0"/>
                <a:t>Assessment</a:t>
              </a:r>
            </a:p>
          </p:txBody>
        </p:sp>
        <p:sp>
          <p:nvSpPr>
            <p:cNvPr id="102" name="TextBox 101"/>
            <p:cNvSpPr txBox="1"/>
            <p:nvPr/>
          </p:nvSpPr>
          <p:spPr>
            <a:xfrm rot="10800000">
              <a:off x="4698886" y="4613459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</a:t>
              </a:r>
              <a:r>
                <a:rPr lang="en-US" sz="1200" dirty="0"/>
                <a:t>Assessment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 rot="10800000">
              <a:off x="2146499" y="292980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 smtClean="0">
                  <a:sym typeface="Wingdings 2"/>
                </a:rPr>
                <a:t> </a:t>
              </a:r>
              <a:r>
                <a:rPr lang="en-US" sz="1200" dirty="0" smtClean="0"/>
                <a:t>Assessment</a:t>
              </a:r>
              <a:endParaRPr lang="en-US" sz="1200" dirty="0"/>
            </a:p>
          </p:txBody>
        </p:sp>
        <p:sp>
          <p:nvSpPr>
            <p:cNvPr id="104" name="TextBox 103"/>
            <p:cNvSpPr txBox="1"/>
            <p:nvPr/>
          </p:nvSpPr>
          <p:spPr>
            <a:xfrm rot="10800000">
              <a:off x="2145003" y="1719554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</a:t>
              </a:r>
              <a:r>
                <a:rPr lang="en-US" sz="1200" dirty="0"/>
                <a:t>Assessment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 rot="10800000">
              <a:off x="2140242" y="3183401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</a:t>
              </a:r>
              <a:r>
                <a:rPr lang="en-US" sz="1200" dirty="0"/>
                <a:t>Assessment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791259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4427984" cy="6858000"/>
          </a:xfrm>
          <a:prstGeom prst="rect">
            <a:avLst/>
          </a:prstGeom>
          <a:solidFill>
            <a:srgbClr val="B7A3A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752528" y="8271"/>
            <a:ext cx="4427984" cy="6858000"/>
          </a:xfrm>
          <a:prstGeom prst="rect">
            <a:avLst/>
          </a:prstGeom>
          <a:solidFill>
            <a:srgbClr val="B7A3A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 rot="16200000">
            <a:off x="-2115451" y="3059668"/>
            <a:ext cx="5040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Informal, On-the-job, In-the-field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 rot="16200000">
            <a:off x="2601580" y="3067939"/>
            <a:ext cx="5040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Informal, On-the-job, In-the-field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99592" y="3528772"/>
            <a:ext cx="3240360" cy="316835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899592" y="170677"/>
            <a:ext cx="3240360" cy="31683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652120" y="3546735"/>
            <a:ext cx="3240360" cy="31683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652120" y="188640"/>
            <a:ext cx="3240360" cy="316835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475656" y="5229200"/>
            <a:ext cx="2448272" cy="136815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441366" y="330324"/>
            <a:ext cx="2448272" cy="136815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475656" y="3717032"/>
            <a:ext cx="2448272" cy="1368152"/>
            <a:chOff x="251520" y="3532952"/>
            <a:chExt cx="2448272" cy="1368152"/>
          </a:xfrm>
        </p:grpSpPr>
        <p:sp>
          <p:nvSpPr>
            <p:cNvPr id="15" name="Rectangle 14"/>
            <p:cNvSpPr/>
            <p:nvPr/>
          </p:nvSpPr>
          <p:spPr>
            <a:xfrm>
              <a:off x="251520" y="3532952"/>
              <a:ext cx="2448272" cy="1368152"/>
            </a:xfrm>
            <a:prstGeom prst="rect">
              <a:avLst/>
            </a:prstGeom>
            <a:ln w="76200">
              <a:solidFill>
                <a:schemeClr val="accent2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 rot="10800000">
              <a:off x="251520" y="3657355"/>
              <a:ext cx="461665" cy="1119345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b="1" dirty="0"/>
                <a:t>Simulation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 rot="10800000">
              <a:off x="2067110" y="3805893"/>
              <a:ext cx="430887" cy="864852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600" dirty="0"/>
                <a:t>Grouping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64466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16024" y="99392"/>
            <a:ext cx="4427984" cy="6758608"/>
            <a:chOff x="0" y="0"/>
            <a:chExt cx="4427984" cy="6858000"/>
          </a:xfrm>
        </p:grpSpPr>
        <p:sp>
          <p:nvSpPr>
            <p:cNvPr id="4" name="Rectangle 3"/>
            <p:cNvSpPr/>
            <p:nvPr/>
          </p:nvSpPr>
          <p:spPr>
            <a:xfrm>
              <a:off x="0" y="0"/>
              <a:ext cx="4427984" cy="6858000"/>
            </a:xfrm>
            <a:prstGeom prst="rect">
              <a:avLst/>
            </a:prstGeom>
            <a:solidFill>
              <a:srgbClr val="C4B79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TextBox 5"/>
            <p:cNvSpPr txBox="1"/>
            <p:nvPr/>
          </p:nvSpPr>
          <p:spPr>
            <a:xfrm rot="16200000">
              <a:off x="-1467380" y="2843644"/>
              <a:ext cx="3888432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Face-to-face, Classroom</a:t>
              </a:r>
            </a:p>
            <a:p>
              <a:endParaRPr 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4716016" y="99392"/>
            <a:ext cx="4427984" cy="6758608"/>
            <a:chOff x="4752528" y="8271"/>
            <a:chExt cx="4427984" cy="6858000"/>
          </a:xfrm>
        </p:grpSpPr>
        <p:sp>
          <p:nvSpPr>
            <p:cNvPr id="5" name="Rectangle 4"/>
            <p:cNvSpPr/>
            <p:nvPr/>
          </p:nvSpPr>
          <p:spPr>
            <a:xfrm>
              <a:off x="4752528" y="8271"/>
              <a:ext cx="4427984" cy="6858000"/>
            </a:xfrm>
            <a:prstGeom prst="rect">
              <a:avLst/>
            </a:prstGeom>
            <a:solidFill>
              <a:srgbClr val="C4B79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 rot="16200000">
              <a:off x="3232316" y="2843645"/>
              <a:ext cx="3888432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Face-to-face, Classroom</a:t>
              </a:r>
            </a:p>
            <a:p>
              <a:endParaRPr lang="en-US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60300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16024" y="99392"/>
            <a:ext cx="4427984" cy="6758608"/>
            <a:chOff x="0" y="0"/>
            <a:chExt cx="4427984" cy="6858000"/>
          </a:xfrm>
        </p:grpSpPr>
        <p:sp>
          <p:nvSpPr>
            <p:cNvPr id="4" name="Rectangle 3"/>
            <p:cNvSpPr/>
            <p:nvPr/>
          </p:nvSpPr>
          <p:spPr>
            <a:xfrm>
              <a:off x="0" y="0"/>
              <a:ext cx="4427984" cy="6858000"/>
            </a:xfrm>
            <a:prstGeom prst="rect">
              <a:avLst/>
            </a:prstGeom>
            <a:solidFill>
              <a:srgbClr val="97B7B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TextBox 5"/>
            <p:cNvSpPr txBox="1"/>
            <p:nvPr/>
          </p:nvSpPr>
          <p:spPr>
            <a:xfrm rot="16200000">
              <a:off x="-1467380" y="3059668"/>
              <a:ext cx="3888432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Online Learning</a:t>
              </a:r>
              <a:endPara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4716016" y="99392"/>
            <a:ext cx="4427984" cy="6758608"/>
            <a:chOff x="4752528" y="8271"/>
            <a:chExt cx="4427984" cy="6858000"/>
          </a:xfrm>
        </p:grpSpPr>
        <p:sp>
          <p:nvSpPr>
            <p:cNvPr id="5" name="Rectangle 4"/>
            <p:cNvSpPr/>
            <p:nvPr/>
          </p:nvSpPr>
          <p:spPr>
            <a:xfrm>
              <a:off x="4752528" y="8271"/>
              <a:ext cx="4427984" cy="6858000"/>
            </a:xfrm>
            <a:prstGeom prst="rect">
              <a:avLst/>
            </a:prstGeom>
            <a:solidFill>
              <a:srgbClr val="97B7B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 rot="16200000">
              <a:off x="3232316" y="3059668"/>
              <a:ext cx="3888432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Online Learning</a:t>
              </a:r>
              <a:endPara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en-US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02168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16024" y="99392"/>
            <a:ext cx="4427984" cy="6758608"/>
            <a:chOff x="0" y="0"/>
            <a:chExt cx="4427984" cy="6858000"/>
          </a:xfrm>
        </p:grpSpPr>
        <p:sp>
          <p:nvSpPr>
            <p:cNvPr id="4" name="Rectangle 3"/>
            <p:cNvSpPr/>
            <p:nvPr/>
          </p:nvSpPr>
          <p:spPr>
            <a:xfrm>
              <a:off x="0" y="0"/>
              <a:ext cx="4427984" cy="6858000"/>
            </a:xfrm>
            <a:prstGeom prst="rect">
              <a:avLst/>
            </a:prstGeom>
            <a:solidFill>
              <a:srgbClr val="97B7B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TextBox 5"/>
            <p:cNvSpPr txBox="1"/>
            <p:nvPr/>
          </p:nvSpPr>
          <p:spPr>
            <a:xfrm rot="16200000">
              <a:off x="-1467380" y="3059668"/>
              <a:ext cx="3888432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Online Learning</a:t>
              </a:r>
              <a:endPara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4716016" y="116632"/>
            <a:ext cx="4427984" cy="6758608"/>
            <a:chOff x="4752528" y="8271"/>
            <a:chExt cx="4427984" cy="6858000"/>
          </a:xfrm>
        </p:grpSpPr>
        <p:sp>
          <p:nvSpPr>
            <p:cNvPr id="5" name="Rectangle 4"/>
            <p:cNvSpPr/>
            <p:nvPr/>
          </p:nvSpPr>
          <p:spPr>
            <a:xfrm>
              <a:off x="4752528" y="8271"/>
              <a:ext cx="4427984" cy="6858000"/>
            </a:xfrm>
            <a:prstGeom prst="rect">
              <a:avLst/>
            </a:prstGeom>
            <a:solidFill>
              <a:srgbClr val="97B7B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 rot="16200000">
              <a:off x="3232316" y="3059668"/>
              <a:ext cx="3888432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Online Learning</a:t>
              </a:r>
              <a:endPara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en-US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89865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16024" y="99392"/>
            <a:ext cx="4427984" cy="6758608"/>
            <a:chOff x="0" y="0"/>
            <a:chExt cx="4427984" cy="6858000"/>
          </a:xfrm>
        </p:grpSpPr>
        <p:sp>
          <p:nvSpPr>
            <p:cNvPr id="4" name="Rectangle 3"/>
            <p:cNvSpPr/>
            <p:nvPr/>
          </p:nvSpPr>
          <p:spPr>
            <a:xfrm>
              <a:off x="0" y="0"/>
              <a:ext cx="4427984" cy="6858000"/>
            </a:xfrm>
            <a:prstGeom prst="rect">
              <a:avLst/>
            </a:prstGeom>
            <a:solidFill>
              <a:srgbClr val="B7A3A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TextBox 5"/>
            <p:cNvSpPr txBox="1"/>
            <p:nvPr/>
          </p:nvSpPr>
          <p:spPr>
            <a:xfrm rot="16200000">
              <a:off x="-2115451" y="3059668"/>
              <a:ext cx="5040560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Informal, On-the-job, In-the-field</a:t>
              </a:r>
              <a:endPara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4716016" y="99392"/>
            <a:ext cx="4427984" cy="6758608"/>
            <a:chOff x="4752528" y="8271"/>
            <a:chExt cx="4427984" cy="6858000"/>
          </a:xfrm>
        </p:grpSpPr>
        <p:sp>
          <p:nvSpPr>
            <p:cNvPr id="5" name="Rectangle 4"/>
            <p:cNvSpPr/>
            <p:nvPr/>
          </p:nvSpPr>
          <p:spPr>
            <a:xfrm>
              <a:off x="4752528" y="8271"/>
              <a:ext cx="4427984" cy="6858000"/>
            </a:xfrm>
            <a:prstGeom prst="rect">
              <a:avLst/>
            </a:prstGeom>
            <a:solidFill>
              <a:srgbClr val="B7A3A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 rot="16200000">
              <a:off x="2601580" y="3067939"/>
              <a:ext cx="5040560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Informal, On-the-job, In-the-field</a:t>
              </a:r>
              <a:endPara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en-US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327200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16024" y="99392"/>
            <a:ext cx="4427984" cy="6758608"/>
            <a:chOff x="0" y="0"/>
            <a:chExt cx="4427984" cy="6858000"/>
          </a:xfrm>
        </p:grpSpPr>
        <p:sp>
          <p:nvSpPr>
            <p:cNvPr id="4" name="Rectangle 3"/>
            <p:cNvSpPr/>
            <p:nvPr/>
          </p:nvSpPr>
          <p:spPr>
            <a:xfrm>
              <a:off x="0" y="0"/>
              <a:ext cx="4427984" cy="6858000"/>
            </a:xfrm>
            <a:prstGeom prst="rect">
              <a:avLst/>
            </a:prstGeom>
            <a:solidFill>
              <a:srgbClr val="B7A3A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TextBox 5"/>
            <p:cNvSpPr txBox="1"/>
            <p:nvPr/>
          </p:nvSpPr>
          <p:spPr>
            <a:xfrm rot="16200000">
              <a:off x="-2115451" y="3059668"/>
              <a:ext cx="5040560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Informal, On-the-job, In-the-field</a:t>
              </a:r>
              <a:endPara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4716016" y="99392"/>
            <a:ext cx="4427984" cy="6758608"/>
            <a:chOff x="4752528" y="8271"/>
            <a:chExt cx="4427984" cy="6858000"/>
          </a:xfrm>
        </p:grpSpPr>
        <p:sp>
          <p:nvSpPr>
            <p:cNvPr id="5" name="Rectangle 4"/>
            <p:cNvSpPr/>
            <p:nvPr/>
          </p:nvSpPr>
          <p:spPr>
            <a:xfrm>
              <a:off x="4752528" y="8271"/>
              <a:ext cx="4427984" cy="6858000"/>
            </a:xfrm>
            <a:prstGeom prst="rect">
              <a:avLst/>
            </a:prstGeom>
            <a:solidFill>
              <a:srgbClr val="B7A3A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 rot="16200000">
              <a:off x="2601580" y="3067939"/>
              <a:ext cx="5040560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Informal, On-the-job, In-the-field</a:t>
              </a:r>
              <a:endPara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en-US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470609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68158" y="256914"/>
            <a:ext cx="6492074" cy="6358401"/>
            <a:chOff x="327" y="256914"/>
            <a:chExt cx="6492074" cy="6358401"/>
          </a:xfrm>
        </p:grpSpPr>
        <p:grpSp>
          <p:nvGrpSpPr>
            <p:cNvPr id="4" name="Group 3"/>
            <p:cNvGrpSpPr/>
            <p:nvPr/>
          </p:nvGrpSpPr>
          <p:grpSpPr>
            <a:xfrm>
              <a:off x="3252041" y="256914"/>
              <a:ext cx="3240360" cy="3168352"/>
              <a:chOff x="5652120" y="188640"/>
              <a:chExt cx="3240360" cy="3168352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5652120" y="188640"/>
                <a:ext cx="3240360" cy="3168352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" name="TextBox 2"/>
              <p:cNvSpPr txBox="1"/>
              <p:nvPr/>
            </p:nvSpPr>
            <p:spPr>
              <a:xfrm rot="10800000">
                <a:off x="5652120" y="1200863"/>
                <a:ext cx="461665" cy="1143903"/>
              </a:xfrm>
              <a:prstGeom prst="rect">
                <a:avLst/>
              </a:prstGeom>
              <a:noFill/>
            </p:spPr>
            <p:txBody>
              <a:bodyPr vert="eaVert" wrap="none" rtlCol="0">
                <a:spAutoFit/>
              </a:bodyPr>
              <a:lstStyle/>
              <a:p>
                <a:r>
                  <a:rPr lang="en-US" b="1" dirty="0"/>
                  <a:t>Discussion </a:t>
                </a:r>
              </a:p>
            </p:txBody>
          </p:sp>
        </p:grpSp>
        <p:grpSp>
          <p:nvGrpSpPr>
            <p:cNvPr id="5" name="Group 4"/>
            <p:cNvGrpSpPr/>
            <p:nvPr/>
          </p:nvGrpSpPr>
          <p:grpSpPr>
            <a:xfrm>
              <a:off x="3252040" y="3446963"/>
              <a:ext cx="3240361" cy="3168352"/>
              <a:chOff x="5652119" y="3546735"/>
              <a:chExt cx="3240361" cy="3168352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5652120" y="3546735"/>
                <a:ext cx="3240360" cy="3168352"/>
              </a:xfrm>
              <a:prstGeom prst="rect">
                <a:avLst/>
              </a:prstGeom>
              <a:solidFill>
                <a:srgbClr val="FFFF6D"/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 rot="10800000">
                <a:off x="5652119" y="4520072"/>
                <a:ext cx="461665" cy="1172757"/>
              </a:xfrm>
              <a:prstGeom prst="rect">
                <a:avLst/>
              </a:prstGeom>
              <a:noFill/>
            </p:spPr>
            <p:txBody>
              <a:bodyPr vert="eaVert" wrap="none" rtlCol="0">
                <a:spAutoFit/>
              </a:bodyPr>
              <a:lstStyle/>
              <a:p>
                <a:r>
                  <a:rPr lang="en-US" b="1" dirty="0"/>
                  <a:t>Case-based</a:t>
                </a:r>
              </a:p>
            </p:txBody>
          </p:sp>
        </p:grpSp>
        <p:grpSp>
          <p:nvGrpSpPr>
            <p:cNvPr id="13" name="Group 12"/>
            <p:cNvGrpSpPr/>
            <p:nvPr/>
          </p:nvGrpSpPr>
          <p:grpSpPr>
            <a:xfrm>
              <a:off x="327" y="3446963"/>
              <a:ext cx="3240360" cy="3168352"/>
              <a:chOff x="899592" y="3522275"/>
              <a:chExt cx="3240360" cy="3168352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899592" y="3522275"/>
                <a:ext cx="3240360" cy="3168352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 rot="10800000">
                <a:off x="899592" y="4427321"/>
                <a:ext cx="461665" cy="1407180"/>
              </a:xfrm>
              <a:prstGeom prst="rect">
                <a:avLst/>
              </a:prstGeom>
              <a:noFill/>
            </p:spPr>
            <p:txBody>
              <a:bodyPr vert="eaVert" wrap="none" rtlCol="0">
                <a:spAutoFit/>
              </a:bodyPr>
              <a:lstStyle/>
              <a:p>
                <a:r>
                  <a:rPr lang="en-US" b="1" dirty="0"/>
                  <a:t>Project-based</a:t>
                </a:r>
              </a:p>
            </p:txBody>
          </p:sp>
        </p:grpSp>
        <p:grpSp>
          <p:nvGrpSpPr>
            <p:cNvPr id="7" name="Group 6"/>
            <p:cNvGrpSpPr/>
            <p:nvPr/>
          </p:nvGrpSpPr>
          <p:grpSpPr>
            <a:xfrm>
              <a:off x="327" y="260648"/>
              <a:ext cx="3240360" cy="3168352"/>
              <a:chOff x="899592" y="170677"/>
              <a:chExt cx="3240360" cy="3168352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899592" y="170677"/>
                <a:ext cx="3240360" cy="3168352"/>
              </a:xfrm>
              <a:prstGeom prst="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 rot="10800000">
                <a:off x="899592" y="646472"/>
                <a:ext cx="461665" cy="2216761"/>
              </a:xfrm>
              <a:prstGeom prst="rect">
                <a:avLst/>
              </a:prstGeom>
              <a:noFill/>
            </p:spPr>
            <p:txBody>
              <a:bodyPr vert="eaVert" wrap="none" rtlCol="0">
                <a:spAutoFit/>
              </a:bodyPr>
              <a:lstStyle/>
              <a:p>
                <a:r>
                  <a:rPr lang="en-US" b="1" dirty="0"/>
                  <a:t>Lectures and Readings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196922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68158" y="256914"/>
            <a:ext cx="6492074" cy="6358401"/>
            <a:chOff x="327" y="256914"/>
            <a:chExt cx="6492074" cy="6358401"/>
          </a:xfrm>
        </p:grpSpPr>
        <p:grpSp>
          <p:nvGrpSpPr>
            <p:cNvPr id="4" name="Group 3"/>
            <p:cNvGrpSpPr/>
            <p:nvPr/>
          </p:nvGrpSpPr>
          <p:grpSpPr>
            <a:xfrm>
              <a:off x="3252041" y="256914"/>
              <a:ext cx="3240360" cy="3168352"/>
              <a:chOff x="5652120" y="188640"/>
              <a:chExt cx="3240360" cy="3168352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5652120" y="188640"/>
                <a:ext cx="3240360" cy="3168352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" name="TextBox 2"/>
              <p:cNvSpPr txBox="1"/>
              <p:nvPr/>
            </p:nvSpPr>
            <p:spPr>
              <a:xfrm rot="10800000">
                <a:off x="5652120" y="1200863"/>
                <a:ext cx="461665" cy="1143903"/>
              </a:xfrm>
              <a:prstGeom prst="rect">
                <a:avLst/>
              </a:prstGeom>
              <a:noFill/>
            </p:spPr>
            <p:txBody>
              <a:bodyPr vert="eaVert" wrap="none" rtlCol="0">
                <a:spAutoFit/>
              </a:bodyPr>
              <a:lstStyle/>
              <a:p>
                <a:r>
                  <a:rPr lang="en-US" b="1" dirty="0"/>
                  <a:t>Discussion </a:t>
                </a:r>
              </a:p>
            </p:txBody>
          </p:sp>
        </p:grpSp>
        <p:grpSp>
          <p:nvGrpSpPr>
            <p:cNvPr id="5" name="Group 4"/>
            <p:cNvGrpSpPr/>
            <p:nvPr/>
          </p:nvGrpSpPr>
          <p:grpSpPr>
            <a:xfrm>
              <a:off x="3252040" y="3446963"/>
              <a:ext cx="3240361" cy="3168352"/>
              <a:chOff x="5652119" y="3546735"/>
              <a:chExt cx="3240361" cy="3168352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5652120" y="3546735"/>
                <a:ext cx="3240360" cy="3168352"/>
              </a:xfrm>
              <a:prstGeom prst="rect">
                <a:avLst/>
              </a:prstGeom>
              <a:solidFill>
                <a:srgbClr val="FFFF6D"/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 rot="10800000">
                <a:off x="5652119" y="4520072"/>
                <a:ext cx="461665" cy="1172757"/>
              </a:xfrm>
              <a:prstGeom prst="rect">
                <a:avLst/>
              </a:prstGeom>
              <a:noFill/>
            </p:spPr>
            <p:txBody>
              <a:bodyPr vert="eaVert" wrap="none" rtlCol="0">
                <a:spAutoFit/>
              </a:bodyPr>
              <a:lstStyle/>
              <a:p>
                <a:r>
                  <a:rPr lang="en-US" b="1" dirty="0"/>
                  <a:t>Case-based</a:t>
                </a:r>
              </a:p>
            </p:txBody>
          </p:sp>
        </p:grpSp>
        <p:grpSp>
          <p:nvGrpSpPr>
            <p:cNvPr id="13" name="Group 12"/>
            <p:cNvGrpSpPr/>
            <p:nvPr/>
          </p:nvGrpSpPr>
          <p:grpSpPr>
            <a:xfrm>
              <a:off x="327" y="3446963"/>
              <a:ext cx="3240360" cy="3168352"/>
              <a:chOff x="899592" y="3522275"/>
              <a:chExt cx="3240360" cy="3168352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899592" y="3522275"/>
                <a:ext cx="3240360" cy="3168352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 rot="10800000">
                <a:off x="899592" y="4427321"/>
                <a:ext cx="461665" cy="1407180"/>
              </a:xfrm>
              <a:prstGeom prst="rect">
                <a:avLst/>
              </a:prstGeom>
              <a:noFill/>
            </p:spPr>
            <p:txBody>
              <a:bodyPr vert="eaVert" wrap="none" rtlCol="0">
                <a:spAutoFit/>
              </a:bodyPr>
              <a:lstStyle/>
              <a:p>
                <a:r>
                  <a:rPr lang="en-US" b="1" dirty="0"/>
                  <a:t>Project-based</a:t>
                </a:r>
              </a:p>
            </p:txBody>
          </p:sp>
        </p:grpSp>
        <p:grpSp>
          <p:nvGrpSpPr>
            <p:cNvPr id="7" name="Group 6"/>
            <p:cNvGrpSpPr/>
            <p:nvPr/>
          </p:nvGrpSpPr>
          <p:grpSpPr>
            <a:xfrm>
              <a:off x="327" y="260648"/>
              <a:ext cx="3240360" cy="3168352"/>
              <a:chOff x="899592" y="170677"/>
              <a:chExt cx="3240360" cy="3168352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899592" y="170677"/>
                <a:ext cx="3240360" cy="3168352"/>
              </a:xfrm>
              <a:prstGeom prst="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 rot="10800000">
                <a:off x="899592" y="646472"/>
                <a:ext cx="461665" cy="2216761"/>
              </a:xfrm>
              <a:prstGeom prst="rect">
                <a:avLst/>
              </a:prstGeom>
              <a:noFill/>
            </p:spPr>
            <p:txBody>
              <a:bodyPr vert="eaVert" wrap="none" rtlCol="0">
                <a:spAutoFit/>
              </a:bodyPr>
              <a:lstStyle/>
              <a:p>
                <a:r>
                  <a:rPr lang="en-US" b="1" dirty="0"/>
                  <a:t>Lectures and Readings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901357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9828584" y="3189530"/>
            <a:ext cx="3240360" cy="316835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159125" y="244162"/>
            <a:ext cx="6501107" cy="6353190"/>
            <a:chOff x="159125" y="244162"/>
            <a:chExt cx="6501107" cy="6353190"/>
          </a:xfrm>
        </p:grpSpPr>
        <p:grpSp>
          <p:nvGrpSpPr>
            <p:cNvPr id="5" name="Group 4"/>
            <p:cNvGrpSpPr/>
            <p:nvPr/>
          </p:nvGrpSpPr>
          <p:grpSpPr>
            <a:xfrm>
              <a:off x="3419871" y="244162"/>
              <a:ext cx="3240360" cy="3168352"/>
              <a:chOff x="5652120" y="188640"/>
              <a:chExt cx="3240360" cy="3168352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5652120" y="188640"/>
                <a:ext cx="3240360" cy="3168352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 rot="10800000">
                <a:off x="5652120" y="1139877"/>
                <a:ext cx="461665" cy="1229952"/>
              </a:xfrm>
              <a:prstGeom prst="rect">
                <a:avLst/>
              </a:prstGeom>
              <a:noFill/>
            </p:spPr>
            <p:txBody>
              <a:bodyPr vert="eaVert" wrap="none" rtlCol="0">
                <a:spAutoFit/>
              </a:bodyPr>
              <a:lstStyle/>
              <a:p>
                <a:r>
                  <a:rPr lang="en-US" b="1" dirty="0"/>
                  <a:t>Experiential</a:t>
                </a:r>
              </a:p>
            </p:txBody>
          </p:sp>
        </p:grpSp>
        <p:grpSp>
          <p:nvGrpSpPr>
            <p:cNvPr id="4" name="Group 3"/>
            <p:cNvGrpSpPr/>
            <p:nvPr/>
          </p:nvGrpSpPr>
          <p:grpSpPr>
            <a:xfrm>
              <a:off x="160468" y="244233"/>
              <a:ext cx="3240360" cy="3168352"/>
              <a:chOff x="899592" y="170677"/>
              <a:chExt cx="3240360" cy="3168352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899592" y="170677"/>
                <a:ext cx="3240360" cy="3168352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 rot="10800000">
                <a:off x="899592" y="1342688"/>
                <a:ext cx="461665" cy="824328"/>
              </a:xfrm>
              <a:prstGeom prst="rect">
                <a:avLst/>
              </a:prstGeom>
              <a:noFill/>
            </p:spPr>
            <p:txBody>
              <a:bodyPr vert="eaVert" wrap="none" rtlCol="0">
                <a:spAutoFit/>
              </a:bodyPr>
              <a:lstStyle/>
              <a:p>
                <a:r>
                  <a:rPr lang="en-US" b="1" dirty="0"/>
                  <a:t> Inquiry</a:t>
                </a:r>
              </a:p>
            </p:txBody>
          </p:sp>
        </p:grpSp>
        <p:grpSp>
          <p:nvGrpSpPr>
            <p:cNvPr id="3" name="Group 2"/>
            <p:cNvGrpSpPr/>
            <p:nvPr/>
          </p:nvGrpSpPr>
          <p:grpSpPr>
            <a:xfrm>
              <a:off x="159125" y="3429000"/>
              <a:ext cx="3240360" cy="3168352"/>
              <a:chOff x="899592" y="3528772"/>
              <a:chExt cx="3240360" cy="3168352"/>
            </a:xfrm>
          </p:grpSpPr>
          <p:sp>
            <p:nvSpPr>
              <p:cNvPr id="2" name="Rectangle 1"/>
              <p:cNvSpPr/>
              <p:nvPr/>
            </p:nvSpPr>
            <p:spPr>
              <a:xfrm>
                <a:off x="899592" y="3528772"/>
                <a:ext cx="3240360" cy="3168352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 rot="10800000">
                <a:off x="899592" y="3633120"/>
                <a:ext cx="461665" cy="2959656"/>
              </a:xfrm>
              <a:prstGeom prst="rect">
                <a:avLst/>
              </a:prstGeom>
              <a:noFill/>
            </p:spPr>
            <p:txBody>
              <a:bodyPr vert="eaVert" wrap="none" rtlCol="0">
                <a:spAutoFit/>
              </a:bodyPr>
              <a:lstStyle/>
              <a:p>
                <a:r>
                  <a:rPr lang="en-US" b="1" dirty="0"/>
                  <a:t>Guided Practice and Feedback</a:t>
                </a:r>
              </a:p>
            </p:txBody>
          </p:sp>
        </p:grpSp>
        <p:grpSp>
          <p:nvGrpSpPr>
            <p:cNvPr id="15" name="Group 14"/>
            <p:cNvGrpSpPr/>
            <p:nvPr/>
          </p:nvGrpSpPr>
          <p:grpSpPr>
            <a:xfrm>
              <a:off x="3419871" y="3426933"/>
              <a:ext cx="3240361" cy="3168352"/>
              <a:chOff x="5652119" y="3546735"/>
              <a:chExt cx="3240361" cy="3168352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5652120" y="3546735"/>
                <a:ext cx="3240360" cy="3168352"/>
              </a:xfrm>
              <a:prstGeom prst="rect">
                <a:avLst/>
              </a:prstGeom>
              <a:solidFill>
                <a:srgbClr val="FFFF6D"/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 rot="10800000">
                <a:off x="5652119" y="4520072"/>
                <a:ext cx="461665" cy="1172757"/>
              </a:xfrm>
              <a:prstGeom prst="rect">
                <a:avLst/>
              </a:prstGeom>
              <a:noFill/>
            </p:spPr>
            <p:txBody>
              <a:bodyPr vert="eaVert" wrap="none" rtlCol="0">
                <a:spAutoFit/>
              </a:bodyPr>
              <a:lstStyle/>
              <a:p>
                <a:r>
                  <a:rPr lang="en-US" b="1" dirty="0"/>
                  <a:t>Case-based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728686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2076</TotalTime>
  <Words>312</Words>
  <Application>Microsoft Office PowerPoint</Application>
  <PresentationFormat>On-screen Show (4:3)</PresentationFormat>
  <Paragraphs>194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World Meteorological Organization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Parrish</dc:creator>
  <cp:lastModifiedBy>Patrick Parrish</cp:lastModifiedBy>
  <cp:revision>43</cp:revision>
  <cp:lastPrinted>2019-05-21T12:59:18Z</cp:lastPrinted>
  <dcterms:created xsi:type="dcterms:W3CDTF">2019-04-02T15:01:47Z</dcterms:created>
  <dcterms:modified xsi:type="dcterms:W3CDTF">2019-05-27T11:11:16Z</dcterms:modified>
</cp:coreProperties>
</file>