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9" r:id="rId2"/>
    <p:sldId id="280" r:id="rId3"/>
    <p:sldId id="321" r:id="rId4"/>
    <p:sldId id="326" r:id="rId5"/>
    <p:sldId id="322" r:id="rId6"/>
    <p:sldId id="372" r:id="rId7"/>
    <p:sldId id="323" r:id="rId8"/>
    <p:sldId id="373" r:id="rId9"/>
    <p:sldId id="286" r:id="rId10"/>
    <p:sldId id="374" r:id="rId11"/>
    <p:sldId id="287" r:id="rId12"/>
    <p:sldId id="375" r:id="rId13"/>
    <p:sldId id="288" r:id="rId14"/>
    <p:sldId id="376" r:id="rId15"/>
    <p:sldId id="289" r:id="rId16"/>
    <p:sldId id="377" r:id="rId17"/>
    <p:sldId id="290" r:id="rId18"/>
    <p:sldId id="378" r:id="rId19"/>
    <p:sldId id="291" r:id="rId20"/>
    <p:sldId id="379" r:id="rId21"/>
    <p:sldId id="292" r:id="rId22"/>
    <p:sldId id="380" r:id="rId23"/>
    <p:sldId id="396" r:id="rId24"/>
    <p:sldId id="381" r:id="rId25"/>
    <p:sldId id="395" r:id="rId26"/>
    <p:sldId id="382" r:id="rId27"/>
    <p:sldId id="274" r:id="rId28"/>
    <p:sldId id="383" r:id="rId29"/>
    <p:sldId id="270" r:id="rId30"/>
    <p:sldId id="384" r:id="rId31"/>
    <p:sldId id="271" r:id="rId32"/>
    <p:sldId id="385" r:id="rId33"/>
    <p:sldId id="257" r:id="rId34"/>
    <p:sldId id="386" r:id="rId35"/>
    <p:sldId id="268" r:id="rId36"/>
    <p:sldId id="387" r:id="rId37"/>
    <p:sldId id="397" r:id="rId38"/>
    <p:sldId id="388" r:id="rId39"/>
    <p:sldId id="398" r:id="rId40"/>
    <p:sldId id="389" r:id="rId41"/>
    <p:sldId id="265" r:id="rId42"/>
    <p:sldId id="390" r:id="rId43"/>
    <p:sldId id="263" r:id="rId44"/>
    <p:sldId id="391" r:id="rId45"/>
    <p:sldId id="264" r:id="rId46"/>
    <p:sldId id="392" r:id="rId47"/>
    <p:sldId id="317" r:id="rId48"/>
    <p:sldId id="393" r:id="rId49"/>
    <p:sldId id="318" r:id="rId50"/>
    <p:sldId id="394" r:id="rId51"/>
    <p:sldId id="281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00C85A"/>
    <a:srgbClr val="5EB67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454E-E28E-473C-8BBB-629B66BCA3CE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5CC0-13DE-4AE5-A3E3-B01C121E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F261-6972-4F28-B77D-A563A64B72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95CC0-13DE-4AE5-A3E3-B01C121EC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BD3A-FFDB-4894-B1C0-F8FE7D377F2B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DF7F-88F7-49FB-98F5-A3A1D2DB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ffg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cwate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82"/>
            <a:ext cx="9216000" cy="691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625" y="836712"/>
            <a:ext cx="7690749" cy="2121033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>
                <a:latin typeface="Arial    "/>
              </a:rPr>
              <a:t/>
            </a:r>
            <a:br>
              <a:rPr lang="en-US" altLang="en-US" sz="2800" b="1" dirty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/>
            </a:r>
            <a:br>
              <a:rPr lang="en-US" altLang="en-US" sz="2800" b="1" dirty="0" smtClean="0">
                <a:latin typeface="Arial    "/>
              </a:rPr>
            </a:br>
            <a:r>
              <a:rPr lang="en-US" altLang="en-US" sz="2800" b="1" dirty="0" smtClean="0">
                <a:latin typeface="Arial    "/>
              </a:rPr>
              <a:t> </a:t>
            </a:r>
            <a:r>
              <a:rPr lang="en-GB" altLang="en-US" sz="2800" b="1" dirty="0" err="1">
                <a:latin typeface="Arial    "/>
              </a:rPr>
              <a:t>Ejercicio</a:t>
            </a:r>
            <a:r>
              <a:rPr lang="en-GB" altLang="en-US" sz="2800" b="1" dirty="0">
                <a:latin typeface="Arial    "/>
              </a:rPr>
              <a:t> </a:t>
            </a:r>
            <a:r>
              <a:rPr lang="en-GB" altLang="en-US" sz="2800" b="1" dirty="0" err="1">
                <a:latin typeface="Arial    "/>
              </a:rPr>
              <a:t>práctico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r>
              <a:rPr lang="es-ES" altLang="en-US" sz="2800" b="1" dirty="0">
                <a:latin typeface="Arial    "/>
              </a:rPr>
              <a:t>Avisos de crecidas repentinas, difusión de avisos de crecidas repentinas y cómo el apoyo que el Sistema Guía para Crecidas Repentinas presta a los pronosticadores puede contribuir a salvar vidas y bienes</a:t>
            </a:r>
            <a:r>
              <a:rPr lang="en-GB" altLang="en-US" sz="2800" b="1" dirty="0" smtClean="0">
                <a:latin typeface="Arial    "/>
              </a:rPr>
              <a:t/>
            </a:r>
            <a:br>
              <a:rPr lang="en-GB" altLang="en-US" sz="2800" b="1" dirty="0" smtClean="0">
                <a:latin typeface="Arial    "/>
              </a:rPr>
            </a:br>
            <a:endParaRPr lang="en-US" altLang="en-US" sz="4000" b="1" dirty="0">
              <a:latin typeface="Arial    "/>
            </a:endParaRPr>
          </a:p>
        </p:txBody>
      </p:sp>
    </p:spTree>
    <p:extLst>
      <p:ext uri="{BB962C8B-B14F-4D97-AF65-F5344CB8AC3E}">
        <p14:creationId xmlns:p14="http://schemas.microsoft.com/office/powerpoint/2010/main" val="3759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7647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REPRESENTANTE DE UNA EMPRESA DE SERVICIOS PÚBLICOS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8" y="2543928"/>
            <a:ext cx="39652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mdordevic\Downloads\kissclipart-airport-icon-clipart-airplane-computer-icons-clip-e66051a4dcd22d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11" y="2276872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764704"/>
            <a:ext cx="814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REPRESENTANTE DE LAS AUTORIDADES AEROPORTUARIAS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dordevic\Downloads\png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31" y="2852935"/>
            <a:ext cx="3515825" cy="3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90872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FF0000"/>
                </a:solidFill>
              </a:rPr>
              <a:t>REPRESENTANTE DE LOS SERVICIOS MÉDICOS DE EMERGENCIA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lood-emergency-prepare-008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9732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9275" y="908720"/>
            <a:ext cx="7121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>REPRESENTANTE DE LA AUTORIDAD </a:t>
            </a:r>
            <a:endParaRPr lang="es-E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>CARRETERAS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\\internal.wmo.int\UserData\redirected\pmutic\Downloads\Fast-Facts-Flash-Flooding-FOR-BLO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96" y="2492896"/>
            <a:ext cx="52644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32248" y="982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CIUDADANO URBANO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80728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800" dirty="0" smtClean="0"/>
              <a:t>Enfoque </a:t>
            </a:r>
            <a:r>
              <a:rPr lang="es-ES" sz="2800" dirty="0"/>
              <a:t>de aprendizaje centrado en el </a:t>
            </a:r>
            <a:r>
              <a:rPr lang="es-ES" sz="2800" dirty="0" smtClean="0"/>
              <a:t>alumno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800" dirty="0" smtClean="0"/>
              <a:t>El </a:t>
            </a:r>
            <a:r>
              <a:rPr lang="es-ES" sz="2800" dirty="0"/>
              <a:t>juego de roles es una técnica que permite a los alumnos experimentar situaciones reales mediante una interacción estructurada con otras personas, con el objetivo de adquirir experiencia y probar distintas estrategias en un entorno </a:t>
            </a:r>
            <a:r>
              <a:rPr lang="es-ES" sz="2800" dirty="0" smtClean="0"/>
              <a:t>propicio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ES" sz="2800" dirty="0" smtClean="0"/>
              <a:t>Todo </a:t>
            </a:r>
            <a:r>
              <a:rPr lang="es-ES" sz="2800" dirty="0"/>
              <a:t>individuo puede participar en un juego de </a:t>
            </a:r>
            <a:r>
              <a:rPr lang="es-ES" sz="2800" dirty="0" smtClean="0"/>
              <a:t>roles</a:t>
            </a:r>
            <a:endParaRPr lang="en-US" sz="2800" dirty="0"/>
          </a:p>
        </p:txBody>
      </p:sp>
      <p:pic>
        <p:nvPicPr>
          <p:cNvPr id="1026" name="Picture 2" descr="\\INTERNAL.WMO.INT\UserData\Redirected\pmutic\Desktop\icons, maps, logos\Slicice\istock_000020052881medi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4" b="16736"/>
          <a:stretch/>
        </p:blipFill>
        <p:spPr bwMode="auto">
          <a:xfrm>
            <a:off x="1835696" y="4081049"/>
            <a:ext cx="5472608" cy="27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-27384"/>
            <a:ext cx="4422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b="1" dirty="0" err="1">
                <a:solidFill>
                  <a:srgbClr val="0070C0"/>
                </a:solidFill>
              </a:rPr>
              <a:t>Juego</a:t>
            </a:r>
            <a:r>
              <a:rPr lang="fr-CH" sz="5400" b="1" dirty="0">
                <a:solidFill>
                  <a:srgbClr val="0070C0"/>
                </a:solidFill>
              </a:rPr>
              <a:t> de </a:t>
            </a:r>
            <a:r>
              <a:rPr lang="fr-CH" sz="5400" b="1" dirty="0" err="1">
                <a:solidFill>
                  <a:srgbClr val="0070C0"/>
                </a:solidFill>
              </a:rPr>
              <a:t>roles</a:t>
            </a:r>
            <a:r>
              <a:rPr lang="fr-CH" sz="5400" b="1" dirty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hydroelectric-station-icon-in-flat-style-vector-17817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15405" r="14091" b="24883"/>
          <a:stretch/>
        </p:blipFill>
        <p:spPr bwMode="auto">
          <a:xfrm>
            <a:off x="2551411" y="2636912"/>
            <a:ext cx="4137596" cy="36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96157" y="764704"/>
            <a:ext cx="5425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REPRESENTANTE DE 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UNA</a:t>
            </a:r>
          </a:p>
          <a:p>
            <a:pPr algn="ctr"/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CENTRAL HIDROELÉCTRICA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d cross and red cr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49" y="620688"/>
            <a:ext cx="22017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0918" y="2132856"/>
            <a:ext cx="6897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REPRESENTANTE DE LA CRUZ ROJA 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Y </a:t>
            </a:r>
            <a:r>
              <a:rPr lang="es-ES" sz="3600" b="1" dirty="0">
                <a:solidFill>
                  <a:srgbClr val="FF0000"/>
                </a:solidFill>
              </a:rPr>
              <a:t>MEDIA LUNA ROJA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internal.wmo.int\UserData\redirected\pmutic\Downloads\Flood-1000x1000-G-GC.png.im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285293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1138392"/>
            <a:ext cx="6897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</a:rPr>
              <a:t>REPRESENTANTE DE LA CRUZ ROJA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6224" y="860026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CONDUCTOR DE AUTOBÚS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\\internal.wmo.int\UserData\redirected\pmutic\Downloads\B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7"/>
          <a:stretch/>
        </p:blipFill>
        <p:spPr bwMode="auto">
          <a:xfrm>
            <a:off x="2754320" y="1896973"/>
            <a:ext cx="3706415" cy="41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35" y="1765359"/>
            <a:ext cx="4739186" cy="45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flaticon.com/premium-icon/icons/svg/491/49119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672" y="764704"/>
            <a:ext cx="85764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PROPIETARIO DE UNA CASA UBICADA EN LA BASE DE LA </a:t>
            </a:r>
            <a:endParaRPr lang="es-E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COLINA </a:t>
            </a: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Y EXPUESTA A DESLIZAMIENTO DE TIERRAS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7647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PRONOSTICADOR METEOROLÓGICO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mdordevic\Downloads\kisspng-weather-forecasting-rain-weather-forecaster-5a7ab11957ef04.84802748151799016936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93" y="1556792"/>
            <a:ext cx="4283968" cy="44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3007" y="54402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22-223968_transparent-older-adults-clipart-old-people-clipar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2" y="2564904"/>
            <a:ext cx="4309350" cy="36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2439" y="978690"/>
            <a:ext cx="3699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1F497D">
                    <a:lumMod val="75000"/>
                  </a:srgbClr>
                </a:solidFill>
              </a:rPr>
              <a:t>PERSONA MAYOR</a:t>
            </a:r>
            <a:endParaRPr 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internal.wmo.int\UserData\redirected\pmutic\Downloads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2627784" y="2332713"/>
            <a:ext cx="3816424" cy="37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839614"/>
            <a:ext cx="4974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PERSONA CON DISCAPACIDAD VISUAL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deaf-icon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90004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2902" y="1126485"/>
            <a:ext cx="7932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PERSONA CON DISCAPACIDAD AUDITIVA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1063" y="980728"/>
            <a:ext cx="3662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>
                <a:solidFill>
                  <a:schemeClr val="tx2">
                    <a:lumMod val="75000"/>
                  </a:schemeClr>
                </a:solidFill>
              </a:rPr>
              <a:t>GUÍA TURÍSTICO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\\internal.wmo.int\UserData\redirected\pmutic\Downloads\istockphoto-857684810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2" y="2060848"/>
            <a:ext cx="3884191" cy="38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03007" y="4743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internal.wmo.int\UserData\redirected\pmutic\Downloads\h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66" y="2139508"/>
            <a:ext cx="4219123" cy="37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894494"/>
            <a:ext cx="41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  </a:t>
            </a:r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GERENTE DE HOTEL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124744"/>
            <a:ext cx="1785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TURISTA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\\internal.wmo.int\UserData\redirected\pmutic\Downloads\210-2101676_tourist-clipart-travel-service-worl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5" y="1988840"/>
            <a:ext cx="4099779" cy="3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nternal.wmo.int\UserData\redirected\pmutic\Downloads\farmer_icons_collection_colored_cartoon_design_32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3" y="2348880"/>
            <a:ext cx="4061169" cy="36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11942" y="908719"/>
            <a:ext cx="2900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>
                <a:solidFill>
                  <a:schemeClr val="tx2">
                    <a:lumMod val="75000"/>
                  </a:schemeClr>
                </a:solidFill>
              </a:rPr>
              <a:t>AGRICULTOR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\\internal.wmo.int\UserData\redirected\pmutic\Downloads\Friend-PNG-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29" y="4531448"/>
            <a:ext cx="4233997" cy="17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INTERNAL.WMO.INT\UserData\Redirected\pmutic\Desktop\icons, maps, logos\Slicice\flash-flood-be-alert-sign-k2-00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93" y="1932644"/>
            <a:ext cx="1775153" cy="261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86438" y="910461"/>
            <a:ext cx="3642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NIÑO DE 10 AÑOS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for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63" y="2492896"/>
            <a:ext cx="3545929" cy="35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83671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>
                <a:solidFill>
                  <a:schemeClr val="bg1"/>
                </a:solidFill>
              </a:rPr>
              <a:t>REPRESENTANTE DEL MINISTERIO DE BOSQUES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\\internal.wmo.int\UserData\redirected\pmutic\Downloads\LIMA-ICONS-CROPS-MRT2017_120x120_sugarcane_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7" y="17956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3284984"/>
            <a:ext cx="5832648" cy="18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7171" y="4438853"/>
            <a:ext cx="677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00A84C"/>
                </a:solidFill>
              </a:rPr>
              <a:t>PRODUCTOR DE CAÑA DE AZÚCAR</a:t>
            </a:r>
            <a:endParaRPr lang="en-US" sz="3600" b="1" dirty="0">
              <a:solidFill>
                <a:srgbClr val="00A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588" y="533338"/>
            <a:ext cx="8568000" cy="576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\\INTERNAL.WMO.INT\UserData\Redirected\pmutic\Desktop\icons, maps, logos\Slicice\ff w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984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258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3600" b="1" dirty="0">
                <a:solidFill>
                  <a:schemeClr val="tx2">
                    <a:lumMod val="75000"/>
                  </a:schemeClr>
                </a:solidFill>
              </a:rPr>
              <a:t>REPRESENTANTE DE TELEVISIÓN</a:t>
            </a:r>
            <a:endParaRPr lang="fr-CH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65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8207" y="2429896"/>
            <a:ext cx="2727587" cy="2292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91810"/>
              </p:ext>
            </p:extLst>
          </p:nvPr>
        </p:nvGraphicFramePr>
        <p:xfrm>
          <a:off x="2971887" y="4686597"/>
          <a:ext cx="59278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8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endParaRPr lang="fr-CH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CH" sz="1400" dirty="0">
                          <a:solidFill>
                            <a:schemeClr val="tx1"/>
                          </a:solidFill>
                        </a:rPr>
                        <a:t>For more</a:t>
                      </a:r>
                      <a:r>
                        <a:rPr lang="fr-CH" sz="1400" baseline="0" dirty="0">
                          <a:solidFill>
                            <a:schemeClr val="tx1"/>
                          </a:solidFill>
                        </a:rPr>
                        <a:t> information </a:t>
                      </a:r>
                      <a:r>
                        <a:rPr lang="en-US" sz="1400" baseline="0" noProof="0" dirty="0">
                          <a:solidFill>
                            <a:schemeClr val="tx1"/>
                          </a:solidFill>
                        </a:rPr>
                        <a:t>please visit: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3"/>
                        </a:rPr>
                        <a:t>http://www.wmo.int/ffgs</a:t>
                      </a:r>
                      <a:r>
                        <a:rPr lang="en-US" sz="1800" dirty="0"/>
                        <a:t>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hlinkClick r:id="rId4"/>
                        </a:rPr>
                        <a:t>http://www.hrcwater.org</a:t>
                      </a:r>
                      <a:r>
                        <a:rPr lang="fr-CH" sz="1800" b="1" dirty="0"/>
                        <a:t> </a:t>
                      </a:r>
                      <a:endParaRPr lang="en-US" sz="1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978817"/>
            <a:ext cx="7263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>
                <a:solidFill>
                  <a:schemeClr val="tx2">
                    <a:lumMod val="75000"/>
                  </a:schemeClr>
                </a:solidFill>
              </a:rPr>
              <a:t>REPRESENTANTE DE LA ALCALDÍA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71" y="1916832"/>
            <a:ext cx="3871913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007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1) How </a:t>
            </a:r>
            <a:r>
              <a:rPr lang="en-US" b="1" dirty="0">
                <a:solidFill>
                  <a:schemeClr val="bg1"/>
                </a:solidFill>
              </a:rPr>
              <a:t>should flash flood warnings be structured from your perspective? 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2)</a:t>
            </a:r>
            <a:r>
              <a:rPr lang="en-US" b="1" dirty="0">
                <a:solidFill>
                  <a:schemeClr val="bg1"/>
                </a:solidFill>
              </a:rPr>
              <a:t> What information should be included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 flash flood warning?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3) What </a:t>
            </a:r>
            <a:r>
              <a:rPr lang="en-US" b="1" dirty="0">
                <a:solidFill>
                  <a:schemeClr val="bg1"/>
                </a:solidFill>
              </a:rPr>
              <a:t>is the minimum lead time that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 </a:t>
            </a:r>
            <a:r>
              <a:rPr lang="en-US" b="1" dirty="0">
                <a:solidFill>
                  <a:schemeClr val="bg1"/>
                </a:solidFill>
              </a:rPr>
              <a:t>think is necessary to respond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effectively </a:t>
            </a:r>
            <a:r>
              <a:rPr lang="en-US" b="1" dirty="0">
                <a:solidFill>
                  <a:schemeClr val="bg1"/>
                </a:solidFill>
              </a:rPr>
              <a:t>to flash flood hazards?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4) Which </a:t>
            </a:r>
            <a:r>
              <a:rPr lang="en-US" b="1" dirty="0">
                <a:solidFill>
                  <a:schemeClr val="bg1"/>
                </a:solidFill>
              </a:rPr>
              <a:t>dissemination channels do you prefer to use for dissemination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  flash flood warnings?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5)</a:t>
            </a:r>
            <a:r>
              <a:rPr lang="en-US" b="1" dirty="0">
                <a:solidFill>
                  <a:schemeClr val="bg1"/>
                </a:solidFill>
              </a:rPr>
              <a:t>   How FFGS forecaster-support can contribute to saving lives and property?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   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6)</a:t>
            </a:r>
            <a:r>
              <a:rPr lang="en-US" b="1" dirty="0">
                <a:solidFill>
                  <a:schemeClr val="bg1"/>
                </a:solidFill>
              </a:rPr>
              <a:t>  From your perspective what type of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public </a:t>
            </a:r>
            <a:r>
              <a:rPr lang="en-US" b="1" dirty="0">
                <a:solidFill>
                  <a:schemeClr val="bg1"/>
                </a:solidFill>
              </a:rPr>
              <a:t>education would be needed for the public to effectively respond to warnings?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1) ¿Cómo cree que deberían estructurarse los avisos de inundaciones repentinas?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2) ¿Qué información debería incluirse en los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3) ¿Cuál cree que es el tiempo de anticipación mínimo necesario para responder efectivamente a peligros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4) ¿Qué canales de difusión prefiere usar para emitir avisos de crecidas repentinas?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/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5) ¿Cómo el apoyo que el Sistema Guía para Crecidas Repentinas (FFGS) proporciona a los pronosticadores podrá contribuir a salvar vidas y bienes?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    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6) En su opinión, ¿qué tipo de educación del público sería necesaria para que el público responda efectivamente a los avisos?</a:t>
            </a:r>
            <a:br>
              <a:rPr lang="es-E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internal.wmo.int\UserData\redirected\pmutic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39565" cy="41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001" y="828001"/>
            <a:ext cx="7613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tx2">
                    <a:lumMod val="75000"/>
                  </a:schemeClr>
                </a:solidFill>
              </a:rPr>
              <a:t>ENCARGADO DE LA GESTIÓN DE DESASTRES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49000"/>
            <a:ext cx="8568000" cy="57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899</Words>
  <Application>Microsoft Office PowerPoint</Application>
  <PresentationFormat>On-screen Show (4:3)</PresentationFormat>
  <Paragraphs>545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   Ejercicio práctico  Avisos de crecidas repentinas, difusión de avisos de crecidas repentinas y cómo el apoyo que el Sistema Guía para Crecidas Repentinas presta a los pronosticadores puede contribuir a salvar vidas y bienes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Mutic</dc:creator>
  <cp:lastModifiedBy>Milica Dordevic</cp:lastModifiedBy>
  <cp:revision>52</cp:revision>
  <cp:lastPrinted>2020-02-21T13:42:53Z</cp:lastPrinted>
  <dcterms:created xsi:type="dcterms:W3CDTF">2019-11-20T08:39:34Z</dcterms:created>
  <dcterms:modified xsi:type="dcterms:W3CDTF">2020-04-17T12:20:06Z</dcterms:modified>
</cp:coreProperties>
</file>