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7" r:id="rId3"/>
    <p:sldId id="341" r:id="rId4"/>
    <p:sldId id="350" r:id="rId5"/>
    <p:sldId id="325" r:id="rId6"/>
    <p:sldId id="347" r:id="rId7"/>
    <p:sldId id="344" r:id="rId8"/>
    <p:sldId id="307" r:id="rId9"/>
    <p:sldId id="359" r:id="rId10"/>
    <p:sldId id="352" r:id="rId11"/>
    <p:sldId id="351" r:id="rId12"/>
    <p:sldId id="353" r:id="rId13"/>
    <p:sldId id="354" r:id="rId14"/>
    <p:sldId id="355" r:id="rId15"/>
    <p:sldId id="356" r:id="rId16"/>
    <p:sldId id="296" r:id="rId17"/>
    <p:sldId id="348" r:id="rId18"/>
    <p:sldId id="361" r:id="rId19"/>
    <p:sldId id="349" r:id="rId20"/>
    <p:sldId id="358" r:id="rId21"/>
    <p:sldId id="258" r:id="rId22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20" autoAdjust="0"/>
  </p:normalViewPr>
  <p:slideViewPr>
    <p:cSldViewPr snapToGrid="0" snapToObjects="1">
      <p:cViewPr>
        <p:scale>
          <a:sx n="75" d="100"/>
          <a:sy n="75" d="100"/>
        </p:scale>
        <p:origin x="-114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B4487-FB8C-446F-B6A9-75C95DC08C7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BCBC2-0B95-41B3-AAA1-330651BD2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97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E5CF-6814-4909-B708-F343D93A7061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743E5-4380-40C3-9838-204ECE7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4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raktanden Varian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26"/>
          <p:cNvSpPr>
            <a:spLocks noGrp="1" noChangeArrowheads="1"/>
          </p:cNvSpPr>
          <p:nvPr>
            <p:ph type="title" hasCustomPrompt="1"/>
          </p:nvPr>
        </p:nvSpPr>
        <p:spPr>
          <a:xfrm>
            <a:off x="1287214" y="260648"/>
            <a:ext cx="7461250" cy="576064"/>
          </a:xfrm>
          <a:prstGeom prst="rect">
            <a:avLst/>
          </a:prstGeom>
          <a:noFill/>
        </p:spPr>
        <p:txBody>
          <a:bodyPr/>
          <a:lstStyle>
            <a:lvl1pPr>
              <a:defRPr sz="3200"/>
            </a:lvl1pPr>
          </a:lstStyle>
          <a:p>
            <a:r>
              <a:rPr lang="de-CH" dirty="0" smtClean="0"/>
              <a:t>Traktanden</a:t>
            </a:r>
            <a:endParaRPr lang="de-CH" dirty="0"/>
          </a:p>
        </p:txBody>
      </p:sp>
      <p:sp>
        <p:nvSpPr>
          <p:cNvPr id="13" name="Rectangle 1029"/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1285876" y="1412777"/>
            <a:ext cx="7472363" cy="4608512"/>
          </a:xfrm>
          <a:prstGeom prst="rect">
            <a:avLst/>
          </a:prstGeom>
          <a:noFill/>
          <a:ln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 i="1"/>
            </a:lvl3pPr>
          </a:lstStyle>
          <a:p>
            <a:r>
              <a:rPr lang="de-CH" dirty="0"/>
              <a:t>Beispieltraktandum</a:t>
            </a:r>
          </a:p>
          <a:p>
            <a:r>
              <a:rPr lang="de-CH" dirty="0"/>
              <a:t>Ein weiteres Thema</a:t>
            </a:r>
          </a:p>
          <a:p>
            <a:r>
              <a:rPr lang="de-CH" dirty="0"/>
              <a:t>Zu behandelnde Anträge</a:t>
            </a:r>
          </a:p>
          <a:p>
            <a:pPr lvl="1"/>
            <a:r>
              <a:rPr lang="de-CH" dirty="0"/>
              <a:t>Eingabe 1</a:t>
            </a:r>
          </a:p>
          <a:p>
            <a:pPr lvl="1"/>
            <a:r>
              <a:rPr lang="de-CH" dirty="0"/>
              <a:t>Eingabe </a:t>
            </a:r>
            <a:r>
              <a:rPr lang="de-CH" dirty="0" smtClean="0"/>
              <a:t>2</a:t>
            </a:r>
          </a:p>
          <a:p>
            <a:pPr lvl="2"/>
            <a:r>
              <a:rPr lang="de-CH" dirty="0" smtClean="0"/>
              <a:t>Lore </a:t>
            </a:r>
            <a:r>
              <a:rPr lang="de-CH" dirty="0" err="1" smtClean="0"/>
              <a:t>ipsum</a:t>
            </a:r>
            <a:endParaRPr lang="de-CH" dirty="0"/>
          </a:p>
          <a:p>
            <a:r>
              <a:rPr lang="de-CH" dirty="0"/>
              <a:t>Zu verabschiedende Anträge</a:t>
            </a:r>
          </a:p>
          <a:p>
            <a:r>
              <a:rPr lang="de-CH" dirty="0"/>
              <a:t>Pause</a:t>
            </a:r>
          </a:p>
          <a:p>
            <a:r>
              <a:rPr lang="de-CH" dirty="0"/>
              <a:t>Varia (nur wenn noch genügend Zeit)</a:t>
            </a:r>
          </a:p>
        </p:txBody>
      </p:sp>
    </p:spTree>
    <p:extLst>
      <p:ext uri="{BB962C8B-B14F-4D97-AF65-F5344CB8AC3E}">
        <p14:creationId xmlns:p14="http://schemas.microsoft.com/office/powerpoint/2010/main" val="3729183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spcBef>
                <a:spcPts val="600"/>
              </a:spcBef>
              <a:defRPr/>
            </a:lvl2pPr>
            <a:lvl3pPr marL="1079500" indent="-266700">
              <a:spcBef>
                <a:spcPts val="600"/>
              </a:spcBef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vola_code_table_A.cs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oscar.wmo.int/oscar/vola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h/url?sa=i&amp;rct=j&amp;q=&amp;esrc=s&amp;source=images&amp;cd=&amp;cad=rja&amp;uact=8&amp;ved=0ahUKEwi8vKLdnc3NAhVBXRoKHZ5qDEEQjRwIBw&amp;url=http://www.teamworkandleadership.com/category/teamwork-stories&amp;bvm=bv.125801520,d.d24&amp;psig=AFQjCNFPVcEw_DQoWvKsNUTxfPRUK0ZvmA&amp;ust=1467289549380710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64524" y="1674559"/>
            <a:ext cx="8212776" cy="24865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 sz="1800" b="0"/>
            </a:pPr>
            <a:r>
              <a:rPr lang="en-US" sz="4000" dirty="0" smtClean="0">
                <a:solidFill>
                  <a:schemeClr val="bg1"/>
                </a:solidFill>
              </a:rPr>
              <a:t>OSCAR/Surface Initial Data Integration 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&amp; 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Transition from Pub 9 Vol A</a:t>
            </a:r>
            <a:r>
              <a:rPr lang="en-US" sz="1400" dirty="0">
                <a:solidFill>
                  <a:schemeClr val="bg1"/>
                </a:solidFill>
              </a:rPr>
              <a:t> 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600" i="1" dirty="0">
              <a:solidFill>
                <a:schemeClr val="bg1"/>
              </a:solidFill>
            </a:endParaRPr>
          </a:p>
          <a:p>
            <a:pPr lvl="0">
              <a:defRPr sz="1800" b="0"/>
            </a:pPr>
            <a:r>
              <a:rPr lang="de-CH" sz="2400" dirty="0" smtClean="0">
                <a:solidFill>
                  <a:schemeClr val="bg1"/>
                </a:solidFill>
              </a:rPr>
              <a:t>Jörg Klausen, </a:t>
            </a:r>
            <a:r>
              <a:rPr lang="de-CH" sz="2400" dirty="0" err="1" smtClean="0">
                <a:solidFill>
                  <a:schemeClr val="bg1"/>
                </a:solidFill>
              </a:rPr>
              <a:t>MeteoSwiss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Station Metadata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0000" lnSpcReduction="20000"/>
          </a:bodyPr>
          <a:lstStyle/>
          <a:p>
            <a:r>
              <a:rPr lang="de-CH" dirty="0" smtClean="0"/>
              <a:t>WMO RA, Country/</a:t>
            </a:r>
            <a:r>
              <a:rPr lang="de-CH" dirty="0" err="1" smtClean="0"/>
              <a:t>Territory</a:t>
            </a:r>
            <a:endParaRPr lang="de-CH" dirty="0" smtClean="0"/>
          </a:p>
          <a:p>
            <a:r>
              <a:rPr lang="de-CH" dirty="0" smtClean="0"/>
              <a:t>WIGOS ID (</a:t>
            </a:r>
            <a:r>
              <a:rPr lang="de-CH" dirty="0" err="1" smtClean="0"/>
              <a:t>from</a:t>
            </a:r>
            <a:r>
              <a:rPr lang="de-CH" dirty="0" smtClean="0"/>
              <a:t> WMO Index, </a:t>
            </a:r>
            <a:r>
              <a:rPr lang="de-CH" dirty="0" err="1" smtClean="0"/>
              <a:t>SubIndex</a:t>
            </a:r>
            <a:r>
              <a:rPr lang="de-CH" dirty="0" smtClean="0"/>
              <a:t>)</a:t>
            </a:r>
          </a:p>
          <a:p>
            <a:r>
              <a:rPr lang="de-CH" dirty="0" smtClean="0"/>
              <a:t>Station Name</a:t>
            </a:r>
          </a:p>
          <a:p>
            <a:r>
              <a:rPr lang="de-CH" dirty="0" err="1" smtClean="0"/>
              <a:t>Latitude</a:t>
            </a:r>
            <a:r>
              <a:rPr lang="de-CH" dirty="0" smtClean="0"/>
              <a:t>, </a:t>
            </a:r>
            <a:r>
              <a:rPr lang="de-CH" dirty="0" err="1" smtClean="0"/>
              <a:t>Longitude</a:t>
            </a:r>
            <a:endParaRPr lang="de-CH" dirty="0" smtClean="0"/>
          </a:p>
          <a:p>
            <a:r>
              <a:rPr lang="de-CH" dirty="0" smtClean="0"/>
              <a:t>Elevation (</a:t>
            </a:r>
            <a:r>
              <a:rPr lang="de-CH" dirty="0" err="1" smtClean="0"/>
              <a:t>from</a:t>
            </a:r>
            <a:r>
              <a:rPr lang="de-CH" dirty="0" smtClean="0"/>
              <a:t> </a:t>
            </a:r>
            <a:r>
              <a:rPr lang="de-CH" dirty="0" err="1" smtClean="0"/>
              <a:t>Hha</a:t>
            </a:r>
            <a:r>
              <a:rPr lang="de-CH" dirty="0" smtClean="0"/>
              <a:t>) </a:t>
            </a:r>
          </a:p>
          <a:p>
            <a:r>
              <a:rPr lang="de-CH" dirty="0" err="1" smtClean="0"/>
              <a:t>ObsRems</a:t>
            </a:r>
            <a:r>
              <a:rPr lang="de-CH" dirty="0" smtClean="0"/>
              <a:t> (</a:t>
            </a:r>
            <a:r>
              <a:rPr lang="de-CH" dirty="0" err="1" smtClean="0"/>
              <a:t>as</a:t>
            </a:r>
            <a:r>
              <a:rPr lang="de-CH" dirty="0" smtClean="0"/>
              <a:t> </a:t>
            </a:r>
            <a:r>
              <a:rPr lang="de-CH" dirty="0" err="1" smtClean="0"/>
              <a:t>character</a:t>
            </a:r>
            <a:r>
              <a:rPr lang="de-CH" dirty="0" smtClean="0"/>
              <a:t> </a:t>
            </a:r>
            <a:r>
              <a:rPr lang="de-CH" dirty="0" err="1" smtClean="0"/>
              <a:t>string</a:t>
            </a:r>
            <a:r>
              <a:rPr lang="de-CH" dirty="0" smtClean="0"/>
              <a:t> </a:t>
            </a:r>
            <a:r>
              <a:rPr lang="de-CH" dirty="0" err="1" smtClean="0"/>
              <a:t>under</a:t>
            </a:r>
            <a:r>
              <a:rPr lang="de-CH" dirty="0" smtClean="0"/>
              <a:t> </a:t>
            </a:r>
            <a:r>
              <a:rPr lang="de-CH" dirty="0" err="1" smtClean="0"/>
              <a:t>station</a:t>
            </a:r>
            <a:r>
              <a:rPr lang="de-CH" dirty="0" smtClean="0"/>
              <a:t> </a:t>
            </a:r>
            <a:r>
              <a:rPr lang="de-CH" dirty="0" err="1" smtClean="0"/>
              <a:t>description</a:t>
            </a:r>
            <a:r>
              <a:rPr lang="de-CH" dirty="0" smtClean="0"/>
              <a:t>)</a:t>
            </a:r>
          </a:p>
          <a:p>
            <a:r>
              <a:rPr lang="de-CH" dirty="0" smtClean="0"/>
              <a:t>Station </a:t>
            </a:r>
            <a:r>
              <a:rPr lang="de-CH" dirty="0" err="1" smtClean="0"/>
              <a:t>class</a:t>
            </a:r>
            <a:r>
              <a:rPr lang="de-CH" dirty="0" smtClean="0"/>
              <a:t> (</a:t>
            </a:r>
            <a:r>
              <a:rPr lang="de-CH" dirty="0" err="1" smtClean="0"/>
              <a:t>from</a:t>
            </a:r>
            <a:r>
              <a:rPr lang="de-CH" dirty="0" smtClean="0"/>
              <a:t> </a:t>
            </a:r>
            <a:r>
              <a:rPr lang="de-CH" dirty="0" err="1" smtClean="0"/>
              <a:t>ObsRems</a:t>
            </a:r>
            <a:r>
              <a:rPr lang="de-CH" dirty="0" smtClean="0"/>
              <a:t>, cf. </a:t>
            </a:r>
            <a:r>
              <a:rPr lang="de-CH" dirty="0" err="1" smtClean="0"/>
              <a:t>next</a:t>
            </a:r>
            <a:r>
              <a:rPr lang="de-CH" dirty="0" smtClean="0"/>
              <a:t> </a:t>
            </a:r>
            <a:r>
              <a:rPr lang="de-CH" dirty="0" err="1" smtClean="0"/>
              <a:t>slide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list</a:t>
            </a:r>
            <a:r>
              <a:rPr lang="de-CH" dirty="0" smtClean="0"/>
              <a:t>)</a:t>
            </a:r>
          </a:p>
          <a:p>
            <a:pPr lvl="1"/>
            <a:endParaRPr lang="de-CH" dirty="0"/>
          </a:p>
          <a:p>
            <a:pPr>
              <a:buFont typeface="Wingdings"/>
              <a:buChar char="à"/>
            </a:pPr>
            <a:r>
              <a:rPr lang="de-CH" dirty="0" err="1" smtClean="0">
                <a:sym typeface="Wingdings" panose="05000000000000000000" pitchFamily="2" charset="2"/>
              </a:rPr>
              <a:t>No</a:t>
            </a:r>
            <a:r>
              <a:rPr lang="de-CH" dirty="0" smtClean="0">
                <a:sym typeface="Wingdings" panose="05000000000000000000" pitchFamily="2" charset="2"/>
              </a:rPr>
              <a:t> de-</a:t>
            </a:r>
            <a:r>
              <a:rPr lang="de-CH" dirty="0" err="1" smtClean="0">
                <a:sym typeface="Wingdings" panose="05000000000000000000" pitchFamily="2" charset="2"/>
              </a:rPr>
              <a:t>duplication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with</a:t>
            </a:r>
            <a:r>
              <a:rPr lang="de-CH" dirty="0" smtClean="0">
                <a:sym typeface="Wingdings" panose="05000000000000000000" pitchFamily="2" charset="2"/>
              </a:rPr>
              <a:t> GAWSIS </a:t>
            </a:r>
            <a:r>
              <a:rPr lang="de-CH" dirty="0" err="1" smtClean="0">
                <a:sym typeface="Wingdings" panose="05000000000000000000" pitchFamily="2" charset="2"/>
              </a:rPr>
              <a:t>or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other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sources</a:t>
            </a:r>
            <a:endParaRPr lang="de-CH" dirty="0" smtClean="0">
              <a:sym typeface="Wingdings" panose="05000000000000000000" pitchFamily="2" charset="2"/>
            </a:endParaRPr>
          </a:p>
          <a:p>
            <a:pPr lvl="1">
              <a:buFont typeface="Wingdings"/>
              <a:buChar char="à"/>
            </a:pPr>
            <a:r>
              <a:rPr lang="de-CH" dirty="0" smtClean="0">
                <a:sym typeface="Wingdings" panose="05000000000000000000" pitchFamily="2" charset="2"/>
              </a:rPr>
              <a:t>Co-</a:t>
            </a:r>
            <a:r>
              <a:rPr lang="de-CH" dirty="0" err="1" smtClean="0">
                <a:sym typeface="Wingdings" panose="05000000000000000000" pitchFamily="2" charset="2"/>
              </a:rPr>
              <a:t>location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could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be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attempted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smtClean="0">
                <a:sym typeface="Wingdings" panose="05000000000000000000" pitchFamily="2" charset="2"/>
              </a:rPr>
              <a:t>after </a:t>
            </a:r>
            <a:r>
              <a:rPr lang="de-CH" dirty="0" err="1" smtClean="0">
                <a:sym typeface="Wingdings" panose="05000000000000000000" pitchFamily="2" charset="2"/>
              </a:rPr>
              <a:t>integration</a:t>
            </a:r>
            <a:endParaRPr lang="de-CH" dirty="0">
              <a:sym typeface="Wingdings" panose="05000000000000000000" pitchFamily="2" charset="2"/>
            </a:endParaRPr>
          </a:p>
          <a:p>
            <a:pPr lvl="1">
              <a:buFont typeface="Wingdings"/>
              <a:buChar char="à"/>
            </a:pPr>
            <a:r>
              <a:rPr lang="de-CH" dirty="0" err="1" smtClean="0">
                <a:sym typeface="Wingdings" panose="05000000000000000000" pitchFamily="2" charset="2"/>
              </a:rPr>
              <a:t>Integrate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first</a:t>
            </a:r>
            <a:r>
              <a:rPr lang="de-CH" dirty="0" smtClean="0">
                <a:sym typeface="Wingdings" panose="05000000000000000000" pitchFamily="2" charset="2"/>
              </a:rPr>
              <a:t>, </a:t>
            </a:r>
            <a:r>
              <a:rPr lang="de-CH" dirty="0" err="1" smtClean="0">
                <a:sym typeface="Wingdings" panose="05000000000000000000" pitchFamily="2" charset="2"/>
              </a:rPr>
              <a:t>then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consolidate</a:t>
            </a:r>
            <a:endParaRPr lang="de-CH" dirty="0" smtClean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r>
              <a:rPr lang="de-CH" dirty="0" err="1" smtClean="0">
                <a:sym typeface="Wingdings" panose="05000000000000000000" pitchFamily="2" charset="2"/>
              </a:rPr>
              <a:t>No</a:t>
            </a:r>
            <a:r>
              <a:rPr lang="de-CH" dirty="0" smtClean="0">
                <a:sym typeface="Wingdings" panose="05000000000000000000" pitchFamily="2" charset="2"/>
              </a:rPr>
              <a:t> hash-tags («#») </a:t>
            </a:r>
            <a:r>
              <a:rPr lang="de-CH" dirty="0" err="1" smtClean="0">
                <a:sym typeface="Wingdings" panose="05000000000000000000" pitchFamily="2" charset="2"/>
              </a:rPr>
              <a:t>for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uncertain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elevations</a:t>
            </a:r>
            <a:endParaRPr lang="de-CH" dirty="0" smtClean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r>
              <a:rPr lang="de-CH" dirty="0" smtClean="0"/>
              <a:t>Country/</a:t>
            </a:r>
            <a:r>
              <a:rPr lang="de-CH" dirty="0" err="1" smtClean="0"/>
              <a:t>territory</a:t>
            </a:r>
            <a:r>
              <a:rPr lang="de-CH" dirty="0" smtClean="0"/>
              <a:t> </a:t>
            </a:r>
            <a:r>
              <a:rPr lang="de-CH" dirty="0" err="1" smtClean="0"/>
              <a:t>corrected</a:t>
            </a:r>
            <a:r>
              <a:rPr lang="de-CH" dirty="0" smtClean="0"/>
              <a:t> </a:t>
            </a:r>
            <a:r>
              <a:rPr lang="de-CH" dirty="0" err="1" smtClean="0"/>
              <a:t>based</a:t>
            </a:r>
            <a:r>
              <a:rPr lang="de-CH" dirty="0" smtClean="0"/>
              <a:t> </a:t>
            </a:r>
            <a:r>
              <a:rPr lang="de-CH" dirty="0"/>
              <a:t>on WMO CPDB</a:t>
            </a:r>
          </a:p>
          <a:p>
            <a:pPr marL="0" indent="0">
              <a:buNone/>
            </a:pPr>
            <a:endParaRPr lang="de-CH" dirty="0" smtClean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endParaRPr lang="de-CH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212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ObsRems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2" y="5642806"/>
            <a:ext cx="7472363" cy="579023"/>
          </a:xfrm>
        </p:spPr>
        <p:txBody>
          <a:bodyPr>
            <a:noAutofit/>
          </a:bodyPr>
          <a:lstStyle/>
          <a:p>
            <a:pPr>
              <a:buFont typeface="Wingdings"/>
              <a:buChar char="à"/>
            </a:pPr>
            <a:r>
              <a:rPr lang="de-CH" sz="2000" dirty="0">
                <a:sym typeface="Wingdings" panose="05000000000000000000" pitchFamily="2" charset="2"/>
              </a:rPr>
              <a:t>Not all </a:t>
            </a:r>
            <a:r>
              <a:rPr lang="de-CH" sz="2000" dirty="0" err="1">
                <a:sym typeface="Wingdings" panose="05000000000000000000" pitchFamily="2" charset="2"/>
              </a:rPr>
              <a:t>ObsRems</a:t>
            </a:r>
            <a:r>
              <a:rPr lang="de-CH" sz="2000" dirty="0">
                <a:sym typeface="Wingdings" panose="05000000000000000000" pitchFamily="2" charset="2"/>
              </a:rPr>
              <a:t> </a:t>
            </a:r>
            <a:r>
              <a:rPr lang="de-CH" sz="2000" dirty="0" err="1">
                <a:sym typeface="Wingdings" panose="05000000000000000000" pitchFamily="2" charset="2"/>
              </a:rPr>
              <a:t>could</a:t>
            </a:r>
            <a:r>
              <a:rPr lang="de-CH" sz="2000" dirty="0">
                <a:sym typeface="Wingdings" panose="05000000000000000000" pitchFamily="2" charset="2"/>
              </a:rPr>
              <a:t> </a:t>
            </a:r>
            <a:r>
              <a:rPr lang="de-CH" sz="2000" dirty="0" err="1">
                <a:sym typeface="Wingdings" panose="05000000000000000000" pitchFamily="2" charset="2"/>
              </a:rPr>
              <a:t>be</a:t>
            </a:r>
            <a:r>
              <a:rPr lang="de-CH" sz="2000" dirty="0">
                <a:sym typeface="Wingdings" panose="05000000000000000000" pitchFamily="2" charset="2"/>
              </a:rPr>
              <a:t> </a:t>
            </a:r>
            <a:r>
              <a:rPr lang="de-CH" sz="2000" dirty="0" err="1">
                <a:sym typeface="Wingdings" panose="05000000000000000000" pitchFamily="2" charset="2"/>
              </a:rPr>
              <a:t>considered</a:t>
            </a:r>
            <a:r>
              <a:rPr lang="de-CH" sz="2000" dirty="0">
                <a:sym typeface="Wingdings" panose="05000000000000000000" pitchFamily="2" charset="2"/>
              </a:rPr>
              <a:t>, </a:t>
            </a:r>
            <a:r>
              <a:rPr lang="de-CH" sz="2000" dirty="0" smtClean="0">
                <a:sym typeface="Wingdings" panose="05000000000000000000" pitchFamily="2" charset="2"/>
              </a:rPr>
              <a:t>but …</a:t>
            </a:r>
            <a:endParaRPr lang="de-CH" sz="2000" dirty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r>
              <a:rPr lang="de-CH" sz="2000" dirty="0" smtClean="0">
                <a:sym typeface="Wingdings" panose="05000000000000000000" pitchFamily="2" charset="2"/>
              </a:rPr>
              <a:t>Not </a:t>
            </a:r>
            <a:r>
              <a:rPr lang="de-CH" sz="2000" dirty="0">
                <a:sym typeface="Wingdings" panose="05000000000000000000" pitchFamily="2" charset="2"/>
              </a:rPr>
              <a:t>all </a:t>
            </a:r>
            <a:r>
              <a:rPr lang="de-CH" sz="2000" dirty="0" err="1">
                <a:sym typeface="Wingdings" panose="05000000000000000000" pitchFamily="2" charset="2"/>
              </a:rPr>
              <a:t>ObsRems</a:t>
            </a:r>
            <a:r>
              <a:rPr lang="de-CH" sz="2000" dirty="0">
                <a:sym typeface="Wingdings" panose="05000000000000000000" pitchFamily="2" charset="2"/>
              </a:rPr>
              <a:t> </a:t>
            </a:r>
            <a:r>
              <a:rPr lang="de-CH" sz="2000" dirty="0" err="1" smtClean="0">
                <a:sym typeface="Wingdings" panose="05000000000000000000" pitchFamily="2" charset="2"/>
              </a:rPr>
              <a:t>are</a:t>
            </a:r>
            <a:r>
              <a:rPr lang="de-CH" sz="2000" dirty="0" smtClean="0">
                <a:sym typeface="Wingdings" panose="05000000000000000000" pitchFamily="2" charset="2"/>
              </a:rPr>
              <a:t> </a:t>
            </a:r>
            <a:r>
              <a:rPr lang="de-CH" sz="2000" dirty="0">
                <a:sym typeface="Wingdings" panose="05000000000000000000" pitchFamily="2" charset="2"/>
              </a:rPr>
              <a:t>relevant </a:t>
            </a:r>
            <a:r>
              <a:rPr lang="de-CH" sz="2000" dirty="0" err="1">
                <a:sym typeface="Wingdings" panose="05000000000000000000" pitchFamily="2" charset="2"/>
              </a:rPr>
              <a:t>for</a:t>
            </a:r>
            <a:r>
              <a:rPr lang="de-CH" sz="2000" dirty="0">
                <a:sym typeface="Wingdings" panose="05000000000000000000" pitchFamily="2" charset="2"/>
              </a:rPr>
              <a:t> </a:t>
            </a:r>
            <a:r>
              <a:rPr lang="de-CH" sz="2000" dirty="0" err="1">
                <a:sym typeface="Wingdings" panose="05000000000000000000" pitchFamily="2" charset="2"/>
              </a:rPr>
              <a:t>observations</a:t>
            </a:r>
            <a:endParaRPr lang="de-CH" sz="2000" dirty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endParaRPr lang="de-CH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98" y="1167418"/>
            <a:ext cx="7886156" cy="438494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5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Station </a:t>
            </a:r>
            <a:r>
              <a:rPr lang="de-CH" dirty="0" err="1" smtClean="0"/>
              <a:t>class</a:t>
            </a:r>
            <a:r>
              <a:rPr lang="de-CH" dirty="0" smtClean="0"/>
              <a:t> «</a:t>
            </a:r>
            <a:r>
              <a:rPr lang="de-CH" dirty="0" err="1" smtClean="0"/>
              <a:t>reference</a:t>
            </a:r>
            <a:r>
              <a:rPr lang="de-CH" dirty="0" smtClean="0"/>
              <a:t> </a:t>
            </a:r>
            <a:r>
              <a:rPr lang="de-CH" dirty="0" err="1" smtClean="0"/>
              <a:t>table</a:t>
            </a:r>
            <a:r>
              <a:rPr lang="de-CH" dirty="0" smtClean="0"/>
              <a:t>»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876" lvl="1" indent="-342876"/>
            <a:r>
              <a:rPr lang="de-CH" dirty="0"/>
              <a:t>A (</a:t>
            </a:r>
            <a:r>
              <a:rPr lang="de-CH" dirty="0" err="1"/>
              <a:t>aerodrome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AGRIMET </a:t>
            </a:r>
            <a:r>
              <a:rPr lang="de-CH" dirty="0"/>
              <a:t>(</a:t>
            </a:r>
            <a:r>
              <a:rPr lang="de-CH" dirty="0" err="1"/>
              <a:t>agromet</a:t>
            </a:r>
            <a:r>
              <a:rPr lang="de-CH" dirty="0"/>
              <a:t> </a:t>
            </a:r>
            <a:r>
              <a:rPr lang="de-CH" dirty="0" err="1"/>
              <a:t>station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C </a:t>
            </a:r>
            <a:r>
              <a:rPr lang="de-CH" dirty="0"/>
              <a:t>(</a:t>
            </a:r>
            <a:r>
              <a:rPr lang="de-CH" dirty="0" err="1"/>
              <a:t>coastal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HD/A </a:t>
            </a:r>
            <a:r>
              <a:rPr lang="de-CH" dirty="0"/>
              <a:t>(</a:t>
            </a:r>
            <a:r>
              <a:rPr lang="de-CH" dirty="0" err="1"/>
              <a:t>helideck</a:t>
            </a:r>
            <a:r>
              <a:rPr lang="de-CH" dirty="0"/>
              <a:t>, offshore),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HU/FC </a:t>
            </a:r>
            <a:r>
              <a:rPr lang="de-CH" dirty="0"/>
              <a:t>(h</a:t>
            </a:r>
            <a:r>
              <a:rPr lang="en-US" dirty="0" err="1"/>
              <a:t>urricane</a:t>
            </a:r>
            <a:r>
              <a:rPr lang="en-US" dirty="0"/>
              <a:t>, tropical cyclone or typhoon forecast </a:t>
            </a:r>
            <a:r>
              <a:rPr lang="en-US" dirty="0" err="1"/>
              <a:t>centre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HY/A </a:t>
            </a:r>
            <a:r>
              <a:rPr lang="de-CH" dirty="0"/>
              <a:t>(</a:t>
            </a:r>
            <a:r>
              <a:rPr lang="de-CH" dirty="0" err="1"/>
              <a:t>seaplane</a:t>
            </a:r>
            <a:r>
              <a:rPr lang="de-CH" dirty="0"/>
              <a:t> </a:t>
            </a:r>
            <a:r>
              <a:rPr lang="de-CH" dirty="0" err="1"/>
              <a:t>base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L </a:t>
            </a:r>
            <a:r>
              <a:rPr lang="de-CH" dirty="0"/>
              <a:t>(</a:t>
            </a:r>
            <a:r>
              <a:rPr lang="de-CH" dirty="0" err="1"/>
              <a:t>lightship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LH </a:t>
            </a:r>
            <a:r>
              <a:rPr lang="de-CH" dirty="0"/>
              <a:t>(</a:t>
            </a:r>
            <a:r>
              <a:rPr lang="de-CH" dirty="0" err="1"/>
              <a:t>lighthouse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M </a:t>
            </a:r>
            <a:r>
              <a:rPr lang="de-CH" dirty="0"/>
              <a:t>(</a:t>
            </a:r>
            <a:r>
              <a:rPr lang="de-CH" dirty="0" err="1"/>
              <a:t>mountain</a:t>
            </a:r>
            <a:r>
              <a:rPr lang="de-CH" dirty="0"/>
              <a:t> </a:t>
            </a:r>
            <a:r>
              <a:rPr lang="de-CH" dirty="0" err="1"/>
              <a:t>station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de-CH" dirty="0" smtClean="0"/>
              <a:t>R/FC </a:t>
            </a:r>
            <a:r>
              <a:rPr lang="de-CH" dirty="0"/>
              <a:t>(River </a:t>
            </a:r>
            <a:r>
              <a:rPr lang="de-CH" dirty="0" err="1"/>
              <a:t>forecast</a:t>
            </a:r>
            <a:r>
              <a:rPr lang="de-CH" dirty="0"/>
              <a:t> </a:t>
            </a:r>
            <a:r>
              <a:rPr lang="de-CH" dirty="0" err="1"/>
              <a:t>centre</a:t>
            </a:r>
            <a:r>
              <a:rPr lang="de-CH" dirty="0"/>
              <a:t>), </a:t>
            </a:r>
            <a:endParaRPr lang="de-CH" dirty="0" smtClean="0"/>
          </a:p>
          <a:p>
            <a:pPr marL="342876" lvl="1" indent="-342876"/>
            <a:r>
              <a:rPr lang="en-US" dirty="0" smtClean="0"/>
              <a:t>TI/WA/FC </a:t>
            </a:r>
            <a:r>
              <a:rPr lang="en-US" dirty="0"/>
              <a:t>(Tidal wave forecast </a:t>
            </a:r>
            <a:r>
              <a:rPr lang="en-US" dirty="0" err="1"/>
              <a:t>centre</a:t>
            </a:r>
            <a:r>
              <a:rPr lang="en-US" dirty="0"/>
              <a:t>), </a:t>
            </a:r>
            <a:endParaRPr lang="en-US" dirty="0" smtClean="0"/>
          </a:p>
          <a:p>
            <a:pPr marL="342876" lvl="1" indent="-342876"/>
            <a:endParaRPr lang="de-CH" dirty="0" smtClean="0"/>
          </a:p>
          <a:p>
            <a:pPr marL="267359" lvl="1" indent="-267359">
              <a:buFont typeface="Wingdings"/>
              <a:buChar char="à"/>
            </a:pPr>
            <a:r>
              <a:rPr lang="de-CH" dirty="0" smtClean="0">
                <a:sym typeface="Wingdings" panose="05000000000000000000" pitchFamily="2" charset="2"/>
              </a:rPr>
              <a:t>Radar, wind </a:t>
            </a:r>
            <a:r>
              <a:rPr lang="de-CH" dirty="0" err="1" smtClean="0">
                <a:sym typeface="Wingdings" panose="05000000000000000000" pitchFamily="2" charset="2"/>
              </a:rPr>
              <a:t>profiler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were</a:t>
            </a:r>
            <a:r>
              <a:rPr lang="de-CH" dirty="0" smtClean="0">
                <a:sym typeface="Wingdings" panose="05000000000000000000" pitchFamily="2" charset="2"/>
              </a:rPr>
              <a:t> not </a:t>
            </a:r>
            <a:r>
              <a:rPr lang="de-CH" dirty="0" err="1" smtClean="0">
                <a:sym typeface="Wingdings" panose="05000000000000000000" pitchFamily="2" charset="2"/>
              </a:rPr>
              <a:t>considered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as</a:t>
            </a:r>
            <a:r>
              <a:rPr lang="de-CH" dirty="0" smtClean="0">
                <a:sym typeface="Wingdings" panose="05000000000000000000" pitchFamily="2" charset="2"/>
              </a:rPr>
              <a:t> «</a:t>
            </a:r>
            <a:r>
              <a:rPr lang="de-CH" dirty="0" err="1" smtClean="0">
                <a:sym typeface="Wingdings" panose="05000000000000000000" pitchFamily="2" charset="2"/>
              </a:rPr>
              <a:t>station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dirty="0" err="1" smtClean="0">
                <a:sym typeface="Wingdings" panose="05000000000000000000" pitchFamily="2" charset="2"/>
              </a:rPr>
              <a:t>class</a:t>
            </a:r>
            <a:r>
              <a:rPr lang="de-CH" dirty="0" smtClean="0">
                <a:sym typeface="Wingdings" panose="05000000000000000000" pitchFamily="2" charset="2"/>
              </a:rPr>
              <a:t>» but </a:t>
            </a:r>
            <a:r>
              <a:rPr lang="de-CH" dirty="0" err="1" smtClean="0">
                <a:sym typeface="Wingdings" panose="05000000000000000000" pitchFamily="2" charset="2"/>
              </a:rPr>
              <a:t>as</a:t>
            </a:r>
            <a:r>
              <a:rPr lang="de-CH" dirty="0" smtClean="0">
                <a:sym typeface="Wingdings" panose="05000000000000000000" pitchFamily="2" charset="2"/>
              </a:rPr>
              <a:t> «</a:t>
            </a:r>
            <a:r>
              <a:rPr lang="de-CH" dirty="0" err="1" smtClean="0">
                <a:sym typeface="Wingdings" panose="05000000000000000000" pitchFamily="2" charset="2"/>
              </a:rPr>
              <a:t>instruments</a:t>
            </a:r>
            <a:r>
              <a:rPr lang="de-CH" dirty="0" smtClean="0">
                <a:sym typeface="Wingdings" panose="05000000000000000000" pitchFamily="2" charset="2"/>
              </a:rPr>
              <a:t>»</a:t>
            </a:r>
            <a:endParaRPr lang="de-CH" dirty="0" smtClean="0">
              <a:sym typeface="Wingdings" panose="05000000000000000000" pitchFamily="2" charset="2"/>
            </a:endParaRPr>
          </a:p>
          <a:p>
            <a:pPr marL="267359" lvl="1" indent="-267359">
              <a:buFont typeface="Wingdings"/>
              <a:buChar char="à"/>
            </a:pPr>
            <a:endParaRPr lang="de-CH" dirty="0"/>
          </a:p>
          <a:p>
            <a:endParaRPr lang="de-CH" dirty="0"/>
          </a:p>
        </p:txBody>
      </p:sp>
      <p:sp>
        <p:nvSpPr>
          <p:cNvPr id="4" name="TextBox 3"/>
          <p:cNvSpPr txBox="1"/>
          <p:nvPr/>
        </p:nvSpPr>
        <p:spPr>
          <a:xfrm>
            <a:off x="3835400" y="5953126"/>
            <a:ext cx="50419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dirty="0" smtClean="0">
                <a:solidFill>
                  <a:srgbClr val="FF0000"/>
                </a:solidFill>
              </a:rPr>
              <a:t>Views at WMO </a:t>
            </a:r>
            <a:r>
              <a:rPr lang="de-CH" dirty="0" err="1" smtClean="0">
                <a:solidFill>
                  <a:srgbClr val="FF0000"/>
                </a:solidFill>
              </a:rPr>
              <a:t>have</a:t>
            </a:r>
            <a:r>
              <a:rPr lang="de-CH" dirty="0" smtClean="0">
                <a:solidFill>
                  <a:srgbClr val="FF0000"/>
                </a:solidFill>
              </a:rPr>
              <a:t> </a:t>
            </a:r>
            <a:r>
              <a:rPr lang="de-CH" dirty="0" err="1" smtClean="0">
                <a:solidFill>
                  <a:srgbClr val="FF0000"/>
                </a:solidFill>
              </a:rPr>
              <a:t>changed</a:t>
            </a:r>
            <a:r>
              <a:rPr lang="de-CH" dirty="0" smtClean="0">
                <a:solidFill>
                  <a:srgbClr val="FF0000"/>
                </a:solidFill>
              </a:rPr>
              <a:t> </a:t>
            </a:r>
            <a:r>
              <a:rPr lang="de-CH" dirty="0" err="1" smtClean="0">
                <a:solidFill>
                  <a:srgbClr val="FF0000"/>
                </a:solidFill>
              </a:rPr>
              <a:t>meantime</a:t>
            </a:r>
            <a:r>
              <a:rPr lang="de-CH" dirty="0" smtClean="0">
                <a:solidFill>
                  <a:srgbClr val="FF0000"/>
                </a:solidFill>
              </a:rPr>
              <a:t>, </a:t>
            </a:r>
            <a:r>
              <a:rPr lang="de-CH" dirty="0" err="1" smtClean="0">
                <a:solidFill>
                  <a:srgbClr val="FF0000"/>
                </a:solidFill>
              </a:rPr>
              <a:t>some</a:t>
            </a:r>
            <a:r>
              <a:rPr lang="de-CH" dirty="0" smtClean="0">
                <a:solidFill>
                  <a:srgbClr val="FF0000"/>
                </a:solidFill>
              </a:rPr>
              <a:t> </a:t>
            </a:r>
            <a:r>
              <a:rPr lang="de-CH" dirty="0" err="1" smtClean="0">
                <a:solidFill>
                  <a:srgbClr val="FF0000"/>
                </a:solidFill>
              </a:rPr>
              <a:t>migration</a:t>
            </a:r>
            <a:r>
              <a:rPr lang="de-CH" dirty="0" smtClean="0">
                <a:solidFill>
                  <a:srgbClr val="FF0000"/>
                </a:solidFill>
              </a:rPr>
              <a:t> in </a:t>
            </a:r>
            <a:r>
              <a:rPr lang="de-CH" dirty="0" err="1" smtClean="0">
                <a:solidFill>
                  <a:srgbClr val="FF0000"/>
                </a:solidFill>
              </a:rPr>
              <a:t>progress</a:t>
            </a:r>
            <a:r>
              <a:rPr lang="de-CH" dirty="0" smtClean="0">
                <a:solidFill>
                  <a:srgbClr val="FF0000"/>
                </a:solidFill>
              </a:rPr>
              <a:t>, but </a:t>
            </a:r>
            <a:r>
              <a:rPr lang="de-CH" dirty="0" err="1" smtClean="0">
                <a:solidFill>
                  <a:srgbClr val="FF0000"/>
                </a:solidFill>
              </a:rPr>
              <a:t>discussion</a:t>
            </a:r>
            <a:r>
              <a:rPr lang="de-CH" dirty="0" smtClean="0">
                <a:solidFill>
                  <a:srgbClr val="FF0000"/>
                </a:solidFill>
              </a:rPr>
              <a:t> not </a:t>
            </a:r>
            <a:r>
              <a:rPr lang="de-CH" dirty="0" err="1" smtClean="0">
                <a:solidFill>
                  <a:srgbClr val="FF0000"/>
                </a:solidFill>
              </a:rPr>
              <a:t>concluded</a:t>
            </a:r>
            <a:r>
              <a:rPr lang="de-CH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0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Observation Metadata (I)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CH" sz="2400" dirty="0"/>
              <a:t>Surface </a:t>
            </a:r>
            <a:r>
              <a:rPr lang="de-CH" sz="2400" dirty="0" err="1"/>
              <a:t>observation</a:t>
            </a:r>
            <a:r>
              <a:rPr lang="de-CH" sz="2400" dirty="0"/>
              <a:t> </a:t>
            </a:r>
            <a:r>
              <a:rPr lang="de-CH" sz="2400" dirty="0" err="1"/>
              <a:t>program</a:t>
            </a:r>
            <a:r>
              <a:rPr lang="de-CH" sz="2400" dirty="0"/>
              <a:t> </a:t>
            </a:r>
            <a:r>
              <a:rPr lang="en-US" sz="2400" dirty="0" smtClean="0"/>
              <a:t>(WMO </a:t>
            </a:r>
            <a:r>
              <a:rPr lang="en-US" sz="2400" dirty="0"/>
              <a:t>No. </a:t>
            </a:r>
            <a:r>
              <a:rPr lang="en-US" sz="2400" dirty="0" smtClean="0"/>
              <a:t>544, Manual on GOS)</a:t>
            </a:r>
            <a:endParaRPr lang="de-CH" sz="2400" dirty="0"/>
          </a:p>
          <a:p>
            <a:pPr lvl="1"/>
            <a:r>
              <a:rPr lang="en-US" sz="2000" dirty="0"/>
              <a:t>Manned station</a:t>
            </a:r>
            <a:endParaRPr lang="en-US" sz="2000" dirty="0"/>
          </a:p>
          <a:p>
            <a:pPr lvl="2"/>
            <a:r>
              <a:rPr lang="en-US" sz="2000" dirty="0"/>
              <a:t>"</a:t>
            </a:r>
            <a:r>
              <a:rPr lang="en-US" sz="2000" dirty="0" err="1" smtClean="0"/>
              <a:t>Atm</a:t>
            </a:r>
            <a:r>
              <a:rPr lang="en-US" sz="2000" dirty="0" smtClean="0"/>
              <a:t> </a:t>
            </a:r>
            <a:r>
              <a:rPr lang="en-US" sz="2000" dirty="0"/>
              <a:t>pressure", "Wind (direction and speed)", "Air temperature", "Humidity", "Present weather", "Past weather", "Cloud amount", "Type of cloud", "Height of cloud base", "</a:t>
            </a:r>
            <a:r>
              <a:rPr lang="en-US" sz="2000" dirty="0"/>
              <a:t>Visibility“</a:t>
            </a:r>
            <a:endParaRPr lang="en-US" sz="2000" dirty="0"/>
          </a:p>
          <a:p>
            <a:pPr lvl="1"/>
            <a:r>
              <a:rPr lang="en-US" sz="2000" dirty="0"/>
              <a:t>Automatic station (from “AUT” flag in </a:t>
            </a:r>
            <a:r>
              <a:rPr lang="en-US" sz="2000" dirty="0" err="1"/>
              <a:t>ObsRems</a:t>
            </a:r>
            <a:r>
              <a:rPr lang="en-US" sz="2000" dirty="0"/>
              <a:t>)</a:t>
            </a:r>
            <a:endParaRPr lang="en-US" sz="2000" dirty="0"/>
          </a:p>
          <a:p>
            <a:pPr lvl="2"/>
            <a:r>
              <a:rPr lang="en-US" sz="2000" dirty="0"/>
              <a:t>"</a:t>
            </a:r>
            <a:r>
              <a:rPr lang="en-US" sz="2000" dirty="0" err="1" smtClean="0"/>
              <a:t>Atm</a:t>
            </a:r>
            <a:r>
              <a:rPr lang="en-US" sz="2000" dirty="0" smtClean="0"/>
              <a:t> </a:t>
            </a:r>
            <a:r>
              <a:rPr lang="en-US" sz="2000" dirty="0"/>
              <a:t>pressure", "Wind (direction and speed)", "Air temperature", "</a:t>
            </a:r>
            <a:r>
              <a:rPr lang="en-US" sz="2000" dirty="0"/>
              <a:t>Humidity“, “Precipitation (yes/no)”</a:t>
            </a:r>
          </a:p>
          <a:p>
            <a:r>
              <a:rPr lang="en-US" sz="2400" dirty="0"/>
              <a:t>Barometer height (from HP) for observation “pressure”</a:t>
            </a:r>
          </a:p>
          <a:p>
            <a:r>
              <a:rPr lang="de-CH" sz="2400" dirty="0"/>
              <a:t>Instrument </a:t>
            </a:r>
            <a:r>
              <a:rPr lang="de-CH" sz="2400" dirty="0" err="1"/>
              <a:t>coordinates</a:t>
            </a:r>
            <a:endParaRPr lang="de-CH" sz="2400" dirty="0"/>
          </a:p>
          <a:p>
            <a:pPr lvl="1"/>
            <a:r>
              <a:rPr lang="de-CH" sz="2000" dirty="0" err="1"/>
              <a:t>Lat</a:t>
            </a:r>
            <a:r>
              <a:rPr lang="de-CH" sz="2000" dirty="0"/>
              <a:t>, </a:t>
            </a:r>
            <a:r>
              <a:rPr lang="de-CH" sz="2000" dirty="0" err="1"/>
              <a:t>lon</a:t>
            </a:r>
            <a:r>
              <a:rPr lang="de-CH" sz="2000" dirty="0"/>
              <a:t> 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station</a:t>
            </a:r>
            <a:r>
              <a:rPr lang="de-CH" sz="2000" dirty="0"/>
              <a:t> </a:t>
            </a:r>
            <a:r>
              <a:rPr lang="de-CH" sz="2000" dirty="0" err="1"/>
              <a:t>coordinates</a:t>
            </a:r>
            <a:endParaRPr lang="de-CH" sz="2000" dirty="0"/>
          </a:p>
          <a:p>
            <a:pPr lvl="1"/>
            <a:r>
              <a:rPr lang="de-CH" sz="2000" dirty="0"/>
              <a:t>Elevation 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Hha</a:t>
            </a:r>
            <a:r>
              <a:rPr lang="de-CH" sz="2000" dirty="0"/>
              <a:t> + </a:t>
            </a:r>
            <a:r>
              <a:rPr lang="de-CH" sz="2000" dirty="0" err="1"/>
              <a:t>conventional</a:t>
            </a:r>
            <a:r>
              <a:rPr lang="de-CH" sz="2000" dirty="0"/>
              <a:t> </a:t>
            </a:r>
            <a:r>
              <a:rPr lang="de-CH" sz="2000" dirty="0" err="1"/>
              <a:t>distance</a:t>
            </a:r>
            <a:r>
              <a:rPr lang="de-CH" sz="2000" dirty="0"/>
              <a:t> 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reference</a:t>
            </a:r>
            <a:r>
              <a:rPr lang="de-CH" sz="2000" dirty="0"/>
              <a:t> </a:t>
            </a:r>
            <a:r>
              <a:rPr lang="de-CH" sz="2000" dirty="0" err="1"/>
              <a:t>surface</a:t>
            </a:r>
            <a:r>
              <a:rPr lang="de-CH" sz="2000" dirty="0"/>
              <a:t> (e.g., 10m </a:t>
            </a:r>
            <a:r>
              <a:rPr lang="de-CH" sz="2000" dirty="0" err="1"/>
              <a:t>for</a:t>
            </a:r>
            <a:r>
              <a:rPr lang="de-CH" sz="2000" dirty="0"/>
              <a:t> wind, 2m </a:t>
            </a:r>
            <a:r>
              <a:rPr lang="de-CH" sz="2000" dirty="0" err="1"/>
              <a:t>for</a:t>
            </a:r>
            <a:r>
              <a:rPr lang="de-CH" sz="2000" dirty="0"/>
              <a:t> T, RH</a:t>
            </a:r>
            <a:r>
              <a:rPr lang="de-CH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65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Observation Metadata (II)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725863"/>
          </a:xfrm>
        </p:spPr>
        <p:txBody>
          <a:bodyPr>
            <a:normAutofit/>
          </a:bodyPr>
          <a:lstStyle/>
          <a:p>
            <a:r>
              <a:rPr lang="de-CH" sz="2400" dirty="0"/>
              <a:t>Additional </a:t>
            </a:r>
            <a:r>
              <a:rPr lang="de-CH" sz="2400" dirty="0" err="1"/>
              <a:t>observations</a:t>
            </a:r>
            <a:r>
              <a:rPr lang="de-CH" sz="2400" dirty="0"/>
              <a:t> (</a:t>
            </a:r>
            <a:r>
              <a:rPr lang="de-CH" sz="2400" dirty="0" err="1"/>
              <a:t>from</a:t>
            </a:r>
            <a:r>
              <a:rPr lang="de-CH" sz="2400" dirty="0"/>
              <a:t> </a:t>
            </a:r>
            <a:r>
              <a:rPr lang="de-CH" sz="2400" dirty="0" err="1"/>
              <a:t>ObsRems</a:t>
            </a:r>
            <a:r>
              <a:rPr lang="de-CH" sz="2400" dirty="0"/>
              <a:t>)</a:t>
            </a:r>
          </a:p>
          <a:p>
            <a:pPr lvl="1"/>
            <a:r>
              <a:rPr lang="de-CH" sz="2000" dirty="0"/>
              <a:t>40 variables, </a:t>
            </a:r>
            <a:r>
              <a:rPr lang="de-CH" sz="2000" dirty="0" err="1"/>
              <a:t>some</a:t>
            </a:r>
            <a:r>
              <a:rPr lang="de-CH" sz="2000" dirty="0"/>
              <a:t> not </a:t>
            </a:r>
            <a:r>
              <a:rPr lang="de-CH" sz="2000" dirty="0" err="1"/>
              <a:t>very</a:t>
            </a:r>
            <a:r>
              <a:rPr lang="de-CH" sz="2000" dirty="0"/>
              <a:t> </a:t>
            </a:r>
            <a:r>
              <a:rPr lang="de-CH" sz="2000" dirty="0" err="1"/>
              <a:t>well</a:t>
            </a:r>
            <a:r>
              <a:rPr lang="de-CH" sz="2000" dirty="0"/>
              <a:t> </a:t>
            </a:r>
            <a:r>
              <a:rPr lang="de-CH" sz="2000" dirty="0" err="1"/>
              <a:t>defined</a:t>
            </a:r>
            <a:r>
              <a:rPr lang="de-CH" sz="2000" dirty="0"/>
              <a:t> </a:t>
            </a:r>
            <a:br>
              <a:rPr lang="de-CH" sz="2000" dirty="0"/>
            </a:br>
            <a:r>
              <a:rPr lang="de-CH" sz="2000" dirty="0">
                <a:sym typeface="Wingdings" panose="05000000000000000000" pitchFamily="2" charset="2"/>
              </a:rPr>
              <a:t>cf. </a:t>
            </a:r>
            <a:r>
              <a:rPr lang="de-CH" sz="2000" dirty="0">
                <a:hlinkClick r:id="rId2" action="ppaction://hlinkfile"/>
              </a:rPr>
              <a:t>vola_code_table_A.csv</a:t>
            </a:r>
            <a:endParaRPr lang="de-CH" sz="2000" dirty="0"/>
          </a:p>
          <a:p>
            <a:pPr lvl="1">
              <a:buFont typeface="Wingdings"/>
              <a:buChar char="à"/>
            </a:pPr>
            <a:r>
              <a:rPr lang="de-CH" sz="2000" dirty="0"/>
              <a:t>Need </a:t>
            </a:r>
            <a:r>
              <a:rPr lang="de-CH" sz="2000" dirty="0" err="1"/>
              <a:t>critical</a:t>
            </a:r>
            <a:r>
              <a:rPr lang="de-CH" sz="2000" dirty="0"/>
              <a:t> </a:t>
            </a:r>
            <a:r>
              <a:rPr lang="de-CH" sz="2000" dirty="0" err="1"/>
              <a:t>review</a:t>
            </a:r>
            <a:r>
              <a:rPr lang="de-CH" sz="2000" dirty="0"/>
              <a:t> </a:t>
            </a:r>
            <a:r>
              <a:rPr lang="de-CH" sz="2000" dirty="0" err="1"/>
              <a:t>and</a:t>
            </a:r>
            <a:r>
              <a:rPr lang="de-CH" sz="2000" dirty="0"/>
              <a:t> </a:t>
            </a:r>
            <a:r>
              <a:rPr lang="de-CH" sz="2000" dirty="0" err="1"/>
              <a:t>mapping</a:t>
            </a:r>
            <a:r>
              <a:rPr lang="de-CH" sz="2000" dirty="0"/>
              <a:t> </a:t>
            </a:r>
            <a:r>
              <a:rPr lang="de-CH" sz="2000" dirty="0" err="1"/>
              <a:t>to</a:t>
            </a:r>
            <a:r>
              <a:rPr lang="de-CH" sz="2000" dirty="0"/>
              <a:t> OSCAR variable </a:t>
            </a:r>
            <a:r>
              <a:rPr lang="de-CH" sz="2000" dirty="0" err="1"/>
              <a:t>reference</a:t>
            </a:r>
            <a:r>
              <a:rPr lang="de-CH" sz="2000" dirty="0"/>
              <a:t> </a:t>
            </a:r>
            <a:r>
              <a:rPr lang="de-CH" sz="2000" dirty="0" err="1"/>
              <a:t>table</a:t>
            </a:r>
            <a:r>
              <a:rPr lang="de-CH" sz="2000" dirty="0"/>
              <a:t>.</a:t>
            </a:r>
          </a:p>
          <a:p>
            <a:pPr lvl="1">
              <a:buFont typeface="Wingdings"/>
              <a:buChar char="à"/>
            </a:pPr>
            <a:r>
              <a:rPr lang="de-CH" sz="2000" dirty="0" err="1"/>
              <a:t>We</a:t>
            </a:r>
            <a:r>
              <a:rPr lang="de-CH" sz="2000" dirty="0"/>
              <a:t> </a:t>
            </a:r>
            <a:r>
              <a:rPr lang="de-CH" sz="2000" dirty="0" err="1"/>
              <a:t>can</a:t>
            </a:r>
            <a:r>
              <a:rPr lang="de-CH" sz="2000" dirty="0"/>
              <a:t> </a:t>
            </a:r>
            <a:r>
              <a:rPr lang="de-CH" sz="2000" dirty="0" err="1"/>
              <a:t>only</a:t>
            </a:r>
            <a:r>
              <a:rPr lang="de-CH" sz="2000" dirty="0"/>
              <a:t> </a:t>
            </a:r>
            <a:r>
              <a:rPr lang="de-CH" sz="2000" dirty="0" err="1"/>
              <a:t>integrate</a:t>
            </a:r>
            <a:r>
              <a:rPr lang="de-CH" sz="2000" dirty="0"/>
              <a:t> well-</a:t>
            </a:r>
            <a:r>
              <a:rPr lang="de-CH" sz="2000" dirty="0" err="1"/>
              <a:t>defined</a:t>
            </a:r>
            <a:r>
              <a:rPr lang="de-CH" sz="2000" dirty="0"/>
              <a:t> variables.</a:t>
            </a:r>
          </a:p>
          <a:p>
            <a:r>
              <a:rPr lang="de-CH" sz="2400" dirty="0" err="1" smtClean="0"/>
              <a:t>Upper-air</a:t>
            </a:r>
            <a:r>
              <a:rPr lang="de-CH" sz="2400" dirty="0" smtClean="0"/>
              <a:t> </a:t>
            </a:r>
            <a:r>
              <a:rPr lang="de-CH" sz="2400" dirty="0" err="1" smtClean="0"/>
              <a:t>observations</a:t>
            </a:r>
            <a:r>
              <a:rPr lang="de-CH" sz="2400" dirty="0" smtClean="0"/>
              <a:t> (</a:t>
            </a:r>
            <a:r>
              <a:rPr lang="de-CH" sz="2400" dirty="0" err="1" smtClean="0"/>
              <a:t>from</a:t>
            </a:r>
            <a:r>
              <a:rPr lang="de-CH" sz="2400" dirty="0" smtClean="0"/>
              <a:t> UA-1 … UA-4)</a:t>
            </a:r>
          </a:p>
          <a:p>
            <a:pPr lvl="1"/>
            <a:r>
              <a:rPr lang="de-CH" sz="2000" dirty="0" smtClean="0"/>
              <a:t>«R»: PTU, wind</a:t>
            </a:r>
          </a:p>
          <a:p>
            <a:pPr lvl="1"/>
            <a:r>
              <a:rPr lang="de-CH" sz="2000" dirty="0" smtClean="0"/>
              <a:t>«P», «W», «WP»: wind</a:t>
            </a:r>
          </a:p>
          <a:p>
            <a:pPr marL="457168" lvl="1" indent="0">
              <a:buNone/>
            </a:pPr>
            <a:r>
              <a:rPr lang="de-CH" sz="2000" dirty="0" smtClean="0">
                <a:sym typeface="Wingdings" panose="05000000000000000000" pitchFamily="2" charset="2"/>
              </a:rPr>
              <a:t> </a:t>
            </a:r>
            <a:r>
              <a:rPr lang="de-CH" sz="2000" dirty="0" smtClean="0"/>
              <a:t>«X»: not </a:t>
            </a:r>
            <a:r>
              <a:rPr lang="de-CH" sz="2000" dirty="0" err="1" smtClean="0"/>
              <a:t>considered</a:t>
            </a:r>
            <a:r>
              <a:rPr lang="de-CH" sz="2000" dirty="0" smtClean="0"/>
              <a:t> (</a:t>
            </a:r>
            <a:r>
              <a:rPr lang="de-CH" sz="2000" dirty="0" err="1" smtClean="0"/>
              <a:t>only</a:t>
            </a:r>
            <a:r>
              <a:rPr lang="de-CH" sz="2000" dirty="0" smtClean="0"/>
              <a:t> 1 </a:t>
            </a:r>
            <a:r>
              <a:rPr lang="de-CH" sz="2000" dirty="0" err="1" smtClean="0"/>
              <a:t>case</a:t>
            </a:r>
            <a:r>
              <a:rPr lang="de-CH" sz="2000" dirty="0" smtClean="0"/>
              <a:t>)</a:t>
            </a:r>
          </a:p>
          <a:p>
            <a:pPr lvl="1"/>
            <a:endParaRPr lang="de-CH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98700" y="5346580"/>
            <a:ext cx="6388100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Most </a:t>
            </a:r>
            <a:r>
              <a:rPr lang="de-CH" sz="20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certainly</a:t>
            </a:r>
            <a:r>
              <a:rPr lang="de-CH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, </a:t>
            </a:r>
            <a:r>
              <a:rPr lang="de-CH" sz="20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</a:t>
            </a:r>
            <a:r>
              <a:rPr lang="de-CH" sz="2000" dirty="0" err="1" smtClean="0">
                <a:solidFill>
                  <a:srgbClr val="FF0000"/>
                </a:solidFill>
              </a:rPr>
              <a:t>oo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many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observations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assumed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for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some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stations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that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need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to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be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removed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from</a:t>
            </a:r>
            <a:r>
              <a:rPr lang="de-CH" sz="2000" dirty="0" smtClean="0">
                <a:solidFill>
                  <a:srgbClr val="FF0000"/>
                </a:solidFill>
              </a:rPr>
              <a:t> OSCAR/Surface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4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Schedules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CH" sz="2400" dirty="0"/>
              <a:t>Surface</a:t>
            </a:r>
          </a:p>
          <a:p>
            <a:pPr lvl="1"/>
            <a:r>
              <a:rPr lang="de-CH" sz="2000" dirty="0" err="1"/>
              <a:t>Consider</a:t>
            </a:r>
            <a:r>
              <a:rPr lang="de-CH" sz="2000" dirty="0"/>
              <a:t> </a:t>
            </a:r>
            <a:r>
              <a:rPr lang="de-CH" sz="2000" dirty="0" err="1"/>
              <a:t>synoptic</a:t>
            </a:r>
            <a:r>
              <a:rPr lang="de-CH" sz="2000" dirty="0"/>
              <a:t> </a:t>
            </a:r>
            <a:r>
              <a:rPr lang="de-CH" sz="2000" dirty="0" err="1"/>
              <a:t>schedules</a:t>
            </a:r>
            <a:r>
              <a:rPr lang="de-CH" sz="2000" dirty="0"/>
              <a:t> (</a:t>
            </a:r>
            <a:r>
              <a:rPr lang="de-CH" sz="2000" dirty="0" err="1"/>
              <a:t>from</a:t>
            </a:r>
            <a:r>
              <a:rPr lang="de-CH" sz="2000" dirty="0"/>
              <a:t> SO-1 … SO-8)</a:t>
            </a:r>
          </a:p>
          <a:p>
            <a:pPr lvl="1"/>
            <a:r>
              <a:rPr lang="de-CH" sz="2000" dirty="0" err="1"/>
              <a:t>Consider</a:t>
            </a:r>
            <a:r>
              <a:rPr lang="de-CH" sz="2000" dirty="0"/>
              <a:t> (semi-)</a:t>
            </a:r>
            <a:r>
              <a:rPr lang="de-CH" sz="2000" dirty="0" err="1"/>
              <a:t>hourly</a:t>
            </a:r>
            <a:r>
              <a:rPr lang="de-CH" sz="2000" dirty="0"/>
              <a:t> </a:t>
            </a:r>
            <a:r>
              <a:rPr lang="de-CH" sz="2000" dirty="0" err="1"/>
              <a:t>observations</a:t>
            </a:r>
            <a:r>
              <a:rPr lang="de-CH" sz="2000" dirty="0"/>
              <a:t> (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ObsHs</a:t>
            </a:r>
            <a:r>
              <a:rPr lang="de-CH" sz="2000" dirty="0"/>
              <a:t>)</a:t>
            </a:r>
          </a:p>
          <a:p>
            <a:pPr lvl="1"/>
            <a:r>
              <a:rPr lang="de-CH" sz="2000" dirty="0" err="1"/>
              <a:t>Consider</a:t>
            </a:r>
            <a:r>
              <a:rPr lang="de-CH" sz="2000" dirty="0"/>
              <a:t> </a:t>
            </a:r>
            <a:r>
              <a:rPr lang="de-CH" sz="2000" dirty="0" err="1"/>
              <a:t>some</a:t>
            </a:r>
            <a:r>
              <a:rPr lang="de-CH" sz="2000" dirty="0"/>
              <a:t> </a:t>
            </a:r>
            <a:r>
              <a:rPr lang="de-CH" sz="2000" dirty="0" err="1"/>
              <a:t>constraints</a:t>
            </a:r>
            <a:r>
              <a:rPr lang="de-CH" sz="2000" dirty="0"/>
              <a:t> </a:t>
            </a:r>
            <a:r>
              <a:rPr lang="de-CH" sz="2000" dirty="0" err="1"/>
              <a:t>concerning</a:t>
            </a:r>
            <a:r>
              <a:rPr lang="de-CH" sz="2000" dirty="0"/>
              <a:t> </a:t>
            </a:r>
            <a:r>
              <a:rPr lang="de-CH" sz="2000" dirty="0" err="1"/>
              <a:t>weekdays</a:t>
            </a:r>
            <a:r>
              <a:rPr lang="de-CH" sz="2000" dirty="0"/>
              <a:t> (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ObsRems</a:t>
            </a:r>
            <a:r>
              <a:rPr lang="de-CH" sz="2000" dirty="0" smtClean="0"/>
              <a:t>)</a:t>
            </a:r>
            <a:endParaRPr lang="de-CH" sz="2400" dirty="0"/>
          </a:p>
          <a:p>
            <a:r>
              <a:rPr lang="de-CH" sz="2400" dirty="0" err="1"/>
              <a:t>Upper</a:t>
            </a:r>
            <a:r>
              <a:rPr lang="de-CH" sz="2400" dirty="0"/>
              <a:t>-Air</a:t>
            </a:r>
          </a:p>
          <a:p>
            <a:pPr lvl="1"/>
            <a:r>
              <a:rPr lang="de-CH" sz="2000" dirty="0" err="1"/>
              <a:t>Conside</a:t>
            </a:r>
            <a:r>
              <a:rPr lang="de-CH" sz="2000" dirty="0" err="1"/>
              <a:t>r</a:t>
            </a:r>
            <a:r>
              <a:rPr lang="de-CH" sz="2000" dirty="0"/>
              <a:t> </a:t>
            </a:r>
            <a:r>
              <a:rPr lang="de-CH" sz="2000" dirty="0" err="1"/>
              <a:t>upper-air</a:t>
            </a:r>
            <a:r>
              <a:rPr lang="de-CH" sz="2000" dirty="0"/>
              <a:t> </a:t>
            </a:r>
            <a:r>
              <a:rPr lang="de-CH" sz="2000" dirty="0" err="1"/>
              <a:t>schedules</a:t>
            </a:r>
            <a:r>
              <a:rPr lang="de-CH" sz="2000" dirty="0"/>
              <a:t> (</a:t>
            </a:r>
            <a:r>
              <a:rPr lang="de-CH" sz="2000" dirty="0" err="1"/>
              <a:t>from</a:t>
            </a:r>
            <a:r>
              <a:rPr lang="de-CH" sz="2000" dirty="0"/>
              <a:t> UA-1 … UA-4)</a:t>
            </a:r>
          </a:p>
          <a:p>
            <a:pPr lvl="1"/>
            <a:r>
              <a:rPr lang="de-CH" sz="2000" dirty="0" err="1"/>
              <a:t>Consider</a:t>
            </a:r>
            <a:r>
              <a:rPr lang="de-CH" sz="2000" dirty="0"/>
              <a:t> </a:t>
            </a:r>
            <a:r>
              <a:rPr lang="de-CH" sz="2000" dirty="0" err="1"/>
              <a:t>some</a:t>
            </a:r>
            <a:r>
              <a:rPr lang="de-CH" sz="2000" dirty="0"/>
              <a:t> </a:t>
            </a:r>
            <a:r>
              <a:rPr lang="de-CH" sz="2000" dirty="0" err="1"/>
              <a:t>constraints</a:t>
            </a:r>
            <a:r>
              <a:rPr lang="de-CH" sz="2000" dirty="0"/>
              <a:t> </a:t>
            </a:r>
            <a:r>
              <a:rPr lang="de-CH" sz="2000" dirty="0" err="1"/>
              <a:t>concerning</a:t>
            </a:r>
            <a:r>
              <a:rPr lang="de-CH" sz="2000" dirty="0"/>
              <a:t> </a:t>
            </a:r>
            <a:r>
              <a:rPr lang="de-CH" sz="2000" dirty="0" err="1"/>
              <a:t>weekdays</a:t>
            </a:r>
            <a:r>
              <a:rPr lang="de-CH" sz="2000" dirty="0"/>
              <a:t> (</a:t>
            </a:r>
            <a:r>
              <a:rPr lang="de-CH" sz="2000" dirty="0" err="1"/>
              <a:t>from</a:t>
            </a:r>
            <a:r>
              <a:rPr lang="de-CH" sz="2000" dirty="0"/>
              <a:t> </a:t>
            </a:r>
            <a:r>
              <a:rPr lang="de-CH" sz="2000" dirty="0" err="1"/>
              <a:t>ObsRems</a:t>
            </a:r>
            <a:r>
              <a:rPr lang="de-CH" sz="2000" dirty="0" smtClean="0"/>
              <a:t>)</a:t>
            </a:r>
            <a:endParaRPr lang="de-CH" sz="2000" dirty="0"/>
          </a:p>
          <a:p>
            <a:pPr>
              <a:buFont typeface="Wingdings"/>
              <a:buChar char="à"/>
            </a:pPr>
            <a:r>
              <a:rPr lang="de-CH" sz="2400" dirty="0" err="1">
                <a:sym typeface="Wingdings" panose="05000000000000000000" pitchFamily="2" charset="2"/>
              </a:rPr>
              <a:t>Schedules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are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formally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correct</a:t>
            </a:r>
            <a:r>
              <a:rPr lang="de-CH" sz="2400" dirty="0">
                <a:sym typeface="Wingdings" panose="05000000000000000000" pitchFamily="2" charset="2"/>
              </a:rPr>
              <a:t>, but </a:t>
            </a:r>
            <a:r>
              <a:rPr lang="de-CH" sz="2400" dirty="0" err="1">
                <a:sym typeface="Wingdings" panose="05000000000000000000" pitchFamily="2" charset="2"/>
              </a:rPr>
              <a:t>can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be</a:t>
            </a:r>
            <a:r>
              <a:rPr lang="de-CH" sz="2400" dirty="0">
                <a:sym typeface="Wingdings" panose="05000000000000000000" pitchFamily="2" charset="2"/>
              </a:rPr>
              <a:t> redundant </a:t>
            </a:r>
            <a:endParaRPr lang="de-CH" sz="2400" dirty="0" smtClean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r>
              <a:rPr lang="de-CH" sz="2400" dirty="0" err="1" smtClean="0">
                <a:sym typeface="Wingdings" panose="05000000000000000000" pitchFamily="2" charset="2"/>
              </a:rPr>
              <a:t>No</a:t>
            </a:r>
            <a:r>
              <a:rPr lang="de-CH" sz="2400" dirty="0" smtClean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schedules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for</a:t>
            </a:r>
            <a:r>
              <a:rPr lang="de-CH" sz="2400" dirty="0">
                <a:sym typeface="Wingdings" panose="05000000000000000000" pitchFamily="2" charset="2"/>
              </a:rPr>
              <a:t> «additional» </a:t>
            </a:r>
            <a:r>
              <a:rPr lang="de-CH" sz="2400" dirty="0" err="1">
                <a:sym typeface="Wingdings" panose="05000000000000000000" pitchFamily="2" charset="2"/>
              </a:rPr>
              <a:t>observations</a:t>
            </a:r>
            <a:r>
              <a:rPr lang="de-CH" sz="2400" dirty="0">
                <a:sym typeface="Wingdings" panose="05000000000000000000" pitchFamily="2" charset="2"/>
              </a:rPr>
              <a:t> (</a:t>
            </a:r>
            <a:r>
              <a:rPr lang="de-CH" sz="2400" dirty="0" err="1">
                <a:sym typeface="Wingdings" panose="05000000000000000000" pitchFamily="2" charset="2"/>
              </a:rPr>
              <a:t>too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little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information</a:t>
            </a:r>
            <a:r>
              <a:rPr lang="de-CH" sz="2400" dirty="0">
                <a:sym typeface="Wingdings" panose="05000000000000000000" pitchFamily="2" charset="2"/>
              </a:rPr>
              <a:t> </a:t>
            </a:r>
            <a:r>
              <a:rPr lang="de-CH" sz="2400" dirty="0" err="1">
                <a:sym typeface="Wingdings" panose="05000000000000000000" pitchFamily="2" charset="2"/>
              </a:rPr>
              <a:t>available</a:t>
            </a:r>
            <a:r>
              <a:rPr lang="de-CH" sz="2400" dirty="0">
                <a:sym typeface="Wingdings" panose="05000000000000000000" pitchFamily="2" charset="2"/>
              </a:rPr>
              <a:t>)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261623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Initial Data </a:t>
            </a:r>
            <a:r>
              <a:rPr lang="de-CH" dirty="0" err="1" smtClean="0"/>
              <a:t>integration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689100"/>
            <a:ext cx="8229600" cy="4437063"/>
          </a:xfrm>
        </p:spPr>
        <p:txBody>
          <a:bodyPr>
            <a:noAutofit/>
          </a:bodyPr>
          <a:lstStyle/>
          <a:p>
            <a:r>
              <a:rPr lang="de-CH" sz="2400" dirty="0" smtClean="0"/>
              <a:t>GAWSIS</a:t>
            </a:r>
            <a:endParaRPr lang="en-US" sz="2400" dirty="0"/>
          </a:p>
          <a:p>
            <a:pPr lvl="1"/>
            <a:r>
              <a:rPr lang="de-CH" sz="2000" dirty="0" smtClean="0">
                <a:sym typeface="Wingdings" panose="05000000000000000000" pitchFamily="2" charset="2"/>
              </a:rPr>
              <a:t>Metadata </a:t>
            </a:r>
            <a:r>
              <a:rPr lang="de-CH" sz="2000" dirty="0" err="1" smtClean="0">
                <a:sym typeface="Wingdings" panose="05000000000000000000" pitchFamily="2" charset="2"/>
              </a:rPr>
              <a:t>for</a:t>
            </a:r>
            <a:r>
              <a:rPr lang="de-CH" sz="2000" dirty="0" smtClean="0">
                <a:sym typeface="Wingdings" panose="05000000000000000000" pitchFamily="2" charset="2"/>
              </a:rPr>
              <a:t> </a:t>
            </a:r>
            <a:r>
              <a:rPr lang="de-CH" sz="2000" dirty="0" err="1" smtClean="0">
                <a:sym typeface="Wingdings" panose="05000000000000000000" pitchFamily="2" charset="2"/>
              </a:rPr>
              <a:t>the</a:t>
            </a:r>
            <a:r>
              <a:rPr lang="de-CH" sz="2000" dirty="0" smtClean="0">
                <a:sym typeface="Wingdings" panose="05000000000000000000" pitchFamily="2" charset="2"/>
              </a:rPr>
              <a:t> Global Atmosphere Watch</a:t>
            </a:r>
          </a:p>
          <a:p>
            <a:r>
              <a:rPr lang="de-CH" sz="2400" dirty="0" smtClean="0">
                <a:sym typeface="Wingdings" panose="05000000000000000000" pitchFamily="2" charset="2"/>
              </a:rPr>
              <a:t>WMO Pub 9 </a:t>
            </a:r>
            <a:r>
              <a:rPr lang="de-CH" sz="2400" dirty="0" err="1" smtClean="0">
                <a:sym typeface="Wingdings" panose="05000000000000000000" pitchFamily="2" charset="2"/>
              </a:rPr>
              <a:t>Vol</a:t>
            </a:r>
            <a:r>
              <a:rPr lang="de-CH" sz="2400" dirty="0" smtClean="0">
                <a:sym typeface="Wingdings" panose="05000000000000000000" pitchFamily="2" charset="2"/>
              </a:rPr>
              <a:t> A</a:t>
            </a:r>
          </a:p>
          <a:p>
            <a:pPr lvl="1"/>
            <a:r>
              <a:rPr lang="de-CH" sz="2000" dirty="0" smtClean="0">
                <a:sym typeface="Wingdings" panose="05000000000000000000" pitchFamily="2" charset="2"/>
              </a:rPr>
              <a:t>Catalogue of </a:t>
            </a:r>
            <a:r>
              <a:rPr lang="de-CH" sz="2000" dirty="0" err="1" smtClean="0">
                <a:sym typeface="Wingdings" panose="05000000000000000000" pitchFamily="2" charset="2"/>
              </a:rPr>
              <a:t>synoptic</a:t>
            </a:r>
            <a:r>
              <a:rPr lang="de-CH" sz="2000" dirty="0" smtClean="0">
                <a:sym typeface="Wingdings" panose="05000000000000000000" pitchFamily="2" charset="2"/>
              </a:rPr>
              <a:t> and </a:t>
            </a:r>
            <a:r>
              <a:rPr lang="de-CH" sz="2000" dirty="0" err="1" smtClean="0">
                <a:sym typeface="Wingdings" panose="05000000000000000000" pitchFamily="2" charset="2"/>
              </a:rPr>
              <a:t>upper-air</a:t>
            </a:r>
            <a:r>
              <a:rPr lang="de-CH" sz="2000" dirty="0" smtClean="0">
                <a:sym typeface="Wingdings" panose="05000000000000000000" pitchFamily="2" charset="2"/>
              </a:rPr>
              <a:t> </a:t>
            </a:r>
            <a:r>
              <a:rPr lang="de-CH" sz="2000" dirty="0" err="1" smtClean="0">
                <a:sym typeface="Wingdings" panose="05000000000000000000" pitchFamily="2" charset="2"/>
              </a:rPr>
              <a:t>stations</a:t>
            </a:r>
            <a:r>
              <a:rPr lang="de-CH" sz="2000" dirty="0" smtClean="0">
                <a:sym typeface="Wingdings" panose="05000000000000000000" pitchFamily="2" charset="2"/>
              </a:rPr>
              <a:t> of GOS</a:t>
            </a:r>
          </a:p>
          <a:p>
            <a:r>
              <a:rPr lang="de-CH" sz="2400" dirty="0" smtClean="0">
                <a:sym typeface="Wingdings" panose="05000000000000000000" pitchFamily="2" charset="2"/>
              </a:rPr>
              <a:t>JCOMMOPS</a:t>
            </a:r>
          </a:p>
          <a:p>
            <a:pPr lvl="1"/>
            <a:r>
              <a:rPr lang="de-CH" sz="2000" dirty="0" smtClean="0">
                <a:sym typeface="Wingdings" panose="05000000000000000000" pitchFamily="2" charset="2"/>
              </a:rPr>
              <a:t>Marine </a:t>
            </a:r>
            <a:r>
              <a:rPr lang="de-CH" sz="2000" dirty="0" err="1" smtClean="0">
                <a:sym typeface="Wingdings" panose="05000000000000000000" pitchFamily="2" charset="2"/>
              </a:rPr>
              <a:t>element</a:t>
            </a:r>
            <a:r>
              <a:rPr lang="de-CH" sz="2000" dirty="0" smtClean="0">
                <a:sym typeface="Wingdings" panose="05000000000000000000" pitchFamily="2" charset="2"/>
              </a:rPr>
              <a:t> of GOS / GOOS</a:t>
            </a:r>
          </a:p>
          <a:p>
            <a:r>
              <a:rPr lang="de-CH" sz="2400" dirty="0" smtClean="0">
                <a:sym typeface="Wingdings" panose="05000000000000000000" pitchFamily="2" charset="2"/>
              </a:rPr>
              <a:t>WMO Radar DB</a:t>
            </a:r>
          </a:p>
          <a:p>
            <a:pPr lvl="1"/>
            <a:r>
              <a:rPr lang="de-CH" sz="2000" dirty="0" smtClean="0">
                <a:sym typeface="Wingdings" panose="05000000000000000000" pitchFamily="2" charset="2"/>
              </a:rPr>
              <a:t>World-</a:t>
            </a:r>
            <a:r>
              <a:rPr lang="de-CH" sz="2000" dirty="0" err="1" smtClean="0">
                <a:sym typeface="Wingdings" panose="05000000000000000000" pitchFamily="2" charset="2"/>
              </a:rPr>
              <a:t>wide</a:t>
            </a:r>
            <a:r>
              <a:rPr lang="de-CH" sz="2000" dirty="0" smtClean="0">
                <a:sym typeface="Wingdings" panose="05000000000000000000" pitchFamily="2" charset="2"/>
              </a:rPr>
              <a:t> </a:t>
            </a:r>
            <a:r>
              <a:rPr lang="de-CH" sz="2000" dirty="0" err="1" smtClean="0">
                <a:sym typeface="Wingdings" panose="05000000000000000000" pitchFamily="2" charset="2"/>
              </a:rPr>
              <a:t>radars</a:t>
            </a:r>
            <a:endParaRPr lang="de-CH" sz="2000" dirty="0" smtClean="0">
              <a:sym typeface="Wingdings" panose="05000000000000000000" pitchFamily="2" charset="2"/>
            </a:endParaRPr>
          </a:p>
          <a:p>
            <a:r>
              <a:rPr lang="de-CH" sz="2400" dirty="0" err="1" smtClean="0">
                <a:sym typeface="Wingdings" panose="05000000000000000000" pitchFamily="2" charset="2"/>
              </a:rPr>
              <a:t>Amdar</a:t>
            </a:r>
            <a:endParaRPr lang="de-CH" sz="2400" dirty="0">
              <a:sym typeface="Wingdings" panose="05000000000000000000" pitchFamily="2" charset="2"/>
            </a:endParaRPr>
          </a:p>
          <a:p>
            <a:pPr lvl="1"/>
            <a:r>
              <a:rPr lang="de-CH" sz="2000" dirty="0" smtClean="0">
                <a:sym typeface="Wingdings" panose="05000000000000000000" pitchFamily="2" charset="2"/>
              </a:rPr>
              <a:t>Coming </a:t>
            </a:r>
            <a:r>
              <a:rPr lang="de-CH" sz="2000" dirty="0" err="1" smtClean="0">
                <a:sym typeface="Wingdings" panose="05000000000000000000" pitchFamily="2" charset="2"/>
              </a:rPr>
              <a:t>soon</a:t>
            </a:r>
            <a:r>
              <a:rPr lang="de-CH" sz="2000" dirty="0" smtClean="0">
                <a:sym typeface="Wingdings" panose="05000000000000000000" pitchFamily="2" charset="2"/>
              </a:rPr>
              <a:t> …</a:t>
            </a:r>
            <a:endParaRPr lang="de-CH" sz="20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7302500" y="1340768"/>
            <a:ext cx="1491731" cy="4608512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Char char="•"/>
              <a:defRPr sz="1800" i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de-CH" sz="2400" kern="0" dirty="0" smtClean="0">
                <a:solidFill>
                  <a:srgbClr val="00B0F0"/>
                </a:solidFill>
              </a:rPr>
              <a:t># </a:t>
            </a:r>
            <a:r>
              <a:rPr lang="de-CH" sz="2400" kern="0" dirty="0" err="1" smtClean="0">
                <a:solidFill>
                  <a:srgbClr val="00B0F0"/>
                </a:solidFill>
              </a:rPr>
              <a:t>stations</a:t>
            </a:r>
            <a:endParaRPr lang="de-CH" sz="2400" kern="0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endParaRPr lang="de-CH" sz="2400" kern="0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de-CH" kern="0" dirty="0" smtClean="0">
                <a:solidFill>
                  <a:srgbClr val="00B0F0"/>
                </a:solidFill>
              </a:rPr>
              <a:t>1’053</a:t>
            </a:r>
          </a:p>
          <a:p>
            <a:pPr marL="0" indent="0" algn="r">
              <a:buNone/>
            </a:pPr>
            <a:endParaRPr lang="de-CH" kern="0" dirty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de-CH" kern="0" dirty="0" smtClean="0">
                <a:solidFill>
                  <a:srgbClr val="00B0F0"/>
                </a:solidFill>
              </a:rPr>
              <a:t> 13’026</a:t>
            </a:r>
          </a:p>
          <a:p>
            <a:pPr marL="0" indent="0" algn="r">
              <a:buNone/>
            </a:pPr>
            <a:endParaRPr lang="de-CH" kern="0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de-CH" kern="0" dirty="0" smtClean="0">
                <a:solidFill>
                  <a:srgbClr val="00B0F0"/>
                </a:solidFill>
              </a:rPr>
              <a:t>11’387</a:t>
            </a:r>
          </a:p>
          <a:p>
            <a:pPr marL="0" indent="0" algn="r">
              <a:buNone/>
            </a:pPr>
            <a:endParaRPr lang="de-CH" kern="0" dirty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de-CH" kern="0" dirty="0" smtClean="0">
                <a:solidFill>
                  <a:srgbClr val="00B0F0"/>
                </a:solidFill>
              </a:rPr>
              <a:t> 762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39092" y="5949280"/>
            <a:ext cx="4255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>
                <a:solidFill>
                  <a:srgbClr val="FF0000"/>
                </a:solidFill>
              </a:rPr>
              <a:t>32’417 </a:t>
            </a:r>
            <a:r>
              <a:rPr lang="de-CH" dirty="0" err="1" smtClean="0">
                <a:solidFill>
                  <a:srgbClr val="FF0000"/>
                </a:solidFill>
              </a:rPr>
              <a:t>stations</a:t>
            </a:r>
            <a:r>
              <a:rPr lang="de-CH" dirty="0" smtClean="0">
                <a:solidFill>
                  <a:srgbClr val="FF0000"/>
                </a:solidFill>
              </a:rPr>
              <a:t>/</a:t>
            </a:r>
            <a:r>
              <a:rPr lang="de-CH" dirty="0" err="1" smtClean="0">
                <a:solidFill>
                  <a:srgbClr val="FF0000"/>
                </a:solidFill>
              </a:rPr>
              <a:t>platforms</a:t>
            </a:r>
            <a:r>
              <a:rPr lang="de-CH" dirty="0" smtClean="0">
                <a:solidFill>
                  <a:srgbClr val="FF0000"/>
                </a:solidFill>
              </a:rPr>
              <a:t> </a:t>
            </a:r>
            <a:r>
              <a:rPr lang="de-CH" dirty="0" err="1" smtClean="0">
                <a:solidFill>
                  <a:srgbClr val="FF0000"/>
                </a:solidFill>
              </a:rPr>
              <a:t>as</a:t>
            </a:r>
            <a:r>
              <a:rPr lang="de-CH" dirty="0" smtClean="0">
                <a:solidFill>
                  <a:srgbClr val="FF0000"/>
                </a:solidFill>
              </a:rPr>
              <a:t> </a:t>
            </a:r>
            <a:r>
              <a:rPr lang="de-CH" dirty="0" err="1" smtClean="0">
                <a:solidFill>
                  <a:srgbClr val="FF0000"/>
                </a:solidFill>
              </a:rPr>
              <a:t>of</a:t>
            </a:r>
            <a:r>
              <a:rPr lang="de-CH" dirty="0" smtClean="0">
                <a:solidFill>
                  <a:srgbClr val="FF0000"/>
                </a:solidFill>
              </a:rPr>
              <a:t> 9 May 2017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454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Vol</a:t>
            </a:r>
            <a:r>
              <a:rPr lang="de-CH" dirty="0" smtClean="0"/>
              <a:t> a </a:t>
            </a:r>
            <a:r>
              <a:rPr lang="de-CH" dirty="0" err="1" smtClean="0"/>
              <a:t>legacy</a:t>
            </a:r>
            <a:r>
              <a:rPr lang="de-CH" dirty="0" smtClean="0"/>
              <a:t> </a:t>
            </a:r>
            <a:r>
              <a:rPr lang="de-CH" dirty="0" err="1" smtClean="0"/>
              <a:t>file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Vol</a:t>
            </a:r>
            <a:r>
              <a:rPr lang="de-CH" dirty="0" smtClean="0"/>
              <a:t> A «</a:t>
            </a:r>
            <a:r>
              <a:rPr lang="de-CH" dirty="0" err="1" smtClean="0"/>
              <a:t>legacy</a:t>
            </a:r>
            <a:r>
              <a:rPr lang="de-CH" dirty="0" smtClean="0"/>
              <a:t> </a:t>
            </a:r>
            <a:r>
              <a:rPr lang="de-CH" dirty="0" err="1" smtClean="0"/>
              <a:t>file</a:t>
            </a:r>
            <a:r>
              <a:rPr lang="de-CH" dirty="0" smtClean="0"/>
              <a:t>»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err="1" smtClean="0"/>
              <a:t>Produced</a:t>
            </a:r>
            <a:r>
              <a:rPr lang="de-CH" dirty="0" smtClean="0"/>
              <a:t> </a:t>
            </a:r>
            <a:r>
              <a:rPr lang="de-CH" dirty="0" err="1" smtClean="0"/>
              <a:t>daily</a:t>
            </a:r>
            <a:r>
              <a:rPr lang="de-CH" dirty="0" smtClean="0"/>
              <a:t>, </a:t>
            </a:r>
            <a:r>
              <a:rPr lang="de-CH" dirty="0" err="1" smtClean="0"/>
              <a:t>available</a:t>
            </a:r>
            <a:r>
              <a:rPr lang="de-CH" dirty="0"/>
              <a:t> at </a:t>
            </a:r>
            <a:r>
              <a:rPr lang="de-CH" dirty="0">
                <a:hlinkClick r:id="rId2"/>
              </a:rPr>
              <a:t>https://</a:t>
            </a:r>
            <a:r>
              <a:rPr lang="de-CH" dirty="0" smtClean="0">
                <a:hlinkClick r:id="rId2"/>
              </a:rPr>
              <a:t>oscar.wmo.int/oscar/vola</a:t>
            </a:r>
            <a:r>
              <a:rPr lang="de-CH" dirty="0" smtClean="0"/>
              <a:t> </a:t>
            </a:r>
          </a:p>
          <a:p>
            <a:r>
              <a:rPr lang="de-CH" dirty="0" smtClean="0"/>
              <a:t>Same </a:t>
            </a:r>
            <a:r>
              <a:rPr lang="de-CH" dirty="0" err="1" smtClean="0"/>
              <a:t>format</a:t>
            </a:r>
            <a:r>
              <a:rPr lang="de-CH" dirty="0" smtClean="0"/>
              <a:t> </a:t>
            </a:r>
            <a:r>
              <a:rPr lang="de-CH" dirty="0" err="1" smtClean="0"/>
              <a:t>as</a:t>
            </a:r>
            <a:r>
              <a:rPr lang="de-CH" dirty="0" smtClean="0"/>
              <a:t> </a:t>
            </a:r>
            <a:r>
              <a:rPr lang="de-CH" dirty="0" err="1" smtClean="0"/>
              <a:t>previous</a:t>
            </a:r>
            <a:r>
              <a:rPr lang="de-CH" dirty="0" smtClean="0"/>
              <a:t> flat </a:t>
            </a:r>
            <a:r>
              <a:rPr lang="de-CH" dirty="0" err="1" smtClean="0"/>
              <a:t>file</a:t>
            </a:r>
            <a:endParaRPr lang="de-CH" dirty="0" smtClean="0"/>
          </a:p>
          <a:p>
            <a:r>
              <a:rPr lang="de-CH" dirty="0" smtClean="0"/>
              <a:t>UTF-8 </a:t>
            </a:r>
            <a:r>
              <a:rPr lang="de-CH" dirty="0" err="1" smtClean="0"/>
              <a:t>encoding</a:t>
            </a:r>
            <a:endParaRPr lang="de-CH" dirty="0" smtClean="0"/>
          </a:p>
          <a:p>
            <a:r>
              <a:rPr lang="de-CH" dirty="0" err="1" smtClean="0"/>
              <a:t>No</a:t>
            </a:r>
            <a:r>
              <a:rPr lang="de-CH" dirty="0" smtClean="0"/>
              <a:t> </a:t>
            </a:r>
            <a:r>
              <a:rPr lang="de-CH" dirty="0" err="1" smtClean="0"/>
              <a:t>schedules</a:t>
            </a:r>
            <a:r>
              <a:rPr lang="de-CH" dirty="0" smtClean="0"/>
              <a:t> (</a:t>
            </a:r>
            <a:r>
              <a:rPr lang="de-CH" dirty="0" err="1" smtClean="0"/>
              <a:t>because</a:t>
            </a:r>
            <a:r>
              <a:rPr lang="de-CH" dirty="0" smtClean="0"/>
              <a:t> </a:t>
            </a:r>
            <a:r>
              <a:rPr lang="de-CH" dirty="0" err="1" smtClean="0"/>
              <a:t>schedules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</a:t>
            </a:r>
            <a:r>
              <a:rPr lang="de-CH" dirty="0" err="1" smtClean="0"/>
              <a:t>bound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observations</a:t>
            </a:r>
            <a:r>
              <a:rPr lang="de-CH" dirty="0" smtClean="0"/>
              <a:t>, not </a:t>
            </a:r>
            <a:r>
              <a:rPr lang="de-CH" dirty="0" err="1" smtClean="0"/>
              <a:t>stations</a:t>
            </a:r>
            <a:r>
              <a:rPr lang="de-CH" dirty="0" smtClean="0"/>
              <a:t>)</a:t>
            </a:r>
          </a:p>
          <a:p>
            <a:r>
              <a:rPr lang="de-CH" dirty="0" err="1" smtClean="0"/>
              <a:t>Some</a:t>
            </a:r>
            <a:r>
              <a:rPr lang="de-CH" dirty="0" smtClean="0"/>
              <a:t> additional </a:t>
            </a:r>
            <a:r>
              <a:rPr lang="de-CH" dirty="0" err="1" smtClean="0"/>
              <a:t>info</a:t>
            </a:r>
            <a:r>
              <a:rPr lang="de-CH" dirty="0" smtClean="0"/>
              <a:t> in </a:t>
            </a:r>
            <a:r>
              <a:rPr lang="de-CH" dirty="0" err="1" smtClean="0"/>
              <a:t>ObsRems</a:t>
            </a:r>
            <a:endParaRPr lang="de-CH" dirty="0" smtClean="0"/>
          </a:p>
          <a:p>
            <a:r>
              <a:rPr lang="de-CH" dirty="0" err="1" smtClean="0"/>
              <a:t>Temporary</a:t>
            </a:r>
            <a:r>
              <a:rPr lang="de-CH" dirty="0" smtClean="0"/>
              <a:t> </a:t>
            </a:r>
            <a:r>
              <a:rPr lang="de-CH" dirty="0" err="1" smtClean="0"/>
              <a:t>service</a:t>
            </a:r>
            <a:r>
              <a:rPr lang="de-CH" dirty="0"/>
              <a:t>!</a:t>
            </a:r>
            <a:endParaRPr lang="de-C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outlook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1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CH" dirty="0" err="1" smtClean="0"/>
              <a:t>Introduction</a:t>
            </a:r>
            <a:endParaRPr lang="de-CH" dirty="0" smtClean="0"/>
          </a:p>
          <a:p>
            <a:r>
              <a:rPr lang="de-CH" dirty="0" err="1" smtClean="0"/>
              <a:t>Vol</a:t>
            </a:r>
            <a:r>
              <a:rPr lang="de-CH" dirty="0" smtClean="0"/>
              <a:t> </a:t>
            </a:r>
            <a:r>
              <a:rPr lang="de-CH" dirty="0" smtClean="0"/>
              <a:t>A </a:t>
            </a:r>
            <a:r>
              <a:rPr lang="de-CH" dirty="0" err="1" smtClean="0"/>
              <a:t>integration</a:t>
            </a:r>
            <a:r>
              <a:rPr lang="de-CH" dirty="0" smtClean="0"/>
              <a:t> </a:t>
            </a:r>
          </a:p>
          <a:p>
            <a:r>
              <a:rPr lang="de-CH" dirty="0" err="1" smtClean="0"/>
              <a:t>Vol</a:t>
            </a:r>
            <a:r>
              <a:rPr lang="de-CH" dirty="0" smtClean="0"/>
              <a:t> A </a:t>
            </a:r>
            <a:r>
              <a:rPr lang="de-CH" dirty="0" err="1" smtClean="0"/>
              <a:t>legacy</a:t>
            </a:r>
            <a:r>
              <a:rPr lang="de-CH" dirty="0" smtClean="0"/>
              <a:t> </a:t>
            </a:r>
            <a:r>
              <a:rPr lang="de-CH" dirty="0" err="1" smtClean="0"/>
              <a:t>file</a:t>
            </a:r>
            <a:endParaRPr lang="de-CH" dirty="0" smtClean="0"/>
          </a:p>
          <a:p>
            <a:r>
              <a:rPr lang="de-CH" dirty="0" smtClean="0"/>
              <a:t>Outlook</a:t>
            </a:r>
            <a:endParaRPr lang="de-CH" dirty="0" smtClean="0"/>
          </a:p>
          <a:p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43530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Outlook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 smtClean="0"/>
              <a:t>Co-</a:t>
            </a:r>
            <a:r>
              <a:rPr lang="de-CH" dirty="0" err="1" smtClean="0"/>
              <a:t>located</a:t>
            </a:r>
            <a:r>
              <a:rPr lang="de-CH" dirty="0" smtClean="0"/>
              <a:t> </a:t>
            </a:r>
            <a:r>
              <a:rPr lang="de-CH" dirty="0" err="1" smtClean="0"/>
              <a:t>observing</a:t>
            </a:r>
            <a:r>
              <a:rPr lang="de-CH" dirty="0" smtClean="0"/>
              <a:t> </a:t>
            </a:r>
            <a:r>
              <a:rPr lang="de-CH" dirty="0" err="1" smtClean="0"/>
              <a:t>platforms</a:t>
            </a:r>
            <a:r>
              <a:rPr lang="de-CH" dirty="0" smtClean="0"/>
              <a:t> </a:t>
            </a:r>
            <a:r>
              <a:rPr lang="de-CH" dirty="0" err="1" smtClean="0"/>
              <a:t>should</a:t>
            </a:r>
            <a:r>
              <a:rPr lang="de-CH" dirty="0" smtClean="0"/>
              <a:t>/</a:t>
            </a:r>
            <a:r>
              <a:rPr lang="de-CH" dirty="0" err="1" smtClean="0"/>
              <a:t>could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consolidated</a:t>
            </a:r>
            <a:r>
              <a:rPr lang="de-CH" dirty="0" smtClean="0"/>
              <a:t>, at least </a:t>
            </a:r>
            <a:r>
              <a:rPr lang="de-CH" dirty="0" err="1" smtClean="0"/>
              <a:t>linked</a:t>
            </a:r>
            <a:r>
              <a:rPr lang="de-CH" dirty="0" smtClean="0"/>
              <a:t> in </a:t>
            </a:r>
            <a:r>
              <a:rPr lang="de-CH" dirty="0" err="1" smtClean="0"/>
              <a:t>sets</a:t>
            </a:r>
            <a:endParaRPr lang="de-CH" dirty="0" smtClean="0"/>
          </a:p>
          <a:p>
            <a:pPr lvl="1"/>
            <a:r>
              <a:rPr lang="de-CH" dirty="0" err="1" smtClean="0"/>
              <a:t>Reduced</a:t>
            </a:r>
            <a:r>
              <a:rPr lang="de-CH" dirty="0" smtClean="0"/>
              <a:t> </a:t>
            </a:r>
            <a:r>
              <a:rPr lang="de-CH" dirty="0" err="1" smtClean="0"/>
              <a:t>maintenance</a:t>
            </a:r>
            <a:r>
              <a:rPr lang="de-CH" dirty="0" smtClean="0"/>
              <a:t> in </a:t>
            </a:r>
            <a:r>
              <a:rPr lang="de-CH" dirty="0" err="1" smtClean="0"/>
              <a:t>future</a:t>
            </a:r>
            <a:endParaRPr lang="de-CH" dirty="0" smtClean="0"/>
          </a:p>
          <a:p>
            <a:pPr lvl="1"/>
            <a:r>
              <a:rPr lang="de-CH" dirty="0" smtClean="0"/>
              <a:t>Must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done</a:t>
            </a:r>
            <a:r>
              <a:rPr lang="de-CH" dirty="0" smtClean="0"/>
              <a:t> </a:t>
            </a:r>
            <a:r>
              <a:rPr lang="de-CH" dirty="0" err="1" smtClean="0"/>
              <a:t>by</a:t>
            </a:r>
            <a:r>
              <a:rPr lang="de-CH" dirty="0" smtClean="0"/>
              <a:t> </a:t>
            </a:r>
            <a:r>
              <a:rPr lang="de-CH" dirty="0" err="1" smtClean="0"/>
              <a:t>those</a:t>
            </a:r>
            <a:r>
              <a:rPr lang="de-CH" dirty="0" smtClean="0"/>
              <a:t> </a:t>
            </a:r>
            <a:r>
              <a:rPr lang="de-CH" dirty="0" err="1" smtClean="0"/>
              <a:t>responsible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stations</a:t>
            </a:r>
            <a:endParaRPr lang="de-CH" dirty="0" smtClean="0"/>
          </a:p>
          <a:p>
            <a:r>
              <a:rPr lang="de-CH" dirty="0" err="1" smtClean="0"/>
              <a:t>Vol</a:t>
            </a:r>
            <a:r>
              <a:rPr lang="de-CH" dirty="0" smtClean="0"/>
              <a:t> A will </a:t>
            </a:r>
            <a:r>
              <a:rPr lang="de-CH" dirty="0" err="1" smtClean="0"/>
              <a:t>officially</a:t>
            </a:r>
            <a:r>
              <a:rPr lang="de-CH" dirty="0" smtClean="0"/>
              <a:t> </a:t>
            </a:r>
            <a:r>
              <a:rPr lang="de-CH" dirty="0" err="1" smtClean="0"/>
              <a:t>cease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exist</a:t>
            </a:r>
            <a:r>
              <a:rPr lang="de-CH" dirty="0" smtClean="0"/>
              <a:t> after 2018</a:t>
            </a:r>
          </a:p>
          <a:p>
            <a:pPr lvl="1"/>
            <a:r>
              <a:rPr lang="de-CH" dirty="0" err="1" smtClean="0"/>
              <a:t>Vol</a:t>
            </a:r>
            <a:r>
              <a:rPr lang="de-CH" dirty="0" smtClean="0"/>
              <a:t> A «</a:t>
            </a:r>
            <a:r>
              <a:rPr lang="de-CH" dirty="0" err="1" smtClean="0"/>
              <a:t>legacy</a:t>
            </a:r>
            <a:r>
              <a:rPr lang="de-CH" dirty="0" smtClean="0"/>
              <a:t> </a:t>
            </a:r>
            <a:r>
              <a:rPr lang="de-CH" dirty="0" err="1" smtClean="0"/>
              <a:t>file</a:t>
            </a:r>
            <a:r>
              <a:rPr lang="de-CH" dirty="0" smtClean="0"/>
              <a:t>» </a:t>
            </a:r>
            <a:r>
              <a:rPr lang="de-CH" dirty="0" err="1" smtClean="0"/>
              <a:t>no</a:t>
            </a:r>
            <a:r>
              <a:rPr lang="de-CH" dirty="0" smtClean="0"/>
              <a:t> </a:t>
            </a:r>
            <a:r>
              <a:rPr lang="de-CH" dirty="0" err="1" smtClean="0"/>
              <a:t>longer</a:t>
            </a:r>
            <a:r>
              <a:rPr lang="de-CH" dirty="0" smtClean="0"/>
              <a:t> </a:t>
            </a:r>
            <a:r>
              <a:rPr lang="de-CH" dirty="0" err="1" smtClean="0"/>
              <a:t>generated</a:t>
            </a:r>
            <a:endParaRPr lang="de-CH" dirty="0" smtClean="0"/>
          </a:p>
          <a:p>
            <a:r>
              <a:rPr lang="de-CH" dirty="0" smtClean="0"/>
              <a:t>OSCAR/Surface API </a:t>
            </a:r>
          </a:p>
          <a:p>
            <a:pPr lvl="1"/>
            <a:r>
              <a:rPr lang="de-CH" dirty="0" err="1" smtClean="0"/>
              <a:t>extract</a:t>
            </a:r>
            <a:r>
              <a:rPr lang="de-CH" dirty="0" smtClean="0"/>
              <a:t> </a:t>
            </a:r>
            <a:r>
              <a:rPr lang="de-CH" dirty="0" err="1" smtClean="0"/>
              <a:t>tailored</a:t>
            </a:r>
            <a:r>
              <a:rPr lang="de-CH" dirty="0" smtClean="0"/>
              <a:t> </a:t>
            </a:r>
            <a:r>
              <a:rPr lang="de-CH" dirty="0" err="1" smtClean="0"/>
              <a:t>information</a:t>
            </a:r>
            <a:r>
              <a:rPr lang="de-CH" dirty="0" smtClean="0"/>
              <a:t> </a:t>
            </a:r>
            <a:r>
              <a:rPr lang="de-CH" dirty="0" err="1" smtClean="0"/>
              <a:t>operationally</a:t>
            </a:r>
            <a:endParaRPr lang="de-CH" dirty="0" smtClean="0"/>
          </a:p>
          <a:p>
            <a:pPr lvl="1"/>
            <a:r>
              <a:rPr lang="de-CH" dirty="0" smtClean="0"/>
              <a:t>Link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sources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automatic</a:t>
            </a:r>
            <a:r>
              <a:rPr lang="de-CH" dirty="0" smtClean="0"/>
              <a:t> </a:t>
            </a:r>
            <a:r>
              <a:rPr lang="de-CH" dirty="0" err="1" smtClean="0"/>
              <a:t>updates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[</a:t>
            </a:r>
            <a:r>
              <a:rPr lang="de-CH" dirty="0" err="1" smtClean="0"/>
              <a:t>certain</a:t>
            </a:r>
            <a:r>
              <a:rPr lang="de-CH" dirty="0" smtClean="0"/>
              <a:t>] WIGOS </a:t>
            </a:r>
            <a:r>
              <a:rPr lang="de-CH" dirty="0" err="1" smtClean="0"/>
              <a:t>metadata</a:t>
            </a:r>
            <a:r>
              <a:rPr lang="de-CH" dirty="0" smtClean="0"/>
              <a:t> </a:t>
            </a:r>
            <a:r>
              <a:rPr lang="de-CH" dirty="0" err="1" smtClean="0"/>
              <a:t>elements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5721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_dark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5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489700" y="0"/>
            <a:ext cx="26543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bg1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chemeClr val="bg1"/>
                </a:solidFill>
              </a:rPr>
              <a:t>Merci</a:t>
            </a:r>
          </a:p>
          <a:p>
            <a:r>
              <a:rPr lang="ar-SA" sz="5700" dirty="0" smtClean="0">
                <a:solidFill>
                  <a:schemeClr val="bg1"/>
                </a:solidFill>
              </a:rPr>
              <a:t>شكرا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864100" y="1840813"/>
            <a:ext cx="4127500" cy="38247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CH" sz="1400" b="1" dirty="0">
                <a:solidFill>
                  <a:schemeClr val="bg1"/>
                </a:solidFill>
              </a:rPr>
              <a:t>Financial </a:t>
            </a:r>
            <a:r>
              <a:rPr lang="de-CH" sz="1400" b="1" dirty="0" err="1" smtClean="0">
                <a:solidFill>
                  <a:schemeClr val="bg1"/>
                </a:solidFill>
              </a:rPr>
              <a:t>support</a:t>
            </a:r>
            <a:r>
              <a:rPr lang="de-CH" sz="1400" b="1" dirty="0" smtClean="0">
                <a:solidFill>
                  <a:schemeClr val="bg1"/>
                </a:solidFill>
              </a:rPr>
              <a:t>. Swiss </a:t>
            </a:r>
            <a:r>
              <a:rPr lang="de-CH" sz="1400" b="1" dirty="0">
                <a:solidFill>
                  <a:schemeClr val="bg1"/>
                </a:solidFill>
              </a:rPr>
              <a:t>Federal Office </a:t>
            </a:r>
            <a:r>
              <a:rPr lang="de-CH" sz="1400" b="1" dirty="0" err="1">
                <a:solidFill>
                  <a:schemeClr val="bg1"/>
                </a:solidFill>
              </a:rPr>
              <a:t>of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Foreign</a:t>
            </a:r>
            <a:r>
              <a:rPr lang="de-CH" sz="1400" b="1" dirty="0">
                <a:solidFill>
                  <a:schemeClr val="bg1"/>
                </a:solidFill>
              </a:rPr>
              <a:t> </a:t>
            </a:r>
            <a:r>
              <a:rPr lang="de-CH" sz="1400" b="1" dirty="0" err="1">
                <a:solidFill>
                  <a:schemeClr val="bg1"/>
                </a:solidFill>
              </a:rPr>
              <a:t>Affairs</a:t>
            </a:r>
            <a:r>
              <a:rPr lang="de-CH" sz="1400" b="1" dirty="0">
                <a:solidFill>
                  <a:schemeClr val="bg1"/>
                </a:solidFill>
              </a:rPr>
              <a:t>,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b="1" dirty="0">
                <a:solidFill>
                  <a:schemeClr val="bg1"/>
                </a:solidFill>
              </a:rPr>
              <a:t>, WMO, Met </a:t>
            </a:r>
            <a:r>
              <a:rPr lang="de-CH" sz="1400" b="1" dirty="0" err="1">
                <a:solidFill>
                  <a:schemeClr val="bg1"/>
                </a:solidFill>
              </a:rPr>
              <a:t>Norway</a:t>
            </a:r>
            <a:endParaRPr lang="en-US" sz="1400" b="1" dirty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err="1" smtClean="0">
                <a:solidFill>
                  <a:schemeClr val="bg1"/>
                </a:solidFill>
              </a:rPr>
              <a:t>MeteoSwiss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J Klausen, L </a:t>
            </a:r>
            <a:r>
              <a:rPr lang="de-CH" sz="1400" dirty="0" err="1">
                <a:solidFill>
                  <a:schemeClr val="bg1"/>
                </a:solidFill>
              </a:rPr>
              <a:t>Cappelletti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M Musa, M </a:t>
            </a:r>
            <a:r>
              <a:rPr lang="de-CH" sz="1400" dirty="0" err="1">
                <a:solidFill>
                  <a:schemeClr val="bg1"/>
                </a:solidFill>
              </a:rPr>
              <a:t>Brändli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>
                <a:solidFill>
                  <a:schemeClr val="bg1"/>
                </a:solidFill>
              </a:rPr>
              <a:t>Koppa</a:t>
            </a:r>
            <a:r>
              <a:rPr lang="de-CH" sz="1400" dirty="0">
                <a:solidFill>
                  <a:schemeClr val="bg1"/>
                </a:solidFill>
              </a:rPr>
              <a:t>, C Walder, E Grüter, S Sandmeier, M Schäfer, A </a:t>
            </a:r>
            <a:r>
              <a:rPr lang="de-CH" sz="1400" dirty="0" err="1">
                <a:solidFill>
                  <a:schemeClr val="bg1"/>
                </a:solidFill>
              </a:rPr>
              <a:t>Rubli</a:t>
            </a:r>
            <a:r>
              <a:rPr lang="de-CH" sz="1400" dirty="0">
                <a:solidFill>
                  <a:schemeClr val="bg1"/>
                </a:solidFill>
              </a:rPr>
              <a:t>, Tom Hager, Attila Loos; (</a:t>
            </a:r>
            <a:r>
              <a:rPr lang="de-CH" sz="1400" dirty="0" err="1">
                <a:solidFill>
                  <a:schemeClr val="bg1"/>
                </a:solidFill>
              </a:rPr>
              <a:t>past</a:t>
            </a:r>
            <a:r>
              <a:rPr lang="de-CH" sz="1400" dirty="0">
                <a:solidFill>
                  <a:schemeClr val="bg1"/>
                </a:solidFill>
              </a:rPr>
              <a:t>) J Mannes, S </a:t>
            </a:r>
            <a:r>
              <a:rPr lang="de-CH" sz="1400" dirty="0" err="1">
                <a:solidFill>
                  <a:schemeClr val="bg1"/>
                </a:solidFill>
              </a:rPr>
              <a:t>Spreitzer</a:t>
            </a:r>
            <a:r>
              <a:rPr lang="de-CH" sz="1400" dirty="0">
                <a:solidFill>
                  <a:schemeClr val="bg1"/>
                </a:solidFill>
              </a:rPr>
              <a:t>, M </a:t>
            </a:r>
            <a:r>
              <a:rPr lang="de-CH" sz="1400" dirty="0" err="1">
                <a:solidFill>
                  <a:schemeClr val="bg1"/>
                </a:solidFill>
              </a:rPr>
              <a:t>Leutenegger</a:t>
            </a:r>
            <a:r>
              <a:rPr lang="de-CH" sz="1400" dirty="0">
                <a:solidFill>
                  <a:schemeClr val="bg1"/>
                </a:solidFill>
              </a:rPr>
              <a:t>, C Sigg, M </a:t>
            </a:r>
            <a:r>
              <a:rPr lang="de-CH" sz="1400" dirty="0" err="1">
                <a:solidFill>
                  <a:schemeClr val="bg1"/>
                </a:solidFill>
              </a:rPr>
              <a:t>Abbt</a:t>
            </a:r>
            <a:r>
              <a:rPr lang="de-CH" sz="1400" dirty="0">
                <a:solidFill>
                  <a:schemeClr val="bg1"/>
                </a:solidFill>
              </a:rPr>
              <a:t>, W </a:t>
            </a:r>
            <a:r>
              <a:rPr lang="de-CH" sz="1400" dirty="0" err="1">
                <a:solidFill>
                  <a:schemeClr val="bg1"/>
                </a:solidFill>
              </a:rPr>
              <a:t>Brunelli</a:t>
            </a:r>
            <a:r>
              <a:rPr lang="de-CH" sz="1400" dirty="0">
                <a:solidFill>
                  <a:schemeClr val="bg1"/>
                </a:solidFill>
              </a:rPr>
              <a:t>, J Mettler </a:t>
            </a: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 smtClean="0">
                <a:solidFill>
                  <a:schemeClr val="bg1"/>
                </a:solidFill>
              </a:rPr>
              <a:t>WMO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F </a:t>
            </a:r>
            <a:r>
              <a:rPr lang="de-CH" sz="1400" dirty="0" err="1" smtClean="0">
                <a:solidFill>
                  <a:schemeClr val="bg1"/>
                </a:solidFill>
              </a:rPr>
              <a:t>Belda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LP </a:t>
            </a:r>
            <a:r>
              <a:rPr lang="de-CH" sz="1400" dirty="0" err="1">
                <a:solidFill>
                  <a:schemeClr val="bg1"/>
                </a:solidFill>
              </a:rPr>
              <a:t>Riishojgaard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T </a:t>
            </a:r>
            <a:r>
              <a:rPr lang="de-CH" sz="1400" dirty="0" err="1">
                <a:solidFill>
                  <a:schemeClr val="bg1"/>
                </a:solidFill>
              </a:rPr>
              <a:t>Pröscholdt</a:t>
            </a:r>
            <a:endParaRPr lang="de-CH" sz="14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de-CH" sz="1400" dirty="0">
                <a:solidFill>
                  <a:schemeClr val="bg1"/>
                </a:solidFill>
              </a:rPr>
              <a:t>Project Team at </a:t>
            </a:r>
            <a:r>
              <a:rPr lang="de-CH" sz="1400" b="1" dirty="0">
                <a:solidFill>
                  <a:schemeClr val="bg1"/>
                </a:solidFill>
              </a:rPr>
              <a:t>European </a:t>
            </a:r>
            <a:r>
              <a:rPr lang="de-CH" sz="1400" b="1" dirty="0" smtClean="0">
                <a:solidFill>
                  <a:schemeClr val="bg1"/>
                </a:solidFill>
              </a:rPr>
              <a:t>Dynamics</a:t>
            </a:r>
            <a:r>
              <a:rPr lang="de-CH" sz="1400" dirty="0" smtClean="0">
                <a:solidFill>
                  <a:schemeClr val="bg1"/>
                </a:solidFill>
              </a:rPr>
              <a:t> (</a:t>
            </a:r>
            <a:r>
              <a:rPr lang="de-CH" sz="1400" dirty="0" err="1" smtClean="0">
                <a:solidFill>
                  <a:schemeClr val="bg1"/>
                </a:solidFill>
              </a:rPr>
              <a:t>current</a:t>
            </a:r>
            <a:r>
              <a:rPr lang="de-CH" sz="1400" dirty="0" smtClean="0">
                <a:solidFill>
                  <a:schemeClr val="bg1"/>
                </a:solidFill>
              </a:rPr>
              <a:t>). T </a:t>
            </a:r>
            <a:r>
              <a:rPr lang="de-CH" sz="1400" dirty="0" err="1">
                <a:solidFill>
                  <a:schemeClr val="bg1"/>
                </a:solidFill>
              </a:rPr>
              <a:t>Galousis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dirty="0">
                <a:solidFill>
                  <a:schemeClr val="bg1"/>
                </a:solidFill>
              </a:rPr>
              <a:t>M </a:t>
            </a:r>
            <a:r>
              <a:rPr lang="de-CH" sz="1400" dirty="0" err="1">
                <a:solidFill>
                  <a:schemeClr val="bg1"/>
                </a:solidFill>
              </a:rPr>
              <a:t>Ulmann</a:t>
            </a:r>
            <a:r>
              <a:rPr lang="de-CH" sz="1400" dirty="0">
                <a:solidFill>
                  <a:schemeClr val="bg1"/>
                </a:solidFill>
              </a:rPr>
              <a:t>, L Christou, N </a:t>
            </a:r>
            <a:r>
              <a:rPr lang="de-CH" sz="1400" dirty="0" err="1">
                <a:solidFill>
                  <a:schemeClr val="bg1"/>
                </a:solidFill>
              </a:rPr>
              <a:t>Pappa</a:t>
            </a:r>
            <a:r>
              <a:rPr lang="de-CH" sz="1400" dirty="0">
                <a:solidFill>
                  <a:schemeClr val="bg1"/>
                </a:solidFill>
              </a:rPr>
              <a:t>, S </a:t>
            </a:r>
            <a:r>
              <a:rPr lang="de-CH" sz="1400" dirty="0" err="1">
                <a:solidFill>
                  <a:schemeClr val="bg1"/>
                </a:solidFill>
              </a:rPr>
              <a:t>Sklavos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pPr>
              <a:spcBef>
                <a:spcPts val="600"/>
              </a:spcBef>
            </a:pPr>
            <a:r>
              <a:rPr lang="de-CH" sz="1400" b="1" dirty="0" smtClean="0">
                <a:solidFill>
                  <a:schemeClr val="bg1"/>
                </a:solidFill>
              </a:rPr>
              <a:t>ICG-WIGOS</a:t>
            </a:r>
            <a:r>
              <a:rPr lang="de-CH" sz="1400" dirty="0" smtClean="0">
                <a:solidFill>
                  <a:schemeClr val="bg1"/>
                </a:solidFill>
              </a:rPr>
              <a:t>. S </a:t>
            </a:r>
            <a:r>
              <a:rPr lang="de-CH" sz="1400" dirty="0" err="1">
                <a:solidFill>
                  <a:schemeClr val="bg1"/>
                </a:solidFill>
              </a:rPr>
              <a:t>Barrell</a:t>
            </a:r>
            <a:r>
              <a:rPr lang="de-CH" sz="1400" dirty="0">
                <a:solidFill>
                  <a:schemeClr val="bg1"/>
                </a:solidFill>
              </a:rPr>
              <a:t>, B </a:t>
            </a:r>
            <a:r>
              <a:rPr lang="de-CH" sz="1400" dirty="0" err="1">
                <a:solidFill>
                  <a:schemeClr val="bg1"/>
                </a:solidFill>
              </a:rPr>
              <a:t>Calpini</a:t>
            </a:r>
            <a:r>
              <a:rPr lang="de-CH" sz="1400" dirty="0">
                <a:solidFill>
                  <a:schemeClr val="bg1"/>
                </a:solidFill>
              </a:rPr>
              <a:t>, …</a:t>
            </a:r>
          </a:p>
          <a:p>
            <a:r>
              <a:rPr lang="de-CH" sz="1400" b="1" dirty="0" smtClean="0">
                <a:solidFill>
                  <a:schemeClr val="bg1"/>
                </a:solidFill>
              </a:rPr>
              <a:t>TT-WMD</a:t>
            </a:r>
            <a:r>
              <a:rPr lang="de-CH" sz="1400" dirty="0" smtClean="0">
                <a:solidFill>
                  <a:schemeClr val="bg1"/>
                </a:solidFill>
              </a:rPr>
              <a:t>. (</a:t>
            </a:r>
            <a:r>
              <a:rPr lang="de-CH" sz="1400" dirty="0" err="1">
                <a:solidFill>
                  <a:schemeClr val="bg1"/>
                </a:solidFill>
              </a:rPr>
              <a:t>current</a:t>
            </a:r>
            <a:r>
              <a:rPr lang="de-CH" sz="1400" dirty="0">
                <a:solidFill>
                  <a:schemeClr val="bg1"/>
                </a:solidFill>
              </a:rPr>
              <a:t>) K </a:t>
            </a:r>
            <a:r>
              <a:rPr lang="de-CH" sz="1400" dirty="0" err="1">
                <a:solidFill>
                  <a:schemeClr val="bg1"/>
                </a:solidFill>
              </a:rPr>
              <a:t>Monnik</a:t>
            </a:r>
            <a:r>
              <a:rPr lang="de-CH" sz="1400" dirty="0">
                <a:solidFill>
                  <a:schemeClr val="bg1"/>
                </a:solidFill>
              </a:rPr>
              <a:t>, J Klausen, J </a:t>
            </a:r>
            <a:r>
              <a:rPr lang="de-CH" sz="1400" dirty="0" err="1">
                <a:solidFill>
                  <a:schemeClr val="bg1"/>
                </a:solidFill>
              </a:rPr>
              <a:t>Swaykos</a:t>
            </a:r>
            <a:r>
              <a:rPr lang="de-CH" sz="1400" dirty="0">
                <a:solidFill>
                  <a:schemeClr val="bg1"/>
                </a:solidFill>
              </a:rPr>
              <a:t>, T Boston, U </a:t>
            </a:r>
            <a:r>
              <a:rPr lang="de-CH" sz="1400" dirty="0" err="1">
                <a:solidFill>
                  <a:schemeClr val="bg1"/>
                </a:solidFill>
              </a:rPr>
              <a:t>Looser</a:t>
            </a:r>
            <a:r>
              <a:rPr lang="de-CH" sz="1400" dirty="0">
                <a:solidFill>
                  <a:schemeClr val="bg1"/>
                </a:solidFill>
              </a:rPr>
              <a:t>, E </a:t>
            </a:r>
            <a:r>
              <a:rPr lang="de-CH" sz="1400" dirty="0" err="1">
                <a:solidFill>
                  <a:schemeClr val="bg1"/>
                </a:solidFill>
              </a:rPr>
              <a:t>Büyükbas</a:t>
            </a:r>
            <a:r>
              <a:rPr lang="de-CH" sz="1400" dirty="0">
                <a:solidFill>
                  <a:schemeClr val="bg1"/>
                </a:solidFill>
              </a:rPr>
              <a:t>, Zhao </a:t>
            </a:r>
            <a:r>
              <a:rPr lang="de-CH" sz="1400" dirty="0" err="1">
                <a:solidFill>
                  <a:schemeClr val="bg1"/>
                </a:solidFill>
              </a:rPr>
              <a:t>Licheng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T </a:t>
            </a:r>
            <a:r>
              <a:rPr lang="de-CH" sz="1400" dirty="0">
                <a:solidFill>
                  <a:schemeClr val="bg1"/>
                </a:solidFill>
              </a:rPr>
              <a:t>Oakley, S Foreman, D </a:t>
            </a:r>
            <a:r>
              <a:rPr lang="de-CH" sz="1400" dirty="0" err="1">
                <a:solidFill>
                  <a:schemeClr val="bg1"/>
                </a:solidFill>
              </a:rPr>
              <a:t>Lockett</a:t>
            </a:r>
            <a:r>
              <a:rPr lang="de-CH" sz="1400" dirty="0">
                <a:solidFill>
                  <a:schemeClr val="bg1"/>
                </a:solidFill>
              </a:rPr>
              <a:t>, L </a:t>
            </a:r>
            <a:r>
              <a:rPr lang="de-CH" sz="1400" dirty="0" err="1" smtClean="0">
                <a:solidFill>
                  <a:schemeClr val="bg1"/>
                </a:solidFill>
              </a:rPr>
              <a:t>Nunes</a:t>
            </a:r>
            <a:endParaRPr lang="de-CH" sz="1400" dirty="0">
              <a:solidFill>
                <a:schemeClr val="bg1"/>
              </a:solidFill>
            </a:endParaRPr>
          </a:p>
          <a:p>
            <a:r>
              <a:rPr lang="de-CH" sz="1400" b="1" dirty="0" smtClean="0">
                <a:solidFill>
                  <a:schemeClr val="bg1"/>
                </a:solidFill>
              </a:rPr>
              <a:t>IPET-MDRD</a:t>
            </a:r>
            <a:r>
              <a:rPr lang="de-CH" sz="1400" dirty="0" smtClean="0">
                <a:solidFill>
                  <a:schemeClr val="bg1"/>
                </a:solidFill>
              </a:rPr>
              <a:t>. D </a:t>
            </a:r>
            <a:r>
              <a:rPr lang="de-CH" sz="1400" dirty="0">
                <a:solidFill>
                  <a:schemeClr val="bg1"/>
                </a:solidFill>
              </a:rPr>
              <a:t>Lowe, J Tandy, …</a:t>
            </a:r>
          </a:p>
          <a:p>
            <a:pPr>
              <a:spcBef>
                <a:spcPts val="600"/>
              </a:spcBef>
            </a:pPr>
            <a:r>
              <a:rPr lang="de-CH" sz="1400" b="1" dirty="0">
                <a:solidFill>
                  <a:schemeClr val="bg1"/>
                </a:solidFill>
              </a:rPr>
              <a:t>JCOMMOPS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GAW WDCs</a:t>
            </a:r>
            <a:r>
              <a:rPr lang="de-CH" sz="1400" dirty="0" smtClean="0">
                <a:solidFill>
                  <a:schemeClr val="bg1"/>
                </a:solidFill>
              </a:rPr>
              <a:t>, </a:t>
            </a:r>
            <a:r>
              <a:rPr lang="de-CH" sz="1400" b="1" dirty="0">
                <a:solidFill>
                  <a:schemeClr val="bg1"/>
                </a:solidFill>
              </a:rPr>
              <a:t>ET-WDC</a:t>
            </a:r>
            <a:r>
              <a:rPr lang="de-CH" sz="1400" dirty="0">
                <a:solidFill>
                  <a:schemeClr val="bg1"/>
                </a:solidFill>
              </a:rPr>
              <a:t>, </a:t>
            </a:r>
            <a:r>
              <a:rPr lang="de-CH" sz="1400" dirty="0" smtClean="0">
                <a:solidFill>
                  <a:schemeClr val="bg1"/>
                </a:solidFill>
              </a:rPr>
              <a:t>…</a:t>
            </a:r>
            <a:endParaRPr lang="de-CH" sz="1400" dirty="0">
              <a:solidFill>
                <a:schemeClr val="bg1"/>
              </a:solidFill>
            </a:endParaRPr>
          </a:p>
        </p:txBody>
      </p:sp>
      <p:pic>
        <p:nvPicPr>
          <p:cNvPr id="5" name="Picture 2" descr="http://www.teamworkandleadership.com/wp-content/uploads/2015/02/teamwork-story-teamwork-makes-the-dreamwork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721750">
            <a:off x="1590398" y="890746"/>
            <a:ext cx="1166364" cy="1005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9768426">
            <a:off x="1354165" y="1848758"/>
            <a:ext cx="2548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 err="1" smtClean="0">
                <a:solidFill>
                  <a:schemeClr val="bg1"/>
                </a:solidFill>
              </a:rPr>
              <a:t>You</a:t>
            </a:r>
            <a:r>
              <a:rPr lang="de-CH" b="1" dirty="0" smtClean="0">
                <a:solidFill>
                  <a:schemeClr val="bg1"/>
                </a:solidFill>
              </a:rPr>
              <a:t> &amp; </a:t>
            </a:r>
            <a:r>
              <a:rPr lang="de-CH" b="1" dirty="0" err="1" smtClean="0">
                <a:solidFill>
                  <a:schemeClr val="bg1"/>
                </a:solidFill>
              </a:rPr>
              <a:t>your</a:t>
            </a:r>
            <a:r>
              <a:rPr lang="de-CH" b="1" dirty="0" smtClean="0">
                <a:solidFill>
                  <a:schemeClr val="bg1"/>
                </a:solidFill>
              </a:rPr>
              <a:t> </a:t>
            </a:r>
            <a:r>
              <a:rPr lang="de-CH" b="1" dirty="0" err="1" smtClean="0">
                <a:solidFill>
                  <a:schemeClr val="bg1"/>
                </a:solidFill>
              </a:rPr>
              <a:t>organization</a:t>
            </a:r>
            <a:r>
              <a:rPr lang="de-CH" b="1" dirty="0" smtClean="0">
                <a:solidFill>
                  <a:schemeClr val="bg1"/>
                </a:solidFill>
              </a:rPr>
              <a:t>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OSCAR/Surface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CH" sz="2000" dirty="0" err="1" smtClean="0"/>
              <a:t>Is</a:t>
            </a:r>
            <a:r>
              <a:rPr lang="de-CH" sz="2000" dirty="0" smtClean="0"/>
              <a:t> </a:t>
            </a:r>
            <a:r>
              <a:rPr lang="de-CH" sz="2000" dirty="0" err="1" smtClean="0"/>
              <a:t>the</a:t>
            </a:r>
            <a:r>
              <a:rPr lang="de-CH" sz="2000" dirty="0" smtClean="0"/>
              <a:t> WMO </a:t>
            </a:r>
            <a:r>
              <a:rPr lang="de-CH" sz="2000" dirty="0" err="1" smtClean="0"/>
              <a:t>official</a:t>
            </a:r>
            <a:r>
              <a:rPr lang="de-CH" sz="2000" dirty="0" smtClean="0"/>
              <a:t> </a:t>
            </a:r>
            <a:r>
              <a:rPr lang="de-CH" sz="2000" dirty="0" err="1" smtClean="0"/>
              <a:t>repository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observation</a:t>
            </a:r>
            <a:r>
              <a:rPr lang="de-CH" sz="2000" dirty="0" smtClean="0"/>
              <a:t> </a:t>
            </a:r>
            <a:r>
              <a:rPr lang="de-CH" sz="2000" dirty="0" err="1" smtClean="0"/>
              <a:t>metadata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internationally</a:t>
            </a:r>
            <a:r>
              <a:rPr lang="de-CH" sz="2000" dirty="0" smtClean="0"/>
              <a:t> </a:t>
            </a:r>
            <a:r>
              <a:rPr lang="de-CH" sz="2000" dirty="0" err="1" smtClean="0"/>
              <a:t>exchanged</a:t>
            </a:r>
            <a:r>
              <a:rPr lang="de-CH" sz="2000" dirty="0" smtClean="0"/>
              <a:t> [</a:t>
            </a:r>
            <a:r>
              <a:rPr lang="de-CH" sz="2000" dirty="0" err="1" smtClean="0"/>
              <a:t>and</a:t>
            </a:r>
            <a:r>
              <a:rPr lang="de-CH" sz="2000" dirty="0" smtClean="0"/>
              <a:t> </a:t>
            </a:r>
            <a:r>
              <a:rPr lang="de-CH" sz="2000" dirty="0" err="1" smtClean="0"/>
              <a:t>other</a:t>
            </a:r>
            <a:r>
              <a:rPr lang="de-CH" sz="2000" dirty="0" smtClean="0"/>
              <a:t>] </a:t>
            </a:r>
            <a:r>
              <a:rPr lang="de-CH" sz="2000" dirty="0" err="1" smtClean="0"/>
              <a:t>observations</a:t>
            </a:r>
            <a:endParaRPr lang="de-CH" sz="2000" dirty="0" smtClean="0"/>
          </a:p>
          <a:p>
            <a:r>
              <a:rPr lang="de-CH" sz="2000" dirty="0" err="1" smtClean="0"/>
              <a:t>Shall</a:t>
            </a:r>
            <a:r>
              <a:rPr lang="de-CH" sz="2000" dirty="0" smtClean="0"/>
              <a:t> </a:t>
            </a:r>
            <a:r>
              <a:rPr lang="de-CH" sz="2000" dirty="0" err="1" smtClean="0"/>
              <a:t>serve</a:t>
            </a:r>
            <a:r>
              <a:rPr lang="de-CH" sz="2000" dirty="0" smtClean="0"/>
              <a:t> all WIGOS </a:t>
            </a:r>
            <a:r>
              <a:rPr lang="de-CH" sz="2000" dirty="0" err="1" smtClean="0"/>
              <a:t>components</a:t>
            </a:r>
            <a:r>
              <a:rPr lang="de-CH" sz="2000" dirty="0" smtClean="0"/>
              <a:t> </a:t>
            </a:r>
            <a:r>
              <a:rPr lang="de-CH" sz="2000" dirty="0" err="1" smtClean="0"/>
              <a:t>and</a:t>
            </a:r>
            <a:r>
              <a:rPr lang="de-CH" sz="2000" dirty="0" smtClean="0"/>
              <a:t> WMO </a:t>
            </a:r>
            <a:r>
              <a:rPr lang="de-CH" sz="2000" dirty="0" err="1" smtClean="0"/>
              <a:t>co-sponsored</a:t>
            </a:r>
            <a:r>
              <a:rPr lang="de-CH" sz="2000" dirty="0" smtClean="0"/>
              <a:t> </a:t>
            </a:r>
            <a:r>
              <a:rPr lang="de-CH" sz="2000" dirty="0" err="1" smtClean="0"/>
              <a:t>programmes</a:t>
            </a:r>
            <a:endParaRPr lang="de-CH" sz="2000" dirty="0" smtClean="0"/>
          </a:p>
          <a:p>
            <a:endParaRPr lang="de-CH" sz="2000" dirty="0"/>
          </a:p>
          <a:p>
            <a:endParaRPr lang="de-CH" sz="2000" dirty="0" smtClean="0"/>
          </a:p>
          <a:p>
            <a:endParaRPr lang="de-CH" sz="2000" dirty="0"/>
          </a:p>
          <a:p>
            <a:endParaRPr lang="de-CH" sz="2000" dirty="0" smtClean="0"/>
          </a:p>
          <a:p>
            <a:endParaRPr lang="de-CH" sz="2000" dirty="0"/>
          </a:p>
          <a:p>
            <a:endParaRPr lang="de-CH" sz="2000" dirty="0" smtClean="0"/>
          </a:p>
          <a:p>
            <a:pPr marL="0" indent="0">
              <a:buNone/>
            </a:pPr>
            <a:endParaRPr lang="de-CH" sz="2000" dirty="0" smtClean="0"/>
          </a:p>
          <a:p>
            <a:r>
              <a:rPr lang="de-CH" sz="2000" dirty="0" err="1" smtClean="0"/>
              <a:t>To</a:t>
            </a:r>
            <a:r>
              <a:rPr lang="de-CH" sz="2000" dirty="0" smtClean="0"/>
              <a:t> </a:t>
            </a:r>
            <a:r>
              <a:rPr lang="de-CH" sz="2000" dirty="0" err="1" smtClean="0"/>
              <a:t>assist</a:t>
            </a:r>
            <a:r>
              <a:rPr lang="de-CH" sz="2000" dirty="0" smtClean="0"/>
              <a:t> Members, OSCAR/Surface was </a:t>
            </a:r>
            <a:r>
              <a:rPr lang="de-CH" sz="2000" dirty="0" err="1" smtClean="0"/>
              <a:t>populated</a:t>
            </a:r>
            <a:r>
              <a:rPr lang="de-CH" sz="2000" dirty="0" smtClean="0"/>
              <a:t> </a:t>
            </a:r>
            <a:r>
              <a:rPr lang="de-CH" sz="2000" dirty="0" err="1" smtClean="0"/>
              <a:t>with</a:t>
            </a:r>
            <a:r>
              <a:rPr lang="de-CH" sz="2000" dirty="0" smtClean="0"/>
              <a:t> </a:t>
            </a:r>
            <a:r>
              <a:rPr lang="de-CH" sz="2000" dirty="0" err="1" smtClean="0"/>
              <a:t>information</a:t>
            </a:r>
            <a:r>
              <a:rPr lang="de-CH" sz="2000" dirty="0" smtClean="0"/>
              <a:t> </a:t>
            </a:r>
            <a:r>
              <a:rPr lang="de-CH" sz="2000" dirty="0" err="1" smtClean="0"/>
              <a:t>available</a:t>
            </a:r>
            <a:r>
              <a:rPr lang="de-CH" sz="2000" dirty="0" smtClean="0"/>
              <a:t> at </a:t>
            </a:r>
            <a:r>
              <a:rPr lang="de-CH" sz="2000" dirty="0" err="1" smtClean="0"/>
              <a:t>the</a:t>
            </a:r>
            <a:r>
              <a:rPr lang="de-CH" sz="2000" dirty="0" smtClean="0"/>
              <a:t> time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launch</a:t>
            </a:r>
            <a:r>
              <a:rPr lang="de-CH" sz="2000" dirty="0" smtClean="0"/>
              <a:t> [2 May 2016]</a:t>
            </a:r>
          </a:p>
          <a:p>
            <a:pPr marL="0" indent="0">
              <a:buNone/>
            </a:pPr>
            <a:r>
              <a:rPr lang="de-CH" sz="2000" dirty="0" smtClean="0"/>
              <a:t> </a:t>
            </a:r>
          </a:p>
          <a:p>
            <a:endParaRPr lang="de-CH" sz="2000" dirty="0"/>
          </a:p>
          <a:p>
            <a:pPr marL="0" indent="0">
              <a:buNone/>
            </a:pPr>
            <a:endParaRPr lang="de-CH" sz="2000" dirty="0"/>
          </a:p>
          <a:p>
            <a:pPr lvl="2"/>
            <a:endParaRPr lang="de-CH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53"/>
          <a:stretch/>
        </p:blipFill>
        <p:spPr bwMode="auto">
          <a:xfrm>
            <a:off x="1265238" y="2649539"/>
            <a:ext cx="2635920" cy="225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48"/>
          <a:stretch/>
        </p:blipFill>
        <p:spPr bwMode="auto">
          <a:xfrm>
            <a:off x="3868738" y="2649539"/>
            <a:ext cx="2635920" cy="2582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46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OSCAR/Surface </a:t>
            </a:r>
            <a:r>
              <a:rPr lang="de-CH" dirty="0" err="1"/>
              <a:t>m</a:t>
            </a:r>
            <a:r>
              <a:rPr lang="de-CH" dirty="0" err="1" smtClean="0"/>
              <a:t>etadata</a:t>
            </a:r>
            <a:r>
              <a:rPr lang="de-CH" dirty="0" smtClean="0"/>
              <a:t> </a:t>
            </a:r>
            <a:r>
              <a:rPr lang="de-CH" dirty="0" err="1" smtClean="0"/>
              <a:t>sources</a:t>
            </a:r>
            <a:endParaRPr lang="en-US" dirty="0"/>
          </a:p>
        </p:txBody>
      </p:sp>
      <p:pic>
        <p:nvPicPr>
          <p:cNvPr id="4" name="Picture 3" descr="H:\My Documents\Dienstreisen\CIMO2016\gawsis-oscar_source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349" y="1635762"/>
            <a:ext cx="7397634" cy="439610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Rounded Rectangle 2"/>
          <p:cNvSpPr/>
          <p:nvPr/>
        </p:nvSpPr>
        <p:spPr>
          <a:xfrm>
            <a:off x="5067300" y="2459038"/>
            <a:ext cx="1219200" cy="5886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err="1" smtClean="0">
                <a:solidFill>
                  <a:schemeClr val="tx1"/>
                </a:solidFill>
              </a:rPr>
              <a:t>Vol</a:t>
            </a:r>
            <a:r>
              <a:rPr lang="de-CH" dirty="0" smtClean="0">
                <a:solidFill>
                  <a:schemeClr val="tx1"/>
                </a:solidFill>
              </a:rPr>
              <a:t> 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975100" y="2946400"/>
            <a:ext cx="1041400" cy="393700"/>
          </a:xfrm>
          <a:prstGeom prst="line">
            <a:avLst/>
          </a:prstGeom>
          <a:ln w="571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866900" y="1648148"/>
            <a:ext cx="1219200" cy="5886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 smtClean="0">
                <a:solidFill>
                  <a:schemeClr val="tx1"/>
                </a:solidFill>
              </a:rPr>
              <a:t>EMEP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78200" y="4356100"/>
            <a:ext cx="1524000" cy="142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289799" y="4356100"/>
            <a:ext cx="1176483" cy="142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413941" y="1066840"/>
            <a:ext cx="3077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CH" sz="2000" b="1" dirty="0" err="1" smtClean="0">
                <a:solidFill>
                  <a:srgbClr val="FF0000"/>
                </a:solidFill>
              </a:rPr>
              <a:t>integrated</a:t>
            </a:r>
            <a:r>
              <a:rPr lang="de-CH" sz="2000" b="1" dirty="0" smtClean="0">
                <a:solidFill>
                  <a:srgbClr val="FF0000"/>
                </a:solidFill>
              </a:rPr>
              <a:t> </a:t>
            </a:r>
            <a:r>
              <a:rPr lang="de-CH" sz="2000" b="1" dirty="0">
                <a:solidFill>
                  <a:srgbClr val="FF0000"/>
                </a:solidFill>
              </a:rPr>
              <a:t>on 27 April 2016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14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Vol</a:t>
            </a:r>
            <a:r>
              <a:rPr lang="de-CH" dirty="0" smtClean="0"/>
              <a:t> A </a:t>
            </a:r>
            <a:r>
              <a:rPr lang="de-CH" dirty="0" err="1" smtClean="0"/>
              <a:t>integration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5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Vol</a:t>
            </a:r>
            <a:r>
              <a:rPr lang="de-CH" dirty="0" smtClean="0"/>
              <a:t> A </a:t>
            </a:r>
            <a:r>
              <a:rPr lang="de-CH" dirty="0" err="1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sz="2800" dirty="0" err="1" smtClean="0"/>
              <a:t>Vol</a:t>
            </a:r>
            <a:r>
              <a:rPr lang="de-CH" sz="2800" dirty="0" smtClean="0"/>
              <a:t> A </a:t>
            </a:r>
            <a:r>
              <a:rPr lang="de-CH" sz="2800" dirty="0" err="1" smtClean="0"/>
              <a:t>contained</a:t>
            </a:r>
            <a:r>
              <a:rPr lang="de-CH" sz="2800" dirty="0" smtClean="0"/>
              <a:t> </a:t>
            </a:r>
            <a:r>
              <a:rPr lang="de-CH" sz="2800" dirty="0" err="1" smtClean="0"/>
              <a:t>very</a:t>
            </a:r>
            <a:r>
              <a:rPr lang="de-CH" sz="2800" dirty="0" smtClean="0"/>
              <a:t> limited </a:t>
            </a:r>
            <a:r>
              <a:rPr lang="de-CH" sz="2800" dirty="0" err="1" smtClean="0"/>
              <a:t>metadata</a:t>
            </a:r>
            <a:endParaRPr lang="de-CH" sz="2800" dirty="0" smtClean="0"/>
          </a:p>
          <a:p>
            <a:pPr lvl="1"/>
            <a:r>
              <a:rPr lang="de-CH" sz="2400" dirty="0" smtClean="0"/>
              <a:t>Station </a:t>
            </a:r>
            <a:r>
              <a:rPr lang="de-CH" sz="2400" dirty="0" err="1" smtClean="0"/>
              <a:t>metadata</a:t>
            </a:r>
            <a:r>
              <a:rPr lang="de-CH" sz="2400" dirty="0" smtClean="0"/>
              <a:t> incl. </a:t>
            </a:r>
            <a:r>
              <a:rPr lang="de-CH" sz="2400" dirty="0" err="1" smtClean="0"/>
              <a:t>station</a:t>
            </a:r>
            <a:r>
              <a:rPr lang="de-CH" sz="2400" dirty="0" smtClean="0"/>
              <a:t> «</a:t>
            </a:r>
            <a:r>
              <a:rPr lang="de-CH" sz="2400" dirty="0" err="1" smtClean="0"/>
              <a:t>class</a:t>
            </a:r>
            <a:r>
              <a:rPr lang="de-CH" sz="2400" dirty="0" smtClean="0"/>
              <a:t>»</a:t>
            </a:r>
          </a:p>
          <a:p>
            <a:pPr lvl="1"/>
            <a:r>
              <a:rPr lang="de-CH" sz="2400" dirty="0" err="1" smtClean="0"/>
              <a:t>Schedules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err="1" smtClean="0"/>
              <a:t>observation</a:t>
            </a:r>
            <a:endParaRPr lang="de-CH" sz="2400" dirty="0" smtClean="0"/>
          </a:p>
          <a:p>
            <a:r>
              <a:rPr lang="de-CH" sz="2800" dirty="0" err="1" smtClean="0"/>
              <a:t>Observed</a:t>
            </a:r>
            <a:r>
              <a:rPr lang="de-CH" sz="2800" dirty="0" smtClean="0"/>
              <a:t> variables </a:t>
            </a:r>
            <a:r>
              <a:rPr lang="de-CH" sz="2800" dirty="0" err="1" smtClean="0"/>
              <a:t>inferred</a:t>
            </a:r>
            <a:r>
              <a:rPr lang="de-CH" sz="2800" dirty="0" smtClean="0"/>
              <a:t> </a:t>
            </a:r>
            <a:r>
              <a:rPr lang="de-CH" sz="2800" dirty="0" err="1" smtClean="0"/>
              <a:t>from</a:t>
            </a:r>
            <a:r>
              <a:rPr lang="de-CH" sz="2800" dirty="0" smtClean="0"/>
              <a:t> </a:t>
            </a:r>
            <a:r>
              <a:rPr lang="de-CH" sz="2800" dirty="0" err="1" smtClean="0"/>
              <a:t>station</a:t>
            </a:r>
            <a:r>
              <a:rPr lang="de-CH" sz="2800" dirty="0" smtClean="0"/>
              <a:t> «</a:t>
            </a:r>
            <a:r>
              <a:rPr lang="de-CH" sz="2800" dirty="0" err="1" smtClean="0"/>
              <a:t>class</a:t>
            </a:r>
            <a:r>
              <a:rPr lang="de-CH" sz="2800" dirty="0" smtClean="0"/>
              <a:t>» </a:t>
            </a:r>
            <a:r>
              <a:rPr lang="de-CH" sz="2800" dirty="0" err="1" smtClean="0"/>
              <a:t>based</a:t>
            </a:r>
            <a:r>
              <a:rPr lang="de-CH" sz="2800" dirty="0" smtClean="0"/>
              <a:t> on Manual on GOS</a:t>
            </a:r>
          </a:p>
          <a:p>
            <a:pPr lvl="1"/>
            <a:r>
              <a:rPr lang="en-US" sz="2400" dirty="0" smtClean="0"/>
              <a:t>Automatic station (from “AUT” flag in </a:t>
            </a:r>
            <a:r>
              <a:rPr lang="en-US" sz="2400" dirty="0" err="1" smtClean="0"/>
              <a:t>ObsRems</a:t>
            </a:r>
            <a:r>
              <a:rPr lang="en-US" sz="2400" dirty="0" smtClean="0"/>
              <a:t>)</a:t>
            </a:r>
          </a:p>
          <a:p>
            <a:pPr lvl="2"/>
            <a:r>
              <a:rPr lang="en-US" dirty="0" smtClean="0"/>
              <a:t>PTU, Wind, “Precipitation (yes/no)”</a:t>
            </a:r>
          </a:p>
          <a:p>
            <a:pPr lvl="1"/>
            <a:r>
              <a:rPr lang="en-US" sz="2400" dirty="0" smtClean="0"/>
              <a:t>Manned </a:t>
            </a:r>
            <a:r>
              <a:rPr lang="en-US" sz="2400" dirty="0"/>
              <a:t>station</a:t>
            </a:r>
          </a:p>
          <a:p>
            <a:pPr lvl="2"/>
            <a:r>
              <a:rPr lang="en-US" dirty="0" smtClean="0"/>
              <a:t>PTU, Wind, plus </a:t>
            </a:r>
            <a:r>
              <a:rPr lang="en-US" dirty="0"/>
              <a:t>"Present weather", "Past weather", "Cloud amount", "Type of cloud", "Height of cloud base", "Visibility“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86100" y="6178490"/>
            <a:ext cx="5737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de-CH" sz="2000" dirty="0" err="1" smtClean="0">
                <a:solidFill>
                  <a:srgbClr val="FF0000"/>
                </a:solidFill>
              </a:rPr>
              <a:t>Too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many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observations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assumed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for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some</a:t>
            </a:r>
            <a:r>
              <a:rPr lang="de-CH" sz="2000" dirty="0" smtClean="0">
                <a:solidFill>
                  <a:srgbClr val="FF0000"/>
                </a:solidFill>
              </a:rPr>
              <a:t> </a:t>
            </a:r>
            <a:r>
              <a:rPr lang="de-CH" sz="2000" dirty="0" err="1" smtClean="0">
                <a:solidFill>
                  <a:srgbClr val="FF0000"/>
                </a:solidFill>
              </a:rPr>
              <a:t>stations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2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lvl="0">
              <a:defRPr sz="1800" b="0"/>
            </a:pPr>
            <a:r>
              <a:rPr lang="de-CH" sz="4000" dirty="0" err="1"/>
              <a:t>Vol</a:t>
            </a:r>
            <a:r>
              <a:rPr lang="de-CH" sz="4000" dirty="0"/>
              <a:t> A </a:t>
            </a:r>
            <a:r>
              <a:rPr lang="de-CH" sz="4000" dirty="0" err="1" smtClean="0"/>
              <a:t>integration</a:t>
            </a:r>
            <a:r>
              <a:rPr lang="de-CH" sz="4000" dirty="0" smtClean="0"/>
              <a:t> (</a:t>
            </a:r>
            <a:r>
              <a:rPr lang="de-CH" sz="4000" dirty="0" err="1" smtClean="0"/>
              <a:t>cont’d</a:t>
            </a:r>
            <a:r>
              <a:rPr lang="de-CH" sz="4000" dirty="0" smtClean="0"/>
              <a:t>)</a:t>
            </a:r>
            <a:endParaRPr sz="3600" dirty="0">
              <a:solidFill>
                <a:srgbClr val="333399"/>
              </a:solidFill>
            </a:endParaRPr>
          </a:p>
        </p:txBody>
      </p:sp>
      <p:sp>
        <p:nvSpPr>
          <p:cNvPr id="143" name="Shape 14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lIns="45719" tIns="45719" rIns="45719" bIns="45719">
            <a:normAutofit/>
          </a:bodyPr>
          <a:lstStyle/>
          <a:p>
            <a:pPr marL="220578" lvl="0" indent="-220578">
              <a:spcBef>
                <a:spcPts val="800"/>
              </a:spcBef>
              <a:buClrTx/>
              <a:buFontTx/>
              <a:buChar char="•"/>
              <a:defRPr sz="1800"/>
            </a:pPr>
            <a:r>
              <a:rPr sz="2200" dirty="0"/>
              <a:t>OSCAR </a:t>
            </a:r>
            <a:r>
              <a:rPr lang="fr-CH" sz="2200" dirty="0" err="1" smtClean="0"/>
              <a:t>generates</a:t>
            </a:r>
            <a:r>
              <a:rPr lang="fr-CH" sz="2200" dirty="0" smtClean="0"/>
              <a:t> </a:t>
            </a:r>
            <a:r>
              <a:rPr sz="2200" dirty="0" smtClean="0"/>
              <a:t>reports </a:t>
            </a:r>
            <a:r>
              <a:rPr sz="2200" dirty="0"/>
              <a:t>similar to the </a:t>
            </a:r>
            <a:r>
              <a:rPr lang="fr-CH" sz="2200" dirty="0" err="1" smtClean="0"/>
              <a:t>historical</a:t>
            </a:r>
            <a:r>
              <a:rPr sz="2200" dirty="0" smtClean="0"/>
              <a:t> Vol </a:t>
            </a:r>
            <a:r>
              <a:rPr sz="2200" dirty="0"/>
              <a:t>A </a:t>
            </a:r>
            <a:r>
              <a:rPr sz="2200" dirty="0" smtClean="0"/>
              <a:t>flat-files</a:t>
            </a:r>
            <a:r>
              <a:rPr lang="de-CH" sz="2200" dirty="0" smtClean="0"/>
              <a:t>. </a:t>
            </a:r>
            <a:r>
              <a:rPr sz="2200" dirty="0" smtClean="0"/>
              <a:t>The </a:t>
            </a:r>
            <a:r>
              <a:rPr sz="2200" dirty="0"/>
              <a:t>new “</a:t>
            </a:r>
            <a:r>
              <a:rPr sz="2200" dirty="0" smtClean="0"/>
              <a:t>Vol </a:t>
            </a:r>
            <a:r>
              <a:rPr sz="2200" dirty="0"/>
              <a:t>A </a:t>
            </a:r>
            <a:r>
              <a:rPr lang="de-CH" sz="2200" dirty="0" err="1" smtClean="0"/>
              <a:t>legacy</a:t>
            </a:r>
            <a:r>
              <a:rPr lang="de-CH" sz="2200" dirty="0" smtClean="0"/>
              <a:t> </a:t>
            </a:r>
            <a:r>
              <a:rPr sz="2200" dirty="0" smtClean="0"/>
              <a:t>report</a:t>
            </a:r>
            <a:r>
              <a:rPr sz="2200" dirty="0"/>
              <a:t>” </a:t>
            </a:r>
            <a:r>
              <a:rPr lang="fr-CH" sz="2200" dirty="0" smtClean="0"/>
              <a:t>has </a:t>
            </a:r>
            <a:r>
              <a:rPr sz="2200" dirty="0" smtClean="0"/>
              <a:t>all </a:t>
            </a:r>
            <a:r>
              <a:rPr sz="2200" dirty="0"/>
              <a:t>current column headings but </a:t>
            </a:r>
            <a:r>
              <a:rPr lang="fr-CH" sz="2200" dirty="0" err="1" smtClean="0"/>
              <a:t>does</a:t>
            </a:r>
            <a:r>
              <a:rPr lang="fr-CH" sz="2200" dirty="0" smtClean="0"/>
              <a:t> </a:t>
            </a:r>
            <a:r>
              <a:rPr sz="2200" dirty="0" smtClean="0"/>
              <a:t>not </a:t>
            </a:r>
            <a:r>
              <a:rPr sz="2200" dirty="0"/>
              <a:t>contain information in all columns.</a:t>
            </a:r>
          </a:p>
          <a:p>
            <a:pPr marL="220578" lvl="0" indent="-220578">
              <a:spcBef>
                <a:spcPts val="800"/>
              </a:spcBef>
              <a:buClrTx/>
              <a:buFontTx/>
              <a:buChar char="•"/>
              <a:defRPr sz="1800"/>
            </a:pPr>
            <a:r>
              <a:rPr sz="2200" dirty="0"/>
              <a:t>Station information provided to WMO via current </a:t>
            </a:r>
            <a:r>
              <a:rPr sz="2200" dirty="0" smtClean="0"/>
              <a:t>Vol </a:t>
            </a:r>
            <a:r>
              <a:rPr sz="2200" dirty="0"/>
              <a:t>A procedures </a:t>
            </a:r>
            <a:r>
              <a:rPr lang="fr-CH" sz="2200" dirty="0" smtClean="0"/>
              <a:t>are </a:t>
            </a:r>
            <a:r>
              <a:rPr sz="2200" dirty="0" smtClean="0"/>
              <a:t>used </a:t>
            </a:r>
            <a:r>
              <a:rPr sz="2200" dirty="0"/>
              <a:t>to update WIGOS metadata in </a:t>
            </a:r>
            <a:r>
              <a:rPr sz="2200" dirty="0" smtClean="0"/>
              <a:t>OSCAR</a:t>
            </a:r>
            <a:r>
              <a:rPr lang="de-CH" sz="2200" dirty="0" smtClean="0"/>
              <a:t> (</a:t>
            </a:r>
            <a:r>
              <a:rPr lang="de-CH" sz="2200" dirty="0" err="1" smtClean="0"/>
              <a:t>manually</a:t>
            </a:r>
            <a:r>
              <a:rPr lang="de-CH" sz="2200" dirty="0" smtClean="0"/>
              <a:t>!)</a:t>
            </a:r>
            <a:endParaRPr sz="2200" dirty="0"/>
          </a:p>
          <a:p>
            <a:pPr marL="220578" lvl="0" indent="-220578">
              <a:spcBef>
                <a:spcPts val="800"/>
              </a:spcBef>
              <a:buClrTx/>
              <a:buFontTx/>
              <a:buChar char="•"/>
              <a:defRPr sz="1800"/>
            </a:pPr>
            <a:r>
              <a:rPr lang="en-US" sz="2200" dirty="0" smtClean="0"/>
              <a:t>By beginning of 2018, Vol A will officially cease to exist and related procedures used to maintain station information will be discontinued.</a:t>
            </a:r>
          </a:p>
          <a:p>
            <a:pPr marL="220578" lvl="0" indent="-220578">
              <a:spcBef>
                <a:spcPts val="800"/>
              </a:spcBef>
              <a:buClrTx/>
              <a:buFontTx/>
              <a:buChar char="•"/>
              <a:defRPr sz="1800"/>
            </a:pPr>
            <a:endParaRPr lang="de-CH" sz="2200" dirty="0" smtClean="0"/>
          </a:p>
          <a:p>
            <a:pPr marL="220578" lvl="0" indent="-220578">
              <a:spcBef>
                <a:spcPts val="800"/>
              </a:spcBef>
              <a:buClrTx/>
              <a:buFontTx/>
              <a:buChar char="•"/>
              <a:defRPr sz="1800"/>
            </a:pPr>
            <a:r>
              <a:rPr lang="de-CH" sz="2200" dirty="0" err="1" smtClean="0"/>
              <a:t>Machine-to-machine</a:t>
            </a:r>
            <a:r>
              <a:rPr lang="de-CH" sz="2200" dirty="0" smtClean="0"/>
              <a:t> </a:t>
            </a:r>
            <a:r>
              <a:rPr lang="de-CH" sz="2200" dirty="0" err="1" smtClean="0"/>
              <a:t>interface</a:t>
            </a:r>
            <a:r>
              <a:rPr lang="de-CH" sz="2200" dirty="0" smtClean="0"/>
              <a:t> </a:t>
            </a:r>
            <a:r>
              <a:rPr sz="2200" dirty="0" smtClean="0"/>
              <a:t>for </a:t>
            </a:r>
            <a:r>
              <a:rPr lang="de-CH" sz="2200" dirty="0" err="1" smtClean="0"/>
              <a:t>automatic</a:t>
            </a:r>
            <a:r>
              <a:rPr lang="de-CH" sz="2200" dirty="0" smtClean="0"/>
              <a:t> </a:t>
            </a:r>
            <a:r>
              <a:rPr lang="de-CH" sz="2200" dirty="0" err="1" smtClean="0"/>
              <a:t>metadata</a:t>
            </a:r>
            <a:r>
              <a:rPr lang="de-CH" sz="2200" dirty="0" smtClean="0"/>
              <a:t> </a:t>
            </a:r>
            <a:r>
              <a:rPr lang="de-CH" sz="2200" dirty="0" err="1" smtClean="0"/>
              <a:t>transfer</a:t>
            </a:r>
            <a:r>
              <a:rPr lang="de-CH" sz="2200" dirty="0" smtClean="0"/>
              <a:t> </a:t>
            </a:r>
            <a:r>
              <a:rPr lang="de-CH" sz="2200" dirty="0" err="1" smtClean="0"/>
              <a:t>under</a:t>
            </a:r>
            <a:r>
              <a:rPr lang="de-CH" sz="2200" dirty="0" smtClean="0"/>
              <a:t> </a:t>
            </a:r>
            <a:r>
              <a:rPr lang="de-CH" sz="2200" dirty="0" err="1" smtClean="0"/>
              <a:t>development</a:t>
            </a:r>
            <a:r>
              <a:rPr lang="de-CH" sz="2200" dirty="0" smtClean="0"/>
              <a:t>, </a:t>
            </a:r>
            <a:r>
              <a:rPr lang="de-CH" sz="2200" dirty="0" err="1" smtClean="0"/>
              <a:t>expected</a:t>
            </a:r>
            <a:r>
              <a:rPr lang="de-CH" sz="2200" dirty="0" smtClean="0"/>
              <a:t> </a:t>
            </a:r>
            <a:r>
              <a:rPr lang="de-CH" sz="2200" dirty="0" err="1" smtClean="0"/>
              <a:t>for</a:t>
            </a:r>
            <a:r>
              <a:rPr lang="de-CH" sz="2200" dirty="0" smtClean="0"/>
              <a:t> </a:t>
            </a:r>
            <a:r>
              <a:rPr lang="de-CH" sz="2200" dirty="0" err="1" smtClean="0"/>
              <a:t>testing</a:t>
            </a:r>
            <a:r>
              <a:rPr lang="de-CH" sz="2200" dirty="0" smtClean="0"/>
              <a:t> in </a:t>
            </a:r>
            <a:r>
              <a:rPr lang="de-CH" sz="2200" dirty="0" err="1" smtClean="0"/>
              <a:t>July</a:t>
            </a:r>
            <a:r>
              <a:rPr lang="fr-CH" sz="2200" dirty="0" smtClean="0"/>
              <a:t> </a:t>
            </a:r>
            <a:r>
              <a:rPr sz="2200" dirty="0" smtClean="0"/>
              <a:t>201</a:t>
            </a:r>
            <a:r>
              <a:rPr lang="fr-CH" sz="2200" dirty="0" smtClean="0"/>
              <a:t>7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4212567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Pub 9 </a:t>
            </a:r>
            <a:r>
              <a:rPr lang="de-CH" dirty="0" err="1" smtClean="0"/>
              <a:t>Vol</a:t>
            </a:r>
            <a:r>
              <a:rPr lang="de-CH" dirty="0" smtClean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9000"/>
          </a:xfrm>
        </p:spPr>
        <p:txBody>
          <a:bodyPr>
            <a:normAutofit lnSpcReduction="10000"/>
          </a:bodyPr>
          <a:lstStyle/>
          <a:p>
            <a:r>
              <a:rPr lang="de-CH" sz="2400" dirty="0" smtClean="0"/>
              <a:t>Pub </a:t>
            </a:r>
            <a:r>
              <a:rPr lang="de-CH" sz="2400" dirty="0"/>
              <a:t>9 </a:t>
            </a:r>
            <a:r>
              <a:rPr lang="de-CH" sz="2400" dirty="0" err="1"/>
              <a:t>Vol</a:t>
            </a:r>
            <a:r>
              <a:rPr lang="de-CH" sz="2400" dirty="0"/>
              <a:t> A was </a:t>
            </a:r>
            <a:r>
              <a:rPr lang="de-CH" sz="2400" dirty="0" err="1"/>
              <a:t>the</a:t>
            </a:r>
            <a:r>
              <a:rPr lang="de-CH" sz="2400" dirty="0"/>
              <a:t> </a:t>
            </a:r>
            <a:r>
              <a:rPr lang="de-CH" sz="2400" dirty="0" err="1"/>
              <a:t>official</a:t>
            </a:r>
            <a:r>
              <a:rPr lang="de-CH" sz="2400" dirty="0"/>
              <a:t> </a:t>
            </a:r>
            <a:r>
              <a:rPr lang="de-CH" sz="2400" dirty="0" err="1"/>
              <a:t>catalogue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surface</a:t>
            </a:r>
            <a:r>
              <a:rPr lang="de-CH" sz="2400" dirty="0"/>
              <a:t> </a:t>
            </a:r>
            <a:r>
              <a:rPr lang="de-CH" sz="2400" dirty="0" err="1"/>
              <a:t>and</a:t>
            </a:r>
            <a:r>
              <a:rPr lang="de-CH" sz="2400" dirty="0"/>
              <a:t> </a:t>
            </a:r>
            <a:r>
              <a:rPr lang="de-CH" sz="2400" dirty="0" err="1"/>
              <a:t>upper-air</a:t>
            </a:r>
            <a:r>
              <a:rPr lang="de-CH" sz="2400" dirty="0"/>
              <a:t> </a:t>
            </a:r>
            <a:r>
              <a:rPr lang="de-CH" sz="2400" dirty="0" err="1"/>
              <a:t>stations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WMO </a:t>
            </a:r>
            <a:r>
              <a:rPr lang="de-CH" sz="2400" dirty="0" smtClean="0"/>
              <a:t>in </a:t>
            </a:r>
            <a:r>
              <a:rPr lang="de-CH" sz="2400" dirty="0" err="1" smtClean="0"/>
              <a:t>the</a:t>
            </a:r>
            <a:r>
              <a:rPr lang="de-CH" sz="2400" dirty="0" smtClean="0"/>
              <a:t> </a:t>
            </a:r>
            <a:r>
              <a:rPr lang="de-CH" sz="2400" dirty="0" err="1" smtClean="0"/>
              <a:t>past</a:t>
            </a:r>
            <a:endParaRPr lang="de-CH" sz="2400" dirty="0"/>
          </a:p>
          <a:p>
            <a:r>
              <a:rPr lang="de-CH" sz="2400" dirty="0" err="1" smtClean="0"/>
              <a:t>Vol</a:t>
            </a:r>
            <a:r>
              <a:rPr lang="de-CH" sz="2400" dirty="0" smtClean="0"/>
              <a:t> A was </a:t>
            </a:r>
            <a:r>
              <a:rPr lang="de-CH" sz="2400" dirty="0" err="1" smtClean="0"/>
              <a:t>available</a:t>
            </a:r>
            <a:r>
              <a:rPr lang="de-CH" sz="2400" dirty="0" smtClean="0"/>
              <a:t> </a:t>
            </a:r>
            <a:r>
              <a:rPr lang="de-CH" sz="2400" dirty="0" err="1" smtClean="0"/>
              <a:t>as</a:t>
            </a:r>
            <a:r>
              <a:rPr lang="de-CH" sz="2400" dirty="0" smtClean="0"/>
              <a:t> a </a:t>
            </a:r>
            <a:r>
              <a:rPr lang="de-CH" sz="2400" dirty="0" err="1" smtClean="0"/>
              <a:t>flatfile</a:t>
            </a:r>
            <a:r>
              <a:rPr lang="de-CH" sz="2400" dirty="0" smtClean="0"/>
              <a:t> </a:t>
            </a:r>
            <a:r>
              <a:rPr lang="de-CH" sz="2400" dirty="0" err="1" smtClean="0"/>
              <a:t>with</a:t>
            </a:r>
            <a:r>
              <a:rPr lang="de-CH" sz="2400" dirty="0" smtClean="0"/>
              <a:t> </a:t>
            </a:r>
            <a:r>
              <a:rPr lang="de-CH" sz="2400" dirty="0" err="1" smtClean="0"/>
              <a:t>complex</a:t>
            </a:r>
            <a:r>
              <a:rPr lang="de-CH" sz="2400" dirty="0" smtClean="0"/>
              <a:t> </a:t>
            </a:r>
            <a:r>
              <a:rPr lang="de-CH" sz="2400" dirty="0" err="1" smtClean="0"/>
              <a:t>encoding</a:t>
            </a:r>
            <a:endParaRPr lang="de-CH" sz="2400" dirty="0" smtClean="0"/>
          </a:p>
          <a:p>
            <a:pPr lvl="1"/>
            <a:r>
              <a:rPr lang="de-CH" sz="2000" dirty="0" err="1" smtClean="0"/>
              <a:t>Stations</a:t>
            </a:r>
            <a:r>
              <a:rPr lang="de-CH" sz="2000" dirty="0" smtClean="0"/>
              <a:t> </a:t>
            </a:r>
            <a:r>
              <a:rPr lang="de-CH" sz="2000" dirty="0" err="1" smtClean="0"/>
              <a:t>with</a:t>
            </a:r>
            <a:r>
              <a:rPr lang="de-CH" sz="2000" dirty="0" smtClean="0"/>
              <a:t> limited </a:t>
            </a:r>
            <a:r>
              <a:rPr lang="de-CH" sz="2000" dirty="0" err="1" smtClean="0"/>
              <a:t>metadata</a:t>
            </a:r>
            <a:endParaRPr lang="de-CH" sz="2000" dirty="0" smtClean="0"/>
          </a:p>
          <a:p>
            <a:pPr lvl="1"/>
            <a:r>
              <a:rPr lang="de-CH" sz="2000" dirty="0" err="1" smtClean="0"/>
              <a:t>Schedules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operation</a:t>
            </a:r>
            <a:endParaRPr lang="de-CH" sz="2000" dirty="0" smtClean="0"/>
          </a:p>
          <a:p>
            <a:pPr lvl="1"/>
            <a:r>
              <a:rPr lang="de-CH" sz="2000" dirty="0" err="1" smtClean="0"/>
              <a:t>Remarks</a:t>
            </a:r>
            <a:endParaRPr lang="de-CH" sz="2000" dirty="0" smtClean="0"/>
          </a:p>
          <a:p>
            <a:pPr lvl="1"/>
            <a:endParaRPr lang="de-CH" sz="2000" dirty="0" smtClean="0"/>
          </a:p>
          <a:p>
            <a:pPr lvl="1"/>
            <a:endParaRPr lang="de-CH" sz="2000" dirty="0"/>
          </a:p>
          <a:p>
            <a:pPr lvl="1"/>
            <a:endParaRPr lang="de-CH" sz="2000" dirty="0" smtClean="0"/>
          </a:p>
          <a:p>
            <a:pPr lvl="1"/>
            <a:endParaRPr lang="de-CH" sz="2000" dirty="0"/>
          </a:p>
          <a:p>
            <a:pPr lvl="1"/>
            <a:endParaRPr lang="de-CH" sz="2000" dirty="0" smtClean="0"/>
          </a:p>
          <a:p>
            <a:pPr marL="0" indent="0">
              <a:buNone/>
            </a:pPr>
            <a:r>
              <a:rPr lang="de-CH" sz="2400" dirty="0" smtClean="0">
                <a:sym typeface="Wingdings" panose="05000000000000000000" pitchFamily="2" charset="2"/>
              </a:rPr>
              <a:t> </a:t>
            </a:r>
            <a:r>
              <a:rPr lang="de-CH" sz="2400" dirty="0" smtClean="0"/>
              <a:t>Transition </a:t>
            </a:r>
            <a:r>
              <a:rPr lang="de-CH" sz="2400" dirty="0" err="1" smtClean="0"/>
              <a:t>of</a:t>
            </a:r>
            <a:r>
              <a:rPr lang="de-CH" sz="2400" dirty="0" smtClean="0"/>
              <a:t> </a:t>
            </a:r>
            <a:r>
              <a:rPr lang="de-CH" sz="2400" dirty="0" err="1" smtClean="0"/>
              <a:t>Vol</a:t>
            </a:r>
            <a:r>
              <a:rPr lang="de-CH" sz="2400" dirty="0" smtClean="0"/>
              <a:t> </a:t>
            </a:r>
            <a:r>
              <a:rPr lang="de-CH" sz="2400" dirty="0"/>
              <a:t>A </a:t>
            </a:r>
            <a:r>
              <a:rPr lang="de-CH" sz="2400" dirty="0" err="1" smtClean="0"/>
              <a:t>to</a:t>
            </a:r>
            <a:r>
              <a:rPr lang="de-CH" sz="2400" dirty="0" smtClean="0"/>
              <a:t> OSCAR/Surface </a:t>
            </a:r>
            <a:r>
              <a:rPr lang="de-CH" sz="2400" dirty="0" err="1" smtClean="0"/>
              <a:t>is</a:t>
            </a:r>
            <a:r>
              <a:rPr lang="de-CH" sz="2400" dirty="0" smtClean="0"/>
              <a:t> a </a:t>
            </a:r>
            <a:r>
              <a:rPr lang="de-CH" sz="2400" dirty="0" err="1"/>
              <a:t>primary</a:t>
            </a:r>
            <a:r>
              <a:rPr lang="de-CH" sz="2400" dirty="0"/>
              <a:t> </a:t>
            </a:r>
            <a:r>
              <a:rPr lang="de-CH" sz="2400" dirty="0" err="1" smtClean="0"/>
              <a:t>milestone</a:t>
            </a:r>
            <a:r>
              <a:rPr lang="de-CH" sz="2400" dirty="0" smtClean="0"/>
              <a:t> on </a:t>
            </a:r>
            <a:r>
              <a:rPr lang="de-CH" sz="2400" dirty="0" err="1" smtClean="0"/>
              <a:t>the</a:t>
            </a:r>
            <a:r>
              <a:rPr lang="de-CH" sz="2400" dirty="0" smtClean="0"/>
              <a:t> </a:t>
            </a:r>
            <a:r>
              <a:rPr lang="de-CH" sz="2400" dirty="0" err="1" smtClean="0"/>
              <a:t>way</a:t>
            </a:r>
            <a:r>
              <a:rPr lang="de-CH" sz="2400" dirty="0" smtClean="0"/>
              <a:t> </a:t>
            </a:r>
            <a:r>
              <a:rPr lang="de-CH" sz="2400" dirty="0" err="1" smtClean="0"/>
              <a:t>to</a:t>
            </a:r>
            <a:r>
              <a:rPr lang="de-CH" sz="2400" dirty="0" smtClean="0"/>
              <a:t> operational </a:t>
            </a:r>
            <a:r>
              <a:rPr lang="de-CH" sz="2400" dirty="0" err="1" smtClean="0"/>
              <a:t>use</a:t>
            </a:r>
            <a:r>
              <a:rPr lang="de-CH" sz="2400" dirty="0" smtClean="0"/>
              <a:t> </a:t>
            </a:r>
            <a:r>
              <a:rPr lang="de-CH" sz="2400" dirty="0" err="1" smtClean="0"/>
              <a:t>of</a:t>
            </a:r>
            <a:r>
              <a:rPr lang="de-CH" sz="2400" dirty="0" smtClean="0"/>
              <a:t> WIGOS </a:t>
            </a:r>
            <a:r>
              <a:rPr lang="de-CH" sz="2400" dirty="0" err="1" smtClean="0"/>
              <a:t>metadata</a:t>
            </a:r>
            <a:endParaRPr lang="de-CH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2" y="3857625"/>
            <a:ext cx="7577137" cy="14546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17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0</TotalTime>
  <Words>1133</Words>
  <Application>Microsoft Office PowerPoint</Application>
  <PresentationFormat>On-screen Show (4:3)</PresentationFormat>
  <Paragraphs>167</Paragraphs>
  <Slides>21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WMO_BLUE_Powerpoint_en_fr</vt:lpstr>
      <vt:lpstr>PowerPoint Presentation</vt:lpstr>
      <vt:lpstr>Outline</vt:lpstr>
      <vt:lpstr>introduction</vt:lpstr>
      <vt:lpstr>OSCAR/Surface</vt:lpstr>
      <vt:lpstr>OSCAR/Surface metadata sources</vt:lpstr>
      <vt:lpstr>Vol A integration</vt:lpstr>
      <vt:lpstr>Vol A integration</vt:lpstr>
      <vt:lpstr>Vol A integration (cont’d)</vt:lpstr>
      <vt:lpstr>Pub 9 Vol A</vt:lpstr>
      <vt:lpstr>Station Metadata</vt:lpstr>
      <vt:lpstr>ObsRems</vt:lpstr>
      <vt:lpstr>Station class «reference table»</vt:lpstr>
      <vt:lpstr>Observation Metadata (I)</vt:lpstr>
      <vt:lpstr>Observation Metadata (II)</vt:lpstr>
      <vt:lpstr>Schedules</vt:lpstr>
      <vt:lpstr>Initial Data integration</vt:lpstr>
      <vt:lpstr>Vol a legacy file</vt:lpstr>
      <vt:lpstr>Vol A «legacy file»</vt:lpstr>
      <vt:lpstr>outlook</vt:lpstr>
      <vt:lpstr>Outlook</vt:lpstr>
      <vt:lpstr>PowerPoint Presentation</vt:lpstr>
    </vt:vector>
  </TitlesOfParts>
  <Company>WMO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Jörg Klausen</dc:creator>
  <cp:lastModifiedBy>Jörg Klausen</cp:lastModifiedBy>
  <cp:revision>79</cp:revision>
  <cp:lastPrinted>2017-05-09T06:04:30Z</cp:lastPrinted>
  <dcterms:created xsi:type="dcterms:W3CDTF">2016-05-31T14:56:00Z</dcterms:created>
  <dcterms:modified xsi:type="dcterms:W3CDTF">2017-05-20T06:27:37Z</dcterms:modified>
</cp:coreProperties>
</file>