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9"/>
  </p:notesMasterIdLst>
  <p:sldIdLst>
    <p:sldId id="256" r:id="rId2"/>
    <p:sldId id="269" r:id="rId3"/>
    <p:sldId id="270" r:id="rId4"/>
    <p:sldId id="277" r:id="rId5"/>
    <p:sldId id="271" r:id="rId6"/>
    <p:sldId id="301" r:id="rId7"/>
    <p:sldId id="294" r:id="rId8"/>
    <p:sldId id="297" r:id="rId9"/>
    <p:sldId id="298" r:id="rId10"/>
    <p:sldId id="272" r:id="rId11"/>
    <p:sldId id="283" r:id="rId12"/>
    <p:sldId id="273" r:id="rId13"/>
    <p:sldId id="295" r:id="rId14"/>
    <p:sldId id="300" r:id="rId15"/>
    <p:sldId id="257" r:id="rId16"/>
    <p:sldId id="258" r:id="rId17"/>
    <p:sldId id="302" r:id="rId18"/>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0099"/>
    <a:srgbClr val="FFCC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50" autoAdjust="0"/>
    <p:restoredTop sz="98335" autoAdjust="0"/>
  </p:normalViewPr>
  <p:slideViewPr>
    <p:cSldViewPr snapToGrid="0" snapToObjects="1">
      <p:cViewPr varScale="1">
        <p:scale>
          <a:sx n="65" d="100"/>
          <a:sy n="65" d="100"/>
        </p:scale>
        <p:origin x="1180" y="36"/>
      </p:cViewPr>
      <p:guideLst>
        <p:guide orient="horz" pos="2160"/>
        <p:guide pos="2859"/>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5" y="0"/>
            <a:ext cx="2945659" cy="496332"/>
          </a:xfrm>
          <a:prstGeom prst="rect">
            <a:avLst/>
          </a:prstGeom>
        </p:spPr>
        <p:txBody>
          <a:bodyPr vert="horz" lIns="91440" tIns="45720" rIns="91440" bIns="45720" rtlCol="0"/>
          <a:lstStyle>
            <a:lvl1pPr algn="r">
              <a:defRPr sz="1200"/>
            </a:lvl1pPr>
          </a:lstStyle>
          <a:p>
            <a:fld id="{B52C619D-49A1-43D3-A02C-742DF4F73657}" type="datetimeFigureOut">
              <a:rPr lang="en-US" smtClean="0"/>
              <a:t>4/9/2019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5" y="9428583"/>
            <a:ext cx="2945659" cy="496332"/>
          </a:xfrm>
          <a:prstGeom prst="rect">
            <a:avLst/>
          </a:prstGeom>
        </p:spPr>
        <p:txBody>
          <a:bodyPr vert="horz" lIns="91440" tIns="45720" rIns="91440" bIns="45720" rtlCol="0" anchor="b"/>
          <a:lstStyle>
            <a:lvl1pPr algn="r">
              <a:defRPr sz="1200"/>
            </a:lvl1pPr>
          </a:lstStyle>
          <a:p>
            <a:fld id="{4CC6C61D-21BD-45CA-B920-B80C9B6DF6D2}" type="slidenum">
              <a:rPr lang="en-US" smtClean="0"/>
              <a:t>‹#›</a:t>
            </a:fld>
            <a:endParaRPr lang="en-US"/>
          </a:p>
        </p:txBody>
      </p:sp>
    </p:spTree>
    <p:extLst>
      <p:ext uri="{BB962C8B-B14F-4D97-AF65-F5344CB8AC3E}">
        <p14:creationId xmlns:p14="http://schemas.microsoft.com/office/powerpoint/2010/main" val="2130172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pic>
        <p:nvPicPr>
          <p:cNvPr id="7" name="Picture 6" descr="wmo2016_powerpoint_standard_v2-2.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5151694"/>
            <a:ext cx="1988820" cy="17145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9259AF2F-52C6-9B46-B8B2-0579234AE62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9259AF2F-52C6-9B46-B8B2-0579234AE62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t>‹#›</a:t>
            </a:fld>
            <a:endParaRPr lang="en-US"/>
          </a:p>
        </p:txBody>
      </p:sp>
      <p:pic>
        <p:nvPicPr>
          <p:cNvPr id="7" name="Picture 6" descr="wmo2016_powerpoint_standard_v2-2.jpg"/>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0" y="5151694"/>
            <a:ext cx="1988820" cy="17145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bitly.com/Babi_pluie" TargetMode="External"/><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sodexa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216000" cy="6912000"/>
          </a:xfrm>
          <a:prstGeom prst="rect">
            <a:avLst/>
          </a:prstGeom>
        </p:spPr>
      </p:pic>
      <p:sp>
        <p:nvSpPr>
          <p:cNvPr id="6" name="TextBox 5"/>
          <p:cNvSpPr txBox="1"/>
          <p:nvPr/>
        </p:nvSpPr>
        <p:spPr>
          <a:xfrm>
            <a:off x="4971238" y="5898887"/>
            <a:ext cx="4172989" cy="707886"/>
          </a:xfrm>
          <a:prstGeom prst="rect">
            <a:avLst/>
          </a:prstGeom>
          <a:noFill/>
        </p:spPr>
        <p:txBody>
          <a:bodyPr wrap="square" rtlCol="0">
            <a:spAutoFit/>
          </a:bodyPr>
          <a:lstStyle/>
          <a:p>
            <a:pPr algn="ctr"/>
            <a:r>
              <a:rPr lang="de-DE" sz="2000" dirty="0">
                <a:solidFill>
                  <a:srgbClr val="000090"/>
                </a:solidFill>
              </a:rPr>
              <a:t>OSCAR/Surface </a:t>
            </a:r>
            <a:r>
              <a:rPr lang="de-DE" sz="2000" dirty="0" err="1">
                <a:solidFill>
                  <a:srgbClr val="000090"/>
                </a:solidFill>
              </a:rPr>
              <a:t>formation</a:t>
            </a:r>
            <a:r>
              <a:rPr lang="de-DE" sz="2000" dirty="0">
                <a:solidFill>
                  <a:srgbClr val="000090"/>
                </a:solidFill>
              </a:rPr>
              <a:t> RA-I </a:t>
            </a:r>
          </a:p>
          <a:p>
            <a:pPr algn="ctr"/>
            <a:r>
              <a:rPr lang="de-DE" sz="2000" dirty="0">
                <a:solidFill>
                  <a:srgbClr val="000090"/>
                </a:solidFill>
              </a:rPr>
              <a:t>Dakar 09-11 Avril 2019</a:t>
            </a:r>
          </a:p>
        </p:txBody>
      </p:sp>
      <p:sp>
        <p:nvSpPr>
          <p:cNvPr id="7" name="Shape 231"/>
          <p:cNvSpPr txBox="1"/>
          <p:nvPr/>
        </p:nvSpPr>
        <p:spPr>
          <a:xfrm>
            <a:off x="120649" y="1002683"/>
            <a:ext cx="8865446" cy="1108743"/>
          </a:xfrm>
          <a:prstGeom prst="rect">
            <a:avLst/>
          </a:prstGeom>
        </p:spPr>
        <p:txBody>
          <a:bodyPr vert="horz" lIns="91440" tIns="45720" rIns="91440" bIns="45720" rtlCol="0" anchor="ctr">
            <a:normAutofit fontScale="7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4000" b="1" dirty="0">
                <a:solidFill>
                  <a:srgbClr val="000090"/>
                </a:solidFill>
              </a:rPr>
              <a:t>Member Country-COTE D’IVOIRE</a:t>
            </a:r>
          </a:p>
          <a:p>
            <a:pPr>
              <a:lnSpc>
                <a:spcPct val="120000"/>
              </a:lnSpc>
            </a:pPr>
            <a:r>
              <a:rPr lang="en-US" sz="4000" b="1" dirty="0">
                <a:solidFill>
                  <a:srgbClr val="000090"/>
                </a:solidFill>
              </a:rPr>
              <a:t> </a:t>
            </a:r>
          </a:p>
        </p:txBody>
      </p:sp>
      <p:sp>
        <p:nvSpPr>
          <p:cNvPr id="3" name="TextBox 2"/>
          <p:cNvSpPr txBox="1"/>
          <p:nvPr/>
        </p:nvSpPr>
        <p:spPr>
          <a:xfrm>
            <a:off x="2832058" y="2101743"/>
            <a:ext cx="3579185" cy="2062103"/>
          </a:xfrm>
          <a:prstGeom prst="rect">
            <a:avLst/>
          </a:prstGeom>
          <a:noFill/>
        </p:spPr>
        <p:txBody>
          <a:bodyPr wrap="none" rtlCol="0">
            <a:spAutoFit/>
          </a:bodyPr>
          <a:lstStyle/>
          <a:p>
            <a:pPr algn="ctr"/>
            <a:r>
              <a:rPr lang="en-US" sz="3200" i="1" dirty="0">
                <a:solidFill>
                  <a:srgbClr val="011993"/>
                </a:solidFill>
                <a:latin typeface="+mj-lt"/>
                <a:ea typeface="Arial" panose="020B0604020202020204" pitchFamily="34" charset="0"/>
                <a:cs typeface="Arial" panose="020B0604020202020204" pitchFamily="34" charset="0"/>
                <a:sym typeface="Arial" panose="020B0604020202020204" pitchFamily="34" charset="0"/>
              </a:rPr>
              <a:t>Submitted by</a:t>
            </a:r>
          </a:p>
          <a:p>
            <a:pPr algn="ctr"/>
            <a:endParaRPr lang="en-US" sz="3200" i="1" dirty="0">
              <a:solidFill>
                <a:srgbClr val="011993"/>
              </a:solidFill>
              <a:latin typeface="+mj-lt"/>
              <a:ea typeface="Arial" panose="020B0604020202020204" pitchFamily="34" charset="0"/>
              <a:cs typeface="Arial" panose="020B0604020202020204" pitchFamily="34" charset="0"/>
              <a:sym typeface="Arial" panose="020B0604020202020204" pitchFamily="34" charset="0"/>
            </a:endParaRPr>
          </a:p>
          <a:p>
            <a:pPr algn="ctr"/>
            <a:r>
              <a:rPr lang="fr-FR" altLang="en-US" sz="3200" i="1" dirty="0">
                <a:latin typeface="+mj-lt"/>
              </a:rPr>
              <a:t>Fulgence </a:t>
            </a:r>
            <a:r>
              <a:rPr lang="fr-FR" altLang="en-US" sz="3200" i="1" dirty="0" err="1">
                <a:latin typeface="+mj-lt"/>
              </a:rPr>
              <a:t>N’guessan</a:t>
            </a:r>
            <a:endParaRPr lang="fr-FR" altLang="en-US" sz="3200" i="1" dirty="0">
              <a:latin typeface="+mj-lt"/>
            </a:endParaRPr>
          </a:p>
          <a:p>
            <a:pPr algn="ctr"/>
            <a:r>
              <a:rPr lang="fr-FR" altLang="en-US" sz="3200" i="1" dirty="0">
                <a:latin typeface="+mj-lt"/>
              </a:rPr>
              <a:t>Point focal OSCAR</a:t>
            </a:r>
            <a:endParaRPr lang="x-none" altLang="en-US" sz="3200" i="1" dirty="0">
              <a:latin typeface="+mj-lt"/>
            </a:endParaRPr>
          </a:p>
        </p:txBody>
      </p:sp>
      <p:pic>
        <p:nvPicPr>
          <p:cNvPr id="3075" name="Image 1" descr="logo sodex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4944" y="0"/>
            <a:ext cx="781151" cy="697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000090"/>
                </a:solidFill>
              </a:rPr>
              <a:t>Exigences nationales pour l'observation</a:t>
            </a:r>
          </a:p>
        </p:txBody>
      </p:sp>
      <p:sp>
        <p:nvSpPr>
          <p:cNvPr id="3" name="Content Placeholder 2"/>
          <p:cNvSpPr>
            <a:spLocks noGrp="1"/>
          </p:cNvSpPr>
          <p:nvPr>
            <p:ph idx="1"/>
          </p:nvPr>
        </p:nvSpPr>
        <p:spPr>
          <a:xfrm>
            <a:off x="457200" y="1417638"/>
            <a:ext cx="8229600" cy="4708525"/>
          </a:xfrm>
        </p:spPr>
        <p:txBody>
          <a:bodyPr>
            <a:normAutofit fontScale="97500"/>
          </a:bodyPr>
          <a:lstStyle/>
          <a:p>
            <a:pPr marL="682625" indent="-682625">
              <a:buFont typeface="+mj-lt"/>
              <a:buAutoNum type="romanUcPeriod"/>
            </a:pPr>
            <a:r>
              <a:rPr lang="en-US" sz="2400" dirty="0"/>
              <a:t>Les domains d’application des priorités Nationale</a:t>
            </a:r>
          </a:p>
          <a:p>
            <a:pPr lvl="1" indent="-342900">
              <a:buFont typeface="Wingdings" panose="05000000000000000000" pitchFamily="2" charset="2"/>
              <a:buChar char="v"/>
            </a:pPr>
            <a:r>
              <a:rPr lang="fr-FR" altLang="fr-CH" sz="2000" dirty="0"/>
              <a:t>Protection des vies et des biens</a:t>
            </a:r>
          </a:p>
          <a:p>
            <a:pPr lvl="1" indent="-342900">
              <a:buFont typeface="Wingdings" panose="05000000000000000000" pitchFamily="2" charset="2"/>
              <a:buChar char="v"/>
            </a:pPr>
            <a:r>
              <a:rPr lang="fr-FR" altLang="fr-CH" sz="2000" dirty="0"/>
              <a:t>Les obligations de l’OMM</a:t>
            </a:r>
          </a:p>
          <a:p>
            <a:pPr lvl="1" indent="-342900">
              <a:buFont typeface="Wingdings" panose="05000000000000000000" pitchFamily="2" charset="2"/>
              <a:buChar char="v"/>
            </a:pPr>
            <a:r>
              <a:rPr lang="fr-FR" altLang="fr-CH" sz="2000" dirty="0"/>
              <a:t>Domaine de la prévision générale</a:t>
            </a:r>
          </a:p>
          <a:p>
            <a:pPr lvl="1" indent="-342900">
              <a:buFont typeface="Wingdings" panose="05000000000000000000" pitchFamily="2" charset="2"/>
              <a:buChar char="v"/>
            </a:pPr>
            <a:r>
              <a:rPr lang="fr-FR" altLang="fr-CH" sz="2000" dirty="0"/>
              <a:t>Climatologie</a:t>
            </a:r>
          </a:p>
          <a:p>
            <a:pPr lvl="1" indent="-342900">
              <a:buFont typeface="Wingdings" panose="05000000000000000000" pitchFamily="2" charset="2"/>
              <a:buChar char="v"/>
            </a:pPr>
            <a:r>
              <a:rPr lang="fr-FR" altLang="fr-CH" sz="2000" dirty="0"/>
              <a:t>Agriculture</a:t>
            </a:r>
          </a:p>
          <a:p>
            <a:pPr lvl="1" indent="-342900">
              <a:buFont typeface="Wingdings" panose="05000000000000000000" pitchFamily="2" charset="2"/>
              <a:buChar char="v"/>
            </a:pPr>
            <a:r>
              <a:rPr lang="fr-FR" altLang="fr-CH" sz="2000" dirty="0"/>
              <a:t>Les grands travaux</a:t>
            </a:r>
          </a:p>
          <a:p>
            <a:pPr lvl="1" indent="-342900">
              <a:buFont typeface="Wingdings" panose="05000000000000000000" pitchFamily="2" charset="2"/>
              <a:buChar char="v"/>
            </a:pPr>
            <a:r>
              <a:rPr lang="fr-FR" altLang="fr-CH" sz="2000" dirty="0"/>
              <a:t>Sécurité Alimentaire</a:t>
            </a:r>
          </a:p>
          <a:p>
            <a:pPr lvl="1" indent="-342900">
              <a:buFont typeface="Wingdings" panose="05000000000000000000" pitchFamily="2" charset="2"/>
              <a:buChar char="v"/>
            </a:pPr>
            <a:r>
              <a:rPr lang="fr-FR" altLang="fr-CH" sz="2000" dirty="0"/>
              <a:t>Transport Aérien</a:t>
            </a:r>
          </a:p>
          <a:p>
            <a:pPr lvl="1" indent="-342900">
              <a:buFont typeface="Wingdings" panose="05000000000000000000" pitchFamily="2" charset="2"/>
              <a:buChar char="v"/>
            </a:pPr>
            <a:r>
              <a:rPr lang="fr-FR" altLang="fr-CH" sz="2000" dirty="0"/>
              <a:t>Marine</a:t>
            </a:r>
          </a:p>
          <a:p>
            <a:pPr lvl="1" indent="-342900">
              <a:buFont typeface="Wingdings" panose="05000000000000000000" pitchFamily="2" charset="2"/>
              <a:buChar char="v"/>
            </a:pPr>
            <a:r>
              <a:rPr lang="fr-FR" altLang="fr-CH" sz="2000" dirty="0"/>
              <a:t>Électricité</a:t>
            </a:r>
          </a:p>
          <a:p>
            <a:pPr lvl="1" indent="-342900">
              <a:buFont typeface="Wingdings" panose="05000000000000000000" pitchFamily="2" charset="2"/>
              <a:buChar char="v"/>
            </a:pPr>
            <a:r>
              <a:rPr lang="fr-FR" altLang="fr-CH" sz="2000" dirty="0"/>
              <a:t>Transport routier</a:t>
            </a:r>
          </a:p>
          <a:p>
            <a:pPr lvl="1" indent="-342900">
              <a:buFont typeface="Wingdings" panose="05000000000000000000" pitchFamily="2" charset="2"/>
              <a:buChar char="v"/>
            </a:pPr>
            <a:endParaRPr lang="fr-FR" altLang="fr-CH" sz="2000" dirty="0"/>
          </a:p>
          <a:p>
            <a:pPr lvl="1" indent="-342900">
              <a:buFont typeface="Wingdings" panose="05000000000000000000" pitchFamily="2" charset="2"/>
              <a:buChar char="v"/>
            </a:pPr>
            <a:endParaRPr lang="x-none" altLang="fr-CH" sz="2000" dirty="0"/>
          </a:p>
        </p:txBody>
      </p:sp>
      <p:pic>
        <p:nvPicPr>
          <p:cNvPr id="4" name="Image 3"/>
          <p:cNvPicPr>
            <a:picLocks noChangeAspect="1"/>
          </p:cNvPicPr>
          <p:nvPr/>
        </p:nvPicPr>
        <p:blipFill>
          <a:blip r:embed="rId2"/>
          <a:stretch>
            <a:fillRect/>
          </a:stretch>
        </p:blipFill>
        <p:spPr>
          <a:xfrm>
            <a:off x="8381954" y="78658"/>
            <a:ext cx="609692" cy="54349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000090"/>
                </a:solidFill>
              </a:rPr>
              <a:t>Exigences nationales pour l'observation</a:t>
            </a:r>
          </a:p>
        </p:txBody>
      </p:sp>
      <p:sp>
        <p:nvSpPr>
          <p:cNvPr id="3" name="Content Placeholder 2"/>
          <p:cNvSpPr>
            <a:spLocks noGrp="1"/>
          </p:cNvSpPr>
          <p:nvPr>
            <p:ph idx="1"/>
          </p:nvPr>
        </p:nvSpPr>
        <p:spPr>
          <a:xfrm>
            <a:off x="457200" y="1417638"/>
            <a:ext cx="8229600" cy="4708525"/>
          </a:xfrm>
        </p:spPr>
        <p:txBody>
          <a:bodyPr>
            <a:normAutofit/>
          </a:bodyPr>
          <a:lstStyle/>
          <a:p>
            <a:pPr marL="400050" lvl="1" indent="0">
              <a:buFont typeface="Arial" panose="020B0604020202020204" pitchFamily="34" charset="0"/>
              <a:buNone/>
            </a:pPr>
            <a:endParaRPr lang="fr-CH" sz="2000" dirty="0"/>
          </a:p>
          <a:p>
            <a:pPr marL="0" indent="0">
              <a:buFont typeface="+mj-lt"/>
              <a:buNone/>
            </a:pPr>
            <a:r>
              <a:rPr lang="x-none" altLang="fr-CH" sz="2400" dirty="0"/>
              <a:t>II.     </a:t>
            </a:r>
            <a:r>
              <a:rPr lang="fr-CH" altLang="fr-CH" sz="2400" dirty="0"/>
              <a:t>Les paramètres les plus observées</a:t>
            </a:r>
            <a:r>
              <a:rPr lang="fr-CH" sz="2400" dirty="0"/>
              <a:t>:</a:t>
            </a:r>
          </a:p>
          <a:p>
            <a:pPr marL="1028700" lvl="2" indent="-171450"/>
            <a:r>
              <a:rPr lang="x-none" altLang="fr-CH" sz="1710" dirty="0"/>
              <a:t>Temperature (Max)</a:t>
            </a:r>
          </a:p>
          <a:p>
            <a:pPr marL="1028700" lvl="2" indent="-171450"/>
            <a:r>
              <a:rPr lang="x-none" altLang="fr-CH" sz="1710" dirty="0"/>
              <a:t>Temperature (Min)</a:t>
            </a:r>
          </a:p>
          <a:p>
            <a:pPr marL="1028700" lvl="2" indent="-171450"/>
            <a:r>
              <a:rPr lang="x-none" altLang="fr-CH" sz="1710" dirty="0"/>
              <a:t>Temperature (</a:t>
            </a:r>
            <a:r>
              <a:rPr lang="fr-FR" altLang="fr-CH" sz="1710" dirty="0" err="1"/>
              <a:t>moy</a:t>
            </a:r>
            <a:r>
              <a:rPr lang="x-none" altLang="fr-CH" sz="1710" dirty="0"/>
              <a:t>)</a:t>
            </a:r>
          </a:p>
          <a:p>
            <a:pPr marL="1028700" lvl="2" indent="-171450"/>
            <a:r>
              <a:rPr lang="fr-FR" altLang="fr-CH" sz="1710" dirty="0"/>
              <a:t>Humidité relative</a:t>
            </a:r>
            <a:endParaRPr lang="x-none" altLang="fr-CH" sz="1710" dirty="0"/>
          </a:p>
          <a:p>
            <a:pPr marL="1028700" lvl="2" indent="-171450"/>
            <a:r>
              <a:rPr lang="fr-FR" altLang="fr-CH" sz="1710" dirty="0"/>
              <a:t>Direction du vent</a:t>
            </a:r>
            <a:endParaRPr lang="x-none" altLang="fr-CH" sz="1710" dirty="0"/>
          </a:p>
          <a:p>
            <a:pPr marL="1028700" lvl="2" indent="-171450"/>
            <a:r>
              <a:rPr lang="fr-FR" altLang="fr-CH" sz="1710" dirty="0"/>
              <a:t>Force du vent</a:t>
            </a:r>
            <a:endParaRPr lang="x-none" altLang="fr-CH" sz="1710" dirty="0"/>
          </a:p>
          <a:p>
            <a:pPr marL="1028700" lvl="2" indent="-171450"/>
            <a:r>
              <a:rPr lang="fr-FR" altLang="fr-CH" sz="1710" dirty="0"/>
              <a:t>Rafale de vent</a:t>
            </a:r>
            <a:endParaRPr lang="x-none" altLang="fr-CH" sz="1710" dirty="0"/>
          </a:p>
          <a:p>
            <a:pPr marL="1028700" lvl="2" indent="-171450"/>
            <a:r>
              <a:rPr lang="x-none" altLang="fr-CH" sz="1710" dirty="0"/>
              <a:t>Pressure</a:t>
            </a:r>
          </a:p>
          <a:p>
            <a:pPr marL="1028700" lvl="2" indent="-171450"/>
            <a:r>
              <a:rPr lang="x-none" altLang="fr-CH" sz="1710" dirty="0"/>
              <a:t> Temperature</a:t>
            </a:r>
            <a:r>
              <a:rPr lang="fr-FR" altLang="fr-CH" sz="1710" dirty="0"/>
              <a:t> dans le sol</a:t>
            </a:r>
            <a:r>
              <a:rPr lang="x-none" altLang="fr-CH" sz="1710" dirty="0"/>
              <a:t> (10cm, 20c, 30cm, 100cm)</a:t>
            </a:r>
          </a:p>
          <a:p>
            <a:pPr marL="1028700" lvl="2" indent="-171450"/>
            <a:r>
              <a:rPr lang="fr-FR" altLang="fr-CH" sz="1710" dirty="0"/>
              <a:t>L’insolation</a:t>
            </a:r>
            <a:endParaRPr lang="x-none" altLang="fr-CH" sz="1710" dirty="0"/>
          </a:p>
          <a:p>
            <a:pPr marL="1028700" lvl="2" indent="-171450"/>
            <a:r>
              <a:rPr lang="fr-FR" altLang="fr-CH" sz="1710" dirty="0" err="1"/>
              <a:t>Precipitations</a:t>
            </a:r>
            <a:endParaRPr lang="fr-FR" altLang="fr-CH" sz="1710" dirty="0"/>
          </a:p>
          <a:p>
            <a:pPr marL="1028700" lvl="2" indent="-171450"/>
            <a:endParaRPr lang="x-none" altLang="fr-CH" sz="1710" dirty="0"/>
          </a:p>
        </p:txBody>
      </p:sp>
      <p:pic>
        <p:nvPicPr>
          <p:cNvPr id="4" name="Image 3"/>
          <p:cNvPicPr>
            <a:picLocks noChangeAspect="1"/>
          </p:cNvPicPr>
          <p:nvPr/>
        </p:nvPicPr>
        <p:blipFill>
          <a:blip r:embed="rId2"/>
          <a:stretch>
            <a:fillRect/>
          </a:stretch>
        </p:blipFill>
        <p:spPr>
          <a:xfrm>
            <a:off x="8493244" y="18999"/>
            <a:ext cx="650756" cy="58010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9144000" cy="1143000"/>
          </a:xfrm>
        </p:spPr>
        <p:txBody>
          <a:bodyPr>
            <a:normAutofit/>
          </a:bodyPr>
          <a:lstStyle/>
          <a:p>
            <a:r>
              <a:rPr lang="fr-FR" sz="2800" b="1" dirty="0">
                <a:solidFill>
                  <a:srgbClr val="000090"/>
                </a:solidFill>
              </a:rPr>
              <a:t>Inventaire des capacités d'observation nationales actuelles</a:t>
            </a:r>
            <a:endParaRPr lang="en-US" sz="2800" b="1" dirty="0">
              <a:solidFill>
                <a:srgbClr val="000090"/>
              </a:solidFill>
            </a:endParaRPr>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en-US" sz="2400" dirty="0"/>
              <a:t>Description des reseaux d’ observations</a:t>
            </a:r>
          </a:p>
          <a:p>
            <a:r>
              <a:rPr lang="en-US" sz="2400" dirty="0"/>
              <a:t>Les stations synoptiques classiques 14 dont 13 gérées par la SODEXAM et 1 par l’ ASECNA</a:t>
            </a:r>
          </a:p>
          <a:p>
            <a:r>
              <a:rPr lang="en-US" sz="2400" dirty="0"/>
              <a:t>1-Station </a:t>
            </a:r>
            <a:r>
              <a:rPr lang="en-US" sz="2400" dirty="0" err="1"/>
              <a:t>radiosondage</a:t>
            </a:r>
            <a:r>
              <a:rPr lang="en-US" sz="2400" dirty="0"/>
              <a:t> </a:t>
            </a:r>
            <a:r>
              <a:rPr lang="en-US" sz="2400" dirty="0" err="1"/>
              <a:t>gere</a:t>
            </a:r>
            <a:r>
              <a:rPr lang="en-US" sz="2400" dirty="0"/>
              <a:t> par </a:t>
            </a:r>
            <a:r>
              <a:rPr lang="en-US" sz="2400" dirty="0" err="1"/>
              <a:t>l’ASECNA</a:t>
            </a:r>
            <a:endParaRPr lang="en-US" sz="2400" dirty="0"/>
          </a:p>
          <a:p>
            <a:r>
              <a:rPr lang="en-US" sz="2400" dirty="0"/>
              <a:t>Les </a:t>
            </a:r>
            <a:r>
              <a:rPr lang="en-US" sz="2400" dirty="0" err="1"/>
              <a:t>postes</a:t>
            </a:r>
            <a:r>
              <a:rPr lang="en-US" sz="2400" dirty="0"/>
              <a:t> </a:t>
            </a:r>
            <a:r>
              <a:rPr lang="en-US" sz="2400" dirty="0" err="1"/>
              <a:t>pluvio</a:t>
            </a:r>
            <a:r>
              <a:rPr lang="en-US" sz="2400" dirty="0"/>
              <a:t> classiques 271 avec 15 stations </a:t>
            </a:r>
            <a:r>
              <a:rPr lang="en-US" sz="2400" dirty="0" err="1"/>
              <a:t>pluvio</a:t>
            </a:r>
            <a:r>
              <a:rPr lang="en-US" sz="2400" dirty="0"/>
              <a:t> </a:t>
            </a:r>
            <a:r>
              <a:rPr lang="en-US" sz="2400" dirty="0" err="1"/>
              <a:t>automatiques</a:t>
            </a:r>
            <a:r>
              <a:rPr lang="en-US" sz="2400" dirty="0"/>
              <a:t> au </a:t>
            </a:r>
            <a:r>
              <a:rPr lang="en-US" sz="2400" dirty="0" err="1"/>
              <a:t>niveau</a:t>
            </a:r>
            <a:r>
              <a:rPr lang="en-US" sz="2400" dirty="0"/>
              <a:t> </a:t>
            </a:r>
            <a:r>
              <a:rPr lang="en-US" sz="2400" dirty="0" err="1"/>
              <a:t>d’Abidjan</a:t>
            </a:r>
            <a:endParaRPr lang="en-US" sz="2400" dirty="0"/>
          </a:p>
          <a:p>
            <a:r>
              <a:rPr lang="en-US" sz="2400" dirty="0"/>
              <a:t>Station </a:t>
            </a:r>
            <a:r>
              <a:rPr lang="en-US" sz="2400" dirty="0" err="1"/>
              <a:t>Agroclimatique</a:t>
            </a:r>
            <a:r>
              <a:rPr lang="en-US" sz="2400" dirty="0"/>
              <a:t> </a:t>
            </a:r>
            <a:r>
              <a:rPr lang="en-US" sz="2400" dirty="0" err="1"/>
              <a:t>automatique</a:t>
            </a:r>
            <a:r>
              <a:rPr lang="en-US" sz="2400" dirty="0"/>
              <a:t> 54 </a:t>
            </a:r>
            <a:r>
              <a:rPr lang="en-US" sz="2400" dirty="0" err="1"/>
              <a:t>en</a:t>
            </a:r>
            <a:r>
              <a:rPr lang="en-US" sz="2400" dirty="0"/>
              <a:t> </a:t>
            </a:r>
            <a:r>
              <a:rPr lang="en-US" sz="2400" dirty="0" err="1"/>
              <a:t>cogestion</a:t>
            </a:r>
            <a:r>
              <a:rPr lang="en-US" sz="2400" dirty="0"/>
              <a:t> avec les </a:t>
            </a:r>
            <a:r>
              <a:rPr lang="en-US" sz="2400" dirty="0" err="1"/>
              <a:t>partenaires</a:t>
            </a:r>
            <a:r>
              <a:rPr lang="en-US" sz="2400" dirty="0"/>
              <a:t>,</a:t>
            </a:r>
          </a:p>
          <a:p>
            <a:r>
              <a:rPr lang="en-US" sz="2400" dirty="0"/>
              <a:t>Station Climatique </a:t>
            </a:r>
            <a:r>
              <a:rPr lang="en-US" sz="2400" dirty="0" err="1"/>
              <a:t>automatique</a:t>
            </a:r>
            <a:r>
              <a:rPr lang="en-US" sz="2400" dirty="0"/>
              <a:t> 5  </a:t>
            </a:r>
            <a:r>
              <a:rPr lang="fr-FR" sz="2400" dirty="0"/>
              <a:t>en cogestion avec les partenaires</a:t>
            </a:r>
          </a:p>
          <a:p>
            <a:endParaRPr lang="en-US" sz="2400" dirty="0"/>
          </a:p>
        </p:txBody>
      </p:sp>
      <p:pic>
        <p:nvPicPr>
          <p:cNvPr id="4" name="Image 3"/>
          <p:cNvPicPr>
            <a:picLocks noChangeAspect="1"/>
          </p:cNvPicPr>
          <p:nvPr/>
        </p:nvPicPr>
        <p:blipFill>
          <a:blip r:embed="rId2"/>
          <a:stretch>
            <a:fillRect/>
          </a:stretch>
        </p:blipFill>
        <p:spPr>
          <a:xfrm>
            <a:off x="8480231" y="88491"/>
            <a:ext cx="573548" cy="51127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3600" b="1" dirty="0">
                <a:solidFill>
                  <a:srgbClr val="000090"/>
                </a:solidFill>
              </a:rPr>
              <a:t>Presentation du Pays et du Service MET</a:t>
            </a:r>
            <a:endParaRPr lang="fr-FR"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7316" y="1553497"/>
            <a:ext cx="4640826" cy="3854245"/>
          </a:xfrm>
        </p:spPr>
      </p:pic>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4958" y="1553497"/>
            <a:ext cx="4259042" cy="3923071"/>
          </a:xfrm>
          <a:prstGeom prst="rect">
            <a:avLst/>
          </a:prstGeom>
        </p:spPr>
      </p:pic>
      <p:sp>
        <p:nvSpPr>
          <p:cNvPr id="6" name="ZoneTexte 5"/>
          <p:cNvSpPr txBox="1"/>
          <p:nvPr/>
        </p:nvSpPr>
        <p:spPr>
          <a:xfrm>
            <a:off x="5293834" y="5609657"/>
            <a:ext cx="3274142" cy="338554"/>
          </a:xfrm>
          <a:prstGeom prst="rect">
            <a:avLst/>
          </a:prstGeom>
          <a:noFill/>
        </p:spPr>
        <p:txBody>
          <a:bodyPr wrap="square" rtlCol="0">
            <a:spAutoFit/>
          </a:bodyPr>
          <a:lstStyle/>
          <a:p>
            <a:r>
              <a:rPr lang="fr-FR" sz="1600" dirty="0"/>
              <a:t>Réseau de postes </a:t>
            </a:r>
            <a:r>
              <a:rPr lang="fr-FR" sz="1600" dirty="0" err="1"/>
              <a:t>pluvio</a:t>
            </a:r>
            <a:endParaRPr lang="fr-FR" sz="1600" dirty="0"/>
          </a:p>
        </p:txBody>
      </p:sp>
      <p:sp>
        <p:nvSpPr>
          <p:cNvPr id="7" name="ZoneTexte 6"/>
          <p:cNvSpPr txBox="1"/>
          <p:nvPr/>
        </p:nvSpPr>
        <p:spPr>
          <a:xfrm>
            <a:off x="590533" y="5476568"/>
            <a:ext cx="3755326" cy="584775"/>
          </a:xfrm>
          <a:prstGeom prst="rect">
            <a:avLst/>
          </a:prstGeom>
          <a:noFill/>
        </p:spPr>
        <p:txBody>
          <a:bodyPr wrap="square" rtlCol="0">
            <a:spAutoFit/>
          </a:bodyPr>
          <a:lstStyle/>
          <a:p>
            <a:r>
              <a:rPr lang="fr-FR" sz="1600" dirty="0"/>
              <a:t>Réseau Synoptique de la SODEXAM, les stations des partenaires</a:t>
            </a:r>
          </a:p>
        </p:txBody>
      </p:sp>
      <p:sp>
        <p:nvSpPr>
          <p:cNvPr id="8" name="Rectangle 7"/>
          <p:cNvSpPr/>
          <p:nvPr/>
        </p:nvSpPr>
        <p:spPr>
          <a:xfrm>
            <a:off x="381000" y="384810"/>
            <a:ext cx="8345488" cy="914400"/>
          </a:xfrm>
          <a:prstGeom prst="rect">
            <a:avLst/>
          </a:prstGeom>
          <a:solidFill>
            <a:srgbClr val="CCFFCC"/>
          </a:solidFill>
          <a:ln w="9525">
            <a:noFill/>
            <a:miter/>
          </a:ln>
        </p:spPr>
        <p:txBody>
          <a:bodyPr lIns="61120" tIns="30560" rIns="61120" bIns="30560" anchor="ctr"/>
          <a:lstStyle>
            <a:lvl1pPr marL="0" lvl="0" indent="0" algn="ctr" defTabSz="914400" eaLnBrk="1" fontAlgn="base" latinLnBrk="0" hangingPunct="1">
              <a:lnSpc>
                <a:spcPct val="100000"/>
              </a:lnSpc>
              <a:spcBef>
                <a:spcPct val="0"/>
              </a:spcBef>
              <a:spcAft>
                <a:spcPct val="0"/>
              </a:spcAft>
              <a:buClr>
                <a:srgbClr val="000000"/>
              </a:buClr>
              <a:buNone/>
              <a:defRPr sz="4400" b="0" i="0" u="none" kern="1200" baseline="0">
                <a:solidFill>
                  <a:schemeClr val="tx2"/>
                </a:solidFill>
                <a:latin typeface="Arial" panose="020B0604020202020204" pitchFamily="34" charset="0"/>
              </a:defRPr>
            </a:lvl1pPr>
          </a:lstStyle>
          <a:p>
            <a:pPr lvl="0"/>
            <a:r>
              <a:rPr lang="fr-FR" dirty="0"/>
              <a:t>Réseaux d’observation</a:t>
            </a:r>
            <a:endParaRPr lang="x-none" dirty="0"/>
          </a:p>
        </p:txBody>
      </p:sp>
    </p:spTree>
    <p:extLst>
      <p:ext uri="{BB962C8B-B14F-4D97-AF65-F5344CB8AC3E}">
        <p14:creationId xmlns:p14="http://schemas.microsoft.com/office/powerpoint/2010/main" val="31055880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prstGeom prst="rect">
            <a:avLst/>
          </a:prstGeom>
          <a:solidFill>
            <a:srgbClr val="CCFFCC"/>
          </a:solidFill>
          <a:ln w="9525">
            <a:noFill/>
            <a:miter/>
          </a:ln>
        </p:spPr>
        <p:txBody>
          <a:bodyPr lIns="61120" tIns="30560" rIns="61120" bIns="30560" anchor="ctr">
            <a:normAutofit fontScale="90000"/>
          </a:bodyPr>
          <a:lstStyle>
            <a:lvl1pPr marL="0" lvl="0" indent="0" algn="ctr" defTabSz="914400" eaLnBrk="1" fontAlgn="base" latinLnBrk="0" hangingPunct="1">
              <a:lnSpc>
                <a:spcPct val="100000"/>
              </a:lnSpc>
              <a:spcBef>
                <a:spcPct val="0"/>
              </a:spcBef>
              <a:spcAft>
                <a:spcPct val="0"/>
              </a:spcAft>
              <a:buClr>
                <a:srgbClr val="000000"/>
              </a:buClr>
              <a:buNone/>
              <a:defRPr sz="4400" b="0" i="0" u="none" kern="1200" baseline="0">
                <a:solidFill>
                  <a:schemeClr val="tx2"/>
                </a:solidFill>
                <a:latin typeface="Arial" panose="020B0604020202020204" pitchFamily="34" charset="0"/>
              </a:defRPr>
            </a:lvl1pPr>
          </a:lstStyle>
          <a:p>
            <a:pPr lvl="0"/>
            <a:r>
              <a:rPr lang="fr-FR" dirty="0"/>
              <a:t>Poste </a:t>
            </a:r>
            <a:r>
              <a:rPr lang="fr-FR" dirty="0" err="1"/>
              <a:t>pluvio</a:t>
            </a:r>
            <a:r>
              <a:rPr lang="fr-FR" dirty="0"/>
              <a:t> automatique Abidjan</a:t>
            </a:r>
            <a:endParaRPr lang="x-none" dirty="0"/>
          </a:p>
        </p:txBody>
      </p:sp>
      <p:pic>
        <p:nvPicPr>
          <p:cNvPr id="7" name="Espace réservé du contenu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651820"/>
            <a:ext cx="8229600" cy="4259314"/>
          </a:xfrm>
        </p:spPr>
      </p:pic>
      <p:sp>
        <p:nvSpPr>
          <p:cNvPr id="8" name="Rectangle 7"/>
          <p:cNvSpPr/>
          <p:nvPr/>
        </p:nvSpPr>
        <p:spPr>
          <a:xfrm>
            <a:off x="4926866" y="6145005"/>
            <a:ext cx="2770887" cy="369332"/>
          </a:xfrm>
          <a:prstGeom prst="rect">
            <a:avLst/>
          </a:prstGeom>
        </p:spPr>
        <p:txBody>
          <a:bodyPr wrap="none">
            <a:spAutoFit/>
          </a:bodyPr>
          <a:lstStyle/>
          <a:p>
            <a:r>
              <a:rPr lang="fr-FR" u="sng" dirty="0">
                <a:solidFill>
                  <a:srgbClr val="338FE9"/>
                </a:solidFill>
                <a:latin typeface="Helvetica Neue"/>
                <a:hlinkClick r:id="rId3"/>
              </a:rPr>
              <a:t>www.bitly.com/Babi_pluie</a:t>
            </a:r>
            <a:endParaRPr lang="fr-FR" dirty="0"/>
          </a:p>
        </p:txBody>
      </p:sp>
    </p:spTree>
    <p:extLst>
      <p:ext uri="{BB962C8B-B14F-4D97-AF65-F5344CB8AC3E}">
        <p14:creationId xmlns:p14="http://schemas.microsoft.com/office/powerpoint/2010/main" val="37498911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Station </a:t>
            </a:r>
            <a:r>
              <a:rPr lang="fr-CH" dirty="0" err="1"/>
              <a:t>list</a:t>
            </a:r>
            <a:r>
              <a:rPr lang="fr-CH" dirty="0"/>
              <a:t> </a:t>
            </a:r>
            <a:r>
              <a:rPr lang="fr-CH" dirty="0" err="1"/>
              <a:t>example</a:t>
            </a:r>
            <a:endParaRPr lang="en-US" dirty="0"/>
          </a:p>
        </p:txBody>
      </p:sp>
      <p:graphicFrame>
        <p:nvGraphicFramePr>
          <p:cNvPr id="4" name="Table 3"/>
          <p:cNvGraphicFramePr>
            <a:graphicFrameLocks noGrp="1"/>
          </p:cNvGraphicFramePr>
          <p:nvPr>
            <p:extLst/>
          </p:nvPr>
        </p:nvGraphicFramePr>
        <p:xfrm>
          <a:off x="179512" y="1417638"/>
          <a:ext cx="9038102" cy="6683305"/>
        </p:xfrm>
        <a:graphic>
          <a:graphicData uri="http://schemas.openxmlformats.org/drawingml/2006/table">
            <a:tbl>
              <a:tblPr firstRow="1" bandRow="1">
                <a:tableStyleId>{5C22544A-7EE6-4342-B048-85BDC9FD1C3A}</a:tableStyleId>
              </a:tblPr>
              <a:tblGrid>
                <a:gridCol w="936104">
                  <a:extLst>
                    <a:ext uri="{9D8B030D-6E8A-4147-A177-3AD203B41FA5}">
                      <a16:colId xmlns:a16="http://schemas.microsoft.com/office/drawing/2014/main" val="20000"/>
                    </a:ext>
                  </a:extLst>
                </a:gridCol>
                <a:gridCol w="1110434">
                  <a:extLst>
                    <a:ext uri="{9D8B030D-6E8A-4147-A177-3AD203B41FA5}">
                      <a16:colId xmlns:a16="http://schemas.microsoft.com/office/drawing/2014/main" val="20001"/>
                    </a:ext>
                  </a:extLst>
                </a:gridCol>
                <a:gridCol w="1190053">
                  <a:extLst>
                    <a:ext uri="{9D8B030D-6E8A-4147-A177-3AD203B41FA5}">
                      <a16:colId xmlns:a16="http://schemas.microsoft.com/office/drawing/2014/main" val="20002"/>
                    </a:ext>
                  </a:extLst>
                </a:gridCol>
                <a:gridCol w="1115675">
                  <a:extLst>
                    <a:ext uri="{9D8B030D-6E8A-4147-A177-3AD203B41FA5}">
                      <a16:colId xmlns:a16="http://schemas.microsoft.com/office/drawing/2014/main" val="20003"/>
                    </a:ext>
                  </a:extLst>
                </a:gridCol>
                <a:gridCol w="892540">
                  <a:extLst>
                    <a:ext uri="{9D8B030D-6E8A-4147-A177-3AD203B41FA5}">
                      <a16:colId xmlns:a16="http://schemas.microsoft.com/office/drawing/2014/main" val="20004"/>
                    </a:ext>
                  </a:extLst>
                </a:gridCol>
                <a:gridCol w="1523946">
                  <a:extLst>
                    <a:ext uri="{9D8B030D-6E8A-4147-A177-3AD203B41FA5}">
                      <a16:colId xmlns:a16="http://schemas.microsoft.com/office/drawing/2014/main" val="20005"/>
                    </a:ext>
                  </a:extLst>
                </a:gridCol>
                <a:gridCol w="936104">
                  <a:extLst>
                    <a:ext uri="{9D8B030D-6E8A-4147-A177-3AD203B41FA5}">
                      <a16:colId xmlns:a16="http://schemas.microsoft.com/office/drawing/2014/main" val="20006"/>
                    </a:ext>
                  </a:extLst>
                </a:gridCol>
                <a:gridCol w="1333246">
                  <a:extLst>
                    <a:ext uri="{9D8B030D-6E8A-4147-A177-3AD203B41FA5}">
                      <a16:colId xmlns:a16="http://schemas.microsoft.com/office/drawing/2014/main" val="20007"/>
                    </a:ext>
                  </a:extLst>
                </a:gridCol>
              </a:tblGrid>
              <a:tr h="922585">
                <a:tc>
                  <a:txBody>
                    <a:bodyPr/>
                    <a:lstStyle/>
                    <a:p>
                      <a:r>
                        <a:rPr lang="fr-CH" dirty="0"/>
                        <a:t>Name</a:t>
                      </a:r>
                      <a:endParaRPr lang="en-US" dirty="0"/>
                    </a:p>
                  </a:txBody>
                  <a:tcPr/>
                </a:tc>
                <a:tc>
                  <a:txBody>
                    <a:bodyPr/>
                    <a:lstStyle/>
                    <a:p>
                      <a:r>
                        <a:rPr lang="fr-CH"/>
                        <a:t>Latitude</a:t>
                      </a:r>
                      <a:endParaRPr lang="en-US"/>
                    </a:p>
                  </a:txBody>
                  <a:tcPr/>
                </a:tc>
                <a:tc>
                  <a:txBody>
                    <a:bodyPr/>
                    <a:lstStyle/>
                    <a:p>
                      <a:r>
                        <a:rPr lang="fr-CH" dirty="0"/>
                        <a:t>Longitude</a:t>
                      </a:r>
                      <a:endParaRPr lang="en-US" dirty="0"/>
                    </a:p>
                  </a:txBody>
                  <a:tcPr/>
                </a:tc>
                <a:tc>
                  <a:txBody>
                    <a:bodyPr/>
                    <a:lstStyle/>
                    <a:p>
                      <a:r>
                        <a:rPr lang="fr-CH"/>
                        <a:t>Elevation</a:t>
                      </a:r>
                      <a:endParaRPr lang="en-US"/>
                    </a:p>
                  </a:txBody>
                  <a:tcPr/>
                </a:tc>
                <a:tc>
                  <a:txBody>
                    <a:bodyPr/>
                    <a:lstStyle/>
                    <a:p>
                      <a:r>
                        <a:rPr lang="fr-CH"/>
                        <a:t>Station type</a:t>
                      </a:r>
                      <a:endParaRPr lang="en-US"/>
                    </a:p>
                  </a:txBody>
                  <a:tcPr/>
                </a:tc>
                <a:tc>
                  <a:txBody>
                    <a:bodyPr/>
                    <a:lstStyle/>
                    <a:p>
                      <a:r>
                        <a:rPr lang="fr-CH"/>
                        <a:t>Variables</a:t>
                      </a:r>
                      <a:endParaRPr lang="en-US"/>
                    </a:p>
                  </a:txBody>
                  <a:tcPr/>
                </a:tc>
                <a:tc>
                  <a:txBody>
                    <a:bodyPr/>
                    <a:lstStyle/>
                    <a:p>
                      <a:r>
                        <a:rPr lang="fr-CH" dirty="0"/>
                        <a:t>Schedule</a:t>
                      </a:r>
                      <a:endParaRPr lang="en-US" dirty="0"/>
                    </a:p>
                  </a:txBody>
                  <a:tcPr/>
                </a:tc>
                <a:tc>
                  <a:txBody>
                    <a:bodyPr/>
                    <a:lstStyle/>
                    <a:p>
                      <a:r>
                        <a:rPr lang="de-CH" dirty="0"/>
                        <a:t>Operator</a:t>
                      </a:r>
                      <a:endParaRPr lang="en-US" dirty="0"/>
                    </a:p>
                  </a:txBody>
                  <a:tcPr/>
                </a:tc>
                <a:extLst>
                  <a:ext uri="{0D108BD9-81ED-4DB2-BD59-A6C34878D82A}">
                    <a16:rowId xmlns:a16="http://schemas.microsoft.com/office/drawing/2014/main" val="10000"/>
                  </a:ext>
                </a:extLst>
              </a:tr>
              <a:tr h="1186472">
                <a:tc>
                  <a:txBody>
                    <a:bodyPr/>
                    <a:lstStyle/>
                    <a:p>
                      <a:r>
                        <a:rPr lang="en-US" dirty="0" err="1"/>
                        <a:t>Odienne</a:t>
                      </a:r>
                      <a:endParaRPr lang="en-US" dirty="0"/>
                    </a:p>
                  </a:txBody>
                  <a:tcPr/>
                </a:tc>
                <a:tc>
                  <a:txBody>
                    <a:bodyPr/>
                    <a:lstStyle/>
                    <a:p>
                      <a:r>
                        <a:rPr lang="en-US" dirty="0"/>
                        <a:t>09-30N</a:t>
                      </a:r>
                    </a:p>
                  </a:txBody>
                  <a:tcPr/>
                </a:tc>
                <a:tc>
                  <a:txBody>
                    <a:bodyPr/>
                    <a:lstStyle/>
                    <a:p>
                      <a:r>
                        <a:rPr lang="en-US" dirty="0"/>
                        <a:t>7-34W</a:t>
                      </a:r>
                    </a:p>
                  </a:txBody>
                  <a:tcPr/>
                </a:tc>
                <a:tc>
                  <a:txBody>
                    <a:bodyPr/>
                    <a:lstStyle/>
                    <a:p>
                      <a:r>
                        <a:rPr lang="en-US" dirty="0"/>
                        <a:t>434</a:t>
                      </a:r>
                    </a:p>
                  </a:txBody>
                  <a:tcPr/>
                </a:tc>
                <a:tc>
                  <a:txBody>
                    <a:bodyPr/>
                    <a:lstStyle/>
                    <a:p>
                      <a:r>
                        <a:rPr lang="en-US" dirty="0" err="1"/>
                        <a:t>synop</a:t>
                      </a:r>
                      <a:endParaRPr lang="en-US" dirty="0"/>
                    </a:p>
                  </a:txBody>
                  <a:tcPr/>
                </a:tc>
                <a:tc>
                  <a:txBody>
                    <a:bodyPr/>
                    <a:lstStyle/>
                    <a:p>
                      <a:r>
                        <a:rPr lang="fr-FR" dirty="0" err="1"/>
                        <a:t>Temperature</a:t>
                      </a:r>
                      <a:endParaRPr lang="fr-FR" dirty="0"/>
                    </a:p>
                    <a:p>
                      <a:r>
                        <a:rPr lang="fr-FR" dirty="0"/>
                        <a:t>Humidité</a:t>
                      </a:r>
                    </a:p>
                    <a:p>
                      <a:r>
                        <a:rPr lang="fr-FR" dirty="0"/>
                        <a:t>vent</a:t>
                      </a:r>
                    </a:p>
                    <a:p>
                      <a:r>
                        <a:rPr lang="fr-FR" dirty="0"/>
                        <a:t>Pressure</a:t>
                      </a:r>
                    </a:p>
                    <a:p>
                      <a:r>
                        <a:rPr lang="fr-FR" dirty="0"/>
                        <a:t>L’insolation</a:t>
                      </a:r>
                    </a:p>
                    <a:p>
                      <a:r>
                        <a:rPr lang="fr-FR" dirty="0" err="1"/>
                        <a:t>Precipitations</a:t>
                      </a:r>
                      <a:endParaRPr lang="fr-FR" dirty="0"/>
                    </a:p>
                  </a:txBody>
                  <a:tcPr/>
                </a:tc>
                <a:tc>
                  <a:txBody>
                    <a:bodyPr/>
                    <a:lstStyle/>
                    <a:p>
                      <a:r>
                        <a:rPr lang="en-US" dirty="0" err="1"/>
                        <a:t>horaire</a:t>
                      </a:r>
                      <a:endParaRPr lang="en-US" dirty="0"/>
                    </a:p>
                  </a:txBody>
                  <a:tcPr/>
                </a:tc>
                <a:tc>
                  <a:txBody>
                    <a:bodyPr/>
                    <a:lstStyle/>
                    <a:p>
                      <a:r>
                        <a:rPr lang="en-US" dirty="0" err="1"/>
                        <a:t>sodexam</a:t>
                      </a:r>
                      <a:endParaRPr lang="en-US" dirty="0"/>
                    </a:p>
                  </a:txBody>
                  <a:tcPr/>
                </a:tc>
                <a:extLst>
                  <a:ext uri="{0D108BD9-81ED-4DB2-BD59-A6C34878D82A}">
                    <a16:rowId xmlns:a16="http://schemas.microsoft.com/office/drawing/2014/main" val="10001"/>
                  </a:ext>
                </a:extLst>
              </a:tr>
              <a:tr h="922585">
                <a:tc>
                  <a:txBody>
                    <a:bodyPr/>
                    <a:lstStyle/>
                    <a:p>
                      <a:r>
                        <a:rPr lang="en-US" dirty="0" err="1"/>
                        <a:t>yamoussoukro</a:t>
                      </a:r>
                      <a:endParaRPr lang="en-US" dirty="0"/>
                    </a:p>
                  </a:txBody>
                  <a:tcPr/>
                </a:tc>
                <a:tc>
                  <a:txBody>
                    <a:bodyPr/>
                    <a:lstStyle/>
                    <a:p>
                      <a:r>
                        <a:rPr lang="fr-FR" dirty="0"/>
                        <a:t>06-54N</a:t>
                      </a:r>
                      <a:endParaRPr lang="en-US" dirty="0"/>
                    </a:p>
                  </a:txBody>
                  <a:tcPr/>
                </a:tc>
                <a:tc>
                  <a:txBody>
                    <a:bodyPr/>
                    <a:lstStyle/>
                    <a:p>
                      <a:r>
                        <a:rPr lang="en-US" dirty="0"/>
                        <a:t>5-21W</a:t>
                      </a:r>
                    </a:p>
                  </a:txBody>
                  <a:tcPr/>
                </a:tc>
                <a:tc>
                  <a:txBody>
                    <a:bodyPr/>
                    <a:lstStyle/>
                    <a:p>
                      <a:r>
                        <a:rPr lang="en-US" dirty="0"/>
                        <a:t>196</a:t>
                      </a:r>
                    </a:p>
                  </a:txBody>
                  <a:tcPr/>
                </a:tc>
                <a:tc>
                  <a:txBody>
                    <a:bodyPr/>
                    <a:lstStyle/>
                    <a:p>
                      <a:r>
                        <a:rPr lang="en-US" dirty="0" err="1"/>
                        <a:t>synop</a:t>
                      </a:r>
                      <a:endParaRPr lang="en-US" dirty="0"/>
                    </a:p>
                  </a:txBody>
                  <a:tcPr/>
                </a:tc>
                <a:tc>
                  <a:txBody>
                    <a:bodyPr/>
                    <a:lstStyle/>
                    <a:p>
                      <a:r>
                        <a:rPr lang="fr-FR" dirty="0" err="1"/>
                        <a:t>Temperature</a:t>
                      </a:r>
                      <a:endParaRPr lang="fr-FR" dirty="0"/>
                    </a:p>
                    <a:p>
                      <a:r>
                        <a:rPr lang="fr-FR" dirty="0"/>
                        <a:t>Humidité </a:t>
                      </a:r>
                    </a:p>
                    <a:p>
                      <a:r>
                        <a:rPr lang="fr-FR" dirty="0"/>
                        <a:t>vent</a:t>
                      </a:r>
                    </a:p>
                    <a:p>
                      <a:r>
                        <a:rPr lang="fr-FR" dirty="0"/>
                        <a:t>Pressure</a:t>
                      </a:r>
                    </a:p>
                    <a:p>
                      <a:r>
                        <a:rPr lang="fr-FR" dirty="0"/>
                        <a:t>L’insolation</a:t>
                      </a:r>
                    </a:p>
                    <a:p>
                      <a:r>
                        <a:rPr lang="fr-FR" dirty="0" err="1"/>
                        <a:t>Precipitations</a:t>
                      </a:r>
                      <a:endParaRPr lang="fr-FR" dirty="0"/>
                    </a:p>
                    <a:p>
                      <a:endParaRPr lang="en-US" dirty="0"/>
                    </a:p>
                  </a:txBody>
                  <a:tcPr/>
                </a:tc>
                <a:tc>
                  <a:txBody>
                    <a:bodyPr/>
                    <a:lstStyle/>
                    <a:p>
                      <a:r>
                        <a:rPr lang="en-US" dirty="0" err="1"/>
                        <a:t>horaire</a:t>
                      </a:r>
                      <a:endParaRPr lang="en-US" dirty="0"/>
                    </a:p>
                  </a:txBody>
                  <a:tcPr/>
                </a:tc>
                <a:tc>
                  <a:txBody>
                    <a:bodyPr/>
                    <a:lstStyle/>
                    <a:p>
                      <a:r>
                        <a:rPr lang="en-US" dirty="0"/>
                        <a:t>SODEXAM</a:t>
                      </a:r>
                    </a:p>
                  </a:txBody>
                  <a:tcPr/>
                </a:tc>
                <a:extLst>
                  <a:ext uri="{0D108BD9-81ED-4DB2-BD59-A6C34878D82A}">
                    <a16:rowId xmlns:a16="http://schemas.microsoft.com/office/drawing/2014/main" val="10003"/>
                  </a:ext>
                </a:extLst>
              </a:tr>
              <a:tr h="922585">
                <a:tc>
                  <a:txBody>
                    <a:bodyPr/>
                    <a:lstStyle/>
                    <a:p>
                      <a:r>
                        <a:rPr lang="en-US" dirty="0"/>
                        <a:t>Abidjan</a:t>
                      </a:r>
                    </a:p>
                  </a:txBody>
                  <a:tcPr/>
                </a:tc>
                <a:tc>
                  <a:txBody>
                    <a:bodyPr/>
                    <a:lstStyle/>
                    <a:p>
                      <a:r>
                        <a:rPr lang="en-US" dirty="0"/>
                        <a:t>5-15N</a:t>
                      </a:r>
                    </a:p>
                  </a:txBody>
                  <a:tcPr/>
                </a:tc>
                <a:tc>
                  <a:txBody>
                    <a:bodyPr/>
                    <a:lstStyle/>
                    <a:p>
                      <a:r>
                        <a:rPr lang="en-US" dirty="0"/>
                        <a:t>3-56</a:t>
                      </a:r>
                    </a:p>
                  </a:txBody>
                  <a:tcPr/>
                </a:tc>
                <a:tc>
                  <a:txBody>
                    <a:bodyPr/>
                    <a:lstStyle/>
                    <a:p>
                      <a:r>
                        <a:rPr lang="en-US" dirty="0"/>
                        <a:t>7</a:t>
                      </a:r>
                    </a:p>
                  </a:txBody>
                  <a:tcPr/>
                </a:tc>
                <a:tc>
                  <a:txBody>
                    <a:bodyPr/>
                    <a:lstStyle/>
                    <a:p>
                      <a:r>
                        <a:rPr lang="en-US" dirty="0" err="1"/>
                        <a:t>synop</a:t>
                      </a:r>
                      <a:endParaRPr lang="en-US" dirty="0"/>
                    </a:p>
                  </a:txBody>
                  <a:tcPr/>
                </a:tc>
                <a:tc>
                  <a:txBody>
                    <a:bodyPr/>
                    <a:lstStyle/>
                    <a:p>
                      <a:r>
                        <a:rPr lang="fr-FR" dirty="0" err="1"/>
                        <a:t>Temperature</a:t>
                      </a:r>
                      <a:endParaRPr lang="fr-FR" dirty="0"/>
                    </a:p>
                    <a:p>
                      <a:r>
                        <a:rPr lang="fr-FR" dirty="0"/>
                        <a:t>Humidité </a:t>
                      </a:r>
                    </a:p>
                    <a:p>
                      <a:r>
                        <a:rPr lang="fr-FR" dirty="0"/>
                        <a:t>vent</a:t>
                      </a:r>
                    </a:p>
                    <a:p>
                      <a:r>
                        <a:rPr lang="fr-FR" dirty="0"/>
                        <a:t>Pressure</a:t>
                      </a:r>
                    </a:p>
                    <a:p>
                      <a:r>
                        <a:rPr lang="fr-FR" dirty="0"/>
                        <a:t>L’insolation</a:t>
                      </a:r>
                    </a:p>
                    <a:p>
                      <a:r>
                        <a:rPr lang="fr-FR" dirty="0" err="1"/>
                        <a:t>Precipitations</a:t>
                      </a:r>
                      <a:endParaRPr lang="fr-FR" dirty="0"/>
                    </a:p>
                    <a:p>
                      <a:endParaRPr lang="en-US" dirty="0"/>
                    </a:p>
                  </a:txBody>
                  <a:tcPr/>
                </a:tc>
                <a:tc>
                  <a:txBody>
                    <a:bodyPr/>
                    <a:lstStyle/>
                    <a:p>
                      <a:r>
                        <a:rPr lang="en-US" dirty="0" err="1"/>
                        <a:t>horaire</a:t>
                      </a:r>
                      <a:endParaRPr lang="en-US" dirty="0"/>
                    </a:p>
                  </a:txBody>
                  <a:tcPr/>
                </a:tc>
                <a:tc>
                  <a:txBody>
                    <a:bodyPr/>
                    <a:lstStyle/>
                    <a:p>
                      <a:r>
                        <a:rPr lang="en-US" dirty="0"/>
                        <a:t>ASECNA</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704438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mo2016_powerpoint_standard_v2.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2080" y="0"/>
            <a:ext cx="9144000" cy="6858000"/>
          </a:xfrm>
          <a:prstGeom prst="rect">
            <a:avLst/>
          </a:prstGeom>
        </p:spPr>
      </p:pic>
      <p:sp>
        <p:nvSpPr>
          <p:cNvPr id="7" name="Title 1"/>
          <p:cNvSpPr txBox="1"/>
          <p:nvPr/>
        </p:nvSpPr>
        <p:spPr>
          <a:xfrm>
            <a:off x="457200" y="2002370"/>
            <a:ext cx="8229600" cy="2098575"/>
          </a:xfrm>
          <a:prstGeom prst="rect">
            <a:avLst/>
          </a:prstGeom>
        </p:spPr>
        <p:txBody>
          <a:bodyPr vert="horz" lIns="91440" tIns="45720" rIns="91440" bIns="45720" rtlCol="0" anchor="ctr">
            <a:normAutofit fontScale="97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6400" dirty="0">
                <a:solidFill>
                  <a:srgbClr val="000090"/>
                </a:solidFill>
              </a:rPr>
              <a:t>Thank you</a:t>
            </a:r>
          </a:p>
          <a:p>
            <a:endParaRPr lang="en-US" sz="4800" dirty="0">
              <a:solidFill>
                <a:srgbClr val="000090"/>
              </a:solidFill>
            </a:endParaRPr>
          </a:p>
          <a:p>
            <a:r>
              <a:rPr lang="en-US" sz="3100" dirty="0">
                <a:solidFill>
                  <a:srgbClr val="000090"/>
                </a:solidFill>
              </a:rPr>
              <a:t> </a:t>
            </a:r>
          </a:p>
        </p:txBody>
      </p:sp>
      <p:pic>
        <p:nvPicPr>
          <p:cNvPr id="2" name="Image 1"/>
          <p:cNvPicPr>
            <a:picLocks noChangeAspect="1"/>
          </p:cNvPicPr>
          <p:nvPr/>
        </p:nvPicPr>
        <p:blipFill>
          <a:blip r:embed="rId3"/>
          <a:stretch>
            <a:fillRect/>
          </a:stretch>
        </p:blipFill>
        <p:spPr>
          <a:xfrm>
            <a:off x="8115805" y="62979"/>
            <a:ext cx="701650" cy="625471"/>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D7757-EA90-4456-8742-6389CDF4C640}"/>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3479758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000090"/>
                </a:solidFill>
              </a:rPr>
              <a:t>Plan de </a:t>
            </a:r>
            <a:r>
              <a:rPr lang="en-US" sz="3600" b="1" dirty="0" err="1">
                <a:solidFill>
                  <a:srgbClr val="000090"/>
                </a:solidFill>
              </a:rPr>
              <a:t>l’exposé</a:t>
            </a:r>
            <a:endParaRPr lang="en-US" sz="3600" dirty="0"/>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en-US" sz="2400" dirty="0"/>
              <a:t>Presentation de la Cote d’Ivoire et du service MET</a:t>
            </a:r>
          </a:p>
          <a:p>
            <a:pPr marL="0" indent="0">
              <a:buNone/>
            </a:pPr>
            <a:endParaRPr lang="en-US" sz="2400" dirty="0"/>
          </a:p>
          <a:p>
            <a:pPr marL="0" indent="0">
              <a:buNone/>
            </a:pPr>
            <a:r>
              <a:rPr lang="en-US" sz="2400" dirty="0"/>
              <a:t>II.	</a:t>
            </a:r>
            <a:r>
              <a:rPr lang="en-US" sz="2400" dirty="0" err="1"/>
              <a:t>Contexte</a:t>
            </a:r>
            <a:r>
              <a:rPr lang="en-US" sz="2400" dirty="0"/>
              <a:t> physique et </a:t>
            </a:r>
            <a:r>
              <a:rPr lang="en-US" sz="2400" dirty="0" err="1"/>
              <a:t>climatique</a:t>
            </a:r>
            <a:r>
              <a:rPr lang="en-US" sz="2400" dirty="0"/>
              <a:t> de la Cote d’Ivoire</a:t>
            </a:r>
          </a:p>
          <a:p>
            <a:pPr marL="682625" indent="-682625">
              <a:buFont typeface="+mj-lt"/>
              <a:buAutoNum type="romanUcPeriod"/>
            </a:pPr>
            <a:endParaRPr lang="en-US" sz="2400" dirty="0"/>
          </a:p>
          <a:p>
            <a:pPr marL="0" indent="0">
              <a:buNone/>
            </a:pPr>
            <a:r>
              <a:rPr lang="en-US" sz="2400" dirty="0"/>
              <a:t>III.	Implementation WIGOS/OSCAR </a:t>
            </a:r>
            <a:r>
              <a:rPr lang="en-US" sz="2400" dirty="0" err="1"/>
              <a:t>en</a:t>
            </a:r>
            <a:r>
              <a:rPr lang="en-US" sz="2400" dirty="0"/>
              <a:t> Cote d’Ivoire</a:t>
            </a:r>
          </a:p>
          <a:p>
            <a:pPr marL="682625" indent="-682625">
              <a:buFont typeface="+mj-lt"/>
              <a:buAutoNum type="romanUcPeriod"/>
            </a:pPr>
            <a:endParaRPr lang="en-US" sz="2400" dirty="0"/>
          </a:p>
          <a:p>
            <a:pPr marL="0" indent="0">
              <a:buNone/>
            </a:pPr>
            <a:r>
              <a:rPr lang="en-US" sz="2400" dirty="0"/>
              <a:t>IV.	Exigence </a:t>
            </a:r>
            <a:r>
              <a:rPr lang="en-US" sz="2400" dirty="0" err="1"/>
              <a:t>nationale</a:t>
            </a:r>
            <a:r>
              <a:rPr lang="en-US" sz="2400" dirty="0"/>
              <a:t> pour </a:t>
            </a:r>
            <a:r>
              <a:rPr lang="en-US" sz="2400" dirty="0" err="1"/>
              <a:t>l’observation</a:t>
            </a:r>
            <a:endParaRPr lang="en-US" sz="2400" dirty="0"/>
          </a:p>
          <a:p>
            <a:pPr marL="0" indent="0">
              <a:buNone/>
            </a:pPr>
            <a:endParaRPr lang="en-US" sz="2400" dirty="0"/>
          </a:p>
          <a:p>
            <a:pPr marL="0" indent="0">
              <a:buNone/>
            </a:pPr>
            <a:r>
              <a:rPr lang="fr-FR" sz="2400" dirty="0"/>
              <a:t>V.	Inventaire des capacités d'observation nationales actuelles</a:t>
            </a:r>
            <a:endParaRPr lang="en-US" sz="2400" dirty="0"/>
          </a:p>
          <a:p>
            <a:pPr marL="0" indent="0">
              <a:buNone/>
            </a:pPr>
            <a:endParaRPr lang="fr-FR" sz="2400" dirty="0"/>
          </a:p>
          <a:p>
            <a:pPr marL="682625" indent="-682625">
              <a:buFont typeface="+mj-lt"/>
              <a:buAutoNum type="romanUcPeriod"/>
            </a:pPr>
            <a:endParaRPr lang="fr-FR" sz="2400" dirty="0"/>
          </a:p>
          <a:p>
            <a:pPr marL="0" indent="0">
              <a:buNone/>
            </a:pPr>
            <a:endParaRPr lang="fr-FR" sz="2400" dirty="0"/>
          </a:p>
          <a:p>
            <a:pPr marL="682625" indent="-682625">
              <a:buFont typeface="+mj-lt"/>
              <a:buAutoNum type="romanUcPeriod"/>
            </a:pPr>
            <a:endParaRPr lang="en-US" sz="2400" dirty="0"/>
          </a:p>
        </p:txBody>
      </p:sp>
      <p:pic>
        <p:nvPicPr>
          <p:cNvPr id="4" name="Image 3"/>
          <p:cNvPicPr>
            <a:picLocks noChangeAspect="1"/>
          </p:cNvPicPr>
          <p:nvPr/>
        </p:nvPicPr>
        <p:blipFill>
          <a:blip r:embed="rId2"/>
          <a:stretch>
            <a:fillRect/>
          </a:stretch>
        </p:blipFill>
        <p:spPr>
          <a:xfrm>
            <a:off x="8273753" y="88390"/>
            <a:ext cx="573548" cy="51127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736" y="283805"/>
            <a:ext cx="8229600" cy="1143000"/>
          </a:xfrm>
        </p:spPr>
        <p:txBody>
          <a:bodyPr>
            <a:normAutofit/>
          </a:bodyPr>
          <a:lstStyle/>
          <a:p>
            <a:r>
              <a:rPr lang="en-US" sz="3600" b="1" dirty="0">
                <a:solidFill>
                  <a:srgbClr val="000090"/>
                </a:solidFill>
              </a:rPr>
              <a:t>Présentation du Pays et du Service MET</a:t>
            </a:r>
            <a:endParaRPr lang="en-US" sz="3600" dirty="0"/>
          </a:p>
        </p:txBody>
      </p:sp>
      <p:sp>
        <p:nvSpPr>
          <p:cNvPr id="3" name="Content Placeholder 2"/>
          <p:cNvSpPr>
            <a:spLocks noGrp="1"/>
          </p:cNvSpPr>
          <p:nvPr>
            <p:ph idx="1"/>
          </p:nvPr>
        </p:nvSpPr>
        <p:spPr>
          <a:xfrm>
            <a:off x="457200" y="1158892"/>
            <a:ext cx="8554064" cy="4967271"/>
          </a:xfrm>
        </p:spPr>
        <p:txBody>
          <a:bodyPr>
            <a:normAutofit fontScale="70000" lnSpcReduction="20000"/>
          </a:bodyPr>
          <a:lstStyle/>
          <a:p>
            <a:pPr marL="682625" indent="-682625">
              <a:buFont typeface="+mj-lt"/>
              <a:buAutoNum type="romanUcPeriod"/>
            </a:pPr>
            <a:r>
              <a:rPr lang="en-US" altLang="fr-CH" sz="2100" dirty="0"/>
              <a:t>Informations générale sur le Pays</a:t>
            </a:r>
            <a:endParaRPr lang="x-none" altLang="fr-CH" sz="2100" dirty="0"/>
          </a:p>
          <a:p>
            <a:pPr marL="1082675" lvl="1" indent="-682625">
              <a:buFont typeface="Arial" panose="020B0604020202020204" pitchFamily="34" charset="0"/>
              <a:buChar char="•"/>
            </a:pPr>
            <a:r>
              <a:rPr lang="en-US" sz="2100" dirty="0"/>
              <a:t>La republique de la Côte d’Ivoire est un pays de l’Afrique de l’Ouest</a:t>
            </a:r>
          </a:p>
          <a:p>
            <a:pPr marL="1082675" lvl="1" indent="-682625">
              <a:buFont typeface="Arial" panose="020B0604020202020204" pitchFamily="34" charset="0"/>
              <a:buChar char="•"/>
            </a:pPr>
            <a:r>
              <a:rPr lang="fr-FR" sz="2100" dirty="0">
                <a:solidFill>
                  <a:srgbClr val="222222"/>
                </a:solidFill>
                <a:latin typeface="Arial" panose="020B0604020202020204" pitchFamily="34" charset="0"/>
              </a:rPr>
              <a:t>le pays acquiert son indépendance le7 août 1960, sous la houlette de Félix Houphouët-Boigny, premier président de la République</a:t>
            </a:r>
          </a:p>
          <a:p>
            <a:pPr marL="1082675" lvl="1" indent="-682625">
              <a:buFont typeface="Arial" panose="020B0604020202020204" pitchFamily="34" charset="0"/>
              <a:buChar char="•"/>
            </a:pPr>
            <a:r>
              <a:rPr lang="fr-FR" sz="2100" dirty="0">
                <a:solidFill>
                  <a:srgbClr val="222222"/>
                </a:solidFill>
                <a:latin typeface="Arial" panose="020B0604020202020204" pitchFamily="34" charset="0"/>
              </a:rPr>
              <a:t>La Côte d’Ivoire est limitée au nord par le </a:t>
            </a:r>
            <a:r>
              <a:rPr lang="fr-FR" sz="2100" dirty="0">
                <a:solidFill>
                  <a:srgbClr val="0B0080"/>
                </a:solidFill>
                <a:latin typeface="Arial" panose="020B0604020202020204" pitchFamily="34" charset="0"/>
              </a:rPr>
              <a:t>Mali</a:t>
            </a:r>
            <a:r>
              <a:rPr lang="fr-FR" sz="2100" dirty="0">
                <a:solidFill>
                  <a:srgbClr val="222222"/>
                </a:solidFill>
                <a:latin typeface="Arial" panose="020B0604020202020204" pitchFamily="34" charset="0"/>
              </a:rPr>
              <a:t> et le </a:t>
            </a:r>
            <a:r>
              <a:rPr lang="fr-FR" sz="2100" dirty="0">
                <a:solidFill>
                  <a:srgbClr val="0B0080"/>
                </a:solidFill>
                <a:latin typeface="Arial" panose="020B0604020202020204" pitchFamily="34" charset="0"/>
              </a:rPr>
              <a:t>Burkina Faso</a:t>
            </a:r>
            <a:r>
              <a:rPr lang="fr-FR" sz="2100" dirty="0">
                <a:solidFill>
                  <a:srgbClr val="222222"/>
                </a:solidFill>
                <a:latin typeface="Arial" panose="020B0604020202020204" pitchFamily="34" charset="0"/>
              </a:rPr>
              <a:t>, à l’ouest par le </a:t>
            </a:r>
            <a:r>
              <a:rPr lang="fr-FR" sz="2100" dirty="0">
                <a:solidFill>
                  <a:srgbClr val="0B0080"/>
                </a:solidFill>
                <a:latin typeface="Arial" panose="020B0604020202020204" pitchFamily="34" charset="0"/>
              </a:rPr>
              <a:t>Liberia</a:t>
            </a:r>
            <a:r>
              <a:rPr lang="fr-FR" sz="2100" dirty="0">
                <a:solidFill>
                  <a:srgbClr val="222222"/>
                </a:solidFill>
                <a:latin typeface="Arial" panose="020B0604020202020204" pitchFamily="34" charset="0"/>
              </a:rPr>
              <a:t> et la </a:t>
            </a:r>
            <a:r>
              <a:rPr lang="fr-FR" sz="2100" dirty="0">
                <a:solidFill>
                  <a:srgbClr val="0B0080"/>
                </a:solidFill>
                <a:latin typeface="Arial" panose="020B0604020202020204" pitchFamily="34" charset="0"/>
              </a:rPr>
              <a:t>Guinée</a:t>
            </a:r>
            <a:r>
              <a:rPr lang="fr-FR" sz="2100" dirty="0">
                <a:solidFill>
                  <a:srgbClr val="222222"/>
                </a:solidFill>
                <a:latin typeface="Arial" panose="020B0604020202020204" pitchFamily="34" charset="0"/>
              </a:rPr>
              <a:t>, à l’est par le </a:t>
            </a:r>
            <a:r>
              <a:rPr lang="fr-FR" sz="2100" dirty="0">
                <a:solidFill>
                  <a:srgbClr val="0B0080"/>
                </a:solidFill>
                <a:latin typeface="Arial" panose="020B0604020202020204" pitchFamily="34" charset="0"/>
              </a:rPr>
              <a:t>Ghana</a:t>
            </a:r>
            <a:r>
              <a:rPr lang="fr-FR" sz="2100" dirty="0">
                <a:solidFill>
                  <a:srgbClr val="222222"/>
                </a:solidFill>
                <a:latin typeface="Arial" panose="020B0604020202020204" pitchFamily="34" charset="0"/>
              </a:rPr>
              <a:t> et au sud par l’océan Atlantique</a:t>
            </a:r>
          </a:p>
          <a:p>
            <a:pPr marL="1082675" lvl="1" indent="-682625">
              <a:buFont typeface="Arial" panose="020B0604020202020204" pitchFamily="34" charset="0"/>
              <a:buChar char="•"/>
            </a:pPr>
            <a:r>
              <a:rPr lang="fr-FR" sz="2100" dirty="0">
                <a:solidFill>
                  <a:srgbClr val="222222"/>
                </a:solidFill>
                <a:latin typeface="Arial" panose="020B0604020202020204" pitchFamily="34" charset="0"/>
              </a:rPr>
              <a:t>La superficie du pays est 322462km², avec une population de 26 594 750 habitants en 2017</a:t>
            </a:r>
          </a:p>
          <a:p>
            <a:pPr marL="1082675" lvl="1" indent="-682625">
              <a:buFont typeface="Arial" panose="020B0604020202020204" pitchFamily="34" charset="0"/>
              <a:buChar char="•"/>
            </a:pPr>
            <a:r>
              <a:rPr lang="fr-FR" sz="2100" dirty="0">
                <a:solidFill>
                  <a:srgbClr val="222222"/>
                </a:solidFill>
                <a:latin typeface="Arial" panose="020B0604020202020204" pitchFamily="34" charset="0"/>
              </a:rPr>
              <a:t>La Côte d’Ivoire a pour capitale politique et administrative </a:t>
            </a:r>
            <a:r>
              <a:rPr lang="fr-FR" sz="2100" b="1" dirty="0">
                <a:solidFill>
                  <a:srgbClr val="222222"/>
                </a:solidFill>
                <a:latin typeface="Arial" panose="020B0604020202020204" pitchFamily="34" charset="0"/>
              </a:rPr>
              <a:t>Yamoussoukro b</a:t>
            </a:r>
            <a:r>
              <a:rPr lang="fr-FR" sz="2100" dirty="0">
                <a:solidFill>
                  <a:srgbClr val="222222"/>
                </a:solidFill>
                <a:latin typeface="Arial" panose="020B0604020202020204" pitchFamily="34" charset="0"/>
              </a:rPr>
              <a:t>ien que la quasi-totalité des institutions se trouvent à </a:t>
            </a:r>
            <a:r>
              <a:rPr lang="fr-FR" sz="2100" b="1" dirty="0">
                <a:solidFill>
                  <a:srgbClr val="222222"/>
                </a:solidFill>
                <a:latin typeface="Arial" panose="020B0604020202020204" pitchFamily="34" charset="0"/>
              </a:rPr>
              <a:t>Abidjan</a:t>
            </a:r>
            <a:r>
              <a:rPr lang="fr-FR" sz="2100" dirty="0">
                <a:solidFill>
                  <a:srgbClr val="222222"/>
                </a:solidFill>
                <a:latin typeface="Arial" panose="020B0604020202020204" pitchFamily="34" charset="0"/>
              </a:rPr>
              <a:t>, son principal centre économique</a:t>
            </a:r>
          </a:p>
          <a:p>
            <a:pPr marL="1082675" lvl="1" indent="-682625">
              <a:buFont typeface="Arial" panose="020B0604020202020204" pitchFamily="34" charset="0"/>
              <a:buChar char="•"/>
            </a:pPr>
            <a:endParaRPr lang="fr-FR" sz="2100" dirty="0">
              <a:solidFill>
                <a:srgbClr val="222222"/>
              </a:solidFill>
              <a:latin typeface="Arial" panose="020B0604020202020204" pitchFamily="34" charset="0"/>
            </a:endParaRPr>
          </a:p>
          <a:p>
            <a:pPr marL="1082675" lvl="1" indent="-682625">
              <a:buFont typeface="Arial" panose="020B0604020202020204" pitchFamily="34" charset="0"/>
              <a:buChar char="•"/>
            </a:pPr>
            <a:endParaRPr lang="fr-FR" sz="1800" dirty="0">
              <a:solidFill>
                <a:srgbClr val="222222"/>
              </a:solidFill>
              <a:latin typeface="Arial" panose="020B0604020202020204" pitchFamily="34" charset="0"/>
            </a:endParaRPr>
          </a:p>
          <a:p>
            <a:pPr marL="682625" indent="-682625">
              <a:buFont typeface="+mj-lt"/>
              <a:buAutoNum type="romanUcPeriod"/>
            </a:pPr>
            <a:r>
              <a:rPr lang="en-US" sz="2300" dirty="0"/>
              <a:t>Brief introduction du service </a:t>
            </a:r>
            <a:r>
              <a:rPr lang="en-US" sz="2300" dirty="0" err="1"/>
              <a:t>météorologique</a:t>
            </a:r>
            <a:endParaRPr lang="en-US" sz="2300" dirty="0"/>
          </a:p>
          <a:p>
            <a:pPr marL="0" indent="0">
              <a:buNone/>
            </a:pPr>
            <a:r>
              <a:rPr lang="en-US" sz="2300" dirty="0"/>
              <a:t>la SODEXAM(</a:t>
            </a:r>
            <a:r>
              <a:rPr lang="en-US" sz="2300" dirty="0" err="1"/>
              <a:t>Societe</a:t>
            </a:r>
            <a:r>
              <a:rPr lang="en-US" sz="2300" dirty="0"/>
              <a:t> </a:t>
            </a:r>
            <a:r>
              <a:rPr lang="en-US" sz="2300" dirty="0" err="1"/>
              <a:t>d’Exploitation</a:t>
            </a:r>
            <a:r>
              <a:rPr lang="en-US" sz="2300" dirty="0"/>
              <a:t> </a:t>
            </a:r>
            <a:r>
              <a:rPr lang="en-US" sz="2300" dirty="0" err="1"/>
              <a:t>aeronautique</a:t>
            </a:r>
            <a:r>
              <a:rPr lang="en-US" sz="2300" dirty="0"/>
              <a:t> </a:t>
            </a:r>
            <a:r>
              <a:rPr lang="en-US" sz="2300" dirty="0" err="1"/>
              <a:t>aeroportuaire</a:t>
            </a:r>
            <a:r>
              <a:rPr lang="en-US" sz="2300" dirty="0"/>
              <a:t> et </a:t>
            </a:r>
            <a:r>
              <a:rPr lang="en-US" sz="2300" dirty="0" err="1"/>
              <a:t>meteorologique</a:t>
            </a:r>
            <a:r>
              <a:rPr lang="en-US" sz="2300" dirty="0"/>
              <a:t>) </a:t>
            </a:r>
            <a:r>
              <a:rPr lang="en-US" sz="2300" dirty="0" err="1"/>
              <a:t>est</a:t>
            </a:r>
            <a:r>
              <a:rPr lang="en-US" sz="2300" dirty="0"/>
              <a:t> </a:t>
            </a:r>
            <a:r>
              <a:rPr lang="en-US" sz="2300" dirty="0" err="1"/>
              <a:t>en</a:t>
            </a:r>
            <a:r>
              <a:rPr lang="en-US" sz="2300" dirty="0"/>
              <a:t> charge des </a:t>
            </a:r>
            <a:r>
              <a:rPr lang="en-US" sz="2300" dirty="0" err="1"/>
              <a:t>activites</a:t>
            </a:r>
            <a:r>
              <a:rPr lang="en-US" sz="2300" dirty="0"/>
              <a:t> </a:t>
            </a:r>
            <a:r>
              <a:rPr lang="en-US" sz="2300" dirty="0" err="1"/>
              <a:t>meteorologique</a:t>
            </a:r>
            <a:endParaRPr lang="en-US" sz="2300" dirty="0"/>
          </a:p>
          <a:p>
            <a:pPr marL="1082675" lvl="1" indent="-682625">
              <a:buFont typeface="Arial" panose="020B0604020202020204" pitchFamily="34" charset="0"/>
              <a:buChar char="•"/>
            </a:pPr>
            <a:r>
              <a:rPr lang="en-US" sz="2300" dirty="0"/>
              <a:t>Missions</a:t>
            </a:r>
          </a:p>
          <a:p>
            <a:pPr marL="400050" lvl="1" indent="0">
              <a:buFont typeface="Arial" panose="020B0604020202020204" pitchFamily="34" charset="0"/>
              <a:buNone/>
            </a:pPr>
            <a:r>
              <a:rPr lang="x-none" altLang="en-US" sz="2300" dirty="0"/>
              <a:t>			</a:t>
            </a:r>
            <a:r>
              <a:rPr lang="x-none" altLang="en-US" sz="2300" dirty="0">
                <a:hlinkClick r:id="rId2"/>
              </a:rPr>
              <a:t>http://www.</a:t>
            </a:r>
            <a:r>
              <a:rPr lang="fr-FR" altLang="en-US" sz="2300" dirty="0">
                <a:hlinkClick r:id="rId2"/>
              </a:rPr>
              <a:t>sodexam</a:t>
            </a:r>
            <a:r>
              <a:rPr lang="fr-FR" altLang="en-US" sz="2300" dirty="0"/>
              <a:t>.com/météorologie</a:t>
            </a:r>
          </a:p>
          <a:p>
            <a:pPr marL="400050" lvl="1" indent="0">
              <a:buFont typeface="Arial" panose="020B0604020202020204" pitchFamily="34" charset="0"/>
              <a:buNone/>
            </a:pPr>
            <a:r>
              <a:rPr lang="fr-CH" sz="2300" dirty="0"/>
              <a:t>Les infrastructures</a:t>
            </a:r>
          </a:p>
          <a:p>
            <a:pPr marL="400050" lvl="1" indent="0">
              <a:buNone/>
            </a:pPr>
            <a:r>
              <a:rPr lang="x-none" altLang="fr-CH" sz="2300" dirty="0"/>
              <a:t>			- </a:t>
            </a:r>
            <a:r>
              <a:rPr lang="fr-FR" altLang="fr-CH" sz="2300" dirty="0"/>
              <a:t>stations d’observation synoptique</a:t>
            </a:r>
            <a:r>
              <a:rPr lang="x-none" altLang="fr-CH" sz="2300" dirty="0"/>
              <a:t>, </a:t>
            </a:r>
            <a:r>
              <a:rPr lang="fr-FR" altLang="fr-CH" sz="2300" dirty="0"/>
              <a:t>agro météo( pour les partenaires mais géré par la sodexam), Climatique(pour les partenaires mais géré par la </a:t>
            </a:r>
            <a:r>
              <a:rPr lang="fr-FR" altLang="fr-CH" sz="2300"/>
              <a:t>sodexam) </a:t>
            </a:r>
            <a:r>
              <a:rPr lang="fr-FR" altLang="fr-CH" sz="2300" dirty="0"/>
              <a:t>et postes </a:t>
            </a:r>
            <a:r>
              <a:rPr lang="fr-FR" altLang="fr-CH" sz="2300" dirty="0" err="1"/>
              <a:t>pluvio</a:t>
            </a:r>
            <a:r>
              <a:rPr lang="fr-FR" altLang="fr-CH" sz="2300" dirty="0"/>
              <a:t> (manuel et automatique)</a:t>
            </a:r>
          </a:p>
          <a:p>
            <a:pPr marL="1082675" lvl="1" indent="-682625">
              <a:buFont typeface="Arial" panose="020B0604020202020204" pitchFamily="34" charset="0"/>
              <a:buChar char="•"/>
            </a:pPr>
            <a:r>
              <a:rPr lang="fr-FR" altLang="en-US" sz="2300" dirty="0"/>
              <a:t>Le personnel est environ</a:t>
            </a:r>
            <a:r>
              <a:rPr lang="x-none" altLang="en-US" sz="2300" dirty="0"/>
              <a:t> 1</a:t>
            </a:r>
            <a:r>
              <a:rPr lang="fr-FR" altLang="en-US" sz="2300" dirty="0"/>
              <a:t>7</a:t>
            </a:r>
            <a:r>
              <a:rPr lang="x-none" altLang="en-US" sz="2300" dirty="0"/>
              <a:t>5 </a:t>
            </a:r>
            <a:r>
              <a:rPr lang="fr-FR" altLang="en-US" sz="2300" dirty="0"/>
              <a:t>personnes</a:t>
            </a:r>
            <a:endParaRPr lang="x-none" altLang="en-US" sz="2300" dirty="0"/>
          </a:p>
        </p:txBody>
      </p:sp>
      <p:pic>
        <p:nvPicPr>
          <p:cNvPr id="4" name="Image 3"/>
          <p:cNvPicPr>
            <a:picLocks noChangeAspect="1"/>
          </p:cNvPicPr>
          <p:nvPr/>
        </p:nvPicPr>
        <p:blipFill>
          <a:blip r:embed="rId3"/>
          <a:stretch>
            <a:fillRect/>
          </a:stretch>
        </p:blipFill>
        <p:spPr>
          <a:xfrm>
            <a:off x="8362336" y="37999"/>
            <a:ext cx="562519" cy="5014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19459"/>
          <p:cNvSpPr/>
          <p:nvPr/>
        </p:nvSpPr>
        <p:spPr>
          <a:xfrm>
            <a:off x="381000" y="381000"/>
            <a:ext cx="8345488" cy="914400"/>
          </a:xfrm>
          <a:prstGeom prst="rect">
            <a:avLst/>
          </a:prstGeom>
          <a:solidFill>
            <a:srgbClr val="CCFFCC"/>
          </a:solidFill>
          <a:ln w="9525">
            <a:noFill/>
            <a:miter/>
          </a:ln>
        </p:spPr>
        <p:txBody>
          <a:bodyPr lIns="61120" tIns="30560" rIns="61120" bIns="30560" anchor="ctr"/>
          <a:lstStyle>
            <a:lvl1pPr marL="0" lvl="0" indent="0" algn="ctr" defTabSz="914400" eaLnBrk="1" fontAlgn="base" latinLnBrk="0" hangingPunct="1">
              <a:lnSpc>
                <a:spcPct val="100000"/>
              </a:lnSpc>
              <a:spcBef>
                <a:spcPct val="0"/>
              </a:spcBef>
              <a:spcAft>
                <a:spcPct val="0"/>
              </a:spcAft>
              <a:buClr>
                <a:srgbClr val="000000"/>
              </a:buClr>
              <a:buNone/>
              <a:defRPr sz="4400" b="0" i="0" u="none" kern="1200" baseline="0">
                <a:solidFill>
                  <a:schemeClr val="tx2"/>
                </a:solidFill>
                <a:latin typeface="Arial" panose="020B0604020202020204" pitchFamily="34" charset="0"/>
              </a:defRPr>
            </a:lvl1pPr>
          </a:lstStyle>
          <a:p>
            <a:pPr lvl="0"/>
            <a:r>
              <a:rPr lang="fr-FR" dirty="0"/>
              <a:t>Carte de la COTE D’IVOIRE</a:t>
            </a:r>
            <a:endParaRP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415845"/>
            <a:ext cx="3945194" cy="4454013"/>
          </a:xfrm>
          <a:prstGeom prst="rect">
            <a:avLst/>
          </a:prstGeom>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7879" y="1415845"/>
            <a:ext cx="4457631" cy="4454013"/>
          </a:xfrm>
          <a:prstGeom prst="rect">
            <a:avLst/>
          </a:prstGeom>
        </p:spPr>
      </p:pic>
      <p:cxnSp>
        <p:nvCxnSpPr>
          <p:cNvPr id="5" name="Connecteur droit 4"/>
          <p:cNvCxnSpPr/>
          <p:nvPr/>
        </p:nvCxnSpPr>
        <p:spPr>
          <a:xfrm flipV="1">
            <a:off x="1415845" y="2949677"/>
            <a:ext cx="4611329" cy="344129"/>
          </a:xfrm>
          <a:prstGeom prst="line">
            <a:avLst/>
          </a:prstGeom>
        </p:spPr>
        <p:style>
          <a:lnRef idx="2">
            <a:schemeClr val="dk1"/>
          </a:lnRef>
          <a:fillRef idx="0">
            <a:schemeClr val="dk1"/>
          </a:fillRef>
          <a:effectRef idx="1">
            <a:schemeClr val="dk1"/>
          </a:effectRef>
          <a:fontRef idx="minor">
            <a:schemeClr val="tx1"/>
          </a:fontRef>
        </p:style>
      </p:cxnSp>
      <p:cxnSp>
        <p:nvCxnSpPr>
          <p:cNvPr id="7" name="Connecteur droit 6"/>
          <p:cNvCxnSpPr/>
          <p:nvPr/>
        </p:nvCxnSpPr>
        <p:spPr>
          <a:xfrm>
            <a:off x="1415845" y="3637935"/>
            <a:ext cx="4798142" cy="1671484"/>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85568"/>
          </a:xfrm>
        </p:spPr>
        <p:txBody>
          <a:bodyPr>
            <a:normAutofit fontScale="90000"/>
          </a:bodyPr>
          <a:lstStyle/>
          <a:p>
            <a:r>
              <a:rPr lang="en-US" sz="3600" b="1" dirty="0">
                <a:solidFill>
                  <a:srgbClr val="000090"/>
                </a:solidFill>
              </a:rPr>
              <a:t>Contexte Physique et Climatique </a:t>
            </a:r>
            <a:br>
              <a:rPr lang="en-US" sz="3600" b="1" dirty="0">
                <a:solidFill>
                  <a:srgbClr val="000090"/>
                </a:solidFill>
              </a:rPr>
            </a:br>
            <a:endParaRPr lang="en-US" sz="3100" dirty="0">
              <a:solidFill>
                <a:srgbClr val="000090"/>
              </a:solidFill>
            </a:endParaRPr>
          </a:p>
        </p:txBody>
      </p:sp>
      <p:sp>
        <p:nvSpPr>
          <p:cNvPr id="3" name="Content Placeholder 2"/>
          <p:cNvSpPr>
            <a:spLocks noGrp="1"/>
          </p:cNvSpPr>
          <p:nvPr>
            <p:ph idx="1"/>
          </p:nvPr>
        </p:nvSpPr>
        <p:spPr>
          <a:xfrm>
            <a:off x="457200" y="1417638"/>
            <a:ext cx="8229600" cy="4334233"/>
          </a:xfrm>
        </p:spPr>
        <p:txBody>
          <a:bodyPr>
            <a:normAutofit fontScale="45000" lnSpcReduction="20000"/>
          </a:bodyPr>
          <a:lstStyle/>
          <a:p>
            <a:pPr marL="514350" indent="-514350">
              <a:lnSpc>
                <a:spcPct val="90000"/>
              </a:lnSpc>
              <a:buFont typeface="+mj-lt"/>
              <a:buAutoNum type="arabicPeriod"/>
            </a:pPr>
            <a:r>
              <a:rPr lang="fr-FR" altLang="x-none" sz="3600" b="1" dirty="0">
                <a:solidFill>
                  <a:srgbClr val="000000"/>
                </a:solidFill>
                <a:sym typeface="+mn-ea"/>
              </a:rPr>
              <a:t>Information sur l’aspect physique du pays</a:t>
            </a:r>
          </a:p>
          <a:p>
            <a:pPr>
              <a:lnSpc>
                <a:spcPct val="120000"/>
              </a:lnSpc>
            </a:pPr>
            <a:r>
              <a:rPr lang="fr-FR" altLang="x-none" sz="3700" dirty="0">
                <a:solidFill>
                  <a:srgbClr val="000000"/>
                </a:solidFill>
                <a:sym typeface="+mn-ea"/>
              </a:rPr>
              <a:t>Le territoire de la Côte d’Ivoire présente l'aspect d'un quadrilatère avec une façade océanique de 566 km</a:t>
            </a:r>
          </a:p>
          <a:p>
            <a:pPr>
              <a:lnSpc>
                <a:spcPct val="120000"/>
              </a:lnSpc>
            </a:pPr>
            <a:r>
              <a:rPr lang="fr-FR" altLang="x-none" sz="3700" dirty="0">
                <a:solidFill>
                  <a:srgbClr val="000000"/>
                </a:solidFill>
                <a:sym typeface="+mn-ea"/>
              </a:rPr>
              <a:t>Le pays est caractérisé par un relief peu élevé. Les terres sont constituées en majeure partie de plateaux et plaines</a:t>
            </a:r>
          </a:p>
          <a:p>
            <a:pPr>
              <a:lnSpc>
                <a:spcPct val="120000"/>
              </a:lnSpc>
            </a:pPr>
            <a:r>
              <a:rPr lang="fr-FR" altLang="x-none" sz="3700" dirty="0">
                <a:solidFill>
                  <a:srgbClr val="000000"/>
                </a:solidFill>
                <a:sym typeface="+mn-ea"/>
              </a:rPr>
              <a:t> L’Ouest du pays, région montagneuse, présente toutefois quelques reliefs au-delà de mille mètres (le mont Nimba culmine à 1 752 m)</a:t>
            </a:r>
          </a:p>
          <a:p>
            <a:pPr>
              <a:lnSpc>
                <a:spcPct val="120000"/>
              </a:lnSpc>
            </a:pPr>
            <a:r>
              <a:rPr lang="fr-FR" altLang="x-none" sz="3700" dirty="0">
                <a:solidFill>
                  <a:srgbClr val="000000"/>
                </a:solidFill>
                <a:sym typeface="+mn-ea"/>
              </a:rPr>
              <a:t>Les eaux, qui couvrent environ 4 462 km2, soit 1,38 % de la superficie totale du pays, sont constituées au sud par l’océan atlantique et  les lagunes </a:t>
            </a:r>
            <a:r>
              <a:rPr lang="en-NZ" altLang="x-none" sz="3700" dirty="0">
                <a:solidFill>
                  <a:srgbClr val="000000"/>
                </a:solidFill>
                <a:sym typeface="+mn-ea"/>
              </a:rPr>
              <a:t>. </a:t>
            </a:r>
            <a:endParaRPr lang="en-NZ" altLang="x-none" sz="3700" dirty="0">
              <a:solidFill>
                <a:srgbClr val="000000"/>
              </a:solidFill>
            </a:endParaRPr>
          </a:p>
          <a:p>
            <a:pPr>
              <a:lnSpc>
                <a:spcPct val="120000"/>
              </a:lnSpc>
            </a:pPr>
            <a:r>
              <a:rPr lang="fr-FR" altLang="x-none" sz="3700" dirty="0">
                <a:solidFill>
                  <a:srgbClr val="000000"/>
                </a:solidFill>
                <a:sym typeface="+mn-ea"/>
              </a:rPr>
              <a:t>De nombreux cours d’eau avec souvent des débits extrêmes, drainent tout le territoire. Au nombre de ceux-ci figurent quatre grands fleuves qui sont le Cavally (700 km), le Sassandra (650 km), le Bandama (1 050 km) et la Comoé (1 160 km)</a:t>
            </a:r>
          </a:p>
          <a:p>
            <a:pPr>
              <a:lnSpc>
                <a:spcPct val="120000"/>
              </a:lnSpc>
            </a:pPr>
            <a:r>
              <a:rPr lang="fr-FR" altLang="x-none" sz="3700" dirty="0">
                <a:solidFill>
                  <a:srgbClr val="000000"/>
                </a:solidFill>
                <a:sym typeface="+mn-ea"/>
              </a:rPr>
              <a:t>Le paysage de base est  constitué par les forêts denses  du sud et à l’ouest  et aussi les forêts claires ou savanes arborées ou boisées, qui s’étendent du Centre au Nord</a:t>
            </a:r>
            <a:r>
              <a:rPr lang="en-NZ" altLang="x-none" sz="3700" dirty="0">
                <a:solidFill>
                  <a:srgbClr val="000000"/>
                </a:solidFill>
                <a:sym typeface="+mn-ea"/>
              </a:rPr>
              <a:t>. </a:t>
            </a:r>
            <a:endParaRPr lang="en-NZ" altLang="x-none" sz="3700" dirty="0">
              <a:solidFill>
                <a:srgbClr val="000000"/>
              </a:solidFill>
            </a:endParaRPr>
          </a:p>
          <a:p>
            <a:pPr>
              <a:lnSpc>
                <a:spcPct val="120000"/>
              </a:lnSpc>
            </a:pPr>
            <a:r>
              <a:rPr lang="fr-FR" altLang="x-none" sz="3700" dirty="0">
                <a:solidFill>
                  <a:srgbClr val="000000"/>
                </a:solidFill>
                <a:sym typeface="+mn-ea"/>
              </a:rPr>
              <a:t>De petites mangroves en outre existent sur la côte</a:t>
            </a:r>
            <a:r>
              <a:rPr lang="en-NZ" altLang="x-none" sz="3700" dirty="0">
                <a:solidFill>
                  <a:srgbClr val="000000"/>
                </a:solidFill>
                <a:sym typeface="+mn-ea"/>
              </a:rPr>
              <a:t>.</a:t>
            </a:r>
            <a:endParaRPr lang="en-NZ" altLang="x-none" sz="3700" dirty="0">
              <a:solidFill>
                <a:srgbClr val="000000"/>
              </a:solidFill>
            </a:endParaRPr>
          </a:p>
          <a:p>
            <a:pPr marL="0" indent="0">
              <a:buFont typeface="+mj-lt"/>
              <a:buNone/>
            </a:pPr>
            <a:endParaRPr lang="en-NZ" altLang="x-none" dirty="0">
              <a:solidFill>
                <a:srgbClr val="000000"/>
              </a:solidFill>
            </a:endParaRPr>
          </a:p>
        </p:txBody>
      </p:sp>
      <p:pic>
        <p:nvPicPr>
          <p:cNvPr id="4" name="Image 3"/>
          <p:cNvPicPr>
            <a:picLocks noChangeAspect="1"/>
          </p:cNvPicPr>
          <p:nvPr/>
        </p:nvPicPr>
        <p:blipFill>
          <a:blip r:embed="rId2"/>
          <a:stretch>
            <a:fillRect/>
          </a:stretch>
        </p:blipFill>
        <p:spPr>
          <a:xfrm>
            <a:off x="8381954" y="36205"/>
            <a:ext cx="609692" cy="54349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85568"/>
          </a:xfrm>
        </p:spPr>
        <p:txBody>
          <a:bodyPr>
            <a:normAutofit fontScale="90000"/>
          </a:bodyPr>
          <a:lstStyle/>
          <a:p>
            <a:r>
              <a:rPr lang="en-US" sz="3600" b="1" dirty="0">
                <a:solidFill>
                  <a:srgbClr val="000090"/>
                </a:solidFill>
              </a:rPr>
              <a:t>Contexte Physique et Climatique </a:t>
            </a:r>
            <a:br>
              <a:rPr lang="en-US" sz="3600" b="1" dirty="0">
                <a:solidFill>
                  <a:srgbClr val="000090"/>
                </a:solidFill>
              </a:rPr>
            </a:br>
            <a:endParaRPr lang="en-US" sz="3100" dirty="0">
              <a:solidFill>
                <a:srgbClr val="000090"/>
              </a:solidFill>
            </a:endParaRPr>
          </a:p>
        </p:txBody>
      </p:sp>
      <p:sp>
        <p:nvSpPr>
          <p:cNvPr id="3" name="Content Placeholder 2"/>
          <p:cNvSpPr>
            <a:spLocks noGrp="1"/>
          </p:cNvSpPr>
          <p:nvPr>
            <p:ph idx="1"/>
          </p:nvPr>
        </p:nvSpPr>
        <p:spPr>
          <a:xfrm>
            <a:off x="457200" y="1417638"/>
            <a:ext cx="8229600" cy="4334233"/>
          </a:xfrm>
        </p:spPr>
        <p:txBody>
          <a:bodyPr>
            <a:normAutofit fontScale="82500" lnSpcReduction="20000"/>
          </a:bodyPr>
          <a:lstStyle/>
          <a:p>
            <a:pPr marL="0" indent="0">
              <a:lnSpc>
                <a:spcPct val="90000"/>
              </a:lnSpc>
              <a:buNone/>
            </a:pPr>
            <a:r>
              <a:rPr lang="fr-FR" altLang="x-none" sz="1600" b="1" dirty="0">
                <a:solidFill>
                  <a:srgbClr val="000000"/>
                </a:solidFill>
                <a:sym typeface="+mn-ea"/>
              </a:rPr>
              <a:t>2.</a:t>
            </a:r>
            <a:r>
              <a:rPr lang="fr-FR" altLang="x-none" sz="3600" b="1" dirty="0">
                <a:solidFill>
                  <a:srgbClr val="000000"/>
                </a:solidFill>
                <a:sym typeface="+mn-ea"/>
              </a:rPr>
              <a:t>	</a:t>
            </a:r>
            <a:r>
              <a:rPr lang="fr-FR" altLang="x-none" sz="1600" b="1" dirty="0">
                <a:solidFill>
                  <a:srgbClr val="000000"/>
                </a:solidFill>
                <a:sym typeface="+mn-ea"/>
              </a:rPr>
              <a:t>Information sur le climat</a:t>
            </a:r>
          </a:p>
          <a:p>
            <a:pPr marL="285750" lvl="0" indent="-285750" algn="just">
              <a:spcBef>
                <a:spcPts val="0"/>
              </a:spcBef>
            </a:pPr>
            <a:r>
              <a:rPr lang="fr-FR" sz="1800" dirty="0">
                <a:solidFill>
                  <a:prstClr val="black"/>
                </a:solidFill>
              </a:rPr>
              <a:t>Climat  équatorial le long des côtes, il est semi-aride à l'extrême nord. </a:t>
            </a:r>
          </a:p>
          <a:p>
            <a:pPr marL="285750" lvl="0" indent="-285750" algn="just">
              <a:spcBef>
                <a:spcPts val="0"/>
              </a:spcBef>
            </a:pPr>
            <a:r>
              <a:rPr lang="fr-FR" sz="1800" dirty="0">
                <a:solidFill>
                  <a:prstClr val="black"/>
                </a:solidFill>
              </a:rPr>
              <a:t>Le pays connaît en général des variations importantes de température entre le nord et le sud, mais également le long de l’année en fonction des saisons. Les températures oscillent autour de 28 °C en moyenne. </a:t>
            </a:r>
          </a:p>
          <a:p>
            <a:pPr marL="285750" lvl="0" indent="-285750" algn="just">
              <a:spcBef>
                <a:spcPts val="0"/>
              </a:spcBef>
            </a:pPr>
            <a:r>
              <a:rPr lang="fr-FR" sz="1800" dirty="0">
                <a:solidFill>
                  <a:prstClr val="black"/>
                </a:solidFill>
              </a:rPr>
              <a:t>Nous avons deux grandes zones climatiques : </a:t>
            </a:r>
            <a:r>
              <a:rPr lang="fr-FR" sz="1800" b="1" dirty="0">
                <a:solidFill>
                  <a:prstClr val="black"/>
                </a:solidFill>
              </a:rPr>
              <a:t>le climat équatorial</a:t>
            </a:r>
            <a:r>
              <a:rPr lang="fr-FR" sz="1800" dirty="0">
                <a:solidFill>
                  <a:prstClr val="black"/>
                </a:solidFill>
              </a:rPr>
              <a:t> et </a:t>
            </a:r>
            <a:r>
              <a:rPr lang="fr-FR" sz="1800" b="1" dirty="0">
                <a:solidFill>
                  <a:prstClr val="black"/>
                </a:solidFill>
              </a:rPr>
              <a:t>le climat tropical de savane</a:t>
            </a:r>
            <a:r>
              <a:rPr lang="fr-FR" sz="1800" dirty="0">
                <a:solidFill>
                  <a:prstClr val="black"/>
                </a:solidFill>
              </a:rPr>
              <a:t>, </a:t>
            </a:r>
          </a:p>
          <a:p>
            <a:pPr marL="285750" lvl="0" indent="-285750" algn="just">
              <a:spcBef>
                <a:spcPts val="0"/>
              </a:spcBef>
            </a:pPr>
            <a:r>
              <a:rPr lang="fr-FR" sz="1800" b="1" dirty="0">
                <a:solidFill>
                  <a:prstClr val="black"/>
                </a:solidFill>
              </a:rPr>
              <a:t> Climat subéquatorial </a:t>
            </a:r>
            <a:r>
              <a:rPr lang="fr-FR" sz="1800" dirty="0">
                <a:solidFill>
                  <a:prstClr val="black"/>
                </a:solidFill>
              </a:rPr>
              <a:t>est caractérisé par des températures de faibles amplitudes de (25 °C à 30 °C) et des précipitations abondantes, qui atteignent parfois </a:t>
            </a:r>
            <a:r>
              <a:rPr lang="fr-FR" sz="1800" b="1" dirty="0">
                <a:solidFill>
                  <a:prstClr val="black"/>
                </a:solidFill>
              </a:rPr>
              <a:t>1 766 mm(Abidjan(Littoral-est</a:t>
            </a:r>
            <a:r>
              <a:rPr lang="fr-FR" sz="1800" dirty="0">
                <a:solidFill>
                  <a:prstClr val="black"/>
                </a:solidFill>
              </a:rPr>
              <a:t>)) et à </a:t>
            </a:r>
            <a:r>
              <a:rPr lang="fr-FR" sz="1800" b="1" dirty="0">
                <a:solidFill>
                  <a:prstClr val="black"/>
                </a:solidFill>
              </a:rPr>
              <a:t>Tabou 2 129 mm(Littoral-ouest)</a:t>
            </a:r>
            <a:r>
              <a:rPr lang="fr-FR" sz="1800" dirty="0">
                <a:solidFill>
                  <a:prstClr val="black"/>
                </a:solidFill>
              </a:rPr>
              <a:t> avec deux saisons sèches </a:t>
            </a:r>
            <a:r>
              <a:rPr lang="fr-FR" sz="1800" b="1" dirty="0">
                <a:solidFill>
                  <a:prstClr val="black"/>
                </a:solidFill>
              </a:rPr>
              <a:t>de décembre à avril </a:t>
            </a:r>
            <a:r>
              <a:rPr lang="fr-FR" sz="1800" dirty="0">
                <a:solidFill>
                  <a:prstClr val="black"/>
                </a:solidFill>
              </a:rPr>
              <a:t>et</a:t>
            </a:r>
            <a:r>
              <a:rPr lang="fr-FR" sz="1800" b="1" dirty="0">
                <a:solidFill>
                  <a:prstClr val="black"/>
                </a:solidFill>
              </a:rPr>
              <a:t> d'août à septembre  </a:t>
            </a:r>
            <a:r>
              <a:rPr lang="fr-FR" sz="1800" dirty="0">
                <a:solidFill>
                  <a:prstClr val="black"/>
                </a:solidFill>
              </a:rPr>
              <a:t>et deux saisons humides</a:t>
            </a:r>
            <a:r>
              <a:rPr lang="fr-FR" sz="1800" b="1" dirty="0">
                <a:solidFill>
                  <a:prstClr val="black"/>
                </a:solidFill>
              </a:rPr>
              <a:t> de mai à juillet et d’octobre à novembre   </a:t>
            </a:r>
            <a:r>
              <a:rPr lang="fr-FR" sz="1800" dirty="0">
                <a:solidFill>
                  <a:prstClr val="black"/>
                </a:solidFill>
              </a:rPr>
              <a:t>. </a:t>
            </a:r>
          </a:p>
          <a:p>
            <a:pPr marL="285750" lvl="0" indent="-285750" algn="just">
              <a:spcBef>
                <a:spcPts val="0"/>
              </a:spcBef>
            </a:pPr>
            <a:r>
              <a:rPr lang="fr-FR" sz="1800" b="1" dirty="0">
                <a:solidFill>
                  <a:prstClr val="black"/>
                </a:solidFill>
              </a:rPr>
              <a:t>Le climat tropical de savane humide </a:t>
            </a:r>
            <a:r>
              <a:rPr lang="fr-FR" sz="1800" dirty="0">
                <a:solidFill>
                  <a:prstClr val="black"/>
                </a:solidFill>
              </a:rPr>
              <a:t>couvre le nord de la zone forestière du sud et le sud de la région des savanes. Les températures oscillent entre 14 °C et 33 °C et des précipitations annuelles de </a:t>
            </a:r>
            <a:r>
              <a:rPr lang="fr-FR" sz="1800" b="1" dirty="0">
                <a:solidFill>
                  <a:prstClr val="black"/>
                </a:solidFill>
              </a:rPr>
              <a:t>1 200 mm à Bouaké(Centre</a:t>
            </a:r>
            <a:r>
              <a:rPr lang="fr-FR" sz="1800" dirty="0">
                <a:solidFill>
                  <a:prstClr val="black"/>
                </a:solidFill>
              </a:rPr>
              <a:t>). Cette région climatique connaît également </a:t>
            </a:r>
            <a:r>
              <a:rPr lang="fr-FR" sz="1800" b="1" dirty="0">
                <a:solidFill>
                  <a:prstClr val="black"/>
                </a:solidFill>
              </a:rPr>
              <a:t>quatre saisons </a:t>
            </a:r>
            <a:r>
              <a:rPr lang="fr-FR" sz="1800" dirty="0">
                <a:solidFill>
                  <a:prstClr val="black"/>
                </a:solidFill>
              </a:rPr>
              <a:t>: deux saisons sèches, de </a:t>
            </a:r>
            <a:r>
              <a:rPr lang="fr-FR" sz="1800" b="1" dirty="0">
                <a:solidFill>
                  <a:prstClr val="black"/>
                </a:solidFill>
              </a:rPr>
              <a:t>novembre à mars </a:t>
            </a:r>
            <a:r>
              <a:rPr lang="fr-FR" sz="1800" dirty="0">
                <a:solidFill>
                  <a:prstClr val="black"/>
                </a:solidFill>
              </a:rPr>
              <a:t>et </a:t>
            </a:r>
            <a:r>
              <a:rPr lang="fr-FR" sz="1800" b="1" dirty="0">
                <a:solidFill>
                  <a:prstClr val="black"/>
                </a:solidFill>
              </a:rPr>
              <a:t>de juillet à août </a:t>
            </a:r>
            <a:r>
              <a:rPr lang="fr-FR" sz="1800" dirty="0">
                <a:solidFill>
                  <a:prstClr val="black"/>
                </a:solidFill>
              </a:rPr>
              <a:t>et deux saisons pluvieuses, </a:t>
            </a:r>
            <a:r>
              <a:rPr lang="fr-FR" sz="1800" b="1" dirty="0">
                <a:solidFill>
                  <a:prstClr val="black"/>
                </a:solidFill>
              </a:rPr>
              <a:t>de juin à octobre </a:t>
            </a:r>
            <a:r>
              <a:rPr lang="fr-FR" sz="1800" dirty="0">
                <a:solidFill>
                  <a:prstClr val="black"/>
                </a:solidFill>
              </a:rPr>
              <a:t>et </a:t>
            </a:r>
            <a:r>
              <a:rPr lang="fr-FR" sz="1800" b="1" dirty="0">
                <a:solidFill>
                  <a:prstClr val="black"/>
                </a:solidFill>
              </a:rPr>
              <a:t>de mars à mai</a:t>
            </a:r>
            <a:r>
              <a:rPr lang="fr-FR" sz="1800" dirty="0">
                <a:solidFill>
                  <a:prstClr val="black"/>
                </a:solidFill>
              </a:rPr>
              <a:t>.</a:t>
            </a:r>
          </a:p>
          <a:p>
            <a:pPr marL="285750" lvl="0" indent="-285750" algn="just">
              <a:spcBef>
                <a:spcPts val="0"/>
              </a:spcBef>
            </a:pPr>
            <a:r>
              <a:rPr lang="fr-FR" sz="1800" b="1" dirty="0">
                <a:solidFill>
                  <a:prstClr val="black"/>
                </a:solidFill>
              </a:rPr>
              <a:t>Le climat de savane sec </a:t>
            </a:r>
            <a:r>
              <a:rPr lang="fr-FR" sz="1800" dirty="0">
                <a:solidFill>
                  <a:prstClr val="black"/>
                </a:solidFill>
              </a:rPr>
              <a:t>concerne principalement la Région des Savanes. Les amplitudes thermiques quotidiennes et annuelles y sont relativement importantes, de l’ordre de 20 °C. La zone considérée est caractérisée par la présence d’harmattan </a:t>
            </a:r>
            <a:r>
              <a:rPr lang="fr-FR" sz="1800" b="1" dirty="0">
                <a:solidFill>
                  <a:prstClr val="black"/>
                </a:solidFill>
              </a:rPr>
              <a:t>de décembre et février </a:t>
            </a:r>
            <a:r>
              <a:rPr lang="fr-FR" sz="1800" dirty="0">
                <a:solidFill>
                  <a:prstClr val="black"/>
                </a:solidFill>
              </a:rPr>
              <a:t>. On y relève deux saisons : l’une sèche, de novembre à juin, avec quelques pluies au mois d'avril, et l’autre pluvieuse, couvrant la période de juillet à octobre. Les précipitations moyennes enregistrées sont de 1 203 mm à Korhogo.</a:t>
            </a:r>
          </a:p>
          <a:p>
            <a:pPr marL="0" indent="0">
              <a:buFont typeface="+mj-lt"/>
              <a:buNone/>
            </a:pPr>
            <a:endParaRPr lang="en-NZ" altLang="x-none" sz="1800" dirty="0">
              <a:solidFill>
                <a:srgbClr val="000000"/>
              </a:solidFill>
            </a:endParaRPr>
          </a:p>
        </p:txBody>
      </p:sp>
      <p:pic>
        <p:nvPicPr>
          <p:cNvPr id="4" name="Image 3"/>
          <p:cNvPicPr>
            <a:picLocks noChangeAspect="1"/>
          </p:cNvPicPr>
          <p:nvPr/>
        </p:nvPicPr>
        <p:blipFill>
          <a:blip r:embed="rId2"/>
          <a:stretch>
            <a:fillRect/>
          </a:stretch>
        </p:blipFill>
        <p:spPr>
          <a:xfrm>
            <a:off x="8350391" y="17206"/>
            <a:ext cx="672817" cy="599768"/>
          </a:xfrm>
          <a:prstGeom prst="rect">
            <a:avLst/>
          </a:prstGeom>
        </p:spPr>
      </p:pic>
    </p:spTree>
    <p:extLst>
      <p:ext uri="{BB962C8B-B14F-4D97-AF65-F5344CB8AC3E}">
        <p14:creationId xmlns:p14="http://schemas.microsoft.com/office/powerpoint/2010/main" val="2416649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prstGeom prst="rect">
            <a:avLst/>
          </a:prstGeom>
          <a:solidFill>
            <a:srgbClr val="CCFFCC"/>
          </a:solidFill>
          <a:ln w="9525">
            <a:noFill/>
            <a:miter/>
          </a:ln>
        </p:spPr>
        <p:txBody>
          <a:bodyPr lIns="61120" tIns="30560" rIns="61120" bIns="30560" anchor="ctr"/>
          <a:lstStyle>
            <a:lvl1pPr marL="0" lvl="0" indent="0" algn="ctr" defTabSz="914400" eaLnBrk="1" fontAlgn="base" latinLnBrk="0" hangingPunct="1">
              <a:lnSpc>
                <a:spcPct val="100000"/>
              </a:lnSpc>
              <a:spcBef>
                <a:spcPct val="0"/>
              </a:spcBef>
              <a:spcAft>
                <a:spcPct val="0"/>
              </a:spcAft>
              <a:buClr>
                <a:srgbClr val="000000"/>
              </a:buClr>
              <a:buNone/>
              <a:defRPr sz="4400" b="0" i="0" u="none" kern="1200" baseline="0">
                <a:solidFill>
                  <a:schemeClr val="tx2"/>
                </a:solidFill>
                <a:latin typeface="Arial" panose="020B0604020202020204" pitchFamily="34" charset="0"/>
              </a:defRPr>
            </a:lvl1pPr>
          </a:lstStyle>
          <a:p>
            <a:pPr lvl="0"/>
            <a:r>
              <a:rPr lang="fr-FR" dirty="0"/>
              <a:t>Carte  de zonage climatique</a:t>
            </a:r>
            <a:endParaRPr dirty="0"/>
          </a:p>
        </p:txBody>
      </p:sp>
      <p:pic>
        <p:nvPicPr>
          <p:cNvPr id="6" name="Image 5"/>
          <p:cNvPicPr>
            <a:picLocks noChangeAspect="1"/>
          </p:cNvPicPr>
          <p:nvPr/>
        </p:nvPicPr>
        <p:blipFill>
          <a:blip r:embed="rId2"/>
          <a:stretch>
            <a:fillRect/>
          </a:stretch>
        </p:blipFill>
        <p:spPr>
          <a:xfrm>
            <a:off x="1329646" y="6071445"/>
            <a:ext cx="6934445" cy="321180"/>
          </a:xfrm>
          <a:prstGeom prst="rect">
            <a:avLst/>
          </a:prstGeom>
        </p:spPr>
      </p:pic>
      <p:pic>
        <p:nvPicPr>
          <p:cNvPr id="7" name="Content Placeholder 6">
            <a:extLst>
              <a:ext uri="{FF2B5EF4-FFF2-40B4-BE49-F238E27FC236}">
                <a16:creationId xmlns:a16="http://schemas.microsoft.com/office/drawing/2014/main" id="{1CA33599-EDB2-4BAB-877E-33DA2F62EEF9}"/>
              </a:ext>
            </a:extLst>
          </p:cNvPr>
          <p:cNvPicPr>
            <a:picLocks noGrp="1" noChangeAspect="1"/>
          </p:cNvPicPr>
          <p:nvPr>
            <p:ph idx="1"/>
          </p:nvPr>
        </p:nvPicPr>
        <p:blipFill>
          <a:blip r:embed="rId3"/>
          <a:stretch>
            <a:fillRect/>
          </a:stretch>
        </p:blipFill>
        <p:spPr>
          <a:xfrm>
            <a:off x="611230" y="1486511"/>
            <a:ext cx="8075570" cy="4471908"/>
          </a:xfrm>
          <a:prstGeom prst="rect">
            <a:avLst/>
          </a:prstGeom>
        </p:spPr>
      </p:pic>
    </p:spTree>
    <p:extLst>
      <p:ext uri="{BB962C8B-B14F-4D97-AF65-F5344CB8AC3E}">
        <p14:creationId xmlns:p14="http://schemas.microsoft.com/office/powerpoint/2010/main" val="3364360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a:solidFill>
                  <a:srgbClr val="000090"/>
                </a:solidFill>
              </a:rPr>
              <a:t>Implémentation WIGOS/OSCAR en Côte d’Ivoire</a:t>
            </a:r>
            <a:endParaRPr lang="fr-FR"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43414204"/>
              </p:ext>
            </p:extLst>
          </p:nvPr>
        </p:nvGraphicFramePr>
        <p:xfrm>
          <a:off x="457200" y="1600200"/>
          <a:ext cx="8229600" cy="320548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370840">
                <a:tc>
                  <a:txBody>
                    <a:bodyPr/>
                    <a:lstStyle/>
                    <a:p>
                      <a:r>
                        <a:rPr lang="fr-FR" dirty="0"/>
                        <a:t>Titre</a:t>
                      </a:r>
                    </a:p>
                  </a:txBody>
                  <a:tcPr/>
                </a:tc>
                <a:tc>
                  <a:txBody>
                    <a:bodyPr/>
                    <a:lstStyle/>
                    <a:p>
                      <a:r>
                        <a:rPr lang="fr-FR" dirty="0"/>
                        <a:t>Période</a:t>
                      </a:r>
                    </a:p>
                  </a:txBody>
                  <a:tcPr/>
                </a:tc>
                <a:tc>
                  <a:txBody>
                    <a:bodyPr/>
                    <a:lstStyle/>
                    <a:p>
                      <a:r>
                        <a:rPr lang="fr-FR" dirty="0"/>
                        <a:t>Action mener</a:t>
                      </a:r>
                    </a:p>
                  </a:txBody>
                  <a:tcPr/>
                </a:tc>
                <a:extLst>
                  <a:ext uri="{0D108BD9-81ED-4DB2-BD59-A6C34878D82A}">
                    <a16:rowId xmlns:a16="http://schemas.microsoft.com/office/drawing/2014/main" val="10000"/>
                  </a:ext>
                </a:extLst>
              </a:tr>
              <a:tr h="370840">
                <a:tc>
                  <a:txBody>
                    <a:bodyPr/>
                    <a:lstStyle/>
                    <a:p>
                      <a:r>
                        <a:rPr lang="fr-FR" dirty="0"/>
                        <a:t>WIGOS/WIS</a:t>
                      </a:r>
                    </a:p>
                  </a:txBody>
                  <a:tcPr/>
                </a:tc>
                <a:tc>
                  <a:txBody>
                    <a:bodyPr/>
                    <a:lstStyle/>
                    <a:p>
                      <a:r>
                        <a:rPr lang="fr-FR" dirty="0"/>
                        <a:t>16 Décembre 2014</a:t>
                      </a:r>
                    </a:p>
                  </a:txBody>
                  <a:tcPr/>
                </a:tc>
                <a:tc>
                  <a:txBody>
                    <a:bodyPr/>
                    <a:lstStyle/>
                    <a:p>
                      <a:r>
                        <a:rPr lang="fr-FR" dirty="0"/>
                        <a:t>Désignation du point focal WIGOS</a:t>
                      </a:r>
                    </a:p>
                  </a:txBody>
                  <a:tcPr/>
                </a:tc>
                <a:extLst>
                  <a:ext uri="{0D108BD9-81ED-4DB2-BD59-A6C34878D82A}">
                    <a16:rowId xmlns:a16="http://schemas.microsoft.com/office/drawing/2014/main" val="10001"/>
                  </a:ext>
                </a:extLst>
              </a:tr>
              <a:tr h="370840">
                <a:tc>
                  <a:txBody>
                    <a:bodyPr/>
                    <a:lstStyle/>
                    <a:p>
                      <a:r>
                        <a:rPr lang="fr-FR" dirty="0"/>
                        <a:t>Partenariat avec (</a:t>
                      </a:r>
                      <a:r>
                        <a:rPr lang="fr-FR" sz="1800" dirty="0">
                          <a:effectLst/>
                          <a:latin typeface="Berlin Sans FB" panose="020E0602020502020306" pitchFamily="34" charset="0"/>
                          <a:ea typeface="Calibri" panose="020F0502020204030204" pitchFamily="34" charset="0"/>
                          <a:cs typeface="Times New Roman" panose="02020603050405020304" pitchFamily="18" charset="0"/>
                        </a:rPr>
                        <a:t>ICRAF, WASCAL ……)</a:t>
                      </a:r>
                      <a:endParaRPr lang="fr-FR" dirty="0"/>
                    </a:p>
                  </a:txBody>
                  <a:tcPr/>
                </a:tc>
                <a:tc>
                  <a:txBody>
                    <a:bodyPr/>
                    <a:lstStyle/>
                    <a:p>
                      <a:r>
                        <a:rPr lang="fr-FR" dirty="0"/>
                        <a:t>En 2017 et 2018</a:t>
                      </a:r>
                    </a:p>
                  </a:txBody>
                  <a:tcPr/>
                </a:tc>
                <a:tc>
                  <a:txBody>
                    <a:bodyPr/>
                    <a:lstStyle/>
                    <a:p>
                      <a:r>
                        <a:rPr lang="fr-FR" dirty="0"/>
                        <a:t>27 postes climatologiques (ICRAF), 6 postes (WASCAL)</a:t>
                      </a:r>
                    </a:p>
                  </a:txBody>
                  <a:tcPr/>
                </a:tc>
                <a:extLst>
                  <a:ext uri="{0D108BD9-81ED-4DB2-BD59-A6C34878D82A}">
                    <a16:rowId xmlns:a16="http://schemas.microsoft.com/office/drawing/2014/main" val="10002"/>
                  </a:ext>
                </a:extLst>
              </a:tr>
              <a:tr h="370840">
                <a:tc>
                  <a:txBody>
                    <a:bodyPr/>
                    <a:lstStyle/>
                    <a:p>
                      <a:r>
                        <a:rPr lang="fr-FR" dirty="0"/>
                        <a:t>OSCAR/surface</a:t>
                      </a:r>
                    </a:p>
                  </a:txBody>
                  <a:tcPr/>
                </a:tc>
                <a:tc>
                  <a:txBody>
                    <a:bodyPr/>
                    <a:lstStyle/>
                    <a:p>
                      <a:r>
                        <a:rPr lang="fr-FR" dirty="0"/>
                        <a:t>Février 2017</a:t>
                      </a:r>
                    </a:p>
                  </a:txBody>
                  <a:tcPr/>
                </a:tc>
                <a:tc>
                  <a:txBody>
                    <a:bodyPr/>
                    <a:lstStyle/>
                    <a:p>
                      <a:r>
                        <a:rPr lang="fr-FR" dirty="0"/>
                        <a:t>Désignation du point focal OSCAR/surface</a:t>
                      </a:r>
                    </a:p>
                  </a:txBody>
                  <a:tcPr/>
                </a:tc>
                <a:extLst>
                  <a:ext uri="{0D108BD9-81ED-4DB2-BD59-A6C34878D82A}">
                    <a16:rowId xmlns:a16="http://schemas.microsoft.com/office/drawing/2014/main" val="10003"/>
                  </a:ext>
                </a:extLst>
              </a:tr>
              <a:tr h="370840">
                <a:tc>
                  <a:txBody>
                    <a:bodyPr/>
                    <a:lstStyle/>
                    <a:p>
                      <a:r>
                        <a:rPr lang="fr-FR" dirty="0"/>
                        <a:t> création de sous -compte</a:t>
                      </a:r>
                      <a:r>
                        <a:rPr lang="fr-FR" baseline="0" dirty="0"/>
                        <a:t> </a:t>
                      </a:r>
                      <a:r>
                        <a:rPr lang="fr-FR" dirty="0"/>
                        <a:t>OSCAR/surface </a:t>
                      </a:r>
                    </a:p>
                  </a:txBody>
                  <a:tcPr/>
                </a:tc>
                <a:tc>
                  <a:txBody>
                    <a:bodyPr/>
                    <a:lstStyle/>
                    <a:p>
                      <a:r>
                        <a:rPr lang="fr-FR" dirty="0"/>
                        <a:t>En Novembre 2017</a:t>
                      </a:r>
                    </a:p>
                  </a:txBody>
                  <a:tcPr/>
                </a:tc>
                <a:tc>
                  <a:txBody>
                    <a:bodyPr/>
                    <a:lstStyle/>
                    <a:p>
                      <a:r>
                        <a:rPr lang="fr-FR" dirty="0"/>
                        <a:t>Attribution des identifiants</a:t>
                      </a:r>
                      <a:r>
                        <a:rPr lang="fr-FR" baseline="0" dirty="0"/>
                        <a:t> </a:t>
                      </a:r>
                      <a:r>
                        <a:rPr lang="fr-FR" dirty="0"/>
                        <a:t>OSCAR aux gestionnaires de</a:t>
                      </a:r>
                      <a:r>
                        <a:rPr lang="fr-FR" baseline="0" dirty="0"/>
                        <a:t> 13 stations synoptiques</a:t>
                      </a:r>
                      <a:endParaRPr lang="fr-FR" dirty="0"/>
                    </a:p>
                  </a:txBody>
                  <a:tcPr/>
                </a:tc>
                <a:extLst>
                  <a:ext uri="{0D108BD9-81ED-4DB2-BD59-A6C34878D82A}">
                    <a16:rowId xmlns:a16="http://schemas.microsoft.com/office/drawing/2014/main" val="10004"/>
                  </a:ext>
                </a:extLst>
              </a:tr>
            </a:tbl>
          </a:graphicData>
        </a:graphic>
      </p:graphicFrame>
      <p:pic>
        <p:nvPicPr>
          <p:cNvPr id="5" name="Image 4"/>
          <p:cNvPicPr>
            <a:picLocks noChangeAspect="1"/>
          </p:cNvPicPr>
          <p:nvPr/>
        </p:nvPicPr>
        <p:blipFill>
          <a:blip r:embed="rId2"/>
          <a:stretch>
            <a:fillRect/>
          </a:stretch>
        </p:blipFill>
        <p:spPr>
          <a:xfrm>
            <a:off x="8493243" y="92076"/>
            <a:ext cx="650757" cy="580103"/>
          </a:xfrm>
          <a:prstGeom prst="rect">
            <a:avLst/>
          </a:prstGeom>
        </p:spPr>
      </p:pic>
    </p:spTree>
    <p:extLst>
      <p:ext uri="{BB962C8B-B14F-4D97-AF65-F5344CB8AC3E}">
        <p14:creationId xmlns:p14="http://schemas.microsoft.com/office/powerpoint/2010/main" val="1602208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915" y="125924"/>
            <a:ext cx="8229600" cy="1143000"/>
          </a:xfrm>
        </p:spPr>
        <p:txBody>
          <a:bodyPr/>
          <a:lstStyle/>
          <a:p>
            <a:r>
              <a:rPr lang="fr-FR" sz="3200" b="1" dirty="0">
                <a:solidFill>
                  <a:srgbClr val="000090"/>
                </a:solidFill>
              </a:rPr>
              <a:t>Implémentation WIGOS/OSCAR en Côte d’Ivoire</a:t>
            </a:r>
            <a:endParaRPr lang="fr-FR"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3734361167"/>
              </p:ext>
            </p:extLst>
          </p:nvPr>
        </p:nvGraphicFramePr>
        <p:xfrm>
          <a:off x="1100966" y="1848466"/>
          <a:ext cx="7585833" cy="3982062"/>
        </p:xfrm>
        <a:graphic>
          <a:graphicData uri="http://schemas.openxmlformats.org/drawingml/2006/table">
            <a:tbl>
              <a:tblPr firstRow="1" firstCol="1" bandRow="1"/>
              <a:tblGrid>
                <a:gridCol w="2528611">
                  <a:extLst>
                    <a:ext uri="{9D8B030D-6E8A-4147-A177-3AD203B41FA5}">
                      <a16:colId xmlns:a16="http://schemas.microsoft.com/office/drawing/2014/main" val="20000"/>
                    </a:ext>
                  </a:extLst>
                </a:gridCol>
                <a:gridCol w="2528611">
                  <a:extLst>
                    <a:ext uri="{9D8B030D-6E8A-4147-A177-3AD203B41FA5}">
                      <a16:colId xmlns:a16="http://schemas.microsoft.com/office/drawing/2014/main" val="20001"/>
                    </a:ext>
                  </a:extLst>
                </a:gridCol>
                <a:gridCol w="2528611">
                  <a:extLst>
                    <a:ext uri="{9D8B030D-6E8A-4147-A177-3AD203B41FA5}">
                      <a16:colId xmlns:a16="http://schemas.microsoft.com/office/drawing/2014/main" val="20002"/>
                    </a:ext>
                  </a:extLst>
                </a:gridCol>
              </a:tblGrid>
              <a:tr h="284433">
                <a:tc>
                  <a:txBody>
                    <a:bodyPr/>
                    <a:lstStyle/>
                    <a:p>
                      <a:pPr>
                        <a:lnSpc>
                          <a:spcPct val="115000"/>
                        </a:lnSpc>
                        <a:spcAft>
                          <a:spcPts val="100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NOMS et PRENOMS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STATATIONS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IDENTIFIANT OSCAR</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ASSI Clément</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BONDOUKOU</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CH1032954</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ASSI Victorien</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TABOU</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CH1033047</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BLE Patrick Landry</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DIMBOKRO</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CH1032922</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BONOHIN Julien</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GAGNOA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CH1032960</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DIBI Kouakou</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DALOA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CH1032967</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GBAGBO Toussaint</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SAN-PEDRO</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CH1032930</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GUY Olga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KORHOGO</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CH1033057</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KOPOIN Attakpa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SASSANDRA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CH1033049</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KOUAKOU Brou</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YAMOUSSOUKRO</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CH1033044</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KOUAKOU Zouzou Marcelin</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BOUAKE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CH1032950</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SANOGO Namiengory</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ADIAKE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CH1002141</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SIDIBE Mariam</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ODIENNE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a:effectLst/>
                          <a:latin typeface="Berlin Sans FB" panose="020E0602020502020306" pitchFamily="34" charset="0"/>
                          <a:ea typeface="Calibri" panose="020F0502020204030204" pitchFamily="34" charset="0"/>
                          <a:cs typeface="Times New Roman" panose="02020603050405020304" pitchFamily="18" charset="0"/>
                        </a:rPr>
                        <a:t>CH1033056</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84433">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ZAI Témé</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a:effectLst/>
                          <a:latin typeface="Berlin Sans FB" panose="020E0602020502020306" pitchFamily="34" charset="0"/>
                          <a:ea typeface="Calibri" panose="020F0502020204030204" pitchFamily="34" charset="0"/>
                          <a:cs typeface="Times New Roman" panose="02020603050405020304" pitchFamily="18" charset="0"/>
                        </a:rPr>
                        <a:t>MAN</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fr-FR" sz="1200" b="1" dirty="0">
                          <a:effectLst/>
                          <a:latin typeface="Berlin Sans FB" panose="020E0602020502020306" pitchFamily="34" charset="0"/>
                          <a:ea typeface="Calibri" panose="020F0502020204030204" pitchFamily="34" charset="0"/>
                          <a:cs typeface="Times New Roman" panose="02020603050405020304" pitchFamily="18" charset="0"/>
                        </a:rPr>
                        <a:t>CH1033046</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bl>
          </a:graphicData>
        </a:graphic>
      </p:graphicFrame>
      <p:sp>
        <p:nvSpPr>
          <p:cNvPr id="5" name="ZoneTexte 4"/>
          <p:cNvSpPr txBox="1"/>
          <p:nvPr/>
        </p:nvSpPr>
        <p:spPr>
          <a:xfrm>
            <a:off x="2202426" y="6007510"/>
            <a:ext cx="4680155" cy="369332"/>
          </a:xfrm>
          <a:prstGeom prst="rect">
            <a:avLst/>
          </a:prstGeom>
          <a:noFill/>
        </p:spPr>
        <p:txBody>
          <a:bodyPr wrap="square" rtlCol="0">
            <a:spAutoFit/>
          </a:bodyPr>
          <a:lstStyle/>
          <a:p>
            <a:r>
              <a:rPr lang="fr-FR" dirty="0"/>
              <a:t>Identifiant OSCAR des stations synoptiques</a:t>
            </a:r>
          </a:p>
        </p:txBody>
      </p:sp>
      <p:pic>
        <p:nvPicPr>
          <p:cNvPr id="6" name="Image 5"/>
          <p:cNvPicPr>
            <a:picLocks noChangeAspect="1"/>
          </p:cNvPicPr>
          <p:nvPr/>
        </p:nvPicPr>
        <p:blipFill>
          <a:blip r:embed="rId2"/>
          <a:stretch>
            <a:fillRect/>
          </a:stretch>
        </p:blipFill>
        <p:spPr>
          <a:xfrm>
            <a:off x="8413516" y="97656"/>
            <a:ext cx="672817" cy="599768"/>
          </a:xfrm>
          <a:prstGeom prst="rect">
            <a:avLst/>
          </a:prstGeom>
        </p:spPr>
      </p:pic>
    </p:spTree>
    <p:extLst>
      <p:ext uri="{BB962C8B-B14F-4D97-AF65-F5344CB8AC3E}">
        <p14:creationId xmlns:p14="http://schemas.microsoft.com/office/powerpoint/2010/main" val="2489109626"/>
      </p:ext>
    </p:extLst>
  </p:cSld>
  <p:clrMapOvr>
    <a:masterClrMapping/>
  </p:clrMapOvr>
</p:sld>
</file>

<file path=ppt/theme/theme1.xml><?xml version="1.0" encoding="utf-8"?>
<a:theme xmlns:a="http://schemas.openxmlformats.org/drawingml/2006/main" name="WMO_WHIT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WMO_WHITE_Powerpoint_en_fr</Template>
  <TotalTime>522</TotalTime>
  <Words>683</Words>
  <Application>Microsoft Office PowerPoint</Application>
  <PresentationFormat>On-screen Show (4:3)</PresentationFormat>
  <Paragraphs>206</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Berlin Sans FB</vt:lpstr>
      <vt:lpstr>Calibri</vt:lpstr>
      <vt:lpstr>Helvetica Neue</vt:lpstr>
      <vt:lpstr>Wingdings</vt:lpstr>
      <vt:lpstr>WMO_WHITE_Powerpoint_en_fr</vt:lpstr>
      <vt:lpstr>PowerPoint Presentation</vt:lpstr>
      <vt:lpstr>Plan de l’exposé</vt:lpstr>
      <vt:lpstr>Présentation du Pays et du Service MET</vt:lpstr>
      <vt:lpstr>PowerPoint Presentation</vt:lpstr>
      <vt:lpstr>Contexte Physique et Climatique  </vt:lpstr>
      <vt:lpstr>Contexte Physique et Climatique  </vt:lpstr>
      <vt:lpstr>Carte  de zonage climatique</vt:lpstr>
      <vt:lpstr>Implémentation WIGOS/OSCAR en Côte d’Ivoire</vt:lpstr>
      <vt:lpstr>Implémentation WIGOS/OSCAR en Côte d’Ivoire</vt:lpstr>
      <vt:lpstr>Exigences nationales pour l'observation</vt:lpstr>
      <vt:lpstr>Exigences nationales pour l'observation</vt:lpstr>
      <vt:lpstr>Inventaire des capacités d'observation nationales actuelles</vt:lpstr>
      <vt:lpstr>Presentation du Pays et du Service MET</vt:lpstr>
      <vt:lpstr>Poste pluvio automatique Abidjan</vt:lpstr>
      <vt:lpstr>Station list example</vt:lpstr>
      <vt:lpstr>PowerPoint Presentation</vt:lpstr>
      <vt:lpstr>PowerPoint Presentation</vt:lpstr>
    </vt:vector>
  </TitlesOfParts>
  <Company>World Meteorological Organization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LFNunes</dc:creator>
  <cp:lastModifiedBy>Boris Polynice ANATO</cp:lastModifiedBy>
  <cp:revision>598</cp:revision>
  <cp:lastPrinted>2018-09-18T03:14:28Z</cp:lastPrinted>
  <dcterms:created xsi:type="dcterms:W3CDTF">2018-09-18T03:14:28Z</dcterms:created>
  <dcterms:modified xsi:type="dcterms:W3CDTF">2019-04-09T13:38:50Z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1033-10.1.0.6757</vt:lpwstr>
  </property>
</Properties>
</file>